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Override2.xml" ContentType="application/vnd.openxmlformats-officedocument.themeOverride+xml"/>
  <Override PartName="/ppt/notesMasters/notesMaster1.xml" ContentType="application/vnd.openxmlformats-officedocument.presentationml.notesMaster+xml"/>
  <Override PartName="/ppt/charts/style1.xml" ContentType="application/vnd.ms-office.chartstyle+xml"/>
  <Override PartName="/ppt/charts/chart1.xml" ContentType="application/vnd.openxmlformats-officedocument.drawingml.char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charts/colors1.xml" ContentType="application/vnd.ms-office.chartcolorstyle+xml"/>
  <Override PartName="/ppt/charts/chart2.xml" ContentType="application/vnd.openxmlformats-officedocument.drawingml.chart+xml"/>
  <Override PartName="/ppt/handoutMasters/handoutMaster1.xml" ContentType="application/vnd.openxmlformats-officedocument.presentationml.handoutMaster+xml"/>
  <Override PartName="/ppt/theme/themeOverride1.xml" ContentType="application/vnd.openxmlformats-officedocument.themeOverride+xml"/>
  <Override PartName="/ppt/charts/colors2.xml" ContentType="application/vnd.ms-office.chartcolorstyle+xml"/>
  <Override PartName="/ppt/charts/style2.xml" ContentType="application/vnd.ms-office.chartstyl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1" d="100"/>
          <a:sy n="61" d="100"/>
        </p:scale>
        <p:origin x="33" y="1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KHERGENHAN.000\Desktop\BSBITU306\BSBITU306_AE_CS_2of2_KEY\BSBITU306_StudentName\Spreadsheets\First%20Quarter%20Employee%20Sales%20-%20Amended%20-%20KEY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KHERGENHAN.000\Desktop\BSBITU306\BSBITU306_AE_CS_2of2_KEY\BSBITU306_StudentName\Spreadsheets\First%20Quarter%20Employee%20Sales%20-%20Amended%20-%20KE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sz="1400">
                <a:latin typeface="Arial" panose="020B0604020202020204" pitchFamily="34" charset="0"/>
                <a:cs typeface="Arial" panose="020B0604020202020204" pitchFamily="34" charset="0"/>
              </a:rPr>
              <a:t>Monthly Sales Comparison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1"/>
          <c:order val="1"/>
          <c:tx>
            <c:strRef>
              <c:f>'1st Quarter Sales 2019'!$A$5</c:f>
              <c:strCache>
                <c:ptCount val="1"/>
                <c:pt idx="0">
                  <c:v>Alexandra Muir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'1st Quarter Sales 2019'!$B$3:$D$3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'1st Quarter Sales 2019'!$B$5:$D$5</c:f>
              <c:numCache>
                <c:formatCode>"$"#,##0_);[Red]\("$"#,##0\)</c:formatCode>
                <c:ptCount val="3"/>
                <c:pt idx="0">
                  <c:v>25000</c:v>
                </c:pt>
                <c:pt idx="1">
                  <c:v>30000</c:v>
                </c:pt>
                <c:pt idx="2">
                  <c:v>27500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9C-467C-8068-5BD2BBF9DA32}"/>
            </c:ext>
          </c:extLst>
        </c:ser>
        <c:ser>
          <c:idx val="2"/>
          <c:order val="2"/>
          <c:tx>
            <c:strRef>
              <c:f>'1st Quarter Sales 2019'!$A$6</c:f>
              <c:strCache>
                <c:ptCount val="1"/>
                <c:pt idx="0">
                  <c:v>Tracey Holden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'1st Quarter Sales 2019'!$B$3:$D$3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'1st Quarter Sales 2019'!$B$6:$D$6</c:f>
              <c:numCache>
                <c:formatCode>"$"#,##0_);[Red]\("$"#,##0\)</c:formatCode>
                <c:ptCount val="3"/>
                <c:pt idx="0">
                  <c:v>15500</c:v>
                </c:pt>
                <c:pt idx="1">
                  <c:v>17810</c:v>
                </c:pt>
                <c:pt idx="2">
                  <c:v>26480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9C-467C-8068-5BD2BBF9DA32}"/>
            </c:ext>
          </c:extLst>
        </c:ser>
        <c:ser>
          <c:idx val="3"/>
          <c:order val="3"/>
          <c:tx>
            <c:strRef>
              <c:f>'1st Quarter Sales 2019'!$A$7</c:f>
              <c:strCache>
                <c:ptCount val="1"/>
                <c:pt idx="0">
                  <c:v>Raine Bowder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strRef>
              <c:f>'1st Quarter Sales 2019'!$B$3:$D$3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'1st Quarter Sales 2019'!$B$7:$D$7</c:f>
              <c:numCache>
                <c:formatCode>"$"#,##0_);[Red]\("$"#,##0\)</c:formatCode>
                <c:ptCount val="3"/>
                <c:pt idx="0">
                  <c:v>38000</c:v>
                </c:pt>
                <c:pt idx="1">
                  <c:v>10000</c:v>
                </c:pt>
                <c:pt idx="2">
                  <c:v>19780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B9C-467C-8068-5BD2BBF9DA32}"/>
            </c:ext>
          </c:extLst>
        </c:ser>
        <c:ser>
          <c:idx val="4"/>
          <c:order val="4"/>
          <c:tx>
            <c:strRef>
              <c:f>'1st Quarter Sales 2019'!$A$8</c:f>
              <c:strCache>
                <c:ptCount val="1"/>
                <c:pt idx="0">
                  <c:v>Susan Porvilla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strRef>
              <c:f>'1st Quarter Sales 2019'!$B$3:$D$3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'1st Quarter Sales 2019'!$B$8:$D$8</c:f>
              <c:numCache>
                <c:formatCode>"$"#,##0_);[Red]\("$"#,##0\)</c:formatCode>
                <c:ptCount val="3"/>
                <c:pt idx="0">
                  <c:v>17500</c:v>
                </c:pt>
                <c:pt idx="1">
                  <c:v>14478</c:v>
                </c:pt>
                <c:pt idx="2">
                  <c:v>29000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B9C-467C-8068-5BD2BBF9DA32}"/>
            </c:ext>
          </c:extLst>
        </c:ser>
        <c:ser>
          <c:idx val="5"/>
          <c:order val="5"/>
          <c:tx>
            <c:strRef>
              <c:f>'1st Quarter Sales 2019'!$A$9</c:f>
              <c:strCache>
                <c:ptCount val="1"/>
                <c:pt idx="0">
                  <c:v>Lee Tan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strRef>
              <c:f>'1st Quarter Sales 2019'!$B$3:$D$3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'1st Quarter Sales 2019'!$B$9:$D$9</c:f>
              <c:numCache>
                <c:formatCode>"$"#,##0_);[Red]\("$"#,##0\)</c:formatCode>
                <c:ptCount val="3"/>
                <c:pt idx="0">
                  <c:v>35945</c:v>
                </c:pt>
                <c:pt idx="1">
                  <c:v>40521</c:v>
                </c:pt>
                <c:pt idx="2">
                  <c:v>39654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9C-467C-8068-5BD2BBF9DA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00689240"/>
        <c:axId val="500690552"/>
        <c:axId val="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'1st Quarter Sales 2019'!$A$4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  <a:sp3d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'1st Quarter Sales 2019'!$B$3:$D$3</c15:sqref>
                        </c15:formulaRef>
                      </c:ext>
                    </c:extLst>
                    <c:strCache>
                      <c:ptCount val="3"/>
                      <c:pt idx="0">
                        <c:v>January</c:v>
                      </c:pt>
                      <c:pt idx="1">
                        <c:v>February</c:v>
                      </c:pt>
                      <c:pt idx="2">
                        <c:v>March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'1st Quarter Sales 2019'!$B$4:$D$4</c15:sqref>
                        </c15:formulaRef>
                      </c:ext>
                    </c:extLst>
                    <c:numCache>
                      <c:formatCode>General</c:formatCode>
                      <c:ptCount val="3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5-2B9C-467C-8068-5BD2BBF9DA32}"/>
                  </c:ext>
                </c:extLst>
              </c15:ser>
            </c15:filteredBarSeries>
          </c:ext>
        </c:extLst>
      </c:bar3DChart>
      <c:catAx>
        <c:axId val="5006892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 sz="800">
                    <a:latin typeface="Arial" panose="020B0604020202020204" pitchFamily="34" charset="0"/>
                    <a:cs typeface="Arial" panose="020B0604020202020204" pitchFamily="34" charset="0"/>
                  </a:rPr>
                  <a:t>1st Quarter 2019</a:t>
                </a:r>
                <a:endParaRPr lang="en-AU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00690552"/>
        <c:crosses val="autoZero"/>
        <c:auto val="1"/>
        <c:lblAlgn val="ctr"/>
        <c:lblOffset val="100"/>
        <c:noMultiLvlLbl val="0"/>
      </c:catAx>
      <c:valAx>
        <c:axId val="500690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 sz="800">
                    <a:latin typeface="Arial" panose="020B0604020202020204" pitchFamily="34" charset="0"/>
                    <a:cs typeface="Arial" panose="020B0604020202020204" pitchFamily="34" charset="0"/>
                  </a:rPr>
                  <a:t>Sales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&quot;$&quot;#,##0_);[Red]\(&quot;$&quot;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0689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Commission Earned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'1st Quarter Sales 2019'!$B$12</c:f>
              <c:strCache>
                <c:ptCount val="1"/>
                <c:pt idx="0">
                  <c:v>Commission Earned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88C-40FA-8E92-F61E1BD8928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88C-40FA-8E92-F61E1BD8928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88C-40FA-8E92-F61E1BD8928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88C-40FA-8E92-F61E1BD8928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88C-40FA-8E92-F61E1BD8928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'1st Quarter Sales 2019'!$A$13:$A$17</c:f>
              <c:strCache>
                <c:ptCount val="5"/>
                <c:pt idx="0">
                  <c:v>Alexandra Muir</c:v>
                </c:pt>
                <c:pt idx="1">
                  <c:v>Tracey Holden</c:v>
                </c:pt>
                <c:pt idx="2">
                  <c:v>Raine Bowder</c:v>
                </c:pt>
                <c:pt idx="3">
                  <c:v>Susan Porvilla</c:v>
                </c:pt>
                <c:pt idx="4">
                  <c:v>Lee Tan</c:v>
                </c:pt>
              </c:strCache>
            </c:strRef>
          </c:cat>
          <c:val>
            <c:numRef>
              <c:f>'1st Quarter Sales 2019'!$B$13:$B$17</c:f>
              <c:numCache>
                <c:formatCode>"$"#,##0_);[Red]\("$"#,##0\)</c:formatCode>
                <c:ptCount val="5"/>
                <c:pt idx="0">
                  <c:v>2475</c:v>
                </c:pt>
                <c:pt idx="1">
                  <c:v>1793.7</c:v>
                </c:pt>
                <c:pt idx="2">
                  <c:v>2033.3999999999999</c:v>
                </c:pt>
                <c:pt idx="3">
                  <c:v>1829.34</c:v>
                </c:pt>
                <c:pt idx="4">
                  <c:v>3483.6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88C-40FA-8E92-F61E1BD8928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0661430455361174E-2"/>
          <c:y val="0.90607252989860698"/>
          <c:w val="0.97589916885389327"/>
          <c:h val="8.747421106680604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D1DFADF-D495-4299-880D-6A9FDEFB18EF}" type="datetimeFigureOut">
              <a:rPr lang="en-AU" smtClean="0"/>
              <a:t>22/03/2019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1ECCC31-A9FE-42CB-BD27-4CA5C7A8FC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755246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210615C-AD78-4975-B91E-C949CAE9FEB3}" type="datetimeFigureOut">
              <a:rPr lang="en-AU" smtClean="0"/>
              <a:t>22/03/2019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8EDF102-EE79-4CAA-9BF1-68C2BACB94A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3519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4800"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790E-9462-4E62-BD9F-DD6C4C934347}" type="datetime4">
              <a:rPr lang="en-AU" smtClean="0"/>
              <a:t>22 March 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First Quarter Employee Sales Presentation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F1D-1D28-4F46-83B6-0B8AA762A289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3236" y="5440963"/>
            <a:ext cx="1309857" cy="121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71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DCB-E35A-4045-8480-FF443801F26A}" type="datetime4">
              <a:rPr lang="en-AU" smtClean="0"/>
              <a:t>22 March 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First Quarter Employee Sales Presentation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F1D-1D28-4F46-83B6-0B8AA762A2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0100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7F79-E538-43A7-9CBD-010463CAE40F}" type="datetime4">
              <a:rPr lang="en-AU" smtClean="0"/>
              <a:t>22 March 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First Quarter Employee Sales Presentation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F1D-1D28-4F46-83B6-0B8AA762A289}" type="slidenum">
              <a:rPr lang="en-AU" smtClean="0"/>
              <a:t>‹#›</a:t>
            </a:fld>
            <a:endParaRPr lang="en-A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9396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65B0-08B8-4C4F-B2A3-5737269C052A}" type="datetime4">
              <a:rPr lang="en-AU" smtClean="0"/>
              <a:t>22 March 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First Quarter Employee Sales Presentation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F1D-1D28-4F46-83B6-0B8AA762A2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2407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3AFD6-2A18-4020-8E00-CF454B279B3E}" type="datetime4">
              <a:rPr lang="en-AU" smtClean="0"/>
              <a:t>22 March 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First Quarter Employee Sales Presentation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F1D-1D28-4F46-83B6-0B8AA762A289}" type="slidenum">
              <a:rPr lang="en-AU" smtClean="0"/>
              <a:t>‹#›</a:t>
            </a:fld>
            <a:endParaRPr lang="en-A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5022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15AF2-46C4-4AAE-9AE9-21215E986D5D}" type="datetime4">
              <a:rPr lang="en-AU" smtClean="0"/>
              <a:t>22 March 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First Quarter Employee Sales Presentation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F1D-1D28-4F46-83B6-0B8AA762A2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6927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A344-98D8-447B-9EA6-5115584997AE}" type="datetime4">
              <a:rPr lang="en-AU" smtClean="0"/>
              <a:t>22 March 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First Quarter Employee Sales Presentation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F1D-1D28-4F46-83B6-0B8AA762A2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1246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8837-B41B-4F11-9A00-70FA078A8CB3}" type="datetime4">
              <a:rPr lang="en-AU" smtClean="0"/>
              <a:t>22 March 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First Quarter Employee Sales Presentation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F1D-1D28-4F46-83B6-0B8AA762A2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417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C51F1-1AB2-48B2-857C-03233F714BF0}" type="datetime4">
              <a:rPr lang="en-AU" smtClean="0"/>
              <a:t>22 March 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First Quarter Employee Sales Presentation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F1D-1D28-4F46-83B6-0B8AA762A2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5961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5748-0BF0-4A28-A07E-04A5FA67ACD7}" type="datetime4">
              <a:rPr lang="en-AU" smtClean="0"/>
              <a:t>22 March 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First Quarter Employee Sales Presentation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F1D-1D28-4F46-83B6-0B8AA762A2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0701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19A8D-E216-4BB9-8629-498901FBF5AB}" type="datetime4">
              <a:rPr lang="en-AU" smtClean="0"/>
              <a:t>22 March 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First Quarter Employee Sales Presentation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F1D-1D28-4F46-83B6-0B8AA762A2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79471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8046-0676-4D86-A74D-7ABECF47AF32}" type="datetime4">
              <a:rPr lang="en-AU" smtClean="0"/>
              <a:t>22 March 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First Quarter Employee Sales Presentation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F1D-1D28-4F46-83B6-0B8AA762A2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8785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F232E-B58D-4126-A06D-A762ECB85DC8}" type="datetime4">
              <a:rPr lang="en-AU" smtClean="0"/>
              <a:t>22 March 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First Quarter Employee Sales Presentation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F1D-1D28-4F46-83B6-0B8AA762A2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1746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D7269-3BFA-4168-85C9-235F71C95D1C}" type="datetime4">
              <a:rPr lang="en-AU" smtClean="0"/>
              <a:t>22 March 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First Quarter Employee Sales Presentation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F1D-1D28-4F46-83B6-0B8AA762A2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937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6154-E965-420D-AA1E-1E5AA0AF5B51}" type="datetime4">
              <a:rPr lang="en-AU" smtClean="0"/>
              <a:t>22 March 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First Quarter Employee Sales Presentation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F1D-1D28-4F46-83B6-0B8AA762A2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59492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First Quarter Employee Sales Presentation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F1D-1D28-4F46-83B6-0B8AA762A289}" type="slidenum">
              <a:rPr lang="en-AU" smtClean="0"/>
              <a:t>‹#›</a:t>
            </a:fld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39C98-328F-41B3-AF97-7E5569DC1EEA}" type="datetime4">
              <a:rPr lang="en-AU" smtClean="0"/>
              <a:t>22 March 2019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7086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1" y="6041362"/>
            <a:ext cx="9891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15E8E-9D3D-4BB0-98CD-CB0534D6D15A}" type="datetime4">
              <a:rPr lang="en-AU" smtClean="0"/>
              <a:t>22 March 2019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First Quarter Employee Sales Presentation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54ABF1D-1D28-4F46-83B6-0B8AA762A2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8911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/>
  <p:txStyles>
    <p:titleStyle>
      <a:lvl1pPr algn="l" defTabSz="457200" rtl="0" eaLnBrk="1" latinLnBrk="0" hangingPunct="1">
        <a:spcBef>
          <a:spcPct val="0"/>
        </a:spcBef>
        <a:buNone/>
        <a:defRPr sz="4800" kern="1200">
          <a:solidFill>
            <a:srgbClr val="00B05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200" kern="1200">
          <a:solidFill>
            <a:schemeClr val="tx1">
              <a:lumMod val="75000"/>
              <a:lumOff val="25000"/>
            </a:schemeClr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200" kern="1200">
          <a:solidFill>
            <a:schemeClr val="tx1">
              <a:lumMod val="75000"/>
              <a:lumOff val="25000"/>
            </a:schemeClr>
          </a:solidFill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200" kern="1200">
          <a:solidFill>
            <a:schemeClr val="tx1">
              <a:lumMod val="75000"/>
              <a:lumOff val="25000"/>
            </a:schemeClr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200" kern="1200">
          <a:solidFill>
            <a:schemeClr val="tx1">
              <a:lumMod val="75000"/>
              <a:lumOff val="25000"/>
            </a:schemeClr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200" kern="1200">
          <a:solidFill>
            <a:schemeClr val="tx1">
              <a:lumMod val="75000"/>
              <a:lumOff val="25000"/>
            </a:schemeClr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Plan2go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First Quarter Sales 2019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12CC8-DA9E-409D-9DD6-40ED17C7D74C}" type="datetime4">
              <a:rPr lang="en-AU" smtClean="0"/>
              <a:t>22 March 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First Quarter Employee Sales Presentation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3737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Monthly Sales</a:t>
            </a:r>
            <a:endParaRPr lang="en-AU" dirty="0"/>
          </a:p>
        </p:txBody>
      </p:sp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187827"/>
              </p:ext>
            </p:extLst>
          </p:nvPr>
        </p:nvGraphicFramePr>
        <p:xfrm>
          <a:off x="406400" y="1563077"/>
          <a:ext cx="8471877" cy="4478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FB99-E00F-4F5D-862A-348B0DAA48BB}" type="datetime4">
              <a:rPr lang="en-AU" smtClean="0"/>
              <a:t>22 March 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First Quarter Employee Sales Presentation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51247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Employee Commission</a:t>
            </a:r>
            <a:endParaRPr lang="en-AU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2542391"/>
              </p:ext>
            </p:extLst>
          </p:nvPr>
        </p:nvGraphicFramePr>
        <p:xfrm>
          <a:off x="677334" y="1781908"/>
          <a:ext cx="8263466" cy="4259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A79E-D371-4D2B-8A92-12456B1A9AC6}" type="datetime4">
              <a:rPr lang="en-AU" smtClean="0"/>
              <a:t>22 March 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First Quarter Employee Sales Presentation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0667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Highest Sales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965565"/>
          </a:xfrm>
        </p:spPr>
        <p:txBody>
          <a:bodyPr/>
          <a:lstStyle/>
          <a:p>
            <a:r>
              <a:rPr lang="en-AU" dirty="0" smtClean="0"/>
              <a:t>Congratulations to Lee Tan for making the highest sales for the quarter!</a:t>
            </a:r>
            <a:endParaRPr lang="en-AU" dirty="0"/>
          </a:p>
        </p:txBody>
      </p:sp>
      <p:sp>
        <p:nvSpPr>
          <p:cNvPr id="4" name="5-Point Star 3"/>
          <p:cNvSpPr/>
          <p:nvPr/>
        </p:nvSpPr>
        <p:spPr>
          <a:xfrm>
            <a:off x="2938585" y="3001108"/>
            <a:ext cx="3735753" cy="3188677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2114-BC40-4AD5-AE48-8F63B6168494}" type="datetime4">
              <a:rPr lang="en-AU" smtClean="0"/>
              <a:t>22 March 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First Quarter Employee Sales Presentation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3426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Facet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1CE4F7B357EB469B32CF6CE7167475" ma:contentTypeVersion="9" ma:contentTypeDescription="Create a new document." ma:contentTypeScope="" ma:versionID="e3a979e5c9777e182a9cff8298e2942a">
  <xsd:schema xmlns:xsd="http://www.w3.org/2001/XMLSchema" xmlns:xs="http://www.w3.org/2001/XMLSchema" xmlns:p="http://schemas.microsoft.com/office/2006/metadata/properties" xmlns:ns2="b798198a-4fbf-42be-8530-1d0c80d0fe61" xmlns:ns3="389f41fd-c1fd-42a7-9d73-f4e35625c411" targetNamespace="http://schemas.microsoft.com/office/2006/metadata/properties" ma:root="true" ma:fieldsID="fa14d50392ac2e3966cf29cc49dee434" ns2:_="" ns3:_="">
    <xsd:import namespace="b798198a-4fbf-42be-8530-1d0c80d0fe61"/>
    <xsd:import namespace="389f41fd-c1fd-42a7-9d73-f4e35625c4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98198a-4fbf-42be-8530-1d0c80d0fe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9f41fd-c1fd-42a7-9d73-f4e35625c41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3278E78-6138-4D8B-B1E8-0F5281586E24}"/>
</file>

<file path=customXml/itemProps2.xml><?xml version="1.0" encoding="utf-8"?>
<ds:datastoreItem xmlns:ds="http://schemas.openxmlformats.org/officeDocument/2006/customXml" ds:itemID="{1D6E678B-60CB-4D2B-A243-D09964BBB8A5}"/>
</file>

<file path=customXml/itemProps3.xml><?xml version="1.0" encoding="utf-8"?>
<ds:datastoreItem xmlns:ds="http://schemas.openxmlformats.org/officeDocument/2006/customXml" ds:itemID="{1FE76893-8D6E-44D0-B7BC-51A5807737C8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</TotalTime>
  <Words>57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Cambria</vt:lpstr>
      <vt:lpstr>Trebuchet MS</vt:lpstr>
      <vt:lpstr>Wingdings 3</vt:lpstr>
      <vt:lpstr>Facet</vt:lpstr>
      <vt:lpstr>Plan2go</vt:lpstr>
      <vt:lpstr>Monthly Sales</vt:lpstr>
      <vt:lpstr>Employee Commission</vt:lpstr>
      <vt:lpstr>Highest Sales</vt:lpstr>
    </vt:vector>
  </TitlesOfParts>
  <Company>TAFE Illawarra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Plan2go</dc:title>
  <dc:creator>Hergenhan, Katrina</dc:creator>
  <cp:lastModifiedBy>Hergenhan, Katrina</cp:lastModifiedBy>
  <cp:revision>4</cp:revision>
  <cp:lastPrinted>2019-03-22T04:08:52Z</cp:lastPrinted>
  <dcterms:created xsi:type="dcterms:W3CDTF">2019-03-22T03:49:02Z</dcterms:created>
  <dcterms:modified xsi:type="dcterms:W3CDTF">2019-03-22T04:20:17Z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0x010100221CE4F7B357EB469B32CF6CE7167475</vt:lpwstr>
  </property>
</Properties>
</file>