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2"/>
  </p:notesMasterIdLst>
  <p:sldIdLst>
    <p:sldId id="256" r:id="rId2"/>
    <p:sldId id="257" r:id="rId3"/>
    <p:sldId id="259" r:id="rId4"/>
    <p:sldId id="258" r:id="rId5"/>
    <p:sldId id="260" r:id="rId6"/>
    <p:sldId id="266" r:id="rId7"/>
    <p:sldId id="261" r:id="rId8"/>
    <p:sldId id="262" r:id="rId9"/>
    <p:sldId id="263" r:id="rId10"/>
    <p:sldId id="264" r:id="rId11"/>
    <p:sldId id="267" r:id="rId12"/>
    <p:sldId id="265" r:id="rId13"/>
    <p:sldId id="268" r:id="rId14"/>
    <p:sldId id="269" r:id="rId15"/>
    <p:sldId id="270" r:id="rId16"/>
    <p:sldId id="271" r:id="rId17"/>
    <p:sldId id="273" r:id="rId18"/>
    <p:sldId id="274" r:id="rId19"/>
    <p:sldId id="275" r:id="rId20"/>
    <p:sldId id="276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267" y="-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4B57A0-7299-4000-BD6F-DDE6898E986D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CDFFE6-BE22-4C4C-B510-C61D9114ECBE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CDFFE6-BE22-4C4C-B510-C61D9114ECBE}" type="slidenum">
              <a:rPr lang="en-AU" smtClean="0"/>
              <a:pPr/>
              <a:t>4</a:t>
            </a:fld>
            <a:endParaRPr lang="en-A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AU" dirty="0" smtClean="0"/>
              <a:t>Source: Adapted from Barney (1991)</a:t>
            </a:r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CDFFE6-BE22-4C4C-B510-C61D9114ECBE}" type="slidenum">
              <a:rPr lang="en-AU" smtClean="0"/>
              <a:pPr/>
              <a:t>6</a:t>
            </a:fld>
            <a:endParaRPr lang="en-A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Note: </a:t>
            </a:r>
            <a:r>
              <a:rPr lang="en-AU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McShane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S., and </a:t>
            </a:r>
            <a:r>
              <a:rPr lang="en-AU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Travaglione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T.(2008) Organizational Behaviour on the Pacific Rim. North Ryde. McGraw-Hill Australia.</a:t>
            </a:r>
          </a:p>
          <a:p>
            <a:r>
              <a:rPr lang="en-AU" dirty="0" smtClean="0"/>
              <a:t>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Note: </a:t>
            </a:r>
            <a:r>
              <a:rPr lang="en-AU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McShane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S., and </a:t>
            </a:r>
            <a:r>
              <a:rPr lang="en-AU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Travaglione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T.(2008) Organizational Behaviour on the Pacific Rim. North Ryde. McGraw-Hill Australia.</a:t>
            </a:r>
          </a:p>
          <a:p>
            <a:r>
              <a:rPr lang="en-AU" dirty="0" smtClean="0"/>
              <a:t> </a:t>
            </a:r>
          </a:p>
          <a:p>
            <a:endParaRPr lang="en-AU" dirty="0" smtClean="0"/>
          </a:p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CDFFE6-BE22-4C4C-B510-C61D9114ECBE}" type="slidenum">
              <a:rPr lang="en-AU" smtClean="0"/>
              <a:pPr/>
              <a:t>13</a:t>
            </a:fld>
            <a:endParaRPr lang="en-A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Note: </a:t>
            </a:r>
            <a:r>
              <a:rPr lang="en-AU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McShane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S., and </a:t>
            </a:r>
            <a:r>
              <a:rPr lang="en-AU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Travaglione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T.(2008) Organizational Behaviour on the Pacific Rim. North Ryde. McGraw-Hill Australia.</a:t>
            </a:r>
          </a:p>
          <a:p>
            <a:r>
              <a:rPr lang="en-AU" dirty="0" smtClean="0"/>
              <a:t>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Note: </a:t>
            </a:r>
            <a:r>
              <a:rPr lang="en-AU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McShane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S., and </a:t>
            </a:r>
            <a:r>
              <a:rPr lang="en-AU" sz="1200" kern="1200" dirty="0" err="1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Travaglione</a:t>
            </a:r>
            <a:r>
              <a:rPr lang="en-AU" sz="1200" kern="12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, T.(2008) Organizational Behaviour on the Pacific Rim. North Ryde. McGraw-Hill Australia.</a:t>
            </a:r>
          </a:p>
          <a:p>
            <a:r>
              <a:rPr lang="en-AU" dirty="0" smtClean="0"/>
              <a:t> </a:t>
            </a:r>
          </a:p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CDFFE6-BE22-4C4C-B510-C61D9114ECBE}" type="slidenum">
              <a:rPr lang="en-AU" smtClean="0"/>
              <a:pPr/>
              <a:t>14</a:t>
            </a:fld>
            <a:endParaRPr lang="en-A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3C2B54-D0C1-46AB-8043-6AF79689FECA}" type="datetimeFigureOut">
              <a:rPr lang="en-AU" smtClean="0"/>
              <a:pPr/>
              <a:t>1/11/2012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B9C7CB-33FA-472C-8009-AFC283A40915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67544" y="404664"/>
            <a:ext cx="8229600" cy="1143000"/>
          </a:xfrm>
          <a:solidFill>
            <a:schemeClr val="accent6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en-AU" sz="3600" dirty="0"/>
              <a:t>BSBWOR501B • Manage Personal Work Priorities and Professional Development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solidFill>
            <a:schemeClr val="accent2">
              <a:lumMod val="40000"/>
              <a:lumOff val="60000"/>
            </a:schemeClr>
          </a:solidFill>
        </p:spPr>
        <p:txBody>
          <a:bodyPr/>
          <a:lstStyle/>
          <a:p>
            <a:r>
              <a:rPr lang="en-AU" dirty="0" smtClean="0"/>
              <a:t>Introduction to the subject</a:t>
            </a:r>
          </a:p>
          <a:p>
            <a:r>
              <a:rPr lang="en-AU" dirty="0" smtClean="0"/>
              <a:t>Every employee’s effort and ability to work efficiently and effectively is highly required to an organisation’s growth</a:t>
            </a:r>
          </a:p>
          <a:p>
            <a:r>
              <a:rPr lang="en-AU" dirty="0" smtClean="0"/>
              <a:t>Every day, within a limited time of roughly 9 to 5 schedule, every one has to manage their assigned work and responsibilities in a productive way.</a:t>
            </a:r>
            <a:endParaRPr lang="en-A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3">
              <a:lumMod val="40000"/>
              <a:lumOff val="60000"/>
            </a:schemeClr>
          </a:solidFill>
        </p:spPr>
        <p:txBody>
          <a:bodyPr/>
          <a:lstStyle/>
          <a:p>
            <a:r>
              <a:rPr lang="en-AU" dirty="0" smtClean="0"/>
              <a:t>Professional Development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2">
              <a:lumMod val="40000"/>
              <a:lumOff val="60000"/>
            </a:schemeClr>
          </a:solidFill>
        </p:spPr>
        <p:txBody>
          <a:bodyPr>
            <a:normAutofit fontScale="92500"/>
          </a:bodyPr>
          <a:lstStyle/>
          <a:p>
            <a:r>
              <a:rPr lang="en-AU" dirty="0" smtClean="0"/>
              <a:t>Goal setting – the process of motivating employees and clarifying their role perceptions by establishing performance objectives, a powerful way to achieve results</a:t>
            </a:r>
          </a:p>
          <a:p>
            <a:r>
              <a:rPr lang="en-AU" dirty="0" smtClean="0"/>
              <a:t>Career goals – benchmarks to evaluate your progress and develop your competencies</a:t>
            </a:r>
          </a:p>
          <a:p>
            <a:r>
              <a:rPr lang="en-AU" dirty="0" smtClean="0"/>
              <a:t>Feedback – any information that people receive about the consequences of their behaviour </a:t>
            </a:r>
          </a:p>
          <a:p>
            <a:r>
              <a:rPr lang="en-AU" dirty="0" smtClean="0"/>
              <a:t>Multisource (360-degree) feedback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en-AU" dirty="0" smtClean="0"/>
              <a:t>Multisource (360-degree) Feedback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bg2">
              <a:lumMod val="90000"/>
            </a:schemeClr>
          </a:solidFill>
        </p:spPr>
        <p:txBody>
          <a:bodyPr/>
          <a:lstStyle/>
          <a:p>
            <a:r>
              <a:rPr lang="en-AU" dirty="0" smtClean="0"/>
              <a:t>Feedback received from a full circle of people around an employee</a:t>
            </a:r>
          </a:p>
          <a:p>
            <a:r>
              <a:rPr lang="en-AU" dirty="0" smtClean="0"/>
              <a:t>Can also be used for self-awareness</a:t>
            </a:r>
            <a:endParaRPr lang="en-A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1">
              <a:lumMod val="65000"/>
            </a:schemeClr>
          </a:solidFill>
        </p:spPr>
        <p:txBody>
          <a:bodyPr>
            <a:normAutofit/>
          </a:bodyPr>
          <a:lstStyle/>
          <a:p>
            <a:r>
              <a:rPr lang="en-AU" sz="3600" dirty="0" smtClean="0"/>
              <a:t>Professional development (Continued)</a:t>
            </a:r>
            <a:endParaRPr lang="en-AU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3">
              <a:lumMod val="40000"/>
              <a:lumOff val="60000"/>
            </a:schemeClr>
          </a:solidFill>
        </p:spPr>
        <p:txBody>
          <a:bodyPr/>
          <a:lstStyle/>
          <a:p>
            <a:r>
              <a:rPr lang="en-AU" dirty="0" smtClean="0"/>
              <a:t>Coaching</a:t>
            </a:r>
          </a:p>
          <a:p>
            <a:r>
              <a:rPr lang="en-AU" dirty="0" smtClean="0"/>
              <a:t>Self-awareness (Self-understanding, Self-management)</a:t>
            </a:r>
            <a:endParaRPr lang="en-A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2">
              <a:lumMod val="40000"/>
              <a:lumOff val="60000"/>
            </a:schemeClr>
          </a:solidFill>
        </p:spPr>
        <p:txBody>
          <a:bodyPr/>
          <a:lstStyle/>
          <a:p>
            <a:r>
              <a:rPr lang="en-AU" dirty="0" smtClean="0"/>
              <a:t>Executive Coaching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bg1">
              <a:lumMod val="75000"/>
            </a:schemeClr>
          </a:solidFill>
        </p:spPr>
        <p:txBody>
          <a:bodyPr/>
          <a:lstStyle/>
          <a:p>
            <a:r>
              <a:rPr lang="en-AU" dirty="0" smtClean="0"/>
              <a:t> A helping relationship using behavioural methods to assist clients in identifying and achieving goals for their professional performance and personal satisfaction</a:t>
            </a:r>
          </a:p>
          <a:p>
            <a:pPr>
              <a:buNone/>
            </a:pPr>
            <a:r>
              <a:rPr lang="en-AU" dirty="0" smtClean="0"/>
              <a:t>    (</a:t>
            </a:r>
            <a:r>
              <a:rPr lang="en-AU" dirty="0" err="1" smtClean="0"/>
              <a:t>McShane</a:t>
            </a:r>
            <a:r>
              <a:rPr lang="en-AU" dirty="0" smtClean="0"/>
              <a:t> and </a:t>
            </a:r>
            <a:r>
              <a:rPr lang="en-AU" dirty="0" err="1" smtClean="0"/>
              <a:t>Travaglione</a:t>
            </a:r>
            <a:r>
              <a:rPr lang="en-AU" dirty="0" smtClean="0"/>
              <a:t> 2008).</a:t>
            </a:r>
            <a:endParaRPr lang="en-A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40000"/>
              <a:lumOff val="60000"/>
            </a:schemeClr>
          </a:solidFill>
        </p:spPr>
        <p:txBody>
          <a:bodyPr/>
          <a:lstStyle/>
          <a:p>
            <a:r>
              <a:rPr lang="en-AU" dirty="0" smtClean="0"/>
              <a:t>Aim of Executive Coaching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bg2">
              <a:lumMod val="90000"/>
            </a:schemeClr>
          </a:solidFill>
        </p:spPr>
        <p:txBody>
          <a:bodyPr/>
          <a:lstStyle/>
          <a:p>
            <a:r>
              <a:rPr lang="en-AU" dirty="0" smtClean="0"/>
              <a:t>To achieve performance goals, executive coaching is usually conducted by an external consultant based on one-on-one personal development using feedback. Coaches offer accurate feedback, open dialogue and constructive encouragement to improve the client’s performance (</a:t>
            </a:r>
            <a:r>
              <a:rPr lang="en-AU" dirty="0" err="1" smtClean="0"/>
              <a:t>McShane</a:t>
            </a:r>
            <a:r>
              <a:rPr lang="en-AU" dirty="0" smtClean="0"/>
              <a:t> and </a:t>
            </a:r>
            <a:r>
              <a:rPr lang="en-AU" dirty="0" err="1" smtClean="0"/>
              <a:t>Travaglione</a:t>
            </a:r>
            <a:r>
              <a:rPr lang="en-AU" dirty="0" smtClean="0"/>
              <a:t> 2008).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3">
              <a:lumMod val="60000"/>
              <a:lumOff val="40000"/>
            </a:schemeClr>
          </a:solidFill>
        </p:spPr>
        <p:txBody>
          <a:bodyPr>
            <a:normAutofit fontScale="90000"/>
          </a:bodyPr>
          <a:lstStyle/>
          <a:p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>Steps of a professional development plan </a:t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2">
              <a:lumMod val="60000"/>
              <a:lumOff val="40000"/>
            </a:schemeClr>
          </a:solidFill>
        </p:spPr>
        <p:txBody>
          <a:bodyPr/>
          <a:lstStyle/>
          <a:p>
            <a:r>
              <a:rPr lang="en-AU" b="1" dirty="0" smtClean="0"/>
              <a:t>Set goals</a:t>
            </a:r>
            <a:r>
              <a:rPr lang="en-AU" dirty="0" smtClean="0"/>
              <a:t> – write down personal, professional and career goals that are specific, measurable and can realistically be achieved. </a:t>
            </a:r>
          </a:p>
          <a:p>
            <a:r>
              <a:rPr lang="en-AU" dirty="0" smtClean="0"/>
              <a:t>Include long-term goals but be sure to incorporate short-term goals and monthly targets as practical stepping stones along the way.</a:t>
            </a:r>
          </a:p>
          <a:p>
            <a:pPr>
              <a:buNone/>
            </a:pPr>
            <a:endParaRPr lang="en-AU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323528" y="260648"/>
            <a:ext cx="8373616" cy="6264696"/>
          </a:xfrm>
          <a:solidFill>
            <a:schemeClr val="bg1">
              <a:lumMod val="85000"/>
            </a:schemeClr>
          </a:solidFill>
        </p:spPr>
        <p:txBody>
          <a:bodyPr>
            <a:normAutofit/>
          </a:bodyPr>
          <a:lstStyle/>
          <a:p>
            <a:r>
              <a:rPr lang="en-AU" b="1" dirty="0" smtClean="0"/>
              <a:t>Identify opportunities</a:t>
            </a:r>
            <a:r>
              <a:rPr lang="en-AU" dirty="0" smtClean="0"/>
              <a:t> – identify any additional training, educational requirements or skills you need to meet your goals such as formal study, mentoring or joining a professional association/committee. </a:t>
            </a:r>
          </a:p>
          <a:p>
            <a:endParaRPr lang="en-AU" dirty="0" smtClean="0"/>
          </a:p>
          <a:p>
            <a:r>
              <a:rPr lang="en-AU" b="1" dirty="0" smtClean="0"/>
              <a:t>Put your plan into action</a:t>
            </a:r>
            <a:r>
              <a:rPr lang="en-AU" dirty="0" smtClean="0"/>
              <a:t> – record the actions you will take to achieve your goals in a written professional development plan. Sample headings may include goals; strategies; timeline; evidence of progress; date goal is met and future goals/plans. </a:t>
            </a:r>
          </a:p>
          <a:p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395536" y="692696"/>
            <a:ext cx="8229600" cy="4525963"/>
          </a:xfrm>
          <a:solidFill>
            <a:schemeClr val="bg2">
              <a:lumMod val="90000"/>
            </a:schemeClr>
          </a:solidFill>
        </p:spPr>
        <p:txBody>
          <a:bodyPr/>
          <a:lstStyle/>
          <a:p>
            <a:r>
              <a:rPr lang="en-AU" b="1" dirty="0" smtClean="0"/>
              <a:t>Review progress</a:t>
            </a:r>
            <a:r>
              <a:rPr lang="en-AU" dirty="0" smtClean="0"/>
              <a:t> – schedule in time to review your plan. Re-evaluating your goals and actions allows you to make adjustments and will ensure you keep on track and achieve your career goals. </a:t>
            </a:r>
          </a:p>
          <a:p>
            <a:pPr>
              <a:buNone/>
            </a:pPr>
            <a:endParaRPr lang="en-AU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75000"/>
            </a:schemeClr>
          </a:solidFill>
        </p:spPr>
        <p:txBody>
          <a:bodyPr>
            <a:normAutofit fontScale="90000"/>
          </a:bodyPr>
          <a:lstStyle/>
          <a:p>
            <a:r>
              <a:rPr lang="en-AU" dirty="0" smtClean="0"/>
              <a:t>Developing a </a:t>
            </a:r>
            <a:r>
              <a:rPr lang="en-AU" dirty="0" smtClean="0"/>
              <a:t>P</a:t>
            </a:r>
            <a:r>
              <a:rPr lang="en-AU" dirty="0" smtClean="0"/>
              <a:t>rofessional Development </a:t>
            </a:r>
            <a:r>
              <a:rPr lang="en-AU" dirty="0" smtClean="0"/>
              <a:t>P</a:t>
            </a:r>
            <a:r>
              <a:rPr lang="en-AU" dirty="0" smtClean="0"/>
              <a:t>lan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2">
              <a:lumMod val="60000"/>
              <a:lumOff val="40000"/>
            </a:schemeClr>
          </a:solidFill>
        </p:spPr>
        <p:txBody>
          <a:bodyPr/>
          <a:lstStyle/>
          <a:p>
            <a:pPr>
              <a:buNone/>
            </a:pPr>
            <a:r>
              <a:rPr lang="en-AU" dirty="0" smtClean="0"/>
              <a:t>Reflecting:</a:t>
            </a:r>
          </a:p>
          <a:p>
            <a:r>
              <a:rPr lang="en-AU" dirty="0" smtClean="0"/>
              <a:t>Taking time to write and reflect on your career can increase your self-awareness and help you organise and synthesize your thoughts.</a:t>
            </a:r>
          </a:p>
          <a:p>
            <a:r>
              <a:rPr lang="en-AU" dirty="0" smtClean="0"/>
              <a:t>Set aside time to journal</a:t>
            </a:r>
            <a:endParaRPr lang="en-AU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3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>Gaining </a:t>
            </a:r>
            <a:r>
              <a:rPr lang="en-AU" dirty="0" smtClean="0"/>
              <a:t>self-awareness</a:t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bg2">
              <a:lumMod val="75000"/>
            </a:schemeClr>
          </a:solidFill>
        </p:spPr>
        <p:txBody>
          <a:bodyPr/>
          <a:lstStyle/>
          <a:p>
            <a:r>
              <a:rPr lang="en-AU" dirty="0" smtClean="0"/>
              <a:t>Self-analysis of aspects of work that satisfy you and aspects of your unsatisfactory work</a:t>
            </a:r>
          </a:p>
          <a:p>
            <a:r>
              <a:rPr lang="en-AU" dirty="0" smtClean="0"/>
              <a:t>Write about other jobs including community work and volunteer work from which you can find some elements to boost your future career </a:t>
            </a:r>
            <a:endParaRPr lang="en-A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29600" cy="1143000"/>
          </a:xfrm>
          <a:solidFill>
            <a:schemeClr val="accent6"/>
          </a:solidFill>
        </p:spPr>
        <p:txBody>
          <a:bodyPr>
            <a:normAutofit fontScale="90000"/>
          </a:bodyPr>
          <a:lstStyle/>
          <a:p>
            <a:pPr fontAlgn="t"/>
            <a:r>
              <a:rPr lang="en-AU" sz="3600" dirty="0" smtClean="0"/>
              <a:t/>
            </a:r>
            <a:br>
              <a:rPr lang="en-AU" sz="3600" dirty="0" smtClean="0"/>
            </a:br>
            <a:r>
              <a:rPr lang="en-AU" sz="3600" dirty="0" smtClean="0"/>
              <a:t>Deciding </a:t>
            </a:r>
            <a:r>
              <a:rPr lang="en-AU" sz="3600" dirty="0"/>
              <a:t>Your Work Priorities </a:t>
            </a:r>
            <a:br>
              <a:rPr lang="en-AU" sz="3600" dirty="0"/>
            </a:br>
            <a:r>
              <a:rPr lang="en-AU" sz="3600" dirty="0"/>
              <a:t>Finding Out What to Spend Your Time On</a:t>
            </a:r>
            <a:r>
              <a:rPr lang="en-AU" dirty="0"/>
              <a:t/>
            </a:r>
            <a:br>
              <a:rPr lang="en-AU" dirty="0"/>
            </a:br>
            <a:r>
              <a:rPr lang="en-AU" dirty="0" smtClean="0"/>
              <a:t> 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3">
              <a:lumMod val="60000"/>
              <a:lumOff val="40000"/>
            </a:schemeClr>
          </a:solidFill>
        </p:spPr>
        <p:txBody>
          <a:bodyPr/>
          <a:lstStyle/>
          <a:p>
            <a:r>
              <a:rPr lang="en-AU" dirty="0" smtClean="0"/>
              <a:t>Most people at work spend their working hour with non-important things</a:t>
            </a:r>
          </a:p>
          <a:p>
            <a:r>
              <a:rPr lang="en-AU" dirty="0" smtClean="0"/>
              <a:t>At the end of the day, they finish only little crucial things</a:t>
            </a:r>
          </a:p>
          <a:p>
            <a:r>
              <a:rPr lang="en-AU" dirty="0" smtClean="0"/>
              <a:t>An important thing to focus on results is to decide what to focus on</a:t>
            </a:r>
          </a:p>
          <a:p>
            <a:r>
              <a:rPr lang="en-AU" dirty="0" smtClean="0"/>
              <a:t>Work priority should start working with an important thing</a:t>
            </a:r>
            <a:endParaRPr lang="en-AU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>Seeking Outside input</a:t>
            </a:r>
            <a:r>
              <a:rPr lang="en-AU" dirty="0" smtClean="0"/>
              <a:t/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bg1">
              <a:lumMod val="65000"/>
            </a:schemeClr>
          </a:solidFill>
        </p:spPr>
        <p:txBody>
          <a:bodyPr/>
          <a:lstStyle/>
          <a:p>
            <a:r>
              <a:rPr lang="en-AU" dirty="0" smtClean="0"/>
              <a:t>Work to gain more information about you from others including your supervisor, your mentor, coach at work, peers and staff at work</a:t>
            </a:r>
            <a:endParaRPr lang="en-A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2">
              <a:lumMod val="60000"/>
              <a:lumOff val="40000"/>
            </a:schemeClr>
          </a:solidFill>
        </p:spPr>
        <p:txBody>
          <a:bodyPr/>
          <a:lstStyle/>
          <a:p>
            <a:r>
              <a:rPr lang="en-AU" dirty="0" smtClean="0"/>
              <a:t>Doing what you enjoy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r>
              <a:rPr lang="en-AU" dirty="0" smtClean="0"/>
              <a:t>Better to start with some work which makes you more enjoyable</a:t>
            </a:r>
          </a:p>
          <a:p>
            <a:r>
              <a:rPr lang="en-AU" dirty="0" smtClean="0"/>
              <a:t>Know the best what part of job makes you more interesting and make keep going</a:t>
            </a:r>
          </a:p>
          <a:p>
            <a:r>
              <a:rPr lang="en-AU" dirty="0" smtClean="0"/>
              <a:t>Important as you are much more likely to do your job effectively if you love it than if you loathe it.</a:t>
            </a:r>
          </a:p>
          <a:p>
            <a:r>
              <a:rPr lang="en-AU" dirty="0" smtClean="0"/>
              <a:t> </a:t>
            </a:r>
            <a:endParaRPr lang="en-A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90000"/>
            </a:schemeClr>
          </a:solidFill>
        </p:spPr>
        <p:txBody>
          <a:bodyPr/>
          <a:lstStyle/>
          <a:p>
            <a:r>
              <a:rPr lang="en-AU" dirty="0" smtClean="0"/>
              <a:t>Concentrating on the strengths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bg2">
              <a:lumMod val="75000"/>
            </a:schemeClr>
          </a:solidFill>
        </p:spPr>
        <p:txBody>
          <a:bodyPr/>
          <a:lstStyle/>
          <a:p>
            <a:r>
              <a:rPr lang="en-AU" dirty="0" smtClean="0"/>
              <a:t>Make sure what your strengths and weaknesses</a:t>
            </a:r>
          </a:p>
          <a:p>
            <a:r>
              <a:rPr lang="en-AU" dirty="0" smtClean="0"/>
              <a:t>Talents are strengths</a:t>
            </a:r>
          </a:p>
          <a:p>
            <a:r>
              <a:rPr lang="en-AU" dirty="0" smtClean="0"/>
              <a:t>Weaknesses are weak points like lack of confidence, slow to be able to concentrate</a:t>
            </a:r>
            <a:endParaRPr lang="en-A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1">
              <a:lumMod val="75000"/>
            </a:schemeClr>
          </a:solidFill>
        </p:spPr>
        <p:txBody>
          <a:bodyPr/>
          <a:lstStyle/>
          <a:p>
            <a:r>
              <a:rPr lang="en-AU" dirty="0" smtClean="0"/>
              <a:t>SWOT Analysis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3">
              <a:lumMod val="75000"/>
            </a:schemeClr>
          </a:solidFill>
        </p:spPr>
        <p:txBody>
          <a:bodyPr/>
          <a:lstStyle/>
          <a:p>
            <a:r>
              <a:rPr lang="en-AU" dirty="0" smtClean="0"/>
              <a:t>Strengths</a:t>
            </a:r>
          </a:p>
          <a:p>
            <a:r>
              <a:rPr lang="en-AU" dirty="0" smtClean="0"/>
              <a:t>Weaknesses</a:t>
            </a:r>
          </a:p>
          <a:p>
            <a:r>
              <a:rPr lang="en-AU" dirty="0" smtClean="0"/>
              <a:t>Opportunities</a:t>
            </a:r>
          </a:p>
          <a:p>
            <a:r>
              <a:rPr lang="en-AU" dirty="0" smtClean="0"/>
              <a:t>Threats</a:t>
            </a:r>
            <a:endParaRPr lang="en-A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2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en-AU" sz="4000" dirty="0" smtClean="0"/>
              <a:t>SWOT Analysis (Continued)</a:t>
            </a:r>
            <a:endParaRPr lang="en-AU" sz="4000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solidFill>
            <a:schemeClr val="bg2">
              <a:lumMod val="75000"/>
            </a:schemeClr>
          </a:solidFill>
        </p:spPr>
        <p:txBody>
          <a:bodyPr>
            <a:noAutofit/>
          </a:bodyPr>
          <a:lstStyle/>
          <a:p>
            <a:r>
              <a:rPr lang="en-AU" sz="3600" dirty="0" smtClean="0"/>
              <a:t>Internal Analysis</a:t>
            </a:r>
            <a:endParaRPr lang="en-AU" sz="3600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solidFill>
            <a:schemeClr val="bg1">
              <a:lumMod val="65000"/>
            </a:schemeClr>
          </a:solidFill>
        </p:spPr>
        <p:txBody>
          <a:bodyPr/>
          <a:lstStyle/>
          <a:p>
            <a:pPr lvl="2">
              <a:buNone/>
            </a:pPr>
            <a:r>
              <a:rPr lang="en-AU" sz="4000" dirty="0" smtClean="0"/>
              <a:t>Strengths</a:t>
            </a:r>
          </a:p>
          <a:p>
            <a:endParaRPr lang="en-AU" dirty="0" smtClean="0"/>
          </a:p>
          <a:p>
            <a:endParaRPr lang="en-AU" dirty="0" smtClean="0"/>
          </a:p>
          <a:p>
            <a:endParaRPr lang="en-AU" dirty="0" smtClean="0"/>
          </a:p>
          <a:p>
            <a:endParaRPr lang="en-AU" dirty="0" smtClean="0"/>
          </a:p>
          <a:p>
            <a:endParaRPr lang="en-AU" dirty="0" smtClean="0"/>
          </a:p>
          <a:p>
            <a:pPr>
              <a:buNone/>
            </a:pPr>
            <a:r>
              <a:rPr lang="en-AU" sz="4000" dirty="0" smtClean="0"/>
              <a:t>      Weaknesses</a:t>
            </a:r>
          </a:p>
          <a:p>
            <a:endParaRPr lang="en-AU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>
          <a:solidFill>
            <a:schemeClr val="accent4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en-AU" sz="3600" dirty="0" smtClean="0"/>
              <a:t>External Analysis</a:t>
            </a:r>
            <a:endParaRPr lang="en-AU" sz="3600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>
          <a:solidFill>
            <a:srgbClr val="FFC000"/>
          </a:solidFill>
        </p:spPr>
        <p:txBody>
          <a:bodyPr>
            <a:normAutofit/>
          </a:bodyPr>
          <a:lstStyle/>
          <a:p>
            <a:pPr>
              <a:buNone/>
            </a:pPr>
            <a:r>
              <a:rPr lang="en-AU" dirty="0" smtClean="0"/>
              <a:t>          </a:t>
            </a:r>
            <a:r>
              <a:rPr lang="en-AU" sz="4000" dirty="0" smtClean="0"/>
              <a:t>Opportunities    </a:t>
            </a:r>
          </a:p>
          <a:p>
            <a:pPr>
              <a:buNone/>
            </a:pPr>
            <a:endParaRPr lang="en-AU" sz="3600" dirty="0" smtClean="0"/>
          </a:p>
          <a:p>
            <a:pPr>
              <a:buNone/>
            </a:pPr>
            <a:endParaRPr lang="en-AU" sz="3600" dirty="0" smtClean="0"/>
          </a:p>
          <a:p>
            <a:pPr>
              <a:buNone/>
            </a:pPr>
            <a:endParaRPr lang="en-AU" sz="3600" dirty="0" smtClean="0"/>
          </a:p>
          <a:p>
            <a:pPr>
              <a:buNone/>
            </a:pPr>
            <a:r>
              <a:rPr lang="en-AU" sz="4000" dirty="0" smtClean="0"/>
              <a:t>          Threats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bg1">
              <a:lumMod val="65000"/>
            </a:schemeClr>
          </a:solidFill>
        </p:spPr>
        <p:txBody>
          <a:bodyPr>
            <a:normAutofit/>
          </a:bodyPr>
          <a:lstStyle/>
          <a:p>
            <a:r>
              <a:rPr lang="en-AU" sz="3200" dirty="0" smtClean="0"/>
              <a:t>Understanding how to be excellent at your job</a:t>
            </a: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2">
              <a:lumMod val="60000"/>
              <a:lumOff val="40000"/>
            </a:schemeClr>
          </a:solidFill>
        </p:spPr>
        <p:txBody>
          <a:bodyPr/>
          <a:lstStyle/>
          <a:p>
            <a:r>
              <a:rPr lang="en-AU" dirty="0" smtClean="0"/>
              <a:t>To agree the right things with your employer</a:t>
            </a:r>
            <a:endParaRPr lang="en-A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4">
              <a:lumMod val="40000"/>
              <a:lumOff val="60000"/>
            </a:schemeClr>
          </a:solidFill>
        </p:spPr>
        <p:txBody>
          <a:bodyPr/>
          <a:lstStyle/>
          <a:p>
            <a:r>
              <a:rPr lang="en-AU" dirty="0" smtClean="0"/>
              <a:t>Some questions to help you out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3">
              <a:lumMod val="40000"/>
              <a:lumOff val="60000"/>
            </a:schemeClr>
          </a:solidFill>
        </p:spPr>
        <p:txBody>
          <a:bodyPr>
            <a:normAutofit fontScale="92500" lnSpcReduction="20000"/>
          </a:bodyPr>
          <a:lstStyle/>
          <a:p>
            <a:r>
              <a:rPr lang="en-AU" dirty="0" smtClean="0"/>
              <a:t>What is the purpose of the job? </a:t>
            </a:r>
          </a:p>
          <a:p>
            <a:r>
              <a:rPr lang="en-AU" dirty="0" smtClean="0"/>
              <a:t>What are the measures of success? </a:t>
            </a:r>
          </a:p>
          <a:p>
            <a:r>
              <a:rPr lang="en-AU" dirty="0" smtClean="0"/>
              <a:t>What is exceptional performance?  </a:t>
            </a:r>
          </a:p>
          <a:p>
            <a:r>
              <a:rPr lang="en-AU" dirty="0" smtClean="0"/>
              <a:t>What are the priorities and deadlines?</a:t>
            </a:r>
          </a:p>
          <a:p>
            <a:r>
              <a:rPr lang="en-AU" dirty="0" smtClean="0"/>
              <a:t>What resources are available?</a:t>
            </a:r>
          </a:p>
          <a:p>
            <a:r>
              <a:rPr lang="en-AU" dirty="0" smtClean="0"/>
              <a:t>What costs are acceptable? </a:t>
            </a:r>
          </a:p>
          <a:p>
            <a:r>
              <a:rPr lang="en-AU" dirty="0" smtClean="0"/>
              <a:t>How does this relate to other people?  </a:t>
            </a:r>
            <a:br>
              <a:rPr lang="en-AU" dirty="0" smtClean="0"/>
            </a:br>
            <a:r>
              <a:rPr lang="en-AU" dirty="0" smtClean="0"/>
              <a:t> </a:t>
            </a:r>
            <a:br>
              <a:rPr lang="en-AU" dirty="0" smtClean="0"/>
            </a:br>
            <a:r>
              <a:rPr lang="en-AU" dirty="0" smtClean="0"/>
              <a:t> </a:t>
            </a:r>
            <a:br>
              <a:rPr lang="en-AU" dirty="0" smtClean="0"/>
            </a:br>
            <a:endParaRPr lang="en-A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chemeClr val="accent6">
              <a:lumMod val="60000"/>
              <a:lumOff val="40000"/>
            </a:schemeClr>
          </a:solidFill>
        </p:spPr>
        <p:txBody>
          <a:bodyPr/>
          <a:lstStyle/>
          <a:p>
            <a:r>
              <a:rPr lang="en-AU" dirty="0" smtClean="0"/>
              <a:t>By concentrating on the right priorities you will ensure that you are always working as effectively as possible.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484</TotalTime>
  <Words>831</Words>
  <Application>Microsoft Office PowerPoint</Application>
  <PresentationFormat>On-screen Show (4:3)</PresentationFormat>
  <Paragraphs>94</Paragraphs>
  <Slides>20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BSBWOR501B • Manage Personal Work Priorities and Professional Development</vt:lpstr>
      <vt:lpstr> Deciding Your Work Priorities  Finding Out What to Spend Your Time On  </vt:lpstr>
      <vt:lpstr>Doing what you enjoy</vt:lpstr>
      <vt:lpstr>Concentrating on the strengths</vt:lpstr>
      <vt:lpstr>SWOT Analysis</vt:lpstr>
      <vt:lpstr>SWOT Analysis (Continued)</vt:lpstr>
      <vt:lpstr>Understanding how to be excellent at your job</vt:lpstr>
      <vt:lpstr>Some questions to help you out</vt:lpstr>
      <vt:lpstr>Slide 9</vt:lpstr>
      <vt:lpstr>Professional Development</vt:lpstr>
      <vt:lpstr>Multisource (360-degree) Feedback</vt:lpstr>
      <vt:lpstr>Professional development (Continued)</vt:lpstr>
      <vt:lpstr>Executive Coaching</vt:lpstr>
      <vt:lpstr>Aim of Executive Coaching</vt:lpstr>
      <vt:lpstr> Steps of a professional development plan  </vt:lpstr>
      <vt:lpstr>Slide 16</vt:lpstr>
      <vt:lpstr>Slide 17</vt:lpstr>
      <vt:lpstr>Developing a Professional Development Plan</vt:lpstr>
      <vt:lpstr> Gaining self-awareness </vt:lpstr>
      <vt:lpstr> Seeking Outside input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BSBWOR501B • Manage Personal Work Priorities and Professional Development</dc:title>
  <dc:creator>ds0929</dc:creator>
  <cp:lastModifiedBy>ds0929</cp:lastModifiedBy>
  <cp:revision>39</cp:revision>
  <dcterms:created xsi:type="dcterms:W3CDTF">2012-10-17T05:00:08Z</dcterms:created>
  <dcterms:modified xsi:type="dcterms:W3CDTF">2012-11-01T13:53:07Z</dcterms:modified>
</cp:coreProperties>
</file>

<file path=docProps/thumbnail.jpeg>
</file>