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9" r:id="rId3"/>
    <p:sldId id="257" r:id="rId4"/>
    <p:sldId id="270" r:id="rId5"/>
    <p:sldId id="258" r:id="rId6"/>
    <p:sldId id="259" r:id="rId7"/>
    <p:sldId id="263" r:id="rId8"/>
    <p:sldId id="262" r:id="rId9"/>
    <p:sldId id="260" r:id="rId10"/>
    <p:sldId id="261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E1CCFF-184B-4F9D-A8B9-2F4CD914900F}" type="datetimeFigureOut">
              <a:rPr lang="en-AU" smtClean="0"/>
              <a:t>19/06/2013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22A2DC-8D22-4089-BB03-67DCB04F37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8337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Palmer, I.,</a:t>
            </a:r>
            <a:r>
              <a:rPr lang="en-A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Dunford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R., and Akin, </a:t>
            </a:r>
            <a:r>
              <a:rPr lang="en-A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Gib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en-A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2009, </a:t>
            </a:r>
            <a:r>
              <a:rPr lang="en-AU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Managing Organizational Change</a:t>
            </a:r>
            <a:r>
              <a:rPr lang="en-A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AU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A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Edn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.,</a:t>
            </a:r>
            <a:r>
              <a:rPr lang="en-A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A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Mcgraw-Hill</a:t>
            </a:r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Irwin, New York.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2A2DC-8D22-4089-BB03-67DCB04F37D0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8845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Anderson, D.</a:t>
            </a:r>
            <a:r>
              <a:rPr lang="en-AU" baseline="0" dirty="0" smtClean="0"/>
              <a:t> and Anderson, L. A., 2010, </a:t>
            </a:r>
            <a:r>
              <a:rPr lang="en-AU" i="1" baseline="0" dirty="0" smtClean="0"/>
              <a:t>Beyond Change Management: How to Achieve Breakthrough Results Through </a:t>
            </a:r>
            <a:r>
              <a:rPr lang="en-AU" i="1" baseline="0" dirty="0" err="1" smtClean="0"/>
              <a:t>Conscoius</a:t>
            </a:r>
            <a:r>
              <a:rPr lang="en-AU" i="1" baseline="0" dirty="0" smtClean="0"/>
              <a:t> Change Leadership</a:t>
            </a:r>
            <a:r>
              <a:rPr lang="en-AU" baseline="0" dirty="0" smtClean="0"/>
              <a:t>, 2</a:t>
            </a:r>
            <a:r>
              <a:rPr lang="en-AU" baseline="30000" dirty="0" smtClean="0"/>
              <a:t>nd</a:t>
            </a:r>
            <a:r>
              <a:rPr lang="en-AU" baseline="0" dirty="0" smtClean="0"/>
              <a:t> </a:t>
            </a:r>
            <a:r>
              <a:rPr lang="en-AU" baseline="0" dirty="0" err="1" smtClean="0"/>
              <a:t>Edn</a:t>
            </a:r>
            <a:r>
              <a:rPr lang="en-AU" baseline="0" dirty="0" smtClean="0"/>
              <a:t>., Pfeiffer, San Francisco. 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2A2DC-8D22-4089-BB03-67DCB04F37D0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83591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Anderson, D.</a:t>
            </a:r>
            <a:r>
              <a:rPr lang="en-AU" baseline="0" dirty="0" smtClean="0"/>
              <a:t> and Anderson, L. A., 2010, </a:t>
            </a:r>
            <a:r>
              <a:rPr lang="en-AU" i="1" baseline="0" dirty="0" smtClean="0"/>
              <a:t>Beyond Change Management: How to Achieve Breakthrough Results Through </a:t>
            </a:r>
            <a:r>
              <a:rPr lang="en-AU" i="1" baseline="0" dirty="0" err="1" smtClean="0"/>
              <a:t>Conscoius</a:t>
            </a:r>
            <a:r>
              <a:rPr lang="en-AU" i="1" baseline="0" dirty="0" smtClean="0"/>
              <a:t> Change Leadership</a:t>
            </a:r>
            <a:r>
              <a:rPr lang="en-AU" baseline="0" dirty="0" smtClean="0"/>
              <a:t>, 2</a:t>
            </a:r>
            <a:r>
              <a:rPr lang="en-AU" baseline="30000" dirty="0" smtClean="0"/>
              <a:t>nd</a:t>
            </a:r>
            <a:r>
              <a:rPr lang="en-AU" baseline="0" dirty="0" smtClean="0"/>
              <a:t> </a:t>
            </a:r>
            <a:r>
              <a:rPr lang="en-AU" baseline="0" dirty="0" err="1" smtClean="0"/>
              <a:t>Edn</a:t>
            </a:r>
            <a:r>
              <a:rPr lang="en-AU" baseline="0" dirty="0" smtClean="0"/>
              <a:t>., Pfeiffer, San Francisco.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2A2DC-8D22-4089-BB03-67DCB04F37D0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829330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Anderson, D.</a:t>
            </a:r>
            <a:r>
              <a:rPr lang="en-AU" baseline="0" dirty="0" smtClean="0"/>
              <a:t> and Anderson, L. A., 2010, </a:t>
            </a:r>
            <a:r>
              <a:rPr lang="en-AU" i="1" baseline="0" dirty="0" smtClean="0"/>
              <a:t>Beyond Change Management: How to Achieve Breakthrough Results Through </a:t>
            </a:r>
            <a:r>
              <a:rPr lang="en-AU" i="1" baseline="0" dirty="0" err="1" smtClean="0"/>
              <a:t>Conscoius</a:t>
            </a:r>
            <a:r>
              <a:rPr lang="en-AU" i="1" baseline="0" dirty="0" smtClean="0"/>
              <a:t> Change Leadership</a:t>
            </a:r>
            <a:r>
              <a:rPr lang="en-AU" baseline="0" dirty="0" smtClean="0"/>
              <a:t>, 2</a:t>
            </a:r>
            <a:r>
              <a:rPr lang="en-AU" baseline="30000" dirty="0" smtClean="0"/>
              <a:t>nd</a:t>
            </a:r>
            <a:r>
              <a:rPr lang="en-AU" baseline="0" dirty="0" smtClean="0"/>
              <a:t> </a:t>
            </a:r>
            <a:r>
              <a:rPr lang="en-AU" baseline="0" dirty="0" err="1" smtClean="0"/>
              <a:t>Edn</a:t>
            </a:r>
            <a:r>
              <a:rPr lang="en-AU" baseline="0" dirty="0" smtClean="0"/>
              <a:t>., Pfeiffer, San Francisco.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2A2DC-8D22-4089-BB03-67DCB04F37D0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442011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Anderson, D.</a:t>
            </a:r>
            <a:r>
              <a:rPr lang="en-AU" baseline="0" dirty="0" smtClean="0"/>
              <a:t> and Anderson, L. A., 2010, </a:t>
            </a:r>
            <a:r>
              <a:rPr lang="en-AU" i="1" baseline="0" dirty="0" smtClean="0"/>
              <a:t>Beyond Change Management: How to Achieve Breakthrough Results Through </a:t>
            </a:r>
            <a:r>
              <a:rPr lang="en-AU" i="1" baseline="0" dirty="0" err="1" smtClean="0"/>
              <a:t>Conscoius</a:t>
            </a:r>
            <a:r>
              <a:rPr lang="en-AU" i="1" baseline="0" dirty="0" smtClean="0"/>
              <a:t> Change Leadership</a:t>
            </a:r>
            <a:r>
              <a:rPr lang="en-AU" baseline="0" dirty="0" smtClean="0"/>
              <a:t>, 2</a:t>
            </a:r>
            <a:r>
              <a:rPr lang="en-AU" baseline="30000" dirty="0" smtClean="0"/>
              <a:t>nd</a:t>
            </a:r>
            <a:r>
              <a:rPr lang="en-AU" baseline="0" dirty="0" smtClean="0"/>
              <a:t> </a:t>
            </a:r>
            <a:r>
              <a:rPr lang="en-AU" baseline="0" dirty="0" err="1" smtClean="0"/>
              <a:t>Edn</a:t>
            </a:r>
            <a:r>
              <a:rPr lang="en-AU" baseline="0" dirty="0" smtClean="0"/>
              <a:t>., Pfeiffer, San Francisco. 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2A2DC-8D22-4089-BB03-67DCB04F37D0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58301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Anderson, D.</a:t>
            </a:r>
            <a:r>
              <a:rPr lang="en-AU" baseline="0" dirty="0" smtClean="0"/>
              <a:t> and Anderson, L. A., 2010, </a:t>
            </a:r>
            <a:r>
              <a:rPr lang="en-AU" i="1" baseline="0" dirty="0" smtClean="0"/>
              <a:t>Beyond Change Management: How to Achieve Breakthrough Results Through </a:t>
            </a:r>
            <a:r>
              <a:rPr lang="en-AU" i="1" baseline="0" dirty="0" err="1" smtClean="0"/>
              <a:t>Conscoius</a:t>
            </a:r>
            <a:r>
              <a:rPr lang="en-AU" i="1" baseline="0" dirty="0" smtClean="0"/>
              <a:t> Change Leadership</a:t>
            </a:r>
            <a:r>
              <a:rPr lang="en-AU" baseline="0" dirty="0" smtClean="0"/>
              <a:t>, 2</a:t>
            </a:r>
            <a:r>
              <a:rPr lang="en-AU" baseline="30000" dirty="0" smtClean="0"/>
              <a:t>nd</a:t>
            </a:r>
            <a:r>
              <a:rPr lang="en-AU" baseline="0" dirty="0" smtClean="0"/>
              <a:t> </a:t>
            </a:r>
            <a:r>
              <a:rPr lang="en-AU" baseline="0" dirty="0" err="1" smtClean="0"/>
              <a:t>Edn</a:t>
            </a:r>
            <a:r>
              <a:rPr lang="en-AU" baseline="0" dirty="0" smtClean="0"/>
              <a:t>., Pfeiffer, San Francisco. </a:t>
            </a:r>
            <a:r>
              <a:rPr lang="en-AU" dirty="0" smtClean="0"/>
              <a:t>Anderson, D.</a:t>
            </a:r>
            <a:r>
              <a:rPr lang="en-AU" baseline="0" dirty="0" smtClean="0"/>
              <a:t> and Anderson, L. A., 2010, </a:t>
            </a:r>
            <a:r>
              <a:rPr lang="en-AU" i="1" baseline="0" dirty="0" smtClean="0"/>
              <a:t>Beyond Change Management: How to Achieve Breakthrough Results Through </a:t>
            </a:r>
            <a:r>
              <a:rPr lang="en-AU" i="1" baseline="0" dirty="0" err="1" smtClean="0"/>
              <a:t>Conscoius</a:t>
            </a:r>
            <a:r>
              <a:rPr lang="en-AU" i="1" baseline="0" dirty="0" smtClean="0"/>
              <a:t> Change Leadership</a:t>
            </a:r>
            <a:r>
              <a:rPr lang="en-AU" baseline="0" dirty="0" smtClean="0"/>
              <a:t>, 2</a:t>
            </a:r>
            <a:r>
              <a:rPr lang="en-AU" baseline="30000" dirty="0" smtClean="0"/>
              <a:t>nd</a:t>
            </a:r>
            <a:r>
              <a:rPr lang="en-AU" baseline="0" dirty="0" smtClean="0"/>
              <a:t> </a:t>
            </a:r>
            <a:r>
              <a:rPr lang="en-AU" baseline="0" dirty="0" err="1" smtClean="0"/>
              <a:t>Edn</a:t>
            </a:r>
            <a:r>
              <a:rPr lang="en-AU" baseline="0" dirty="0" smtClean="0"/>
              <a:t>., Pfeiffer, San Francisco. 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2A2DC-8D22-4089-BB03-67DCB04F37D0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9455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A16A-8A07-4154-8A44-8DE66D25F56F}" type="datetimeFigureOut">
              <a:rPr lang="en-AU" smtClean="0"/>
              <a:t>19/06/2013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EC3-7F5B-469D-892A-A6F028511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884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A16A-8A07-4154-8A44-8DE66D25F56F}" type="datetimeFigureOut">
              <a:rPr lang="en-AU" smtClean="0"/>
              <a:t>19/06/2013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EC3-7F5B-469D-892A-A6F028511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6930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A16A-8A07-4154-8A44-8DE66D25F56F}" type="datetimeFigureOut">
              <a:rPr lang="en-AU" smtClean="0"/>
              <a:t>19/06/2013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EC3-7F5B-469D-892A-A6F028511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5949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A16A-8A07-4154-8A44-8DE66D25F56F}" type="datetimeFigureOut">
              <a:rPr lang="en-AU" smtClean="0"/>
              <a:t>19/06/2013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EC3-7F5B-469D-892A-A6F028511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89894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A16A-8A07-4154-8A44-8DE66D25F56F}" type="datetimeFigureOut">
              <a:rPr lang="en-AU" smtClean="0"/>
              <a:t>19/06/2013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EC3-7F5B-469D-892A-A6F028511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56184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A16A-8A07-4154-8A44-8DE66D25F56F}" type="datetimeFigureOut">
              <a:rPr lang="en-AU" smtClean="0"/>
              <a:t>19/06/2013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EC3-7F5B-469D-892A-A6F028511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29563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A16A-8A07-4154-8A44-8DE66D25F56F}" type="datetimeFigureOut">
              <a:rPr lang="en-AU" smtClean="0"/>
              <a:t>19/06/2013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EC3-7F5B-469D-892A-A6F028511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09214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A16A-8A07-4154-8A44-8DE66D25F56F}" type="datetimeFigureOut">
              <a:rPr lang="en-AU" smtClean="0"/>
              <a:t>19/06/2013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EC3-7F5B-469D-892A-A6F028511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72276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A16A-8A07-4154-8A44-8DE66D25F56F}" type="datetimeFigureOut">
              <a:rPr lang="en-AU" smtClean="0"/>
              <a:t>19/06/2013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EC3-7F5B-469D-892A-A6F028511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31003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A16A-8A07-4154-8A44-8DE66D25F56F}" type="datetimeFigureOut">
              <a:rPr lang="en-AU" smtClean="0"/>
              <a:t>19/06/2013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EC3-7F5B-469D-892A-A6F028511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350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4A16A-8A07-4154-8A44-8DE66D25F56F}" type="datetimeFigureOut">
              <a:rPr lang="en-AU" smtClean="0"/>
              <a:t>19/06/2013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4BEC3-7F5B-469D-892A-A6F028511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98186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4A16A-8A07-4154-8A44-8DE66D25F56F}" type="datetimeFigureOut">
              <a:rPr lang="en-AU" smtClean="0"/>
              <a:t>19/06/2013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4BEC3-7F5B-469D-892A-A6F02851123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23978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dirty="0" smtClean="0"/>
              <a:t>BSBINN601B Manage Organisational Change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blipFill>
            <a:blip r:embed="rId4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AU" sz="2800" dirty="0" smtClean="0"/>
              <a:t>Organizational Change 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39981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dirty="0" smtClean="0"/>
              <a:t>Marketplace Requirements for Success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Customer requirements determine what a business to take for success in its marketplace and meet its customers’ needs</a:t>
            </a:r>
          </a:p>
          <a:p>
            <a:endParaRPr lang="en-AU" dirty="0" smtClean="0"/>
          </a:p>
          <a:p>
            <a:r>
              <a:rPr lang="en-AU" dirty="0" smtClean="0"/>
              <a:t>This includes not only actual products and services, but speed of delivery, customization capability, level of quality, innovation, level of customer service, etc..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5113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Business Imperatives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Business imperatives can include,</a:t>
            </a:r>
          </a:p>
          <a:p>
            <a:r>
              <a:rPr lang="en-AU" dirty="0"/>
              <a:t>t</a:t>
            </a:r>
            <a:r>
              <a:rPr lang="en-AU" dirty="0" smtClean="0"/>
              <a:t>he systematic rethinking to change to the company’s, </a:t>
            </a:r>
          </a:p>
          <a:p>
            <a:r>
              <a:rPr lang="en-AU" dirty="0" smtClean="0"/>
              <a:t>mission, strategy, goals, business model, products, services, pricing, or branding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3336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Organizational Imperatives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Organizational imperatives change </a:t>
            </a:r>
          </a:p>
          <a:p>
            <a:r>
              <a:rPr lang="en-AU" dirty="0" smtClean="0"/>
              <a:t>the organization’s structure, </a:t>
            </a:r>
          </a:p>
          <a:p>
            <a:r>
              <a:rPr lang="en-AU" dirty="0" smtClean="0"/>
              <a:t>systems, </a:t>
            </a:r>
          </a:p>
          <a:p>
            <a:r>
              <a:rPr lang="en-AU" dirty="0" smtClean="0"/>
              <a:t>processes,</a:t>
            </a:r>
          </a:p>
          <a:p>
            <a:r>
              <a:rPr lang="en-AU" dirty="0" smtClean="0"/>
              <a:t> technology, </a:t>
            </a:r>
          </a:p>
          <a:p>
            <a:r>
              <a:rPr lang="en-AU" dirty="0" smtClean="0"/>
              <a:t>resources, </a:t>
            </a:r>
          </a:p>
          <a:p>
            <a:r>
              <a:rPr lang="en-AU" dirty="0" smtClean="0"/>
              <a:t>skill base, or staffing to implement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9002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Cultural Imperatives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The norms, or collective way of being, working and relating in the company,</a:t>
            </a:r>
          </a:p>
          <a:p>
            <a:r>
              <a:rPr lang="en-AU" dirty="0" smtClean="0"/>
              <a:t>For instance,</a:t>
            </a:r>
          </a:p>
          <a:p>
            <a:r>
              <a:rPr lang="en-AU" dirty="0" smtClean="0"/>
              <a:t>A culture of team work must change to support reengineering business processes(organizational imperatives) to respond the strategy (business imperatives)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8163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Leader and Employee Behaviour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To respond cultural change, behaviours can be more effective than actions</a:t>
            </a:r>
          </a:p>
          <a:p>
            <a:r>
              <a:rPr lang="en-AU" dirty="0" smtClean="0"/>
              <a:t>It describe style, tone, or character</a:t>
            </a:r>
          </a:p>
          <a:p>
            <a:r>
              <a:rPr lang="en-AU" dirty="0" smtClean="0"/>
              <a:t>Leader and employee behaviour needs to change to recreate the organization’s culture so as to implement and sustain the new organizational design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0035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Leader and Employee Mindset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Mindset is the underlying force which causes people to enact the desired behave and act as they do</a:t>
            </a:r>
          </a:p>
          <a:p>
            <a:r>
              <a:rPr lang="en-AU" dirty="0" smtClean="0"/>
              <a:t>A shift of mindset is necessary for organizational leader to recognize changes in environmental forces and marketplace requirements for being able to determine the best new strategic direction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3764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4"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r>
              <a:rPr lang="en-AU" dirty="0" smtClean="0"/>
              <a:t>Images of managing change (chapter 2)</a:t>
            </a:r>
          </a:p>
          <a:p>
            <a:r>
              <a:rPr lang="en-AU" dirty="0" smtClean="0"/>
              <a:t>Six Images of Managing Change:</a:t>
            </a:r>
          </a:p>
          <a:p>
            <a:r>
              <a:rPr lang="en-AU" dirty="0" smtClean="0"/>
              <a:t>Director</a:t>
            </a:r>
          </a:p>
          <a:p>
            <a:r>
              <a:rPr lang="en-AU" dirty="0" smtClean="0"/>
              <a:t>Navigator</a:t>
            </a:r>
          </a:p>
          <a:p>
            <a:r>
              <a:rPr lang="en-AU" dirty="0" smtClean="0"/>
              <a:t>Caretaker</a:t>
            </a:r>
          </a:p>
          <a:p>
            <a:r>
              <a:rPr lang="en-AU" dirty="0" smtClean="0"/>
              <a:t>Coach</a:t>
            </a:r>
          </a:p>
          <a:p>
            <a:r>
              <a:rPr lang="en-AU" dirty="0" smtClean="0"/>
              <a:t>Interpreter</a:t>
            </a:r>
          </a:p>
          <a:p>
            <a:r>
              <a:rPr lang="en-AU" dirty="0" smtClean="0"/>
              <a:t>Nurturer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9477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The Drivers of Change Model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4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Clarifies what drives the need for change</a:t>
            </a:r>
          </a:p>
          <a:p>
            <a:r>
              <a:rPr lang="en-AU" dirty="0" smtClean="0"/>
              <a:t>Seven drivers which include four that leaders are traditionally familiar with and</a:t>
            </a:r>
          </a:p>
          <a:p>
            <a:r>
              <a:rPr lang="en-AU" dirty="0" smtClean="0"/>
              <a:t>Three which are relatively new 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4957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/>
              <a:t>The </a:t>
            </a:r>
            <a:r>
              <a:rPr lang="en-AU" dirty="0" smtClean="0"/>
              <a:t>Drivers </a:t>
            </a:r>
            <a:r>
              <a:rPr lang="en-AU" dirty="0"/>
              <a:t>of </a:t>
            </a:r>
            <a:r>
              <a:rPr lang="en-AU" dirty="0" smtClean="0"/>
              <a:t>Change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4"/>
            <a:tile tx="0" ty="0" sx="100000" sy="100000" flip="none" algn="tl"/>
          </a:blipFill>
        </p:spPr>
        <p:txBody>
          <a:bodyPr/>
          <a:lstStyle/>
          <a:p>
            <a:r>
              <a:rPr lang="en-AU" dirty="0"/>
              <a:t>Environment</a:t>
            </a:r>
          </a:p>
          <a:p>
            <a:r>
              <a:rPr lang="en-AU" dirty="0"/>
              <a:t>Marketplace Requirements for success</a:t>
            </a:r>
          </a:p>
          <a:p>
            <a:r>
              <a:rPr lang="en-AU" dirty="0"/>
              <a:t>Business Imperatives</a:t>
            </a:r>
          </a:p>
          <a:p>
            <a:r>
              <a:rPr lang="en-AU" dirty="0"/>
              <a:t>Organizational Imperatives</a:t>
            </a:r>
          </a:p>
          <a:p>
            <a:r>
              <a:rPr lang="en-AU" dirty="0"/>
              <a:t>Cultural Imperatives</a:t>
            </a:r>
          </a:p>
          <a:p>
            <a:r>
              <a:rPr lang="en-AU" dirty="0"/>
              <a:t>Leader and Employee Behaviour</a:t>
            </a:r>
          </a:p>
          <a:p>
            <a:r>
              <a:rPr lang="en-AU" dirty="0"/>
              <a:t>Leader and Employee Mindset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4598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dirty="0" smtClean="0"/>
              <a:t>The Drivers of Change Model(Continued)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r>
              <a:rPr lang="en-AU" dirty="0" smtClean="0"/>
              <a:t>The model illustrates the need for change to respond dynamic shifts in  the environment</a:t>
            </a:r>
          </a:p>
          <a:p>
            <a:r>
              <a:rPr lang="en-AU" dirty="0" smtClean="0"/>
              <a:t>It establishes the requirements for success in marketplace</a:t>
            </a:r>
          </a:p>
          <a:p>
            <a:r>
              <a:rPr lang="en-AU" dirty="0" smtClean="0"/>
              <a:t>These new requirements need new business imperatives (strategies)</a:t>
            </a:r>
          </a:p>
          <a:p>
            <a:r>
              <a:rPr lang="en-AU" dirty="0" smtClean="0"/>
              <a:t>They require changes in organization- structure, systems, business processes, or technology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3481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dirty="0"/>
              <a:t>The Drivers of Change </a:t>
            </a:r>
            <a:r>
              <a:rPr lang="en-AU" dirty="0" smtClean="0"/>
              <a:t>Model(Continued</a:t>
            </a:r>
            <a:r>
              <a:rPr lang="en-AU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The culture of the organization must also change to shift the way the people in the organization to execute the new business strategy</a:t>
            </a:r>
          </a:p>
          <a:p>
            <a:r>
              <a:rPr lang="en-AU" dirty="0" smtClean="0"/>
              <a:t>Culture change then drives the need for change in both leaders’ and staff’s behaviours and ways of thinking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0157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dirty="0" smtClean="0"/>
              <a:t>Figure 1: The Drivers of Change Model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4"/>
            <a:tile tx="0" ty="0" sx="100000" sy="100000" flip="none" algn="tl"/>
          </a:blipFill>
        </p:spPr>
        <p:txBody>
          <a:bodyPr/>
          <a:lstStyle/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pPr marL="0" indent="0">
              <a:buNone/>
            </a:pPr>
            <a:r>
              <a:rPr lang="en-AU" sz="1800" dirty="0" smtClean="0"/>
              <a:t>Source: Ackerman </a:t>
            </a:r>
            <a:r>
              <a:rPr lang="en-AU" sz="1800" dirty="0"/>
              <a:t>A</a:t>
            </a:r>
            <a:r>
              <a:rPr lang="en-AU" sz="1800" dirty="0" smtClean="0"/>
              <a:t>nderson &amp; Anderson (2010)</a:t>
            </a:r>
            <a:endParaRPr lang="en-AU" sz="1800" dirty="0"/>
          </a:p>
        </p:txBody>
      </p:sp>
      <p:sp>
        <p:nvSpPr>
          <p:cNvPr id="4" name="Rectangle 3"/>
          <p:cNvSpPr/>
          <p:nvPr/>
        </p:nvSpPr>
        <p:spPr>
          <a:xfrm>
            <a:off x="922120" y="1924120"/>
            <a:ext cx="1512168" cy="801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Environment</a:t>
            </a:r>
            <a:endParaRPr lang="en-AU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699792" y="234888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419872" y="1924120"/>
            <a:ext cx="1872208" cy="801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Marketplace  Requirements for Success</a:t>
            </a:r>
            <a:endParaRPr lang="en-AU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436096" y="2348880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300192" y="1924120"/>
            <a:ext cx="1368152" cy="801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Business Imperatives</a:t>
            </a:r>
            <a:endParaRPr lang="en-AU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6984268" y="2852936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300192" y="3429000"/>
            <a:ext cx="165618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Organizational Imperatives</a:t>
            </a:r>
            <a:endParaRPr lang="en-AU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5621872" y="3886200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4033584" y="3429000"/>
            <a:ext cx="153732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Cultural Imperatives</a:t>
            </a:r>
            <a:endParaRPr lang="en-AU" dirty="0"/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3203848" y="3886200"/>
            <a:ext cx="6137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611560" y="3429000"/>
            <a:ext cx="244827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Leader and Employee Behaviour</a:t>
            </a:r>
            <a:endParaRPr lang="en-AU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835696" y="5038328"/>
            <a:ext cx="11161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835696" y="4509120"/>
            <a:ext cx="0" cy="529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3419872" y="4773724"/>
            <a:ext cx="2399200" cy="9027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Leader and Employee Mindset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527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The Drivers of Change Model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  <a:blipFill>
            <a:blip r:embed="rId4"/>
            <a:tile tx="0" ty="0" sx="100000" sy="100000" flip="none" algn="tl"/>
          </a:blip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2400" dirty="0" smtClean="0"/>
              <a:t>Figure 2:</a:t>
            </a:r>
            <a:endParaRPr lang="en-AU" sz="2400" dirty="0"/>
          </a:p>
        </p:txBody>
      </p:sp>
      <p:sp>
        <p:nvSpPr>
          <p:cNvPr id="4" name="Rectangle 3"/>
          <p:cNvSpPr/>
          <p:nvPr/>
        </p:nvSpPr>
        <p:spPr>
          <a:xfrm>
            <a:off x="683568" y="1963688"/>
            <a:ext cx="3096344" cy="28334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000" dirty="0" smtClean="0"/>
              <a:t>The External Drivers:</a:t>
            </a:r>
          </a:p>
          <a:p>
            <a:pPr algn="ctr"/>
            <a:endParaRPr lang="en-AU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AU" dirty="0" smtClean="0"/>
              <a:t>Environment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AU" dirty="0" smtClean="0"/>
              <a:t>Marketplace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AU" dirty="0" smtClean="0"/>
              <a:t>Business Imperatives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AU" dirty="0" smtClean="0"/>
              <a:t>Organizational Imperatives</a:t>
            </a:r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5148064" y="1963688"/>
            <a:ext cx="2952328" cy="28334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000" dirty="0" smtClean="0"/>
              <a:t>The Internal &amp; Personal Drivers:</a:t>
            </a:r>
          </a:p>
          <a:p>
            <a:pPr algn="ctr"/>
            <a:endParaRPr lang="en-AU" sz="20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AU" dirty="0" smtClean="0"/>
              <a:t>Cultural Imperatives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AU" dirty="0" smtClean="0"/>
              <a:t>Leader and Employee Behaviour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AU" dirty="0" smtClean="0"/>
              <a:t>Leader and Employee Mindset</a:t>
            </a:r>
            <a:endParaRPr lang="en-AU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139952" y="338042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683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The External Drivers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Environment – the dynamics in the larger context within which organizations and people operate</a:t>
            </a:r>
          </a:p>
          <a:p>
            <a:r>
              <a:rPr lang="en-AU" dirty="0" smtClean="0"/>
              <a:t>Many aspects: social, business and economic, political, governmental, technological, demographic, legal, and natural environment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28449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779</Words>
  <Application>Microsoft Office PowerPoint</Application>
  <PresentationFormat>On-screen Show (4:3)</PresentationFormat>
  <Paragraphs>101</Paragraphs>
  <Slides>15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BSBINN601B Manage Organisational Change</vt:lpstr>
      <vt:lpstr>PowerPoint Presentation</vt:lpstr>
      <vt:lpstr>The Drivers of Change Model</vt:lpstr>
      <vt:lpstr>The Drivers of Change</vt:lpstr>
      <vt:lpstr>The Drivers of Change Model(Continued)</vt:lpstr>
      <vt:lpstr>The Drivers of Change Model(Continued)</vt:lpstr>
      <vt:lpstr>Figure 1: The Drivers of Change Model</vt:lpstr>
      <vt:lpstr>The Drivers of Change Model</vt:lpstr>
      <vt:lpstr>The External Drivers</vt:lpstr>
      <vt:lpstr>Marketplace Requirements for Success</vt:lpstr>
      <vt:lpstr>Business Imperatives</vt:lpstr>
      <vt:lpstr>Organizational Imperatives</vt:lpstr>
      <vt:lpstr>Cultural Imperatives</vt:lpstr>
      <vt:lpstr>Leader and Employee Behaviour</vt:lpstr>
      <vt:lpstr>Leader and Employee Mindset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BSBINN601B Manage Organisational Change</dc:title>
  <dc:creator>F55A-SX039</dc:creator>
  <cp:lastModifiedBy>F55A-SX039</cp:lastModifiedBy>
  <cp:revision>23</cp:revision>
  <dcterms:created xsi:type="dcterms:W3CDTF">2013-06-06T07:40:00Z</dcterms:created>
  <dcterms:modified xsi:type="dcterms:W3CDTF">2013-06-19T07:54:25Z</dcterms:modified>
</cp:coreProperties>
</file>