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32"/>
  </p:notesMasterIdLst>
  <p:handoutMasterIdLst>
    <p:handoutMasterId r:id="rId33"/>
  </p:handoutMasterIdLst>
  <p:sldIdLst>
    <p:sldId id="325" r:id="rId3"/>
    <p:sldId id="306" r:id="rId4"/>
    <p:sldId id="326" r:id="rId5"/>
    <p:sldId id="327" r:id="rId6"/>
    <p:sldId id="330" r:id="rId7"/>
    <p:sldId id="331" r:id="rId8"/>
    <p:sldId id="332" r:id="rId9"/>
    <p:sldId id="307" r:id="rId10"/>
    <p:sldId id="341" r:id="rId11"/>
    <p:sldId id="343" r:id="rId12"/>
    <p:sldId id="346" r:id="rId13"/>
    <p:sldId id="324" r:id="rId14"/>
    <p:sldId id="308" r:id="rId15"/>
    <p:sldId id="334" r:id="rId16"/>
    <p:sldId id="335" r:id="rId17"/>
    <p:sldId id="336" r:id="rId18"/>
    <p:sldId id="313" r:id="rId19"/>
    <p:sldId id="314" r:id="rId20"/>
    <p:sldId id="321" r:id="rId21"/>
    <p:sldId id="337" r:id="rId22"/>
    <p:sldId id="316" r:id="rId23"/>
    <p:sldId id="317" r:id="rId24"/>
    <p:sldId id="318" r:id="rId25"/>
    <p:sldId id="319" r:id="rId26"/>
    <p:sldId id="320" r:id="rId27"/>
    <p:sldId id="322" r:id="rId28"/>
    <p:sldId id="323" r:id="rId29"/>
    <p:sldId id="282" r:id="rId30"/>
    <p:sldId id="309" r:id="rId31"/>
  </p:sldIdLst>
  <p:sldSz cx="9144000" cy="6858000" type="screen4x3"/>
  <p:notesSz cx="6858000" cy="9144000"/>
  <p:defaultTextStyle>
    <a:defPPr>
      <a:defRPr lang="en-AU"/>
    </a:defPPr>
    <a:lvl1pPr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ifvxRqWMC7t06A1VXohO/Q==" hashData="Ltiz/tniaIcNE/lJln4kXGcbMR0CMYuUMP5aMiTJSYi9S43OvNzN37f1RtYXwVU7DQC0uZcUQiP5arO39Czp+Q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2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3399FF"/>
    <a:srgbClr val="0000FF"/>
    <a:srgbClr val="5F5F5F"/>
    <a:srgbClr val="777777"/>
    <a:srgbClr val="808080"/>
    <a:srgbClr val="99FF66"/>
    <a:srgbClr val="CCECFF"/>
    <a:srgbClr val="CC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5" autoAdjust="0"/>
    <p:restoredTop sz="88848" autoAdjust="0"/>
  </p:normalViewPr>
  <p:slideViewPr>
    <p:cSldViewPr>
      <p:cViewPr varScale="1">
        <p:scale>
          <a:sx n="105" d="100"/>
          <a:sy n="105" d="100"/>
        </p:scale>
        <p:origin x="1080" y="96"/>
      </p:cViewPr>
      <p:guideLst>
        <p:guide orient="horz" pos="2160"/>
        <p:guide pos="2880"/>
        <p:guide orient="horz" pos="22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24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anose="02020603050405020304" pitchFamily="18" charset="0"/>
              </a:defRPr>
            </a:lvl1pPr>
          </a:lstStyle>
          <a:p>
            <a:fld id="{53F2A568-2E31-46AB-A4DF-ED0265564037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Times New Roman" panose="02020603050405020304" pitchFamily="18" charset="0"/>
              </a:defRPr>
            </a:lvl1pPr>
          </a:lstStyle>
          <a:p>
            <a:r>
              <a:rPr lang="en-AU" altLang="en-US" dirty="0"/>
              <a:t>AE(dc)_L12.ppt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anose="02020603050405020304" pitchFamily="18" charset="0"/>
              </a:defRPr>
            </a:lvl1pPr>
          </a:lstStyle>
          <a:p>
            <a:fld id="{75FF3836-FC01-453C-BD1D-9664E4450178}" type="slidenum">
              <a:rPr lang="en-AU" altLang="en-US"/>
              <a:pPr/>
              <a:t>‹#›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4228239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Times New Roman" panose="02020603050405020304" pitchFamily="18" charset="0"/>
              </a:defRPr>
            </a:lvl1pPr>
          </a:lstStyle>
          <a:p>
            <a:endParaRPr lang="en-AU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anose="02020603050405020304" pitchFamily="18" charset="0"/>
              </a:defRPr>
            </a:lvl1pPr>
          </a:lstStyle>
          <a:p>
            <a:fld id="{2DBF81E9-A88B-4E57-81AE-3407C42B041B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Times New Roman" panose="02020603050405020304" pitchFamily="18" charset="0"/>
              </a:defRPr>
            </a:lvl1pPr>
          </a:lstStyle>
          <a:p>
            <a:r>
              <a:rPr lang="en-AU" altLang="en-US" dirty="0"/>
              <a:t>AE(dc)_L12.ppt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anose="02020603050405020304" pitchFamily="18" charset="0"/>
              </a:defRPr>
            </a:lvl1pPr>
          </a:lstStyle>
          <a:p>
            <a:fld id="{94F9039F-6AAA-4C0C-BADE-3B94C3744A82}" type="slidenum">
              <a:rPr lang="en-AU" altLang="en-US"/>
              <a:pPr/>
              <a:t>‹#›</a:t>
            </a:fld>
            <a:endParaRPr lang="en-AU" altLang="en-US" dirty="0"/>
          </a:p>
        </p:txBody>
      </p:sp>
    </p:spTree>
    <p:extLst>
      <p:ext uri="{BB962C8B-B14F-4D97-AF65-F5344CB8AC3E}">
        <p14:creationId xmlns:p14="http://schemas.microsoft.com/office/powerpoint/2010/main" val="348227491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dirty="0" smtClean="0">
                <a:solidFill>
                  <a:prstClr val="black"/>
                </a:solidFill>
              </a:rPr>
              <a:t>12/09/2018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dirty="0" smtClean="0">
                <a:solidFill>
                  <a:prstClr val="black"/>
                </a:solidFill>
              </a:rPr>
              <a:t>G101A_(08)_DC_Generator_Pt_2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1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prstClr val="black"/>
                </a:solidFill>
              </a:rPr>
              <a:t>G102A_ (01A)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9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336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8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9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3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1.wmf"/><Relationship Id="rId9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59BB-37AA-492D-9A2D-F276F73E8342}" type="datetime1">
              <a:rPr lang="en-AU" smtClean="0">
                <a:solidFill>
                  <a:srgbClr val="000000"/>
                </a:solidFill>
              </a:rPr>
              <a:pPr/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1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1420758"/>
            <a:ext cx="8460000" cy="40164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b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in electromagnetic devices and related </a:t>
            </a:r>
            <a:r>
              <a:rPr lang="en-AU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circuits</a:t>
            </a:r>
          </a:p>
          <a:p>
            <a:r>
              <a:rPr lang="en-AU" sz="54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DC Motor </a:t>
            </a:r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Starting</a:t>
            </a:r>
            <a:b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</a:t>
            </a:r>
            <a:r>
              <a:rPr lang="en-AU" sz="54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Specialist Machines</a:t>
            </a:r>
            <a:endParaRPr lang="en-AU" sz="54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61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AutoShape 25"/>
          <p:cNvCxnSpPr>
            <a:cxnSpLocks noChangeShapeType="1"/>
            <a:stCxn id="301062" idx="4"/>
          </p:cNvCxnSpPr>
          <p:nvPr/>
        </p:nvCxnSpPr>
        <p:spPr bwMode="auto">
          <a:xfrm rot="5400000">
            <a:off x="2408635" y="2285367"/>
            <a:ext cx="932655" cy="2035174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AutoShape 26"/>
          <p:cNvCxnSpPr>
            <a:cxnSpLocks noChangeShapeType="1"/>
            <a:stCxn id="301062" idx="0"/>
            <a:endCxn id="301063" idx="2"/>
          </p:cNvCxnSpPr>
          <p:nvPr/>
        </p:nvCxnSpPr>
        <p:spPr bwMode="auto">
          <a:xfrm rot="16200000" flipV="1">
            <a:off x="2438797" y="573249"/>
            <a:ext cx="886619" cy="2020887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AutoShape 52"/>
          <p:cNvCxnSpPr>
            <a:cxnSpLocks noChangeShapeType="1"/>
            <a:stCxn id="49" idx="0"/>
            <a:endCxn id="301088" idx="0"/>
          </p:cNvCxnSpPr>
          <p:nvPr/>
        </p:nvCxnSpPr>
        <p:spPr bwMode="auto">
          <a:xfrm rot="16200000" flipH="1">
            <a:off x="6507559" y="2752093"/>
            <a:ext cx="1476374" cy="375444"/>
          </a:xfrm>
          <a:prstGeom prst="bentConnector5">
            <a:avLst>
              <a:gd name="adj1" fmla="val -33445"/>
              <a:gd name="adj2" fmla="val 168710"/>
              <a:gd name="adj3" fmla="val 77419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AutoShape 53"/>
          <p:cNvCxnSpPr>
            <a:cxnSpLocks noChangeShapeType="1"/>
            <a:stCxn id="71" idx="3"/>
            <a:endCxn id="49" idx="4"/>
          </p:cNvCxnSpPr>
          <p:nvPr/>
        </p:nvCxnSpPr>
        <p:spPr bwMode="auto">
          <a:xfrm rot="5400000" flipH="1" flipV="1">
            <a:off x="6037801" y="2507008"/>
            <a:ext cx="515978" cy="1524468"/>
          </a:xfrm>
          <a:prstGeom prst="bentConnector3">
            <a:avLst>
              <a:gd name="adj1" fmla="val -46348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AutoShape 89"/>
          <p:cNvCxnSpPr>
            <a:cxnSpLocks noChangeShapeType="1"/>
            <a:stCxn id="87" idx="2"/>
            <a:endCxn id="53" idx="4"/>
          </p:cNvCxnSpPr>
          <p:nvPr/>
        </p:nvCxnSpPr>
        <p:spPr bwMode="auto">
          <a:xfrm flipH="1">
            <a:off x="5518149" y="4289019"/>
            <a:ext cx="497705" cy="1764045"/>
          </a:xfrm>
          <a:prstGeom prst="bentConnector4">
            <a:avLst>
              <a:gd name="adj1" fmla="val -45931"/>
              <a:gd name="adj2" fmla="val 121253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AutoShape 91"/>
          <p:cNvCxnSpPr>
            <a:cxnSpLocks noChangeShapeType="1"/>
            <a:stCxn id="53" idx="0"/>
            <a:endCxn id="93" idx="2"/>
          </p:cNvCxnSpPr>
          <p:nvPr/>
        </p:nvCxnSpPr>
        <p:spPr bwMode="auto">
          <a:xfrm rot="16200000" flipH="1" flipV="1">
            <a:off x="4030268" y="4929514"/>
            <a:ext cx="1173956" cy="1801806"/>
          </a:xfrm>
          <a:prstGeom prst="bentConnector4">
            <a:avLst>
              <a:gd name="adj1" fmla="val -32714"/>
              <a:gd name="adj2" fmla="val 37382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092" name="Text Box 36"/>
          <p:cNvSpPr txBox="1">
            <a:spLocks noChangeArrowheads="1"/>
          </p:cNvSpPr>
          <p:nvPr/>
        </p:nvSpPr>
        <p:spPr bwMode="auto">
          <a:xfrm>
            <a:off x="7452320" y="3460514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-</a:t>
            </a:r>
          </a:p>
        </p:txBody>
      </p:sp>
      <p:sp>
        <p:nvSpPr>
          <p:cNvPr id="5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588B-2565-46AE-9AA3-A99555CD56EC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5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5390-F76B-4FD5-B400-F3FB80E1AA2A}" type="slidenum">
              <a:rPr lang="en-AU" altLang="en-US"/>
              <a:pPr/>
              <a:t>10</a:t>
            </a:fld>
            <a:endParaRPr lang="en-AU" altLang="en-US" dirty="0"/>
          </a:p>
        </p:txBody>
      </p:sp>
      <p:sp>
        <p:nvSpPr>
          <p:cNvPr id="301063" name="Oval 7"/>
          <p:cNvSpPr>
            <a:spLocks noChangeArrowheads="1"/>
          </p:cNvSpPr>
          <p:nvPr/>
        </p:nvSpPr>
        <p:spPr bwMode="auto">
          <a:xfrm flipH="1">
            <a:off x="1727199" y="1068152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64" name="Oval 8"/>
          <p:cNvSpPr>
            <a:spLocks noChangeArrowheads="1"/>
          </p:cNvSpPr>
          <p:nvPr/>
        </p:nvSpPr>
        <p:spPr bwMode="auto">
          <a:xfrm flipH="1">
            <a:off x="1712912" y="3697052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67" name="Text Box 11"/>
          <p:cNvSpPr txBox="1">
            <a:spLocks noChangeArrowheads="1"/>
          </p:cNvSpPr>
          <p:nvPr/>
        </p:nvSpPr>
        <p:spPr bwMode="auto">
          <a:xfrm flipH="1">
            <a:off x="1244599" y="834789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+</a:t>
            </a:r>
          </a:p>
        </p:txBody>
      </p:sp>
      <p:sp>
        <p:nvSpPr>
          <p:cNvPr id="301068" name="Text Box 12"/>
          <p:cNvSpPr txBox="1">
            <a:spLocks noChangeArrowheads="1"/>
          </p:cNvSpPr>
          <p:nvPr/>
        </p:nvSpPr>
        <p:spPr bwMode="auto">
          <a:xfrm flipH="1">
            <a:off x="1208087" y="3462102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-</a:t>
            </a:r>
          </a:p>
        </p:txBody>
      </p:sp>
      <p:cxnSp>
        <p:nvCxnSpPr>
          <p:cNvPr id="301072" name="AutoShape 16"/>
          <p:cNvCxnSpPr>
            <a:cxnSpLocks noChangeShapeType="1"/>
            <a:stCxn id="65" idx="0"/>
            <a:endCxn id="301063" idx="2"/>
          </p:cNvCxnSpPr>
          <p:nvPr/>
        </p:nvCxnSpPr>
        <p:spPr bwMode="auto">
          <a:xfrm rot="16200000" flipV="1">
            <a:off x="2257541" y="754505"/>
            <a:ext cx="344401" cy="111615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1078" name="AutoShape 22"/>
          <p:cNvCxnSpPr>
            <a:cxnSpLocks noChangeShapeType="1"/>
            <a:stCxn id="301064" idx="2"/>
            <a:endCxn id="66" idx="4"/>
          </p:cNvCxnSpPr>
          <p:nvPr/>
        </p:nvCxnSpPr>
        <p:spPr bwMode="auto">
          <a:xfrm flipV="1">
            <a:off x="1857374" y="3356992"/>
            <a:ext cx="1130446" cy="412291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060" name="Rectangle 4"/>
          <p:cNvSpPr>
            <a:spLocks noChangeArrowheads="1"/>
          </p:cNvSpPr>
          <p:nvPr/>
        </p:nvSpPr>
        <p:spPr bwMode="auto">
          <a:xfrm flipH="1">
            <a:off x="3730625" y="1873014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61" name="Rectangle 5"/>
          <p:cNvSpPr>
            <a:spLocks noChangeArrowheads="1"/>
          </p:cNvSpPr>
          <p:nvPr/>
        </p:nvSpPr>
        <p:spPr bwMode="auto">
          <a:xfrm flipH="1">
            <a:off x="3730625" y="2688989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87" name="Oval 31"/>
          <p:cNvSpPr>
            <a:spLocks noChangeArrowheads="1"/>
          </p:cNvSpPr>
          <p:nvPr/>
        </p:nvSpPr>
        <p:spPr bwMode="auto">
          <a:xfrm>
            <a:off x="7359649" y="1084027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88" name="Oval 32"/>
          <p:cNvSpPr>
            <a:spLocks noChangeArrowheads="1"/>
          </p:cNvSpPr>
          <p:nvPr/>
        </p:nvSpPr>
        <p:spPr bwMode="auto">
          <a:xfrm>
            <a:off x="7361237" y="3678002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91" name="Text Box 35"/>
          <p:cNvSpPr txBox="1">
            <a:spLocks noChangeArrowheads="1"/>
          </p:cNvSpPr>
          <p:nvPr/>
        </p:nvSpPr>
        <p:spPr bwMode="auto">
          <a:xfrm>
            <a:off x="7431087" y="836377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+</a:t>
            </a:r>
          </a:p>
        </p:txBody>
      </p:sp>
      <p:cxnSp>
        <p:nvCxnSpPr>
          <p:cNvPr id="301102" name="AutoShape 46"/>
          <p:cNvCxnSpPr>
            <a:cxnSpLocks noChangeShapeType="1"/>
            <a:stCxn id="70" idx="0"/>
            <a:endCxn id="301087" idx="2"/>
          </p:cNvCxnSpPr>
          <p:nvPr/>
        </p:nvCxnSpPr>
        <p:spPr bwMode="auto">
          <a:xfrm rot="5400000" flipH="1" flipV="1">
            <a:off x="6179602" y="484758"/>
            <a:ext cx="508545" cy="1851549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105" name="Rectangle 49"/>
          <p:cNvSpPr>
            <a:spLocks noChangeArrowheads="1"/>
          </p:cNvSpPr>
          <p:nvPr/>
        </p:nvSpPr>
        <p:spPr bwMode="auto">
          <a:xfrm flipH="1">
            <a:off x="6896099" y="2053990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106" name="Rectangle 50"/>
          <p:cNvSpPr>
            <a:spLocks noChangeArrowheads="1"/>
          </p:cNvSpPr>
          <p:nvPr/>
        </p:nvSpPr>
        <p:spPr bwMode="auto">
          <a:xfrm flipH="1">
            <a:off x="6896099" y="2869965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56" name="Text Box 132"/>
          <p:cNvSpPr txBox="1">
            <a:spLocks noChangeArrowheads="1"/>
          </p:cNvSpPr>
          <p:nvPr/>
        </p:nvSpPr>
        <p:spPr bwMode="auto">
          <a:xfrm>
            <a:off x="257244" y="166554"/>
            <a:ext cx="201208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r>
              <a:rPr lang="en-AU" altLang="en-US" dirty="0"/>
              <a:t>Reversals</a:t>
            </a:r>
          </a:p>
        </p:txBody>
      </p:sp>
      <p:sp>
        <p:nvSpPr>
          <p:cNvPr id="92" name="Oval 57"/>
          <p:cNvSpPr>
            <a:spLocks noChangeArrowheads="1"/>
          </p:cNvSpPr>
          <p:nvPr/>
        </p:nvSpPr>
        <p:spPr bwMode="auto">
          <a:xfrm flipH="1">
            <a:off x="3571881" y="4221088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93" name="Oval 58"/>
          <p:cNvSpPr>
            <a:spLocks noChangeArrowheads="1"/>
          </p:cNvSpPr>
          <p:nvPr/>
        </p:nvSpPr>
        <p:spPr bwMode="auto">
          <a:xfrm flipH="1">
            <a:off x="3571881" y="6345163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94" name="AutoShape 60"/>
          <p:cNvCxnSpPr>
            <a:cxnSpLocks noChangeShapeType="1"/>
            <a:stCxn id="92" idx="2"/>
            <a:endCxn id="86" idx="6"/>
          </p:cNvCxnSpPr>
          <p:nvPr/>
        </p:nvCxnSpPr>
        <p:spPr bwMode="auto">
          <a:xfrm flipV="1">
            <a:off x="3716343" y="4289019"/>
            <a:ext cx="1237454" cy="430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AutoShape 67"/>
          <p:cNvCxnSpPr>
            <a:cxnSpLocks noChangeShapeType="1"/>
            <a:stCxn id="72" idx="0"/>
            <a:endCxn id="92" idx="2"/>
          </p:cNvCxnSpPr>
          <p:nvPr/>
        </p:nvCxnSpPr>
        <p:spPr bwMode="auto">
          <a:xfrm rot="16200000" flipV="1">
            <a:off x="3743256" y="4266407"/>
            <a:ext cx="655276" cy="709101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AutoShape 68"/>
          <p:cNvCxnSpPr>
            <a:cxnSpLocks noChangeShapeType="1"/>
            <a:stCxn id="73" idx="4"/>
            <a:endCxn id="93" idx="2"/>
          </p:cNvCxnSpPr>
          <p:nvPr/>
        </p:nvCxnSpPr>
        <p:spPr bwMode="auto">
          <a:xfrm rot="5400000">
            <a:off x="3865968" y="5871175"/>
            <a:ext cx="396595" cy="695844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" name="Text Box 86"/>
          <p:cNvSpPr txBox="1">
            <a:spLocks noChangeArrowheads="1"/>
          </p:cNvSpPr>
          <p:nvPr/>
        </p:nvSpPr>
        <p:spPr bwMode="auto">
          <a:xfrm>
            <a:off x="3140069" y="4005064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+</a:t>
            </a:r>
          </a:p>
        </p:txBody>
      </p:sp>
      <p:sp>
        <p:nvSpPr>
          <p:cNvPr id="100" name="Text Box 87"/>
          <p:cNvSpPr txBox="1">
            <a:spLocks noChangeArrowheads="1"/>
          </p:cNvSpPr>
          <p:nvPr/>
        </p:nvSpPr>
        <p:spPr bwMode="auto">
          <a:xfrm>
            <a:off x="3140069" y="6125927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-</a:t>
            </a:r>
          </a:p>
        </p:txBody>
      </p:sp>
      <p:sp>
        <p:nvSpPr>
          <p:cNvPr id="108" name="Rectangle 77"/>
          <p:cNvSpPr>
            <a:spLocks noChangeArrowheads="1"/>
          </p:cNvSpPr>
          <p:nvPr/>
        </p:nvSpPr>
        <p:spPr bwMode="auto">
          <a:xfrm>
            <a:off x="5356224" y="5095801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109" name="Rectangle 78"/>
          <p:cNvSpPr>
            <a:spLocks noChangeArrowheads="1"/>
          </p:cNvSpPr>
          <p:nvPr/>
        </p:nvSpPr>
        <p:spPr bwMode="auto">
          <a:xfrm>
            <a:off x="5356224" y="5911776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grpSp>
        <p:nvGrpSpPr>
          <p:cNvPr id="3" name="Group 2"/>
          <p:cNvGrpSpPr/>
          <p:nvPr/>
        </p:nvGrpSpPr>
        <p:grpSpPr>
          <a:xfrm>
            <a:off x="3487737" y="2027002"/>
            <a:ext cx="809625" cy="809625"/>
            <a:chOff x="3487737" y="2027002"/>
            <a:chExt cx="809625" cy="809625"/>
          </a:xfrm>
        </p:grpSpPr>
        <p:sp>
          <p:nvSpPr>
            <p:cNvPr id="301062" name="Oval 6"/>
            <p:cNvSpPr>
              <a:spLocks noChangeArrowheads="1"/>
            </p:cNvSpPr>
            <p:nvPr/>
          </p:nvSpPr>
          <p:spPr bwMode="auto">
            <a:xfrm flipH="1">
              <a:off x="3487737" y="2027002"/>
              <a:ext cx="809625" cy="809625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 altLang="en-US" dirty="0"/>
            </a:p>
          </p:txBody>
        </p:sp>
        <p:sp>
          <p:nvSpPr>
            <p:cNvPr id="2" name="Arc 1"/>
            <p:cNvSpPr>
              <a:spLocks/>
            </p:cNvSpPr>
            <p:nvPr/>
          </p:nvSpPr>
          <p:spPr bwMode="auto">
            <a:xfrm>
              <a:off x="3640549" y="2168900"/>
              <a:ext cx="504000" cy="360000"/>
            </a:xfrm>
            <a:prstGeom prst="arc">
              <a:avLst>
                <a:gd name="adj1" fmla="val 10999525"/>
                <a:gd name="adj2" fmla="val 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53212" y="2201628"/>
            <a:ext cx="809625" cy="809625"/>
            <a:chOff x="3487737" y="2027002"/>
            <a:chExt cx="809625" cy="809625"/>
          </a:xfrm>
        </p:grpSpPr>
        <p:sp>
          <p:nvSpPr>
            <p:cNvPr id="49" name="Oval 6"/>
            <p:cNvSpPr>
              <a:spLocks noChangeArrowheads="1"/>
            </p:cNvSpPr>
            <p:nvPr/>
          </p:nvSpPr>
          <p:spPr bwMode="auto">
            <a:xfrm flipH="1">
              <a:off x="3487737" y="2027002"/>
              <a:ext cx="809625" cy="809625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 altLang="en-US" dirty="0"/>
            </a:p>
          </p:txBody>
        </p:sp>
        <p:sp>
          <p:nvSpPr>
            <p:cNvPr id="50" name="Arc 49"/>
            <p:cNvSpPr>
              <a:spLocks/>
            </p:cNvSpPr>
            <p:nvPr/>
          </p:nvSpPr>
          <p:spPr bwMode="auto">
            <a:xfrm>
              <a:off x="3640549" y="2168900"/>
              <a:ext cx="504000" cy="360000"/>
            </a:xfrm>
            <a:prstGeom prst="arc">
              <a:avLst>
                <a:gd name="adj1" fmla="val 10999525"/>
                <a:gd name="adj2" fmla="val 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113337" y="5243439"/>
            <a:ext cx="809625" cy="809625"/>
            <a:chOff x="3487737" y="2027002"/>
            <a:chExt cx="809625" cy="809625"/>
          </a:xfrm>
        </p:grpSpPr>
        <p:sp>
          <p:nvSpPr>
            <p:cNvPr id="53" name="Oval 6"/>
            <p:cNvSpPr>
              <a:spLocks noChangeArrowheads="1"/>
            </p:cNvSpPr>
            <p:nvPr/>
          </p:nvSpPr>
          <p:spPr bwMode="auto">
            <a:xfrm flipH="1">
              <a:off x="3487737" y="2027002"/>
              <a:ext cx="809625" cy="809625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 altLang="en-US" dirty="0"/>
            </a:p>
          </p:txBody>
        </p:sp>
        <p:sp>
          <p:nvSpPr>
            <p:cNvPr id="57" name="Arc 56"/>
            <p:cNvSpPr>
              <a:spLocks/>
            </p:cNvSpPr>
            <p:nvPr/>
          </p:nvSpPr>
          <p:spPr bwMode="auto">
            <a:xfrm>
              <a:off x="3640549" y="2168900"/>
              <a:ext cx="504000" cy="360000"/>
            </a:xfrm>
            <a:prstGeom prst="arc">
              <a:avLst>
                <a:gd name="adj1" fmla="val 10999525"/>
                <a:gd name="adj2" fmla="val 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5" name="TextBox 4"/>
          <p:cNvSpPr txBox="1"/>
          <p:nvPr/>
        </p:nvSpPr>
        <p:spPr bwMode="auto">
          <a:xfrm>
            <a:off x="2523964" y="1526938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58" name="TextBox 57"/>
          <p:cNvSpPr txBox="1"/>
          <p:nvPr/>
        </p:nvSpPr>
        <p:spPr bwMode="auto">
          <a:xfrm>
            <a:off x="2523964" y="2954657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sp>
        <p:nvSpPr>
          <p:cNvPr id="60" name="TextBox 59"/>
          <p:cNvSpPr txBox="1"/>
          <p:nvPr/>
        </p:nvSpPr>
        <p:spPr bwMode="auto">
          <a:xfrm>
            <a:off x="3993400" y="5039888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3993400" y="5481228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sp>
        <p:nvSpPr>
          <p:cNvPr id="62" name="TextBox 61"/>
          <p:cNvSpPr txBox="1"/>
          <p:nvPr/>
        </p:nvSpPr>
        <p:spPr bwMode="auto">
          <a:xfrm>
            <a:off x="5112060" y="1703957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5112060" y="3131676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951820" y="1484784"/>
            <a:ext cx="253342" cy="1872208"/>
            <a:chOff x="2951820" y="1484784"/>
            <a:chExt cx="253342" cy="1872208"/>
          </a:xfrm>
        </p:grpSpPr>
        <p:sp>
          <p:nvSpPr>
            <p:cNvPr id="301071" name="Freeform 15"/>
            <p:cNvSpPr>
              <a:spLocks/>
            </p:cNvSpPr>
            <p:nvPr/>
          </p:nvSpPr>
          <p:spPr bwMode="auto">
            <a:xfrm rot="5400000">
              <a:off x="2189956" y="2308782"/>
              <a:ext cx="1797050" cy="23336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65" name="Oval 7"/>
            <p:cNvSpPr>
              <a:spLocks noChangeAspect="1" noChangeArrowheads="1"/>
            </p:cNvSpPr>
            <p:nvPr/>
          </p:nvSpPr>
          <p:spPr bwMode="auto">
            <a:xfrm flipH="1">
              <a:off x="2951820" y="1484784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66" name="Oval 7"/>
            <p:cNvSpPr>
              <a:spLocks noChangeAspect="1" noChangeArrowheads="1"/>
            </p:cNvSpPr>
            <p:nvPr/>
          </p:nvSpPr>
          <p:spPr bwMode="auto">
            <a:xfrm flipH="1">
              <a:off x="2951820" y="3284993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72100" y="1664804"/>
            <a:ext cx="259325" cy="1872971"/>
            <a:chOff x="5472100" y="1664804"/>
            <a:chExt cx="259325" cy="1872971"/>
          </a:xfrm>
        </p:grpSpPr>
        <p:sp>
          <p:nvSpPr>
            <p:cNvPr id="301097" name="Freeform 41"/>
            <p:cNvSpPr>
              <a:spLocks/>
            </p:cNvSpPr>
            <p:nvPr/>
          </p:nvSpPr>
          <p:spPr bwMode="auto">
            <a:xfrm rot="5400000">
              <a:off x="4716219" y="2484749"/>
              <a:ext cx="1797050" cy="23336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0" name="Oval 7"/>
            <p:cNvSpPr>
              <a:spLocks noChangeAspect="1" noChangeArrowheads="1"/>
            </p:cNvSpPr>
            <p:nvPr/>
          </p:nvSpPr>
          <p:spPr bwMode="auto">
            <a:xfrm flipH="1">
              <a:off x="5472100" y="1664804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1" name="Oval 7"/>
            <p:cNvSpPr>
              <a:spLocks noChangeAspect="1" noChangeArrowheads="1"/>
            </p:cNvSpPr>
            <p:nvPr/>
          </p:nvSpPr>
          <p:spPr bwMode="auto">
            <a:xfrm flipH="1">
              <a:off x="5472100" y="3465776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376187" y="4948596"/>
            <a:ext cx="286302" cy="1072204"/>
            <a:chOff x="4376187" y="4948596"/>
            <a:chExt cx="286302" cy="1072204"/>
          </a:xfrm>
        </p:grpSpPr>
        <p:sp>
          <p:nvSpPr>
            <p:cNvPr id="105" name="Freeform 66"/>
            <p:cNvSpPr>
              <a:spLocks/>
            </p:cNvSpPr>
            <p:nvPr/>
          </p:nvSpPr>
          <p:spPr bwMode="auto">
            <a:xfrm rot="5400000">
              <a:off x="4037014" y="5359325"/>
              <a:ext cx="998538" cy="25241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2" name="Oval 7"/>
            <p:cNvSpPr>
              <a:spLocks noChangeAspect="1" noChangeArrowheads="1"/>
            </p:cNvSpPr>
            <p:nvPr/>
          </p:nvSpPr>
          <p:spPr bwMode="auto">
            <a:xfrm flipH="1">
              <a:off x="4389444" y="4948596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3" name="Oval 7"/>
            <p:cNvSpPr>
              <a:spLocks noChangeAspect="1" noChangeArrowheads="1"/>
            </p:cNvSpPr>
            <p:nvPr/>
          </p:nvSpPr>
          <p:spPr bwMode="auto">
            <a:xfrm flipH="1">
              <a:off x="4376187" y="5948801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953797" y="4253019"/>
            <a:ext cx="1062057" cy="291919"/>
            <a:chOff x="4953797" y="4253019"/>
            <a:chExt cx="1062057" cy="291919"/>
          </a:xfrm>
        </p:grpSpPr>
        <p:sp>
          <p:nvSpPr>
            <p:cNvPr id="106" name="Freeform 74"/>
            <p:cNvSpPr>
              <a:spLocks/>
            </p:cNvSpPr>
            <p:nvPr/>
          </p:nvSpPr>
          <p:spPr bwMode="auto">
            <a:xfrm rot="16200000" flipH="1">
              <a:off x="5350674" y="3910732"/>
              <a:ext cx="269875" cy="998538"/>
            </a:xfrm>
            <a:custGeom>
              <a:avLst/>
              <a:gdLst>
                <a:gd name="T0" fmla="*/ 9 w 170"/>
                <a:gd name="T1" fmla="*/ 0 h 629"/>
                <a:gd name="T2" fmla="*/ 9 w 170"/>
                <a:gd name="T3" fmla="*/ 112 h 629"/>
                <a:gd name="T4" fmla="*/ 146 w 170"/>
                <a:gd name="T5" fmla="*/ 162 h 629"/>
                <a:gd name="T6" fmla="*/ 144 w 170"/>
                <a:gd name="T7" fmla="*/ 264 h 629"/>
                <a:gd name="T8" fmla="*/ 0 w 170"/>
                <a:gd name="T9" fmla="*/ 315 h 629"/>
                <a:gd name="T10" fmla="*/ 146 w 170"/>
                <a:gd name="T11" fmla="*/ 366 h 629"/>
                <a:gd name="T12" fmla="*/ 144 w 170"/>
                <a:gd name="T13" fmla="*/ 466 h 629"/>
                <a:gd name="T14" fmla="*/ 8 w 170"/>
                <a:gd name="T15" fmla="*/ 517 h 629"/>
                <a:gd name="T16" fmla="*/ 8 w 170"/>
                <a:gd name="T17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629">
                  <a:moveTo>
                    <a:pt x="9" y="0"/>
                  </a:moveTo>
                  <a:cubicBezTo>
                    <a:pt x="9" y="0"/>
                    <a:pt x="9" y="45"/>
                    <a:pt x="9" y="112"/>
                  </a:cubicBezTo>
                  <a:cubicBezTo>
                    <a:pt x="120" y="126"/>
                    <a:pt x="124" y="137"/>
                    <a:pt x="146" y="162"/>
                  </a:cubicBezTo>
                  <a:cubicBezTo>
                    <a:pt x="168" y="187"/>
                    <a:pt x="168" y="239"/>
                    <a:pt x="144" y="264"/>
                  </a:cubicBezTo>
                  <a:cubicBezTo>
                    <a:pt x="120" y="289"/>
                    <a:pt x="90" y="302"/>
                    <a:pt x="0" y="315"/>
                  </a:cubicBezTo>
                  <a:cubicBezTo>
                    <a:pt x="92" y="319"/>
                    <a:pt x="122" y="341"/>
                    <a:pt x="146" y="366"/>
                  </a:cubicBezTo>
                  <a:cubicBezTo>
                    <a:pt x="170" y="391"/>
                    <a:pt x="167" y="441"/>
                    <a:pt x="144" y="466"/>
                  </a:cubicBezTo>
                  <a:cubicBezTo>
                    <a:pt x="121" y="491"/>
                    <a:pt x="98" y="507"/>
                    <a:pt x="8" y="517"/>
                  </a:cubicBezTo>
                  <a:cubicBezTo>
                    <a:pt x="8" y="573"/>
                    <a:pt x="8" y="629"/>
                    <a:pt x="8" y="62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86" name="Oval 7"/>
            <p:cNvSpPr>
              <a:spLocks noChangeAspect="1" noChangeArrowheads="1"/>
            </p:cNvSpPr>
            <p:nvPr/>
          </p:nvSpPr>
          <p:spPr bwMode="auto">
            <a:xfrm flipH="1">
              <a:off x="4953797" y="4253019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87" name="Oval 7"/>
            <p:cNvSpPr>
              <a:spLocks noChangeAspect="1" noChangeArrowheads="1"/>
            </p:cNvSpPr>
            <p:nvPr/>
          </p:nvSpPr>
          <p:spPr bwMode="auto">
            <a:xfrm flipH="1">
              <a:off x="5943854" y="4253019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01" name="TextBox 100"/>
          <p:cNvSpPr txBox="1"/>
          <p:nvPr/>
        </p:nvSpPr>
        <p:spPr bwMode="auto">
          <a:xfrm>
            <a:off x="4948770" y="3919481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102" name="TextBox 101"/>
          <p:cNvSpPr txBox="1"/>
          <p:nvPr/>
        </p:nvSpPr>
        <p:spPr bwMode="auto">
          <a:xfrm>
            <a:off x="5604594" y="3894709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sp>
        <p:nvSpPr>
          <p:cNvPr id="69" name="Text Box 27"/>
          <p:cNvSpPr txBox="1">
            <a:spLocks noChangeArrowheads="1"/>
          </p:cNvSpPr>
          <p:nvPr/>
        </p:nvSpPr>
        <p:spPr bwMode="auto">
          <a:xfrm>
            <a:off x="2951820" y="166554"/>
            <a:ext cx="593944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AU" altLang="en-US" dirty="0"/>
              <a:t>Change </a:t>
            </a:r>
            <a:r>
              <a:rPr lang="en-AU" altLang="en-US" dirty="0" smtClean="0"/>
              <a:t>Armature </a:t>
            </a:r>
            <a:r>
              <a:rPr lang="en-AU" altLang="en-US" dirty="0"/>
              <a:t>Coil Current</a:t>
            </a:r>
          </a:p>
        </p:txBody>
      </p:sp>
    </p:spTree>
    <p:extLst>
      <p:ext uri="{BB962C8B-B14F-4D97-AF65-F5344CB8AC3E}">
        <p14:creationId xmlns:p14="http://schemas.microsoft.com/office/powerpoint/2010/main" val="174273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3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3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lock Arc 18"/>
          <p:cNvSpPr/>
          <p:nvPr/>
        </p:nvSpPr>
        <p:spPr>
          <a:xfrm rot="3244533" flipV="1">
            <a:off x="3819759" y="2658332"/>
            <a:ext cx="1224000" cy="900000"/>
          </a:xfrm>
          <a:prstGeom prst="blockArc">
            <a:avLst/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0" name="Block Arc 19"/>
          <p:cNvSpPr/>
          <p:nvPr/>
        </p:nvSpPr>
        <p:spPr>
          <a:xfrm rot="2220000" flipV="1">
            <a:off x="2711876" y="2885659"/>
            <a:ext cx="2306778" cy="1116000"/>
          </a:xfrm>
          <a:prstGeom prst="blockArc">
            <a:avLst>
              <a:gd name="adj1" fmla="val 9883835"/>
              <a:gd name="adj2" fmla="val 21574272"/>
              <a:gd name="adj3" fmla="val 25549"/>
            </a:avLst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8" name="Block Arc 17"/>
          <p:cNvSpPr/>
          <p:nvPr/>
        </p:nvSpPr>
        <p:spPr>
          <a:xfrm rot="3244533" flipV="1">
            <a:off x="4962579" y="2284048"/>
            <a:ext cx="1008379" cy="883155"/>
          </a:xfrm>
          <a:prstGeom prst="blockArc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4896252" y="1875927"/>
            <a:ext cx="1944000" cy="720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4020168" y="1767927"/>
            <a:ext cx="1944000" cy="93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144084" y="1587927"/>
            <a:ext cx="1944000" cy="129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A15DF8-CADF-4FD8-8D35-C0073E0843C3}" type="datetime1">
              <a:rPr kumimoji="0" lang="en-AU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27/11/2018</a:t>
            </a:fld>
            <a:endParaRPr kumimoji="0" lang="en-AU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D7AD88-9704-4E55-8DB8-F10EBAA5836A}" type="slidenum">
              <a:rPr kumimoji="0" lang="en-AU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AU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Text Box 132"/>
          <p:cNvSpPr txBox="1">
            <a:spLocks noChangeArrowheads="1"/>
          </p:cNvSpPr>
          <p:nvPr/>
        </p:nvSpPr>
        <p:spPr bwMode="auto">
          <a:xfrm>
            <a:off x="254789" y="71917"/>
            <a:ext cx="39485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Losses &amp; Efficiency</a:t>
            </a:r>
            <a:endParaRPr kumimoji="0" lang="en-A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Text Box 132"/>
          <p:cNvSpPr txBox="1">
            <a:spLocks noChangeArrowheads="1"/>
          </p:cNvSpPr>
          <p:nvPr/>
        </p:nvSpPr>
        <p:spPr bwMode="auto">
          <a:xfrm>
            <a:off x="250825" y="800708"/>
            <a:ext cx="86423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BUT machines have LOSSES</a:t>
            </a:r>
            <a:endParaRPr kumimoji="0" lang="en-AU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268000" y="1407927"/>
            <a:ext cx="1944000" cy="165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8" name="Text Box 132"/>
          <p:cNvSpPr txBox="1">
            <a:spLocks noChangeArrowheads="1"/>
          </p:cNvSpPr>
          <p:nvPr/>
        </p:nvSpPr>
        <p:spPr bwMode="auto">
          <a:xfrm>
            <a:off x="-1" y="1943540"/>
            <a:ext cx="2160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Power In</a:t>
            </a:r>
            <a:endParaRPr kumimoji="0" lang="en-A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" name="Text Box 132"/>
          <p:cNvSpPr txBox="1">
            <a:spLocks noChangeArrowheads="1"/>
          </p:cNvSpPr>
          <p:nvPr/>
        </p:nvSpPr>
        <p:spPr bwMode="auto">
          <a:xfrm>
            <a:off x="6984000" y="1943540"/>
            <a:ext cx="21739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Power Out</a:t>
            </a:r>
            <a:endParaRPr kumimoji="0" lang="en-AU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132"/>
              <p:cNvSpPr txBox="1">
                <a:spLocks noChangeArrowheads="1"/>
              </p:cNvSpPr>
              <p:nvPr/>
            </p:nvSpPr>
            <p:spPr bwMode="auto">
              <a:xfrm>
                <a:off x="3652582" y="4494388"/>
                <a:ext cx="1838837" cy="10948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AU"/>
                </a:defPPr>
                <a:lvl1pPr algn="l"/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AU" altLang="en-US" sz="3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𝜂</m:t>
                      </m:r>
                      <m:r>
                        <a:rPr kumimoji="0" lang="en-AU" altLang="en-US" sz="3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AU" altLang="en-US" sz="32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AU" altLang="en-US" sz="32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AU" altLang="en-US" sz="32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</m:e>
                            <m:sub>
                              <m:r>
                                <a:rPr kumimoji="0" lang="en-AU" altLang="en-US" sz="32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𝑂𝑢𝑡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AU" altLang="en-US" sz="32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AU" altLang="en-US" sz="32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</m:e>
                            <m:sub>
                              <m:r>
                                <a:rPr kumimoji="0" lang="en-AU" altLang="en-US" sz="32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𝐼𝑛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AU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 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52582" y="4494388"/>
                <a:ext cx="1838837" cy="10948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Box 132"/>
          <p:cNvSpPr txBox="1">
            <a:spLocks noChangeArrowheads="1"/>
          </p:cNvSpPr>
          <p:nvPr/>
        </p:nvSpPr>
        <p:spPr bwMode="auto">
          <a:xfrm>
            <a:off x="3144084" y="2051261"/>
            <a:ext cx="34441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Power losses in a DC Motor</a:t>
            </a:r>
            <a:endParaRPr kumimoji="0" lang="en-AU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64088" y="2910426"/>
            <a:ext cx="1980029" cy="338554"/>
          </a:xfrm>
          <a:prstGeom prst="rect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Copper (Cu) Losses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35996" y="3392996"/>
            <a:ext cx="1752403" cy="338554"/>
          </a:xfrm>
          <a:prstGeom prst="rect">
            <a:avLst/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Iron (Fe) Losses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03948" y="3933056"/>
            <a:ext cx="2772000" cy="338554"/>
          </a:xfrm>
          <a:prstGeom prst="rect">
            <a:avLst/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Friction &amp; Windage Losses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1" name="Text Box 132"/>
          <p:cNvSpPr txBox="1">
            <a:spLocks noChangeArrowheads="1"/>
          </p:cNvSpPr>
          <p:nvPr/>
        </p:nvSpPr>
        <p:spPr bwMode="auto">
          <a:xfrm>
            <a:off x="6300192" y="3320988"/>
            <a:ext cx="21604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Fixed Losses</a:t>
            </a:r>
            <a:endParaRPr kumimoji="0" lang="en-AU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2" name="Text Box 132"/>
          <p:cNvSpPr txBox="1">
            <a:spLocks noChangeArrowheads="1"/>
          </p:cNvSpPr>
          <p:nvPr/>
        </p:nvSpPr>
        <p:spPr bwMode="auto">
          <a:xfrm>
            <a:off x="6552220" y="2456892"/>
            <a:ext cx="24482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CCFF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Variable Losses</a:t>
            </a:r>
            <a:endParaRPr kumimoji="0" lang="en-AU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CCCCFF">
                  <a:lumMod val="50000"/>
                </a:srgb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3" name="Text Box 132"/>
          <p:cNvSpPr txBox="1">
            <a:spLocks noChangeArrowheads="1"/>
          </p:cNvSpPr>
          <p:nvPr/>
        </p:nvSpPr>
        <p:spPr bwMode="auto">
          <a:xfrm>
            <a:off x="250825" y="5975992"/>
            <a:ext cx="86423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CCFF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Maximum efficiency </a:t>
            </a:r>
            <a:r>
              <a:rPr kumimoji="0" lang="en-AU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occurs when the </a:t>
            </a:r>
            <a:r>
              <a:rPr kumimoji="0" lang="en-AU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Fixed Losses </a:t>
            </a:r>
            <a:r>
              <a:rPr kumimoji="0" lang="en-AU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CCFF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= the Variable Losses</a:t>
            </a:r>
            <a:endParaRPr kumimoji="0" lang="en-AU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CCCFF">
                  <a:lumMod val="50000"/>
                </a:srgb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538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976C-5DD1-4D4D-8261-486908524099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A581-8D34-48C8-9FEB-54589B8FBF72}" type="slidenum">
              <a:rPr lang="en-AU" altLang="en-US"/>
              <a:pPr/>
              <a:t>12</a:t>
            </a:fld>
            <a:endParaRPr lang="en-AU" altLang="en-US" dirty="0"/>
          </a:p>
        </p:txBody>
      </p:sp>
      <p:sp>
        <p:nvSpPr>
          <p:cNvPr id="334850" name="Text Box 2"/>
          <p:cNvSpPr txBox="1">
            <a:spLocks noChangeArrowheads="1"/>
          </p:cNvSpPr>
          <p:nvPr/>
        </p:nvSpPr>
        <p:spPr bwMode="auto">
          <a:xfrm>
            <a:off x="972889" y="29686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800" dirty="0"/>
              <a:t>Objectives</a:t>
            </a:r>
          </a:p>
        </p:txBody>
      </p:sp>
      <p:sp>
        <p:nvSpPr>
          <p:cNvPr id="334851" name="Text Box 3"/>
          <p:cNvSpPr txBox="1">
            <a:spLocks noChangeArrowheads="1"/>
          </p:cNvSpPr>
          <p:nvPr/>
        </p:nvSpPr>
        <p:spPr bwMode="auto">
          <a:xfrm>
            <a:off x="972889" y="1119734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000" dirty="0"/>
              <a:t>At the end of this section students should be able to:</a:t>
            </a:r>
          </a:p>
        </p:txBody>
      </p:sp>
      <p:sp>
        <p:nvSpPr>
          <p:cNvPr id="334852" name="Text Box 4"/>
          <p:cNvSpPr txBox="1">
            <a:spLocks noChangeArrowheads="1"/>
          </p:cNvSpPr>
          <p:nvPr/>
        </p:nvSpPr>
        <p:spPr bwMode="auto">
          <a:xfrm>
            <a:off x="972889" y="1820368"/>
            <a:ext cx="77755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 dirty="0">
                <a:latin typeface="Comic Sans MS" panose="030F0702030302020204" pitchFamily="66" charset="0"/>
              </a:rPr>
              <a:t>1.	Explain the need for current limiting </a:t>
            </a:r>
            <a:r>
              <a:rPr lang="en-AU" altLang="en-US" sz="2000" dirty="0" smtClean="0">
                <a:latin typeface="Comic Sans MS" panose="030F0702030302020204" pitchFamily="66" charset="0"/>
              </a:rPr>
              <a:t>in DC </a:t>
            </a:r>
            <a:r>
              <a:rPr lang="en-AU" altLang="en-US" sz="2000" dirty="0">
                <a:latin typeface="Comic Sans MS" panose="030F0702030302020204" pitchFamily="66" charset="0"/>
              </a:rPr>
              <a:t>Motor Starters.</a:t>
            </a:r>
          </a:p>
        </p:txBody>
      </p:sp>
      <p:sp>
        <p:nvSpPr>
          <p:cNvPr id="334853" name="Text Box 5"/>
          <p:cNvSpPr txBox="1">
            <a:spLocks noChangeArrowheads="1"/>
          </p:cNvSpPr>
          <p:nvPr/>
        </p:nvSpPr>
        <p:spPr bwMode="auto">
          <a:xfrm>
            <a:off x="972889" y="2524236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 dirty="0">
                <a:latin typeface="Comic Sans MS" panose="030F0702030302020204" pitchFamily="66" charset="0"/>
              </a:rPr>
              <a:t>2.	Calculate the value of starting resistance for a given DC Motor.</a:t>
            </a:r>
          </a:p>
        </p:txBody>
      </p:sp>
      <p:sp>
        <p:nvSpPr>
          <p:cNvPr id="334854" name="Text Box 6"/>
          <p:cNvSpPr txBox="1">
            <a:spLocks noChangeArrowheads="1"/>
          </p:cNvSpPr>
          <p:nvPr/>
        </p:nvSpPr>
        <p:spPr bwMode="auto">
          <a:xfrm>
            <a:off x="972889" y="3529669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 dirty="0">
                <a:latin typeface="Comic Sans MS" panose="030F0702030302020204" pitchFamily="66" charset="0"/>
              </a:rPr>
              <a:t>3.	Describe the construction of Tachogenerators, Servo Motors and Stepper Motors.</a:t>
            </a:r>
          </a:p>
        </p:txBody>
      </p:sp>
      <p:sp>
        <p:nvSpPr>
          <p:cNvPr id="334858" name="Text Box 10"/>
          <p:cNvSpPr txBox="1">
            <a:spLocks noChangeArrowheads="1"/>
          </p:cNvSpPr>
          <p:nvPr/>
        </p:nvSpPr>
        <p:spPr bwMode="auto">
          <a:xfrm>
            <a:off x="972889" y="4535102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 dirty="0">
                <a:latin typeface="Comic Sans MS" panose="030F0702030302020204" pitchFamily="66" charset="0"/>
              </a:rPr>
              <a:t>4.	Explain the operating principles of Tachogenerators, Servo Motors and Stepper Motors.</a:t>
            </a:r>
          </a:p>
        </p:txBody>
      </p:sp>
      <p:sp>
        <p:nvSpPr>
          <p:cNvPr id="334859" name="Text Box 11"/>
          <p:cNvSpPr txBox="1">
            <a:spLocks noChangeArrowheads="1"/>
          </p:cNvSpPr>
          <p:nvPr/>
        </p:nvSpPr>
        <p:spPr bwMode="auto">
          <a:xfrm>
            <a:off x="972889" y="5540536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2188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71575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AU" altLang="en-US" sz="2000" dirty="0">
                <a:latin typeface="Comic Sans MS" panose="030F0702030302020204" pitchFamily="66" charset="0"/>
              </a:rPr>
              <a:t>5.	</a:t>
            </a:r>
            <a:r>
              <a:rPr lang="en-AU" altLang="en-US" sz="2000" dirty="0" smtClean="0">
                <a:latin typeface="Comic Sans MS" panose="030F0702030302020204" pitchFamily="66" charset="0"/>
              </a:rPr>
              <a:t>List </a:t>
            </a:r>
            <a:r>
              <a:rPr lang="en-AU" altLang="en-US" sz="2000" dirty="0">
                <a:latin typeface="Comic Sans MS" panose="030F0702030302020204" pitchFamily="66" charset="0"/>
              </a:rPr>
              <a:t>applications of Tachogenerators, Servo Motors and Stepper Motors.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65D7-87AF-4073-AC40-2DE3E2437415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997AE-16BB-4CAF-8F72-2A5B4F954A3A}" type="slidenum">
              <a:rPr lang="en-AU" altLang="en-US"/>
              <a:pPr/>
              <a:t>13</a:t>
            </a:fld>
            <a:endParaRPr lang="en-AU" altLang="en-US" dirty="0"/>
          </a:p>
        </p:txBody>
      </p:sp>
      <p:sp>
        <p:nvSpPr>
          <p:cNvPr id="302084" name="Text Box 4"/>
          <p:cNvSpPr txBox="1">
            <a:spLocks noChangeArrowheads="1"/>
          </p:cNvSpPr>
          <p:nvPr/>
        </p:nvSpPr>
        <p:spPr bwMode="auto">
          <a:xfrm>
            <a:off x="252000" y="2565400"/>
            <a:ext cx="8640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AU" altLang="en-US" dirty="0"/>
              <a:t>At start up a Motor’s Armature </a:t>
            </a:r>
            <a:r>
              <a:rPr lang="en-AU" altLang="en-US" dirty="0" smtClean="0"/>
              <a:t>Current MUST </a:t>
            </a:r>
            <a:r>
              <a:rPr lang="en-AU" altLang="en-US" dirty="0"/>
              <a:t>be </a:t>
            </a:r>
            <a:r>
              <a:rPr lang="en-AU" altLang="en-US" dirty="0" smtClean="0"/>
              <a:t>limited to </a:t>
            </a:r>
            <a:r>
              <a:rPr lang="en-AU" altLang="en-US" dirty="0"/>
              <a:t>protect </a:t>
            </a:r>
            <a:r>
              <a:rPr lang="en-AU" altLang="en-US" dirty="0" smtClean="0"/>
              <a:t>the machine</a:t>
            </a:r>
            <a:r>
              <a:rPr lang="en-AU" altLang="en-US" dirty="0"/>
              <a:t>.</a:t>
            </a:r>
          </a:p>
        </p:txBody>
      </p:sp>
      <p:sp>
        <p:nvSpPr>
          <p:cNvPr id="302085" name="Text Box 5"/>
          <p:cNvSpPr txBox="1">
            <a:spLocks noChangeArrowheads="1"/>
          </p:cNvSpPr>
          <p:nvPr/>
        </p:nvSpPr>
        <p:spPr bwMode="auto">
          <a:xfrm>
            <a:off x="252000" y="4618038"/>
            <a:ext cx="86400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AU" altLang="en-US" dirty="0"/>
              <a:t>Armature Current is usually limited </a:t>
            </a:r>
            <a:r>
              <a:rPr lang="en-AU" altLang="en-US" dirty="0" smtClean="0"/>
              <a:t>to</a:t>
            </a:r>
            <a:br>
              <a:rPr lang="en-AU" altLang="en-US" dirty="0" smtClean="0"/>
            </a:br>
            <a:r>
              <a:rPr lang="en-AU" altLang="en-US" dirty="0" smtClean="0"/>
              <a:t>150 </a:t>
            </a:r>
            <a:r>
              <a:rPr lang="en-AU" altLang="en-US" dirty="0"/>
              <a:t>– 200% of Full Load.</a:t>
            </a:r>
          </a:p>
        </p:txBody>
      </p:sp>
      <p:sp>
        <p:nvSpPr>
          <p:cNvPr id="302086" name="Text Box 6"/>
          <p:cNvSpPr txBox="1">
            <a:spLocks noChangeArrowheads="1"/>
          </p:cNvSpPr>
          <p:nvPr/>
        </p:nvSpPr>
        <p:spPr bwMode="auto">
          <a:xfrm>
            <a:off x="252000" y="512763"/>
            <a:ext cx="8640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AU" altLang="en-US" dirty="0"/>
              <a:t>At start up a Motor’s Armature </a:t>
            </a:r>
            <a:r>
              <a:rPr lang="en-AU" altLang="en-US" dirty="0" smtClean="0"/>
              <a:t>Current is </a:t>
            </a:r>
            <a:r>
              <a:rPr lang="en-AU" altLang="en-US" dirty="0"/>
              <a:t>a maximum </a:t>
            </a:r>
            <a:r>
              <a:rPr lang="en-AU" altLang="en-US" dirty="0" smtClean="0"/>
              <a:t>because the </a:t>
            </a:r>
            <a:r>
              <a:rPr lang="en-AU" altLang="en-US" dirty="0"/>
              <a:t>Back EMF is Zero.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2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4" grpId="0" build="p"/>
      <p:bldP spid="30208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3418B4-893E-4357-B46E-C023793B1A2C}" type="datetime1">
              <a:rPr lang="en-AU">
                <a:solidFill>
                  <a:srgbClr val="000000"/>
                </a:solidFill>
              </a:rPr>
              <a:pPr>
                <a:defRPr/>
              </a:pPr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6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BB93C8-2916-4259-9A21-6B2B80A1C3C2}" type="slidenum">
              <a:rPr lang="en-AU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80" name="Text Box 4"/>
          <p:cNvSpPr txBox="1">
            <a:spLocks noChangeArrowheads="1"/>
          </p:cNvSpPr>
          <p:nvPr/>
        </p:nvSpPr>
        <p:spPr bwMode="auto">
          <a:xfrm>
            <a:off x="251520" y="223192"/>
            <a:ext cx="8640960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l" eaLnBrk="1" hangingPunct="1">
              <a:lnSpc>
                <a:spcPct val="120000"/>
              </a:lnSpc>
            </a:pPr>
            <a:r>
              <a:rPr lang="en-AU" altLang="en-US" sz="1800" dirty="0" smtClean="0">
                <a:solidFill>
                  <a:srgbClr val="000000"/>
                </a:solidFill>
              </a:rPr>
              <a:t>Calculate the resistance necessary to limit the starting current of a 600 Volt Compound </a:t>
            </a:r>
            <a:r>
              <a:rPr lang="en-AU" altLang="en-US" sz="1800" dirty="0">
                <a:solidFill>
                  <a:srgbClr val="000000"/>
                </a:solidFill>
              </a:rPr>
              <a:t>Motor </a:t>
            </a:r>
            <a:r>
              <a:rPr lang="en-AU" altLang="en-US" sz="1800" dirty="0" smtClean="0">
                <a:solidFill>
                  <a:srgbClr val="000000"/>
                </a:solidFill>
              </a:rPr>
              <a:t>to </a:t>
            </a:r>
            <a:r>
              <a:rPr lang="en-AU" altLang="en-US" sz="1800" dirty="0">
                <a:solidFill>
                  <a:srgbClr val="000000"/>
                </a:solidFill>
              </a:rPr>
              <a:t>150</a:t>
            </a:r>
            <a:r>
              <a:rPr lang="en-AU" altLang="en-US" sz="1800" dirty="0" smtClean="0">
                <a:solidFill>
                  <a:srgbClr val="000000"/>
                </a:solidFill>
              </a:rPr>
              <a:t>% of its full load current if it has a Shunt Field resistance of 1200 </a:t>
            </a:r>
            <a:r>
              <a:rPr lang="el-GR" altLang="en-US" sz="1800" dirty="0" smtClean="0">
                <a:solidFill>
                  <a:srgbClr val="000000"/>
                </a:solidFill>
              </a:rPr>
              <a:t>Ω</a:t>
            </a:r>
            <a:r>
              <a:rPr lang="en-AU" altLang="en-US" sz="1800" dirty="0" smtClean="0">
                <a:solidFill>
                  <a:srgbClr val="000000"/>
                </a:solidFill>
              </a:rPr>
              <a:t>, an </a:t>
            </a:r>
            <a:r>
              <a:rPr lang="en-AU" altLang="en-US" sz="1800" dirty="0">
                <a:solidFill>
                  <a:srgbClr val="000000"/>
                </a:solidFill>
              </a:rPr>
              <a:t>armature </a:t>
            </a:r>
            <a:r>
              <a:rPr lang="en-AU" altLang="en-US" sz="1800" dirty="0" smtClean="0">
                <a:solidFill>
                  <a:srgbClr val="000000"/>
                </a:solidFill>
              </a:rPr>
              <a:t>resistance of 1 </a:t>
            </a:r>
            <a:r>
              <a:rPr lang="el-GR" altLang="en-US" sz="1800" dirty="0" smtClean="0">
                <a:solidFill>
                  <a:srgbClr val="000000"/>
                </a:solidFill>
              </a:rPr>
              <a:t>Ω</a:t>
            </a:r>
            <a:r>
              <a:rPr lang="en-AU" altLang="en-US" sz="1800" dirty="0">
                <a:solidFill>
                  <a:srgbClr val="000000"/>
                </a:solidFill>
              </a:rPr>
              <a:t>, </a:t>
            </a:r>
            <a:r>
              <a:rPr lang="en-AU" altLang="en-US" sz="1800" dirty="0" smtClean="0">
                <a:solidFill>
                  <a:srgbClr val="000000"/>
                </a:solidFill>
              </a:rPr>
              <a:t>and a rated full </a:t>
            </a:r>
            <a:r>
              <a:rPr lang="en-AU" altLang="en-US" sz="1800" dirty="0">
                <a:solidFill>
                  <a:srgbClr val="000000"/>
                </a:solidFill>
              </a:rPr>
              <a:t>load current </a:t>
            </a:r>
            <a:r>
              <a:rPr lang="en-AU" altLang="en-US" sz="1800" dirty="0" smtClean="0">
                <a:solidFill>
                  <a:srgbClr val="000000"/>
                </a:solidFill>
              </a:rPr>
              <a:t>of </a:t>
            </a:r>
            <a:r>
              <a:rPr lang="en-AU" altLang="en-US" sz="1800" dirty="0">
                <a:solidFill>
                  <a:srgbClr val="000000"/>
                </a:solidFill>
              </a:rPr>
              <a:t>23 Amps</a:t>
            </a:r>
            <a:r>
              <a:rPr lang="en-AU" altLang="en-US" sz="1800" dirty="0" smtClean="0">
                <a:solidFill>
                  <a:srgbClr val="000000"/>
                </a:solidFill>
              </a:rPr>
              <a:t>.</a:t>
            </a:r>
            <a:endParaRPr lang="en-AU" altLang="en-US" sz="1800" dirty="0">
              <a:solidFill>
                <a:srgbClr val="000000"/>
              </a:solidFill>
            </a:endParaRPr>
          </a:p>
        </p:txBody>
      </p:sp>
      <p:graphicFrame>
        <p:nvGraphicFramePr>
          <p:cNvPr id="58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743611"/>
              </p:ext>
            </p:extLst>
          </p:nvPr>
        </p:nvGraphicFramePr>
        <p:xfrm>
          <a:off x="4031940" y="1883273"/>
          <a:ext cx="922337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68" name="Equation" r:id="rId3" imgW="596880" imgH="444240" progId="Equation.3">
                  <p:embed/>
                </p:oleObj>
              </mc:Choice>
              <mc:Fallback>
                <p:oleObj name="Equation" r:id="rId3" imgW="5968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1883273"/>
                        <a:ext cx="922337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1887737"/>
              </p:ext>
            </p:extLst>
          </p:nvPr>
        </p:nvGraphicFramePr>
        <p:xfrm>
          <a:off x="4031940" y="2743027"/>
          <a:ext cx="1176337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69" name="Equation" r:id="rId5" imgW="761760" imgH="393480" progId="Equation.3">
                  <p:embed/>
                </p:oleObj>
              </mc:Choice>
              <mc:Fallback>
                <p:oleObj name="Equation" r:id="rId5" imgW="761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2743027"/>
                        <a:ext cx="1176337" cy="608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 Box 61"/>
          <p:cNvSpPr txBox="1">
            <a:spLocks noChangeArrowheads="1"/>
          </p:cNvSpPr>
          <p:nvPr/>
        </p:nvSpPr>
        <p:spPr bwMode="auto">
          <a:xfrm>
            <a:off x="4031940" y="3523407"/>
            <a:ext cx="13564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AU" altLang="en-US" sz="2000" dirty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F</a:t>
            </a:r>
            <a:r>
              <a:rPr lang="en-AU" altLang="en-US" sz="2000" dirty="0">
                <a:solidFill>
                  <a:srgbClr val="0000FF"/>
                </a:solidFill>
              </a:rPr>
              <a:t> = 0.5 A</a:t>
            </a:r>
          </a:p>
        </p:txBody>
      </p:sp>
      <p:sp>
        <p:nvSpPr>
          <p:cNvPr id="4" name="Rectangle 3"/>
          <p:cNvSpPr/>
          <p:nvPr/>
        </p:nvSpPr>
        <p:spPr>
          <a:xfrm>
            <a:off x="974131" y="5909210"/>
            <a:ext cx="17762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S</a:t>
            </a:r>
            <a:r>
              <a:rPr lang="en-AU" altLang="en-US" sz="2000" dirty="0" smtClean="0">
                <a:solidFill>
                  <a:srgbClr val="0000FF"/>
                </a:solidFill>
              </a:rPr>
              <a:t> </a:t>
            </a:r>
            <a:r>
              <a:rPr lang="en-AU" altLang="en-US" sz="2000" dirty="0">
                <a:solidFill>
                  <a:srgbClr val="0000FF"/>
                </a:solidFill>
              </a:rPr>
              <a:t>= </a:t>
            </a:r>
            <a:r>
              <a:rPr lang="en-AU" altLang="en-US" sz="2000" dirty="0" smtClean="0">
                <a:solidFill>
                  <a:srgbClr val="0000FF"/>
                </a:solidFill>
              </a:rPr>
              <a:t>34.5 </a:t>
            </a:r>
            <a:r>
              <a:rPr lang="en-AU" altLang="en-US" sz="2000" dirty="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6" name="Rectangle 5"/>
          <p:cNvSpPr/>
          <p:nvPr/>
        </p:nvSpPr>
        <p:spPr>
          <a:xfrm>
            <a:off x="974131" y="4524216"/>
            <a:ext cx="2013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/>
              <a:t>I</a:t>
            </a:r>
            <a:r>
              <a:rPr lang="en-AU" altLang="en-US" sz="2000" baseline="-25000" dirty="0"/>
              <a:t>S</a:t>
            </a:r>
            <a:r>
              <a:rPr lang="en-AU" altLang="en-US" sz="2000" dirty="0"/>
              <a:t> = </a:t>
            </a:r>
            <a:r>
              <a:rPr lang="en-AU" altLang="en-US" sz="2000" dirty="0" smtClean="0"/>
              <a:t>150% </a:t>
            </a:r>
            <a:r>
              <a:rPr lang="en-AU" altLang="en-US" sz="2000" dirty="0"/>
              <a:t>x I</a:t>
            </a:r>
            <a:r>
              <a:rPr lang="en-AU" altLang="en-US" sz="2000" baseline="-25000" dirty="0"/>
              <a:t>A</a:t>
            </a:r>
            <a:endParaRPr lang="en-AU" altLang="en-US" sz="2000" dirty="0"/>
          </a:p>
        </p:txBody>
      </p:sp>
      <p:sp>
        <p:nvSpPr>
          <p:cNvPr id="65" name="Rectangle 64"/>
          <p:cNvSpPr/>
          <p:nvPr/>
        </p:nvSpPr>
        <p:spPr>
          <a:xfrm>
            <a:off x="974131" y="5216713"/>
            <a:ext cx="19493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1.5 x 23 </a:t>
            </a:r>
            <a:r>
              <a:rPr lang="en-AU" altLang="en-US" sz="2000" dirty="0"/>
              <a:t>A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3528" y="1796839"/>
            <a:ext cx="3634195" cy="2547357"/>
            <a:chOff x="323528" y="1349695"/>
            <a:chExt cx="3634195" cy="2547357"/>
          </a:xfrm>
        </p:grpSpPr>
        <p:cxnSp>
          <p:nvCxnSpPr>
            <p:cNvPr id="22554" name="AutoShape 53"/>
            <p:cNvCxnSpPr>
              <a:cxnSpLocks noChangeShapeType="1"/>
              <a:stCxn id="22560" idx="2"/>
              <a:endCxn id="22582" idx="2"/>
            </p:cNvCxnSpPr>
            <p:nvPr/>
          </p:nvCxnSpPr>
          <p:spPr bwMode="auto">
            <a:xfrm rot="10800000">
              <a:off x="464022" y="3567014"/>
              <a:ext cx="2532472" cy="167877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55" name="Text Box 54"/>
            <p:cNvSpPr txBox="1">
              <a:spLocks noChangeArrowheads="1"/>
            </p:cNvSpPr>
            <p:nvPr/>
          </p:nvSpPr>
          <p:spPr bwMode="auto">
            <a:xfrm>
              <a:off x="3136376" y="1619545"/>
              <a:ext cx="42191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>
                  <a:solidFill>
                    <a:srgbClr val="000000"/>
                  </a:solidFill>
                </a:rPr>
                <a:t>A</a:t>
              </a:r>
              <a:r>
                <a:rPr lang="en-AU" altLang="en-US" sz="1800" baseline="-25000" dirty="0">
                  <a:solidFill>
                    <a:srgbClr val="000000"/>
                  </a:solidFill>
                </a:rPr>
                <a:t>1</a:t>
              </a:r>
              <a:endParaRPr lang="en-AU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22556" name="Text Box 55"/>
            <p:cNvSpPr txBox="1">
              <a:spLocks noChangeArrowheads="1"/>
            </p:cNvSpPr>
            <p:nvPr/>
          </p:nvSpPr>
          <p:spPr bwMode="auto">
            <a:xfrm>
              <a:off x="3110852" y="3527720"/>
              <a:ext cx="44755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>
                  <a:solidFill>
                    <a:srgbClr val="000000"/>
                  </a:solidFill>
                </a:rPr>
                <a:t>A</a:t>
              </a:r>
              <a:r>
                <a:rPr lang="en-AU" altLang="en-US" sz="1800" baseline="-25000" dirty="0">
                  <a:solidFill>
                    <a:srgbClr val="000000"/>
                  </a:solidFill>
                </a:rPr>
                <a:t>2</a:t>
              </a:r>
              <a:endParaRPr lang="en-AU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22557" name="Line 56"/>
            <p:cNvSpPr>
              <a:spLocks noChangeShapeType="1"/>
            </p:cNvSpPr>
            <p:nvPr/>
          </p:nvSpPr>
          <p:spPr bwMode="auto">
            <a:xfrm flipH="1">
              <a:off x="3053644" y="2075158"/>
              <a:ext cx="0" cy="14636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22558" name="Text Box 57"/>
            <p:cNvSpPr txBox="1">
              <a:spLocks noChangeArrowheads="1"/>
            </p:cNvSpPr>
            <p:nvPr/>
          </p:nvSpPr>
          <p:spPr bwMode="auto">
            <a:xfrm>
              <a:off x="3118828" y="2653008"/>
              <a:ext cx="83889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600V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59" name="Oval 58"/>
            <p:cNvSpPr>
              <a:spLocks noChangeArrowheads="1"/>
            </p:cNvSpPr>
            <p:nvPr/>
          </p:nvSpPr>
          <p:spPr bwMode="auto">
            <a:xfrm>
              <a:off x="2996494" y="1779883"/>
              <a:ext cx="112713" cy="11271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60" name="Oval 59"/>
            <p:cNvSpPr>
              <a:spLocks noChangeArrowheads="1"/>
            </p:cNvSpPr>
            <p:nvPr/>
          </p:nvSpPr>
          <p:spPr bwMode="auto">
            <a:xfrm>
              <a:off x="2996494" y="3678533"/>
              <a:ext cx="112713" cy="11271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62" name="Rectangle 61"/>
            <p:cNvSpPr>
              <a:spLocks noChangeArrowheads="1"/>
            </p:cNvSpPr>
            <p:nvPr/>
          </p:nvSpPr>
          <p:spPr bwMode="auto">
            <a:xfrm>
              <a:off x="1926519" y="2656711"/>
              <a:ext cx="168275" cy="3111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22563" name="Group 62"/>
            <p:cNvGrpSpPr>
              <a:grpSpLocks/>
            </p:cNvGrpSpPr>
            <p:nvPr/>
          </p:nvGrpSpPr>
          <p:grpSpPr bwMode="auto">
            <a:xfrm>
              <a:off x="1813806" y="3102669"/>
              <a:ext cx="393700" cy="393700"/>
              <a:chOff x="2902" y="1344"/>
              <a:chExt cx="317" cy="317"/>
            </a:xfrm>
          </p:grpSpPr>
          <p:grpSp>
            <p:nvGrpSpPr>
              <p:cNvPr id="22587" name="Group 63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22594" name="Line 64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595" name="Line 65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588" name="Line 66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589" name="Group 67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22592" name="Line 68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593" name="Line 69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590" name="Line 70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91" name="Line 71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22564" name="AutoShape 72"/>
            <p:cNvCxnSpPr>
              <a:cxnSpLocks noChangeShapeType="1"/>
              <a:stCxn id="22562" idx="2"/>
              <a:endCxn id="22590" idx="1"/>
            </p:cNvCxnSpPr>
            <p:nvPr/>
          </p:nvCxnSpPr>
          <p:spPr bwMode="auto">
            <a:xfrm>
              <a:off x="2010657" y="2967861"/>
              <a:ext cx="621" cy="21926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65" name="Text Box 73"/>
            <p:cNvSpPr txBox="1">
              <a:spLocks noChangeArrowheads="1"/>
            </p:cNvSpPr>
            <p:nvPr/>
          </p:nvSpPr>
          <p:spPr bwMode="auto">
            <a:xfrm>
              <a:off x="2178931" y="2627620"/>
              <a:ext cx="51007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>
                  <a:solidFill>
                    <a:srgbClr val="FF0000"/>
                  </a:solidFill>
                </a:rPr>
                <a:t>1</a:t>
              </a:r>
              <a:r>
                <a:rPr lang="el-GR" altLang="en-US" sz="1800" dirty="0" smtClean="0">
                  <a:solidFill>
                    <a:srgbClr val="FF0000"/>
                  </a:solidFill>
                </a:rPr>
                <a:t>Ω</a:t>
              </a:r>
              <a:endParaRPr lang="el-GR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66" name="Text Box 74"/>
            <p:cNvSpPr txBox="1">
              <a:spLocks noChangeArrowheads="1"/>
            </p:cNvSpPr>
            <p:nvPr/>
          </p:nvSpPr>
          <p:spPr bwMode="auto">
            <a:xfrm>
              <a:off x="2178931" y="3114853"/>
              <a:ext cx="41069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E</a:t>
              </a:r>
              <a:r>
                <a:rPr lang="en-AU" altLang="en-US" sz="1800" baseline="-25000" dirty="0" smtClean="0">
                  <a:solidFill>
                    <a:srgbClr val="FF0000"/>
                  </a:solidFill>
                </a:rPr>
                <a:t>g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67" name="Text Box 75"/>
            <p:cNvSpPr txBox="1">
              <a:spLocks noChangeArrowheads="1"/>
            </p:cNvSpPr>
            <p:nvPr/>
          </p:nvSpPr>
          <p:spPr bwMode="auto">
            <a:xfrm>
              <a:off x="2375756" y="1367480"/>
              <a:ext cx="63511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23A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68" name="AutoShape 76"/>
            <p:cNvSpPr>
              <a:spLocks noChangeArrowheads="1"/>
            </p:cNvSpPr>
            <p:nvPr/>
          </p:nvSpPr>
          <p:spPr bwMode="auto">
            <a:xfrm flipH="1">
              <a:off x="2432931" y="1691494"/>
              <a:ext cx="479425" cy="84138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78" name="Text Box 86"/>
            <p:cNvSpPr txBox="1">
              <a:spLocks noChangeArrowheads="1"/>
            </p:cNvSpPr>
            <p:nvPr/>
          </p:nvSpPr>
          <p:spPr bwMode="auto">
            <a:xfrm>
              <a:off x="1173517" y="1349695"/>
              <a:ext cx="40427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>
                  <a:solidFill>
                    <a:srgbClr val="000000"/>
                  </a:solidFill>
                </a:rPr>
                <a:t>I</a:t>
              </a:r>
              <a:r>
                <a:rPr lang="en-AU" altLang="en-US" sz="1800" baseline="-25000" dirty="0">
                  <a:solidFill>
                    <a:srgbClr val="000000"/>
                  </a:solidFill>
                </a:rPr>
                <a:t>F</a:t>
              </a:r>
              <a:endParaRPr lang="en-AU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22582" name="Rectangle 90"/>
            <p:cNvSpPr>
              <a:spLocks noChangeArrowheads="1"/>
            </p:cNvSpPr>
            <p:nvPr/>
          </p:nvSpPr>
          <p:spPr bwMode="auto">
            <a:xfrm>
              <a:off x="323528" y="3032025"/>
              <a:ext cx="280988" cy="53498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83" name="Text Box 91"/>
            <p:cNvSpPr txBox="1">
              <a:spLocks noChangeArrowheads="1"/>
            </p:cNvSpPr>
            <p:nvPr/>
          </p:nvSpPr>
          <p:spPr bwMode="auto">
            <a:xfrm>
              <a:off x="660829" y="3114853"/>
              <a:ext cx="933269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l-GR" altLang="en-US" sz="1800" dirty="0" smtClean="0">
                  <a:solidFill>
                    <a:srgbClr val="FF0000"/>
                  </a:solidFill>
                </a:rPr>
                <a:t>12</a:t>
              </a:r>
              <a:r>
                <a:rPr lang="en-AU" altLang="en-US" sz="1800" dirty="0" smtClean="0">
                  <a:solidFill>
                    <a:srgbClr val="FF0000"/>
                  </a:solidFill>
                </a:rPr>
                <a:t>0</a:t>
              </a:r>
              <a:r>
                <a:rPr lang="el-GR" altLang="en-US" sz="1800" dirty="0" smtClean="0">
                  <a:solidFill>
                    <a:srgbClr val="FF0000"/>
                  </a:solidFill>
                </a:rPr>
                <a:t>0Ω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84" name="AutoShape 92"/>
            <p:cNvSpPr>
              <a:spLocks noChangeArrowheads="1"/>
            </p:cNvSpPr>
            <p:nvPr/>
          </p:nvSpPr>
          <p:spPr bwMode="auto">
            <a:xfrm flipH="1">
              <a:off x="1135944" y="1691494"/>
              <a:ext cx="479425" cy="84138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85" name="Text Box 93"/>
            <p:cNvSpPr txBox="1">
              <a:spLocks noChangeArrowheads="1"/>
            </p:cNvSpPr>
            <p:nvPr/>
          </p:nvSpPr>
          <p:spPr bwMode="auto">
            <a:xfrm>
              <a:off x="1223628" y="2151899"/>
              <a:ext cx="42351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>
                  <a:solidFill>
                    <a:srgbClr val="000000"/>
                  </a:solidFill>
                </a:rPr>
                <a:t>I</a:t>
              </a:r>
              <a:r>
                <a:rPr lang="en-AU" altLang="en-US" sz="18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22586" name="AutoShape 94"/>
            <p:cNvSpPr>
              <a:spLocks noChangeArrowheads="1"/>
            </p:cNvSpPr>
            <p:nvPr/>
          </p:nvSpPr>
          <p:spPr bwMode="auto">
            <a:xfrm rot="5400000" flipV="1">
              <a:off x="1483978" y="2294496"/>
              <a:ext cx="479425" cy="84138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69" name="AutoShape 53"/>
            <p:cNvCxnSpPr>
              <a:cxnSpLocks noChangeShapeType="1"/>
              <a:stCxn id="22560" idx="2"/>
              <a:endCxn id="22591" idx="0"/>
            </p:cNvCxnSpPr>
            <p:nvPr/>
          </p:nvCxnSpPr>
          <p:spPr bwMode="auto">
            <a:xfrm rot="10800000">
              <a:off x="2011278" y="3411916"/>
              <a:ext cx="985217" cy="322974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AutoShape 53"/>
            <p:cNvCxnSpPr>
              <a:cxnSpLocks noChangeShapeType="1"/>
              <a:stCxn id="22559" idx="2"/>
              <a:endCxn id="22582" idx="0"/>
            </p:cNvCxnSpPr>
            <p:nvPr/>
          </p:nvCxnSpPr>
          <p:spPr bwMode="auto">
            <a:xfrm rot="10800000" flipV="1">
              <a:off x="464022" y="1836239"/>
              <a:ext cx="2532472" cy="1195785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AutoShape 53"/>
            <p:cNvCxnSpPr>
              <a:cxnSpLocks noChangeShapeType="1"/>
              <a:stCxn id="22559" idx="2"/>
              <a:endCxn id="68" idx="0"/>
            </p:cNvCxnSpPr>
            <p:nvPr/>
          </p:nvCxnSpPr>
          <p:spPr bwMode="auto">
            <a:xfrm rot="10800000" flipV="1">
              <a:off x="2010658" y="1836239"/>
              <a:ext cx="985837" cy="181691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8" name="Rectangle 61"/>
            <p:cNvSpPr>
              <a:spLocks noChangeArrowheads="1"/>
            </p:cNvSpPr>
            <p:nvPr/>
          </p:nvSpPr>
          <p:spPr bwMode="auto">
            <a:xfrm>
              <a:off x="1926519" y="2017931"/>
              <a:ext cx="168275" cy="3111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0" name="Text Box 73"/>
            <p:cNvSpPr txBox="1">
              <a:spLocks noChangeArrowheads="1"/>
            </p:cNvSpPr>
            <p:nvPr/>
          </p:nvSpPr>
          <p:spPr bwMode="auto">
            <a:xfrm>
              <a:off x="2160116" y="1988840"/>
              <a:ext cx="43633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0000FF"/>
                  </a:solidFill>
                </a:rPr>
                <a:t>R</a:t>
              </a:r>
              <a:r>
                <a:rPr lang="en-AU" altLang="en-US" sz="1800" baseline="-25000" dirty="0" smtClean="0">
                  <a:solidFill>
                    <a:srgbClr val="0000FF"/>
                  </a:solidFill>
                </a:rPr>
                <a:t>S</a:t>
              </a:r>
              <a:endParaRPr lang="el-GR" altLang="en-US" sz="1800" dirty="0">
                <a:solidFill>
                  <a:srgbClr val="0000FF"/>
                </a:solidFill>
              </a:endParaRPr>
            </a:p>
          </p:txBody>
        </p:sp>
        <p:cxnSp>
          <p:nvCxnSpPr>
            <p:cNvPr id="12" name="Straight Connector 11"/>
            <p:cNvCxnSpPr>
              <a:stCxn id="68" idx="2"/>
              <a:endCxn id="22562" idx="0"/>
            </p:cNvCxnSpPr>
            <p:nvPr/>
          </p:nvCxnSpPr>
          <p:spPr bwMode="auto">
            <a:xfrm>
              <a:off x="2010657" y="2329081"/>
              <a:ext cx="0" cy="32763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8" name="Text Box 68"/>
          <p:cNvSpPr txBox="1">
            <a:spLocks noChangeArrowheads="1"/>
          </p:cNvSpPr>
          <p:nvPr/>
        </p:nvSpPr>
        <p:spPr bwMode="auto">
          <a:xfrm>
            <a:off x="6552220" y="5806362"/>
            <a:ext cx="198022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AU" altLang="en-US" sz="2000" dirty="0" smtClean="0">
                <a:solidFill>
                  <a:srgbClr val="0000FF"/>
                </a:solidFill>
              </a:rPr>
              <a:t>R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S</a:t>
            </a:r>
            <a:r>
              <a:rPr lang="en-AU" altLang="en-US" sz="2000" dirty="0" smtClean="0">
                <a:solidFill>
                  <a:srgbClr val="0000FF"/>
                </a:solidFill>
              </a:rPr>
              <a:t> </a:t>
            </a:r>
            <a:r>
              <a:rPr lang="en-AU" altLang="en-US" sz="2000" dirty="0">
                <a:solidFill>
                  <a:srgbClr val="0000FF"/>
                </a:solidFill>
              </a:rPr>
              <a:t>= </a:t>
            </a:r>
            <a:r>
              <a:rPr lang="en-AU" altLang="en-US" sz="2000" dirty="0" smtClean="0">
                <a:solidFill>
                  <a:srgbClr val="0000FF"/>
                </a:solidFill>
              </a:rPr>
              <a:t>16.65 </a:t>
            </a:r>
            <a:r>
              <a:rPr lang="el-GR" altLang="en-US" sz="2000" dirty="0">
                <a:solidFill>
                  <a:srgbClr val="0000FF"/>
                </a:solidFill>
              </a:rPr>
              <a:t>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 bwMode="auto">
              <a:xfrm>
                <a:off x="6535119" y="2783520"/>
                <a:ext cx="1241237" cy="5782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r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latin typeface="Cambria Math"/>
                            </a:rPr>
                            <m:t>𝐴𝑇</m:t>
                          </m:r>
                        </m:sub>
                      </m:sSub>
                      <m:r>
                        <a:rPr lang="en-AU" sz="2000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baseline="0" smtClean="0">
                              <a:latin typeface="Cambria Math"/>
                            </a:rPr>
                            <m:t>600</m:t>
                          </m:r>
                        </m:num>
                        <m:den>
                          <m:r>
                            <a:rPr lang="en-AU" sz="2000" b="0" i="1" baseline="0" smtClean="0">
                              <a:latin typeface="Cambria Math"/>
                            </a:rPr>
                            <m:t>34</m:t>
                          </m:r>
                        </m:den>
                      </m:f>
                    </m:oMath>
                  </m:oMathPara>
                </a14:m>
                <a:endParaRPr lang="en-AU" sz="1400" baseline="0" dirty="0" smtClean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5119" y="2783520"/>
                <a:ext cx="1241237" cy="578235"/>
              </a:xfrm>
              <a:prstGeom prst="rect">
                <a:avLst/>
              </a:prstGeom>
              <a:blipFill rotWithShape="1">
                <a:blip r:embed="rId7"/>
                <a:stretch>
                  <a:fillRect b="-106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 bwMode="auto">
              <a:xfrm>
                <a:off x="6530175" y="1918359"/>
                <a:ext cx="1080360" cy="626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r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latin typeface="Cambria Math"/>
                            </a:rPr>
                            <m:t>𝐴𝑇</m:t>
                          </m:r>
                        </m:sub>
                      </m:sSub>
                      <m:r>
                        <a:rPr lang="en-AU" sz="2000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i="1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1400" baseline="0" dirty="0" smtClean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0175" y="1918359"/>
                <a:ext cx="1080360" cy="626518"/>
              </a:xfrm>
              <a:prstGeom prst="rect">
                <a:avLst/>
              </a:prstGeom>
              <a:blipFill rotWithShape="1">
                <a:blip r:embed="rId8"/>
                <a:stretch>
                  <a:fillRect b="-98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 bwMode="auto">
              <a:xfrm>
                <a:off x="6552220" y="3563843"/>
                <a:ext cx="1667636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r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baseline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𝐴𝑇</m:t>
                          </m:r>
                        </m:sub>
                      </m:sSub>
                      <m:r>
                        <a:rPr lang="en-AU" sz="2000" b="0" i="1" baseline="0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AU" sz="2000" i="1" baseline="0" smtClean="0">
                          <a:solidFill>
                            <a:srgbClr val="0000FF"/>
                          </a:solidFill>
                          <a:latin typeface="Cambria Math"/>
                        </a:rPr>
                        <m:t>1</m:t>
                      </m:r>
                      <m:r>
                        <a:rPr lang="en-AU" sz="2000" b="0" i="1" baseline="0" smtClean="0">
                          <a:solidFill>
                            <a:srgbClr val="0000FF"/>
                          </a:solidFill>
                          <a:latin typeface="Cambria Math"/>
                        </a:rPr>
                        <m:t>7.65 </m:t>
                      </m:r>
                      <m:r>
                        <m:rPr>
                          <m:sty m:val="p"/>
                        </m:rPr>
                        <a:rPr lang="el-GR" sz="2000" b="0" i="1" baseline="0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n-AU" sz="1400" baseline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52220" y="3563843"/>
                <a:ext cx="1667636" cy="307777"/>
              </a:xfrm>
              <a:prstGeom prst="rect">
                <a:avLst/>
              </a:prstGeom>
              <a:blipFill rotWithShape="1">
                <a:blip r:embed="rId9"/>
                <a:stretch>
                  <a:fillRect l="-5495" b="-18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53"/>
          <p:cNvSpPr/>
          <p:nvPr/>
        </p:nvSpPr>
        <p:spPr>
          <a:xfrm>
            <a:off x="4031940" y="5909210"/>
            <a:ext cx="17762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A</a:t>
            </a:r>
            <a:r>
              <a:rPr lang="en-AU" altLang="en-US" sz="2000" dirty="0" smtClean="0">
                <a:solidFill>
                  <a:srgbClr val="0000FF"/>
                </a:solidFill>
              </a:rPr>
              <a:t> </a:t>
            </a:r>
            <a:r>
              <a:rPr lang="en-AU" altLang="en-US" sz="2000" dirty="0">
                <a:solidFill>
                  <a:srgbClr val="0000FF"/>
                </a:solidFill>
              </a:rPr>
              <a:t>= </a:t>
            </a:r>
            <a:r>
              <a:rPr lang="en-AU" altLang="en-US" sz="2000" dirty="0" smtClean="0">
                <a:solidFill>
                  <a:srgbClr val="0000FF"/>
                </a:solidFill>
              </a:rPr>
              <a:t>34 </a:t>
            </a:r>
            <a:r>
              <a:rPr lang="en-AU" altLang="en-US" sz="2000" dirty="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031940" y="4524216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A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- I</a:t>
            </a:r>
            <a:r>
              <a:rPr lang="en-AU" altLang="en-US" sz="2000" baseline="-25000" dirty="0" smtClean="0"/>
              <a:t>F</a:t>
            </a:r>
            <a:endParaRPr lang="en-AU" altLang="en-US" sz="2000" dirty="0"/>
          </a:p>
        </p:txBody>
      </p:sp>
      <p:sp>
        <p:nvSpPr>
          <p:cNvPr id="56" name="Rectangle 55"/>
          <p:cNvSpPr/>
          <p:nvPr/>
        </p:nvSpPr>
        <p:spPr>
          <a:xfrm>
            <a:off x="4031940" y="5216713"/>
            <a:ext cx="2232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A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34.5 – 0.5 </a:t>
            </a:r>
            <a:r>
              <a:rPr lang="en-AU" altLang="en-US" sz="2000" dirty="0"/>
              <a:t>A</a:t>
            </a:r>
          </a:p>
        </p:txBody>
      </p:sp>
      <p:sp>
        <p:nvSpPr>
          <p:cNvPr id="2" name="Rectangle 1"/>
          <p:cNvSpPr/>
          <p:nvPr/>
        </p:nvSpPr>
        <p:spPr>
          <a:xfrm>
            <a:off x="6606556" y="4447272"/>
            <a:ext cx="1709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R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R</a:t>
            </a:r>
            <a:r>
              <a:rPr lang="en-AU" altLang="en-US" sz="2000" baseline="-25000" dirty="0"/>
              <a:t>AT</a:t>
            </a:r>
            <a:r>
              <a:rPr lang="en-AU" altLang="en-US" sz="2000" dirty="0"/>
              <a:t> – R</a:t>
            </a:r>
            <a:r>
              <a:rPr lang="en-AU" altLang="en-US" sz="2000" baseline="-25000" dirty="0"/>
              <a:t>A</a:t>
            </a:r>
          </a:p>
        </p:txBody>
      </p:sp>
      <p:sp>
        <p:nvSpPr>
          <p:cNvPr id="3" name="Rectangle 2"/>
          <p:cNvSpPr/>
          <p:nvPr/>
        </p:nvSpPr>
        <p:spPr>
          <a:xfrm>
            <a:off x="6588224" y="5216713"/>
            <a:ext cx="18373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R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17.65 - 1</a:t>
            </a:r>
          </a:p>
        </p:txBody>
      </p:sp>
    </p:spTree>
    <p:extLst>
      <p:ext uri="{BB962C8B-B14F-4D97-AF65-F5344CB8AC3E}">
        <p14:creationId xmlns:p14="http://schemas.microsoft.com/office/powerpoint/2010/main" val="13486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uild="p"/>
      <p:bldP spid="4" grpId="0"/>
      <p:bldP spid="6" grpId="0"/>
      <p:bldP spid="65" grpId="0"/>
      <p:bldP spid="78" grpId="0" uiExpand="1" build="p"/>
      <p:bldP spid="14" grpId="0"/>
      <p:bldP spid="79" grpId="0"/>
      <p:bldP spid="83" grpId="0"/>
      <p:bldP spid="54" grpId="0"/>
      <p:bldP spid="55" grpId="0"/>
      <p:bldP spid="56" grpId="0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3418B4-893E-4357-B46E-C023793B1A2C}" type="datetime1">
              <a:rPr lang="en-AU">
                <a:solidFill>
                  <a:srgbClr val="000000"/>
                </a:solidFill>
              </a:rPr>
              <a:pPr>
                <a:defRPr/>
              </a:pPr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6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BB93C8-2916-4259-9A21-6B2B80A1C3C2}" type="slidenum">
              <a:rPr lang="en-AU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80" name="Text Box 4"/>
          <p:cNvSpPr txBox="1">
            <a:spLocks noChangeArrowheads="1"/>
          </p:cNvSpPr>
          <p:nvPr/>
        </p:nvSpPr>
        <p:spPr bwMode="auto">
          <a:xfrm>
            <a:off x="251520" y="223192"/>
            <a:ext cx="8568952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l" eaLnBrk="1" hangingPunct="1">
              <a:lnSpc>
                <a:spcPct val="120000"/>
              </a:lnSpc>
            </a:pPr>
            <a:r>
              <a:rPr lang="en-AU" altLang="en-US" sz="1800" dirty="0" smtClean="0">
                <a:solidFill>
                  <a:srgbClr val="000000"/>
                </a:solidFill>
              </a:rPr>
              <a:t>Calculate the resistance necessary to limit the starting current of a 240 Volt Shunt </a:t>
            </a:r>
            <a:r>
              <a:rPr lang="en-AU" altLang="en-US" sz="1800" dirty="0">
                <a:solidFill>
                  <a:srgbClr val="000000"/>
                </a:solidFill>
              </a:rPr>
              <a:t>Motor </a:t>
            </a:r>
            <a:r>
              <a:rPr lang="en-AU" altLang="en-US" sz="1800" dirty="0" smtClean="0">
                <a:solidFill>
                  <a:srgbClr val="000000"/>
                </a:solidFill>
              </a:rPr>
              <a:t>to </a:t>
            </a:r>
            <a:r>
              <a:rPr lang="en-AU" altLang="en-US" sz="1800" dirty="0">
                <a:solidFill>
                  <a:srgbClr val="000000"/>
                </a:solidFill>
              </a:rPr>
              <a:t>150</a:t>
            </a:r>
            <a:r>
              <a:rPr lang="en-AU" altLang="en-US" sz="1800" dirty="0" smtClean="0">
                <a:solidFill>
                  <a:srgbClr val="000000"/>
                </a:solidFill>
              </a:rPr>
              <a:t>% of its full load current if it has a Shunt Field resistance of 480 </a:t>
            </a:r>
            <a:r>
              <a:rPr lang="el-GR" altLang="en-US" sz="1800" dirty="0" smtClean="0">
                <a:solidFill>
                  <a:srgbClr val="000000"/>
                </a:solidFill>
              </a:rPr>
              <a:t>Ω</a:t>
            </a:r>
            <a:r>
              <a:rPr lang="en-AU" altLang="en-US" sz="1800" dirty="0" smtClean="0">
                <a:solidFill>
                  <a:srgbClr val="000000"/>
                </a:solidFill>
              </a:rPr>
              <a:t>, an </a:t>
            </a:r>
            <a:r>
              <a:rPr lang="en-AU" altLang="en-US" sz="1800" dirty="0">
                <a:solidFill>
                  <a:srgbClr val="000000"/>
                </a:solidFill>
              </a:rPr>
              <a:t>armature </a:t>
            </a:r>
            <a:r>
              <a:rPr lang="en-AU" altLang="en-US" sz="1800" dirty="0" smtClean="0">
                <a:solidFill>
                  <a:srgbClr val="000000"/>
                </a:solidFill>
              </a:rPr>
              <a:t>resistance of 0.5 </a:t>
            </a:r>
            <a:r>
              <a:rPr lang="el-GR" altLang="en-US" sz="1800" dirty="0" smtClean="0">
                <a:solidFill>
                  <a:srgbClr val="000000"/>
                </a:solidFill>
              </a:rPr>
              <a:t>Ω</a:t>
            </a:r>
            <a:r>
              <a:rPr lang="en-AU" altLang="en-US" sz="1800" dirty="0">
                <a:solidFill>
                  <a:srgbClr val="000000"/>
                </a:solidFill>
              </a:rPr>
              <a:t>, </a:t>
            </a:r>
            <a:r>
              <a:rPr lang="en-AU" altLang="en-US" sz="1800" dirty="0" smtClean="0">
                <a:solidFill>
                  <a:srgbClr val="000000"/>
                </a:solidFill>
              </a:rPr>
              <a:t>and a rated full </a:t>
            </a:r>
            <a:r>
              <a:rPr lang="en-AU" altLang="en-US" sz="1800" dirty="0">
                <a:solidFill>
                  <a:srgbClr val="000000"/>
                </a:solidFill>
              </a:rPr>
              <a:t>load current </a:t>
            </a:r>
            <a:r>
              <a:rPr lang="en-AU" altLang="en-US" sz="1800" dirty="0" smtClean="0">
                <a:solidFill>
                  <a:srgbClr val="000000"/>
                </a:solidFill>
              </a:rPr>
              <a:t>of 45 Amps.</a:t>
            </a:r>
            <a:endParaRPr lang="en-AU" altLang="en-US" sz="1800" dirty="0">
              <a:solidFill>
                <a:srgbClr val="000000"/>
              </a:solidFill>
            </a:endParaRPr>
          </a:p>
        </p:txBody>
      </p:sp>
      <p:graphicFrame>
        <p:nvGraphicFramePr>
          <p:cNvPr id="58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6082497"/>
              </p:ext>
            </p:extLst>
          </p:nvPr>
        </p:nvGraphicFramePr>
        <p:xfrm>
          <a:off x="4031940" y="1883273"/>
          <a:ext cx="922337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31" name="Equation" r:id="rId3" imgW="596880" imgH="444240" progId="Equation.3">
                  <p:embed/>
                </p:oleObj>
              </mc:Choice>
              <mc:Fallback>
                <p:oleObj name="Equation" r:id="rId3" imgW="5968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1883273"/>
                        <a:ext cx="922337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 Box 61"/>
          <p:cNvSpPr txBox="1">
            <a:spLocks noChangeArrowheads="1"/>
          </p:cNvSpPr>
          <p:nvPr/>
        </p:nvSpPr>
        <p:spPr bwMode="auto">
          <a:xfrm>
            <a:off x="4031940" y="3523407"/>
            <a:ext cx="13564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AU" altLang="en-US" sz="2000" dirty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F</a:t>
            </a:r>
            <a:r>
              <a:rPr lang="en-AU" altLang="en-US" sz="2000" dirty="0">
                <a:solidFill>
                  <a:srgbClr val="0000FF"/>
                </a:solidFill>
              </a:rPr>
              <a:t> = 0.5 A</a:t>
            </a:r>
          </a:p>
        </p:txBody>
      </p:sp>
      <p:sp>
        <p:nvSpPr>
          <p:cNvPr id="4" name="Rectangle 3"/>
          <p:cNvSpPr/>
          <p:nvPr/>
        </p:nvSpPr>
        <p:spPr>
          <a:xfrm>
            <a:off x="974131" y="5909210"/>
            <a:ext cx="17762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S</a:t>
            </a:r>
            <a:r>
              <a:rPr lang="en-AU" altLang="en-US" sz="2000" dirty="0" smtClean="0">
                <a:solidFill>
                  <a:srgbClr val="0000FF"/>
                </a:solidFill>
              </a:rPr>
              <a:t> </a:t>
            </a:r>
            <a:r>
              <a:rPr lang="en-AU" altLang="en-US" sz="2000" dirty="0">
                <a:solidFill>
                  <a:srgbClr val="0000FF"/>
                </a:solidFill>
              </a:rPr>
              <a:t>= </a:t>
            </a:r>
            <a:r>
              <a:rPr lang="en-AU" altLang="en-US" sz="2000" dirty="0" smtClean="0">
                <a:solidFill>
                  <a:srgbClr val="0000FF"/>
                </a:solidFill>
              </a:rPr>
              <a:t>67.5 </a:t>
            </a:r>
            <a:r>
              <a:rPr lang="en-AU" altLang="en-US" sz="2000" dirty="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6" name="Rectangle 5"/>
          <p:cNvSpPr/>
          <p:nvPr/>
        </p:nvSpPr>
        <p:spPr>
          <a:xfrm>
            <a:off x="974131" y="4524216"/>
            <a:ext cx="2013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/>
              <a:t>I</a:t>
            </a:r>
            <a:r>
              <a:rPr lang="en-AU" altLang="en-US" sz="2000" baseline="-25000" dirty="0"/>
              <a:t>S</a:t>
            </a:r>
            <a:r>
              <a:rPr lang="en-AU" altLang="en-US" sz="2000" dirty="0"/>
              <a:t> = </a:t>
            </a:r>
            <a:r>
              <a:rPr lang="en-AU" altLang="en-US" sz="2000" dirty="0" smtClean="0"/>
              <a:t>150% </a:t>
            </a:r>
            <a:r>
              <a:rPr lang="en-AU" altLang="en-US" sz="2000" dirty="0"/>
              <a:t>x I</a:t>
            </a:r>
            <a:r>
              <a:rPr lang="en-AU" altLang="en-US" sz="2000" baseline="-25000" dirty="0"/>
              <a:t>A</a:t>
            </a:r>
            <a:endParaRPr lang="en-AU" altLang="en-US" sz="2000" dirty="0"/>
          </a:p>
        </p:txBody>
      </p:sp>
      <p:sp>
        <p:nvSpPr>
          <p:cNvPr id="65" name="Rectangle 64"/>
          <p:cNvSpPr/>
          <p:nvPr/>
        </p:nvSpPr>
        <p:spPr>
          <a:xfrm>
            <a:off x="974131" y="5216713"/>
            <a:ext cx="19493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1.5 x 45 </a:t>
            </a:r>
            <a:r>
              <a:rPr lang="en-AU" altLang="en-US" sz="2000" dirty="0"/>
              <a:t>A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3528" y="1796839"/>
            <a:ext cx="3634195" cy="2547357"/>
            <a:chOff x="323528" y="1349695"/>
            <a:chExt cx="3634195" cy="2547357"/>
          </a:xfrm>
        </p:grpSpPr>
        <p:cxnSp>
          <p:nvCxnSpPr>
            <p:cNvPr id="22554" name="AutoShape 53"/>
            <p:cNvCxnSpPr>
              <a:cxnSpLocks noChangeShapeType="1"/>
              <a:stCxn id="22560" idx="2"/>
              <a:endCxn id="22582" idx="2"/>
            </p:cNvCxnSpPr>
            <p:nvPr/>
          </p:nvCxnSpPr>
          <p:spPr bwMode="auto">
            <a:xfrm rot="10800000">
              <a:off x="464022" y="3567014"/>
              <a:ext cx="2532472" cy="167877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55" name="Text Box 54"/>
            <p:cNvSpPr txBox="1">
              <a:spLocks noChangeArrowheads="1"/>
            </p:cNvSpPr>
            <p:nvPr/>
          </p:nvSpPr>
          <p:spPr bwMode="auto">
            <a:xfrm>
              <a:off x="3136376" y="1619545"/>
              <a:ext cx="42191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>
                  <a:solidFill>
                    <a:srgbClr val="000000"/>
                  </a:solidFill>
                </a:rPr>
                <a:t>A</a:t>
              </a:r>
              <a:r>
                <a:rPr lang="en-AU" altLang="en-US" sz="1800" baseline="-25000" dirty="0">
                  <a:solidFill>
                    <a:srgbClr val="000000"/>
                  </a:solidFill>
                </a:rPr>
                <a:t>1</a:t>
              </a:r>
              <a:endParaRPr lang="en-AU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22556" name="Text Box 55"/>
            <p:cNvSpPr txBox="1">
              <a:spLocks noChangeArrowheads="1"/>
            </p:cNvSpPr>
            <p:nvPr/>
          </p:nvSpPr>
          <p:spPr bwMode="auto">
            <a:xfrm>
              <a:off x="3110852" y="3527720"/>
              <a:ext cx="44755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>
                  <a:solidFill>
                    <a:srgbClr val="000000"/>
                  </a:solidFill>
                </a:rPr>
                <a:t>A</a:t>
              </a:r>
              <a:r>
                <a:rPr lang="en-AU" altLang="en-US" sz="1800" baseline="-25000" dirty="0">
                  <a:solidFill>
                    <a:srgbClr val="000000"/>
                  </a:solidFill>
                </a:rPr>
                <a:t>2</a:t>
              </a:r>
              <a:endParaRPr lang="en-AU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22557" name="Line 56"/>
            <p:cNvSpPr>
              <a:spLocks noChangeShapeType="1"/>
            </p:cNvSpPr>
            <p:nvPr/>
          </p:nvSpPr>
          <p:spPr bwMode="auto">
            <a:xfrm flipH="1">
              <a:off x="3053644" y="2075158"/>
              <a:ext cx="0" cy="14636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22558" name="Text Box 57"/>
            <p:cNvSpPr txBox="1">
              <a:spLocks noChangeArrowheads="1"/>
            </p:cNvSpPr>
            <p:nvPr/>
          </p:nvSpPr>
          <p:spPr bwMode="auto">
            <a:xfrm>
              <a:off x="3118828" y="2653008"/>
              <a:ext cx="83889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240V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59" name="Oval 58"/>
            <p:cNvSpPr>
              <a:spLocks noChangeArrowheads="1"/>
            </p:cNvSpPr>
            <p:nvPr/>
          </p:nvSpPr>
          <p:spPr bwMode="auto">
            <a:xfrm>
              <a:off x="2996494" y="1779883"/>
              <a:ext cx="112713" cy="11271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60" name="Oval 59"/>
            <p:cNvSpPr>
              <a:spLocks noChangeArrowheads="1"/>
            </p:cNvSpPr>
            <p:nvPr/>
          </p:nvSpPr>
          <p:spPr bwMode="auto">
            <a:xfrm>
              <a:off x="2996494" y="3678533"/>
              <a:ext cx="112713" cy="11271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62" name="Rectangle 61"/>
            <p:cNvSpPr>
              <a:spLocks noChangeArrowheads="1"/>
            </p:cNvSpPr>
            <p:nvPr/>
          </p:nvSpPr>
          <p:spPr bwMode="auto">
            <a:xfrm>
              <a:off x="1926519" y="2656711"/>
              <a:ext cx="168275" cy="3111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22563" name="Group 62"/>
            <p:cNvGrpSpPr>
              <a:grpSpLocks/>
            </p:cNvGrpSpPr>
            <p:nvPr/>
          </p:nvGrpSpPr>
          <p:grpSpPr bwMode="auto">
            <a:xfrm>
              <a:off x="1813806" y="3102669"/>
              <a:ext cx="393700" cy="393700"/>
              <a:chOff x="2902" y="1344"/>
              <a:chExt cx="317" cy="317"/>
            </a:xfrm>
          </p:grpSpPr>
          <p:grpSp>
            <p:nvGrpSpPr>
              <p:cNvPr id="22587" name="Group 63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22594" name="Line 64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595" name="Line 65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588" name="Line 66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2589" name="Group 67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22592" name="Line 68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593" name="Line 69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590" name="Line 70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91" name="Line 71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22564" name="AutoShape 72"/>
            <p:cNvCxnSpPr>
              <a:cxnSpLocks noChangeShapeType="1"/>
              <a:stCxn id="22562" idx="2"/>
              <a:endCxn id="22590" idx="1"/>
            </p:cNvCxnSpPr>
            <p:nvPr/>
          </p:nvCxnSpPr>
          <p:spPr bwMode="auto">
            <a:xfrm>
              <a:off x="2010657" y="2967861"/>
              <a:ext cx="621" cy="21926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65" name="Text Box 73"/>
            <p:cNvSpPr txBox="1">
              <a:spLocks noChangeArrowheads="1"/>
            </p:cNvSpPr>
            <p:nvPr/>
          </p:nvSpPr>
          <p:spPr bwMode="auto">
            <a:xfrm>
              <a:off x="2178931" y="2627620"/>
              <a:ext cx="74571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0.5</a:t>
              </a:r>
              <a:r>
                <a:rPr lang="el-GR" altLang="en-US" sz="1800" dirty="0" smtClean="0">
                  <a:solidFill>
                    <a:srgbClr val="FF0000"/>
                  </a:solidFill>
                </a:rPr>
                <a:t>Ω</a:t>
              </a:r>
              <a:endParaRPr lang="el-GR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66" name="Text Box 74"/>
            <p:cNvSpPr txBox="1">
              <a:spLocks noChangeArrowheads="1"/>
            </p:cNvSpPr>
            <p:nvPr/>
          </p:nvSpPr>
          <p:spPr bwMode="auto">
            <a:xfrm>
              <a:off x="2178931" y="3114853"/>
              <a:ext cx="41069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E</a:t>
              </a:r>
              <a:r>
                <a:rPr lang="en-AU" altLang="en-US" sz="1800" baseline="-25000" dirty="0" smtClean="0">
                  <a:solidFill>
                    <a:srgbClr val="FF0000"/>
                  </a:solidFill>
                </a:rPr>
                <a:t>g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67" name="Text Box 75"/>
            <p:cNvSpPr txBox="1">
              <a:spLocks noChangeArrowheads="1"/>
            </p:cNvSpPr>
            <p:nvPr/>
          </p:nvSpPr>
          <p:spPr bwMode="auto">
            <a:xfrm>
              <a:off x="2375756" y="1367480"/>
              <a:ext cx="63511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45A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68" name="AutoShape 76"/>
            <p:cNvSpPr>
              <a:spLocks noChangeArrowheads="1"/>
            </p:cNvSpPr>
            <p:nvPr/>
          </p:nvSpPr>
          <p:spPr bwMode="auto">
            <a:xfrm flipH="1">
              <a:off x="2432931" y="1691494"/>
              <a:ext cx="479425" cy="84138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78" name="Text Box 86"/>
            <p:cNvSpPr txBox="1">
              <a:spLocks noChangeArrowheads="1"/>
            </p:cNvSpPr>
            <p:nvPr/>
          </p:nvSpPr>
          <p:spPr bwMode="auto">
            <a:xfrm>
              <a:off x="1173517" y="1349695"/>
              <a:ext cx="40427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>
                  <a:solidFill>
                    <a:srgbClr val="000000"/>
                  </a:solidFill>
                </a:rPr>
                <a:t>I</a:t>
              </a:r>
              <a:r>
                <a:rPr lang="en-AU" altLang="en-US" sz="1800" baseline="-25000" dirty="0">
                  <a:solidFill>
                    <a:srgbClr val="000000"/>
                  </a:solidFill>
                </a:rPr>
                <a:t>F</a:t>
              </a:r>
              <a:endParaRPr lang="en-AU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22582" name="Rectangle 90"/>
            <p:cNvSpPr>
              <a:spLocks noChangeArrowheads="1"/>
            </p:cNvSpPr>
            <p:nvPr/>
          </p:nvSpPr>
          <p:spPr bwMode="auto">
            <a:xfrm>
              <a:off x="323528" y="3032025"/>
              <a:ext cx="280988" cy="53498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83" name="Text Box 91"/>
            <p:cNvSpPr txBox="1">
              <a:spLocks noChangeArrowheads="1"/>
            </p:cNvSpPr>
            <p:nvPr/>
          </p:nvSpPr>
          <p:spPr bwMode="auto">
            <a:xfrm>
              <a:off x="660829" y="3114853"/>
              <a:ext cx="82907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480</a:t>
              </a:r>
              <a:r>
                <a:rPr lang="el-GR" altLang="en-US" sz="1800" dirty="0" smtClean="0">
                  <a:solidFill>
                    <a:srgbClr val="FF0000"/>
                  </a:solidFill>
                </a:rPr>
                <a:t>Ω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84" name="AutoShape 92"/>
            <p:cNvSpPr>
              <a:spLocks noChangeArrowheads="1"/>
            </p:cNvSpPr>
            <p:nvPr/>
          </p:nvSpPr>
          <p:spPr bwMode="auto">
            <a:xfrm flipH="1">
              <a:off x="1135944" y="1691494"/>
              <a:ext cx="479425" cy="84138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22585" name="Text Box 93"/>
            <p:cNvSpPr txBox="1">
              <a:spLocks noChangeArrowheads="1"/>
            </p:cNvSpPr>
            <p:nvPr/>
          </p:nvSpPr>
          <p:spPr bwMode="auto">
            <a:xfrm>
              <a:off x="1223628" y="2151899"/>
              <a:ext cx="42351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>
                  <a:solidFill>
                    <a:srgbClr val="000000"/>
                  </a:solidFill>
                </a:rPr>
                <a:t>I</a:t>
              </a:r>
              <a:r>
                <a:rPr lang="en-AU" altLang="en-US" sz="18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22586" name="AutoShape 94"/>
            <p:cNvSpPr>
              <a:spLocks noChangeArrowheads="1"/>
            </p:cNvSpPr>
            <p:nvPr/>
          </p:nvSpPr>
          <p:spPr bwMode="auto">
            <a:xfrm rot="5400000" flipV="1">
              <a:off x="1483978" y="2294496"/>
              <a:ext cx="479425" cy="84138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69" name="AutoShape 53"/>
            <p:cNvCxnSpPr>
              <a:cxnSpLocks noChangeShapeType="1"/>
              <a:stCxn id="22560" idx="2"/>
              <a:endCxn id="22591" idx="0"/>
            </p:cNvCxnSpPr>
            <p:nvPr/>
          </p:nvCxnSpPr>
          <p:spPr bwMode="auto">
            <a:xfrm rot="10800000">
              <a:off x="2011278" y="3411916"/>
              <a:ext cx="985217" cy="322974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AutoShape 53"/>
            <p:cNvCxnSpPr>
              <a:cxnSpLocks noChangeShapeType="1"/>
              <a:stCxn id="22559" idx="2"/>
              <a:endCxn id="22582" idx="0"/>
            </p:cNvCxnSpPr>
            <p:nvPr/>
          </p:nvCxnSpPr>
          <p:spPr bwMode="auto">
            <a:xfrm rot="10800000" flipV="1">
              <a:off x="464022" y="1836239"/>
              <a:ext cx="2532472" cy="1195785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AutoShape 53"/>
            <p:cNvCxnSpPr>
              <a:cxnSpLocks noChangeShapeType="1"/>
              <a:stCxn id="22559" idx="2"/>
              <a:endCxn id="68" idx="0"/>
            </p:cNvCxnSpPr>
            <p:nvPr/>
          </p:nvCxnSpPr>
          <p:spPr bwMode="auto">
            <a:xfrm rot="10800000" flipV="1">
              <a:off x="2010658" y="1836239"/>
              <a:ext cx="985837" cy="181691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8" name="Rectangle 61"/>
            <p:cNvSpPr>
              <a:spLocks noChangeArrowheads="1"/>
            </p:cNvSpPr>
            <p:nvPr/>
          </p:nvSpPr>
          <p:spPr bwMode="auto">
            <a:xfrm>
              <a:off x="1926519" y="2017931"/>
              <a:ext cx="168275" cy="3111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0" name="Text Box 73"/>
            <p:cNvSpPr txBox="1">
              <a:spLocks noChangeArrowheads="1"/>
            </p:cNvSpPr>
            <p:nvPr/>
          </p:nvSpPr>
          <p:spPr bwMode="auto">
            <a:xfrm>
              <a:off x="2160116" y="1988840"/>
              <a:ext cx="43633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>
                  <a:solidFill>
                    <a:srgbClr val="0000FF"/>
                  </a:solidFill>
                </a:rPr>
                <a:t>R</a:t>
              </a:r>
              <a:r>
                <a:rPr lang="en-AU" altLang="en-US" sz="1800" baseline="-25000" dirty="0" smtClean="0">
                  <a:solidFill>
                    <a:srgbClr val="0000FF"/>
                  </a:solidFill>
                </a:rPr>
                <a:t>S</a:t>
              </a:r>
              <a:endParaRPr lang="el-GR" altLang="en-US" sz="1800" dirty="0">
                <a:solidFill>
                  <a:srgbClr val="0000FF"/>
                </a:solidFill>
              </a:endParaRPr>
            </a:p>
          </p:txBody>
        </p:sp>
        <p:cxnSp>
          <p:nvCxnSpPr>
            <p:cNvPr id="12" name="Straight Connector 11"/>
            <p:cNvCxnSpPr>
              <a:stCxn id="68" idx="2"/>
              <a:endCxn id="22562" idx="0"/>
            </p:cNvCxnSpPr>
            <p:nvPr/>
          </p:nvCxnSpPr>
          <p:spPr bwMode="auto">
            <a:xfrm>
              <a:off x="2010657" y="2329081"/>
              <a:ext cx="0" cy="32763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8" name="Text Box 68"/>
          <p:cNvSpPr txBox="1">
            <a:spLocks noChangeArrowheads="1"/>
          </p:cNvSpPr>
          <p:nvPr/>
        </p:nvSpPr>
        <p:spPr bwMode="auto">
          <a:xfrm>
            <a:off x="6530175" y="5806362"/>
            <a:ext cx="198022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AU" altLang="en-US" sz="2000" dirty="0" smtClean="0">
                <a:solidFill>
                  <a:srgbClr val="0000FF"/>
                </a:solidFill>
              </a:rPr>
              <a:t>R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S</a:t>
            </a:r>
            <a:r>
              <a:rPr lang="en-AU" altLang="en-US" sz="2000" dirty="0" smtClean="0">
                <a:solidFill>
                  <a:srgbClr val="0000FF"/>
                </a:solidFill>
              </a:rPr>
              <a:t> </a:t>
            </a:r>
            <a:r>
              <a:rPr lang="en-AU" altLang="en-US" sz="2000" dirty="0">
                <a:solidFill>
                  <a:srgbClr val="0000FF"/>
                </a:solidFill>
              </a:rPr>
              <a:t>= </a:t>
            </a:r>
            <a:r>
              <a:rPr lang="en-AU" altLang="en-US" sz="2000" dirty="0" smtClean="0">
                <a:solidFill>
                  <a:srgbClr val="0000FF"/>
                </a:solidFill>
              </a:rPr>
              <a:t>3 </a:t>
            </a:r>
            <a:r>
              <a:rPr lang="el-GR" altLang="en-US" sz="2000" dirty="0">
                <a:solidFill>
                  <a:srgbClr val="0000FF"/>
                </a:solidFill>
              </a:rPr>
              <a:t>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 bwMode="auto">
              <a:xfrm>
                <a:off x="6530175" y="2783520"/>
                <a:ext cx="1241237" cy="5782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r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latin typeface="Cambria Math"/>
                            </a:rPr>
                            <m:t>𝐴𝑇</m:t>
                          </m:r>
                        </m:sub>
                      </m:sSub>
                      <m:r>
                        <a:rPr lang="en-AU" sz="2000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baseline="0" smtClean="0">
                              <a:latin typeface="Cambria Math"/>
                            </a:rPr>
                            <m:t>240</m:t>
                          </m:r>
                        </m:num>
                        <m:den>
                          <m:r>
                            <a:rPr lang="en-AU" sz="2000" b="0" i="1" baseline="0" smtClean="0">
                              <a:latin typeface="Cambria Math"/>
                            </a:rPr>
                            <m:t>67</m:t>
                          </m:r>
                        </m:den>
                      </m:f>
                    </m:oMath>
                  </m:oMathPara>
                </a14:m>
                <a:endParaRPr lang="en-AU" sz="1400" baseline="0" dirty="0" smtClean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0175" y="2783520"/>
                <a:ext cx="1241237" cy="578235"/>
              </a:xfrm>
              <a:prstGeom prst="rect">
                <a:avLst/>
              </a:prstGeom>
              <a:blipFill rotWithShape="1">
                <a:blip r:embed="rId5"/>
                <a:stretch>
                  <a:fillRect b="-106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 bwMode="auto">
              <a:xfrm>
                <a:off x="6530175" y="1918359"/>
                <a:ext cx="1080360" cy="626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r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latin typeface="Cambria Math"/>
                            </a:rPr>
                            <m:t>𝐴𝑇</m:t>
                          </m:r>
                        </m:sub>
                      </m:sSub>
                      <m:r>
                        <a:rPr lang="en-AU" sz="2000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i="1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1400" baseline="0" dirty="0" smtClean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0175" y="1918359"/>
                <a:ext cx="1080360" cy="626518"/>
              </a:xfrm>
              <a:prstGeom prst="rect">
                <a:avLst/>
              </a:prstGeom>
              <a:blipFill rotWithShape="1">
                <a:blip r:embed="rId6"/>
                <a:stretch>
                  <a:fillRect b="-98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 bwMode="auto">
              <a:xfrm>
                <a:off x="6530175" y="3563843"/>
                <a:ext cx="1524969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r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baseline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𝐴𝑇</m:t>
                          </m:r>
                        </m:sub>
                      </m:sSub>
                      <m:r>
                        <a:rPr lang="en-AU" sz="2000" b="0" i="1" baseline="0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AU" sz="2000" i="1" baseline="0" smtClean="0">
                          <a:solidFill>
                            <a:srgbClr val="0000FF"/>
                          </a:solidFill>
                          <a:latin typeface="Cambria Math"/>
                        </a:rPr>
                        <m:t>3</m:t>
                      </m:r>
                      <m:r>
                        <a:rPr lang="en-AU" sz="2000" b="0" i="1" baseline="0" smtClean="0">
                          <a:solidFill>
                            <a:srgbClr val="0000FF"/>
                          </a:solidFill>
                          <a:latin typeface="Cambria Math"/>
                        </a:rPr>
                        <m:t>.58 </m:t>
                      </m:r>
                      <m:r>
                        <m:rPr>
                          <m:sty m:val="p"/>
                        </m:rPr>
                        <a:rPr lang="el-GR" sz="2000" b="0" i="1" baseline="0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n-AU" sz="1400" baseline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0175" y="3563843"/>
                <a:ext cx="1524969" cy="307777"/>
              </a:xfrm>
              <a:prstGeom prst="rect">
                <a:avLst/>
              </a:prstGeom>
              <a:blipFill rotWithShape="1">
                <a:blip r:embed="rId7"/>
                <a:stretch>
                  <a:fillRect l="-5600" r="-400" b="-18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53"/>
          <p:cNvSpPr/>
          <p:nvPr/>
        </p:nvSpPr>
        <p:spPr>
          <a:xfrm>
            <a:off x="4031940" y="5909210"/>
            <a:ext cx="17762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A</a:t>
            </a:r>
            <a:r>
              <a:rPr lang="en-AU" altLang="en-US" sz="2000" dirty="0" smtClean="0">
                <a:solidFill>
                  <a:srgbClr val="0000FF"/>
                </a:solidFill>
              </a:rPr>
              <a:t> </a:t>
            </a:r>
            <a:r>
              <a:rPr lang="en-AU" altLang="en-US" sz="2000" dirty="0">
                <a:solidFill>
                  <a:srgbClr val="0000FF"/>
                </a:solidFill>
              </a:rPr>
              <a:t>= </a:t>
            </a:r>
            <a:r>
              <a:rPr lang="en-AU" altLang="en-US" sz="2000" dirty="0" smtClean="0">
                <a:solidFill>
                  <a:srgbClr val="0000FF"/>
                </a:solidFill>
              </a:rPr>
              <a:t>67 </a:t>
            </a:r>
            <a:r>
              <a:rPr lang="en-AU" altLang="en-US" sz="2000" dirty="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031940" y="4524216"/>
            <a:ext cx="1524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A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- I</a:t>
            </a:r>
            <a:r>
              <a:rPr lang="en-AU" altLang="en-US" sz="2000" baseline="-25000" dirty="0" smtClean="0"/>
              <a:t>F</a:t>
            </a:r>
            <a:endParaRPr lang="en-AU" altLang="en-US" sz="2000" dirty="0"/>
          </a:p>
        </p:txBody>
      </p:sp>
      <p:sp>
        <p:nvSpPr>
          <p:cNvPr id="56" name="Rectangle 55"/>
          <p:cNvSpPr/>
          <p:nvPr/>
        </p:nvSpPr>
        <p:spPr>
          <a:xfrm>
            <a:off x="4031940" y="5216713"/>
            <a:ext cx="2232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A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67.5 – 0.5 </a:t>
            </a:r>
            <a:r>
              <a:rPr lang="en-AU" altLang="en-US" sz="2000" dirty="0"/>
              <a:t>A</a:t>
            </a:r>
          </a:p>
        </p:txBody>
      </p:sp>
      <p:sp>
        <p:nvSpPr>
          <p:cNvPr id="2" name="Rectangle 1"/>
          <p:cNvSpPr/>
          <p:nvPr/>
        </p:nvSpPr>
        <p:spPr>
          <a:xfrm>
            <a:off x="6530175" y="4447272"/>
            <a:ext cx="1709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R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R</a:t>
            </a:r>
            <a:r>
              <a:rPr lang="en-AU" altLang="en-US" sz="2000" baseline="-25000" dirty="0"/>
              <a:t>AT</a:t>
            </a:r>
            <a:r>
              <a:rPr lang="en-AU" altLang="en-US" sz="2000" dirty="0"/>
              <a:t> – R</a:t>
            </a:r>
            <a:r>
              <a:rPr lang="en-AU" altLang="en-US" sz="2000" baseline="-25000" dirty="0"/>
              <a:t>A</a:t>
            </a:r>
          </a:p>
        </p:txBody>
      </p:sp>
      <p:sp>
        <p:nvSpPr>
          <p:cNvPr id="3" name="Rectangle 2"/>
          <p:cNvSpPr/>
          <p:nvPr/>
        </p:nvSpPr>
        <p:spPr>
          <a:xfrm>
            <a:off x="6530175" y="5216713"/>
            <a:ext cx="1931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R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3.58 – 0.5</a:t>
            </a:r>
            <a:endParaRPr lang="en-AU" altLang="en-US" sz="2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8783286"/>
              </p:ext>
            </p:extLst>
          </p:nvPr>
        </p:nvGraphicFramePr>
        <p:xfrm>
          <a:off x="4033044" y="2743027"/>
          <a:ext cx="1077912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32" name="Equation" r:id="rId8" imgW="698197" imgH="393529" progId="Equation.3">
                  <p:embed/>
                </p:oleObj>
              </mc:Choice>
              <mc:Fallback>
                <p:oleObj name="Equation" r:id="rId8" imgW="698197" imgH="393529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3044" y="2743027"/>
                        <a:ext cx="1077912" cy="608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361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uild="p"/>
      <p:bldP spid="4" grpId="0"/>
      <p:bldP spid="6" grpId="0"/>
      <p:bldP spid="65" grpId="0"/>
      <p:bldP spid="78" grpId="0" build="p"/>
      <p:bldP spid="14" grpId="0"/>
      <p:bldP spid="79" grpId="0"/>
      <p:bldP spid="83" grpId="0"/>
      <p:bldP spid="54" grpId="0"/>
      <p:bldP spid="55" grpId="0"/>
      <p:bldP spid="56" grpId="0"/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3418B4-893E-4357-B46E-C023793B1A2C}" type="datetime1">
              <a:rPr lang="en-AU">
                <a:solidFill>
                  <a:srgbClr val="000000"/>
                </a:solidFill>
              </a:rPr>
              <a:pPr>
                <a:defRPr/>
              </a:pPr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6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BB93C8-2916-4259-9A21-6B2B80A1C3C2}" type="slidenum">
              <a:rPr lang="en-AU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80" name="Text Box 4"/>
          <p:cNvSpPr txBox="1">
            <a:spLocks noChangeArrowheads="1"/>
          </p:cNvSpPr>
          <p:nvPr/>
        </p:nvSpPr>
        <p:spPr bwMode="auto">
          <a:xfrm>
            <a:off x="251520" y="223192"/>
            <a:ext cx="8568952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l" eaLnBrk="1" hangingPunct="1">
              <a:lnSpc>
                <a:spcPct val="120000"/>
              </a:lnSpc>
            </a:pPr>
            <a:r>
              <a:rPr lang="en-AU" altLang="en-US" sz="1800" dirty="0" smtClean="0">
                <a:solidFill>
                  <a:srgbClr val="000000"/>
                </a:solidFill>
              </a:rPr>
              <a:t>Calculate the resistance necessary to limit the starting current of a 250 Volt Series </a:t>
            </a:r>
            <a:r>
              <a:rPr lang="en-AU" altLang="en-US" sz="1800" dirty="0">
                <a:solidFill>
                  <a:srgbClr val="000000"/>
                </a:solidFill>
              </a:rPr>
              <a:t>Motor </a:t>
            </a:r>
            <a:r>
              <a:rPr lang="en-AU" altLang="en-US" sz="1800" dirty="0" smtClean="0">
                <a:solidFill>
                  <a:srgbClr val="000000"/>
                </a:solidFill>
              </a:rPr>
              <a:t>to </a:t>
            </a:r>
            <a:r>
              <a:rPr lang="en-AU" altLang="en-US" sz="1800" dirty="0">
                <a:solidFill>
                  <a:srgbClr val="000000"/>
                </a:solidFill>
              </a:rPr>
              <a:t>150</a:t>
            </a:r>
            <a:r>
              <a:rPr lang="en-AU" altLang="en-US" sz="1800" dirty="0" smtClean="0">
                <a:solidFill>
                  <a:srgbClr val="000000"/>
                </a:solidFill>
              </a:rPr>
              <a:t>% of its full load current if it has a Series Field resistance of 0.1 </a:t>
            </a:r>
            <a:r>
              <a:rPr lang="el-GR" altLang="en-US" sz="1800" dirty="0" smtClean="0">
                <a:solidFill>
                  <a:srgbClr val="000000"/>
                </a:solidFill>
              </a:rPr>
              <a:t>Ω</a:t>
            </a:r>
            <a:r>
              <a:rPr lang="en-AU" altLang="en-US" sz="1800" dirty="0" smtClean="0">
                <a:solidFill>
                  <a:srgbClr val="000000"/>
                </a:solidFill>
              </a:rPr>
              <a:t>, an </a:t>
            </a:r>
            <a:r>
              <a:rPr lang="en-AU" altLang="en-US" sz="1800" dirty="0">
                <a:solidFill>
                  <a:srgbClr val="000000"/>
                </a:solidFill>
              </a:rPr>
              <a:t>armature </a:t>
            </a:r>
            <a:r>
              <a:rPr lang="en-AU" altLang="en-US" sz="1800" dirty="0" smtClean="0">
                <a:solidFill>
                  <a:srgbClr val="000000"/>
                </a:solidFill>
              </a:rPr>
              <a:t>resistance of 0.067 </a:t>
            </a:r>
            <a:r>
              <a:rPr lang="el-GR" altLang="en-US" sz="1800" dirty="0" smtClean="0">
                <a:solidFill>
                  <a:srgbClr val="000000"/>
                </a:solidFill>
              </a:rPr>
              <a:t>Ω</a:t>
            </a:r>
            <a:r>
              <a:rPr lang="en-AU" altLang="en-US" sz="1800" dirty="0">
                <a:solidFill>
                  <a:srgbClr val="000000"/>
                </a:solidFill>
              </a:rPr>
              <a:t>, </a:t>
            </a:r>
            <a:r>
              <a:rPr lang="en-AU" altLang="en-US" sz="1800" dirty="0" smtClean="0">
                <a:solidFill>
                  <a:srgbClr val="000000"/>
                </a:solidFill>
              </a:rPr>
              <a:t>and a rated full </a:t>
            </a:r>
            <a:r>
              <a:rPr lang="en-AU" altLang="en-US" sz="1800" dirty="0">
                <a:solidFill>
                  <a:srgbClr val="000000"/>
                </a:solidFill>
              </a:rPr>
              <a:t>load current </a:t>
            </a:r>
            <a:r>
              <a:rPr lang="en-AU" altLang="en-US" sz="1800" dirty="0" smtClean="0">
                <a:solidFill>
                  <a:srgbClr val="000000"/>
                </a:solidFill>
              </a:rPr>
              <a:t>of 100 Amps.</a:t>
            </a:r>
            <a:endParaRPr lang="en-AU" altLang="en-US" sz="18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31940" y="3460938"/>
            <a:ext cx="17762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S</a:t>
            </a:r>
            <a:r>
              <a:rPr lang="en-AU" altLang="en-US" sz="2000" dirty="0" smtClean="0">
                <a:solidFill>
                  <a:srgbClr val="0000FF"/>
                </a:solidFill>
              </a:rPr>
              <a:t> </a:t>
            </a:r>
            <a:r>
              <a:rPr lang="en-AU" altLang="en-US" sz="2000" dirty="0">
                <a:solidFill>
                  <a:srgbClr val="0000FF"/>
                </a:solidFill>
              </a:rPr>
              <a:t>= </a:t>
            </a:r>
            <a:r>
              <a:rPr lang="en-AU" altLang="en-US" sz="2000" dirty="0" smtClean="0">
                <a:solidFill>
                  <a:srgbClr val="0000FF"/>
                </a:solidFill>
              </a:rPr>
              <a:t>150 </a:t>
            </a:r>
            <a:r>
              <a:rPr lang="en-AU" altLang="en-US" sz="2000" dirty="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6" name="Rectangle 5"/>
          <p:cNvSpPr/>
          <p:nvPr/>
        </p:nvSpPr>
        <p:spPr>
          <a:xfrm>
            <a:off x="4031940" y="2075944"/>
            <a:ext cx="2013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/>
              <a:t>I</a:t>
            </a:r>
            <a:r>
              <a:rPr lang="en-AU" altLang="en-US" sz="2000" baseline="-25000" dirty="0"/>
              <a:t>S</a:t>
            </a:r>
            <a:r>
              <a:rPr lang="en-AU" altLang="en-US" sz="2000" dirty="0"/>
              <a:t> = </a:t>
            </a:r>
            <a:r>
              <a:rPr lang="en-AU" altLang="en-US" sz="2000" dirty="0" smtClean="0"/>
              <a:t>150% </a:t>
            </a:r>
            <a:r>
              <a:rPr lang="en-AU" altLang="en-US" sz="2000" dirty="0"/>
              <a:t>x I</a:t>
            </a:r>
            <a:r>
              <a:rPr lang="en-AU" altLang="en-US" sz="2000" baseline="-25000" dirty="0"/>
              <a:t>A</a:t>
            </a:r>
            <a:endParaRPr lang="en-AU" altLang="en-US" sz="2000" dirty="0"/>
          </a:p>
        </p:txBody>
      </p:sp>
      <p:sp>
        <p:nvSpPr>
          <p:cNvPr id="65" name="Rectangle 64"/>
          <p:cNvSpPr/>
          <p:nvPr/>
        </p:nvSpPr>
        <p:spPr>
          <a:xfrm>
            <a:off x="4031940" y="2768441"/>
            <a:ext cx="2360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1.5 x 100 </a:t>
            </a:r>
            <a:r>
              <a:rPr lang="en-AU" altLang="en-US" sz="2000" dirty="0"/>
              <a:t>A</a:t>
            </a:r>
          </a:p>
        </p:txBody>
      </p:sp>
      <p:sp>
        <p:nvSpPr>
          <p:cNvPr id="22555" name="Text Box 54"/>
          <p:cNvSpPr txBox="1">
            <a:spLocks noChangeArrowheads="1"/>
          </p:cNvSpPr>
          <p:nvPr/>
        </p:nvSpPr>
        <p:spPr bwMode="auto">
          <a:xfrm>
            <a:off x="3136376" y="2066689"/>
            <a:ext cx="4219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>
                <a:solidFill>
                  <a:srgbClr val="000000"/>
                </a:solidFill>
              </a:rPr>
              <a:t>A</a:t>
            </a:r>
            <a:r>
              <a:rPr lang="en-AU" altLang="en-US" sz="1800" baseline="-25000" dirty="0">
                <a:solidFill>
                  <a:srgbClr val="000000"/>
                </a:solidFill>
              </a:rPr>
              <a:t>1</a:t>
            </a:r>
            <a:endParaRPr lang="en-AU" altLang="en-US" sz="1800" dirty="0">
              <a:solidFill>
                <a:srgbClr val="000000"/>
              </a:solidFill>
            </a:endParaRPr>
          </a:p>
        </p:txBody>
      </p:sp>
      <p:sp>
        <p:nvSpPr>
          <p:cNvPr id="22556" name="Text Box 55"/>
          <p:cNvSpPr txBox="1">
            <a:spLocks noChangeArrowheads="1"/>
          </p:cNvSpPr>
          <p:nvPr/>
        </p:nvSpPr>
        <p:spPr bwMode="auto">
          <a:xfrm>
            <a:off x="3110852" y="3974864"/>
            <a:ext cx="4475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>
                <a:solidFill>
                  <a:srgbClr val="000000"/>
                </a:solidFill>
              </a:rPr>
              <a:t>A</a:t>
            </a:r>
            <a:r>
              <a:rPr lang="en-AU" altLang="en-US" sz="1800" baseline="-25000" dirty="0">
                <a:solidFill>
                  <a:srgbClr val="000000"/>
                </a:solidFill>
              </a:rPr>
              <a:t>2</a:t>
            </a:r>
            <a:endParaRPr lang="en-AU" altLang="en-US" sz="1800" dirty="0">
              <a:solidFill>
                <a:srgbClr val="000000"/>
              </a:solidFill>
            </a:endParaRPr>
          </a:p>
        </p:txBody>
      </p:sp>
      <p:sp>
        <p:nvSpPr>
          <p:cNvPr id="22557" name="Line 56"/>
          <p:cNvSpPr>
            <a:spLocks noChangeShapeType="1"/>
          </p:cNvSpPr>
          <p:nvPr/>
        </p:nvSpPr>
        <p:spPr bwMode="auto">
          <a:xfrm flipH="1">
            <a:off x="3053644" y="2522302"/>
            <a:ext cx="0" cy="1463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2558" name="Text Box 57"/>
          <p:cNvSpPr txBox="1">
            <a:spLocks noChangeArrowheads="1"/>
          </p:cNvSpPr>
          <p:nvPr/>
        </p:nvSpPr>
        <p:spPr bwMode="auto">
          <a:xfrm>
            <a:off x="3118828" y="3100152"/>
            <a:ext cx="8388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>
                <a:solidFill>
                  <a:srgbClr val="FF0000"/>
                </a:solidFill>
              </a:rPr>
              <a:t>250V</a:t>
            </a:r>
            <a:endParaRPr lang="en-AU" altLang="en-US" sz="1800" dirty="0">
              <a:solidFill>
                <a:srgbClr val="FF0000"/>
              </a:solidFill>
            </a:endParaRPr>
          </a:p>
        </p:txBody>
      </p:sp>
      <p:sp>
        <p:nvSpPr>
          <p:cNvPr id="22559" name="Oval 58"/>
          <p:cNvSpPr>
            <a:spLocks noChangeArrowheads="1"/>
          </p:cNvSpPr>
          <p:nvPr/>
        </p:nvSpPr>
        <p:spPr bwMode="auto">
          <a:xfrm>
            <a:off x="2996494" y="2227027"/>
            <a:ext cx="112713" cy="112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2560" name="Oval 59"/>
          <p:cNvSpPr>
            <a:spLocks noChangeArrowheads="1"/>
          </p:cNvSpPr>
          <p:nvPr/>
        </p:nvSpPr>
        <p:spPr bwMode="auto">
          <a:xfrm>
            <a:off x="2996494" y="4125677"/>
            <a:ext cx="112713" cy="112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2562" name="Rectangle 61"/>
          <p:cNvSpPr>
            <a:spLocks noChangeArrowheads="1"/>
          </p:cNvSpPr>
          <p:nvPr/>
        </p:nvSpPr>
        <p:spPr bwMode="auto">
          <a:xfrm>
            <a:off x="1170435" y="3103855"/>
            <a:ext cx="168275" cy="3111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grpSp>
        <p:nvGrpSpPr>
          <p:cNvPr id="22563" name="Group 62"/>
          <p:cNvGrpSpPr>
            <a:grpSpLocks/>
          </p:cNvGrpSpPr>
          <p:nvPr/>
        </p:nvGrpSpPr>
        <p:grpSpPr bwMode="auto">
          <a:xfrm>
            <a:off x="1057722" y="3549813"/>
            <a:ext cx="393700" cy="393700"/>
            <a:chOff x="2902" y="1344"/>
            <a:chExt cx="317" cy="317"/>
          </a:xfrm>
        </p:grpSpPr>
        <p:grpSp>
          <p:nvGrpSpPr>
            <p:cNvPr id="22587" name="Group 63"/>
            <p:cNvGrpSpPr>
              <a:grpSpLocks/>
            </p:cNvGrpSpPr>
            <p:nvPr/>
          </p:nvGrpSpPr>
          <p:grpSpPr bwMode="auto">
            <a:xfrm>
              <a:off x="2902" y="1424"/>
              <a:ext cx="317" cy="33"/>
              <a:chOff x="2902" y="1276"/>
              <a:chExt cx="317" cy="33"/>
            </a:xfrm>
          </p:grpSpPr>
          <p:sp>
            <p:nvSpPr>
              <p:cNvPr id="22594" name="Line 64"/>
              <p:cNvSpPr>
                <a:spLocks noChangeShapeType="1"/>
              </p:cNvSpPr>
              <p:nvPr/>
            </p:nvSpPr>
            <p:spPr bwMode="auto">
              <a:xfrm>
                <a:off x="2902" y="127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95" name="Line 65"/>
              <p:cNvSpPr>
                <a:spLocks noChangeShapeType="1"/>
              </p:cNvSpPr>
              <p:nvPr/>
            </p:nvSpPr>
            <p:spPr bwMode="auto">
              <a:xfrm>
                <a:off x="2970" y="130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588" name="Line 66"/>
            <p:cNvSpPr>
              <a:spLocks noChangeShapeType="1"/>
            </p:cNvSpPr>
            <p:nvPr/>
          </p:nvSpPr>
          <p:spPr bwMode="auto">
            <a:xfrm>
              <a:off x="3061" y="1457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grpSp>
          <p:nvGrpSpPr>
            <p:cNvPr id="22589" name="Group 67"/>
            <p:cNvGrpSpPr>
              <a:grpSpLocks/>
            </p:cNvGrpSpPr>
            <p:nvPr/>
          </p:nvGrpSpPr>
          <p:grpSpPr bwMode="auto">
            <a:xfrm>
              <a:off x="2902" y="1559"/>
              <a:ext cx="317" cy="34"/>
              <a:chOff x="2902" y="1559"/>
              <a:chExt cx="317" cy="34"/>
            </a:xfrm>
          </p:grpSpPr>
          <p:sp>
            <p:nvSpPr>
              <p:cNvPr id="22592" name="Line 68"/>
              <p:cNvSpPr>
                <a:spLocks noChangeShapeType="1"/>
              </p:cNvSpPr>
              <p:nvPr/>
            </p:nvSpPr>
            <p:spPr bwMode="auto">
              <a:xfrm>
                <a:off x="2902" y="155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93" name="Line 69"/>
              <p:cNvSpPr>
                <a:spLocks noChangeShapeType="1"/>
              </p:cNvSpPr>
              <p:nvPr/>
            </p:nvSpPr>
            <p:spPr bwMode="auto">
              <a:xfrm>
                <a:off x="2970" y="159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590" name="Line 70"/>
            <p:cNvSpPr>
              <a:spLocks noChangeShapeType="1"/>
            </p:cNvSpPr>
            <p:nvPr/>
          </p:nvSpPr>
          <p:spPr bwMode="auto">
            <a:xfrm>
              <a:off x="3061" y="1344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22591" name="Line 71"/>
            <p:cNvSpPr>
              <a:spLocks noChangeShapeType="1"/>
            </p:cNvSpPr>
            <p:nvPr/>
          </p:nvSpPr>
          <p:spPr bwMode="auto">
            <a:xfrm>
              <a:off x="3061" y="159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22564" name="AutoShape 72"/>
          <p:cNvCxnSpPr>
            <a:cxnSpLocks noChangeShapeType="1"/>
            <a:stCxn id="22562" idx="2"/>
            <a:endCxn id="22590" idx="1"/>
          </p:cNvCxnSpPr>
          <p:nvPr/>
        </p:nvCxnSpPr>
        <p:spPr bwMode="auto">
          <a:xfrm>
            <a:off x="1254573" y="3415005"/>
            <a:ext cx="621" cy="21926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565" name="Text Box 73"/>
          <p:cNvSpPr txBox="1">
            <a:spLocks noChangeArrowheads="1"/>
          </p:cNvSpPr>
          <p:nvPr/>
        </p:nvSpPr>
        <p:spPr bwMode="auto">
          <a:xfrm>
            <a:off x="1422847" y="3074764"/>
            <a:ext cx="9909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>
                <a:solidFill>
                  <a:srgbClr val="FF0000"/>
                </a:solidFill>
              </a:rPr>
              <a:t>0.167</a:t>
            </a:r>
            <a:r>
              <a:rPr lang="el-GR" altLang="en-US" sz="1800" dirty="0" smtClean="0">
                <a:solidFill>
                  <a:srgbClr val="FF0000"/>
                </a:solidFill>
              </a:rPr>
              <a:t>Ω</a:t>
            </a:r>
            <a:endParaRPr lang="el-GR" altLang="en-US" sz="1800" dirty="0">
              <a:solidFill>
                <a:srgbClr val="FF0000"/>
              </a:solidFill>
            </a:endParaRPr>
          </a:p>
        </p:txBody>
      </p:sp>
      <p:sp>
        <p:nvSpPr>
          <p:cNvPr id="22566" name="Text Box 74"/>
          <p:cNvSpPr txBox="1">
            <a:spLocks noChangeArrowheads="1"/>
          </p:cNvSpPr>
          <p:nvPr/>
        </p:nvSpPr>
        <p:spPr bwMode="auto">
          <a:xfrm>
            <a:off x="1422847" y="3561997"/>
            <a:ext cx="4106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>
                <a:solidFill>
                  <a:srgbClr val="FF0000"/>
                </a:solidFill>
              </a:rPr>
              <a:t>E</a:t>
            </a:r>
            <a:r>
              <a:rPr lang="en-AU" altLang="en-US" sz="1800" baseline="-25000" dirty="0" smtClean="0">
                <a:solidFill>
                  <a:srgbClr val="FF0000"/>
                </a:solidFill>
              </a:rPr>
              <a:t>g</a:t>
            </a:r>
            <a:endParaRPr lang="en-AU" altLang="en-US" sz="1800" dirty="0">
              <a:solidFill>
                <a:srgbClr val="FF0000"/>
              </a:solidFill>
            </a:endParaRPr>
          </a:p>
        </p:txBody>
      </p:sp>
      <p:sp>
        <p:nvSpPr>
          <p:cNvPr id="22567" name="Text Box 75"/>
          <p:cNvSpPr txBox="1">
            <a:spLocks noChangeArrowheads="1"/>
          </p:cNvSpPr>
          <p:nvPr/>
        </p:nvSpPr>
        <p:spPr bwMode="auto">
          <a:xfrm>
            <a:off x="2375756" y="1814624"/>
            <a:ext cx="73930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>
                <a:solidFill>
                  <a:srgbClr val="FF0000"/>
                </a:solidFill>
              </a:rPr>
              <a:t>100A</a:t>
            </a:r>
            <a:endParaRPr lang="en-AU" altLang="en-US" sz="1800" dirty="0">
              <a:solidFill>
                <a:srgbClr val="FF0000"/>
              </a:solidFill>
            </a:endParaRPr>
          </a:p>
        </p:txBody>
      </p:sp>
      <p:sp>
        <p:nvSpPr>
          <p:cNvPr id="22568" name="AutoShape 76"/>
          <p:cNvSpPr>
            <a:spLocks noChangeArrowheads="1"/>
          </p:cNvSpPr>
          <p:nvPr/>
        </p:nvSpPr>
        <p:spPr bwMode="auto">
          <a:xfrm flipH="1">
            <a:off x="2432931" y="2138638"/>
            <a:ext cx="479425" cy="84138"/>
          </a:xfrm>
          <a:prstGeom prst="rightArrow">
            <a:avLst>
              <a:gd name="adj1" fmla="val 50000"/>
              <a:gd name="adj2" fmla="val 142453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2585" name="Text Box 93"/>
          <p:cNvSpPr txBox="1">
            <a:spLocks noChangeArrowheads="1"/>
          </p:cNvSpPr>
          <p:nvPr/>
        </p:nvSpPr>
        <p:spPr bwMode="auto">
          <a:xfrm>
            <a:off x="467544" y="2599043"/>
            <a:ext cx="4235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>
                <a:solidFill>
                  <a:srgbClr val="000000"/>
                </a:solidFill>
              </a:rPr>
              <a:t>I</a:t>
            </a:r>
            <a:r>
              <a:rPr lang="en-AU" altLang="en-US" sz="1800" baseline="-25000" dirty="0">
                <a:solidFill>
                  <a:srgbClr val="000000"/>
                </a:solidFill>
              </a:rPr>
              <a:t>A</a:t>
            </a:r>
            <a:endParaRPr lang="en-AU" altLang="en-US" sz="1800" dirty="0">
              <a:solidFill>
                <a:srgbClr val="000000"/>
              </a:solidFill>
            </a:endParaRPr>
          </a:p>
        </p:txBody>
      </p:sp>
      <p:sp>
        <p:nvSpPr>
          <p:cNvPr id="22586" name="AutoShape 94"/>
          <p:cNvSpPr>
            <a:spLocks noChangeArrowheads="1"/>
          </p:cNvSpPr>
          <p:nvPr/>
        </p:nvSpPr>
        <p:spPr bwMode="auto">
          <a:xfrm rot="5400000" flipV="1">
            <a:off x="727894" y="2741640"/>
            <a:ext cx="479425" cy="84138"/>
          </a:xfrm>
          <a:prstGeom prst="rightArrow">
            <a:avLst>
              <a:gd name="adj1" fmla="val 50000"/>
              <a:gd name="adj2" fmla="val 142453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69" name="AutoShape 53"/>
          <p:cNvCxnSpPr>
            <a:cxnSpLocks noChangeShapeType="1"/>
            <a:stCxn id="22560" idx="2"/>
            <a:endCxn id="22591" idx="0"/>
          </p:cNvCxnSpPr>
          <p:nvPr/>
        </p:nvCxnSpPr>
        <p:spPr bwMode="auto">
          <a:xfrm rot="10800000">
            <a:off x="1255194" y="3859060"/>
            <a:ext cx="1741301" cy="322974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AutoShape 53"/>
          <p:cNvCxnSpPr>
            <a:cxnSpLocks noChangeShapeType="1"/>
            <a:stCxn id="22559" idx="2"/>
            <a:endCxn id="68" idx="0"/>
          </p:cNvCxnSpPr>
          <p:nvPr/>
        </p:nvCxnSpPr>
        <p:spPr bwMode="auto">
          <a:xfrm rot="10800000" flipV="1">
            <a:off x="1254574" y="2283383"/>
            <a:ext cx="1741921" cy="181691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Rectangle 61"/>
          <p:cNvSpPr>
            <a:spLocks noChangeArrowheads="1"/>
          </p:cNvSpPr>
          <p:nvPr/>
        </p:nvSpPr>
        <p:spPr bwMode="auto">
          <a:xfrm>
            <a:off x="1170435" y="2465075"/>
            <a:ext cx="168275" cy="31115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0" name="Text Box 73"/>
          <p:cNvSpPr txBox="1">
            <a:spLocks noChangeArrowheads="1"/>
          </p:cNvSpPr>
          <p:nvPr/>
        </p:nvSpPr>
        <p:spPr bwMode="auto">
          <a:xfrm>
            <a:off x="1404032" y="2435984"/>
            <a:ext cx="4363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>
                <a:solidFill>
                  <a:srgbClr val="0000FF"/>
                </a:solidFill>
              </a:rPr>
              <a:t>R</a:t>
            </a:r>
            <a:r>
              <a:rPr lang="en-AU" altLang="en-US" sz="1800" baseline="-25000" dirty="0" smtClean="0">
                <a:solidFill>
                  <a:srgbClr val="0000FF"/>
                </a:solidFill>
              </a:rPr>
              <a:t>S</a:t>
            </a:r>
            <a:endParaRPr lang="el-GR" altLang="en-US" sz="1800" dirty="0">
              <a:solidFill>
                <a:srgbClr val="0000FF"/>
              </a:solidFill>
            </a:endParaRPr>
          </a:p>
        </p:txBody>
      </p:sp>
      <p:cxnSp>
        <p:nvCxnSpPr>
          <p:cNvPr id="12" name="Straight Connector 11"/>
          <p:cNvCxnSpPr>
            <a:stCxn id="68" idx="2"/>
            <a:endCxn id="22562" idx="0"/>
          </p:cNvCxnSpPr>
          <p:nvPr/>
        </p:nvCxnSpPr>
        <p:spPr bwMode="auto">
          <a:xfrm>
            <a:off x="1254573" y="2776225"/>
            <a:ext cx="0" cy="32763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8" name="Text Box 68"/>
          <p:cNvSpPr txBox="1">
            <a:spLocks noChangeArrowheads="1"/>
          </p:cNvSpPr>
          <p:nvPr/>
        </p:nvSpPr>
        <p:spPr bwMode="auto">
          <a:xfrm>
            <a:off x="6530175" y="5806362"/>
            <a:ext cx="198022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AU" altLang="en-US" sz="2000" dirty="0" smtClean="0">
                <a:solidFill>
                  <a:srgbClr val="0000FF"/>
                </a:solidFill>
              </a:rPr>
              <a:t>R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S</a:t>
            </a:r>
            <a:r>
              <a:rPr lang="en-AU" altLang="en-US" sz="2000" dirty="0" smtClean="0">
                <a:solidFill>
                  <a:srgbClr val="0000FF"/>
                </a:solidFill>
              </a:rPr>
              <a:t> </a:t>
            </a:r>
            <a:r>
              <a:rPr lang="en-AU" altLang="en-US" sz="2000" dirty="0">
                <a:solidFill>
                  <a:srgbClr val="0000FF"/>
                </a:solidFill>
              </a:rPr>
              <a:t>= </a:t>
            </a:r>
            <a:r>
              <a:rPr lang="en-AU" altLang="en-US" sz="2000" dirty="0" smtClean="0">
                <a:solidFill>
                  <a:srgbClr val="0000FF"/>
                </a:solidFill>
              </a:rPr>
              <a:t>1.5 </a:t>
            </a:r>
            <a:r>
              <a:rPr lang="el-GR" altLang="en-US" sz="2000" dirty="0">
                <a:solidFill>
                  <a:srgbClr val="0000FF"/>
                </a:solidFill>
              </a:rPr>
              <a:t>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 bwMode="auto">
              <a:xfrm>
                <a:off x="6530175" y="2780378"/>
                <a:ext cx="1241237" cy="5845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r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latin typeface="Cambria Math"/>
                            </a:rPr>
                            <m:t>𝐴𝑇</m:t>
                          </m:r>
                        </m:sub>
                      </m:sSub>
                      <m:r>
                        <a:rPr lang="en-AU" sz="2000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baseline="0" smtClean="0">
                              <a:latin typeface="Cambria Math"/>
                            </a:rPr>
                            <m:t>250</m:t>
                          </m:r>
                        </m:num>
                        <m:den>
                          <m:r>
                            <a:rPr lang="en-AU" sz="2000" b="0" i="1" baseline="0" smtClean="0">
                              <a:latin typeface="Cambria Math"/>
                            </a:rPr>
                            <m:t>150</m:t>
                          </m:r>
                        </m:den>
                      </m:f>
                    </m:oMath>
                  </m:oMathPara>
                </a14:m>
                <a:endParaRPr lang="en-AU" sz="1400" baseline="0" dirty="0" smtClean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0175" y="2780378"/>
                <a:ext cx="1241237" cy="58451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 bwMode="auto">
              <a:xfrm>
                <a:off x="6530175" y="1918359"/>
                <a:ext cx="1080360" cy="626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r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latin typeface="Cambria Math"/>
                            </a:rPr>
                            <m:t>𝐴𝑇</m:t>
                          </m:r>
                        </m:sub>
                      </m:sSub>
                      <m:r>
                        <a:rPr lang="en-AU" sz="2000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sz="2000" i="1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i="1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AU" sz="2000" b="0" i="1" baseline="0" smtClean="0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sz="1400" baseline="0" dirty="0" smtClean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0175" y="1918359"/>
                <a:ext cx="1080360" cy="626518"/>
              </a:xfrm>
              <a:prstGeom prst="rect">
                <a:avLst/>
              </a:prstGeom>
              <a:blipFill rotWithShape="1">
                <a:blip r:embed="rId3"/>
                <a:stretch>
                  <a:fillRect b="-98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 bwMode="auto">
              <a:xfrm>
                <a:off x="6530175" y="3563843"/>
                <a:ext cx="1524969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r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baseline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baseline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AU" sz="2000" b="0" i="1" baseline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𝐴𝑇</m:t>
                          </m:r>
                        </m:sub>
                      </m:sSub>
                      <m:r>
                        <a:rPr lang="en-AU" sz="2000" b="0" i="1" baseline="0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AU" sz="2000" i="1" baseline="0" smtClean="0">
                          <a:solidFill>
                            <a:srgbClr val="0000FF"/>
                          </a:solidFill>
                          <a:latin typeface="Cambria Math"/>
                        </a:rPr>
                        <m:t>1</m:t>
                      </m:r>
                      <m:r>
                        <a:rPr lang="en-AU" sz="2000" b="0" i="1" baseline="0" smtClean="0">
                          <a:solidFill>
                            <a:srgbClr val="0000FF"/>
                          </a:solidFill>
                          <a:latin typeface="Cambria Math"/>
                        </a:rPr>
                        <m:t>.67 </m:t>
                      </m:r>
                      <m:r>
                        <m:rPr>
                          <m:sty m:val="p"/>
                        </m:rPr>
                        <a:rPr lang="el-GR" sz="2000" b="0" i="1" baseline="0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n-AU" sz="1400" baseline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30175" y="3563843"/>
                <a:ext cx="1524969" cy="307777"/>
              </a:xfrm>
              <a:prstGeom prst="rect">
                <a:avLst/>
              </a:prstGeom>
              <a:blipFill rotWithShape="1">
                <a:blip r:embed="rId4"/>
                <a:stretch>
                  <a:fillRect l="-5600" r="-400" b="-18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 54"/>
          <p:cNvSpPr/>
          <p:nvPr/>
        </p:nvSpPr>
        <p:spPr>
          <a:xfrm>
            <a:off x="4031940" y="4524216"/>
            <a:ext cx="9925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A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S</a:t>
            </a:r>
            <a:endParaRPr lang="en-AU" alt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6530175" y="4447272"/>
            <a:ext cx="1709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R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R</a:t>
            </a:r>
            <a:r>
              <a:rPr lang="en-AU" altLang="en-US" sz="2000" baseline="-25000" dirty="0"/>
              <a:t>AT</a:t>
            </a:r>
            <a:r>
              <a:rPr lang="en-AU" altLang="en-US" sz="2000" dirty="0"/>
              <a:t> – R</a:t>
            </a:r>
            <a:r>
              <a:rPr lang="en-AU" altLang="en-US" sz="2000" baseline="-25000" dirty="0"/>
              <a:t>A</a:t>
            </a:r>
          </a:p>
        </p:txBody>
      </p:sp>
      <p:sp>
        <p:nvSpPr>
          <p:cNvPr id="3" name="Rectangle 2"/>
          <p:cNvSpPr/>
          <p:nvPr/>
        </p:nvSpPr>
        <p:spPr>
          <a:xfrm>
            <a:off x="6530175" y="5216713"/>
            <a:ext cx="20056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AU" altLang="en-US" sz="2000" dirty="0" smtClean="0"/>
              <a:t>R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 </a:t>
            </a:r>
            <a:r>
              <a:rPr lang="en-AU" altLang="en-US" sz="2000" dirty="0"/>
              <a:t>= </a:t>
            </a:r>
            <a:r>
              <a:rPr lang="en-AU" altLang="en-US" sz="2000" dirty="0" smtClean="0"/>
              <a:t>1.67 – 0.16</a:t>
            </a:r>
            <a:endParaRPr lang="en-AU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805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5" grpId="0"/>
      <p:bldP spid="78" grpId="0" build="p"/>
      <p:bldP spid="14" grpId="0"/>
      <p:bldP spid="79" grpId="0"/>
      <p:bldP spid="83" grpId="0"/>
      <p:bldP spid="55" grpId="0"/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91EA-1FCA-4099-A3CF-557C55A515D2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9DC38-D821-48D3-803D-028A88314F86}" type="slidenum">
              <a:rPr lang="en-AU" altLang="en-US"/>
              <a:pPr/>
              <a:t>17</a:t>
            </a:fld>
            <a:endParaRPr lang="en-AU" altLang="en-US" dirty="0"/>
          </a:p>
        </p:txBody>
      </p:sp>
      <p:sp>
        <p:nvSpPr>
          <p:cNvPr id="310276" name="Text Box 4"/>
          <p:cNvSpPr txBox="1">
            <a:spLocks noChangeArrowheads="1"/>
          </p:cNvSpPr>
          <p:nvPr/>
        </p:nvSpPr>
        <p:spPr bwMode="auto">
          <a:xfrm>
            <a:off x="2087563" y="368300"/>
            <a:ext cx="4968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Specialist DC Machines</a:t>
            </a:r>
          </a:p>
        </p:txBody>
      </p:sp>
      <p:sp>
        <p:nvSpPr>
          <p:cNvPr id="310277" name="Text Box 5"/>
          <p:cNvSpPr txBox="1">
            <a:spLocks noChangeArrowheads="1"/>
          </p:cNvSpPr>
          <p:nvPr/>
        </p:nvSpPr>
        <p:spPr bwMode="auto">
          <a:xfrm>
            <a:off x="1565275" y="1154113"/>
            <a:ext cx="60118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Tachogenerator</a:t>
            </a:r>
          </a:p>
          <a:p>
            <a:r>
              <a:rPr lang="en-AU" alt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AU" altLang="en-US" baseline="-25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g</a:t>
            </a:r>
            <a:r>
              <a:rPr lang="en-AU" alt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alt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en-AU" alt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Speed</a:t>
            </a:r>
            <a:endParaRPr lang="el-GR" altLang="en-US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0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0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7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52B36-6990-44B3-8262-193A8FF3A7B4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E05D1-83C6-4C12-BFC7-FE9ADF10E023}" type="slidenum">
              <a:rPr lang="en-AU" altLang="en-US"/>
              <a:pPr/>
              <a:t>18</a:t>
            </a:fld>
            <a:endParaRPr lang="en-AU" altLang="en-US" dirty="0"/>
          </a:p>
        </p:txBody>
      </p:sp>
      <p:sp>
        <p:nvSpPr>
          <p:cNvPr id="312324" name="Text Box 4"/>
          <p:cNvSpPr txBox="1">
            <a:spLocks noChangeArrowheads="1"/>
          </p:cNvSpPr>
          <p:nvPr/>
        </p:nvSpPr>
        <p:spPr bwMode="auto">
          <a:xfrm>
            <a:off x="1655763" y="115888"/>
            <a:ext cx="6516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4000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Tachogenerator</a:t>
            </a:r>
          </a:p>
        </p:txBody>
      </p:sp>
      <p:sp>
        <p:nvSpPr>
          <p:cNvPr id="312325" name="Text Box 5"/>
          <p:cNvSpPr txBox="1">
            <a:spLocks noChangeArrowheads="1"/>
          </p:cNvSpPr>
          <p:nvPr/>
        </p:nvSpPr>
        <p:spPr bwMode="auto">
          <a:xfrm>
            <a:off x="3132138" y="873125"/>
            <a:ext cx="33480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4000" dirty="0">
                <a:solidFill>
                  <a:srgbClr val="FF0000"/>
                </a:solidFill>
              </a:rPr>
              <a:t>E</a:t>
            </a:r>
            <a:r>
              <a:rPr lang="en-AU" altLang="en-US" sz="4000" baseline="-25000" dirty="0">
                <a:solidFill>
                  <a:srgbClr val="FF0000"/>
                </a:solidFill>
              </a:rPr>
              <a:t>g</a:t>
            </a:r>
            <a:r>
              <a:rPr lang="en-AU" altLang="en-US" sz="4000" dirty="0">
                <a:solidFill>
                  <a:srgbClr val="FF0000"/>
                </a:solidFill>
              </a:rPr>
              <a:t> = k</a:t>
            </a:r>
            <a:r>
              <a:rPr lang="el-GR" altLang="en-US" sz="4000" dirty="0">
                <a:solidFill>
                  <a:srgbClr val="FF0000"/>
                </a:solidFill>
              </a:rPr>
              <a:t>Φ</a:t>
            </a:r>
            <a:r>
              <a:rPr lang="en-AU" altLang="en-US" sz="4000" dirty="0">
                <a:solidFill>
                  <a:srgbClr val="FF0000"/>
                </a:solidFill>
              </a:rPr>
              <a:t>n</a:t>
            </a:r>
            <a:endParaRPr lang="el-GR" altLang="en-US" sz="4000" dirty="0">
              <a:solidFill>
                <a:srgbClr val="FF0000"/>
              </a:solidFill>
            </a:endParaRPr>
          </a:p>
        </p:txBody>
      </p:sp>
      <p:sp>
        <p:nvSpPr>
          <p:cNvPr id="312326" name="Line 6"/>
          <p:cNvSpPr>
            <a:spLocks noChangeShapeType="1"/>
          </p:cNvSpPr>
          <p:nvPr/>
        </p:nvSpPr>
        <p:spPr bwMode="auto">
          <a:xfrm>
            <a:off x="1665288" y="5976938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 dirty="0"/>
          </a:p>
        </p:txBody>
      </p:sp>
      <p:sp>
        <p:nvSpPr>
          <p:cNvPr id="312327" name="Text Box 7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Armature Speed - rpm</a:t>
            </a:r>
          </a:p>
        </p:txBody>
      </p:sp>
      <p:sp>
        <p:nvSpPr>
          <p:cNvPr id="312328" name="Line 8"/>
          <p:cNvSpPr>
            <a:spLocks noChangeShapeType="1"/>
          </p:cNvSpPr>
          <p:nvPr/>
        </p:nvSpPr>
        <p:spPr bwMode="auto">
          <a:xfrm rot="-5400000">
            <a:off x="-493712" y="3819525"/>
            <a:ext cx="4318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2329" name="Text Box 9"/>
          <p:cNvSpPr txBox="1">
            <a:spLocks noChangeArrowheads="1"/>
          </p:cNvSpPr>
          <p:nvPr/>
        </p:nvSpPr>
        <p:spPr bwMode="auto">
          <a:xfrm rot="-5400000">
            <a:off x="-300831" y="3369469"/>
            <a:ext cx="3127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Output – Terminal Voltage</a:t>
            </a:r>
          </a:p>
        </p:txBody>
      </p:sp>
      <p:sp>
        <p:nvSpPr>
          <p:cNvPr id="312333" name="Freeform 13"/>
          <p:cNvSpPr>
            <a:spLocks/>
          </p:cNvSpPr>
          <p:nvPr/>
        </p:nvSpPr>
        <p:spPr bwMode="auto">
          <a:xfrm>
            <a:off x="1665288" y="1979613"/>
            <a:ext cx="5772150" cy="3997325"/>
          </a:xfrm>
          <a:custGeom>
            <a:avLst/>
            <a:gdLst>
              <a:gd name="T0" fmla="*/ 0 w 3636"/>
              <a:gd name="T1" fmla="*/ 2518 h 2518"/>
              <a:gd name="T2" fmla="*/ 3636 w 3636"/>
              <a:gd name="T3" fmla="*/ 0 h 251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636" h="2518">
                <a:moveTo>
                  <a:pt x="0" y="2518"/>
                </a:moveTo>
                <a:cubicBezTo>
                  <a:pt x="606" y="2098"/>
                  <a:pt x="3030" y="420"/>
                  <a:pt x="3636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2341" name="Text Box 21"/>
          <p:cNvSpPr txBox="1">
            <a:spLocks noChangeArrowheads="1"/>
          </p:cNvSpPr>
          <p:nvPr/>
        </p:nvSpPr>
        <p:spPr bwMode="auto">
          <a:xfrm>
            <a:off x="1871663" y="1952625"/>
            <a:ext cx="3421062" cy="1409700"/>
          </a:xfrm>
          <a:prstGeom prst="rect">
            <a:avLst/>
          </a:prstGeom>
          <a:solidFill>
            <a:srgbClr val="99FF99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400" u="sng" dirty="0">
                <a:solidFill>
                  <a:srgbClr val="000066"/>
                </a:solidFill>
              </a:rPr>
              <a:t>Construction</a:t>
            </a:r>
            <a:endParaRPr lang="en-AU" altLang="en-US" sz="2400" dirty="0">
              <a:solidFill>
                <a:srgbClr val="000066"/>
              </a:solidFill>
            </a:endParaRPr>
          </a:p>
          <a:p>
            <a:pPr algn="l"/>
            <a:r>
              <a:rPr lang="en-AU" altLang="en-US" sz="2000" dirty="0">
                <a:solidFill>
                  <a:srgbClr val="000066"/>
                </a:solidFill>
              </a:rPr>
              <a:t>Generally small machines</a:t>
            </a:r>
          </a:p>
          <a:p>
            <a:pPr algn="l"/>
            <a:r>
              <a:rPr lang="en-AU" altLang="en-US" sz="2000" dirty="0">
                <a:solidFill>
                  <a:srgbClr val="000066"/>
                </a:solidFill>
              </a:rPr>
              <a:t>Permanent Magnets</a:t>
            </a:r>
          </a:p>
        </p:txBody>
      </p:sp>
      <p:sp>
        <p:nvSpPr>
          <p:cNvPr id="312342" name="Text Box 22"/>
          <p:cNvSpPr txBox="1">
            <a:spLocks noChangeArrowheads="1"/>
          </p:cNvSpPr>
          <p:nvPr/>
        </p:nvSpPr>
        <p:spPr bwMode="auto">
          <a:xfrm>
            <a:off x="4464050" y="4217988"/>
            <a:ext cx="4500563" cy="1409700"/>
          </a:xfrm>
          <a:prstGeom prst="rect">
            <a:avLst/>
          </a:prstGeom>
          <a:solidFill>
            <a:srgbClr val="99FF99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400" u="sng" dirty="0">
                <a:solidFill>
                  <a:srgbClr val="000066"/>
                </a:solidFill>
              </a:rPr>
              <a:t>Applications</a:t>
            </a:r>
            <a:endParaRPr lang="en-AU" altLang="en-US" sz="2400" dirty="0">
              <a:solidFill>
                <a:srgbClr val="000066"/>
              </a:solidFill>
            </a:endParaRPr>
          </a:p>
          <a:p>
            <a:pPr algn="l"/>
            <a:r>
              <a:rPr lang="en-AU" altLang="en-US" sz="2000" dirty="0">
                <a:solidFill>
                  <a:srgbClr val="000066"/>
                </a:solidFill>
              </a:rPr>
              <a:t>Direct speed measurement</a:t>
            </a:r>
          </a:p>
          <a:p>
            <a:pPr algn="l"/>
            <a:r>
              <a:rPr lang="en-AU" altLang="en-US" sz="2000" dirty="0">
                <a:solidFill>
                  <a:srgbClr val="000066"/>
                </a:solidFill>
              </a:rPr>
              <a:t>Speed Sensor in a control system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23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2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2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2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23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2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2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2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5" grpId="0"/>
      <p:bldP spid="312327" grpId="0"/>
      <p:bldP spid="312329" grpId="0"/>
      <p:bldP spid="312341" grpId="0" uiExpand="1" build="p" animBg="1"/>
      <p:bldP spid="312342" grpId="0" uiExpand="1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8233-B05D-469D-9D8F-192EFC5FECF7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80E44-1AC7-4750-8A0D-0C9A53DC516C}" type="slidenum">
              <a:rPr lang="en-AU" altLang="en-US"/>
              <a:pPr/>
              <a:t>19</a:t>
            </a:fld>
            <a:endParaRPr lang="en-AU" altLang="en-US" dirty="0"/>
          </a:p>
        </p:txBody>
      </p:sp>
      <p:sp>
        <p:nvSpPr>
          <p:cNvPr id="325634" name="Text Box 2"/>
          <p:cNvSpPr txBox="1">
            <a:spLocks noChangeArrowheads="1"/>
          </p:cNvSpPr>
          <p:nvPr/>
        </p:nvSpPr>
        <p:spPr bwMode="auto">
          <a:xfrm>
            <a:off x="2087563" y="368300"/>
            <a:ext cx="4968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Specialist DC Machines</a:t>
            </a:r>
          </a:p>
        </p:txBody>
      </p:sp>
      <p:sp>
        <p:nvSpPr>
          <p:cNvPr id="325635" name="Text Box 3"/>
          <p:cNvSpPr txBox="1">
            <a:spLocks noChangeArrowheads="1"/>
          </p:cNvSpPr>
          <p:nvPr/>
        </p:nvSpPr>
        <p:spPr bwMode="auto">
          <a:xfrm>
            <a:off x="1565275" y="1154113"/>
            <a:ext cx="60118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u="sng" dirty="0">
                <a:latin typeface="Cambria Math" panose="02040503050406030204" pitchFamily="18" charset="0"/>
                <a:ea typeface="Cambria Math" panose="02040503050406030204" pitchFamily="18" charset="0"/>
              </a:rPr>
              <a:t>Tachogenerator</a:t>
            </a:r>
          </a:p>
          <a:p>
            <a:r>
              <a:rPr lang="en-AU" alt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AU" altLang="en-US" baseline="-250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g</a:t>
            </a:r>
            <a:r>
              <a:rPr lang="en-AU" alt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alt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en-AU" altLang="en-US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Speed</a:t>
            </a:r>
            <a:endParaRPr lang="el-GR" altLang="en-US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25636" name="Text Box 4"/>
          <p:cNvSpPr txBox="1">
            <a:spLocks noChangeArrowheads="1"/>
          </p:cNvSpPr>
          <p:nvPr/>
        </p:nvSpPr>
        <p:spPr bwMode="auto">
          <a:xfrm>
            <a:off x="863600" y="2673350"/>
            <a:ext cx="7416800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u="sng" dirty="0"/>
              <a:t>Stepper Motor</a:t>
            </a:r>
          </a:p>
          <a:p>
            <a:r>
              <a:rPr lang="en-AU" altLang="en-US" dirty="0">
                <a:solidFill>
                  <a:srgbClr val="FF0000"/>
                </a:solidFill>
              </a:rPr>
              <a:t>Converts Electrical Pulses into Mechanical Movement</a:t>
            </a:r>
            <a:endParaRPr lang="el-G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5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5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3A486-4F8D-4BC3-80ED-1C5545DB294B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3CB57-CE25-4C8B-934E-EEA44E7C1DA9}" type="slidenum">
              <a:rPr lang="en-AU" altLang="en-US"/>
              <a:pPr/>
              <a:t>2</a:t>
            </a:fld>
            <a:endParaRPr lang="en-AU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42000" y="1513091"/>
            <a:ext cx="8460000" cy="3831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8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Revision</a:t>
            </a:r>
          </a:p>
          <a:p>
            <a:pPr algn="ctr"/>
            <a:endParaRPr lang="en-AU" sz="40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DC </a:t>
            </a:r>
            <a:r>
              <a:rPr lang="en-AU" sz="54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Motor Characteristics</a:t>
            </a:r>
            <a:br>
              <a:rPr lang="en-AU" sz="54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Reversal</a:t>
            </a:r>
            <a:endParaRPr lang="en-AU" sz="54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97289BA-CD80-4D27-8295-2D8DAC38E1BC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7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37BEDE-55A9-4242-9F89-698268382652}" type="slidenum">
              <a:rPr lang="en-AU"/>
              <a:pPr>
                <a:defRPr/>
              </a:pPr>
              <a:t>20</a:t>
            </a:fld>
            <a:endParaRPr lang="en-AU" dirty="0"/>
          </a:p>
        </p:txBody>
      </p:sp>
      <p:sp>
        <p:nvSpPr>
          <p:cNvPr id="14340" name="Rectangle 11"/>
          <p:cNvSpPr>
            <a:spLocks noChangeArrowheads="1"/>
          </p:cNvSpPr>
          <p:nvPr/>
        </p:nvSpPr>
        <p:spPr bwMode="auto">
          <a:xfrm>
            <a:off x="4202113" y="483393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41" name="Oval 4"/>
          <p:cNvSpPr>
            <a:spLocks noChangeArrowheads="1"/>
          </p:cNvSpPr>
          <p:nvPr/>
        </p:nvSpPr>
        <p:spPr bwMode="auto">
          <a:xfrm>
            <a:off x="3132138" y="1992313"/>
            <a:ext cx="2879725" cy="2879725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4202113" y="836613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43" name="Freeform 6"/>
          <p:cNvSpPr>
            <a:spLocks/>
          </p:cNvSpPr>
          <p:nvPr/>
        </p:nvSpPr>
        <p:spPr bwMode="auto">
          <a:xfrm>
            <a:off x="1673225" y="995363"/>
            <a:ext cx="3536950" cy="130175"/>
          </a:xfrm>
          <a:custGeom>
            <a:avLst/>
            <a:gdLst>
              <a:gd name="T0" fmla="*/ 0 w 2228"/>
              <a:gd name="T1" fmla="*/ 7938 h 82"/>
              <a:gd name="T2" fmla="*/ 3357563 w 2228"/>
              <a:gd name="T3" fmla="*/ 20638 h 82"/>
              <a:gd name="T4" fmla="*/ 3249613 w 2228"/>
              <a:gd name="T5" fmla="*/ 130175 h 8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28" h="82">
                <a:moveTo>
                  <a:pt x="0" y="5"/>
                </a:moveTo>
                <a:cubicBezTo>
                  <a:pt x="352" y="6"/>
                  <a:pt x="1774" y="0"/>
                  <a:pt x="2115" y="13"/>
                </a:cubicBezTo>
                <a:cubicBezTo>
                  <a:pt x="2228" y="24"/>
                  <a:pt x="2061" y="68"/>
                  <a:pt x="2047" y="8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44" name="Freeform 7"/>
          <p:cNvSpPr>
            <a:spLocks/>
          </p:cNvSpPr>
          <p:nvPr/>
        </p:nvSpPr>
        <p:spPr bwMode="auto">
          <a:xfrm>
            <a:off x="3954463" y="1079500"/>
            <a:ext cx="1214437" cy="225425"/>
          </a:xfrm>
          <a:custGeom>
            <a:avLst/>
            <a:gdLst>
              <a:gd name="T0" fmla="*/ 233362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45" name="Freeform 8"/>
          <p:cNvSpPr>
            <a:spLocks/>
          </p:cNvSpPr>
          <p:nvPr/>
        </p:nvSpPr>
        <p:spPr bwMode="auto">
          <a:xfrm>
            <a:off x="3954463" y="1258888"/>
            <a:ext cx="1214437" cy="225425"/>
          </a:xfrm>
          <a:custGeom>
            <a:avLst/>
            <a:gdLst>
              <a:gd name="T0" fmla="*/ 233362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46" name="Freeform 9"/>
          <p:cNvSpPr>
            <a:spLocks/>
          </p:cNvSpPr>
          <p:nvPr/>
        </p:nvSpPr>
        <p:spPr bwMode="auto">
          <a:xfrm>
            <a:off x="3954463" y="1438275"/>
            <a:ext cx="1214437" cy="225425"/>
          </a:xfrm>
          <a:custGeom>
            <a:avLst/>
            <a:gdLst>
              <a:gd name="T0" fmla="*/ 233362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47" name="Freeform 10"/>
          <p:cNvSpPr>
            <a:spLocks/>
          </p:cNvSpPr>
          <p:nvPr/>
        </p:nvSpPr>
        <p:spPr bwMode="auto">
          <a:xfrm>
            <a:off x="1676400" y="1628775"/>
            <a:ext cx="3362325" cy="3676650"/>
          </a:xfrm>
          <a:custGeom>
            <a:avLst/>
            <a:gdLst>
              <a:gd name="T0" fmla="*/ 2525713 w 2118"/>
              <a:gd name="T1" fmla="*/ 0 h 2316"/>
              <a:gd name="T2" fmla="*/ 6350 w 2118"/>
              <a:gd name="T3" fmla="*/ 0 h 2316"/>
              <a:gd name="T4" fmla="*/ 0 w 2118"/>
              <a:gd name="T5" fmla="*/ 3581400 h 2316"/>
              <a:gd name="T6" fmla="*/ 3362325 w 2118"/>
              <a:gd name="T7" fmla="*/ 3609975 h 2316"/>
              <a:gd name="T8" fmla="*/ 3248025 w 2118"/>
              <a:gd name="T9" fmla="*/ 3676650 h 23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8" h="2316">
                <a:moveTo>
                  <a:pt x="1591" y="0"/>
                </a:moveTo>
                <a:lnTo>
                  <a:pt x="4" y="0"/>
                </a:lnTo>
                <a:cubicBezTo>
                  <a:pt x="4" y="0"/>
                  <a:pt x="2" y="1128"/>
                  <a:pt x="0" y="2256"/>
                </a:cubicBezTo>
                <a:cubicBezTo>
                  <a:pt x="498" y="2256"/>
                  <a:pt x="1777" y="2264"/>
                  <a:pt x="2118" y="2274"/>
                </a:cubicBezTo>
                <a:cubicBezTo>
                  <a:pt x="2076" y="2289"/>
                  <a:pt x="2062" y="2301"/>
                  <a:pt x="2046" y="231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48" name="Freeform 13"/>
          <p:cNvSpPr>
            <a:spLocks/>
          </p:cNvSpPr>
          <p:nvPr/>
        </p:nvSpPr>
        <p:spPr bwMode="auto">
          <a:xfrm>
            <a:off x="3949700" y="5303838"/>
            <a:ext cx="1214438" cy="225425"/>
          </a:xfrm>
          <a:custGeom>
            <a:avLst/>
            <a:gdLst>
              <a:gd name="T0" fmla="*/ 233363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49" name="Freeform 14"/>
          <p:cNvSpPr>
            <a:spLocks/>
          </p:cNvSpPr>
          <p:nvPr/>
        </p:nvSpPr>
        <p:spPr bwMode="auto">
          <a:xfrm>
            <a:off x="3949700" y="5495925"/>
            <a:ext cx="1214438" cy="225425"/>
          </a:xfrm>
          <a:custGeom>
            <a:avLst/>
            <a:gdLst>
              <a:gd name="T0" fmla="*/ 233363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50" name="Freeform 15"/>
          <p:cNvSpPr>
            <a:spLocks/>
          </p:cNvSpPr>
          <p:nvPr/>
        </p:nvSpPr>
        <p:spPr bwMode="auto">
          <a:xfrm>
            <a:off x="3949700" y="5688013"/>
            <a:ext cx="1214438" cy="225425"/>
          </a:xfrm>
          <a:custGeom>
            <a:avLst/>
            <a:gdLst>
              <a:gd name="T0" fmla="*/ 233363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51" name="Rectangle 18"/>
          <p:cNvSpPr>
            <a:spLocks noChangeArrowheads="1"/>
          </p:cNvSpPr>
          <p:nvPr/>
        </p:nvSpPr>
        <p:spPr bwMode="auto">
          <a:xfrm rot="5400000">
            <a:off x="6210300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52" name="Freeform 20"/>
          <p:cNvSpPr>
            <a:spLocks/>
          </p:cNvSpPr>
          <p:nvPr/>
        </p:nvSpPr>
        <p:spPr bwMode="auto">
          <a:xfrm rot="16200000" flipV="1">
            <a:off x="6307932" y="3288506"/>
            <a:ext cx="1214438" cy="225425"/>
          </a:xfrm>
          <a:custGeom>
            <a:avLst/>
            <a:gdLst>
              <a:gd name="T0" fmla="*/ 233363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53" name="Freeform 21"/>
          <p:cNvSpPr>
            <a:spLocks/>
          </p:cNvSpPr>
          <p:nvPr/>
        </p:nvSpPr>
        <p:spPr bwMode="auto">
          <a:xfrm rot="16200000" flipV="1">
            <a:off x="6157119" y="3288506"/>
            <a:ext cx="1214438" cy="225425"/>
          </a:xfrm>
          <a:custGeom>
            <a:avLst/>
            <a:gdLst>
              <a:gd name="T0" fmla="*/ 233363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54" name="Freeform 22"/>
          <p:cNvSpPr>
            <a:spLocks/>
          </p:cNvSpPr>
          <p:nvPr/>
        </p:nvSpPr>
        <p:spPr bwMode="auto">
          <a:xfrm rot="16200000" flipV="1">
            <a:off x="5985669" y="3288506"/>
            <a:ext cx="1214438" cy="225425"/>
          </a:xfrm>
          <a:custGeom>
            <a:avLst/>
            <a:gdLst>
              <a:gd name="T0" fmla="*/ 233363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55" name="Freeform 23"/>
          <p:cNvSpPr>
            <a:spLocks/>
          </p:cNvSpPr>
          <p:nvPr/>
        </p:nvSpPr>
        <p:spPr bwMode="auto">
          <a:xfrm>
            <a:off x="2987675" y="515938"/>
            <a:ext cx="3529013" cy="3402012"/>
          </a:xfrm>
          <a:custGeom>
            <a:avLst/>
            <a:gdLst>
              <a:gd name="T0" fmla="*/ 3529013 w 2166"/>
              <a:gd name="T1" fmla="*/ 3268662 h 2143"/>
              <a:gd name="T2" fmla="*/ 3437774 w 2166"/>
              <a:gd name="T3" fmla="*/ 3402012 h 2143"/>
              <a:gd name="T4" fmla="*/ 3473618 w 2166"/>
              <a:gd name="T5" fmla="*/ 6350 h 2143"/>
              <a:gd name="T6" fmla="*/ 0 w 2166"/>
              <a:gd name="T7" fmla="*/ 0 h 2143"/>
              <a:gd name="T8" fmla="*/ 0 w 2166"/>
              <a:gd name="T9" fmla="*/ 2505075 h 21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6" h="2143">
                <a:moveTo>
                  <a:pt x="2166" y="2059"/>
                </a:moveTo>
                <a:lnTo>
                  <a:pt x="2110" y="2143"/>
                </a:lnTo>
                <a:lnTo>
                  <a:pt x="2132" y="4"/>
                </a:lnTo>
                <a:lnTo>
                  <a:pt x="0" y="0"/>
                </a:lnTo>
                <a:lnTo>
                  <a:pt x="0" y="1578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56" name="Rectangle 24"/>
          <p:cNvSpPr>
            <a:spLocks noChangeArrowheads="1"/>
          </p:cNvSpPr>
          <p:nvPr/>
        </p:nvSpPr>
        <p:spPr bwMode="auto">
          <a:xfrm rot="5400000">
            <a:off x="2212975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357" name="Freeform 25"/>
          <p:cNvSpPr>
            <a:spLocks/>
          </p:cNvSpPr>
          <p:nvPr/>
        </p:nvSpPr>
        <p:spPr bwMode="auto">
          <a:xfrm>
            <a:off x="2051050" y="1001713"/>
            <a:ext cx="117475" cy="3057525"/>
          </a:xfrm>
          <a:custGeom>
            <a:avLst/>
            <a:gdLst>
              <a:gd name="T0" fmla="*/ 0 w 74"/>
              <a:gd name="T1" fmla="*/ 0 h 1926"/>
              <a:gd name="T2" fmla="*/ 20638 w 74"/>
              <a:gd name="T3" fmla="*/ 2878138 h 1926"/>
              <a:gd name="T4" fmla="*/ 117475 w 74"/>
              <a:gd name="T5" fmla="*/ 2762250 h 192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4" h="1926">
                <a:moveTo>
                  <a:pt x="0" y="0"/>
                </a:moveTo>
                <a:cubicBezTo>
                  <a:pt x="2" y="301"/>
                  <a:pt x="1" y="1523"/>
                  <a:pt x="13" y="1813"/>
                </a:cubicBezTo>
                <a:cubicBezTo>
                  <a:pt x="2" y="1926"/>
                  <a:pt x="61" y="1755"/>
                  <a:pt x="74" y="174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58" name="Freeform 26"/>
          <p:cNvSpPr>
            <a:spLocks/>
          </p:cNvSpPr>
          <p:nvPr/>
        </p:nvSpPr>
        <p:spPr bwMode="auto">
          <a:xfrm rot="5400000" flipH="1">
            <a:off x="2085182" y="3283744"/>
            <a:ext cx="1214437" cy="225425"/>
          </a:xfrm>
          <a:custGeom>
            <a:avLst/>
            <a:gdLst>
              <a:gd name="T0" fmla="*/ 233362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59" name="Freeform 27"/>
          <p:cNvSpPr>
            <a:spLocks/>
          </p:cNvSpPr>
          <p:nvPr/>
        </p:nvSpPr>
        <p:spPr bwMode="auto">
          <a:xfrm rot="5400000" flipH="1">
            <a:off x="1893094" y="3283744"/>
            <a:ext cx="1214437" cy="225425"/>
          </a:xfrm>
          <a:custGeom>
            <a:avLst/>
            <a:gdLst>
              <a:gd name="T0" fmla="*/ 233362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14360" name="Freeform 28"/>
          <p:cNvSpPr>
            <a:spLocks/>
          </p:cNvSpPr>
          <p:nvPr/>
        </p:nvSpPr>
        <p:spPr bwMode="auto">
          <a:xfrm rot="5400000" flipH="1">
            <a:off x="1701007" y="3283744"/>
            <a:ext cx="1214437" cy="225425"/>
          </a:xfrm>
          <a:custGeom>
            <a:avLst/>
            <a:gdLst>
              <a:gd name="T0" fmla="*/ 233362 w 765"/>
              <a:gd name="T1" fmla="*/ 0 h 142"/>
              <a:gd name="T2" fmla="*/ 139700 w 765"/>
              <a:gd name="T3" fmla="*/ 117475 h 142"/>
              <a:gd name="T4" fmla="*/ 1076325 w 765"/>
              <a:gd name="T5" fmla="*/ 117475 h 142"/>
              <a:gd name="T6" fmla="*/ 968375 w 765"/>
              <a:gd name="T7" fmla="*/ 225425 h 1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14361" name="Group 50"/>
          <p:cNvGrpSpPr>
            <a:grpSpLocks/>
          </p:cNvGrpSpPr>
          <p:nvPr/>
        </p:nvGrpSpPr>
        <p:grpSpPr bwMode="auto">
          <a:xfrm>
            <a:off x="611188" y="1809750"/>
            <a:ext cx="541337" cy="971550"/>
            <a:chOff x="419" y="1140"/>
            <a:chExt cx="341" cy="612"/>
          </a:xfrm>
        </p:grpSpPr>
        <p:grpSp>
          <p:nvGrpSpPr>
            <p:cNvPr id="14406" name="Group 43"/>
            <p:cNvGrpSpPr>
              <a:grpSpLocks/>
            </p:cNvGrpSpPr>
            <p:nvPr/>
          </p:nvGrpSpPr>
          <p:grpSpPr bwMode="auto">
            <a:xfrm>
              <a:off x="419" y="1185"/>
              <a:ext cx="340" cy="68"/>
              <a:chOff x="408" y="1185"/>
              <a:chExt cx="340" cy="68"/>
            </a:xfrm>
          </p:grpSpPr>
          <p:sp>
            <p:nvSpPr>
              <p:cNvPr id="14413" name="Line 41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4414" name="Line 42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14407" name="Group 44"/>
            <p:cNvGrpSpPr>
              <a:grpSpLocks/>
            </p:cNvGrpSpPr>
            <p:nvPr/>
          </p:nvGrpSpPr>
          <p:grpSpPr bwMode="auto">
            <a:xfrm>
              <a:off x="420" y="1638"/>
              <a:ext cx="340" cy="68"/>
              <a:chOff x="408" y="1185"/>
              <a:chExt cx="340" cy="68"/>
            </a:xfrm>
          </p:grpSpPr>
          <p:sp>
            <p:nvSpPr>
              <p:cNvPr id="14411" name="Line 4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4412" name="Line 4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14408" name="Line 47"/>
            <p:cNvSpPr>
              <a:spLocks noChangeShapeType="1"/>
            </p:cNvSpPr>
            <p:nvPr/>
          </p:nvSpPr>
          <p:spPr bwMode="auto">
            <a:xfrm>
              <a:off x="589" y="1253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14409" name="Oval 48"/>
            <p:cNvSpPr>
              <a:spLocks noChangeArrowheads="1"/>
            </p:cNvSpPr>
            <p:nvPr/>
          </p:nvSpPr>
          <p:spPr bwMode="auto">
            <a:xfrm>
              <a:off x="567" y="114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4410" name="Oval 49"/>
            <p:cNvSpPr>
              <a:spLocks noChangeArrowheads="1"/>
            </p:cNvSpPr>
            <p:nvPr/>
          </p:nvSpPr>
          <p:spPr bwMode="auto">
            <a:xfrm>
              <a:off x="568" y="170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grpSp>
        <p:nvGrpSpPr>
          <p:cNvPr id="14362" name="Group 62"/>
          <p:cNvGrpSpPr>
            <a:grpSpLocks/>
          </p:cNvGrpSpPr>
          <p:nvPr/>
        </p:nvGrpSpPr>
        <p:grpSpPr bwMode="auto">
          <a:xfrm>
            <a:off x="611188" y="4149725"/>
            <a:ext cx="541337" cy="971550"/>
            <a:chOff x="385" y="2614"/>
            <a:chExt cx="341" cy="612"/>
          </a:xfrm>
        </p:grpSpPr>
        <p:grpSp>
          <p:nvGrpSpPr>
            <p:cNvPr id="14397" name="Group 52"/>
            <p:cNvGrpSpPr>
              <a:grpSpLocks/>
            </p:cNvGrpSpPr>
            <p:nvPr/>
          </p:nvGrpSpPr>
          <p:grpSpPr bwMode="auto">
            <a:xfrm>
              <a:off x="385" y="2659"/>
              <a:ext cx="340" cy="68"/>
              <a:chOff x="408" y="1185"/>
              <a:chExt cx="340" cy="68"/>
            </a:xfrm>
          </p:grpSpPr>
          <p:sp>
            <p:nvSpPr>
              <p:cNvPr id="14404" name="Line 53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4405" name="Line 54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14398" name="Group 55"/>
            <p:cNvGrpSpPr>
              <a:grpSpLocks/>
            </p:cNvGrpSpPr>
            <p:nvPr/>
          </p:nvGrpSpPr>
          <p:grpSpPr bwMode="auto">
            <a:xfrm>
              <a:off x="386" y="3112"/>
              <a:ext cx="340" cy="68"/>
              <a:chOff x="408" y="1185"/>
              <a:chExt cx="340" cy="68"/>
            </a:xfrm>
          </p:grpSpPr>
          <p:sp>
            <p:nvSpPr>
              <p:cNvPr id="14402" name="Line 56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4403" name="Line 57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14399" name="Line 58"/>
            <p:cNvSpPr>
              <a:spLocks noChangeShapeType="1"/>
            </p:cNvSpPr>
            <p:nvPr/>
          </p:nvSpPr>
          <p:spPr bwMode="auto">
            <a:xfrm>
              <a:off x="555" y="2727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14400" name="Oval 59"/>
            <p:cNvSpPr>
              <a:spLocks noChangeArrowheads="1"/>
            </p:cNvSpPr>
            <p:nvPr/>
          </p:nvSpPr>
          <p:spPr bwMode="auto">
            <a:xfrm>
              <a:off x="533" y="261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4401" name="Oval 60"/>
            <p:cNvSpPr>
              <a:spLocks noChangeArrowheads="1"/>
            </p:cNvSpPr>
            <p:nvPr/>
          </p:nvSpPr>
          <p:spPr bwMode="auto">
            <a:xfrm>
              <a:off x="534" y="3181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sp>
        <p:nvSpPr>
          <p:cNvPr id="14363" name="Oval 61"/>
          <p:cNvSpPr>
            <a:spLocks noChangeArrowheads="1"/>
          </p:cNvSpPr>
          <p:nvPr/>
        </p:nvSpPr>
        <p:spPr bwMode="auto">
          <a:xfrm>
            <a:off x="846138" y="3357563"/>
            <a:ext cx="71437" cy="71437"/>
          </a:xfrm>
          <a:prstGeom prst="ellipse">
            <a:avLst/>
          </a:prstGeom>
          <a:solidFill>
            <a:schemeClr val="tx1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cxnSp>
        <p:nvCxnSpPr>
          <p:cNvPr id="14364" name="AutoShape 63"/>
          <p:cNvCxnSpPr>
            <a:cxnSpLocks noChangeShapeType="1"/>
            <a:stCxn id="14410" idx="0"/>
            <a:endCxn id="14363" idx="4"/>
          </p:cNvCxnSpPr>
          <p:nvPr/>
        </p:nvCxnSpPr>
        <p:spPr bwMode="auto">
          <a:xfrm flipH="1">
            <a:off x="882650" y="2690813"/>
            <a:ext cx="1588" cy="7572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65" name="AutoShape 64"/>
          <p:cNvCxnSpPr>
            <a:cxnSpLocks noChangeShapeType="1"/>
            <a:stCxn id="14363" idx="0"/>
            <a:endCxn id="14400" idx="4"/>
          </p:cNvCxnSpPr>
          <p:nvPr/>
        </p:nvCxnSpPr>
        <p:spPr bwMode="auto">
          <a:xfrm>
            <a:off x="882650" y="3338513"/>
            <a:ext cx="0" cy="9017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66" name="Freeform 70"/>
          <p:cNvSpPr>
            <a:spLocks/>
          </p:cNvSpPr>
          <p:nvPr/>
        </p:nvSpPr>
        <p:spPr bwMode="auto">
          <a:xfrm>
            <a:off x="3841750" y="4862513"/>
            <a:ext cx="3616325" cy="1446212"/>
          </a:xfrm>
          <a:custGeom>
            <a:avLst/>
            <a:gdLst>
              <a:gd name="T0" fmla="*/ 339725 w 2278"/>
              <a:gd name="T1" fmla="*/ 995362 h 911"/>
              <a:gd name="T2" fmla="*/ 0 w 2278"/>
              <a:gd name="T3" fmla="*/ 1036637 h 911"/>
              <a:gd name="T4" fmla="*/ 9525 w 2278"/>
              <a:gd name="T5" fmla="*/ 1446212 h 911"/>
              <a:gd name="T6" fmla="*/ 2170113 w 2278"/>
              <a:gd name="T7" fmla="*/ 1446212 h 911"/>
              <a:gd name="T8" fmla="*/ 2170113 w 2278"/>
              <a:gd name="T9" fmla="*/ 6350 h 911"/>
              <a:gd name="T10" fmla="*/ 3616325 w 2278"/>
              <a:gd name="T11" fmla="*/ 0 h 9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78" h="911">
                <a:moveTo>
                  <a:pt x="214" y="627"/>
                </a:moveTo>
                <a:cubicBezTo>
                  <a:pt x="178" y="631"/>
                  <a:pt x="125" y="590"/>
                  <a:pt x="0" y="653"/>
                </a:cubicBezTo>
                <a:lnTo>
                  <a:pt x="6" y="911"/>
                </a:lnTo>
                <a:lnTo>
                  <a:pt x="1367" y="911"/>
                </a:lnTo>
                <a:lnTo>
                  <a:pt x="1367" y="4"/>
                </a:lnTo>
                <a:lnTo>
                  <a:pt x="2278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14367" name="AutoShape 73"/>
          <p:cNvCxnSpPr>
            <a:cxnSpLocks noChangeShapeType="1"/>
            <a:stCxn id="14385" idx="2"/>
            <a:endCxn id="14393" idx="2"/>
          </p:cNvCxnSpPr>
          <p:nvPr/>
        </p:nvCxnSpPr>
        <p:spPr bwMode="auto">
          <a:xfrm>
            <a:off x="7451725" y="1249363"/>
            <a:ext cx="665163" cy="206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368" name="Group 80"/>
          <p:cNvGrpSpPr>
            <a:grpSpLocks/>
          </p:cNvGrpSpPr>
          <p:nvPr/>
        </p:nvGrpSpPr>
        <p:grpSpPr bwMode="auto">
          <a:xfrm>
            <a:off x="8135938" y="4473575"/>
            <a:ext cx="73025" cy="792163"/>
            <a:chOff x="5125" y="2818"/>
            <a:chExt cx="46" cy="499"/>
          </a:xfrm>
        </p:grpSpPr>
        <p:sp>
          <p:nvSpPr>
            <p:cNvPr id="14394" name="Oval 68"/>
            <p:cNvSpPr>
              <a:spLocks noChangeArrowheads="1"/>
            </p:cNvSpPr>
            <p:nvPr/>
          </p:nvSpPr>
          <p:spPr bwMode="auto">
            <a:xfrm>
              <a:off x="5126" y="2818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4395" name="Oval 69"/>
            <p:cNvSpPr>
              <a:spLocks noChangeArrowheads="1"/>
            </p:cNvSpPr>
            <p:nvPr/>
          </p:nvSpPr>
          <p:spPr bwMode="auto">
            <a:xfrm>
              <a:off x="5125" y="3272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4396" name="Oval 75"/>
            <p:cNvSpPr>
              <a:spLocks noChangeArrowheads="1"/>
            </p:cNvSpPr>
            <p:nvPr/>
          </p:nvSpPr>
          <p:spPr bwMode="auto">
            <a:xfrm>
              <a:off x="5125" y="3045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grpSp>
        <p:nvGrpSpPr>
          <p:cNvPr id="14369" name="Group 79"/>
          <p:cNvGrpSpPr>
            <a:grpSpLocks/>
          </p:cNvGrpSpPr>
          <p:nvPr/>
        </p:nvGrpSpPr>
        <p:grpSpPr bwMode="auto">
          <a:xfrm>
            <a:off x="8135938" y="873125"/>
            <a:ext cx="73025" cy="792163"/>
            <a:chOff x="5125" y="550"/>
            <a:chExt cx="46" cy="499"/>
          </a:xfrm>
        </p:grpSpPr>
        <p:sp>
          <p:nvSpPr>
            <p:cNvPr id="14391" name="Oval 76"/>
            <p:cNvSpPr>
              <a:spLocks noChangeArrowheads="1"/>
            </p:cNvSpPr>
            <p:nvPr/>
          </p:nvSpPr>
          <p:spPr bwMode="auto">
            <a:xfrm>
              <a:off x="5126" y="55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4392" name="Oval 77"/>
            <p:cNvSpPr>
              <a:spLocks noChangeArrowheads="1"/>
            </p:cNvSpPr>
            <p:nvPr/>
          </p:nvSpPr>
          <p:spPr bwMode="auto">
            <a:xfrm>
              <a:off x="5125" y="100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4393" name="Oval 78"/>
            <p:cNvSpPr>
              <a:spLocks noChangeArrowheads="1"/>
            </p:cNvSpPr>
            <p:nvPr/>
          </p:nvSpPr>
          <p:spPr bwMode="auto">
            <a:xfrm>
              <a:off x="5125" y="77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cxnSp>
        <p:nvCxnSpPr>
          <p:cNvPr id="14370" name="AutoShape 81"/>
          <p:cNvCxnSpPr>
            <a:cxnSpLocks noChangeShapeType="1"/>
            <a:stCxn id="14409" idx="7"/>
            <a:endCxn id="14391" idx="1"/>
          </p:cNvCxnSpPr>
          <p:nvPr/>
        </p:nvCxnSpPr>
        <p:spPr bwMode="auto">
          <a:xfrm rot="-5400000">
            <a:off x="4059238" y="-2287587"/>
            <a:ext cx="936625" cy="7242175"/>
          </a:xfrm>
          <a:prstGeom prst="bentConnector3">
            <a:avLst>
              <a:gd name="adj1" fmla="val 1716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1" name="AutoShape 82"/>
          <p:cNvCxnSpPr>
            <a:cxnSpLocks noChangeShapeType="1"/>
            <a:stCxn id="14401" idx="5"/>
            <a:endCxn id="14395" idx="4"/>
          </p:cNvCxnSpPr>
          <p:nvPr/>
        </p:nvCxnSpPr>
        <p:spPr bwMode="auto">
          <a:xfrm rot="16200000" flipH="1">
            <a:off x="4462462" y="1574801"/>
            <a:ext cx="155575" cy="7264400"/>
          </a:xfrm>
          <a:prstGeom prst="bentConnector3">
            <a:avLst>
              <a:gd name="adj1" fmla="val 8948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2" name="AutoShape 84"/>
          <p:cNvCxnSpPr>
            <a:cxnSpLocks noChangeShapeType="1"/>
            <a:stCxn id="14395" idx="6"/>
            <a:endCxn id="14392" idx="6"/>
          </p:cNvCxnSpPr>
          <p:nvPr/>
        </p:nvCxnSpPr>
        <p:spPr bwMode="auto">
          <a:xfrm flipV="1">
            <a:off x="8226425" y="1630363"/>
            <a:ext cx="1588" cy="3600450"/>
          </a:xfrm>
          <a:prstGeom prst="bentConnector3">
            <a:avLst>
              <a:gd name="adj1" fmla="val 131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3" name="AutoShape 85"/>
          <p:cNvCxnSpPr>
            <a:cxnSpLocks noChangeShapeType="1"/>
            <a:stCxn id="14394" idx="6"/>
            <a:endCxn id="14391" idx="6"/>
          </p:cNvCxnSpPr>
          <p:nvPr/>
        </p:nvCxnSpPr>
        <p:spPr bwMode="auto">
          <a:xfrm flipV="1">
            <a:off x="8228013" y="909638"/>
            <a:ext cx="1587" cy="3600450"/>
          </a:xfrm>
          <a:prstGeom prst="bentConnector3">
            <a:avLst>
              <a:gd name="adj1" fmla="val 413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74" name="AutoShape 86"/>
          <p:cNvCxnSpPr>
            <a:cxnSpLocks noChangeShapeType="1"/>
            <a:stCxn id="14363" idx="6"/>
            <a:endCxn id="14343" idx="0"/>
          </p:cNvCxnSpPr>
          <p:nvPr/>
        </p:nvCxnSpPr>
        <p:spPr bwMode="auto">
          <a:xfrm flipV="1">
            <a:off x="936625" y="1003300"/>
            <a:ext cx="717550" cy="2390775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4462" name="Group 94"/>
          <p:cNvGrpSpPr>
            <a:grpSpLocks/>
          </p:cNvGrpSpPr>
          <p:nvPr/>
        </p:nvGrpSpPr>
        <p:grpSpPr bwMode="auto">
          <a:xfrm rot="-5400000">
            <a:off x="4391819" y="2347119"/>
            <a:ext cx="360363" cy="2174875"/>
            <a:chOff x="2710" y="1456"/>
            <a:chExt cx="341" cy="1418"/>
          </a:xfrm>
        </p:grpSpPr>
        <p:sp>
          <p:nvSpPr>
            <p:cNvPr id="14387" name="Rectangle 87"/>
            <p:cNvSpPr>
              <a:spLocks noChangeArrowheads="1"/>
            </p:cNvSpPr>
            <p:nvPr/>
          </p:nvSpPr>
          <p:spPr bwMode="auto">
            <a:xfrm>
              <a:off x="2710" y="1750"/>
              <a:ext cx="341" cy="1114"/>
            </a:xfrm>
            <a:prstGeom prst="rect">
              <a:avLst/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4388" name="AutoShape 88"/>
            <p:cNvSpPr>
              <a:spLocks noChangeArrowheads="1"/>
            </p:cNvSpPr>
            <p:nvPr/>
          </p:nvSpPr>
          <p:spPr bwMode="auto">
            <a:xfrm>
              <a:off x="2710" y="1456"/>
              <a:ext cx="340" cy="294"/>
            </a:xfrm>
            <a:prstGeom prst="triangle">
              <a:avLst>
                <a:gd name="adj" fmla="val 50000"/>
              </a:avLst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4389" name="Text Box 89"/>
            <p:cNvSpPr txBox="1">
              <a:spLocks noChangeArrowheads="1"/>
            </p:cNvSpPr>
            <p:nvPr/>
          </p:nvSpPr>
          <p:spPr bwMode="auto">
            <a:xfrm>
              <a:off x="2763" y="1750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/>
                <a:t>N</a:t>
              </a:r>
            </a:p>
          </p:txBody>
        </p:sp>
        <p:sp>
          <p:nvSpPr>
            <p:cNvPr id="14390" name="Text Box 90"/>
            <p:cNvSpPr txBox="1">
              <a:spLocks noChangeArrowheads="1"/>
            </p:cNvSpPr>
            <p:nvPr/>
          </p:nvSpPr>
          <p:spPr bwMode="auto">
            <a:xfrm>
              <a:off x="2763" y="2576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/>
                <a:t>S</a:t>
              </a:r>
            </a:p>
          </p:txBody>
        </p:sp>
      </p:grpSp>
      <p:sp>
        <p:nvSpPr>
          <p:cNvPr id="314460" name="Text Box 92"/>
          <p:cNvSpPr txBox="1">
            <a:spLocks noChangeArrowheads="1"/>
          </p:cNvSpPr>
          <p:nvPr/>
        </p:nvSpPr>
        <p:spPr bwMode="auto">
          <a:xfrm>
            <a:off x="4284663" y="4868863"/>
            <a:ext cx="503237" cy="43497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N</a:t>
            </a:r>
          </a:p>
        </p:txBody>
      </p:sp>
      <p:sp>
        <p:nvSpPr>
          <p:cNvPr id="314461" name="Text Box 93"/>
          <p:cNvSpPr txBox="1">
            <a:spLocks noChangeArrowheads="1"/>
          </p:cNvSpPr>
          <p:nvPr/>
        </p:nvSpPr>
        <p:spPr bwMode="auto">
          <a:xfrm>
            <a:off x="4284663" y="1592263"/>
            <a:ext cx="503237" cy="434975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S</a:t>
            </a:r>
          </a:p>
        </p:txBody>
      </p:sp>
      <p:sp>
        <p:nvSpPr>
          <p:cNvPr id="14378" name="Text Box 95"/>
          <p:cNvSpPr txBox="1">
            <a:spLocks noChangeArrowheads="1"/>
          </p:cNvSpPr>
          <p:nvPr/>
        </p:nvSpPr>
        <p:spPr bwMode="auto">
          <a:xfrm>
            <a:off x="7451725" y="5842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/>
              <a:t>A</a:t>
            </a:r>
          </a:p>
        </p:txBody>
      </p:sp>
      <p:sp>
        <p:nvSpPr>
          <p:cNvPr id="14379" name="Text Box 96"/>
          <p:cNvSpPr txBox="1">
            <a:spLocks noChangeArrowheads="1"/>
          </p:cNvSpPr>
          <p:nvPr/>
        </p:nvSpPr>
        <p:spPr bwMode="auto">
          <a:xfrm>
            <a:off x="7451725" y="4113213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/>
              <a:t>A</a:t>
            </a:r>
          </a:p>
        </p:txBody>
      </p:sp>
      <p:sp>
        <p:nvSpPr>
          <p:cNvPr id="14380" name="Text Box 97"/>
          <p:cNvSpPr txBox="1">
            <a:spLocks noChangeArrowheads="1"/>
          </p:cNvSpPr>
          <p:nvPr/>
        </p:nvSpPr>
        <p:spPr bwMode="auto">
          <a:xfrm>
            <a:off x="7451725" y="166528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/>
              <a:t>B</a:t>
            </a:r>
          </a:p>
        </p:txBody>
      </p:sp>
      <p:sp>
        <p:nvSpPr>
          <p:cNvPr id="14381" name="Text Box 98"/>
          <p:cNvSpPr txBox="1">
            <a:spLocks noChangeArrowheads="1"/>
          </p:cNvSpPr>
          <p:nvPr/>
        </p:nvSpPr>
        <p:spPr bwMode="auto">
          <a:xfrm>
            <a:off x="7451725" y="51943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/>
              <a:t>B</a:t>
            </a:r>
          </a:p>
        </p:txBody>
      </p:sp>
      <p:cxnSp>
        <p:nvCxnSpPr>
          <p:cNvPr id="314469" name="AutoShape 101"/>
          <p:cNvCxnSpPr>
            <a:cxnSpLocks noChangeShapeType="1"/>
            <a:stCxn id="14366" idx="5"/>
            <a:endCxn id="14396" idx="2"/>
          </p:cNvCxnSpPr>
          <p:nvPr/>
        </p:nvCxnSpPr>
        <p:spPr bwMode="auto">
          <a:xfrm>
            <a:off x="7477125" y="4862513"/>
            <a:ext cx="639763" cy="79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4470" name="AutoShape 102"/>
          <p:cNvCxnSpPr>
            <a:cxnSpLocks noChangeShapeType="1"/>
            <a:endCxn id="14395" idx="0"/>
          </p:cNvCxnSpPr>
          <p:nvPr/>
        </p:nvCxnSpPr>
        <p:spPr bwMode="auto">
          <a:xfrm>
            <a:off x="7451725" y="4868863"/>
            <a:ext cx="720725" cy="3063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84" name="Text Box 103"/>
          <p:cNvSpPr txBox="1">
            <a:spLocks noChangeArrowheads="1"/>
          </p:cNvSpPr>
          <p:nvPr/>
        </p:nvSpPr>
        <p:spPr bwMode="auto">
          <a:xfrm>
            <a:off x="1260475" y="5553075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Step 1</a:t>
            </a:r>
          </a:p>
        </p:txBody>
      </p:sp>
      <p:sp>
        <p:nvSpPr>
          <p:cNvPr id="14385" name="Freeform 106"/>
          <p:cNvSpPr>
            <a:spLocks/>
          </p:cNvSpPr>
          <p:nvPr/>
        </p:nvSpPr>
        <p:spPr bwMode="auto">
          <a:xfrm>
            <a:off x="7019925" y="1268413"/>
            <a:ext cx="431800" cy="1765300"/>
          </a:xfrm>
          <a:custGeom>
            <a:avLst/>
            <a:gdLst>
              <a:gd name="T0" fmla="*/ 0 w 272"/>
              <a:gd name="T1" fmla="*/ 1765300 h 1112"/>
              <a:gd name="T2" fmla="*/ 0 w 272"/>
              <a:gd name="T3" fmla="*/ 0 h 1112"/>
              <a:gd name="T4" fmla="*/ 431800 w 272"/>
              <a:gd name="T5" fmla="*/ 0 h 11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2" h="1112">
                <a:moveTo>
                  <a:pt x="0" y="1112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2616728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14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4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1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" dur="2000" fill="hold"/>
                                        <p:tgtEl>
                                          <p:spTgt spid="3144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460" grpId="0" animBg="1"/>
      <p:bldP spid="31446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7FC6C-D578-4E4E-9077-3548E7D8BC1A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DDA19-6512-42BE-8548-243B13A6EE5E}" type="slidenum">
              <a:rPr lang="en-AU" altLang="en-US"/>
              <a:pPr/>
              <a:t>21</a:t>
            </a:fld>
            <a:endParaRPr lang="en-AU" altLang="en-US" dirty="0"/>
          </a:p>
        </p:txBody>
      </p:sp>
      <p:sp>
        <p:nvSpPr>
          <p:cNvPr id="317442" name="Rectangle 2"/>
          <p:cNvSpPr>
            <a:spLocks noChangeArrowheads="1"/>
          </p:cNvSpPr>
          <p:nvPr/>
        </p:nvSpPr>
        <p:spPr bwMode="auto">
          <a:xfrm>
            <a:off x="4202113" y="483393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17443" name="Oval 3"/>
          <p:cNvSpPr>
            <a:spLocks noChangeArrowheads="1"/>
          </p:cNvSpPr>
          <p:nvPr/>
        </p:nvSpPr>
        <p:spPr bwMode="auto">
          <a:xfrm>
            <a:off x="3132138" y="1992313"/>
            <a:ext cx="2879725" cy="2879725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17444" name="Rectangle 4"/>
          <p:cNvSpPr>
            <a:spLocks noChangeArrowheads="1"/>
          </p:cNvSpPr>
          <p:nvPr/>
        </p:nvSpPr>
        <p:spPr bwMode="auto">
          <a:xfrm>
            <a:off x="4202113" y="836613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17445" name="Freeform 5"/>
          <p:cNvSpPr>
            <a:spLocks/>
          </p:cNvSpPr>
          <p:nvPr/>
        </p:nvSpPr>
        <p:spPr bwMode="auto">
          <a:xfrm>
            <a:off x="1673225" y="995363"/>
            <a:ext cx="3536950" cy="130175"/>
          </a:xfrm>
          <a:custGeom>
            <a:avLst/>
            <a:gdLst>
              <a:gd name="T0" fmla="*/ 0 w 2228"/>
              <a:gd name="T1" fmla="*/ 5 h 82"/>
              <a:gd name="T2" fmla="*/ 2115 w 2228"/>
              <a:gd name="T3" fmla="*/ 13 h 82"/>
              <a:gd name="T4" fmla="*/ 2047 w 2228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8" h="82">
                <a:moveTo>
                  <a:pt x="0" y="5"/>
                </a:moveTo>
                <a:cubicBezTo>
                  <a:pt x="352" y="6"/>
                  <a:pt x="1774" y="0"/>
                  <a:pt x="2115" y="13"/>
                </a:cubicBezTo>
                <a:cubicBezTo>
                  <a:pt x="2228" y="24"/>
                  <a:pt x="2061" y="68"/>
                  <a:pt x="2047" y="8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46" name="Freeform 6"/>
          <p:cNvSpPr>
            <a:spLocks/>
          </p:cNvSpPr>
          <p:nvPr/>
        </p:nvSpPr>
        <p:spPr bwMode="auto">
          <a:xfrm>
            <a:off x="3954463" y="1079500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47" name="Freeform 7"/>
          <p:cNvSpPr>
            <a:spLocks/>
          </p:cNvSpPr>
          <p:nvPr/>
        </p:nvSpPr>
        <p:spPr bwMode="auto">
          <a:xfrm>
            <a:off x="3954463" y="1258888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48" name="Freeform 8"/>
          <p:cNvSpPr>
            <a:spLocks/>
          </p:cNvSpPr>
          <p:nvPr/>
        </p:nvSpPr>
        <p:spPr bwMode="auto">
          <a:xfrm>
            <a:off x="3954463" y="1438275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49" name="Freeform 9"/>
          <p:cNvSpPr>
            <a:spLocks/>
          </p:cNvSpPr>
          <p:nvPr/>
        </p:nvSpPr>
        <p:spPr bwMode="auto">
          <a:xfrm>
            <a:off x="1676400" y="1628775"/>
            <a:ext cx="3362325" cy="3676650"/>
          </a:xfrm>
          <a:custGeom>
            <a:avLst/>
            <a:gdLst>
              <a:gd name="T0" fmla="*/ 1591 w 2118"/>
              <a:gd name="T1" fmla="*/ 0 h 2316"/>
              <a:gd name="T2" fmla="*/ 4 w 2118"/>
              <a:gd name="T3" fmla="*/ 0 h 2316"/>
              <a:gd name="T4" fmla="*/ 0 w 2118"/>
              <a:gd name="T5" fmla="*/ 2256 h 2316"/>
              <a:gd name="T6" fmla="*/ 2118 w 2118"/>
              <a:gd name="T7" fmla="*/ 2274 h 2316"/>
              <a:gd name="T8" fmla="*/ 2046 w 2118"/>
              <a:gd name="T9" fmla="*/ 2316 h 2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8" h="2316">
                <a:moveTo>
                  <a:pt x="1591" y="0"/>
                </a:moveTo>
                <a:lnTo>
                  <a:pt x="4" y="0"/>
                </a:lnTo>
                <a:cubicBezTo>
                  <a:pt x="4" y="0"/>
                  <a:pt x="2" y="1128"/>
                  <a:pt x="0" y="2256"/>
                </a:cubicBezTo>
                <a:cubicBezTo>
                  <a:pt x="498" y="2256"/>
                  <a:pt x="1777" y="2264"/>
                  <a:pt x="2118" y="2274"/>
                </a:cubicBezTo>
                <a:cubicBezTo>
                  <a:pt x="2076" y="2289"/>
                  <a:pt x="2062" y="2301"/>
                  <a:pt x="2046" y="231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50" name="Freeform 10"/>
          <p:cNvSpPr>
            <a:spLocks/>
          </p:cNvSpPr>
          <p:nvPr/>
        </p:nvSpPr>
        <p:spPr bwMode="auto">
          <a:xfrm>
            <a:off x="3949700" y="5303838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51" name="Freeform 11"/>
          <p:cNvSpPr>
            <a:spLocks/>
          </p:cNvSpPr>
          <p:nvPr/>
        </p:nvSpPr>
        <p:spPr bwMode="auto">
          <a:xfrm>
            <a:off x="3949700" y="5495925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52" name="Freeform 12"/>
          <p:cNvSpPr>
            <a:spLocks/>
          </p:cNvSpPr>
          <p:nvPr/>
        </p:nvSpPr>
        <p:spPr bwMode="auto">
          <a:xfrm>
            <a:off x="3949700" y="5688013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53" name="Rectangle 13"/>
          <p:cNvSpPr>
            <a:spLocks noChangeArrowheads="1"/>
          </p:cNvSpPr>
          <p:nvPr/>
        </p:nvSpPr>
        <p:spPr bwMode="auto">
          <a:xfrm rot="5400000">
            <a:off x="6210300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17454" name="Freeform 14"/>
          <p:cNvSpPr>
            <a:spLocks/>
          </p:cNvSpPr>
          <p:nvPr/>
        </p:nvSpPr>
        <p:spPr bwMode="auto">
          <a:xfrm rot="16200000" flipV="1">
            <a:off x="6307932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55" name="Freeform 15"/>
          <p:cNvSpPr>
            <a:spLocks/>
          </p:cNvSpPr>
          <p:nvPr/>
        </p:nvSpPr>
        <p:spPr bwMode="auto">
          <a:xfrm rot="16200000" flipV="1">
            <a:off x="615711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56" name="Freeform 16"/>
          <p:cNvSpPr>
            <a:spLocks/>
          </p:cNvSpPr>
          <p:nvPr/>
        </p:nvSpPr>
        <p:spPr bwMode="auto">
          <a:xfrm rot="16200000" flipV="1">
            <a:off x="598566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57" name="Freeform 17"/>
          <p:cNvSpPr>
            <a:spLocks/>
          </p:cNvSpPr>
          <p:nvPr/>
        </p:nvSpPr>
        <p:spPr bwMode="auto">
          <a:xfrm>
            <a:off x="2987675" y="515938"/>
            <a:ext cx="3529013" cy="3402012"/>
          </a:xfrm>
          <a:custGeom>
            <a:avLst/>
            <a:gdLst>
              <a:gd name="T0" fmla="*/ 2166 w 2166"/>
              <a:gd name="T1" fmla="*/ 2059 h 2143"/>
              <a:gd name="T2" fmla="*/ 2110 w 2166"/>
              <a:gd name="T3" fmla="*/ 2143 h 2143"/>
              <a:gd name="T4" fmla="*/ 2132 w 2166"/>
              <a:gd name="T5" fmla="*/ 4 h 2143"/>
              <a:gd name="T6" fmla="*/ 0 w 2166"/>
              <a:gd name="T7" fmla="*/ 0 h 2143"/>
              <a:gd name="T8" fmla="*/ 0 w 2166"/>
              <a:gd name="T9" fmla="*/ 1578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6" h="2143">
                <a:moveTo>
                  <a:pt x="2166" y="2059"/>
                </a:moveTo>
                <a:lnTo>
                  <a:pt x="2110" y="2143"/>
                </a:lnTo>
                <a:lnTo>
                  <a:pt x="2132" y="4"/>
                </a:lnTo>
                <a:lnTo>
                  <a:pt x="0" y="0"/>
                </a:lnTo>
                <a:lnTo>
                  <a:pt x="0" y="1578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58" name="Rectangle 18"/>
          <p:cNvSpPr>
            <a:spLocks noChangeArrowheads="1"/>
          </p:cNvSpPr>
          <p:nvPr/>
        </p:nvSpPr>
        <p:spPr bwMode="auto">
          <a:xfrm rot="5400000">
            <a:off x="2212975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17459" name="Freeform 19"/>
          <p:cNvSpPr>
            <a:spLocks/>
          </p:cNvSpPr>
          <p:nvPr/>
        </p:nvSpPr>
        <p:spPr bwMode="auto">
          <a:xfrm>
            <a:off x="2051050" y="1001713"/>
            <a:ext cx="117475" cy="3057525"/>
          </a:xfrm>
          <a:custGeom>
            <a:avLst/>
            <a:gdLst>
              <a:gd name="T0" fmla="*/ 0 w 74"/>
              <a:gd name="T1" fmla="*/ 0 h 1926"/>
              <a:gd name="T2" fmla="*/ 13 w 74"/>
              <a:gd name="T3" fmla="*/ 1813 h 1926"/>
              <a:gd name="T4" fmla="*/ 74 w 74"/>
              <a:gd name="T5" fmla="*/ 1740 h 1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" h="1926">
                <a:moveTo>
                  <a:pt x="0" y="0"/>
                </a:moveTo>
                <a:cubicBezTo>
                  <a:pt x="2" y="301"/>
                  <a:pt x="1" y="1523"/>
                  <a:pt x="13" y="1813"/>
                </a:cubicBezTo>
                <a:cubicBezTo>
                  <a:pt x="2" y="1926"/>
                  <a:pt x="61" y="1755"/>
                  <a:pt x="74" y="174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60" name="Freeform 20"/>
          <p:cNvSpPr>
            <a:spLocks/>
          </p:cNvSpPr>
          <p:nvPr/>
        </p:nvSpPr>
        <p:spPr bwMode="auto">
          <a:xfrm rot="5400000" flipH="1">
            <a:off x="2085182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61" name="Freeform 21"/>
          <p:cNvSpPr>
            <a:spLocks/>
          </p:cNvSpPr>
          <p:nvPr/>
        </p:nvSpPr>
        <p:spPr bwMode="auto">
          <a:xfrm rot="5400000" flipH="1">
            <a:off x="1893094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17462" name="Freeform 22"/>
          <p:cNvSpPr>
            <a:spLocks/>
          </p:cNvSpPr>
          <p:nvPr/>
        </p:nvSpPr>
        <p:spPr bwMode="auto">
          <a:xfrm rot="5400000" flipH="1">
            <a:off x="1701007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17463" name="Group 23"/>
          <p:cNvGrpSpPr>
            <a:grpSpLocks/>
          </p:cNvGrpSpPr>
          <p:nvPr/>
        </p:nvGrpSpPr>
        <p:grpSpPr bwMode="auto">
          <a:xfrm>
            <a:off x="611188" y="1809750"/>
            <a:ext cx="541337" cy="971550"/>
            <a:chOff x="419" y="1140"/>
            <a:chExt cx="341" cy="612"/>
          </a:xfrm>
        </p:grpSpPr>
        <p:grpSp>
          <p:nvGrpSpPr>
            <p:cNvPr id="317464" name="Group 24"/>
            <p:cNvGrpSpPr>
              <a:grpSpLocks/>
            </p:cNvGrpSpPr>
            <p:nvPr/>
          </p:nvGrpSpPr>
          <p:grpSpPr bwMode="auto">
            <a:xfrm>
              <a:off x="419" y="1185"/>
              <a:ext cx="340" cy="68"/>
              <a:chOff x="408" y="1185"/>
              <a:chExt cx="340" cy="68"/>
            </a:xfrm>
          </p:grpSpPr>
          <p:sp>
            <p:nvSpPr>
              <p:cNvPr id="317465" name="Line 2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17466" name="Line 2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17467" name="Group 27"/>
            <p:cNvGrpSpPr>
              <a:grpSpLocks/>
            </p:cNvGrpSpPr>
            <p:nvPr/>
          </p:nvGrpSpPr>
          <p:grpSpPr bwMode="auto">
            <a:xfrm>
              <a:off x="420" y="1638"/>
              <a:ext cx="340" cy="68"/>
              <a:chOff x="408" y="1185"/>
              <a:chExt cx="340" cy="68"/>
            </a:xfrm>
          </p:grpSpPr>
          <p:sp>
            <p:nvSpPr>
              <p:cNvPr id="317468" name="Line 2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17469" name="Line 2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17470" name="Line 30"/>
            <p:cNvSpPr>
              <a:spLocks noChangeShapeType="1"/>
            </p:cNvSpPr>
            <p:nvPr/>
          </p:nvSpPr>
          <p:spPr bwMode="auto">
            <a:xfrm>
              <a:off x="589" y="1253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17471" name="Oval 31"/>
            <p:cNvSpPr>
              <a:spLocks noChangeArrowheads="1"/>
            </p:cNvSpPr>
            <p:nvPr/>
          </p:nvSpPr>
          <p:spPr bwMode="auto">
            <a:xfrm>
              <a:off x="567" y="114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17472" name="Oval 32"/>
            <p:cNvSpPr>
              <a:spLocks noChangeArrowheads="1"/>
            </p:cNvSpPr>
            <p:nvPr/>
          </p:nvSpPr>
          <p:spPr bwMode="auto">
            <a:xfrm>
              <a:off x="568" y="170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17473" name="Group 33"/>
          <p:cNvGrpSpPr>
            <a:grpSpLocks/>
          </p:cNvGrpSpPr>
          <p:nvPr/>
        </p:nvGrpSpPr>
        <p:grpSpPr bwMode="auto">
          <a:xfrm>
            <a:off x="611188" y="4149725"/>
            <a:ext cx="541337" cy="971550"/>
            <a:chOff x="385" y="2614"/>
            <a:chExt cx="341" cy="612"/>
          </a:xfrm>
        </p:grpSpPr>
        <p:grpSp>
          <p:nvGrpSpPr>
            <p:cNvPr id="317474" name="Group 34"/>
            <p:cNvGrpSpPr>
              <a:grpSpLocks/>
            </p:cNvGrpSpPr>
            <p:nvPr/>
          </p:nvGrpSpPr>
          <p:grpSpPr bwMode="auto">
            <a:xfrm>
              <a:off x="385" y="2659"/>
              <a:ext cx="340" cy="68"/>
              <a:chOff x="408" y="1185"/>
              <a:chExt cx="340" cy="68"/>
            </a:xfrm>
          </p:grpSpPr>
          <p:sp>
            <p:nvSpPr>
              <p:cNvPr id="317475" name="Line 3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17476" name="Line 3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17477" name="Group 37"/>
            <p:cNvGrpSpPr>
              <a:grpSpLocks/>
            </p:cNvGrpSpPr>
            <p:nvPr/>
          </p:nvGrpSpPr>
          <p:grpSpPr bwMode="auto">
            <a:xfrm>
              <a:off x="386" y="3112"/>
              <a:ext cx="340" cy="68"/>
              <a:chOff x="408" y="1185"/>
              <a:chExt cx="340" cy="68"/>
            </a:xfrm>
          </p:grpSpPr>
          <p:sp>
            <p:nvSpPr>
              <p:cNvPr id="317478" name="Line 3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17479" name="Line 3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17480" name="Line 40"/>
            <p:cNvSpPr>
              <a:spLocks noChangeShapeType="1"/>
            </p:cNvSpPr>
            <p:nvPr/>
          </p:nvSpPr>
          <p:spPr bwMode="auto">
            <a:xfrm>
              <a:off x="555" y="2727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17481" name="Oval 41"/>
            <p:cNvSpPr>
              <a:spLocks noChangeArrowheads="1"/>
            </p:cNvSpPr>
            <p:nvPr/>
          </p:nvSpPr>
          <p:spPr bwMode="auto">
            <a:xfrm>
              <a:off x="533" y="261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17482" name="Oval 42"/>
            <p:cNvSpPr>
              <a:spLocks noChangeArrowheads="1"/>
            </p:cNvSpPr>
            <p:nvPr/>
          </p:nvSpPr>
          <p:spPr bwMode="auto">
            <a:xfrm>
              <a:off x="534" y="3181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17483" name="Oval 43"/>
          <p:cNvSpPr>
            <a:spLocks noChangeArrowheads="1"/>
          </p:cNvSpPr>
          <p:nvPr/>
        </p:nvSpPr>
        <p:spPr bwMode="auto">
          <a:xfrm>
            <a:off x="846138" y="3357563"/>
            <a:ext cx="71437" cy="71437"/>
          </a:xfrm>
          <a:prstGeom prst="ellipse">
            <a:avLst/>
          </a:prstGeom>
          <a:solidFill>
            <a:schemeClr val="tx1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317484" name="AutoShape 44"/>
          <p:cNvCxnSpPr>
            <a:cxnSpLocks noChangeShapeType="1"/>
            <a:stCxn id="317472" idx="0"/>
            <a:endCxn id="317483" idx="4"/>
          </p:cNvCxnSpPr>
          <p:nvPr/>
        </p:nvCxnSpPr>
        <p:spPr bwMode="auto">
          <a:xfrm flipH="1">
            <a:off x="882650" y="2690813"/>
            <a:ext cx="1588" cy="7572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485" name="AutoShape 45"/>
          <p:cNvCxnSpPr>
            <a:cxnSpLocks noChangeShapeType="1"/>
            <a:stCxn id="317483" idx="0"/>
            <a:endCxn id="317481" idx="4"/>
          </p:cNvCxnSpPr>
          <p:nvPr/>
        </p:nvCxnSpPr>
        <p:spPr bwMode="auto">
          <a:xfrm>
            <a:off x="882650" y="3338513"/>
            <a:ext cx="0" cy="9017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7486" name="Freeform 46"/>
          <p:cNvSpPr>
            <a:spLocks/>
          </p:cNvSpPr>
          <p:nvPr/>
        </p:nvSpPr>
        <p:spPr bwMode="auto">
          <a:xfrm>
            <a:off x="3841750" y="4862513"/>
            <a:ext cx="3616325" cy="1446212"/>
          </a:xfrm>
          <a:custGeom>
            <a:avLst/>
            <a:gdLst>
              <a:gd name="T0" fmla="*/ 214 w 2278"/>
              <a:gd name="T1" fmla="*/ 627 h 911"/>
              <a:gd name="T2" fmla="*/ 0 w 2278"/>
              <a:gd name="T3" fmla="*/ 653 h 911"/>
              <a:gd name="T4" fmla="*/ 6 w 2278"/>
              <a:gd name="T5" fmla="*/ 911 h 911"/>
              <a:gd name="T6" fmla="*/ 1367 w 2278"/>
              <a:gd name="T7" fmla="*/ 911 h 911"/>
              <a:gd name="T8" fmla="*/ 1367 w 2278"/>
              <a:gd name="T9" fmla="*/ 4 h 911"/>
              <a:gd name="T10" fmla="*/ 2278 w 2278"/>
              <a:gd name="T11" fmla="*/ 0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78" h="911">
                <a:moveTo>
                  <a:pt x="214" y="627"/>
                </a:moveTo>
                <a:cubicBezTo>
                  <a:pt x="178" y="631"/>
                  <a:pt x="125" y="590"/>
                  <a:pt x="0" y="653"/>
                </a:cubicBezTo>
                <a:lnTo>
                  <a:pt x="6" y="911"/>
                </a:lnTo>
                <a:lnTo>
                  <a:pt x="1367" y="911"/>
                </a:lnTo>
                <a:lnTo>
                  <a:pt x="1367" y="4"/>
                </a:lnTo>
                <a:lnTo>
                  <a:pt x="2278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17487" name="AutoShape 47"/>
          <p:cNvCxnSpPr>
            <a:cxnSpLocks noChangeShapeType="1"/>
            <a:stCxn id="317517" idx="2"/>
            <a:endCxn id="317495" idx="2"/>
          </p:cNvCxnSpPr>
          <p:nvPr/>
        </p:nvCxnSpPr>
        <p:spPr bwMode="auto">
          <a:xfrm>
            <a:off x="7451725" y="1249363"/>
            <a:ext cx="665163" cy="206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7488" name="Group 48"/>
          <p:cNvGrpSpPr>
            <a:grpSpLocks/>
          </p:cNvGrpSpPr>
          <p:nvPr/>
        </p:nvGrpSpPr>
        <p:grpSpPr bwMode="auto">
          <a:xfrm>
            <a:off x="8135938" y="4473575"/>
            <a:ext cx="73025" cy="792163"/>
            <a:chOff x="5125" y="2818"/>
            <a:chExt cx="46" cy="499"/>
          </a:xfrm>
        </p:grpSpPr>
        <p:sp>
          <p:nvSpPr>
            <p:cNvPr id="317489" name="Oval 49"/>
            <p:cNvSpPr>
              <a:spLocks noChangeArrowheads="1"/>
            </p:cNvSpPr>
            <p:nvPr/>
          </p:nvSpPr>
          <p:spPr bwMode="auto">
            <a:xfrm>
              <a:off x="5126" y="2818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17490" name="Oval 50"/>
            <p:cNvSpPr>
              <a:spLocks noChangeArrowheads="1"/>
            </p:cNvSpPr>
            <p:nvPr/>
          </p:nvSpPr>
          <p:spPr bwMode="auto">
            <a:xfrm>
              <a:off x="5125" y="3272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17491" name="Oval 51"/>
            <p:cNvSpPr>
              <a:spLocks noChangeArrowheads="1"/>
            </p:cNvSpPr>
            <p:nvPr/>
          </p:nvSpPr>
          <p:spPr bwMode="auto">
            <a:xfrm>
              <a:off x="5125" y="3045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17492" name="Group 52"/>
          <p:cNvGrpSpPr>
            <a:grpSpLocks/>
          </p:cNvGrpSpPr>
          <p:nvPr/>
        </p:nvGrpSpPr>
        <p:grpSpPr bwMode="auto">
          <a:xfrm>
            <a:off x="8135938" y="873125"/>
            <a:ext cx="73025" cy="792163"/>
            <a:chOff x="5125" y="550"/>
            <a:chExt cx="46" cy="499"/>
          </a:xfrm>
        </p:grpSpPr>
        <p:sp>
          <p:nvSpPr>
            <p:cNvPr id="317493" name="Oval 53"/>
            <p:cNvSpPr>
              <a:spLocks noChangeArrowheads="1"/>
            </p:cNvSpPr>
            <p:nvPr/>
          </p:nvSpPr>
          <p:spPr bwMode="auto">
            <a:xfrm>
              <a:off x="5126" y="55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17494" name="Oval 54"/>
            <p:cNvSpPr>
              <a:spLocks noChangeArrowheads="1"/>
            </p:cNvSpPr>
            <p:nvPr/>
          </p:nvSpPr>
          <p:spPr bwMode="auto">
            <a:xfrm>
              <a:off x="5125" y="100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17495" name="Oval 55"/>
            <p:cNvSpPr>
              <a:spLocks noChangeArrowheads="1"/>
            </p:cNvSpPr>
            <p:nvPr/>
          </p:nvSpPr>
          <p:spPr bwMode="auto">
            <a:xfrm>
              <a:off x="5125" y="77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cxnSp>
        <p:nvCxnSpPr>
          <p:cNvPr id="317496" name="AutoShape 56"/>
          <p:cNvCxnSpPr>
            <a:cxnSpLocks noChangeShapeType="1"/>
            <a:stCxn id="317471" idx="7"/>
            <a:endCxn id="317493" idx="1"/>
          </p:cNvCxnSpPr>
          <p:nvPr/>
        </p:nvCxnSpPr>
        <p:spPr bwMode="auto">
          <a:xfrm rot="16200000">
            <a:off x="4059238" y="-2287587"/>
            <a:ext cx="936625" cy="7242175"/>
          </a:xfrm>
          <a:prstGeom prst="bentConnector3">
            <a:avLst>
              <a:gd name="adj1" fmla="val 1716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497" name="AutoShape 57"/>
          <p:cNvCxnSpPr>
            <a:cxnSpLocks noChangeShapeType="1"/>
            <a:stCxn id="317482" idx="5"/>
            <a:endCxn id="317490" idx="4"/>
          </p:cNvCxnSpPr>
          <p:nvPr/>
        </p:nvCxnSpPr>
        <p:spPr bwMode="auto">
          <a:xfrm rot="16200000" flipH="1">
            <a:off x="4462462" y="1574801"/>
            <a:ext cx="155575" cy="7264400"/>
          </a:xfrm>
          <a:prstGeom prst="bentConnector3">
            <a:avLst>
              <a:gd name="adj1" fmla="val 8948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498" name="AutoShape 58"/>
          <p:cNvCxnSpPr>
            <a:cxnSpLocks noChangeShapeType="1"/>
            <a:stCxn id="317490" idx="6"/>
            <a:endCxn id="317494" idx="6"/>
          </p:cNvCxnSpPr>
          <p:nvPr/>
        </p:nvCxnSpPr>
        <p:spPr bwMode="auto">
          <a:xfrm flipV="1">
            <a:off x="8226425" y="1630363"/>
            <a:ext cx="1588" cy="3600450"/>
          </a:xfrm>
          <a:prstGeom prst="bentConnector3">
            <a:avLst>
              <a:gd name="adj1" fmla="val 131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499" name="AutoShape 59"/>
          <p:cNvCxnSpPr>
            <a:cxnSpLocks noChangeShapeType="1"/>
            <a:stCxn id="317489" idx="6"/>
            <a:endCxn id="317493" idx="6"/>
          </p:cNvCxnSpPr>
          <p:nvPr/>
        </p:nvCxnSpPr>
        <p:spPr bwMode="auto">
          <a:xfrm flipV="1">
            <a:off x="8228013" y="909638"/>
            <a:ext cx="1587" cy="3600450"/>
          </a:xfrm>
          <a:prstGeom prst="bentConnector3">
            <a:avLst>
              <a:gd name="adj1" fmla="val 413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500" name="AutoShape 60"/>
          <p:cNvCxnSpPr>
            <a:cxnSpLocks noChangeShapeType="1"/>
            <a:stCxn id="317483" idx="6"/>
            <a:endCxn id="317445" idx="0"/>
          </p:cNvCxnSpPr>
          <p:nvPr/>
        </p:nvCxnSpPr>
        <p:spPr bwMode="auto">
          <a:xfrm flipV="1">
            <a:off x="936625" y="1003300"/>
            <a:ext cx="717550" cy="2390775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7506" name="Text Box 66"/>
          <p:cNvSpPr txBox="1">
            <a:spLocks noChangeArrowheads="1"/>
          </p:cNvSpPr>
          <p:nvPr/>
        </p:nvSpPr>
        <p:spPr bwMode="auto">
          <a:xfrm>
            <a:off x="4284663" y="48688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17507" name="Text Box 67"/>
          <p:cNvSpPr txBox="1">
            <a:spLocks noChangeArrowheads="1"/>
          </p:cNvSpPr>
          <p:nvPr/>
        </p:nvSpPr>
        <p:spPr bwMode="auto">
          <a:xfrm>
            <a:off x="4284663" y="15922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17508" name="Text Box 68"/>
          <p:cNvSpPr txBox="1">
            <a:spLocks noChangeArrowheads="1"/>
          </p:cNvSpPr>
          <p:nvPr/>
        </p:nvSpPr>
        <p:spPr bwMode="auto">
          <a:xfrm>
            <a:off x="7451725" y="5842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17509" name="Text Box 69"/>
          <p:cNvSpPr txBox="1">
            <a:spLocks noChangeArrowheads="1"/>
          </p:cNvSpPr>
          <p:nvPr/>
        </p:nvSpPr>
        <p:spPr bwMode="auto">
          <a:xfrm>
            <a:off x="7451725" y="4113213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17510" name="Text Box 70"/>
          <p:cNvSpPr txBox="1">
            <a:spLocks noChangeArrowheads="1"/>
          </p:cNvSpPr>
          <p:nvPr/>
        </p:nvSpPr>
        <p:spPr bwMode="auto">
          <a:xfrm>
            <a:off x="7451725" y="166528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sp>
        <p:nvSpPr>
          <p:cNvPr id="317511" name="Text Box 71"/>
          <p:cNvSpPr txBox="1">
            <a:spLocks noChangeArrowheads="1"/>
          </p:cNvSpPr>
          <p:nvPr/>
        </p:nvSpPr>
        <p:spPr bwMode="auto">
          <a:xfrm>
            <a:off x="7451725" y="51943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cxnSp>
        <p:nvCxnSpPr>
          <p:cNvPr id="317512" name="AutoShape 72"/>
          <p:cNvCxnSpPr>
            <a:cxnSpLocks noChangeShapeType="1"/>
            <a:stCxn id="317486" idx="5"/>
            <a:endCxn id="317491" idx="2"/>
          </p:cNvCxnSpPr>
          <p:nvPr/>
        </p:nvCxnSpPr>
        <p:spPr bwMode="auto">
          <a:xfrm>
            <a:off x="7477125" y="4862513"/>
            <a:ext cx="639763" cy="79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513" name="AutoShape 73"/>
          <p:cNvCxnSpPr>
            <a:cxnSpLocks noChangeShapeType="1"/>
            <a:endCxn id="317490" idx="0"/>
          </p:cNvCxnSpPr>
          <p:nvPr/>
        </p:nvCxnSpPr>
        <p:spPr bwMode="auto">
          <a:xfrm>
            <a:off x="7451725" y="4868863"/>
            <a:ext cx="720725" cy="30638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7514" name="Text Box 74"/>
          <p:cNvSpPr txBox="1">
            <a:spLocks noChangeArrowheads="1"/>
          </p:cNvSpPr>
          <p:nvPr/>
        </p:nvSpPr>
        <p:spPr bwMode="auto">
          <a:xfrm>
            <a:off x="1260475" y="5553075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400" dirty="0"/>
              <a:t>Step 2</a:t>
            </a:r>
          </a:p>
        </p:txBody>
      </p:sp>
      <p:sp>
        <p:nvSpPr>
          <p:cNvPr id="317515" name="Text Box 75"/>
          <p:cNvSpPr txBox="1">
            <a:spLocks noChangeArrowheads="1"/>
          </p:cNvSpPr>
          <p:nvPr/>
        </p:nvSpPr>
        <p:spPr bwMode="auto">
          <a:xfrm>
            <a:off x="26638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17516" name="Text Box 76"/>
          <p:cNvSpPr txBox="1">
            <a:spLocks noChangeArrowheads="1"/>
          </p:cNvSpPr>
          <p:nvPr/>
        </p:nvSpPr>
        <p:spPr bwMode="auto">
          <a:xfrm>
            <a:off x="59404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17517" name="Freeform 77"/>
          <p:cNvSpPr>
            <a:spLocks/>
          </p:cNvSpPr>
          <p:nvPr/>
        </p:nvSpPr>
        <p:spPr bwMode="auto">
          <a:xfrm>
            <a:off x="7019925" y="1268413"/>
            <a:ext cx="431800" cy="1765300"/>
          </a:xfrm>
          <a:custGeom>
            <a:avLst/>
            <a:gdLst>
              <a:gd name="T0" fmla="*/ 0 w 272"/>
              <a:gd name="T1" fmla="*/ 1112 h 1112"/>
              <a:gd name="T2" fmla="*/ 0 w 272"/>
              <a:gd name="T3" fmla="*/ 0 h 1112"/>
              <a:gd name="T4" fmla="*/ 272 w 272"/>
              <a:gd name="T5" fmla="*/ 0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2" h="1112">
                <a:moveTo>
                  <a:pt x="0" y="1112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17518" name="AutoShape 78"/>
          <p:cNvCxnSpPr>
            <a:cxnSpLocks noChangeShapeType="1"/>
            <a:stCxn id="317517" idx="2"/>
            <a:endCxn id="317494" idx="0"/>
          </p:cNvCxnSpPr>
          <p:nvPr/>
        </p:nvCxnSpPr>
        <p:spPr bwMode="auto">
          <a:xfrm>
            <a:off x="7451725" y="1249363"/>
            <a:ext cx="720725" cy="32543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7524" name="Group 84"/>
          <p:cNvGrpSpPr>
            <a:grpSpLocks/>
          </p:cNvGrpSpPr>
          <p:nvPr/>
        </p:nvGrpSpPr>
        <p:grpSpPr bwMode="auto">
          <a:xfrm>
            <a:off x="4391025" y="2346325"/>
            <a:ext cx="360363" cy="2174875"/>
            <a:chOff x="2710" y="1456"/>
            <a:chExt cx="341" cy="1418"/>
          </a:xfrm>
        </p:grpSpPr>
        <p:sp>
          <p:nvSpPr>
            <p:cNvPr id="317525" name="Rectangle 85"/>
            <p:cNvSpPr>
              <a:spLocks noChangeArrowheads="1"/>
            </p:cNvSpPr>
            <p:nvPr/>
          </p:nvSpPr>
          <p:spPr bwMode="auto">
            <a:xfrm>
              <a:off x="2710" y="1750"/>
              <a:ext cx="341" cy="1114"/>
            </a:xfrm>
            <a:prstGeom prst="rect">
              <a:avLst/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17526" name="AutoShape 86"/>
            <p:cNvSpPr>
              <a:spLocks noChangeArrowheads="1"/>
            </p:cNvSpPr>
            <p:nvPr/>
          </p:nvSpPr>
          <p:spPr bwMode="auto">
            <a:xfrm>
              <a:off x="2710" y="1456"/>
              <a:ext cx="340" cy="294"/>
            </a:xfrm>
            <a:prstGeom prst="triangle">
              <a:avLst>
                <a:gd name="adj" fmla="val 50000"/>
              </a:avLst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17527" name="Text Box 87"/>
            <p:cNvSpPr txBox="1">
              <a:spLocks noChangeArrowheads="1"/>
            </p:cNvSpPr>
            <p:nvPr/>
          </p:nvSpPr>
          <p:spPr bwMode="auto">
            <a:xfrm>
              <a:off x="2763" y="1750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N</a:t>
              </a:r>
            </a:p>
          </p:txBody>
        </p:sp>
        <p:sp>
          <p:nvSpPr>
            <p:cNvPr id="317528" name="Text Box 88"/>
            <p:cNvSpPr txBox="1">
              <a:spLocks noChangeArrowheads="1"/>
            </p:cNvSpPr>
            <p:nvPr/>
          </p:nvSpPr>
          <p:spPr bwMode="auto">
            <a:xfrm>
              <a:off x="2763" y="2576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17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17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17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17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17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17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7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17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6" dur="2000" fill="hold"/>
                                        <p:tgtEl>
                                          <p:spTgt spid="3175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6" grpId="0"/>
      <p:bldP spid="317507" grpId="0"/>
      <p:bldP spid="317515" grpId="0"/>
      <p:bldP spid="3175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59EEF-877C-4379-A977-0D52D62E4D12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BC4D-D400-4A73-A428-A244A4F94314}" type="slidenum">
              <a:rPr lang="en-AU" altLang="en-US"/>
              <a:pPr/>
              <a:t>22</a:t>
            </a:fld>
            <a:endParaRPr lang="en-AU" altLang="en-US" dirty="0"/>
          </a:p>
        </p:txBody>
      </p:sp>
      <p:sp>
        <p:nvSpPr>
          <p:cNvPr id="321538" name="Rectangle 2"/>
          <p:cNvSpPr>
            <a:spLocks noChangeArrowheads="1"/>
          </p:cNvSpPr>
          <p:nvPr/>
        </p:nvSpPr>
        <p:spPr bwMode="auto">
          <a:xfrm>
            <a:off x="4202113" y="483393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1539" name="Oval 3"/>
          <p:cNvSpPr>
            <a:spLocks noChangeArrowheads="1"/>
          </p:cNvSpPr>
          <p:nvPr/>
        </p:nvSpPr>
        <p:spPr bwMode="auto">
          <a:xfrm>
            <a:off x="3132138" y="1992313"/>
            <a:ext cx="2879725" cy="2879725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21540" name="Rectangle 4"/>
          <p:cNvSpPr>
            <a:spLocks noChangeArrowheads="1"/>
          </p:cNvSpPr>
          <p:nvPr/>
        </p:nvSpPr>
        <p:spPr bwMode="auto">
          <a:xfrm>
            <a:off x="4202113" y="836613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1541" name="Freeform 5"/>
          <p:cNvSpPr>
            <a:spLocks/>
          </p:cNvSpPr>
          <p:nvPr/>
        </p:nvSpPr>
        <p:spPr bwMode="auto">
          <a:xfrm>
            <a:off x="1673225" y="995363"/>
            <a:ext cx="3536950" cy="130175"/>
          </a:xfrm>
          <a:custGeom>
            <a:avLst/>
            <a:gdLst>
              <a:gd name="T0" fmla="*/ 0 w 2228"/>
              <a:gd name="T1" fmla="*/ 5 h 82"/>
              <a:gd name="T2" fmla="*/ 2115 w 2228"/>
              <a:gd name="T3" fmla="*/ 13 h 82"/>
              <a:gd name="T4" fmla="*/ 2047 w 2228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8" h="82">
                <a:moveTo>
                  <a:pt x="0" y="5"/>
                </a:moveTo>
                <a:cubicBezTo>
                  <a:pt x="352" y="6"/>
                  <a:pt x="1774" y="0"/>
                  <a:pt x="2115" y="13"/>
                </a:cubicBezTo>
                <a:cubicBezTo>
                  <a:pt x="2228" y="24"/>
                  <a:pt x="2061" y="68"/>
                  <a:pt x="2047" y="8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42" name="Freeform 6"/>
          <p:cNvSpPr>
            <a:spLocks/>
          </p:cNvSpPr>
          <p:nvPr/>
        </p:nvSpPr>
        <p:spPr bwMode="auto">
          <a:xfrm>
            <a:off x="3954463" y="1079500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43" name="Freeform 7"/>
          <p:cNvSpPr>
            <a:spLocks/>
          </p:cNvSpPr>
          <p:nvPr/>
        </p:nvSpPr>
        <p:spPr bwMode="auto">
          <a:xfrm>
            <a:off x="3954463" y="1258888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44" name="Freeform 8"/>
          <p:cNvSpPr>
            <a:spLocks/>
          </p:cNvSpPr>
          <p:nvPr/>
        </p:nvSpPr>
        <p:spPr bwMode="auto">
          <a:xfrm>
            <a:off x="3954463" y="1438275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45" name="Freeform 9"/>
          <p:cNvSpPr>
            <a:spLocks/>
          </p:cNvSpPr>
          <p:nvPr/>
        </p:nvSpPr>
        <p:spPr bwMode="auto">
          <a:xfrm>
            <a:off x="1676400" y="1628775"/>
            <a:ext cx="3362325" cy="3676650"/>
          </a:xfrm>
          <a:custGeom>
            <a:avLst/>
            <a:gdLst>
              <a:gd name="T0" fmla="*/ 1591 w 2118"/>
              <a:gd name="T1" fmla="*/ 0 h 2316"/>
              <a:gd name="T2" fmla="*/ 4 w 2118"/>
              <a:gd name="T3" fmla="*/ 0 h 2316"/>
              <a:gd name="T4" fmla="*/ 0 w 2118"/>
              <a:gd name="T5" fmla="*/ 2256 h 2316"/>
              <a:gd name="T6" fmla="*/ 2118 w 2118"/>
              <a:gd name="T7" fmla="*/ 2274 h 2316"/>
              <a:gd name="T8" fmla="*/ 2046 w 2118"/>
              <a:gd name="T9" fmla="*/ 2316 h 2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8" h="2316">
                <a:moveTo>
                  <a:pt x="1591" y="0"/>
                </a:moveTo>
                <a:lnTo>
                  <a:pt x="4" y="0"/>
                </a:lnTo>
                <a:cubicBezTo>
                  <a:pt x="4" y="0"/>
                  <a:pt x="2" y="1128"/>
                  <a:pt x="0" y="2256"/>
                </a:cubicBezTo>
                <a:cubicBezTo>
                  <a:pt x="498" y="2256"/>
                  <a:pt x="1777" y="2264"/>
                  <a:pt x="2118" y="2274"/>
                </a:cubicBezTo>
                <a:cubicBezTo>
                  <a:pt x="2076" y="2289"/>
                  <a:pt x="2062" y="2301"/>
                  <a:pt x="2046" y="231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46" name="Freeform 10"/>
          <p:cNvSpPr>
            <a:spLocks/>
          </p:cNvSpPr>
          <p:nvPr/>
        </p:nvSpPr>
        <p:spPr bwMode="auto">
          <a:xfrm>
            <a:off x="3949700" y="5303838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47" name="Freeform 11"/>
          <p:cNvSpPr>
            <a:spLocks/>
          </p:cNvSpPr>
          <p:nvPr/>
        </p:nvSpPr>
        <p:spPr bwMode="auto">
          <a:xfrm>
            <a:off x="3949700" y="5495925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48" name="Freeform 12"/>
          <p:cNvSpPr>
            <a:spLocks/>
          </p:cNvSpPr>
          <p:nvPr/>
        </p:nvSpPr>
        <p:spPr bwMode="auto">
          <a:xfrm>
            <a:off x="3949700" y="5688013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49" name="Rectangle 13"/>
          <p:cNvSpPr>
            <a:spLocks noChangeArrowheads="1"/>
          </p:cNvSpPr>
          <p:nvPr/>
        </p:nvSpPr>
        <p:spPr bwMode="auto">
          <a:xfrm rot="5400000">
            <a:off x="6210300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1550" name="Freeform 14"/>
          <p:cNvSpPr>
            <a:spLocks/>
          </p:cNvSpPr>
          <p:nvPr/>
        </p:nvSpPr>
        <p:spPr bwMode="auto">
          <a:xfrm rot="16200000" flipV="1">
            <a:off x="6307932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51" name="Freeform 15"/>
          <p:cNvSpPr>
            <a:spLocks/>
          </p:cNvSpPr>
          <p:nvPr/>
        </p:nvSpPr>
        <p:spPr bwMode="auto">
          <a:xfrm rot="16200000" flipV="1">
            <a:off x="615711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52" name="Freeform 16"/>
          <p:cNvSpPr>
            <a:spLocks/>
          </p:cNvSpPr>
          <p:nvPr/>
        </p:nvSpPr>
        <p:spPr bwMode="auto">
          <a:xfrm rot="16200000" flipV="1">
            <a:off x="598566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53" name="Freeform 17"/>
          <p:cNvSpPr>
            <a:spLocks/>
          </p:cNvSpPr>
          <p:nvPr/>
        </p:nvSpPr>
        <p:spPr bwMode="auto">
          <a:xfrm>
            <a:off x="2987675" y="515938"/>
            <a:ext cx="3529013" cy="3402012"/>
          </a:xfrm>
          <a:custGeom>
            <a:avLst/>
            <a:gdLst>
              <a:gd name="T0" fmla="*/ 2166 w 2166"/>
              <a:gd name="T1" fmla="*/ 2059 h 2143"/>
              <a:gd name="T2" fmla="*/ 2110 w 2166"/>
              <a:gd name="T3" fmla="*/ 2143 h 2143"/>
              <a:gd name="T4" fmla="*/ 2132 w 2166"/>
              <a:gd name="T5" fmla="*/ 4 h 2143"/>
              <a:gd name="T6" fmla="*/ 0 w 2166"/>
              <a:gd name="T7" fmla="*/ 0 h 2143"/>
              <a:gd name="T8" fmla="*/ 0 w 2166"/>
              <a:gd name="T9" fmla="*/ 1578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6" h="2143">
                <a:moveTo>
                  <a:pt x="2166" y="2059"/>
                </a:moveTo>
                <a:lnTo>
                  <a:pt x="2110" y="2143"/>
                </a:lnTo>
                <a:lnTo>
                  <a:pt x="2132" y="4"/>
                </a:lnTo>
                <a:lnTo>
                  <a:pt x="0" y="0"/>
                </a:lnTo>
                <a:lnTo>
                  <a:pt x="0" y="1578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54" name="Rectangle 18"/>
          <p:cNvSpPr>
            <a:spLocks noChangeArrowheads="1"/>
          </p:cNvSpPr>
          <p:nvPr/>
        </p:nvSpPr>
        <p:spPr bwMode="auto">
          <a:xfrm rot="5400000">
            <a:off x="2212975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1555" name="Freeform 19"/>
          <p:cNvSpPr>
            <a:spLocks/>
          </p:cNvSpPr>
          <p:nvPr/>
        </p:nvSpPr>
        <p:spPr bwMode="auto">
          <a:xfrm>
            <a:off x="2051050" y="1001713"/>
            <a:ext cx="117475" cy="3057525"/>
          </a:xfrm>
          <a:custGeom>
            <a:avLst/>
            <a:gdLst>
              <a:gd name="T0" fmla="*/ 0 w 74"/>
              <a:gd name="T1" fmla="*/ 0 h 1926"/>
              <a:gd name="T2" fmla="*/ 13 w 74"/>
              <a:gd name="T3" fmla="*/ 1813 h 1926"/>
              <a:gd name="T4" fmla="*/ 74 w 74"/>
              <a:gd name="T5" fmla="*/ 1740 h 1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" h="1926">
                <a:moveTo>
                  <a:pt x="0" y="0"/>
                </a:moveTo>
                <a:cubicBezTo>
                  <a:pt x="2" y="301"/>
                  <a:pt x="1" y="1523"/>
                  <a:pt x="13" y="1813"/>
                </a:cubicBezTo>
                <a:cubicBezTo>
                  <a:pt x="2" y="1926"/>
                  <a:pt x="61" y="1755"/>
                  <a:pt x="74" y="174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56" name="Freeform 20"/>
          <p:cNvSpPr>
            <a:spLocks/>
          </p:cNvSpPr>
          <p:nvPr/>
        </p:nvSpPr>
        <p:spPr bwMode="auto">
          <a:xfrm rot="5400000" flipH="1">
            <a:off x="2085182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57" name="Freeform 21"/>
          <p:cNvSpPr>
            <a:spLocks/>
          </p:cNvSpPr>
          <p:nvPr/>
        </p:nvSpPr>
        <p:spPr bwMode="auto">
          <a:xfrm rot="5400000" flipH="1">
            <a:off x="1893094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1558" name="Freeform 22"/>
          <p:cNvSpPr>
            <a:spLocks/>
          </p:cNvSpPr>
          <p:nvPr/>
        </p:nvSpPr>
        <p:spPr bwMode="auto">
          <a:xfrm rot="5400000" flipH="1">
            <a:off x="1701007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21559" name="Group 23"/>
          <p:cNvGrpSpPr>
            <a:grpSpLocks/>
          </p:cNvGrpSpPr>
          <p:nvPr/>
        </p:nvGrpSpPr>
        <p:grpSpPr bwMode="auto">
          <a:xfrm>
            <a:off x="611188" y="1809750"/>
            <a:ext cx="541337" cy="971550"/>
            <a:chOff x="419" y="1140"/>
            <a:chExt cx="341" cy="612"/>
          </a:xfrm>
        </p:grpSpPr>
        <p:grpSp>
          <p:nvGrpSpPr>
            <p:cNvPr id="321560" name="Group 24"/>
            <p:cNvGrpSpPr>
              <a:grpSpLocks/>
            </p:cNvGrpSpPr>
            <p:nvPr/>
          </p:nvGrpSpPr>
          <p:grpSpPr bwMode="auto">
            <a:xfrm>
              <a:off x="419" y="1185"/>
              <a:ext cx="340" cy="68"/>
              <a:chOff x="408" y="1185"/>
              <a:chExt cx="340" cy="68"/>
            </a:xfrm>
          </p:grpSpPr>
          <p:sp>
            <p:nvSpPr>
              <p:cNvPr id="321561" name="Line 2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1562" name="Line 2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21563" name="Group 27"/>
            <p:cNvGrpSpPr>
              <a:grpSpLocks/>
            </p:cNvGrpSpPr>
            <p:nvPr/>
          </p:nvGrpSpPr>
          <p:grpSpPr bwMode="auto">
            <a:xfrm>
              <a:off x="420" y="1638"/>
              <a:ext cx="340" cy="68"/>
              <a:chOff x="408" y="1185"/>
              <a:chExt cx="340" cy="68"/>
            </a:xfrm>
          </p:grpSpPr>
          <p:sp>
            <p:nvSpPr>
              <p:cNvPr id="321564" name="Line 2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1565" name="Line 2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21566" name="Line 30"/>
            <p:cNvSpPr>
              <a:spLocks noChangeShapeType="1"/>
            </p:cNvSpPr>
            <p:nvPr/>
          </p:nvSpPr>
          <p:spPr bwMode="auto">
            <a:xfrm>
              <a:off x="589" y="1253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21567" name="Oval 31"/>
            <p:cNvSpPr>
              <a:spLocks noChangeArrowheads="1"/>
            </p:cNvSpPr>
            <p:nvPr/>
          </p:nvSpPr>
          <p:spPr bwMode="auto">
            <a:xfrm>
              <a:off x="567" y="114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1568" name="Oval 32"/>
            <p:cNvSpPr>
              <a:spLocks noChangeArrowheads="1"/>
            </p:cNvSpPr>
            <p:nvPr/>
          </p:nvSpPr>
          <p:spPr bwMode="auto">
            <a:xfrm>
              <a:off x="568" y="170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1569" name="Group 33"/>
          <p:cNvGrpSpPr>
            <a:grpSpLocks/>
          </p:cNvGrpSpPr>
          <p:nvPr/>
        </p:nvGrpSpPr>
        <p:grpSpPr bwMode="auto">
          <a:xfrm>
            <a:off x="611188" y="4149725"/>
            <a:ext cx="541337" cy="971550"/>
            <a:chOff x="385" y="2614"/>
            <a:chExt cx="341" cy="612"/>
          </a:xfrm>
        </p:grpSpPr>
        <p:grpSp>
          <p:nvGrpSpPr>
            <p:cNvPr id="321570" name="Group 34"/>
            <p:cNvGrpSpPr>
              <a:grpSpLocks/>
            </p:cNvGrpSpPr>
            <p:nvPr/>
          </p:nvGrpSpPr>
          <p:grpSpPr bwMode="auto">
            <a:xfrm>
              <a:off x="385" y="2659"/>
              <a:ext cx="340" cy="68"/>
              <a:chOff x="408" y="1185"/>
              <a:chExt cx="340" cy="68"/>
            </a:xfrm>
          </p:grpSpPr>
          <p:sp>
            <p:nvSpPr>
              <p:cNvPr id="321571" name="Line 3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1572" name="Line 3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21573" name="Group 37"/>
            <p:cNvGrpSpPr>
              <a:grpSpLocks/>
            </p:cNvGrpSpPr>
            <p:nvPr/>
          </p:nvGrpSpPr>
          <p:grpSpPr bwMode="auto">
            <a:xfrm>
              <a:off x="386" y="3112"/>
              <a:ext cx="340" cy="68"/>
              <a:chOff x="408" y="1185"/>
              <a:chExt cx="340" cy="68"/>
            </a:xfrm>
          </p:grpSpPr>
          <p:sp>
            <p:nvSpPr>
              <p:cNvPr id="321574" name="Line 3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1575" name="Line 3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21576" name="Line 40"/>
            <p:cNvSpPr>
              <a:spLocks noChangeShapeType="1"/>
            </p:cNvSpPr>
            <p:nvPr/>
          </p:nvSpPr>
          <p:spPr bwMode="auto">
            <a:xfrm>
              <a:off x="555" y="2727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21577" name="Oval 41"/>
            <p:cNvSpPr>
              <a:spLocks noChangeArrowheads="1"/>
            </p:cNvSpPr>
            <p:nvPr/>
          </p:nvSpPr>
          <p:spPr bwMode="auto">
            <a:xfrm>
              <a:off x="533" y="261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1578" name="Oval 42"/>
            <p:cNvSpPr>
              <a:spLocks noChangeArrowheads="1"/>
            </p:cNvSpPr>
            <p:nvPr/>
          </p:nvSpPr>
          <p:spPr bwMode="auto">
            <a:xfrm>
              <a:off x="534" y="3181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1579" name="Oval 43"/>
          <p:cNvSpPr>
            <a:spLocks noChangeArrowheads="1"/>
          </p:cNvSpPr>
          <p:nvPr/>
        </p:nvSpPr>
        <p:spPr bwMode="auto">
          <a:xfrm>
            <a:off x="846138" y="3357563"/>
            <a:ext cx="71437" cy="71437"/>
          </a:xfrm>
          <a:prstGeom prst="ellipse">
            <a:avLst/>
          </a:prstGeom>
          <a:solidFill>
            <a:schemeClr val="tx1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321580" name="AutoShape 44"/>
          <p:cNvCxnSpPr>
            <a:cxnSpLocks noChangeShapeType="1"/>
            <a:stCxn id="321568" idx="0"/>
            <a:endCxn id="321579" idx="4"/>
          </p:cNvCxnSpPr>
          <p:nvPr/>
        </p:nvCxnSpPr>
        <p:spPr bwMode="auto">
          <a:xfrm flipH="1">
            <a:off x="882650" y="2690813"/>
            <a:ext cx="1588" cy="7572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1581" name="AutoShape 45"/>
          <p:cNvCxnSpPr>
            <a:cxnSpLocks noChangeShapeType="1"/>
            <a:stCxn id="321579" idx="0"/>
            <a:endCxn id="321577" idx="4"/>
          </p:cNvCxnSpPr>
          <p:nvPr/>
        </p:nvCxnSpPr>
        <p:spPr bwMode="auto">
          <a:xfrm>
            <a:off x="882650" y="3338513"/>
            <a:ext cx="0" cy="9017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1582" name="Freeform 46"/>
          <p:cNvSpPr>
            <a:spLocks/>
          </p:cNvSpPr>
          <p:nvPr/>
        </p:nvSpPr>
        <p:spPr bwMode="auto">
          <a:xfrm>
            <a:off x="3841750" y="4862513"/>
            <a:ext cx="3616325" cy="1446212"/>
          </a:xfrm>
          <a:custGeom>
            <a:avLst/>
            <a:gdLst>
              <a:gd name="T0" fmla="*/ 214 w 2278"/>
              <a:gd name="T1" fmla="*/ 627 h 911"/>
              <a:gd name="T2" fmla="*/ 0 w 2278"/>
              <a:gd name="T3" fmla="*/ 653 h 911"/>
              <a:gd name="T4" fmla="*/ 6 w 2278"/>
              <a:gd name="T5" fmla="*/ 911 h 911"/>
              <a:gd name="T6" fmla="*/ 1367 w 2278"/>
              <a:gd name="T7" fmla="*/ 911 h 911"/>
              <a:gd name="T8" fmla="*/ 1367 w 2278"/>
              <a:gd name="T9" fmla="*/ 4 h 911"/>
              <a:gd name="T10" fmla="*/ 2278 w 2278"/>
              <a:gd name="T11" fmla="*/ 0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78" h="911">
                <a:moveTo>
                  <a:pt x="214" y="627"/>
                </a:moveTo>
                <a:cubicBezTo>
                  <a:pt x="178" y="631"/>
                  <a:pt x="125" y="590"/>
                  <a:pt x="0" y="653"/>
                </a:cubicBezTo>
                <a:lnTo>
                  <a:pt x="6" y="911"/>
                </a:lnTo>
                <a:lnTo>
                  <a:pt x="1367" y="911"/>
                </a:lnTo>
                <a:lnTo>
                  <a:pt x="1367" y="4"/>
                </a:lnTo>
                <a:lnTo>
                  <a:pt x="2278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21583" name="AutoShape 47"/>
          <p:cNvCxnSpPr>
            <a:cxnSpLocks noChangeShapeType="1"/>
            <a:stCxn id="321613" idx="2"/>
            <a:endCxn id="321591" idx="2"/>
          </p:cNvCxnSpPr>
          <p:nvPr/>
        </p:nvCxnSpPr>
        <p:spPr bwMode="auto">
          <a:xfrm>
            <a:off x="7451725" y="1249363"/>
            <a:ext cx="665163" cy="206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1584" name="Group 48"/>
          <p:cNvGrpSpPr>
            <a:grpSpLocks/>
          </p:cNvGrpSpPr>
          <p:nvPr/>
        </p:nvGrpSpPr>
        <p:grpSpPr bwMode="auto">
          <a:xfrm>
            <a:off x="8135938" y="4473575"/>
            <a:ext cx="73025" cy="792163"/>
            <a:chOff x="5125" y="2818"/>
            <a:chExt cx="46" cy="499"/>
          </a:xfrm>
        </p:grpSpPr>
        <p:sp>
          <p:nvSpPr>
            <p:cNvPr id="321585" name="Oval 49"/>
            <p:cNvSpPr>
              <a:spLocks noChangeArrowheads="1"/>
            </p:cNvSpPr>
            <p:nvPr/>
          </p:nvSpPr>
          <p:spPr bwMode="auto">
            <a:xfrm>
              <a:off x="5126" y="2818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1586" name="Oval 50"/>
            <p:cNvSpPr>
              <a:spLocks noChangeArrowheads="1"/>
            </p:cNvSpPr>
            <p:nvPr/>
          </p:nvSpPr>
          <p:spPr bwMode="auto">
            <a:xfrm>
              <a:off x="5125" y="3272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1587" name="Oval 51"/>
            <p:cNvSpPr>
              <a:spLocks noChangeArrowheads="1"/>
            </p:cNvSpPr>
            <p:nvPr/>
          </p:nvSpPr>
          <p:spPr bwMode="auto">
            <a:xfrm>
              <a:off x="5125" y="3045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1588" name="Group 52"/>
          <p:cNvGrpSpPr>
            <a:grpSpLocks/>
          </p:cNvGrpSpPr>
          <p:nvPr/>
        </p:nvGrpSpPr>
        <p:grpSpPr bwMode="auto">
          <a:xfrm>
            <a:off x="8135938" y="873125"/>
            <a:ext cx="73025" cy="792163"/>
            <a:chOff x="5125" y="550"/>
            <a:chExt cx="46" cy="499"/>
          </a:xfrm>
        </p:grpSpPr>
        <p:sp>
          <p:nvSpPr>
            <p:cNvPr id="321589" name="Oval 53"/>
            <p:cNvSpPr>
              <a:spLocks noChangeArrowheads="1"/>
            </p:cNvSpPr>
            <p:nvPr/>
          </p:nvSpPr>
          <p:spPr bwMode="auto">
            <a:xfrm>
              <a:off x="5126" y="55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1590" name="Oval 54"/>
            <p:cNvSpPr>
              <a:spLocks noChangeArrowheads="1"/>
            </p:cNvSpPr>
            <p:nvPr/>
          </p:nvSpPr>
          <p:spPr bwMode="auto">
            <a:xfrm>
              <a:off x="5125" y="100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1591" name="Oval 55"/>
            <p:cNvSpPr>
              <a:spLocks noChangeArrowheads="1"/>
            </p:cNvSpPr>
            <p:nvPr/>
          </p:nvSpPr>
          <p:spPr bwMode="auto">
            <a:xfrm>
              <a:off x="5125" y="77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cxnSp>
        <p:nvCxnSpPr>
          <p:cNvPr id="321592" name="AutoShape 56"/>
          <p:cNvCxnSpPr>
            <a:cxnSpLocks noChangeShapeType="1"/>
            <a:stCxn id="321567" idx="7"/>
            <a:endCxn id="321589" idx="1"/>
          </p:cNvCxnSpPr>
          <p:nvPr/>
        </p:nvCxnSpPr>
        <p:spPr bwMode="auto">
          <a:xfrm rot="16200000">
            <a:off x="4059238" y="-2287587"/>
            <a:ext cx="936625" cy="7242175"/>
          </a:xfrm>
          <a:prstGeom prst="bentConnector3">
            <a:avLst>
              <a:gd name="adj1" fmla="val 1716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1593" name="AutoShape 57"/>
          <p:cNvCxnSpPr>
            <a:cxnSpLocks noChangeShapeType="1"/>
            <a:stCxn id="321578" idx="5"/>
            <a:endCxn id="321586" idx="4"/>
          </p:cNvCxnSpPr>
          <p:nvPr/>
        </p:nvCxnSpPr>
        <p:spPr bwMode="auto">
          <a:xfrm rot="16200000" flipH="1">
            <a:off x="4462462" y="1574801"/>
            <a:ext cx="155575" cy="7264400"/>
          </a:xfrm>
          <a:prstGeom prst="bentConnector3">
            <a:avLst>
              <a:gd name="adj1" fmla="val 8948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1594" name="AutoShape 58"/>
          <p:cNvCxnSpPr>
            <a:cxnSpLocks noChangeShapeType="1"/>
            <a:stCxn id="321586" idx="6"/>
            <a:endCxn id="321590" idx="6"/>
          </p:cNvCxnSpPr>
          <p:nvPr/>
        </p:nvCxnSpPr>
        <p:spPr bwMode="auto">
          <a:xfrm flipV="1">
            <a:off x="8226425" y="1630363"/>
            <a:ext cx="1588" cy="3600450"/>
          </a:xfrm>
          <a:prstGeom prst="bentConnector3">
            <a:avLst>
              <a:gd name="adj1" fmla="val 131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1595" name="AutoShape 59"/>
          <p:cNvCxnSpPr>
            <a:cxnSpLocks noChangeShapeType="1"/>
            <a:stCxn id="321585" idx="6"/>
            <a:endCxn id="321589" idx="6"/>
          </p:cNvCxnSpPr>
          <p:nvPr/>
        </p:nvCxnSpPr>
        <p:spPr bwMode="auto">
          <a:xfrm flipV="1">
            <a:off x="8228013" y="909638"/>
            <a:ext cx="1587" cy="3600450"/>
          </a:xfrm>
          <a:prstGeom prst="bentConnector3">
            <a:avLst>
              <a:gd name="adj1" fmla="val 413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1596" name="AutoShape 60"/>
          <p:cNvCxnSpPr>
            <a:cxnSpLocks noChangeShapeType="1"/>
            <a:stCxn id="321579" idx="6"/>
            <a:endCxn id="321541" idx="0"/>
          </p:cNvCxnSpPr>
          <p:nvPr/>
        </p:nvCxnSpPr>
        <p:spPr bwMode="auto">
          <a:xfrm flipV="1">
            <a:off x="936625" y="1003300"/>
            <a:ext cx="717550" cy="2390775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1602" name="Text Box 66"/>
          <p:cNvSpPr txBox="1">
            <a:spLocks noChangeArrowheads="1"/>
          </p:cNvSpPr>
          <p:nvPr/>
        </p:nvSpPr>
        <p:spPr bwMode="auto">
          <a:xfrm>
            <a:off x="4284663" y="48688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21603" name="Text Box 67"/>
          <p:cNvSpPr txBox="1">
            <a:spLocks noChangeArrowheads="1"/>
          </p:cNvSpPr>
          <p:nvPr/>
        </p:nvSpPr>
        <p:spPr bwMode="auto">
          <a:xfrm>
            <a:off x="4284663" y="15922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21604" name="Text Box 68"/>
          <p:cNvSpPr txBox="1">
            <a:spLocks noChangeArrowheads="1"/>
          </p:cNvSpPr>
          <p:nvPr/>
        </p:nvSpPr>
        <p:spPr bwMode="auto">
          <a:xfrm>
            <a:off x="7451725" y="5842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21605" name="Text Box 69"/>
          <p:cNvSpPr txBox="1">
            <a:spLocks noChangeArrowheads="1"/>
          </p:cNvSpPr>
          <p:nvPr/>
        </p:nvSpPr>
        <p:spPr bwMode="auto">
          <a:xfrm>
            <a:off x="7451725" y="4113213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21606" name="Text Box 70"/>
          <p:cNvSpPr txBox="1">
            <a:spLocks noChangeArrowheads="1"/>
          </p:cNvSpPr>
          <p:nvPr/>
        </p:nvSpPr>
        <p:spPr bwMode="auto">
          <a:xfrm>
            <a:off x="7451725" y="166528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sp>
        <p:nvSpPr>
          <p:cNvPr id="321607" name="Text Box 71"/>
          <p:cNvSpPr txBox="1">
            <a:spLocks noChangeArrowheads="1"/>
          </p:cNvSpPr>
          <p:nvPr/>
        </p:nvSpPr>
        <p:spPr bwMode="auto">
          <a:xfrm>
            <a:off x="7451725" y="51943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cxnSp>
        <p:nvCxnSpPr>
          <p:cNvPr id="321608" name="AutoShape 72"/>
          <p:cNvCxnSpPr>
            <a:cxnSpLocks noChangeShapeType="1"/>
            <a:stCxn id="321582" idx="5"/>
            <a:endCxn id="321587" idx="2"/>
          </p:cNvCxnSpPr>
          <p:nvPr/>
        </p:nvCxnSpPr>
        <p:spPr bwMode="auto">
          <a:xfrm>
            <a:off x="7477125" y="4862513"/>
            <a:ext cx="639763" cy="79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1609" name="AutoShape 73"/>
          <p:cNvCxnSpPr>
            <a:cxnSpLocks noChangeShapeType="1"/>
            <a:endCxn id="321585" idx="4"/>
          </p:cNvCxnSpPr>
          <p:nvPr/>
        </p:nvCxnSpPr>
        <p:spPr bwMode="auto">
          <a:xfrm flipV="1">
            <a:off x="7451725" y="4564063"/>
            <a:ext cx="722313" cy="3048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1610" name="Text Box 74"/>
          <p:cNvSpPr txBox="1">
            <a:spLocks noChangeArrowheads="1"/>
          </p:cNvSpPr>
          <p:nvPr/>
        </p:nvSpPr>
        <p:spPr bwMode="auto">
          <a:xfrm>
            <a:off x="1260475" y="5553075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400" dirty="0"/>
              <a:t>Step 3</a:t>
            </a:r>
          </a:p>
        </p:txBody>
      </p:sp>
      <p:sp>
        <p:nvSpPr>
          <p:cNvPr id="321611" name="Text Box 75"/>
          <p:cNvSpPr txBox="1">
            <a:spLocks noChangeArrowheads="1"/>
          </p:cNvSpPr>
          <p:nvPr/>
        </p:nvSpPr>
        <p:spPr bwMode="auto">
          <a:xfrm>
            <a:off x="26638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21612" name="Text Box 76"/>
          <p:cNvSpPr txBox="1">
            <a:spLocks noChangeArrowheads="1"/>
          </p:cNvSpPr>
          <p:nvPr/>
        </p:nvSpPr>
        <p:spPr bwMode="auto">
          <a:xfrm>
            <a:off x="59404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21613" name="Freeform 77"/>
          <p:cNvSpPr>
            <a:spLocks/>
          </p:cNvSpPr>
          <p:nvPr/>
        </p:nvSpPr>
        <p:spPr bwMode="auto">
          <a:xfrm>
            <a:off x="7019925" y="1268413"/>
            <a:ext cx="431800" cy="1765300"/>
          </a:xfrm>
          <a:custGeom>
            <a:avLst/>
            <a:gdLst>
              <a:gd name="T0" fmla="*/ 0 w 272"/>
              <a:gd name="T1" fmla="*/ 1112 h 1112"/>
              <a:gd name="T2" fmla="*/ 0 w 272"/>
              <a:gd name="T3" fmla="*/ 0 h 1112"/>
              <a:gd name="T4" fmla="*/ 272 w 272"/>
              <a:gd name="T5" fmla="*/ 0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2" h="1112">
                <a:moveTo>
                  <a:pt x="0" y="1112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21614" name="AutoShape 78"/>
          <p:cNvCxnSpPr>
            <a:cxnSpLocks noChangeShapeType="1"/>
            <a:stCxn id="321613" idx="2"/>
            <a:endCxn id="321590" idx="0"/>
          </p:cNvCxnSpPr>
          <p:nvPr/>
        </p:nvCxnSpPr>
        <p:spPr bwMode="auto">
          <a:xfrm>
            <a:off x="7451725" y="1249363"/>
            <a:ext cx="720725" cy="3254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1620" name="Group 84"/>
          <p:cNvGrpSpPr>
            <a:grpSpLocks/>
          </p:cNvGrpSpPr>
          <p:nvPr/>
        </p:nvGrpSpPr>
        <p:grpSpPr bwMode="auto">
          <a:xfrm rot="5400000">
            <a:off x="4391819" y="2347119"/>
            <a:ext cx="360363" cy="2174875"/>
            <a:chOff x="2710" y="1456"/>
            <a:chExt cx="341" cy="1418"/>
          </a:xfrm>
        </p:grpSpPr>
        <p:sp>
          <p:nvSpPr>
            <p:cNvPr id="321621" name="Rectangle 85"/>
            <p:cNvSpPr>
              <a:spLocks noChangeArrowheads="1"/>
            </p:cNvSpPr>
            <p:nvPr/>
          </p:nvSpPr>
          <p:spPr bwMode="auto">
            <a:xfrm>
              <a:off x="2710" y="1750"/>
              <a:ext cx="341" cy="1114"/>
            </a:xfrm>
            <a:prstGeom prst="rect">
              <a:avLst/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1622" name="AutoShape 86"/>
            <p:cNvSpPr>
              <a:spLocks noChangeArrowheads="1"/>
            </p:cNvSpPr>
            <p:nvPr/>
          </p:nvSpPr>
          <p:spPr bwMode="auto">
            <a:xfrm>
              <a:off x="2710" y="1456"/>
              <a:ext cx="340" cy="294"/>
            </a:xfrm>
            <a:prstGeom prst="triangle">
              <a:avLst>
                <a:gd name="adj" fmla="val 50000"/>
              </a:avLst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1623" name="Text Box 87"/>
            <p:cNvSpPr txBox="1">
              <a:spLocks noChangeArrowheads="1"/>
            </p:cNvSpPr>
            <p:nvPr/>
          </p:nvSpPr>
          <p:spPr bwMode="auto">
            <a:xfrm>
              <a:off x="2763" y="1750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N</a:t>
              </a:r>
            </a:p>
          </p:txBody>
        </p:sp>
        <p:sp>
          <p:nvSpPr>
            <p:cNvPr id="321624" name="Text Box 88"/>
            <p:cNvSpPr txBox="1">
              <a:spLocks noChangeArrowheads="1"/>
            </p:cNvSpPr>
            <p:nvPr/>
          </p:nvSpPr>
          <p:spPr bwMode="auto">
            <a:xfrm>
              <a:off x="2763" y="2576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21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21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21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1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21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1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1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6" dur="2000" fill="hold"/>
                                        <p:tgtEl>
                                          <p:spTgt spid="3216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602" grpId="0"/>
      <p:bldP spid="321603" grpId="0"/>
      <p:bldP spid="321611" grpId="0"/>
      <p:bldP spid="3216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EDC22-64A9-4369-9557-3F14A2D1095F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27136-5C92-4C4C-9966-FFF02C2A40AC}" type="slidenum">
              <a:rPr lang="en-AU" altLang="en-US"/>
              <a:pPr/>
              <a:t>23</a:t>
            </a:fld>
            <a:endParaRPr lang="en-AU" altLang="en-US" dirty="0"/>
          </a:p>
        </p:txBody>
      </p:sp>
      <p:sp>
        <p:nvSpPr>
          <p:cNvPr id="322562" name="Rectangle 2"/>
          <p:cNvSpPr>
            <a:spLocks noChangeArrowheads="1"/>
          </p:cNvSpPr>
          <p:nvPr/>
        </p:nvSpPr>
        <p:spPr bwMode="auto">
          <a:xfrm>
            <a:off x="4202113" y="483393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2563" name="Oval 3"/>
          <p:cNvSpPr>
            <a:spLocks noChangeArrowheads="1"/>
          </p:cNvSpPr>
          <p:nvPr/>
        </p:nvSpPr>
        <p:spPr bwMode="auto">
          <a:xfrm>
            <a:off x="3132138" y="1992313"/>
            <a:ext cx="2879725" cy="2879725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22564" name="Rectangle 4"/>
          <p:cNvSpPr>
            <a:spLocks noChangeArrowheads="1"/>
          </p:cNvSpPr>
          <p:nvPr/>
        </p:nvSpPr>
        <p:spPr bwMode="auto">
          <a:xfrm>
            <a:off x="4202113" y="836613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2565" name="Freeform 5"/>
          <p:cNvSpPr>
            <a:spLocks/>
          </p:cNvSpPr>
          <p:nvPr/>
        </p:nvSpPr>
        <p:spPr bwMode="auto">
          <a:xfrm>
            <a:off x="1673225" y="995363"/>
            <a:ext cx="3536950" cy="130175"/>
          </a:xfrm>
          <a:custGeom>
            <a:avLst/>
            <a:gdLst>
              <a:gd name="T0" fmla="*/ 0 w 2228"/>
              <a:gd name="T1" fmla="*/ 5 h 82"/>
              <a:gd name="T2" fmla="*/ 2115 w 2228"/>
              <a:gd name="T3" fmla="*/ 13 h 82"/>
              <a:gd name="T4" fmla="*/ 2047 w 2228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8" h="82">
                <a:moveTo>
                  <a:pt x="0" y="5"/>
                </a:moveTo>
                <a:cubicBezTo>
                  <a:pt x="352" y="6"/>
                  <a:pt x="1774" y="0"/>
                  <a:pt x="2115" y="13"/>
                </a:cubicBezTo>
                <a:cubicBezTo>
                  <a:pt x="2228" y="24"/>
                  <a:pt x="2061" y="68"/>
                  <a:pt x="2047" y="8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66" name="Freeform 6"/>
          <p:cNvSpPr>
            <a:spLocks/>
          </p:cNvSpPr>
          <p:nvPr/>
        </p:nvSpPr>
        <p:spPr bwMode="auto">
          <a:xfrm>
            <a:off x="3954463" y="1079500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67" name="Freeform 7"/>
          <p:cNvSpPr>
            <a:spLocks/>
          </p:cNvSpPr>
          <p:nvPr/>
        </p:nvSpPr>
        <p:spPr bwMode="auto">
          <a:xfrm>
            <a:off x="3954463" y="1258888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68" name="Freeform 8"/>
          <p:cNvSpPr>
            <a:spLocks/>
          </p:cNvSpPr>
          <p:nvPr/>
        </p:nvSpPr>
        <p:spPr bwMode="auto">
          <a:xfrm>
            <a:off x="3954463" y="1438275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69" name="Freeform 9"/>
          <p:cNvSpPr>
            <a:spLocks/>
          </p:cNvSpPr>
          <p:nvPr/>
        </p:nvSpPr>
        <p:spPr bwMode="auto">
          <a:xfrm>
            <a:off x="1676400" y="1628775"/>
            <a:ext cx="3362325" cy="3676650"/>
          </a:xfrm>
          <a:custGeom>
            <a:avLst/>
            <a:gdLst>
              <a:gd name="T0" fmla="*/ 1591 w 2118"/>
              <a:gd name="T1" fmla="*/ 0 h 2316"/>
              <a:gd name="T2" fmla="*/ 4 w 2118"/>
              <a:gd name="T3" fmla="*/ 0 h 2316"/>
              <a:gd name="T4" fmla="*/ 0 w 2118"/>
              <a:gd name="T5" fmla="*/ 2256 h 2316"/>
              <a:gd name="T6" fmla="*/ 2118 w 2118"/>
              <a:gd name="T7" fmla="*/ 2274 h 2316"/>
              <a:gd name="T8" fmla="*/ 2046 w 2118"/>
              <a:gd name="T9" fmla="*/ 2316 h 2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8" h="2316">
                <a:moveTo>
                  <a:pt x="1591" y="0"/>
                </a:moveTo>
                <a:lnTo>
                  <a:pt x="4" y="0"/>
                </a:lnTo>
                <a:cubicBezTo>
                  <a:pt x="4" y="0"/>
                  <a:pt x="2" y="1128"/>
                  <a:pt x="0" y="2256"/>
                </a:cubicBezTo>
                <a:cubicBezTo>
                  <a:pt x="498" y="2256"/>
                  <a:pt x="1777" y="2264"/>
                  <a:pt x="2118" y="2274"/>
                </a:cubicBezTo>
                <a:cubicBezTo>
                  <a:pt x="2076" y="2289"/>
                  <a:pt x="2062" y="2301"/>
                  <a:pt x="2046" y="231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70" name="Freeform 10"/>
          <p:cNvSpPr>
            <a:spLocks/>
          </p:cNvSpPr>
          <p:nvPr/>
        </p:nvSpPr>
        <p:spPr bwMode="auto">
          <a:xfrm>
            <a:off x="3949700" y="5303838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71" name="Freeform 11"/>
          <p:cNvSpPr>
            <a:spLocks/>
          </p:cNvSpPr>
          <p:nvPr/>
        </p:nvSpPr>
        <p:spPr bwMode="auto">
          <a:xfrm>
            <a:off x="3949700" y="5495925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72" name="Freeform 12"/>
          <p:cNvSpPr>
            <a:spLocks/>
          </p:cNvSpPr>
          <p:nvPr/>
        </p:nvSpPr>
        <p:spPr bwMode="auto">
          <a:xfrm>
            <a:off x="3949700" y="5688013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73" name="Rectangle 13"/>
          <p:cNvSpPr>
            <a:spLocks noChangeArrowheads="1"/>
          </p:cNvSpPr>
          <p:nvPr/>
        </p:nvSpPr>
        <p:spPr bwMode="auto">
          <a:xfrm rot="5400000">
            <a:off x="6210300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2574" name="Freeform 14"/>
          <p:cNvSpPr>
            <a:spLocks/>
          </p:cNvSpPr>
          <p:nvPr/>
        </p:nvSpPr>
        <p:spPr bwMode="auto">
          <a:xfrm rot="16200000" flipV="1">
            <a:off x="6307932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75" name="Freeform 15"/>
          <p:cNvSpPr>
            <a:spLocks/>
          </p:cNvSpPr>
          <p:nvPr/>
        </p:nvSpPr>
        <p:spPr bwMode="auto">
          <a:xfrm rot="16200000" flipV="1">
            <a:off x="615711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76" name="Freeform 16"/>
          <p:cNvSpPr>
            <a:spLocks/>
          </p:cNvSpPr>
          <p:nvPr/>
        </p:nvSpPr>
        <p:spPr bwMode="auto">
          <a:xfrm rot="16200000" flipV="1">
            <a:off x="598566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77" name="Freeform 17"/>
          <p:cNvSpPr>
            <a:spLocks/>
          </p:cNvSpPr>
          <p:nvPr/>
        </p:nvSpPr>
        <p:spPr bwMode="auto">
          <a:xfrm>
            <a:off x="2987675" y="515938"/>
            <a:ext cx="3529013" cy="3402012"/>
          </a:xfrm>
          <a:custGeom>
            <a:avLst/>
            <a:gdLst>
              <a:gd name="T0" fmla="*/ 2166 w 2166"/>
              <a:gd name="T1" fmla="*/ 2059 h 2143"/>
              <a:gd name="T2" fmla="*/ 2110 w 2166"/>
              <a:gd name="T3" fmla="*/ 2143 h 2143"/>
              <a:gd name="T4" fmla="*/ 2132 w 2166"/>
              <a:gd name="T5" fmla="*/ 4 h 2143"/>
              <a:gd name="T6" fmla="*/ 0 w 2166"/>
              <a:gd name="T7" fmla="*/ 0 h 2143"/>
              <a:gd name="T8" fmla="*/ 0 w 2166"/>
              <a:gd name="T9" fmla="*/ 1578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6" h="2143">
                <a:moveTo>
                  <a:pt x="2166" y="2059"/>
                </a:moveTo>
                <a:lnTo>
                  <a:pt x="2110" y="2143"/>
                </a:lnTo>
                <a:lnTo>
                  <a:pt x="2132" y="4"/>
                </a:lnTo>
                <a:lnTo>
                  <a:pt x="0" y="0"/>
                </a:lnTo>
                <a:lnTo>
                  <a:pt x="0" y="1578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78" name="Rectangle 18"/>
          <p:cNvSpPr>
            <a:spLocks noChangeArrowheads="1"/>
          </p:cNvSpPr>
          <p:nvPr/>
        </p:nvSpPr>
        <p:spPr bwMode="auto">
          <a:xfrm rot="5400000">
            <a:off x="2212975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2579" name="Freeform 19"/>
          <p:cNvSpPr>
            <a:spLocks/>
          </p:cNvSpPr>
          <p:nvPr/>
        </p:nvSpPr>
        <p:spPr bwMode="auto">
          <a:xfrm>
            <a:off x="2051050" y="1001713"/>
            <a:ext cx="117475" cy="3057525"/>
          </a:xfrm>
          <a:custGeom>
            <a:avLst/>
            <a:gdLst>
              <a:gd name="T0" fmla="*/ 0 w 74"/>
              <a:gd name="T1" fmla="*/ 0 h 1926"/>
              <a:gd name="T2" fmla="*/ 13 w 74"/>
              <a:gd name="T3" fmla="*/ 1813 h 1926"/>
              <a:gd name="T4" fmla="*/ 74 w 74"/>
              <a:gd name="T5" fmla="*/ 1740 h 1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" h="1926">
                <a:moveTo>
                  <a:pt x="0" y="0"/>
                </a:moveTo>
                <a:cubicBezTo>
                  <a:pt x="2" y="301"/>
                  <a:pt x="1" y="1523"/>
                  <a:pt x="13" y="1813"/>
                </a:cubicBezTo>
                <a:cubicBezTo>
                  <a:pt x="2" y="1926"/>
                  <a:pt x="61" y="1755"/>
                  <a:pt x="74" y="174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80" name="Freeform 20"/>
          <p:cNvSpPr>
            <a:spLocks/>
          </p:cNvSpPr>
          <p:nvPr/>
        </p:nvSpPr>
        <p:spPr bwMode="auto">
          <a:xfrm rot="5400000" flipH="1">
            <a:off x="2085182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81" name="Freeform 21"/>
          <p:cNvSpPr>
            <a:spLocks/>
          </p:cNvSpPr>
          <p:nvPr/>
        </p:nvSpPr>
        <p:spPr bwMode="auto">
          <a:xfrm rot="5400000" flipH="1">
            <a:off x="1893094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2582" name="Freeform 22"/>
          <p:cNvSpPr>
            <a:spLocks/>
          </p:cNvSpPr>
          <p:nvPr/>
        </p:nvSpPr>
        <p:spPr bwMode="auto">
          <a:xfrm rot="5400000" flipH="1">
            <a:off x="1701007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22583" name="Group 23"/>
          <p:cNvGrpSpPr>
            <a:grpSpLocks/>
          </p:cNvGrpSpPr>
          <p:nvPr/>
        </p:nvGrpSpPr>
        <p:grpSpPr bwMode="auto">
          <a:xfrm>
            <a:off x="611188" y="1809750"/>
            <a:ext cx="541337" cy="971550"/>
            <a:chOff x="419" y="1140"/>
            <a:chExt cx="341" cy="612"/>
          </a:xfrm>
        </p:grpSpPr>
        <p:grpSp>
          <p:nvGrpSpPr>
            <p:cNvPr id="322584" name="Group 24"/>
            <p:cNvGrpSpPr>
              <a:grpSpLocks/>
            </p:cNvGrpSpPr>
            <p:nvPr/>
          </p:nvGrpSpPr>
          <p:grpSpPr bwMode="auto">
            <a:xfrm>
              <a:off x="419" y="1185"/>
              <a:ext cx="340" cy="68"/>
              <a:chOff x="408" y="1185"/>
              <a:chExt cx="340" cy="68"/>
            </a:xfrm>
          </p:grpSpPr>
          <p:sp>
            <p:nvSpPr>
              <p:cNvPr id="322585" name="Line 2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2586" name="Line 2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22587" name="Group 27"/>
            <p:cNvGrpSpPr>
              <a:grpSpLocks/>
            </p:cNvGrpSpPr>
            <p:nvPr/>
          </p:nvGrpSpPr>
          <p:grpSpPr bwMode="auto">
            <a:xfrm>
              <a:off x="420" y="1638"/>
              <a:ext cx="340" cy="68"/>
              <a:chOff x="408" y="1185"/>
              <a:chExt cx="340" cy="68"/>
            </a:xfrm>
          </p:grpSpPr>
          <p:sp>
            <p:nvSpPr>
              <p:cNvPr id="322588" name="Line 2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2589" name="Line 2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22590" name="Line 30"/>
            <p:cNvSpPr>
              <a:spLocks noChangeShapeType="1"/>
            </p:cNvSpPr>
            <p:nvPr/>
          </p:nvSpPr>
          <p:spPr bwMode="auto">
            <a:xfrm>
              <a:off x="589" y="1253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22591" name="Oval 31"/>
            <p:cNvSpPr>
              <a:spLocks noChangeArrowheads="1"/>
            </p:cNvSpPr>
            <p:nvPr/>
          </p:nvSpPr>
          <p:spPr bwMode="auto">
            <a:xfrm>
              <a:off x="567" y="114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2592" name="Oval 32"/>
            <p:cNvSpPr>
              <a:spLocks noChangeArrowheads="1"/>
            </p:cNvSpPr>
            <p:nvPr/>
          </p:nvSpPr>
          <p:spPr bwMode="auto">
            <a:xfrm>
              <a:off x="568" y="170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2593" name="Group 33"/>
          <p:cNvGrpSpPr>
            <a:grpSpLocks/>
          </p:cNvGrpSpPr>
          <p:nvPr/>
        </p:nvGrpSpPr>
        <p:grpSpPr bwMode="auto">
          <a:xfrm>
            <a:off x="611188" y="4149725"/>
            <a:ext cx="541337" cy="971550"/>
            <a:chOff x="385" y="2614"/>
            <a:chExt cx="341" cy="612"/>
          </a:xfrm>
        </p:grpSpPr>
        <p:grpSp>
          <p:nvGrpSpPr>
            <p:cNvPr id="322594" name="Group 34"/>
            <p:cNvGrpSpPr>
              <a:grpSpLocks/>
            </p:cNvGrpSpPr>
            <p:nvPr/>
          </p:nvGrpSpPr>
          <p:grpSpPr bwMode="auto">
            <a:xfrm>
              <a:off x="385" y="2659"/>
              <a:ext cx="340" cy="68"/>
              <a:chOff x="408" y="1185"/>
              <a:chExt cx="340" cy="68"/>
            </a:xfrm>
          </p:grpSpPr>
          <p:sp>
            <p:nvSpPr>
              <p:cNvPr id="322595" name="Line 3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2596" name="Line 3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22597" name="Group 37"/>
            <p:cNvGrpSpPr>
              <a:grpSpLocks/>
            </p:cNvGrpSpPr>
            <p:nvPr/>
          </p:nvGrpSpPr>
          <p:grpSpPr bwMode="auto">
            <a:xfrm>
              <a:off x="386" y="3112"/>
              <a:ext cx="340" cy="68"/>
              <a:chOff x="408" y="1185"/>
              <a:chExt cx="340" cy="68"/>
            </a:xfrm>
          </p:grpSpPr>
          <p:sp>
            <p:nvSpPr>
              <p:cNvPr id="322598" name="Line 3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2599" name="Line 3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22600" name="Line 40"/>
            <p:cNvSpPr>
              <a:spLocks noChangeShapeType="1"/>
            </p:cNvSpPr>
            <p:nvPr/>
          </p:nvSpPr>
          <p:spPr bwMode="auto">
            <a:xfrm>
              <a:off x="555" y="2727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22601" name="Oval 41"/>
            <p:cNvSpPr>
              <a:spLocks noChangeArrowheads="1"/>
            </p:cNvSpPr>
            <p:nvPr/>
          </p:nvSpPr>
          <p:spPr bwMode="auto">
            <a:xfrm>
              <a:off x="533" y="261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2602" name="Oval 42"/>
            <p:cNvSpPr>
              <a:spLocks noChangeArrowheads="1"/>
            </p:cNvSpPr>
            <p:nvPr/>
          </p:nvSpPr>
          <p:spPr bwMode="auto">
            <a:xfrm>
              <a:off x="534" y="3181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2603" name="Oval 43"/>
          <p:cNvSpPr>
            <a:spLocks noChangeArrowheads="1"/>
          </p:cNvSpPr>
          <p:nvPr/>
        </p:nvSpPr>
        <p:spPr bwMode="auto">
          <a:xfrm>
            <a:off x="846138" y="3357563"/>
            <a:ext cx="71437" cy="71437"/>
          </a:xfrm>
          <a:prstGeom prst="ellipse">
            <a:avLst/>
          </a:prstGeom>
          <a:solidFill>
            <a:schemeClr val="tx1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322604" name="AutoShape 44"/>
          <p:cNvCxnSpPr>
            <a:cxnSpLocks noChangeShapeType="1"/>
            <a:stCxn id="322592" idx="0"/>
            <a:endCxn id="322603" idx="4"/>
          </p:cNvCxnSpPr>
          <p:nvPr/>
        </p:nvCxnSpPr>
        <p:spPr bwMode="auto">
          <a:xfrm flipH="1">
            <a:off x="882650" y="2690813"/>
            <a:ext cx="1588" cy="7572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2605" name="AutoShape 45"/>
          <p:cNvCxnSpPr>
            <a:cxnSpLocks noChangeShapeType="1"/>
            <a:stCxn id="322603" idx="0"/>
            <a:endCxn id="322601" idx="4"/>
          </p:cNvCxnSpPr>
          <p:nvPr/>
        </p:nvCxnSpPr>
        <p:spPr bwMode="auto">
          <a:xfrm>
            <a:off x="882650" y="3338513"/>
            <a:ext cx="0" cy="9017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2606" name="Freeform 46"/>
          <p:cNvSpPr>
            <a:spLocks/>
          </p:cNvSpPr>
          <p:nvPr/>
        </p:nvSpPr>
        <p:spPr bwMode="auto">
          <a:xfrm>
            <a:off x="3841750" y="4862513"/>
            <a:ext cx="3616325" cy="1446212"/>
          </a:xfrm>
          <a:custGeom>
            <a:avLst/>
            <a:gdLst>
              <a:gd name="T0" fmla="*/ 214 w 2278"/>
              <a:gd name="T1" fmla="*/ 627 h 911"/>
              <a:gd name="T2" fmla="*/ 0 w 2278"/>
              <a:gd name="T3" fmla="*/ 653 h 911"/>
              <a:gd name="T4" fmla="*/ 6 w 2278"/>
              <a:gd name="T5" fmla="*/ 911 h 911"/>
              <a:gd name="T6" fmla="*/ 1367 w 2278"/>
              <a:gd name="T7" fmla="*/ 911 h 911"/>
              <a:gd name="T8" fmla="*/ 1367 w 2278"/>
              <a:gd name="T9" fmla="*/ 4 h 911"/>
              <a:gd name="T10" fmla="*/ 2278 w 2278"/>
              <a:gd name="T11" fmla="*/ 0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78" h="911">
                <a:moveTo>
                  <a:pt x="214" y="627"/>
                </a:moveTo>
                <a:cubicBezTo>
                  <a:pt x="178" y="631"/>
                  <a:pt x="125" y="590"/>
                  <a:pt x="0" y="653"/>
                </a:cubicBezTo>
                <a:lnTo>
                  <a:pt x="6" y="911"/>
                </a:lnTo>
                <a:lnTo>
                  <a:pt x="1367" y="911"/>
                </a:lnTo>
                <a:lnTo>
                  <a:pt x="1367" y="4"/>
                </a:lnTo>
                <a:lnTo>
                  <a:pt x="2278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22607" name="AutoShape 47"/>
          <p:cNvCxnSpPr>
            <a:cxnSpLocks noChangeShapeType="1"/>
            <a:stCxn id="322637" idx="2"/>
            <a:endCxn id="322615" idx="2"/>
          </p:cNvCxnSpPr>
          <p:nvPr/>
        </p:nvCxnSpPr>
        <p:spPr bwMode="auto">
          <a:xfrm>
            <a:off x="7451725" y="1249363"/>
            <a:ext cx="665163" cy="206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2608" name="Group 48"/>
          <p:cNvGrpSpPr>
            <a:grpSpLocks/>
          </p:cNvGrpSpPr>
          <p:nvPr/>
        </p:nvGrpSpPr>
        <p:grpSpPr bwMode="auto">
          <a:xfrm>
            <a:off x="8135938" y="4473575"/>
            <a:ext cx="73025" cy="792163"/>
            <a:chOff x="5125" y="2818"/>
            <a:chExt cx="46" cy="499"/>
          </a:xfrm>
        </p:grpSpPr>
        <p:sp>
          <p:nvSpPr>
            <p:cNvPr id="322609" name="Oval 49"/>
            <p:cNvSpPr>
              <a:spLocks noChangeArrowheads="1"/>
            </p:cNvSpPr>
            <p:nvPr/>
          </p:nvSpPr>
          <p:spPr bwMode="auto">
            <a:xfrm>
              <a:off x="5126" y="2818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2610" name="Oval 50"/>
            <p:cNvSpPr>
              <a:spLocks noChangeArrowheads="1"/>
            </p:cNvSpPr>
            <p:nvPr/>
          </p:nvSpPr>
          <p:spPr bwMode="auto">
            <a:xfrm>
              <a:off x="5125" y="3272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2611" name="Oval 51"/>
            <p:cNvSpPr>
              <a:spLocks noChangeArrowheads="1"/>
            </p:cNvSpPr>
            <p:nvPr/>
          </p:nvSpPr>
          <p:spPr bwMode="auto">
            <a:xfrm>
              <a:off x="5125" y="3045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2612" name="Group 52"/>
          <p:cNvGrpSpPr>
            <a:grpSpLocks/>
          </p:cNvGrpSpPr>
          <p:nvPr/>
        </p:nvGrpSpPr>
        <p:grpSpPr bwMode="auto">
          <a:xfrm>
            <a:off x="8135938" y="873125"/>
            <a:ext cx="73025" cy="792163"/>
            <a:chOff x="5125" y="550"/>
            <a:chExt cx="46" cy="499"/>
          </a:xfrm>
        </p:grpSpPr>
        <p:sp>
          <p:nvSpPr>
            <p:cNvPr id="322613" name="Oval 53"/>
            <p:cNvSpPr>
              <a:spLocks noChangeArrowheads="1"/>
            </p:cNvSpPr>
            <p:nvPr/>
          </p:nvSpPr>
          <p:spPr bwMode="auto">
            <a:xfrm>
              <a:off x="5126" y="55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2614" name="Oval 54"/>
            <p:cNvSpPr>
              <a:spLocks noChangeArrowheads="1"/>
            </p:cNvSpPr>
            <p:nvPr/>
          </p:nvSpPr>
          <p:spPr bwMode="auto">
            <a:xfrm>
              <a:off x="5125" y="100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2615" name="Oval 55"/>
            <p:cNvSpPr>
              <a:spLocks noChangeArrowheads="1"/>
            </p:cNvSpPr>
            <p:nvPr/>
          </p:nvSpPr>
          <p:spPr bwMode="auto">
            <a:xfrm>
              <a:off x="5125" y="77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cxnSp>
        <p:nvCxnSpPr>
          <p:cNvPr id="322616" name="AutoShape 56"/>
          <p:cNvCxnSpPr>
            <a:cxnSpLocks noChangeShapeType="1"/>
            <a:stCxn id="322591" idx="7"/>
            <a:endCxn id="322613" idx="1"/>
          </p:cNvCxnSpPr>
          <p:nvPr/>
        </p:nvCxnSpPr>
        <p:spPr bwMode="auto">
          <a:xfrm rot="16200000">
            <a:off x="4059238" y="-2287587"/>
            <a:ext cx="936625" cy="7242175"/>
          </a:xfrm>
          <a:prstGeom prst="bentConnector3">
            <a:avLst>
              <a:gd name="adj1" fmla="val 1716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2617" name="AutoShape 57"/>
          <p:cNvCxnSpPr>
            <a:cxnSpLocks noChangeShapeType="1"/>
            <a:stCxn id="322602" idx="5"/>
            <a:endCxn id="322610" idx="4"/>
          </p:cNvCxnSpPr>
          <p:nvPr/>
        </p:nvCxnSpPr>
        <p:spPr bwMode="auto">
          <a:xfrm rot="16200000" flipH="1">
            <a:off x="4462462" y="1574801"/>
            <a:ext cx="155575" cy="7264400"/>
          </a:xfrm>
          <a:prstGeom prst="bentConnector3">
            <a:avLst>
              <a:gd name="adj1" fmla="val 8948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2618" name="AutoShape 58"/>
          <p:cNvCxnSpPr>
            <a:cxnSpLocks noChangeShapeType="1"/>
            <a:stCxn id="322610" idx="6"/>
            <a:endCxn id="322614" idx="6"/>
          </p:cNvCxnSpPr>
          <p:nvPr/>
        </p:nvCxnSpPr>
        <p:spPr bwMode="auto">
          <a:xfrm flipV="1">
            <a:off x="8226425" y="1630363"/>
            <a:ext cx="1588" cy="3600450"/>
          </a:xfrm>
          <a:prstGeom prst="bentConnector3">
            <a:avLst>
              <a:gd name="adj1" fmla="val 131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2619" name="AutoShape 59"/>
          <p:cNvCxnSpPr>
            <a:cxnSpLocks noChangeShapeType="1"/>
            <a:stCxn id="322609" idx="6"/>
            <a:endCxn id="322613" idx="6"/>
          </p:cNvCxnSpPr>
          <p:nvPr/>
        </p:nvCxnSpPr>
        <p:spPr bwMode="auto">
          <a:xfrm flipV="1">
            <a:off x="8228013" y="909638"/>
            <a:ext cx="1587" cy="3600450"/>
          </a:xfrm>
          <a:prstGeom prst="bentConnector3">
            <a:avLst>
              <a:gd name="adj1" fmla="val 413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2620" name="AutoShape 60"/>
          <p:cNvCxnSpPr>
            <a:cxnSpLocks noChangeShapeType="1"/>
            <a:stCxn id="322603" idx="6"/>
            <a:endCxn id="322565" idx="0"/>
          </p:cNvCxnSpPr>
          <p:nvPr/>
        </p:nvCxnSpPr>
        <p:spPr bwMode="auto">
          <a:xfrm flipV="1">
            <a:off x="936625" y="1003300"/>
            <a:ext cx="717550" cy="2390775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2626" name="Text Box 66"/>
          <p:cNvSpPr txBox="1">
            <a:spLocks noChangeArrowheads="1"/>
          </p:cNvSpPr>
          <p:nvPr/>
        </p:nvSpPr>
        <p:spPr bwMode="auto">
          <a:xfrm>
            <a:off x="4284663" y="48688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22627" name="Text Box 67"/>
          <p:cNvSpPr txBox="1">
            <a:spLocks noChangeArrowheads="1"/>
          </p:cNvSpPr>
          <p:nvPr/>
        </p:nvSpPr>
        <p:spPr bwMode="auto">
          <a:xfrm>
            <a:off x="4284663" y="15922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22628" name="Text Box 68"/>
          <p:cNvSpPr txBox="1">
            <a:spLocks noChangeArrowheads="1"/>
          </p:cNvSpPr>
          <p:nvPr/>
        </p:nvSpPr>
        <p:spPr bwMode="auto">
          <a:xfrm>
            <a:off x="7451725" y="5842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22629" name="Text Box 69"/>
          <p:cNvSpPr txBox="1">
            <a:spLocks noChangeArrowheads="1"/>
          </p:cNvSpPr>
          <p:nvPr/>
        </p:nvSpPr>
        <p:spPr bwMode="auto">
          <a:xfrm>
            <a:off x="7451725" y="4113213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22630" name="Text Box 70"/>
          <p:cNvSpPr txBox="1">
            <a:spLocks noChangeArrowheads="1"/>
          </p:cNvSpPr>
          <p:nvPr/>
        </p:nvSpPr>
        <p:spPr bwMode="auto">
          <a:xfrm>
            <a:off x="7451725" y="166528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sp>
        <p:nvSpPr>
          <p:cNvPr id="322631" name="Text Box 71"/>
          <p:cNvSpPr txBox="1">
            <a:spLocks noChangeArrowheads="1"/>
          </p:cNvSpPr>
          <p:nvPr/>
        </p:nvSpPr>
        <p:spPr bwMode="auto">
          <a:xfrm>
            <a:off x="7451725" y="51943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cxnSp>
        <p:nvCxnSpPr>
          <p:cNvPr id="322632" name="AutoShape 72"/>
          <p:cNvCxnSpPr>
            <a:cxnSpLocks noChangeShapeType="1"/>
            <a:stCxn id="322606" idx="5"/>
            <a:endCxn id="322611" idx="2"/>
          </p:cNvCxnSpPr>
          <p:nvPr/>
        </p:nvCxnSpPr>
        <p:spPr bwMode="auto">
          <a:xfrm>
            <a:off x="7477125" y="4862513"/>
            <a:ext cx="639763" cy="79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2633" name="AutoShape 73"/>
          <p:cNvCxnSpPr>
            <a:cxnSpLocks noChangeShapeType="1"/>
            <a:endCxn id="322609" idx="4"/>
          </p:cNvCxnSpPr>
          <p:nvPr/>
        </p:nvCxnSpPr>
        <p:spPr bwMode="auto">
          <a:xfrm flipV="1">
            <a:off x="7451725" y="4564063"/>
            <a:ext cx="722313" cy="3048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2634" name="Text Box 74"/>
          <p:cNvSpPr txBox="1">
            <a:spLocks noChangeArrowheads="1"/>
          </p:cNvSpPr>
          <p:nvPr/>
        </p:nvSpPr>
        <p:spPr bwMode="auto">
          <a:xfrm>
            <a:off x="1260475" y="5553075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400" dirty="0"/>
              <a:t>Step 4</a:t>
            </a:r>
          </a:p>
        </p:txBody>
      </p:sp>
      <p:sp>
        <p:nvSpPr>
          <p:cNvPr id="322635" name="Text Box 75"/>
          <p:cNvSpPr txBox="1">
            <a:spLocks noChangeArrowheads="1"/>
          </p:cNvSpPr>
          <p:nvPr/>
        </p:nvSpPr>
        <p:spPr bwMode="auto">
          <a:xfrm>
            <a:off x="26638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22636" name="Text Box 76"/>
          <p:cNvSpPr txBox="1">
            <a:spLocks noChangeArrowheads="1"/>
          </p:cNvSpPr>
          <p:nvPr/>
        </p:nvSpPr>
        <p:spPr bwMode="auto">
          <a:xfrm>
            <a:off x="59404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22637" name="Freeform 77"/>
          <p:cNvSpPr>
            <a:spLocks/>
          </p:cNvSpPr>
          <p:nvPr/>
        </p:nvSpPr>
        <p:spPr bwMode="auto">
          <a:xfrm>
            <a:off x="7019925" y="1268413"/>
            <a:ext cx="431800" cy="1765300"/>
          </a:xfrm>
          <a:custGeom>
            <a:avLst/>
            <a:gdLst>
              <a:gd name="T0" fmla="*/ 0 w 272"/>
              <a:gd name="T1" fmla="*/ 1112 h 1112"/>
              <a:gd name="T2" fmla="*/ 0 w 272"/>
              <a:gd name="T3" fmla="*/ 0 h 1112"/>
              <a:gd name="T4" fmla="*/ 272 w 272"/>
              <a:gd name="T5" fmla="*/ 0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2" h="1112">
                <a:moveTo>
                  <a:pt x="0" y="1112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22638" name="AutoShape 78"/>
          <p:cNvCxnSpPr>
            <a:cxnSpLocks noChangeShapeType="1"/>
            <a:stCxn id="322637" idx="2"/>
            <a:endCxn id="322613" idx="4"/>
          </p:cNvCxnSpPr>
          <p:nvPr/>
        </p:nvCxnSpPr>
        <p:spPr bwMode="auto">
          <a:xfrm flipV="1">
            <a:off x="7451725" y="963613"/>
            <a:ext cx="722313" cy="28575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2639" name="Group 79"/>
          <p:cNvGrpSpPr>
            <a:grpSpLocks/>
          </p:cNvGrpSpPr>
          <p:nvPr/>
        </p:nvGrpSpPr>
        <p:grpSpPr bwMode="auto">
          <a:xfrm rot="10800000">
            <a:off x="4392613" y="2346325"/>
            <a:ext cx="360362" cy="2174875"/>
            <a:chOff x="2710" y="1456"/>
            <a:chExt cx="341" cy="1418"/>
          </a:xfrm>
        </p:grpSpPr>
        <p:sp>
          <p:nvSpPr>
            <p:cNvPr id="322640" name="Rectangle 80"/>
            <p:cNvSpPr>
              <a:spLocks noChangeArrowheads="1"/>
            </p:cNvSpPr>
            <p:nvPr/>
          </p:nvSpPr>
          <p:spPr bwMode="auto">
            <a:xfrm>
              <a:off x="2710" y="1750"/>
              <a:ext cx="341" cy="1114"/>
            </a:xfrm>
            <a:prstGeom prst="rect">
              <a:avLst/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2641" name="AutoShape 81"/>
            <p:cNvSpPr>
              <a:spLocks noChangeArrowheads="1"/>
            </p:cNvSpPr>
            <p:nvPr/>
          </p:nvSpPr>
          <p:spPr bwMode="auto">
            <a:xfrm>
              <a:off x="2710" y="1456"/>
              <a:ext cx="340" cy="294"/>
            </a:xfrm>
            <a:prstGeom prst="triangle">
              <a:avLst>
                <a:gd name="adj" fmla="val 50000"/>
              </a:avLst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2642" name="Text Box 82"/>
            <p:cNvSpPr txBox="1">
              <a:spLocks noChangeArrowheads="1"/>
            </p:cNvSpPr>
            <p:nvPr/>
          </p:nvSpPr>
          <p:spPr bwMode="auto">
            <a:xfrm>
              <a:off x="2763" y="1750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N</a:t>
              </a:r>
            </a:p>
          </p:txBody>
        </p:sp>
        <p:sp>
          <p:nvSpPr>
            <p:cNvPr id="322643" name="Text Box 83"/>
            <p:cNvSpPr txBox="1">
              <a:spLocks noChangeArrowheads="1"/>
            </p:cNvSpPr>
            <p:nvPr/>
          </p:nvSpPr>
          <p:spPr bwMode="auto">
            <a:xfrm>
              <a:off x="2763" y="2576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226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22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226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2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22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2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2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6" dur="2000" fill="hold"/>
                                        <p:tgtEl>
                                          <p:spTgt spid="3226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626" grpId="0"/>
      <p:bldP spid="322627" grpId="0"/>
      <p:bldP spid="322635" grpId="0"/>
      <p:bldP spid="3226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844D0-3330-4D2A-A351-50728D8BB761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685B-033B-4963-8118-32BED9ECAF9E}" type="slidenum">
              <a:rPr lang="en-AU" altLang="en-US"/>
              <a:pPr/>
              <a:t>24</a:t>
            </a:fld>
            <a:endParaRPr lang="en-AU" altLang="en-US" dirty="0"/>
          </a:p>
        </p:txBody>
      </p:sp>
      <p:sp>
        <p:nvSpPr>
          <p:cNvPr id="323586" name="Rectangle 2"/>
          <p:cNvSpPr>
            <a:spLocks noChangeArrowheads="1"/>
          </p:cNvSpPr>
          <p:nvPr/>
        </p:nvSpPr>
        <p:spPr bwMode="auto">
          <a:xfrm>
            <a:off x="4202113" y="483393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3587" name="Oval 3"/>
          <p:cNvSpPr>
            <a:spLocks noChangeArrowheads="1"/>
          </p:cNvSpPr>
          <p:nvPr/>
        </p:nvSpPr>
        <p:spPr bwMode="auto">
          <a:xfrm>
            <a:off x="3132138" y="1992313"/>
            <a:ext cx="2879725" cy="2879725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23588" name="Rectangle 4"/>
          <p:cNvSpPr>
            <a:spLocks noChangeArrowheads="1"/>
          </p:cNvSpPr>
          <p:nvPr/>
        </p:nvSpPr>
        <p:spPr bwMode="auto">
          <a:xfrm>
            <a:off x="4202113" y="836613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3589" name="Freeform 5"/>
          <p:cNvSpPr>
            <a:spLocks/>
          </p:cNvSpPr>
          <p:nvPr/>
        </p:nvSpPr>
        <p:spPr bwMode="auto">
          <a:xfrm>
            <a:off x="1673225" y="995363"/>
            <a:ext cx="3536950" cy="130175"/>
          </a:xfrm>
          <a:custGeom>
            <a:avLst/>
            <a:gdLst>
              <a:gd name="T0" fmla="*/ 0 w 2228"/>
              <a:gd name="T1" fmla="*/ 5 h 82"/>
              <a:gd name="T2" fmla="*/ 2115 w 2228"/>
              <a:gd name="T3" fmla="*/ 13 h 82"/>
              <a:gd name="T4" fmla="*/ 2047 w 2228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8" h="82">
                <a:moveTo>
                  <a:pt x="0" y="5"/>
                </a:moveTo>
                <a:cubicBezTo>
                  <a:pt x="352" y="6"/>
                  <a:pt x="1774" y="0"/>
                  <a:pt x="2115" y="13"/>
                </a:cubicBezTo>
                <a:cubicBezTo>
                  <a:pt x="2228" y="24"/>
                  <a:pt x="2061" y="68"/>
                  <a:pt x="2047" y="8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590" name="Freeform 6"/>
          <p:cNvSpPr>
            <a:spLocks/>
          </p:cNvSpPr>
          <p:nvPr/>
        </p:nvSpPr>
        <p:spPr bwMode="auto">
          <a:xfrm>
            <a:off x="3954463" y="1079500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591" name="Freeform 7"/>
          <p:cNvSpPr>
            <a:spLocks/>
          </p:cNvSpPr>
          <p:nvPr/>
        </p:nvSpPr>
        <p:spPr bwMode="auto">
          <a:xfrm>
            <a:off x="3954463" y="1258888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592" name="Freeform 8"/>
          <p:cNvSpPr>
            <a:spLocks/>
          </p:cNvSpPr>
          <p:nvPr/>
        </p:nvSpPr>
        <p:spPr bwMode="auto">
          <a:xfrm>
            <a:off x="3954463" y="1438275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593" name="Freeform 9"/>
          <p:cNvSpPr>
            <a:spLocks/>
          </p:cNvSpPr>
          <p:nvPr/>
        </p:nvSpPr>
        <p:spPr bwMode="auto">
          <a:xfrm>
            <a:off x="1676400" y="1628775"/>
            <a:ext cx="3362325" cy="3676650"/>
          </a:xfrm>
          <a:custGeom>
            <a:avLst/>
            <a:gdLst>
              <a:gd name="T0" fmla="*/ 1591 w 2118"/>
              <a:gd name="T1" fmla="*/ 0 h 2316"/>
              <a:gd name="T2" fmla="*/ 4 w 2118"/>
              <a:gd name="T3" fmla="*/ 0 h 2316"/>
              <a:gd name="T4" fmla="*/ 0 w 2118"/>
              <a:gd name="T5" fmla="*/ 2256 h 2316"/>
              <a:gd name="T6" fmla="*/ 2118 w 2118"/>
              <a:gd name="T7" fmla="*/ 2274 h 2316"/>
              <a:gd name="T8" fmla="*/ 2046 w 2118"/>
              <a:gd name="T9" fmla="*/ 2316 h 2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8" h="2316">
                <a:moveTo>
                  <a:pt x="1591" y="0"/>
                </a:moveTo>
                <a:lnTo>
                  <a:pt x="4" y="0"/>
                </a:lnTo>
                <a:cubicBezTo>
                  <a:pt x="4" y="0"/>
                  <a:pt x="2" y="1128"/>
                  <a:pt x="0" y="2256"/>
                </a:cubicBezTo>
                <a:cubicBezTo>
                  <a:pt x="498" y="2256"/>
                  <a:pt x="1777" y="2264"/>
                  <a:pt x="2118" y="2274"/>
                </a:cubicBezTo>
                <a:cubicBezTo>
                  <a:pt x="2076" y="2289"/>
                  <a:pt x="2062" y="2301"/>
                  <a:pt x="2046" y="231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594" name="Freeform 10"/>
          <p:cNvSpPr>
            <a:spLocks/>
          </p:cNvSpPr>
          <p:nvPr/>
        </p:nvSpPr>
        <p:spPr bwMode="auto">
          <a:xfrm>
            <a:off x="3949700" y="5303838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595" name="Freeform 11"/>
          <p:cNvSpPr>
            <a:spLocks/>
          </p:cNvSpPr>
          <p:nvPr/>
        </p:nvSpPr>
        <p:spPr bwMode="auto">
          <a:xfrm>
            <a:off x="3949700" y="5495925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596" name="Freeform 12"/>
          <p:cNvSpPr>
            <a:spLocks/>
          </p:cNvSpPr>
          <p:nvPr/>
        </p:nvSpPr>
        <p:spPr bwMode="auto">
          <a:xfrm>
            <a:off x="3949700" y="5688013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597" name="Rectangle 13"/>
          <p:cNvSpPr>
            <a:spLocks noChangeArrowheads="1"/>
          </p:cNvSpPr>
          <p:nvPr/>
        </p:nvSpPr>
        <p:spPr bwMode="auto">
          <a:xfrm rot="5400000">
            <a:off x="6210300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3598" name="Freeform 14"/>
          <p:cNvSpPr>
            <a:spLocks/>
          </p:cNvSpPr>
          <p:nvPr/>
        </p:nvSpPr>
        <p:spPr bwMode="auto">
          <a:xfrm rot="16200000" flipV="1">
            <a:off x="6307932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599" name="Freeform 15"/>
          <p:cNvSpPr>
            <a:spLocks/>
          </p:cNvSpPr>
          <p:nvPr/>
        </p:nvSpPr>
        <p:spPr bwMode="auto">
          <a:xfrm rot="16200000" flipV="1">
            <a:off x="615711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600" name="Freeform 16"/>
          <p:cNvSpPr>
            <a:spLocks/>
          </p:cNvSpPr>
          <p:nvPr/>
        </p:nvSpPr>
        <p:spPr bwMode="auto">
          <a:xfrm rot="16200000" flipV="1">
            <a:off x="598566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601" name="Freeform 17"/>
          <p:cNvSpPr>
            <a:spLocks/>
          </p:cNvSpPr>
          <p:nvPr/>
        </p:nvSpPr>
        <p:spPr bwMode="auto">
          <a:xfrm>
            <a:off x="2987675" y="515938"/>
            <a:ext cx="3529013" cy="3402012"/>
          </a:xfrm>
          <a:custGeom>
            <a:avLst/>
            <a:gdLst>
              <a:gd name="T0" fmla="*/ 2166 w 2166"/>
              <a:gd name="T1" fmla="*/ 2059 h 2143"/>
              <a:gd name="T2" fmla="*/ 2110 w 2166"/>
              <a:gd name="T3" fmla="*/ 2143 h 2143"/>
              <a:gd name="T4" fmla="*/ 2132 w 2166"/>
              <a:gd name="T5" fmla="*/ 4 h 2143"/>
              <a:gd name="T6" fmla="*/ 0 w 2166"/>
              <a:gd name="T7" fmla="*/ 0 h 2143"/>
              <a:gd name="T8" fmla="*/ 0 w 2166"/>
              <a:gd name="T9" fmla="*/ 1578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6" h="2143">
                <a:moveTo>
                  <a:pt x="2166" y="2059"/>
                </a:moveTo>
                <a:lnTo>
                  <a:pt x="2110" y="2143"/>
                </a:lnTo>
                <a:lnTo>
                  <a:pt x="2132" y="4"/>
                </a:lnTo>
                <a:lnTo>
                  <a:pt x="0" y="0"/>
                </a:lnTo>
                <a:lnTo>
                  <a:pt x="0" y="1578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602" name="Rectangle 18"/>
          <p:cNvSpPr>
            <a:spLocks noChangeArrowheads="1"/>
          </p:cNvSpPr>
          <p:nvPr/>
        </p:nvSpPr>
        <p:spPr bwMode="auto">
          <a:xfrm rot="5400000">
            <a:off x="2212975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3603" name="Freeform 19"/>
          <p:cNvSpPr>
            <a:spLocks/>
          </p:cNvSpPr>
          <p:nvPr/>
        </p:nvSpPr>
        <p:spPr bwMode="auto">
          <a:xfrm>
            <a:off x="2051050" y="1001713"/>
            <a:ext cx="117475" cy="3057525"/>
          </a:xfrm>
          <a:custGeom>
            <a:avLst/>
            <a:gdLst>
              <a:gd name="T0" fmla="*/ 0 w 74"/>
              <a:gd name="T1" fmla="*/ 0 h 1926"/>
              <a:gd name="T2" fmla="*/ 13 w 74"/>
              <a:gd name="T3" fmla="*/ 1813 h 1926"/>
              <a:gd name="T4" fmla="*/ 74 w 74"/>
              <a:gd name="T5" fmla="*/ 1740 h 1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" h="1926">
                <a:moveTo>
                  <a:pt x="0" y="0"/>
                </a:moveTo>
                <a:cubicBezTo>
                  <a:pt x="2" y="301"/>
                  <a:pt x="1" y="1523"/>
                  <a:pt x="13" y="1813"/>
                </a:cubicBezTo>
                <a:cubicBezTo>
                  <a:pt x="2" y="1926"/>
                  <a:pt x="61" y="1755"/>
                  <a:pt x="74" y="174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604" name="Freeform 20"/>
          <p:cNvSpPr>
            <a:spLocks/>
          </p:cNvSpPr>
          <p:nvPr/>
        </p:nvSpPr>
        <p:spPr bwMode="auto">
          <a:xfrm rot="5400000" flipH="1">
            <a:off x="2085182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605" name="Freeform 21"/>
          <p:cNvSpPr>
            <a:spLocks/>
          </p:cNvSpPr>
          <p:nvPr/>
        </p:nvSpPr>
        <p:spPr bwMode="auto">
          <a:xfrm rot="5400000" flipH="1">
            <a:off x="1893094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606" name="Freeform 22"/>
          <p:cNvSpPr>
            <a:spLocks/>
          </p:cNvSpPr>
          <p:nvPr/>
        </p:nvSpPr>
        <p:spPr bwMode="auto">
          <a:xfrm rot="5400000" flipH="1">
            <a:off x="1701007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23607" name="Group 23"/>
          <p:cNvGrpSpPr>
            <a:grpSpLocks/>
          </p:cNvGrpSpPr>
          <p:nvPr/>
        </p:nvGrpSpPr>
        <p:grpSpPr bwMode="auto">
          <a:xfrm>
            <a:off x="611188" y="1809750"/>
            <a:ext cx="541337" cy="971550"/>
            <a:chOff x="419" y="1140"/>
            <a:chExt cx="341" cy="612"/>
          </a:xfrm>
        </p:grpSpPr>
        <p:grpSp>
          <p:nvGrpSpPr>
            <p:cNvPr id="323608" name="Group 24"/>
            <p:cNvGrpSpPr>
              <a:grpSpLocks/>
            </p:cNvGrpSpPr>
            <p:nvPr/>
          </p:nvGrpSpPr>
          <p:grpSpPr bwMode="auto">
            <a:xfrm>
              <a:off x="419" y="1185"/>
              <a:ext cx="340" cy="68"/>
              <a:chOff x="408" y="1185"/>
              <a:chExt cx="340" cy="68"/>
            </a:xfrm>
          </p:grpSpPr>
          <p:sp>
            <p:nvSpPr>
              <p:cNvPr id="323609" name="Line 2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3610" name="Line 2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23611" name="Group 27"/>
            <p:cNvGrpSpPr>
              <a:grpSpLocks/>
            </p:cNvGrpSpPr>
            <p:nvPr/>
          </p:nvGrpSpPr>
          <p:grpSpPr bwMode="auto">
            <a:xfrm>
              <a:off x="420" y="1638"/>
              <a:ext cx="340" cy="68"/>
              <a:chOff x="408" y="1185"/>
              <a:chExt cx="340" cy="68"/>
            </a:xfrm>
          </p:grpSpPr>
          <p:sp>
            <p:nvSpPr>
              <p:cNvPr id="323612" name="Line 2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3613" name="Line 2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23614" name="Line 30"/>
            <p:cNvSpPr>
              <a:spLocks noChangeShapeType="1"/>
            </p:cNvSpPr>
            <p:nvPr/>
          </p:nvSpPr>
          <p:spPr bwMode="auto">
            <a:xfrm>
              <a:off x="589" y="1253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23615" name="Oval 31"/>
            <p:cNvSpPr>
              <a:spLocks noChangeArrowheads="1"/>
            </p:cNvSpPr>
            <p:nvPr/>
          </p:nvSpPr>
          <p:spPr bwMode="auto">
            <a:xfrm>
              <a:off x="567" y="114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3616" name="Oval 32"/>
            <p:cNvSpPr>
              <a:spLocks noChangeArrowheads="1"/>
            </p:cNvSpPr>
            <p:nvPr/>
          </p:nvSpPr>
          <p:spPr bwMode="auto">
            <a:xfrm>
              <a:off x="568" y="170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3617" name="Group 33"/>
          <p:cNvGrpSpPr>
            <a:grpSpLocks/>
          </p:cNvGrpSpPr>
          <p:nvPr/>
        </p:nvGrpSpPr>
        <p:grpSpPr bwMode="auto">
          <a:xfrm>
            <a:off x="611188" y="4149725"/>
            <a:ext cx="541337" cy="971550"/>
            <a:chOff x="385" y="2614"/>
            <a:chExt cx="341" cy="612"/>
          </a:xfrm>
        </p:grpSpPr>
        <p:grpSp>
          <p:nvGrpSpPr>
            <p:cNvPr id="323618" name="Group 34"/>
            <p:cNvGrpSpPr>
              <a:grpSpLocks/>
            </p:cNvGrpSpPr>
            <p:nvPr/>
          </p:nvGrpSpPr>
          <p:grpSpPr bwMode="auto">
            <a:xfrm>
              <a:off x="385" y="2659"/>
              <a:ext cx="340" cy="68"/>
              <a:chOff x="408" y="1185"/>
              <a:chExt cx="340" cy="68"/>
            </a:xfrm>
          </p:grpSpPr>
          <p:sp>
            <p:nvSpPr>
              <p:cNvPr id="323619" name="Line 3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3620" name="Line 3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23621" name="Group 37"/>
            <p:cNvGrpSpPr>
              <a:grpSpLocks/>
            </p:cNvGrpSpPr>
            <p:nvPr/>
          </p:nvGrpSpPr>
          <p:grpSpPr bwMode="auto">
            <a:xfrm>
              <a:off x="386" y="3112"/>
              <a:ext cx="340" cy="68"/>
              <a:chOff x="408" y="1185"/>
              <a:chExt cx="340" cy="68"/>
            </a:xfrm>
          </p:grpSpPr>
          <p:sp>
            <p:nvSpPr>
              <p:cNvPr id="323622" name="Line 3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3623" name="Line 3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23624" name="Line 40"/>
            <p:cNvSpPr>
              <a:spLocks noChangeShapeType="1"/>
            </p:cNvSpPr>
            <p:nvPr/>
          </p:nvSpPr>
          <p:spPr bwMode="auto">
            <a:xfrm>
              <a:off x="555" y="2727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23625" name="Oval 41"/>
            <p:cNvSpPr>
              <a:spLocks noChangeArrowheads="1"/>
            </p:cNvSpPr>
            <p:nvPr/>
          </p:nvSpPr>
          <p:spPr bwMode="auto">
            <a:xfrm>
              <a:off x="533" y="261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3626" name="Oval 42"/>
            <p:cNvSpPr>
              <a:spLocks noChangeArrowheads="1"/>
            </p:cNvSpPr>
            <p:nvPr/>
          </p:nvSpPr>
          <p:spPr bwMode="auto">
            <a:xfrm>
              <a:off x="534" y="3181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3627" name="Oval 43"/>
          <p:cNvSpPr>
            <a:spLocks noChangeArrowheads="1"/>
          </p:cNvSpPr>
          <p:nvPr/>
        </p:nvSpPr>
        <p:spPr bwMode="auto">
          <a:xfrm>
            <a:off x="846138" y="3357563"/>
            <a:ext cx="71437" cy="71437"/>
          </a:xfrm>
          <a:prstGeom prst="ellipse">
            <a:avLst/>
          </a:prstGeom>
          <a:solidFill>
            <a:schemeClr val="tx1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323628" name="AutoShape 44"/>
          <p:cNvCxnSpPr>
            <a:cxnSpLocks noChangeShapeType="1"/>
            <a:stCxn id="323616" idx="0"/>
            <a:endCxn id="323627" idx="4"/>
          </p:cNvCxnSpPr>
          <p:nvPr/>
        </p:nvCxnSpPr>
        <p:spPr bwMode="auto">
          <a:xfrm flipH="1">
            <a:off x="882650" y="2690813"/>
            <a:ext cx="1588" cy="7572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3629" name="AutoShape 45"/>
          <p:cNvCxnSpPr>
            <a:cxnSpLocks noChangeShapeType="1"/>
            <a:stCxn id="323627" idx="0"/>
            <a:endCxn id="323625" idx="4"/>
          </p:cNvCxnSpPr>
          <p:nvPr/>
        </p:nvCxnSpPr>
        <p:spPr bwMode="auto">
          <a:xfrm>
            <a:off x="882650" y="3338513"/>
            <a:ext cx="0" cy="9017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3630" name="Freeform 46"/>
          <p:cNvSpPr>
            <a:spLocks/>
          </p:cNvSpPr>
          <p:nvPr/>
        </p:nvSpPr>
        <p:spPr bwMode="auto">
          <a:xfrm>
            <a:off x="3841750" y="4862513"/>
            <a:ext cx="3616325" cy="1446212"/>
          </a:xfrm>
          <a:custGeom>
            <a:avLst/>
            <a:gdLst>
              <a:gd name="T0" fmla="*/ 214 w 2278"/>
              <a:gd name="T1" fmla="*/ 627 h 911"/>
              <a:gd name="T2" fmla="*/ 0 w 2278"/>
              <a:gd name="T3" fmla="*/ 653 h 911"/>
              <a:gd name="T4" fmla="*/ 6 w 2278"/>
              <a:gd name="T5" fmla="*/ 911 h 911"/>
              <a:gd name="T6" fmla="*/ 1367 w 2278"/>
              <a:gd name="T7" fmla="*/ 911 h 911"/>
              <a:gd name="T8" fmla="*/ 1367 w 2278"/>
              <a:gd name="T9" fmla="*/ 4 h 911"/>
              <a:gd name="T10" fmla="*/ 2278 w 2278"/>
              <a:gd name="T11" fmla="*/ 0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78" h="911">
                <a:moveTo>
                  <a:pt x="214" y="627"/>
                </a:moveTo>
                <a:cubicBezTo>
                  <a:pt x="178" y="631"/>
                  <a:pt x="125" y="590"/>
                  <a:pt x="0" y="653"/>
                </a:cubicBezTo>
                <a:lnTo>
                  <a:pt x="6" y="911"/>
                </a:lnTo>
                <a:lnTo>
                  <a:pt x="1367" y="911"/>
                </a:lnTo>
                <a:lnTo>
                  <a:pt x="1367" y="4"/>
                </a:lnTo>
                <a:lnTo>
                  <a:pt x="2278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23631" name="AutoShape 47"/>
          <p:cNvCxnSpPr>
            <a:cxnSpLocks noChangeShapeType="1"/>
            <a:stCxn id="323661" idx="2"/>
            <a:endCxn id="323639" idx="2"/>
          </p:cNvCxnSpPr>
          <p:nvPr/>
        </p:nvCxnSpPr>
        <p:spPr bwMode="auto">
          <a:xfrm>
            <a:off x="7451725" y="1249363"/>
            <a:ext cx="665163" cy="206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3632" name="Group 48"/>
          <p:cNvGrpSpPr>
            <a:grpSpLocks/>
          </p:cNvGrpSpPr>
          <p:nvPr/>
        </p:nvGrpSpPr>
        <p:grpSpPr bwMode="auto">
          <a:xfrm>
            <a:off x="8135938" y="4473575"/>
            <a:ext cx="73025" cy="792163"/>
            <a:chOff x="5125" y="2818"/>
            <a:chExt cx="46" cy="499"/>
          </a:xfrm>
        </p:grpSpPr>
        <p:sp>
          <p:nvSpPr>
            <p:cNvPr id="323633" name="Oval 49"/>
            <p:cNvSpPr>
              <a:spLocks noChangeArrowheads="1"/>
            </p:cNvSpPr>
            <p:nvPr/>
          </p:nvSpPr>
          <p:spPr bwMode="auto">
            <a:xfrm>
              <a:off x="5126" y="2818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3634" name="Oval 50"/>
            <p:cNvSpPr>
              <a:spLocks noChangeArrowheads="1"/>
            </p:cNvSpPr>
            <p:nvPr/>
          </p:nvSpPr>
          <p:spPr bwMode="auto">
            <a:xfrm>
              <a:off x="5125" y="3272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3635" name="Oval 51"/>
            <p:cNvSpPr>
              <a:spLocks noChangeArrowheads="1"/>
            </p:cNvSpPr>
            <p:nvPr/>
          </p:nvSpPr>
          <p:spPr bwMode="auto">
            <a:xfrm>
              <a:off x="5125" y="3045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3636" name="Group 52"/>
          <p:cNvGrpSpPr>
            <a:grpSpLocks/>
          </p:cNvGrpSpPr>
          <p:nvPr/>
        </p:nvGrpSpPr>
        <p:grpSpPr bwMode="auto">
          <a:xfrm>
            <a:off x="8135938" y="873125"/>
            <a:ext cx="73025" cy="792163"/>
            <a:chOff x="5125" y="550"/>
            <a:chExt cx="46" cy="499"/>
          </a:xfrm>
        </p:grpSpPr>
        <p:sp>
          <p:nvSpPr>
            <p:cNvPr id="323637" name="Oval 53"/>
            <p:cNvSpPr>
              <a:spLocks noChangeArrowheads="1"/>
            </p:cNvSpPr>
            <p:nvPr/>
          </p:nvSpPr>
          <p:spPr bwMode="auto">
            <a:xfrm>
              <a:off x="5126" y="55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3638" name="Oval 54"/>
            <p:cNvSpPr>
              <a:spLocks noChangeArrowheads="1"/>
            </p:cNvSpPr>
            <p:nvPr/>
          </p:nvSpPr>
          <p:spPr bwMode="auto">
            <a:xfrm>
              <a:off x="5125" y="100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3639" name="Oval 55"/>
            <p:cNvSpPr>
              <a:spLocks noChangeArrowheads="1"/>
            </p:cNvSpPr>
            <p:nvPr/>
          </p:nvSpPr>
          <p:spPr bwMode="auto">
            <a:xfrm>
              <a:off x="5125" y="77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cxnSp>
        <p:nvCxnSpPr>
          <p:cNvPr id="323640" name="AutoShape 56"/>
          <p:cNvCxnSpPr>
            <a:cxnSpLocks noChangeShapeType="1"/>
            <a:stCxn id="323615" idx="7"/>
            <a:endCxn id="323637" idx="1"/>
          </p:cNvCxnSpPr>
          <p:nvPr/>
        </p:nvCxnSpPr>
        <p:spPr bwMode="auto">
          <a:xfrm rot="16200000">
            <a:off x="4059238" y="-2287587"/>
            <a:ext cx="936625" cy="7242175"/>
          </a:xfrm>
          <a:prstGeom prst="bentConnector3">
            <a:avLst>
              <a:gd name="adj1" fmla="val 1716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3641" name="AutoShape 57"/>
          <p:cNvCxnSpPr>
            <a:cxnSpLocks noChangeShapeType="1"/>
            <a:stCxn id="323626" idx="5"/>
            <a:endCxn id="323634" idx="4"/>
          </p:cNvCxnSpPr>
          <p:nvPr/>
        </p:nvCxnSpPr>
        <p:spPr bwMode="auto">
          <a:xfrm rot="16200000" flipH="1">
            <a:off x="4462462" y="1574801"/>
            <a:ext cx="155575" cy="7264400"/>
          </a:xfrm>
          <a:prstGeom prst="bentConnector3">
            <a:avLst>
              <a:gd name="adj1" fmla="val 8948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3642" name="AutoShape 58"/>
          <p:cNvCxnSpPr>
            <a:cxnSpLocks noChangeShapeType="1"/>
            <a:stCxn id="323634" idx="6"/>
            <a:endCxn id="323638" idx="6"/>
          </p:cNvCxnSpPr>
          <p:nvPr/>
        </p:nvCxnSpPr>
        <p:spPr bwMode="auto">
          <a:xfrm flipV="1">
            <a:off x="8226425" y="1630363"/>
            <a:ext cx="1588" cy="3600450"/>
          </a:xfrm>
          <a:prstGeom prst="bentConnector3">
            <a:avLst>
              <a:gd name="adj1" fmla="val 131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3643" name="AutoShape 59"/>
          <p:cNvCxnSpPr>
            <a:cxnSpLocks noChangeShapeType="1"/>
            <a:stCxn id="323633" idx="6"/>
            <a:endCxn id="323637" idx="6"/>
          </p:cNvCxnSpPr>
          <p:nvPr/>
        </p:nvCxnSpPr>
        <p:spPr bwMode="auto">
          <a:xfrm flipV="1">
            <a:off x="8228013" y="909638"/>
            <a:ext cx="1587" cy="3600450"/>
          </a:xfrm>
          <a:prstGeom prst="bentConnector3">
            <a:avLst>
              <a:gd name="adj1" fmla="val 413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3644" name="AutoShape 60"/>
          <p:cNvCxnSpPr>
            <a:cxnSpLocks noChangeShapeType="1"/>
            <a:stCxn id="323627" idx="6"/>
            <a:endCxn id="323589" idx="0"/>
          </p:cNvCxnSpPr>
          <p:nvPr/>
        </p:nvCxnSpPr>
        <p:spPr bwMode="auto">
          <a:xfrm flipV="1">
            <a:off x="936625" y="1003300"/>
            <a:ext cx="717550" cy="2390775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3650" name="Text Box 66"/>
          <p:cNvSpPr txBox="1">
            <a:spLocks noChangeArrowheads="1"/>
          </p:cNvSpPr>
          <p:nvPr/>
        </p:nvSpPr>
        <p:spPr bwMode="auto">
          <a:xfrm>
            <a:off x="4284663" y="48688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23651" name="Text Box 67"/>
          <p:cNvSpPr txBox="1">
            <a:spLocks noChangeArrowheads="1"/>
          </p:cNvSpPr>
          <p:nvPr/>
        </p:nvSpPr>
        <p:spPr bwMode="auto">
          <a:xfrm>
            <a:off x="4284663" y="15922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23652" name="Text Box 68"/>
          <p:cNvSpPr txBox="1">
            <a:spLocks noChangeArrowheads="1"/>
          </p:cNvSpPr>
          <p:nvPr/>
        </p:nvSpPr>
        <p:spPr bwMode="auto">
          <a:xfrm>
            <a:off x="7451725" y="5842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23653" name="Text Box 69"/>
          <p:cNvSpPr txBox="1">
            <a:spLocks noChangeArrowheads="1"/>
          </p:cNvSpPr>
          <p:nvPr/>
        </p:nvSpPr>
        <p:spPr bwMode="auto">
          <a:xfrm>
            <a:off x="7451725" y="4113213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23654" name="Text Box 70"/>
          <p:cNvSpPr txBox="1">
            <a:spLocks noChangeArrowheads="1"/>
          </p:cNvSpPr>
          <p:nvPr/>
        </p:nvSpPr>
        <p:spPr bwMode="auto">
          <a:xfrm>
            <a:off x="7451725" y="166528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sp>
        <p:nvSpPr>
          <p:cNvPr id="323655" name="Text Box 71"/>
          <p:cNvSpPr txBox="1">
            <a:spLocks noChangeArrowheads="1"/>
          </p:cNvSpPr>
          <p:nvPr/>
        </p:nvSpPr>
        <p:spPr bwMode="auto">
          <a:xfrm>
            <a:off x="7451725" y="51943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cxnSp>
        <p:nvCxnSpPr>
          <p:cNvPr id="323656" name="AutoShape 72"/>
          <p:cNvCxnSpPr>
            <a:cxnSpLocks noChangeShapeType="1"/>
            <a:stCxn id="323630" idx="5"/>
            <a:endCxn id="323635" idx="2"/>
          </p:cNvCxnSpPr>
          <p:nvPr/>
        </p:nvCxnSpPr>
        <p:spPr bwMode="auto">
          <a:xfrm>
            <a:off x="7477125" y="4862513"/>
            <a:ext cx="639763" cy="79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3657" name="AutoShape 73"/>
          <p:cNvCxnSpPr>
            <a:cxnSpLocks noChangeShapeType="1"/>
            <a:endCxn id="323634" idx="0"/>
          </p:cNvCxnSpPr>
          <p:nvPr/>
        </p:nvCxnSpPr>
        <p:spPr bwMode="auto">
          <a:xfrm>
            <a:off x="7451725" y="4868863"/>
            <a:ext cx="720725" cy="3063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3658" name="Text Box 74"/>
          <p:cNvSpPr txBox="1">
            <a:spLocks noChangeArrowheads="1"/>
          </p:cNvSpPr>
          <p:nvPr/>
        </p:nvSpPr>
        <p:spPr bwMode="auto">
          <a:xfrm>
            <a:off x="1260475" y="5553075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400" dirty="0"/>
              <a:t>Step 5</a:t>
            </a:r>
          </a:p>
        </p:txBody>
      </p:sp>
      <p:sp>
        <p:nvSpPr>
          <p:cNvPr id="323659" name="Text Box 75"/>
          <p:cNvSpPr txBox="1">
            <a:spLocks noChangeArrowheads="1"/>
          </p:cNvSpPr>
          <p:nvPr/>
        </p:nvSpPr>
        <p:spPr bwMode="auto">
          <a:xfrm>
            <a:off x="26638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23660" name="Text Box 76"/>
          <p:cNvSpPr txBox="1">
            <a:spLocks noChangeArrowheads="1"/>
          </p:cNvSpPr>
          <p:nvPr/>
        </p:nvSpPr>
        <p:spPr bwMode="auto">
          <a:xfrm>
            <a:off x="59404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23661" name="Freeform 77"/>
          <p:cNvSpPr>
            <a:spLocks/>
          </p:cNvSpPr>
          <p:nvPr/>
        </p:nvSpPr>
        <p:spPr bwMode="auto">
          <a:xfrm>
            <a:off x="7019925" y="1268413"/>
            <a:ext cx="431800" cy="1765300"/>
          </a:xfrm>
          <a:custGeom>
            <a:avLst/>
            <a:gdLst>
              <a:gd name="T0" fmla="*/ 0 w 272"/>
              <a:gd name="T1" fmla="*/ 1112 h 1112"/>
              <a:gd name="T2" fmla="*/ 0 w 272"/>
              <a:gd name="T3" fmla="*/ 0 h 1112"/>
              <a:gd name="T4" fmla="*/ 272 w 272"/>
              <a:gd name="T5" fmla="*/ 0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2" h="1112">
                <a:moveTo>
                  <a:pt x="0" y="1112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23662" name="AutoShape 78"/>
          <p:cNvCxnSpPr>
            <a:cxnSpLocks noChangeShapeType="1"/>
            <a:stCxn id="323661" idx="2"/>
            <a:endCxn id="323637" idx="5"/>
          </p:cNvCxnSpPr>
          <p:nvPr/>
        </p:nvCxnSpPr>
        <p:spPr bwMode="auto">
          <a:xfrm flipV="1">
            <a:off x="7451725" y="952500"/>
            <a:ext cx="746125" cy="2968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3663" name="Group 79"/>
          <p:cNvGrpSpPr>
            <a:grpSpLocks/>
          </p:cNvGrpSpPr>
          <p:nvPr/>
        </p:nvGrpSpPr>
        <p:grpSpPr bwMode="auto">
          <a:xfrm rot="-5400000">
            <a:off x="4391819" y="2347119"/>
            <a:ext cx="360363" cy="2174875"/>
            <a:chOff x="2710" y="1456"/>
            <a:chExt cx="341" cy="1418"/>
          </a:xfrm>
        </p:grpSpPr>
        <p:sp>
          <p:nvSpPr>
            <p:cNvPr id="323664" name="Rectangle 80"/>
            <p:cNvSpPr>
              <a:spLocks noChangeArrowheads="1"/>
            </p:cNvSpPr>
            <p:nvPr/>
          </p:nvSpPr>
          <p:spPr bwMode="auto">
            <a:xfrm>
              <a:off x="2710" y="1750"/>
              <a:ext cx="341" cy="1114"/>
            </a:xfrm>
            <a:prstGeom prst="rect">
              <a:avLst/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3665" name="AutoShape 81"/>
            <p:cNvSpPr>
              <a:spLocks noChangeArrowheads="1"/>
            </p:cNvSpPr>
            <p:nvPr/>
          </p:nvSpPr>
          <p:spPr bwMode="auto">
            <a:xfrm>
              <a:off x="2710" y="1456"/>
              <a:ext cx="340" cy="294"/>
            </a:xfrm>
            <a:prstGeom prst="triangle">
              <a:avLst>
                <a:gd name="adj" fmla="val 50000"/>
              </a:avLst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3666" name="Text Box 82"/>
            <p:cNvSpPr txBox="1">
              <a:spLocks noChangeArrowheads="1"/>
            </p:cNvSpPr>
            <p:nvPr/>
          </p:nvSpPr>
          <p:spPr bwMode="auto">
            <a:xfrm>
              <a:off x="2763" y="1750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N</a:t>
              </a:r>
            </a:p>
          </p:txBody>
        </p:sp>
        <p:sp>
          <p:nvSpPr>
            <p:cNvPr id="323667" name="Text Box 83"/>
            <p:cNvSpPr txBox="1">
              <a:spLocks noChangeArrowheads="1"/>
            </p:cNvSpPr>
            <p:nvPr/>
          </p:nvSpPr>
          <p:spPr bwMode="auto">
            <a:xfrm>
              <a:off x="2763" y="2576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236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236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236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3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23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3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3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23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6" dur="2000" fill="hold"/>
                                        <p:tgtEl>
                                          <p:spTgt spid="3236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650" grpId="0"/>
      <p:bldP spid="323651" grpId="0"/>
      <p:bldP spid="323659" grpId="0"/>
      <p:bldP spid="32366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53E95-83ED-421F-B2E6-86BA156BFD05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8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DE75-9B7C-4F9C-8D34-13149BBA6CDD}" type="slidenum">
              <a:rPr lang="en-AU" altLang="en-US"/>
              <a:pPr/>
              <a:t>25</a:t>
            </a:fld>
            <a:endParaRPr lang="en-AU" altLang="en-US" dirty="0"/>
          </a:p>
        </p:txBody>
      </p:sp>
      <p:sp>
        <p:nvSpPr>
          <p:cNvPr id="324610" name="Rectangle 2"/>
          <p:cNvSpPr>
            <a:spLocks noChangeArrowheads="1"/>
          </p:cNvSpPr>
          <p:nvPr/>
        </p:nvSpPr>
        <p:spPr bwMode="auto">
          <a:xfrm>
            <a:off x="4202113" y="483393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4611" name="Oval 3"/>
          <p:cNvSpPr>
            <a:spLocks noChangeArrowheads="1"/>
          </p:cNvSpPr>
          <p:nvPr/>
        </p:nvSpPr>
        <p:spPr bwMode="auto">
          <a:xfrm>
            <a:off x="3132138" y="1992313"/>
            <a:ext cx="2879725" cy="2879725"/>
          </a:xfrm>
          <a:prstGeom prst="ellipse">
            <a:avLst/>
          </a:prstGeom>
          <a:noFill/>
          <a:ln w="38100" algn="ctr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24612" name="Rectangle 4"/>
          <p:cNvSpPr>
            <a:spLocks noChangeArrowheads="1"/>
          </p:cNvSpPr>
          <p:nvPr/>
        </p:nvSpPr>
        <p:spPr bwMode="auto">
          <a:xfrm>
            <a:off x="4202113" y="836613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4613" name="Freeform 5"/>
          <p:cNvSpPr>
            <a:spLocks/>
          </p:cNvSpPr>
          <p:nvPr/>
        </p:nvSpPr>
        <p:spPr bwMode="auto">
          <a:xfrm>
            <a:off x="1673225" y="995363"/>
            <a:ext cx="3536950" cy="130175"/>
          </a:xfrm>
          <a:custGeom>
            <a:avLst/>
            <a:gdLst>
              <a:gd name="T0" fmla="*/ 0 w 2228"/>
              <a:gd name="T1" fmla="*/ 5 h 82"/>
              <a:gd name="T2" fmla="*/ 2115 w 2228"/>
              <a:gd name="T3" fmla="*/ 13 h 82"/>
              <a:gd name="T4" fmla="*/ 2047 w 2228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28" h="82">
                <a:moveTo>
                  <a:pt x="0" y="5"/>
                </a:moveTo>
                <a:cubicBezTo>
                  <a:pt x="352" y="6"/>
                  <a:pt x="1774" y="0"/>
                  <a:pt x="2115" y="13"/>
                </a:cubicBezTo>
                <a:cubicBezTo>
                  <a:pt x="2228" y="24"/>
                  <a:pt x="2061" y="68"/>
                  <a:pt x="2047" y="8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14" name="Freeform 6"/>
          <p:cNvSpPr>
            <a:spLocks/>
          </p:cNvSpPr>
          <p:nvPr/>
        </p:nvSpPr>
        <p:spPr bwMode="auto">
          <a:xfrm>
            <a:off x="3954463" y="1079500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15" name="Freeform 7"/>
          <p:cNvSpPr>
            <a:spLocks/>
          </p:cNvSpPr>
          <p:nvPr/>
        </p:nvSpPr>
        <p:spPr bwMode="auto">
          <a:xfrm>
            <a:off x="3954463" y="1258888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16" name="Freeform 8"/>
          <p:cNvSpPr>
            <a:spLocks/>
          </p:cNvSpPr>
          <p:nvPr/>
        </p:nvSpPr>
        <p:spPr bwMode="auto">
          <a:xfrm>
            <a:off x="3954463" y="1438275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17" name="Freeform 9"/>
          <p:cNvSpPr>
            <a:spLocks/>
          </p:cNvSpPr>
          <p:nvPr/>
        </p:nvSpPr>
        <p:spPr bwMode="auto">
          <a:xfrm>
            <a:off x="1676400" y="1628775"/>
            <a:ext cx="3362325" cy="3676650"/>
          </a:xfrm>
          <a:custGeom>
            <a:avLst/>
            <a:gdLst>
              <a:gd name="T0" fmla="*/ 1591 w 2118"/>
              <a:gd name="T1" fmla="*/ 0 h 2316"/>
              <a:gd name="T2" fmla="*/ 4 w 2118"/>
              <a:gd name="T3" fmla="*/ 0 h 2316"/>
              <a:gd name="T4" fmla="*/ 0 w 2118"/>
              <a:gd name="T5" fmla="*/ 2256 h 2316"/>
              <a:gd name="T6" fmla="*/ 2118 w 2118"/>
              <a:gd name="T7" fmla="*/ 2274 h 2316"/>
              <a:gd name="T8" fmla="*/ 2046 w 2118"/>
              <a:gd name="T9" fmla="*/ 2316 h 2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8" h="2316">
                <a:moveTo>
                  <a:pt x="1591" y="0"/>
                </a:moveTo>
                <a:lnTo>
                  <a:pt x="4" y="0"/>
                </a:lnTo>
                <a:cubicBezTo>
                  <a:pt x="4" y="0"/>
                  <a:pt x="2" y="1128"/>
                  <a:pt x="0" y="2256"/>
                </a:cubicBezTo>
                <a:cubicBezTo>
                  <a:pt x="498" y="2256"/>
                  <a:pt x="1777" y="2264"/>
                  <a:pt x="2118" y="2274"/>
                </a:cubicBezTo>
                <a:cubicBezTo>
                  <a:pt x="2076" y="2289"/>
                  <a:pt x="2062" y="2301"/>
                  <a:pt x="2046" y="231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18" name="Freeform 10"/>
          <p:cNvSpPr>
            <a:spLocks/>
          </p:cNvSpPr>
          <p:nvPr/>
        </p:nvSpPr>
        <p:spPr bwMode="auto">
          <a:xfrm>
            <a:off x="3949700" y="5303838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19" name="Freeform 11"/>
          <p:cNvSpPr>
            <a:spLocks/>
          </p:cNvSpPr>
          <p:nvPr/>
        </p:nvSpPr>
        <p:spPr bwMode="auto">
          <a:xfrm>
            <a:off x="3949700" y="5495925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20" name="Freeform 12"/>
          <p:cNvSpPr>
            <a:spLocks/>
          </p:cNvSpPr>
          <p:nvPr/>
        </p:nvSpPr>
        <p:spPr bwMode="auto">
          <a:xfrm>
            <a:off x="3949700" y="5688013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21" name="Rectangle 13"/>
          <p:cNvSpPr>
            <a:spLocks noChangeArrowheads="1"/>
          </p:cNvSpPr>
          <p:nvPr/>
        </p:nvSpPr>
        <p:spPr bwMode="auto">
          <a:xfrm rot="5400000">
            <a:off x="6210300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4622" name="Freeform 14"/>
          <p:cNvSpPr>
            <a:spLocks/>
          </p:cNvSpPr>
          <p:nvPr/>
        </p:nvSpPr>
        <p:spPr bwMode="auto">
          <a:xfrm rot="16200000" flipV="1">
            <a:off x="6307932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23" name="Freeform 15"/>
          <p:cNvSpPr>
            <a:spLocks/>
          </p:cNvSpPr>
          <p:nvPr/>
        </p:nvSpPr>
        <p:spPr bwMode="auto">
          <a:xfrm rot="16200000" flipV="1">
            <a:off x="615711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24" name="Freeform 16"/>
          <p:cNvSpPr>
            <a:spLocks/>
          </p:cNvSpPr>
          <p:nvPr/>
        </p:nvSpPr>
        <p:spPr bwMode="auto">
          <a:xfrm rot="16200000" flipV="1">
            <a:off x="5985669" y="3288506"/>
            <a:ext cx="1214438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25" name="Freeform 17"/>
          <p:cNvSpPr>
            <a:spLocks/>
          </p:cNvSpPr>
          <p:nvPr/>
        </p:nvSpPr>
        <p:spPr bwMode="auto">
          <a:xfrm>
            <a:off x="2987675" y="515938"/>
            <a:ext cx="3529013" cy="3402012"/>
          </a:xfrm>
          <a:custGeom>
            <a:avLst/>
            <a:gdLst>
              <a:gd name="T0" fmla="*/ 2166 w 2166"/>
              <a:gd name="T1" fmla="*/ 2059 h 2143"/>
              <a:gd name="T2" fmla="*/ 2110 w 2166"/>
              <a:gd name="T3" fmla="*/ 2143 h 2143"/>
              <a:gd name="T4" fmla="*/ 2132 w 2166"/>
              <a:gd name="T5" fmla="*/ 4 h 2143"/>
              <a:gd name="T6" fmla="*/ 0 w 2166"/>
              <a:gd name="T7" fmla="*/ 0 h 2143"/>
              <a:gd name="T8" fmla="*/ 0 w 2166"/>
              <a:gd name="T9" fmla="*/ 1578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6" h="2143">
                <a:moveTo>
                  <a:pt x="2166" y="2059"/>
                </a:moveTo>
                <a:lnTo>
                  <a:pt x="2110" y="2143"/>
                </a:lnTo>
                <a:lnTo>
                  <a:pt x="2132" y="4"/>
                </a:lnTo>
                <a:lnTo>
                  <a:pt x="0" y="0"/>
                </a:lnTo>
                <a:lnTo>
                  <a:pt x="0" y="1578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26" name="Rectangle 18"/>
          <p:cNvSpPr>
            <a:spLocks noChangeArrowheads="1"/>
          </p:cNvSpPr>
          <p:nvPr/>
        </p:nvSpPr>
        <p:spPr bwMode="auto">
          <a:xfrm rot="5400000">
            <a:off x="2212975" y="2808288"/>
            <a:ext cx="720725" cy="1187450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4627" name="Freeform 19"/>
          <p:cNvSpPr>
            <a:spLocks/>
          </p:cNvSpPr>
          <p:nvPr/>
        </p:nvSpPr>
        <p:spPr bwMode="auto">
          <a:xfrm>
            <a:off x="2051050" y="1001713"/>
            <a:ext cx="117475" cy="3057525"/>
          </a:xfrm>
          <a:custGeom>
            <a:avLst/>
            <a:gdLst>
              <a:gd name="T0" fmla="*/ 0 w 74"/>
              <a:gd name="T1" fmla="*/ 0 h 1926"/>
              <a:gd name="T2" fmla="*/ 13 w 74"/>
              <a:gd name="T3" fmla="*/ 1813 h 1926"/>
              <a:gd name="T4" fmla="*/ 74 w 74"/>
              <a:gd name="T5" fmla="*/ 1740 h 1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" h="1926">
                <a:moveTo>
                  <a:pt x="0" y="0"/>
                </a:moveTo>
                <a:cubicBezTo>
                  <a:pt x="2" y="301"/>
                  <a:pt x="1" y="1523"/>
                  <a:pt x="13" y="1813"/>
                </a:cubicBezTo>
                <a:cubicBezTo>
                  <a:pt x="2" y="1926"/>
                  <a:pt x="61" y="1755"/>
                  <a:pt x="74" y="174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28" name="Freeform 20"/>
          <p:cNvSpPr>
            <a:spLocks/>
          </p:cNvSpPr>
          <p:nvPr/>
        </p:nvSpPr>
        <p:spPr bwMode="auto">
          <a:xfrm rot="5400000" flipH="1">
            <a:off x="2085182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29" name="Freeform 21"/>
          <p:cNvSpPr>
            <a:spLocks/>
          </p:cNvSpPr>
          <p:nvPr/>
        </p:nvSpPr>
        <p:spPr bwMode="auto">
          <a:xfrm rot="5400000" flipH="1">
            <a:off x="1893094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4630" name="Freeform 22"/>
          <p:cNvSpPr>
            <a:spLocks/>
          </p:cNvSpPr>
          <p:nvPr/>
        </p:nvSpPr>
        <p:spPr bwMode="auto">
          <a:xfrm rot="5400000" flipH="1">
            <a:off x="1701007" y="3283744"/>
            <a:ext cx="1214437" cy="225425"/>
          </a:xfrm>
          <a:custGeom>
            <a:avLst/>
            <a:gdLst>
              <a:gd name="T0" fmla="*/ 147 w 765"/>
              <a:gd name="T1" fmla="*/ 0 h 142"/>
              <a:gd name="T2" fmla="*/ 88 w 765"/>
              <a:gd name="T3" fmla="*/ 74 h 142"/>
              <a:gd name="T4" fmla="*/ 678 w 765"/>
              <a:gd name="T5" fmla="*/ 74 h 142"/>
              <a:gd name="T6" fmla="*/ 610 w 765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5" h="142">
                <a:moveTo>
                  <a:pt x="147" y="0"/>
                </a:moveTo>
                <a:cubicBezTo>
                  <a:pt x="138" y="12"/>
                  <a:pt x="0" y="62"/>
                  <a:pt x="88" y="74"/>
                </a:cubicBezTo>
                <a:cubicBezTo>
                  <a:pt x="176" y="86"/>
                  <a:pt x="591" y="63"/>
                  <a:pt x="678" y="74"/>
                </a:cubicBezTo>
                <a:cubicBezTo>
                  <a:pt x="765" y="85"/>
                  <a:pt x="621" y="131"/>
                  <a:pt x="610" y="14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24631" name="Group 23"/>
          <p:cNvGrpSpPr>
            <a:grpSpLocks/>
          </p:cNvGrpSpPr>
          <p:nvPr/>
        </p:nvGrpSpPr>
        <p:grpSpPr bwMode="auto">
          <a:xfrm>
            <a:off x="611188" y="1809750"/>
            <a:ext cx="541337" cy="971550"/>
            <a:chOff x="419" y="1140"/>
            <a:chExt cx="341" cy="612"/>
          </a:xfrm>
        </p:grpSpPr>
        <p:grpSp>
          <p:nvGrpSpPr>
            <p:cNvPr id="324632" name="Group 24"/>
            <p:cNvGrpSpPr>
              <a:grpSpLocks/>
            </p:cNvGrpSpPr>
            <p:nvPr/>
          </p:nvGrpSpPr>
          <p:grpSpPr bwMode="auto">
            <a:xfrm>
              <a:off x="419" y="1185"/>
              <a:ext cx="340" cy="68"/>
              <a:chOff x="408" y="1185"/>
              <a:chExt cx="340" cy="68"/>
            </a:xfrm>
          </p:grpSpPr>
          <p:sp>
            <p:nvSpPr>
              <p:cNvPr id="324633" name="Line 2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4634" name="Line 2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24635" name="Group 27"/>
            <p:cNvGrpSpPr>
              <a:grpSpLocks/>
            </p:cNvGrpSpPr>
            <p:nvPr/>
          </p:nvGrpSpPr>
          <p:grpSpPr bwMode="auto">
            <a:xfrm>
              <a:off x="420" y="1638"/>
              <a:ext cx="340" cy="68"/>
              <a:chOff x="408" y="1185"/>
              <a:chExt cx="340" cy="68"/>
            </a:xfrm>
          </p:grpSpPr>
          <p:sp>
            <p:nvSpPr>
              <p:cNvPr id="324636" name="Line 2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4637" name="Line 2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24638" name="Line 30"/>
            <p:cNvSpPr>
              <a:spLocks noChangeShapeType="1"/>
            </p:cNvSpPr>
            <p:nvPr/>
          </p:nvSpPr>
          <p:spPr bwMode="auto">
            <a:xfrm>
              <a:off x="589" y="1253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24639" name="Oval 31"/>
            <p:cNvSpPr>
              <a:spLocks noChangeArrowheads="1"/>
            </p:cNvSpPr>
            <p:nvPr/>
          </p:nvSpPr>
          <p:spPr bwMode="auto">
            <a:xfrm>
              <a:off x="567" y="114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4640" name="Oval 32"/>
            <p:cNvSpPr>
              <a:spLocks noChangeArrowheads="1"/>
            </p:cNvSpPr>
            <p:nvPr/>
          </p:nvSpPr>
          <p:spPr bwMode="auto">
            <a:xfrm>
              <a:off x="568" y="170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4641" name="Group 33"/>
          <p:cNvGrpSpPr>
            <a:grpSpLocks/>
          </p:cNvGrpSpPr>
          <p:nvPr/>
        </p:nvGrpSpPr>
        <p:grpSpPr bwMode="auto">
          <a:xfrm>
            <a:off x="611188" y="4149725"/>
            <a:ext cx="541337" cy="971550"/>
            <a:chOff x="385" y="2614"/>
            <a:chExt cx="341" cy="612"/>
          </a:xfrm>
        </p:grpSpPr>
        <p:grpSp>
          <p:nvGrpSpPr>
            <p:cNvPr id="324642" name="Group 34"/>
            <p:cNvGrpSpPr>
              <a:grpSpLocks/>
            </p:cNvGrpSpPr>
            <p:nvPr/>
          </p:nvGrpSpPr>
          <p:grpSpPr bwMode="auto">
            <a:xfrm>
              <a:off x="385" y="2659"/>
              <a:ext cx="340" cy="68"/>
              <a:chOff x="408" y="1185"/>
              <a:chExt cx="340" cy="68"/>
            </a:xfrm>
          </p:grpSpPr>
          <p:sp>
            <p:nvSpPr>
              <p:cNvPr id="324643" name="Line 35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4644" name="Line 36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grpSp>
          <p:nvGrpSpPr>
            <p:cNvPr id="324645" name="Group 37"/>
            <p:cNvGrpSpPr>
              <a:grpSpLocks/>
            </p:cNvGrpSpPr>
            <p:nvPr/>
          </p:nvGrpSpPr>
          <p:grpSpPr bwMode="auto">
            <a:xfrm>
              <a:off x="386" y="3112"/>
              <a:ext cx="340" cy="68"/>
              <a:chOff x="408" y="1185"/>
              <a:chExt cx="340" cy="68"/>
            </a:xfrm>
          </p:grpSpPr>
          <p:sp>
            <p:nvSpPr>
              <p:cNvPr id="324646" name="Line 38"/>
              <p:cNvSpPr>
                <a:spLocks noChangeShapeType="1"/>
              </p:cNvSpPr>
              <p:nvPr/>
            </p:nvSpPr>
            <p:spPr bwMode="auto">
              <a:xfrm>
                <a:off x="408" y="118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324647" name="Line 39"/>
              <p:cNvSpPr>
                <a:spLocks noChangeShapeType="1"/>
              </p:cNvSpPr>
              <p:nvPr/>
            </p:nvSpPr>
            <p:spPr bwMode="auto">
              <a:xfrm>
                <a:off x="487" y="1253"/>
                <a:ext cx="18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 dirty="0"/>
              </a:p>
            </p:txBody>
          </p:sp>
        </p:grpSp>
        <p:sp>
          <p:nvSpPr>
            <p:cNvPr id="324648" name="Line 40"/>
            <p:cNvSpPr>
              <a:spLocks noChangeShapeType="1"/>
            </p:cNvSpPr>
            <p:nvPr/>
          </p:nvSpPr>
          <p:spPr bwMode="auto">
            <a:xfrm>
              <a:off x="555" y="2727"/>
              <a:ext cx="0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324649" name="Oval 41"/>
            <p:cNvSpPr>
              <a:spLocks noChangeArrowheads="1"/>
            </p:cNvSpPr>
            <p:nvPr/>
          </p:nvSpPr>
          <p:spPr bwMode="auto">
            <a:xfrm>
              <a:off x="533" y="261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4650" name="Oval 42"/>
            <p:cNvSpPr>
              <a:spLocks noChangeArrowheads="1"/>
            </p:cNvSpPr>
            <p:nvPr/>
          </p:nvSpPr>
          <p:spPr bwMode="auto">
            <a:xfrm>
              <a:off x="534" y="3181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4651" name="Oval 43"/>
          <p:cNvSpPr>
            <a:spLocks noChangeArrowheads="1"/>
          </p:cNvSpPr>
          <p:nvPr/>
        </p:nvSpPr>
        <p:spPr bwMode="auto">
          <a:xfrm>
            <a:off x="846138" y="3357563"/>
            <a:ext cx="71437" cy="71437"/>
          </a:xfrm>
          <a:prstGeom prst="ellipse">
            <a:avLst/>
          </a:prstGeom>
          <a:solidFill>
            <a:schemeClr val="tx1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324652" name="AutoShape 44"/>
          <p:cNvCxnSpPr>
            <a:cxnSpLocks noChangeShapeType="1"/>
            <a:stCxn id="324640" idx="0"/>
            <a:endCxn id="324651" idx="4"/>
          </p:cNvCxnSpPr>
          <p:nvPr/>
        </p:nvCxnSpPr>
        <p:spPr bwMode="auto">
          <a:xfrm flipH="1">
            <a:off x="882650" y="2690813"/>
            <a:ext cx="1588" cy="7572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4653" name="AutoShape 45"/>
          <p:cNvCxnSpPr>
            <a:cxnSpLocks noChangeShapeType="1"/>
            <a:stCxn id="324651" idx="0"/>
            <a:endCxn id="324649" idx="4"/>
          </p:cNvCxnSpPr>
          <p:nvPr/>
        </p:nvCxnSpPr>
        <p:spPr bwMode="auto">
          <a:xfrm>
            <a:off x="882650" y="3338513"/>
            <a:ext cx="0" cy="9017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4654" name="Freeform 46"/>
          <p:cNvSpPr>
            <a:spLocks/>
          </p:cNvSpPr>
          <p:nvPr/>
        </p:nvSpPr>
        <p:spPr bwMode="auto">
          <a:xfrm>
            <a:off x="3841750" y="4862513"/>
            <a:ext cx="3616325" cy="1446212"/>
          </a:xfrm>
          <a:custGeom>
            <a:avLst/>
            <a:gdLst>
              <a:gd name="T0" fmla="*/ 214 w 2278"/>
              <a:gd name="T1" fmla="*/ 627 h 911"/>
              <a:gd name="T2" fmla="*/ 0 w 2278"/>
              <a:gd name="T3" fmla="*/ 653 h 911"/>
              <a:gd name="T4" fmla="*/ 6 w 2278"/>
              <a:gd name="T5" fmla="*/ 911 h 911"/>
              <a:gd name="T6" fmla="*/ 1367 w 2278"/>
              <a:gd name="T7" fmla="*/ 911 h 911"/>
              <a:gd name="T8" fmla="*/ 1367 w 2278"/>
              <a:gd name="T9" fmla="*/ 4 h 911"/>
              <a:gd name="T10" fmla="*/ 2278 w 2278"/>
              <a:gd name="T11" fmla="*/ 0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78" h="911">
                <a:moveTo>
                  <a:pt x="214" y="627"/>
                </a:moveTo>
                <a:cubicBezTo>
                  <a:pt x="178" y="631"/>
                  <a:pt x="125" y="590"/>
                  <a:pt x="0" y="653"/>
                </a:cubicBezTo>
                <a:lnTo>
                  <a:pt x="6" y="911"/>
                </a:lnTo>
                <a:lnTo>
                  <a:pt x="1367" y="911"/>
                </a:lnTo>
                <a:lnTo>
                  <a:pt x="1367" y="4"/>
                </a:lnTo>
                <a:lnTo>
                  <a:pt x="2278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24655" name="AutoShape 47"/>
          <p:cNvCxnSpPr>
            <a:cxnSpLocks noChangeShapeType="1"/>
            <a:stCxn id="324685" idx="2"/>
            <a:endCxn id="324663" idx="2"/>
          </p:cNvCxnSpPr>
          <p:nvPr/>
        </p:nvCxnSpPr>
        <p:spPr bwMode="auto">
          <a:xfrm>
            <a:off x="7451725" y="1249363"/>
            <a:ext cx="665163" cy="206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4656" name="Group 48"/>
          <p:cNvGrpSpPr>
            <a:grpSpLocks/>
          </p:cNvGrpSpPr>
          <p:nvPr/>
        </p:nvGrpSpPr>
        <p:grpSpPr bwMode="auto">
          <a:xfrm>
            <a:off x="8135938" y="4473575"/>
            <a:ext cx="73025" cy="792163"/>
            <a:chOff x="5125" y="2818"/>
            <a:chExt cx="46" cy="499"/>
          </a:xfrm>
        </p:grpSpPr>
        <p:sp>
          <p:nvSpPr>
            <p:cNvPr id="324657" name="Oval 49"/>
            <p:cNvSpPr>
              <a:spLocks noChangeArrowheads="1"/>
            </p:cNvSpPr>
            <p:nvPr/>
          </p:nvSpPr>
          <p:spPr bwMode="auto">
            <a:xfrm>
              <a:off x="5126" y="2818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4658" name="Oval 50"/>
            <p:cNvSpPr>
              <a:spLocks noChangeArrowheads="1"/>
            </p:cNvSpPr>
            <p:nvPr/>
          </p:nvSpPr>
          <p:spPr bwMode="auto">
            <a:xfrm>
              <a:off x="5125" y="3272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4659" name="Oval 51"/>
            <p:cNvSpPr>
              <a:spLocks noChangeArrowheads="1"/>
            </p:cNvSpPr>
            <p:nvPr/>
          </p:nvSpPr>
          <p:spPr bwMode="auto">
            <a:xfrm>
              <a:off x="5125" y="3045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4660" name="Group 52"/>
          <p:cNvGrpSpPr>
            <a:grpSpLocks/>
          </p:cNvGrpSpPr>
          <p:nvPr/>
        </p:nvGrpSpPr>
        <p:grpSpPr bwMode="auto">
          <a:xfrm>
            <a:off x="8135938" y="873125"/>
            <a:ext cx="73025" cy="792163"/>
            <a:chOff x="5125" y="550"/>
            <a:chExt cx="46" cy="499"/>
          </a:xfrm>
        </p:grpSpPr>
        <p:sp>
          <p:nvSpPr>
            <p:cNvPr id="324661" name="Oval 53"/>
            <p:cNvSpPr>
              <a:spLocks noChangeArrowheads="1"/>
            </p:cNvSpPr>
            <p:nvPr/>
          </p:nvSpPr>
          <p:spPr bwMode="auto">
            <a:xfrm>
              <a:off x="5126" y="550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4662" name="Oval 54"/>
            <p:cNvSpPr>
              <a:spLocks noChangeArrowheads="1"/>
            </p:cNvSpPr>
            <p:nvPr/>
          </p:nvSpPr>
          <p:spPr bwMode="auto">
            <a:xfrm>
              <a:off x="5125" y="1004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4663" name="Oval 55"/>
            <p:cNvSpPr>
              <a:spLocks noChangeArrowheads="1"/>
            </p:cNvSpPr>
            <p:nvPr/>
          </p:nvSpPr>
          <p:spPr bwMode="auto">
            <a:xfrm>
              <a:off x="5125" y="777"/>
              <a:ext cx="45" cy="4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cxnSp>
        <p:nvCxnSpPr>
          <p:cNvPr id="324664" name="AutoShape 56"/>
          <p:cNvCxnSpPr>
            <a:cxnSpLocks noChangeShapeType="1"/>
            <a:stCxn id="324639" idx="7"/>
            <a:endCxn id="324661" idx="1"/>
          </p:cNvCxnSpPr>
          <p:nvPr/>
        </p:nvCxnSpPr>
        <p:spPr bwMode="auto">
          <a:xfrm rot="16200000">
            <a:off x="4059238" y="-2287587"/>
            <a:ext cx="936625" cy="7242175"/>
          </a:xfrm>
          <a:prstGeom prst="bentConnector3">
            <a:avLst>
              <a:gd name="adj1" fmla="val 1716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4665" name="AutoShape 57"/>
          <p:cNvCxnSpPr>
            <a:cxnSpLocks noChangeShapeType="1"/>
            <a:stCxn id="324650" idx="5"/>
            <a:endCxn id="324658" idx="4"/>
          </p:cNvCxnSpPr>
          <p:nvPr/>
        </p:nvCxnSpPr>
        <p:spPr bwMode="auto">
          <a:xfrm rot="16200000" flipH="1">
            <a:off x="4462462" y="1574801"/>
            <a:ext cx="155575" cy="7264400"/>
          </a:xfrm>
          <a:prstGeom prst="bentConnector3">
            <a:avLst>
              <a:gd name="adj1" fmla="val 894894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4666" name="AutoShape 58"/>
          <p:cNvCxnSpPr>
            <a:cxnSpLocks noChangeShapeType="1"/>
            <a:stCxn id="324658" idx="6"/>
            <a:endCxn id="324662" idx="6"/>
          </p:cNvCxnSpPr>
          <p:nvPr/>
        </p:nvCxnSpPr>
        <p:spPr bwMode="auto">
          <a:xfrm flipV="1">
            <a:off x="8226425" y="1630363"/>
            <a:ext cx="1588" cy="3600450"/>
          </a:xfrm>
          <a:prstGeom prst="bentConnector3">
            <a:avLst>
              <a:gd name="adj1" fmla="val 131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4667" name="AutoShape 59"/>
          <p:cNvCxnSpPr>
            <a:cxnSpLocks noChangeShapeType="1"/>
            <a:stCxn id="324657" idx="6"/>
            <a:endCxn id="324661" idx="6"/>
          </p:cNvCxnSpPr>
          <p:nvPr/>
        </p:nvCxnSpPr>
        <p:spPr bwMode="auto">
          <a:xfrm flipV="1">
            <a:off x="8228013" y="909638"/>
            <a:ext cx="1587" cy="3600450"/>
          </a:xfrm>
          <a:prstGeom prst="bentConnector3">
            <a:avLst>
              <a:gd name="adj1" fmla="val 413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4668" name="AutoShape 60"/>
          <p:cNvCxnSpPr>
            <a:cxnSpLocks noChangeShapeType="1"/>
            <a:stCxn id="324651" idx="6"/>
            <a:endCxn id="324613" idx="0"/>
          </p:cNvCxnSpPr>
          <p:nvPr/>
        </p:nvCxnSpPr>
        <p:spPr bwMode="auto">
          <a:xfrm flipV="1">
            <a:off x="936625" y="1003300"/>
            <a:ext cx="717550" cy="2390775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4674" name="Text Box 66"/>
          <p:cNvSpPr txBox="1">
            <a:spLocks noChangeArrowheads="1"/>
          </p:cNvSpPr>
          <p:nvPr/>
        </p:nvSpPr>
        <p:spPr bwMode="auto">
          <a:xfrm>
            <a:off x="4284663" y="48688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24675" name="Text Box 67"/>
          <p:cNvSpPr txBox="1">
            <a:spLocks noChangeArrowheads="1"/>
          </p:cNvSpPr>
          <p:nvPr/>
        </p:nvSpPr>
        <p:spPr bwMode="auto">
          <a:xfrm>
            <a:off x="4284663" y="1592263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24676" name="Text Box 68"/>
          <p:cNvSpPr txBox="1">
            <a:spLocks noChangeArrowheads="1"/>
          </p:cNvSpPr>
          <p:nvPr/>
        </p:nvSpPr>
        <p:spPr bwMode="auto">
          <a:xfrm>
            <a:off x="7451725" y="5842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24677" name="Text Box 69"/>
          <p:cNvSpPr txBox="1">
            <a:spLocks noChangeArrowheads="1"/>
          </p:cNvSpPr>
          <p:nvPr/>
        </p:nvSpPr>
        <p:spPr bwMode="auto">
          <a:xfrm>
            <a:off x="7451725" y="4113213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A</a:t>
            </a:r>
          </a:p>
        </p:txBody>
      </p:sp>
      <p:sp>
        <p:nvSpPr>
          <p:cNvPr id="324678" name="Text Box 70"/>
          <p:cNvSpPr txBox="1">
            <a:spLocks noChangeArrowheads="1"/>
          </p:cNvSpPr>
          <p:nvPr/>
        </p:nvSpPr>
        <p:spPr bwMode="auto">
          <a:xfrm>
            <a:off x="7451725" y="166528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sp>
        <p:nvSpPr>
          <p:cNvPr id="324679" name="Text Box 71"/>
          <p:cNvSpPr txBox="1">
            <a:spLocks noChangeArrowheads="1"/>
          </p:cNvSpPr>
          <p:nvPr/>
        </p:nvSpPr>
        <p:spPr bwMode="auto">
          <a:xfrm>
            <a:off x="7451725" y="51943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1800" dirty="0"/>
              <a:t>B</a:t>
            </a:r>
          </a:p>
        </p:txBody>
      </p:sp>
      <p:cxnSp>
        <p:nvCxnSpPr>
          <p:cNvPr id="324681" name="AutoShape 73"/>
          <p:cNvCxnSpPr>
            <a:cxnSpLocks noChangeShapeType="1"/>
            <a:endCxn id="324658" idx="0"/>
          </p:cNvCxnSpPr>
          <p:nvPr/>
        </p:nvCxnSpPr>
        <p:spPr bwMode="auto">
          <a:xfrm>
            <a:off x="7451725" y="4868863"/>
            <a:ext cx="720725" cy="3063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4682" name="Text Box 74"/>
          <p:cNvSpPr txBox="1">
            <a:spLocks noChangeArrowheads="1"/>
          </p:cNvSpPr>
          <p:nvPr/>
        </p:nvSpPr>
        <p:spPr bwMode="auto">
          <a:xfrm>
            <a:off x="1260475" y="5553075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AU" altLang="en-US" sz="2400" dirty="0"/>
              <a:t>Step 6</a:t>
            </a:r>
          </a:p>
        </p:txBody>
      </p:sp>
      <p:sp>
        <p:nvSpPr>
          <p:cNvPr id="324683" name="Text Box 75"/>
          <p:cNvSpPr txBox="1">
            <a:spLocks noChangeArrowheads="1"/>
          </p:cNvSpPr>
          <p:nvPr/>
        </p:nvSpPr>
        <p:spPr bwMode="auto">
          <a:xfrm>
            <a:off x="26638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N</a:t>
            </a:r>
          </a:p>
        </p:txBody>
      </p:sp>
      <p:sp>
        <p:nvSpPr>
          <p:cNvPr id="324684" name="Text Box 76"/>
          <p:cNvSpPr txBox="1">
            <a:spLocks noChangeArrowheads="1"/>
          </p:cNvSpPr>
          <p:nvPr/>
        </p:nvSpPr>
        <p:spPr bwMode="auto">
          <a:xfrm>
            <a:off x="5940425" y="3176588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sz="2000" dirty="0"/>
              <a:t>S</a:t>
            </a:r>
          </a:p>
        </p:txBody>
      </p:sp>
      <p:sp>
        <p:nvSpPr>
          <p:cNvPr id="324685" name="Freeform 77"/>
          <p:cNvSpPr>
            <a:spLocks/>
          </p:cNvSpPr>
          <p:nvPr/>
        </p:nvSpPr>
        <p:spPr bwMode="auto">
          <a:xfrm>
            <a:off x="7019925" y="1268413"/>
            <a:ext cx="431800" cy="1765300"/>
          </a:xfrm>
          <a:custGeom>
            <a:avLst/>
            <a:gdLst>
              <a:gd name="T0" fmla="*/ 0 w 272"/>
              <a:gd name="T1" fmla="*/ 1112 h 1112"/>
              <a:gd name="T2" fmla="*/ 0 w 272"/>
              <a:gd name="T3" fmla="*/ 0 h 1112"/>
              <a:gd name="T4" fmla="*/ 272 w 272"/>
              <a:gd name="T5" fmla="*/ 0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2" h="1112">
                <a:moveTo>
                  <a:pt x="0" y="1112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cxnSp>
        <p:nvCxnSpPr>
          <p:cNvPr id="324686" name="AutoShape 78"/>
          <p:cNvCxnSpPr>
            <a:cxnSpLocks noChangeShapeType="1"/>
            <a:stCxn id="324685" idx="2"/>
            <a:endCxn id="324662" idx="1"/>
          </p:cNvCxnSpPr>
          <p:nvPr/>
        </p:nvCxnSpPr>
        <p:spPr bwMode="auto">
          <a:xfrm>
            <a:off x="7451725" y="1249363"/>
            <a:ext cx="695325" cy="33655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4687" name="Group 79"/>
          <p:cNvGrpSpPr>
            <a:grpSpLocks/>
          </p:cNvGrpSpPr>
          <p:nvPr/>
        </p:nvGrpSpPr>
        <p:grpSpPr bwMode="auto">
          <a:xfrm>
            <a:off x="4391025" y="2346325"/>
            <a:ext cx="360363" cy="2174875"/>
            <a:chOff x="2710" y="1456"/>
            <a:chExt cx="341" cy="1418"/>
          </a:xfrm>
        </p:grpSpPr>
        <p:sp>
          <p:nvSpPr>
            <p:cNvPr id="324688" name="Rectangle 80"/>
            <p:cNvSpPr>
              <a:spLocks noChangeArrowheads="1"/>
            </p:cNvSpPr>
            <p:nvPr/>
          </p:nvSpPr>
          <p:spPr bwMode="auto">
            <a:xfrm>
              <a:off x="2710" y="1750"/>
              <a:ext cx="341" cy="1114"/>
            </a:xfrm>
            <a:prstGeom prst="rect">
              <a:avLst/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4689" name="AutoShape 81"/>
            <p:cNvSpPr>
              <a:spLocks noChangeArrowheads="1"/>
            </p:cNvSpPr>
            <p:nvPr/>
          </p:nvSpPr>
          <p:spPr bwMode="auto">
            <a:xfrm>
              <a:off x="2710" y="1456"/>
              <a:ext cx="340" cy="294"/>
            </a:xfrm>
            <a:prstGeom prst="triangle">
              <a:avLst>
                <a:gd name="adj" fmla="val 50000"/>
              </a:avLst>
            </a:prstGeom>
            <a:solidFill>
              <a:srgbClr val="99FF99"/>
            </a:solidFill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4690" name="Text Box 82"/>
            <p:cNvSpPr txBox="1">
              <a:spLocks noChangeArrowheads="1"/>
            </p:cNvSpPr>
            <p:nvPr/>
          </p:nvSpPr>
          <p:spPr bwMode="auto">
            <a:xfrm>
              <a:off x="2763" y="1750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N</a:t>
              </a:r>
            </a:p>
          </p:txBody>
        </p:sp>
        <p:sp>
          <p:nvSpPr>
            <p:cNvPr id="324691" name="Text Box 83"/>
            <p:cNvSpPr txBox="1">
              <a:spLocks noChangeArrowheads="1"/>
            </p:cNvSpPr>
            <p:nvPr/>
          </p:nvSpPr>
          <p:spPr bwMode="auto">
            <a:xfrm>
              <a:off x="2763" y="2576"/>
              <a:ext cx="23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>
              <a:spAutoFit/>
            </a:bodyPr>
            <a:lstStyle/>
            <a:p>
              <a:pPr algn="l"/>
              <a:r>
                <a:rPr lang="en-AU" altLang="en-US" sz="2400" dirty="0"/>
                <a:t>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24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4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4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24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4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20" dur="2000" fill="hold"/>
                                        <p:tgtEl>
                                          <p:spTgt spid="3246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83" grpId="0"/>
      <p:bldP spid="32468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A960-1A82-4826-A762-1BACE4324EAB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7203-FAB6-4013-8765-42DE8FB149C6}" type="slidenum">
              <a:rPr lang="en-AU" altLang="en-US"/>
              <a:pPr/>
              <a:t>26</a:t>
            </a:fld>
            <a:endParaRPr lang="en-AU" altLang="en-US" dirty="0"/>
          </a:p>
        </p:txBody>
      </p:sp>
      <p:sp>
        <p:nvSpPr>
          <p:cNvPr id="326658" name="Text Box 2"/>
          <p:cNvSpPr txBox="1">
            <a:spLocks noChangeArrowheads="1"/>
          </p:cNvSpPr>
          <p:nvPr/>
        </p:nvSpPr>
        <p:spPr bwMode="auto">
          <a:xfrm>
            <a:off x="2087563" y="368300"/>
            <a:ext cx="4968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Specialist DC Machines</a:t>
            </a:r>
          </a:p>
        </p:txBody>
      </p:sp>
      <p:sp>
        <p:nvSpPr>
          <p:cNvPr id="326659" name="Text Box 3"/>
          <p:cNvSpPr txBox="1">
            <a:spLocks noChangeArrowheads="1"/>
          </p:cNvSpPr>
          <p:nvPr/>
        </p:nvSpPr>
        <p:spPr bwMode="auto">
          <a:xfrm>
            <a:off x="1565275" y="1154113"/>
            <a:ext cx="60118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u="sng" dirty="0"/>
              <a:t>Tachogenerator</a:t>
            </a:r>
          </a:p>
          <a:p>
            <a:r>
              <a:rPr lang="en-AU" altLang="en-US" dirty="0">
                <a:solidFill>
                  <a:srgbClr val="FF0000"/>
                </a:solidFill>
              </a:rPr>
              <a:t>E</a:t>
            </a:r>
            <a:r>
              <a:rPr lang="en-AU" altLang="en-US" baseline="-25000" dirty="0">
                <a:solidFill>
                  <a:srgbClr val="FF0000"/>
                </a:solidFill>
              </a:rPr>
              <a:t>g</a:t>
            </a:r>
            <a:r>
              <a:rPr lang="en-AU" altLang="en-US" dirty="0">
                <a:solidFill>
                  <a:srgbClr val="FF0000"/>
                </a:solidFill>
              </a:rPr>
              <a:t> </a:t>
            </a:r>
            <a:r>
              <a:rPr lang="el-GR" altLang="en-US" dirty="0">
                <a:solidFill>
                  <a:srgbClr val="FF0000"/>
                </a:solidFill>
              </a:rPr>
              <a:t>α</a:t>
            </a:r>
            <a:r>
              <a:rPr lang="en-AU" altLang="en-US" dirty="0">
                <a:solidFill>
                  <a:srgbClr val="FF0000"/>
                </a:solidFill>
              </a:rPr>
              <a:t> Speed</a:t>
            </a:r>
            <a:endParaRPr lang="el-GR" altLang="en-US" dirty="0">
              <a:solidFill>
                <a:srgbClr val="FF0000"/>
              </a:solidFill>
            </a:endParaRPr>
          </a:p>
        </p:txBody>
      </p:sp>
      <p:sp>
        <p:nvSpPr>
          <p:cNvPr id="326660" name="Text Box 4"/>
          <p:cNvSpPr txBox="1">
            <a:spLocks noChangeArrowheads="1"/>
          </p:cNvSpPr>
          <p:nvPr/>
        </p:nvSpPr>
        <p:spPr bwMode="auto">
          <a:xfrm>
            <a:off x="863600" y="2673350"/>
            <a:ext cx="7416800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u="sng" dirty="0"/>
              <a:t>Stepper Motor</a:t>
            </a:r>
          </a:p>
          <a:p>
            <a:r>
              <a:rPr lang="en-AU" altLang="en-US" dirty="0">
                <a:solidFill>
                  <a:srgbClr val="FF0000"/>
                </a:solidFill>
              </a:rPr>
              <a:t>Converts Electrical Pulses into Mechanical Movement</a:t>
            </a:r>
            <a:endParaRPr lang="el-GR" altLang="en-US">
              <a:solidFill>
                <a:srgbClr val="FF0000"/>
              </a:solidFill>
            </a:endParaRPr>
          </a:p>
        </p:txBody>
      </p:sp>
      <p:sp>
        <p:nvSpPr>
          <p:cNvPr id="326661" name="Text Box 5"/>
          <p:cNvSpPr txBox="1">
            <a:spLocks noChangeArrowheads="1"/>
          </p:cNvSpPr>
          <p:nvPr/>
        </p:nvSpPr>
        <p:spPr bwMode="auto">
          <a:xfrm>
            <a:off x="1042988" y="4510088"/>
            <a:ext cx="7416800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u="sng" dirty="0"/>
              <a:t>Servo Motor</a:t>
            </a:r>
          </a:p>
          <a:p>
            <a:r>
              <a:rPr lang="en-AU" altLang="en-US" dirty="0">
                <a:solidFill>
                  <a:srgbClr val="FF0000"/>
                </a:solidFill>
              </a:rPr>
              <a:t>Converts Electrical Signals into Mechanical Movement</a:t>
            </a:r>
            <a:endParaRPr lang="el-G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6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6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61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3B5A9-0CD8-4317-9F4B-081BD7F9B174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ECFFD-2BE0-43A3-98BA-0E824C7C70DE}" type="slidenum">
              <a:rPr lang="en-AU" altLang="en-US"/>
              <a:pPr/>
              <a:t>27</a:t>
            </a:fld>
            <a:endParaRPr lang="en-AU" altLang="en-US" dirty="0"/>
          </a:p>
        </p:txBody>
      </p:sp>
      <p:sp>
        <p:nvSpPr>
          <p:cNvPr id="327698" name="Line 18"/>
          <p:cNvSpPr>
            <a:spLocks noChangeShapeType="1"/>
          </p:cNvSpPr>
          <p:nvPr/>
        </p:nvSpPr>
        <p:spPr bwMode="auto">
          <a:xfrm>
            <a:off x="1239838" y="2887663"/>
            <a:ext cx="4392612" cy="15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7689" name="Oval 9"/>
          <p:cNvSpPr>
            <a:spLocks noChangeArrowheads="1"/>
          </p:cNvSpPr>
          <p:nvPr/>
        </p:nvSpPr>
        <p:spPr bwMode="auto">
          <a:xfrm>
            <a:off x="3446463" y="441325"/>
            <a:ext cx="4894262" cy="4894263"/>
          </a:xfrm>
          <a:prstGeom prst="ellipse">
            <a:avLst/>
          </a:prstGeom>
          <a:gradFill rotWithShape="1">
            <a:gsLst>
              <a:gs pos="0">
                <a:srgbClr val="99FF66">
                  <a:gamma/>
                  <a:shade val="60000"/>
                  <a:invGamma/>
                </a:srgbClr>
              </a:gs>
              <a:gs pos="100000">
                <a:srgbClr val="99FF66"/>
              </a:gs>
            </a:gsLst>
            <a:path path="shape">
              <a:fillToRect l="50000" t="50000" r="50000" b="50000"/>
            </a:path>
          </a:gradFill>
          <a:ln w="38100" cap="rnd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27710" name="Freeform 30"/>
          <p:cNvSpPr>
            <a:spLocks/>
          </p:cNvSpPr>
          <p:nvPr/>
        </p:nvSpPr>
        <p:spPr bwMode="auto">
          <a:xfrm>
            <a:off x="3419475" y="1597025"/>
            <a:ext cx="2500313" cy="2582863"/>
          </a:xfrm>
          <a:custGeom>
            <a:avLst/>
            <a:gdLst>
              <a:gd name="T0" fmla="*/ 1575 w 1575"/>
              <a:gd name="T1" fmla="*/ 811 h 1627"/>
              <a:gd name="T2" fmla="*/ 270 w 1575"/>
              <a:gd name="T3" fmla="*/ 6 h 1627"/>
              <a:gd name="T4" fmla="*/ 14 w 1575"/>
              <a:gd name="T5" fmla="*/ 774 h 1627"/>
              <a:gd name="T6" fmla="*/ 260 w 1575"/>
              <a:gd name="T7" fmla="*/ 1627 h 1627"/>
              <a:gd name="T8" fmla="*/ 1575 w 1575"/>
              <a:gd name="T9" fmla="*/ 811 h 1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5" h="1627">
                <a:moveTo>
                  <a:pt x="1575" y="811"/>
                </a:moveTo>
                <a:lnTo>
                  <a:pt x="270" y="6"/>
                </a:lnTo>
                <a:cubicBezTo>
                  <a:pt x="10" y="0"/>
                  <a:pt x="16" y="504"/>
                  <a:pt x="14" y="774"/>
                </a:cubicBezTo>
                <a:cubicBezTo>
                  <a:pt x="12" y="1044"/>
                  <a:pt x="0" y="1621"/>
                  <a:pt x="260" y="1627"/>
                </a:cubicBezTo>
                <a:lnTo>
                  <a:pt x="1575" y="811"/>
                </a:lnTo>
                <a:close/>
              </a:path>
            </a:pathLst>
          </a:custGeom>
          <a:solidFill>
            <a:srgbClr val="FF0000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sp>
        <p:nvSpPr>
          <p:cNvPr id="327688" name="Oval 8"/>
          <p:cNvSpPr>
            <a:spLocks noChangeArrowheads="1"/>
          </p:cNvSpPr>
          <p:nvPr/>
        </p:nvSpPr>
        <p:spPr bwMode="auto">
          <a:xfrm>
            <a:off x="266700" y="2205038"/>
            <a:ext cx="1366838" cy="1366837"/>
          </a:xfrm>
          <a:prstGeom prst="ellipse">
            <a:avLst/>
          </a:prstGeom>
          <a:solidFill>
            <a:srgbClr val="CCFFFF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27704" name="Text Box 24"/>
          <p:cNvSpPr txBox="1">
            <a:spLocks noChangeArrowheads="1"/>
          </p:cNvSpPr>
          <p:nvPr/>
        </p:nvSpPr>
        <p:spPr bwMode="auto">
          <a:xfrm>
            <a:off x="0" y="3643313"/>
            <a:ext cx="21955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Control Unit</a:t>
            </a:r>
          </a:p>
        </p:txBody>
      </p:sp>
      <p:sp>
        <p:nvSpPr>
          <p:cNvPr id="327705" name="Text Box 25"/>
          <p:cNvSpPr txBox="1">
            <a:spLocks noChangeArrowheads="1"/>
          </p:cNvSpPr>
          <p:nvPr/>
        </p:nvSpPr>
        <p:spPr bwMode="auto">
          <a:xfrm>
            <a:off x="3240088" y="5554663"/>
            <a:ext cx="47879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AU" altLang="en-US" dirty="0"/>
              <a:t>Unit driven by</a:t>
            </a:r>
          </a:p>
          <a:p>
            <a:pPr>
              <a:spcBef>
                <a:spcPct val="10000"/>
              </a:spcBef>
            </a:pPr>
            <a:r>
              <a:rPr lang="en-AU" altLang="en-US" dirty="0"/>
              <a:t>Servo Motor</a:t>
            </a:r>
          </a:p>
        </p:txBody>
      </p:sp>
      <p:sp>
        <p:nvSpPr>
          <p:cNvPr id="327711" name="Freeform 31"/>
          <p:cNvSpPr>
            <a:spLocks/>
          </p:cNvSpPr>
          <p:nvPr/>
        </p:nvSpPr>
        <p:spPr bwMode="auto">
          <a:xfrm>
            <a:off x="266700" y="2473325"/>
            <a:ext cx="757238" cy="828675"/>
          </a:xfrm>
          <a:custGeom>
            <a:avLst/>
            <a:gdLst>
              <a:gd name="T0" fmla="*/ 1575 w 1575"/>
              <a:gd name="T1" fmla="*/ 811 h 1627"/>
              <a:gd name="T2" fmla="*/ 270 w 1575"/>
              <a:gd name="T3" fmla="*/ 6 h 1627"/>
              <a:gd name="T4" fmla="*/ 14 w 1575"/>
              <a:gd name="T5" fmla="*/ 774 h 1627"/>
              <a:gd name="T6" fmla="*/ 260 w 1575"/>
              <a:gd name="T7" fmla="*/ 1627 h 1627"/>
              <a:gd name="T8" fmla="*/ 1575 w 1575"/>
              <a:gd name="T9" fmla="*/ 811 h 1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5" h="1627">
                <a:moveTo>
                  <a:pt x="1575" y="811"/>
                </a:moveTo>
                <a:lnTo>
                  <a:pt x="270" y="6"/>
                </a:lnTo>
                <a:cubicBezTo>
                  <a:pt x="10" y="0"/>
                  <a:pt x="16" y="504"/>
                  <a:pt x="14" y="774"/>
                </a:cubicBezTo>
                <a:cubicBezTo>
                  <a:pt x="12" y="1044"/>
                  <a:pt x="0" y="1621"/>
                  <a:pt x="260" y="1627"/>
                </a:cubicBezTo>
                <a:lnTo>
                  <a:pt x="1575" y="811"/>
                </a:lnTo>
                <a:close/>
              </a:path>
            </a:pathLst>
          </a:custGeom>
          <a:solidFill>
            <a:srgbClr val="FF0000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 dirty="0"/>
          </a:p>
        </p:txBody>
      </p:sp>
      <p:grpSp>
        <p:nvGrpSpPr>
          <p:cNvPr id="327687" name="Group 7"/>
          <p:cNvGrpSpPr>
            <a:grpSpLocks/>
          </p:cNvGrpSpPr>
          <p:nvPr/>
        </p:nvGrpSpPr>
        <p:grpSpPr bwMode="auto">
          <a:xfrm rot="5400000">
            <a:off x="806450" y="2438401"/>
            <a:ext cx="287337" cy="900112"/>
            <a:chOff x="930" y="1684"/>
            <a:chExt cx="181" cy="1112"/>
          </a:xfrm>
        </p:grpSpPr>
        <p:sp>
          <p:nvSpPr>
            <p:cNvPr id="327684" name="Rectangle 4"/>
            <p:cNvSpPr>
              <a:spLocks noChangeArrowheads="1"/>
            </p:cNvSpPr>
            <p:nvPr/>
          </p:nvSpPr>
          <p:spPr bwMode="auto">
            <a:xfrm>
              <a:off x="930" y="1888"/>
              <a:ext cx="181" cy="908"/>
            </a:xfrm>
            <a:prstGeom prst="rect">
              <a:avLst/>
            </a:prstGeom>
            <a:solidFill>
              <a:srgbClr val="99FF99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327685" name="AutoShape 5"/>
            <p:cNvSpPr>
              <a:spLocks noChangeArrowheads="1"/>
            </p:cNvSpPr>
            <p:nvPr/>
          </p:nvSpPr>
          <p:spPr bwMode="auto">
            <a:xfrm>
              <a:off x="930" y="1684"/>
              <a:ext cx="181" cy="204"/>
            </a:xfrm>
            <a:prstGeom prst="triangle">
              <a:avLst>
                <a:gd name="adj" fmla="val 50315"/>
              </a:avLst>
            </a:prstGeom>
            <a:solidFill>
              <a:srgbClr val="99FF99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7723" name="Group 43"/>
          <p:cNvGrpSpPr>
            <a:grpSpLocks/>
          </p:cNvGrpSpPr>
          <p:nvPr/>
        </p:nvGrpSpPr>
        <p:grpSpPr bwMode="auto">
          <a:xfrm>
            <a:off x="3446463" y="1341438"/>
            <a:ext cx="4895850" cy="3095625"/>
            <a:chOff x="2161" y="845"/>
            <a:chExt cx="3084" cy="1950"/>
          </a:xfrm>
        </p:grpSpPr>
        <p:sp>
          <p:nvSpPr>
            <p:cNvPr id="327690" name="Rectangle 10"/>
            <p:cNvSpPr>
              <a:spLocks noChangeArrowheads="1"/>
            </p:cNvSpPr>
            <p:nvPr/>
          </p:nvSpPr>
          <p:spPr bwMode="auto">
            <a:xfrm rot="5400000">
              <a:off x="2728" y="278"/>
              <a:ext cx="1950" cy="3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grpSp>
          <p:nvGrpSpPr>
            <p:cNvPr id="327722" name="Group 42"/>
            <p:cNvGrpSpPr>
              <a:grpSpLocks/>
            </p:cNvGrpSpPr>
            <p:nvPr/>
          </p:nvGrpSpPr>
          <p:grpSpPr bwMode="auto">
            <a:xfrm>
              <a:off x="3079" y="1276"/>
              <a:ext cx="2166" cy="1088"/>
              <a:chOff x="3079" y="1276"/>
              <a:chExt cx="2166" cy="1088"/>
            </a:xfrm>
          </p:grpSpPr>
          <p:grpSp>
            <p:nvGrpSpPr>
              <p:cNvPr id="327717" name="Group 37"/>
              <p:cNvGrpSpPr>
                <a:grpSpLocks/>
              </p:cNvGrpSpPr>
              <p:nvPr/>
            </p:nvGrpSpPr>
            <p:grpSpPr bwMode="auto">
              <a:xfrm>
                <a:off x="3924" y="1627"/>
                <a:ext cx="1321" cy="385"/>
                <a:chOff x="3924" y="1344"/>
                <a:chExt cx="1321" cy="385"/>
              </a:xfrm>
            </p:grpSpPr>
            <p:grpSp>
              <p:nvGrpSpPr>
                <p:cNvPr id="327715" name="Group 35"/>
                <p:cNvGrpSpPr>
                  <a:grpSpLocks/>
                </p:cNvGrpSpPr>
                <p:nvPr/>
              </p:nvGrpSpPr>
              <p:grpSpPr bwMode="auto">
                <a:xfrm>
                  <a:off x="3924" y="1344"/>
                  <a:ext cx="1321" cy="115"/>
                  <a:chOff x="4156" y="1388"/>
                  <a:chExt cx="1088" cy="138"/>
                </a:xfrm>
              </p:grpSpPr>
              <p:sp>
                <p:nvSpPr>
                  <p:cNvPr id="327707" name="Rectangle 2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631" y="913"/>
                    <a:ext cx="138" cy="108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50000">
                        <a:srgbClr val="FFFFFF">
                          <a:gamma/>
                          <a:shade val="12549"/>
                          <a:invGamma/>
                        </a:srgbClr>
                      </a:gs>
                      <a:gs pos="100000">
                        <a:srgbClr val="FFFFFF"/>
                      </a:gs>
                    </a:gsLst>
                    <a:lin ang="0" scaled="1"/>
                  </a:gradFill>
                  <a:ln w="381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  <p:sp>
                <p:nvSpPr>
                  <p:cNvPr id="327708" name="Rectangle 2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69" y="975"/>
                    <a:ext cx="137" cy="96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50000">
                        <a:schemeClr val="tx1">
                          <a:gamma/>
                          <a:tint val="60000"/>
                          <a:invGamma/>
                        </a:schemeClr>
                      </a:gs>
                      <a:gs pos="100000">
                        <a:schemeClr val="tx1"/>
                      </a:gs>
                    </a:gsLst>
                    <a:lin ang="0" scaled="1"/>
                  </a:gradFill>
                  <a:ln w="381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</p:grpSp>
            <p:grpSp>
              <p:nvGrpSpPr>
                <p:cNvPr id="327716" name="Group 36"/>
                <p:cNvGrpSpPr>
                  <a:grpSpLocks/>
                </p:cNvGrpSpPr>
                <p:nvPr/>
              </p:nvGrpSpPr>
              <p:grpSpPr bwMode="auto">
                <a:xfrm>
                  <a:off x="3924" y="1614"/>
                  <a:ext cx="1321" cy="115"/>
                  <a:chOff x="4156" y="1614"/>
                  <a:chExt cx="1088" cy="138"/>
                </a:xfrm>
              </p:grpSpPr>
              <p:sp>
                <p:nvSpPr>
                  <p:cNvPr id="327713" name="Rectangle 3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631" y="1139"/>
                    <a:ext cx="138" cy="108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50000">
                        <a:srgbClr val="FFFFFF">
                          <a:gamma/>
                          <a:shade val="12549"/>
                          <a:invGamma/>
                        </a:srgbClr>
                      </a:gs>
                      <a:gs pos="100000">
                        <a:srgbClr val="FFFFFF"/>
                      </a:gs>
                    </a:gsLst>
                    <a:lin ang="0" scaled="1"/>
                  </a:gradFill>
                  <a:ln w="381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  <p:sp>
                <p:nvSpPr>
                  <p:cNvPr id="327714" name="Rectangle 3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69" y="1201"/>
                    <a:ext cx="137" cy="96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50000">
                        <a:schemeClr val="tx1">
                          <a:gamma/>
                          <a:tint val="60000"/>
                          <a:invGamma/>
                        </a:schemeClr>
                      </a:gs>
                      <a:gs pos="100000">
                        <a:schemeClr val="tx1"/>
                      </a:gs>
                    </a:gsLst>
                    <a:lin ang="0" scaled="1"/>
                  </a:gradFill>
                  <a:ln w="3810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AU" dirty="0"/>
                  </a:p>
                </p:txBody>
              </p:sp>
            </p:grpSp>
          </p:grpSp>
          <p:sp>
            <p:nvSpPr>
              <p:cNvPr id="327712" name="AutoShape 32"/>
              <p:cNvSpPr>
                <a:spLocks noChangeArrowheads="1"/>
              </p:cNvSpPr>
              <p:nvPr/>
            </p:nvSpPr>
            <p:spPr bwMode="auto">
              <a:xfrm>
                <a:off x="3079" y="1276"/>
                <a:ext cx="1247" cy="1088"/>
              </a:xfrm>
              <a:prstGeom prst="roundRect">
                <a:avLst>
                  <a:gd name="adj" fmla="val 32630"/>
                </a:avLst>
              </a:prstGeom>
              <a:solidFill>
                <a:schemeClr val="bg2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 dirty="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276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5400000">
                                      <p:cBhvr>
                                        <p:cTn id="11" dur="1750" fill="hold"/>
                                        <p:tgtEl>
                                          <p:spTgt spid="3276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5400000">
                                      <p:cBhvr>
                                        <p:cTn id="13" dur="30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-10800000">
                                      <p:cBhvr>
                                        <p:cTn id="16" dur="1500" fill="hold"/>
                                        <p:tgtEl>
                                          <p:spTgt spid="3276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10800000">
                                      <p:cBhvr>
                                        <p:cTn id="18" dur="30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5400000">
                                      <p:cBhvr>
                                        <p:cTn id="21" dur="1250" fill="hold"/>
                                        <p:tgtEl>
                                          <p:spTgt spid="3276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5400000">
                                      <p:cBhvr>
                                        <p:cTn id="23" dur="30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1350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-450000">
                                      <p:cBhvr>
                                        <p:cTn id="26" dur="2000" fill="hold"/>
                                        <p:tgtEl>
                                          <p:spTgt spid="3276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450000">
                                      <p:cBhvr>
                                        <p:cTn id="28" dur="20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8" presetClass="emph" presetSubtype="0" repeatCount="indefinite" accel="50000" decel="50000" autoRev="1" fill="remove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900000">
                                      <p:cBhvr>
                                        <p:cTn id="31" dur="2000" fill="hold"/>
                                        <p:tgtEl>
                                          <p:spTgt spid="3276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accel="50000" decel="50000" autoRev="1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900000">
                                      <p:cBhvr>
                                        <p:cTn id="33" dur="20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8A87-F599-4DA4-B848-AB34396793F5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7C60F-6C2A-4255-B6BA-379EFE61FE97}" type="slidenum">
              <a:rPr lang="en-AU" altLang="en-US"/>
              <a:pPr/>
              <a:t>28</a:t>
            </a:fld>
            <a:endParaRPr lang="en-AU" altLang="en-US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53294" y="1596191"/>
            <a:ext cx="7237413" cy="366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AU" altLang="en-US" sz="5400" dirty="0" smtClean="0"/>
              <a:t>Practical Exercise #5</a:t>
            </a:r>
          </a:p>
          <a:p>
            <a:pPr>
              <a:spcBef>
                <a:spcPct val="10000"/>
              </a:spcBef>
            </a:pPr>
            <a:endParaRPr lang="en-AU" altLang="en-US" sz="5400" dirty="0"/>
          </a:p>
          <a:p>
            <a:pPr>
              <a:spcBef>
                <a:spcPct val="10000"/>
              </a:spcBef>
            </a:pPr>
            <a:r>
              <a:rPr lang="en-AU" altLang="en-US" sz="5400" dirty="0" smtClean="0"/>
              <a:t>DC Motor Starting</a:t>
            </a:r>
          </a:p>
          <a:p>
            <a:pPr>
              <a:spcBef>
                <a:spcPct val="10000"/>
              </a:spcBef>
            </a:pPr>
            <a:r>
              <a:rPr lang="en-AU" altLang="en-US" sz="5400" dirty="0" smtClean="0"/>
              <a:t>Pg. 51 - 54</a:t>
            </a:r>
            <a:endParaRPr lang="en-AU" altLang="en-US" sz="5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46DD-7C66-4717-B295-25966EF40681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CD52-85FE-438D-A78E-720451B1D3D8}" type="slidenum">
              <a:rPr lang="en-AU" altLang="en-US"/>
              <a:pPr/>
              <a:t>29</a:t>
            </a:fld>
            <a:endParaRPr lang="en-AU" altLang="en-US" dirty="0"/>
          </a:p>
        </p:txBody>
      </p:sp>
      <p:sp>
        <p:nvSpPr>
          <p:cNvPr id="303109" name="Text Box 5"/>
          <p:cNvSpPr txBox="1">
            <a:spLocks noChangeArrowheads="1"/>
          </p:cNvSpPr>
          <p:nvPr/>
        </p:nvSpPr>
        <p:spPr bwMode="auto">
          <a:xfrm>
            <a:off x="952500" y="1610041"/>
            <a:ext cx="7237413" cy="363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AU" altLang="en-US" sz="7200" dirty="0"/>
              <a:t>End of Module</a:t>
            </a:r>
          </a:p>
          <a:p>
            <a:pPr>
              <a:spcBef>
                <a:spcPct val="10000"/>
              </a:spcBef>
            </a:pPr>
            <a:r>
              <a:rPr lang="en-AU" altLang="en-US" sz="7200" dirty="0"/>
              <a:t>Next Session</a:t>
            </a:r>
          </a:p>
          <a:p>
            <a:pPr>
              <a:spcBef>
                <a:spcPct val="10000"/>
              </a:spcBef>
            </a:pPr>
            <a:r>
              <a:rPr lang="en-AU" altLang="en-US" sz="7200" dirty="0" smtClean="0"/>
              <a:t>Final </a:t>
            </a:r>
            <a:r>
              <a:rPr lang="en-AU" altLang="en-US" sz="7200" dirty="0"/>
              <a:t>Test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AF1996-85ED-4035-B712-BD68BE6A42CB}" type="datetime1">
              <a:rPr lang="en-AU">
                <a:solidFill>
                  <a:srgbClr val="000000"/>
                </a:solidFill>
              </a:rPr>
              <a:pPr>
                <a:defRPr/>
              </a:pPr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6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DC59C-DEFE-48AA-9CFF-988D0998F2E9}" type="slidenum">
              <a:rPr lang="en-AU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AU" dirty="0">
              <a:solidFill>
                <a:srgbClr val="000000"/>
              </a:solidFill>
            </a:endParaRPr>
          </a:p>
        </p:txBody>
      </p:sp>
      <p:grpSp>
        <p:nvGrpSpPr>
          <p:cNvPr id="286764" name="Group 44"/>
          <p:cNvGrpSpPr>
            <a:grpSpLocks/>
          </p:cNvGrpSpPr>
          <p:nvPr/>
        </p:nvGrpSpPr>
        <p:grpSpPr bwMode="auto">
          <a:xfrm>
            <a:off x="850900" y="4005263"/>
            <a:ext cx="3433763" cy="2233612"/>
            <a:chOff x="105" y="1411"/>
            <a:chExt cx="2163" cy="1407"/>
          </a:xfrm>
        </p:grpSpPr>
        <p:sp>
          <p:nvSpPr>
            <p:cNvPr id="7296" name="Text Box 5"/>
            <p:cNvSpPr txBox="1">
              <a:spLocks noChangeArrowheads="1"/>
            </p:cNvSpPr>
            <p:nvPr/>
          </p:nvSpPr>
          <p:spPr bwMode="auto">
            <a:xfrm>
              <a:off x="714" y="1619"/>
              <a:ext cx="29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>
                  <a:solidFill>
                    <a:srgbClr val="000000"/>
                  </a:solidFill>
                </a:rPr>
                <a:t>I</a:t>
              </a:r>
              <a:r>
                <a:rPr lang="en-AU" altLang="en-US" sz="2400" baseline="-25000" dirty="0">
                  <a:solidFill>
                    <a:srgbClr val="000000"/>
                  </a:solidFill>
                </a:rPr>
                <a:t>F</a:t>
              </a:r>
              <a:endParaRPr lang="en-AU" altLang="en-US" sz="2400" dirty="0">
                <a:solidFill>
                  <a:srgbClr val="000000"/>
                </a:solidFill>
              </a:endParaRPr>
            </a:p>
          </p:txBody>
        </p:sp>
        <p:cxnSp>
          <p:nvCxnSpPr>
            <p:cNvPr id="7297" name="AutoShape 6"/>
            <p:cNvCxnSpPr>
              <a:cxnSpLocks noChangeShapeType="1"/>
              <a:stCxn id="7311" idx="0"/>
              <a:endCxn id="7301" idx="3"/>
            </p:cNvCxnSpPr>
            <p:nvPr/>
          </p:nvCxnSpPr>
          <p:spPr bwMode="auto">
            <a:xfrm rot="-5400000">
              <a:off x="348" y="2110"/>
              <a:ext cx="23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98" name="AutoShape 7"/>
            <p:cNvCxnSpPr>
              <a:cxnSpLocks noChangeShapeType="1"/>
              <a:stCxn id="7311" idx="2"/>
              <a:endCxn id="7322" idx="2"/>
            </p:cNvCxnSpPr>
            <p:nvPr/>
          </p:nvCxnSpPr>
          <p:spPr bwMode="auto">
            <a:xfrm rot="16200000" flipH="1">
              <a:off x="819" y="2234"/>
              <a:ext cx="122" cy="83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99" name="Text Box 8"/>
            <p:cNvSpPr txBox="1">
              <a:spLocks noChangeArrowheads="1"/>
            </p:cNvSpPr>
            <p:nvPr/>
          </p:nvSpPr>
          <p:spPr bwMode="auto">
            <a:xfrm>
              <a:off x="1988" y="1411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A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1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300" name="Text Box 9"/>
            <p:cNvSpPr txBox="1">
              <a:spLocks noChangeArrowheads="1"/>
            </p:cNvSpPr>
            <p:nvPr/>
          </p:nvSpPr>
          <p:spPr bwMode="auto">
            <a:xfrm>
              <a:off x="1972" y="2568"/>
              <a:ext cx="2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A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2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301" name="Rectangle 10"/>
            <p:cNvSpPr>
              <a:spLocks noChangeArrowheads="1"/>
            </p:cNvSpPr>
            <p:nvPr/>
          </p:nvSpPr>
          <p:spPr bwMode="auto">
            <a:xfrm rot="16200000" flipH="1">
              <a:off x="303" y="1745"/>
              <a:ext cx="321" cy="156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302" name="Line 11"/>
            <p:cNvSpPr>
              <a:spLocks noChangeShapeType="1"/>
            </p:cNvSpPr>
            <p:nvPr/>
          </p:nvSpPr>
          <p:spPr bwMode="auto">
            <a:xfrm rot="-2700000" flipH="1" flipV="1">
              <a:off x="465" y="1540"/>
              <a:ext cx="0" cy="56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7303" name="Line 12"/>
            <p:cNvSpPr>
              <a:spLocks noChangeShapeType="1"/>
            </p:cNvSpPr>
            <p:nvPr/>
          </p:nvSpPr>
          <p:spPr bwMode="auto">
            <a:xfrm flipH="1">
              <a:off x="1958" y="1632"/>
              <a:ext cx="0" cy="9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7304" name="Text Box 13"/>
            <p:cNvSpPr txBox="1">
              <a:spLocks noChangeArrowheads="1"/>
            </p:cNvSpPr>
            <p:nvPr/>
          </p:nvSpPr>
          <p:spPr bwMode="auto">
            <a:xfrm>
              <a:off x="1978" y="2007"/>
              <a:ext cx="29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V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T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305" name="Oval 14"/>
            <p:cNvSpPr>
              <a:spLocks noChangeArrowheads="1"/>
            </p:cNvSpPr>
            <p:nvPr/>
          </p:nvSpPr>
          <p:spPr bwMode="auto">
            <a:xfrm>
              <a:off x="1923" y="1495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306" name="Oval 15"/>
            <p:cNvSpPr>
              <a:spLocks noChangeArrowheads="1"/>
            </p:cNvSpPr>
            <p:nvPr/>
          </p:nvSpPr>
          <p:spPr bwMode="auto">
            <a:xfrm>
              <a:off x="1923" y="2673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307" name="AutoShape 16"/>
            <p:cNvCxnSpPr>
              <a:cxnSpLocks noChangeShapeType="1"/>
              <a:stCxn id="7306" idx="2"/>
              <a:endCxn id="7322" idx="6"/>
            </p:cNvCxnSpPr>
            <p:nvPr/>
          </p:nvCxnSpPr>
          <p:spPr bwMode="auto">
            <a:xfrm rot="10800000">
              <a:off x="1327" y="2710"/>
              <a:ext cx="59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08" name="Rectangle 17"/>
            <p:cNvSpPr>
              <a:spLocks noChangeArrowheads="1"/>
            </p:cNvSpPr>
            <p:nvPr/>
          </p:nvSpPr>
          <p:spPr bwMode="auto">
            <a:xfrm>
              <a:off x="1267" y="1700"/>
              <a:ext cx="103" cy="31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7309" name="Group 18"/>
            <p:cNvGrpSpPr>
              <a:grpSpLocks/>
            </p:cNvGrpSpPr>
            <p:nvPr/>
          </p:nvGrpSpPr>
          <p:grpSpPr bwMode="auto">
            <a:xfrm>
              <a:off x="1197" y="2162"/>
              <a:ext cx="242" cy="365"/>
              <a:chOff x="4762" y="2228"/>
              <a:chExt cx="317" cy="453"/>
            </a:xfrm>
          </p:grpSpPr>
          <p:sp>
            <p:nvSpPr>
              <p:cNvPr id="7326" name="Line 19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27" name="Line 20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28" name="Line 21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29" name="Line 22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30" name="Line 23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31" name="Line 24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32" name="Line 25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7310" name="AutoShape 26"/>
            <p:cNvCxnSpPr>
              <a:cxnSpLocks noChangeShapeType="1"/>
              <a:stCxn id="7308" idx="2"/>
              <a:endCxn id="7331" idx="1"/>
            </p:cNvCxnSpPr>
            <p:nvPr/>
          </p:nvCxnSpPr>
          <p:spPr bwMode="auto">
            <a:xfrm>
              <a:off x="1319" y="2023"/>
              <a:ext cx="0" cy="20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11" name="Rectangle 27"/>
            <p:cNvSpPr>
              <a:spLocks noChangeArrowheads="1"/>
            </p:cNvSpPr>
            <p:nvPr/>
          </p:nvSpPr>
          <p:spPr bwMode="auto">
            <a:xfrm>
              <a:off x="377" y="2234"/>
              <a:ext cx="174" cy="34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312" name="Text Box 28"/>
            <p:cNvSpPr txBox="1">
              <a:spLocks noChangeArrowheads="1"/>
            </p:cNvSpPr>
            <p:nvPr/>
          </p:nvSpPr>
          <p:spPr bwMode="auto">
            <a:xfrm>
              <a:off x="1370" y="1760"/>
              <a:ext cx="29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R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313" name="Text Box 29"/>
            <p:cNvSpPr txBox="1">
              <a:spLocks noChangeArrowheads="1"/>
            </p:cNvSpPr>
            <p:nvPr/>
          </p:nvSpPr>
          <p:spPr bwMode="auto">
            <a:xfrm>
              <a:off x="105" y="2271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R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F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314" name="Text Box 30"/>
            <p:cNvSpPr txBox="1">
              <a:spLocks noChangeArrowheads="1"/>
            </p:cNvSpPr>
            <p:nvPr/>
          </p:nvSpPr>
          <p:spPr bwMode="auto">
            <a:xfrm>
              <a:off x="1422" y="2244"/>
              <a:ext cx="2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E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g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315" name="AutoShape 31"/>
            <p:cNvSpPr>
              <a:spLocks noChangeArrowheads="1"/>
            </p:cNvSpPr>
            <p:nvPr/>
          </p:nvSpPr>
          <p:spPr bwMode="auto">
            <a:xfrm flipH="1">
              <a:off x="696" y="1577"/>
              <a:ext cx="294" cy="55"/>
            </a:xfrm>
            <a:prstGeom prst="rightArrow">
              <a:avLst>
                <a:gd name="adj1" fmla="val 50000"/>
                <a:gd name="adj2" fmla="val 133636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316" name="Text Box 32"/>
            <p:cNvSpPr txBox="1">
              <a:spLocks noChangeArrowheads="1"/>
            </p:cNvSpPr>
            <p:nvPr/>
          </p:nvSpPr>
          <p:spPr bwMode="auto">
            <a:xfrm>
              <a:off x="1596" y="1619"/>
              <a:ext cx="29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>
                  <a:solidFill>
                    <a:srgbClr val="000000"/>
                  </a:solidFill>
                </a:rPr>
                <a:t>I</a:t>
              </a:r>
              <a:r>
                <a:rPr lang="en-AU" altLang="en-US" sz="2400" baseline="-25000" dirty="0">
                  <a:solidFill>
                    <a:srgbClr val="000000"/>
                  </a:solidFill>
                </a:rPr>
                <a:t>L</a:t>
              </a:r>
              <a:endParaRPr lang="en-AU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317" name="AutoShape 33"/>
            <p:cNvSpPr>
              <a:spLocks noChangeArrowheads="1"/>
            </p:cNvSpPr>
            <p:nvPr/>
          </p:nvSpPr>
          <p:spPr bwMode="auto">
            <a:xfrm flipH="1">
              <a:off x="1578" y="1577"/>
              <a:ext cx="294" cy="55"/>
            </a:xfrm>
            <a:prstGeom prst="rightArrow">
              <a:avLst>
                <a:gd name="adj1" fmla="val 50000"/>
                <a:gd name="adj2" fmla="val 133636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318" name="Oval 34"/>
            <p:cNvSpPr>
              <a:spLocks noChangeArrowheads="1"/>
            </p:cNvSpPr>
            <p:nvPr/>
          </p:nvSpPr>
          <p:spPr bwMode="auto">
            <a:xfrm>
              <a:off x="1310" y="1521"/>
              <a:ext cx="17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319" name="AutoShape 35"/>
            <p:cNvCxnSpPr>
              <a:cxnSpLocks noChangeShapeType="1"/>
              <a:stCxn id="7305" idx="2"/>
              <a:endCxn id="7318" idx="6"/>
            </p:cNvCxnSpPr>
            <p:nvPr/>
          </p:nvCxnSpPr>
          <p:spPr bwMode="auto">
            <a:xfrm flipH="1" flipV="1">
              <a:off x="1334" y="1531"/>
              <a:ext cx="583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20" name="AutoShape 36"/>
            <p:cNvCxnSpPr>
              <a:cxnSpLocks noChangeShapeType="1"/>
              <a:stCxn id="7318" idx="2"/>
              <a:endCxn id="7301" idx="1"/>
            </p:cNvCxnSpPr>
            <p:nvPr/>
          </p:nvCxnSpPr>
          <p:spPr bwMode="auto">
            <a:xfrm rot="10800000" flipV="1">
              <a:off x="465" y="1531"/>
              <a:ext cx="837" cy="122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21" name="AutoShape 37"/>
            <p:cNvCxnSpPr>
              <a:cxnSpLocks noChangeShapeType="1"/>
              <a:stCxn id="7318" idx="4"/>
              <a:endCxn id="7308" idx="0"/>
            </p:cNvCxnSpPr>
            <p:nvPr/>
          </p:nvCxnSpPr>
          <p:spPr bwMode="auto">
            <a:xfrm>
              <a:off x="1319" y="1547"/>
              <a:ext cx="0" cy="14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22" name="Oval 38"/>
            <p:cNvSpPr>
              <a:spLocks noChangeArrowheads="1"/>
            </p:cNvSpPr>
            <p:nvPr/>
          </p:nvSpPr>
          <p:spPr bwMode="auto">
            <a:xfrm>
              <a:off x="1302" y="2700"/>
              <a:ext cx="18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323" name="AutoShape 39"/>
            <p:cNvCxnSpPr>
              <a:cxnSpLocks noChangeShapeType="1"/>
              <a:stCxn id="7332" idx="0"/>
              <a:endCxn id="7322" idx="7"/>
            </p:cNvCxnSpPr>
            <p:nvPr/>
          </p:nvCxnSpPr>
          <p:spPr bwMode="auto">
            <a:xfrm flipH="1">
              <a:off x="1317" y="2465"/>
              <a:ext cx="2" cy="23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24" name="Text Box 40"/>
            <p:cNvSpPr txBox="1">
              <a:spLocks noChangeArrowheads="1"/>
            </p:cNvSpPr>
            <p:nvPr/>
          </p:nvSpPr>
          <p:spPr bwMode="auto">
            <a:xfrm>
              <a:off x="863" y="1869"/>
              <a:ext cx="3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>
                  <a:solidFill>
                    <a:srgbClr val="000000"/>
                  </a:solidFill>
                </a:rPr>
                <a:t>I</a:t>
              </a:r>
              <a:r>
                <a:rPr lang="en-AU" altLang="en-US" sz="24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325" name="AutoShape 41"/>
            <p:cNvSpPr>
              <a:spLocks noChangeArrowheads="1"/>
            </p:cNvSpPr>
            <p:nvPr/>
          </p:nvSpPr>
          <p:spPr bwMode="auto">
            <a:xfrm rot="5400000" flipV="1">
              <a:off x="1034" y="1943"/>
              <a:ext cx="310" cy="52"/>
            </a:xfrm>
            <a:prstGeom prst="rightArrow">
              <a:avLst>
                <a:gd name="adj1" fmla="val 50000"/>
                <a:gd name="adj2" fmla="val 149038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802" name="Group 82"/>
          <p:cNvGrpSpPr>
            <a:grpSpLocks/>
          </p:cNvGrpSpPr>
          <p:nvPr/>
        </p:nvGrpSpPr>
        <p:grpSpPr bwMode="auto">
          <a:xfrm>
            <a:off x="5616575" y="1071563"/>
            <a:ext cx="2692400" cy="2468562"/>
            <a:chOff x="3107" y="867"/>
            <a:chExt cx="1764" cy="1810"/>
          </a:xfrm>
        </p:grpSpPr>
        <p:cxnSp>
          <p:nvCxnSpPr>
            <p:cNvPr id="7259" name="AutoShape 45"/>
            <p:cNvCxnSpPr>
              <a:cxnSpLocks noChangeShapeType="1"/>
              <a:stCxn id="7269" idx="2"/>
              <a:endCxn id="7262" idx="3"/>
            </p:cNvCxnSpPr>
            <p:nvPr/>
          </p:nvCxnSpPr>
          <p:spPr bwMode="auto">
            <a:xfrm rot="5400000">
              <a:off x="3426" y="1227"/>
              <a:ext cx="53" cy="486"/>
            </a:xfrm>
            <a:prstGeom prst="bentConnector3">
              <a:avLst>
                <a:gd name="adj1" fmla="val 349056"/>
              </a:avLst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60" name="Text Box 46"/>
            <p:cNvSpPr txBox="1">
              <a:spLocks noChangeArrowheads="1"/>
            </p:cNvSpPr>
            <p:nvPr/>
          </p:nvSpPr>
          <p:spPr bwMode="auto">
            <a:xfrm>
              <a:off x="4571" y="867"/>
              <a:ext cx="2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A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1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61" name="Text Box 47"/>
            <p:cNvSpPr txBox="1">
              <a:spLocks noChangeArrowheads="1"/>
            </p:cNvSpPr>
            <p:nvPr/>
          </p:nvSpPr>
          <p:spPr bwMode="auto">
            <a:xfrm>
              <a:off x="4563" y="2386"/>
              <a:ext cx="30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A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2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62" name="Rectangle 48"/>
            <p:cNvSpPr>
              <a:spLocks noChangeArrowheads="1"/>
            </p:cNvSpPr>
            <p:nvPr/>
          </p:nvSpPr>
          <p:spPr bwMode="auto">
            <a:xfrm rot="16200000" flipH="1">
              <a:off x="3059" y="1233"/>
              <a:ext cx="299" cy="204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63" name="Line 49"/>
            <p:cNvSpPr>
              <a:spLocks noChangeShapeType="1"/>
            </p:cNvSpPr>
            <p:nvPr/>
          </p:nvSpPr>
          <p:spPr bwMode="auto">
            <a:xfrm rot="-2700000" flipH="1" flipV="1">
              <a:off x="3203" y="1052"/>
              <a:ext cx="13" cy="5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7264" name="Line 50"/>
            <p:cNvSpPr>
              <a:spLocks noChangeShapeType="1"/>
            </p:cNvSpPr>
            <p:nvPr/>
          </p:nvSpPr>
          <p:spPr bwMode="auto">
            <a:xfrm flipH="1">
              <a:off x="4535" y="1185"/>
              <a:ext cx="0" cy="1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7265" name="Text Box 51"/>
            <p:cNvSpPr txBox="1">
              <a:spLocks noChangeArrowheads="1"/>
            </p:cNvSpPr>
            <p:nvPr/>
          </p:nvSpPr>
          <p:spPr bwMode="auto">
            <a:xfrm>
              <a:off x="4565" y="1650"/>
              <a:ext cx="30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V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T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66" name="Oval 52"/>
            <p:cNvSpPr>
              <a:spLocks noChangeArrowheads="1"/>
            </p:cNvSpPr>
            <p:nvPr/>
          </p:nvSpPr>
          <p:spPr bwMode="auto">
            <a:xfrm>
              <a:off x="4489" y="947"/>
              <a:ext cx="91" cy="9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67" name="Oval 53"/>
            <p:cNvSpPr>
              <a:spLocks noChangeArrowheads="1"/>
            </p:cNvSpPr>
            <p:nvPr/>
          </p:nvSpPr>
          <p:spPr bwMode="auto">
            <a:xfrm>
              <a:off x="4489" y="2477"/>
              <a:ext cx="91" cy="9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268" name="AutoShape 54"/>
            <p:cNvCxnSpPr>
              <a:cxnSpLocks noChangeShapeType="1"/>
              <a:stCxn id="7267" idx="2"/>
              <a:endCxn id="7280" idx="6"/>
            </p:cNvCxnSpPr>
            <p:nvPr/>
          </p:nvCxnSpPr>
          <p:spPr bwMode="auto">
            <a:xfrm rot="10800000">
              <a:off x="3706" y="2523"/>
              <a:ext cx="77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69" name="Rectangle 55"/>
            <p:cNvSpPr>
              <a:spLocks noChangeArrowheads="1"/>
            </p:cNvSpPr>
            <p:nvPr/>
          </p:nvSpPr>
          <p:spPr bwMode="auto">
            <a:xfrm>
              <a:off x="3628" y="1184"/>
              <a:ext cx="136" cy="2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7270" name="Group 56"/>
            <p:cNvGrpSpPr>
              <a:grpSpLocks/>
            </p:cNvGrpSpPr>
            <p:nvPr/>
          </p:nvGrpSpPr>
          <p:grpSpPr bwMode="auto">
            <a:xfrm>
              <a:off x="3537" y="2092"/>
              <a:ext cx="317" cy="317"/>
              <a:chOff x="2902" y="1344"/>
              <a:chExt cx="317" cy="317"/>
            </a:xfrm>
          </p:grpSpPr>
          <p:grpSp>
            <p:nvGrpSpPr>
              <p:cNvPr id="7287" name="Group 57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7294" name="Line 58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95" name="Line 59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288" name="Line 60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89" name="Group 61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7292" name="Line 62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93" name="Line 63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290" name="Line 64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91" name="Line 65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7271" name="AutoShape 66"/>
            <p:cNvCxnSpPr>
              <a:cxnSpLocks noChangeShapeType="1"/>
              <a:stCxn id="7269" idx="2"/>
              <a:endCxn id="7282" idx="0"/>
            </p:cNvCxnSpPr>
            <p:nvPr/>
          </p:nvCxnSpPr>
          <p:spPr bwMode="auto">
            <a:xfrm>
              <a:off x="3696" y="1443"/>
              <a:ext cx="0" cy="29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72" name="Text Box 67"/>
            <p:cNvSpPr txBox="1">
              <a:spLocks noChangeArrowheads="1"/>
            </p:cNvSpPr>
            <p:nvPr/>
          </p:nvSpPr>
          <p:spPr bwMode="auto">
            <a:xfrm>
              <a:off x="3832" y="1259"/>
              <a:ext cx="29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R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F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73" name="Text Box 68"/>
            <p:cNvSpPr txBox="1">
              <a:spLocks noChangeArrowheads="1"/>
            </p:cNvSpPr>
            <p:nvPr/>
          </p:nvSpPr>
          <p:spPr bwMode="auto">
            <a:xfrm>
              <a:off x="3832" y="2113"/>
              <a:ext cx="28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E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g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74" name="Text Box 69"/>
            <p:cNvSpPr txBox="1">
              <a:spLocks noChangeArrowheads="1"/>
            </p:cNvSpPr>
            <p:nvPr/>
          </p:nvSpPr>
          <p:spPr bwMode="auto">
            <a:xfrm>
              <a:off x="4059" y="1101"/>
              <a:ext cx="304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>
                  <a:solidFill>
                    <a:srgbClr val="000000"/>
                  </a:solidFill>
                </a:rPr>
                <a:t>I</a:t>
              </a:r>
              <a:r>
                <a:rPr lang="en-AU" altLang="en-US" sz="2400" baseline="-25000" dirty="0">
                  <a:solidFill>
                    <a:srgbClr val="000000"/>
                  </a:solidFill>
                </a:rPr>
                <a:t>L</a:t>
              </a:r>
              <a:endParaRPr lang="en-AU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275" name="AutoShape 70"/>
            <p:cNvSpPr>
              <a:spLocks noChangeArrowheads="1"/>
            </p:cNvSpPr>
            <p:nvPr/>
          </p:nvSpPr>
          <p:spPr bwMode="auto">
            <a:xfrm flipH="1">
              <a:off x="4036" y="1049"/>
              <a:ext cx="386" cy="68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76" name="Oval 71"/>
            <p:cNvSpPr>
              <a:spLocks noChangeArrowheads="1"/>
            </p:cNvSpPr>
            <p:nvPr/>
          </p:nvSpPr>
          <p:spPr bwMode="auto">
            <a:xfrm>
              <a:off x="3684" y="980"/>
              <a:ext cx="23" cy="2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277" name="AutoShape 72"/>
            <p:cNvCxnSpPr>
              <a:cxnSpLocks noChangeShapeType="1"/>
              <a:stCxn id="7266" idx="2"/>
              <a:endCxn id="7276" idx="6"/>
            </p:cNvCxnSpPr>
            <p:nvPr/>
          </p:nvCxnSpPr>
          <p:spPr bwMode="auto">
            <a:xfrm flipH="1" flipV="1">
              <a:off x="3716" y="992"/>
              <a:ext cx="764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78" name="AutoShape 73"/>
            <p:cNvCxnSpPr>
              <a:cxnSpLocks noChangeShapeType="1"/>
              <a:stCxn id="7276" idx="2"/>
              <a:endCxn id="7262" idx="1"/>
            </p:cNvCxnSpPr>
            <p:nvPr/>
          </p:nvCxnSpPr>
          <p:spPr bwMode="auto">
            <a:xfrm rot="10800000" flipV="1">
              <a:off x="3210" y="992"/>
              <a:ext cx="465" cy="181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79" name="AutoShape 74"/>
            <p:cNvCxnSpPr>
              <a:cxnSpLocks noChangeShapeType="1"/>
              <a:stCxn id="7276" idx="4"/>
              <a:endCxn id="7269" idx="0"/>
            </p:cNvCxnSpPr>
            <p:nvPr/>
          </p:nvCxnSpPr>
          <p:spPr bwMode="auto">
            <a:xfrm>
              <a:off x="3696" y="1012"/>
              <a:ext cx="0" cy="16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80" name="Oval 75"/>
            <p:cNvSpPr>
              <a:spLocks noChangeArrowheads="1"/>
            </p:cNvSpPr>
            <p:nvPr/>
          </p:nvSpPr>
          <p:spPr bwMode="auto">
            <a:xfrm>
              <a:off x="3674" y="2511"/>
              <a:ext cx="23" cy="2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281" name="AutoShape 76"/>
            <p:cNvCxnSpPr>
              <a:cxnSpLocks noChangeShapeType="1"/>
              <a:stCxn id="7291" idx="0"/>
              <a:endCxn id="7280" idx="7"/>
            </p:cNvCxnSpPr>
            <p:nvPr/>
          </p:nvCxnSpPr>
          <p:spPr bwMode="auto">
            <a:xfrm flipH="1">
              <a:off x="3694" y="2332"/>
              <a:ext cx="2" cy="17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82" name="Rectangle 77"/>
            <p:cNvSpPr>
              <a:spLocks noChangeArrowheads="1"/>
            </p:cNvSpPr>
            <p:nvPr/>
          </p:nvSpPr>
          <p:spPr bwMode="auto">
            <a:xfrm>
              <a:off x="3628" y="1745"/>
              <a:ext cx="136" cy="23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83" name="Text Box 78"/>
            <p:cNvSpPr txBox="1">
              <a:spLocks noChangeArrowheads="1"/>
            </p:cNvSpPr>
            <p:nvPr/>
          </p:nvSpPr>
          <p:spPr bwMode="auto">
            <a:xfrm>
              <a:off x="3832" y="1729"/>
              <a:ext cx="30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R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7284" name="AutoShape 79"/>
            <p:cNvCxnSpPr>
              <a:cxnSpLocks noChangeShapeType="1"/>
              <a:stCxn id="7282" idx="2"/>
              <a:endCxn id="7290" idx="1"/>
            </p:cNvCxnSpPr>
            <p:nvPr/>
          </p:nvCxnSpPr>
          <p:spPr bwMode="auto">
            <a:xfrm>
              <a:off x="3696" y="1987"/>
              <a:ext cx="0" cy="18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85" name="Text Box 80"/>
            <p:cNvSpPr txBox="1">
              <a:spLocks noChangeArrowheads="1"/>
            </p:cNvSpPr>
            <p:nvPr/>
          </p:nvSpPr>
          <p:spPr bwMode="auto">
            <a:xfrm>
              <a:off x="3220" y="1774"/>
              <a:ext cx="328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>
                  <a:solidFill>
                    <a:srgbClr val="000000"/>
                  </a:solidFill>
                </a:rPr>
                <a:t>I</a:t>
              </a:r>
              <a:r>
                <a:rPr lang="en-AU" altLang="en-US" sz="24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286" name="AutoShape 81"/>
            <p:cNvSpPr>
              <a:spLocks noChangeArrowheads="1"/>
            </p:cNvSpPr>
            <p:nvPr/>
          </p:nvSpPr>
          <p:spPr bwMode="auto">
            <a:xfrm rot="5400000" flipV="1">
              <a:off x="3333" y="1865"/>
              <a:ext cx="386" cy="68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847" name="Group 127"/>
          <p:cNvGrpSpPr>
            <a:grpSpLocks/>
          </p:cNvGrpSpPr>
          <p:nvPr/>
        </p:nvGrpSpPr>
        <p:grpSpPr bwMode="auto">
          <a:xfrm>
            <a:off x="5148263" y="3968750"/>
            <a:ext cx="3384550" cy="2305050"/>
            <a:chOff x="2540" y="2704"/>
            <a:chExt cx="2132" cy="1452"/>
          </a:xfrm>
        </p:grpSpPr>
        <p:cxnSp>
          <p:nvCxnSpPr>
            <p:cNvPr id="7217" name="AutoShape 83"/>
            <p:cNvCxnSpPr>
              <a:cxnSpLocks noChangeShapeType="1"/>
              <a:stCxn id="7236" idx="2"/>
              <a:endCxn id="7245" idx="2"/>
            </p:cNvCxnSpPr>
            <p:nvPr/>
          </p:nvCxnSpPr>
          <p:spPr bwMode="auto">
            <a:xfrm rot="10800000">
              <a:off x="2875" y="3905"/>
              <a:ext cx="791" cy="132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18" name="Text Box 84"/>
            <p:cNvSpPr txBox="1">
              <a:spLocks noChangeArrowheads="1"/>
            </p:cNvSpPr>
            <p:nvPr/>
          </p:nvSpPr>
          <p:spPr bwMode="auto">
            <a:xfrm>
              <a:off x="4392" y="2704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A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1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19" name="Text Box 85"/>
            <p:cNvSpPr txBox="1">
              <a:spLocks noChangeArrowheads="1"/>
            </p:cNvSpPr>
            <p:nvPr/>
          </p:nvSpPr>
          <p:spPr bwMode="auto">
            <a:xfrm>
              <a:off x="4376" y="3906"/>
              <a:ext cx="2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A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2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20" name="Line 86"/>
            <p:cNvSpPr>
              <a:spLocks noChangeShapeType="1"/>
            </p:cNvSpPr>
            <p:nvPr/>
          </p:nvSpPr>
          <p:spPr bwMode="auto">
            <a:xfrm flipH="1">
              <a:off x="4347" y="2991"/>
              <a:ext cx="0" cy="9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7221" name="Text Box 87"/>
            <p:cNvSpPr txBox="1">
              <a:spLocks noChangeArrowheads="1"/>
            </p:cNvSpPr>
            <p:nvPr/>
          </p:nvSpPr>
          <p:spPr bwMode="auto">
            <a:xfrm>
              <a:off x="4381" y="3355"/>
              <a:ext cx="2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V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T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22" name="Oval 88"/>
            <p:cNvSpPr>
              <a:spLocks noChangeArrowheads="1"/>
            </p:cNvSpPr>
            <p:nvPr/>
          </p:nvSpPr>
          <p:spPr bwMode="auto">
            <a:xfrm>
              <a:off x="4311" y="2805"/>
              <a:ext cx="71" cy="7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23" name="Oval 89"/>
            <p:cNvSpPr>
              <a:spLocks noChangeArrowheads="1"/>
            </p:cNvSpPr>
            <p:nvPr/>
          </p:nvSpPr>
          <p:spPr bwMode="auto">
            <a:xfrm>
              <a:off x="4311" y="4001"/>
              <a:ext cx="71" cy="7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224" name="AutoShape 90"/>
            <p:cNvCxnSpPr>
              <a:cxnSpLocks noChangeShapeType="1"/>
              <a:stCxn id="7223" idx="2"/>
              <a:endCxn id="7236" idx="6"/>
            </p:cNvCxnSpPr>
            <p:nvPr/>
          </p:nvCxnSpPr>
          <p:spPr bwMode="auto">
            <a:xfrm rot="10800000">
              <a:off x="3698" y="4037"/>
              <a:ext cx="606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25" name="Rectangle 91"/>
            <p:cNvSpPr>
              <a:spLocks noChangeArrowheads="1"/>
            </p:cNvSpPr>
            <p:nvPr/>
          </p:nvSpPr>
          <p:spPr bwMode="auto">
            <a:xfrm>
              <a:off x="3637" y="2990"/>
              <a:ext cx="106" cy="196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7226" name="Group 92"/>
            <p:cNvGrpSpPr>
              <a:grpSpLocks/>
            </p:cNvGrpSpPr>
            <p:nvPr/>
          </p:nvGrpSpPr>
          <p:grpSpPr bwMode="auto">
            <a:xfrm>
              <a:off x="3566" y="3700"/>
              <a:ext cx="248" cy="248"/>
              <a:chOff x="2902" y="1344"/>
              <a:chExt cx="317" cy="317"/>
            </a:xfrm>
          </p:grpSpPr>
          <p:grpSp>
            <p:nvGrpSpPr>
              <p:cNvPr id="7250" name="Group 93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7257" name="Line 94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58" name="Line 95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251" name="Line 96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52" name="Group 97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7255" name="Line 98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56" name="Line 99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l"/>
                  <a:endParaRPr lang="en-AU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7253" name="Line 100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54" name="Line 101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7227" name="AutoShape 102"/>
            <p:cNvCxnSpPr>
              <a:cxnSpLocks noChangeShapeType="1"/>
              <a:stCxn id="7225" idx="2"/>
              <a:endCxn id="7238" idx="0"/>
            </p:cNvCxnSpPr>
            <p:nvPr/>
          </p:nvCxnSpPr>
          <p:spPr bwMode="auto">
            <a:xfrm>
              <a:off x="3690" y="3193"/>
              <a:ext cx="0" cy="229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28" name="Text Box 103"/>
            <p:cNvSpPr txBox="1">
              <a:spLocks noChangeArrowheads="1"/>
            </p:cNvSpPr>
            <p:nvPr/>
          </p:nvSpPr>
          <p:spPr bwMode="auto">
            <a:xfrm>
              <a:off x="3796" y="3050"/>
              <a:ext cx="28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R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S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29" name="Text Box 104"/>
            <p:cNvSpPr txBox="1">
              <a:spLocks noChangeArrowheads="1"/>
            </p:cNvSpPr>
            <p:nvPr/>
          </p:nvSpPr>
          <p:spPr bwMode="auto">
            <a:xfrm>
              <a:off x="3796" y="3717"/>
              <a:ext cx="2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E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g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30" name="Text Box 105"/>
            <p:cNvSpPr txBox="1">
              <a:spLocks noChangeArrowheads="1"/>
            </p:cNvSpPr>
            <p:nvPr/>
          </p:nvSpPr>
          <p:spPr bwMode="auto">
            <a:xfrm>
              <a:off x="3974" y="2925"/>
              <a:ext cx="29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>
                  <a:solidFill>
                    <a:srgbClr val="000000"/>
                  </a:solidFill>
                </a:rPr>
                <a:t>I</a:t>
              </a:r>
              <a:r>
                <a:rPr lang="en-AU" altLang="en-US" sz="2400" baseline="-25000" dirty="0">
                  <a:solidFill>
                    <a:srgbClr val="000000"/>
                  </a:solidFill>
                </a:rPr>
                <a:t>L</a:t>
              </a:r>
              <a:endParaRPr lang="en-AU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231" name="AutoShape 106"/>
            <p:cNvSpPr>
              <a:spLocks noChangeArrowheads="1"/>
            </p:cNvSpPr>
            <p:nvPr/>
          </p:nvSpPr>
          <p:spPr bwMode="auto">
            <a:xfrm flipH="1">
              <a:off x="3956" y="2885"/>
              <a:ext cx="302" cy="53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32" name="Oval 107"/>
            <p:cNvSpPr>
              <a:spLocks noChangeArrowheads="1"/>
            </p:cNvSpPr>
            <p:nvPr/>
          </p:nvSpPr>
          <p:spPr bwMode="auto">
            <a:xfrm>
              <a:off x="3681" y="2831"/>
              <a:ext cx="18" cy="18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233" name="AutoShape 108"/>
            <p:cNvCxnSpPr>
              <a:cxnSpLocks noChangeShapeType="1"/>
              <a:stCxn id="7222" idx="2"/>
              <a:endCxn id="7232" idx="6"/>
            </p:cNvCxnSpPr>
            <p:nvPr/>
          </p:nvCxnSpPr>
          <p:spPr bwMode="auto">
            <a:xfrm flipH="1" flipV="1">
              <a:off x="3706" y="2840"/>
              <a:ext cx="598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34" name="AutoShape 109"/>
            <p:cNvCxnSpPr>
              <a:cxnSpLocks noChangeShapeType="1"/>
              <a:stCxn id="7232" idx="2"/>
              <a:endCxn id="7243" idx="1"/>
            </p:cNvCxnSpPr>
            <p:nvPr/>
          </p:nvCxnSpPr>
          <p:spPr bwMode="auto">
            <a:xfrm rot="10800000" flipV="1">
              <a:off x="2875" y="2840"/>
              <a:ext cx="799" cy="135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35" name="AutoShape 110"/>
            <p:cNvCxnSpPr>
              <a:cxnSpLocks noChangeShapeType="1"/>
              <a:stCxn id="7232" idx="4"/>
              <a:endCxn id="7225" idx="0"/>
            </p:cNvCxnSpPr>
            <p:nvPr/>
          </p:nvCxnSpPr>
          <p:spPr bwMode="auto">
            <a:xfrm>
              <a:off x="3690" y="2856"/>
              <a:ext cx="0" cy="12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36" name="Oval 111"/>
            <p:cNvSpPr>
              <a:spLocks noChangeArrowheads="1"/>
            </p:cNvSpPr>
            <p:nvPr/>
          </p:nvSpPr>
          <p:spPr bwMode="auto">
            <a:xfrm>
              <a:off x="3673" y="4028"/>
              <a:ext cx="18" cy="18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237" name="AutoShape 112"/>
            <p:cNvCxnSpPr>
              <a:cxnSpLocks noChangeShapeType="1"/>
              <a:stCxn id="7254" idx="0"/>
              <a:endCxn id="7236" idx="7"/>
            </p:cNvCxnSpPr>
            <p:nvPr/>
          </p:nvCxnSpPr>
          <p:spPr bwMode="auto">
            <a:xfrm flipH="1">
              <a:off x="3689" y="3888"/>
              <a:ext cx="1" cy="135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38" name="Rectangle 113"/>
            <p:cNvSpPr>
              <a:spLocks noChangeArrowheads="1"/>
            </p:cNvSpPr>
            <p:nvPr/>
          </p:nvSpPr>
          <p:spPr bwMode="auto">
            <a:xfrm>
              <a:off x="3637" y="3429"/>
              <a:ext cx="106" cy="18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39" name="Text Box 114"/>
            <p:cNvSpPr txBox="1">
              <a:spLocks noChangeArrowheads="1"/>
            </p:cNvSpPr>
            <p:nvPr/>
          </p:nvSpPr>
          <p:spPr bwMode="auto">
            <a:xfrm>
              <a:off x="3796" y="3416"/>
              <a:ext cx="29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R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7240" name="AutoShape 115"/>
            <p:cNvCxnSpPr>
              <a:cxnSpLocks noChangeShapeType="1"/>
              <a:stCxn id="7238" idx="2"/>
              <a:endCxn id="7253" idx="1"/>
            </p:cNvCxnSpPr>
            <p:nvPr/>
          </p:nvCxnSpPr>
          <p:spPr bwMode="auto">
            <a:xfrm>
              <a:off x="3690" y="3618"/>
              <a:ext cx="0" cy="14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41" name="Text Box 116"/>
            <p:cNvSpPr txBox="1">
              <a:spLocks noChangeArrowheads="1"/>
            </p:cNvSpPr>
            <p:nvPr/>
          </p:nvSpPr>
          <p:spPr bwMode="auto">
            <a:xfrm>
              <a:off x="3158" y="2925"/>
              <a:ext cx="29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>
                  <a:solidFill>
                    <a:srgbClr val="000000"/>
                  </a:solidFill>
                </a:rPr>
                <a:t>I</a:t>
              </a:r>
              <a:r>
                <a:rPr lang="en-AU" altLang="en-US" sz="2400" baseline="-25000" dirty="0">
                  <a:solidFill>
                    <a:srgbClr val="000000"/>
                  </a:solidFill>
                </a:rPr>
                <a:t>F</a:t>
              </a:r>
              <a:endParaRPr lang="en-AU" altLang="en-US" sz="2400" dirty="0">
                <a:solidFill>
                  <a:srgbClr val="000000"/>
                </a:solidFill>
              </a:endParaRPr>
            </a:p>
          </p:txBody>
        </p:sp>
        <p:cxnSp>
          <p:nvCxnSpPr>
            <p:cNvPr id="7242" name="AutoShape 117"/>
            <p:cNvCxnSpPr>
              <a:cxnSpLocks noChangeShapeType="1"/>
              <a:stCxn id="7245" idx="0"/>
              <a:endCxn id="7243" idx="3"/>
            </p:cNvCxnSpPr>
            <p:nvPr/>
          </p:nvCxnSpPr>
          <p:spPr bwMode="auto">
            <a:xfrm rot="-5400000">
              <a:off x="2751" y="3430"/>
              <a:ext cx="248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43" name="Rectangle 118"/>
            <p:cNvSpPr>
              <a:spLocks noChangeArrowheads="1"/>
            </p:cNvSpPr>
            <p:nvPr/>
          </p:nvSpPr>
          <p:spPr bwMode="auto">
            <a:xfrm rot="16200000" flipH="1">
              <a:off x="2718" y="3061"/>
              <a:ext cx="312" cy="160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44" name="Line 119"/>
            <p:cNvSpPr>
              <a:spLocks noChangeShapeType="1"/>
            </p:cNvSpPr>
            <p:nvPr/>
          </p:nvSpPr>
          <p:spPr bwMode="auto">
            <a:xfrm rot="-2700000" flipH="1" flipV="1">
              <a:off x="2857" y="2937"/>
              <a:ext cx="35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7245" name="Rectangle 120"/>
            <p:cNvSpPr>
              <a:spLocks noChangeArrowheads="1"/>
            </p:cNvSpPr>
            <p:nvPr/>
          </p:nvSpPr>
          <p:spPr bwMode="auto">
            <a:xfrm>
              <a:off x="2786" y="3561"/>
              <a:ext cx="177" cy="33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46" name="Text Box 121"/>
            <p:cNvSpPr txBox="1">
              <a:spLocks noChangeArrowheads="1"/>
            </p:cNvSpPr>
            <p:nvPr/>
          </p:nvSpPr>
          <p:spPr bwMode="auto">
            <a:xfrm>
              <a:off x="2540" y="3663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R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F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47" name="AutoShape 122"/>
            <p:cNvSpPr>
              <a:spLocks noChangeArrowheads="1"/>
            </p:cNvSpPr>
            <p:nvPr/>
          </p:nvSpPr>
          <p:spPr bwMode="auto">
            <a:xfrm flipH="1">
              <a:off x="3139" y="2885"/>
              <a:ext cx="302" cy="53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48" name="Text Box 123"/>
            <p:cNvSpPr txBox="1">
              <a:spLocks noChangeArrowheads="1"/>
            </p:cNvSpPr>
            <p:nvPr/>
          </p:nvSpPr>
          <p:spPr bwMode="auto">
            <a:xfrm>
              <a:off x="3243" y="3221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>
                  <a:solidFill>
                    <a:srgbClr val="000000"/>
                  </a:solidFill>
                </a:rPr>
                <a:t>I</a:t>
              </a:r>
              <a:r>
                <a:rPr lang="en-AU" altLang="en-US" sz="24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249" name="AutoShape 124"/>
            <p:cNvSpPr>
              <a:spLocks noChangeArrowheads="1"/>
            </p:cNvSpPr>
            <p:nvPr/>
          </p:nvSpPr>
          <p:spPr bwMode="auto">
            <a:xfrm rot="5400000" flipV="1">
              <a:off x="3407" y="3292"/>
              <a:ext cx="302" cy="53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286849" name="Text Box 129"/>
          <p:cNvSpPr txBox="1">
            <a:spLocks noChangeArrowheads="1"/>
          </p:cNvSpPr>
          <p:nvPr/>
        </p:nvSpPr>
        <p:spPr bwMode="auto">
          <a:xfrm>
            <a:off x="1235075" y="6229350"/>
            <a:ext cx="2557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aseline="-25000" dirty="0">
                <a:solidFill>
                  <a:srgbClr val="000000"/>
                </a:solidFill>
              </a:rPr>
              <a:t>Shunt</a:t>
            </a:r>
          </a:p>
        </p:txBody>
      </p:sp>
      <p:sp>
        <p:nvSpPr>
          <p:cNvPr id="286850" name="Text Box 130"/>
          <p:cNvSpPr txBox="1">
            <a:spLocks noChangeArrowheads="1"/>
          </p:cNvSpPr>
          <p:nvPr/>
        </p:nvSpPr>
        <p:spPr bwMode="auto">
          <a:xfrm>
            <a:off x="5651500" y="3467100"/>
            <a:ext cx="2557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aseline="-25000" dirty="0">
                <a:solidFill>
                  <a:srgbClr val="000000"/>
                </a:solidFill>
              </a:rPr>
              <a:t>Series</a:t>
            </a:r>
          </a:p>
        </p:txBody>
      </p:sp>
      <p:sp>
        <p:nvSpPr>
          <p:cNvPr id="286851" name="Text Box 131"/>
          <p:cNvSpPr txBox="1">
            <a:spLocks noChangeArrowheads="1"/>
          </p:cNvSpPr>
          <p:nvPr/>
        </p:nvSpPr>
        <p:spPr bwMode="auto">
          <a:xfrm>
            <a:off x="5507038" y="6229350"/>
            <a:ext cx="25574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aseline="-25000" dirty="0">
                <a:solidFill>
                  <a:srgbClr val="000000"/>
                </a:solidFill>
              </a:rPr>
              <a:t>Compound</a:t>
            </a:r>
          </a:p>
        </p:txBody>
      </p:sp>
      <p:sp>
        <p:nvSpPr>
          <p:cNvPr id="286852" name="Text Box 132"/>
          <p:cNvSpPr txBox="1">
            <a:spLocks noChangeArrowheads="1"/>
          </p:cNvSpPr>
          <p:nvPr/>
        </p:nvSpPr>
        <p:spPr bwMode="auto">
          <a:xfrm>
            <a:off x="250825" y="225425"/>
            <a:ext cx="86423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>
                <a:solidFill>
                  <a:srgbClr val="000000"/>
                </a:solidFill>
              </a:rPr>
              <a:t>DC Motors are classified according to their Field Winding Connections </a:t>
            </a:r>
          </a:p>
          <a:p>
            <a:pPr eaLnBrk="1" hangingPunct="1"/>
            <a:r>
              <a:rPr lang="en-AU" altLang="en-US" sz="2000" dirty="0">
                <a:solidFill>
                  <a:srgbClr val="000000"/>
                </a:solidFill>
              </a:rPr>
              <a:t>(the same as generators and we can use the same models) </a:t>
            </a:r>
          </a:p>
        </p:txBody>
      </p:sp>
      <p:sp>
        <p:nvSpPr>
          <p:cNvPr id="286891" name="Text Box 171"/>
          <p:cNvSpPr txBox="1">
            <a:spLocks noChangeArrowheads="1"/>
          </p:cNvSpPr>
          <p:nvPr/>
        </p:nvSpPr>
        <p:spPr bwMode="auto">
          <a:xfrm>
            <a:off x="889000" y="3467100"/>
            <a:ext cx="2557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aseline="-25000" dirty="0">
                <a:solidFill>
                  <a:srgbClr val="000000"/>
                </a:solidFill>
              </a:rPr>
              <a:t>Separate</a:t>
            </a:r>
          </a:p>
        </p:txBody>
      </p:sp>
      <p:grpSp>
        <p:nvGrpSpPr>
          <p:cNvPr id="286894" name="Group 174"/>
          <p:cNvGrpSpPr>
            <a:grpSpLocks/>
          </p:cNvGrpSpPr>
          <p:nvPr/>
        </p:nvGrpSpPr>
        <p:grpSpPr bwMode="auto">
          <a:xfrm>
            <a:off x="1223963" y="1187450"/>
            <a:ext cx="2714625" cy="2233613"/>
            <a:chOff x="771" y="748"/>
            <a:chExt cx="1710" cy="1407"/>
          </a:xfrm>
        </p:grpSpPr>
        <p:cxnSp>
          <p:nvCxnSpPr>
            <p:cNvPr id="7182" name="AutoShape 135"/>
            <p:cNvCxnSpPr>
              <a:cxnSpLocks noChangeShapeType="1"/>
              <a:stCxn id="7196" idx="0"/>
              <a:endCxn id="7186" idx="3"/>
            </p:cNvCxnSpPr>
            <p:nvPr/>
          </p:nvCxnSpPr>
          <p:spPr bwMode="auto">
            <a:xfrm rot="-5400000">
              <a:off x="1046" y="1446"/>
              <a:ext cx="230" cy="1"/>
            </a:xfrm>
            <a:prstGeom prst="bentConnector3">
              <a:avLst>
                <a:gd name="adj1" fmla="val 50435"/>
              </a:avLst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83" name="AutoShape 136"/>
            <p:cNvCxnSpPr>
              <a:cxnSpLocks noChangeShapeType="1"/>
              <a:stCxn id="7196" idx="2"/>
              <a:endCxn id="7209" idx="6"/>
            </p:cNvCxnSpPr>
            <p:nvPr/>
          </p:nvCxnSpPr>
          <p:spPr bwMode="auto">
            <a:xfrm rot="5400000">
              <a:off x="950" y="1827"/>
              <a:ext cx="110" cy="31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84" name="Text Box 137"/>
            <p:cNvSpPr txBox="1">
              <a:spLocks noChangeArrowheads="1"/>
            </p:cNvSpPr>
            <p:nvPr/>
          </p:nvSpPr>
          <p:spPr bwMode="auto">
            <a:xfrm>
              <a:off x="2201" y="748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A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1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185" name="Text Box 138"/>
            <p:cNvSpPr txBox="1">
              <a:spLocks noChangeArrowheads="1"/>
            </p:cNvSpPr>
            <p:nvPr/>
          </p:nvSpPr>
          <p:spPr bwMode="auto">
            <a:xfrm>
              <a:off x="2185" y="1905"/>
              <a:ext cx="2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A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2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186" name="Rectangle 139"/>
            <p:cNvSpPr>
              <a:spLocks noChangeArrowheads="1"/>
            </p:cNvSpPr>
            <p:nvPr/>
          </p:nvSpPr>
          <p:spPr bwMode="auto">
            <a:xfrm rot="16200000" flipH="1">
              <a:off x="999" y="1082"/>
              <a:ext cx="321" cy="156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187" name="Line 140"/>
            <p:cNvSpPr>
              <a:spLocks noChangeShapeType="1"/>
            </p:cNvSpPr>
            <p:nvPr/>
          </p:nvSpPr>
          <p:spPr bwMode="auto">
            <a:xfrm rot="-2700000" flipH="1" flipV="1">
              <a:off x="1161" y="877"/>
              <a:ext cx="0" cy="56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7188" name="Line 141"/>
            <p:cNvSpPr>
              <a:spLocks noChangeShapeType="1"/>
            </p:cNvSpPr>
            <p:nvPr/>
          </p:nvSpPr>
          <p:spPr bwMode="auto">
            <a:xfrm flipH="1">
              <a:off x="2171" y="969"/>
              <a:ext cx="0" cy="9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7189" name="Text Box 142"/>
            <p:cNvSpPr txBox="1">
              <a:spLocks noChangeArrowheads="1"/>
            </p:cNvSpPr>
            <p:nvPr/>
          </p:nvSpPr>
          <p:spPr bwMode="auto">
            <a:xfrm>
              <a:off x="2191" y="1344"/>
              <a:ext cx="29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V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T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190" name="Oval 143"/>
            <p:cNvSpPr>
              <a:spLocks noChangeArrowheads="1"/>
            </p:cNvSpPr>
            <p:nvPr/>
          </p:nvSpPr>
          <p:spPr bwMode="auto">
            <a:xfrm>
              <a:off x="2136" y="832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191" name="Oval 144"/>
            <p:cNvSpPr>
              <a:spLocks noChangeArrowheads="1"/>
            </p:cNvSpPr>
            <p:nvPr/>
          </p:nvSpPr>
          <p:spPr bwMode="auto">
            <a:xfrm>
              <a:off x="2136" y="2010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192" name="AutoShape 145"/>
            <p:cNvCxnSpPr>
              <a:cxnSpLocks noChangeShapeType="1"/>
              <a:stCxn id="7191" idx="2"/>
              <a:endCxn id="7206" idx="6"/>
            </p:cNvCxnSpPr>
            <p:nvPr/>
          </p:nvCxnSpPr>
          <p:spPr bwMode="auto">
            <a:xfrm rot="10800000">
              <a:off x="1540" y="2047"/>
              <a:ext cx="59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93" name="Rectangle 146"/>
            <p:cNvSpPr>
              <a:spLocks noChangeArrowheads="1"/>
            </p:cNvSpPr>
            <p:nvPr/>
          </p:nvSpPr>
          <p:spPr bwMode="auto">
            <a:xfrm>
              <a:off x="1480" y="1037"/>
              <a:ext cx="103" cy="31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7194" name="Group 147"/>
            <p:cNvGrpSpPr>
              <a:grpSpLocks/>
            </p:cNvGrpSpPr>
            <p:nvPr/>
          </p:nvGrpSpPr>
          <p:grpSpPr bwMode="auto">
            <a:xfrm>
              <a:off x="1410" y="1499"/>
              <a:ext cx="242" cy="365"/>
              <a:chOff x="4762" y="2228"/>
              <a:chExt cx="317" cy="453"/>
            </a:xfrm>
          </p:grpSpPr>
          <p:sp>
            <p:nvSpPr>
              <p:cNvPr id="7210" name="Line 148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11" name="Line 149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12" name="Line 150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13" name="Line 151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14" name="Line 152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15" name="Line 153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16" name="Line 154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7195" name="AutoShape 155"/>
            <p:cNvCxnSpPr>
              <a:cxnSpLocks noChangeShapeType="1"/>
              <a:stCxn id="7193" idx="2"/>
              <a:endCxn id="7215" idx="1"/>
            </p:cNvCxnSpPr>
            <p:nvPr/>
          </p:nvCxnSpPr>
          <p:spPr bwMode="auto">
            <a:xfrm>
              <a:off x="1532" y="1360"/>
              <a:ext cx="0" cy="20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96" name="Rectangle 156"/>
            <p:cNvSpPr>
              <a:spLocks noChangeArrowheads="1"/>
            </p:cNvSpPr>
            <p:nvPr/>
          </p:nvSpPr>
          <p:spPr bwMode="auto">
            <a:xfrm>
              <a:off x="1073" y="1571"/>
              <a:ext cx="174" cy="34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197" name="Text Box 157"/>
            <p:cNvSpPr txBox="1">
              <a:spLocks noChangeArrowheads="1"/>
            </p:cNvSpPr>
            <p:nvPr/>
          </p:nvSpPr>
          <p:spPr bwMode="auto">
            <a:xfrm>
              <a:off x="1583" y="1097"/>
              <a:ext cx="29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R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198" name="Text Box 158"/>
            <p:cNvSpPr txBox="1">
              <a:spLocks noChangeArrowheads="1"/>
            </p:cNvSpPr>
            <p:nvPr/>
          </p:nvSpPr>
          <p:spPr bwMode="auto">
            <a:xfrm>
              <a:off x="801" y="1608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R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F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199" name="Text Box 159"/>
            <p:cNvSpPr txBox="1">
              <a:spLocks noChangeArrowheads="1"/>
            </p:cNvSpPr>
            <p:nvPr/>
          </p:nvSpPr>
          <p:spPr bwMode="auto">
            <a:xfrm>
              <a:off x="1635" y="1581"/>
              <a:ext cx="2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>
                  <a:solidFill>
                    <a:srgbClr val="000000"/>
                  </a:solidFill>
                </a:rPr>
                <a:t>E</a:t>
              </a:r>
              <a:r>
                <a:rPr lang="en-AU" altLang="en-US" sz="2000" baseline="-25000" dirty="0">
                  <a:solidFill>
                    <a:srgbClr val="000000"/>
                  </a:solidFill>
                </a:rPr>
                <a:t>g</a:t>
              </a:r>
              <a:endParaRPr lang="en-AU" alt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7200" name="Text Box 161"/>
            <p:cNvSpPr txBox="1">
              <a:spLocks noChangeArrowheads="1"/>
            </p:cNvSpPr>
            <p:nvPr/>
          </p:nvSpPr>
          <p:spPr bwMode="auto">
            <a:xfrm>
              <a:off x="1809" y="956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 dirty="0">
                  <a:solidFill>
                    <a:srgbClr val="000000"/>
                  </a:solidFill>
                </a:rPr>
                <a:t>I</a:t>
              </a:r>
              <a:r>
                <a:rPr lang="en-AU" altLang="en-US" sz="2400" baseline="-25000" dirty="0">
                  <a:solidFill>
                    <a:srgbClr val="000000"/>
                  </a:solidFill>
                </a:rPr>
                <a:t>A</a:t>
              </a:r>
              <a:endParaRPr lang="en-AU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201" name="AutoShape 162"/>
            <p:cNvSpPr>
              <a:spLocks noChangeArrowheads="1"/>
            </p:cNvSpPr>
            <p:nvPr/>
          </p:nvSpPr>
          <p:spPr bwMode="auto">
            <a:xfrm flipH="1">
              <a:off x="1791" y="914"/>
              <a:ext cx="294" cy="55"/>
            </a:xfrm>
            <a:prstGeom prst="rightArrow">
              <a:avLst>
                <a:gd name="adj1" fmla="val 50000"/>
                <a:gd name="adj2" fmla="val 133636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02" name="Oval 163"/>
            <p:cNvSpPr>
              <a:spLocks noChangeArrowheads="1"/>
            </p:cNvSpPr>
            <p:nvPr/>
          </p:nvSpPr>
          <p:spPr bwMode="auto">
            <a:xfrm>
              <a:off x="1523" y="858"/>
              <a:ext cx="17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203" name="AutoShape 164"/>
            <p:cNvCxnSpPr>
              <a:cxnSpLocks noChangeShapeType="1"/>
              <a:stCxn id="7190" idx="2"/>
              <a:endCxn id="7202" idx="6"/>
            </p:cNvCxnSpPr>
            <p:nvPr/>
          </p:nvCxnSpPr>
          <p:spPr bwMode="auto">
            <a:xfrm flipH="1" flipV="1">
              <a:off x="1547" y="868"/>
              <a:ext cx="583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04" name="AutoShape 165"/>
            <p:cNvCxnSpPr>
              <a:cxnSpLocks noChangeShapeType="1"/>
              <a:stCxn id="7208" idx="6"/>
              <a:endCxn id="7186" idx="1"/>
            </p:cNvCxnSpPr>
            <p:nvPr/>
          </p:nvCxnSpPr>
          <p:spPr bwMode="auto">
            <a:xfrm>
              <a:off x="850" y="859"/>
              <a:ext cx="311" cy="128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05" name="AutoShape 166"/>
            <p:cNvCxnSpPr>
              <a:cxnSpLocks noChangeShapeType="1"/>
              <a:stCxn id="7202" idx="4"/>
              <a:endCxn id="7193" idx="0"/>
            </p:cNvCxnSpPr>
            <p:nvPr/>
          </p:nvCxnSpPr>
          <p:spPr bwMode="auto">
            <a:xfrm>
              <a:off x="1532" y="884"/>
              <a:ext cx="0" cy="14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06" name="Oval 167"/>
            <p:cNvSpPr>
              <a:spLocks noChangeArrowheads="1"/>
            </p:cNvSpPr>
            <p:nvPr/>
          </p:nvSpPr>
          <p:spPr bwMode="auto">
            <a:xfrm>
              <a:off x="1515" y="2037"/>
              <a:ext cx="18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7207" name="AutoShape 168"/>
            <p:cNvCxnSpPr>
              <a:cxnSpLocks noChangeShapeType="1"/>
              <a:stCxn id="7216" idx="0"/>
              <a:endCxn id="7206" idx="7"/>
            </p:cNvCxnSpPr>
            <p:nvPr/>
          </p:nvCxnSpPr>
          <p:spPr bwMode="auto">
            <a:xfrm flipH="1">
              <a:off x="1530" y="1802"/>
              <a:ext cx="2" cy="23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08" name="Oval 172"/>
            <p:cNvSpPr>
              <a:spLocks noChangeArrowheads="1"/>
            </p:cNvSpPr>
            <p:nvPr/>
          </p:nvSpPr>
          <p:spPr bwMode="auto">
            <a:xfrm>
              <a:off x="771" y="822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209" name="Oval 173"/>
            <p:cNvSpPr>
              <a:spLocks noChangeArrowheads="1"/>
            </p:cNvSpPr>
            <p:nvPr/>
          </p:nvSpPr>
          <p:spPr bwMode="auto">
            <a:xfrm>
              <a:off x="771" y="2000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endParaRPr lang="en-US" altLang="en-US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010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6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6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6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6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9" grpId="0"/>
      <p:bldP spid="286850" grpId="0"/>
      <p:bldP spid="286851" grpId="0"/>
      <p:bldP spid="2868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486973-5827-42EE-AAE7-10C84DB03F57}" type="datetime1">
              <a:rPr lang="en-AU">
                <a:solidFill>
                  <a:srgbClr val="000000"/>
                </a:solidFill>
              </a:rPr>
              <a:pPr>
                <a:defRPr/>
              </a:pPr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8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D809ED-AD7B-4E8F-BD3A-61DC7F4F4FA6}" type="slidenum">
              <a:rPr lang="en-AU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AU" dirty="0">
              <a:solidFill>
                <a:srgbClr val="000000"/>
              </a:solidFill>
            </a:endParaRPr>
          </a:p>
        </p:txBody>
      </p:sp>
      <p:cxnSp>
        <p:nvCxnSpPr>
          <p:cNvPr id="6148" name="AutoShape 10"/>
          <p:cNvCxnSpPr>
            <a:cxnSpLocks noChangeShapeType="1"/>
            <a:stCxn id="6167" idx="2"/>
            <a:endCxn id="6173" idx="2"/>
          </p:cNvCxnSpPr>
          <p:nvPr/>
        </p:nvCxnSpPr>
        <p:spPr bwMode="auto">
          <a:xfrm rot="10800000">
            <a:off x="971550" y="2938463"/>
            <a:ext cx="1604963" cy="41910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49" name="Text Box 11"/>
          <p:cNvSpPr txBox="1">
            <a:spLocks noChangeArrowheads="1"/>
          </p:cNvSpPr>
          <p:nvPr/>
        </p:nvSpPr>
        <p:spPr bwMode="auto">
          <a:xfrm>
            <a:off x="3452813" y="512763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A</a:t>
            </a:r>
            <a:r>
              <a:rPr lang="en-AU" altLang="en-US" baseline="-25000" dirty="0">
                <a:solidFill>
                  <a:srgbClr val="000000"/>
                </a:solidFill>
              </a:rPr>
              <a:t>1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50" name="Text Box 12"/>
          <p:cNvSpPr txBox="1">
            <a:spLocks noChangeArrowheads="1"/>
          </p:cNvSpPr>
          <p:nvPr/>
        </p:nvSpPr>
        <p:spPr bwMode="auto">
          <a:xfrm>
            <a:off x="3417888" y="2960688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A</a:t>
            </a:r>
            <a:r>
              <a:rPr lang="en-AU" altLang="en-US" baseline="-25000" dirty="0">
                <a:solidFill>
                  <a:srgbClr val="000000"/>
                </a:solidFill>
              </a:rPr>
              <a:t>2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51" name="Line 13"/>
          <p:cNvSpPr>
            <a:spLocks noChangeShapeType="1"/>
          </p:cNvSpPr>
          <p:nvPr/>
        </p:nvSpPr>
        <p:spPr bwMode="auto">
          <a:xfrm flipH="1">
            <a:off x="3957638" y="1233488"/>
            <a:ext cx="0" cy="1871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6152" name="Text Box 14"/>
          <p:cNvSpPr txBox="1">
            <a:spLocks noChangeArrowheads="1"/>
          </p:cNvSpPr>
          <p:nvPr/>
        </p:nvSpPr>
        <p:spPr bwMode="auto">
          <a:xfrm>
            <a:off x="3957638" y="1971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V</a:t>
            </a:r>
            <a:r>
              <a:rPr lang="en-AU" altLang="en-US" baseline="-25000" dirty="0">
                <a:solidFill>
                  <a:srgbClr val="000000"/>
                </a:solidFill>
              </a:rPr>
              <a:t>T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53" name="Oval 15"/>
          <p:cNvSpPr>
            <a:spLocks noChangeArrowheads="1"/>
          </p:cNvSpPr>
          <p:nvPr/>
        </p:nvSpPr>
        <p:spPr bwMode="auto">
          <a:xfrm>
            <a:off x="3884613" y="855663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154" name="Oval 16"/>
          <p:cNvSpPr>
            <a:spLocks noChangeArrowheads="1"/>
          </p:cNvSpPr>
          <p:nvPr/>
        </p:nvSpPr>
        <p:spPr bwMode="auto">
          <a:xfrm>
            <a:off x="3884613" y="3284538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6155" name="AutoShape 17"/>
          <p:cNvCxnSpPr>
            <a:cxnSpLocks noChangeShapeType="1"/>
            <a:stCxn id="6154" idx="2"/>
            <a:endCxn id="6167" idx="6"/>
          </p:cNvCxnSpPr>
          <p:nvPr/>
        </p:nvCxnSpPr>
        <p:spPr bwMode="auto">
          <a:xfrm rot="10800000">
            <a:off x="2641600" y="3357563"/>
            <a:ext cx="12287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6" name="Rectangle 18"/>
          <p:cNvSpPr>
            <a:spLocks noChangeArrowheads="1"/>
          </p:cNvSpPr>
          <p:nvPr/>
        </p:nvSpPr>
        <p:spPr bwMode="auto">
          <a:xfrm>
            <a:off x="2517775" y="1231900"/>
            <a:ext cx="215900" cy="3968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grpSp>
        <p:nvGrpSpPr>
          <p:cNvPr id="6157" name="Group 19"/>
          <p:cNvGrpSpPr>
            <a:grpSpLocks/>
          </p:cNvGrpSpPr>
          <p:nvPr/>
        </p:nvGrpSpPr>
        <p:grpSpPr bwMode="auto">
          <a:xfrm>
            <a:off x="2373313" y="2673350"/>
            <a:ext cx="503237" cy="503238"/>
            <a:chOff x="2902" y="1344"/>
            <a:chExt cx="317" cy="317"/>
          </a:xfrm>
        </p:grpSpPr>
        <p:grpSp>
          <p:nvGrpSpPr>
            <p:cNvPr id="6220" name="Group 20"/>
            <p:cNvGrpSpPr>
              <a:grpSpLocks/>
            </p:cNvGrpSpPr>
            <p:nvPr/>
          </p:nvGrpSpPr>
          <p:grpSpPr bwMode="auto">
            <a:xfrm>
              <a:off x="2902" y="1424"/>
              <a:ext cx="317" cy="33"/>
              <a:chOff x="2902" y="1276"/>
              <a:chExt cx="317" cy="33"/>
            </a:xfrm>
          </p:grpSpPr>
          <p:sp>
            <p:nvSpPr>
              <p:cNvPr id="6227" name="Line 21"/>
              <p:cNvSpPr>
                <a:spLocks noChangeShapeType="1"/>
              </p:cNvSpPr>
              <p:nvPr/>
            </p:nvSpPr>
            <p:spPr bwMode="auto">
              <a:xfrm>
                <a:off x="2902" y="127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28" name="Line 22"/>
              <p:cNvSpPr>
                <a:spLocks noChangeShapeType="1"/>
              </p:cNvSpPr>
              <p:nvPr/>
            </p:nvSpPr>
            <p:spPr bwMode="auto">
              <a:xfrm>
                <a:off x="2970" y="130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221" name="Line 23"/>
            <p:cNvSpPr>
              <a:spLocks noChangeShapeType="1"/>
            </p:cNvSpPr>
            <p:nvPr/>
          </p:nvSpPr>
          <p:spPr bwMode="auto">
            <a:xfrm>
              <a:off x="3061" y="1457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grpSp>
          <p:nvGrpSpPr>
            <p:cNvPr id="6222" name="Group 24"/>
            <p:cNvGrpSpPr>
              <a:grpSpLocks/>
            </p:cNvGrpSpPr>
            <p:nvPr/>
          </p:nvGrpSpPr>
          <p:grpSpPr bwMode="auto">
            <a:xfrm>
              <a:off x="2902" y="1559"/>
              <a:ext cx="317" cy="34"/>
              <a:chOff x="2902" y="1559"/>
              <a:chExt cx="317" cy="34"/>
            </a:xfrm>
          </p:grpSpPr>
          <p:sp>
            <p:nvSpPr>
              <p:cNvPr id="6225" name="Line 25"/>
              <p:cNvSpPr>
                <a:spLocks noChangeShapeType="1"/>
              </p:cNvSpPr>
              <p:nvPr/>
            </p:nvSpPr>
            <p:spPr bwMode="auto">
              <a:xfrm>
                <a:off x="2902" y="155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26" name="Line 26"/>
              <p:cNvSpPr>
                <a:spLocks noChangeShapeType="1"/>
              </p:cNvSpPr>
              <p:nvPr/>
            </p:nvSpPr>
            <p:spPr bwMode="auto">
              <a:xfrm>
                <a:off x="2970" y="159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223" name="Line 27"/>
            <p:cNvSpPr>
              <a:spLocks noChangeShapeType="1"/>
            </p:cNvSpPr>
            <p:nvPr/>
          </p:nvSpPr>
          <p:spPr bwMode="auto">
            <a:xfrm>
              <a:off x="3061" y="1344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6224" name="Line 28"/>
            <p:cNvSpPr>
              <a:spLocks noChangeShapeType="1"/>
            </p:cNvSpPr>
            <p:nvPr/>
          </p:nvSpPr>
          <p:spPr bwMode="auto">
            <a:xfrm>
              <a:off x="3061" y="159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</p:grpSp>
      <p:cxnSp>
        <p:nvCxnSpPr>
          <p:cNvPr id="6158" name="AutoShape 29"/>
          <p:cNvCxnSpPr>
            <a:cxnSpLocks noChangeShapeType="1"/>
            <a:stCxn id="6156" idx="2"/>
            <a:endCxn id="6169" idx="0"/>
          </p:cNvCxnSpPr>
          <p:nvPr/>
        </p:nvCxnSpPr>
        <p:spPr bwMode="auto">
          <a:xfrm>
            <a:off x="2625725" y="1643063"/>
            <a:ext cx="0" cy="4651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9" name="Text Box 30"/>
          <p:cNvSpPr txBox="1">
            <a:spLocks noChangeArrowheads="1"/>
          </p:cNvSpPr>
          <p:nvPr/>
        </p:nvSpPr>
        <p:spPr bwMode="auto">
          <a:xfrm>
            <a:off x="2841625" y="1350963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R</a:t>
            </a:r>
            <a:r>
              <a:rPr lang="en-AU" altLang="en-US" baseline="-25000" dirty="0">
                <a:solidFill>
                  <a:srgbClr val="000000"/>
                </a:solidFill>
              </a:rPr>
              <a:t>S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60" name="Text Box 31"/>
          <p:cNvSpPr txBox="1">
            <a:spLocks noChangeArrowheads="1"/>
          </p:cNvSpPr>
          <p:nvPr/>
        </p:nvSpPr>
        <p:spPr bwMode="auto">
          <a:xfrm>
            <a:off x="2841625" y="2708275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E</a:t>
            </a:r>
            <a:r>
              <a:rPr lang="en-AU" altLang="en-US" baseline="-25000" dirty="0">
                <a:solidFill>
                  <a:srgbClr val="000000"/>
                </a:solidFill>
              </a:rPr>
              <a:t>g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61" name="Text Box 33"/>
          <p:cNvSpPr txBox="1">
            <a:spLocks noChangeArrowheads="1"/>
          </p:cNvSpPr>
          <p:nvPr/>
        </p:nvSpPr>
        <p:spPr bwMode="auto">
          <a:xfrm>
            <a:off x="3201988" y="1100138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rgbClr val="000000"/>
                </a:solidFill>
              </a:rPr>
              <a:t>I</a:t>
            </a:r>
            <a:r>
              <a:rPr lang="en-AU" altLang="en-US" sz="2400" baseline="-25000" dirty="0">
                <a:solidFill>
                  <a:srgbClr val="000000"/>
                </a:solidFill>
              </a:rPr>
              <a:t>L</a:t>
            </a:r>
            <a:endParaRPr lang="en-AU" altLang="en-US" sz="2400" dirty="0">
              <a:solidFill>
                <a:srgbClr val="000000"/>
              </a:solidFill>
            </a:endParaRPr>
          </a:p>
        </p:txBody>
      </p:sp>
      <p:sp>
        <p:nvSpPr>
          <p:cNvPr id="6162" name="AutoShape 34"/>
          <p:cNvSpPr>
            <a:spLocks noChangeArrowheads="1"/>
          </p:cNvSpPr>
          <p:nvPr/>
        </p:nvSpPr>
        <p:spPr bwMode="auto">
          <a:xfrm>
            <a:off x="3165475" y="101758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163" name="Oval 36"/>
          <p:cNvSpPr>
            <a:spLocks noChangeArrowheads="1"/>
          </p:cNvSpPr>
          <p:nvPr/>
        </p:nvSpPr>
        <p:spPr bwMode="auto">
          <a:xfrm>
            <a:off x="2606675" y="908050"/>
            <a:ext cx="36513" cy="36513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6164" name="AutoShape 37"/>
          <p:cNvCxnSpPr>
            <a:cxnSpLocks noChangeShapeType="1"/>
            <a:stCxn id="6153" idx="2"/>
            <a:endCxn id="6163" idx="6"/>
          </p:cNvCxnSpPr>
          <p:nvPr/>
        </p:nvCxnSpPr>
        <p:spPr bwMode="auto">
          <a:xfrm flipH="1" flipV="1">
            <a:off x="2657475" y="927100"/>
            <a:ext cx="121285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9526" name="AutoShape 38"/>
          <p:cNvCxnSpPr>
            <a:cxnSpLocks noChangeShapeType="1"/>
            <a:stCxn id="6163" idx="2"/>
            <a:endCxn id="6173" idx="0"/>
          </p:cNvCxnSpPr>
          <p:nvPr/>
        </p:nvCxnSpPr>
        <p:spPr bwMode="auto">
          <a:xfrm rot="10800000" flipV="1">
            <a:off x="971550" y="927100"/>
            <a:ext cx="1620838" cy="1298575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6" name="AutoShape 39"/>
          <p:cNvCxnSpPr>
            <a:cxnSpLocks noChangeShapeType="1"/>
            <a:stCxn id="6163" idx="4"/>
            <a:endCxn id="6156" idx="0"/>
          </p:cNvCxnSpPr>
          <p:nvPr/>
        </p:nvCxnSpPr>
        <p:spPr bwMode="auto">
          <a:xfrm>
            <a:off x="2625725" y="958850"/>
            <a:ext cx="0" cy="258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7" name="Oval 40"/>
          <p:cNvSpPr>
            <a:spLocks noChangeArrowheads="1"/>
          </p:cNvSpPr>
          <p:nvPr/>
        </p:nvSpPr>
        <p:spPr bwMode="auto">
          <a:xfrm>
            <a:off x="2590800" y="3338513"/>
            <a:ext cx="36513" cy="36512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6168" name="AutoShape 41"/>
          <p:cNvCxnSpPr>
            <a:cxnSpLocks noChangeShapeType="1"/>
            <a:stCxn id="6224" idx="0"/>
            <a:endCxn id="6167" idx="7"/>
          </p:cNvCxnSpPr>
          <p:nvPr/>
        </p:nvCxnSpPr>
        <p:spPr bwMode="auto">
          <a:xfrm flipH="1">
            <a:off x="2622550" y="3054350"/>
            <a:ext cx="3175" cy="27463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9" name="Rectangle 43"/>
          <p:cNvSpPr>
            <a:spLocks noChangeArrowheads="1"/>
          </p:cNvSpPr>
          <p:nvPr/>
        </p:nvSpPr>
        <p:spPr bwMode="auto">
          <a:xfrm>
            <a:off x="2517775" y="2122488"/>
            <a:ext cx="215900" cy="369887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170" name="Text Box 44"/>
          <p:cNvSpPr txBox="1">
            <a:spLocks noChangeArrowheads="1"/>
          </p:cNvSpPr>
          <p:nvPr/>
        </p:nvSpPr>
        <p:spPr bwMode="auto">
          <a:xfrm>
            <a:off x="2841625" y="2097088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R</a:t>
            </a:r>
            <a:r>
              <a:rPr lang="en-AU" altLang="en-US" baseline="-25000" dirty="0">
                <a:solidFill>
                  <a:srgbClr val="000000"/>
                </a:solidFill>
              </a:rPr>
              <a:t>A</a:t>
            </a:r>
            <a:endParaRPr lang="en-AU" altLang="en-US" dirty="0">
              <a:solidFill>
                <a:srgbClr val="000000"/>
              </a:solidFill>
            </a:endParaRPr>
          </a:p>
        </p:txBody>
      </p:sp>
      <p:cxnSp>
        <p:nvCxnSpPr>
          <p:cNvPr id="6171" name="AutoShape 45"/>
          <p:cNvCxnSpPr>
            <a:cxnSpLocks noChangeShapeType="1"/>
            <a:stCxn id="6169" idx="2"/>
            <a:endCxn id="6223" idx="1"/>
          </p:cNvCxnSpPr>
          <p:nvPr/>
        </p:nvCxnSpPr>
        <p:spPr bwMode="auto">
          <a:xfrm>
            <a:off x="2625725" y="2506663"/>
            <a:ext cx="0" cy="2889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72" name="Text Box 46"/>
          <p:cNvSpPr txBox="1">
            <a:spLocks noChangeArrowheads="1"/>
          </p:cNvSpPr>
          <p:nvPr/>
        </p:nvSpPr>
        <p:spPr bwMode="auto">
          <a:xfrm>
            <a:off x="1544638" y="2420938"/>
            <a:ext cx="684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rgbClr val="000000"/>
                </a:solidFill>
              </a:rPr>
              <a:t>I</a:t>
            </a:r>
            <a:r>
              <a:rPr lang="en-AU" altLang="en-US" sz="2400" baseline="-25000" dirty="0">
                <a:solidFill>
                  <a:srgbClr val="000000"/>
                </a:solidFill>
              </a:rPr>
              <a:t>F</a:t>
            </a:r>
            <a:endParaRPr lang="en-AU" altLang="en-US" sz="2400" dirty="0">
              <a:solidFill>
                <a:srgbClr val="000000"/>
              </a:solidFill>
            </a:endParaRPr>
          </a:p>
        </p:txBody>
      </p:sp>
      <p:sp>
        <p:nvSpPr>
          <p:cNvPr id="6173" name="Rectangle 50"/>
          <p:cNvSpPr>
            <a:spLocks noChangeArrowheads="1"/>
          </p:cNvSpPr>
          <p:nvPr/>
        </p:nvSpPr>
        <p:spPr bwMode="auto">
          <a:xfrm>
            <a:off x="790575" y="2239963"/>
            <a:ext cx="360363" cy="68421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174" name="Text Box 51"/>
          <p:cNvSpPr txBox="1">
            <a:spLocks noChangeArrowheads="1"/>
          </p:cNvSpPr>
          <p:nvPr/>
        </p:nvSpPr>
        <p:spPr bwMode="auto">
          <a:xfrm>
            <a:off x="142875" y="2384425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dirty="0">
                <a:solidFill>
                  <a:srgbClr val="000000"/>
                </a:solidFill>
              </a:rPr>
              <a:t>R</a:t>
            </a:r>
            <a:r>
              <a:rPr lang="en-AU" altLang="en-US" baseline="-25000" dirty="0">
                <a:solidFill>
                  <a:srgbClr val="000000"/>
                </a:solidFill>
              </a:rPr>
              <a:t>F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75" name="AutoShape 52"/>
          <p:cNvSpPr>
            <a:spLocks noChangeArrowheads="1"/>
          </p:cNvSpPr>
          <p:nvPr/>
        </p:nvSpPr>
        <p:spPr bwMode="auto">
          <a:xfrm rot="16200000" flipH="1">
            <a:off x="1150937" y="2492376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176" name="Text Box 55"/>
          <p:cNvSpPr txBox="1">
            <a:spLocks noChangeArrowheads="1"/>
          </p:cNvSpPr>
          <p:nvPr/>
        </p:nvSpPr>
        <p:spPr bwMode="auto">
          <a:xfrm>
            <a:off x="1870075" y="1700213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rgbClr val="000000"/>
                </a:solidFill>
              </a:rPr>
              <a:t>I</a:t>
            </a:r>
            <a:r>
              <a:rPr lang="en-AU" altLang="en-US" sz="2400" baseline="-25000" dirty="0">
                <a:solidFill>
                  <a:srgbClr val="000000"/>
                </a:solidFill>
              </a:rPr>
              <a:t>A</a:t>
            </a:r>
            <a:endParaRPr lang="en-AU" altLang="en-US" sz="2400" dirty="0">
              <a:solidFill>
                <a:srgbClr val="000000"/>
              </a:solidFill>
            </a:endParaRPr>
          </a:p>
        </p:txBody>
      </p:sp>
      <p:sp>
        <p:nvSpPr>
          <p:cNvPr id="6177" name="AutoShape 56"/>
          <p:cNvSpPr>
            <a:spLocks noChangeArrowheads="1"/>
          </p:cNvSpPr>
          <p:nvPr/>
        </p:nvSpPr>
        <p:spPr bwMode="auto">
          <a:xfrm rot="-5400000">
            <a:off x="2049462" y="1844676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6178" name="AutoShape 57"/>
          <p:cNvCxnSpPr>
            <a:cxnSpLocks noChangeShapeType="1"/>
            <a:stCxn id="6196" idx="2"/>
            <a:endCxn id="6202" idx="2"/>
          </p:cNvCxnSpPr>
          <p:nvPr/>
        </p:nvCxnSpPr>
        <p:spPr bwMode="auto">
          <a:xfrm rot="10800000">
            <a:off x="5294313" y="2938463"/>
            <a:ext cx="1604962" cy="41910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79" name="Text Box 58"/>
          <p:cNvSpPr txBox="1">
            <a:spLocks noChangeArrowheads="1"/>
          </p:cNvSpPr>
          <p:nvPr/>
        </p:nvSpPr>
        <p:spPr bwMode="auto">
          <a:xfrm>
            <a:off x="7775575" y="512763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A</a:t>
            </a:r>
            <a:r>
              <a:rPr lang="en-AU" altLang="en-US" baseline="-25000" dirty="0">
                <a:solidFill>
                  <a:srgbClr val="000000"/>
                </a:solidFill>
              </a:rPr>
              <a:t>1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80" name="Text Box 59"/>
          <p:cNvSpPr txBox="1">
            <a:spLocks noChangeArrowheads="1"/>
          </p:cNvSpPr>
          <p:nvPr/>
        </p:nvSpPr>
        <p:spPr bwMode="auto">
          <a:xfrm>
            <a:off x="7740650" y="2960688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A</a:t>
            </a:r>
            <a:r>
              <a:rPr lang="en-AU" altLang="en-US" baseline="-25000" dirty="0">
                <a:solidFill>
                  <a:srgbClr val="000000"/>
                </a:solidFill>
              </a:rPr>
              <a:t>2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81" name="Line 60"/>
          <p:cNvSpPr>
            <a:spLocks noChangeShapeType="1"/>
          </p:cNvSpPr>
          <p:nvPr/>
        </p:nvSpPr>
        <p:spPr bwMode="auto">
          <a:xfrm flipH="1">
            <a:off x="8280400" y="1233488"/>
            <a:ext cx="0" cy="1871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6182" name="Text Box 61"/>
          <p:cNvSpPr txBox="1">
            <a:spLocks noChangeArrowheads="1"/>
          </p:cNvSpPr>
          <p:nvPr/>
        </p:nvSpPr>
        <p:spPr bwMode="auto">
          <a:xfrm>
            <a:off x="8280400" y="1971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V</a:t>
            </a:r>
            <a:r>
              <a:rPr lang="en-AU" altLang="en-US" baseline="-25000" dirty="0">
                <a:solidFill>
                  <a:srgbClr val="000000"/>
                </a:solidFill>
              </a:rPr>
              <a:t>T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83" name="Oval 62"/>
          <p:cNvSpPr>
            <a:spLocks noChangeArrowheads="1"/>
          </p:cNvSpPr>
          <p:nvPr/>
        </p:nvSpPr>
        <p:spPr bwMode="auto">
          <a:xfrm>
            <a:off x="8207375" y="855663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184" name="Oval 63"/>
          <p:cNvSpPr>
            <a:spLocks noChangeArrowheads="1"/>
          </p:cNvSpPr>
          <p:nvPr/>
        </p:nvSpPr>
        <p:spPr bwMode="auto">
          <a:xfrm>
            <a:off x="8207375" y="3284538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6185" name="AutoShape 64"/>
          <p:cNvCxnSpPr>
            <a:cxnSpLocks noChangeShapeType="1"/>
            <a:stCxn id="6184" idx="2"/>
            <a:endCxn id="6196" idx="6"/>
          </p:cNvCxnSpPr>
          <p:nvPr/>
        </p:nvCxnSpPr>
        <p:spPr bwMode="auto">
          <a:xfrm rot="10800000">
            <a:off x="6964363" y="3357563"/>
            <a:ext cx="12287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86" name="Rectangle 65"/>
          <p:cNvSpPr>
            <a:spLocks noChangeArrowheads="1"/>
          </p:cNvSpPr>
          <p:nvPr/>
        </p:nvSpPr>
        <p:spPr bwMode="auto">
          <a:xfrm>
            <a:off x="6840538" y="1231900"/>
            <a:ext cx="215900" cy="3968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grpSp>
        <p:nvGrpSpPr>
          <p:cNvPr id="6187" name="Group 66"/>
          <p:cNvGrpSpPr>
            <a:grpSpLocks/>
          </p:cNvGrpSpPr>
          <p:nvPr/>
        </p:nvGrpSpPr>
        <p:grpSpPr bwMode="auto">
          <a:xfrm>
            <a:off x="6696075" y="2673350"/>
            <a:ext cx="503238" cy="503238"/>
            <a:chOff x="2902" y="1344"/>
            <a:chExt cx="317" cy="317"/>
          </a:xfrm>
        </p:grpSpPr>
        <p:grpSp>
          <p:nvGrpSpPr>
            <p:cNvPr id="6211" name="Group 67"/>
            <p:cNvGrpSpPr>
              <a:grpSpLocks/>
            </p:cNvGrpSpPr>
            <p:nvPr/>
          </p:nvGrpSpPr>
          <p:grpSpPr bwMode="auto">
            <a:xfrm>
              <a:off x="2902" y="1424"/>
              <a:ext cx="317" cy="33"/>
              <a:chOff x="2902" y="1276"/>
              <a:chExt cx="317" cy="33"/>
            </a:xfrm>
          </p:grpSpPr>
          <p:sp>
            <p:nvSpPr>
              <p:cNvPr id="6218" name="Line 68"/>
              <p:cNvSpPr>
                <a:spLocks noChangeShapeType="1"/>
              </p:cNvSpPr>
              <p:nvPr/>
            </p:nvSpPr>
            <p:spPr bwMode="auto">
              <a:xfrm>
                <a:off x="2902" y="127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19" name="Line 69"/>
              <p:cNvSpPr>
                <a:spLocks noChangeShapeType="1"/>
              </p:cNvSpPr>
              <p:nvPr/>
            </p:nvSpPr>
            <p:spPr bwMode="auto">
              <a:xfrm>
                <a:off x="2970" y="130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212" name="Line 70"/>
            <p:cNvSpPr>
              <a:spLocks noChangeShapeType="1"/>
            </p:cNvSpPr>
            <p:nvPr/>
          </p:nvSpPr>
          <p:spPr bwMode="auto">
            <a:xfrm>
              <a:off x="3061" y="1457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grpSp>
          <p:nvGrpSpPr>
            <p:cNvPr id="6213" name="Group 71"/>
            <p:cNvGrpSpPr>
              <a:grpSpLocks/>
            </p:cNvGrpSpPr>
            <p:nvPr/>
          </p:nvGrpSpPr>
          <p:grpSpPr bwMode="auto">
            <a:xfrm>
              <a:off x="2902" y="1559"/>
              <a:ext cx="317" cy="34"/>
              <a:chOff x="2902" y="1559"/>
              <a:chExt cx="317" cy="34"/>
            </a:xfrm>
          </p:grpSpPr>
          <p:sp>
            <p:nvSpPr>
              <p:cNvPr id="6216" name="Line 72"/>
              <p:cNvSpPr>
                <a:spLocks noChangeShapeType="1"/>
              </p:cNvSpPr>
              <p:nvPr/>
            </p:nvSpPr>
            <p:spPr bwMode="auto">
              <a:xfrm>
                <a:off x="2902" y="155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17" name="Line 73"/>
              <p:cNvSpPr>
                <a:spLocks noChangeShapeType="1"/>
              </p:cNvSpPr>
              <p:nvPr/>
            </p:nvSpPr>
            <p:spPr bwMode="auto">
              <a:xfrm>
                <a:off x="2970" y="159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l"/>
                <a:endParaRPr lang="en-AU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214" name="Line 74"/>
            <p:cNvSpPr>
              <a:spLocks noChangeShapeType="1"/>
            </p:cNvSpPr>
            <p:nvPr/>
          </p:nvSpPr>
          <p:spPr bwMode="auto">
            <a:xfrm>
              <a:off x="3061" y="1344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  <p:sp>
          <p:nvSpPr>
            <p:cNvPr id="6215" name="Line 75"/>
            <p:cNvSpPr>
              <a:spLocks noChangeShapeType="1"/>
            </p:cNvSpPr>
            <p:nvPr/>
          </p:nvSpPr>
          <p:spPr bwMode="auto">
            <a:xfrm>
              <a:off x="3061" y="159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l"/>
              <a:endParaRPr lang="en-AU" dirty="0">
                <a:solidFill>
                  <a:srgbClr val="000000"/>
                </a:solidFill>
              </a:endParaRPr>
            </a:p>
          </p:txBody>
        </p:sp>
      </p:grpSp>
      <p:sp>
        <p:nvSpPr>
          <p:cNvPr id="6188" name="Text Box 77"/>
          <p:cNvSpPr txBox="1">
            <a:spLocks noChangeArrowheads="1"/>
          </p:cNvSpPr>
          <p:nvPr/>
        </p:nvSpPr>
        <p:spPr bwMode="auto">
          <a:xfrm>
            <a:off x="7164388" y="1350963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R</a:t>
            </a:r>
            <a:r>
              <a:rPr lang="en-AU" altLang="en-US" baseline="-25000" dirty="0">
                <a:solidFill>
                  <a:srgbClr val="000000"/>
                </a:solidFill>
              </a:rPr>
              <a:t>S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89" name="Text Box 78"/>
          <p:cNvSpPr txBox="1">
            <a:spLocks noChangeArrowheads="1"/>
          </p:cNvSpPr>
          <p:nvPr/>
        </p:nvSpPr>
        <p:spPr bwMode="auto">
          <a:xfrm>
            <a:off x="7164388" y="2708275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E</a:t>
            </a:r>
            <a:r>
              <a:rPr lang="en-AU" altLang="en-US" baseline="-25000" dirty="0">
                <a:solidFill>
                  <a:srgbClr val="000000"/>
                </a:solidFill>
              </a:rPr>
              <a:t>g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190" name="Text Box 79"/>
          <p:cNvSpPr txBox="1">
            <a:spLocks noChangeArrowheads="1"/>
          </p:cNvSpPr>
          <p:nvPr/>
        </p:nvSpPr>
        <p:spPr bwMode="auto">
          <a:xfrm>
            <a:off x="7524750" y="1100138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rgbClr val="000000"/>
                </a:solidFill>
              </a:rPr>
              <a:t>I</a:t>
            </a:r>
            <a:r>
              <a:rPr lang="en-AU" altLang="en-US" sz="2400" baseline="-25000" dirty="0">
                <a:solidFill>
                  <a:srgbClr val="000000"/>
                </a:solidFill>
              </a:rPr>
              <a:t>L</a:t>
            </a:r>
            <a:endParaRPr lang="en-AU" altLang="en-US" sz="2400" dirty="0">
              <a:solidFill>
                <a:srgbClr val="000000"/>
              </a:solidFill>
            </a:endParaRPr>
          </a:p>
        </p:txBody>
      </p:sp>
      <p:sp>
        <p:nvSpPr>
          <p:cNvPr id="6191" name="AutoShape 80"/>
          <p:cNvSpPr>
            <a:spLocks noChangeArrowheads="1"/>
          </p:cNvSpPr>
          <p:nvPr/>
        </p:nvSpPr>
        <p:spPr bwMode="auto">
          <a:xfrm>
            <a:off x="7488238" y="101758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192" name="Oval 81"/>
          <p:cNvSpPr>
            <a:spLocks noChangeArrowheads="1"/>
          </p:cNvSpPr>
          <p:nvPr/>
        </p:nvSpPr>
        <p:spPr bwMode="auto">
          <a:xfrm>
            <a:off x="6929438" y="908050"/>
            <a:ext cx="36512" cy="36513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6193" name="AutoShape 82"/>
          <p:cNvCxnSpPr>
            <a:cxnSpLocks noChangeShapeType="1"/>
            <a:stCxn id="6183" idx="2"/>
            <a:endCxn id="6192" idx="6"/>
          </p:cNvCxnSpPr>
          <p:nvPr/>
        </p:nvCxnSpPr>
        <p:spPr bwMode="auto">
          <a:xfrm flipH="1" flipV="1">
            <a:off x="6980238" y="927100"/>
            <a:ext cx="121285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9571" name="AutoShape 83"/>
          <p:cNvCxnSpPr>
            <a:cxnSpLocks noChangeShapeType="1"/>
            <a:stCxn id="6198" idx="0"/>
            <a:endCxn id="6202" idx="0"/>
          </p:cNvCxnSpPr>
          <p:nvPr/>
        </p:nvCxnSpPr>
        <p:spPr bwMode="auto">
          <a:xfrm rot="-5400000" flipH="1" flipV="1">
            <a:off x="6062663" y="1339850"/>
            <a:ext cx="117475" cy="1654175"/>
          </a:xfrm>
          <a:prstGeom prst="bentConnector3">
            <a:avLst>
              <a:gd name="adj1" fmla="val -182431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95" name="AutoShape 84"/>
          <p:cNvCxnSpPr>
            <a:cxnSpLocks noChangeShapeType="1"/>
            <a:stCxn id="6192" idx="4"/>
            <a:endCxn id="6186" idx="0"/>
          </p:cNvCxnSpPr>
          <p:nvPr/>
        </p:nvCxnSpPr>
        <p:spPr bwMode="auto">
          <a:xfrm>
            <a:off x="6948488" y="958850"/>
            <a:ext cx="0" cy="258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6" name="Oval 85"/>
          <p:cNvSpPr>
            <a:spLocks noChangeArrowheads="1"/>
          </p:cNvSpPr>
          <p:nvPr/>
        </p:nvSpPr>
        <p:spPr bwMode="auto">
          <a:xfrm>
            <a:off x="6913563" y="3338513"/>
            <a:ext cx="36512" cy="36512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cxnSp>
        <p:nvCxnSpPr>
          <p:cNvPr id="6197" name="AutoShape 86"/>
          <p:cNvCxnSpPr>
            <a:cxnSpLocks noChangeShapeType="1"/>
            <a:stCxn id="6215" idx="0"/>
            <a:endCxn id="6196" idx="7"/>
          </p:cNvCxnSpPr>
          <p:nvPr/>
        </p:nvCxnSpPr>
        <p:spPr bwMode="auto">
          <a:xfrm flipH="1">
            <a:off x="6945313" y="3054350"/>
            <a:ext cx="3175" cy="27463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8" name="Rectangle 87"/>
          <p:cNvSpPr>
            <a:spLocks noChangeArrowheads="1"/>
          </p:cNvSpPr>
          <p:nvPr/>
        </p:nvSpPr>
        <p:spPr bwMode="auto">
          <a:xfrm>
            <a:off x="6840538" y="2122488"/>
            <a:ext cx="215900" cy="369887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199" name="Text Box 88"/>
          <p:cNvSpPr txBox="1">
            <a:spLocks noChangeArrowheads="1"/>
          </p:cNvSpPr>
          <p:nvPr/>
        </p:nvSpPr>
        <p:spPr bwMode="auto">
          <a:xfrm>
            <a:off x="7164388" y="2097088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000000"/>
                </a:solidFill>
              </a:rPr>
              <a:t>R</a:t>
            </a:r>
            <a:r>
              <a:rPr lang="en-AU" altLang="en-US" baseline="-25000" dirty="0">
                <a:solidFill>
                  <a:srgbClr val="000000"/>
                </a:solidFill>
              </a:rPr>
              <a:t>A</a:t>
            </a:r>
            <a:endParaRPr lang="en-AU" altLang="en-US" dirty="0">
              <a:solidFill>
                <a:srgbClr val="000000"/>
              </a:solidFill>
            </a:endParaRPr>
          </a:p>
        </p:txBody>
      </p:sp>
      <p:cxnSp>
        <p:nvCxnSpPr>
          <p:cNvPr id="6200" name="AutoShape 89"/>
          <p:cNvCxnSpPr>
            <a:cxnSpLocks noChangeShapeType="1"/>
            <a:stCxn id="6198" idx="2"/>
            <a:endCxn id="6214" idx="1"/>
          </p:cNvCxnSpPr>
          <p:nvPr/>
        </p:nvCxnSpPr>
        <p:spPr bwMode="auto">
          <a:xfrm>
            <a:off x="6948488" y="2506663"/>
            <a:ext cx="0" cy="2889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01" name="Text Box 90"/>
          <p:cNvSpPr txBox="1">
            <a:spLocks noChangeArrowheads="1"/>
          </p:cNvSpPr>
          <p:nvPr/>
        </p:nvSpPr>
        <p:spPr bwMode="auto">
          <a:xfrm>
            <a:off x="5580063" y="2287588"/>
            <a:ext cx="684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rgbClr val="000000"/>
                </a:solidFill>
              </a:rPr>
              <a:t>I</a:t>
            </a:r>
            <a:r>
              <a:rPr lang="en-AU" altLang="en-US" sz="2400" baseline="-25000" dirty="0">
                <a:solidFill>
                  <a:srgbClr val="000000"/>
                </a:solidFill>
              </a:rPr>
              <a:t>F</a:t>
            </a:r>
            <a:endParaRPr lang="en-AU" altLang="en-US" sz="2400" dirty="0">
              <a:solidFill>
                <a:srgbClr val="000000"/>
              </a:solidFill>
            </a:endParaRPr>
          </a:p>
        </p:txBody>
      </p:sp>
      <p:sp>
        <p:nvSpPr>
          <p:cNvPr id="6202" name="Rectangle 91"/>
          <p:cNvSpPr>
            <a:spLocks noChangeArrowheads="1"/>
          </p:cNvSpPr>
          <p:nvPr/>
        </p:nvSpPr>
        <p:spPr bwMode="auto">
          <a:xfrm>
            <a:off x="5113338" y="2239963"/>
            <a:ext cx="360362" cy="68421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203" name="Text Box 92"/>
          <p:cNvSpPr txBox="1">
            <a:spLocks noChangeArrowheads="1"/>
          </p:cNvSpPr>
          <p:nvPr/>
        </p:nvSpPr>
        <p:spPr bwMode="auto">
          <a:xfrm>
            <a:off x="4465638" y="2384425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dirty="0">
                <a:solidFill>
                  <a:srgbClr val="000000"/>
                </a:solidFill>
              </a:rPr>
              <a:t>R</a:t>
            </a:r>
            <a:r>
              <a:rPr lang="en-AU" altLang="en-US" baseline="-25000" dirty="0">
                <a:solidFill>
                  <a:srgbClr val="000000"/>
                </a:solidFill>
              </a:rPr>
              <a:t>F</a:t>
            </a:r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6204" name="AutoShape 93"/>
          <p:cNvSpPr>
            <a:spLocks noChangeArrowheads="1"/>
          </p:cNvSpPr>
          <p:nvPr/>
        </p:nvSpPr>
        <p:spPr bwMode="auto">
          <a:xfrm rot="16200000" flipH="1">
            <a:off x="5364162" y="252888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205" name="Text Box 94"/>
          <p:cNvSpPr txBox="1">
            <a:spLocks noChangeArrowheads="1"/>
          </p:cNvSpPr>
          <p:nvPr/>
        </p:nvSpPr>
        <p:spPr bwMode="auto">
          <a:xfrm>
            <a:off x="6084888" y="2276475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rgbClr val="000000"/>
                </a:solidFill>
              </a:rPr>
              <a:t>I</a:t>
            </a:r>
            <a:r>
              <a:rPr lang="en-AU" altLang="en-US" sz="2400" baseline="-25000" dirty="0">
                <a:solidFill>
                  <a:srgbClr val="000000"/>
                </a:solidFill>
              </a:rPr>
              <a:t>A</a:t>
            </a:r>
            <a:endParaRPr lang="en-AU" altLang="en-US" sz="2400" dirty="0">
              <a:solidFill>
                <a:srgbClr val="000000"/>
              </a:solidFill>
            </a:endParaRPr>
          </a:p>
        </p:txBody>
      </p:sp>
      <p:sp>
        <p:nvSpPr>
          <p:cNvPr id="6206" name="AutoShape 95"/>
          <p:cNvSpPr>
            <a:spLocks noChangeArrowheads="1"/>
          </p:cNvSpPr>
          <p:nvPr/>
        </p:nvSpPr>
        <p:spPr bwMode="auto">
          <a:xfrm rot="-5400000">
            <a:off x="6264275" y="242093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207" name="Text Box 96"/>
          <p:cNvSpPr txBox="1">
            <a:spLocks noChangeArrowheads="1"/>
          </p:cNvSpPr>
          <p:nvPr/>
        </p:nvSpPr>
        <p:spPr bwMode="auto">
          <a:xfrm>
            <a:off x="1222375" y="3752850"/>
            <a:ext cx="177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rgbClr val="000000"/>
                </a:solidFill>
              </a:rPr>
              <a:t>Long Shunt</a:t>
            </a:r>
          </a:p>
        </p:txBody>
      </p:sp>
      <p:sp>
        <p:nvSpPr>
          <p:cNvPr id="6208" name="Text Box 97"/>
          <p:cNvSpPr txBox="1">
            <a:spLocks noChangeArrowheads="1"/>
          </p:cNvSpPr>
          <p:nvPr/>
        </p:nvSpPr>
        <p:spPr bwMode="auto">
          <a:xfrm>
            <a:off x="5765800" y="3752850"/>
            <a:ext cx="196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>
                <a:solidFill>
                  <a:srgbClr val="000000"/>
                </a:solidFill>
              </a:rPr>
              <a:t>Short Shunt</a:t>
            </a:r>
          </a:p>
        </p:txBody>
      </p:sp>
      <p:cxnSp>
        <p:nvCxnSpPr>
          <p:cNvPr id="6209" name="AutoShape 76"/>
          <p:cNvCxnSpPr>
            <a:cxnSpLocks noChangeShapeType="1"/>
            <a:stCxn id="6186" idx="2"/>
            <a:endCxn id="6198" idx="0"/>
          </p:cNvCxnSpPr>
          <p:nvPr/>
        </p:nvCxnSpPr>
        <p:spPr bwMode="auto">
          <a:xfrm>
            <a:off x="6948488" y="1643063"/>
            <a:ext cx="0" cy="4651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4935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750"/>
                                        <p:tgtEl>
                                          <p:spTgt spid="319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750"/>
                                        <p:tgtEl>
                                          <p:spTgt spid="31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2CC534-0CC0-4A44-B9E7-8C5596AA2B28}" type="datetime1">
              <a:rPr lang="en-AU">
                <a:solidFill>
                  <a:srgbClr val="000000"/>
                </a:solidFill>
              </a:rPr>
              <a:pPr>
                <a:defRPr/>
              </a:pPr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4DB9FC-3494-45FF-85F8-BA7672B6947D}" type="slidenum">
              <a:rPr lang="en-AU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332802" name="Text Box 2"/>
          <p:cNvSpPr txBox="1">
            <a:spLocks noChangeArrowheads="1"/>
          </p:cNvSpPr>
          <p:nvPr/>
        </p:nvSpPr>
        <p:spPr bwMode="auto">
          <a:xfrm>
            <a:off x="1681163" y="368300"/>
            <a:ext cx="6562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Shunt Motor Characteristics</a:t>
            </a:r>
          </a:p>
        </p:txBody>
      </p:sp>
      <p:sp>
        <p:nvSpPr>
          <p:cNvPr id="14341" name="Line 3"/>
          <p:cNvSpPr>
            <a:spLocks noChangeShapeType="1"/>
          </p:cNvSpPr>
          <p:nvPr/>
        </p:nvSpPr>
        <p:spPr bwMode="auto">
          <a:xfrm>
            <a:off x="1665288" y="5984875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>
                <a:solidFill>
                  <a:srgbClr val="000000"/>
                </a:solidFill>
              </a:rPr>
              <a:t>Armature Current - Amps</a:t>
            </a:r>
          </a:p>
        </p:txBody>
      </p:sp>
      <p:sp>
        <p:nvSpPr>
          <p:cNvPr id="14343" name="Line 5"/>
          <p:cNvSpPr>
            <a:spLocks noChangeShapeType="1"/>
          </p:cNvSpPr>
          <p:nvPr/>
        </p:nvSpPr>
        <p:spPr bwMode="auto">
          <a:xfrm rot="-5400000">
            <a:off x="-870744" y="3450432"/>
            <a:ext cx="5068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4344" name="Freeform 6"/>
          <p:cNvSpPr>
            <a:spLocks/>
          </p:cNvSpPr>
          <p:nvPr/>
        </p:nvSpPr>
        <p:spPr bwMode="auto">
          <a:xfrm>
            <a:off x="6734175" y="1203325"/>
            <a:ext cx="1588" cy="4781550"/>
          </a:xfrm>
          <a:custGeom>
            <a:avLst/>
            <a:gdLst>
              <a:gd name="T0" fmla="*/ 0 w 1"/>
              <a:gd name="T1" fmla="*/ 0 h 3012"/>
              <a:gd name="T2" fmla="*/ 0 w 1"/>
              <a:gd name="T3" fmla="*/ 4781550 h 30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3012">
                <a:moveTo>
                  <a:pt x="0" y="0"/>
                </a:moveTo>
                <a:lnTo>
                  <a:pt x="0" y="3012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4345" name="Text Box 7"/>
          <p:cNvSpPr txBox="1">
            <a:spLocks noChangeArrowheads="1"/>
          </p:cNvSpPr>
          <p:nvPr/>
        </p:nvSpPr>
        <p:spPr bwMode="auto">
          <a:xfrm>
            <a:off x="7308850" y="4184650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rgbClr val="3333CC"/>
                </a:solidFill>
              </a:rPr>
              <a:t>Full Load Current</a:t>
            </a:r>
          </a:p>
        </p:txBody>
      </p:sp>
      <p:cxnSp>
        <p:nvCxnSpPr>
          <p:cNvPr id="14346" name="AutoShape 8"/>
          <p:cNvCxnSpPr>
            <a:cxnSpLocks noChangeShapeType="1"/>
            <a:stCxn id="14345" idx="2"/>
          </p:cNvCxnSpPr>
          <p:nvPr/>
        </p:nvCxnSpPr>
        <p:spPr bwMode="auto">
          <a:xfrm flipH="1">
            <a:off x="6743700" y="5049838"/>
            <a:ext cx="1357313" cy="9445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2809" name="AutoShape 9"/>
          <p:cNvCxnSpPr>
            <a:cxnSpLocks noChangeShapeType="1"/>
            <a:stCxn id="332817" idx="1"/>
            <a:endCxn id="332816" idx="1"/>
          </p:cNvCxnSpPr>
          <p:nvPr/>
        </p:nvCxnSpPr>
        <p:spPr bwMode="auto">
          <a:xfrm flipH="1">
            <a:off x="2787650" y="2987675"/>
            <a:ext cx="1049338" cy="4762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2810" name="Freeform 10"/>
          <p:cNvSpPr>
            <a:spLocks/>
          </p:cNvSpPr>
          <p:nvPr/>
        </p:nvSpPr>
        <p:spPr bwMode="auto">
          <a:xfrm>
            <a:off x="1663700" y="2655888"/>
            <a:ext cx="6594475" cy="3328987"/>
          </a:xfrm>
          <a:custGeom>
            <a:avLst/>
            <a:gdLst>
              <a:gd name="T0" fmla="*/ 0 w 4154"/>
              <a:gd name="T1" fmla="*/ 3328987 h 2097"/>
              <a:gd name="T2" fmla="*/ 3625850 w 4154"/>
              <a:gd name="T3" fmla="*/ 1093787 h 2097"/>
              <a:gd name="T4" fmla="*/ 5854700 w 4154"/>
              <a:gd name="T5" fmla="*/ 82550 h 2097"/>
              <a:gd name="T6" fmla="*/ 6594475 w 4154"/>
              <a:gd name="T7" fmla="*/ 68262 h 209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154" h="2097">
                <a:moveTo>
                  <a:pt x="0" y="2097"/>
                </a:moveTo>
                <a:cubicBezTo>
                  <a:pt x="381" y="1862"/>
                  <a:pt x="1669" y="1030"/>
                  <a:pt x="2284" y="689"/>
                </a:cubicBezTo>
                <a:cubicBezTo>
                  <a:pt x="2899" y="348"/>
                  <a:pt x="3497" y="104"/>
                  <a:pt x="3688" y="52"/>
                </a:cubicBezTo>
                <a:cubicBezTo>
                  <a:pt x="3879" y="0"/>
                  <a:pt x="4057" y="45"/>
                  <a:pt x="4154" y="43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332811" name="Text Box 11"/>
          <p:cNvSpPr txBox="1">
            <a:spLocks noChangeArrowheads="1"/>
          </p:cNvSpPr>
          <p:nvPr/>
        </p:nvSpPr>
        <p:spPr bwMode="auto">
          <a:xfrm>
            <a:off x="4427538" y="4545013"/>
            <a:ext cx="2003425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rgbClr val="3333CC"/>
                </a:solidFill>
              </a:rPr>
              <a:t>Torque (Nm)</a:t>
            </a:r>
          </a:p>
        </p:txBody>
      </p:sp>
      <p:cxnSp>
        <p:nvCxnSpPr>
          <p:cNvPr id="332812" name="AutoShape 12"/>
          <p:cNvCxnSpPr>
            <a:cxnSpLocks noChangeShapeType="1"/>
            <a:stCxn id="332811" idx="0"/>
            <a:endCxn id="332810" idx="1"/>
          </p:cNvCxnSpPr>
          <p:nvPr/>
        </p:nvCxnSpPr>
        <p:spPr bwMode="auto">
          <a:xfrm flipH="1" flipV="1">
            <a:off x="5289550" y="3735388"/>
            <a:ext cx="139700" cy="795337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51" name="Freeform 13"/>
          <p:cNvSpPr>
            <a:spLocks/>
          </p:cNvSpPr>
          <p:nvPr/>
        </p:nvSpPr>
        <p:spPr bwMode="auto">
          <a:xfrm>
            <a:off x="1663700" y="1266825"/>
            <a:ext cx="6784975" cy="663575"/>
          </a:xfrm>
          <a:custGeom>
            <a:avLst/>
            <a:gdLst>
              <a:gd name="T0" fmla="*/ 0 w 4274"/>
              <a:gd name="T1" fmla="*/ 0 h 418"/>
              <a:gd name="T2" fmla="*/ 5057775 w 4274"/>
              <a:gd name="T3" fmla="*/ 307975 h 418"/>
              <a:gd name="T4" fmla="*/ 6784975 w 4274"/>
              <a:gd name="T5" fmla="*/ 663575 h 4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274" h="418">
                <a:moveTo>
                  <a:pt x="0" y="0"/>
                </a:moveTo>
                <a:cubicBezTo>
                  <a:pt x="531" y="32"/>
                  <a:pt x="2474" y="124"/>
                  <a:pt x="3186" y="194"/>
                </a:cubicBezTo>
                <a:cubicBezTo>
                  <a:pt x="3898" y="264"/>
                  <a:pt x="4047" y="371"/>
                  <a:pt x="4274" y="418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14352" name="Text Box 14"/>
          <p:cNvSpPr txBox="1">
            <a:spLocks noChangeArrowheads="1"/>
          </p:cNvSpPr>
          <p:nvPr/>
        </p:nvSpPr>
        <p:spPr bwMode="auto">
          <a:xfrm>
            <a:off x="1804988" y="1952625"/>
            <a:ext cx="1958975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rgbClr val="3333CC"/>
                </a:solidFill>
              </a:rPr>
              <a:t>Speed (rpm)</a:t>
            </a:r>
          </a:p>
        </p:txBody>
      </p:sp>
      <p:cxnSp>
        <p:nvCxnSpPr>
          <p:cNvPr id="14353" name="AutoShape 15"/>
          <p:cNvCxnSpPr>
            <a:cxnSpLocks noChangeShapeType="1"/>
            <a:stCxn id="14352" idx="3"/>
            <a:endCxn id="14351" idx="1"/>
          </p:cNvCxnSpPr>
          <p:nvPr/>
        </p:nvCxnSpPr>
        <p:spPr bwMode="auto">
          <a:xfrm flipV="1">
            <a:off x="3778250" y="1574800"/>
            <a:ext cx="2957513" cy="620713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2816" name="Freeform 16"/>
          <p:cNvSpPr>
            <a:spLocks/>
          </p:cNvSpPr>
          <p:nvPr/>
        </p:nvSpPr>
        <p:spPr bwMode="auto">
          <a:xfrm>
            <a:off x="1663700" y="2109788"/>
            <a:ext cx="6148388" cy="3875087"/>
          </a:xfrm>
          <a:custGeom>
            <a:avLst/>
            <a:gdLst>
              <a:gd name="T0" fmla="*/ 0 w 3873"/>
              <a:gd name="T1" fmla="*/ 3875087 h 2441"/>
              <a:gd name="T2" fmla="*/ 1138238 w 3873"/>
              <a:gd name="T3" fmla="*/ 925512 h 2441"/>
              <a:gd name="T4" fmla="*/ 5076825 w 3873"/>
              <a:gd name="T5" fmla="*/ 49212 h 2441"/>
              <a:gd name="T6" fmla="*/ 6148388 w 3873"/>
              <a:gd name="T7" fmla="*/ 225425 h 24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73" h="2441">
                <a:moveTo>
                  <a:pt x="0" y="2441"/>
                </a:moveTo>
                <a:cubicBezTo>
                  <a:pt x="120" y="2131"/>
                  <a:pt x="184" y="985"/>
                  <a:pt x="717" y="583"/>
                </a:cubicBezTo>
                <a:cubicBezTo>
                  <a:pt x="1250" y="181"/>
                  <a:pt x="2628" y="0"/>
                  <a:pt x="3198" y="31"/>
                </a:cubicBezTo>
                <a:cubicBezTo>
                  <a:pt x="3768" y="62"/>
                  <a:pt x="3733" y="119"/>
                  <a:pt x="3873" y="14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332817" name="Text Box 17"/>
          <p:cNvSpPr txBox="1">
            <a:spLocks noChangeArrowheads="1"/>
          </p:cNvSpPr>
          <p:nvPr/>
        </p:nvSpPr>
        <p:spPr bwMode="auto">
          <a:xfrm>
            <a:off x="3851275" y="2744788"/>
            <a:ext cx="2249488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rgbClr val="3333CC"/>
                </a:solidFill>
              </a:rPr>
              <a:t>Efficiency (%)</a:t>
            </a:r>
          </a:p>
        </p:txBody>
      </p:sp>
    </p:spTree>
    <p:extLst>
      <p:ext uri="{BB962C8B-B14F-4D97-AF65-F5344CB8AC3E}">
        <p14:creationId xmlns:p14="http://schemas.microsoft.com/office/powerpoint/2010/main" val="7266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34DCB-7F83-4538-B60D-CF170923F438}" type="datetime1">
              <a:rPr lang="en-AU">
                <a:solidFill>
                  <a:srgbClr val="000000"/>
                </a:solidFill>
              </a:rPr>
              <a:pPr>
                <a:defRPr/>
              </a:pPr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AB901-0B83-4319-8E63-256C75612EA0}" type="slidenum">
              <a:rPr lang="en-AU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307202" name="Text Box 2"/>
          <p:cNvSpPr txBox="1">
            <a:spLocks noChangeArrowheads="1"/>
          </p:cNvSpPr>
          <p:nvPr/>
        </p:nvSpPr>
        <p:spPr bwMode="auto">
          <a:xfrm>
            <a:off x="1681163" y="368300"/>
            <a:ext cx="6562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28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Series </a:t>
            </a:r>
            <a:r>
              <a:rPr lang="en-AU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Motor Characteristics</a:t>
            </a:r>
          </a:p>
        </p:txBody>
      </p:sp>
      <p:sp>
        <p:nvSpPr>
          <p:cNvPr id="307203" name="Line 3"/>
          <p:cNvSpPr>
            <a:spLocks noChangeShapeType="1"/>
          </p:cNvSpPr>
          <p:nvPr/>
        </p:nvSpPr>
        <p:spPr bwMode="auto">
          <a:xfrm>
            <a:off x="1665288" y="5984875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307204" name="Text Box 4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>
                <a:solidFill>
                  <a:srgbClr val="000000"/>
                </a:solidFill>
              </a:rPr>
              <a:t>Armature Current - Amps</a:t>
            </a:r>
          </a:p>
        </p:txBody>
      </p:sp>
      <p:sp>
        <p:nvSpPr>
          <p:cNvPr id="307205" name="Line 5"/>
          <p:cNvSpPr>
            <a:spLocks noChangeShapeType="1"/>
          </p:cNvSpPr>
          <p:nvPr/>
        </p:nvSpPr>
        <p:spPr bwMode="auto">
          <a:xfrm rot="-5400000">
            <a:off x="-870744" y="3450432"/>
            <a:ext cx="5068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307206" name="Freeform 6"/>
          <p:cNvSpPr>
            <a:spLocks/>
          </p:cNvSpPr>
          <p:nvPr/>
        </p:nvSpPr>
        <p:spPr bwMode="auto">
          <a:xfrm>
            <a:off x="6734175" y="1203325"/>
            <a:ext cx="1588" cy="4781550"/>
          </a:xfrm>
          <a:custGeom>
            <a:avLst/>
            <a:gdLst>
              <a:gd name="T0" fmla="*/ 0 w 1"/>
              <a:gd name="T1" fmla="*/ 0 h 3012"/>
              <a:gd name="T2" fmla="*/ 0 w 1"/>
              <a:gd name="T3" fmla="*/ 4781550 h 30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3012">
                <a:moveTo>
                  <a:pt x="0" y="0"/>
                </a:moveTo>
                <a:lnTo>
                  <a:pt x="0" y="3012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307207" name="Text Box 7"/>
          <p:cNvSpPr txBox="1">
            <a:spLocks noChangeArrowheads="1"/>
          </p:cNvSpPr>
          <p:nvPr/>
        </p:nvSpPr>
        <p:spPr bwMode="auto">
          <a:xfrm>
            <a:off x="7308850" y="4184650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rgbClr val="3333CC"/>
                </a:solidFill>
              </a:rPr>
              <a:t>Full Load Current</a:t>
            </a:r>
          </a:p>
        </p:txBody>
      </p:sp>
      <p:cxnSp>
        <p:nvCxnSpPr>
          <p:cNvPr id="307208" name="AutoShape 8"/>
          <p:cNvCxnSpPr>
            <a:cxnSpLocks noChangeShapeType="1"/>
            <a:stCxn id="307207" idx="2"/>
          </p:cNvCxnSpPr>
          <p:nvPr/>
        </p:nvCxnSpPr>
        <p:spPr bwMode="auto">
          <a:xfrm flipH="1">
            <a:off x="6743700" y="5049838"/>
            <a:ext cx="1357313" cy="9445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09" name="AutoShape 9"/>
          <p:cNvCxnSpPr>
            <a:cxnSpLocks noChangeShapeType="1"/>
            <a:stCxn id="307217" idx="1"/>
            <a:endCxn id="307216" idx="1"/>
          </p:cNvCxnSpPr>
          <p:nvPr/>
        </p:nvCxnSpPr>
        <p:spPr bwMode="auto">
          <a:xfrm flipH="1" flipV="1">
            <a:off x="3775075" y="2193925"/>
            <a:ext cx="314325" cy="325438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210" name="Freeform 10"/>
          <p:cNvSpPr>
            <a:spLocks/>
          </p:cNvSpPr>
          <p:nvPr/>
        </p:nvSpPr>
        <p:spPr bwMode="auto">
          <a:xfrm>
            <a:off x="1663700" y="1343025"/>
            <a:ext cx="5446713" cy="4641850"/>
          </a:xfrm>
          <a:custGeom>
            <a:avLst/>
            <a:gdLst>
              <a:gd name="T0" fmla="*/ 0 w 3431"/>
              <a:gd name="T1" fmla="*/ 4641850 h 2924"/>
              <a:gd name="T2" fmla="*/ 3763963 w 3431"/>
              <a:gd name="T3" fmla="*/ 3200400 h 2924"/>
              <a:gd name="T4" fmla="*/ 5446713 w 3431"/>
              <a:gd name="T5" fmla="*/ 0 h 29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431" h="2924">
                <a:moveTo>
                  <a:pt x="0" y="2924"/>
                </a:moveTo>
                <a:cubicBezTo>
                  <a:pt x="395" y="2773"/>
                  <a:pt x="1799" y="2503"/>
                  <a:pt x="2371" y="2016"/>
                </a:cubicBezTo>
                <a:cubicBezTo>
                  <a:pt x="2943" y="1529"/>
                  <a:pt x="3210" y="420"/>
                  <a:pt x="3431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cxnSp>
        <p:nvCxnSpPr>
          <p:cNvPr id="307212" name="AutoShape 12"/>
          <p:cNvCxnSpPr>
            <a:cxnSpLocks noChangeShapeType="1"/>
            <a:stCxn id="307211" idx="2"/>
            <a:endCxn id="307210" idx="1"/>
          </p:cNvCxnSpPr>
          <p:nvPr/>
        </p:nvCxnSpPr>
        <p:spPr bwMode="auto">
          <a:xfrm>
            <a:off x="4572000" y="3443288"/>
            <a:ext cx="869950" cy="1100137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15" name="AutoShape 15"/>
          <p:cNvCxnSpPr>
            <a:cxnSpLocks noChangeShapeType="1"/>
            <a:stCxn id="307214" idx="2"/>
            <a:endCxn id="307213" idx="1"/>
          </p:cNvCxnSpPr>
          <p:nvPr/>
        </p:nvCxnSpPr>
        <p:spPr bwMode="auto">
          <a:xfrm flipH="1">
            <a:off x="3098800" y="1697038"/>
            <a:ext cx="257175" cy="2300287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216" name="Freeform 16"/>
          <p:cNvSpPr>
            <a:spLocks/>
          </p:cNvSpPr>
          <p:nvPr/>
        </p:nvSpPr>
        <p:spPr bwMode="auto">
          <a:xfrm>
            <a:off x="1663700" y="1528763"/>
            <a:ext cx="6332538" cy="4456112"/>
          </a:xfrm>
          <a:custGeom>
            <a:avLst/>
            <a:gdLst>
              <a:gd name="T0" fmla="*/ 0 w 3989"/>
              <a:gd name="T1" fmla="*/ 4456112 h 2807"/>
              <a:gd name="T2" fmla="*/ 2111375 w 3989"/>
              <a:gd name="T3" fmla="*/ 679450 h 2807"/>
              <a:gd name="T4" fmla="*/ 6332538 w 3989"/>
              <a:gd name="T5" fmla="*/ 377825 h 280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89" h="2807">
                <a:moveTo>
                  <a:pt x="0" y="2807"/>
                </a:moveTo>
                <a:cubicBezTo>
                  <a:pt x="222" y="2411"/>
                  <a:pt x="665" y="856"/>
                  <a:pt x="1330" y="428"/>
                </a:cubicBezTo>
                <a:cubicBezTo>
                  <a:pt x="1995" y="0"/>
                  <a:pt x="3435" y="278"/>
                  <a:pt x="3989" y="23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307211" name="Text Box 11"/>
          <p:cNvSpPr txBox="1">
            <a:spLocks noChangeArrowheads="1"/>
          </p:cNvSpPr>
          <p:nvPr/>
        </p:nvSpPr>
        <p:spPr bwMode="auto">
          <a:xfrm>
            <a:off x="3570288" y="2943225"/>
            <a:ext cx="2003425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rgbClr val="3333CC"/>
                </a:solidFill>
              </a:rPr>
              <a:t>Torque (Nm)</a:t>
            </a:r>
          </a:p>
        </p:txBody>
      </p:sp>
      <p:sp>
        <p:nvSpPr>
          <p:cNvPr id="307214" name="Text Box 14"/>
          <p:cNvSpPr txBox="1">
            <a:spLocks noChangeArrowheads="1"/>
          </p:cNvSpPr>
          <p:nvPr/>
        </p:nvSpPr>
        <p:spPr bwMode="auto">
          <a:xfrm>
            <a:off x="2376488" y="1196975"/>
            <a:ext cx="1958975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rgbClr val="3333CC"/>
                </a:solidFill>
              </a:rPr>
              <a:t>Speed (rpm)</a:t>
            </a:r>
          </a:p>
        </p:txBody>
      </p:sp>
      <p:sp>
        <p:nvSpPr>
          <p:cNvPr id="307217" name="Text Box 17"/>
          <p:cNvSpPr txBox="1">
            <a:spLocks noChangeArrowheads="1"/>
          </p:cNvSpPr>
          <p:nvPr/>
        </p:nvSpPr>
        <p:spPr bwMode="auto">
          <a:xfrm>
            <a:off x="4103688" y="2276475"/>
            <a:ext cx="2249487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>
                <a:solidFill>
                  <a:srgbClr val="3333CC"/>
                </a:solidFill>
              </a:rPr>
              <a:t>Efficiency (%)</a:t>
            </a:r>
          </a:p>
        </p:txBody>
      </p:sp>
      <p:sp>
        <p:nvSpPr>
          <p:cNvPr id="307213" name="Freeform 13"/>
          <p:cNvSpPr>
            <a:spLocks/>
          </p:cNvSpPr>
          <p:nvPr/>
        </p:nvSpPr>
        <p:spPr bwMode="auto">
          <a:xfrm>
            <a:off x="2133600" y="808038"/>
            <a:ext cx="5921375" cy="4513262"/>
          </a:xfrm>
          <a:custGeom>
            <a:avLst/>
            <a:gdLst>
              <a:gd name="T0" fmla="*/ 46038 w 3730"/>
              <a:gd name="T1" fmla="*/ 0 h 2843"/>
              <a:gd name="T2" fmla="*/ 979488 w 3730"/>
              <a:gd name="T3" fmla="*/ 3189287 h 2843"/>
              <a:gd name="T4" fmla="*/ 5921375 w 3730"/>
              <a:gd name="T5" fmla="*/ 4513262 h 284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730" h="2843">
                <a:moveTo>
                  <a:pt x="29" y="0"/>
                </a:moveTo>
                <a:cubicBezTo>
                  <a:pt x="127" y="335"/>
                  <a:pt x="0" y="1535"/>
                  <a:pt x="617" y="2009"/>
                </a:cubicBezTo>
                <a:cubicBezTo>
                  <a:pt x="1234" y="2483"/>
                  <a:pt x="3082" y="2669"/>
                  <a:pt x="3730" y="2843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A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4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5D5826-F212-45C1-9B7E-D619A4D5D76D}" type="datetime1">
              <a:rPr lang="en-AU">
                <a:solidFill>
                  <a:srgbClr val="000000"/>
                </a:solidFill>
              </a:rPr>
              <a:pPr>
                <a:defRPr/>
              </a:pPr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33439-EE47-45DE-A8DF-E7F025ADFAB0}" type="slidenum">
              <a:rPr lang="en-AU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57027" name="Text Box 3"/>
          <p:cNvSpPr txBox="1">
            <a:spLocks noChangeArrowheads="1"/>
          </p:cNvSpPr>
          <p:nvPr/>
        </p:nvSpPr>
        <p:spPr bwMode="auto">
          <a:xfrm>
            <a:off x="1681163" y="368300"/>
            <a:ext cx="6562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Compound </a:t>
            </a:r>
            <a:r>
              <a:rPr lang="en-AU" sz="28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Motor </a:t>
            </a:r>
            <a:r>
              <a:rPr lang="en-AU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Characteristics</a:t>
            </a:r>
          </a:p>
        </p:txBody>
      </p:sp>
      <p:sp>
        <p:nvSpPr>
          <p:cNvPr id="257028" name="Line 4"/>
          <p:cNvSpPr>
            <a:spLocks noChangeShapeType="1"/>
          </p:cNvSpPr>
          <p:nvPr/>
        </p:nvSpPr>
        <p:spPr bwMode="auto">
          <a:xfrm>
            <a:off x="1665288" y="5976938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 sz="2400" dirty="0">
              <a:solidFill>
                <a:srgbClr val="000000"/>
              </a:solidFill>
            </a:endParaRPr>
          </a:p>
        </p:txBody>
      </p:sp>
      <p:sp>
        <p:nvSpPr>
          <p:cNvPr id="257029" name="Text Box 5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>
                <a:solidFill>
                  <a:srgbClr val="000000"/>
                </a:solidFill>
              </a:rPr>
              <a:t>Load Current - Amps</a:t>
            </a:r>
          </a:p>
        </p:txBody>
      </p:sp>
      <p:sp>
        <p:nvSpPr>
          <p:cNvPr id="257030" name="Line 6"/>
          <p:cNvSpPr>
            <a:spLocks noChangeShapeType="1"/>
          </p:cNvSpPr>
          <p:nvPr/>
        </p:nvSpPr>
        <p:spPr bwMode="auto">
          <a:xfrm rot="-5400000">
            <a:off x="-869156" y="3442494"/>
            <a:ext cx="50688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sz="2400" dirty="0">
              <a:solidFill>
                <a:srgbClr val="000000"/>
              </a:solidFill>
            </a:endParaRPr>
          </a:p>
        </p:txBody>
      </p:sp>
      <p:sp>
        <p:nvSpPr>
          <p:cNvPr id="257031" name="Text Box 7"/>
          <p:cNvSpPr txBox="1">
            <a:spLocks noChangeArrowheads="1"/>
          </p:cNvSpPr>
          <p:nvPr/>
        </p:nvSpPr>
        <p:spPr bwMode="auto">
          <a:xfrm rot="-5400000">
            <a:off x="-300831" y="3369469"/>
            <a:ext cx="3127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>
                <a:solidFill>
                  <a:srgbClr val="000000"/>
                </a:solidFill>
              </a:rPr>
              <a:t>Output – </a:t>
            </a:r>
            <a:r>
              <a:rPr lang="en-AU" altLang="en-US" sz="1800" dirty="0" smtClean="0">
                <a:solidFill>
                  <a:srgbClr val="000000"/>
                </a:solidFill>
              </a:rPr>
              <a:t>Speed or Torque</a:t>
            </a:r>
            <a:endParaRPr lang="en-AU" altLang="en-US" sz="1800" dirty="0">
              <a:solidFill>
                <a:srgbClr val="000000"/>
              </a:solidFill>
            </a:endParaRPr>
          </a:p>
        </p:txBody>
      </p:sp>
      <p:sp>
        <p:nvSpPr>
          <p:cNvPr id="257032" name="Text Box 8"/>
          <p:cNvSpPr txBox="1">
            <a:spLocks noChangeArrowheads="1"/>
          </p:cNvSpPr>
          <p:nvPr/>
        </p:nvSpPr>
        <p:spPr bwMode="auto">
          <a:xfrm>
            <a:off x="2808506" y="2259013"/>
            <a:ext cx="1891865" cy="46166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>
                <a:solidFill>
                  <a:srgbClr val="3333CC"/>
                </a:solidFill>
              </a:rPr>
              <a:t>Rated </a:t>
            </a:r>
            <a:r>
              <a:rPr lang="en-AU" altLang="en-US" dirty="0" smtClean="0">
                <a:solidFill>
                  <a:srgbClr val="3333CC"/>
                </a:solidFill>
              </a:rPr>
              <a:t>Value</a:t>
            </a:r>
            <a:endParaRPr lang="en-AU" altLang="en-US" dirty="0">
              <a:solidFill>
                <a:srgbClr val="3333CC"/>
              </a:solidFill>
            </a:endParaRPr>
          </a:p>
        </p:txBody>
      </p:sp>
      <p:cxnSp>
        <p:nvCxnSpPr>
          <p:cNvPr id="257033" name="AutoShape 9"/>
          <p:cNvCxnSpPr>
            <a:cxnSpLocks noChangeShapeType="1"/>
            <a:stCxn id="257032" idx="1"/>
          </p:cNvCxnSpPr>
          <p:nvPr/>
        </p:nvCxnSpPr>
        <p:spPr bwMode="auto">
          <a:xfrm flipH="1" flipV="1">
            <a:off x="1655767" y="1739900"/>
            <a:ext cx="1152739" cy="74994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34" name="Freeform 10"/>
          <p:cNvSpPr>
            <a:spLocks/>
          </p:cNvSpPr>
          <p:nvPr/>
        </p:nvSpPr>
        <p:spPr bwMode="auto">
          <a:xfrm>
            <a:off x="1655763" y="1733550"/>
            <a:ext cx="6110287" cy="6350"/>
          </a:xfrm>
          <a:custGeom>
            <a:avLst/>
            <a:gdLst>
              <a:gd name="T0" fmla="*/ 0 w 3849"/>
              <a:gd name="T1" fmla="*/ 6350 h 4"/>
              <a:gd name="T2" fmla="*/ 6110287 w 3849"/>
              <a:gd name="T3" fmla="*/ 0 h 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849" h="4">
                <a:moveTo>
                  <a:pt x="0" y="4"/>
                </a:moveTo>
                <a:lnTo>
                  <a:pt x="384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sz="2400" dirty="0">
              <a:solidFill>
                <a:srgbClr val="000000"/>
              </a:solidFill>
            </a:endParaRPr>
          </a:p>
        </p:txBody>
      </p:sp>
      <p:sp>
        <p:nvSpPr>
          <p:cNvPr id="257035" name="Freeform 11"/>
          <p:cNvSpPr>
            <a:spLocks/>
          </p:cNvSpPr>
          <p:nvPr/>
        </p:nvSpPr>
        <p:spPr bwMode="auto">
          <a:xfrm>
            <a:off x="6734175" y="1203325"/>
            <a:ext cx="1588" cy="4781550"/>
          </a:xfrm>
          <a:custGeom>
            <a:avLst/>
            <a:gdLst>
              <a:gd name="T0" fmla="*/ 0 w 1"/>
              <a:gd name="T1" fmla="*/ 0 h 3012"/>
              <a:gd name="T2" fmla="*/ 0 w 1"/>
              <a:gd name="T3" fmla="*/ 4781550 h 30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3012">
                <a:moveTo>
                  <a:pt x="0" y="0"/>
                </a:moveTo>
                <a:lnTo>
                  <a:pt x="0" y="3012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sz="2400" dirty="0">
              <a:solidFill>
                <a:srgbClr val="000000"/>
              </a:solidFill>
            </a:endParaRPr>
          </a:p>
        </p:txBody>
      </p:sp>
      <p:sp>
        <p:nvSpPr>
          <p:cNvPr id="257036" name="Text Box 12"/>
          <p:cNvSpPr txBox="1">
            <a:spLocks noChangeArrowheads="1"/>
          </p:cNvSpPr>
          <p:nvPr/>
        </p:nvSpPr>
        <p:spPr bwMode="auto">
          <a:xfrm>
            <a:off x="7308850" y="4184650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>
                <a:solidFill>
                  <a:srgbClr val="3333CC"/>
                </a:solidFill>
              </a:rPr>
              <a:t>Full Load Current</a:t>
            </a:r>
          </a:p>
        </p:txBody>
      </p:sp>
      <p:cxnSp>
        <p:nvCxnSpPr>
          <p:cNvPr id="257037" name="AutoShape 13"/>
          <p:cNvCxnSpPr>
            <a:cxnSpLocks noChangeShapeType="1"/>
            <a:stCxn id="257036" idx="2"/>
          </p:cNvCxnSpPr>
          <p:nvPr/>
        </p:nvCxnSpPr>
        <p:spPr bwMode="auto">
          <a:xfrm flipH="1">
            <a:off x="6743700" y="5049838"/>
            <a:ext cx="1357313" cy="9445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38" name="Text Box 14"/>
          <p:cNvSpPr txBox="1">
            <a:spLocks noChangeArrowheads="1"/>
          </p:cNvSpPr>
          <p:nvPr/>
        </p:nvSpPr>
        <p:spPr bwMode="auto">
          <a:xfrm>
            <a:off x="2159000" y="3771900"/>
            <a:ext cx="305911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>
                <a:solidFill>
                  <a:srgbClr val="3333CC"/>
                </a:solidFill>
              </a:rPr>
              <a:t>Level Compounded</a:t>
            </a:r>
          </a:p>
        </p:txBody>
      </p:sp>
      <p:cxnSp>
        <p:nvCxnSpPr>
          <p:cNvPr id="257039" name="AutoShape 15"/>
          <p:cNvCxnSpPr>
            <a:cxnSpLocks noChangeShapeType="1"/>
            <a:stCxn id="257038" idx="3"/>
            <a:endCxn id="257026" idx="2"/>
          </p:cNvCxnSpPr>
          <p:nvPr/>
        </p:nvCxnSpPr>
        <p:spPr bwMode="auto">
          <a:xfrm flipV="1">
            <a:off x="5232400" y="1714500"/>
            <a:ext cx="1487488" cy="2300288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40" name="Freeform 16"/>
          <p:cNvSpPr>
            <a:spLocks/>
          </p:cNvSpPr>
          <p:nvPr/>
        </p:nvSpPr>
        <p:spPr bwMode="auto">
          <a:xfrm>
            <a:off x="1638300" y="1524000"/>
            <a:ext cx="6524625" cy="790575"/>
          </a:xfrm>
          <a:custGeom>
            <a:avLst/>
            <a:gdLst>
              <a:gd name="T0" fmla="*/ 0 w 4110"/>
              <a:gd name="T1" fmla="*/ 790575 h 498"/>
              <a:gd name="T2" fmla="*/ 4305300 w 4110"/>
              <a:gd name="T3" fmla="*/ 304800 h 498"/>
              <a:gd name="T4" fmla="*/ 5086350 w 4110"/>
              <a:gd name="T5" fmla="*/ 200025 h 498"/>
              <a:gd name="T6" fmla="*/ 6524625 w 4110"/>
              <a:gd name="T7" fmla="*/ 0 h 4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110" h="498">
                <a:moveTo>
                  <a:pt x="0" y="498"/>
                </a:moveTo>
                <a:cubicBezTo>
                  <a:pt x="452" y="447"/>
                  <a:pt x="2178" y="254"/>
                  <a:pt x="2712" y="192"/>
                </a:cubicBezTo>
                <a:cubicBezTo>
                  <a:pt x="3234" y="120"/>
                  <a:pt x="2971" y="158"/>
                  <a:pt x="3204" y="126"/>
                </a:cubicBezTo>
                <a:cubicBezTo>
                  <a:pt x="3437" y="94"/>
                  <a:pt x="3959" y="21"/>
                  <a:pt x="411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 sz="2400" dirty="0">
              <a:solidFill>
                <a:srgbClr val="000000"/>
              </a:solidFill>
            </a:endParaRPr>
          </a:p>
        </p:txBody>
      </p:sp>
      <p:sp>
        <p:nvSpPr>
          <p:cNvPr id="257041" name="Text Box 17"/>
          <p:cNvSpPr txBox="1">
            <a:spLocks noChangeArrowheads="1"/>
          </p:cNvSpPr>
          <p:nvPr/>
        </p:nvSpPr>
        <p:spPr bwMode="auto">
          <a:xfrm>
            <a:off x="2159000" y="3087688"/>
            <a:ext cx="305911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>
                <a:solidFill>
                  <a:srgbClr val="3333CC"/>
                </a:solidFill>
              </a:rPr>
              <a:t>Over Compounded</a:t>
            </a:r>
          </a:p>
        </p:txBody>
      </p:sp>
      <p:cxnSp>
        <p:nvCxnSpPr>
          <p:cNvPr id="257042" name="AutoShape 18"/>
          <p:cNvCxnSpPr>
            <a:cxnSpLocks noChangeShapeType="1"/>
            <a:stCxn id="257041" idx="3"/>
            <a:endCxn id="257040" idx="1"/>
          </p:cNvCxnSpPr>
          <p:nvPr/>
        </p:nvCxnSpPr>
        <p:spPr bwMode="auto">
          <a:xfrm flipV="1">
            <a:off x="5232400" y="1828800"/>
            <a:ext cx="725488" cy="150177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43" name="Freeform 19"/>
          <p:cNvSpPr>
            <a:spLocks/>
          </p:cNvSpPr>
          <p:nvPr/>
        </p:nvSpPr>
        <p:spPr bwMode="auto">
          <a:xfrm>
            <a:off x="1666875" y="1266825"/>
            <a:ext cx="6076950" cy="1238250"/>
          </a:xfrm>
          <a:custGeom>
            <a:avLst/>
            <a:gdLst>
              <a:gd name="T0" fmla="*/ 0 w 3828"/>
              <a:gd name="T1" fmla="*/ 0 h 780"/>
              <a:gd name="T2" fmla="*/ 5029200 w 3828"/>
              <a:gd name="T3" fmla="*/ 466725 h 780"/>
              <a:gd name="T4" fmla="*/ 6076950 w 3828"/>
              <a:gd name="T5" fmla="*/ 1238250 h 7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28" h="780">
                <a:moveTo>
                  <a:pt x="0" y="0"/>
                </a:moveTo>
                <a:cubicBezTo>
                  <a:pt x="528" y="49"/>
                  <a:pt x="2530" y="164"/>
                  <a:pt x="3168" y="294"/>
                </a:cubicBezTo>
                <a:cubicBezTo>
                  <a:pt x="3806" y="424"/>
                  <a:pt x="3690" y="679"/>
                  <a:pt x="3828" y="780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 sz="2400" dirty="0">
              <a:solidFill>
                <a:srgbClr val="000000"/>
              </a:solidFill>
            </a:endParaRPr>
          </a:p>
        </p:txBody>
      </p:sp>
      <p:sp>
        <p:nvSpPr>
          <p:cNvPr id="257044" name="Text Box 20"/>
          <p:cNvSpPr txBox="1">
            <a:spLocks noChangeArrowheads="1"/>
          </p:cNvSpPr>
          <p:nvPr/>
        </p:nvSpPr>
        <p:spPr bwMode="auto">
          <a:xfrm>
            <a:off x="2159000" y="4456113"/>
            <a:ext cx="305911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>
                <a:solidFill>
                  <a:srgbClr val="3333CC"/>
                </a:solidFill>
              </a:rPr>
              <a:t>Under Compounded</a:t>
            </a:r>
          </a:p>
        </p:txBody>
      </p:sp>
      <p:cxnSp>
        <p:nvCxnSpPr>
          <p:cNvPr id="257045" name="AutoShape 21"/>
          <p:cNvCxnSpPr>
            <a:cxnSpLocks noChangeShapeType="1"/>
            <a:stCxn id="257044" idx="3"/>
            <a:endCxn id="257043" idx="2"/>
          </p:cNvCxnSpPr>
          <p:nvPr/>
        </p:nvCxnSpPr>
        <p:spPr bwMode="auto">
          <a:xfrm flipV="1">
            <a:off x="5232400" y="2505075"/>
            <a:ext cx="2525713" cy="219392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26" name="Freeform 2"/>
          <p:cNvSpPr>
            <a:spLocks/>
          </p:cNvSpPr>
          <p:nvPr/>
        </p:nvSpPr>
        <p:spPr bwMode="auto">
          <a:xfrm>
            <a:off x="1663700" y="1593850"/>
            <a:ext cx="6489700" cy="606425"/>
          </a:xfrm>
          <a:custGeom>
            <a:avLst/>
            <a:gdLst>
              <a:gd name="T0" fmla="*/ 0 w 4088"/>
              <a:gd name="T1" fmla="*/ 139700 h 382"/>
              <a:gd name="T2" fmla="*/ 2457450 w 4088"/>
              <a:gd name="T3" fmla="*/ 3175 h 382"/>
              <a:gd name="T4" fmla="*/ 5041900 w 4088"/>
              <a:gd name="T5" fmla="*/ 120650 h 382"/>
              <a:gd name="T6" fmla="*/ 6489700 w 4088"/>
              <a:gd name="T7" fmla="*/ 606425 h 38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088" h="382">
                <a:moveTo>
                  <a:pt x="0" y="88"/>
                </a:moveTo>
                <a:cubicBezTo>
                  <a:pt x="258" y="74"/>
                  <a:pt x="1019" y="4"/>
                  <a:pt x="1548" y="2"/>
                </a:cubicBezTo>
                <a:cubicBezTo>
                  <a:pt x="2077" y="0"/>
                  <a:pt x="2753" y="13"/>
                  <a:pt x="3176" y="76"/>
                </a:cubicBezTo>
                <a:cubicBezTo>
                  <a:pt x="3599" y="139"/>
                  <a:pt x="3898" y="318"/>
                  <a:pt x="4088" y="38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36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7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7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40" grpId="0" animBg="1"/>
      <p:bldP spid="257041" grpId="0" animBg="1"/>
      <p:bldP spid="257043" grpId="0" animBg="1"/>
      <p:bldP spid="2570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588B-2565-46AE-9AA3-A99555CD56EC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5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5390-F76B-4FD5-B400-F3FB80E1AA2A}" type="slidenum">
              <a:rPr lang="en-AU" altLang="en-US"/>
              <a:pPr/>
              <a:t>8</a:t>
            </a:fld>
            <a:endParaRPr lang="en-AU" altLang="en-US" dirty="0"/>
          </a:p>
        </p:txBody>
      </p:sp>
      <p:sp>
        <p:nvSpPr>
          <p:cNvPr id="301083" name="Text Box 27"/>
          <p:cNvSpPr txBox="1">
            <a:spLocks noChangeArrowheads="1"/>
          </p:cNvSpPr>
          <p:nvPr/>
        </p:nvSpPr>
        <p:spPr bwMode="auto">
          <a:xfrm>
            <a:off x="4009186" y="166554"/>
            <a:ext cx="151355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AU" altLang="en-US" dirty="0" smtClean="0"/>
              <a:t>Before</a:t>
            </a:r>
            <a:endParaRPr lang="en-AU" altLang="en-US" dirty="0"/>
          </a:p>
        </p:txBody>
      </p:sp>
      <p:sp>
        <p:nvSpPr>
          <p:cNvPr id="301063" name="Oval 7"/>
          <p:cNvSpPr>
            <a:spLocks noChangeArrowheads="1"/>
          </p:cNvSpPr>
          <p:nvPr/>
        </p:nvSpPr>
        <p:spPr bwMode="auto">
          <a:xfrm flipH="1">
            <a:off x="1727199" y="1068152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64" name="Oval 8"/>
          <p:cNvSpPr>
            <a:spLocks noChangeArrowheads="1"/>
          </p:cNvSpPr>
          <p:nvPr/>
        </p:nvSpPr>
        <p:spPr bwMode="auto">
          <a:xfrm flipH="1">
            <a:off x="1712912" y="3697052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301065" name="AutoShape 9"/>
          <p:cNvCxnSpPr>
            <a:cxnSpLocks noChangeShapeType="1"/>
            <a:stCxn id="301063" idx="2"/>
            <a:endCxn id="301060" idx="0"/>
          </p:cNvCxnSpPr>
          <p:nvPr/>
        </p:nvCxnSpPr>
        <p:spPr bwMode="auto">
          <a:xfrm>
            <a:off x="1887537" y="1139589"/>
            <a:ext cx="2005012" cy="71913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1066" name="AutoShape 10"/>
          <p:cNvCxnSpPr>
            <a:cxnSpLocks noChangeShapeType="1"/>
            <a:stCxn id="301064" idx="2"/>
            <a:endCxn id="301061" idx="2"/>
          </p:cNvCxnSpPr>
          <p:nvPr/>
        </p:nvCxnSpPr>
        <p:spPr bwMode="auto">
          <a:xfrm flipV="1">
            <a:off x="1873249" y="2992202"/>
            <a:ext cx="2019300" cy="77628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067" name="Text Box 11"/>
          <p:cNvSpPr txBox="1">
            <a:spLocks noChangeArrowheads="1"/>
          </p:cNvSpPr>
          <p:nvPr/>
        </p:nvSpPr>
        <p:spPr bwMode="auto">
          <a:xfrm flipH="1">
            <a:off x="1244599" y="834789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+</a:t>
            </a:r>
          </a:p>
        </p:txBody>
      </p:sp>
      <p:sp>
        <p:nvSpPr>
          <p:cNvPr id="301068" name="Text Box 12"/>
          <p:cNvSpPr txBox="1">
            <a:spLocks noChangeArrowheads="1"/>
          </p:cNvSpPr>
          <p:nvPr/>
        </p:nvSpPr>
        <p:spPr bwMode="auto">
          <a:xfrm flipH="1">
            <a:off x="1208087" y="3462102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-</a:t>
            </a:r>
          </a:p>
        </p:txBody>
      </p:sp>
      <p:cxnSp>
        <p:nvCxnSpPr>
          <p:cNvPr id="301072" name="AutoShape 16"/>
          <p:cNvCxnSpPr>
            <a:cxnSpLocks noChangeShapeType="1"/>
            <a:stCxn id="65" idx="0"/>
            <a:endCxn id="301063" idx="2"/>
          </p:cNvCxnSpPr>
          <p:nvPr/>
        </p:nvCxnSpPr>
        <p:spPr bwMode="auto">
          <a:xfrm rot="16200000" flipV="1">
            <a:off x="2257541" y="754505"/>
            <a:ext cx="344401" cy="111615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1078" name="AutoShape 22"/>
          <p:cNvCxnSpPr>
            <a:cxnSpLocks noChangeShapeType="1"/>
            <a:stCxn id="301064" idx="2"/>
            <a:endCxn id="66" idx="4"/>
          </p:cNvCxnSpPr>
          <p:nvPr/>
        </p:nvCxnSpPr>
        <p:spPr bwMode="auto">
          <a:xfrm flipV="1">
            <a:off x="1857374" y="3356992"/>
            <a:ext cx="1130446" cy="412291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060" name="Rectangle 4"/>
          <p:cNvSpPr>
            <a:spLocks noChangeArrowheads="1"/>
          </p:cNvSpPr>
          <p:nvPr/>
        </p:nvSpPr>
        <p:spPr bwMode="auto">
          <a:xfrm flipH="1">
            <a:off x="3730625" y="1873014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61" name="Rectangle 5"/>
          <p:cNvSpPr>
            <a:spLocks noChangeArrowheads="1"/>
          </p:cNvSpPr>
          <p:nvPr/>
        </p:nvSpPr>
        <p:spPr bwMode="auto">
          <a:xfrm flipH="1">
            <a:off x="3730625" y="2688989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87" name="Oval 31"/>
          <p:cNvSpPr>
            <a:spLocks noChangeArrowheads="1"/>
          </p:cNvSpPr>
          <p:nvPr/>
        </p:nvSpPr>
        <p:spPr bwMode="auto">
          <a:xfrm>
            <a:off x="7359649" y="1084027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88" name="Oval 32"/>
          <p:cNvSpPr>
            <a:spLocks noChangeArrowheads="1"/>
          </p:cNvSpPr>
          <p:nvPr/>
        </p:nvSpPr>
        <p:spPr bwMode="auto">
          <a:xfrm>
            <a:off x="7361237" y="3678002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301090" name="AutoShape 34"/>
          <p:cNvCxnSpPr>
            <a:cxnSpLocks noChangeShapeType="1"/>
            <a:stCxn id="301088" idx="2"/>
            <a:endCxn id="301106" idx="2"/>
          </p:cNvCxnSpPr>
          <p:nvPr/>
        </p:nvCxnSpPr>
        <p:spPr bwMode="auto">
          <a:xfrm rot="10800000">
            <a:off x="7058025" y="3158890"/>
            <a:ext cx="303213" cy="591344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091" name="Text Box 35"/>
          <p:cNvSpPr txBox="1">
            <a:spLocks noChangeArrowheads="1"/>
          </p:cNvSpPr>
          <p:nvPr/>
        </p:nvSpPr>
        <p:spPr bwMode="auto">
          <a:xfrm>
            <a:off x="7431087" y="836377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+</a:t>
            </a:r>
          </a:p>
        </p:txBody>
      </p:sp>
      <p:sp>
        <p:nvSpPr>
          <p:cNvPr id="301092" name="Text Box 36"/>
          <p:cNvSpPr txBox="1">
            <a:spLocks noChangeArrowheads="1"/>
          </p:cNvSpPr>
          <p:nvPr/>
        </p:nvSpPr>
        <p:spPr bwMode="auto">
          <a:xfrm>
            <a:off x="7431087" y="3460515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-</a:t>
            </a:r>
          </a:p>
        </p:txBody>
      </p:sp>
      <p:cxnSp>
        <p:nvCxnSpPr>
          <p:cNvPr id="301099" name="AutoShape 43"/>
          <p:cNvCxnSpPr>
            <a:cxnSpLocks noChangeShapeType="1"/>
            <a:stCxn id="71" idx="4"/>
            <a:endCxn id="301105" idx="0"/>
          </p:cNvCxnSpPr>
          <p:nvPr/>
        </p:nvCxnSpPr>
        <p:spPr bwMode="auto">
          <a:xfrm rot="5400000" flipH="1" flipV="1">
            <a:off x="5541169" y="2020921"/>
            <a:ext cx="1483785" cy="1549924"/>
          </a:xfrm>
          <a:prstGeom prst="bentConnector5">
            <a:avLst>
              <a:gd name="adj1" fmla="val -15407"/>
              <a:gd name="adj2" fmla="val 45938"/>
              <a:gd name="adj3" fmla="val 115407"/>
            </a:avLst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1102" name="AutoShape 46"/>
          <p:cNvCxnSpPr>
            <a:cxnSpLocks noChangeShapeType="1"/>
            <a:stCxn id="70" idx="0"/>
            <a:endCxn id="301087" idx="2"/>
          </p:cNvCxnSpPr>
          <p:nvPr/>
        </p:nvCxnSpPr>
        <p:spPr bwMode="auto">
          <a:xfrm rot="5400000" flipH="1" flipV="1">
            <a:off x="6179602" y="484758"/>
            <a:ext cx="508545" cy="1851549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105" name="Rectangle 49"/>
          <p:cNvSpPr>
            <a:spLocks noChangeArrowheads="1"/>
          </p:cNvSpPr>
          <p:nvPr/>
        </p:nvSpPr>
        <p:spPr bwMode="auto">
          <a:xfrm flipH="1">
            <a:off x="6896099" y="2053990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106" name="Rectangle 50"/>
          <p:cNvSpPr>
            <a:spLocks noChangeArrowheads="1"/>
          </p:cNvSpPr>
          <p:nvPr/>
        </p:nvSpPr>
        <p:spPr bwMode="auto">
          <a:xfrm flipH="1">
            <a:off x="6896099" y="2869965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56" name="Text Box 132"/>
          <p:cNvSpPr txBox="1">
            <a:spLocks noChangeArrowheads="1"/>
          </p:cNvSpPr>
          <p:nvPr/>
        </p:nvSpPr>
        <p:spPr bwMode="auto">
          <a:xfrm>
            <a:off x="257244" y="166554"/>
            <a:ext cx="201208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r>
              <a:rPr lang="en-AU" altLang="en-US" dirty="0"/>
              <a:t>Reversals</a:t>
            </a:r>
          </a:p>
        </p:txBody>
      </p:sp>
      <p:sp>
        <p:nvSpPr>
          <p:cNvPr id="92" name="Oval 57"/>
          <p:cNvSpPr>
            <a:spLocks noChangeArrowheads="1"/>
          </p:cNvSpPr>
          <p:nvPr/>
        </p:nvSpPr>
        <p:spPr bwMode="auto">
          <a:xfrm flipH="1">
            <a:off x="3571881" y="4221088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93" name="Oval 58"/>
          <p:cNvSpPr>
            <a:spLocks noChangeArrowheads="1"/>
          </p:cNvSpPr>
          <p:nvPr/>
        </p:nvSpPr>
        <p:spPr bwMode="auto">
          <a:xfrm flipH="1">
            <a:off x="3571881" y="6345163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94" name="AutoShape 60"/>
          <p:cNvCxnSpPr>
            <a:cxnSpLocks noChangeShapeType="1"/>
            <a:stCxn id="92" idx="2"/>
            <a:endCxn id="86" idx="6"/>
          </p:cNvCxnSpPr>
          <p:nvPr/>
        </p:nvCxnSpPr>
        <p:spPr bwMode="auto">
          <a:xfrm flipV="1">
            <a:off x="3716343" y="4289019"/>
            <a:ext cx="1237454" cy="430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AutoShape 67"/>
          <p:cNvCxnSpPr>
            <a:cxnSpLocks noChangeShapeType="1"/>
            <a:stCxn id="72" idx="0"/>
            <a:endCxn id="92" idx="2"/>
          </p:cNvCxnSpPr>
          <p:nvPr/>
        </p:nvCxnSpPr>
        <p:spPr bwMode="auto">
          <a:xfrm rot="16200000" flipV="1">
            <a:off x="3743256" y="4266407"/>
            <a:ext cx="655276" cy="709101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AutoShape 68"/>
          <p:cNvCxnSpPr>
            <a:cxnSpLocks noChangeShapeType="1"/>
            <a:stCxn id="73" idx="4"/>
            <a:endCxn id="93" idx="2"/>
          </p:cNvCxnSpPr>
          <p:nvPr/>
        </p:nvCxnSpPr>
        <p:spPr bwMode="auto">
          <a:xfrm rot="5400000">
            <a:off x="3865968" y="5871175"/>
            <a:ext cx="396595" cy="695844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AutoShape 73"/>
          <p:cNvCxnSpPr>
            <a:cxnSpLocks noChangeShapeType="1"/>
            <a:stCxn id="108" idx="0"/>
            <a:endCxn id="87" idx="4"/>
          </p:cNvCxnSpPr>
          <p:nvPr/>
        </p:nvCxnSpPr>
        <p:spPr bwMode="auto">
          <a:xfrm rot="5400000" flipH="1" flipV="1">
            <a:off x="5363610" y="4479558"/>
            <a:ext cx="770783" cy="46170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AutoShape 75"/>
          <p:cNvCxnSpPr>
            <a:cxnSpLocks noChangeShapeType="1"/>
            <a:stCxn id="93" idx="2"/>
            <a:endCxn id="109" idx="2"/>
          </p:cNvCxnSpPr>
          <p:nvPr/>
        </p:nvCxnSpPr>
        <p:spPr bwMode="auto">
          <a:xfrm flipV="1">
            <a:off x="3716343" y="6200701"/>
            <a:ext cx="1801806" cy="216694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" name="Text Box 86"/>
          <p:cNvSpPr txBox="1">
            <a:spLocks noChangeArrowheads="1"/>
          </p:cNvSpPr>
          <p:nvPr/>
        </p:nvSpPr>
        <p:spPr bwMode="auto">
          <a:xfrm>
            <a:off x="3140069" y="4005064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+</a:t>
            </a:r>
          </a:p>
        </p:txBody>
      </p:sp>
      <p:sp>
        <p:nvSpPr>
          <p:cNvPr id="100" name="Text Box 87"/>
          <p:cNvSpPr txBox="1">
            <a:spLocks noChangeArrowheads="1"/>
          </p:cNvSpPr>
          <p:nvPr/>
        </p:nvSpPr>
        <p:spPr bwMode="auto">
          <a:xfrm>
            <a:off x="3140069" y="6125927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-</a:t>
            </a:r>
          </a:p>
        </p:txBody>
      </p:sp>
      <p:sp>
        <p:nvSpPr>
          <p:cNvPr id="108" name="Rectangle 77"/>
          <p:cNvSpPr>
            <a:spLocks noChangeArrowheads="1"/>
          </p:cNvSpPr>
          <p:nvPr/>
        </p:nvSpPr>
        <p:spPr bwMode="auto">
          <a:xfrm>
            <a:off x="5356224" y="5095801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109" name="Rectangle 78"/>
          <p:cNvSpPr>
            <a:spLocks noChangeArrowheads="1"/>
          </p:cNvSpPr>
          <p:nvPr/>
        </p:nvSpPr>
        <p:spPr bwMode="auto">
          <a:xfrm>
            <a:off x="5356224" y="5911776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grpSp>
        <p:nvGrpSpPr>
          <p:cNvPr id="3" name="Group 2"/>
          <p:cNvGrpSpPr/>
          <p:nvPr/>
        </p:nvGrpSpPr>
        <p:grpSpPr>
          <a:xfrm>
            <a:off x="3487737" y="2027002"/>
            <a:ext cx="809625" cy="809625"/>
            <a:chOff x="3487737" y="2027002"/>
            <a:chExt cx="809625" cy="809625"/>
          </a:xfrm>
        </p:grpSpPr>
        <p:sp>
          <p:nvSpPr>
            <p:cNvPr id="301062" name="Oval 6"/>
            <p:cNvSpPr>
              <a:spLocks noChangeArrowheads="1"/>
            </p:cNvSpPr>
            <p:nvPr/>
          </p:nvSpPr>
          <p:spPr bwMode="auto">
            <a:xfrm flipH="1">
              <a:off x="3487737" y="2027002"/>
              <a:ext cx="809625" cy="809625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 altLang="en-US" dirty="0"/>
            </a:p>
          </p:txBody>
        </p:sp>
        <p:sp>
          <p:nvSpPr>
            <p:cNvPr id="2" name="Arc 1"/>
            <p:cNvSpPr>
              <a:spLocks/>
            </p:cNvSpPr>
            <p:nvPr/>
          </p:nvSpPr>
          <p:spPr bwMode="auto">
            <a:xfrm>
              <a:off x="3640549" y="2168900"/>
              <a:ext cx="504000" cy="360000"/>
            </a:xfrm>
            <a:prstGeom prst="arc">
              <a:avLst>
                <a:gd name="adj1" fmla="val 10999525"/>
                <a:gd name="adj2" fmla="val 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53212" y="2201628"/>
            <a:ext cx="809625" cy="809625"/>
            <a:chOff x="3487737" y="2027002"/>
            <a:chExt cx="809625" cy="809625"/>
          </a:xfrm>
        </p:grpSpPr>
        <p:sp>
          <p:nvSpPr>
            <p:cNvPr id="49" name="Oval 6"/>
            <p:cNvSpPr>
              <a:spLocks noChangeArrowheads="1"/>
            </p:cNvSpPr>
            <p:nvPr/>
          </p:nvSpPr>
          <p:spPr bwMode="auto">
            <a:xfrm flipH="1">
              <a:off x="3487737" y="2027002"/>
              <a:ext cx="809625" cy="809625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 altLang="en-US" dirty="0"/>
            </a:p>
          </p:txBody>
        </p:sp>
        <p:sp>
          <p:nvSpPr>
            <p:cNvPr id="50" name="Arc 49"/>
            <p:cNvSpPr>
              <a:spLocks/>
            </p:cNvSpPr>
            <p:nvPr/>
          </p:nvSpPr>
          <p:spPr bwMode="auto">
            <a:xfrm>
              <a:off x="3640549" y="2168900"/>
              <a:ext cx="504000" cy="360000"/>
            </a:xfrm>
            <a:prstGeom prst="arc">
              <a:avLst>
                <a:gd name="adj1" fmla="val 10999525"/>
                <a:gd name="adj2" fmla="val 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113337" y="5243439"/>
            <a:ext cx="809625" cy="809625"/>
            <a:chOff x="3487737" y="2027002"/>
            <a:chExt cx="809625" cy="809625"/>
          </a:xfrm>
        </p:grpSpPr>
        <p:sp>
          <p:nvSpPr>
            <p:cNvPr id="53" name="Oval 6"/>
            <p:cNvSpPr>
              <a:spLocks noChangeArrowheads="1"/>
            </p:cNvSpPr>
            <p:nvPr/>
          </p:nvSpPr>
          <p:spPr bwMode="auto">
            <a:xfrm flipH="1">
              <a:off x="3487737" y="2027002"/>
              <a:ext cx="809625" cy="809625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 altLang="en-US" dirty="0"/>
            </a:p>
          </p:txBody>
        </p:sp>
        <p:sp>
          <p:nvSpPr>
            <p:cNvPr id="57" name="Arc 56"/>
            <p:cNvSpPr>
              <a:spLocks/>
            </p:cNvSpPr>
            <p:nvPr/>
          </p:nvSpPr>
          <p:spPr bwMode="auto">
            <a:xfrm>
              <a:off x="3640549" y="2168900"/>
              <a:ext cx="504000" cy="360000"/>
            </a:xfrm>
            <a:prstGeom prst="arc">
              <a:avLst>
                <a:gd name="adj1" fmla="val 10999525"/>
                <a:gd name="adj2" fmla="val 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5" name="TextBox 4"/>
          <p:cNvSpPr txBox="1"/>
          <p:nvPr/>
        </p:nvSpPr>
        <p:spPr bwMode="auto">
          <a:xfrm>
            <a:off x="2523964" y="1526938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58" name="TextBox 57"/>
          <p:cNvSpPr txBox="1"/>
          <p:nvPr/>
        </p:nvSpPr>
        <p:spPr bwMode="auto">
          <a:xfrm>
            <a:off x="2523964" y="2954657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sp>
        <p:nvSpPr>
          <p:cNvPr id="60" name="TextBox 59"/>
          <p:cNvSpPr txBox="1"/>
          <p:nvPr/>
        </p:nvSpPr>
        <p:spPr bwMode="auto">
          <a:xfrm>
            <a:off x="3993400" y="5039888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3993400" y="5481228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sp>
        <p:nvSpPr>
          <p:cNvPr id="62" name="TextBox 61"/>
          <p:cNvSpPr txBox="1"/>
          <p:nvPr/>
        </p:nvSpPr>
        <p:spPr bwMode="auto">
          <a:xfrm>
            <a:off x="5112060" y="1703957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5112060" y="3131676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951820" y="1484784"/>
            <a:ext cx="253342" cy="1872208"/>
            <a:chOff x="2951820" y="1484784"/>
            <a:chExt cx="253342" cy="1872208"/>
          </a:xfrm>
        </p:grpSpPr>
        <p:sp>
          <p:nvSpPr>
            <p:cNvPr id="301071" name="Freeform 15"/>
            <p:cNvSpPr>
              <a:spLocks/>
            </p:cNvSpPr>
            <p:nvPr/>
          </p:nvSpPr>
          <p:spPr bwMode="auto">
            <a:xfrm rot="5400000">
              <a:off x="2189956" y="2308782"/>
              <a:ext cx="1797050" cy="23336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65" name="Oval 7"/>
            <p:cNvSpPr>
              <a:spLocks noChangeAspect="1" noChangeArrowheads="1"/>
            </p:cNvSpPr>
            <p:nvPr/>
          </p:nvSpPr>
          <p:spPr bwMode="auto">
            <a:xfrm flipH="1">
              <a:off x="2951820" y="1484784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66" name="Oval 7"/>
            <p:cNvSpPr>
              <a:spLocks noChangeAspect="1" noChangeArrowheads="1"/>
            </p:cNvSpPr>
            <p:nvPr/>
          </p:nvSpPr>
          <p:spPr bwMode="auto">
            <a:xfrm flipH="1">
              <a:off x="2951820" y="3284993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72100" y="1664804"/>
            <a:ext cx="259325" cy="1872971"/>
            <a:chOff x="5472100" y="1664804"/>
            <a:chExt cx="259325" cy="1872971"/>
          </a:xfrm>
        </p:grpSpPr>
        <p:sp>
          <p:nvSpPr>
            <p:cNvPr id="301097" name="Freeform 41"/>
            <p:cNvSpPr>
              <a:spLocks/>
            </p:cNvSpPr>
            <p:nvPr/>
          </p:nvSpPr>
          <p:spPr bwMode="auto">
            <a:xfrm rot="5400000">
              <a:off x="4716219" y="2484749"/>
              <a:ext cx="1797050" cy="23336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0" name="Oval 7"/>
            <p:cNvSpPr>
              <a:spLocks noChangeAspect="1" noChangeArrowheads="1"/>
            </p:cNvSpPr>
            <p:nvPr/>
          </p:nvSpPr>
          <p:spPr bwMode="auto">
            <a:xfrm flipH="1">
              <a:off x="5472100" y="1664804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1" name="Oval 7"/>
            <p:cNvSpPr>
              <a:spLocks noChangeAspect="1" noChangeArrowheads="1"/>
            </p:cNvSpPr>
            <p:nvPr/>
          </p:nvSpPr>
          <p:spPr bwMode="auto">
            <a:xfrm flipH="1">
              <a:off x="5472100" y="3465776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376187" y="4948596"/>
            <a:ext cx="286302" cy="1072204"/>
            <a:chOff x="4376187" y="4948596"/>
            <a:chExt cx="286302" cy="1072204"/>
          </a:xfrm>
        </p:grpSpPr>
        <p:sp>
          <p:nvSpPr>
            <p:cNvPr id="105" name="Freeform 66"/>
            <p:cNvSpPr>
              <a:spLocks/>
            </p:cNvSpPr>
            <p:nvPr/>
          </p:nvSpPr>
          <p:spPr bwMode="auto">
            <a:xfrm rot="5400000">
              <a:off x="4037014" y="5359325"/>
              <a:ext cx="998538" cy="25241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2" name="Oval 7"/>
            <p:cNvSpPr>
              <a:spLocks noChangeAspect="1" noChangeArrowheads="1"/>
            </p:cNvSpPr>
            <p:nvPr/>
          </p:nvSpPr>
          <p:spPr bwMode="auto">
            <a:xfrm flipH="1">
              <a:off x="4389444" y="4948596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3" name="Oval 7"/>
            <p:cNvSpPr>
              <a:spLocks noChangeAspect="1" noChangeArrowheads="1"/>
            </p:cNvSpPr>
            <p:nvPr/>
          </p:nvSpPr>
          <p:spPr bwMode="auto">
            <a:xfrm flipH="1">
              <a:off x="4376187" y="5948801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953797" y="4253019"/>
            <a:ext cx="1062057" cy="291919"/>
            <a:chOff x="4953797" y="4253019"/>
            <a:chExt cx="1062057" cy="291919"/>
          </a:xfrm>
        </p:grpSpPr>
        <p:sp>
          <p:nvSpPr>
            <p:cNvPr id="106" name="Freeform 74"/>
            <p:cNvSpPr>
              <a:spLocks/>
            </p:cNvSpPr>
            <p:nvPr/>
          </p:nvSpPr>
          <p:spPr bwMode="auto">
            <a:xfrm rot="16200000" flipH="1">
              <a:off x="5350674" y="3910732"/>
              <a:ext cx="269875" cy="998538"/>
            </a:xfrm>
            <a:custGeom>
              <a:avLst/>
              <a:gdLst>
                <a:gd name="T0" fmla="*/ 9 w 170"/>
                <a:gd name="T1" fmla="*/ 0 h 629"/>
                <a:gd name="T2" fmla="*/ 9 w 170"/>
                <a:gd name="T3" fmla="*/ 112 h 629"/>
                <a:gd name="T4" fmla="*/ 146 w 170"/>
                <a:gd name="T5" fmla="*/ 162 h 629"/>
                <a:gd name="T6" fmla="*/ 144 w 170"/>
                <a:gd name="T7" fmla="*/ 264 h 629"/>
                <a:gd name="T8" fmla="*/ 0 w 170"/>
                <a:gd name="T9" fmla="*/ 315 h 629"/>
                <a:gd name="T10" fmla="*/ 146 w 170"/>
                <a:gd name="T11" fmla="*/ 366 h 629"/>
                <a:gd name="T12" fmla="*/ 144 w 170"/>
                <a:gd name="T13" fmla="*/ 466 h 629"/>
                <a:gd name="T14" fmla="*/ 8 w 170"/>
                <a:gd name="T15" fmla="*/ 517 h 629"/>
                <a:gd name="T16" fmla="*/ 8 w 170"/>
                <a:gd name="T17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629">
                  <a:moveTo>
                    <a:pt x="9" y="0"/>
                  </a:moveTo>
                  <a:cubicBezTo>
                    <a:pt x="9" y="0"/>
                    <a:pt x="9" y="45"/>
                    <a:pt x="9" y="112"/>
                  </a:cubicBezTo>
                  <a:cubicBezTo>
                    <a:pt x="120" y="126"/>
                    <a:pt x="124" y="137"/>
                    <a:pt x="146" y="162"/>
                  </a:cubicBezTo>
                  <a:cubicBezTo>
                    <a:pt x="168" y="187"/>
                    <a:pt x="168" y="239"/>
                    <a:pt x="144" y="264"/>
                  </a:cubicBezTo>
                  <a:cubicBezTo>
                    <a:pt x="120" y="289"/>
                    <a:pt x="90" y="302"/>
                    <a:pt x="0" y="315"/>
                  </a:cubicBezTo>
                  <a:cubicBezTo>
                    <a:pt x="92" y="319"/>
                    <a:pt x="122" y="341"/>
                    <a:pt x="146" y="366"/>
                  </a:cubicBezTo>
                  <a:cubicBezTo>
                    <a:pt x="170" y="391"/>
                    <a:pt x="167" y="441"/>
                    <a:pt x="144" y="466"/>
                  </a:cubicBezTo>
                  <a:cubicBezTo>
                    <a:pt x="121" y="491"/>
                    <a:pt x="98" y="507"/>
                    <a:pt x="8" y="517"/>
                  </a:cubicBezTo>
                  <a:cubicBezTo>
                    <a:pt x="8" y="573"/>
                    <a:pt x="8" y="629"/>
                    <a:pt x="8" y="62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86" name="Oval 7"/>
            <p:cNvSpPr>
              <a:spLocks noChangeAspect="1" noChangeArrowheads="1"/>
            </p:cNvSpPr>
            <p:nvPr/>
          </p:nvSpPr>
          <p:spPr bwMode="auto">
            <a:xfrm flipH="1">
              <a:off x="4953797" y="4253019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87" name="Oval 7"/>
            <p:cNvSpPr>
              <a:spLocks noChangeAspect="1" noChangeArrowheads="1"/>
            </p:cNvSpPr>
            <p:nvPr/>
          </p:nvSpPr>
          <p:spPr bwMode="auto">
            <a:xfrm flipH="1">
              <a:off x="5943854" y="4253019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01" name="TextBox 100"/>
          <p:cNvSpPr txBox="1"/>
          <p:nvPr/>
        </p:nvSpPr>
        <p:spPr bwMode="auto">
          <a:xfrm>
            <a:off x="4948770" y="3919481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102" name="TextBox 101"/>
          <p:cNvSpPr txBox="1"/>
          <p:nvPr/>
        </p:nvSpPr>
        <p:spPr bwMode="auto">
          <a:xfrm>
            <a:off x="5604594" y="3894709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250"/>
                                        <p:tgtEl>
                                          <p:spTgt spid="3010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0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250"/>
                                        <p:tgtEl>
                                          <p:spTgt spid="301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0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250"/>
                                        <p:tgtEl>
                                          <p:spTgt spid="301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0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250"/>
                                        <p:tgtEl>
                                          <p:spTgt spid="301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0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8" grpId="0"/>
      <p:bldP spid="60" grpId="0"/>
      <p:bldP spid="61" grpId="0"/>
      <p:bldP spid="62" grpId="0"/>
      <p:bldP spid="63" grpId="0"/>
      <p:bldP spid="101" grpId="0"/>
      <p:bldP spid="1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588B-2565-46AE-9AA3-A99555CD56EC}" type="datetime1">
              <a:rPr lang="en-AU" altLang="en-US"/>
              <a:pPr/>
              <a:t>27/11/2018</a:t>
            </a:fld>
            <a:endParaRPr lang="en-AU" altLang="en-US" dirty="0"/>
          </a:p>
        </p:txBody>
      </p:sp>
      <p:sp>
        <p:nvSpPr>
          <p:cNvPr id="5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5390-F76B-4FD5-B400-F3FB80E1AA2A}" type="slidenum">
              <a:rPr lang="en-AU" altLang="en-US"/>
              <a:pPr/>
              <a:t>9</a:t>
            </a:fld>
            <a:endParaRPr lang="en-AU" altLang="en-US" dirty="0"/>
          </a:p>
        </p:txBody>
      </p:sp>
      <p:sp>
        <p:nvSpPr>
          <p:cNvPr id="301083" name="Text Box 27"/>
          <p:cNvSpPr txBox="1">
            <a:spLocks noChangeArrowheads="1"/>
          </p:cNvSpPr>
          <p:nvPr/>
        </p:nvSpPr>
        <p:spPr bwMode="auto">
          <a:xfrm>
            <a:off x="2951820" y="166554"/>
            <a:ext cx="50257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AU" altLang="en-US" dirty="0"/>
              <a:t>Change Field Coil Current</a:t>
            </a:r>
          </a:p>
        </p:txBody>
      </p:sp>
      <p:sp>
        <p:nvSpPr>
          <p:cNvPr id="301063" name="Oval 7"/>
          <p:cNvSpPr>
            <a:spLocks noChangeArrowheads="1"/>
          </p:cNvSpPr>
          <p:nvPr/>
        </p:nvSpPr>
        <p:spPr bwMode="auto">
          <a:xfrm flipH="1">
            <a:off x="1727199" y="1068152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64" name="Oval 8"/>
          <p:cNvSpPr>
            <a:spLocks noChangeArrowheads="1"/>
          </p:cNvSpPr>
          <p:nvPr/>
        </p:nvSpPr>
        <p:spPr bwMode="auto">
          <a:xfrm flipH="1">
            <a:off x="1712912" y="3697052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301065" name="AutoShape 9"/>
          <p:cNvCxnSpPr>
            <a:cxnSpLocks noChangeShapeType="1"/>
            <a:stCxn id="301063" idx="2"/>
            <a:endCxn id="301060" idx="0"/>
          </p:cNvCxnSpPr>
          <p:nvPr/>
        </p:nvCxnSpPr>
        <p:spPr bwMode="auto">
          <a:xfrm>
            <a:off x="1887537" y="1139589"/>
            <a:ext cx="2005012" cy="71913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1066" name="AutoShape 10"/>
          <p:cNvCxnSpPr>
            <a:cxnSpLocks noChangeShapeType="1"/>
            <a:stCxn id="301064" idx="2"/>
            <a:endCxn id="301061" idx="2"/>
          </p:cNvCxnSpPr>
          <p:nvPr/>
        </p:nvCxnSpPr>
        <p:spPr bwMode="auto">
          <a:xfrm flipV="1">
            <a:off x="1873249" y="2992202"/>
            <a:ext cx="2019300" cy="77628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067" name="Text Box 11"/>
          <p:cNvSpPr txBox="1">
            <a:spLocks noChangeArrowheads="1"/>
          </p:cNvSpPr>
          <p:nvPr/>
        </p:nvSpPr>
        <p:spPr bwMode="auto">
          <a:xfrm flipH="1">
            <a:off x="1244599" y="834789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+</a:t>
            </a:r>
          </a:p>
        </p:txBody>
      </p:sp>
      <p:sp>
        <p:nvSpPr>
          <p:cNvPr id="301068" name="Text Box 12"/>
          <p:cNvSpPr txBox="1">
            <a:spLocks noChangeArrowheads="1"/>
          </p:cNvSpPr>
          <p:nvPr/>
        </p:nvSpPr>
        <p:spPr bwMode="auto">
          <a:xfrm flipH="1">
            <a:off x="1208087" y="3462102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-</a:t>
            </a:r>
          </a:p>
        </p:txBody>
      </p:sp>
      <p:sp>
        <p:nvSpPr>
          <p:cNvPr id="301060" name="Rectangle 4"/>
          <p:cNvSpPr>
            <a:spLocks noChangeArrowheads="1"/>
          </p:cNvSpPr>
          <p:nvPr/>
        </p:nvSpPr>
        <p:spPr bwMode="auto">
          <a:xfrm flipH="1">
            <a:off x="3730625" y="1873014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61" name="Rectangle 5"/>
          <p:cNvSpPr>
            <a:spLocks noChangeArrowheads="1"/>
          </p:cNvSpPr>
          <p:nvPr/>
        </p:nvSpPr>
        <p:spPr bwMode="auto">
          <a:xfrm flipH="1">
            <a:off x="3730625" y="2688989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87" name="Oval 31"/>
          <p:cNvSpPr>
            <a:spLocks noChangeArrowheads="1"/>
          </p:cNvSpPr>
          <p:nvPr/>
        </p:nvSpPr>
        <p:spPr bwMode="auto">
          <a:xfrm>
            <a:off x="7359649" y="1084027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088" name="Oval 32"/>
          <p:cNvSpPr>
            <a:spLocks noChangeArrowheads="1"/>
          </p:cNvSpPr>
          <p:nvPr/>
        </p:nvSpPr>
        <p:spPr bwMode="auto">
          <a:xfrm>
            <a:off x="7361237" y="3678002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301090" name="AutoShape 34"/>
          <p:cNvCxnSpPr>
            <a:cxnSpLocks noChangeShapeType="1"/>
            <a:stCxn id="301088" idx="2"/>
            <a:endCxn id="301106" idx="2"/>
          </p:cNvCxnSpPr>
          <p:nvPr/>
        </p:nvCxnSpPr>
        <p:spPr bwMode="auto">
          <a:xfrm rot="10800000">
            <a:off x="7058025" y="3158890"/>
            <a:ext cx="303213" cy="591344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091" name="Text Box 35"/>
          <p:cNvSpPr txBox="1">
            <a:spLocks noChangeArrowheads="1"/>
          </p:cNvSpPr>
          <p:nvPr/>
        </p:nvSpPr>
        <p:spPr bwMode="auto">
          <a:xfrm>
            <a:off x="7431087" y="836377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+</a:t>
            </a:r>
          </a:p>
        </p:txBody>
      </p:sp>
      <p:sp>
        <p:nvSpPr>
          <p:cNvPr id="301092" name="Text Box 36"/>
          <p:cNvSpPr txBox="1">
            <a:spLocks noChangeArrowheads="1"/>
          </p:cNvSpPr>
          <p:nvPr/>
        </p:nvSpPr>
        <p:spPr bwMode="auto">
          <a:xfrm>
            <a:off x="7431087" y="3460515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-</a:t>
            </a:r>
          </a:p>
        </p:txBody>
      </p:sp>
      <p:sp>
        <p:nvSpPr>
          <p:cNvPr id="301105" name="Rectangle 49"/>
          <p:cNvSpPr>
            <a:spLocks noChangeArrowheads="1"/>
          </p:cNvSpPr>
          <p:nvPr/>
        </p:nvSpPr>
        <p:spPr bwMode="auto">
          <a:xfrm flipH="1">
            <a:off x="6896099" y="2053990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301106" name="Rectangle 50"/>
          <p:cNvSpPr>
            <a:spLocks noChangeArrowheads="1"/>
          </p:cNvSpPr>
          <p:nvPr/>
        </p:nvSpPr>
        <p:spPr bwMode="auto">
          <a:xfrm flipH="1">
            <a:off x="6896099" y="2869965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56" name="Text Box 132"/>
          <p:cNvSpPr txBox="1">
            <a:spLocks noChangeArrowheads="1"/>
          </p:cNvSpPr>
          <p:nvPr/>
        </p:nvSpPr>
        <p:spPr bwMode="auto">
          <a:xfrm>
            <a:off x="257244" y="166554"/>
            <a:ext cx="201208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r>
              <a:rPr lang="en-AU" altLang="en-US" dirty="0"/>
              <a:t>Reversals</a:t>
            </a:r>
          </a:p>
        </p:txBody>
      </p:sp>
      <p:sp>
        <p:nvSpPr>
          <p:cNvPr id="92" name="Oval 57"/>
          <p:cNvSpPr>
            <a:spLocks noChangeArrowheads="1"/>
          </p:cNvSpPr>
          <p:nvPr/>
        </p:nvSpPr>
        <p:spPr bwMode="auto">
          <a:xfrm flipH="1">
            <a:off x="3571881" y="4221088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93" name="Oval 58"/>
          <p:cNvSpPr>
            <a:spLocks noChangeArrowheads="1"/>
          </p:cNvSpPr>
          <p:nvPr/>
        </p:nvSpPr>
        <p:spPr bwMode="auto">
          <a:xfrm flipH="1">
            <a:off x="3571881" y="6345163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cxnSp>
        <p:nvCxnSpPr>
          <p:cNvPr id="98" name="AutoShape 75"/>
          <p:cNvCxnSpPr>
            <a:cxnSpLocks noChangeShapeType="1"/>
            <a:stCxn id="93" idx="2"/>
            <a:endCxn id="109" idx="2"/>
          </p:cNvCxnSpPr>
          <p:nvPr/>
        </p:nvCxnSpPr>
        <p:spPr bwMode="auto">
          <a:xfrm flipV="1">
            <a:off x="3716343" y="6200701"/>
            <a:ext cx="1801806" cy="216694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" name="Text Box 86"/>
          <p:cNvSpPr txBox="1">
            <a:spLocks noChangeArrowheads="1"/>
          </p:cNvSpPr>
          <p:nvPr/>
        </p:nvSpPr>
        <p:spPr bwMode="auto">
          <a:xfrm>
            <a:off x="3140069" y="4005064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+</a:t>
            </a:r>
          </a:p>
        </p:txBody>
      </p:sp>
      <p:sp>
        <p:nvSpPr>
          <p:cNvPr id="100" name="Text Box 87"/>
          <p:cNvSpPr txBox="1">
            <a:spLocks noChangeArrowheads="1"/>
          </p:cNvSpPr>
          <p:nvPr/>
        </p:nvSpPr>
        <p:spPr bwMode="auto">
          <a:xfrm>
            <a:off x="3140069" y="6125927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AU" altLang="en-US" dirty="0"/>
              <a:t>-</a:t>
            </a:r>
          </a:p>
        </p:txBody>
      </p:sp>
      <p:sp>
        <p:nvSpPr>
          <p:cNvPr id="108" name="Rectangle 77"/>
          <p:cNvSpPr>
            <a:spLocks noChangeArrowheads="1"/>
          </p:cNvSpPr>
          <p:nvPr/>
        </p:nvSpPr>
        <p:spPr bwMode="auto">
          <a:xfrm>
            <a:off x="5356224" y="5095801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sp>
        <p:nvSpPr>
          <p:cNvPr id="109" name="Rectangle 78"/>
          <p:cNvSpPr>
            <a:spLocks noChangeArrowheads="1"/>
          </p:cNvSpPr>
          <p:nvPr/>
        </p:nvSpPr>
        <p:spPr bwMode="auto">
          <a:xfrm>
            <a:off x="5356224" y="5911776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 dirty="0"/>
          </a:p>
        </p:txBody>
      </p:sp>
      <p:grpSp>
        <p:nvGrpSpPr>
          <p:cNvPr id="3" name="Group 2"/>
          <p:cNvGrpSpPr/>
          <p:nvPr/>
        </p:nvGrpSpPr>
        <p:grpSpPr>
          <a:xfrm>
            <a:off x="3487737" y="2027002"/>
            <a:ext cx="809625" cy="809625"/>
            <a:chOff x="3487737" y="2027002"/>
            <a:chExt cx="809625" cy="809625"/>
          </a:xfrm>
        </p:grpSpPr>
        <p:sp>
          <p:nvSpPr>
            <p:cNvPr id="301062" name="Oval 6"/>
            <p:cNvSpPr>
              <a:spLocks noChangeArrowheads="1"/>
            </p:cNvSpPr>
            <p:nvPr/>
          </p:nvSpPr>
          <p:spPr bwMode="auto">
            <a:xfrm flipH="1">
              <a:off x="3487737" y="2027002"/>
              <a:ext cx="809625" cy="809625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 altLang="en-US" dirty="0"/>
            </a:p>
          </p:txBody>
        </p:sp>
        <p:sp>
          <p:nvSpPr>
            <p:cNvPr id="2" name="Arc 1"/>
            <p:cNvSpPr>
              <a:spLocks/>
            </p:cNvSpPr>
            <p:nvPr/>
          </p:nvSpPr>
          <p:spPr bwMode="auto">
            <a:xfrm>
              <a:off x="3640549" y="2168900"/>
              <a:ext cx="504000" cy="360000"/>
            </a:xfrm>
            <a:prstGeom prst="arc">
              <a:avLst>
                <a:gd name="adj1" fmla="val 10999525"/>
                <a:gd name="adj2" fmla="val 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53212" y="2201628"/>
            <a:ext cx="809625" cy="809625"/>
            <a:chOff x="3487737" y="2027002"/>
            <a:chExt cx="809625" cy="809625"/>
          </a:xfrm>
        </p:grpSpPr>
        <p:sp>
          <p:nvSpPr>
            <p:cNvPr id="49" name="Oval 6"/>
            <p:cNvSpPr>
              <a:spLocks noChangeArrowheads="1"/>
            </p:cNvSpPr>
            <p:nvPr/>
          </p:nvSpPr>
          <p:spPr bwMode="auto">
            <a:xfrm flipH="1">
              <a:off x="3487737" y="2027002"/>
              <a:ext cx="809625" cy="809625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 altLang="en-US" dirty="0"/>
            </a:p>
          </p:txBody>
        </p:sp>
        <p:sp>
          <p:nvSpPr>
            <p:cNvPr id="50" name="Arc 49"/>
            <p:cNvSpPr>
              <a:spLocks/>
            </p:cNvSpPr>
            <p:nvPr/>
          </p:nvSpPr>
          <p:spPr bwMode="auto">
            <a:xfrm>
              <a:off x="3640549" y="2168900"/>
              <a:ext cx="504000" cy="360000"/>
            </a:xfrm>
            <a:prstGeom prst="arc">
              <a:avLst>
                <a:gd name="adj1" fmla="val 10999525"/>
                <a:gd name="adj2" fmla="val 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113337" y="5243439"/>
            <a:ext cx="809625" cy="809625"/>
            <a:chOff x="3487737" y="2027002"/>
            <a:chExt cx="809625" cy="809625"/>
          </a:xfrm>
        </p:grpSpPr>
        <p:sp>
          <p:nvSpPr>
            <p:cNvPr id="53" name="Oval 6"/>
            <p:cNvSpPr>
              <a:spLocks noChangeArrowheads="1"/>
            </p:cNvSpPr>
            <p:nvPr/>
          </p:nvSpPr>
          <p:spPr bwMode="auto">
            <a:xfrm flipH="1">
              <a:off x="3487737" y="2027002"/>
              <a:ext cx="809625" cy="809625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U" altLang="en-US" dirty="0"/>
            </a:p>
          </p:txBody>
        </p:sp>
        <p:sp>
          <p:nvSpPr>
            <p:cNvPr id="57" name="Arc 56"/>
            <p:cNvSpPr>
              <a:spLocks/>
            </p:cNvSpPr>
            <p:nvPr/>
          </p:nvSpPr>
          <p:spPr bwMode="auto">
            <a:xfrm>
              <a:off x="3640549" y="2168900"/>
              <a:ext cx="504000" cy="360000"/>
            </a:xfrm>
            <a:prstGeom prst="arc">
              <a:avLst>
                <a:gd name="adj1" fmla="val 10999525"/>
                <a:gd name="adj2" fmla="val 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5" name="TextBox 4"/>
          <p:cNvSpPr txBox="1"/>
          <p:nvPr/>
        </p:nvSpPr>
        <p:spPr bwMode="auto">
          <a:xfrm>
            <a:off x="2523964" y="1526938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sp>
        <p:nvSpPr>
          <p:cNvPr id="58" name="TextBox 57"/>
          <p:cNvSpPr txBox="1"/>
          <p:nvPr/>
        </p:nvSpPr>
        <p:spPr bwMode="auto">
          <a:xfrm>
            <a:off x="2523964" y="2954657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60" name="TextBox 59"/>
          <p:cNvSpPr txBox="1"/>
          <p:nvPr/>
        </p:nvSpPr>
        <p:spPr bwMode="auto">
          <a:xfrm>
            <a:off x="3993400" y="5039888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3993400" y="5481228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sp>
        <p:nvSpPr>
          <p:cNvPr id="62" name="TextBox 61"/>
          <p:cNvSpPr txBox="1"/>
          <p:nvPr/>
        </p:nvSpPr>
        <p:spPr bwMode="auto">
          <a:xfrm>
            <a:off x="5112060" y="1703957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5112060" y="3131676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951820" y="1484784"/>
            <a:ext cx="253342" cy="1872208"/>
            <a:chOff x="2951820" y="1484784"/>
            <a:chExt cx="253342" cy="1872208"/>
          </a:xfrm>
        </p:grpSpPr>
        <p:sp>
          <p:nvSpPr>
            <p:cNvPr id="301071" name="Freeform 15"/>
            <p:cNvSpPr>
              <a:spLocks/>
            </p:cNvSpPr>
            <p:nvPr/>
          </p:nvSpPr>
          <p:spPr bwMode="auto">
            <a:xfrm rot="5400000">
              <a:off x="2189956" y="2308782"/>
              <a:ext cx="1797050" cy="23336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65" name="Oval 7"/>
            <p:cNvSpPr>
              <a:spLocks noChangeAspect="1" noChangeArrowheads="1"/>
            </p:cNvSpPr>
            <p:nvPr/>
          </p:nvSpPr>
          <p:spPr bwMode="auto">
            <a:xfrm flipH="1">
              <a:off x="2951820" y="1484784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66" name="Oval 7"/>
            <p:cNvSpPr>
              <a:spLocks noChangeAspect="1" noChangeArrowheads="1"/>
            </p:cNvSpPr>
            <p:nvPr/>
          </p:nvSpPr>
          <p:spPr bwMode="auto">
            <a:xfrm flipH="1">
              <a:off x="2951820" y="3284993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72100" y="1664804"/>
            <a:ext cx="259325" cy="1872971"/>
            <a:chOff x="5472100" y="1664804"/>
            <a:chExt cx="259325" cy="1872971"/>
          </a:xfrm>
        </p:grpSpPr>
        <p:sp>
          <p:nvSpPr>
            <p:cNvPr id="301097" name="Freeform 41"/>
            <p:cNvSpPr>
              <a:spLocks/>
            </p:cNvSpPr>
            <p:nvPr/>
          </p:nvSpPr>
          <p:spPr bwMode="auto">
            <a:xfrm rot="5400000">
              <a:off x="4716219" y="2484749"/>
              <a:ext cx="1797050" cy="23336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0" name="Oval 7"/>
            <p:cNvSpPr>
              <a:spLocks noChangeAspect="1" noChangeArrowheads="1"/>
            </p:cNvSpPr>
            <p:nvPr/>
          </p:nvSpPr>
          <p:spPr bwMode="auto">
            <a:xfrm flipH="1">
              <a:off x="5472100" y="1664804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1" name="Oval 7"/>
            <p:cNvSpPr>
              <a:spLocks noChangeAspect="1" noChangeArrowheads="1"/>
            </p:cNvSpPr>
            <p:nvPr/>
          </p:nvSpPr>
          <p:spPr bwMode="auto">
            <a:xfrm flipH="1">
              <a:off x="5472100" y="3465776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376187" y="4948596"/>
            <a:ext cx="286302" cy="1072204"/>
            <a:chOff x="4376187" y="4948596"/>
            <a:chExt cx="286302" cy="1072204"/>
          </a:xfrm>
        </p:grpSpPr>
        <p:sp>
          <p:nvSpPr>
            <p:cNvPr id="105" name="Freeform 66"/>
            <p:cNvSpPr>
              <a:spLocks/>
            </p:cNvSpPr>
            <p:nvPr/>
          </p:nvSpPr>
          <p:spPr bwMode="auto">
            <a:xfrm rot="5400000">
              <a:off x="4037014" y="5359325"/>
              <a:ext cx="998538" cy="252413"/>
            </a:xfrm>
            <a:custGeom>
              <a:avLst/>
              <a:gdLst>
                <a:gd name="T0" fmla="*/ 0 w 1132"/>
                <a:gd name="T1" fmla="*/ 138 h 147"/>
                <a:gd name="T2" fmla="*/ 202 w 1132"/>
                <a:gd name="T3" fmla="*/ 138 h 147"/>
                <a:gd name="T4" fmla="*/ 292 w 1132"/>
                <a:gd name="T5" fmla="*/ 1 h 147"/>
                <a:gd name="T6" fmla="*/ 384 w 1132"/>
                <a:gd name="T7" fmla="*/ 146 h 147"/>
                <a:gd name="T8" fmla="*/ 475 w 1132"/>
                <a:gd name="T9" fmla="*/ 3 h 147"/>
                <a:gd name="T10" fmla="*/ 567 w 1132"/>
                <a:gd name="T11" fmla="*/ 147 h 147"/>
                <a:gd name="T12" fmla="*/ 658 w 1132"/>
                <a:gd name="T13" fmla="*/ 1 h 147"/>
                <a:gd name="T14" fmla="*/ 747 w 1132"/>
                <a:gd name="T15" fmla="*/ 146 h 147"/>
                <a:gd name="T16" fmla="*/ 838 w 1132"/>
                <a:gd name="T17" fmla="*/ 3 h 147"/>
                <a:gd name="T18" fmla="*/ 930 w 1132"/>
                <a:gd name="T19" fmla="*/ 139 h 147"/>
                <a:gd name="T20" fmla="*/ 1132 w 1132"/>
                <a:gd name="T21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2" name="Oval 7"/>
            <p:cNvSpPr>
              <a:spLocks noChangeAspect="1" noChangeArrowheads="1"/>
            </p:cNvSpPr>
            <p:nvPr/>
          </p:nvSpPr>
          <p:spPr bwMode="auto">
            <a:xfrm flipH="1">
              <a:off x="4389444" y="4948596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73" name="Oval 7"/>
            <p:cNvSpPr>
              <a:spLocks noChangeAspect="1" noChangeArrowheads="1"/>
            </p:cNvSpPr>
            <p:nvPr/>
          </p:nvSpPr>
          <p:spPr bwMode="auto">
            <a:xfrm flipH="1">
              <a:off x="4376187" y="5948801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953797" y="4253019"/>
            <a:ext cx="1062057" cy="291919"/>
            <a:chOff x="4953797" y="4253019"/>
            <a:chExt cx="1062057" cy="291919"/>
          </a:xfrm>
        </p:grpSpPr>
        <p:sp>
          <p:nvSpPr>
            <p:cNvPr id="106" name="Freeform 74"/>
            <p:cNvSpPr>
              <a:spLocks/>
            </p:cNvSpPr>
            <p:nvPr/>
          </p:nvSpPr>
          <p:spPr bwMode="auto">
            <a:xfrm rot="16200000" flipH="1">
              <a:off x="5350674" y="3910732"/>
              <a:ext cx="269875" cy="998538"/>
            </a:xfrm>
            <a:custGeom>
              <a:avLst/>
              <a:gdLst>
                <a:gd name="T0" fmla="*/ 9 w 170"/>
                <a:gd name="T1" fmla="*/ 0 h 629"/>
                <a:gd name="T2" fmla="*/ 9 w 170"/>
                <a:gd name="T3" fmla="*/ 112 h 629"/>
                <a:gd name="T4" fmla="*/ 146 w 170"/>
                <a:gd name="T5" fmla="*/ 162 h 629"/>
                <a:gd name="T6" fmla="*/ 144 w 170"/>
                <a:gd name="T7" fmla="*/ 264 h 629"/>
                <a:gd name="T8" fmla="*/ 0 w 170"/>
                <a:gd name="T9" fmla="*/ 315 h 629"/>
                <a:gd name="T10" fmla="*/ 146 w 170"/>
                <a:gd name="T11" fmla="*/ 366 h 629"/>
                <a:gd name="T12" fmla="*/ 144 w 170"/>
                <a:gd name="T13" fmla="*/ 466 h 629"/>
                <a:gd name="T14" fmla="*/ 8 w 170"/>
                <a:gd name="T15" fmla="*/ 517 h 629"/>
                <a:gd name="T16" fmla="*/ 8 w 170"/>
                <a:gd name="T17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629">
                  <a:moveTo>
                    <a:pt x="9" y="0"/>
                  </a:moveTo>
                  <a:cubicBezTo>
                    <a:pt x="9" y="0"/>
                    <a:pt x="9" y="45"/>
                    <a:pt x="9" y="112"/>
                  </a:cubicBezTo>
                  <a:cubicBezTo>
                    <a:pt x="120" y="126"/>
                    <a:pt x="124" y="137"/>
                    <a:pt x="146" y="162"/>
                  </a:cubicBezTo>
                  <a:cubicBezTo>
                    <a:pt x="168" y="187"/>
                    <a:pt x="168" y="239"/>
                    <a:pt x="144" y="264"/>
                  </a:cubicBezTo>
                  <a:cubicBezTo>
                    <a:pt x="120" y="289"/>
                    <a:pt x="90" y="302"/>
                    <a:pt x="0" y="315"/>
                  </a:cubicBezTo>
                  <a:cubicBezTo>
                    <a:pt x="92" y="319"/>
                    <a:pt x="122" y="341"/>
                    <a:pt x="146" y="366"/>
                  </a:cubicBezTo>
                  <a:cubicBezTo>
                    <a:pt x="170" y="391"/>
                    <a:pt x="167" y="441"/>
                    <a:pt x="144" y="466"/>
                  </a:cubicBezTo>
                  <a:cubicBezTo>
                    <a:pt x="121" y="491"/>
                    <a:pt x="98" y="507"/>
                    <a:pt x="8" y="517"/>
                  </a:cubicBezTo>
                  <a:cubicBezTo>
                    <a:pt x="8" y="573"/>
                    <a:pt x="8" y="629"/>
                    <a:pt x="8" y="629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86" name="Oval 7"/>
            <p:cNvSpPr>
              <a:spLocks noChangeAspect="1" noChangeArrowheads="1"/>
            </p:cNvSpPr>
            <p:nvPr/>
          </p:nvSpPr>
          <p:spPr bwMode="auto">
            <a:xfrm flipH="1">
              <a:off x="4953797" y="4253019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87" name="Oval 7"/>
            <p:cNvSpPr>
              <a:spLocks noChangeAspect="1" noChangeArrowheads="1"/>
            </p:cNvSpPr>
            <p:nvPr/>
          </p:nvSpPr>
          <p:spPr bwMode="auto">
            <a:xfrm flipH="1">
              <a:off x="5943854" y="4253019"/>
              <a:ext cx="72000" cy="71999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01" name="TextBox 100"/>
          <p:cNvSpPr txBox="1"/>
          <p:nvPr/>
        </p:nvSpPr>
        <p:spPr bwMode="auto">
          <a:xfrm>
            <a:off x="4948770" y="3919481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S</a:t>
            </a:r>
          </a:p>
        </p:txBody>
      </p:sp>
      <p:sp>
        <p:nvSpPr>
          <p:cNvPr id="102" name="TextBox 101"/>
          <p:cNvSpPr txBox="1"/>
          <p:nvPr/>
        </p:nvSpPr>
        <p:spPr bwMode="auto">
          <a:xfrm>
            <a:off x="5604594" y="3894709"/>
            <a:ext cx="3960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2400" baseline="0" dirty="0" smtClean="0"/>
              <a:t>N</a:t>
            </a:r>
          </a:p>
        </p:txBody>
      </p:sp>
      <p:cxnSp>
        <p:nvCxnSpPr>
          <p:cNvPr id="69" name="AutoShape 25"/>
          <p:cNvCxnSpPr>
            <a:cxnSpLocks noChangeShapeType="1"/>
            <a:stCxn id="65" idx="0"/>
            <a:endCxn id="301064" idx="2"/>
          </p:cNvCxnSpPr>
          <p:nvPr/>
        </p:nvCxnSpPr>
        <p:spPr bwMode="auto">
          <a:xfrm rot="16200000" flipH="1" flipV="1">
            <a:off x="1280347" y="2061810"/>
            <a:ext cx="2284499" cy="1130446"/>
          </a:xfrm>
          <a:prstGeom prst="bentConnector4">
            <a:avLst>
              <a:gd name="adj1" fmla="val -10007"/>
              <a:gd name="adj2" fmla="val -30105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AutoShape 26"/>
          <p:cNvCxnSpPr>
            <a:cxnSpLocks noChangeShapeType="1"/>
            <a:stCxn id="66" idx="4"/>
            <a:endCxn id="301063" idx="2"/>
          </p:cNvCxnSpPr>
          <p:nvPr/>
        </p:nvCxnSpPr>
        <p:spPr bwMode="auto">
          <a:xfrm rot="5400000" flipH="1">
            <a:off x="1321436" y="1690609"/>
            <a:ext cx="2216609" cy="1116158"/>
          </a:xfrm>
          <a:prstGeom prst="bentConnector4">
            <a:avLst>
              <a:gd name="adj1" fmla="val -10313"/>
              <a:gd name="adj2" fmla="val 51613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AutoShape 52"/>
          <p:cNvCxnSpPr>
            <a:cxnSpLocks noChangeShapeType="1"/>
            <a:stCxn id="301087" idx="2"/>
            <a:endCxn id="71" idx="4"/>
          </p:cNvCxnSpPr>
          <p:nvPr/>
        </p:nvCxnSpPr>
        <p:spPr bwMode="auto">
          <a:xfrm rot="10800000" flipV="1">
            <a:off x="5508101" y="1156259"/>
            <a:ext cx="1851549" cy="2381516"/>
          </a:xfrm>
          <a:prstGeom prst="bentConnector4">
            <a:avLst>
              <a:gd name="adj1" fmla="val 132984"/>
              <a:gd name="adj2" fmla="val 109599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AutoShape 53"/>
          <p:cNvCxnSpPr>
            <a:cxnSpLocks noChangeShapeType="1"/>
            <a:stCxn id="70" idx="0"/>
            <a:endCxn id="301105" idx="0"/>
          </p:cNvCxnSpPr>
          <p:nvPr/>
        </p:nvCxnSpPr>
        <p:spPr bwMode="auto">
          <a:xfrm rot="16200000" flipH="1">
            <a:off x="6088469" y="1084435"/>
            <a:ext cx="389186" cy="1549924"/>
          </a:xfrm>
          <a:prstGeom prst="bentConnector3">
            <a:avLst>
              <a:gd name="adj1" fmla="val -58738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AutoShape 88"/>
          <p:cNvCxnSpPr>
            <a:cxnSpLocks noChangeShapeType="1"/>
            <a:stCxn id="92" idx="2"/>
            <a:endCxn id="87" idx="1"/>
          </p:cNvCxnSpPr>
          <p:nvPr/>
        </p:nvCxnSpPr>
        <p:spPr bwMode="auto">
          <a:xfrm flipV="1">
            <a:off x="3716343" y="4263563"/>
            <a:ext cx="2288967" cy="29757"/>
          </a:xfrm>
          <a:prstGeom prst="bentConnector4">
            <a:avLst>
              <a:gd name="adj1" fmla="val 48658"/>
              <a:gd name="adj2" fmla="val 1379709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AutoShape 89"/>
          <p:cNvCxnSpPr>
            <a:cxnSpLocks noChangeShapeType="1"/>
            <a:stCxn id="86" idx="4"/>
            <a:endCxn id="108" idx="0"/>
          </p:cNvCxnSpPr>
          <p:nvPr/>
        </p:nvCxnSpPr>
        <p:spPr bwMode="auto">
          <a:xfrm rot="16200000" flipH="1">
            <a:off x="4868582" y="4446233"/>
            <a:ext cx="770783" cy="528352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AutoShape 90"/>
          <p:cNvCxnSpPr>
            <a:cxnSpLocks noChangeShapeType="1"/>
            <a:stCxn id="92" idx="2"/>
            <a:endCxn id="73" idx="3"/>
          </p:cNvCxnSpPr>
          <p:nvPr/>
        </p:nvCxnSpPr>
        <p:spPr bwMode="auto">
          <a:xfrm>
            <a:off x="3716343" y="4293320"/>
            <a:ext cx="721300" cy="1716936"/>
          </a:xfrm>
          <a:prstGeom prst="bentConnector4">
            <a:avLst>
              <a:gd name="adj1" fmla="val 30528"/>
              <a:gd name="adj2" fmla="val 113314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AutoShape 91"/>
          <p:cNvCxnSpPr>
            <a:cxnSpLocks noChangeShapeType="1"/>
            <a:stCxn id="72" idx="1"/>
            <a:endCxn id="93" idx="2"/>
          </p:cNvCxnSpPr>
          <p:nvPr/>
        </p:nvCxnSpPr>
        <p:spPr bwMode="auto">
          <a:xfrm rot="16200000" flipH="1" flipV="1">
            <a:off x="3354494" y="5320988"/>
            <a:ext cx="1458255" cy="734557"/>
          </a:xfrm>
          <a:prstGeom prst="bentConnector4">
            <a:avLst>
              <a:gd name="adj1" fmla="val -15676"/>
              <a:gd name="adj2" fmla="val -56607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1030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4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4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a:spPr>
      <a:bodyPr wrap="none" rtlCol="0" anchor="ctr">
        <a:spAutoFit/>
      </a:bodyPr>
      <a:lstStyle>
        <a:defPPr algn="l">
          <a:defRPr sz="2000" dirty="0"/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28575" algn="ctr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 anchor="ctr" anchorCtr="0">
        <a:spAutoFit/>
      </a:bodyPr>
      <a:lstStyle>
        <a:defPPr algn="r" eaLnBrk="1" hangingPunct="1">
          <a:spcBef>
            <a:spcPts val="0"/>
          </a:spcBef>
          <a:defRPr sz="1400" baseline="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571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28575" algn="ctr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 anchor="ctr" anchorCtr="0">
        <a:spAutoFit/>
      </a:bodyPr>
      <a:lstStyle>
        <a:defPPr algn="r" eaLnBrk="1" hangingPunct="1">
          <a:spcBef>
            <a:spcPts val="0"/>
          </a:spcBef>
          <a:defRPr sz="1400" baseline="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8218</TotalTime>
  <Words>878</Words>
  <Application>Microsoft Office PowerPoint</Application>
  <PresentationFormat>On-screen Show (4:3)</PresentationFormat>
  <Paragraphs>387</Paragraphs>
  <Slides>29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Cambria Math</vt:lpstr>
      <vt:lpstr>Comic Sans MS</vt:lpstr>
      <vt:lpstr>Times New Roman</vt:lpstr>
      <vt:lpstr>1_Default Design</vt:lpstr>
      <vt:lpstr>2_Default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 Motor Starting &amp; Specialised Machines</dc:title>
  <dc:creator>Michael James</dc:creator>
  <cp:lastModifiedBy>James, Michael</cp:lastModifiedBy>
  <cp:revision>297</cp:revision>
  <dcterms:created xsi:type="dcterms:W3CDTF">2005-12-16T03:00:21Z</dcterms:created>
  <dcterms:modified xsi:type="dcterms:W3CDTF">2018-11-26T20:27:56Z</dcterms:modified>
</cp:coreProperties>
</file>