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03" r:id="rId2"/>
    <p:sldId id="301" r:id="rId3"/>
    <p:sldId id="287" r:id="rId4"/>
    <p:sldId id="288" r:id="rId5"/>
    <p:sldId id="291" r:id="rId6"/>
    <p:sldId id="292" r:id="rId7"/>
    <p:sldId id="289" r:id="rId8"/>
    <p:sldId id="293" r:id="rId9"/>
    <p:sldId id="281" r:id="rId10"/>
    <p:sldId id="279" r:id="rId11"/>
    <p:sldId id="290" r:id="rId12"/>
    <p:sldId id="294" r:id="rId13"/>
    <p:sldId id="299" r:id="rId14"/>
    <p:sldId id="300" r:id="rId15"/>
    <p:sldId id="298" r:id="rId16"/>
    <p:sldId id="283" r:id="rId17"/>
    <p:sldId id="284" r:id="rId18"/>
    <p:sldId id="285" r:id="rId19"/>
    <p:sldId id="286" r:id="rId20"/>
    <p:sldId id="295" r:id="rId21"/>
    <p:sldId id="297" r:id="rId22"/>
    <p:sldId id="296" r:id="rId23"/>
    <p:sldId id="304" r:id="rId24"/>
  </p:sldIdLst>
  <p:sldSz cx="9144000" cy="6858000" type="screen4x3"/>
  <p:notesSz cx="7315200" cy="9601200"/>
  <p:defaultTextStyle>
    <a:defPPr>
      <a:defRPr lang="en-AU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CCFFFF"/>
    <a:srgbClr val="CC6600"/>
    <a:srgbClr val="008000"/>
    <a:srgbClr val="FF9900"/>
    <a:srgbClr val="FFCC00"/>
    <a:srgbClr val="339966"/>
    <a:srgbClr val="66FF33"/>
    <a:srgbClr val="FF0000"/>
    <a:srgbClr val="FFFF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53" autoAdjust="0"/>
    <p:restoredTop sz="88774" autoAdjust="0"/>
  </p:normalViewPr>
  <p:slideViewPr>
    <p:cSldViewPr showGuides="1">
      <p:cViewPr varScale="1">
        <p:scale>
          <a:sx n="105" d="100"/>
          <a:sy n="105" d="100"/>
        </p:scale>
        <p:origin x="7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24" y="-78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1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1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G101A_(01)_Magnets &amp; Magnetism</a:t>
            </a:r>
            <a:endParaRPr lang="en-AU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1" y="9121141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DA712F3-5EEA-4386-983A-03AD7B8C8B3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0901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1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1" y="4560570"/>
            <a:ext cx="536448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1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 smtClean="0"/>
              <a:t>G101A_(01)_Magnets &amp; Magnetism</a:t>
            </a:r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1" y="9121141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B801DB1-5347-4A82-BB4B-11038BB636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12043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/>
              <a:t>G101A_(01)_Magnets &amp; Magnetism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/>
              <a:pPr/>
              <a:t>1</a:t>
            </a:fld>
            <a:endParaRPr lang="en-A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Title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AU" altLang="en-US" smtClean="0"/>
              <a:t>29/08/2018</a:t>
            </a:r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AU" altLang="en-US" smtClean="0"/>
              <a:t>G101A_(01)_Magnets &amp; Magnetism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E3D5478-0E49-4D11-8568-B4B05827D057}" type="slidenum">
              <a:rPr lang="en-AU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AU" altLang="en-US" smtClean="0"/>
          </a:p>
        </p:txBody>
      </p:sp>
      <p:sp>
        <p:nvSpPr>
          <p:cNvPr id="28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AU" altLang="en-US" smtClean="0"/>
              <a:t>Start showing the lines on the OHT with bar and horseshoe magnets.</a:t>
            </a:r>
          </a:p>
          <a:p>
            <a:pPr eaLnBrk="1" hangingPunct="1"/>
            <a:r>
              <a:rPr lang="en-AU" altLang="en-US" smtClean="0"/>
              <a:t>Use Iron filings and clear OHT Sheets.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2BE64-FA4C-464F-881E-CA166020A32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2716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7953002B-93DA-4767-9A06-AE8115F712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../../../VIDEO_TS/VTS_04_1.VOB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wmf"/><Relationship Id="rId9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/>
              <a:pPr/>
              <a:t>1</a:t>
            </a:fld>
            <a:endParaRPr lang="en-AU"/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684000" y="1374592"/>
            <a:ext cx="7776000" cy="41088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r>
              <a:rPr lang="en-A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A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</a:t>
            </a:r>
            <a:r>
              <a:rPr lang="en-A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electromagnetic devices and related circuits</a:t>
            </a:r>
          </a:p>
          <a:p>
            <a:endParaRPr lang="en-A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Magnets &amp; Magnetism</a:t>
            </a:r>
            <a:endParaRPr lang="en-A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90247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A9763D-86BC-443B-9FF1-FE0EA872457E}" type="slidenum">
              <a:rPr lang="en-AU"/>
              <a:pPr>
                <a:defRPr/>
              </a:pPr>
              <a:t>10</a:t>
            </a:fld>
            <a:endParaRPr lang="en-AU"/>
          </a:p>
        </p:txBody>
      </p:sp>
      <p:sp>
        <p:nvSpPr>
          <p:cNvPr id="67633" name="AutoShape 49" descr="Light horizontal"/>
          <p:cNvSpPr>
            <a:spLocks noChangeArrowheads="1"/>
          </p:cNvSpPr>
          <p:nvPr/>
        </p:nvSpPr>
        <p:spPr bwMode="auto">
          <a:xfrm flipH="1">
            <a:off x="3708400" y="1377950"/>
            <a:ext cx="1404938" cy="395288"/>
          </a:xfrm>
          <a:prstGeom prst="leftArrow">
            <a:avLst>
              <a:gd name="adj1" fmla="val 50000"/>
              <a:gd name="adj2" fmla="val 88855"/>
            </a:avLst>
          </a:prstGeom>
          <a:pattFill prst="ltHorz">
            <a:fgClr>
              <a:schemeClr val="hlink"/>
            </a:fgClr>
            <a:bgClr>
              <a:schemeClr val="bg1"/>
            </a:bgClr>
          </a:pattFill>
          <a:ln w="63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34" name="AutoShape 50" descr="Light horizontal"/>
          <p:cNvSpPr>
            <a:spLocks noChangeArrowheads="1"/>
          </p:cNvSpPr>
          <p:nvPr/>
        </p:nvSpPr>
        <p:spPr bwMode="auto">
          <a:xfrm flipH="1">
            <a:off x="3743325" y="4618038"/>
            <a:ext cx="1404938" cy="395287"/>
          </a:xfrm>
          <a:prstGeom prst="leftArrow">
            <a:avLst>
              <a:gd name="adj1" fmla="val 50000"/>
              <a:gd name="adj2" fmla="val 88856"/>
            </a:avLst>
          </a:prstGeom>
          <a:pattFill prst="ltHorz">
            <a:fgClr>
              <a:schemeClr val="hlink"/>
            </a:fgClr>
            <a:bgClr>
              <a:schemeClr val="bg1"/>
            </a:bgClr>
          </a:pattFill>
          <a:ln w="63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07" name="Oval 23"/>
          <p:cNvSpPr>
            <a:spLocks noChangeArrowheads="1"/>
          </p:cNvSpPr>
          <p:nvPr/>
        </p:nvSpPr>
        <p:spPr bwMode="auto">
          <a:xfrm>
            <a:off x="1816100" y="1917700"/>
            <a:ext cx="5581650" cy="7556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08" name="Oval 24"/>
          <p:cNvSpPr>
            <a:spLocks noChangeArrowheads="1"/>
          </p:cNvSpPr>
          <p:nvPr/>
        </p:nvSpPr>
        <p:spPr bwMode="auto">
          <a:xfrm>
            <a:off x="1619250" y="1773238"/>
            <a:ext cx="5976938" cy="10064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09" name="Oval 25"/>
          <p:cNvSpPr>
            <a:spLocks noChangeArrowheads="1"/>
          </p:cNvSpPr>
          <p:nvPr/>
        </p:nvSpPr>
        <p:spPr bwMode="auto">
          <a:xfrm>
            <a:off x="1439863" y="1628775"/>
            <a:ext cx="6335712" cy="12223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10" name="Oval 26"/>
          <p:cNvSpPr>
            <a:spLocks noChangeArrowheads="1"/>
          </p:cNvSpPr>
          <p:nvPr/>
        </p:nvSpPr>
        <p:spPr bwMode="auto">
          <a:xfrm>
            <a:off x="1276350" y="1449388"/>
            <a:ext cx="6662738" cy="1512887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11" name="Oval 27"/>
          <p:cNvSpPr>
            <a:spLocks noChangeArrowheads="1"/>
          </p:cNvSpPr>
          <p:nvPr/>
        </p:nvSpPr>
        <p:spPr bwMode="auto">
          <a:xfrm>
            <a:off x="1039813" y="1306513"/>
            <a:ext cx="7134225" cy="1690687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12" name="Oval 28"/>
          <p:cNvSpPr>
            <a:spLocks noChangeArrowheads="1"/>
          </p:cNvSpPr>
          <p:nvPr/>
        </p:nvSpPr>
        <p:spPr bwMode="auto">
          <a:xfrm>
            <a:off x="827088" y="1196975"/>
            <a:ext cx="7488237" cy="18732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27" name="Oval 43"/>
          <p:cNvSpPr>
            <a:spLocks noChangeArrowheads="1"/>
          </p:cNvSpPr>
          <p:nvPr/>
        </p:nvSpPr>
        <p:spPr bwMode="auto">
          <a:xfrm flipV="1">
            <a:off x="1817688" y="3717925"/>
            <a:ext cx="5581650" cy="7556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28" name="Oval 44"/>
          <p:cNvSpPr>
            <a:spLocks noChangeArrowheads="1"/>
          </p:cNvSpPr>
          <p:nvPr/>
        </p:nvSpPr>
        <p:spPr bwMode="auto">
          <a:xfrm flipV="1">
            <a:off x="1620838" y="3611563"/>
            <a:ext cx="5976937" cy="10064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29" name="Oval 45"/>
          <p:cNvSpPr>
            <a:spLocks noChangeArrowheads="1"/>
          </p:cNvSpPr>
          <p:nvPr/>
        </p:nvSpPr>
        <p:spPr bwMode="auto">
          <a:xfrm flipV="1">
            <a:off x="1441450" y="3540125"/>
            <a:ext cx="6335713" cy="1222375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30" name="Oval 46"/>
          <p:cNvSpPr>
            <a:spLocks noChangeArrowheads="1"/>
          </p:cNvSpPr>
          <p:nvPr/>
        </p:nvSpPr>
        <p:spPr bwMode="auto">
          <a:xfrm flipV="1">
            <a:off x="1277938" y="3429000"/>
            <a:ext cx="6662737" cy="1512888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31" name="Oval 47"/>
          <p:cNvSpPr>
            <a:spLocks noChangeArrowheads="1"/>
          </p:cNvSpPr>
          <p:nvPr/>
        </p:nvSpPr>
        <p:spPr bwMode="auto">
          <a:xfrm flipV="1">
            <a:off x="1041400" y="3394075"/>
            <a:ext cx="7134225" cy="1690688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32" name="Oval 48"/>
          <p:cNvSpPr>
            <a:spLocks noChangeArrowheads="1"/>
          </p:cNvSpPr>
          <p:nvPr/>
        </p:nvSpPr>
        <p:spPr bwMode="auto">
          <a:xfrm flipV="1">
            <a:off x="828675" y="3321050"/>
            <a:ext cx="7488238" cy="1873250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grpSp>
        <p:nvGrpSpPr>
          <p:cNvPr id="12307" name="Group 54"/>
          <p:cNvGrpSpPr>
            <a:grpSpLocks/>
          </p:cNvGrpSpPr>
          <p:nvPr/>
        </p:nvGrpSpPr>
        <p:grpSpPr bwMode="auto">
          <a:xfrm>
            <a:off x="2411413" y="2487613"/>
            <a:ext cx="4321175" cy="1474787"/>
            <a:chOff x="1519" y="1567"/>
            <a:chExt cx="2722" cy="929"/>
          </a:xfrm>
        </p:grpSpPr>
        <p:sp>
          <p:nvSpPr>
            <p:cNvPr id="12312" name="Rectangle 9"/>
            <p:cNvSpPr>
              <a:spLocks noChangeArrowheads="1"/>
            </p:cNvSpPr>
            <p:nvPr/>
          </p:nvSpPr>
          <p:spPr bwMode="auto">
            <a:xfrm>
              <a:off x="1519" y="1567"/>
              <a:ext cx="2722" cy="929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chemeClr val="accent2"/>
                </a:gs>
              </a:gsLst>
              <a:lin ang="0" scaled="1"/>
            </a:gradFill>
            <a:ln w="5715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2313" name="Text Box 10"/>
            <p:cNvSpPr txBox="1">
              <a:spLocks noChangeArrowheads="1"/>
            </p:cNvSpPr>
            <p:nvPr/>
          </p:nvSpPr>
          <p:spPr bwMode="auto">
            <a:xfrm>
              <a:off x="1519" y="1792"/>
              <a:ext cx="56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AU" altLang="en-US" sz="4400" b="1">
                  <a:solidFill>
                    <a:srgbClr val="FFFFFF"/>
                  </a:solidFill>
                </a:rPr>
                <a:t>N</a:t>
              </a:r>
            </a:p>
          </p:txBody>
        </p:sp>
        <p:sp>
          <p:nvSpPr>
            <p:cNvPr id="12314" name="Text Box 11"/>
            <p:cNvSpPr txBox="1">
              <a:spLocks noChangeArrowheads="1"/>
            </p:cNvSpPr>
            <p:nvPr/>
          </p:nvSpPr>
          <p:spPr bwMode="auto">
            <a:xfrm>
              <a:off x="3674" y="1792"/>
              <a:ext cx="56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AU" altLang="en-US" sz="4400" b="1">
                  <a:solidFill>
                    <a:srgbClr val="FFFFFF"/>
                  </a:solidFill>
                </a:rPr>
                <a:t>S</a:t>
              </a:r>
            </a:p>
          </p:txBody>
        </p:sp>
      </p:grpSp>
      <p:sp>
        <p:nvSpPr>
          <p:cNvPr id="67599" name="AutoShape 15"/>
          <p:cNvSpPr>
            <a:spLocks noChangeArrowheads="1"/>
          </p:cNvSpPr>
          <p:nvPr/>
        </p:nvSpPr>
        <p:spPr bwMode="auto">
          <a:xfrm>
            <a:off x="3870325" y="2925763"/>
            <a:ext cx="1404938" cy="395287"/>
          </a:xfrm>
          <a:prstGeom prst="leftArrow">
            <a:avLst>
              <a:gd name="adj1" fmla="val 50000"/>
              <a:gd name="adj2" fmla="val 88856"/>
            </a:avLst>
          </a:prstGeom>
          <a:solidFill>
            <a:schemeClr val="accent2"/>
          </a:solidFill>
          <a:ln w="571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67636" name="Text Box 52"/>
          <p:cNvSpPr txBox="1">
            <a:spLocks noChangeArrowheads="1"/>
          </p:cNvSpPr>
          <p:nvPr/>
        </p:nvSpPr>
        <p:spPr bwMode="auto">
          <a:xfrm>
            <a:off x="971550" y="260350"/>
            <a:ext cx="72374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3200" u="sng" dirty="0">
                <a:solidFill>
                  <a:srgbClr val="FF0000"/>
                </a:solidFill>
              </a:rPr>
              <a:t>Magnetic Lines of Force</a:t>
            </a:r>
          </a:p>
        </p:txBody>
      </p:sp>
      <p:sp>
        <p:nvSpPr>
          <p:cNvPr id="67637" name="Text Box 53"/>
          <p:cNvSpPr txBox="1">
            <a:spLocks noChangeArrowheads="1"/>
          </p:cNvSpPr>
          <p:nvPr/>
        </p:nvSpPr>
        <p:spPr bwMode="auto">
          <a:xfrm>
            <a:off x="2681288" y="5427663"/>
            <a:ext cx="3779837" cy="7620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4400" b="1" dirty="0">
                <a:latin typeface="Comic Sans MS" pitchFamily="66" charset="0"/>
              </a:rPr>
              <a:t> Called </a:t>
            </a:r>
            <a:r>
              <a:rPr lang="en-AU" altLang="en-US" sz="4400" b="1" dirty="0">
                <a:solidFill>
                  <a:schemeClr val="accent2"/>
                </a:solidFill>
                <a:latin typeface="Comic Sans MS" pitchFamily="66" charset="0"/>
              </a:rPr>
              <a:t>FLUX</a:t>
            </a:r>
            <a:endParaRPr lang="en-AU" altLang="en-US" sz="4400" b="1" dirty="0">
              <a:latin typeface="Comic Sans MS" pitchFamily="66" charset="0"/>
            </a:endParaRPr>
          </a:p>
        </p:txBody>
      </p:sp>
      <p:sp>
        <p:nvSpPr>
          <p:cNvPr id="2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7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7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7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7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7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7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7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7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7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67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7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33" grpId="0" animBg="1"/>
      <p:bldP spid="67634" grpId="0" animBg="1"/>
      <p:bldP spid="67607" grpId="0" animBg="1"/>
      <p:bldP spid="67608" grpId="0" animBg="1"/>
      <p:bldP spid="67609" grpId="0" animBg="1"/>
      <p:bldP spid="67610" grpId="0" animBg="1"/>
      <p:bldP spid="67611" grpId="0" animBg="1"/>
      <p:bldP spid="67612" grpId="0" animBg="1"/>
      <p:bldP spid="67627" grpId="0" animBg="1"/>
      <p:bldP spid="67628" grpId="0" animBg="1"/>
      <p:bldP spid="67629" grpId="0" animBg="1"/>
      <p:bldP spid="67630" grpId="0" animBg="1"/>
      <p:bldP spid="67631" grpId="0" animBg="1"/>
      <p:bldP spid="67632" grpId="0" animBg="1"/>
      <p:bldP spid="67599" grpId="0" animBg="1"/>
      <p:bldP spid="67636" grpId="0"/>
      <p:bldP spid="67637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586159-E7E1-46C6-B233-A5A4E134AF91}" type="slidenum">
              <a:rPr lang="en-AU"/>
              <a:pPr>
                <a:defRPr/>
              </a:pPr>
              <a:t>11</a:t>
            </a:fld>
            <a:endParaRPr lang="en-AU"/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954088" y="260350"/>
            <a:ext cx="72374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3200" u="sng" dirty="0">
                <a:solidFill>
                  <a:srgbClr val="FF0000"/>
                </a:solidFill>
              </a:rPr>
              <a:t>Magnetic Lines of Force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2592388" y="765175"/>
            <a:ext cx="39592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4000" u="sng" dirty="0">
                <a:solidFill>
                  <a:schemeClr val="accent2"/>
                </a:solidFill>
                <a:latin typeface="Comic Sans MS" pitchFamily="66" charset="0"/>
              </a:rPr>
              <a:t>Properties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971550" y="1630363"/>
            <a:ext cx="719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Completely closed curves</a:t>
            </a:r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971550" y="2251075"/>
            <a:ext cx="719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Have a definite direction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3132138" y="2871788"/>
            <a:ext cx="5040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solidFill>
                  <a:schemeClr val="hlink"/>
                </a:solidFill>
                <a:latin typeface="Comic Sans MS" pitchFamily="66" charset="0"/>
              </a:rPr>
              <a:t>External from NORTH to SOUTH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3132138" y="3492500"/>
            <a:ext cx="5040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solidFill>
                  <a:schemeClr val="hlink"/>
                </a:solidFill>
                <a:latin typeface="Comic Sans MS" pitchFamily="66" charset="0"/>
              </a:rPr>
              <a:t>Internal from SOUTH to NORTH</a:t>
            </a: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971550" y="4113213"/>
            <a:ext cx="719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NEVER Cross</a:t>
            </a:r>
          </a:p>
        </p:txBody>
      </p:sp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971550" y="4733925"/>
            <a:ext cx="719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Perfectly Elastic</a:t>
            </a:r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971550" y="5356225"/>
            <a:ext cx="71977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895350" indent="-8953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Pass unaffected through non-magnetic materials</a:t>
            </a:r>
          </a:p>
        </p:txBody>
      </p:sp>
      <p:sp>
        <p:nvSpPr>
          <p:cNvPr id="1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/>
      <p:bldP spid="83974" grpId="0"/>
      <p:bldP spid="83975" grpId="0"/>
      <p:bldP spid="83976" grpId="0"/>
      <p:bldP spid="83977" grpId="0"/>
      <p:bldP spid="83978" grpId="0"/>
      <p:bldP spid="83979" grpId="0"/>
      <p:bldP spid="83980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DB5CA-893A-4463-BD57-C238401336EF}" type="slidenum">
              <a:rPr lang="en-AU"/>
              <a:pPr>
                <a:defRPr/>
              </a:pPr>
              <a:t>12</a:t>
            </a:fld>
            <a:endParaRPr lang="en-AU"/>
          </a:p>
        </p:txBody>
      </p:sp>
      <p:pic>
        <p:nvPicPr>
          <p:cNvPr id="9114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2293938"/>
            <a:ext cx="59817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989013" y="1050925"/>
            <a:ext cx="71643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dirty="0" smtClean="0">
                <a:latin typeface="Comic Sans MS" pitchFamily="66" charset="0"/>
              </a:rPr>
              <a:t>RN Video</a:t>
            </a:r>
            <a:r>
              <a:rPr lang="en-AU" altLang="en-US" dirty="0">
                <a:latin typeface="Comic Sans MS" pitchFamily="66" charset="0"/>
              </a:rPr>
              <a:t/>
            </a:r>
            <a:br>
              <a:rPr lang="en-AU" altLang="en-US" dirty="0">
                <a:latin typeface="Comic Sans MS" pitchFamily="66" charset="0"/>
              </a:rPr>
            </a:br>
            <a:r>
              <a:rPr lang="en-AU" altLang="en-US" dirty="0">
                <a:latin typeface="Comic Sans MS" pitchFamily="66" charset="0"/>
                <a:hlinkClick r:id="rId3" action="ppaction://hlinkfile"/>
              </a:rPr>
              <a:t>Magnetism (Part 3)</a:t>
            </a:r>
            <a:endParaRPr lang="en-AU" altLang="en-US" dirty="0">
              <a:latin typeface="Comic Sans MS" pitchFamily="66" charset="0"/>
            </a:endParaRP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2068513" y="174625"/>
            <a:ext cx="50053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4000">
                <a:latin typeface="Comic Sans MS" pitchFamily="66" charset="0"/>
              </a:rPr>
              <a:t>Magnetic Fields</a:t>
            </a:r>
          </a:p>
        </p:txBody>
      </p:sp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/>
      <p:bldP spid="91141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1C232-F062-4574-8682-89C2B4975B09}" type="slidenum">
              <a:rPr lang="en-AU"/>
              <a:pPr>
                <a:defRPr/>
              </a:pPr>
              <a:t>13</a:t>
            </a:fld>
            <a:endParaRPr lang="en-AU"/>
          </a:p>
        </p:txBody>
      </p:sp>
      <p:grpSp>
        <p:nvGrpSpPr>
          <p:cNvPr id="128002" name="Group 2"/>
          <p:cNvGrpSpPr>
            <a:grpSpLocks/>
          </p:cNvGrpSpPr>
          <p:nvPr/>
        </p:nvGrpSpPr>
        <p:grpSpPr bwMode="auto">
          <a:xfrm flipV="1">
            <a:off x="290513" y="1125538"/>
            <a:ext cx="8564562" cy="2339975"/>
            <a:chOff x="158" y="2160"/>
            <a:chExt cx="5395" cy="1474"/>
          </a:xfrm>
        </p:grpSpPr>
        <p:sp>
          <p:nvSpPr>
            <p:cNvPr id="15400" name="Oval 3"/>
            <p:cNvSpPr>
              <a:spLocks noChangeArrowheads="1"/>
            </p:cNvSpPr>
            <p:nvPr/>
          </p:nvSpPr>
          <p:spPr bwMode="auto">
            <a:xfrm>
              <a:off x="248" y="2160"/>
              <a:ext cx="5214" cy="56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401" name="Oval 4"/>
            <p:cNvSpPr>
              <a:spLocks noChangeArrowheads="1"/>
            </p:cNvSpPr>
            <p:nvPr/>
          </p:nvSpPr>
          <p:spPr bwMode="auto">
            <a:xfrm>
              <a:off x="180" y="2160"/>
              <a:ext cx="5350" cy="124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402" name="Oval 5"/>
            <p:cNvSpPr>
              <a:spLocks noChangeArrowheads="1"/>
            </p:cNvSpPr>
            <p:nvPr/>
          </p:nvSpPr>
          <p:spPr bwMode="auto">
            <a:xfrm>
              <a:off x="158" y="2160"/>
              <a:ext cx="5395" cy="1474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403" name="Oval 6"/>
            <p:cNvSpPr>
              <a:spLocks noChangeArrowheads="1"/>
            </p:cNvSpPr>
            <p:nvPr/>
          </p:nvSpPr>
          <p:spPr bwMode="auto">
            <a:xfrm>
              <a:off x="202" y="2160"/>
              <a:ext cx="5305" cy="102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404" name="Oval 7"/>
            <p:cNvSpPr>
              <a:spLocks noChangeArrowheads="1"/>
            </p:cNvSpPr>
            <p:nvPr/>
          </p:nvSpPr>
          <p:spPr bwMode="auto">
            <a:xfrm>
              <a:off x="225" y="2160"/>
              <a:ext cx="5259" cy="79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</p:grpSp>
      <p:grpSp>
        <p:nvGrpSpPr>
          <p:cNvPr id="128008" name="Group 8"/>
          <p:cNvGrpSpPr>
            <a:grpSpLocks/>
          </p:cNvGrpSpPr>
          <p:nvPr/>
        </p:nvGrpSpPr>
        <p:grpSpPr bwMode="auto">
          <a:xfrm>
            <a:off x="288925" y="3392488"/>
            <a:ext cx="8564563" cy="2339975"/>
            <a:chOff x="158" y="2160"/>
            <a:chExt cx="5395" cy="1474"/>
          </a:xfrm>
        </p:grpSpPr>
        <p:sp>
          <p:nvSpPr>
            <p:cNvPr id="15395" name="Oval 9"/>
            <p:cNvSpPr>
              <a:spLocks noChangeArrowheads="1"/>
            </p:cNvSpPr>
            <p:nvPr/>
          </p:nvSpPr>
          <p:spPr bwMode="auto">
            <a:xfrm>
              <a:off x="248" y="2160"/>
              <a:ext cx="5214" cy="56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96" name="Oval 10"/>
            <p:cNvSpPr>
              <a:spLocks noChangeArrowheads="1"/>
            </p:cNvSpPr>
            <p:nvPr/>
          </p:nvSpPr>
          <p:spPr bwMode="auto">
            <a:xfrm>
              <a:off x="180" y="2160"/>
              <a:ext cx="5350" cy="124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97" name="Oval 11"/>
            <p:cNvSpPr>
              <a:spLocks noChangeArrowheads="1"/>
            </p:cNvSpPr>
            <p:nvPr/>
          </p:nvSpPr>
          <p:spPr bwMode="auto">
            <a:xfrm>
              <a:off x="158" y="2160"/>
              <a:ext cx="5395" cy="1474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98" name="Oval 12"/>
            <p:cNvSpPr>
              <a:spLocks noChangeArrowheads="1"/>
            </p:cNvSpPr>
            <p:nvPr/>
          </p:nvSpPr>
          <p:spPr bwMode="auto">
            <a:xfrm>
              <a:off x="202" y="2160"/>
              <a:ext cx="5305" cy="102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99" name="Oval 13"/>
            <p:cNvSpPr>
              <a:spLocks noChangeArrowheads="1"/>
            </p:cNvSpPr>
            <p:nvPr/>
          </p:nvSpPr>
          <p:spPr bwMode="auto">
            <a:xfrm>
              <a:off x="225" y="2160"/>
              <a:ext cx="5259" cy="79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</p:grpSp>
      <p:sp>
        <p:nvSpPr>
          <p:cNvPr id="128014" name="AutoShape 14"/>
          <p:cNvSpPr>
            <a:spLocks noChangeArrowheads="1"/>
          </p:cNvSpPr>
          <p:nvPr/>
        </p:nvSpPr>
        <p:spPr bwMode="auto">
          <a:xfrm flipH="1">
            <a:off x="4219575" y="1417638"/>
            <a:ext cx="703263" cy="395287"/>
          </a:xfrm>
          <a:prstGeom prst="leftArrow">
            <a:avLst>
              <a:gd name="adj1" fmla="val 50000"/>
              <a:gd name="adj2" fmla="val 44478"/>
            </a:avLst>
          </a:prstGeom>
          <a:solidFill>
            <a:schemeClr val="accent2">
              <a:alpha val="25098"/>
            </a:schemeClr>
          </a:solidFill>
          <a:ln w="31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128015" name="Text Box 15"/>
          <p:cNvSpPr txBox="1">
            <a:spLocks noChangeArrowheads="1"/>
          </p:cNvSpPr>
          <p:nvPr/>
        </p:nvSpPr>
        <p:spPr bwMode="auto">
          <a:xfrm>
            <a:off x="1152525" y="404813"/>
            <a:ext cx="68405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Unlike Poles </a:t>
            </a:r>
            <a:r>
              <a:rPr lang="en-AU" altLang="en-US" sz="3600">
                <a:solidFill>
                  <a:schemeClr val="accent2"/>
                </a:solidFill>
                <a:latin typeface="Comic Sans MS" pitchFamily="66" charset="0"/>
              </a:rPr>
              <a:t>Attract</a:t>
            </a:r>
          </a:p>
        </p:txBody>
      </p:sp>
      <p:sp>
        <p:nvSpPr>
          <p:cNvPr id="128016" name="AutoShape 16"/>
          <p:cNvSpPr>
            <a:spLocks noChangeArrowheads="1"/>
          </p:cNvSpPr>
          <p:nvPr/>
        </p:nvSpPr>
        <p:spPr bwMode="auto">
          <a:xfrm flipH="1">
            <a:off x="4219575" y="5045075"/>
            <a:ext cx="703263" cy="395288"/>
          </a:xfrm>
          <a:prstGeom prst="leftArrow">
            <a:avLst>
              <a:gd name="adj1" fmla="val 50000"/>
              <a:gd name="adj2" fmla="val 44478"/>
            </a:avLst>
          </a:prstGeom>
          <a:solidFill>
            <a:schemeClr val="accent2">
              <a:alpha val="25098"/>
            </a:schemeClr>
          </a:solidFill>
          <a:ln w="31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grpSp>
        <p:nvGrpSpPr>
          <p:cNvPr id="128017" name="Group 17"/>
          <p:cNvGrpSpPr>
            <a:grpSpLocks/>
          </p:cNvGrpSpPr>
          <p:nvPr/>
        </p:nvGrpSpPr>
        <p:grpSpPr bwMode="auto">
          <a:xfrm>
            <a:off x="2808288" y="2889250"/>
            <a:ext cx="3455987" cy="1079500"/>
            <a:chOff x="2200" y="1820"/>
            <a:chExt cx="1360" cy="680"/>
          </a:xfrm>
        </p:grpSpPr>
        <p:sp>
          <p:nvSpPr>
            <p:cNvPr id="15381" name="Oval 18"/>
            <p:cNvSpPr>
              <a:spLocks noChangeArrowheads="1"/>
            </p:cNvSpPr>
            <p:nvPr/>
          </p:nvSpPr>
          <p:spPr bwMode="auto">
            <a:xfrm>
              <a:off x="2200" y="2114"/>
              <a:ext cx="1360" cy="91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82" name="Oval 19"/>
            <p:cNvSpPr>
              <a:spLocks noChangeArrowheads="1"/>
            </p:cNvSpPr>
            <p:nvPr/>
          </p:nvSpPr>
          <p:spPr bwMode="auto">
            <a:xfrm>
              <a:off x="2200" y="2069"/>
              <a:ext cx="1360" cy="181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83" name="Oval 20"/>
            <p:cNvSpPr>
              <a:spLocks noChangeArrowheads="1"/>
            </p:cNvSpPr>
            <p:nvPr/>
          </p:nvSpPr>
          <p:spPr bwMode="auto">
            <a:xfrm>
              <a:off x="2200" y="2092"/>
              <a:ext cx="1360" cy="13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84" name="Oval 21"/>
            <p:cNvSpPr>
              <a:spLocks noChangeArrowheads="1"/>
            </p:cNvSpPr>
            <p:nvPr/>
          </p:nvSpPr>
          <p:spPr bwMode="auto">
            <a:xfrm>
              <a:off x="2200" y="2046"/>
              <a:ext cx="1360" cy="22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85" name="Oval 22"/>
            <p:cNvSpPr>
              <a:spLocks noChangeArrowheads="1"/>
            </p:cNvSpPr>
            <p:nvPr/>
          </p:nvSpPr>
          <p:spPr bwMode="auto">
            <a:xfrm>
              <a:off x="2200" y="2024"/>
              <a:ext cx="1360" cy="272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86" name="Oval 23"/>
            <p:cNvSpPr>
              <a:spLocks noChangeArrowheads="1"/>
            </p:cNvSpPr>
            <p:nvPr/>
          </p:nvSpPr>
          <p:spPr bwMode="auto">
            <a:xfrm>
              <a:off x="2200" y="1978"/>
              <a:ext cx="1360" cy="36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87" name="Oval 24"/>
            <p:cNvSpPr>
              <a:spLocks noChangeArrowheads="1"/>
            </p:cNvSpPr>
            <p:nvPr/>
          </p:nvSpPr>
          <p:spPr bwMode="auto">
            <a:xfrm>
              <a:off x="2200" y="2001"/>
              <a:ext cx="1360" cy="31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88" name="Oval 25"/>
            <p:cNvSpPr>
              <a:spLocks noChangeArrowheads="1"/>
            </p:cNvSpPr>
            <p:nvPr/>
          </p:nvSpPr>
          <p:spPr bwMode="auto">
            <a:xfrm>
              <a:off x="2200" y="1956"/>
              <a:ext cx="1360" cy="408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89" name="Oval 26"/>
            <p:cNvSpPr>
              <a:spLocks noChangeArrowheads="1"/>
            </p:cNvSpPr>
            <p:nvPr/>
          </p:nvSpPr>
          <p:spPr bwMode="auto">
            <a:xfrm>
              <a:off x="2200" y="1933"/>
              <a:ext cx="1360" cy="45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90" name="Oval 27"/>
            <p:cNvSpPr>
              <a:spLocks noChangeArrowheads="1"/>
            </p:cNvSpPr>
            <p:nvPr/>
          </p:nvSpPr>
          <p:spPr bwMode="auto">
            <a:xfrm>
              <a:off x="2200" y="1820"/>
              <a:ext cx="1360" cy="68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91" name="Oval 28"/>
            <p:cNvSpPr>
              <a:spLocks noChangeArrowheads="1"/>
            </p:cNvSpPr>
            <p:nvPr/>
          </p:nvSpPr>
          <p:spPr bwMode="auto">
            <a:xfrm>
              <a:off x="2200" y="1865"/>
              <a:ext cx="1360" cy="589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92" name="Oval 29"/>
            <p:cNvSpPr>
              <a:spLocks noChangeArrowheads="1"/>
            </p:cNvSpPr>
            <p:nvPr/>
          </p:nvSpPr>
          <p:spPr bwMode="auto">
            <a:xfrm>
              <a:off x="2200" y="1842"/>
              <a:ext cx="1360" cy="63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93" name="Oval 30"/>
            <p:cNvSpPr>
              <a:spLocks noChangeArrowheads="1"/>
            </p:cNvSpPr>
            <p:nvPr/>
          </p:nvSpPr>
          <p:spPr bwMode="auto">
            <a:xfrm>
              <a:off x="2200" y="1888"/>
              <a:ext cx="1360" cy="544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94" name="Oval 31"/>
            <p:cNvSpPr>
              <a:spLocks noChangeArrowheads="1"/>
            </p:cNvSpPr>
            <p:nvPr/>
          </p:nvSpPr>
          <p:spPr bwMode="auto">
            <a:xfrm>
              <a:off x="2200" y="1910"/>
              <a:ext cx="1360" cy="499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</p:grpSp>
      <p:sp>
        <p:nvSpPr>
          <p:cNvPr id="128032" name="AutoShape 32"/>
          <p:cNvSpPr>
            <a:spLocks noChangeArrowheads="1"/>
          </p:cNvSpPr>
          <p:nvPr/>
        </p:nvSpPr>
        <p:spPr bwMode="auto">
          <a:xfrm>
            <a:off x="4219575" y="3230563"/>
            <a:ext cx="703263" cy="395287"/>
          </a:xfrm>
          <a:prstGeom prst="leftArrow">
            <a:avLst>
              <a:gd name="adj1" fmla="val 50000"/>
              <a:gd name="adj2" fmla="val 44478"/>
            </a:avLst>
          </a:prstGeom>
          <a:solidFill>
            <a:schemeClr val="accent2">
              <a:alpha val="25098"/>
            </a:schemeClr>
          </a:solidFill>
          <a:ln w="31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grpSp>
        <p:nvGrpSpPr>
          <p:cNvPr id="128033" name="Group 33"/>
          <p:cNvGrpSpPr>
            <a:grpSpLocks/>
          </p:cNvGrpSpPr>
          <p:nvPr/>
        </p:nvGrpSpPr>
        <p:grpSpPr bwMode="auto">
          <a:xfrm>
            <a:off x="1227138" y="3067050"/>
            <a:ext cx="1763712" cy="720725"/>
            <a:chOff x="1542" y="1932"/>
            <a:chExt cx="1111" cy="454"/>
          </a:xfrm>
        </p:grpSpPr>
        <p:sp>
          <p:nvSpPr>
            <p:cNvPr id="15378" name="Rectangle 34"/>
            <p:cNvSpPr>
              <a:spLocks noChangeArrowheads="1"/>
            </p:cNvSpPr>
            <p:nvPr/>
          </p:nvSpPr>
          <p:spPr bwMode="auto">
            <a:xfrm>
              <a:off x="1542" y="1932"/>
              <a:ext cx="1111" cy="454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chemeClr val="accent2"/>
                </a:gs>
              </a:gsLst>
              <a:lin ang="0" scaled="1"/>
            </a:gradFill>
            <a:ln w="5715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79" name="Text Box 35"/>
            <p:cNvSpPr txBox="1">
              <a:spLocks noChangeArrowheads="1"/>
            </p:cNvSpPr>
            <p:nvPr/>
          </p:nvSpPr>
          <p:spPr bwMode="auto">
            <a:xfrm>
              <a:off x="1573" y="1995"/>
              <a:ext cx="2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AU" altLang="en-US" sz="2800" b="1">
                  <a:solidFill>
                    <a:srgbClr val="FFFFFF"/>
                  </a:solidFill>
                </a:rPr>
                <a:t>N</a:t>
              </a:r>
            </a:p>
          </p:txBody>
        </p:sp>
        <p:sp>
          <p:nvSpPr>
            <p:cNvPr id="15380" name="Text Box 36"/>
            <p:cNvSpPr txBox="1">
              <a:spLocks noChangeArrowheads="1"/>
            </p:cNvSpPr>
            <p:nvPr/>
          </p:nvSpPr>
          <p:spPr bwMode="auto">
            <a:xfrm>
              <a:off x="2380" y="1995"/>
              <a:ext cx="2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AU" altLang="en-US" sz="2800" b="1">
                  <a:solidFill>
                    <a:srgbClr val="FFFFFF"/>
                  </a:solidFill>
                </a:rPr>
                <a:t>S</a:t>
              </a:r>
            </a:p>
          </p:txBody>
        </p:sp>
      </p:grpSp>
      <p:grpSp>
        <p:nvGrpSpPr>
          <p:cNvPr id="128037" name="Group 37"/>
          <p:cNvGrpSpPr>
            <a:grpSpLocks/>
          </p:cNvGrpSpPr>
          <p:nvPr/>
        </p:nvGrpSpPr>
        <p:grpSpPr bwMode="auto">
          <a:xfrm>
            <a:off x="6153150" y="3068638"/>
            <a:ext cx="1763713" cy="720725"/>
            <a:chOff x="1542" y="1932"/>
            <a:chExt cx="1111" cy="454"/>
          </a:xfrm>
        </p:grpSpPr>
        <p:sp>
          <p:nvSpPr>
            <p:cNvPr id="15375" name="Rectangle 38"/>
            <p:cNvSpPr>
              <a:spLocks noChangeArrowheads="1"/>
            </p:cNvSpPr>
            <p:nvPr/>
          </p:nvSpPr>
          <p:spPr bwMode="auto">
            <a:xfrm>
              <a:off x="1542" y="1932"/>
              <a:ext cx="1111" cy="454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chemeClr val="accent2"/>
                </a:gs>
              </a:gsLst>
              <a:lin ang="0" scaled="1"/>
            </a:gradFill>
            <a:ln w="5715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5376" name="Text Box 39"/>
            <p:cNvSpPr txBox="1">
              <a:spLocks noChangeArrowheads="1"/>
            </p:cNvSpPr>
            <p:nvPr/>
          </p:nvSpPr>
          <p:spPr bwMode="auto">
            <a:xfrm>
              <a:off x="1573" y="1995"/>
              <a:ext cx="2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AU" altLang="en-US" sz="2800" b="1">
                  <a:solidFill>
                    <a:srgbClr val="FFFFFF"/>
                  </a:solidFill>
                </a:rPr>
                <a:t>N</a:t>
              </a:r>
            </a:p>
          </p:txBody>
        </p:sp>
        <p:sp>
          <p:nvSpPr>
            <p:cNvPr id="15377" name="Text Box 40"/>
            <p:cNvSpPr txBox="1">
              <a:spLocks noChangeArrowheads="1"/>
            </p:cNvSpPr>
            <p:nvPr/>
          </p:nvSpPr>
          <p:spPr bwMode="auto">
            <a:xfrm>
              <a:off x="2380" y="1995"/>
              <a:ext cx="2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AU" altLang="en-US" sz="2800" b="1">
                  <a:solidFill>
                    <a:srgbClr val="FFFFFF"/>
                  </a:solidFill>
                </a:rPr>
                <a:t>S</a:t>
              </a:r>
            </a:p>
          </p:txBody>
        </p:sp>
      </p:grpSp>
      <p:sp>
        <p:nvSpPr>
          <p:cNvPr id="4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8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8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8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8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8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618 0.00023 L 0.16701 0.0002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8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01 0.0 L -0.17083 0.0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8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4" dur="500"/>
                                        <p:tgtEl>
                                          <p:spTgt spid="1280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4" grpId="0" animBg="1"/>
      <p:bldP spid="128015" grpId="0"/>
      <p:bldP spid="128016" grpId="0" animBg="1"/>
      <p:bldP spid="128032" grpId="0" animBg="1"/>
      <p:bldP spid="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4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008AF-96F8-4066-A8C2-46B4F2C5927C}" type="slidenum">
              <a:rPr lang="en-AU"/>
              <a:pPr>
                <a:defRPr/>
              </a:pPr>
              <a:t>14</a:t>
            </a:fld>
            <a:endParaRPr lang="en-AU"/>
          </a:p>
        </p:txBody>
      </p:sp>
      <p:sp>
        <p:nvSpPr>
          <p:cNvPr id="129026" name="AutoShape 2"/>
          <p:cNvSpPr>
            <a:spLocks noChangeArrowheads="1"/>
          </p:cNvSpPr>
          <p:nvPr/>
        </p:nvSpPr>
        <p:spPr bwMode="auto">
          <a:xfrm>
            <a:off x="4194175" y="3267075"/>
            <a:ext cx="755650" cy="323850"/>
          </a:xfrm>
          <a:prstGeom prst="leftRightArrow">
            <a:avLst>
              <a:gd name="adj1" fmla="val 50000"/>
              <a:gd name="adj2" fmla="val 46667"/>
            </a:avLst>
          </a:prstGeom>
          <a:solidFill>
            <a:schemeClr val="accent2"/>
          </a:solidFill>
          <a:ln w="571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1152525" y="404813"/>
            <a:ext cx="68405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Like Poles </a:t>
            </a:r>
            <a:r>
              <a:rPr lang="en-AU" altLang="en-US" sz="3600">
                <a:solidFill>
                  <a:schemeClr val="accent2"/>
                </a:solidFill>
                <a:latin typeface="Comic Sans MS" pitchFamily="66" charset="0"/>
              </a:rPr>
              <a:t>Repel</a:t>
            </a:r>
          </a:p>
        </p:txBody>
      </p:sp>
      <p:grpSp>
        <p:nvGrpSpPr>
          <p:cNvPr id="129028" name="Group 4"/>
          <p:cNvGrpSpPr>
            <a:grpSpLocks/>
          </p:cNvGrpSpPr>
          <p:nvPr/>
        </p:nvGrpSpPr>
        <p:grpSpPr bwMode="auto">
          <a:xfrm>
            <a:off x="431800" y="2239963"/>
            <a:ext cx="4067175" cy="2376487"/>
            <a:chOff x="272" y="1411"/>
            <a:chExt cx="2562" cy="1497"/>
          </a:xfrm>
        </p:grpSpPr>
        <p:grpSp>
          <p:nvGrpSpPr>
            <p:cNvPr id="16412" name="Group 5"/>
            <p:cNvGrpSpPr>
              <a:grpSpLocks/>
            </p:cNvGrpSpPr>
            <p:nvPr/>
          </p:nvGrpSpPr>
          <p:grpSpPr bwMode="auto">
            <a:xfrm>
              <a:off x="272" y="2114"/>
              <a:ext cx="2562" cy="794"/>
              <a:chOff x="3084" y="2114"/>
              <a:chExt cx="2562" cy="794"/>
            </a:xfrm>
          </p:grpSpPr>
          <p:sp>
            <p:nvSpPr>
              <p:cNvPr id="16424" name="Oval 6"/>
              <p:cNvSpPr>
                <a:spLocks noChangeArrowheads="1"/>
              </p:cNvSpPr>
              <p:nvPr/>
            </p:nvSpPr>
            <p:spPr bwMode="auto">
              <a:xfrm flipV="1">
                <a:off x="3416" y="2236"/>
                <a:ext cx="1910" cy="32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25" name="Oval 7"/>
              <p:cNvSpPr>
                <a:spLocks noChangeArrowheads="1"/>
              </p:cNvSpPr>
              <p:nvPr/>
            </p:nvSpPr>
            <p:spPr bwMode="auto">
              <a:xfrm flipV="1">
                <a:off x="3347" y="2208"/>
                <a:ext cx="2045" cy="42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26" name="Oval 8"/>
              <p:cNvSpPr>
                <a:spLocks noChangeArrowheads="1"/>
              </p:cNvSpPr>
              <p:nvPr/>
            </p:nvSpPr>
            <p:spPr bwMode="auto">
              <a:xfrm flipV="1">
                <a:off x="3285" y="2184"/>
                <a:ext cx="2168" cy="519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27" name="Oval 9"/>
              <p:cNvSpPr>
                <a:spLocks noChangeArrowheads="1"/>
              </p:cNvSpPr>
              <p:nvPr/>
            </p:nvSpPr>
            <p:spPr bwMode="auto">
              <a:xfrm flipV="1">
                <a:off x="3228" y="2153"/>
                <a:ext cx="2280" cy="641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28" name="Oval 10"/>
              <p:cNvSpPr>
                <a:spLocks noChangeArrowheads="1"/>
              </p:cNvSpPr>
              <p:nvPr/>
            </p:nvSpPr>
            <p:spPr bwMode="auto">
              <a:xfrm flipV="1">
                <a:off x="3145" y="2133"/>
                <a:ext cx="2442" cy="71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29" name="Oval 11"/>
              <p:cNvSpPr>
                <a:spLocks noChangeArrowheads="1"/>
              </p:cNvSpPr>
              <p:nvPr/>
            </p:nvSpPr>
            <p:spPr bwMode="auto">
              <a:xfrm flipV="1">
                <a:off x="3084" y="2114"/>
                <a:ext cx="2562" cy="794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</p:grpSp>
        <p:grpSp>
          <p:nvGrpSpPr>
            <p:cNvPr id="16413" name="Group 12"/>
            <p:cNvGrpSpPr>
              <a:grpSpLocks/>
            </p:cNvGrpSpPr>
            <p:nvPr/>
          </p:nvGrpSpPr>
          <p:grpSpPr bwMode="auto">
            <a:xfrm flipV="1">
              <a:off x="272" y="1411"/>
              <a:ext cx="2562" cy="794"/>
              <a:chOff x="3084" y="2114"/>
              <a:chExt cx="2562" cy="794"/>
            </a:xfrm>
          </p:grpSpPr>
          <p:sp>
            <p:nvSpPr>
              <p:cNvPr id="16418" name="Oval 13"/>
              <p:cNvSpPr>
                <a:spLocks noChangeArrowheads="1"/>
              </p:cNvSpPr>
              <p:nvPr/>
            </p:nvSpPr>
            <p:spPr bwMode="auto">
              <a:xfrm flipV="1">
                <a:off x="3416" y="2236"/>
                <a:ext cx="1910" cy="32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19" name="Oval 14"/>
              <p:cNvSpPr>
                <a:spLocks noChangeArrowheads="1"/>
              </p:cNvSpPr>
              <p:nvPr/>
            </p:nvSpPr>
            <p:spPr bwMode="auto">
              <a:xfrm flipV="1">
                <a:off x="3347" y="2208"/>
                <a:ext cx="2045" cy="42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20" name="Oval 15"/>
              <p:cNvSpPr>
                <a:spLocks noChangeArrowheads="1"/>
              </p:cNvSpPr>
              <p:nvPr/>
            </p:nvSpPr>
            <p:spPr bwMode="auto">
              <a:xfrm flipV="1">
                <a:off x="3285" y="2184"/>
                <a:ext cx="2168" cy="519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21" name="Oval 16"/>
              <p:cNvSpPr>
                <a:spLocks noChangeArrowheads="1"/>
              </p:cNvSpPr>
              <p:nvPr/>
            </p:nvSpPr>
            <p:spPr bwMode="auto">
              <a:xfrm flipV="1">
                <a:off x="3228" y="2153"/>
                <a:ext cx="2280" cy="641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22" name="Oval 17"/>
              <p:cNvSpPr>
                <a:spLocks noChangeArrowheads="1"/>
              </p:cNvSpPr>
              <p:nvPr/>
            </p:nvSpPr>
            <p:spPr bwMode="auto">
              <a:xfrm flipV="1">
                <a:off x="3145" y="2133"/>
                <a:ext cx="2442" cy="71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23" name="Oval 18"/>
              <p:cNvSpPr>
                <a:spLocks noChangeArrowheads="1"/>
              </p:cNvSpPr>
              <p:nvPr/>
            </p:nvSpPr>
            <p:spPr bwMode="auto">
              <a:xfrm flipV="1">
                <a:off x="3084" y="2114"/>
                <a:ext cx="2562" cy="794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</p:grpSp>
        <p:grpSp>
          <p:nvGrpSpPr>
            <p:cNvPr id="16414" name="Group 19"/>
            <p:cNvGrpSpPr>
              <a:grpSpLocks/>
            </p:cNvGrpSpPr>
            <p:nvPr/>
          </p:nvGrpSpPr>
          <p:grpSpPr bwMode="auto">
            <a:xfrm>
              <a:off x="782" y="1932"/>
              <a:ext cx="1542" cy="454"/>
              <a:chOff x="1542" y="1932"/>
              <a:chExt cx="1111" cy="454"/>
            </a:xfrm>
          </p:grpSpPr>
          <p:sp>
            <p:nvSpPr>
              <p:cNvPr id="16415" name="Rectangle 20"/>
              <p:cNvSpPr>
                <a:spLocks noChangeArrowheads="1"/>
              </p:cNvSpPr>
              <p:nvPr/>
            </p:nvSpPr>
            <p:spPr bwMode="auto">
              <a:xfrm>
                <a:off x="1542" y="1932"/>
                <a:ext cx="1111" cy="454"/>
              </a:xfrm>
              <a:prstGeom prst="rect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chemeClr val="accent2"/>
                  </a:gs>
                </a:gsLst>
                <a:lin ang="0" scaled="1"/>
              </a:gradFill>
              <a:ln w="57150" algn="ctr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16" name="Text Box 21"/>
              <p:cNvSpPr txBox="1">
                <a:spLocks noChangeArrowheads="1"/>
              </p:cNvSpPr>
              <p:nvPr/>
            </p:nvSpPr>
            <p:spPr bwMode="auto">
              <a:xfrm>
                <a:off x="1573" y="1995"/>
                <a:ext cx="23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AU" altLang="en-US" sz="2800" b="1">
                    <a:solidFill>
                      <a:srgbClr val="FFFFFF"/>
                    </a:solidFill>
                  </a:rPr>
                  <a:t>S</a:t>
                </a:r>
              </a:p>
            </p:txBody>
          </p:sp>
          <p:sp>
            <p:nvSpPr>
              <p:cNvPr id="16417" name="Text Box 22"/>
              <p:cNvSpPr txBox="1">
                <a:spLocks noChangeArrowheads="1"/>
              </p:cNvSpPr>
              <p:nvPr/>
            </p:nvSpPr>
            <p:spPr bwMode="auto">
              <a:xfrm>
                <a:off x="2380" y="1995"/>
                <a:ext cx="23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AU" altLang="en-US" sz="2800" b="1">
                    <a:solidFill>
                      <a:srgbClr val="FFFFFF"/>
                    </a:solidFill>
                  </a:rPr>
                  <a:t>N</a:t>
                </a:r>
              </a:p>
            </p:txBody>
          </p:sp>
        </p:grpSp>
      </p:grpSp>
      <p:grpSp>
        <p:nvGrpSpPr>
          <p:cNvPr id="129047" name="Group 23"/>
          <p:cNvGrpSpPr>
            <a:grpSpLocks/>
          </p:cNvGrpSpPr>
          <p:nvPr/>
        </p:nvGrpSpPr>
        <p:grpSpPr bwMode="auto">
          <a:xfrm>
            <a:off x="4608513" y="2239963"/>
            <a:ext cx="4068762" cy="2376487"/>
            <a:chOff x="2903" y="1411"/>
            <a:chExt cx="2563" cy="1497"/>
          </a:xfrm>
        </p:grpSpPr>
        <p:grpSp>
          <p:nvGrpSpPr>
            <p:cNvPr id="16394" name="Group 24"/>
            <p:cNvGrpSpPr>
              <a:grpSpLocks/>
            </p:cNvGrpSpPr>
            <p:nvPr/>
          </p:nvGrpSpPr>
          <p:grpSpPr bwMode="auto">
            <a:xfrm>
              <a:off x="2903" y="2114"/>
              <a:ext cx="2562" cy="794"/>
              <a:chOff x="3084" y="2114"/>
              <a:chExt cx="2562" cy="794"/>
            </a:xfrm>
          </p:grpSpPr>
          <p:sp>
            <p:nvSpPr>
              <p:cNvPr id="16406" name="Oval 25"/>
              <p:cNvSpPr>
                <a:spLocks noChangeArrowheads="1"/>
              </p:cNvSpPr>
              <p:nvPr/>
            </p:nvSpPr>
            <p:spPr bwMode="auto">
              <a:xfrm flipV="1">
                <a:off x="3416" y="2236"/>
                <a:ext cx="1910" cy="32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07" name="Oval 26"/>
              <p:cNvSpPr>
                <a:spLocks noChangeArrowheads="1"/>
              </p:cNvSpPr>
              <p:nvPr/>
            </p:nvSpPr>
            <p:spPr bwMode="auto">
              <a:xfrm flipV="1">
                <a:off x="3347" y="2208"/>
                <a:ext cx="2045" cy="42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08" name="Oval 27"/>
              <p:cNvSpPr>
                <a:spLocks noChangeArrowheads="1"/>
              </p:cNvSpPr>
              <p:nvPr/>
            </p:nvSpPr>
            <p:spPr bwMode="auto">
              <a:xfrm flipV="1">
                <a:off x="3285" y="2184"/>
                <a:ext cx="2168" cy="519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09" name="Oval 28"/>
              <p:cNvSpPr>
                <a:spLocks noChangeArrowheads="1"/>
              </p:cNvSpPr>
              <p:nvPr/>
            </p:nvSpPr>
            <p:spPr bwMode="auto">
              <a:xfrm flipV="1">
                <a:off x="3228" y="2153"/>
                <a:ext cx="2280" cy="641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10" name="Oval 29"/>
              <p:cNvSpPr>
                <a:spLocks noChangeArrowheads="1"/>
              </p:cNvSpPr>
              <p:nvPr/>
            </p:nvSpPr>
            <p:spPr bwMode="auto">
              <a:xfrm flipV="1">
                <a:off x="3145" y="2133"/>
                <a:ext cx="2442" cy="71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11" name="Oval 30"/>
              <p:cNvSpPr>
                <a:spLocks noChangeArrowheads="1"/>
              </p:cNvSpPr>
              <p:nvPr/>
            </p:nvSpPr>
            <p:spPr bwMode="auto">
              <a:xfrm flipV="1">
                <a:off x="3084" y="2114"/>
                <a:ext cx="2562" cy="794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</p:grpSp>
        <p:grpSp>
          <p:nvGrpSpPr>
            <p:cNvPr id="16395" name="Group 31"/>
            <p:cNvGrpSpPr>
              <a:grpSpLocks/>
            </p:cNvGrpSpPr>
            <p:nvPr/>
          </p:nvGrpSpPr>
          <p:grpSpPr bwMode="auto">
            <a:xfrm flipV="1">
              <a:off x="2904" y="1411"/>
              <a:ext cx="2562" cy="794"/>
              <a:chOff x="3084" y="2114"/>
              <a:chExt cx="2562" cy="794"/>
            </a:xfrm>
          </p:grpSpPr>
          <p:sp>
            <p:nvSpPr>
              <p:cNvPr id="16400" name="Oval 32"/>
              <p:cNvSpPr>
                <a:spLocks noChangeArrowheads="1"/>
              </p:cNvSpPr>
              <p:nvPr/>
            </p:nvSpPr>
            <p:spPr bwMode="auto">
              <a:xfrm flipV="1">
                <a:off x="3416" y="2236"/>
                <a:ext cx="1910" cy="32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01" name="Oval 33"/>
              <p:cNvSpPr>
                <a:spLocks noChangeArrowheads="1"/>
              </p:cNvSpPr>
              <p:nvPr/>
            </p:nvSpPr>
            <p:spPr bwMode="auto">
              <a:xfrm flipV="1">
                <a:off x="3347" y="2208"/>
                <a:ext cx="2045" cy="42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02" name="Oval 34"/>
              <p:cNvSpPr>
                <a:spLocks noChangeArrowheads="1"/>
              </p:cNvSpPr>
              <p:nvPr/>
            </p:nvSpPr>
            <p:spPr bwMode="auto">
              <a:xfrm flipV="1">
                <a:off x="3285" y="2184"/>
                <a:ext cx="2168" cy="519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03" name="Oval 35"/>
              <p:cNvSpPr>
                <a:spLocks noChangeArrowheads="1"/>
              </p:cNvSpPr>
              <p:nvPr/>
            </p:nvSpPr>
            <p:spPr bwMode="auto">
              <a:xfrm flipV="1">
                <a:off x="3228" y="2153"/>
                <a:ext cx="2280" cy="641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04" name="Oval 36"/>
              <p:cNvSpPr>
                <a:spLocks noChangeArrowheads="1"/>
              </p:cNvSpPr>
              <p:nvPr/>
            </p:nvSpPr>
            <p:spPr bwMode="auto">
              <a:xfrm flipV="1">
                <a:off x="3145" y="2133"/>
                <a:ext cx="2442" cy="71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405" name="Oval 37"/>
              <p:cNvSpPr>
                <a:spLocks noChangeArrowheads="1"/>
              </p:cNvSpPr>
              <p:nvPr/>
            </p:nvSpPr>
            <p:spPr bwMode="auto">
              <a:xfrm flipV="1">
                <a:off x="3084" y="2114"/>
                <a:ext cx="2562" cy="794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</p:grpSp>
        <p:grpSp>
          <p:nvGrpSpPr>
            <p:cNvPr id="16396" name="Group 38"/>
            <p:cNvGrpSpPr>
              <a:grpSpLocks/>
            </p:cNvGrpSpPr>
            <p:nvPr/>
          </p:nvGrpSpPr>
          <p:grpSpPr bwMode="auto">
            <a:xfrm>
              <a:off x="3413" y="1933"/>
              <a:ext cx="1542" cy="454"/>
              <a:chOff x="1542" y="1932"/>
              <a:chExt cx="1111" cy="454"/>
            </a:xfrm>
          </p:grpSpPr>
          <p:sp>
            <p:nvSpPr>
              <p:cNvPr id="16397" name="Rectangle 39"/>
              <p:cNvSpPr>
                <a:spLocks noChangeArrowheads="1"/>
              </p:cNvSpPr>
              <p:nvPr/>
            </p:nvSpPr>
            <p:spPr bwMode="auto">
              <a:xfrm>
                <a:off x="1542" y="1932"/>
                <a:ext cx="1111" cy="454"/>
              </a:xfrm>
              <a:prstGeom prst="rect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chemeClr val="accent2"/>
                  </a:gs>
                </a:gsLst>
                <a:lin ang="0" scaled="1"/>
              </a:gradFill>
              <a:ln w="57150" algn="ctr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6398" name="Text Box 40"/>
              <p:cNvSpPr txBox="1">
                <a:spLocks noChangeArrowheads="1"/>
              </p:cNvSpPr>
              <p:nvPr/>
            </p:nvSpPr>
            <p:spPr bwMode="auto">
              <a:xfrm>
                <a:off x="1573" y="1995"/>
                <a:ext cx="23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AU" altLang="en-US" sz="2800" b="1">
                    <a:solidFill>
                      <a:srgbClr val="FFFFFF"/>
                    </a:solidFill>
                  </a:rPr>
                  <a:t>N</a:t>
                </a:r>
              </a:p>
            </p:txBody>
          </p:sp>
          <p:sp>
            <p:nvSpPr>
              <p:cNvPr id="16399" name="Text Box 41"/>
              <p:cNvSpPr txBox="1">
                <a:spLocks noChangeArrowheads="1"/>
              </p:cNvSpPr>
              <p:nvPr/>
            </p:nvSpPr>
            <p:spPr bwMode="auto">
              <a:xfrm>
                <a:off x="2380" y="1995"/>
                <a:ext cx="23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AU" altLang="en-US" sz="2800" b="1">
                    <a:solidFill>
                      <a:srgbClr val="FFFFFF"/>
                    </a:solidFill>
                  </a:rPr>
                  <a:t>S</a:t>
                </a:r>
              </a:p>
            </p:txBody>
          </p:sp>
        </p:grpSp>
      </p:grpSp>
      <p:sp>
        <p:nvSpPr>
          <p:cNvPr id="4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9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relative" ptsTypes="">
                                      <p:cBhvr>
                                        <p:cTn id="14" dur="2000" fill="hold"/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-0.25 0.0  E" pathEditMode="relative" ptsTypes="">
                                      <p:cBhvr>
                                        <p:cTn id="16" dur="20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29026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 animBg="1"/>
      <p:bldP spid="129026" grpId="1" animBg="1"/>
      <p:bldP spid="129027" grpId="0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33AFC-180E-4B61-803A-2A72C8F1C076}" type="slidenum">
              <a:rPr lang="en-AU"/>
              <a:pPr>
                <a:defRPr/>
              </a:pPr>
              <a:t>15</a:t>
            </a:fld>
            <a:endParaRPr lang="en-AU"/>
          </a:p>
        </p:txBody>
      </p:sp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3" y="2203450"/>
            <a:ext cx="5981700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989013" y="1233488"/>
            <a:ext cx="71643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4000">
                <a:latin typeface="Comic Sans MS" pitchFamily="66" charset="0"/>
              </a:rPr>
              <a:t>Demonstrations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2068513" y="265113"/>
            <a:ext cx="50053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4000">
                <a:latin typeface="Comic Sans MS" pitchFamily="66" charset="0"/>
              </a:rPr>
              <a:t>Magnetic Fields</a:t>
            </a:r>
          </a:p>
        </p:txBody>
      </p:sp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/>
      <p:bldP spid="113668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722771-CDC2-418A-9FC6-9513977CE96C}" type="slidenum">
              <a:rPr lang="en-AU"/>
              <a:pPr>
                <a:defRPr/>
              </a:pPr>
              <a:t>16</a:t>
            </a:fld>
            <a:endParaRPr lang="en-AU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287338" y="512763"/>
            <a:ext cx="5797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3600">
                <a:solidFill>
                  <a:schemeClr val="accent2"/>
                </a:solidFill>
                <a:latin typeface="Comic Sans MS" pitchFamily="66" charset="0"/>
              </a:rPr>
              <a:t>Residual Magnetism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971550" y="1466850"/>
            <a:ext cx="795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latin typeface="Comic Sans MS" pitchFamily="66" charset="0"/>
              </a:rPr>
              <a:t>How much magnetism remains when the Magnetizing Force is removed.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287338" y="2147888"/>
            <a:ext cx="5797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3600">
                <a:solidFill>
                  <a:schemeClr val="accent2"/>
                </a:solidFill>
                <a:latin typeface="Comic Sans MS" pitchFamily="66" charset="0"/>
              </a:rPr>
              <a:t>Retentivity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971550" y="3101975"/>
            <a:ext cx="65897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latin typeface="Comic Sans MS" pitchFamily="66" charset="0"/>
              </a:rPr>
              <a:t>A measure of a materials ability to retain a Magnetic Field.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287338" y="4519613"/>
            <a:ext cx="5797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3600">
                <a:solidFill>
                  <a:schemeClr val="accent2"/>
                </a:solidFill>
                <a:latin typeface="Comic Sans MS" pitchFamily="66" charset="0"/>
              </a:rPr>
              <a:t>Reluctance</a:t>
            </a: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971550" y="5475288"/>
            <a:ext cx="65897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latin typeface="Comic Sans MS" pitchFamily="66" charset="0"/>
              </a:rPr>
              <a:t>The opposition to the Magnetizing Force.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287338" y="3796347"/>
            <a:ext cx="8569325" cy="468000"/>
          </a:xfrm>
          <a:prstGeom prst="rect">
            <a:avLst/>
          </a:prstGeom>
          <a:noFill/>
          <a:ln w="571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  <a:latin typeface="Comic Sans MS" pitchFamily="66" charset="0"/>
              </a:rPr>
              <a:t>The higher the RETENTIVITY the higher the RESIDUAL MAGNETISM.</a:t>
            </a:r>
          </a:p>
        </p:txBody>
      </p:sp>
      <p:sp>
        <p:nvSpPr>
          <p:cNvPr id="1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/>
      <p:bldP spid="74757" grpId="0"/>
      <p:bldP spid="74758" grpId="0"/>
      <p:bldP spid="74759" grpId="0"/>
      <p:bldP spid="74760" grpId="0"/>
      <p:bldP spid="74761" grpId="0"/>
      <p:bldP spid="7476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C6D362-3C70-414D-B9AB-6578639DF1E2}" type="slidenum">
              <a:rPr lang="en-AU"/>
              <a:pPr>
                <a:defRPr/>
              </a:pPr>
              <a:t>17</a:t>
            </a:fld>
            <a:endParaRPr lang="en-AU"/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250825" y="657225"/>
            <a:ext cx="864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latin typeface="Comic Sans MS" pitchFamily="66" charset="0"/>
              </a:rPr>
              <a:t>The SI Unit of Magnetic Flux is the </a:t>
            </a:r>
            <a:r>
              <a:rPr lang="en-AU" altLang="en-US" sz="2400" dirty="0">
                <a:solidFill>
                  <a:srgbClr val="FF0000"/>
                </a:solidFill>
                <a:latin typeface="Comic Sans MS" pitchFamily="66" charset="0"/>
              </a:rPr>
              <a:t>Weber (</a:t>
            </a:r>
            <a:r>
              <a:rPr lang="el-GR" altLang="en-US" sz="2400" dirty="0">
                <a:solidFill>
                  <a:srgbClr val="FF0000"/>
                </a:solidFill>
                <a:latin typeface="Comic Sans MS" pitchFamily="66" charset="0"/>
              </a:rPr>
              <a:t>Φ</a:t>
            </a:r>
            <a:r>
              <a:rPr lang="en-AU" altLang="en-US" sz="2400" dirty="0">
                <a:solidFill>
                  <a:srgbClr val="FF0000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250825" y="1889125"/>
            <a:ext cx="864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latin typeface="Comic Sans MS" pitchFamily="66" charset="0"/>
              </a:rPr>
              <a:t>Magnetic Flux  per unit Area is called </a:t>
            </a:r>
            <a:r>
              <a:rPr lang="en-AU" altLang="en-US" sz="2400" dirty="0">
                <a:solidFill>
                  <a:srgbClr val="FF0000"/>
                </a:solidFill>
                <a:latin typeface="Comic Sans MS" pitchFamily="66" charset="0"/>
              </a:rPr>
              <a:t>Flux Density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250825" y="2506663"/>
            <a:ext cx="864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latin typeface="Comic Sans MS" pitchFamily="66" charset="0"/>
              </a:rPr>
              <a:t>The SI Unit of Flux Density is the </a:t>
            </a:r>
            <a:r>
              <a:rPr lang="en-AU" altLang="en-US" sz="2400" dirty="0">
                <a:solidFill>
                  <a:srgbClr val="FF0000"/>
                </a:solidFill>
                <a:latin typeface="Comic Sans MS" pitchFamily="66" charset="0"/>
              </a:rPr>
              <a:t>Tesla (T)</a:t>
            </a:r>
          </a:p>
        </p:txBody>
      </p:sp>
      <p:graphicFrame>
        <p:nvGraphicFramePr>
          <p:cNvPr id="75786" name="Object 10"/>
          <p:cNvGraphicFramePr>
            <a:graphicFrameLocks noChangeAspect="1"/>
          </p:cNvGraphicFramePr>
          <p:nvPr/>
        </p:nvGraphicFramePr>
        <p:xfrm>
          <a:off x="1042988" y="3621088"/>
          <a:ext cx="2341562" cy="211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9" name="Equation" r:id="rId3" imgW="444307" imgH="393529" progId="Equation.3">
                  <p:embed/>
                </p:oleObj>
              </mc:Choice>
              <mc:Fallback>
                <p:oleObj name="Equation" r:id="rId3" imgW="444307" imgH="393529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3621088"/>
                        <a:ext cx="2341562" cy="2112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7" name="Text Box 11"/>
          <p:cNvSpPr txBox="1">
            <a:spLocks noChangeArrowheads="1"/>
          </p:cNvSpPr>
          <p:nvPr/>
        </p:nvSpPr>
        <p:spPr bwMode="auto">
          <a:xfrm>
            <a:off x="4572000" y="5084763"/>
            <a:ext cx="2303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A = Area in m</a:t>
            </a:r>
            <a:r>
              <a:rPr lang="en-AU" altLang="en-US" sz="2400" baseline="30000">
                <a:latin typeface="Comic Sans MS" pitchFamily="66" charset="0"/>
              </a:rPr>
              <a:t>2</a:t>
            </a:r>
            <a:endParaRPr lang="en-AU" altLang="en-US" sz="2400">
              <a:latin typeface="Comic Sans MS" pitchFamily="66" charset="0"/>
            </a:endParaRPr>
          </a:p>
        </p:txBody>
      </p:sp>
      <p:sp>
        <p:nvSpPr>
          <p:cNvPr id="75788" name="Text Box 12"/>
          <p:cNvSpPr txBox="1">
            <a:spLocks noChangeArrowheads="1"/>
          </p:cNvSpPr>
          <p:nvPr/>
        </p:nvSpPr>
        <p:spPr bwMode="auto">
          <a:xfrm>
            <a:off x="3060700" y="3122613"/>
            <a:ext cx="302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solidFill>
                  <a:srgbClr val="FF0000"/>
                </a:solidFill>
                <a:latin typeface="Comic Sans MS" pitchFamily="66" charset="0"/>
              </a:rPr>
              <a:t>1 </a:t>
            </a:r>
            <a:r>
              <a:rPr lang="en-AU" altLang="en-US" sz="2400" dirty="0" err="1">
                <a:solidFill>
                  <a:srgbClr val="FF0000"/>
                </a:solidFill>
                <a:latin typeface="Comic Sans MS" pitchFamily="66" charset="0"/>
              </a:rPr>
              <a:t>Wb</a:t>
            </a:r>
            <a:r>
              <a:rPr lang="en-AU" altLang="en-US" sz="2400" dirty="0">
                <a:solidFill>
                  <a:srgbClr val="FF0000"/>
                </a:solidFill>
                <a:latin typeface="Comic Sans MS" pitchFamily="66" charset="0"/>
              </a:rPr>
              <a:t>/m</a:t>
            </a:r>
            <a:r>
              <a:rPr lang="en-AU" altLang="en-US" sz="2400" baseline="30000" dirty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en-AU" altLang="en-US" sz="2400" dirty="0">
                <a:solidFill>
                  <a:srgbClr val="FF0000"/>
                </a:solidFill>
                <a:latin typeface="Comic Sans MS" pitchFamily="66" charset="0"/>
              </a:rPr>
              <a:t> = 1 Tesla</a:t>
            </a:r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auto">
          <a:xfrm>
            <a:off x="1692275" y="1273175"/>
            <a:ext cx="5761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solidFill>
                  <a:schemeClr val="accent2"/>
                </a:solidFill>
                <a:latin typeface="Comic Sans MS" pitchFamily="66" charset="0"/>
              </a:rPr>
              <a:t>1 Wb = 1 x 10</a:t>
            </a:r>
            <a:r>
              <a:rPr lang="en-AU" altLang="en-US" sz="2400" baseline="30000">
                <a:solidFill>
                  <a:schemeClr val="accent2"/>
                </a:solidFill>
                <a:latin typeface="Comic Sans MS" pitchFamily="66" charset="0"/>
              </a:rPr>
              <a:t>8</a:t>
            </a:r>
            <a:r>
              <a:rPr lang="en-AU" altLang="en-US" sz="2400">
                <a:solidFill>
                  <a:schemeClr val="accent2"/>
                </a:solidFill>
                <a:latin typeface="Comic Sans MS" pitchFamily="66" charset="0"/>
              </a:rPr>
              <a:t> Magnetic Lines of Force</a:t>
            </a:r>
          </a:p>
        </p:txBody>
      </p:sp>
      <p:sp>
        <p:nvSpPr>
          <p:cNvPr id="75791" name="Text Box 15"/>
          <p:cNvSpPr txBox="1">
            <a:spLocks noChangeArrowheads="1"/>
          </p:cNvSpPr>
          <p:nvPr/>
        </p:nvSpPr>
        <p:spPr bwMode="auto">
          <a:xfrm>
            <a:off x="4572000" y="4441825"/>
            <a:ext cx="345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2400">
                <a:latin typeface="Comic Sans MS" pitchFamily="66" charset="0"/>
              </a:rPr>
              <a:t>Φ</a:t>
            </a:r>
            <a:r>
              <a:rPr lang="en-AU" altLang="en-US" sz="2400">
                <a:latin typeface="Comic Sans MS" pitchFamily="66" charset="0"/>
              </a:rPr>
              <a:t> = Flux in Webers</a:t>
            </a:r>
          </a:p>
        </p:txBody>
      </p:sp>
      <p:sp>
        <p:nvSpPr>
          <p:cNvPr id="75792" name="Text Box 16"/>
          <p:cNvSpPr txBox="1">
            <a:spLocks noChangeArrowheads="1"/>
          </p:cNvSpPr>
          <p:nvPr/>
        </p:nvSpPr>
        <p:spPr bwMode="auto">
          <a:xfrm>
            <a:off x="4572000" y="3800475"/>
            <a:ext cx="345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B = Flux Density</a:t>
            </a:r>
          </a:p>
        </p:txBody>
      </p:sp>
      <p:sp>
        <p:nvSpPr>
          <p:cNvPr id="1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5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  <p:bldP spid="75782" grpId="0"/>
      <p:bldP spid="75783" grpId="0"/>
      <p:bldP spid="75787" grpId="0"/>
      <p:bldP spid="75788" grpId="0"/>
      <p:bldP spid="75790" grpId="0"/>
      <p:bldP spid="75791" grpId="0"/>
      <p:bldP spid="75792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623E6C-87D9-40B4-957A-A9514440B707}" type="slidenum">
              <a:rPr lang="en-AU"/>
              <a:pPr>
                <a:defRPr/>
              </a:pPr>
              <a:t>18</a:t>
            </a:fld>
            <a:endParaRPr lang="en-AU"/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1584325" y="800100"/>
            <a:ext cx="2519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2400">
                <a:latin typeface="Comic Sans MS" pitchFamily="66" charset="0"/>
              </a:rPr>
              <a:t>Φ</a:t>
            </a:r>
            <a:r>
              <a:rPr lang="en-AU" altLang="en-US" sz="2400">
                <a:latin typeface="Comic Sans MS" pitchFamily="66" charset="0"/>
              </a:rPr>
              <a:t> = 2 x 10</a:t>
            </a:r>
            <a:r>
              <a:rPr lang="en-AU" altLang="en-US" sz="2400" baseline="30000">
                <a:latin typeface="Comic Sans MS" pitchFamily="66" charset="0"/>
              </a:rPr>
              <a:t>-4</a:t>
            </a:r>
            <a:r>
              <a:rPr lang="en-AU" altLang="en-US" sz="2400">
                <a:latin typeface="Comic Sans MS" pitchFamily="66" charset="0"/>
              </a:rPr>
              <a:t> Wb</a:t>
            </a:r>
            <a:endParaRPr lang="el-GR" altLang="en-US" sz="2400">
              <a:latin typeface="Comic Sans MS" pitchFamily="66" charset="0"/>
            </a:endParaRP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1584325" y="1522413"/>
            <a:ext cx="2519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A</a:t>
            </a:r>
            <a:r>
              <a:rPr lang="en-AU" altLang="en-US" sz="2400" baseline="-25000">
                <a:latin typeface="Comic Sans MS" pitchFamily="66" charset="0"/>
              </a:rPr>
              <a:t>1</a:t>
            </a:r>
            <a:r>
              <a:rPr lang="en-AU" altLang="en-US" sz="2400">
                <a:latin typeface="Comic Sans MS" pitchFamily="66" charset="0"/>
              </a:rPr>
              <a:t> = 100 mm</a:t>
            </a:r>
            <a:r>
              <a:rPr lang="en-AU" altLang="en-US" sz="2400" baseline="30000">
                <a:latin typeface="Comic Sans MS" pitchFamily="66" charset="0"/>
              </a:rPr>
              <a:t>2</a:t>
            </a:r>
            <a:endParaRPr lang="el-GR" altLang="en-US" sz="2400">
              <a:latin typeface="Comic Sans MS" pitchFamily="66" charset="0"/>
            </a:endParaRP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671513" y="800100"/>
            <a:ext cx="43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latin typeface="Comic Sans MS" pitchFamily="66" charset="0"/>
              </a:rPr>
              <a:t>a.</a:t>
            </a: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1560513" y="2820988"/>
            <a:ext cx="2519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A</a:t>
            </a:r>
            <a:r>
              <a:rPr lang="en-AU" altLang="en-US" sz="2400" baseline="-25000">
                <a:latin typeface="Comic Sans MS" pitchFamily="66" charset="0"/>
              </a:rPr>
              <a:t>2</a:t>
            </a:r>
            <a:r>
              <a:rPr lang="en-AU" altLang="en-US" sz="2400">
                <a:latin typeface="Comic Sans MS" pitchFamily="66" charset="0"/>
              </a:rPr>
              <a:t> = 400 mm</a:t>
            </a:r>
            <a:r>
              <a:rPr lang="en-AU" altLang="en-US" sz="2400" baseline="30000">
                <a:latin typeface="Comic Sans MS" pitchFamily="66" charset="0"/>
              </a:rPr>
              <a:t>2</a:t>
            </a:r>
            <a:endParaRPr lang="el-GR" altLang="en-US" sz="2400">
              <a:latin typeface="Comic Sans MS" pitchFamily="66" charset="0"/>
            </a:endParaRPr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647700" y="2820988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b.</a:t>
            </a:r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1584325" y="4841875"/>
            <a:ext cx="2519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2400" dirty="0">
                <a:latin typeface="Comic Sans MS" pitchFamily="66" charset="0"/>
              </a:rPr>
              <a:t>Φ</a:t>
            </a:r>
            <a:r>
              <a:rPr lang="en-AU" altLang="en-US" sz="2400" dirty="0">
                <a:latin typeface="Comic Sans MS" pitchFamily="66" charset="0"/>
              </a:rPr>
              <a:t> = 18 </a:t>
            </a:r>
            <a:r>
              <a:rPr lang="el-GR" altLang="en-US" sz="2400" dirty="0">
                <a:latin typeface="Comic Sans MS" pitchFamily="66" charset="0"/>
              </a:rPr>
              <a:t>μ</a:t>
            </a:r>
            <a:r>
              <a:rPr lang="en-AU" altLang="en-US" sz="2400" dirty="0" err="1">
                <a:latin typeface="Comic Sans MS" pitchFamily="66" charset="0"/>
              </a:rPr>
              <a:t>Wb</a:t>
            </a:r>
            <a:endParaRPr lang="el-GR" altLang="en-US" sz="2400" dirty="0">
              <a:latin typeface="Comic Sans MS" pitchFamily="66" charset="0"/>
            </a:endParaRPr>
          </a:p>
        </p:txBody>
      </p:sp>
      <p:sp>
        <p:nvSpPr>
          <p:cNvPr id="76814" name="Text Box 14"/>
          <p:cNvSpPr txBox="1">
            <a:spLocks noChangeArrowheads="1"/>
          </p:cNvSpPr>
          <p:nvPr/>
        </p:nvSpPr>
        <p:spPr bwMode="auto">
          <a:xfrm>
            <a:off x="1584325" y="5564188"/>
            <a:ext cx="2519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A</a:t>
            </a:r>
            <a:r>
              <a:rPr lang="en-AU" altLang="en-US" sz="2400" baseline="-25000">
                <a:latin typeface="Comic Sans MS" pitchFamily="66" charset="0"/>
              </a:rPr>
              <a:t>1</a:t>
            </a:r>
            <a:r>
              <a:rPr lang="en-AU" altLang="en-US" sz="2400">
                <a:latin typeface="Comic Sans MS" pitchFamily="66" charset="0"/>
              </a:rPr>
              <a:t> = 900 mm</a:t>
            </a:r>
            <a:r>
              <a:rPr lang="en-AU" altLang="en-US" sz="2400" baseline="30000">
                <a:latin typeface="Comic Sans MS" pitchFamily="66" charset="0"/>
              </a:rPr>
              <a:t>2</a:t>
            </a:r>
            <a:endParaRPr lang="el-GR" altLang="en-US" sz="2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08004" y="1116033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i="1" dirty="0" smtClean="0">
                <a:latin typeface="+mj-lt"/>
              </a:rPr>
              <a:t>B = ?</a:t>
            </a:r>
            <a:endParaRPr lang="en-AU" sz="3200" i="1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08004" y="280852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i="1" dirty="0" smtClean="0">
                <a:latin typeface="+mj-lt"/>
              </a:rPr>
              <a:t>B = ?</a:t>
            </a:r>
            <a:endParaRPr lang="en-AU" sz="3200" i="1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08004" y="4959742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i="1" dirty="0" smtClean="0">
                <a:latin typeface="+mj-lt"/>
              </a:rPr>
              <a:t>B = ?</a:t>
            </a:r>
            <a:endParaRPr lang="en-AU" sz="3200" i="1" dirty="0">
              <a:latin typeface="+mj-lt"/>
            </a:endParaRPr>
          </a:p>
        </p:txBody>
      </p:sp>
      <p:graphicFrame>
        <p:nvGraphicFramePr>
          <p:cNvPr id="7680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4001749"/>
              </p:ext>
            </p:extLst>
          </p:nvPr>
        </p:nvGraphicFramePr>
        <p:xfrm>
          <a:off x="4603750" y="800100"/>
          <a:ext cx="3573463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9" name="Equation" r:id="rId3" imgW="1270000" imgH="419100" progId="Equation.3">
                  <p:embed/>
                </p:oleObj>
              </mc:Choice>
              <mc:Fallback>
                <p:oleObj name="Equation" r:id="rId3" imgW="12700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750" y="800100"/>
                        <a:ext cx="3573463" cy="1179513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1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592835"/>
              </p:ext>
            </p:extLst>
          </p:nvPr>
        </p:nvGraphicFramePr>
        <p:xfrm>
          <a:off x="4603750" y="2492896"/>
          <a:ext cx="3930650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0" name="Equation" r:id="rId5" imgW="1397000" imgH="419100" progId="Equation.3">
                  <p:embed/>
                </p:oleObj>
              </mc:Choice>
              <mc:Fallback>
                <p:oleObj name="Equation" r:id="rId5" imgW="1397000" imgH="4191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750" y="2492896"/>
                        <a:ext cx="3930650" cy="1179512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1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6461086"/>
              </p:ext>
            </p:extLst>
          </p:nvPr>
        </p:nvGraphicFramePr>
        <p:xfrm>
          <a:off x="4603750" y="4653136"/>
          <a:ext cx="4144963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1" name="Equation" r:id="rId7" imgW="1473200" imgH="419100" progId="Equation.3">
                  <p:embed/>
                </p:oleObj>
              </mc:Choice>
              <mc:Fallback>
                <p:oleObj name="Equation" r:id="rId7" imgW="1473200" imgH="4191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750" y="4653136"/>
                        <a:ext cx="4144963" cy="1179513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76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25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3" grpId="0"/>
      <p:bldP spid="76814" grpId="0"/>
      <p:bldP spid="20" grpId="0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655676" y="3574757"/>
            <a:ext cx="3132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 smtClean="0">
                <a:latin typeface="+mj-lt"/>
              </a:rPr>
              <a:t>Φ</a:t>
            </a:r>
            <a:r>
              <a:rPr lang="en-AU" sz="3600" baseline="-25000" dirty="0" smtClean="0">
                <a:latin typeface="+mj-lt"/>
              </a:rPr>
              <a:t>air gap</a:t>
            </a:r>
            <a:r>
              <a:rPr lang="en-AU" sz="3600" dirty="0" smtClean="0">
                <a:latin typeface="+mj-lt"/>
              </a:rPr>
              <a:t>= ?</a:t>
            </a:r>
            <a:endParaRPr lang="en-AU" sz="36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1680" y="5004465"/>
            <a:ext cx="205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i="1" dirty="0" err="1" smtClean="0">
                <a:latin typeface="+mj-lt"/>
              </a:rPr>
              <a:t>B</a:t>
            </a:r>
            <a:r>
              <a:rPr lang="en-AU" sz="3200" baseline="-25000" dirty="0" err="1" smtClean="0">
                <a:latin typeface="+mj-lt"/>
              </a:rPr>
              <a:t>Poles</a:t>
            </a:r>
            <a:r>
              <a:rPr lang="en-AU" sz="3200" i="1" dirty="0" smtClean="0">
                <a:latin typeface="+mj-lt"/>
              </a:rPr>
              <a:t> = ?</a:t>
            </a:r>
            <a:endParaRPr lang="en-AU" sz="3200" i="1" dirty="0">
              <a:latin typeface="+mj-lt"/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D6EE7-11DA-4B93-AA15-2C9A757538FB}" type="slidenum">
              <a:rPr lang="en-AU"/>
              <a:pPr>
                <a:defRPr/>
              </a:pPr>
              <a:t>19</a:t>
            </a:fld>
            <a:endParaRPr lang="en-AU"/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1701800" y="800100"/>
            <a:ext cx="2519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latin typeface="Comic Sans MS" pitchFamily="66" charset="0"/>
              </a:rPr>
              <a:t>B</a:t>
            </a:r>
            <a:r>
              <a:rPr lang="en-AU" altLang="en-US" sz="2400" baseline="-25000" dirty="0">
                <a:latin typeface="Comic Sans MS" pitchFamily="66" charset="0"/>
              </a:rPr>
              <a:t>air gap</a:t>
            </a:r>
            <a:r>
              <a:rPr lang="en-AU" altLang="en-US" sz="2400" dirty="0">
                <a:latin typeface="Comic Sans MS" pitchFamily="66" charset="0"/>
              </a:rPr>
              <a:t> = 1.7 T</a:t>
            </a:r>
            <a:endParaRPr lang="el-GR" altLang="en-US" sz="2400" dirty="0">
              <a:latin typeface="Comic Sans MS" pitchFamily="66" charset="0"/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1701800" y="1725613"/>
            <a:ext cx="2987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A</a:t>
            </a:r>
            <a:r>
              <a:rPr lang="en-AU" altLang="en-US" sz="2400" baseline="-25000">
                <a:latin typeface="Comic Sans MS" pitchFamily="66" charset="0"/>
              </a:rPr>
              <a:t>air gap</a:t>
            </a:r>
            <a:r>
              <a:rPr lang="en-AU" altLang="en-US" sz="2400">
                <a:latin typeface="Comic Sans MS" pitchFamily="66" charset="0"/>
              </a:rPr>
              <a:t> = 300 mm</a:t>
            </a:r>
            <a:r>
              <a:rPr lang="en-AU" altLang="en-US" sz="2400" baseline="30000">
                <a:latin typeface="Comic Sans MS" pitchFamily="66" charset="0"/>
              </a:rPr>
              <a:t>2</a:t>
            </a:r>
            <a:endParaRPr lang="el-GR" altLang="en-US" sz="2400">
              <a:latin typeface="Comic Sans MS" pitchFamily="66" charset="0"/>
            </a:endParaRP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1701800" y="2651125"/>
            <a:ext cx="2519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A</a:t>
            </a:r>
            <a:r>
              <a:rPr lang="en-AU" altLang="en-US" sz="2400" baseline="-25000">
                <a:latin typeface="Comic Sans MS" pitchFamily="66" charset="0"/>
              </a:rPr>
              <a:t>Pole</a:t>
            </a:r>
            <a:r>
              <a:rPr lang="en-AU" altLang="en-US" sz="2400">
                <a:latin typeface="Comic Sans MS" pitchFamily="66" charset="0"/>
              </a:rPr>
              <a:t> = 220 mm</a:t>
            </a:r>
            <a:r>
              <a:rPr lang="en-AU" altLang="en-US" sz="2400" baseline="30000">
                <a:latin typeface="Comic Sans MS" pitchFamily="66" charset="0"/>
              </a:rPr>
              <a:t>2</a:t>
            </a:r>
            <a:endParaRPr lang="el-GR" altLang="en-US" sz="2400">
              <a:latin typeface="Comic Sans MS" pitchFamily="66" charset="0"/>
            </a:endParaRPr>
          </a:p>
        </p:txBody>
      </p:sp>
      <p:graphicFrame>
        <p:nvGraphicFramePr>
          <p:cNvPr id="778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413985"/>
              </p:ext>
            </p:extLst>
          </p:nvPr>
        </p:nvGraphicFramePr>
        <p:xfrm>
          <a:off x="1701800" y="3576638"/>
          <a:ext cx="6110288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0" name="Equation" r:id="rId3" imgW="2171700" imgH="254000" progId="Equation.3">
                  <p:embed/>
                </p:oleObj>
              </mc:Choice>
              <mc:Fallback>
                <p:oleObj name="Equation" r:id="rId3" imgW="2171700" imgH="254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800" y="3576638"/>
                        <a:ext cx="6110288" cy="715962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447495"/>
              </p:ext>
            </p:extLst>
          </p:nvPr>
        </p:nvGraphicFramePr>
        <p:xfrm>
          <a:off x="1701800" y="4760913"/>
          <a:ext cx="5753100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1" name="Equation" r:id="rId5" imgW="2044700" imgH="393700" progId="Equation.3">
                  <p:embed/>
                </p:oleObj>
              </mc:Choice>
              <mc:Fallback>
                <p:oleObj name="Equation" r:id="rId5" imgW="2044700" imgH="3937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800" y="4760913"/>
                        <a:ext cx="5753100" cy="1109662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1C1794-1F6F-4C15-8725-DC864FF5356B}" type="slidenum">
              <a:rPr lang="en-AU"/>
              <a:pPr>
                <a:defRPr/>
              </a:pPr>
              <a:t>2</a:t>
            </a:fld>
            <a:endParaRPr lang="en-AU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684213" y="296863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800">
                <a:latin typeface="Comic Sans MS" pitchFamily="66" charset="0"/>
              </a:rPr>
              <a:t>Objectives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684213" y="912864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>
                <a:latin typeface="Comic Sans MS" pitchFamily="66" charset="0"/>
              </a:rPr>
              <a:t>At the end of this section students should be able to:</a:t>
            </a: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684213" y="1406628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>
                <a:latin typeface="Comic Sans MS" pitchFamily="66" charset="0"/>
              </a:rPr>
              <a:t>1.	Draw the magnetic field patterns for bar and horseshoe magnets.</a:t>
            </a:r>
          </a:p>
        </p:txBody>
      </p: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684213" y="2205192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>
                <a:latin typeface="Comic Sans MS" pitchFamily="66" charset="0"/>
              </a:rPr>
              <a:t>2.	State the laws of magnetic attraction and repulsion.</a:t>
            </a:r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684213" y="2698956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>
                <a:latin typeface="Comic Sans MS" pitchFamily="66" charset="0"/>
              </a:rPr>
              <a:t>3.	Describe magnetic lines of force and list their characteristics.</a:t>
            </a:r>
          </a:p>
        </p:txBody>
      </p:sp>
      <p:sp>
        <p:nvSpPr>
          <p:cNvPr id="131081" name="Text Box 9"/>
          <p:cNvSpPr txBox="1">
            <a:spLocks noChangeArrowheads="1"/>
          </p:cNvSpPr>
          <p:nvPr/>
        </p:nvSpPr>
        <p:spPr bwMode="auto">
          <a:xfrm>
            <a:off x="684213" y="3497520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>
                <a:latin typeface="Comic Sans MS" pitchFamily="66" charset="0"/>
              </a:rPr>
              <a:t>4.	Define magnetic flux, and flux density and solve calculations involving these quantities.</a:t>
            </a:r>
          </a:p>
        </p:txBody>
      </p:sp>
      <p:sp>
        <p:nvSpPr>
          <p:cNvPr id="131082" name="Text Box 10"/>
          <p:cNvSpPr txBox="1">
            <a:spLocks noChangeArrowheads="1"/>
          </p:cNvSpPr>
          <p:nvPr/>
        </p:nvSpPr>
        <p:spPr bwMode="auto">
          <a:xfrm>
            <a:off x="684213" y="4296084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>
                <a:latin typeface="Comic Sans MS" pitchFamily="66" charset="0"/>
              </a:rPr>
              <a:t>5.	Explain magnetic induction and its effects.</a:t>
            </a:r>
          </a:p>
        </p:txBody>
      </p:sp>
      <p:sp>
        <p:nvSpPr>
          <p:cNvPr id="131083" name="Text Box 11"/>
          <p:cNvSpPr txBox="1">
            <a:spLocks noChangeArrowheads="1"/>
          </p:cNvSpPr>
          <p:nvPr/>
        </p:nvSpPr>
        <p:spPr bwMode="auto">
          <a:xfrm>
            <a:off x="684213" y="4789848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>
                <a:latin typeface="Comic Sans MS" pitchFamily="66" charset="0"/>
              </a:rPr>
              <a:t>6.	Describe the principles of magnetic screening and its applications.</a:t>
            </a:r>
          </a:p>
        </p:txBody>
      </p:sp>
      <p:sp>
        <p:nvSpPr>
          <p:cNvPr id="131084" name="Text Box 12"/>
          <p:cNvSpPr txBox="1">
            <a:spLocks noChangeArrowheads="1"/>
          </p:cNvSpPr>
          <p:nvPr/>
        </p:nvSpPr>
        <p:spPr bwMode="auto">
          <a:xfrm>
            <a:off x="684213" y="5588409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 dirty="0">
                <a:latin typeface="Comic Sans MS" pitchFamily="66" charset="0"/>
              </a:rPr>
              <a:t>7.	List practical applications for permanent magnets.</a:t>
            </a:r>
          </a:p>
        </p:txBody>
      </p:sp>
      <p:sp>
        <p:nvSpPr>
          <p:cNvPr id="1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73E2C-58B5-4244-A32F-BE43237D3058}" type="slidenum">
              <a:rPr lang="en-AU"/>
              <a:pPr>
                <a:defRPr/>
              </a:pPr>
              <a:t>20</a:t>
            </a:fld>
            <a:endParaRPr lang="en-AU"/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971550" y="555625"/>
            <a:ext cx="7200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3600">
                <a:latin typeface="Comic Sans MS" pitchFamily="66" charset="0"/>
              </a:rPr>
              <a:t>Magnetic Keepers</a:t>
            </a:r>
          </a:p>
        </p:txBody>
      </p:sp>
      <p:pic>
        <p:nvPicPr>
          <p:cNvPr id="92168" name="Picture 8" descr="Keeper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562100"/>
            <a:ext cx="4321175" cy="261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1008063" y="4546600"/>
            <a:ext cx="72009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Soft iron bars attached to the pole faces to help retain the magnetic strength of permanent magnets.</a:t>
            </a:r>
          </a:p>
        </p:txBody>
      </p:sp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/>
      <p:bldP spid="92169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246AF-7CB7-478A-9107-9AF0820DF5CC}" type="slidenum">
              <a:rPr lang="en-AU"/>
              <a:pPr>
                <a:defRPr/>
              </a:pPr>
              <a:t>21</a:t>
            </a:fld>
            <a:endParaRPr lang="en-AU"/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971550" y="555625"/>
            <a:ext cx="7200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3600">
                <a:latin typeface="Comic Sans MS" pitchFamily="66" charset="0"/>
              </a:rPr>
              <a:t>Magnetic Screening</a:t>
            </a:r>
          </a:p>
        </p:txBody>
      </p:sp>
      <p:pic>
        <p:nvPicPr>
          <p:cNvPr id="95237" name="Picture 5" descr="Screened Coils 72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1414463"/>
            <a:ext cx="42481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1008063" y="4546600"/>
            <a:ext cx="72009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Provision of a path of LOW RELUCTANCE to protect apparatus from unwanted or undesirable magnetic influences.</a:t>
            </a:r>
          </a:p>
        </p:txBody>
      </p:sp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/>
      <p:bldP spid="95238" grpId="0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0ECCF-0137-4177-A57A-16EE03417504}" type="slidenum">
              <a:rPr lang="en-AU"/>
              <a:pPr>
                <a:defRPr/>
              </a:pPr>
              <a:t>22</a:t>
            </a:fld>
            <a:endParaRPr lang="en-AU"/>
          </a:p>
        </p:txBody>
      </p:sp>
      <p:pic>
        <p:nvPicPr>
          <p:cNvPr id="93189" name="Picture 5" descr="P164_F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0" t="40338" r="21501"/>
          <a:stretch>
            <a:fillRect/>
          </a:stretch>
        </p:blipFill>
        <p:spPr bwMode="auto">
          <a:xfrm>
            <a:off x="628650" y="1249363"/>
            <a:ext cx="3024188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971550" y="476250"/>
            <a:ext cx="7200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Applications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465138" y="3321050"/>
            <a:ext cx="3349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Motors &amp; Generators</a:t>
            </a:r>
          </a:p>
        </p:txBody>
      </p:sp>
      <p:pic>
        <p:nvPicPr>
          <p:cNvPr id="93191" name="Picture 7" descr="MCj039688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3968750"/>
            <a:ext cx="1641475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92" name="Picture 8" descr="MCj0155617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3314700"/>
            <a:ext cx="8302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94" name="Picture 10" descr="MPj0400107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5" y="1233488"/>
            <a:ext cx="2203450" cy="146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95" name="Picture 11" descr="MPj0341574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1268413"/>
            <a:ext cx="10033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4787900" y="2708275"/>
            <a:ext cx="370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Microphones &amp; Speakers</a:t>
            </a:r>
          </a:p>
        </p:txBody>
      </p:sp>
      <p:pic>
        <p:nvPicPr>
          <p:cNvPr id="93200" name="Picture 16" descr="MCj0351240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3189288"/>
            <a:ext cx="122078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5614988" y="4484688"/>
            <a:ext cx="2773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Radio &amp; Television</a:t>
            </a:r>
          </a:p>
        </p:txBody>
      </p:sp>
      <p:pic>
        <p:nvPicPr>
          <p:cNvPr id="93203" name="Picture 19" descr="MCj0364082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5084763"/>
            <a:ext cx="947738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204" name="Picture 20" descr="MPj03859900000[1]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4976813"/>
            <a:ext cx="849313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6227763" y="5229225"/>
            <a:ext cx="20891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Meters &amp;</a:t>
            </a:r>
            <a:br>
              <a:rPr lang="en-AU" altLang="en-US" sz="2400">
                <a:latin typeface="Comic Sans MS" pitchFamily="66" charset="0"/>
              </a:rPr>
            </a:br>
            <a:r>
              <a:rPr lang="en-AU" altLang="en-US" sz="2400">
                <a:latin typeface="Comic Sans MS" pitchFamily="66" charset="0"/>
              </a:rPr>
              <a:t>Measuring</a:t>
            </a:r>
            <a:br>
              <a:rPr lang="en-AU" altLang="en-US" sz="2400">
                <a:latin typeface="Comic Sans MS" pitchFamily="66" charset="0"/>
              </a:rPr>
            </a:br>
            <a:r>
              <a:rPr lang="en-AU" altLang="en-US" sz="2400">
                <a:latin typeface="Comic Sans MS" pitchFamily="66" charset="0"/>
              </a:rPr>
              <a:t>Instruments</a:t>
            </a:r>
          </a:p>
        </p:txBody>
      </p:sp>
      <p:sp>
        <p:nvSpPr>
          <p:cNvPr id="1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93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3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0" grpId="0"/>
      <p:bldP spid="93193" grpId="0"/>
      <p:bldP spid="93202" grpId="0"/>
      <p:bldP spid="93205" grpId="0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7F67-C2EC-4172-BC71-69AC101A0F1D}" type="slidenum">
              <a:rPr lang="en-AU"/>
              <a:pPr/>
              <a:t>23</a:t>
            </a:fld>
            <a:endParaRPr lang="en-AU"/>
          </a:p>
        </p:txBody>
      </p:sp>
      <p:sp>
        <p:nvSpPr>
          <p:cNvPr id="53250" name="WordArt 2"/>
          <p:cNvSpPr>
            <a:spLocks noChangeArrowheads="1" noChangeShapeType="1" noTextEdit="1"/>
          </p:cNvSpPr>
          <p:nvPr/>
        </p:nvSpPr>
        <p:spPr bwMode="auto">
          <a:xfrm>
            <a:off x="1652772" y="1608891"/>
            <a:ext cx="5838458" cy="1015663"/>
          </a:xfrm>
          <a:prstGeom prst="rect">
            <a:avLst/>
          </a:prstGeom>
        </p:spPr>
        <p:txBody>
          <a:bodyPr wrap="none" fromWordArt="1">
            <a:spAutoFit/>
          </a:bodyPr>
          <a:lstStyle/>
          <a:p>
            <a:pPr algn="ctr"/>
            <a:r>
              <a:rPr lang="en-AU" sz="6000" i="0" u="none" kern="10" dirty="0">
                <a:solidFill>
                  <a:schemeClr val="tx1"/>
                </a:solidFill>
                <a:latin typeface="Impact"/>
              </a:rPr>
              <a:t>Practical </a:t>
            </a:r>
            <a:r>
              <a:rPr lang="en-AU" sz="6000" i="0" u="none" kern="10" dirty="0" smtClean="0">
                <a:solidFill>
                  <a:schemeClr val="tx1"/>
                </a:solidFill>
                <a:latin typeface="Impact"/>
              </a:rPr>
              <a:t>Exercise</a:t>
            </a:r>
            <a:endParaRPr lang="en-AU" sz="6000" i="0" u="none" kern="10" dirty="0">
              <a:solidFill>
                <a:schemeClr val="tx1"/>
              </a:solidFill>
              <a:latin typeface="Impact"/>
            </a:endParaRPr>
          </a:p>
        </p:txBody>
      </p:sp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990736" y="4233445"/>
            <a:ext cx="7164142" cy="1015663"/>
          </a:xfrm>
          <a:prstGeom prst="rect">
            <a:avLst/>
          </a:prstGeom>
        </p:spPr>
        <p:txBody>
          <a:bodyPr wrap="none" fromWordArt="1">
            <a:spAutoFit/>
          </a:bodyPr>
          <a:lstStyle/>
          <a:p>
            <a:pPr algn="ctr"/>
            <a:r>
              <a:rPr lang="en-AU" sz="6000" i="0" u="none" kern="10" dirty="0" smtClean="0">
                <a:solidFill>
                  <a:schemeClr val="tx1"/>
                </a:solidFill>
                <a:latin typeface="Impact"/>
              </a:rPr>
              <a:t>Magnets &amp; Magnetism</a:t>
            </a:r>
            <a:endParaRPr lang="en-AU" sz="6000" i="0" u="none" kern="10" dirty="0">
              <a:solidFill>
                <a:schemeClr val="tx1"/>
              </a:solidFill>
              <a:latin typeface="Impact"/>
            </a:endParaRPr>
          </a:p>
        </p:txBody>
      </p:sp>
      <p:sp>
        <p:nvSpPr>
          <p:cNvPr id="9" name="Oval 9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i="0" u="none">
                <a:solidFill>
                  <a:schemeClr val="tx1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83246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158CD-90DC-46FF-8B88-DA78A5166894}" type="slidenum">
              <a:rPr lang="en-AU"/>
              <a:pPr>
                <a:defRPr/>
              </a:pPr>
              <a:t>3</a:t>
            </a:fld>
            <a:endParaRPr lang="en-AU"/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062000" y="160338"/>
            <a:ext cx="702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3600" dirty="0">
                <a:latin typeface="Comic Sans MS" pitchFamily="66" charset="0"/>
              </a:rPr>
              <a:t>What is a magnet?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1062000" y="5246315"/>
            <a:ext cx="7020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solidFill>
                  <a:srgbClr val="FF0000"/>
                </a:solidFill>
                <a:latin typeface="Comic Sans MS" pitchFamily="66" charset="0"/>
              </a:rPr>
              <a:t>A solid substance which has the property of attracting to it certain substances which are called Magnetic Substances.</a:t>
            </a:r>
          </a:p>
        </p:txBody>
      </p:sp>
      <p:pic>
        <p:nvPicPr>
          <p:cNvPr id="80904" name="Picture 8" descr="Fig03-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44" y="831664"/>
            <a:ext cx="7021512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1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AA9B29-298D-4DF1-B8C3-DF6234112539}" type="slidenum">
              <a:rPr lang="en-AU"/>
              <a:pPr>
                <a:defRPr/>
              </a:pPr>
              <a:t>4</a:t>
            </a:fld>
            <a:endParaRPr lang="en-AU"/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2376488" y="476250"/>
            <a:ext cx="43561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69439" dir="10020323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36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Types of Magnets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574675" y="1285875"/>
            <a:ext cx="370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800" u="sng">
                <a:solidFill>
                  <a:schemeClr val="accent2"/>
                </a:solidFill>
                <a:latin typeface="Comic Sans MS" pitchFamily="66" charset="0"/>
              </a:rPr>
              <a:t>Temporary Magnets</a:t>
            </a: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4860925" y="1285875"/>
            <a:ext cx="370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800" u="sng">
                <a:solidFill>
                  <a:schemeClr val="accent2"/>
                </a:solidFill>
                <a:latin typeface="Comic Sans MS" pitchFamily="66" charset="0"/>
              </a:rPr>
              <a:t>Permanent Magnets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250825" y="1985963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Easily magnetised.</a:t>
            </a: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250825" y="2584450"/>
            <a:ext cx="43211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Loses magnetism 	when the magnetising 	force is removed.</a:t>
            </a: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250825" y="3959225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Eg. Soft Iron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4606925" y="1985963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Easily magnetised.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4606925" y="2584450"/>
            <a:ext cx="43211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Retains magnetism 	when the magnetising 	force is removed.</a:t>
            </a:r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4606925" y="3959225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*	Eg. Hard Iron</a:t>
            </a:r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1538288" y="4581525"/>
            <a:ext cx="6067425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latin typeface="Comic Sans MS" pitchFamily="66" charset="0"/>
              </a:rPr>
              <a:t>A measure of how easily a material can be magnetised is called its</a:t>
            </a:r>
            <a:br>
              <a:rPr lang="en-AU" altLang="en-US" sz="2400" dirty="0">
                <a:latin typeface="Comic Sans MS" pitchFamily="66" charset="0"/>
              </a:rPr>
            </a:br>
            <a:r>
              <a:rPr lang="en-AU" altLang="en-US" sz="2400" dirty="0">
                <a:latin typeface="Comic Sans MS" pitchFamily="66" charset="0"/>
              </a:rPr>
              <a:t/>
            </a:r>
            <a:br>
              <a:rPr lang="en-AU" altLang="en-US" sz="2400" dirty="0">
                <a:latin typeface="Comic Sans MS" pitchFamily="66" charset="0"/>
              </a:rPr>
            </a:br>
            <a:r>
              <a:rPr lang="en-AU" altLang="en-US" sz="4400" dirty="0">
                <a:solidFill>
                  <a:srgbClr val="FF0000"/>
                </a:solidFill>
                <a:latin typeface="Comic Sans MS" pitchFamily="66" charset="0"/>
              </a:rPr>
              <a:t>Permeability (</a:t>
            </a:r>
            <a:r>
              <a:rPr lang="el-GR" altLang="en-US" sz="4400" dirty="0">
                <a:solidFill>
                  <a:srgbClr val="FF0000"/>
                </a:solidFill>
                <a:latin typeface="Comic Sans MS" pitchFamily="66" charset="0"/>
              </a:rPr>
              <a:t>μ</a:t>
            </a:r>
            <a:r>
              <a:rPr lang="en-AU" altLang="en-US" sz="4400" dirty="0">
                <a:solidFill>
                  <a:srgbClr val="FF0000"/>
                </a:solidFill>
                <a:latin typeface="Comic Sans MS" pitchFamily="66" charset="0"/>
              </a:rPr>
              <a:t>).</a:t>
            </a:r>
            <a:endParaRPr lang="el-GR" altLang="en-US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5" grpId="0"/>
      <p:bldP spid="81926" grpId="0"/>
      <p:bldP spid="81927" grpId="0"/>
      <p:bldP spid="81928" grpId="0"/>
      <p:bldP spid="81929" grpId="0"/>
      <p:bldP spid="81930" grpId="0"/>
      <p:bldP spid="81931" grpId="0"/>
      <p:bldP spid="81932" grpId="0"/>
      <p:bldP spid="81933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0BE546-275B-437D-926A-E22FBF6D01CF}" type="slidenum">
              <a:rPr lang="en-AU"/>
              <a:pPr>
                <a:defRPr/>
              </a:pPr>
              <a:t>5</a:t>
            </a:fld>
            <a:endParaRPr lang="en-AU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692275" y="404813"/>
            <a:ext cx="5759450" cy="579437"/>
          </a:xfrm>
          <a:prstGeom prst="rect">
            <a:avLst/>
          </a:prstGeom>
          <a:noFill/>
          <a:ln>
            <a:noFill/>
          </a:ln>
          <a:effectLst>
            <a:outerShdw dist="64758" dir="11478596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u="sng">
                <a:latin typeface="Comic Sans MS" pitchFamily="66" charset="0"/>
              </a:rPr>
              <a:t>Magnetic Materials</a:t>
            </a: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1055688" y="1089025"/>
            <a:ext cx="78374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3409950" algn="ctr"/>
                <a:tab pos="4667250" algn="l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3409950" algn="ctr"/>
                <a:tab pos="4667250" algn="l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3409950" algn="ctr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>
                <a:solidFill>
                  <a:srgbClr val="FF0000"/>
                </a:solidFill>
                <a:latin typeface="Comic Sans MS" pitchFamily="66" charset="0"/>
              </a:rPr>
              <a:t>Ferromagnetic</a:t>
            </a:r>
            <a:endParaRPr lang="en-AU" altLang="en-US" sz="2400">
              <a:latin typeface="Comic Sans MS" pitchFamily="66" charset="0"/>
            </a:endParaRP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1042988" y="4564063"/>
            <a:ext cx="7850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3409950" algn="ctr"/>
                <a:tab pos="4667250" algn="l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3409950" algn="ctr"/>
                <a:tab pos="4667250" algn="l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3409950" algn="ctr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>
                <a:solidFill>
                  <a:srgbClr val="FF0000"/>
                </a:solidFill>
                <a:latin typeface="Comic Sans MS" pitchFamily="66" charset="0"/>
              </a:rPr>
              <a:t>Non-magnetic</a:t>
            </a:r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1042988" y="1733550"/>
            <a:ext cx="7850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3676650" algn="l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3676650" algn="l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3676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latin typeface="Comic Sans MS" pitchFamily="66" charset="0"/>
              </a:rPr>
              <a:t>High Permeability -	</a:t>
            </a:r>
            <a:r>
              <a:rPr lang="en-AU" altLang="en-US" sz="2400" dirty="0">
                <a:solidFill>
                  <a:srgbClr val="008000"/>
                </a:solidFill>
                <a:latin typeface="Comic Sans MS" pitchFamily="66" charset="0"/>
              </a:rPr>
              <a:t>Usually Ferrous metals</a:t>
            </a:r>
          </a:p>
        </p:txBody>
      </p:sp>
      <p:sp>
        <p:nvSpPr>
          <p:cNvPr id="88076" name="Text Box 12"/>
          <p:cNvSpPr txBox="1">
            <a:spLocks noChangeArrowheads="1"/>
          </p:cNvSpPr>
          <p:nvPr/>
        </p:nvSpPr>
        <p:spPr bwMode="auto">
          <a:xfrm>
            <a:off x="1042988" y="2255838"/>
            <a:ext cx="7321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>
                <a:solidFill>
                  <a:srgbClr val="0066FF"/>
                </a:solidFill>
                <a:latin typeface="Comic Sans MS" pitchFamily="66" charset="0"/>
              </a:rPr>
              <a:t>Iron, Steel, Nickel, Cobalt, Ferrites, Alnico &amp; Rare-Earths</a:t>
            </a:r>
          </a:p>
        </p:txBody>
      </p:sp>
      <p:sp>
        <p:nvSpPr>
          <p:cNvPr id="88077" name="Text Box 13"/>
          <p:cNvSpPr txBox="1">
            <a:spLocks noChangeArrowheads="1"/>
          </p:cNvSpPr>
          <p:nvPr/>
        </p:nvSpPr>
        <p:spPr bwMode="auto">
          <a:xfrm>
            <a:off x="1476375" y="2717800"/>
            <a:ext cx="66246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solidFill>
                  <a:srgbClr val="008000"/>
                </a:solidFill>
                <a:latin typeface="Comic Sans MS" pitchFamily="66" charset="0"/>
              </a:rPr>
              <a:t>Ferrite = Ceramic with metal properties </a:t>
            </a:r>
          </a:p>
        </p:txBody>
      </p:sp>
      <p:sp>
        <p:nvSpPr>
          <p:cNvPr id="88078" name="Text Box 14"/>
          <p:cNvSpPr txBox="1">
            <a:spLocks noChangeArrowheads="1"/>
          </p:cNvSpPr>
          <p:nvPr/>
        </p:nvSpPr>
        <p:spPr bwMode="auto">
          <a:xfrm>
            <a:off x="1476375" y="3151188"/>
            <a:ext cx="66246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solidFill>
                  <a:srgbClr val="008000"/>
                </a:solidFill>
                <a:latin typeface="Comic Sans MS" pitchFamily="66" charset="0"/>
              </a:rPr>
              <a:t>Alnico = Alloy of Aluminium, Nickel, Cobalt &amp; Copper</a:t>
            </a:r>
          </a:p>
        </p:txBody>
      </p:sp>
      <p:sp>
        <p:nvSpPr>
          <p:cNvPr id="88079" name="Text Box 15"/>
          <p:cNvSpPr txBox="1">
            <a:spLocks noChangeArrowheads="1"/>
          </p:cNvSpPr>
          <p:nvPr/>
        </p:nvSpPr>
        <p:spPr bwMode="auto">
          <a:xfrm>
            <a:off x="1042988" y="5208588"/>
            <a:ext cx="7813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3676650" algn="l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3676650" algn="l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3676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6766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latin typeface="Comic Sans MS" pitchFamily="66" charset="0"/>
              </a:rPr>
              <a:t>Permeability of one (1) -	</a:t>
            </a:r>
            <a:r>
              <a:rPr lang="en-AU" altLang="en-US" sz="2400" dirty="0">
                <a:solidFill>
                  <a:srgbClr val="CC6600"/>
                </a:solidFill>
                <a:latin typeface="Comic Sans MS" pitchFamily="66" charset="0"/>
              </a:rPr>
              <a:t>Usually Non-metallic</a:t>
            </a:r>
          </a:p>
        </p:txBody>
      </p:sp>
      <p:sp>
        <p:nvSpPr>
          <p:cNvPr id="88080" name="Text Box 16"/>
          <p:cNvSpPr txBox="1">
            <a:spLocks noChangeArrowheads="1"/>
          </p:cNvSpPr>
          <p:nvPr/>
        </p:nvSpPr>
        <p:spPr bwMode="auto">
          <a:xfrm>
            <a:off x="1042988" y="5732463"/>
            <a:ext cx="7321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 dirty="0">
                <a:solidFill>
                  <a:srgbClr val="0066FF"/>
                </a:solidFill>
                <a:latin typeface="Comic Sans MS" pitchFamily="66" charset="0"/>
              </a:rPr>
              <a:t>Air, Plastic, Wood, Water, Paper, Cloth</a:t>
            </a:r>
          </a:p>
        </p:txBody>
      </p:sp>
      <p:sp>
        <p:nvSpPr>
          <p:cNvPr id="88083" name="Text Box 19"/>
          <p:cNvSpPr txBox="1">
            <a:spLocks noChangeArrowheads="1"/>
          </p:cNvSpPr>
          <p:nvPr/>
        </p:nvSpPr>
        <p:spPr bwMode="auto">
          <a:xfrm>
            <a:off x="1476375" y="3582988"/>
            <a:ext cx="72374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524000" indent="-15240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solidFill>
                  <a:srgbClr val="008000"/>
                </a:solidFill>
                <a:latin typeface="Comic Sans MS" pitchFamily="66" charset="0"/>
              </a:rPr>
              <a:t>Rare earths = a group of chemically similar, metallic elements with atomic numbers 57 through to 71.</a:t>
            </a:r>
          </a:p>
        </p:txBody>
      </p:sp>
      <p:sp>
        <p:nvSpPr>
          <p:cNvPr id="1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8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8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8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  <p:bldP spid="88071" grpId="0"/>
      <p:bldP spid="88073" grpId="0"/>
      <p:bldP spid="88076" grpId="0"/>
      <p:bldP spid="88077" grpId="0"/>
      <p:bldP spid="88078" grpId="0"/>
      <p:bldP spid="88079" grpId="0"/>
      <p:bldP spid="88080" grpId="0"/>
      <p:bldP spid="88083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58E83-FF08-4E18-BF23-459AAFDF7C33}" type="slidenum">
              <a:rPr lang="en-AU"/>
              <a:pPr>
                <a:defRPr/>
              </a:pPr>
              <a:t>6</a:t>
            </a:fld>
            <a:endParaRPr lang="en-A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692275" y="404813"/>
            <a:ext cx="5759450" cy="579437"/>
          </a:xfrm>
          <a:prstGeom prst="rect">
            <a:avLst/>
          </a:prstGeom>
          <a:noFill/>
          <a:ln>
            <a:noFill/>
          </a:ln>
          <a:effectLst>
            <a:outerShdw dist="64758" dir="11478596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u="sng">
                <a:latin typeface="Comic Sans MS" pitchFamily="66" charset="0"/>
              </a:rPr>
              <a:t>Magnetic Materials</a:t>
            </a: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1042988" y="1089025"/>
            <a:ext cx="78374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3409950" algn="ctr"/>
                <a:tab pos="4667250" algn="l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3409950" algn="ctr"/>
                <a:tab pos="4667250" algn="l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3409950" algn="ctr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>
                <a:solidFill>
                  <a:srgbClr val="FF0000"/>
                </a:solidFill>
                <a:latin typeface="Comic Sans MS" pitchFamily="66" charset="0"/>
              </a:rPr>
              <a:t>Paramagnetic</a:t>
            </a:r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1042988" y="3736975"/>
            <a:ext cx="78501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3409950" algn="ctr"/>
                <a:tab pos="4667250" algn="l"/>
              </a:tabLst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3409950" algn="ctr"/>
                <a:tab pos="4667250" algn="l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3409950" algn="ctr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09950" algn="ctr"/>
                <a:tab pos="4667250" algn="l"/>
              </a:tabLs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>
                <a:solidFill>
                  <a:srgbClr val="FF0000"/>
                </a:solidFill>
                <a:latin typeface="Comic Sans MS" pitchFamily="66" charset="0"/>
              </a:rPr>
              <a:t>Diamagnetic</a:t>
            </a:r>
          </a:p>
        </p:txBody>
      </p:sp>
      <p:sp>
        <p:nvSpPr>
          <p:cNvPr id="89096" name="Text Box 8"/>
          <p:cNvSpPr txBox="1">
            <a:spLocks noChangeArrowheads="1"/>
          </p:cNvSpPr>
          <p:nvPr/>
        </p:nvSpPr>
        <p:spPr bwMode="auto">
          <a:xfrm>
            <a:off x="1042988" y="1709738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solidFill>
                  <a:srgbClr val="0066FF"/>
                </a:solidFill>
                <a:latin typeface="Comic Sans MS" pitchFamily="66" charset="0"/>
              </a:rPr>
              <a:t>Some non-Ferrous metals</a:t>
            </a:r>
          </a:p>
        </p:txBody>
      </p:sp>
      <p:sp>
        <p:nvSpPr>
          <p:cNvPr id="89097" name="Text Box 9"/>
          <p:cNvSpPr txBox="1">
            <a:spLocks noChangeArrowheads="1"/>
          </p:cNvSpPr>
          <p:nvPr/>
        </p:nvSpPr>
        <p:spPr bwMode="auto">
          <a:xfrm>
            <a:off x="1042988" y="2208213"/>
            <a:ext cx="7321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 dirty="0">
                <a:solidFill>
                  <a:srgbClr val="0066FF"/>
                </a:solidFill>
                <a:latin typeface="Comic Sans MS" pitchFamily="66" charset="0"/>
              </a:rPr>
              <a:t>Aluminium, Platinum, Manganese, Chromium</a:t>
            </a:r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1476375" y="2646363"/>
            <a:ext cx="66246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solidFill>
                  <a:srgbClr val="008000"/>
                </a:solidFill>
                <a:latin typeface="Comic Sans MS" pitchFamily="66" charset="0"/>
              </a:rPr>
              <a:t>Permeability slightly higher than one (1)</a:t>
            </a:r>
          </a:p>
        </p:txBody>
      </p:sp>
      <p:sp>
        <p:nvSpPr>
          <p:cNvPr id="89099" name="Text Box 11"/>
          <p:cNvSpPr txBox="1">
            <a:spLocks noChangeArrowheads="1"/>
          </p:cNvSpPr>
          <p:nvPr/>
        </p:nvSpPr>
        <p:spPr bwMode="auto">
          <a:xfrm>
            <a:off x="1476375" y="3054350"/>
            <a:ext cx="66246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solidFill>
                  <a:srgbClr val="008000"/>
                </a:solidFill>
                <a:latin typeface="Comic Sans MS" pitchFamily="66" charset="0"/>
              </a:rPr>
              <a:t>Become weakly magnetised in the same direction as the magnetising force.</a:t>
            </a:r>
          </a:p>
        </p:txBody>
      </p:sp>
      <p:sp>
        <p:nvSpPr>
          <p:cNvPr id="89103" name="Text Box 15"/>
          <p:cNvSpPr txBox="1">
            <a:spLocks noChangeArrowheads="1"/>
          </p:cNvSpPr>
          <p:nvPr/>
        </p:nvSpPr>
        <p:spPr bwMode="auto">
          <a:xfrm>
            <a:off x="1042988" y="4357688"/>
            <a:ext cx="432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solidFill>
                  <a:srgbClr val="0066FF"/>
                </a:solidFill>
                <a:latin typeface="Comic Sans MS" pitchFamily="66" charset="0"/>
              </a:rPr>
              <a:t>Other non-Ferrous metals</a:t>
            </a:r>
          </a:p>
        </p:txBody>
      </p:sp>
      <p:sp>
        <p:nvSpPr>
          <p:cNvPr id="89104" name="Text Box 16"/>
          <p:cNvSpPr txBox="1">
            <a:spLocks noChangeArrowheads="1"/>
          </p:cNvSpPr>
          <p:nvPr/>
        </p:nvSpPr>
        <p:spPr bwMode="auto">
          <a:xfrm>
            <a:off x="1042988" y="4856163"/>
            <a:ext cx="7321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000" dirty="0">
                <a:solidFill>
                  <a:srgbClr val="0066FF"/>
                </a:solidFill>
                <a:latin typeface="Comic Sans MS" pitchFamily="66" charset="0"/>
              </a:rPr>
              <a:t>Gold, Silver, Copper, Zinc</a:t>
            </a:r>
          </a:p>
        </p:txBody>
      </p:sp>
      <p:sp>
        <p:nvSpPr>
          <p:cNvPr id="89105" name="Text Box 17"/>
          <p:cNvSpPr txBox="1">
            <a:spLocks noChangeArrowheads="1"/>
          </p:cNvSpPr>
          <p:nvPr/>
        </p:nvSpPr>
        <p:spPr bwMode="auto">
          <a:xfrm>
            <a:off x="1476375" y="5294313"/>
            <a:ext cx="66246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solidFill>
                  <a:srgbClr val="008000"/>
                </a:solidFill>
                <a:latin typeface="Comic Sans MS" pitchFamily="66" charset="0"/>
              </a:rPr>
              <a:t>Permeability less than one (1)</a:t>
            </a:r>
          </a:p>
        </p:txBody>
      </p:sp>
      <p:sp>
        <p:nvSpPr>
          <p:cNvPr id="89106" name="Text Box 18"/>
          <p:cNvSpPr txBox="1">
            <a:spLocks noChangeArrowheads="1"/>
          </p:cNvSpPr>
          <p:nvPr/>
        </p:nvSpPr>
        <p:spPr bwMode="auto">
          <a:xfrm>
            <a:off x="1476375" y="5703888"/>
            <a:ext cx="66246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800">
                <a:solidFill>
                  <a:srgbClr val="008000"/>
                </a:solidFill>
                <a:latin typeface="Comic Sans MS" pitchFamily="66" charset="0"/>
              </a:rPr>
              <a:t>Become weakly magnetised in the opposite direction to the magnetising force.</a:t>
            </a:r>
          </a:p>
        </p:txBody>
      </p:sp>
      <p:sp>
        <p:nvSpPr>
          <p:cNvPr id="1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9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9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9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9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9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/>
      <p:bldP spid="89095" grpId="0"/>
      <p:bldP spid="89096" grpId="0"/>
      <p:bldP spid="89097" grpId="0"/>
      <p:bldP spid="89098" grpId="0"/>
      <p:bldP spid="89099" grpId="0"/>
      <p:bldP spid="89103" grpId="0"/>
      <p:bldP spid="89104" grpId="0"/>
      <p:bldP spid="89105" grpId="0"/>
      <p:bldP spid="89106" grpId="0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7DD371-4973-4E56-8C89-24A28D9B72F0}" type="slidenum">
              <a:rPr lang="en-AU"/>
              <a:pPr>
                <a:defRPr/>
              </a:pPr>
              <a:t>7</a:t>
            </a:fld>
            <a:endParaRPr lang="en-AU"/>
          </a:p>
        </p:txBody>
      </p:sp>
      <p:pic>
        <p:nvPicPr>
          <p:cNvPr id="82948" name="Picture 4" descr="j028889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2352675"/>
            <a:ext cx="3636962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485775" y="620713"/>
            <a:ext cx="5759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A Compass is an example of a magnet.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485775" y="1303338"/>
            <a:ext cx="65341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solidFill>
                  <a:srgbClr val="0066FF"/>
                </a:solidFill>
                <a:latin typeface="Comic Sans MS" pitchFamily="66" charset="0"/>
              </a:rPr>
              <a:t>The end of a magnet which points NORTH</a:t>
            </a:r>
            <a:br>
              <a:rPr lang="en-AU" altLang="en-US" sz="2400" dirty="0">
                <a:solidFill>
                  <a:srgbClr val="0066FF"/>
                </a:solidFill>
                <a:latin typeface="Comic Sans MS" pitchFamily="66" charset="0"/>
              </a:rPr>
            </a:br>
            <a:r>
              <a:rPr lang="en-AU" altLang="en-US" sz="2400" dirty="0">
                <a:solidFill>
                  <a:srgbClr val="0066FF"/>
                </a:solidFill>
                <a:latin typeface="Comic Sans MS" pitchFamily="66" charset="0"/>
              </a:rPr>
              <a:t>is called the </a:t>
            </a:r>
            <a:r>
              <a:rPr lang="en-AU" altLang="en-US" sz="2400" dirty="0">
                <a:solidFill>
                  <a:srgbClr val="FF0000"/>
                </a:solidFill>
                <a:latin typeface="Comic Sans MS" pitchFamily="66" charset="0"/>
              </a:rPr>
              <a:t>“North Seeking Pole”</a:t>
            </a:r>
            <a:r>
              <a:rPr lang="en-AU" altLang="en-US" sz="2400" dirty="0">
                <a:solidFill>
                  <a:srgbClr val="0066FF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1692275" y="5635625"/>
            <a:ext cx="5759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 dirty="0">
                <a:solidFill>
                  <a:srgbClr val="0066FF"/>
                </a:solidFill>
                <a:latin typeface="Comic Sans MS" pitchFamily="66" charset="0"/>
              </a:rPr>
              <a:t>Often shortened to the </a:t>
            </a:r>
            <a:r>
              <a:rPr lang="en-AU" altLang="en-US" sz="2400" dirty="0">
                <a:solidFill>
                  <a:srgbClr val="FF0000"/>
                </a:solidFill>
                <a:latin typeface="Comic Sans MS" pitchFamily="66" charset="0"/>
              </a:rPr>
              <a:t>“North Pole”</a:t>
            </a:r>
            <a:r>
              <a:rPr lang="en-AU" altLang="en-US" sz="2400" dirty="0">
                <a:solidFill>
                  <a:srgbClr val="0066FF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  <p:bldP spid="82950" grpId="0"/>
      <p:bldP spid="82951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6BE89-2D28-47E7-8258-8690028B8AE9}" type="slidenum">
              <a:rPr lang="en-AU"/>
              <a:pPr>
                <a:defRPr/>
              </a:pPr>
              <a:t>8</a:t>
            </a:fld>
            <a:endParaRPr lang="en-AU"/>
          </a:p>
        </p:txBody>
      </p:sp>
      <p:grpSp>
        <p:nvGrpSpPr>
          <p:cNvPr id="90172" name="Group 60"/>
          <p:cNvGrpSpPr>
            <a:grpSpLocks/>
          </p:cNvGrpSpPr>
          <p:nvPr/>
        </p:nvGrpSpPr>
        <p:grpSpPr bwMode="auto">
          <a:xfrm flipV="1">
            <a:off x="290513" y="1125538"/>
            <a:ext cx="8564562" cy="2339975"/>
            <a:chOff x="158" y="2160"/>
            <a:chExt cx="5395" cy="1474"/>
          </a:xfrm>
        </p:grpSpPr>
        <p:sp>
          <p:nvSpPr>
            <p:cNvPr id="10280" name="Oval 61"/>
            <p:cNvSpPr>
              <a:spLocks noChangeArrowheads="1"/>
            </p:cNvSpPr>
            <p:nvPr/>
          </p:nvSpPr>
          <p:spPr bwMode="auto">
            <a:xfrm>
              <a:off x="248" y="2160"/>
              <a:ext cx="5214" cy="56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81" name="Oval 62"/>
            <p:cNvSpPr>
              <a:spLocks noChangeArrowheads="1"/>
            </p:cNvSpPr>
            <p:nvPr/>
          </p:nvSpPr>
          <p:spPr bwMode="auto">
            <a:xfrm>
              <a:off x="180" y="2160"/>
              <a:ext cx="5350" cy="124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82" name="Oval 63"/>
            <p:cNvSpPr>
              <a:spLocks noChangeArrowheads="1"/>
            </p:cNvSpPr>
            <p:nvPr/>
          </p:nvSpPr>
          <p:spPr bwMode="auto">
            <a:xfrm>
              <a:off x="158" y="2160"/>
              <a:ext cx="5395" cy="1474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83" name="Oval 64"/>
            <p:cNvSpPr>
              <a:spLocks noChangeArrowheads="1"/>
            </p:cNvSpPr>
            <p:nvPr/>
          </p:nvSpPr>
          <p:spPr bwMode="auto">
            <a:xfrm>
              <a:off x="202" y="2160"/>
              <a:ext cx="5305" cy="102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84" name="Oval 65"/>
            <p:cNvSpPr>
              <a:spLocks noChangeArrowheads="1"/>
            </p:cNvSpPr>
            <p:nvPr/>
          </p:nvSpPr>
          <p:spPr bwMode="auto">
            <a:xfrm>
              <a:off x="225" y="2160"/>
              <a:ext cx="5259" cy="79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</p:grpSp>
      <p:grpSp>
        <p:nvGrpSpPr>
          <p:cNvPr id="90171" name="Group 59"/>
          <p:cNvGrpSpPr>
            <a:grpSpLocks/>
          </p:cNvGrpSpPr>
          <p:nvPr/>
        </p:nvGrpSpPr>
        <p:grpSpPr bwMode="auto">
          <a:xfrm>
            <a:off x="288925" y="3392488"/>
            <a:ext cx="8564563" cy="2339975"/>
            <a:chOff x="158" y="2160"/>
            <a:chExt cx="5395" cy="1474"/>
          </a:xfrm>
        </p:grpSpPr>
        <p:sp>
          <p:nvSpPr>
            <p:cNvPr id="10275" name="Oval 30"/>
            <p:cNvSpPr>
              <a:spLocks noChangeArrowheads="1"/>
            </p:cNvSpPr>
            <p:nvPr/>
          </p:nvSpPr>
          <p:spPr bwMode="auto">
            <a:xfrm>
              <a:off x="248" y="2160"/>
              <a:ext cx="5214" cy="56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76" name="Oval 31"/>
            <p:cNvSpPr>
              <a:spLocks noChangeArrowheads="1"/>
            </p:cNvSpPr>
            <p:nvPr/>
          </p:nvSpPr>
          <p:spPr bwMode="auto">
            <a:xfrm>
              <a:off x="180" y="2160"/>
              <a:ext cx="5350" cy="124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77" name="Oval 32"/>
            <p:cNvSpPr>
              <a:spLocks noChangeArrowheads="1"/>
            </p:cNvSpPr>
            <p:nvPr/>
          </p:nvSpPr>
          <p:spPr bwMode="auto">
            <a:xfrm>
              <a:off x="158" y="2160"/>
              <a:ext cx="5395" cy="1474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78" name="Oval 33"/>
            <p:cNvSpPr>
              <a:spLocks noChangeArrowheads="1"/>
            </p:cNvSpPr>
            <p:nvPr/>
          </p:nvSpPr>
          <p:spPr bwMode="auto">
            <a:xfrm>
              <a:off x="202" y="2160"/>
              <a:ext cx="5305" cy="102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79" name="Oval 34"/>
            <p:cNvSpPr>
              <a:spLocks noChangeArrowheads="1"/>
            </p:cNvSpPr>
            <p:nvPr/>
          </p:nvSpPr>
          <p:spPr bwMode="auto">
            <a:xfrm>
              <a:off x="225" y="2160"/>
              <a:ext cx="5259" cy="79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</p:grpSp>
      <p:sp>
        <p:nvSpPr>
          <p:cNvPr id="90153" name="AutoShape 41"/>
          <p:cNvSpPr>
            <a:spLocks noChangeArrowheads="1"/>
          </p:cNvSpPr>
          <p:nvPr/>
        </p:nvSpPr>
        <p:spPr bwMode="auto">
          <a:xfrm flipH="1">
            <a:off x="4219575" y="1417638"/>
            <a:ext cx="703263" cy="395287"/>
          </a:xfrm>
          <a:prstGeom prst="leftArrow">
            <a:avLst>
              <a:gd name="adj1" fmla="val 50000"/>
              <a:gd name="adj2" fmla="val 44478"/>
            </a:avLst>
          </a:prstGeom>
          <a:solidFill>
            <a:schemeClr val="accent2">
              <a:alpha val="25098"/>
            </a:schemeClr>
          </a:solidFill>
          <a:ln w="31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90154" name="Text Box 42"/>
          <p:cNvSpPr txBox="1">
            <a:spLocks noChangeArrowheads="1"/>
          </p:cNvSpPr>
          <p:nvPr/>
        </p:nvSpPr>
        <p:spPr bwMode="auto">
          <a:xfrm>
            <a:off x="1152525" y="404813"/>
            <a:ext cx="68405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Unlike Poles </a:t>
            </a:r>
            <a:r>
              <a:rPr lang="en-AU" altLang="en-US" sz="3600">
                <a:solidFill>
                  <a:schemeClr val="accent2"/>
                </a:solidFill>
                <a:latin typeface="Comic Sans MS" pitchFamily="66" charset="0"/>
              </a:rPr>
              <a:t>Attract</a:t>
            </a:r>
          </a:p>
        </p:txBody>
      </p:sp>
      <p:sp>
        <p:nvSpPr>
          <p:cNvPr id="90155" name="AutoShape 43"/>
          <p:cNvSpPr>
            <a:spLocks noChangeArrowheads="1"/>
          </p:cNvSpPr>
          <p:nvPr/>
        </p:nvSpPr>
        <p:spPr bwMode="auto">
          <a:xfrm flipH="1">
            <a:off x="4219575" y="5045075"/>
            <a:ext cx="703263" cy="395288"/>
          </a:xfrm>
          <a:prstGeom prst="leftArrow">
            <a:avLst>
              <a:gd name="adj1" fmla="val 50000"/>
              <a:gd name="adj2" fmla="val 44478"/>
            </a:avLst>
          </a:prstGeom>
          <a:solidFill>
            <a:schemeClr val="accent2">
              <a:alpha val="25098"/>
            </a:schemeClr>
          </a:solidFill>
          <a:ln w="31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grpSp>
        <p:nvGrpSpPr>
          <p:cNvPr id="90156" name="Group 44"/>
          <p:cNvGrpSpPr>
            <a:grpSpLocks/>
          </p:cNvGrpSpPr>
          <p:nvPr/>
        </p:nvGrpSpPr>
        <p:grpSpPr bwMode="auto">
          <a:xfrm>
            <a:off x="2808288" y="2889250"/>
            <a:ext cx="3455987" cy="1079500"/>
            <a:chOff x="2200" y="1820"/>
            <a:chExt cx="1360" cy="680"/>
          </a:xfrm>
        </p:grpSpPr>
        <p:sp>
          <p:nvSpPr>
            <p:cNvPr id="10261" name="Oval 45"/>
            <p:cNvSpPr>
              <a:spLocks noChangeArrowheads="1"/>
            </p:cNvSpPr>
            <p:nvPr/>
          </p:nvSpPr>
          <p:spPr bwMode="auto">
            <a:xfrm>
              <a:off x="2200" y="2114"/>
              <a:ext cx="1360" cy="91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62" name="Oval 46"/>
            <p:cNvSpPr>
              <a:spLocks noChangeArrowheads="1"/>
            </p:cNvSpPr>
            <p:nvPr/>
          </p:nvSpPr>
          <p:spPr bwMode="auto">
            <a:xfrm>
              <a:off x="2200" y="2069"/>
              <a:ext cx="1360" cy="181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63" name="Oval 47"/>
            <p:cNvSpPr>
              <a:spLocks noChangeArrowheads="1"/>
            </p:cNvSpPr>
            <p:nvPr/>
          </p:nvSpPr>
          <p:spPr bwMode="auto">
            <a:xfrm>
              <a:off x="2200" y="2092"/>
              <a:ext cx="1360" cy="13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64" name="Oval 48"/>
            <p:cNvSpPr>
              <a:spLocks noChangeArrowheads="1"/>
            </p:cNvSpPr>
            <p:nvPr/>
          </p:nvSpPr>
          <p:spPr bwMode="auto">
            <a:xfrm>
              <a:off x="2200" y="2046"/>
              <a:ext cx="1360" cy="22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65" name="Oval 49"/>
            <p:cNvSpPr>
              <a:spLocks noChangeArrowheads="1"/>
            </p:cNvSpPr>
            <p:nvPr/>
          </p:nvSpPr>
          <p:spPr bwMode="auto">
            <a:xfrm>
              <a:off x="2200" y="2024"/>
              <a:ext cx="1360" cy="272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66" name="Oval 50"/>
            <p:cNvSpPr>
              <a:spLocks noChangeArrowheads="1"/>
            </p:cNvSpPr>
            <p:nvPr/>
          </p:nvSpPr>
          <p:spPr bwMode="auto">
            <a:xfrm>
              <a:off x="2200" y="1978"/>
              <a:ext cx="1360" cy="36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67" name="Oval 51"/>
            <p:cNvSpPr>
              <a:spLocks noChangeArrowheads="1"/>
            </p:cNvSpPr>
            <p:nvPr/>
          </p:nvSpPr>
          <p:spPr bwMode="auto">
            <a:xfrm>
              <a:off x="2200" y="2001"/>
              <a:ext cx="1360" cy="317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68" name="Oval 52"/>
            <p:cNvSpPr>
              <a:spLocks noChangeArrowheads="1"/>
            </p:cNvSpPr>
            <p:nvPr/>
          </p:nvSpPr>
          <p:spPr bwMode="auto">
            <a:xfrm>
              <a:off x="2200" y="1956"/>
              <a:ext cx="1360" cy="408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69" name="Oval 53"/>
            <p:cNvSpPr>
              <a:spLocks noChangeArrowheads="1"/>
            </p:cNvSpPr>
            <p:nvPr/>
          </p:nvSpPr>
          <p:spPr bwMode="auto">
            <a:xfrm>
              <a:off x="2200" y="1933"/>
              <a:ext cx="1360" cy="45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70" name="Oval 54"/>
            <p:cNvSpPr>
              <a:spLocks noChangeArrowheads="1"/>
            </p:cNvSpPr>
            <p:nvPr/>
          </p:nvSpPr>
          <p:spPr bwMode="auto">
            <a:xfrm>
              <a:off x="2200" y="1820"/>
              <a:ext cx="1360" cy="68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71" name="Oval 55"/>
            <p:cNvSpPr>
              <a:spLocks noChangeArrowheads="1"/>
            </p:cNvSpPr>
            <p:nvPr/>
          </p:nvSpPr>
          <p:spPr bwMode="auto">
            <a:xfrm>
              <a:off x="2200" y="1865"/>
              <a:ext cx="1360" cy="589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72" name="Oval 56"/>
            <p:cNvSpPr>
              <a:spLocks noChangeArrowheads="1"/>
            </p:cNvSpPr>
            <p:nvPr/>
          </p:nvSpPr>
          <p:spPr bwMode="auto">
            <a:xfrm>
              <a:off x="2200" y="1842"/>
              <a:ext cx="1360" cy="635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73" name="Oval 57"/>
            <p:cNvSpPr>
              <a:spLocks noChangeArrowheads="1"/>
            </p:cNvSpPr>
            <p:nvPr/>
          </p:nvSpPr>
          <p:spPr bwMode="auto">
            <a:xfrm>
              <a:off x="2200" y="1888"/>
              <a:ext cx="1360" cy="544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74" name="Oval 58"/>
            <p:cNvSpPr>
              <a:spLocks noChangeArrowheads="1"/>
            </p:cNvSpPr>
            <p:nvPr/>
          </p:nvSpPr>
          <p:spPr bwMode="auto">
            <a:xfrm>
              <a:off x="2200" y="1910"/>
              <a:ext cx="1360" cy="499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</p:grpSp>
      <p:sp>
        <p:nvSpPr>
          <p:cNvPr id="90152" name="AutoShape 40"/>
          <p:cNvSpPr>
            <a:spLocks noChangeArrowheads="1"/>
          </p:cNvSpPr>
          <p:nvPr/>
        </p:nvSpPr>
        <p:spPr bwMode="auto">
          <a:xfrm>
            <a:off x="4219575" y="3230563"/>
            <a:ext cx="703263" cy="395287"/>
          </a:xfrm>
          <a:prstGeom prst="leftArrow">
            <a:avLst>
              <a:gd name="adj1" fmla="val 50000"/>
              <a:gd name="adj2" fmla="val 44478"/>
            </a:avLst>
          </a:prstGeom>
          <a:solidFill>
            <a:schemeClr val="accent2">
              <a:alpha val="25098"/>
            </a:schemeClr>
          </a:solidFill>
          <a:ln w="31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grpSp>
        <p:nvGrpSpPr>
          <p:cNvPr id="90189" name="Group 77"/>
          <p:cNvGrpSpPr>
            <a:grpSpLocks/>
          </p:cNvGrpSpPr>
          <p:nvPr/>
        </p:nvGrpSpPr>
        <p:grpSpPr bwMode="auto">
          <a:xfrm>
            <a:off x="1227138" y="3067050"/>
            <a:ext cx="1763712" cy="720725"/>
            <a:chOff x="1542" y="1932"/>
            <a:chExt cx="1111" cy="454"/>
          </a:xfrm>
        </p:grpSpPr>
        <p:sp>
          <p:nvSpPr>
            <p:cNvPr id="10258" name="Rectangle 67"/>
            <p:cNvSpPr>
              <a:spLocks noChangeArrowheads="1"/>
            </p:cNvSpPr>
            <p:nvPr/>
          </p:nvSpPr>
          <p:spPr bwMode="auto">
            <a:xfrm>
              <a:off x="1542" y="1932"/>
              <a:ext cx="1111" cy="454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chemeClr val="accent2"/>
                </a:gs>
              </a:gsLst>
              <a:lin ang="0" scaled="1"/>
            </a:gradFill>
            <a:ln w="5715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59" name="Text Box 68"/>
            <p:cNvSpPr txBox="1">
              <a:spLocks noChangeArrowheads="1"/>
            </p:cNvSpPr>
            <p:nvPr/>
          </p:nvSpPr>
          <p:spPr bwMode="auto">
            <a:xfrm>
              <a:off x="1573" y="1995"/>
              <a:ext cx="2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AU" altLang="en-US" sz="2800" b="1">
                  <a:solidFill>
                    <a:srgbClr val="FFFFFF"/>
                  </a:solidFill>
                </a:rPr>
                <a:t>N</a:t>
              </a:r>
            </a:p>
          </p:txBody>
        </p:sp>
        <p:sp>
          <p:nvSpPr>
            <p:cNvPr id="10260" name="Text Box 69"/>
            <p:cNvSpPr txBox="1">
              <a:spLocks noChangeArrowheads="1"/>
            </p:cNvSpPr>
            <p:nvPr/>
          </p:nvSpPr>
          <p:spPr bwMode="auto">
            <a:xfrm>
              <a:off x="2380" y="1995"/>
              <a:ext cx="2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AU" altLang="en-US" sz="2800" b="1">
                  <a:solidFill>
                    <a:srgbClr val="FFFFFF"/>
                  </a:solidFill>
                </a:rPr>
                <a:t>S</a:t>
              </a:r>
            </a:p>
          </p:txBody>
        </p:sp>
      </p:grpSp>
      <p:grpSp>
        <p:nvGrpSpPr>
          <p:cNvPr id="90190" name="Group 78"/>
          <p:cNvGrpSpPr>
            <a:grpSpLocks/>
          </p:cNvGrpSpPr>
          <p:nvPr/>
        </p:nvGrpSpPr>
        <p:grpSpPr bwMode="auto">
          <a:xfrm>
            <a:off x="6153150" y="3068638"/>
            <a:ext cx="1763713" cy="720725"/>
            <a:chOff x="1542" y="1932"/>
            <a:chExt cx="1111" cy="454"/>
          </a:xfrm>
        </p:grpSpPr>
        <p:sp>
          <p:nvSpPr>
            <p:cNvPr id="10255" name="Rectangle 79"/>
            <p:cNvSpPr>
              <a:spLocks noChangeArrowheads="1"/>
            </p:cNvSpPr>
            <p:nvPr/>
          </p:nvSpPr>
          <p:spPr bwMode="auto">
            <a:xfrm>
              <a:off x="1542" y="1932"/>
              <a:ext cx="1111" cy="454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chemeClr val="accent2"/>
                </a:gs>
              </a:gsLst>
              <a:lin ang="0" scaled="1"/>
            </a:gradFill>
            <a:ln w="5715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400">
                <a:latin typeface="Comic Sans MS" pitchFamily="66" charset="0"/>
              </a:endParaRPr>
            </a:p>
          </p:txBody>
        </p:sp>
        <p:sp>
          <p:nvSpPr>
            <p:cNvPr id="10256" name="Text Box 80"/>
            <p:cNvSpPr txBox="1">
              <a:spLocks noChangeArrowheads="1"/>
            </p:cNvSpPr>
            <p:nvPr/>
          </p:nvSpPr>
          <p:spPr bwMode="auto">
            <a:xfrm>
              <a:off x="1573" y="1995"/>
              <a:ext cx="2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AU" altLang="en-US" sz="2800" b="1">
                  <a:solidFill>
                    <a:srgbClr val="FFFFFF"/>
                  </a:solidFill>
                </a:rPr>
                <a:t>N</a:t>
              </a:r>
            </a:p>
          </p:txBody>
        </p:sp>
        <p:sp>
          <p:nvSpPr>
            <p:cNvPr id="10257" name="Text Box 81"/>
            <p:cNvSpPr txBox="1">
              <a:spLocks noChangeArrowheads="1"/>
            </p:cNvSpPr>
            <p:nvPr/>
          </p:nvSpPr>
          <p:spPr bwMode="auto">
            <a:xfrm>
              <a:off x="2380" y="1995"/>
              <a:ext cx="2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AU" altLang="en-US" sz="2800" b="1">
                  <a:solidFill>
                    <a:srgbClr val="FFFFFF"/>
                  </a:solidFill>
                </a:rPr>
                <a:t>S</a:t>
              </a:r>
            </a:p>
          </p:txBody>
        </p:sp>
      </p:grpSp>
      <p:sp>
        <p:nvSpPr>
          <p:cNvPr id="4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0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0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0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0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0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0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618 0.00023 L 0.16701 0.0002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0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01 0.0 L -0.17083 0.0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90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4" dur="500"/>
                                        <p:tgtEl>
                                          <p:spTgt spid="90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53" grpId="0" animBg="1"/>
      <p:bldP spid="90154" grpId="0"/>
      <p:bldP spid="90155" grpId="0" animBg="1"/>
      <p:bldP spid="90152" grpId="0" animBg="1"/>
      <p:bldP spid="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29/08/2018</a:t>
            </a:r>
            <a:endParaRPr lang="en-AU"/>
          </a:p>
        </p:txBody>
      </p:sp>
      <p:sp>
        <p:nvSpPr>
          <p:cNvPr id="4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E7424-9C48-4B56-8029-C4F9F1D3ECB9}" type="slidenum">
              <a:rPr lang="en-AU"/>
              <a:pPr>
                <a:defRPr/>
              </a:pPr>
              <a:t>9</a:t>
            </a:fld>
            <a:endParaRPr lang="en-AU"/>
          </a:p>
        </p:txBody>
      </p:sp>
      <p:sp>
        <p:nvSpPr>
          <p:cNvPr id="71721" name="AutoShape 41"/>
          <p:cNvSpPr>
            <a:spLocks noChangeArrowheads="1"/>
          </p:cNvSpPr>
          <p:nvPr/>
        </p:nvSpPr>
        <p:spPr bwMode="auto">
          <a:xfrm>
            <a:off x="4194175" y="3267075"/>
            <a:ext cx="755650" cy="323850"/>
          </a:xfrm>
          <a:prstGeom prst="leftRightArrow">
            <a:avLst>
              <a:gd name="adj1" fmla="val 50000"/>
              <a:gd name="adj2" fmla="val 46667"/>
            </a:avLst>
          </a:prstGeom>
          <a:solidFill>
            <a:schemeClr val="accent2"/>
          </a:solidFill>
          <a:ln w="571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>
              <a:latin typeface="Comic Sans MS" pitchFamily="66" charset="0"/>
            </a:endParaRPr>
          </a:p>
        </p:txBody>
      </p:sp>
      <p:sp>
        <p:nvSpPr>
          <p:cNvPr id="71744" name="Text Box 64"/>
          <p:cNvSpPr txBox="1">
            <a:spLocks noChangeArrowheads="1"/>
          </p:cNvSpPr>
          <p:nvPr/>
        </p:nvSpPr>
        <p:spPr bwMode="auto">
          <a:xfrm>
            <a:off x="1152525" y="404813"/>
            <a:ext cx="68405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AU" altLang="en-US" sz="2400">
                <a:latin typeface="Comic Sans MS" pitchFamily="66" charset="0"/>
              </a:rPr>
              <a:t>Like Poles </a:t>
            </a:r>
            <a:r>
              <a:rPr lang="en-AU" altLang="en-US" sz="3600">
                <a:solidFill>
                  <a:schemeClr val="accent2"/>
                </a:solidFill>
                <a:latin typeface="Comic Sans MS" pitchFamily="66" charset="0"/>
              </a:rPr>
              <a:t>Repel</a:t>
            </a:r>
          </a:p>
        </p:txBody>
      </p:sp>
      <p:grpSp>
        <p:nvGrpSpPr>
          <p:cNvPr id="71791" name="Group 111"/>
          <p:cNvGrpSpPr>
            <a:grpSpLocks/>
          </p:cNvGrpSpPr>
          <p:nvPr/>
        </p:nvGrpSpPr>
        <p:grpSpPr bwMode="auto">
          <a:xfrm>
            <a:off x="431800" y="2239963"/>
            <a:ext cx="4067175" cy="2376487"/>
            <a:chOff x="272" y="1411"/>
            <a:chExt cx="2562" cy="1497"/>
          </a:xfrm>
        </p:grpSpPr>
        <p:grpSp>
          <p:nvGrpSpPr>
            <p:cNvPr id="11292" name="Group 50"/>
            <p:cNvGrpSpPr>
              <a:grpSpLocks/>
            </p:cNvGrpSpPr>
            <p:nvPr/>
          </p:nvGrpSpPr>
          <p:grpSpPr bwMode="auto">
            <a:xfrm>
              <a:off x="272" y="2114"/>
              <a:ext cx="2562" cy="794"/>
              <a:chOff x="3084" y="2114"/>
              <a:chExt cx="2562" cy="794"/>
            </a:xfrm>
          </p:grpSpPr>
          <p:sp>
            <p:nvSpPr>
              <p:cNvPr id="11304" name="Oval 51"/>
              <p:cNvSpPr>
                <a:spLocks noChangeArrowheads="1"/>
              </p:cNvSpPr>
              <p:nvPr/>
            </p:nvSpPr>
            <p:spPr bwMode="auto">
              <a:xfrm flipV="1">
                <a:off x="3416" y="2236"/>
                <a:ext cx="1910" cy="32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305" name="Oval 52"/>
              <p:cNvSpPr>
                <a:spLocks noChangeArrowheads="1"/>
              </p:cNvSpPr>
              <p:nvPr/>
            </p:nvSpPr>
            <p:spPr bwMode="auto">
              <a:xfrm flipV="1">
                <a:off x="3347" y="2208"/>
                <a:ext cx="2045" cy="42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306" name="Oval 53"/>
              <p:cNvSpPr>
                <a:spLocks noChangeArrowheads="1"/>
              </p:cNvSpPr>
              <p:nvPr/>
            </p:nvSpPr>
            <p:spPr bwMode="auto">
              <a:xfrm flipV="1">
                <a:off x="3285" y="2184"/>
                <a:ext cx="2168" cy="519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307" name="Oval 54"/>
              <p:cNvSpPr>
                <a:spLocks noChangeArrowheads="1"/>
              </p:cNvSpPr>
              <p:nvPr/>
            </p:nvSpPr>
            <p:spPr bwMode="auto">
              <a:xfrm flipV="1">
                <a:off x="3228" y="2153"/>
                <a:ext cx="2280" cy="641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308" name="Oval 55"/>
              <p:cNvSpPr>
                <a:spLocks noChangeArrowheads="1"/>
              </p:cNvSpPr>
              <p:nvPr/>
            </p:nvSpPr>
            <p:spPr bwMode="auto">
              <a:xfrm flipV="1">
                <a:off x="3145" y="2133"/>
                <a:ext cx="2442" cy="71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309" name="Oval 56"/>
              <p:cNvSpPr>
                <a:spLocks noChangeArrowheads="1"/>
              </p:cNvSpPr>
              <p:nvPr/>
            </p:nvSpPr>
            <p:spPr bwMode="auto">
              <a:xfrm flipV="1">
                <a:off x="3084" y="2114"/>
                <a:ext cx="2562" cy="794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</p:grpSp>
        <p:grpSp>
          <p:nvGrpSpPr>
            <p:cNvPr id="11293" name="Group 57"/>
            <p:cNvGrpSpPr>
              <a:grpSpLocks/>
            </p:cNvGrpSpPr>
            <p:nvPr/>
          </p:nvGrpSpPr>
          <p:grpSpPr bwMode="auto">
            <a:xfrm flipV="1">
              <a:off x="272" y="1411"/>
              <a:ext cx="2562" cy="794"/>
              <a:chOff x="3084" y="2114"/>
              <a:chExt cx="2562" cy="794"/>
            </a:xfrm>
          </p:grpSpPr>
          <p:sp>
            <p:nvSpPr>
              <p:cNvPr id="11298" name="Oval 58"/>
              <p:cNvSpPr>
                <a:spLocks noChangeArrowheads="1"/>
              </p:cNvSpPr>
              <p:nvPr/>
            </p:nvSpPr>
            <p:spPr bwMode="auto">
              <a:xfrm flipV="1">
                <a:off x="3416" y="2236"/>
                <a:ext cx="1910" cy="32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99" name="Oval 59"/>
              <p:cNvSpPr>
                <a:spLocks noChangeArrowheads="1"/>
              </p:cNvSpPr>
              <p:nvPr/>
            </p:nvSpPr>
            <p:spPr bwMode="auto">
              <a:xfrm flipV="1">
                <a:off x="3347" y="2208"/>
                <a:ext cx="2045" cy="42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300" name="Oval 60"/>
              <p:cNvSpPr>
                <a:spLocks noChangeArrowheads="1"/>
              </p:cNvSpPr>
              <p:nvPr/>
            </p:nvSpPr>
            <p:spPr bwMode="auto">
              <a:xfrm flipV="1">
                <a:off x="3285" y="2184"/>
                <a:ext cx="2168" cy="519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301" name="Oval 61"/>
              <p:cNvSpPr>
                <a:spLocks noChangeArrowheads="1"/>
              </p:cNvSpPr>
              <p:nvPr/>
            </p:nvSpPr>
            <p:spPr bwMode="auto">
              <a:xfrm flipV="1">
                <a:off x="3228" y="2153"/>
                <a:ext cx="2280" cy="641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302" name="Oval 62"/>
              <p:cNvSpPr>
                <a:spLocks noChangeArrowheads="1"/>
              </p:cNvSpPr>
              <p:nvPr/>
            </p:nvSpPr>
            <p:spPr bwMode="auto">
              <a:xfrm flipV="1">
                <a:off x="3145" y="2133"/>
                <a:ext cx="2442" cy="71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303" name="Oval 63"/>
              <p:cNvSpPr>
                <a:spLocks noChangeArrowheads="1"/>
              </p:cNvSpPr>
              <p:nvPr/>
            </p:nvSpPr>
            <p:spPr bwMode="auto">
              <a:xfrm flipV="1">
                <a:off x="3084" y="2114"/>
                <a:ext cx="2562" cy="794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</p:grpSp>
        <p:grpSp>
          <p:nvGrpSpPr>
            <p:cNvPr id="11294" name="Group 103"/>
            <p:cNvGrpSpPr>
              <a:grpSpLocks/>
            </p:cNvGrpSpPr>
            <p:nvPr/>
          </p:nvGrpSpPr>
          <p:grpSpPr bwMode="auto">
            <a:xfrm>
              <a:off x="782" y="1932"/>
              <a:ext cx="1542" cy="454"/>
              <a:chOff x="1542" y="1932"/>
              <a:chExt cx="1111" cy="454"/>
            </a:xfrm>
          </p:grpSpPr>
          <p:sp>
            <p:nvSpPr>
              <p:cNvPr id="11295" name="Rectangle 104"/>
              <p:cNvSpPr>
                <a:spLocks noChangeArrowheads="1"/>
              </p:cNvSpPr>
              <p:nvPr/>
            </p:nvSpPr>
            <p:spPr bwMode="auto">
              <a:xfrm>
                <a:off x="1542" y="1932"/>
                <a:ext cx="1111" cy="454"/>
              </a:xfrm>
              <a:prstGeom prst="rect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chemeClr val="accent2"/>
                  </a:gs>
                </a:gsLst>
                <a:lin ang="0" scaled="1"/>
              </a:gradFill>
              <a:ln w="57150" algn="ctr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96" name="Text Box 105"/>
              <p:cNvSpPr txBox="1">
                <a:spLocks noChangeArrowheads="1"/>
              </p:cNvSpPr>
              <p:nvPr/>
            </p:nvSpPr>
            <p:spPr bwMode="auto">
              <a:xfrm>
                <a:off x="1573" y="1995"/>
                <a:ext cx="23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AU" altLang="en-US" sz="2800" b="1">
                    <a:solidFill>
                      <a:srgbClr val="FFFFFF"/>
                    </a:solidFill>
                  </a:rPr>
                  <a:t>S</a:t>
                </a:r>
              </a:p>
            </p:txBody>
          </p:sp>
          <p:sp>
            <p:nvSpPr>
              <p:cNvPr id="11297" name="Text Box 106"/>
              <p:cNvSpPr txBox="1">
                <a:spLocks noChangeArrowheads="1"/>
              </p:cNvSpPr>
              <p:nvPr/>
            </p:nvSpPr>
            <p:spPr bwMode="auto">
              <a:xfrm>
                <a:off x="2380" y="1995"/>
                <a:ext cx="23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AU" altLang="en-US" sz="2800" b="1">
                    <a:solidFill>
                      <a:srgbClr val="FFFFFF"/>
                    </a:solidFill>
                  </a:rPr>
                  <a:t>N</a:t>
                </a:r>
              </a:p>
            </p:txBody>
          </p:sp>
        </p:grpSp>
      </p:grpSp>
      <p:grpSp>
        <p:nvGrpSpPr>
          <p:cNvPr id="71792" name="Group 112"/>
          <p:cNvGrpSpPr>
            <a:grpSpLocks/>
          </p:cNvGrpSpPr>
          <p:nvPr/>
        </p:nvGrpSpPr>
        <p:grpSpPr bwMode="auto">
          <a:xfrm>
            <a:off x="4608513" y="2239963"/>
            <a:ext cx="4068762" cy="2376487"/>
            <a:chOff x="2903" y="1411"/>
            <a:chExt cx="2563" cy="1497"/>
          </a:xfrm>
        </p:grpSpPr>
        <p:grpSp>
          <p:nvGrpSpPr>
            <p:cNvPr id="11274" name="Group 42"/>
            <p:cNvGrpSpPr>
              <a:grpSpLocks/>
            </p:cNvGrpSpPr>
            <p:nvPr/>
          </p:nvGrpSpPr>
          <p:grpSpPr bwMode="auto">
            <a:xfrm>
              <a:off x="2903" y="2114"/>
              <a:ext cx="2562" cy="794"/>
              <a:chOff x="3084" y="2114"/>
              <a:chExt cx="2562" cy="794"/>
            </a:xfrm>
          </p:grpSpPr>
          <p:sp>
            <p:nvSpPr>
              <p:cNvPr id="11286" name="Oval 35"/>
              <p:cNvSpPr>
                <a:spLocks noChangeArrowheads="1"/>
              </p:cNvSpPr>
              <p:nvPr/>
            </p:nvSpPr>
            <p:spPr bwMode="auto">
              <a:xfrm flipV="1">
                <a:off x="3416" y="2236"/>
                <a:ext cx="1910" cy="32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87" name="Oval 36"/>
              <p:cNvSpPr>
                <a:spLocks noChangeArrowheads="1"/>
              </p:cNvSpPr>
              <p:nvPr/>
            </p:nvSpPr>
            <p:spPr bwMode="auto">
              <a:xfrm flipV="1">
                <a:off x="3347" y="2208"/>
                <a:ext cx="2045" cy="42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88" name="Oval 37"/>
              <p:cNvSpPr>
                <a:spLocks noChangeArrowheads="1"/>
              </p:cNvSpPr>
              <p:nvPr/>
            </p:nvSpPr>
            <p:spPr bwMode="auto">
              <a:xfrm flipV="1">
                <a:off x="3285" y="2184"/>
                <a:ext cx="2168" cy="519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89" name="Oval 38"/>
              <p:cNvSpPr>
                <a:spLocks noChangeArrowheads="1"/>
              </p:cNvSpPr>
              <p:nvPr/>
            </p:nvSpPr>
            <p:spPr bwMode="auto">
              <a:xfrm flipV="1">
                <a:off x="3228" y="2153"/>
                <a:ext cx="2280" cy="641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90" name="Oval 39"/>
              <p:cNvSpPr>
                <a:spLocks noChangeArrowheads="1"/>
              </p:cNvSpPr>
              <p:nvPr/>
            </p:nvSpPr>
            <p:spPr bwMode="auto">
              <a:xfrm flipV="1">
                <a:off x="3145" y="2133"/>
                <a:ext cx="2442" cy="71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91" name="Oval 40"/>
              <p:cNvSpPr>
                <a:spLocks noChangeArrowheads="1"/>
              </p:cNvSpPr>
              <p:nvPr/>
            </p:nvSpPr>
            <p:spPr bwMode="auto">
              <a:xfrm flipV="1">
                <a:off x="3084" y="2114"/>
                <a:ext cx="2562" cy="794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</p:grpSp>
        <p:grpSp>
          <p:nvGrpSpPr>
            <p:cNvPr id="11275" name="Group 43"/>
            <p:cNvGrpSpPr>
              <a:grpSpLocks/>
            </p:cNvGrpSpPr>
            <p:nvPr/>
          </p:nvGrpSpPr>
          <p:grpSpPr bwMode="auto">
            <a:xfrm flipV="1">
              <a:off x="2904" y="1411"/>
              <a:ext cx="2562" cy="794"/>
              <a:chOff x="3084" y="2114"/>
              <a:chExt cx="2562" cy="794"/>
            </a:xfrm>
          </p:grpSpPr>
          <p:sp>
            <p:nvSpPr>
              <p:cNvPr id="11280" name="Oval 44"/>
              <p:cNvSpPr>
                <a:spLocks noChangeArrowheads="1"/>
              </p:cNvSpPr>
              <p:nvPr/>
            </p:nvSpPr>
            <p:spPr bwMode="auto">
              <a:xfrm flipV="1">
                <a:off x="3416" y="2236"/>
                <a:ext cx="1910" cy="320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81" name="Oval 45"/>
              <p:cNvSpPr>
                <a:spLocks noChangeArrowheads="1"/>
              </p:cNvSpPr>
              <p:nvPr/>
            </p:nvSpPr>
            <p:spPr bwMode="auto">
              <a:xfrm flipV="1">
                <a:off x="3347" y="2208"/>
                <a:ext cx="2045" cy="42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82" name="Oval 46"/>
              <p:cNvSpPr>
                <a:spLocks noChangeArrowheads="1"/>
              </p:cNvSpPr>
              <p:nvPr/>
            </p:nvSpPr>
            <p:spPr bwMode="auto">
              <a:xfrm flipV="1">
                <a:off x="3285" y="2184"/>
                <a:ext cx="2168" cy="519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83" name="Oval 47"/>
              <p:cNvSpPr>
                <a:spLocks noChangeArrowheads="1"/>
              </p:cNvSpPr>
              <p:nvPr/>
            </p:nvSpPr>
            <p:spPr bwMode="auto">
              <a:xfrm flipV="1">
                <a:off x="3228" y="2153"/>
                <a:ext cx="2280" cy="641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84" name="Oval 48"/>
              <p:cNvSpPr>
                <a:spLocks noChangeArrowheads="1"/>
              </p:cNvSpPr>
              <p:nvPr/>
            </p:nvSpPr>
            <p:spPr bwMode="auto">
              <a:xfrm flipV="1">
                <a:off x="3145" y="2133"/>
                <a:ext cx="2442" cy="717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85" name="Oval 49"/>
              <p:cNvSpPr>
                <a:spLocks noChangeArrowheads="1"/>
              </p:cNvSpPr>
              <p:nvPr/>
            </p:nvSpPr>
            <p:spPr bwMode="auto">
              <a:xfrm flipV="1">
                <a:off x="3084" y="2114"/>
                <a:ext cx="2562" cy="794"/>
              </a:xfrm>
              <a:prstGeom prst="ellips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</p:grpSp>
        <p:grpSp>
          <p:nvGrpSpPr>
            <p:cNvPr id="11276" name="Group 107"/>
            <p:cNvGrpSpPr>
              <a:grpSpLocks/>
            </p:cNvGrpSpPr>
            <p:nvPr/>
          </p:nvGrpSpPr>
          <p:grpSpPr bwMode="auto">
            <a:xfrm>
              <a:off x="3413" y="1933"/>
              <a:ext cx="1542" cy="454"/>
              <a:chOff x="1542" y="1932"/>
              <a:chExt cx="1111" cy="454"/>
            </a:xfrm>
          </p:grpSpPr>
          <p:sp>
            <p:nvSpPr>
              <p:cNvPr id="11277" name="Rectangle 108"/>
              <p:cNvSpPr>
                <a:spLocks noChangeArrowheads="1"/>
              </p:cNvSpPr>
              <p:nvPr/>
            </p:nvSpPr>
            <p:spPr bwMode="auto">
              <a:xfrm>
                <a:off x="1542" y="1932"/>
                <a:ext cx="1111" cy="454"/>
              </a:xfrm>
              <a:prstGeom prst="rect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chemeClr val="accent2"/>
                  </a:gs>
                </a:gsLst>
                <a:lin ang="0" scaled="1"/>
              </a:gradFill>
              <a:ln w="57150" algn="ctr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en-US" altLang="en-US" sz="2400">
                  <a:latin typeface="Comic Sans MS" pitchFamily="66" charset="0"/>
                </a:endParaRPr>
              </a:p>
            </p:txBody>
          </p:sp>
          <p:sp>
            <p:nvSpPr>
              <p:cNvPr id="11278" name="Text Box 109"/>
              <p:cNvSpPr txBox="1">
                <a:spLocks noChangeArrowheads="1"/>
              </p:cNvSpPr>
              <p:nvPr/>
            </p:nvSpPr>
            <p:spPr bwMode="auto">
              <a:xfrm>
                <a:off x="1573" y="1995"/>
                <a:ext cx="23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AU" altLang="en-US" sz="2800" b="1">
                    <a:solidFill>
                      <a:srgbClr val="FFFFFF"/>
                    </a:solidFill>
                  </a:rPr>
                  <a:t>N</a:t>
                </a:r>
              </a:p>
            </p:txBody>
          </p:sp>
          <p:sp>
            <p:nvSpPr>
              <p:cNvPr id="11279" name="Text Box 110"/>
              <p:cNvSpPr txBox="1">
                <a:spLocks noChangeArrowheads="1"/>
              </p:cNvSpPr>
              <p:nvPr/>
            </p:nvSpPr>
            <p:spPr bwMode="auto">
              <a:xfrm>
                <a:off x="2380" y="1995"/>
                <a:ext cx="23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AU" altLang="en-US" sz="2800" b="1">
                    <a:solidFill>
                      <a:srgbClr val="FFFFFF"/>
                    </a:solidFill>
                  </a:rPr>
                  <a:t>S</a:t>
                </a:r>
              </a:p>
            </p:txBody>
          </p:sp>
        </p:grpSp>
      </p:grpSp>
      <p:sp>
        <p:nvSpPr>
          <p:cNvPr id="4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relative" ptsTypes="">
                                      <p:cBhvr>
                                        <p:cTn id="14" dur="2000" fill="hold"/>
                                        <p:tgtEl>
                                          <p:spTgt spid="717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-0.25 0.0  E" pathEditMode="relative" ptsTypes="">
                                      <p:cBhvr>
                                        <p:cTn id="16" dur="2000" fill="hold"/>
                                        <p:tgtEl>
                                          <p:spTgt spid="71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1721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1" grpId="0" animBg="1"/>
      <p:bldP spid="71721" grpId="1" animBg="1"/>
      <p:bldP spid="71744" grpId="0"/>
      <p:bldP spid="46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3354</TotalTime>
  <Words>633</Words>
  <Application>Microsoft Office PowerPoint</Application>
  <PresentationFormat>On-screen Show (4:3)</PresentationFormat>
  <Paragraphs>204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Comic Sans MS</vt:lpstr>
      <vt:lpstr>Impact</vt:lpstr>
      <vt:lpstr>Times New Roman</vt:lpstr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Magnets &amp; Magnetism</dc:title>
  <dc:creator>Michael James</dc:creator>
  <cp:lastModifiedBy>James, Michael</cp:lastModifiedBy>
  <cp:revision>118</cp:revision>
  <cp:lastPrinted>2018-08-29T06:57:33Z</cp:lastPrinted>
  <dcterms:created xsi:type="dcterms:W3CDTF">2005-12-16T03:00:21Z</dcterms:created>
  <dcterms:modified xsi:type="dcterms:W3CDTF">2018-11-26T20:32:28Z</dcterms:modified>
</cp:coreProperties>
</file>