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36" r:id="rId2"/>
    <p:sldId id="326" r:id="rId3"/>
    <p:sldId id="317" r:id="rId4"/>
    <p:sldId id="323" r:id="rId5"/>
    <p:sldId id="324" r:id="rId6"/>
    <p:sldId id="330" r:id="rId7"/>
    <p:sldId id="331" r:id="rId8"/>
    <p:sldId id="332" r:id="rId9"/>
    <p:sldId id="325" r:id="rId10"/>
    <p:sldId id="307" r:id="rId11"/>
    <p:sldId id="309" r:id="rId12"/>
    <p:sldId id="310" r:id="rId13"/>
    <p:sldId id="308" r:id="rId14"/>
    <p:sldId id="312" r:id="rId15"/>
    <p:sldId id="314" r:id="rId16"/>
    <p:sldId id="333" r:id="rId17"/>
    <p:sldId id="315" r:id="rId18"/>
    <p:sldId id="313" r:id="rId19"/>
    <p:sldId id="318" r:id="rId20"/>
    <p:sldId id="319" r:id="rId21"/>
    <p:sldId id="329" r:id="rId22"/>
    <p:sldId id="334" r:id="rId23"/>
    <p:sldId id="337" r:id="rId24"/>
    <p:sldId id="335" r:id="rId25"/>
  </p:sldIdLst>
  <p:sldSz cx="9144000" cy="6858000" type="screen4x3"/>
  <p:notesSz cx="7315200" cy="96012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FF0000"/>
    <a:srgbClr val="969696"/>
    <a:srgbClr val="CCFFFF"/>
    <a:srgbClr val="FF9933"/>
    <a:srgbClr val="5F5F5F"/>
    <a:srgbClr val="777777"/>
    <a:srgbClr val="808080"/>
    <a:srgbClr val="0066FF"/>
    <a:srgbClr val="00CC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90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0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29/08/2018</a:t>
            </a:r>
            <a:endParaRPr lang="en-AU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G101A_(03)_Magnetic Ccts</a:t>
            </a:r>
            <a:endParaRPr lang="en-AU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12BA1635-5A8C-45D5-A8E5-3549463FC9F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736575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29/08/2018</a:t>
            </a:r>
            <a:endParaRPr lang="en-AU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G101A_(03)_Magnetic Ccts</a:t>
            </a:r>
            <a:endParaRPr lang="en-AU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7D38ACF5-7C80-4042-BF45-3009C458973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8933081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G101A_(03)_Magnetic Ccts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1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smtClean="0"/>
              <a:t>G102A_ (01A)</a:t>
            </a:r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0527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8EB9-C184-4ECA-8179-D3116B75828F}" type="datetime1">
              <a:rPr lang="en-AU" smtClean="0"/>
              <a:t>27/11/2018</a:t>
            </a:fld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/>
              <a:pPr/>
              <a:t>1</a:t>
            </a:fld>
            <a:endParaRPr lang="en-AU"/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684000" y="1374592"/>
            <a:ext cx="7776000" cy="4108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</a:t>
            </a:r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electromagnetic devices and related circuits</a:t>
            </a:r>
          </a:p>
          <a:p>
            <a:endParaRPr lang="en-A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Magnetic Circuit</a:t>
            </a:r>
            <a:endParaRPr lang="en-A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089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CD29-2DAF-487F-AC07-194B223BCE2D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5F72-25DC-4723-A30C-E7A3EA329B73}" type="slidenum">
              <a:rPr lang="en-AU" altLang="en-US"/>
              <a:pPr/>
              <a:t>10</a:t>
            </a:fld>
            <a:endParaRPr lang="en-AU" altLang="en-US"/>
          </a:p>
        </p:txBody>
      </p:sp>
      <p:grpSp>
        <p:nvGrpSpPr>
          <p:cNvPr id="109607" name="Group 39"/>
          <p:cNvGrpSpPr>
            <a:grpSpLocks/>
          </p:cNvGrpSpPr>
          <p:nvPr/>
        </p:nvGrpSpPr>
        <p:grpSpPr bwMode="auto">
          <a:xfrm>
            <a:off x="1619250" y="1609725"/>
            <a:ext cx="3600450" cy="3636963"/>
            <a:chOff x="1066" y="323"/>
            <a:chExt cx="2268" cy="2291"/>
          </a:xfrm>
        </p:grpSpPr>
        <p:sp>
          <p:nvSpPr>
            <p:cNvPr id="109573" name="Rectangle 5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09572" name="Rectangle 4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09613" name="AutoShape 45"/>
          <p:cNvSpPr>
            <a:spLocks noChangeArrowheads="1"/>
          </p:cNvSpPr>
          <p:nvPr/>
        </p:nvSpPr>
        <p:spPr bwMode="auto">
          <a:xfrm>
            <a:off x="1819275" y="2671763"/>
            <a:ext cx="252413" cy="1512887"/>
          </a:xfrm>
          <a:prstGeom prst="upArrow">
            <a:avLst>
              <a:gd name="adj1" fmla="val 50000"/>
              <a:gd name="adj2" fmla="val 149842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109600" name="AutoShape 32"/>
          <p:cNvCxnSpPr>
            <a:cxnSpLocks noChangeShapeType="1"/>
            <a:stCxn id="109591" idx="0"/>
            <a:endCxn id="109574" idx="0"/>
          </p:cNvCxnSpPr>
          <p:nvPr/>
        </p:nvCxnSpPr>
        <p:spPr bwMode="auto">
          <a:xfrm flipH="1" flipV="1">
            <a:off x="596900" y="2478088"/>
            <a:ext cx="12700" cy="579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601" name="AutoShape 33"/>
          <p:cNvCxnSpPr>
            <a:cxnSpLocks noChangeShapeType="1"/>
            <a:stCxn id="109598" idx="1"/>
            <a:endCxn id="109587" idx="1"/>
          </p:cNvCxnSpPr>
          <p:nvPr/>
        </p:nvCxnSpPr>
        <p:spPr bwMode="auto">
          <a:xfrm>
            <a:off x="611188" y="4021138"/>
            <a:ext cx="1587" cy="3476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9605" name="Group 37"/>
          <p:cNvGrpSpPr>
            <a:grpSpLocks/>
          </p:cNvGrpSpPr>
          <p:nvPr/>
        </p:nvGrpSpPr>
        <p:grpSpPr bwMode="auto">
          <a:xfrm>
            <a:off x="358775" y="2851150"/>
            <a:ext cx="468313" cy="1155700"/>
            <a:chOff x="272" y="1068"/>
            <a:chExt cx="295" cy="728"/>
          </a:xfrm>
        </p:grpSpPr>
        <p:grpSp>
          <p:nvGrpSpPr>
            <p:cNvPr id="109594" name="Group 26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09595" name="Line 27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9596" name="Line 28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9597" name="Line 29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9598" name="Line 30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09599" name="AutoShape 31"/>
            <p:cNvCxnSpPr>
              <a:cxnSpLocks noChangeShapeType="1"/>
              <a:stCxn id="109592" idx="1"/>
              <a:endCxn id="109597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9604" name="Group 36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09593" name="Group 25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09589" name="Line 21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09590" name="Line 22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09591" name="Line 23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09592" name="Line 24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09603" name="Text Box 35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sp>
        <p:nvSpPr>
          <p:cNvPr id="109609" name="Freeform 41"/>
          <p:cNvSpPr>
            <a:spLocks/>
          </p:cNvSpPr>
          <p:nvPr/>
        </p:nvSpPr>
        <p:spPr bwMode="auto">
          <a:xfrm>
            <a:off x="1960563" y="1772815"/>
            <a:ext cx="2916237" cy="1404000"/>
          </a:xfrm>
          <a:custGeom>
            <a:avLst/>
            <a:gdLst>
              <a:gd name="T0" fmla="*/ 3 w 1837"/>
              <a:gd name="T1" fmla="*/ 308 h 693"/>
              <a:gd name="T2" fmla="*/ 0 w 1837"/>
              <a:gd name="T3" fmla="*/ 0 h 693"/>
              <a:gd name="T4" fmla="*/ 1837 w 1837"/>
              <a:gd name="T5" fmla="*/ 0 h 693"/>
              <a:gd name="T6" fmla="*/ 1835 w 1837"/>
              <a:gd name="T7" fmla="*/ 693 h 693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989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996" y="3333"/>
                  <a:pt x="9993" y="6667"/>
                  <a:pt x="9989" y="1000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09602" name="Group 34"/>
          <p:cNvGrpSpPr>
            <a:grpSpLocks/>
          </p:cNvGrpSpPr>
          <p:nvPr/>
        </p:nvGrpSpPr>
        <p:grpSpPr bwMode="auto">
          <a:xfrm>
            <a:off x="611188" y="2471738"/>
            <a:ext cx="1882775" cy="1914525"/>
            <a:chOff x="431" y="866"/>
            <a:chExt cx="1186" cy="1206"/>
          </a:xfrm>
        </p:grpSpPr>
        <p:sp>
          <p:nvSpPr>
            <p:cNvPr id="109574" name="Freeform 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75" name="Freeform 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76" name="Freeform 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77" name="Freeform 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78" name="Freeform 1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79" name="Freeform 1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0" name="Freeform 1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1" name="Freeform 1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2" name="Freeform 1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3" name="Freeform 1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4" name="Freeform 1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9587" name="Line 19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09610" name="Freeform 42"/>
          <p:cNvSpPr>
            <a:spLocks/>
          </p:cNvSpPr>
          <p:nvPr/>
        </p:nvSpPr>
        <p:spPr bwMode="auto">
          <a:xfrm>
            <a:off x="1962150" y="3846513"/>
            <a:ext cx="2916238" cy="1130300"/>
          </a:xfrm>
          <a:custGeom>
            <a:avLst/>
            <a:gdLst>
              <a:gd name="T0" fmla="*/ 1830 w 1837"/>
              <a:gd name="T1" fmla="*/ 0 h 712"/>
              <a:gd name="T2" fmla="*/ 1837 w 1837"/>
              <a:gd name="T3" fmla="*/ 712 h 712"/>
              <a:gd name="T4" fmla="*/ 0 w 1837"/>
              <a:gd name="T5" fmla="*/ 712 h 712"/>
              <a:gd name="T6" fmla="*/ 6 w 1837"/>
              <a:gd name="T7" fmla="*/ 356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2">
                <a:moveTo>
                  <a:pt x="1830" y="0"/>
                </a:moveTo>
                <a:lnTo>
                  <a:pt x="1837" y="712"/>
                </a:lnTo>
                <a:lnTo>
                  <a:pt x="0" y="712"/>
                </a:lnTo>
                <a:lnTo>
                  <a:pt x="6" y="356"/>
                </a:ln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9611" name="AutoShape 43"/>
          <p:cNvSpPr>
            <a:spLocks noChangeArrowheads="1"/>
          </p:cNvSpPr>
          <p:nvPr/>
        </p:nvSpPr>
        <p:spPr bwMode="auto">
          <a:xfrm>
            <a:off x="792163" y="2205038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09612" name="Text Box 44"/>
          <p:cNvSpPr txBox="1">
            <a:spLocks noChangeArrowheads="1"/>
          </p:cNvSpPr>
          <p:nvPr/>
        </p:nvSpPr>
        <p:spPr bwMode="auto">
          <a:xfrm>
            <a:off x="827088" y="1916113"/>
            <a:ext cx="360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/>
              <a:t>I</a:t>
            </a:r>
            <a:endParaRPr lang="en-AU" altLang="en-US" sz="1600"/>
          </a:p>
        </p:txBody>
      </p:sp>
      <p:sp>
        <p:nvSpPr>
          <p:cNvPr id="109614" name="Text Box 46"/>
          <p:cNvSpPr txBox="1">
            <a:spLocks noChangeArrowheads="1"/>
          </p:cNvSpPr>
          <p:nvPr/>
        </p:nvSpPr>
        <p:spPr bwMode="auto">
          <a:xfrm>
            <a:off x="5616116" y="1119153"/>
            <a:ext cx="2663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5400" dirty="0" err="1"/>
              <a:t>F</a:t>
            </a:r>
            <a:r>
              <a:rPr lang="en-US" altLang="en-US" sz="5400" baseline="-25000" dirty="0" err="1"/>
              <a:t>m</a:t>
            </a:r>
            <a:r>
              <a:rPr lang="en-US" altLang="en-US" sz="5400" dirty="0"/>
              <a:t> = IN</a:t>
            </a:r>
            <a:endParaRPr lang="en-AU" altLang="en-US" sz="5400" dirty="0"/>
          </a:p>
        </p:txBody>
      </p:sp>
      <p:graphicFrame>
        <p:nvGraphicFramePr>
          <p:cNvPr id="109615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447900"/>
              </p:ext>
            </p:extLst>
          </p:nvPr>
        </p:nvGraphicFramePr>
        <p:xfrm>
          <a:off x="5975201" y="3215427"/>
          <a:ext cx="2306637" cy="178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86" name="Equation" r:id="rId3" imgW="558720" imgH="431640" progId="Equation.3">
                  <p:embed/>
                </p:oleObj>
              </mc:Choice>
              <mc:Fallback>
                <p:oleObj name="Equation" r:id="rId3" imgW="558720" imgH="43164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5201" y="3215427"/>
                        <a:ext cx="2306637" cy="178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616" name="Text Box 48"/>
          <p:cNvSpPr txBox="1">
            <a:spLocks noChangeArrowheads="1"/>
          </p:cNvSpPr>
          <p:nvPr/>
        </p:nvSpPr>
        <p:spPr bwMode="auto">
          <a:xfrm>
            <a:off x="5543996" y="188640"/>
            <a:ext cx="3492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Magneto Motive Force (</a:t>
            </a:r>
            <a:r>
              <a:rPr lang="en-US" altLang="en-US" dirty="0" err="1"/>
              <a:t>MMF</a:t>
            </a:r>
            <a:r>
              <a:rPr lang="en-US" altLang="en-US" dirty="0"/>
              <a:t> or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m</a:t>
            </a:r>
            <a:r>
              <a:rPr lang="en-US" altLang="en-US" dirty="0"/>
              <a:t>)</a:t>
            </a:r>
            <a:endParaRPr lang="en-AU" altLang="en-US" dirty="0"/>
          </a:p>
        </p:txBody>
      </p:sp>
      <p:sp>
        <p:nvSpPr>
          <p:cNvPr id="109617" name="Text Box 49"/>
          <p:cNvSpPr txBox="1">
            <a:spLocks noChangeArrowheads="1"/>
          </p:cNvSpPr>
          <p:nvPr/>
        </p:nvSpPr>
        <p:spPr bwMode="auto">
          <a:xfrm>
            <a:off x="6120073" y="5106377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R</a:t>
            </a:r>
            <a:r>
              <a:rPr lang="en-US" altLang="en-US" baseline="-25000" dirty="0"/>
              <a:t>m</a:t>
            </a:r>
            <a:r>
              <a:rPr lang="en-US" altLang="en-US" dirty="0"/>
              <a:t> = Reluctance</a:t>
            </a:r>
            <a:endParaRPr lang="en-AU" altLang="en-US" dirty="0"/>
          </a:p>
        </p:txBody>
      </p:sp>
      <p:sp>
        <p:nvSpPr>
          <p:cNvPr id="109618" name="Text Box 50"/>
          <p:cNvSpPr txBox="1">
            <a:spLocks noChangeArrowheads="1"/>
          </p:cNvSpPr>
          <p:nvPr/>
        </p:nvSpPr>
        <p:spPr bwMode="auto">
          <a:xfrm>
            <a:off x="5831848" y="2141741"/>
            <a:ext cx="22323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AU"/>
            </a:defPPr>
            <a:lvl1pPr algn="l">
              <a:defRPr sz="2000" b="1">
                <a:latin typeface="French Script MT" pitchFamily="66" charset="0"/>
              </a:defRPr>
            </a:lvl1pPr>
          </a:lstStyle>
          <a:p>
            <a:r>
              <a:rPr lang="en-US" altLang="en-US" b="0" dirty="0"/>
              <a:t>Flux (</a:t>
            </a:r>
            <a:r>
              <a:rPr lang="el-GR" altLang="en-US" b="0" dirty="0">
                <a:latin typeface="Comic Sans MS" panose="030F0702030302020204" pitchFamily="66" charset="0"/>
              </a:rPr>
              <a:t>Φ</a:t>
            </a:r>
            <a:r>
              <a:rPr lang="en-US" altLang="en-US" b="0" dirty="0"/>
              <a:t>) =&gt; Current (</a:t>
            </a:r>
            <a:r>
              <a:rPr lang="en-US" altLang="en-US" b="0" dirty="0">
                <a:latin typeface="Comic Sans MS" panose="030F0702030302020204" pitchFamily="66" charset="0"/>
              </a:rPr>
              <a:t>I</a:t>
            </a:r>
            <a:r>
              <a:rPr lang="en-US" altLang="en-US" b="0" dirty="0"/>
              <a:t>)</a:t>
            </a:r>
            <a:endParaRPr lang="en-AU" altLang="en-US" b="0" dirty="0"/>
          </a:p>
        </p:txBody>
      </p:sp>
      <p:sp>
        <p:nvSpPr>
          <p:cNvPr id="109621" name="AutoShape 53"/>
          <p:cNvSpPr>
            <a:spLocks/>
          </p:cNvSpPr>
          <p:nvPr/>
        </p:nvSpPr>
        <p:spPr bwMode="auto">
          <a:xfrm>
            <a:off x="241300" y="179388"/>
            <a:ext cx="2052638" cy="1187450"/>
          </a:xfrm>
          <a:prstGeom prst="borderCallout2">
            <a:avLst>
              <a:gd name="adj1" fmla="val 9625"/>
              <a:gd name="adj2" fmla="val 99001"/>
              <a:gd name="adj3" fmla="val 9625"/>
              <a:gd name="adj4" fmla="val 135884"/>
              <a:gd name="adj5" fmla="val 143852"/>
              <a:gd name="adj6" fmla="val 182287"/>
            </a:avLst>
          </a:prstGeom>
          <a:solidFill>
            <a:srgbClr val="CCFFFF"/>
          </a:solidFill>
          <a:ln w="38100" algn="ctr">
            <a:solidFill>
              <a:srgbClr val="FF0000"/>
            </a:solidFill>
            <a:miter lim="800000"/>
            <a:headEnd/>
            <a:tailEnd type="triangle" w="med" len="med"/>
          </a:ln>
          <a:effectLst/>
          <a:extLst/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Core</a:t>
            </a:r>
            <a:r>
              <a:rPr lang="en-US" altLang="en-US" dirty="0">
                <a:solidFill>
                  <a:srgbClr val="66FF33"/>
                </a:solidFill>
              </a:rPr>
              <a:t/>
            </a:r>
            <a:br>
              <a:rPr lang="en-US" altLang="en-US" dirty="0">
                <a:solidFill>
                  <a:srgbClr val="66FF33"/>
                </a:solidFill>
              </a:rPr>
            </a:br>
            <a:r>
              <a:rPr lang="en-US" altLang="en-US" sz="2000" dirty="0"/>
              <a:t>A path of low Reluctance</a:t>
            </a:r>
            <a:endParaRPr lang="en-AU" altLang="en-US" sz="2000" dirty="0"/>
          </a:p>
        </p:txBody>
      </p:sp>
      <p:sp>
        <p:nvSpPr>
          <p:cNvPr id="109606" name="Text Box 38"/>
          <p:cNvSpPr txBox="1">
            <a:spLocks noChangeArrowheads="1"/>
          </p:cNvSpPr>
          <p:nvPr/>
        </p:nvSpPr>
        <p:spPr bwMode="auto">
          <a:xfrm>
            <a:off x="1692275" y="1808163"/>
            <a:ext cx="503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FFCC00"/>
                </a:solidFill>
              </a:rPr>
              <a:t>N</a:t>
            </a:r>
            <a:endParaRPr lang="en-AU" altLang="en-US" sz="3200">
              <a:solidFill>
                <a:srgbClr val="FFCC00"/>
              </a:solidFill>
            </a:endParaRPr>
          </a:p>
        </p:txBody>
      </p:sp>
      <p:sp>
        <p:nvSpPr>
          <p:cNvPr id="109608" name="Text Box 40"/>
          <p:cNvSpPr txBox="1">
            <a:spLocks noChangeArrowheads="1"/>
          </p:cNvSpPr>
          <p:nvPr/>
        </p:nvSpPr>
        <p:spPr bwMode="auto">
          <a:xfrm>
            <a:off x="4606925" y="3140075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3200" dirty="0">
                <a:solidFill>
                  <a:srgbClr val="FF0000"/>
                </a:solidFill>
              </a:rPr>
              <a:t>Φ</a:t>
            </a:r>
          </a:p>
        </p:txBody>
      </p:sp>
      <p:sp>
        <p:nvSpPr>
          <p:cNvPr id="50" name="Text Box 49"/>
          <p:cNvSpPr txBox="1">
            <a:spLocks noChangeArrowheads="1"/>
          </p:cNvSpPr>
          <p:nvPr/>
        </p:nvSpPr>
        <p:spPr bwMode="auto">
          <a:xfrm>
            <a:off x="6156126" y="5733678"/>
            <a:ext cx="25202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2000" dirty="0" smtClean="0">
                <a:latin typeface="French Script MT" pitchFamily="66" charset="0"/>
              </a:rPr>
              <a:t>Units of </a:t>
            </a:r>
            <a:r>
              <a:rPr lang="en-US" altLang="en-US" sz="2000" b="1" dirty="0" smtClean="0">
                <a:latin typeface="French Script MT" pitchFamily="66" charset="0"/>
              </a:rPr>
              <a:t>Reluctance</a:t>
            </a:r>
            <a:r>
              <a:rPr lang="en-US" altLang="en-US" sz="2000" dirty="0">
                <a:latin typeface="French Script MT" pitchFamily="66" charset="0"/>
              </a:rPr>
              <a:t> are </a:t>
            </a:r>
            <a:r>
              <a:rPr lang="en-US" altLang="en-US" sz="2000" dirty="0" smtClean="0">
                <a:latin typeface="French Script MT" pitchFamily="66" charset="0"/>
              </a:rPr>
              <a:t/>
            </a:r>
            <a:br>
              <a:rPr lang="en-US" altLang="en-US" sz="2000" dirty="0" smtClean="0">
                <a:latin typeface="French Script MT" pitchFamily="66" charset="0"/>
              </a:rPr>
            </a:br>
            <a:r>
              <a:rPr lang="en-US" altLang="en-US" sz="2000" dirty="0" smtClean="0">
                <a:latin typeface="French Script MT" pitchFamily="66" charset="0"/>
              </a:rPr>
              <a:t>Ampere Turns per Weber</a:t>
            </a:r>
            <a:br>
              <a:rPr lang="en-US" altLang="en-US" sz="2000" dirty="0" smtClean="0">
                <a:latin typeface="French Script MT" pitchFamily="66" charset="0"/>
              </a:rPr>
            </a:br>
            <a:r>
              <a:rPr lang="en-US" altLang="en-US" sz="2000" dirty="0" smtClean="0">
                <a:latin typeface="French Script MT" pitchFamily="66" charset="0"/>
              </a:rPr>
              <a:t>(</a:t>
            </a:r>
            <a:r>
              <a:rPr lang="en-US" altLang="en-US" sz="2000" b="1" dirty="0" smtClean="0">
                <a:latin typeface="French Script MT" pitchFamily="66" charset="0"/>
              </a:rPr>
              <a:t>AT/</a:t>
            </a:r>
            <a:r>
              <a:rPr lang="en-US" altLang="en-US" sz="2000" b="1" dirty="0" err="1" smtClean="0">
                <a:latin typeface="French Script MT" pitchFamily="66" charset="0"/>
              </a:rPr>
              <a:t>Wb</a:t>
            </a:r>
            <a:r>
              <a:rPr lang="en-US" altLang="en-US" sz="2000" dirty="0">
                <a:latin typeface="French Script MT" panose="03020402040607040605" pitchFamily="66" charset="0"/>
              </a:rPr>
              <a:t>)</a:t>
            </a:r>
            <a:endParaRPr lang="en-AU" altLang="en-US" sz="2000" dirty="0">
              <a:latin typeface="French Script MT" panose="03020402040607040605" pitchFamily="66" charset="0"/>
            </a:endParaRP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6173919" y="2707129"/>
            <a:ext cx="15482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2000" dirty="0" smtClean="0">
                <a:latin typeface="French Script MT" pitchFamily="66" charset="0"/>
              </a:rPr>
              <a:t>Like Ohm’s Law</a:t>
            </a:r>
            <a:endParaRPr lang="en-AU" alt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2499809" y="3032956"/>
            <a:ext cx="7040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i="1" dirty="0" err="1"/>
              <a:t>F</a:t>
            </a:r>
            <a:r>
              <a:rPr lang="en-US" altLang="en-US" sz="3600" i="1" baseline="-25000" dirty="0" err="1"/>
              <a:t>m</a:t>
            </a:r>
            <a:endParaRPr lang="en-AU" sz="3600" i="1" dirty="0"/>
          </a:p>
        </p:txBody>
      </p:sp>
      <p:sp>
        <p:nvSpPr>
          <p:cNvPr id="5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9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9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9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096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9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9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3" grpId="0" animBg="1"/>
      <p:bldP spid="109609" grpId="0" animBg="1"/>
      <p:bldP spid="109610" grpId="0" animBg="1"/>
      <p:bldP spid="109611" grpId="0" animBg="1"/>
      <p:bldP spid="109612" grpId="0"/>
      <p:bldP spid="109614" grpId="0"/>
      <p:bldP spid="109616" grpId="0"/>
      <p:bldP spid="109617" grpId="0"/>
      <p:bldP spid="109618" grpId="0"/>
      <p:bldP spid="109621" grpId="0" animBg="1"/>
      <p:bldP spid="109621" grpId="1" animBg="1"/>
      <p:bldP spid="109606" grpId="0"/>
      <p:bldP spid="109608" grpId="0"/>
      <p:bldP spid="50" grpId="0"/>
      <p:bldP spid="51" grpId="0"/>
      <p:bldP spid="2" grpId="0"/>
      <p:bldP spid="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EEE2A-64D4-4883-9ADF-DE3E18A026EE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A2FE-8631-43C9-AE9A-75EFCCE10807}" type="slidenum">
              <a:rPr lang="en-AU" altLang="en-US"/>
              <a:pPr/>
              <a:t>11</a:t>
            </a:fld>
            <a:endParaRPr lang="en-AU" altLang="en-US"/>
          </a:p>
        </p:txBody>
      </p:sp>
      <p:grpSp>
        <p:nvGrpSpPr>
          <p:cNvPr id="111678" name="Group 62"/>
          <p:cNvGrpSpPr>
            <a:grpSpLocks/>
          </p:cNvGrpSpPr>
          <p:nvPr/>
        </p:nvGrpSpPr>
        <p:grpSpPr bwMode="auto">
          <a:xfrm>
            <a:off x="1798638" y="285303"/>
            <a:ext cx="3600450" cy="3636963"/>
            <a:chOff x="1066" y="323"/>
            <a:chExt cx="2268" cy="2291"/>
          </a:xfrm>
        </p:grpSpPr>
        <p:sp>
          <p:nvSpPr>
            <p:cNvPr id="111679" name="Rectangle 63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11680" name="Rectangle 64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111681" name="AutoShape 65"/>
          <p:cNvCxnSpPr>
            <a:cxnSpLocks noChangeShapeType="1"/>
            <a:stCxn id="111694" idx="0"/>
            <a:endCxn id="111698" idx="0"/>
          </p:cNvCxnSpPr>
          <p:nvPr/>
        </p:nvCxnSpPr>
        <p:spPr bwMode="auto">
          <a:xfrm flipH="1" flipV="1">
            <a:off x="776288" y="1153666"/>
            <a:ext cx="12700" cy="579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682" name="AutoShape 66"/>
          <p:cNvCxnSpPr>
            <a:cxnSpLocks noChangeShapeType="1"/>
            <a:stCxn id="111688" idx="1"/>
            <a:endCxn id="111709" idx="1"/>
          </p:cNvCxnSpPr>
          <p:nvPr/>
        </p:nvCxnSpPr>
        <p:spPr bwMode="auto">
          <a:xfrm>
            <a:off x="790575" y="2696716"/>
            <a:ext cx="1588" cy="3476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1683" name="Group 67"/>
          <p:cNvGrpSpPr>
            <a:grpSpLocks/>
          </p:cNvGrpSpPr>
          <p:nvPr/>
        </p:nvGrpSpPr>
        <p:grpSpPr bwMode="auto">
          <a:xfrm>
            <a:off x="538163" y="1526728"/>
            <a:ext cx="468312" cy="1155700"/>
            <a:chOff x="272" y="1068"/>
            <a:chExt cx="295" cy="728"/>
          </a:xfrm>
        </p:grpSpPr>
        <p:grpSp>
          <p:nvGrpSpPr>
            <p:cNvPr id="111684" name="Group 68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11685" name="Line 69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1686" name="Line 70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1687" name="Line 71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1688" name="Line 72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11689" name="AutoShape 73"/>
            <p:cNvCxnSpPr>
              <a:cxnSpLocks noChangeShapeType="1"/>
              <a:stCxn id="111695" idx="1"/>
              <a:endCxn id="111687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1690" name="Group 74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11691" name="Group 75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11692" name="Line 76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1693" name="Line 77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1694" name="Line 78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1695" name="Line 79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11696" name="Text Box 80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grpSp>
        <p:nvGrpSpPr>
          <p:cNvPr id="111697" name="Group 81"/>
          <p:cNvGrpSpPr>
            <a:grpSpLocks/>
          </p:cNvGrpSpPr>
          <p:nvPr/>
        </p:nvGrpSpPr>
        <p:grpSpPr bwMode="auto">
          <a:xfrm>
            <a:off x="790575" y="1147316"/>
            <a:ext cx="1882775" cy="1914525"/>
            <a:chOff x="431" y="866"/>
            <a:chExt cx="1186" cy="1206"/>
          </a:xfrm>
        </p:grpSpPr>
        <p:sp>
          <p:nvSpPr>
            <p:cNvPr id="111698" name="Freeform 82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699" name="Freeform 83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0" name="Freeform 84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1" name="Freeform 85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2" name="Freeform 86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3" name="Freeform 87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4" name="Freeform 88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5" name="Freeform 89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6" name="Freeform 90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7" name="Freeform 91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8" name="Freeform 92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1709" name="Line 93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11710" name="AutoShape 94"/>
          <p:cNvSpPr>
            <a:spLocks noChangeArrowheads="1"/>
          </p:cNvSpPr>
          <p:nvPr/>
        </p:nvSpPr>
        <p:spPr bwMode="auto">
          <a:xfrm>
            <a:off x="971550" y="880616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11711" name="Text Box 95"/>
          <p:cNvSpPr txBox="1">
            <a:spLocks noChangeArrowheads="1"/>
          </p:cNvSpPr>
          <p:nvPr/>
        </p:nvSpPr>
        <p:spPr bwMode="auto">
          <a:xfrm>
            <a:off x="981075" y="512316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11712" name="Text Box 96"/>
          <p:cNvSpPr txBox="1">
            <a:spLocks noChangeArrowheads="1"/>
          </p:cNvSpPr>
          <p:nvPr/>
        </p:nvSpPr>
        <p:spPr bwMode="auto">
          <a:xfrm>
            <a:off x="6156176" y="1241634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IN</a:t>
            </a:r>
            <a:endParaRPr lang="en-AU" altLang="en-US" sz="2000" dirty="0"/>
          </a:p>
        </p:txBody>
      </p:sp>
      <p:graphicFrame>
        <p:nvGraphicFramePr>
          <p:cNvPr id="111713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378727"/>
              </p:ext>
            </p:extLst>
          </p:nvPr>
        </p:nvGraphicFramePr>
        <p:xfrm>
          <a:off x="6192180" y="3585618"/>
          <a:ext cx="11334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48" name="Equation" r:id="rId3" imgW="558720" imgH="431640" progId="Equation.3">
                  <p:embed/>
                </p:oleObj>
              </mc:Choice>
              <mc:Fallback>
                <p:oleObj name="Equation" r:id="rId3" imgW="558720" imgH="431640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180" y="3585618"/>
                        <a:ext cx="11334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714" name="Text Box 98"/>
          <p:cNvSpPr txBox="1">
            <a:spLocks noChangeArrowheads="1"/>
          </p:cNvSpPr>
          <p:nvPr/>
        </p:nvSpPr>
        <p:spPr bwMode="auto">
          <a:xfrm>
            <a:off x="5651500" y="655638"/>
            <a:ext cx="340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Magneto Motive Force (</a:t>
            </a:r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)</a:t>
            </a:r>
            <a:endParaRPr lang="en-AU" altLang="en-US" sz="2000" dirty="0"/>
          </a:p>
        </p:txBody>
      </p:sp>
      <p:sp>
        <p:nvSpPr>
          <p:cNvPr id="111715" name="Text Box 99"/>
          <p:cNvSpPr txBox="1">
            <a:spLocks noChangeArrowheads="1"/>
          </p:cNvSpPr>
          <p:nvPr/>
        </p:nvSpPr>
        <p:spPr bwMode="auto">
          <a:xfrm>
            <a:off x="503548" y="5257826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b="1" dirty="0">
                <a:latin typeface="French Script MT" pitchFamily="66" charset="0"/>
              </a:rPr>
              <a:t>R</a:t>
            </a:r>
            <a:r>
              <a:rPr lang="en-US" altLang="en-US" sz="2000" baseline="-25000" dirty="0"/>
              <a:t>m</a:t>
            </a:r>
            <a:r>
              <a:rPr lang="en-US" altLang="en-US" sz="2000" dirty="0"/>
              <a:t> = 40, 000 At/</a:t>
            </a:r>
            <a:r>
              <a:rPr lang="en-US" altLang="en-US" sz="2000" dirty="0" err="1"/>
              <a:t>Wb</a:t>
            </a:r>
            <a:endParaRPr lang="en-AU" altLang="en-US" sz="2000" dirty="0"/>
          </a:p>
        </p:txBody>
      </p:sp>
      <p:sp>
        <p:nvSpPr>
          <p:cNvPr id="111716" name="Text Box 100"/>
          <p:cNvSpPr txBox="1">
            <a:spLocks noChangeArrowheads="1"/>
          </p:cNvSpPr>
          <p:nvPr/>
        </p:nvSpPr>
        <p:spPr bwMode="auto">
          <a:xfrm>
            <a:off x="5651500" y="2999622"/>
            <a:ext cx="142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Flux (</a:t>
            </a:r>
            <a:r>
              <a:rPr lang="el-GR" altLang="en-US" sz="2000" dirty="0"/>
              <a:t>Φ</a:t>
            </a:r>
            <a:r>
              <a:rPr lang="en-US" altLang="en-US" sz="2000" dirty="0"/>
              <a:t>)</a:t>
            </a:r>
            <a:endParaRPr lang="en-AU" altLang="en-US" sz="2000" dirty="0"/>
          </a:p>
        </p:txBody>
      </p:sp>
      <p:sp>
        <p:nvSpPr>
          <p:cNvPr id="111717" name="Text Box 101"/>
          <p:cNvSpPr txBox="1">
            <a:spLocks noChangeArrowheads="1"/>
          </p:cNvSpPr>
          <p:nvPr/>
        </p:nvSpPr>
        <p:spPr bwMode="auto">
          <a:xfrm>
            <a:off x="503548" y="4739271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N = 1 500 turns</a:t>
            </a:r>
            <a:endParaRPr lang="en-AU" altLang="en-US" sz="2000" dirty="0"/>
          </a:p>
        </p:txBody>
      </p:sp>
      <p:sp>
        <p:nvSpPr>
          <p:cNvPr id="111718" name="Text Box 102"/>
          <p:cNvSpPr txBox="1">
            <a:spLocks noChangeArrowheads="1"/>
          </p:cNvSpPr>
          <p:nvPr/>
        </p:nvSpPr>
        <p:spPr bwMode="auto">
          <a:xfrm>
            <a:off x="6156176" y="1827630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2.0 x 1 500</a:t>
            </a:r>
            <a:endParaRPr lang="en-AU" altLang="en-US" sz="2000" dirty="0"/>
          </a:p>
        </p:txBody>
      </p:sp>
      <p:sp>
        <p:nvSpPr>
          <p:cNvPr id="111719" name="Text Box 103"/>
          <p:cNvSpPr txBox="1">
            <a:spLocks noChangeArrowheads="1"/>
          </p:cNvSpPr>
          <p:nvPr/>
        </p:nvSpPr>
        <p:spPr bwMode="auto">
          <a:xfrm>
            <a:off x="6156176" y="2413626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3 000 At</a:t>
            </a:r>
            <a:endParaRPr lang="en-AU" altLang="en-US" sz="2000" dirty="0"/>
          </a:p>
        </p:txBody>
      </p:sp>
      <p:graphicFrame>
        <p:nvGraphicFramePr>
          <p:cNvPr id="111720" name="Objec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34404"/>
              </p:ext>
            </p:extLst>
          </p:nvPr>
        </p:nvGraphicFramePr>
        <p:xfrm>
          <a:off x="6192180" y="4651039"/>
          <a:ext cx="1468437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49" name="Equation" r:id="rId5" imgW="723600" imgH="393480" progId="Equation.3">
                  <p:embed/>
                </p:oleObj>
              </mc:Choice>
              <mc:Fallback>
                <p:oleObj name="Equation" r:id="rId5" imgW="723600" imgH="39348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180" y="4651039"/>
                        <a:ext cx="1468437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721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431265"/>
              </p:ext>
            </p:extLst>
          </p:nvPr>
        </p:nvGraphicFramePr>
        <p:xfrm>
          <a:off x="6192180" y="5637087"/>
          <a:ext cx="1955800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50" name="Equation" r:id="rId7" imgW="838080" imgH="177480" progId="Equation.3">
                  <p:embed/>
                </p:oleObj>
              </mc:Choice>
              <mc:Fallback>
                <p:oleObj name="Equation" r:id="rId7" imgW="838080" imgH="177480" progId="Equation.3">
                  <p:embed/>
                  <p:pic>
                    <p:nvPicPr>
                      <p:cNvPr id="0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2180" y="5637087"/>
                        <a:ext cx="1955800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741" name="Text Box 125"/>
          <p:cNvSpPr txBox="1">
            <a:spLocks noChangeArrowheads="1"/>
          </p:cNvSpPr>
          <p:nvPr/>
        </p:nvSpPr>
        <p:spPr bwMode="auto">
          <a:xfrm>
            <a:off x="503548" y="4220716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I = 2.0A</a:t>
            </a:r>
            <a:endParaRPr lang="en-AU" alt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700338" y="1137791"/>
            <a:ext cx="2051050" cy="1719262"/>
            <a:chOff x="2700338" y="1137791"/>
            <a:chExt cx="2051050" cy="1719262"/>
          </a:xfrm>
        </p:grpSpPr>
        <p:sp>
          <p:nvSpPr>
            <p:cNvPr id="111742" name="AutoShape 126"/>
            <p:cNvSpPr>
              <a:spLocks noChangeArrowheads="1"/>
            </p:cNvSpPr>
            <p:nvPr/>
          </p:nvSpPr>
          <p:spPr bwMode="auto">
            <a:xfrm>
              <a:off x="3400425" y="1204466"/>
              <a:ext cx="450850" cy="157162"/>
            </a:xfrm>
            <a:prstGeom prst="rightArrow">
              <a:avLst>
                <a:gd name="adj1" fmla="val 50000"/>
                <a:gd name="adj2" fmla="val 71717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11743" name="Text Box 127"/>
            <p:cNvSpPr txBox="1">
              <a:spLocks noChangeArrowheads="1"/>
            </p:cNvSpPr>
            <p:nvPr/>
          </p:nvSpPr>
          <p:spPr bwMode="auto">
            <a:xfrm>
              <a:off x="3059113" y="1137791"/>
              <a:ext cx="3603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altLang="en-US" sz="1600"/>
                <a:t>Φ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700338" y="1583878"/>
              <a:ext cx="2051050" cy="1273175"/>
              <a:chOff x="2700338" y="1583878"/>
              <a:chExt cx="2051050" cy="1273175"/>
            </a:xfrm>
          </p:grpSpPr>
          <p:grpSp>
            <p:nvGrpSpPr>
              <p:cNvPr id="111744" name="Group 128"/>
              <p:cNvGrpSpPr>
                <a:grpSpLocks/>
              </p:cNvGrpSpPr>
              <p:nvPr/>
            </p:nvGrpSpPr>
            <p:grpSpPr bwMode="auto">
              <a:xfrm>
                <a:off x="2700338" y="1583878"/>
                <a:ext cx="468312" cy="1258888"/>
                <a:chOff x="3991" y="1911"/>
                <a:chExt cx="295" cy="793"/>
              </a:xfrm>
            </p:grpSpPr>
            <p:sp>
              <p:nvSpPr>
                <p:cNvPr id="111745" name="Line 129"/>
                <p:cNvSpPr>
                  <a:spLocks noChangeShapeType="1"/>
                </p:cNvSpPr>
                <p:nvPr/>
              </p:nvSpPr>
              <p:spPr bwMode="auto">
                <a:xfrm>
                  <a:off x="4150" y="2481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111746" name="Group 130"/>
                <p:cNvGrpSpPr>
                  <a:grpSpLocks/>
                </p:cNvGrpSpPr>
                <p:nvPr/>
              </p:nvGrpSpPr>
              <p:grpSpPr bwMode="auto">
                <a:xfrm>
                  <a:off x="4013" y="1979"/>
                  <a:ext cx="273" cy="725"/>
                  <a:chOff x="3628" y="1979"/>
                  <a:chExt cx="273" cy="725"/>
                </a:xfrm>
              </p:grpSpPr>
              <p:grpSp>
                <p:nvGrpSpPr>
                  <p:cNvPr id="111747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3629" y="2526"/>
                    <a:ext cx="272" cy="178"/>
                    <a:chOff x="3629" y="2526"/>
                    <a:chExt cx="272" cy="178"/>
                  </a:xfrm>
                </p:grpSpPr>
                <p:sp>
                  <p:nvSpPr>
                    <p:cNvPr id="111748" name="Line 1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29" y="2526"/>
                      <a:ext cx="272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11749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2594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11750" name="Line 1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5" y="2594"/>
                      <a:ext cx="0" cy="1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</p:grpSp>
              <p:cxnSp>
                <p:nvCxnSpPr>
                  <p:cNvPr id="111751" name="AutoShape 135"/>
                  <p:cNvCxnSpPr>
                    <a:cxnSpLocks noChangeShapeType="1"/>
                    <a:stCxn id="111756" idx="1"/>
                    <a:endCxn id="111745" idx="0"/>
                  </p:cNvCxnSpPr>
                  <p:nvPr/>
                </p:nvCxnSpPr>
                <p:spPr bwMode="auto">
                  <a:xfrm>
                    <a:off x="3764" y="2217"/>
                    <a:ext cx="1" cy="255"/>
                  </a:xfrm>
                  <a:prstGeom prst="straightConnector1">
                    <a:avLst/>
                  </a:prstGeom>
                  <a:noFill/>
                  <a:ln w="28575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grpSp>
                <p:nvGrpSpPr>
                  <p:cNvPr id="111752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3628" y="1979"/>
                    <a:ext cx="272" cy="184"/>
                    <a:chOff x="3628" y="1979"/>
                    <a:chExt cx="272" cy="184"/>
                  </a:xfrm>
                </p:grpSpPr>
                <p:sp>
                  <p:nvSpPr>
                    <p:cNvPr id="11175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28" y="2095"/>
                      <a:ext cx="272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11754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4" y="2163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11755" name="Line 1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4" y="1979"/>
                      <a:ext cx="1" cy="11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</p:grpSp>
            </p:grpSp>
            <p:sp>
              <p:nvSpPr>
                <p:cNvPr id="111756" name="Line 140"/>
                <p:cNvSpPr>
                  <a:spLocks noChangeShapeType="1"/>
                </p:cNvSpPr>
                <p:nvPr/>
              </p:nvSpPr>
              <p:spPr bwMode="auto">
                <a:xfrm>
                  <a:off x="4149" y="216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1757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3991" y="1911"/>
                  <a:ext cx="116" cy="2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 algn="ctr">
                      <a:solidFill>
                        <a:schemeClr val="accent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en-US"/>
                    <a:t>+</a:t>
                  </a:r>
                  <a:endParaRPr lang="en-AU" altLang="en-US"/>
                </a:p>
              </p:txBody>
            </p:sp>
          </p:grpSp>
          <p:sp>
            <p:nvSpPr>
              <p:cNvPr id="111758" name="Rectangle 142"/>
              <p:cNvSpPr>
                <a:spLocks noChangeArrowheads="1"/>
              </p:cNvSpPr>
              <p:nvPr/>
            </p:nvSpPr>
            <p:spPr bwMode="auto">
              <a:xfrm rot="5400000">
                <a:off x="3623468" y="2151410"/>
                <a:ext cx="900113" cy="228600"/>
              </a:xfrm>
              <a:prstGeom prst="rect">
                <a:avLst/>
              </a:prstGeom>
              <a:solidFill>
                <a:srgbClr val="CCFFFF"/>
              </a:solidFill>
              <a:ln w="57150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cxnSp>
            <p:nvCxnSpPr>
              <p:cNvPr id="111759" name="AutoShape 143"/>
              <p:cNvCxnSpPr>
                <a:cxnSpLocks noChangeShapeType="1"/>
                <a:stCxn id="111755" idx="0"/>
                <a:endCxn id="111758" idx="1"/>
              </p:cNvCxnSpPr>
              <p:nvPr/>
            </p:nvCxnSpPr>
            <p:spPr bwMode="auto">
              <a:xfrm rot="5400000" flipV="1">
                <a:off x="3459957" y="1171922"/>
                <a:ext cx="109537" cy="1120775"/>
              </a:xfrm>
              <a:prstGeom prst="bentConnector3">
                <a:avLst>
                  <a:gd name="adj1" fmla="val -195653"/>
                </a:avLst>
              </a:prstGeom>
              <a:noFill/>
              <a:ln w="28575">
                <a:solidFill>
                  <a:schemeClr val="accent2"/>
                </a:solidFill>
                <a:miter lim="800000"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760" name="AutoShape 144"/>
              <p:cNvCxnSpPr>
                <a:cxnSpLocks noChangeShapeType="1"/>
                <a:stCxn id="111750" idx="1"/>
                <a:endCxn id="111758" idx="3"/>
              </p:cNvCxnSpPr>
              <p:nvPr/>
            </p:nvCxnSpPr>
            <p:spPr bwMode="auto">
              <a:xfrm rot="5400000" flipH="1" flipV="1">
                <a:off x="3457576" y="2239515"/>
                <a:ext cx="112712" cy="1122363"/>
              </a:xfrm>
              <a:prstGeom prst="bentConnector3">
                <a:avLst>
                  <a:gd name="adj1" fmla="val -77463"/>
                </a:avLst>
              </a:prstGeom>
              <a:noFill/>
              <a:ln w="28575">
                <a:solidFill>
                  <a:schemeClr val="accent2"/>
                </a:solidFill>
                <a:miter lim="800000"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1761" name="Text Box 145"/>
              <p:cNvSpPr txBox="1">
                <a:spLocks noChangeArrowheads="1"/>
              </p:cNvSpPr>
              <p:nvPr/>
            </p:nvSpPr>
            <p:spPr bwMode="auto">
              <a:xfrm>
                <a:off x="3095625" y="2031553"/>
                <a:ext cx="53975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en-AU" altLang="en-US"/>
                  <a:t>F</a:t>
                </a:r>
                <a:r>
                  <a:rPr lang="en-AU" altLang="en-US" baseline="-25000"/>
                  <a:t>m</a:t>
                </a:r>
                <a:endParaRPr lang="en-AU" altLang="en-US"/>
              </a:p>
            </p:txBody>
          </p:sp>
          <p:sp>
            <p:nvSpPr>
              <p:cNvPr id="111762" name="Text Box 146"/>
              <p:cNvSpPr txBox="1">
                <a:spLocks noChangeArrowheads="1"/>
              </p:cNvSpPr>
              <p:nvPr/>
            </p:nvSpPr>
            <p:spPr bwMode="auto">
              <a:xfrm>
                <a:off x="4140200" y="1960116"/>
                <a:ext cx="611188" cy="5191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AU" altLang="en-US" sz="2800">
                    <a:latin typeface="French Script MT" pitchFamily="66" charset="0"/>
                  </a:rPr>
                  <a:t>R</a:t>
                </a:r>
                <a:r>
                  <a:rPr lang="en-AU" altLang="en-US" sz="2800" baseline="-25000">
                    <a:latin typeface="French Script MT" pitchFamily="66" charset="0"/>
                  </a:rPr>
                  <a:t>m</a:t>
                </a:r>
                <a:endParaRPr lang="en-AU" altLang="en-US" sz="2800">
                  <a:latin typeface="French Script MT" pitchFamily="66" charset="0"/>
                </a:endParaRPr>
              </a:p>
            </p:txBody>
          </p:sp>
        </p:grpSp>
      </p:grpSp>
      <p:sp>
        <p:nvSpPr>
          <p:cNvPr id="72" name="Text Box 99"/>
          <p:cNvSpPr txBox="1">
            <a:spLocks noChangeArrowheads="1"/>
          </p:cNvSpPr>
          <p:nvPr/>
        </p:nvSpPr>
        <p:spPr bwMode="auto">
          <a:xfrm>
            <a:off x="503548" y="5776381"/>
            <a:ext cx="34556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AU"/>
            </a:defPPr>
            <a:lvl1pPr algn="l">
              <a:defRPr sz="2000"/>
            </a:lvl1pPr>
          </a:lstStyle>
          <a:p>
            <a:r>
              <a:rPr lang="en-US" altLang="en-US" dirty="0"/>
              <a:t>Find </a:t>
            </a:r>
            <a:r>
              <a:rPr lang="en-US" altLang="en-US" dirty="0" err="1" smtClean="0"/>
              <a:t>MMF</a:t>
            </a:r>
            <a:r>
              <a:rPr lang="en-US" altLang="en-US" dirty="0" smtClean="0"/>
              <a:t> (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m</a:t>
            </a:r>
            <a:r>
              <a:rPr lang="en-US" altLang="en-US" dirty="0" smtClean="0"/>
              <a:t>) </a:t>
            </a:r>
            <a:r>
              <a:rPr lang="en-US" altLang="en-US" dirty="0"/>
              <a:t>&amp; Flux (</a:t>
            </a:r>
            <a:r>
              <a:rPr lang="el-GR" altLang="en-US" dirty="0"/>
              <a:t>Φ</a:t>
            </a:r>
            <a:r>
              <a:rPr lang="en-US" altLang="en-US" dirty="0" smtClean="0"/>
              <a:t>)</a:t>
            </a:r>
            <a:endParaRPr lang="en-AU" altLang="en-US" dirty="0"/>
          </a:p>
        </p:txBody>
      </p:sp>
      <p:sp>
        <p:nvSpPr>
          <p:cNvPr id="7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12" grpId="0"/>
      <p:bldP spid="111714" grpId="0"/>
      <p:bldP spid="111716" grpId="0"/>
      <p:bldP spid="111718" grpId="0"/>
      <p:bldP spid="111719" grpId="0"/>
      <p:bldP spid="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6495-B9BE-4CCA-A538-2452AF1D30FE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2E834-C14F-4174-9DD8-31997E7A7F3C}" type="slidenum">
              <a:rPr lang="en-AU" altLang="en-US"/>
              <a:pPr/>
              <a:t>12</a:t>
            </a:fld>
            <a:endParaRPr lang="en-AU" altLang="en-US"/>
          </a:p>
        </p:txBody>
      </p:sp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1439987" y="440668"/>
            <a:ext cx="3600450" cy="3636962"/>
            <a:chOff x="1066" y="323"/>
            <a:chExt cx="2268" cy="2291"/>
          </a:xfrm>
        </p:grpSpPr>
        <p:sp>
          <p:nvSpPr>
            <p:cNvPr id="112643" name="Rectangle 3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12644" name="Rectangle 4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112646" name="AutoShape 6"/>
          <p:cNvCxnSpPr>
            <a:cxnSpLocks noChangeShapeType="1"/>
            <a:stCxn id="112659" idx="0"/>
            <a:endCxn id="112664" idx="0"/>
          </p:cNvCxnSpPr>
          <p:nvPr/>
        </p:nvCxnSpPr>
        <p:spPr bwMode="auto">
          <a:xfrm flipH="1" flipV="1">
            <a:off x="417637" y="1309030"/>
            <a:ext cx="12700" cy="5794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647" name="AutoShape 7"/>
          <p:cNvCxnSpPr>
            <a:cxnSpLocks noChangeShapeType="1"/>
            <a:stCxn id="112653" idx="1"/>
            <a:endCxn id="112675" idx="1"/>
          </p:cNvCxnSpPr>
          <p:nvPr/>
        </p:nvCxnSpPr>
        <p:spPr bwMode="auto">
          <a:xfrm>
            <a:off x="431925" y="2852080"/>
            <a:ext cx="1587" cy="3476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2648" name="Group 8"/>
          <p:cNvGrpSpPr>
            <a:grpSpLocks/>
          </p:cNvGrpSpPr>
          <p:nvPr/>
        </p:nvGrpSpPr>
        <p:grpSpPr bwMode="auto">
          <a:xfrm>
            <a:off x="179512" y="1682093"/>
            <a:ext cx="468313" cy="1155700"/>
            <a:chOff x="272" y="1068"/>
            <a:chExt cx="295" cy="728"/>
          </a:xfrm>
        </p:grpSpPr>
        <p:grpSp>
          <p:nvGrpSpPr>
            <p:cNvPr id="112649" name="Group 9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12650" name="Line 10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2651" name="Line 11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2652" name="Line 12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2653" name="Line 13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12654" name="AutoShape 14"/>
            <p:cNvCxnSpPr>
              <a:cxnSpLocks noChangeShapeType="1"/>
              <a:stCxn id="112660" idx="1"/>
              <a:endCxn id="112652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2655" name="Group 15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12656" name="Group 16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12657" name="Line 17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2658" name="Line 18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2659" name="Line 19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2660" name="Line 20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12661" name="Text Box 21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grpSp>
        <p:nvGrpSpPr>
          <p:cNvPr id="112663" name="Group 23"/>
          <p:cNvGrpSpPr>
            <a:grpSpLocks/>
          </p:cNvGrpSpPr>
          <p:nvPr/>
        </p:nvGrpSpPr>
        <p:grpSpPr bwMode="auto">
          <a:xfrm>
            <a:off x="431925" y="1302680"/>
            <a:ext cx="1882775" cy="1914525"/>
            <a:chOff x="431" y="866"/>
            <a:chExt cx="1186" cy="1206"/>
          </a:xfrm>
        </p:grpSpPr>
        <p:sp>
          <p:nvSpPr>
            <p:cNvPr id="112664" name="Freeform 24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65" name="Freeform 25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66" name="Freeform 26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67" name="Freeform 27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68" name="Freeform 28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69" name="Freeform 29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0" name="Freeform 30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1" name="Freeform 31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2" name="Freeform 32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3" name="Freeform 33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4" name="Freeform 34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2675" name="Line 35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12677" name="AutoShape 37"/>
          <p:cNvSpPr>
            <a:spLocks noChangeArrowheads="1"/>
          </p:cNvSpPr>
          <p:nvPr/>
        </p:nvSpPr>
        <p:spPr bwMode="auto">
          <a:xfrm>
            <a:off x="612900" y="1035980"/>
            <a:ext cx="450850" cy="157163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12678" name="Text Box 38"/>
          <p:cNvSpPr txBox="1">
            <a:spLocks noChangeArrowheads="1"/>
          </p:cNvSpPr>
          <p:nvPr/>
        </p:nvSpPr>
        <p:spPr bwMode="auto">
          <a:xfrm>
            <a:off x="622425" y="667680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auto">
          <a:xfrm>
            <a:off x="6156475" y="1088917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IN</a:t>
            </a:r>
            <a:endParaRPr lang="en-AU" altLang="en-US" sz="2000" dirty="0"/>
          </a:p>
        </p:txBody>
      </p:sp>
      <p:graphicFrame>
        <p:nvGraphicFramePr>
          <p:cNvPr id="112680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251412"/>
              </p:ext>
            </p:extLst>
          </p:nvPr>
        </p:nvGraphicFramePr>
        <p:xfrm>
          <a:off x="6169176" y="3539585"/>
          <a:ext cx="11334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0" name="Equation" r:id="rId3" imgW="558720" imgH="431640" progId="Equation.3">
                  <p:embed/>
                </p:oleObj>
              </mc:Choice>
              <mc:Fallback>
                <p:oleObj name="Equation" r:id="rId3" imgW="558720" imgH="431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176" y="3539585"/>
                        <a:ext cx="11334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1" name="Text Box 41"/>
          <p:cNvSpPr txBox="1">
            <a:spLocks noChangeArrowheads="1"/>
          </p:cNvSpPr>
          <p:nvPr/>
        </p:nvSpPr>
        <p:spPr bwMode="auto">
          <a:xfrm>
            <a:off x="5472113" y="476250"/>
            <a:ext cx="340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Magneto Motive Force (</a:t>
            </a:r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)</a:t>
            </a:r>
            <a:endParaRPr lang="en-AU" altLang="en-US" sz="2000" dirty="0"/>
          </a:p>
        </p:txBody>
      </p:sp>
      <p:sp>
        <p:nvSpPr>
          <p:cNvPr id="112682" name="Text Box 42"/>
          <p:cNvSpPr txBox="1">
            <a:spLocks noChangeArrowheads="1"/>
          </p:cNvSpPr>
          <p:nvPr/>
        </p:nvSpPr>
        <p:spPr bwMode="auto">
          <a:xfrm>
            <a:off x="503548" y="5309614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b="1" dirty="0">
                <a:latin typeface="French Script MT" pitchFamily="66" charset="0"/>
              </a:rPr>
              <a:t>R</a:t>
            </a:r>
            <a:r>
              <a:rPr lang="en-US" altLang="en-US" sz="2000" baseline="-25000" dirty="0"/>
              <a:t>m</a:t>
            </a:r>
            <a:r>
              <a:rPr lang="en-US" altLang="en-US" sz="2000" dirty="0"/>
              <a:t> = 50, 000 At/</a:t>
            </a:r>
            <a:r>
              <a:rPr lang="en-US" altLang="en-US" sz="2000" dirty="0" err="1"/>
              <a:t>Wb</a:t>
            </a:r>
            <a:endParaRPr lang="en-AU" altLang="en-US" sz="2000" dirty="0"/>
          </a:p>
        </p:txBody>
      </p:sp>
      <p:sp>
        <p:nvSpPr>
          <p:cNvPr id="112683" name="Text Box 43"/>
          <p:cNvSpPr txBox="1">
            <a:spLocks noChangeArrowheads="1"/>
          </p:cNvSpPr>
          <p:nvPr/>
        </p:nvSpPr>
        <p:spPr bwMode="auto">
          <a:xfrm>
            <a:off x="5472113" y="2926918"/>
            <a:ext cx="142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Flux (</a:t>
            </a:r>
            <a:r>
              <a:rPr lang="el-GR" altLang="en-US" sz="2000" dirty="0"/>
              <a:t>Φ</a:t>
            </a:r>
            <a:r>
              <a:rPr lang="en-US" altLang="en-US" sz="2000" dirty="0"/>
              <a:t>)</a:t>
            </a:r>
            <a:endParaRPr lang="en-AU" altLang="en-US" sz="2000" dirty="0"/>
          </a:p>
        </p:txBody>
      </p:sp>
      <p:sp>
        <p:nvSpPr>
          <p:cNvPr id="112686" name="Text Box 46"/>
          <p:cNvSpPr txBox="1">
            <a:spLocks noChangeArrowheads="1"/>
          </p:cNvSpPr>
          <p:nvPr/>
        </p:nvSpPr>
        <p:spPr bwMode="auto">
          <a:xfrm>
            <a:off x="503548" y="4842847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N = 800 turns</a:t>
            </a:r>
            <a:endParaRPr lang="en-AU" altLang="en-US" sz="2000" dirty="0"/>
          </a:p>
        </p:txBody>
      </p:sp>
      <p:sp>
        <p:nvSpPr>
          <p:cNvPr id="112687" name="Text Box 47"/>
          <p:cNvSpPr txBox="1">
            <a:spLocks noChangeArrowheads="1"/>
          </p:cNvSpPr>
          <p:nvPr/>
        </p:nvSpPr>
        <p:spPr bwMode="auto">
          <a:xfrm>
            <a:off x="6156476" y="1701584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1.5 x 800</a:t>
            </a:r>
            <a:endParaRPr lang="en-AU" altLang="en-US" sz="2000" dirty="0"/>
          </a:p>
        </p:txBody>
      </p:sp>
      <p:sp>
        <p:nvSpPr>
          <p:cNvPr id="112688" name="Text Box 48"/>
          <p:cNvSpPr txBox="1">
            <a:spLocks noChangeArrowheads="1"/>
          </p:cNvSpPr>
          <p:nvPr/>
        </p:nvSpPr>
        <p:spPr bwMode="auto">
          <a:xfrm>
            <a:off x="6156476" y="2314251"/>
            <a:ext cx="270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F</a:t>
            </a:r>
            <a:r>
              <a:rPr lang="en-US" altLang="en-US" sz="2000" baseline="-25000" dirty="0" err="1"/>
              <a:t>m</a:t>
            </a:r>
            <a:r>
              <a:rPr lang="en-US" altLang="en-US" sz="2000" dirty="0"/>
              <a:t> = 1 200 At</a:t>
            </a:r>
            <a:endParaRPr lang="en-AU" altLang="en-US" sz="2000" dirty="0"/>
          </a:p>
        </p:txBody>
      </p:sp>
      <p:graphicFrame>
        <p:nvGraphicFramePr>
          <p:cNvPr id="112689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166185"/>
              </p:ext>
            </p:extLst>
          </p:nvPr>
        </p:nvGraphicFramePr>
        <p:xfrm>
          <a:off x="6156476" y="4631677"/>
          <a:ext cx="1468438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1" name="Equation" r:id="rId5" imgW="723600" imgH="393480" progId="Equation.3">
                  <p:embed/>
                </p:oleObj>
              </mc:Choice>
              <mc:Fallback>
                <p:oleObj name="Equation" r:id="rId5" imgW="723600" imgH="39348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476" y="4631677"/>
                        <a:ext cx="1468438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0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771487"/>
              </p:ext>
            </p:extLst>
          </p:nvPr>
        </p:nvGraphicFramePr>
        <p:xfrm>
          <a:off x="6120472" y="5644394"/>
          <a:ext cx="19558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2" name="Equation" r:id="rId7" imgW="838080" imgH="177480" progId="Equation.3">
                  <p:embed/>
                </p:oleObj>
              </mc:Choice>
              <mc:Fallback>
                <p:oleObj name="Equation" r:id="rId7" imgW="838080" imgH="17748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0472" y="5644394"/>
                        <a:ext cx="195580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9" name="Text Box 89"/>
          <p:cNvSpPr txBox="1">
            <a:spLocks noChangeArrowheads="1"/>
          </p:cNvSpPr>
          <p:nvPr/>
        </p:nvSpPr>
        <p:spPr bwMode="auto">
          <a:xfrm>
            <a:off x="503548" y="4376080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I = 1.5A</a:t>
            </a:r>
            <a:endParaRPr lang="en-AU" altLang="en-US" sz="2000" dirty="0"/>
          </a:p>
        </p:txBody>
      </p:sp>
      <p:grpSp>
        <p:nvGrpSpPr>
          <p:cNvPr id="112731" name="Group 91"/>
          <p:cNvGrpSpPr>
            <a:grpSpLocks/>
          </p:cNvGrpSpPr>
          <p:nvPr/>
        </p:nvGrpSpPr>
        <p:grpSpPr bwMode="auto">
          <a:xfrm>
            <a:off x="3924425" y="1521755"/>
            <a:ext cx="1547812" cy="1547813"/>
            <a:chOff x="2585" y="1276"/>
            <a:chExt cx="975" cy="975"/>
          </a:xfrm>
        </p:grpSpPr>
        <p:grpSp>
          <p:nvGrpSpPr>
            <p:cNvPr id="112727" name="Group 87"/>
            <p:cNvGrpSpPr>
              <a:grpSpLocks/>
            </p:cNvGrpSpPr>
            <p:nvPr/>
          </p:nvGrpSpPr>
          <p:grpSpPr bwMode="auto">
            <a:xfrm>
              <a:off x="2585" y="1276"/>
              <a:ext cx="975" cy="975"/>
              <a:chOff x="2585" y="1695"/>
              <a:chExt cx="975" cy="975"/>
            </a:xfrm>
          </p:grpSpPr>
          <p:sp>
            <p:nvSpPr>
              <p:cNvPr id="112691" name="Oval 51"/>
              <p:cNvSpPr>
                <a:spLocks noChangeArrowheads="1"/>
              </p:cNvSpPr>
              <p:nvPr/>
            </p:nvSpPr>
            <p:spPr bwMode="auto">
              <a:xfrm>
                <a:off x="2585" y="1695"/>
                <a:ext cx="975" cy="9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12711" name="Group 71"/>
              <p:cNvGrpSpPr>
                <a:grpSpLocks/>
              </p:cNvGrpSpPr>
              <p:nvPr/>
            </p:nvGrpSpPr>
            <p:grpSpPr bwMode="auto">
              <a:xfrm>
                <a:off x="2619" y="1728"/>
                <a:ext cx="908" cy="908"/>
                <a:chOff x="2426" y="1706"/>
                <a:chExt cx="908" cy="908"/>
              </a:xfrm>
            </p:grpSpPr>
            <p:sp>
              <p:nvSpPr>
                <p:cNvPr id="112712" name="Oval 72"/>
                <p:cNvSpPr>
                  <a:spLocks noChangeArrowheads="1"/>
                </p:cNvSpPr>
                <p:nvPr/>
              </p:nvSpPr>
              <p:spPr bwMode="auto">
                <a:xfrm>
                  <a:off x="2427" y="1706"/>
                  <a:ext cx="907" cy="907"/>
                </a:xfrm>
                <a:prstGeom prst="ellipse">
                  <a:avLst/>
                </a:prstGeom>
                <a:solidFill>
                  <a:srgbClr val="CCFFFF"/>
                </a:solidFill>
                <a:ln w="2857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112713" name="Group 73"/>
                <p:cNvGrpSpPr>
                  <a:grpSpLocks/>
                </p:cNvGrpSpPr>
                <p:nvPr/>
              </p:nvGrpSpPr>
              <p:grpSpPr bwMode="auto">
                <a:xfrm>
                  <a:off x="2426" y="1707"/>
                  <a:ext cx="908" cy="907"/>
                  <a:chOff x="2426" y="1707"/>
                  <a:chExt cx="908" cy="907"/>
                </a:xfrm>
              </p:grpSpPr>
              <p:sp>
                <p:nvSpPr>
                  <p:cNvPr id="112714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160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15" name="Line 75"/>
                  <p:cNvSpPr>
                    <a:spLocks noChangeShapeType="1"/>
                  </p:cNvSpPr>
                  <p:nvPr/>
                </p:nvSpPr>
                <p:spPr bwMode="auto">
                  <a:xfrm rot="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16" name="Line 76"/>
                  <p:cNvSpPr>
                    <a:spLocks noChangeShapeType="1"/>
                  </p:cNvSpPr>
                  <p:nvPr/>
                </p:nvSpPr>
                <p:spPr bwMode="auto">
                  <a:xfrm rot="18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17" name="Line 77"/>
                  <p:cNvSpPr>
                    <a:spLocks noChangeShapeType="1"/>
                  </p:cNvSpPr>
                  <p:nvPr/>
                </p:nvSpPr>
                <p:spPr bwMode="auto">
                  <a:xfrm rot="27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18" name="Line 78"/>
                  <p:cNvSpPr>
                    <a:spLocks noChangeShapeType="1"/>
                  </p:cNvSpPr>
                  <p:nvPr/>
                </p:nvSpPr>
                <p:spPr bwMode="auto">
                  <a:xfrm rot="144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19" name="Line 79"/>
                  <p:cNvSpPr>
                    <a:spLocks noChangeShapeType="1"/>
                  </p:cNvSpPr>
                  <p:nvPr/>
                </p:nvSpPr>
                <p:spPr bwMode="auto">
                  <a:xfrm rot="45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0" name="Line 8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2426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1" name="Line 81"/>
                  <p:cNvSpPr>
                    <a:spLocks noChangeShapeType="1"/>
                  </p:cNvSpPr>
                  <p:nvPr/>
                </p:nvSpPr>
                <p:spPr bwMode="auto">
                  <a:xfrm rot="63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2" name="Line 82"/>
                  <p:cNvSpPr>
                    <a:spLocks noChangeShapeType="1"/>
                  </p:cNvSpPr>
                  <p:nvPr/>
                </p:nvSpPr>
                <p:spPr bwMode="auto">
                  <a:xfrm rot="72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3" name="Line 83"/>
                  <p:cNvSpPr>
                    <a:spLocks noChangeShapeType="1"/>
                  </p:cNvSpPr>
                  <p:nvPr/>
                </p:nvSpPr>
                <p:spPr bwMode="auto">
                  <a:xfrm rot="81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4" name="Line 84"/>
                  <p:cNvSpPr>
                    <a:spLocks noChangeShapeType="1"/>
                  </p:cNvSpPr>
                  <p:nvPr/>
                </p:nvSpPr>
                <p:spPr bwMode="auto">
                  <a:xfrm rot="90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  <p:sp>
                <p:nvSpPr>
                  <p:cNvPr id="112725" name="Line 85"/>
                  <p:cNvSpPr>
                    <a:spLocks noChangeShapeType="1"/>
                  </p:cNvSpPr>
                  <p:nvPr/>
                </p:nvSpPr>
                <p:spPr bwMode="auto">
                  <a:xfrm rot="9900000">
                    <a:off x="2427" y="2161"/>
                    <a:ext cx="907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n-AU"/>
                  </a:p>
                </p:txBody>
              </p:sp>
            </p:grpSp>
            <p:sp>
              <p:nvSpPr>
                <p:cNvPr id="112726" name="Oval 86"/>
                <p:cNvSpPr>
                  <a:spLocks noChangeArrowheads="1"/>
                </p:cNvSpPr>
                <p:nvPr/>
              </p:nvSpPr>
              <p:spPr bwMode="auto">
                <a:xfrm>
                  <a:off x="2787" y="2067"/>
                  <a:ext cx="186" cy="18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28575" algn="ctr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112730" name="Oval 90"/>
            <p:cNvSpPr>
              <a:spLocks noChangeArrowheads="1"/>
            </p:cNvSpPr>
            <p:nvPr/>
          </p:nvSpPr>
          <p:spPr bwMode="auto">
            <a:xfrm>
              <a:off x="2687" y="1366"/>
              <a:ext cx="771" cy="794"/>
            </a:xfrm>
            <a:prstGeom prst="ellipse">
              <a:avLst/>
            </a:prstGeom>
            <a:noFill/>
            <a:ln w="165100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304505" y="1277851"/>
            <a:ext cx="1781844" cy="1714006"/>
            <a:chOff x="2700338" y="1137791"/>
            <a:chExt cx="2256069" cy="1719262"/>
          </a:xfrm>
        </p:grpSpPr>
        <p:sp>
          <p:nvSpPr>
            <p:cNvPr id="72" name="AutoShape 126"/>
            <p:cNvSpPr>
              <a:spLocks noChangeArrowheads="1"/>
            </p:cNvSpPr>
            <p:nvPr/>
          </p:nvSpPr>
          <p:spPr bwMode="auto">
            <a:xfrm>
              <a:off x="3400425" y="1204466"/>
              <a:ext cx="450850" cy="157162"/>
            </a:xfrm>
            <a:prstGeom prst="rightArrow">
              <a:avLst>
                <a:gd name="adj1" fmla="val 50000"/>
                <a:gd name="adj2" fmla="val 71717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73" name="Text Box 127"/>
            <p:cNvSpPr txBox="1">
              <a:spLocks noChangeArrowheads="1"/>
            </p:cNvSpPr>
            <p:nvPr/>
          </p:nvSpPr>
          <p:spPr bwMode="auto">
            <a:xfrm>
              <a:off x="3059113" y="1137791"/>
              <a:ext cx="3603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altLang="en-US" sz="1600"/>
                <a:t>Φ</a:t>
              </a: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700338" y="1583878"/>
              <a:ext cx="2256069" cy="1273175"/>
              <a:chOff x="2700338" y="1583878"/>
              <a:chExt cx="2256069" cy="1273175"/>
            </a:xfrm>
          </p:grpSpPr>
          <p:grpSp>
            <p:nvGrpSpPr>
              <p:cNvPr id="75" name="Group 128"/>
              <p:cNvGrpSpPr>
                <a:grpSpLocks/>
              </p:cNvGrpSpPr>
              <p:nvPr/>
            </p:nvGrpSpPr>
            <p:grpSpPr bwMode="auto">
              <a:xfrm>
                <a:off x="2700338" y="1583878"/>
                <a:ext cx="468312" cy="1258888"/>
                <a:chOff x="3991" y="1911"/>
                <a:chExt cx="295" cy="793"/>
              </a:xfrm>
            </p:grpSpPr>
            <p:sp>
              <p:nvSpPr>
                <p:cNvPr id="81" name="Line 129"/>
                <p:cNvSpPr>
                  <a:spLocks noChangeShapeType="1"/>
                </p:cNvSpPr>
                <p:nvPr/>
              </p:nvSpPr>
              <p:spPr bwMode="auto">
                <a:xfrm>
                  <a:off x="4150" y="2481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grpSp>
              <p:nvGrpSpPr>
                <p:cNvPr id="82" name="Group 130"/>
                <p:cNvGrpSpPr>
                  <a:grpSpLocks/>
                </p:cNvGrpSpPr>
                <p:nvPr/>
              </p:nvGrpSpPr>
              <p:grpSpPr bwMode="auto">
                <a:xfrm>
                  <a:off x="4013" y="1979"/>
                  <a:ext cx="273" cy="725"/>
                  <a:chOff x="3628" y="1979"/>
                  <a:chExt cx="273" cy="725"/>
                </a:xfrm>
              </p:grpSpPr>
              <p:grpSp>
                <p:nvGrpSpPr>
                  <p:cNvPr id="85" name="Group 131"/>
                  <p:cNvGrpSpPr>
                    <a:grpSpLocks/>
                  </p:cNvGrpSpPr>
                  <p:nvPr/>
                </p:nvGrpSpPr>
                <p:grpSpPr bwMode="auto">
                  <a:xfrm>
                    <a:off x="3629" y="2526"/>
                    <a:ext cx="272" cy="178"/>
                    <a:chOff x="3629" y="2526"/>
                    <a:chExt cx="272" cy="178"/>
                  </a:xfrm>
                </p:grpSpPr>
                <p:sp>
                  <p:nvSpPr>
                    <p:cNvPr id="91" name="Line 1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29" y="2526"/>
                      <a:ext cx="272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2594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3" name="Line 1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5" y="2594"/>
                      <a:ext cx="0" cy="1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</p:grpSp>
              <p:cxnSp>
                <p:nvCxnSpPr>
                  <p:cNvPr id="86" name="AutoShape 135"/>
                  <p:cNvCxnSpPr>
                    <a:cxnSpLocks noChangeShapeType="1"/>
                    <a:stCxn id="83" idx="1"/>
                    <a:endCxn id="81" idx="0"/>
                  </p:cNvCxnSpPr>
                  <p:nvPr/>
                </p:nvCxnSpPr>
                <p:spPr bwMode="auto">
                  <a:xfrm>
                    <a:off x="3764" y="2217"/>
                    <a:ext cx="1" cy="255"/>
                  </a:xfrm>
                  <a:prstGeom prst="straightConnector1">
                    <a:avLst/>
                  </a:prstGeom>
                  <a:noFill/>
                  <a:ln w="28575">
                    <a:solidFill>
                      <a:schemeClr val="accent2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grpSp>
                <p:nvGrpSpPr>
                  <p:cNvPr id="87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3628" y="1979"/>
                    <a:ext cx="272" cy="184"/>
                    <a:chOff x="3628" y="1979"/>
                    <a:chExt cx="272" cy="184"/>
                  </a:xfrm>
                </p:grpSpPr>
                <p:sp>
                  <p:nvSpPr>
                    <p:cNvPr id="88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28" y="2095"/>
                      <a:ext cx="272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9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4" y="2163"/>
                      <a:ext cx="181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0" name="Line 1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4" y="1979"/>
                      <a:ext cx="1" cy="11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en-AU"/>
                    </a:p>
                  </p:txBody>
                </p:sp>
              </p:grpSp>
            </p:grpSp>
            <p:sp>
              <p:nvSpPr>
                <p:cNvPr id="83" name="Line 140"/>
                <p:cNvSpPr>
                  <a:spLocks noChangeShapeType="1"/>
                </p:cNvSpPr>
                <p:nvPr/>
              </p:nvSpPr>
              <p:spPr bwMode="auto">
                <a:xfrm>
                  <a:off x="4149" y="216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84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3991" y="1911"/>
                  <a:ext cx="116" cy="2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 algn="ctr">
                      <a:solidFill>
                        <a:schemeClr val="accent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en-US" altLang="en-US"/>
                    <a:t>+</a:t>
                  </a:r>
                  <a:endParaRPr lang="en-AU" altLang="en-US"/>
                </a:p>
              </p:txBody>
            </p:sp>
          </p:grpSp>
          <p:sp>
            <p:nvSpPr>
              <p:cNvPr id="76" name="Rectangle 142"/>
              <p:cNvSpPr>
                <a:spLocks noChangeArrowheads="1"/>
              </p:cNvSpPr>
              <p:nvPr/>
            </p:nvSpPr>
            <p:spPr bwMode="auto">
              <a:xfrm rot="5400000">
                <a:off x="3623468" y="2151410"/>
                <a:ext cx="900113" cy="228600"/>
              </a:xfrm>
              <a:prstGeom prst="rect">
                <a:avLst/>
              </a:prstGeom>
              <a:solidFill>
                <a:srgbClr val="CCFFFF"/>
              </a:solidFill>
              <a:ln w="57150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cxnSp>
            <p:nvCxnSpPr>
              <p:cNvPr id="77" name="AutoShape 143"/>
              <p:cNvCxnSpPr>
                <a:cxnSpLocks noChangeShapeType="1"/>
                <a:stCxn id="90" idx="0"/>
                <a:endCxn id="76" idx="1"/>
              </p:cNvCxnSpPr>
              <p:nvPr/>
            </p:nvCxnSpPr>
            <p:spPr bwMode="auto">
              <a:xfrm rot="5400000" flipV="1">
                <a:off x="3459957" y="1171922"/>
                <a:ext cx="109537" cy="1120775"/>
              </a:xfrm>
              <a:prstGeom prst="bentConnector3">
                <a:avLst>
                  <a:gd name="adj1" fmla="val -195653"/>
                </a:avLst>
              </a:prstGeom>
              <a:noFill/>
              <a:ln w="28575">
                <a:solidFill>
                  <a:schemeClr val="accent2"/>
                </a:solidFill>
                <a:miter lim="800000"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AutoShape 144"/>
              <p:cNvCxnSpPr>
                <a:cxnSpLocks noChangeShapeType="1"/>
                <a:stCxn id="93" idx="1"/>
                <a:endCxn id="76" idx="3"/>
              </p:cNvCxnSpPr>
              <p:nvPr/>
            </p:nvCxnSpPr>
            <p:spPr bwMode="auto">
              <a:xfrm rot="5400000" flipH="1" flipV="1">
                <a:off x="3457576" y="2239515"/>
                <a:ext cx="112712" cy="1122363"/>
              </a:xfrm>
              <a:prstGeom prst="bentConnector3">
                <a:avLst>
                  <a:gd name="adj1" fmla="val -77463"/>
                </a:avLst>
              </a:prstGeom>
              <a:noFill/>
              <a:ln w="28575">
                <a:solidFill>
                  <a:schemeClr val="accent2"/>
                </a:solidFill>
                <a:miter lim="800000"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9" name="Text Box 145"/>
              <p:cNvSpPr txBox="1">
                <a:spLocks noChangeArrowheads="1"/>
              </p:cNvSpPr>
              <p:nvPr/>
            </p:nvSpPr>
            <p:spPr bwMode="auto">
              <a:xfrm>
                <a:off x="3095625" y="2031553"/>
                <a:ext cx="755649" cy="4630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AU" altLang="en-US" dirty="0" err="1"/>
                  <a:t>F</a:t>
                </a:r>
                <a:r>
                  <a:rPr lang="en-AU" altLang="en-US" baseline="-25000" dirty="0" err="1"/>
                  <a:t>m</a:t>
                </a:r>
                <a:endParaRPr lang="en-AU" altLang="en-US" dirty="0"/>
              </a:p>
            </p:txBody>
          </p:sp>
          <p:sp>
            <p:nvSpPr>
              <p:cNvPr id="80" name="Text Box 146"/>
              <p:cNvSpPr txBox="1">
                <a:spLocks noChangeArrowheads="1"/>
              </p:cNvSpPr>
              <p:nvPr/>
            </p:nvSpPr>
            <p:spPr bwMode="auto">
              <a:xfrm>
                <a:off x="4140199" y="1960116"/>
                <a:ext cx="816208" cy="5248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AU" altLang="en-US" sz="2800" dirty="0">
                    <a:latin typeface="French Script MT" pitchFamily="66" charset="0"/>
                  </a:rPr>
                  <a:t>R</a:t>
                </a:r>
                <a:r>
                  <a:rPr lang="en-AU" altLang="en-US" sz="2800" baseline="-25000" dirty="0">
                    <a:latin typeface="French Script MT" pitchFamily="66" charset="0"/>
                  </a:rPr>
                  <a:t>m</a:t>
                </a:r>
                <a:endParaRPr lang="en-AU" altLang="en-US" sz="2800" dirty="0">
                  <a:latin typeface="French Script MT" pitchFamily="66" charset="0"/>
                </a:endParaRPr>
              </a:p>
            </p:txBody>
          </p:sp>
        </p:grpSp>
      </p:grp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503548" y="5776381"/>
            <a:ext cx="34556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AU"/>
            </a:defPPr>
            <a:lvl1pPr algn="l">
              <a:defRPr sz="2000"/>
            </a:lvl1pPr>
          </a:lstStyle>
          <a:p>
            <a:r>
              <a:rPr lang="en-US" altLang="en-US" dirty="0"/>
              <a:t>Find </a:t>
            </a:r>
            <a:r>
              <a:rPr lang="en-US" altLang="en-US" dirty="0" err="1" smtClean="0"/>
              <a:t>MMF</a:t>
            </a:r>
            <a:r>
              <a:rPr lang="en-US" altLang="en-US" dirty="0" smtClean="0"/>
              <a:t> (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m</a:t>
            </a:r>
            <a:r>
              <a:rPr lang="en-US" altLang="en-US" dirty="0" smtClean="0"/>
              <a:t>) </a:t>
            </a:r>
            <a:r>
              <a:rPr lang="en-US" altLang="en-US" dirty="0"/>
              <a:t>&amp; Flux (</a:t>
            </a:r>
            <a:r>
              <a:rPr lang="el-GR" altLang="en-US" dirty="0"/>
              <a:t>Φ</a:t>
            </a:r>
            <a:r>
              <a:rPr lang="en-US" altLang="en-US" dirty="0" smtClean="0"/>
              <a:t>)</a:t>
            </a:r>
            <a:endParaRPr lang="en-AU" altLang="en-US" dirty="0"/>
          </a:p>
        </p:txBody>
      </p:sp>
      <p:sp>
        <p:nvSpPr>
          <p:cNvPr id="9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127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2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2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2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2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2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9" grpId="0"/>
      <p:bldP spid="112681" grpId="0"/>
      <p:bldP spid="112683" grpId="0"/>
      <p:bldP spid="112687" grpId="0"/>
      <p:bldP spid="112688" grpId="0"/>
      <p:bldP spid="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69B0-24B1-4A15-8970-F7EDC64075C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DD37-FEAB-46B3-A9B6-BA817FD7D5CC}" type="slidenum">
              <a:rPr lang="en-AU" altLang="en-US"/>
              <a:pPr/>
              <a:t>13</a:t>
            </a:fld>
            <a:endParaRPr lang="en-AU" altLang="en-US"/>
          </a:p>
        </p:txBody>
      </p:sp>
      <p:grpSp>
        <p:nvGrpSpPr>
          <p:cNvPr id="110596" name="Group 4"/>
          <p:cNvGrpSpPr>
            <a:grpSpLocks/>
          </p:cNvGrpSpPr>
          <p:nvPr/>
        </p:nvGrpSpPr>
        <p:grpSpPr bwMode="auto">
          <a:xfrm>
            <a:off x="1627188" y="874713"/>
            <a:ext cx="2297112" cy="1798637"/>
            <a:chOff x="431" y="709"/>
            <a:chExt cx="1447" cy="1133"/>
          </a:xfrm>
        </p:grpSpPr>
        <p:grpSp>
          <p:nvGrpSpPr>
            <p:cNvPr id="110597" name="Group 5"/>
            <p:cNvGrpSpPr>
              <a:grpSpLocks/>
            </p:cNvGrpSpPr>
            <p:nvPr/>
          </p:nvGrpSpPr>
          <p:grpSpPr bwMode="auto">
            <a:xfrm>
              <a:off x="767" y="709"/>
              <a:ext cx="1111" cy="1133"/>
              <a:chOff x="767" y="709"/>
              <a:chExt cx="1111" cy="1133"/>
            </a:xfrm>
          </p:grpSpPr>
          <p:sp>
            <p:nvSpPr>
              <p:cNvPr id="110598" name="Rectangle 6"/>
              <p:cNvSpPr>
                <a:spLocks noChangeArrowheads="1"/>
              </p:cNvSpPr>
              <p:nvPr/>
            </p:nvSpPr>
            <p:spPr bwMode="auto">
              <a:xfrm>
                <a:off x="1066" y="1003"/>
                <a:ext cx="453" cy="703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10599" name="Group 7"/>
              <p:cNvGrpSpPr>
                <a:grpSpLocks/>
              </p:cNvGrpSpPr>
              <p:nvPr/>
            </p:nvGrpSpPr>
            <p:grpSpPr bwMode="auto">
              <a:xfrm rot="19800000">
                <a:off x="767" y="709"/>
                <a:ext cx="1111" cy="68"/>
                <a:chOff x="767" y="890"/>
                <a:chExt cx="1111" cy="68"/>
              </a:xfrm>
            </p:grpSpPr>
            <p:sp>
              <p:nvSpPr>
                <p:cNvPr id="110600" name="Rectangle 8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1300" y="357"/>
                  <a:ext cx="45" cy="111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0601" name="Oval 9"/>
                <p:cNvSpPr>
                  <a:spLocks noChangeArrowheads="1"/>
                </p:cNvSpPr>
                <p:nvPr/>
              </p:nvSpPr>
              <p:spPr bwMode="auto">
                <a:xfrm>
                  <a:off x="1633" y="935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10602" name="Rectangle 10"/>
              <p:cNvSpPr>
                <a:spLocks noChangeArrowheads="1"/>
              </p:cNvSpPr>
              <p:nvPr/>
            </p:nvSpPr>
            <p:spPr bwMode="auto">
              <a:xfrm rot="5400000">
                <a:off x="1316" y="1321"/>
                <a:ext cx="135" cy="90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10603" name="Group 11"/>
              <p:cNvGrpSpPr>
                <a:grpSpLocks/>
              </p:cNvGrpSpPr>
              <p:nvPr/>
            </p:nvGrpSpPr>
            <p:grpSpPr bwMode="auto">
              <a:xfrm>
                <a:off x="930" y="845"/>
                <a:ext cx="68" cy="861"/>
                <a:chOff x="930" y="845"/>
                <a:chExt cx="68" cy="861"/>
              </a:xfrm>
            </p:grpSpPr>
            <p:sp>
              <p:nvSpPr>
                <p:cNvPr id="110604" name="Rectangle 12"/>
                <p:cNvSpPr>
                  <a:spLocks noChangeArrowheads="1"/>
                </p:cNvSpPr>
                <p:nvPr/>
              </p:nvSpPr>
              <p:spPr bwMode="auto">
                <a:xfrm>
                  <a:off x="930" y="845"/>
                  <a:ext cx="68" cy="8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0605" name="Oval 13"/>
                <p:cNvSpPr>
                  <a:spLocks noChangeArrowheads="1"/>
                </p:cNvSpPr>
                <p:nvPr/>
              </p:nvSpPr>
              <p:spPr bwMode="auto">
                <a:xfrm>
                  <a:off x="952" y="890"/>
                  <a:ext cx="23" cy="45"/>
                </a:xfrm>
                <a:prstGeom prst="ellipse">
                  <a:avLst/>
                </a:prstGeom>
                <a:solidFill>
                  <a:srgbClr val="FFFFFF"/>
                </a:solidFill>
                <a:ln w="28575" algn="ctr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grpSp>
            <p:nvGrpSpPr>
              <p:cNvPr id="110606" name="Group 14"/>
              <p:cNvGrpSpPr>
                <a:grpSpLocks/>
              </p:cNvGrpSpPr>
              <p:nvPr/>
            </p:nvGrpSpPr>
            <p:grpSpPr bwMode="auto">
              <a:xfrm>
                <a:off x="1633" y="981"/>
                <a:ext cx="113" cy="725"/>
                <a:chOff x="1633" y="981"/>
                <a:chExt cx="113" cy="725"/>
              </a:xfrm>
            </p:grpSpPr>
            <p:sp>
              <p:nvSpPr>
                <p:cNvPr id="110607" name="Rectangle 15"/>
                <p:cNvSpPr>
                  <a:spLocks noChangeArrowheads="1"/>
                </p:cNvSpPr>
                <p:nvPr/>
              </p:nvSpPr>
              <p:spPr bwMode="auto">
                <a:xfrm>
                  <a:off x="1655" y="1003"/>
                  <a:ext cx="68" cy="703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10608" name="Oval 16"/>
                <p:cNvSpPr>
                  <a:spLocks noChangeArrowheads="1"/>
                </p:cNvSpPr>
                <p:nvPr/>
              </p:nvSpPr>
              <p:spPr bwMode="auto">
                <a:xfrm>
                  <a:off x="1633" y="981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10609" name="Freeform 17"/>
              <p:cNvSpPr>
                <a:spLocks/>
              </p:cNvSpPr>
              <p:nvPr/>
            </p:nvSpPr>
            <p:spPr bwMode="auto">
              <a:xfrm>
                <a:off x="832" y="981"/>
                <a:ext cx="100" cy="795"/>
              </a:xfrm>
              <a:custGeom>
                <a:avLst/>
                <a:gdLst>
                  <a:gd name="T0" fmla="*/ 30 w 100"/>
                  <a:gd name="T1" fmla="*/ 0 h 795"/>
                  <a:gd name="T2" fmla="*/ 32 w 100"/>
                  <a:gd name="T3" fmla="*/ 141 h 795"/>
                  <a:gd name="T4" fmla="*/ 1 w 100"/>
                  <a:gd name="T5" fmla="*/ 189 h 795"/>
                  <a:gd name="T6" fmla="*/ 41 w 100"/>
                  <a:gd name="T7" fmla="*/ 225 h 795"/>
                  <a:gd name="T8" fmla="*/ 5 w 100"/>
                  <a:gd name="T9" fmla="*/ 273 h 795"/>
                  <a:gd name="T10" fmla="*/ 50 w 100"/>
                  <a:gd name="T11" fmla="*/ 315 h 795"/>
                  <a:gd name="T12" fmla="*/ 4 w 100"/>
                  <a:gd name="T13" fmla="*/ 357 h 795"/>
                  <a:gd name="T14" fmla="*/ 47 w 100"/>
                  <a:gd name="T15" fmla="*/ 393 h 795"/>
                  <a:gd name="T16" fmla="*/ 5 w 100"/>
                  <a:gd name="T17" fmla="*/ 447 h 795"/>
                  <a:gd name="T18" fmla="*/ 53 w 100"/>
                  <a:gd name="T19" fmla="*/ 489 h 795"/>
                  <a:gd name="T20" fmla="*/ 10 w 100"/>
                  <a:gd name="T21" fmla="*/ 534 h 795"/>
                  <a:gd name="T22" fmla="*/ 55 w 100"/>
                  <a:gd name="T23" fmla="*/ 560 h 795"/>
                  <a:gd name="T24" fmla="*/ 17 w 100"/>
                  <a:gd name="T25" fmla="*/ 605 h 795"/>
                  <a:gd name="T26" fmla="*/ 61 w 100"/>
                  <a:gd name="T27" fmla="*/ 644 h 795"/>
                  <a:gd name="T28" fmla="*/ 23 w 100"/>
                  <a:gd name="T29" fmla="*/ 675 h 795"/>
                  <a:gd name="T30" fmla="*/ 100 w 100"/>
                  <a:gd name="T31" fmla="*/ 7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0" h="795">
                    <a:moveTo>
                      <a:pt x="30" y="0"/>
                    </a:moveTo>
                    <a:cubicBezTo>
                      <a:pt x="30" y="23"/>
                      <a:pt x="37" y="110"/>
                      <a:pt x="32" y="141"/>
                    </a:cubicBezTo>
                    <a:cubicBezTo>
                      <a:pt x="27" y="172"/>
                      <a:pt x="0" y="175"/>
                      <a:pt x="1" y="189"/>
                    </a:cubicBezTo>
                    <a:cubicBezTo>
                      <a:pt x="2" y="203"/>
                      <a:pt x="40" y="211"/>
                      <a:pt x="41" y="225"/>
                    </a:cubicBezTo>
                    <a:cubicBezTo>
                      <a:pt x="42" y="239"/>
                      <a:pt x="4" y="258"/>
                      <a:pt x="5" y="273"/>
                    </a:cubicBezTo>
                    <a:cubicBezTo>
                      <a:pt x="6" y="288"/>
                      <a:pt x="50" y="301"/>
                      <a:pt x="50" y="315"/>
                    </a:cubicBezTo>
                    <a:cubicBezTo>
                      <a:pt x="50" y="329"/>
                      <a:pt x="4" y="344"/>
                      <a:pt x="4" y="357"/>
                    </a:cubicBezTo>
                    <a:cubicBezTo>
                      <a:pt x="4" y="370"/>
                      <a:pt x="47" y="378"/>
                      <a:pt x="47" y="393"/>
                    </a:cubicBezTo>
                    <a:cubicBezTo>
                      <a:pt x="47" y="408"/>
                      <a:pt x="4" y="431"/>
                      <a:pt x="5" y="447"/>
                    </a:cubicBezTo>
                    <a:cubicBezTo>
                      <a:pt x="6" y="463"/>
                      <a:pt x="52" y="475"/>
                      <a:pt x="53" y="489"/>
                    </a:cubicBezTo>
                    <a:cubicBezTo>
                      <a:pt x="54" y="503"/>
                      <a:pt x="10" y="522"/>
                      <a:pt x="10" y="534"/>
                    </a:cubicBezTo>
                    <a:cubicBezTo>
                      <a:pt x="10" y="546"/>
                      <a:pt x="54" y="548"/>
                      <a:pt x="55" y="560"/>
                    </a:cubicBezTo>
                    <a:cubicBezTo>
                      <a:pt x="56" y="572"/>
                      <a:pt x="16" y="591"/>
                      <a:pt x="17" y="605"/>
                    </a:cubicBezTo>
                    <a:cubicBezTo>
                      <a:pt x="18" y="619"/>
                      <a:pt x="60" y="632"/>
                      <a:pt x="61" y="644"/>
                    </a:cubicBezTo>
                    <a:cubicBezTo>
                      <a:pt x="62" y="656"/>
                      <a:pt x="17" y="650"/>
                      <a:pt x="23" y="675"/>
                    </a:cubicBezTo>
                    <a:cubicBezTo>
                      <a:pt x="29" y="700"/>
                      <a:pt x="84" y="770"/>
                      <a:pt x="100" y="795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10610" name="Group 18"/>
            <p:cNvGrpSpPr>
              <a:grpSpLocks/>
            </p:cNvGrpSpPr>
            <p:nvPr/>
          </p:nvGrpSpPr>
          <p:grpSpPr bwMode="auto">
            <a:xfrm>
              <a:off x="431" y="1185"/>
              <a:ext cx="1186" cy="453"/>
              <a:chOff x="431" y="866"/>
              <a:chExt cx="1186" cy="1206"/>
            </a:xfrm>
          </p:grpSpPr>
          <p:sp>
            <p:nvSpPr>
              <p:cNvPr id="110611" name="Freeform 19"/>
              <p:cNvSpPr>
                <a:spLocks/>
              </p:cNvSpPr>
              <p:nvPr/>
            </p:nvSpPr>
            <p:spPr bwMode="auto">
              <a:xfrm>
                <a:off x="431" y="866"/>
                <a:ext cx="1171" cy="96"/>
              </a:xfrm>
              <a:custGeom>
                <a:avLst/>
                <a:gdLst>
                  <a:gd name="T0" fmla="*/ 0 w 1171"/>
                  <a:gd name="T1" fmla="*/ 4 h 96"/>
                  <a:gd name="T2" fmla="*/ 816 w 1171"/>
                  <a:gd name="T3" fmla="*/ 4 h 96"/>
                  <a:gd name="T4" fmla="*/ 1125 w 1171"/>
                  <a:gd name="T5" fmla="*/ 26 h 96"/>
                  <a:gd name="T6" fmla="*/ 1092 w 1171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1" h="96">
                    <a:moveTo>
                      <a:pt x="0" y="4"/>
                    </a:moveTo>
                    <a:cubicBezTo>
                      <a:pt x="315" y="2"/>
                      <a:pt x="629" y="0"/>
                      <a:pt x="816" y="4"/>
                    </a:cubicBezTo>
                    <a:cubicBezTo>
                      <a:pt x="1003" y="8"/>
                      <a:pt x="1079" y="11"/>
                      <a:pt x="1125" y="26"/>
                    </a:cubicBezTo>
                    <a:cubicBezTo>
                      <a:pt x="1171" y="41"/>
                      <a:pt x="1099" y="82"/>
                      <a:pt x="1092" y="96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2" name="Freeform 20"/>
              <p:cNvSpPr>
                <a:spLocks/>
              </p:cNvSpPr>
              <p:nvPr/>
            </p:nvSpPr>
            <p:spPr bwMode="auto">
              <a:xfrm>
                <a:off x="981" y="947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3" name="Freeform 21"/>
              <p:cNvSpPr>
                <a:spLocks/>
              </p:cNvSpPr>
              <p:nvPr/>
            </p:nvSpPr>
            <p:spPr bwMode="auto">
              <a:xfrm>
                <a:off x="981" y="1060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4" name="Freeform 22"/>
              <p:cNvSpPr>
                <a:spLocks/>
              </p:cNvSpPr>
              <p:nvPr/>
            </p:nvSpPr>
            <p:spPr bwMode="auto">
              <a:xfrm>
                <a:off x="981" y="1173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5" name="Freeform 23"/>
              <p:cNvSpPr>
                <a:spLocks/>
              </p:cNvSpPr>
              <p:nvPr/>
            </p:nvSpPr>
            <p:spPr bwMode="auto">
              <a:xfrm>
                <a:off x="981" y="1286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6" name="Freeform 24"/>
              <p:cNvSpPr>
                <a:spLocks/>
              </p:cNvSpPr>
              <p:nvPr/>
            </p:nvSpPr>
            <p:spPr bwMode="auto">
              <a:xfrm>
                <a:off x="981" y="1399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7" name="Freeform 25"/>
              <p:cNvSpPr>
                <a:spLocks/>
              </p:cNvSpPr>
              <p:nvPr/>
            </p:nvSpPr>
            <p:spPr bwMode="auto">
              <a:xfrm>
                <a:off x="981" y="1512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8" name="Freeform 26"/>
              <p:cNvSpPr>
                <a:spLocks/>
              </p:cNvSpPr>
              <p:nvPr/>
            </p:nvSpPr>
            <p:spPr bwMode="auto">
              <a:xfrm>
                <a:off x="981" y="1625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19" name="Freeform 27"/>
              <p:cNvSpPr>
                <a:spLocks/>
              </p:cNvSpPr>
              <p:nvPr/>
            </p:nvSpPr>
            <p:spPr bwMode="auto">
              <a:xfrm>
                <a:off x="981" y="1738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20" name="Freeform 28"/>
              <p:cNvSpPr>
                <a:spLocks/>
              </p:cNvSpPr>
              <p:nvPr/>
            </p:nvSpPr>
            <p:spPr bwMode="auto">
              <a:xfrm>
                <a:off x="981" y="1851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21" name="Freeform 29"/>
              <p:cNvSpPr>
                <a:spLocks/>
              </p:cNvSpPr>
              <p:nvPr/>
            </p:nvSpPr>
            <p:spPr bwMode="auto">
              <a:xfrm>
                <a:off x="981" y="1964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0622" name="Line 30"/>
              <p:cNvSpPr>
                <a:spLocks noChangeShapeType="1"/>
              </p:cNvSpPr>
              <p:nvPr/>
            </p:nvSpPr>
            <p:spPr bwMode="auto">
              <a:xfrm flipH="1" flipV="1">
                <a:off x="431" y="2069"/>
                <a:ext cx="635" cy="3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110623" name="Text Box 31"/>
          <p:cNvSpPr txBox="1">
            <a:spLocks noChangeArrowheads="1"/>
          </p:cNvSpPr>
          <p:nvPr/>
        </p:nvSpPr>
        <p:spPr bwMode="auto">
          <a:xfrm>
            <a:off x="4932040" y="4340324"/>
            <a:ext cx="2663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/>
              <a:t>I = 1 A</a:t>
            </a:r>
            <a:endParaRPr lang="en-AU" altLang="en-US" sz="2000"/>
          </a:p>
        </p:txBody>
      </p:sp>
      <p:graphicFrame>
        <p:nvGraphicFramePr>
          <p:cNvPr id="11062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019663"/>
              </p:ext>
            </p:extLst>
          </p:nvPr>
        </p:nvGraphicFramePr>
        <p:xfrm>
          <a:off x="4932040" y="2060674"/>
          <a:ext cx="12620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21" name="Equation" r:id="rId3" imgW="622080" imgH="393480" progId="Equation.3">
                  <p:embed/>
                </p:oleObj>
              </mc:Choice>
              <mc:Fallback>
                <p:oleObj name="Equation" r:id="rId3" imgW="622080" imgH="3934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060674"/>
                        <a:ext cx="1262063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26" name="Text Box 34"/>
          <p:cNvSpPr txBox="1">
            <a:spLocks noChangeArrowheads="1"/>
          </p:cNvSpPr>
          <p:nvPr/>
        </p:nvSpPr>
        <p:spPr bwMode="auto">
          <a:xfrm>
            <a:off x="953861" y="4616922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b="1">
                <a:latin typeface="French Script MT" pitchFamily="66" charset="0"/>
              </a:rPr>
              <a:t>R</a:t>
            </a:r>
            <a:r>
              <a:rPr lang="en-US" altLang="en-US" sz="2000" baseline="-25000"/>
              <a:t>m</a:t>
            </a:r>
            <a:r>
              <a:rPr lang="en-US" altLang="en-US" sz="2000"/>
              <a:t> = 20, 000 At/Wb</a:t>
            </a:r>
            <a:endParaRPr lang="en-AU" altLang="en-US" sz="2000"/>
          </a:p>
        </p:txBody>
      </p:sp>
      <p:sp>
        <p:nvSpPr>
          <p:cNvPr id="110628" name="Text Box 36"/>
          <p:cNvSpPr txBox="1">
            <a:spLocks noChangeArrowheads="1"/>
          </p:cNvSpPr>
          <p:nvPr/>
        </p:nvSpPr>
        <p:spPr bwMode="auto">
          <a:xfrm>
            <a:off x="953861" y="4112655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/>
              <a:t>N = 1 000 turns</a:t>
            </a:r>
            <a:endParaRPr lang="en-AU" altLang="en-US" sz="2000"/>
          </a:p>
        </p:txBody>
      </p:sp>
      <p:graphicFrame>
        <p:nvGraphicFramePr>
          <p:cNvPr id="110631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973818"/>
              </p:ext>
            </p:extLst>
          </p:nvPr>
        </p:nvGraphicFramePr>
        <p:xfrm>
          <a:off x="4932040" y="3202087"/>
          <a:ext cx="21875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22" name="Equation" r:id="rId5" imgW="1079280" imgH="393480" progId="Equation.3">
                  <p:embed/>
                </p:oleObj>
              </mc:Choice>
              <mc:Fallback>
                <p:oleObj name="Equation" r:id="rId5" imgW="1079280" imgH="3934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202087"/>
                        <a:ext cx="21875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35" name="AutoShape 43"/>
          <p:cNvSpPr>
            <a:spLocks noChangeArrowheads="1"/>
          </p:cNvSpPr>
          <p:nvPr/>
        </p:nvSpPr>
        <p:spPr bwMode="auto">
          <a:xfrm>
            <a:off x="1636713" y="142081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10636" name="Text Box 44"/>
          <p:cNvSpPr txBox="1">
            <a:spLocks noChangeArrowheads="1"/>
          </p:cNvSpPr>
          <p:nvPr/>
        </p:nvSpPr>
        <p:spPr bwMode="auto">
          <a:xfrm>
            <a:off x="1646238" y="105251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10637" name="Text Box 45"/>
          <p:cNvSpPr txBox="1">
            <a:spLocks noChangeArrowheads="1"/>
          </p:cNvSpPr>
          <p:nvPr/>
        </p:nvSpPr>
        <p:spPr bwMode="auto">
          <a:xfrm>
            <a:off x="953861" y="3608388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sz="2000" dirty="0"/>
              <a:t>Φ</a:t>
            </a:r>
            <a:r>
              <a:rPr lang="en-US" altLang="en-US" sz="2000" dirty="0"/>
              <a:t> = 50 </a:t>
            </a:r>
            <a:r>
              <a:rPr lang="en-US" altLang="en-US" sz="2000" dirty="0" err="1"/>
              <a:t>mWb</a:t>
            </a:r>
            <a:endParaRPr lang="en-AU" altLang="en-US" sz="2000" dirty="0"/>
          </a:p>
        </p:txBody>
      </p:sp>
      <p:graphicFrame>
        <p:nvGraphicFramePr>
          <p:cNvPr id="110638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42209"/>
              </p:ext>
            </p:extLst>
          </p:nvPr>
        </p:nvGraphicFramePr>
        <p:xfrm>
          <a:off x="4932040" y="836712"/>
          <a:ext cx="11334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23" name="Equation" r:id="rId7" imgW="558720" imgH="431640" progId="Equation.3">
                  <p:embed/>
                </p:oleObj>
              </mc:Choice>
              <mc:Fallback>
                <p:oleObj name="Equation" r:id="rId7" imgW="558720" imgH="4316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836712"/>
                        <a:ext cx="11334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99"/>
          <p:cNvSpPr txBox="1">
            <a:spLocks noChangeArrowheads="1"/>
          </p:cNvSpPr>
          <p:nvPr/>
        </p:nvSpPr>
        <p:spPr bwMode="auto">
          <a:xfrm>
            <a:off x="953861" y="5121188"/>
            <a:ext cx="34556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AU"/>
            </a:defPPr>
            <a:lvl1pPr algn="l">
              <a:defRPr sz="2000"/>
            </a:lvl1pPr>
          </a:lstStyle>
          <a:p>
            <a:r>
              <a:rPr lang="en-US" altLang="en-US" dirty="0"/>
              <a:t>Find </a:t>
            </a:r>
            <a:r>
              <a:rPr lang="en-US" altLang="en-US" dirty="0" smtClean="0"/>
              <a:t>Current (</a:t>
            </a:r>
            <a:r>
              <a:rPr lang="en-AU" altLang="en-US" dirty="0" smtClean="0"/>
              <a:t>I</a:t>
            </a:r>
            <a:r>
              <a:rPr lang="en-US" altLang="en-US" dirty="0" smtClean="0"/>
              <a:t>)</a:t>
            </a:r>
            <a:endParaRPr lang="en-AU" altLang="en-US" dirty="0"/>
          </a:p>
        </p:txBody>
      </p:sp>
      <p:sp>
        <p:nvSpPr>
          <p:cNvPr id="4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0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3" grpId="0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32C0-8987-4FCA-8D3F-64DB0C25CABF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0B65-E804-47DC-9619-4575733C2DC8}" type="slidenum">
              <a:rPr lang="en-AU" altLang="en-US"/>
              <a:pPr/>
              <a:t>14</a:t>
            </a:fld>
            <a:endParaRPr lang="en-AU" altLang="en-US"/>
          </a:p>
        </p:txBody>
      </p:sp>
      <p:grpSp>
        <p:nvGrpSpPr>
          <p:cNvPr id="115715" name="Group 3"/>
          <p:cNvGrpSpPr>
            <a:grpSpLocks/>
          </p:cNvGrpSpPr>
          <p:nvPr/>
        </p:nvGrpSpPr>
        <p:grpSpPr bwMode="auto">
          <a:xfrm>
            <a:off x="2160588" y="874713"/>
            <a:ext cx="1763712" cy="1798637"/>
            <a:chOff x="767" y="709"/>
            <a:chExt cx="1111" cy="1133"/>
          </a:xfrm>
        </p:grpSpPr>
        <p:sp>
          <p:nvSpPr>
            <p:cNvPr id="115716" name="Rectangle 4"/>
            <p:cNvSpPr>
              <a:spLocks noChangeArrowheads="1"/>
            </p:cNvSpPr>
            <p:nvPr/>
          </p:nvSpPr>
          <p:spPr bwMode="auto">
            <a:xfrm>
              <a:off x="1066" y="1003"/>
              <a:ext cx="453" cy="7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15717" name="Group 5"/>
            <p:cNvGrpSpPr>
              <a:grpSpLocks/>
            </p:cNvGrpSpPr>
            <p:nvPr/>
          </p:nvGrpSpPr>
          <p:grpSpPr bwMode="auto">
            <a:xfrm rot="19800000">
              <a:off x="767" y="709"/>
              <a:ext cx="1111" cy="68"/>
              <a:chOff x="767" y="890"/>
              <a:chExt cx="1111" cy="68"/>
            </a:xfrm>
          </p:grpSpPr>
          <p:sp>
            <p:nvSpPr>
              <p:cNvPr id="115718" name="Rectangle 6"/>
              <p:cNvSpPr>
                <a:spLocks noChangeArrowheads="1"/>
              </p:cNvSpPr>
              <p:nvPr/>
            </p:nvSpPr>
            <p:spPr bwMode="auto">
              <a:xfrm rot="5400000" flipH="1">
                <a:off x="1300" y="357"/>
                <a:ext cx="45" cy="111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5719" name="Oval 7"/>
              <p:cNvSpPr>
                <a:spLocks noChangeArrowheads="1"/>
              </p:cNvSpPr>
              <p:nvPr/>
            </p:nvSpPr>
            <p:spPr bwMode="auto">
              <a:xfrm>
                <a:off x="1633" y="935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15720" name="Rectangle 8"/>
            <p:cNvSpPr>
              <a:spLocks noChangeArrowheads="1"/>
            </p:cNvSpPr>
            <p:nvPr/>
          </p:nvSpPr>
          <p:spPr bwMode="auto">
            <a:xfrm rot="5400000">
              <a:off x="1316" y="1321"/>
              <a:ext cx="135" cy="90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15721" name="Group 9"/>
            <p:cNvGrpSpPr>
              <a:grpSpLocks/>
            </p:cNvGrpSpPr>
            <p:nvPr/>
          </p:nvGrpSpPr>
          <p:grpSpPr bwMode="auto">
            <a:xfrm>
              <a:off x="930" y="845"/>
              <a:ext cx="68" cy="861"/>
              <a:chOff x="930" y="845"/>
              <a:chExt cx="68" cy="861"/>
            </a:xfrm>
          </p:grpSpPr>
          <p:sp>
            <p:nvSpPr>
              <p:cNvPr id="115722" name="Rectangle 10"/>
              <p:cNvSpPr>
                <a:spLocks noChangeArrowheads="1"/>
              </p:cNvSpPr>
              <p:nvPr/>
            </p:nvSpPr>
            <p:spPr bwMode="auto">
              <a:xfrm>
                <a:off x="930" y="845"/>
                <a:ext cx="68" cy="86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5723" name="Oval 11"/>
              <p:cNvSpPr>
                <a:spLocks noChangeArrowheads="1"/>
              </p:cNvSpPr>
              <p:nvPr/>
            </p:nvSpPr>
            <p:spPr bwMode="auto">
              <a:xfrm>
                <a:off x="952" y="890"/>
                <a:ext cx="23" cy="4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15724" name="Group 12"/>
            <p:cNvGrpSpPr>
              <a:grpSpLocks/>
            </p:cNvGrpSpPr>
            <p:nvPr/>
          </p:nvGrpSpPr>
          <p:grpSpPr bwMode="auto">
            <a:xfrm>
              <a:off x="1633" y="981"/>
              <a:ext cx="113" cy="725"/>
              <a:chOff x="1633" y="981"/>
              <a:chExt cx="113" cy="725"/>
            </a:xfrm>
          </p:grpSpPr>
          <p:sp>
            <p:nvSpPr>
              <p:cNvPr id="115725" name="Rectangle 13"/>
              <p:cNvSpPr>
                <a:spLocks noChangeArrowheads="1"/>
              </p:cNvSpPr>
              <p:nvPr/>
            </p:nvSpPr>
            <p:spPr bwMode="auto">
              <a:xfrm>
                <a:off x="1655" y="1003"/>
                <a:ext cx="68" cy="70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5726" name="Oval 14"/>
              <p:cNvSpPr>
                <a:spLocks noChangeArrowheads="1"/>
              </p:cNvSpPr>
              <p:nvPr/>
            </p:nvSpPr>
            <p:spPr bwMode="auto">
              <a:xfrm>
                <a:off x="1633" y="981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15727" name="Freeform 15"/>
            <p:cNvSpPr>
              <a:spLocks/>
            </p:cNvSpPr>
            <p:nvPr/>
          </p:nvSpPr>
          <p:spPr bwMode="auto">
            <a:xfrm>
              <a:off x="832" y="981"/>
              <a:ext cx="100" cy="795"/>
            </a:xfrm>
            <a:custGeom>
              <a:avLst/>
              <a:gdLst>
                <a:gd name="T0" fmla="*/ 30 w 100"/>
                <a:gd name="T1" fmla="*/ 0 h 795"/>
                <a:gd name="T2" fmla="*/ 32 w 100"/>
                <a:gd name="T3" fmla="*/ 141 h 795"/>
                <a:gd name="T4" fmla="*/ 1 w 100"/>
                <a:gd name="T5" fmla="*/ 189 h 795"/>
                <a:gd name="T6" fmla="*/ 41 w 100"/>
                <a:gd name="T7" fmla="*/ 225 h 795"/>
                <a:gd name="T8" fmla="*/ 5 w 100"/>
                <a:gd name="T9" fmla="*/ 273 h 795"/>
                <a:gd name="T10" fmla="*/ 50 w 100"/>
                <a:gd name="T11" fmla="*/ 315 h 795"/>
                <a:gd name="T12" fmla="*/ 4 w 100"/>
                <a:gd name="T13" fmla="*/ 357 h 795"/>
                <a:gd name="T14" fmla="*/ 47 w 100"/>
                <a:gd name="T15" fmla="*/ 393 h 795"/>
                <a:gd name="T16" fmla="*/ 5 w 100"/>
                <a:gd name="T17" fmla="*/ 447 h 795"/>
                <a:gd name="T18" fmla="*/ 53 w 100"/>
                <a:gd name="T19" fmla="*/ 489 h 795"/>
                <a:gd name="T20" fmla="*/ 10 w 100"/>
                <a:gd name="T21" fmla="*/ 534 h 795"/>
                <a:gd name="T22" fmla="*/ 55 w 100"/>
                <a:gd name="T23" fmla="*/ 560 h 795"/>
                <a:gd name="T24" fmla="*/ 17 w 100"/>
                <a:gd name="T25" fmla="*/ 605 h 795"/>
                <a:gd name="T26" fmla="*/ 61 w 100"/>
                <a:gd name="T27" fmla="*/ 644 h 795"/>
                <a:gd name="T28" fmla="*/ 23 w 100"/>
                <a:gd name="T29" fmla="*/ 675 h 795"/>
                <a:gd name="T30" fmla="*/ 100 w 100"/>
                <a:gd name="T31" fmla="*/ 79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795">
                  <a:moveTo>
                    <a:pt x="30" y="0"/>
                  </a:moveTo>
                  <a:cubicBezTo>
                    <a:pt x="30" y="23"/>
                    <a:pt x="37" y="110"/>
                    <a:pt x="32" y="141"/>
                  </a:cubicBezTo>
                  <a:cubicBezTo>
                    <a:pt x="27" y="172"/>
                    <a:pt x="0" y="175"/>
                    <a:pt x="1" y="189"/>
                  </a:cubicBezTo>
                  <a:cubicBezTo>
                    <a:pt x="2" y="203"/>
                    <a:pt x="40" y="211"/>
                    <a:pt x="41" y="225"/>
                  </a:cubicBezTo>
                  <a:cubicBezTo>
                    <a:pt x="42" y="239"/>
                    <a:pt x="4" y="258"/>
                    <a:pt x="5" y="273"/>
                  </a:cubicBezTo>
                  <a:cubicBezTo>
                    <a:pt x="6" y="288"/>
                    <a:pt x="50" y="301"/>
                    <a:pt x="50" y="315"/>
                  </a:cubicBezTo>
                  <a:cubicBezTo>
                    <a:pt x="50" y="329"/>
                    <a:pt x="4" y="344"/>
                    <a:pt x="4" y="357"/>
                  </a:cubicBezTo>
                  <a:cubicBezTo>
                    <a:pt x="4" y="370"/>
                    <a:pt x="47" y="378"/>
                    <a:pt x="47" y="393"/>
                  </a:cubicBezTo>
                  <a:cubicBezTo>
                    <a:pt x="47" y="408"/>
                    <a:pt x="4" y="431"/>
                    <a:pt x="5" y="447"/>
                  </a:cubicBezTo>
                  <a:cubicBezTo>
                    <a:pt x="6" y="463"/>
                    <a:pt x="52" y="475"/>
                    <a:pt x="53" y="489"/>
                  </a:cubicBezTo>
                  <a:cubicBezTo>
                    <a:pt x="54" y="503"/>
                    <a:pt x="10" y="522"/>
                    <a:pt x="10" y="534"/>
                  </a:cubicBezTo>
                  <a:cubicBezTo>
                    <a:pt x="10" y="546"/>
                    <a:pt x="54" y="548"/>
                    <a:pt x="55" y="560"/>
                  </a:cubicBezTo>
                  <a:cubicBezTo>
                    <a:pt x="56" y="572"/>
                    <a:pt x="16" y="591"/>
                    <a:pt x="17" y="605"/>
                  </a:cubicBezTo>
                  <a:cubicBezTo>
                    <a:pt x="18" y="619"/>
                    <a:pt x="60" y="632"/>
                    <a:pt x="61" y="644"/>
                  </a:cubicBezTo>
                  <a:cubicBezTo>
                    <a:pt x="62" y="656"/>
                    <a:pt x="17" y="650"/>
                    <a:pt x="23" y="675"/>
                  </a:cubicBezTo>
                  <a:cubicBezTo>
                    <a:pt x="29" y="700"/>
                    <a:pt x="84" y="770"/>
                    <a:pt x="100" y="795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15728" name="Group 16"/>
          <p:cNvGrpSpPr>
            <a:grpSpLocks/>
          </p:cNvGrpSpPr>
          <p:nvPr/>
        </p:nvGrpSpPr>
        <p:grpSpPr bwMode="auto">
          <a:xfrm>
            <a:off x="1627188" y="1630363"/>
            <a:ext cx="1882775" cy="719137"/>
            <a:chOff x="431" y="866"/>
            <a:chExt cx="1186" cy="1206"/>
          </a:xfrm>
        </p:grpSpPr>
        <p:sp>
          <p:nvSpPr>
            <p:cNvPr id="115729" name="Freeform 17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0" name="Freeform 18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1" name="Freeform 19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2" name="Freeform 20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3" name="Freeform 21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4" name="Freeform 22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5" name="Freeform 23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6" name="Freeform 24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7" name="Freeform 25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8" name="Freeform 26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39" name="Freeform 27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5740" name="Line 28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15741" name="Text Box 29"/>
          <p:cNvSpPr txBox="1">
            <a:spLocks noChangeArrowheads="1"/>
          </p:cNvSpPr>
          <p:nvPr/>
        </p:nvSpPr>
        <p:spPr bwMode="auto">
          <a:xfrm>
            <a:off x="4932511" y="3919339"/>
            <a:ext cx="2663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N = 750 turns</a:t>
            </a:r>
            <a:endParaRPr lang="en-AU" altLang="en-US" sz="2000" dirty="0"/>
          </a:p>
        </p:txBody>
      </p:sp>
      <p:graphicFrame>
        <p:nvGraphicFramePr>
          <p:cNvPr id="115742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810094"/>
              </p:ext>
            </p:extLst>
          </p:nvPr>
        </p:nvGraphicFramePr>
        <p:xfrm>
          <a:off x="4945546" y="1916113"/>
          <a:ext cx="139065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3" name="Equation" r:id="rId3" imgW="685800" imgH="393480" progId="Equation.3">
                  <p:embed/>
                </p:oleObj>
              </mc:Choice>
              <mc:Fallback>
                <p:oleObj name="Equation" r:id="rId3" imgW="685800" imgH="393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5546" y="1916113"/>
                        <a:ext cx="139065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43" name="Text Box 31"/>
          <p:cNvSpPr txBox="1">
            <a:spLocks noChangeArrowheads="1"/>
          </p:cNvSpPr>
          <p:nvPr/>
        </p:nvSpPr>
        <p:spPr bwMode="auto">
          <a:xfrm>
            <a:off x="744693" y="4616922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b="1">
                <a:latin typeface="French Script MT" pitchFamily="66" charset="0"/>
              </a:rPr>
              <a:t>R</a:t>
            </a:r>
            <a:r>
              <a:rPr lang="en-US" altLang="en-US" sz="2000" baseline="-25000"/>
              <a:t>m</a:t>
            </a:r>
            <a:r>
              <a:rPr lang="en-US" altLang="en-US" sz="2000"/>
              <a:t> = 60, 000 At/Wb</a:t>
            </a:r>
            <a:endParaRPr lang="en-AU" altLang="en-US" sz="2000"/>
          </a:p>
        </p:txBody>
      </p:sp>
      <p:sp>
        <p:nvSpPr>
          <p:cNvPr id="115744" name="Text Box 32"/>
          <p:cNvSpPr txBox="1">
            <a:spLocks noChangeArrowheads="1"/>
          </p:cNvSpPr>
          <p:nvPr/>
        </p:nvSpPr>
        <p:spPr bwMode="auto">
          <a:xfrm>
            <a:off x="744693" y="4112655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/>
              <a:t>I = 200 mA</a:t>
            </a:r>
            <a:endParaRPr lang="en-AU" altLang="en-US" sz="2000"/>
          </a:p>
        </p:txBody>
      </p:sp>
      <p:graphicFrame>
        <p:nvGraphicFramePr>
          <p:cNvPr id="115745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113581"/>
              </p:ext>
            </p:extLst>
          </p:nvPr>
        </p:nvGraphicFramePr>
        <p:xfrm>
          <a:off x="4951945" y="2919314"/>
          <a:ext cx="2392363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4" name="Equation" r:id="rId5" imgW="1180800" imgH="393480" progId="Equation.3">
                  <p:embed/>
                </p:oleObj>
              </mc:Choice>
              <mc:Fallback>
                <p:oleObj name="Equation" r:id="rId5" imgW="1180800" imgH="393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945" y="2919314"/>
                        <a:ext cx="2392363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47" name="AutoShape 35"/>
          <p:cNvSpPr>
            <a:spLocks noChangeArrowheads="1"/>
          </p:cNvSpPr>
          <p:nvPr/>
        </p:nvSpPr>
        <p:spPr bwMode="auto">
          <a:xfrm>
            <a:off x="1636713" y="142081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15748" name="Text Box 36"/>
          <p:cNvSpPr txBox="1">
            <a:spLocks noChangeArrowheads="1"/>
          </p:cNvSpPr>
          <p:nvPr/>
        </p:nvSpPr>
        <p:spPr bwMode="auto">
          <a:xfrm>
            <a:off x="1646238" y="105251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15749" name="Text Box 37"/>
          <p:cNvSpPr txBox="1">
            <a:spLocks noChangeArrowheads="1"/>
          </p:cNvSpPr>
          <p:nvPr/>
        </p:nvSpPr>
        <p:spPr bwMode="auto">
          <a:xfrm>
            <a:off x="744693" y="3608388"/>
            <a:ext cx="3238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sz="2000" dirty="0"/>
              <a:t>Φ</a:t>
            </a:r>
            <a:r>
              <a:rPr lang="en-US" altLang="en-US" sz="2000" dirty="0"/>
              <a:t> = 2.5 </a:t>
            </a:r>
            <a:r>
              <a:rPr lang="en-US" altLang="en-US" sz="2000" dirty="0" err="1"/>
              <a:t>mWb</a:t>
            </a:r>
            <a:endParaRPr lang="en-AU" altLang="en-US" sz="2000" dirty="0"/>
          </a:p>
        </p:txBody>
      </p:sp>
      <p:graphicFrame>
        <p:nvGraphicFramePr>
          <p:cNvPr id="11575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551522"/>
              </p:ext>
            </p:extLst>
          </p:nvPr>
        </p:nvGraphicFramePr>
        <p:xfrm>
          <a:off x="4932040" y="836712"/>
          <a:ext cx="11334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35" name="Equation" r:id="rId7" imgW="558720" imgH="431640" progId="Equation.3">
                  <p:embed/>
                </p:oleObj>
              </mc:Choice>
              <mc:Fallback>
                <p:oleObj name="Equation" r:id="rId7" imgW="558720" imgH="431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836712"/>
                        <a:ext cx="11334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99"/>
          <p:cNvSpPr txBox="1">
            <a:spLocks noChangeArrowheads="1"/>
          </p:cNvSpPr>
          <p:nvPr/>
        </p:nvSpPr>
        <p:spPr bwMode="auto">
          <a:xfrm>
            <a:off x="744693" y="5121188"/>
            <a:ext cx="5112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AU"/>
            </a:defPPr>
            <a:lvl1pPr algn="l">
              <a:defRPr sz="2000"/>
            </a:lvl1pPr>
          </a:lstStyle>
          <a:p>
            <a:r>
              <a:rPr lang="en-US" altLang="en-US" dirty="0"/>
              <a:t>Find </a:t>
            </a:r>
            <a:r>
              <a:rPr lang="en-US" altLang="en-US" dirty="0" smtClean="0"/>
              <a:t>the number of turns in the coil (N)</a:t>
            </a:r>
            <a:endParaRPr lang="en-AU" altLang="en-US" dirty="0"/>
          </a:p>
        </p:txBody>
      </p:sp>
      <p:sp>
        <p:nvSpPr>
          <p:cNvPr id="4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5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5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5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41" grpId="0"/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88" name="Text Box 128"/>
          <p:cNvSpPr txBox="1">
            <a:spLocks noChangeArrowheads="1"/>
          </p:cNvSpPr>
          <p:nvPr/>
        </p:nvSpPr>
        <p:spPr bwMode="auto">
          <a:xfrm>
            <a:off x="5940425" y="1784394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dirty="0"/>
              <a:t>Φ</a:t>
            </a:r>
            <a:r>
              <a:rPr lang="en-AU" altLang="en-US" dirty="0"/>
              <a:t> = Flux in Webers</a:t>
            </a:r>
          </a:p>
        </p:txBody>
      </p:sp>
      <p:sp>
        <p:nvSpPr>
          <p:cNvPr id="7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596C-679A-427A-8D46-F9095C5BCE9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0AB8-9270-44BD-9244-F29C768A1F32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935038" y="1269000"/>
            <a:ext cx="4321175" cy="4320000"/>
          </a:xfrm>
          <a:prstGeom prst="rect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1116013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6" name="Oval 6"/>
            <p:cNvSpPr>
              <a:spLocks noChangeArrowheads="1"/>
            </p:cNvSpPr>
            <p:nvPr/>
          </p:nvSpPr>
          <p:spPr bwMode="auto">
            <a:xfrm>
              <a:off x="1727200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1727200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6" name="Oval 16"/>
            <p:cNvSpPr>
              <a:spLocks noChangeArrowheads="1"/>
            </p:cNvSpPr>
            <p:nvPr/>
          </p:nvSpPr>
          <p:spPr bwMode="auto">
            <a:xfrm>
              <a:off x="1727200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1727200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2339975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2339975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2339975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2339975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295116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295116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295116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295116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356393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356393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0" name="Oval 40"/>
            <p:cNvSpPr>
              <a:spLocks noChangeArrowheads="1"/>
            </p:cNvSpPr>
            <p:nvPr/>
          </p:nvSpPr>
          <p:spPr bwMode="auto">
            <a:xfrm>
              <a:off x="356393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2" name="Oval 42"/>
            <p:cNvSpPr>
              <a:spLocks noChangeArrowheads="1"/>
            </p:cNvSpPr>
            <p:nvPr/>
          </p:nvSpPr>
          <p:spPr bwMode="auto">
            <a:xfrm>
              <a:off x="356393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6" name="Oval 46"/>
            <p:cNvSpPr>
              <a:spLocks noChangeArrowheads="1"/>
            </p:cNvSpPr>
            <p:nvPr/>
          </p:nvSpPr>
          <p:spPr bwMode="auto">
            <a:xfrm>
              <a:off x="4175125" y="2030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9" name="Oval 49"/>
            <p:cNvSpPr>
              <a:spLocks noChangeArrowheads="1"/>
            </p:cNvSpPr>
            <p:nvPr/>
          </p:nvSpPr>
          <p:spPr bwMode="auto">
            <a:xfrm>
              <a:off x="4175125" y="4065588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1" name="Oval 51"/>
            <p:cNvSpPr>
              <a:spLocks noChangeArrowheads="1"/>
            </p:cNvSpPr>
            <p:nvPr/>
          </p:nvSpPr>
          <p:spPr bwMode="auto">
            <a:xfrm>
              <a:off x="4175125" y="5083175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2" name="Oval 52"/>
            <p:cNvSpPr>
              <a:spLocks noChangeArrowheads="1"/>
            </p:cNvSpPr>
            <p:nvPr/>
          </p:nvSpPr>
          <p:spPr bwMode="auto">
            <a:xfrm>
              <a:off x="4175125" y="3048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3" name="Oval 53"/>
            <p:cNvSpPr>
              <a:spLocks noChangeArrowheads="1"/>
            </p:cNvSpPr>
            <p:nvPr/>
          </p:nvSpPr>
          <p:spPr bwMode="auto">
            <a:xfrm>
              <a:off x="478948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5" name="Oval 55"/>
            <p:cNvSpPr>
              <a:spLocks noChangeArrowheads="1"/>
            </p:cNvSpPr>
            <p:nvPr/>
          </p:nvSpPr>
          <p:spPr bwMode="auto">
            <a:xfrm>
              <a:off x="478948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6" name="Oval 56"/>
            <p:cNvSpPr>
              <a:spLocks noChangeArrowheads="1"/>
            </p:cNvSpPr>
            <p:nvPr/>
          </p:nvSpPr>
          <p:spPr bwMode="auto">
            <a:xfrm>
              <a:off x="478948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8" name="Oval 58"/>
            <p:cNvSpPr>
              <a:spLocks noChangeArrowheads="1"/>
            </p:cNvSpPr>
            <p:nvPr/>
          </p:nvSpPr>
          <p:spPr bwMode="auto">
            <a:xfrm>
              <a:off x="478948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1" name="Oval 111"/>
            <p:cNvSpPr>
              <a:spLocks noChangeArrowheads="1"/>
            </p:cNvSpPr>
            <p:nvPr/>
          </p:nvSpPr>
          <p:spPr bwMode="auto">
            <a:xfrm>
              <a:off x="111601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3" name="Oval 113"/>
            <p:cNvSpPr>
              <a:spLocks noChangeArrowheads="1"/>
            </p:cNvSpPr>
            <p:nvPr/>
          </p:nvSpPr>
          <p:spPr bwMode="auto">
            <a:xfrm>
              <a:off x="111601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4" name="Oval 114"/>
            <p:cNvSpPr>
              <a:spLocks noChangeArrowheads="1"/>
            </p:cNvSpPr>
            <p:nvPr/>
          </p:nvSpPr>
          <p:spPr bwMode="auto">
            <a:xfrm>
              <a:off x="111601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6" name="Oval 116"/>
            <p:cNvSpPr>
              <a:spLocks noChangeArrowheads="1"/>
            </p:cNvSpPr>
            <p:nvPr/>
          </p:nvSpPr>
          <p:spPr bwMode="auto">
            <a:xfrm>
              <a:off x="111601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16013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5" name="Oval 5"/>
            <p:cNvSpPr>
              <a:spLocks noChangeArrowheads="1"/>
            </p:cNvSpPr>
            <p:nvPr/>
          </p:nvSpPr>
          <p:spPr bwMode="auto">
            <a:xfrm>
              <a:off x="1727200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67" name="Oval 7"/>
            <p:cNvSpPr>
              <a:spLocks noChangeArrowheads="1"/>
            </p:cNvSpPr>
            <p:nvPr/>
          </p:nvSpPr>
          <p:spPr bwMode="auto">
            <a:xfrm>
              <a:off x="1727200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1727200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1727200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2339975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2339975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2339975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2339975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295116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295116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295116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295116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356393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1" name="Oval 41"/>
            <p:cNvSpPr>
              <a:spLocks noChangeArrowheads="1"/>
            </p:cNvSpPr>
            <p:nvPr/>
          </p:nvSpPr>
          <p:spPr bwMode="auto">
            <a:xfrm>
              <a:off x="356393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3" name="Oval 43"/>
            <p:cNvSpPr>
              <a:spLocks noChangeArrowheads="1"/>
            </p:cNvSpPr>
            <p:nvPr/>
          </p:nvSpPr>
          <p:spPr bwMode="auto">
            <a:xfrm>
              <a:off x="356393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4" name="Oval 44"/>
            <p:cNvSpPr>
              <a:spLocks noChangeArrowheads="1"/>
            </p:cNvSpPr>
            <p:nvPr/>
          </p:nvSpPr>
          <p:spPr bwMode="auto">
            <a:xfrm>
              <a:off x="356393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5" name="Oval 45"/>
            <p:cNvSpPr>
              <a:spLocks noChangeArrowheads="1"/>
            </p:cNvSpPr>
            <p:nvPr/>
          </p:nvSpPr>
          <p:spPr bwMode="auto">
            <a:xfrm>
              <a:off x="4175125" y="1522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7" name="Oval 47"/>
            <p:cNvSpPr>
              <a:spLocks noChangeArrowheads="1"/>
            </p:cNvSpPr>
            <p:nvPr/>
          </p:nvSpPr>
          <p:spPr bwMode="auto">
            <a:xfrm>
              <a:off x="4175125" y="2540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8" name="Oval 48"/>
            <p:cNvSpPr>
              <a:spLocks noChangeArrowheads="1"/>
            </p:cNvSpPr>
            <p:nvPr/>
          </p:nvSpPr>
          <p:spPr bwMode="auto">
            <a:xfrm>
              <a:off x="4175125" y="3556000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0" name="Oval 50"/>
            <p:cNvSpPr>
              <a:spLocks noChangeArrowheads="1"/>
            </p:cNvSpPr>
            <p:nvPr/>
          </p:nvSpPr>
          <p:spPr bwMode="auto">
            <a:xfrm>
              <a:off x="4175125" y="4575175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4" name="Oval 54"/>
            <p:cNvSpPr>
              <a:spLocks noChangeArrowheads="1"/>
            </p:cNvSpPr>
            <p:nvPr/>
          </p:nvSpPr>
          <p:spPr bwMode="auto">
            <a:xfrm>
              <a:off x="478948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7" name="Oval 57"/>
            <p:cNvSpPr>
              <a:spLocks noChangeArrowheads="1"/>
            </p:cNvSpPr>
            <p:nvPr/>
          </p:nvSpPr>
          <p:spPr bwMode="auto">
            <a:xfrm>
              <a:off x="478948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9" name="Oval 59"/>
            <p:cNvSpPr>
              <a:spLocks noChangeArrowheads="1"/>
            </p:cNvSpPr>
            <p:nvPr/>
          </p:nvSpPr>
          <p:spPr bwMode="auto">
            <a:xfrm>
              <a:off x="478948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20" name="Oval 60"/>
            <p:cNvSpPr>
              <a:spLocks noChangeArrowheads="1"/>
            </p:cNvSpPr>
            <p:nvPr/>
          </p:nvSpPr>
          <p:spPr bwMode="auto">
            <a:xfrm>
              <a:off x="478948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2" name="Oval 112"/>
            <p:cNvSpPr>
              <a:spLocks noChangeArrowheads="1"/>
            </p:cNvSpPr>
            <p:nvPr/>
          </p:nvSpPr>
          <p:spPr bwMode="auto">
            <a:xfrm>
              <a:off x="111601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5" name="Oval 115"/>
            <p:cNvSpPr>
              <a:spLocks noChangeArrowheads="1"/>
            </p:cNvSpPr>
            <p:nvPr/>
          </p:nvSpPr>
          <p:spPr bwMode="auto">
            <a:xfrm>
              <a:off x="111601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7" name="Oval 117"/>
            <p:cNvSpPr>
              <a:spLocks noChangeArrowheads="1"/>
            </p:cNvSpPr>
            <p:nvPr/>
          </p:nvSpPr>
          <p:spPr bwMode="auto">
            <a:xfrm>
              <a:off x="111601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8" name="Oval 118"/>
            <p:cNvSpPr>
              <a:spLocks noChangeArrowheads="1"/>
            </p:cNvSpPr>
            <p:nvPr/>
          </p:nvSpPr>
          <p:spPr bwMode="auto">
            <a:xfrm>
              <a:off x="111601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17879" name="Text Box 119"/>
          <p:cNvSpPr txBox="1">
            <a:spLocks noChangeArrowheads="1"/>
          </p:cNvSpPr>
          <p:nvPr/>
        </p:nvSpPr>
        <p:spPr bwMode="auto">
          <a:xfrm>
            <a:off x="142875" y="32004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h</a:t>
            </a:r>
            <a:endParaRPr lang="en-AU" altLang="en-US" dirty="0"/>
          </a:p>
        </p:txBody>
      </p:sp>
      <p:sp>
        <p:nvSpPr>
          <p:cNvPr id="117880" name="Line 120"/>
          <p:cNvSpPr>
            <a:spLocks noChangeShapeType="1"/>
          </p:cNvSpPr>
          <p:nvPr/>
        </p:nvSpPr>
        <p:spPr bwMode="auto">
          <a:xfrm flipV="1">
            <a:off x="466725" y="1268413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1" name="Line 121"/>
          <p:cNvSpPr>
            <a:spLocks noChangeShapeType="1"/>
          </p:cNvSpPr>
          <p:nvPr/>
        </p:nvSpPr>
        <p:spPr bwMode="auto">
          <a:xfrm>
            <a:off x="466725" y="3752850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2" name="Text Box 122"/>
          <p:cNvSpPr txBox="1">
            <a:spLocks noChangeArrowheads="1"/>
          </p:cNvSpPr>
          <p:nvPr/>
        </p:nvSpPr>
        <p:spPr bwMode="auto">
          <a:xfrm>
            <a:off x="2771775" y="5697538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w</a:t>
            </a:r>
            <a:endParaRPr lang="en-AU" altLang="en-US" dirty="0"/>
          </a:p>
        </p:txBody>
      </p:sp>
      <p:sp>
        <p:nvSpPr>
          <p:cNvPr id="117883" name="Line 123"/>
          <p:cNvSpPr>
            <a:spLocks noChangeShapeType="1"/>
          </p:cNvSpPr>
          <p:nvPr/>
        </p:nvSpPr>
        <p:spPr bwMode="auto">
          <a:xfrm rot="16200000" flipV="1">
            <a:off x="1835151" y="5026025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4" name="Line 124"/>
          <p:cNvSpPr>
            <a:spLocks noChangeShapeType="1"/>
          </p:cNvSpPr>
          <p:nvPr/>
        </p:nvSpPr>
        <p:spPr bwMode="auto">
          <a:xfrm rot="-5400000">
            <a:off x="4337844" y="5007769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5" name="Text Box 125"/>
          <p:cNvSpPr txBox="1">
            <a:spLocks noChangeArrowheads="1"/>
          </p:cNvSpPr>
          <p:nvPr/>
        </p:nvSpPr>
        <p:spPr bwMode="auto">
          <a:xfrm>
            <a:off x="755650" y="6200775"/>
            <a:ext cx="450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Area = width x height</a:t>
            </a:r>
            <a:endParaRPr lang="en-AU" altLang="en-US" dirty="0"/>
          </a:p>
        </p:txBody>
      </p:sp>
      <p:graphicFrame>
        <p:nvGraphicFramePr>
          <p:cNvPr id="117886" name="Object 126"/>
          <p:cNvGraphicFramePr>
            <a:graphicFrameLocks noChangeAspect="1"/>
          </p:cNvGraphicFramePr>
          <p:nvPr/>
        </p:nvGraphicFramePr>
        <p:xfrm>
          <a:off x="6208713" y="3213100"/>
          <a:ext cx="2341562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55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713" y="3213100"/>
                        <a:ext cx="2341562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887" name="Text Box 127"/>
          <p:cNvSpPr txBox="1">
            <a:spLocks noChangeArrowheads="1"/>
          </p:cNvSpPr>
          <p:nvPr/>
        </p:nvSpPr>
        <p:spPr bwMode="auto">
          <a:xfrm>
            <a:off x="5940425" y="126876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/>
              <a:t>A = Area in m</a:t>
            </a:r>
            <a:r>
              <a:rPr lang="en-AU" altLang="en-US" baseline="30000" dirty="0"/>
              <a:t>2</a:t>
            </a:r>
            <a:endParaRPr lang="en-AU" altLang="en-US" dirty="0"/>
          </a:p>
        </p:txBody>
      </p:sp>
      <p:sp>
        <p:nvSpPr>
          <p:cNvPr id="117889" name="Text Box 129"/>
          <p:cNvSpPr txBox="1">
            <a:spLocks noChangeArrowheads="1"/>
          </p:cNvSpPr>
          <p:nvPr/>
        </p:nvSpPr>
        <p:spPr bwMode="auto">
          <a:xfrm>
            <a:off x="5940425" y="2289175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/>
              <a:t>B = Flux Density</a:t>
            </a:r>
          </a:p>
        </p:txBody>
      </p:sp>
      <p:sp>
        <p:nvSpPr>
          <p:cNvPr id="117890" name="Text Box 130"/>
          <p:cNvSpPr txBox="1">
            <a:spLocks noChangeArrowheads="1"/>
          </p:cNvSpPr>
          <p:nvPr/>
        </p:nvSpPr>
        <p:spPr bwMode="auto">
          <a:xfrm>
            <a:off x="503238" y="260350"/>
            <a:ext cx="450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What is Flux Density?</a:t>
            </a:r>
            <a:endParaRPr lang="en-AU" altLang="en-US"/>
          </a:p>
        </p:txBody>
      </p:sp>
      <p:sp>
        <p:nvSpPr>
          <p:cNvPr id="7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7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7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7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7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7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888" grpId="0"/>
      <p:bldP spid="117764" grpId="0" animBg="1"/>
      <p:bldP spid="117879" grpId="0"/>
      <p:bldP spid="117880" grpId="0" animBg="1"/>
      <p:bldP spid="117881" grpId="0" animBg="1"/>
      <p:bldP spid="117882" grpId="0"/>
      <p:bldP spid="117883" grpId="0" animBg="1"/>
      <p:bldP spid="117884" grpId="0" animBg="1"/>
      <p:bldP spid="117885" grpId="0"/>
      <p:bldP spid="117887" grpId="0"/>
      <p:bldP spid="117889" grpId="0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934038" y="1269000"/>
            <a:ext cx="4320000" cy="4320000"/>
          </a:xfrm>
          <a:prstGeom prst="ellipse">
            <a:avLst/>
          </a:prstGeom>
          <a:solidFill>
            <a:srgbClr val="CC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3" name="Group 2"/>
          <p:cNvGrpSpPr/>
          <p:nvPr/>
        </p:nvGrpSpPr>
        <p:grpSpPr>
          <a:xfrm>
            <a:off x="1114426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6" name="Oval 6"/>
            <p:cNvSpPr>
              <a:spLocks noChangeArrowheads="1"/>
            </p:cNvSpPr>
            <p:nvPr/>
          </p:nvSpPr>
          <p:spPr bwMode="auto">
            <a:xfrm>
              <a:off x="1727200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1727200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1727200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2339975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2339975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2339975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2339975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2951163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295116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2951163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295116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3563938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356393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0" name="Oval 40"/>
            <p:cNvSpPr>
              <a:spLocks noChangeArrowheads="1"/>
            </p:cNvSpPr>
            <p:nvPr/>
          </p:nvSpPr>
          <p:spPr bwMode="auto">
            <a:xfrm>
              <a:off x="356393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2" name="Oval 42"/>
            <p:cNvSpPr>
              <a:spLocks noChangeArrowheads="1"/>
            </p:cNvSpPr>
            <p:nvPr/>
          </p:nvSpPr>
          <p:spPr bwMode="auto">
            <a:xfrm>
              <a:off x="3563938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6" name="Oval 46"/>
            <p:cNvSpPr>
              <a:spLocks noChangeArrowheads="1"/>
            </p:cNvSpPr>
            <p:nvPr/>
          </p:nvSpPr>
          <p:spPr bwMode="auto">
            <a:xfrm>
              <a:off x="4175125" y="2030413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9" name="Oval 49"/>
            <p:cNvSpPr>
              <a:spLocks noChangeArrowheads="1"/>
            </p:cNvSpPr>
            <p:nvPr/>
          </p:nvSpPr>
          <p:spPr bwMode="auto">
            <a:xfrm>
              <a:off x="4175125" y="4065588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2" name="Oval 52"/>
            <p:cNvSpPr>
              <a:spLocks noChangeArrowheads="1"/>
            </p:cNvSpPr>
            <p:nvPr/>
          </p:nvSpPr>
          <p:spPr bwMode="auto">
            <a:xfrm>
              <a:off x="4175125" y="3048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5" name="Oval 55"/>
            <p:cNvSpPr>
              <a:spLocks noChangeArrowheads="1"/>
            </p:cNvSpPr>
            <p:nvPr/>
          </p:nvSpPr>
          <p:spPr bwMode="auto">
            <a:xfrm>
              <a:off x="4789488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6" name="Oval 56"/>
            <p:cNvSpPr>
              <a:spLocks noChangeArrowheads="1"/>
            </p:cNvSpPr>
            <p:nvPr/>
          </p:nvSpPr>
          <p:spPr bwMode="auto">
            <a:xfrm>
              <a:off x="4789488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3" name="Oval 113"/>
            <p:cNvSpPr>
              <a:spLocks noChangeArrowheads="1"/>
            </p:cNvSpPr>
            <p:nvPr/>
          </p:nvSpPr>
          <p:spPr bwMode="auto">
            <a:xfrm>
              <a:off x="111601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4" name="Oval 114"/>
            <p:cNvSpPr>
              <a:spLocks noChangeArrowheads="1"/>
            </p:cNvSpPr>
            <p:nvPr/>
          </p:nvSpPr>
          <p:spPr bwMode="auto">
            <a:xfrm>
              <a:off x="111601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7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4596C-679A-427A-8D46-F9095C5BCE9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0AB8-9270-44BD-9244-F29C768A1F32}" type="slidenum">
              <a:rPr lang="en-AU" altLang="en-US"/>
              <a:pPr/>
              <a:t>16</a:t>
            </a:fld>
            <a:endParaRPr lang="en-AU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1114426" y="1504157"/>
            <a:ext cx="3959225" cy="3849687"/>
            <a:chOff x="1116013" y="1522413"/>
            <a:chExt cx="3959225" cy="3849687"/>
          </a:xfrm>
          <a:solidFill>
            <a:srgbClr val="969696"/>
          </a:solidFill>
        </p:grpSpPr>
        <p:sp>
          <p:nvSpPr>
            <p:cNvPr id="117767" name="Oval 7"/>
            <p:cNvSpPr>
              <a:spLocks noChangeArrowheads="1"/>
            </p:cNvSpPr>
            <p:nvPr/>
          </p:nvSpPr>
          <p:spPr bwMode="auto">
            <a:xfrm>
              <a:off x="1727200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1727200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1727200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2339975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2339975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2339975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2339975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2951163" y="1522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2951163" y="2540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2951163" y="3556000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2951163" y="4575175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3563938" y="2030413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1" name="Oval 41"/>
            <p:cNvSpPr>
              <a:spLocks noChangeArrowheads="1"/>
            </p:cNvSpPr>
            <p:nvPr/>
          </p:nvSpPr>
          <p:spPr bwMode="auto">
            <a:xfrm>
              <a:off x="356393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3" name="Oval 43"/>
            <p:cNvSpPr>
              <a:spLocks noChangeArrowheads="1"/>
            </p:cNvSpPr>
            <p:nvPr/>
          </p:nvSpPr>
          <p:spPr bwMode="auto">
            <a:xfrm>
              <a:off x="3563938" y="5083175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4" name="Oval 44"/>
            <p:cNvSpPr>
              <a:spLocks noChangeArrowheads="1"/>
            </p:cNvSpPr>
            <p:nvPr/>
          </p:nvSpPr>
          <p:spPr bwMode="auto">
            <a:xfrm>
              <a:off x="356393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7" name="Oval 47"/>
            <p:cNvSpPr>
              <a:spLocks noChangeArrowheads="1"/>
            </p:cNvSpPr>
            <p:nvPr/>
          </p:nvSpPr>
          <p:spPr bwMode="auto">
            <a:xfrm>
              <a:off x="4175125" y="2540000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08" name="Oval 48"/>
            <p:cNvSpPr>
              <a:spLocks noChangeArrowheads="1"/>
            </p:cNvSpPr>
            <p:nvPr/>
          </p:nvSpPr>
          <p:spPr bwMode="auto">
            <a:xfrm>
              <a:off x="4175125" y="3556000"/>
              <a:ext cx="287338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0" name="Oval 50"/>
            <p:cNvSpPr>
              <a:spLocks noChangeArrowheads="1"/>
            </p:cNvSpPr>
            <p:nvPr/>
          </p:nvSpPr>
          <p:spPr bwMode="auto">
            <a:xfrm>
              <a:off x="4175125" y="4575175"/>
              <a:ext cx="287338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17" name="Oval 57"/>
            <p:cNvSpPr>
              <a:spLocks noChangeArrowheads="1"/>
            </p:cNvSpPr>
            <p:nvPr/>
          </p:nvSpPr>
          <p:spPr bwMode="auto">
            <a:xfrm>
              <a:off x="4789488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20" name="Oval 60"/>
            <p:cNvSpPr>
              <a:spLocks noChangeArrowheads="1"/>
            </p:cNvSpPr>
            <p:nvPr/>
          </p:nvSpPr>
          <p:spPr bwMode="auto">
            <a:xfrm>
              <a:off x="4789488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5" name="Oval 115"/>
            <p:cNvSpPr>
              <a:spLocks noChangeArrowheads="1"/>
            </p:cNvSpPr>
            <p:nvPr/>
          </p:nvSpPr>
          <p:spPr bwMode="auto">
            <a:xfrm>
              <a:off x="1116013" y="4065588"/>
              <a:ext cx="285750" cy="288925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17878" name="Oval 118"/>
            <p:cNvSpPr>
              <a:spLocks noChangeArrowheads="1"/>
            </p:cNvSpPr>
            <p:nvPr/>
          </p:nvSpPr>
          <p:spPr bwMode="auto">
            <a:xfrm>
              <a:off x="1116013" y="3048000"/>
              <a:ext cx="285750" cy="287338"/>
            </a:xfrm>
            <a:prstGeom prst="ellips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17879" name="Text Box 119"/>
          <p:cNvSpPr txBox="1">
            <a:spLocks noChangeArrowheads="1"/>
          </p:cNvSpPr>
          <p:nvPr/>
        </p:nvSpPr>
        <p:spPr bwMode="auto">
          <a:xfrm>
            <a:off x="142875" y="32004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 smtClean="0"/>
              <a:t>d</a:t>
            </a:r>
            <a:endParaRPr lang="en-AU" altLang="en-US" dirty="0"/>
          </a:p>
        </p:txBody>
      </p:sp>
      <p:sp>
        <p:nvSpPr>
          <p:cNvPr id="117880" name="Line 120"/>
          <p:cNvSpPr>
            <a:spLocks noChangeShapeType="1"/>
          </p:cNvSpPr>
          <p:nvPr/>
        </p:nvSpPr>
        <p:spPr bwMode="auto">
          <a:xfrm flipV="1">
            <a:off x="466725" y="1268413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1" name="Line 121"/>
          <p:cNvSpPr>
            <a:spLocks noChangeShapeType="1"/>
          </p:cNvSpPr>
          <p:nvPr/>
        </p:nvSpPr>
        <p:spPr bwMode="auto">
          <a:xfrm>
            <a:off x="466725" y="3752850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2" name="Text Box 122"/>
          <p:cNvSpPr txBox="1">
            <a:spLocks noChangeArrowheads="1"/>
          </p:cNvSpPr>
          <p:nvPr/>
        </p:nvSpPr>
        <p:spPr bwMode="auto">
          <a:xfrm>
            <a:off x="2771775" y="5697538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 smtClean="0"/>
              <a:t>d</a:t>
            </a:r>
            <a:endParaRPr lang="en-AU" altLang="en-US" dirty="0"/>
          </a:p>
        </p:txBody>
      </p:sp>
      <p:sp>
        <p:nvSpPr>
          <p:cNvPr id="117883" name="Line 123"/>
          <p:cNvSpPr>
            <a:spLocks noChangeShapeType="1"/>
          </p:cNvSpPr>
          <p:nvPr/>
        </p:nvSpPr>
        <p:spPr bwMode="auto">
          <a:xfrm rot="16200000" flipV="1">
            <a:off x="1835151" y="5026025"/>
            <a:ext cx="0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4" name="Line 124"/>
          <p:cNvSpPr>
            <a:spLocks noChangeShapeType="1"/>
          </p:cNvSpPr>
          <p:nvPr/>
        </p:nvSpPr>
        <p:spPr bwMode="auto">
          <a:xfrm rot="-5400000">
            <a:off x="4337844" y="5007769"/>
            <a:ext cx="0" cy="1836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7885" name="Text Box 125"/>
          <p:cNvSpPr txBox="1">
            <a:spLocks noChangeArrowheads="1"/>
          </p:cNvSpPr>
          <p:nvPr/>
        </p:nvSpPr>
        <p:spPr bwMode="auto">
          <a:xfrm>
            <a:off x="755650" y="6200775"/>
            <a:ext cx="450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Area = </a:t>
            </a:r>
            <a:r>
              <a:rPr lang="el-GR" altLang="en-US" dirty="0" smtClean="0"/>
              <a:t>π</a:t>
            </a:r>
            <a:r>
              <a:rPr lang="en-AU" altLang="en-US" dirty="0" smtClean="0"/>
              <a:t>r</a:t>
            </a:r>
            <a:r>
              <a:rPr lang="en-AU" altLang="en-US" baseline="30000" dirty="0" smtClean="0"/>
              <a:t>2</a:t>
            </a:r>
            <a:r>
              <a:rPr lang="en-AU" altLang="en-US" dirty="0" smtClean="0"/>
              <a:t> = </a:t>
            </a:r>
            <a:r>
              <a:rPr lang="el-GR" altLang="en-US" dirty="0" smtClean="0"/>
              <a:t>π</a:t>
            </a:r>
            <a:r>
              <a:rPr lang="en-AU" altLang="en-US" dirty="0" smtClean="0"/>
              <a:t>(d/2)</a:t>
            </a:r>
            <a:r>
              <a:rPr lang="en-AU" altLang="en-US" baseline="30000" dirty="0" smtClean="0"/>
              <a:t>2</a:t>
            </a:r>
            <a:endParaRPr lang="en-AU" altLang="en-US" dirty="0"/>
          </a:p>
        </p:txBody>
      </p:sp>
      <p:graphicFrame>
        <p:nvGraphicFramePr>
          <p:cNvPr id="117886" name="Object 126"/>
          <p:cNvGraphicFramePr>
            <a:graphicFrameLocks noChangeAspect="1"/>
          </p:cNvGraphicFramePr>
          <p:nvPr/>
        </p:nvGraphicFramePr>
        <p:xfrm>
          <a:off x="6208713" y="3213100"/>
          <a:ext cx="2341562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4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713" y="3213100"/>
                        <a:ext cx="2341562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887" name="Text Box 127"/>
          <p:cNvSpPr txBox="1">
            <a:spLocks noChangeArrowheads="1"/>
          </p:cNvSpPr>
          <p:nvPr/>
        </p:nvSpPr>
        <p:spPr bwMode="auto">
          <a:xfrm>
            <a:off x="5940425" y="1268760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/>
              <a:t>A = Area in m</a:t>
            </a:r>
            <a:r>
              <a:rPr lang="en-AU" altLang="en-US" baseline="30000" dirty="0"/>
              <a:t>2</a:t>
            </a:r>
            <a:endParaRPr lang="en-AU" altLang="en-US" dirty="0"/>
          </a:p>
        </p:txBody>
      </p:sp>
      <p:sp>
        <p:nvSpPr>
          <p:cNvPr id="117888" name="Text Box 128"/>
          <p:cNvSpPr txBox="1">
            <a:spLocks noChangeArrowheads="1"/>
          </p:cNvSpPr>
          <p:nvPr/>
        </p:nvSpPr>
        <p:spPr bwMode="auto">
          <a:xfrm>
            <a:off x="5940425" y="1778967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l-GR" altLang="en-US" dirty="0"/>
              <a:t>Φ</a:t>
            </a:r>
            <a:r>
              <a:rPr lang="en-AU" altLang="en-US" dirty="0"/>
              <a:t> = Flux in Webers</a:t>
            </a:r>
          </a:p>
        </p:txBody>
      </p:sp>
      <p:sp>
        <p:nvSpPr>
          <p:cNvPr id="117889" name="Text Box 129"/>
          <p:cNvSpPr txBox="1">
            <a:spLocks noChangeArrowheads="1"/>
          </p:cNvSpPr>
          <p:nvPr/>
        </p:nvSpPr>
        <p:spPr bwMode="auto">
          <a:xfrm>
            <a:off x="5940425" y="2289175"/>
            <a:ext cx="2879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dirty="0"/>
              <a:t>B = Flux Density</a:t>
            </a:r>
          </a:p>
        </p:txBody>
      </p:sp>
      <p:sp>
        <p:nvSpPr>
          <p:cNvPr id="117890" name="Text Box 130"/>
          <p:cNvSpPr txBox="1">
            <a:spLocks noChangeArrowheads="1"/>
          </p:cNvSpPr>
          <p:nvPr/>
        </p:nvSpPr>
        <p:spPr bwMode="auto">
          <a:xfrm>
            <a:off x="503238" y="260350"/>
            <a:ext cx="450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What is Flux Density?</a:t>
            </a:r>
            <a:endParaRPr lang="en-AU" altLang="en-US"/>
          </a:p>
        </p:txBody>
      </p:sp>
      <p:sp>
        <p:nvSpPr>
          <p:cNvPr id="6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67582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885" grpId="0"/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D475-9B67-4332-9932-FDF4270E73C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28A4-B8EE-415F-BF50-83EE92D240D2}" type="slidenum">
              <a:rPr lang="en-AU" altLang="en-US"/>
              <a:pPr/>
              <a:t>17</a:t>
            </a:fld>
            <a:endParaRPr lang="en-AU" altLang="en-US"/>
          </a:p>
        </p:txBody>
      </p:sp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250825" y="657225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dirty="0"/>
              <a:t>The SI Unit of Magnetic Flux is the </a:t>
            </a:r>
            <a:r>
              <a:rPr lang="en-AU" altLang="en-US" dirty="0" smtClean="0">
                <a:solidFill>
                  <a:srgbClr val="FF0000"/>
                </a:solidFill>
              </a:rPr>
              <a:t>Weber </a:t>
            </a:r>
            <a:r>
              <a:rPr lang="en-AU" altLang="en-US" dirty="0">
                <a:solidFill>
                  <a:srgbClr val="FF0000"/>
                </a:solidFill>
              </a:rPr>
              <a:t>(</a:t>
            </a:r>
            <a:r>
              <a:rPr lang="el-GR" altLang="en-US" dirty="0">
                <a:solidFill>
                  <a:srgbClr val="FF0000"/>
                </a:solidFill>
              </a:rPr>
              <a:t>Φ</a:t>
            </a:r>
            <a:r>
              <a:rPr lang="en-AU" alt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250825" y="1889125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dirty="0"/>
              <a:t>Magnetic Flux  per unit Area is called </a:t>
            </a:r>
            <a:r>
              <a:rPr lang="en-AU" altLang="en-US" dirty="0">
                <a:solidFill>
                  <a:srgbClr val="FF0000"/>
                </a:solidFill>
              </a:rPr>
              <a:t>Flux Density (B)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50825" y="2506663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dirty="0"/>
              <a:t>The SI Unit of Flux Density is the </a:t>
            </a:r>
            <a:r>
              <a:rPr lang="en-AU" altLang="en-US" dirty="0">
                <a:solidFill>
                  <a:srgbClr val="FF0000"/>
                </a:solidFill>
              </a:rPr>
              <a:t>Tesla (T)</a:t>
            </a:r>
          </a:p>
        </p:txBody>
      </p:sp>
      <p:graphicFrame>
        <p:nvGraphicFramePr>
          <p:cNvPr id="119813" name="Object 5"/>
          <p:cNvGraphicFramePr>
            <a:graphicFrameLocks noChangeAspect="1"/>
          </p:cNvGraphicFramePr>
          <p:nvPr/>
        </p:nvGraphicFramePr>
        <p:xfrm>
          <a:off x="1042988" y="3621088"/>
          <a:ext cx="2341562" cy="211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3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621088"/>
                        <a:ext cx="2341562" cy="2112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4572000" y="5084763"/>
            <a:ext cx="230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A = Area in m</a:t>
            </a:r>
            <a:r>
              <a:rPr lang="en-AU" altLang="en-US" baseline="30000"/>
              <a:t>2</a:t>
            </a:r>
            <a:endParaRPr lang="en-AU" altLang="en-US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3060700" y="3122613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dirty="0">
                <a:solidFill>
                  <a:srgbClr val="FF0000"/>
                </a:solidFill>
              </a:rPr>
              <a:t>1 </a:t>
            </a:r>
            <a:r>
              <a:rPr lang="en-AU" altLang="en-US" dirty="0" err="1">
                <a:solidFill>
                  <a:srgbClr val="FF0000"/>
                </a:solidFill>
              </a:rPr>
              <a:t>Wb</a:t>
            </a:r>
            <a:r>
              <a:rPr lang="en-AU" altLang="en-US" dirty="0">
                <a:solidFill>
                  <a:srgbClr val="FF0000"/>
                </a:solidFill>
              </a:rPr>
              <a:t>/m</a:t>
            </a:r>
            <a:r>
              <a:rPr lang="en-AU" altLang="en-US" baseline="30000" dirty="0">
                <a:solidFill>
                  <a:srgbClr val="FF0000"/>
                </a:solidFill>
              </a:rPr>
              <a:t>2</a:t>
            </a:r>
            <a:r>
              <a:rPr lang="en-AU" altLang="en-US" dirty="0">
                <a:solidFill>
                  <a:srgbClr val="FF0000"/>
                </a:solidFill>
              </a:rPr>
              <a:t> = 1 Tesla</a:t>
            </a: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1692275" y="1273175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>
                <a:solidFill>
                  <a:schemeClr val="accent2"/>
                </a:solidFill>
              </a:rPr>
              <a:t>1 Wb = 1 x 10</a:t>
            </a:r>
            <a:r>
              <a:rPr lang="en-AU" altLang="en-US" baseline="30000">
                <a:solidFill>
                  <a:schemeClr val="accent2"/>
                </a:solidFill>
              </a:rPr>
              <a:t>8</a:t>
            </a:r>
            <a:r>
              <a:rPr lang="en-AU" altLang="en-US">
                <a:solidFill>
                  <a:schemeClr val="accent2"/>
                </a:solidFill>
              </a:rPr>
              <a:t> Magnetic Lines of Force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4572000" y="444182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l-GR" altLang="en-US"/>
              <a:t>Φ</a:t>
            </a:r>
            <a:r>
              <a:rPr lang="en-AU" altLang="en-US"/>
              <a:t> = Flux in Webers</a:t>
            </a: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4572000" y="380047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dirty="0"/>
              <a:t>B = Flux Density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9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/>
      <p:bldP spid="119812" grpId="0"/>
      <p:bldP spid="119814" grpId="0"/>
      <p:bldP spid="119815" grpId="0"/>
      <p:bldP spid="119817" grpId="0"/>
      <p:bldP spid="119818" grpId="0"/>
      <p:bldP spid="119819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819" name="Group 83"/>
          <p:cNvGrpSpPr>
            <a:grpSpLocks/>
          </p:cNvGrpSpPr>
          <p:nvPr/>
        </p:nvGrpSpPr>
        <p:grpSpPr bwMode="auto">
          <a:xfrm>
            <a:off x="1800227" y="1305434"/>
            <a:ext cx="3205164" cy="3285572"/>
            <a:chOff x="2426" y="1017"/>
            <a:chExt cx="2019" cy="2069"/>
          </a:xfrm>
        </p:grpSpPr>
        <p:sp>
          <p:nvSpPr>
            <p:cNvPr id="116788" name="Rectangle 52"/>
            <p:cNvSpPr>
              <a:spLocks noChangeArrowheads="1"/>
            </p:cNvSpPr>
            <p:nvPr/>
          </p:nvSpPr>
          <p:spPr bwMode="auto">
            <a:xfrm>
              <a:off x="2426" y="1230"/>
              <a:ext cx="1815" cy="1836"/>
            </a:xfrm>
            <a:prstGeom prst="rect">
              <a:avLst/>
            </a:prstGeom>
            <a:solidFill>
              <a:srgbClr val="FF0000"/>
            </a:solidFill>
            <a:ln w="2857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Wireframe">
              <a:bevelT w="13500" h="13500" prst="angle"/>
              <a:bevelB w="13500" h="13500" prst="angle"/>
              <a:extrusionClr>
                <a:srgbClr val="FF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endParaRPr lang="en-AU"/>
            </a:p>
          </p:txBody>
        </p:sp>
        <p:sp>
          <p:nvSpPr>
            <p:cNvPr id="116789" name="Rectangle 53"/>
            <p:cNvSpPr>
              <a:spLocks noChangeArrowheads="1"/>
            </p:cNvSpPr>
            <p:nvPr/>
          </p:nvSpPr>
          <p:spPr bwMode="auto">
            <a:xfrm>
              <a:off x="2880" y="1705"/>
              <a:ext cx="907" cy="908"/>
            </a:xfrm>
            <a:prstGeom prst="rect">
              <a:avLst/>
            </a:prstGeom>
            <a:solidFill>
              <a:srgbClr val="FF0000"/>
            </a:solidFill>
            <a:ln w="2857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Wireframe">
              <a:bevelT w="13500" h="13500" prst="angle"/>
              <a:bevelB w="13500" h="13500" prst="angle"/>
              <a:extrusionClr>
                <a:srgbClr val="FF00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endParaRPr lang="en-AU"/>
            </a:p>
          </p:txBody>
        </p:sp>
        <p:cxnSp>
          <p:nvCxnSpPr>
            <p:cNvPr id="116798" name="AutoShape 62"/>
            <p:cNvCxnSpPr>
              <a:cxnSpLocks noChangeShapeType="1"/>
              <a:stCxn id="116809" idx="0"/>
              <a:endCxn id="116808" idx="0"/>
            </p:cNvCxnSpPr>
            <p:nvPr/>
          </p:nvCxnSpPr>
          <p:spPr bwMode="auto">
            <a:xfrm flipH="1" flipV="1">
              <a:off x="2426" y="1221"/>
              <a:ext cx="1815" cy="1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2" name="AutoShape 66"/>
            <p:cNvCxnSpPr>
              <a:cxnSpLocks noChangeShapeType="1"/>
              <a:stCxn id="116810" idx="1"/>
              <a:endCxn id="116809" idx="1"/>
            </p:cNvCxnSpPr>
            <p:nvPr/>
          </p:nvCxnSpPr>
          <p:spPr bwMode="auto">
            <a:xfrm flipH="1">
              <a:off x="4241" y="2871"/>
              <a:ext cx="204" cy="21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3" name="AutoShape 67"/>
            <p:cNvCxnSpPr>
              <a:cxnSpLocks noChangeShapeType="1"/>
              <a:stCxn id="116810" idx="0"/>
              <a:endCxn id="116809" idx="0"/>
            </p:cNvCxnSpPr>
            <p:nvPr/>
          </p:nvCxnSpPr>
          <p:spPr bwMode="auto">
            <a:xfrm flipH="1">
              <a:off x="4241" y="1017"/>
              <a:ext cx="204" cy="21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4" name="AutoShape 68"/>
            <p:cNvCxnSpPr>
              <a:cxnSpLocks noChangeShapeType="1"/>
              <a:stCxn id="116812" idx="0"/>
              <a:endCxn id="116811" idx="0"/>
            </p:cNvCxnSpPr>
            <p:nvPr/>
          </p:nvCxnSpPr>
          <p:spPr bwMode="auto">
            <a:xfrm flipH="1">
              <a:off x="2880" y="1696"/>
              <a:ext cx="907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5" name="AutoShape 69"/>
            <p:cNvCxnSpPr>
              <a:cxnSpLocks noChangeShapeType="1"/>
              <a:stCxn id="116811" idx="1"/>
              <a:endCxn id="116813" idx="1"/>
            </p:cNvCxnSpPr>
            <p:nvPr/>
          </p:nvCxnSpPr>
          <p:spPr bwMode="auto">
            <a:xfrm flipV="1">
              <a:off x="2880" y="2418"/>
              <a:ext cx="204" cy="20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7" name="AutoShape 71"/>
            <p:cNvCxnSpPr>
              <a:cxnSpLocks noChangeShapeType="1"/>
              <a:stCxn id="116808" idx="1"/>
              <a:endCxn id="116809" idx="1"/>
            </p:cNvCxnSpPr>
            <p:nvPr/>
          </p:nvCxnSpPr>
          <p:spPr bwMode="auto">
            <a:xfrm>
              <a:off x="2426" y="3075"/>
              <a:ext cx="1815" cy="1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6808" name="Line 72"/>
            <p:cNvSpPr>
              <a:spLocks noChangeShapeType="1"/>
            </p:cNvSpPr>
            <p:nvPr/>
          </p:nvSpPr>
          <p:spPr bwMode="auto">
            <a:xfrm>
              <a:off x="2426" y="1230"/>
              <a:ext cx="0" cy="18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09" name="Line 73"/>
            <p:cNvSpPr>
              <a:spLocks noChangeShapeType="1"/>
            </p:cNvSpPr>
            <p:nvPr/>
          </p:nvSpPr>
          <p:spPr bwMode="auto">
            <a:xfrm>
              <a:off x="4241" y="1241"/>
              <a:ext cx="0" cy="18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10" name="Line 74"/>
            <p:cNvSpPr>
              <a:spLocks noChangeShapeType="1"/>
            </p:cNvSpPr>
            <p:nvPr/>
          </p:nvSpPr>
          <p:spPr bwMode="auto">
            <a:xfrm>
              <a:off x="4445" y="1026"/>
              <a:ext cx="0" cy="18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11" name="Line 75"/>
            <p:cNvSpPr>
              <a:spLocks noChangeShapeType="1"/>
            </p:cNvSpPr>
            <p:nvPr/>
          </p:nvSpPr>
          <p:spPr bwMode="auto">
            <a:xfrm>
              <a:off x="2880" y="1705"/>
              <a:ext cx="0" cy="9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12" name="Line 76"/>
            <p:cNvSpPr>
              <a:spLocks noChangeShapeType="1"/>
            </p:cNvSpPr>
            <p:nvPr/>
          </p:nvSpPr>
          <p:spPr bwMode="auto">
            <a:xfrm>
              <a:off x="3787" y="1705"/>
              <a:ext cx="0" cy="9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13" name="Line 77"/>
            <p:cNvSpPr>
              <a:spLocks noChangeShapeType="1"/>
            </p:cNvSpPr>
            <p:nvPr/>
          </p:nvSpPr>
          <p:spPr bwMode="auto">
            <a:xfrm>
              <a:off x="3084" y="1705"/>
              <a:ext cx="0" cy="7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814" name="Line 78"/>
            <p:cNvSpPr>
              <a:spLocks noChangeShapeType="1"/>
            </p:cNvSpPr>
            <p:nvPr/>
          </p:nvSpPr>
          <p:spPr bwMode="auto">
            <a:xfrm>
              <a:off x="2631" y="1026"/>
              <a:ext cx="0" cy="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cxnSp>
          <p:nvCxnSpPr>
            <p:cNvPr id="116815" name="AutoShape 79"/>
            <p:cNvCxnSpPr>
              <a:cxnSpLocks noChangeShapeType="1"/>
              <a:stCxn id="116808" idx="0"/>
              <a:endCxn id="116814" idx="0"/>
            </p:cNvCxnSpPr>
            <p:nvPr/>
          </p:nvCxnSpPr>
          <p:spPr bwMode="auto">
            <a:xfrm flipV="1">
              <a:off x="2426" y="1017"/>
              <a:ext cx="205" cy="20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16" name="AutoShape 80"/>
            <p:cNvCxnSpPr>
              <a:cxnSpLocks noChangeShapeType="1"/>
              <a:stCxn id="116810" idx="0"/>
              <a:endCxn id="116814" idx="0"/>
            </p:cNvCxnSpPr>
            <p:nvPr/>
          </p:nvCxnSpPr>
          <p:spPr bwMode="auto">
            <a:xfrm flipH="1">
              <a:off x="2631" y="1017"/>
              <a:ext cx="181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6817" name="Line 81"/>
            <p:cNvSpPr>
              <a:spLocks noChangeShapeType="1"/>
            </p:cNvSpPr>
            <p:nvPr/>
          </p:nvSpPr>
          <p:spPr bwMode="auto">
            <a:xfrm>
              <a:off x="3787" y="2386"/>
              <a:ext cx="0" cy="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cxnSp>
          <p:nvCxnSpPr>
            <p:cNvPr id="116818" name="AutoShape 82"/>
            <p:cNvCxnSpPr>
              <a:cxnSpLocks noChangeShapeType="1"/>
              <a:stCxn id="116813" idx="1"/>
              <a:endCxn id="116817" idx="1"/>
            </p:cNvCxnSpPr>
            <p:nvPr/>
          </p:nvCxnSpPr>
          <p:spPr bwMode="auto">
            <a:xfrm flipV="1">
              <a:off x="3084" y="2418"/>
              <a:ext cx="703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801" name="AutoShape 65"/>
            <p:cNvCxnSpPr>
              <a:cxnSpLocks noChangeShapeType="1"/>
              <a:stCxn id="116812" idx="1"/>
              <a:endCxn id="116811" idx="1"/>
            </p:cNvCxnSpPr>
            <p:nvPr/>
          </p:nvCxnSpPr>
          <p:spPr bwMode="auto">
            <a:xfrm flipH="1">
              <a:off x="2880" y="2622"/>
              <a:ext cx="907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6" name="Freeform 110"/>
          <p:cNvSpPr>
            <a:spLocks/>
          </p:cNvSpPr>
          <p:nvPr/>
        </p:nvSpPr>
        <p:spPr bwMode="auto">
          <a:xfrm flipH="1" flipV="1">
            <a:off x="2411760" y="2007092"/>
            <a:ext cx="1907828" cy="1980000"/>
          </a:xfrm>
          <a:custGeom>
            <a:avLst/>
            <a:gdLst>
              <a:gd name="T0" fmla="*/ 0 w 1362"/>
              <a:gd name="T1" fmla="*/ 439 h 445"/>
              <a:gd name="T2" fmla="*/ 7 w 1362"/>
              <a:gd name="T3" fmla="*/ 0 h 445"/>
              <a:gd name="T4" fmla="*/ 1362 w 1362"/>
              <a:gd name="T5" fmla="*/ 1 h 445"/>
              <a:gd name="T6" fmla="*/ 1362 w 1362"/>
              <a:gd name="T7" fmla="*/ 445 h 445"/>
              <a:gd name="connsiteX0" fmla="*/ 0 w 10000"/>
              <a:gd name="connsiteY0" fmla="*/ 9865 h 9865"/>
              <a:gd name="connsiteX1" fmla="*/ 51 w 10000"/>
              <a:gd name="connsiteY1" fmla="*/ 0 h 9865"/>
              <a:gd name="connsiteX2" fmla="*/ 10000 w 10000"/>
              <a:gd name="connsiteY2" fmla="*/ 22 h 9865"/>
              <a:gd name="connsiteX3" fmla="*/ 9960 w 10000"/>
              <a:gd name="connsiteY3" fmla="*/ 1896 h 9865"/>
              <a:gd name="connsiteX0" fmla="*/ 0 w 10000"/>
              <a:gd name="connsiteY0" fmla="*/ 10000 h 10000"/>
              <a:gd name="connsiteX1" fmla="*/ 51 w 10000"/>
              <a:gd name="connsiteY1" fmla="*/ 0 h 10000"/>
              <a:gd name="connsiteX2" fmla="*/ 10000 w 10000"/>
              <a:gd name="connsiteY2" fmla="*/ 22 h 10000"/>
              <a:gd name="connsiteX3" fmla="*/ 10000 w 10000"/>
              <a:gd name="connsiteY3" fmla="*/ 2010 h 10000"/>
              <a:gd name="connsiteX0" fmla="*/ 0 w 10000"/>
              <a:gd name="connsiteY0" fmla="*/ 10130 h 10130"/>
              <a:gd name="connsiteX1" fmla="*/ 51 w 10000"/>
              <a:gd name="connsiteY1" fmla="*/ 0 h 10130"/>
              <a:gd name="connsiteX2" fmla="*/ 10000 w 10000"/>
              <a:gd name="connsiteY2" fmla="*/ 22 h 10130"/>
              <a:gd name="connsiteX3" fmla="*/ 10000 w 10000"/>
              <a:gd name="connsiteY3" fmla="*/ 2010 h 10130"/>
              <a:gd name="connsiteX0" fmla="*/ 2597 w 9950"/>
              <a:gd name="connsiteY0" fmla="*/ 10179 h 10179"/>
              <a:gd name="connsiteX1" fmla="*/ 1 w 9950"/>
              <a:gd name="connsiteY1" fmla="*/ 0 h 10179"/>
              <a:gd name="connsiteX2" fmla="*/ 9950 w 9950"/>
              <a:gd name="connsiteY2" fmla="*/ 22 h 10179"/>
              <a:gd name="connsiteX3" fmla="*/ 9950 w 9950"/>
              <a:gd name="connsiteY3" fmla="*/ 2010 h 10179"/>
              <a:gd name="connsiteX0" fmla="*/ 2885 w 10275"/>
              <a:gd name="connsiteY0" fmla="*/ 10000 h 10000"/>
              <a:gd name="connsiteX1" fmla="*/ 2804 w 10275"/>
              <a:gd name="connsiteY1" fmla="*/ 8815 h 10000"/>
              <a:gd name="connsiteX2" fmla="*/ 276 w 10275"/>
              <a:gd name="connsiteY2" fmla="*/ 0 h 10000"/>
              <a:gd name="connsiteX3" fmla="*/ 10275 w 10275"/>
              <a:gd name="connsiteY3" fmla="*/ 22 h 10000"/>
              <a:gd name="connsiteX4" fmla="*/ 10275 w 10275"/>
              <a:gd name="connsiteY4" fmla="*/ 1975 h 10000"/>
              <a:gd name="connsiteX0" fmla="*/ 3508 w 10898"/>
              <a:gd name="connsiteY0" fmla="*/ 10000 h 10660"/>
              <a:gd name="connsiteX1" fmla="*/ 368 w 10898"/>
              <a:gd name="connsiteY1" fmla="*/ 9949 h 10660"/>
              <a:gd name="connsiteX2" fmla="*/ 899 w 10898"/>
              <a:gd name="connsiteY2" fmla="*/ 0 h 10660"/>
              <a:gd name="connsiteX3" fmla="*/ 10898 w 10898"/>
              <a:gd name="connsiteY3" fmla="*/ 22 h 10660"/>
              <a:gd name="connsiteX4" fmla="*/ 10898 w 10898"/>
              <a:gd name="connsiteY4" fmla="*/ 1975 h 10660"/>
              <a:gd name="connsiteX0" fmla="*/ 3342 w 10732"/>
              <a:gd name="connsiteY0" fmla="*/ 10000 h 10660"/>
              <a:gd name="connsiteX1" fmla="*/ 202 w 10732"/>
              <a:gd name="connsiteY1" fmla="*/ 9949 h 10660"/>
              <a:gd name="connsiteX2" fmla="*/ 733 w 10732"/>
              <a:gd name="connsiteY2" fmla="*/ 0 h 10660"/>
              <a:gd name="connsiteX3" fmla="*/ 10732 w 10732"/>
              <a:gd name="connsiteY3" fmla="*/ 22 h 10660"/>
              <a:gd name="connsiteX4" fmla="*/ 10732 w 10732"/>
              <a:gd name="connsiteY4" fmla="*/ 1975 h 10660"/>
              <a:gd name="connsiteX0" fmla="*/ 3153 w 10543"/>
              <a:gd name="connsiteY0" fmla="*/ 10000 h 10648"/>
              <a:gd name="connsiteX1" fmla="*/ 575 w 10543"/>
              <a:gd name="connsiteY1" fmla="*/ 9933 h 10648"/>
              <a:gd name="connsiteX2" fmla="*/ 544 w 10543"/>
              <a:gd name="connsiteY2" fmla="*/ 0 h 10648"/>
              <a:gd name="connsiteX3" fmla="*/ 10543 w 10543"/>
              <a:gd name="connsiteY3" fmla="*/ 22 h 10648"/>
              <a:gd name="connsiteX4" fmla="*/ 10543 w 10543"/>
              <a:gd name="connsiteY4" fmla="*/ 1975 h 10648"/>
              <a:gd name="connsiteX0" fmla="*/ 2613 w 10003"/>
              <a:gd name="connsiteY0" fmla="*/ 10000 h 10648"/>
              <a:gd name="connsiteX1" fmla="*/ 35 w 10003"/>
              <a:gd name="connsiteY1" fmla="*/ 9933 h 10648"/>
              <a:gd name="connsiteX2" fmla="*/ 4 w 10003"/>
              <a:gd name="connsiteY2" fmla="*/ 0 h 10648"/>
              <a:gd name="connsiteX3" fmla="*/ 10003 w 10003"/>
              <a:gd name="connsiteY3" fmla="*/ 22 h 10648"/>
              <a:gd name="connsiteX4" fmla="*/ 10003 w 10003"/>
              <a:gd name="connsiteY4" fmla="*/ 1975 h 10648"/>
              <a:gd name="connsiteX0" fmla="*/ 2613 w 10003"/>
              <a:gd name="connsiteY0" fmla="*/ 10000 h 10000"/>
              <a:gd name="connsiteX1" fmla="*/ 35 w 10003"/>
              <a:gd name="connsiteY1" fmla="*/ 9933 h 10000"/>
              <a:gd name="connsiteX2" fmla="*/ 4 w 10003"/>
              <a:gd name="connsiteY2" fmla="*/ 0 h 10000"/>
              <a:gd name="connsiteX3" fmla="*/ 10003 w 10003"/>
              <a:gd name="connsiteY3" fmla="*/ 22 h 10000"/>
              <a:gd name="connsiteX4" fmla="*/ 10003 w 10003"/>
              <a:gd name="connsiteY4" fmla="*/ 1975 h 10000"/>
              <a:gd name="connsiteX0" fmla="*/ 5126 w 10003"/>
              <a:gd name="connsiteY0" fmla="*/ 10032 h 10032"/>
              <a:gd name="connsiteX1" fmla="*/ 35 w 10003"/>
              <a:gd name="connsiteY1" fmla="*/ 9933 h 10032"/>
              <a:gd name="connsiteX2" fmla="*/ 4 w 10003"/>
              <a:gd name="connsiteY2" fmla="*/ 0 h 10032"/>
              <a:gd name="connsiteX3" fmla="*/ 10003 w 10003"/>
              <a:gd name="connsiteY3" fmla="*/ 22 h 10032"/>
              <a:gd name="connsiteX4" fmla="*/ 10003 w 10003"/>
              <a:gd name="connsiteY4" fmla="*/ 1975 h 10032"/>
              <a:gd name="connsiteX0" fmla="*/ 5126 w 10003"/>
              <a:gd name="connsiteY0" fmla="*/ 10032 h 10032"/>
              <a:gd name="connsiteX1" fmla="*/ 35 w 10003"/>
              <a:gd name="connsiteY1" fmla="*/ 9933 h 10032"/>
              <a:gd name="connsiteX2" fmla="*/ 4 w 10003"/>
              <a:gd name="connsiteY2" fmla="*/ 0 h 10032"/>
              <a:gd name="connsiteX3" fmla="*/ 10003 w 10003"/>
              <a:gd name="connsiteY3" fmla="*/ 22 h 10032"/>
              <a:gd name="connsiteX4" fmla="*/ 10003 w 10003"/>
              <a:gd name="connsiteY4" fmla="*/ 1975 h 10032"/>
              <a:gd name="connsiteX0" fmla="*/ 6042 w 10003"/>
              <a:gd name="connsiteY0" fmla="*/ 9936 h 9936"/>
              <a:gd name="connsiteX1" fmla="*/ 35 w 10003"/>
              <a:gd name="connsiteY1" fmla="*/ 9933 h 9936"/>
              <a:gd name="connsiteX2" fmla="*/ 4 w 10003"/>
              <a:gd name="connsiteY2" fmla="*/ 0 h 9936"/>
              <a:gd name="connsiteX3" fmla="*/ 10003 w 10003"/>
              <a:gd name="connsiteY3" fmla="*/ 22 h 9936"/>
              <a:gd name="connsiteX4" fmla="*/ 10003 w 10003"/>
              <a:gd name="connsiteY4" fmla="*/ 1975 h 9936"/>
              <a:gd name="connsiteX0" fmla="*/ 5334 w 10000"/>
              <a:gd name="connsiteY0" fmla="*/ 10000 h 10000"/>
              <a:gd name="connsiteX1" fmla="*/ 35 w 10000"/>
              <a:gd name="connsiteY1" fmla="*/ 9997 h 10000"/>
              <a:gd name="connsiteX2" fmla="*/ 4 w 10000"/>
              <a:gd name="connsiteY2" fmla="*/ 0 h 10000"/>
              <a:gd name="connsiteX3" fmla="*/ 10000 w 10000"/>
              <a:gd name="connsiteY3" fmla="*/ 22 h 10000"/>
              <a:gd name="connsiteX4" fmla="*/ 10000 w 10000"/>
              <a:gd name="connsiteY4" fmla="*/ 19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5334" y="10000"/>
                </a:moveTo>
                <a:lnTo>
                  <a:pt x="35" y="9997"/>
                </a:lnTo>
                <a:cubicBezTo>
                  <a:pt x="43" y="8335"/>
                  <a:pt x="-14" y="1732"/>
                  <a:pt x="4" y="0"/>
                </a:cubicBezTo>
                <a:lnTo>
                  <a:pt x="10000" y="22"/>
                </a:lnTo>
                <a:lnTo>
                  <a:pt x="10000" y="1988"/>
                </a:lnTo>
              </a:path>
            </a:pathLst>
          </a:custGeom>
          <a:noFill/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sp>
        <p:nvSpPr>
          <p:cNvPr id="97" name="Freeform 112"/>
          <p:cNvSpPr>
            <a:spLocks/>
          </p:cNvSpPr>
          <p:nvPr/>
        </p:nvSpPr>
        <p:spPr bwMode="auto">
          <a:xfrm flipH="1" flipV="1">
            <a:off x="2267743" y="1936100"/>
            <a:ext cx="2160239" cy="2140992"/>
          </a:xfrm>
          <a:custGeom>
            <a:avLst/>
            <a:gdLst>
              <a:gd name="T0" fmla="*/ 6 w 1494"/>
              <a:gd name="T1" fmla="*/ 504 h 510"/>
              <a:gd name="T2" fmla="*/ 0 w 1494"/>
              <a:gd name="T3" fmla="*/ 0 h 510"/>
              <a:gd name="T4" fmla="*/ 1494 w 1494"/>
              <a:gd name="T5" fmla="*/ 0 h 510"/>
              <a:gd name="T6" fmla="*/ 1494 w 1494"/>
              <a:gd name="T7" fmla="*/ 510 h 510"/>
              <a:gd name="connsiteX0" fmla="*/ 6096 w 10000"/>
              <a:gd name="connsiteY0" fmla="*/ 9897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0" fmla="*/ 6096 w 10000"/>
              <a:gd name="connsiteY0" fmla="*/ 9897 h 10000"/>
              <a:gd name="connsiteX1" fmla="*/ 4491 w 10000"/>
              <a:gd name="connsiteY1" fmla="*/ 7267 h 10000"/>
              <a:gd name="connsiteX2" fmla="*/ 0 w 10000"/>
              <a:gd name="connsiteY2" fmla="*/ 0 h 10000"/>
              <a:gd name="connsiteX3" fmla="*/ 10000 w 10000"/>
              <a:gd name="connsiteY3" fmla="*/ 0 h 10000"/>
              <a:gd name="connsiteX4" fmla="*/ 10000 w 10000"/>
              <a:gd name="connsiteY4" fmla="*/ 10000 h 10000"/>
              <a:gd name="connsiteX0" fmla="*/ 6103 w 10007"/>
              <a:gd name="connsiteY0" fmla="*/ 9897 h 10000"/>
              <a:gd name="connsiteX1" fmla="*/ 0 w 10007"/>
              <a:gd name="connsiteY1" fmla="*/ 9883 h 10000"/>
              <a:gd name="connsiteX2" fmla="*/ 7 w 10007"/>
              <a:gd name="connsiteY2" fmla="*/ 0 h 10000"/>
              <a:gd name="connsiteX3" fmla="*/ 10007 w 10007"/>
              <a:gd name="connsiteY3" fmla="*/ 0 h 10000"/>
              <a:gd name="connsiteX4" fmla="*/ 10007 w 10007"/>
              <a:gd name="connsiteY4" fmla="*/ 10000 h 10000"/>
              <a:gd name="connsiteX0" fmla="*/ 5353 w 10007"/>
              <a:gd name="connsiteY0" fmla="*/ 9912 h 10000"/>
              <a:gd name="connsiteX1" fmla="*/ 0 w 10007"/>
              <a:gd name="connsiteY1" fmla="*/ 9883 h 10000"/>
              <a:gd name="connsiteX2" fmla="*/ 7 w 10007"/>
              <a:gd name="connsiteY2" fmla="*/ 0 h 10000"/>
              <a:gd name="connsiteX3" fmla="*/ 10007 w 10007"/>
              <a:gd name="connsiteY3" fmla="*/ 0 h 10000"/>
              <a:gd name="connsiteX4" fmla="*/ 10007 w 10007"/>
              <a:gd name="connsiteY4" fmla="*/ 10000 h 10000"/>
              <a:gd name="connsiteX0" fmla="*/ 5353 w 10036"/>
              <a:gd name="connsiteY0" fmla="*/ 9912 h 9912"/>
              <a:gd name="connsiteX1" fmla="*/ 0 w 10036"/>
              <a:gd name="connsiteY1" fmla="*/ 9883 h 9912"/>
              <a:gd name="connsiteX2" fmla="*/ 7 w 10036"/>
              <a:gd name="connsiteY2" fmla="*/ 0 h 9912"/>
              <a:gd name="connsiteX3" fmla="*/ 10007 w 10036"/>
              <a:gd name="connsiteY3" fmla="*/ 0 h 9912"/>
              <a:gd name="connsiteX4" fmla="*/ 10036 w 10036"/>
              <a:gd name="connsiteY4" fmla="*/ 2224 h 9912"/>
              <a:gd name="connsiteX0" fmla="*/ 5334 w 9972"/>
              <a:gd name="connsiteY0" fmla="*/ 10000 h 10000"/>
              <a:gd name="connsiteX1" fmla="*/ 0 w 9972"/>
              <a:gd name="connsiteY1" fmla="*/ 9971 h 10000"/>
              <a:gd name="connsiteX2" fmla="*/ 7 w 9972"/>
              <a:gd name="connsiteY2" fmla="*/ 0 h 10000"/>
              <a:gd name="connsiteX3" fmla="*/ 9971 w 9972"/>
              <a:gd name="connsiteY3" fmla="*/ 0 h 10000"/>
              <a:gd name="connsiteX4" fmla="*/ 9956 w 9972"/>
              <a:gd name="connsiteY4" fmla="*/ 2259 h 10000"/>
              <a:gd name="connsiteX0" fmla="*/ 5349 w 10013"/>
              <a:gd name="connsiteY0" fmla="*/ 10000 h 10000"/>
              <a:gd name="connsiteX1" fmla="*/ 0 w 10013"/>
              <a:gd name="connsiteY1" fmla="*/ 9971 h 10000"/>
              <a:gd name="connsiteX2" fmla="*/ 7 w 10013"/>
              <a:gd name="connsiteY2" fmla="*/ 0 h 10000"/>
              <a:gd name="connsiteX3" fmla="*/ 9999 w 10013"/>
              <a:gd name="connsiteY3" fmla="*/ 0 h 10000"/>
              <a:gd name="connsiteX4" fmla="*/ 10013 w 10013"/>
              <a:gd name="connsiteY4" fmla="*/ 227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3" h="10000">
                <a:moveTo>
                  <a:pt x="5349" y="10000"/>
                </a:moveTo>
                <a:lnTo>
                  <a:pt x="0" y="9971"/>
                </a:lnTo>
                <a:cubicBezTo>
                  <a:pt x="2" y="6647"/>
                  <a:pt x="5" y="3323"/>
                  <a:pt x="7" y="0"/>
                </a:cubicBezTo>
                <a:lnTo>
                  <a:pt x="9999" y="0"/>
                </a:lnTo>
                <a:cubicBezTo>
                  <a:pt x="10009" y="748"/>
                  <a:pt x="10003" y="1526"/>
                  <a:pt x="10013" y="2274"/>
                </a:cubicBezTo>
              </a:path>
            </a:pathLst>
          </a:custGeom>
          <a:noFill/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 dirty="0"/>
          </a:p>
        </p:txBody>
      </p:sp>
      <p:sp>
        <p:nvSpPr>
          <p:cNvPr id="98" name="Freeform 113"/>
          <p:cNvSpPr>
            <a:spLocks/>
          </p:cNvSpPr>
          <p:nvPr/>
        </p:nvSpPr>
        <p:spPr bwMode="auto">
          <a:xfrm flipH="1" flipV="1">
            <a:off x="2087724" y="1739360"/>
            <a:ext cx="2520280" cy="2517732"/>
          </a:xfrm>
          <a:custGeom>
            <a:avLst/>
            <a:gdLst>
              <a:gd name="T0" fmla="*/ 0 w 1362"/>
              <a:gd name="T1" fmla="*/ 439 h 445"/>
              <a:gd name="T2" fmla="*/ 7 w 1362"/>
              <a:gd name="T3" fmla="*/ 0 h 445"/>
              <a:gd name="T4" fmla="*/ 1362 w 1362"/>
              <a:gd name="T5" fmla="*/ 1 h 445"/>
              <a:gd name="T6" fmla="*/ 1362 w 1362"/>
              <a:gd name="T7" fmla="*/ 445 h 445"/>
              <a:gd name="connsiteX0" fmla="*/ 5241 w 9949"/>
              <a:gd name="connsiteY0" fmla="*/ 9991 h 10000"/>
              <a:gd name="connsiteX1" fmla="*/ 0 w 9949"/>
              <a:gd name="connsiteY1" fmla="*/ 0 h 10000"/>
              <a:gd name="connsiteX2" fmla="*/ 9949 w 9949"/>
              <a:gd name="connsiteY2" fmla="*/ 22 h 10000"/>
              <a:gd name="connsiteX3" fmla="*/ 9949 w 9949"/>
              <a:gd name="connsiteY3" fmla="*/ 10000 h 10000"/>
              <a:gd name="connsiteX0" fmla="*/ 5268 w 10000"/>
              <a:gd name="connsiteY0" fmla="*/ 9991 h 10000"/>
              <a:gd name="connsiteX1" fmla="*/ 4384 w 10000"/>
              <a:gd name="connsiteY1" fmla="*/ 8304 h 10000"/>
              <a:gd name="connsiteX2" fmla="*/ 0 w 10000"/>
              <a:gd name="connsiteY2" fmla="*/ 0 h 10000"/>
              <a:gd name="connsiteX3" fmla="*/ 10000 w 10000"/>
              <a:gd name="connsiteY3" fmla="*/ 22 h 10000"/>
              <a:gd name="connsiteX4" fmla="*/ 10000 w 10000"/>
              <a:gd name="connsiteY4" fmla="*/ 10000 h 10000"/>
              <a:gd name="connsiteX0" fmla="*/ 5304 w 10036"/>
              <a:gd name="connsiteY0" fmla="*/ 9991 h 10000"/>
              <a:gd name="connsiteX1" fmla="*/ 0 w 10036"/>
              <a:gd name="connsiteY1" fmla="*/ 9980 h 10000"/>
              <a:gd name="connsiteX2" fmla="*/ 36 w 10036"/>
              <a:gd name="connsiteY2" fmla="*/ 0 h 10000"/>
              <a:gd name="connsiteX3" fmla="*/ 10036 w 10036"/>
              <a:gd name="connsiteY3" fmla="*/ 22 h 10000"/>
              <a:gd name="connsiteX4" fmla="*/ 10036 w 10036"/>
              <a:gd name="connsiteY4" fmla="*/ 10000 h 10000"/>
              <a:gd name="connsiteX0" fmla="*/ 5304 w 10036"/>
              <a:gd name="connsiteY0" fmla="*/ 9991 h 9991"/>
              <a:gd name="connsiteX1" fmla="*/ 0 w 10036"/>
              <a:gd name="connsiteY1" fmla="*/ 9980 h 9991"/>
              <a:gd name="connsiteX2" fmla="*/ 36 w 10036"/>
              <a:gd name="connsiteY2" fmla="*/ 0 h 9991"/>
              <a:gd name="connsiteX3" fmla="*/ 10036 w 10036"/>
              <a:gd name="connsiteY3" fmla="*/ 22 h 9991"/>
              <a:gd name="connsiteX4" fmla="*/ 10023 w 10036"/>
              <a:gd name="connsiteY4" fmla="*/ 2503 h 9991"/>
              <a:gd name="connsiteX0" fmla="*/ 5285 w 10001"/>
              <a:gd name="connsiteY0" fmla="*/ 10000 h 10000"/>
              <a:gd name="connsiteX1" fmla="*/ 0 w 10001"/>
              <a:gd name="connsiteY1" fmla="*/ 9989 h 10000"/>
              <a:gd name="connsiteX2" fmla="*/ 36 w 10001"/>
              <a:gd name="connsiteY2" fmla="*/ 0 h 10000"/>
              <a:gd name="connsiteX3" fmla="*/ 10000 w 10001"/>
              <a:gd name="connsiteY3" fmla="*/ 22 h 10000"/>
              <a:gd name="connsiteX4" fmla="*/ 10000 w 10001"/>
              <a:gd name="connsiteY4" fmla="*/ 255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" h="10000">
                <a:moveTo>
                  <a:pt x="5285" y="10000"/>
                </a:moveTo>
                <a:lnTo>
                  <a:pt x="0" y="9989"/>
                </a:lnTo>
                <a:cubicBezTo>
                  <a:pt x="12" y="6659"/>
                  <a:pt x="24" y="3330"/>
                  <a:pt x="36" y="0"/>
                </a:cubicBezTo>
                <a:lnTo>
                  <a:pt x="10000" y="22"/>
                </a:lnTo>
                <a:cubicBezTo>
                  <a:pt x="9996" y="850"/>
                  <a:pt x="10004" y="1728"/>
                  <a:pt x="10000" y="2555"/>
                </a:cubicBezTo>
              </a:path>
            </a:pathLst>
          </a:custGeom>
          <a:noFill/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sp>
        <p:nvSpPr>
          <p:cNvPr id="99" name="Freeform 114"/>
          <p:cNvSpPr>
            <a:spLocks/>
          </p:cNvSpPr>
          <p:nvPr/>
        </p:nvSpPr>
        <p:spPr bwMode="auto">
          <a:xfrm flipH="1" flipV="1">
            <a:off x="2159731" y="1851662"/>
            <a:ext cx="2376263" cy="2315430"/>
          </a:xfrm>
          <a:custGeom>
            <a:avLst/>
            <a:gdLst>
              <a:gd name="T0" fmla="*/ 6 w 1494"/>
              <a:gd name="T1" fmla="*/ 504 h 510"/>
              <a:gd name="T2" fmla="*/ 0 w 1494"/>
              <a:gd name="T3" fmla="*/ 0 h 510"/>
              <a:gd name="T4" fmla="*/ 1494 w 1494"/>
              <a:gd name="T5" fmla="*/ 0 h 510"/>
              <a:gd name="T6" fmla="*/ 1494 w 1494"/>
              <a:gd name="T7" fmla="*/ 510 h 510"/>
              <a:gd name="connsiteX0" fmla="*/ 5874 w 10000"/>
              <a:gd name="connsiteY0" fmla="*/ 9909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0" fmla="*/ 5874 w 10000"/>
              <a:gd name="connsiteY0" fmla="*/ 9909 h 10000"/>
              <a:gd name="connsiteX1" fmla="*/ 4883 w 10000"/>
              <a:gd name="connsiteY1" fmla="*/ 8232 h 10000"/>
              <a:gd name="connsiteX2" fmla="*/ 0 w 10000"/>
              <a:gd name="connsiteY2" fmla="*/ 0 h 10000"/>
              <a:gd name="connsiteX3" fmla="*/ 10000 w 10000"/>
              <a:gd name="connsiteY3" fmla="*/ 0 h 10000"/>
              <a:gd name="connsiteX4" fmla="*/ 10000 w 10000"/>
              <a:gd name="connsiteY4" fmla="*/ 10000 h 10000"/>
              <a:gd name="connsiteX0" fmla="*/ 5876 w 10002"/>
              <a:gd name="connsiteY0" fmla="*/ 9909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02"/>
              <a:gd name="connsiteY0" fmla="*/ 9936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02"/>
              <a:gd name="connsiteY0" fmla="*/ 9895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16"/>
              <a:gd name="connsiteY0" fmla="*/ 9895 h 9895"/>
              <a:gd name="connsiteX1" fmla="*/ 0 w 10016"/>
              <a:gd name="connsiteY1" fmla="*/ 9874 h 9895"/>
              <a:gd name="connsiteX2" fmla="*/ 2 w 10016"/>
              <a:gd name="connsiteY2" fmla="*/ 0 h 9895"/>
              <a:gd name="connsiteX3" fmla="*/ 10002 w 10016"/>
              <a:gd name="connsiteY3" fmla="*/ 0 h 9895"/>
              <a:gd name="connsiteX4" fmla="*/ 10016 w 10016"/>
              <a:gd name="connsiteY4" fmla="*/ 2293 h 9895"/>
              <a:gd name="connsiteX0" fmla="*/ 5244 w 10000"/>
              <a:gd name="connsiteY0" fmla="*/ 10000 h 10000"/>
              <a:gd name="connsiteX1" fmla="*/ 0 w 10000"/>
              <a:gd name="connsiteY1" fmla="*/ 9979 h 10000"/>
              <a:gd name="connsiteX2" fmla="*/ 2 w 10000"/>
              <a:gd name="connsiteY2" fmla="*/ 0 h 10000"/>
              <a:gd name="connsiteX3" fmla="*/ 9986 w 10000"/>
              <a:gd name="connsiteY3" fmla="*/ 0 h 10000"/>
              <a:gd name="connsiteX4" fmla="*/ 10000 w 10000"/>
              <a:gd name="connsiteY4" fmla="*/ 248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5244" y="10000"/>
                </a:moveTo>
                <a:lnTo>
                  <a:pt x="0" y="9979"/>
                </a:lnTo>
                <a:cubicBezTo>
                  <a:pt x="1" y="6653"/>
                  <a:pt x="1" y="3326"/>
                  <a:pt x="2" y="0"/>
                </a:cubicBezTo>
                <a:lnTo>
                  <a:pt x="9986" y="0"/>
                </a:lnTo>
                <a:cubicBezTo>
                  <a:pt x="9991" y="772"/>
                  <a:pt x="9995" y="1710"/>
                  <a:pt x="10000" y="2482"/>
                </a:cubicBezTo>
              </a:path>
            </a:pathLst>
          </a:custGeom>
          <a:noFill/>
          <a:ln w="28575" cap="flat" cmpd="sng">
            <a:solidFill>
              <a:schemeClr val="accent6">
                <a:lumMod val="40000"/>
                <a:lumOff val="6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sp>
        <p:nvSpPr>
          <p:cNvPr id="116840" name="Freeform 104"/>
          <p:cNvSpPr>
            <a:spLocks/>
          </p:cNvSpPr>
          <p:nvPr/>
        </p:nvSpPr>
        <p:spPr bwMode="auto">
          <a:xfrm rot="5341711" flipH="1">
            <a:off x="2807494" y="3857921"/>
            <a:ext cx="1044575" cy="395287"/>
          </a:xfrm>
          <a:custGeom>
            <a:avLst/>
            <a:gdLst>
              <a:gd name="T0" fmla="*/ 0 w 658"/>
              <a:gd name="T1" fmla="*/ 182 h 182"/>
              <a:gd name="T2" fmla="*/ 205 w 658"/>
              <a:gd name="T3" fmla="*/ 0 h 182"/>
              <a:gd name="T4" fmla="*/ 658 w 658"/>
              <a:gd name="T5" fmla="*/ 0 h 182"/>
              <a:gd name="T6" fmla="*/ 454 w 658"/>
              <a:gd name="T7" fmla="*/ 182 h 182"/>
              <a:gd name="T8" fmla="*/ 0 w 658"/>
              <a:gd name="T9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8" h="182">
                <a:moveTo>
                  <a:pt x="0" y="182"/>
                </a:moveTo>
                <a:lnTo>
                  <a:pt x="205" y="0"/>
                </a:lnTo>
                <a:lnTo>
                  <a:pt x="658" y="0"/>
                </a:lnTo>
                <a:lnTo>
                  <a:pt x="454" y="182"/>
                </a:lnTo>
                <a:lnTo>
                  <a:pt x="0" y="182"/>
                </a:lnTo>
                <a:close/>
              </a:path>
            </a:pathLst>
          </a:custGeom>
          <a:gradFill rotWithShape="1">
            <a:gsLst>
              <a:gs pos="0">
                <a:srgbClr val="FF0000">
                  <a:alpha val="50000"/>
                </a:srgbClr>
              </a:gs>
              <a:gs pos="50000">
                <a:srgbClr val="FF0000">
                  <a:gamma/>
                  <a:tint val="6275"/>
                  <a:invGamma/>
                </a:srgbClr>
              </a:gs>
              <a:gs pos="100000">
                <a:srgbClr val="FF0000">
                  <a:alpha val="50000"/>
                </a:srgbClr>
              </a:gs>
            </a:gsLst>
            <a:lin ang="5400000" scaled="1"/>
          </a:gradFill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6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E448D-77DD-4A2F-A5A3-ACCAF1C30550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13-7AD2-45E6-BA9A-E9B77BAC0055}" type="slidenum">
              <a:rPr lang="en-AU" altLang="en-US"/>
              <a:pPr/>
              <a:t>18</a:t>
            </a:fld>
            <a:endParaRPr lang="en-AU" altLang="en-US"/>
          </a:p>
        </p:txBody>
      </p:sp>
      <p:sp>
        <p:nvSpPr>
          <p:cNvPr id="116846" name="Freeform 110"/>
          <p:cNvSpPr>
            <a:spLocks/>
          </p:cNvSpPr>
          <p:nvPr/>
        </p:nvSpPr>
        <p:spPr bwMode="auto">
          <a:xfrm flipH="1" flipV="1">
            <a:off x="2212775" y="2042816"/>
            <a:ext cx="1980000" cy="1980000"/>
          </a:xfrm>
          <a:custGeom>
            <a:avLst/>
            <a:gdLst>
              <a:gd name="T0" fmla="*/ 0 w 1362"/>
              <a:gd name="T1" fmla="*/ 439 h 445"/>
              <a:gd name="T2" fmla="*/ 7 w 1362"/>
              <a:gd name="T3" fmla="*/ 0 h 445"/>
              <a:gd name="T4" fmla="*/ 1362 w 1362"/>
              <a:gd name="T5" fmla="*/ 1 h 445"/>
              <a:gd name="T6" fmla="*/ 1362 w 1362"/>
              <a:gd name="T7" fmla="*/ 445 h 445"/>
              <a:gd name="connsiteX0" fmla="*/ 0 w 10000"/>
              <a:gd name="connsiteY0" fmla="*/ 9865 h 9865"/>
              <a:gd name="connsiteX1" fmla="*/ 51 w 10000"/>
              <a:gd name="connsiteY1" fmla="*/ 0 h 9865"/>
              <a:gd name="connsiteX2" fmla="*/ 10000 w 10000"/>
              <a:gd name="connsiteY2" fmla="*/ 22 h 9865"/>
              <a:gd name="connsiteX3" fmla="*/ 9960 w 10000"/>
              <a:gd name="connsiteY3" fmla="*/ 1896 h 9865"/>
              <a:gd name="connsiteX0" fmla="*/ 0 w 10000"/>
              <a:gd name="connsiteY0" fmla="*/ 10000 h 10000"/>
              <a:gd name="connsiteX1" fmla="*/ 51 w 10000"/>
              <a:gd name="connsiteY1" fmla="*/ 0 h 10000"/>
              <a:gd name="connsiteX2" fmla="*/ 10000 w 10000"/>
              <a:gd name="connsiteY2" fmla="*/ 22 h 10000"/>
              <a:gd name="connsiteX3" fmla="*/ 10000 w 10000"/>
              <a:gd name="connsiteY3" fmla="*/ 2010 h 10000"/>
              <a:gd name="connsiteX0" fmla="*/ 0 w 10000"/>
              <a:gd name="connsiteY0" fmla="*/ 10130 h 10130"/>
              <a:gd name="connsiteX1" fmla="*/ 51 w 10000"/>
              <a:gd name="connsiteY1" fmla="*/ 0 h 10130"/>
              <a:gd name="connsiteX2" fmla="*/ 10000 w 10000"/>
              <a:gd name="connsiteY2" fmla="*/ 22 h 10130"/>
              <a:gd name="connsiteX3" fmla="*/ 10000 w 10000"/>
              <a:gd name="connsiteY3" fmla="*/ 2010 h 10130"/>
              <a:gd name="connsiteX0" fmla="*/ 2597 w 9950"/>
              <a:gd name="connsiteY0" fmla="*/ 10179 h 10179"/>
              <a:gd name="connsiteX1" fmla="*/ 1 w 9950"/>
              <a:gd name="connsiteY1" fmla="*/ 0 h 10179"/>
              <a:gd name="connsiteX2" fmla="*/ 9950 w 9950"/>
              <a:gd name="connsiteY2" fmla="*/ 22 h 10179"/>
              <a:gd name="connsiteX3" fmla="*/ 9950 w 9950"/>
              <a:gd name="connsiteY3" fmla="*/ 2010 h 10179"/>
              <a:gd name="connsiteX0" fmla="*/ 2885 w 10275"/>
              <a:gd name="connsiteY0" fmla="*/ 10000 h 10000"/>
              <a:gd name="connsiteX1" fmla="*/ 2804 w 10275"/>
              <a:gd name="connsiteY1" fmla="*/ 8815 h 10000"/>
              <a:gd name="connsiteX2" fmla="*/ 276 w 10275"/>
              <a:gd name="connsiteY2" fmla="*/ 0 h 10000"/>
              <a:gd name="connsiteX3" fmla="*/ 10275 w 10275"/>
              <a:gd name="connsiteY3" fmla="*/ 22 h 10000"/>
              <a:gd name="connsiteX4" fmla="*/ 10275 w 10275"/>
              <a:gd name="connsiteY4" fmla="*/ 1975 h 10000"/>
              <a:gd name="connsiteX0" fmla="*/ 3508 w 10898"/>
              <a:gd name="connsiteY0" fmla="*/ 10000 h 10660"/>
              <a:gd name="connsiteX1" fmla="*/ 368 w 10898"/>
              <a:gd name="connsiteY1" fmla="*/ 9949 h 10660"/>
              <a:gd name="connsiteX2" fmla="*/ 899 w 10898"/>
              <a:gd name="connsiteY2" fmla="*/ 0 h 10660"/>
              <a:gd name="connsiteX3" fmla="*/ 10898 w 10898"/>
              <a:gd name="connsiteY3" fmla="*/ 22 h 10660"/>
              <a:gd name="connsiteX4" fmla="*/ 10898 w 10898"/>
              <a:gd name="connsiteY4" fmla="*/ 1975 h 10660"/>
              <a:gd name="connsiteX0" fmla="*/ 3342 w 10732"/>
              <a:gd name="connsiteY0" fmla="*/ 10000 h 10660"/>
              <a:gd name="connsiteX1" fmla="*/ 202 w 10732"/>
              <a:gd name="connsiteY1" fmla="*/ 9949 h 10660"/>
              <a:gd name="connsiteX2" fmla="*/ 733 w 10732"/>
              <a:gd name="connsiteY2" fmla="*/ 0 h 10660"/>
              <a:gd name="connsiteX3" fmla="*/ 10732 w 10732"/>
              <a:gd name="connsiteY3" fmla="*/ 22 h 10660"/>
              <a:gd name="connsiteX4" fmla="*/ 10732 w 10732"/>
              <a:gd name="connsiteY4" fmla="*/ 1975 h 10660"/>
              <a:gd name="connsiteX0" fmla="*/ 3153 w 10543"/>
              <a:gd name="connsiteY0" fmla="*/ 10000 h 10648"/>
              <a:gd name="connsiteX1" fmla="*/ 575 w 10543"/>
              <a:gd name="connsiteY1" fmla="*/ 9933 h 10648"/>
              <a:gd name="connsiteX2" fmla="*/ 544 w 10543"/>
              <a:gd name="connsiteY2" fmla="*/ 0 h 10648"/>
              <a:gd name="connsiteX3" fmla="*/ 10543 w 10543"/>
              <a:gd name="connsiteY3" fmla="*/ 22 h 10648"/>
              <a:gd name="connsiteX4" fmla="*/ 10543 w 10543"/>
              <a:gd name="connsiteY4" fmla="*/ 1975 h 10648"/>
              <a:gd name="connsiteX0" fmla="*/ 2613 w 10003"/>
              <a:gd name="connsiteY0" fmla="*/ 10000 h 10648"/>
              <a:gd name="connsiteX1" fmla="*/ 35 w 10003"/>
              <a:gd name="connsiteY1" fmla="*/ 9933 h 10648"/>
              <a:gd name="connsiteX2" fmla="*/ 4 w 10003"/>
              <a:gd name="connsiteY2" fmla="*/ 0 h 10648"/>
              <a:gd name="connsiteX3" fmla="*/ 10003 w 10003"/>
              <a:gd name="connsiteY3" fmla="*/ 22 h 10648"/>
              <a:gd name="connsiteX4" fmla="*/ 10003 w 10003"/>
              <a:gd name="connsiteY4" fmla="*/ 1975 h 10648"/>
              <a:gd name="connsiteX0" fmla="*/ 2613 w 10003"/>
              <a:gd name="connsiteY0" fmla="*/ 10000 h 10000"/>
              <a:gd name="connsiteX1" fmla="*/ 35 w 10003"/>
              <a:gd name="connsiteY1" fmla="*/ 9933 h 10000"/>
              <a:gd name="connsiteX2" fmla="*/ 4 w 10003"/>
              <a:gd name="connsiteY2" fmla="*/ 0 h 10000"/>
              <a:gd name="connsiteX3" fmla="*/ 10003 w 10003"/>
              <a:gd name="connsiteY3" fmla="*/ 22 h 10000"/>
              <a:gd name="connsiteX4" fmla="*/ 10003 w 10003"/>
              <a:gd name="connsiteY4" fmla="*/ 1975 h 10000"/>
              <a:gd name="connsiteX0" fmla="*/ 5126 w 10003"/>
              <a:gd name="connsiteY0" fmla="*/ 10032 h 10032"/>
              <a:gd name="connsiteX1" fmla="*/ 35 w 10003"/>
              <a:gd name="connsiteY1" fmla="*/ 9933 h 10032"/>
              <a:gd name="connsiteX2" fmla="*/ 4 w 10003"/>
              <a:gd name="connsiteY2" fmla="*/ 0 h 10032"/>
              <a:gd name="connsiteX3" fmla="*/ 10003 w 10003"/>
              <a:gd name="connsiteY3" fmla="*/ 22 h 10032"/>
              <a:gd name="connsiteX4" fmla="*/ 10003 w 10003"/>
              <a:gd name="connsiteY4" fmla="*/ 1975 h 10032"/>
              <a:gd name="connsiteX0" fmla="*/ 5126 w 10003"/>
              <a:gd name="connsiteY0" fmla="*/ 10032 h 10032"/>
              <a:gd name="connsiteX1" fmla="*/ 35 w 10003"/>
              <a:gd name="connsiteY1" fmla="*/ 9933 h 10032"/>
              <a:gd name="connsiteX2" fmla="*/ 4 w 10003"/>
              <a:gd name="connsiteY2" fmla="*/ 0 h 10032"/>
              <a:gd name="connsiteX3" fmla="*/ 10003 w 10003"/>
              <a:gd name="connsiteY3" fmla="*/ 22 h 10032"/>
              <a:gd name="connsiteX4" fmla="*/ 10003 w 10003"/>
              <a:gd name="connsiteY4" fmla="*/ 1975 h 10032"/>
              <a:gd name="connsiteX0" fmla="*/ 6042 w 10003"/>
              <a:gd name="connsiteY0" fmla="*/ 9936 h 9936"/>
              <a:gd name="connsiteX1" fmla="*/ 35 w 10003"/>
              <a:gd name="connsiteY1" fmla="*/ 9933 h 9936"/>
              <a:gd name="connsiteX2" fmla="*/ 4 w 10003"/>
              <a:gd name="connsiteY2" fmla="*/ 0 h 9936"/>
              <a:gd name="connsiteX3" fmla="*/ 10003 w 10003"/>
              <a:gd name="connsiteY3" fmla="*/ 22 h 9936"/>
              <a:gd name="connsiteX4" fmla="*/ 10003 w 10003"/>
              <a:gd name="connsiteY4" fmla="*/ 1975 h 9936"/>
              <a:gd name="connsiteX0" fmla="*/ 5334 w 10000"/>
              <a:gd name="connsiteY0" fmla="*/ 10000 h 10000"/>
              <a:gd name="connsiteX1" fmla="*/ 35 w 10000"/>
              <a:gd name="connsiteY1" fmla="*/ 9997 h 10000"/>
              <a:gd name="connsiteX2" fmla="*/ 4 w 10000"/>
              <a:gd name="connsiteY2" fmla="*/ 0 h 10000"/>
              <a:gd name="connsiteX3" fmla="*/ 10000 w 10000"/>
              <a:gd name="connsiteY3" fmla="*/ 22 h 10000"/>
              <a:gd name="connsiteX4" fmla="*/ 10000 w 10000"/>
              <a:gd name="connsiteY4" fmla="*/ 198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5334" y="10000"/>
                </a:moveTo>
                <a:lnTo>
                  <a:pt x="35" y="9997"/>
                </a:lnTo>
                <a:cubicBezTo>
                  <a:pt x="43" y="8335"/>
                  <a:pt x="-14" y="1732"/>
                  <a:pt x="4" y="0"/>
                </a:cubicBezTo>
                <a:lnTo>
                  <a:pt x="10000" y="22"/>
                </a:lnTo>
                <a:lnTo>
                  <a:pt x="10000" y="1988"/>
                </a:lnTo>
              </a:path>
            </a:pathLst>
          </a:custGeom>
          <a:noFill/>
          <a:ln w="28575" cap="flat" cmpd="sng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48" name="Freeform 112"/>
          <p:cNvSpPr>
            <a:spLocks/>
          </p:cNvSpPr>
          <p:nvPr/>
        </p:nvSpPr>
        <p:spPr bwMode="auto">
          <a:xfrm flipH="1" flipV="1">
            <a:off x="2119015" y="1971824"/>
            <a:ext cx="2164516" cy="2140992"/>
          </a:xfrm>
          <a:custGeom>
            <a:avLst/>
            <a:gdLst>
              <a:gd name="T0" fmla="*/ 6 w 1494"/>
              <a:gd name="T1" fmla="*/ 504 h 510"/>
              <a:gd name="T2" fmla="*/ 0 w 1494"/>
              <a:gd name="T3" fmla="*/ 0 h 510"/>
              <a:gd name="T4" fmla="*/ 1494 w 1494"/>
              <a:gd name="T5" fmla="*/ 0 h 510"/>
              <a:gd name="T6" fmla="*/ 1494 w 1494"/>
              <a:gd name="T7" fmla="*/ 510 h 510"/>
              <a:gd name="connsiteX0" fmla="*/ 6096 w 10000"/>
              <a:gd name="connsiteY0" fmla="*/ 9897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0" fmla="*/ 6096 w 10000"/>
              <a:gd name="connsiteY0" fmla="*/ 9897 h 10000"/>
              <a:gd name="connsiteX1" fmla="*/ 4491 w 10000"/>
              <a:gd name="connsiteY1" fmla="*/ 7267 h 10000"/>
              <a:gd name="connsiteX2" fmla="*/ 0 w 10000"/>
              <a:gd name="connsiteY2" fmla="*/ 0 h 10000"/>
              <a:gd name="connsiteX3" fmla="*/ 10000 w 10000"/>
              <a:gd name="connsiteY3" fmla="*/ 0 h 10000"/>
              <a:gd name="connsiteX4" fmla="*/ 10000 w 10000"/>
              <a:gd name="connsiteY4" fmla="*/ 10000 h 10000"/>
              <a:gd name="connsiteX0" fmla="*/ 6103 w 10007"/>
              <a:gd name="connsiteY0" fmla="*/ 9897 h 10000"/>
              <a:gd name="connsiteX1" fmla="*/ 0 w 10007"/>
              <a:gd name="connsiteY1" fmla="*/ 9883 h 10000"/>
              <a:gd name="connsiteX2" fmla="*/ 7 w 10007"/>
              <a:gd name="connsiteY2" fmla="*/ 0 h 10000"/>
              <a:gd name="connsiteX3" fmla="*/ 10007 w 10007"/>
              <a:gd name="connsiteY3" fmla="*/ 0 h 10000"/>
              <a:gd name="connsiteX4" fmla="*/ 10007 w 10007"/>
              <a:gd name="connsiteY4" fmla="*/ 10000 h 10000"/>
              <a:gd name="connsiteX0" fmla="*/ 5353 w 10007"/>
              <a:gd name="connsiteY0" fmla="*/ 9912 h 10000"/>
              <a:gd name="connsiteX1" fmla="*/ 0 w 10007"/>
              <a:gd name="connsiteY1" fmla="*/ 9883 h 10000"/>
              <a:gd name="connsiteX2" fmla="*/ 7 w 10007"/>
              <a:gd name="connsiteY2" fmla="*/ 0 h 10000"/>
              <a:gd name="connsiteX3" fmla="*/ 10007 w 10007"/>
              <a:gd name="connsiteY3" fmla="*/ 0 h 10000"/>
              <a:gd name="connsiteX4" fmla="*/ 10007 w 10007"/>
              <a:gd name="connsiteY4" fmla="*/ 10000 h 10000"/>
              <a:gd name="connsiteX0" fmla="*/ 5353 w 10036"/>
              <a:gd name="connsiteY0" fmla="*/ 9912 h 9912"/>
              <a:gd name="connsiteX1" fmla="*/ 0 w 10036"/>
              <a:gd name="connsiteY1" fmla="*/ 9883 h 9912"/>
              <a:gd name="connsiteX2" fmla="*/ 7 w 10036"/>
              <a:gd name="connsiteY2" fmla="*/ 0 h 9912"/>
              <a:gd name="connsiteX3" fmla="*/ 10007 w 10036"/>
              <a:gd name="connsiteY3" fmla="*/ 0 h 9912"/>
              <a:gd name="connsiteX4" fmla="*/ 10036 w 10036"/>
              <a:gd name="connsiteY4" fmla="*/ 2224 h 9912"/>
              <a:gd name="connsiteX0" fmla="*/ 5334 w 9972"/>
              <a:gd name="connsiteY0" fmla="*/ 10000 h 10000"/>
              <a:gd name="connsiteX1" fmla="*/ 0 w 9972"/>
              <a:gd name="connsiteY1" fmla="*/ 9971 h 10000"/>
              <a:gd name="connsiteX2" fmla="*/ 7 w 9972"/>
              <a:gd name="connsiteY2" fmla="*/ 0 h 10000"/>
              <a:gd name="connsiteX3" fmla="*/ 9971 w 9972"/>
              <a:gd name="connsiteY3" fmla="*/ 0 h 10000"/>
              <a:gd name="connsiteX4" fmla="*/ 9956 w 9972"/>
              <a:gd name="connsiteY4" fmla="*/ 2259 h 10000"/>
              <a:gd name="connsiteX0" fmla="*/ 5349 w 10013"/>
              <a:gd name="connsiteY0" fmla="*/ 10000 h 10000"/>
              <a:gd name="connsiteX1" fmla="*/ 0 w 10013"/>
              <a:gd name="connsiteY1" fmla="*/ 9971 h 10000"/>
              <a:gd name="connsiteX2" fmla="*/ 7 w 10013"/>
              <a:gd name="connsiteY2" fmla="*/ 0 h 10000"/>
              <a:gd name="connsiteX3" fmla="*/ 9999 w 10013"/>
              <a:gd name="connsiteY3" fmla="*/ 0 h 10000"/>
              <a:gd name="connsiteX4" fmla="*/ 10013 w 10013"/>
              <a:gd name="connsiteY4" fmla="*/ 227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3" h="10000">
                <a:moveTo>
                  <a:pt x="5349" y="10000"/>
                </a:moveTo>
                <a:lnTo>
                  <a:pt x="0" y="9971"/>
                </a:lnTo>
                <a:cubicBezTo>
                  <a:pt x="2" y="6647"/>
                  <a:pt x="5" y="3323"/>
                  <a:pt x="7" y="0"/>
                </a:cubicBezTo>
                <a:lnTo>
                  <a:pt x="9999" y="0"/>
                </a:lnTo>
                <a:cubicBezTo>
                  <a:pt x="10009" y="748"/>
                  <a:pt x="10003" y="1526"/>
                  <a:pt x="10013" y="2274"/>
                </a:cubicBezTo>
              </a:path>
            </a:pathLst>
          </a:custGeom>
          <a:noFill/>
          <a:ln w="28575" cap="flat" cmpd="sng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16849" name="Freeform 113"/>
          <p:cNvSpPr>
            <a:spLocks/>
          </p:cNvSpPr>
          <p:nvPr/>
        </p:nvSpPr>
        <p:spPr bwMode="auto">
          <a:xfrm flipH="1" flipV="1">
            <a:off x="1944436" y="1775084"/>
            <a:ext cx="2516426" cy="2517732"/>
          </a:xfrm>
          <a:custGeom>
            <a:avLst/>
            <a:gdLst>
              <a:gd name="T0" fmla="*/ 0 w 1362"/>
              <a:gd name="T1" fmla="*/ 439 h 445"/>
              <a:gd name="T2" fmla="*/ 7 w 1362"/>
              <a:gd name="T3" fmla="*/ 0 h 445"/>
              <a:gd name="T4" fmla="*/ 1362 w 1362"/>
              <a:gd name="T5" fmla="*/ 1 h 445"/>
              <a:gd name="T6" fmla="*/ 1362 w 1362"/>
              <a:gd name="T7" fmla="*/ 445 h 445"/>
              <a:gd name="connsiteX0" fmla="*/ 5241 w 9949"/>
              <a:gd name="connsiteY0" fmla="*/ 9991 h 10000"/>
              <a:gd name="connsiteX1" fmla="*/ 0 w 9949"/>
              <a:gd name="connsiteY1" fmla="*/ 0 h 10000"/>
              <a:gd name="connsiteX2" fmla="*/ 9949 w 9949"/>
              <a:gd name="connsiteY2" fmla="*/ 22 h 10000"/>
              <a:gd name="connsiteX3" fmla="*/ 9949 w 9949"/>
              <a:gd name="connsiteY3" fmla="*/ 10000 h 10000"/>
              <a:gd name="connsiteX0" fmla="*/ 5268 w 10000"/>
              <a:gd name="connsiteY0" fmla="*/ 9991 h 10000"/>
              <a:gd name="connsiteX1" fmla="*/ 4384 w 10000"/>
              <a:gd name="connsiteY1" fmla="*/ 8304 h 10000"/>
              <a:gd name="connsiteX2" fmla="*/ 0 w 10000"/>
              <a:gd name="connsiteY2" fmla="*/ 0 h 10000"/>
              <a:gd name="connsiteX3" fmla="*/ 10000 w 10000"/>
              <a:gd name="connsiteY3" fmla="*/ 22 h 10000"/>
              <a:gd name="connsiteX4" fmla="*/ 10000 w 10000"/>
              <a:gd name="connsiteY4" fmla="*/ 10000 h 10000"/>
              <a:gd name="connsiteX0" fmla="*/ 5304 w 10036"/>
              <a:gd name="connsiteY0" fmla="*/ 9991 h 10000"/>
              <a:gd name="connsiteX1" fmla="*/ 0 w 10036"/>
              <a:gd name="connsiteY1" fmla="*/ 9980 h 10000"/>
              <a:gd name="connsiteX2" fmla="*/ 36 w 10036"/>
              <a:gd name="connsiteY2" fmla="*/ 0 h 10000"/>
              <a:gd name="connsiteX3" fmla="*/ 10036 w 10036"/>
              <a:gd name="connsiteY3" fmla="*/ 22 h 10000"/>
              <a:gd name="connsiteX4" fmla="*/ 10036 w 10036"/>
              <a:gd name="connsiteY4" fmla="*/ 10000 h 10000"/>
              <a:gd name="connsiteX0" fmla="*/ 5304 w 10036"/>
              <a:gd name="connsiteY0" fmla="*/ 9991 h 9991"/>
              <a:gd name="connsiteX1" fmla="*/ 0 w 10036"/>
              <a:gd name="connsiteY1" fmla="*/ 9980 h 9991"/>
              <a:gd name="connsiteX2" fmla="*/ 36 w 10036"/>
              <a:gd name="connsiteY2" fmla="*/ 0 h 9991"/>
              <a:gd name="connsiteX3" fmla="*/ 10036 w 10036"/>
              <a:gd name="connsiteY3" fmla="*/ 22 h 9991"/>
              <a:gd name="connsiteX4" fmla="*/ 10023 w 10036"/>
              <a:gd name="connsiteY4" fmla="*/ 2503 h 9991"/>
              <a:gd name="connsiteX0" fmla="*/ 5285 w 10001"/>
              <a:gd name="connsiteY0" fmla="*/ 10000 h 10000"/>
              <a:gd name="connsiteX1" fmla="*/ 0 w 10001"/>
              <a:gd name="connsiteY1" fmla="*/ 9989 h 10000"/>
              <a:gd name="connsiteX2" fmla="*/ 36 w 10001"/>
              <a:gd name="connsiteY2" fmla="*/ 0 h 10000"/>
              <a:gd name="connsiteX3" fmla="*/ 10000 w 10001"/>
              <a:gd name="connsiteY3" fmla="*/ 22 h 10000"/>
              <a:gd name="connsiteX4" fmla="*/ 10000 w 10001"/>
              <a:gd name="connsiteY4" fmla="*/ 255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" h="10000">
                <a:moveTo>
                  <a:pt x="5285" y="10000"/>
                </a:moveTo>
                <a:lnTo>
                  <a:pt x="0" y="9989"/>
                </a:lnTo>
                <a:cubicBezTo>
                  <a:pt x="12" y="6659"/>
                  <a:pt x="24" y="3330"/>
                  <a:pt x="36" y="0"/>
                </a:cubicBezTo>
                <a:lnTo>
                  <a:pt x="10000" y="22"/>
                </a:lnTo>
                <a:cubicBezTo>
                  <a:pt x="9996" y="850"/>
                  <a:pt x="10004" y="1728"/>
                  <a:pt x="10000" y="2555"/>
                </a:cubicBezTo>
              </a:path>
            </a:pathLst>
          </a:custGeom>
          <a:noFill/>
          <a:ln w="28575" cap="flat" cmpd="sng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50" name="Freeform 114"/>
          <p:cNvSpPr>
            <a:spLocks/>
          </p:cNvSpPr>
          <p:nvPr/>
        </p:nvSpPr>
        <p:spPr bwMode="auto">
          <a:xfrm flipH="1" flipV="1">
            <a:off x="2029265" y="1887386"/>
            <a:ext cx="2343744" cy="2315430"/>
          </a:xfrm>
          <a:custGeom>
            <a:avLst/>
            <a:gdLst>
              <a:gd name="T0" fmla="*/ 6 w 1494"/>
              <a:gd name="T1" fmla="*/ 504 h 510"/>
              <a:gd name="T2" fmla="*/ 0 w 1494"/>
              <a:gd name="T3" fmla="*/ 0 h 510"/>
              <a:gd name="T4" fmla="*/ 1494 w 1494"/>
              <a:gd name="T5" fmla="*/ 0 h 510"/>
              <a:gd name="T6" fmla="*/ 1494 w 1494"/>
              <a:gd name="T7" fmla="*/ 510 h 510"/>
              <a:gd name="connsiteX0" fmla="*/ 5874 w 10000"/>
              <a:gd name="connsiteY0" fmla="*/ 9909 h 10000"/>
              <a:gd name="connsiteX1" fmla="*/ 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0" fmla="*/ 5874 w 10000"/>
              <a:gd name="connsiteY0" fmla="*/ 9909 h 10000"/>
              <a:gd name="connsiteX1" fmla="*/ 4883 w 10000"/>
              <a:gd name="connsiteY1" fmla="*/ 8232 h 10000"/>
              <a:gd name="connsiteX2" fmla="*/ 0 w 10000"/>
              <a:gd name="connsiteY2" fmla="*/ 0 h 10000"/>
              <a:gd name="connsiteX3" fmla="*/ 10000 w 10000"/>
              <a:gd name="connsiteY3" fmla="*/ 0 h 10000"/>
              <a:gd name="connsiteX4" fmla="*/ 10000 w 10000"/>
              <a:gd name="connsiteY4" fmla="*/ 10000 h 10000"/>
              <a:gd name="connsiteX0" fmla="*/ 5876 w 10002"/>
              <a:gd name="connsiteY0" fmla="*/ 9909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02"/>
              <a:gd name="connsiteY0" fmla="*/ 9936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02"/>
              <a:gd name="connsiteY0" fmla="*/ 9895 h 10000"/>
              <a:gd name="connsiteX1" fmla="*/ 0 w 10002"/>
              <a:gd name="connsiteY1" fmla="*/ 9874 h 10000"/>
              <a:gd name="connsiteX2" fmla="*/ 2 w 10002"/>
              <a:gd name="connsiteY2" fmla="*/ 0 h 10000"/>
              <a:gd name="connsiteX3" fmla="*/ 10002 w 10002"/>
              <a:gd name="connsiteY3" fmla="*/ 0 h 10000"/>
              <a:gd name="connsiteX4" fmla="*/ 10002 w 10002"/>
              <a:gd name="connsiteY4" fmla="*/ 10000 h 10000"/>
              <a:gd name="connsiteX0" fmla="*/ 5252 w 10016"/>
              <a:gd name="connsiteY0" fmla="*/ 9895 h 9895"/>
              <a:gd name="connsiteX1" fmla="*/ 0 w 10016"/>
              <a:gd name="connsiteY1" fmla="*/ 9874 h 9895"/>
              <a:gd name="connsiteX2" fmla="*/ 2 w 10016"/>
              <a:gd name="connsiteY2" fmla="*/ 0 h 9895"/>
              <a:gd name="connsiteX3" fmla="*/ 10002 w 10016"/>
              <a:gd name="connsiteY3" fmla="*/ 0 h 9895"/>
              <a:gd name="connsiteX4" fmla="*/ 10016 w 10016"/>
              <a:gd name="connsiteY4" fmla="*/ 2293 h 9895"/>
              <a:gd name="connsiteX0" fmla="*/ 5244 w 10000"/>
              <a:gd name="connsiteY0" fmla="*/ 10000 h 10000"/>
              <a:gd name="connsiteX1" fmla="*/ 0 w 10000"/>
              <a:gd name="connsiteY1" fmla="*/ 9979 h 10000"/>
              <a:gd name="connsiteX2" fmla="*/ 2 w 10000"/>
              <a:gd name="connsiteY2" fmla="*/ 0 h 10000"/>
              <a:gd name="connsiteX3" fmla="*/ 9986 w 10000"/>
              <a:gd name="connsiteY3" fmla="*/ 0 h 10000"/>
              <a:gd name="connsiteX4" fmla="*/ 10000 w 10000"/>
              <a:gd name="connsiteY4" fmla="*/ 248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5244" y="10000"/>
                </a:moveTo>
                <a:lnTo>
                  <a:pt x="0" y="9979"/>
                </a:lnTo>
                <a:cubicBezTo>
                  <a:pt x="1" y="6653"/>
                  <a:pt x="1" y="3326"/>
                  <a:pt x="2" y="0"/>
                </a:cubicBezTo>
                <a:lnTo>
                  <a:pt x="9986" y="0"/>
                </a:lnTo>
                <a:cubicBezTo>
                  <a:pt x="9991" y="772"/>
                  <a:pt x="9995" y="1710"/>
                  <a:pt x="10000" y="2482"/>
                </a:cubicBezTo>
              </a:path>
            </a:pathLst>
          </a:custGeom>
          <a:noFill/>
          <a:ln w="28575" cap="flat" cmpd="sng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39" name="Line 103"/>
          <p:cNvSpPr>
            <a:spLocks noChangeShapeType="1"/>
          </p:cNvSpPr>
          <p:nvPr/>
        </p:nvSpPr>
        <p:spPr bwMode="auto">
          <a:xfrm flipV="1">
            <a:off x="4319588" y="3408362"/>
            <a:ext cx="26987" cy="1676399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grpSp>
        <p:nvGrpSpPr>
          <p:cNvPr id="116744" name="Group 8"/>
          <p:cNvGrpSpPr>
            <a:grpSpLocks/>
          </p:cNvGrpSpPr>
          <p:nvPr/>
        </p:nvGrpSpPr>
        <p:grpSpPr bwMode="auto">
          <a:xfrm>
            <a:off x="574675" y="3033713"/>
            <a:ext cx="431800" cy="250825"/>
            <a:chOff x="646" y="3453"/>
            <a:chExt cx="272" cy="158"/>
          </a:xfrm>
        </p:grpSpPr>
        <p:sp>
          <p:nvSpPr>
            <p:cNvPr id="116745" name="Line 9"/>
            <p:cNvSpPr>
              <a:spLocks noChangeShapeType="1"/>
            </p:cNvSpPr>
            <p:nvPr/>
          </p:nvSpPr>
          <p:spPr bwMode="auto">
            <a:xfrm>
              <a:off x="646" y="34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746" name="Line 10"/>
            <p:cNvSpPr>
              <a:spLocks noChangeShapeType="1"/>
            </p:cNvSpPr>
            <p:nvPr/>
          </p:nvSpPr>
          <p:spPr bwMode="auto">
            <a:xfrm>
              <a:off x="692" y="3566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747" name="Line 11"/>
            <p:cNvSpPr>
              <a:spLocks noChangeShapeType="1"/>
            </p:cNvSpPr>
            <p:nvPr/>
          </p:nvSpPr>
          <p:spPr bwMode="auto">
            <a:xfrm>
              <a:off x="782" y="3453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16748" name="Line 12"/>
            <p:cNvSpPr>
              <a:spLocks noChangeShapeType="1"/>
            </p:cNvSpPr>
            <p:nvPr/>
          </p:nvSpPr>
          <p:spPr bwMode="auto">
            <a:xfrm>
              <a:off x="782" y="3566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cxnSp>
        <p:nvCxnSpPr>
          <p:cNvPr id="116749" name="AutoShape 13"/>
          <p:cNvCxnSpPr>
            <a:cxnSpLocks noChangeShapeType="1"/>
            <a:stCxn id="116755" idx="1"/>
            <a:endCxn id="116747" idx="0"/>
          </p:cNvCxnSpPr>
          <p:nvPr/>
        </p:nvCxnSpPr>
        <p:spPr bwMode="auto">
          <a:xfrm flipH="1">
            <a:off x="790575" y="2851150"/>
            <a:ext cx="1588" cy="1682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6750" name="Group 14"/>
          <p:cNvGrpSpPr>
            <a:grpSpLocks/>
          </p:cNvGrpSpPr>
          <p:nvPr/>
        </p:nvGrpSpPr>
        <p:grpSpPr bwMode="auto">
          <a:xfrm>
            <a:off x="541338" y="2365375"/>
            <a:ext cx="466725" cy="471488"/>
            <a:chOff x="272" y="1068"/>
            <a:chExt cx="294" cy="297"/>
          </a:xfrm>
        </p:grpSpPr>
        <p:grpSp>
          <p:nvGrpSpPr>
            <p:cNvPr id="116751" name="Group 15"/>
            <p:cNvGrpSpPr>
              <a:grpSpLocks/>
            </p:cNvGrpSpPr>
            <p:nvPr/>
          </p:nvGrpSpPr>
          <p:grpSpPr bwMode="auto">
            <a:xfrm>
              <a:off x="294" y="1207"/>
              <a:ext cx="272" cy="158"/>
              <a:chOff x="646" y="3453"/>
              <a:chExt cx="272" cy="158"/>
            </a:xfrm>
          </p:grpSpPr>
          <p:sp>
            <p:nvSpPr>
              <p:cNvPr id="116752" name="Line 16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6753" name="Line 17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6754" name="Line 18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6755" name="Line 19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16756" name="Text Box 20"/>
            <p:cNvSpPr txBox="1">
              <a:spLocks noChangeArrowheads="1"/>
            </p:cNvSpPr>
            <p:nvPr/>
          </p:nvSpPr>
          <p:spPr bwMode="auto">
            <a:xfrm>
              <a:off x="272" y="1068"/>
              <a:ext cx="116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en-US"/>
                <a:t>+</a:t>
              </a:r>
              <a:endParaRPr lang="en-AU" altLang="en-US"/>
            </a:p>
          </p:txBody>
        </p:sp>
      </p:grpSp>
      <p:sp>
        <p:nvSpPr>
          <p:cNvPr id="116770" name="AutoShape 34"/>
          <p:cNvSpPr>
            <a:spLocks noChangeArrowheads="1"/>
          </p:cNvSpPr>
          <p:nvPr/>
        </p:nvSpPr>
        <p:spPr bwMode="auto">
          <a:xfrm>
            <a:off x="971550" y="171926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16771" name="Text Box 35"/>
          <p:cNvSpPr txBox="1">
            <a:spLocks noChangeArrowheads="1"/>
          </p:cNvSpPr>
          <p:nvPr/>
        </p:nvSpPr>
        <p:spPr bwMode="auto">
          <a:xfrm>
            <a:off x="981075" y="135096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16758" name="Freeform 22"/>
          <p:cNvSpPr>
            <a:spLocks/>
          </p:cNvSpPr>
          <p:nvPr/>
        </p:nvSpPr>
        <p:spPr bwMode="auto">
          <a:xfrm>
            <a:off x="808038" y="2406650"/>
            <a:ext cx="2095500" cy="46038"/>
          </a:xfrm>
          <a:custGeom>
            <a:avLst/>
            <a:gdLst>
              <a:gd name="T0" fmla="*/ 0 w 1320"/>
              <a:gd name="T1" fmla="*/ 5 h 29"/>
              <a:gd name="T2" fmla="*/ 805 w 1320"/>
              <a:gd name="T3" fmla="*/ 4 h 29"/>
              <a:gd name="T4" fmla="*/ 1114 w 1320"/>
              <a:gd name="T5" fmla="*/ 26 h 29"/>
              <a:gd name="T6" fmla="*/ 1291 w 1320"/>
              <a:gd name="T7" fmla="*/ 1 h 29"/>
              <a:gd name="T8" fmla="*/ 1288 w 1320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0" h="29">
                <a:moveTo>
                  <a:pt x="0" y="5"/>
                </a:moveTo>
                <a:cubicBezTo>
                  <a:pt x="134" y="5"/>
                  <a:pt x="619" y="0"/>
                  <a:pt x="805" y="4"/>
                </a:cubicBezTo>
                <a:cubicBezTo>
                  <a:pt x="991" y="8"/>
                  <a:pt x="1033" y="26"/>
                  <a:pt x="1114" y="26"/>
                </a:cubicBezTo>
                <a:cubicBezTo>
                  <a:pt x="1195" y="26"/>
                  <a:pt x="1262" y="1"/>
                  <a:pt x="1291" y="1"/>
                </a:cubicBezTo>
                <a:cubicBezTo>
                  <a:pt x="1320" y="1"/>
                  <a:pt x="1289" y="23"/>
                  <a:pt x="1288" y="2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759" name="Freeform 23"/>
          <p:cNvSpPr>
            <a:spLocks/>
          </p:cNvSpPr>
          <p:nvPr/>
        </p:nvSpPr>
        <p:spPr bwMode="auto">
          <a:xfrm>
            <a:off x="1687513" y="2509838"/>
            <a:ext cx="1243012" cy="65087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769" name="Line 33"/>
          <p:cNvSpPr>
            <a:spLocks noChangeShapeType="1"/>
          </p:cNvSpPr>
          <p:nvPr/>
        </p:nvSpPr>
        <p:spPr bwMode="auto">
          <a:xfrm flipH="1" flipV="1">
            <a:off x="790575" y="3573463"/>
            <a:ext cx="1008063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4" name="Freeform 88"/>
          <p:cNvSpPr>
            <a:spLocks/>
          </p:cNvSpPr>
          <p:nvPr/>
        </p:nvSpPr>
        <p:spPr bwMode="auto">
          <a:xfrm>
            <a:off x="1687513" y="2613025"/>
            <a:ext cx="1243012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5" name="Freeform 89"/>
          <p:cNvSpPr>
            <a:spLocks/>
          </p:cNvSpPr>
          <p:nvPr/>
        </p:nvSpPr>
        <p:spPr bwMode="auto">
          <a:xfrm>
            <a:off x="1687513" y="2717800"/>
            <a:ext cx="1243012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6" name="Freeform 90"/>
          <p:cNvSpPr>
            <a:spLocks/>
          </p:cNvSpPr>
          <p:nvPr/>
        </p:nvSpPr>
        <p:spPr bwMode="auto">
          <a:xfrm>
            <a:off x="1687513" y="2822575"/>
            <a:ext cx="1243012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7" name="Freeform 91"/>
          <p:cNvSpPr>
            <a:spLocks/>
          </p:cNvSpPr>
          <p:nvPr/>
        </p:nvSpPr>
        <p:spPr bwMode="auto">
          <a:xfrm>
            <a:off x="1687513" y="2925763"/>
            <a:ext cx="1243012" cy="65087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8" name="Freeform 92"/>
          <p:cNvSpPr>
            <a:spLocks/>
          </p:cNvSpPr>
          <p:nvPr/>
        </p:nvSpPr>
        <p:spPr bwMode="auto">
          <a:xfrm>
            <a:off x="1689100" y="3030538"/>
            <a:ext cx="1243013" cy="65087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29" name="Freeform 93"/>
          <p:cNvSpPr>
            <a:spLocks/>
          </p:cNvSpPr>
          <p:nvPr/>
        </p:nvSpPr>
        <p:spPr bwMode="auto">
          <a:xfrm>
            <a:off x="1689100" y="3135313"/>
            <a:ext cx="1243013" cy="65087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30" name="Freeform 94"/>
          <p:cNvSpPr>
            <a:spLocks/>
          </p:cNvSpPr>
          <p:nvPr/>
        </p:nvSpPr>
        <p:spPr bwMode="auto">
          <a:xfrm>
            <a:off x="1689100" y="3238500"/>
            <a:ext cx="1243013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31" name="Freeform 95"/>
          <p:cNvSpPr>
            <a:spLocks/>
          </p:cNvSpPr>
          <p:nvPr/>
        </p:nvSpPr>
        <p:spPr bwMode="auto">
          <a:xfrm>
            <a:off x="1689100" y="3343275"/>
            <a:ext cx="1243013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6832" name="Freeform 96"/>
          <p:cNvSpPr>
            <a:spLocks/>
          </p:cNvSpPr>
          <p:nvPr/>
        </p:nvSpPr>
        <p:spPr bwMode="auto">
          <a:xfrm>
            <a:off x="1689100" y="3448050"/>
            <a:ext cx="1243013" cy="65088"/>
          </a:xfrm>
          <a:custGeom>
            <a:avLst/>
            <a:gdLst>
              <a:gd name="T0" fmla="*/ 73 w 783"/>
              <a:gd name="T1" fmla="*/ 0 h 41"/>
              <a:gd name="T2" fmla="*/ 71 w 783"/>
              <a:gd name="T3" fmla="*/ 34 h 41"/>
              <a:gd name="T4" fmla="*/ 498 w 783"/>
              <a:gd name="T5" fmla="*/ 14 h 41"/>
              <a:gd name="T6" fmla="*/ 678 w 783"/>
              <a:gd name="T7" fmla="*/ 9 h 41"/>
              <a:gd name="T8" fmla="*/ 754 w 783"/>
              <a:gd name="T9" fmla="*/ 12 h 41"/>
              <a:gd name="T10" fmla="*/ 736 w 783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3" h="41">
                <a:moveTo>
                  <a:pt x="73" y="0"/>
                </a:moveTo>
                <a:cubicBezTo>
                  <a:pt x="73" y="6"/>
                  <a:pt x="0" y="32"/>
                  <a:pt x="71" y="34"/>
                </a:cubicBezTo>
                <a:cubicBezTo>
                  <a:pt x="130" y="41"/>
                  <a:pt x="416" y="15"/>
                  <a:pt x="498" y="14"/>
                </a:cubicBezTo>
                <a:cubicBezTo>
                  <a:pt x="599" y="10"/>
                  <a:pt x="573" y="9"/>
                  <a:pt x="678" y="9"/>
                </a:cubicBezTo>
                <a:cubicBezTo>
                  <a:pt x="783" y="9"/>
                  <a:pt x="744" y="7"/>
                  <a:pt x="754" y="12"/>
                </a:cubicBezTo>
                <a:cubicBezTo>
                  <a:pt x="764" y="17"/>
                  <a:pt x="740" y="34"/>
                  <a:pt x="736" y="3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cxnSp>
        <p:nvCxnSpPr>
          <p:cNvPr id="116834" name="AutoShape 98"/>
          <p:cNvCxnSpPr>
            <a:cxnSpLocks noChangeShapeType="1"/>
            <a:stCxn id="116758" idx="0"/>
            <a:endCxn id="116754" idx="0"/>
          </p:cNvCxnSpPr>
          <p:nvPr/>
        </p:nvCxnSpPr>
        <p:spPr bwMode="auto">
          <a:xfrm flipH="1">
            <a:off x="792163" y="2414588"/>
            <a:ext cx="1587" cy="1571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835" name="AutoShape 99"/>
          <p:cNvCxnSpPr>
            <a:cxnSpLocks noChangeShapeType="1"/>
            <a:stCxn id="116748" idx="1"/>
            <a:endCxn id="116769" idx="1"/>
          </p:cNvCxnSpPr>
          <p:nvPr/>
        </p:nvCxnSpPr>
        <p:spPr bwMode="auto">
          <a:xfrm>
            <a:off x="790575" y="3298825"/>
            <a:ext cx="1588" cy="260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838" name="Text Box 102"/>
          <p:cNvSpPr txBox="1">
            <a:spLocks noChangeArrowheads="1"/>
          </p:cNvSpPr>
          <p:nvPr/>
        </p:nvSpPr>
        <p:spPr bwMode="auto">
          <a:xfrm>
            <a:off x="3167063" y="5084353"/>
            <a:ext cx="2268537" cy="3968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/>
              <a:t>CSA = 500 mm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.</a:t>
            </a:r>
            <a:endParaRPr lang="en-AU" altLang="en-US" sz="2000" dirty="0"/>
          </a:p>
        </p:txBody>
      </p:sp>
      <p:sp>
        <p:nvSpPr>
          <p:cNvPr id="116841" name="Line 105"/>
          <p:cNvSpPr>
            <a:spLocks noChangeShapeType="1"/>
          </p:cNvSpPr>
          <p:nvPr/>
        </p:nvSpPr>
        <p:spPr bwMode="auto">
          <a:xfrm flipH="1" flipV="1">
            <a:off x="3329781" y="4420295"/>
            <a:ext cx="954882" cy="664467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sp>
        <p:nvSpPr>
          <p:cNvPr id="116851" name="Text Box 115"/>
          <p:cNvSpPr txBox="1">
            <a:spLocks noChangeArrowheads="1"/>
          </p:cNvSpPr>
          <p:nvPr/>
        </p:nvSpPr>
        <p:spPr bwMode="auto">
          <a:xfrm>
            <a:off x="435992" y="5084353"/>
            <a:ext cx="2268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2000" dirty="0"/>
              <a:t>Φ</a:t>
            </a:r>
            <a:r>
              <a:rPr lang="en-US" altLang="en-US" sz="2000" dirty="0"/>
              <a:t> = 0.55 </a:t>
            </a:r>
            <a:r>
              <a:rPr lang="en-US" altLang="en-US" sz="2000" dirty="0" err="1"/>
              <a:t>mWb</a:t>
            </a:r>
            <a:r>
              <a:rPr lang="en-US" altLang="en-US" sz="2000" dirty="0"/>
              <a:t>.</a:t>
            </a:r>
            <a:endParaRPr lang="en-AU" altLang="en-US" sz="2000" dirty="0"/>
          </a:p>
        </p:txBody>
      </p:sp>
      <p:sp>
        <p:nvSpPr>
          <p:cNvPr id="116852" name="Line 116"/>
          <p:cNvSpPr>
            <a:spLocks noChangeShapeType="1"/>
          </p:cNvSpPr>
          <p:nvPr/>
        </p:nvSpPr>
        <p:spPr bwMode="auto">
          <a:xfrm flipV="1">
            <a:off x="1570262" y="4292816"/>
            <a:ext cx="642513" cy="791944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AU"/>
          </a:p>
        </p:txBody>
      </p:sp>
      <p:graphicFrame>
        <p:nvGraphicFramePr>
          <p:cNvPr id="116854" name="Object 118"/>
          <p:cNvGraphicFramePr>
            <a:graphicFrameLocks noChangeAspect="1"/>
          </p:cNvGraphicFramePr>
          <p:nvPr/>
        </p:nvGraphicFramePr>
        <p:xfrm>
          <a:off x="5597525" y="333375"/>
          <a:ext cx="1655763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45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Object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333375"/>
                        <a:ext cx="1655763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6855" name="Object 119"/>
          <p:cNvGraphicFramePr>
            <a:graphicFrameLocks noChangeAspect="1"/>
          </p:cNvGraphicFramePr>
          <p:nvPr/>
        </p:nvGraphicFramePr>
        <p:xfrm>
          <a:off x="5597525" y="2308225"/>
          <a:ext cx="321468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46" name="Equation" r:id="rId5" imgW="952200" imgH="419040" progId="Equation.3">
                  <p:embed/>
                </p:oleObj>
              </mc:Choice>
              <mc:Fallback>
                <p:oleObj name="Equation" r:id="rId5" imgW="952200" imgH="419040" progId="Equation.3">
                  <p:embed/>
                  <p:pic>
                    <p:nvPicPr>
                      <p:cNvPr id="0" name="Object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2308225"/>
                        <a:ext cx="321468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6856" name="Object 120"/>
          <p:cNvGraphicFramePr>
            <a:graphicFrameLocks noChangeAspect="1"/>
          </p:cNvGraphicFramePr>
          <p:nvPr/>
        </p:nvGraphicFramePr>
        <p:xfrm>
          <a:off x="5597525" y="4230688"/>
          <a:ext cx="2176463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47" name="Equation" r:id="rId7" imgW="583920" imgH="177480" progId="Equation.3">
                  <p:embed/>
                </p:oleObj>
              </mc:Choice>
              <mc:Fallback>
                <p:oleObj name="Equation" r:id="rId7" imgW="583920" imgH="177480" progId="Equation.3">
                  <p:embed/>
                  <p:pic>
                    <p:nvPicPr>
                      <p:cNvPr id="0" name="Object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4230688"/>
                        <a:ext cx="2176463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00285" y="5589240"/>
            <a:ext cx="3384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AU" dirty="0" smtClean="0"/>
              <a:t>Find Flux Density (B).</a:t>
            </a:r>
            <a:endParaRPr lang="en-AU" dirty="0"/>
          </a:p>
        </p:txBody>
      </p:sp>
      <p:sp>
        <p:nvSpPr>
          <p:cNvPr id="116837" name="Freeform 101"/>
          <p:cNvSpPr>
            <a:spLocks/>
          </p:cNvSpPr>
          <p:nvPr/>
        </p:nvSpPr>
        <p:spPr bwMode="auto">
          <a:xfrm>
            <a:off x="3959225" y="3104071"/>
            <a:ext cx="1044575" cy="288925"/>
          </a:xfrm>
          <a:custGeom>
            <a:avLst/>
            <a:gdLst>
              <a:gd name="T0" fmla="*/ 0 w 658"/>
              <a:gd name="T1" fmla="*/ 182 h 182"/>
              <a:gd name="T2" fmla="*/ 205 w 658"/>
              <a:gd name="T3" fmla="*/ 0 h 182"/>
              <a:gd name="T4" fmla="*/ 658 w 658"/>
              <a:gd name="T5" fmla="*/ 0 h 182"/>
              <a:gd name="T6" fmla="*/ 454 w 658"/>
              <a:gd name="T7" fmla="*/ 182 h 182"/>
              <a:gd name="T8" fmla="*/ 0 w 658"/>
              <a:gd name="T9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8" h="182">
                <a:moveTo>
                  <a:pt x="0" y="182"/>
                </a:moveTo>
                <a:lnTo>
                  <a:pt x="205" y="0"/>
                </a:lnTo>
                <a:lnTo>
                  <a:pt x="658" y="0"/>
                </a:lnTo>
                <a:lnTo>
                  <a:pt x="454" y="182"/>
                </a:lnTo>
                <a:lnTo>
                  <a:pt x="0" y="182"/>
                </a:lnTo>
                <a:close/>
              </a:path>
            </a:pathLst>
          </a:custGeom>
          <a:gradFill rotWithShape="1">
            <a:gsLst>
              <a:gs pos="0">
                <a:srgbClr val="FF0000">
                  <a:gamma/>
                  <a:tint val="0"/>
                  <a:invGamma/>
                </a:srgbClr>
              </a:gs>
              <a:gs pos="50000">
                <a:srgbClr val="FF0000">
                  <a:alpha val="20000"/>
                </a:srgbClr>
              </a:gs>
              <a:gs pos="100000">
                <a:srgbClr val="FF0000">
                  <a:gamma/>
                  <a:tint val="0"/>
                  <a:invGamma/>
                </a:srgbClr>
              </a:gs>
            </a:gsLst>
            <a:lin ang="5400000" scaled="1"/>
          </a:gradFill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7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6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6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6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68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6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6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6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1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1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16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16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6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16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68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6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6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16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16840" grpId="0" animBg="1"/>
      <p:bldP spid="116840" grpId="1" animBg="1"/>
      <p:bldP spid="116846" grpId="0" animBg="1"/>
      <p:bldP spid="116846" grpId="1" animBg="1"/>
      <p:bldP spid="116848" grpId="0" animBg="1"/>
      <p:bldP spid="116848" grpId="1" animBg="1"/>
      <p:bldP spid="116849" grpId="0" animBg="1"/>
      <p:bldP spid="116849" grpId="1" animBg="1"/>
      <p:bldP spid="116850" grpId="0" animBg="1"/>
      <p:bldP spid="116850" grpId="1" animBg="1"/>
      <p:bldP spid="116839" grpId="0" animBg="1"/>
      <p:bldP spid="116839" grpId="1" animBg="1"/>
      <p:bldP spid="116841" grpId="0" animBg="1"/>
      <p:bldP spid="116841" grpId="1" animBg="1"/>
      <p:bldP spid="116852" grpId="0" animBg="1"/>
      <p:bldP spid="116852" grpId="1" animBg="1"/>
      <p:bldP spid="116837" grpId="0" animBg="1"/>
      <p:bldP spid="116837" grpId="1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7E9A2-5B97-4B6E-B8B6-26768944D4D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9CFC-D2BE-459A-97B0-F9BC3E4F3074}" type="slidenum">
              <a:rPr lang="en-AU" altLang="en-US"/>
              <a:pPr/>
              <a:t>19</a:t>
            </a:fld>
            <a:endParaRPr lang="en-AU" altLang="en-US"/>
          </a:p>
        </p:txBody>
      </p:sp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1619250" y="1609725"/>
            <a:ext cx="3600450" cy="3636963"/>
            <a:chOff x="1066" y="323"/>
            <a:chExt cx="2268" cy="2291"/>
          </a:xfrm>
        </p:grpSpPr>
        <p:sp>
          <p:nvSpPr>
            <p:cNvPr id="123907" name="Rectangle 3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23908" name="Rectangle 4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23909" name="AutoShape 5"/>
          <p:cNvSpPr>
            <a:spLocks noChangeArrowheads="1"/>
          </p:cNvSpPr>
          <p:nvPr/>
        </p:nvSpPr>
        <p:spPr bwMode="auto">
          <a:xfrm>
            <a:off x="1819275" y="2671763"/>
            <a:ext cx="252413" cy="1512887"/>
          </a:xfrm>
          <a:prstGeom prst="upArrow">
            <a:avLst>
              <a:gd name="adj1" fmla="val 50000"/>
              <a:gd name="adj2" fmla="val 149842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123910" name="AutoShape 6"/>
          <p:cNvCxnSpPr>
            <a:cxnSpLocks noChangeShapeType="1"/>
            <a:stCxn id="123923" idx="0"/>
            <a:endCxn id="123928" idx="0"/>
          </p:cNvCxnSpPr>
          <p:nvPr/>
        </p:nvCxnSpPr>
        <p:spPr bwMode="auto">
          <a:xfrm flipH="1" flipV="1">
            <a:off x="596900" y="2478088"/>
            <a:ext cx="12700" cy="579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911" name="AutoShape 7"/>
          <p:cNvCxnSpPr>
            <a:cxnSpLocks noChangeShapeType="1"/>
            <a:stCxn id="123917" idx="1"/>
            <a:endCxn id="123939" idx="1"/>
          </p:cNvCxnSpPr>
          <p:nvPr/>
        </p:nvCxnSpPr>
        <p:spPr bwMode="auto">
          <a:xfrm>
            <a:off x="611188" y="4021138"/>
            <a:ext cx="1587" cy="3476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3912" name="Group 8"/>
          <p:cNvGrpSpPr>
            <a:grpSpLocks/>
          </p:cNvGrpSpPr>
          <p:nvPr/>
        </p:nvGrpSpPr>
        <p:grpSpPr bwMode="auto">
          <a:xfrm>
            <a:off x="358775" y="2851150"/>
            <a:ext cx="468313" cy="1155700"/>
            <a:chOff x="272" y="1068"/>
            <a:chExt cx="295" cy="728"/>
          </a:xfrm>
        </p:grpSpPr>
        <p:grpSp>
          <p:nvGrpSpPr>
            <p:cNvPr id="123913" name="Group 9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23914" name="Line 10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3915" name="Line 11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3916" name="Line 12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3917" name="Line 13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23918" name="AutoShape 14"/>
            <p:cNvCxnSpPr>
              <a:cxnSpLocks noChangeShapeType="1"/>
              <a:stCxn id="123924" idx="1"/>
              <a:endCxn id="123916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3919" name="Group 15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23920" name="Group 16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23921" name="Line 17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3922" name="Line 18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3923" name="Line 19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3924" name="Line 20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23925" name="Text Box 21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sp>
        <p:nvSpPr>
          <p:cNvPr id="123926" name="Freeform 22"/>
          <p:cNvSpPr>
            <a:spLocks/>
          </p:cNvSpPr>
          <p:nvPr/>
        </p:nvSpPr>
        <p:spPr bwMode="auto">
          <a:xfrm>
            <a:off x="1960563" y="1803974"/>
            <a:ext cx="2916237" cy="1332000"/>
          </a:xfrm>
          <a:custGeom>
            <a:avLst/>
            <a:gdLst>
              <a:gd name="T0" fmla="*/ 3 w 1837"/>
              <a:gd name="T1" fmla="*/ 308 h 693"/>
              <a:gd name="T2" fmla="*/ 0 w 1837"/>
              <a:gd name="T3" fmla="*/ 0 h 693"/>
              <a:gd name="T4" fmla="*/ 1837 w 1837"/>
              <a:gd name="T5" fmla="*/ 0 h 693"/>
              <a:gd name="T6" fmla="*/ 1835 w 1837"/>
              <a:gd name="T7" fmla="*/ 693 h 693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989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996" y="3333"/>
                  <a:pt x="9993" y="6667"/>
                  <a:pt x="9989" y="1000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23927" name="Group 23"/>
          <p:cNvGrpSpPr>
            <a:grpSpLocks/>
          </p:cNvGrpSpPr>
          <p:nvPr/>
        </p:nvGrpSpPr>
        <p:grpSpPr bwMode="auto">
          <a:xfrm>
            <a:off x="611188" y="2471738"/>
            <a:ext cx="1882775" cy="1914525"/>
            <a:chOff x="431" y="866"/>
            <a:chExt cx="1186" cy="1206"/>
          </a:xfrm>
        </p:grpSpPr>
        <p:sp>
          <p:nvSpPr>
            <p:cNvPr id="123928" name="Freeform 24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29" name="Freeform 25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0" name="Freeform 26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1" name="Freeform 27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2" name="Freeform 28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3" name="Freeform 29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4" name="Freeform 30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5" name="Freeform 31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6" name="Freeform 32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7" name="Freeform 33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8" name="Freeform 34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3939" name="Line 35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23940" name="Freeform 36"/>
          <p:cNvSpPr>
            <a:spLocks/>
          </p:cNvSpPr>
          <p:nvPr/>
        </p:nvSpPr>
        <p:spPr bwMode="auto">
          <a:xfrm>
            <a:off x="1962150" y="3846513"/>
            <a:ext cx="2916238" cy="1130300"/>
          </a:xfrm>
          <a:custGeom>
            <a:avLst/>
            <a:gdLst>
              <a:gd name="T0" fmla="*/ 1830 w 1837"/>
              <a:gd name="T1" fmla="*/ 0 h 712"/>
              <a:gd name="T2" fmla="*/ 1837 w 1837"/>
              <a:gd name="T3" fmla="*/ 712 h 712"/>
              <a:gd name="T4" fmla="*/ 0 w 1837"/>
              <a:gd name="T5" fmla="*/ 712 h 712"/>
              <a:gd name="T6" fmla="*/ 6 w 1837"/>
              <a:gd name="T7" fmla="*/ 356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2">
                <a:moveTo>
                  <a:pt x="1830" y="0"/>
                </a:moveTo>
                <a:lnTo>
                  <a:pt x="1837" y="712"/>
                </a:lnTo>
                <a:lnTo>
                  <a:pt x="0" y="712"/>
                </a:lnTo>
                <a:lnTo>
                  <a:pt x="6" y="356"/>
                </a:ln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23941" name="AutoShape 37"/>
          <p:cNvSpPr>
            <a:spLocks noChangeArrowheads="1"/>
          </p:cNvSpPr>
          <p:nvPr/>
        </p:nvSpPr>
        <p:spPr bwMode="auto">
          <a:xfrm>
            <a:off x="792163" y="2205038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23942" name="Text Box 38"/>
          <p:cNvSpPr txBox="1">
            <a:spLocks noChangeArrowheads="1"/>
          </p:cNvSpPr>
          <p:nvPr/>
        </p:nvSpPr>
        <p:spPr bwMode="auto">
          <a:xfrm>
            <a:off x="827088" y="1916113"/>
            <a:ext cx="360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/>
              <a:t>I</a:t>
            </a:r>
            <a:endParaRPr lang="en-AU" altLang="en-US" sz="1600"/>
          </a:p>
        </p:txBody>
      </p:sp>
      <p:graphicFrame>
        <p:nvGraphicFramePr>
          <p:cNvPr id="123944" name="Object 40"/>
          <p:cNvGraphicFramePr>
            <a:graphicFrameLocks noChangeAspect="1"/>
          </p:cNvGraphicFramePr>
          <p:nvPr/>
        </p:nvGraphicFramePr>
        <p:xfrm>
          <a:off x="6107113" y="2924175"/>
          <a:ext cx="2201862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76" name="Equation" r:id="rId3" imgW="533160" imgH="393480" progId="Equation.3">
                  <p:embed/>
                </p:oleObj>
              </mc:Choice>
              <mc:Fallback>
                <p:oleObj name="Equation" r:id="rId3" imgW="533160" imgH="3934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7113" y="2924175"/>
                        <a:ext cx="2201862" cy="162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45" name="Text Box 41"/>
          <p:cNvSpPr txBox="1">
            <a:spLocks noChangeArrowheads="1"/>
          </p:cNvSpPr>
          <p:nvPr/>
        </p:nvSpPr>
        <p:spPr bwMode="auto">
          <a:xfrm>
            <a:off x="5462588" y="296863"/>
            <a:ext cx="3492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 err="1"/>
              <a:t>Magnetising</a:t>
            </a:r>
            <a:r>
              <a:rPr lang="en-US" altLang="en-US" dirty="0"/>
              <a:t> Force (H)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sz="1800" dirty="0"/>
              <a:t>aka Magnetic Field Strength</a:t>
            </a:r>
            <a:endParaRPr lang="en-AU" altLang="en-US" sz="1800" dirty="0"/>
          </a:p>
        </p:txBody>
      </p:sp>
      <p:sp>
        <p:nvSpPr>
          <p:cNvPr id="123946" name="Text Box 42"/>
          <p:cNvSpPr txBox="1">
            <a:spLocks noChangeArrowheads="1"/>
          </p:cNvSpPr>
          <p:nvPr/>
        </p:nvSpPr>
        <p:spPr bwMode="auto">
          <a:xfrm>
            <a:off x="5481638" y="4797425"/>
            <a:ext cx="3455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b="1">
                <a:latin typeface="French Script MT" pitchFamily="66" charset="0"/>
              </a:rPr>
              <a:t>l</a:t>
            </a:r>
            <a:r>
              <a:rPr lang="en-US" altLang="en-US" sz="1800"/>
              <a:t> = Length of Magnetic Path</a:t>
            </a:r>
            <a:endParaRPr lang="en-AU" altLang="en-US" sz="1800"/>
          </a:p>
        </p:txBody>
      </p:sp>
      <p:sp>
        <p:nvSpPr>
          <p:cNvPr id="123949" name="Text Box 45"/>
          <p:cNvSpPr txBox="1">
            <a:spLocks noChangeArrowheads="1"/>
          </p:cNvSpPr>
          <p:nvPr/>
        </p:nvSpPr>
        <p:spPr bwMode="auto">
          <a:xfrm>
            <a:off x="1692275" y="1808163"/>
            <a:ext cx="503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FFCC00"/>
                </a:solidFill>
              </a:rPr>
              <a:t>N</a:t>
            </a:r>
            <a:endParaRPr lang="en-AU" altLang="en-US" sz="3200">
              <a:solidFill>
                <a:srgbClr val="FFCC00"/>
              </a:solidFill>
            </a:endParaRPr>
          </a:p>
        </p:txBody>
      </p:sp>
      <p:sp>
        <p:nvSpPr>
          <p:cNvPr id="123950" name="Text Box 46"/>
          <p:cNvSpPr txBox="1">
            <a:spLocks noChangeArrowheads="1"/>
          </p:cNvSpPr>
          <p:nvPr/>
        </p:nvSpPr>
        <p:spPr bwMode="auto">
          <a:xfrm>
            <a:off x="4606925" y="3140075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3200" dirty="0">
                <a:solidFill>
                  <a:srgbClr val="FF0000"/>
                </a:solidFill>
              </a:rPr>
              <a:t>Φ</a:t>
            </a:r>
          </a:p>
        </p:txBody>
      </p:sp>
      <p:graphicFrame>
        <p:nvGraphicFramePr>
          <p:cNvPr id="123951" name="Object 47"/>
          <p:cNvGraphicFramePr>
            <a:graphicFrameLocks noChangeAspect="1"/>
          </p:cNvGraphicFramePr>
          <p:nvPr/>
        </p:nvGraphicFramePr>
        <p:xfrm>
          <a:off x="6218238" y="1160463"/>
          <a:ext cx="1979612" cy="166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77" name="Equation" r:id="rId5" imgW="469800" imgH="393480" progId="Equation.3">
                  <p:embed/>
                </p:oleObj>
              </mc:Choice>
              <mc:Fallback>
                <p:oleObj name="Equation" r:id="rId5" imgW="469800" imgH="39348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238" y="1160463"/>
                        <a:ext cx="1979612" cy="166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46" grpId="0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D544-42E6-4177-BDC7-283361D1ED88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925E-5C2E-451B-A584-F16EF96B3BC4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800" dirty="0"/>
              <a:t>Objectives</a:t>
            </a:r>
          </a:p>
        </p:txBody>
      </p:sp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684213" y="976126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000" dirty="0"/>
              <a:t>At the end of this section students should be able to:</a:t>
            </a: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684213" y="153315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1.	Describe and draw the magnetic circuit.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684213" y="209017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2.	Describe Reluctance (R</a:t>
            </a:r>
            <a:r>
              <a:rPr lang="en-AU" altLang="en-US" sz="2000" baseline="-25000">
                <a:latin typeface="Comic Sans MS" pitchFamily="66" charset="0"/>
              </a:rPr>
              <a:t>m</a:t>
            </a:r>
            <a:r>
              <a:rPr lang="en-AU" altLang="en-US" sz="2000">
                <a:latin typeface="Comic Sans MS" pitchFamily="66" charset="0"/>
              </a:rPr>
              <a:t>) and its effects in magnetic circuits.</a:t>
            </a: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684213" y="2952004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3.	Describe the relationship between MMF (F</a:t>
            </a:r>
            <a:r>
              <a:rPr lang="en-AU" altLang="en-US" sz="2000" baseline="-25000">
                <a:latin typeface="Comic Sans MS" pitchFamily="66" charset="0"/>
              </a:rPr>
              <a:t>m</a:t>
            </a:r>
            <a:r>
              <a:rPr lang="en-AU" altLang="en-US" sz="2000">
                <a:latin typeface="Comic Sans MS" pitchFamily="66" charset="0"/>
              </a:rPr>
              <a:t>), Flux (</a:t>
            </a:r>
            <a:r>
              <a:rPr lang="el-GR" altLang="en-US" sz="2000">
                <a:latin typeface="Comic Sans MS" pitchFamily="66" charset="0"/>
              </a:rPr>
              <a:t>Φ</a:t>
            </a:r>
            <a:r>
              <a:rPr lang="en-AU" altLang="en-US" sz="2000">
                <a:latin typeface="Comic Sans MS" pitchFamily="66" charset="0"/>
              </a:rPr>
              <a:t>) and Reluctance (R</a:t>
            </a:r>
            <a:r>
              <a:rPr lang="en-AU" altLang="en-US" sz="2000" baseline="-25000">
                <a:latin typeface="Comic Sans MS" pitchFamily="66" charset="0"/>
              </a:rPr>
              <a:t>m</a:t>
            </a:r>
            <a:r>
              <a:rPr lang="en-AU" altLang="en-US" sz="2000">
                <a:latin typeface="Comic Sans MS" pitchFamily="66" charset="0"/>
              </a:rPr>
              <a:t>).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684213" y="3813830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4.	Describe Permeability (</a:t>
            </a:r>
            <a:r>
              <a:rPr lang="el-GR" altLang="en-US" sz="2000">
                <a:latin typeface="Comic Sans MS" pitchFamily="66" charset="0"/>
              </a:rPr>
              <a:t>μ</a:t>
            </a:r>
            <a:r>
              <a:rPr lang="en-AU" altLang="en-US" sz="2000">
                <a:latin typeface="Comic Sans MS" pitchFamily="66" charset="0"/>
              </a:rPr>
              <a:t>) and its effects in magnetic circuits.</a:t>
            </a:r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684213" y="4675656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5.	Describe the factors that affect Flux Density (B).</a:t>
            </a:r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684213" y="523268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6.	Describe the term Magnetising Force (H).</a:t>
            </a:r>
          </a:p>
        </p:txBody>
      </p:sp>
      <p:sp>
        <p:nvSpPr>
          <p:cNvPr id="151562" name="Text Box 10"/>
          <p:cNvSpPr txBox="1">
            <a:spLocks noChangeArrowheads="1"/>
          </p:cNvSpPr>
          <p:nvPr/>
        </p:nvSpPr>
        <p:spPr bwMode="auto">
          <a:xfrm>
            <a:off x="684213" y="578971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itchFamily="66" charset="0"/>
              </a:rPr>
              <a:t>7.	Calculate values of </a:t>
            </a:r>
            <a:r>
              <a:rPr lang="en-AU" altLang="en-US" sz="2000" dirty="0" err="1">
                <a:latin typeface="Comic Sans MS" pitchFamily="66" charset="0"/>
              </a:rPr>
              <a:t>F</a:t>
            </a:r>
            <a:r>
              <a:rPr lang="en-AU" altLang="en-US" sz="2000" baseline="-25000" dirty="0" err="1">
                <a:latin typeface="Comic Sans MS" pitchFamily="66" charset="0"/>
              </a:rPr>
              <a:t>m</a:t>
            </a:r>
            <a:r>
              <a:rPr lang="en-AU" altLang="en-US" sz="2000" dirty="0">
                <a:latin typeface="Comic Sans MS" pitchFamily="66" charset="0"/>
              </a:rPr>
              <a:t>, H, B, </a:t>
            </a:r>
            <a:r>
              <a:rPr lang="el-GR" altLang="en-US" sz="2000" dirty="0">
                <a:latin typeface="Comic Sans MS" pitchFamily="66" charset="0"/>
              </a:rPr>
              <a:t>μ</a:t>
            </a:r>
            <a:r>
              <a:rPr lang="en-AU" altLang="en-US" sz="2000" dirty="0">
                <a:latin typeface="Comic Sans MS" pitchFamily="66" charset="0"/>
              </a:rPr>
              <a:t>, R</a:t>
            </a:r>
            <a:r>
              <a:rPr lang="en-AU" altLang="en-US" sz="2000" baseline="-25000" dirty="0">
                <a:latin typeface="Comic Sans MS" pitchFamily="66" charset="0"/>
              </a:rPr>
              <a:t>m</a:t>
            </a:r>
            <a:r>
              <a:rPr lang="en-AU" altLang="en-US" sz="2000" dirty="0">
                <a:latin typeface="Comic Sans MS" pitchFamily="66" charset="0"/>
              </a:rPr>
              <a:t>, and </a:t>
            </a:r>
            <a:r>
              <a:rPr lang="el-GR" altLang="en-US" sz="2000" dirty="0">
                <a:latin typeface="Comic Sans MS" pitchFamily="66" charset="0"/>
              </a:rPr>
              <a:t>Φ</a:t>
            </a:r>
            <a:r>
              <a:rPr lang="en-AU" altLang="en-US" sz="2000" dirty="0">
                <a:latin typeface="Comic Sans MS" pitchFamily="66" charset="0"/>
              </a:rPr>
              <a:t>.</a:t>
            </a:r>
            <a:endParaRPr lang="el-GR" altLang="en-US" sz="2000" dirty="0">
              <a:latin typeface="Comic Sans MS" pitchFamily="66" charset="0"/>
            </a:endParaRPr>
          </a:p>
        </p:txBody>
      </p:sp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239F-FC84-467A-91D4-90CBE642CC3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DC060-5B9C-4739-A7B7-EA6F99980C92}" type="slidenum">
              <a:rPr lang="en-AU" altLang="en-US"/>
              <a:pPr/>
              <a:t>20</a:t>
            </a:fld>
            <a:endParaRPr lang="en-AU" altLang="en-US"/>
          </a:p>
        </p:txBody>
      </p:sp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928688" y="1630363"/>
            <a:ext cx="1763712" cy="1798637"/>
            <a:chOff x="767" y="709"/>
            <a:chExt cx="1111" cy="1133"/>
          </a:xfrm>
        </p:grpSpPr>
        <p:sp>
          <p:nvSpPr>
            <p:cNvPr id="124931" name="Rectangle 3"/>
            <p:cNvSpPr>
              <a:spLocks noChangeArrowheads="1"/>
            </p:cNvSpPr>
            <p:nvPr/>
          </p:nvSpPr>
          <p:spPr bwMode="auto">
            <a:xfrm>
              <a:off x="1066" y="1003"/>
              <a:ext cx="453" cy="7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24932" name="Group 4"/>
            <p:cNvGrpSpPr>
              <a:grpSpLocks/>
            </p:cNvGrpSpPr>
            <p:nvPr/>
          </p:nvGrpSpPr>
          <p:grpSpPr bwMode="auto">
            <a:xfrm rot="19800000">
              <a:off x="767" y="709"/>
              <a:ext cx="1111" cy="68"/>
              <a:chOff x="767" y="890"/>
              <a:chExt cx="1111" cy="68"/>
            </a:xfrm>
          </p:grpSpPr>
          <p:sp>
            <p:nvSpPr>
              <p:cNvPr id="124933" name="Rectangle 5"/>
              <p:cNvSpPr>
                <a:spLocks noChangeArrowheads="1"/>
              </p:cNvSpPr>
              <p:nvPr/>
            </p:nvSpPr>
            <p:spPr bwMode="auto">
              <a:xfrm rot="5400000" flipH="1">
                <a:off x="1300" y="357"/>
                <a:ext cx="45" cy="111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34" name="Oval 6"/>
              <p:cNvSpPr>
                <a:spLocks noChangeArrowheads="1"/>
              </p:cNvSpPr>
              <p:nvPr/>
            </p:nvSpPr>
            <p:spPr bwMode="auto">
              <a:xfrm>
                <a:off x="1633" y="935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24935" name="Rectangle 7"/>
            <p:cNvSpPr>
              <a:spLocks noChangeArrowheads="1"/>
            </p:cNvSpPr>
            <p:nvPr/>
          </p:nvSpPr>
          <p:spPr bwMode="auto">
            <a:xfrm rot="5400000">
              <a:off x="1316" y="1321"/>
              <a:ext cx="135" cy="90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24936" name="Group 8"/>
            <p:cNvGrpSpPr>
              <a:grpSpLocks/>
            </p:cNvGrpSpPr>
            <p:nvPr/>
          </p:nvGrpSpPr>
          <p:grpSpPr bwMode="auto">
            <a:xfrm>
              <a:off x="930" y="845"/>
              <a:ext cx="68" cy="861"/>
              <a:chOff x="930" y="845"/>
              <a:chExt cx="68" cy="861"/>
            </a:xfrm>
          </p:grpSpPr>
          <p:sp>
            <p:nvSpPr>
              <p:cNvPr id="124937" name="Rectangle 9"/>
              <p:cNvSpPr>
                <a:spLocks noChangeArrowheads="1"/>
              </p:cNvSpPr>
              <p:nvPr/>
            </p:nvSpPr>
            <p:spPr bwMode="auto">
              <a:xfrm>
                <a:off x="930" y="845"/>
                <a:ext cx="68" cy="86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38" name="Oval 10"/>
              <p:cNvSpPr>
                <a:spLocks noChangeArrowheads="1"/>
              </p:cNvSpPr>
              <p:nvPr/>
            </p:nvSpPr>
            <p:spPr bwMode="auto">
              <a:xfrm>
                <a:off x="952" y="890"/>
                <a:ext cx="23" cy="4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24939" name="Group 11"/>
            <p:cNvGrpSpPr>
              <a:grpSpLocks/>
            </p:cNvGrpSpPr>
            <p:nvPr/>
          </p:nvGrpSpPr>
          <p:grpSpPr bwMode="auto">
            <a:xfrm>
              <a:off x="1633" y="981"/>
              <a:ext cx="113" cy="725"/>
              <a:chOff x="1633" y="981"/>
              <a:chExt cx="113" cy="725"/>
            </a:xfrm>
          </p:grpSpPr>
          <p:sp>
            <p:nvSpPr>
              <p:cNvPr id="124940" name="Rectangle 12"/>
              <p:cNvSpPr>
                <a:spLocks noChangeArrowheads="1"/>
              </p:cNvSpPr>
              <p:nvPr/>
            </p:nvSpPr>
            <p:spPr bwMode="auto">
              <a:xfrm>
                <a:off x="1655" y="1003"/>
                <a:ext cx="68" cy="70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41" name="Oval 13"/>
              <p:cNvSpPr>
                <a:spLocks noChangeArrowheads="1"/>
              </p:cNvSpPr>
              <p:nvPr/>
            </p:nvSpPr>
            <p:spPr bwMode="auto">
              <a:xfrm>
                <a:off x="1633" y="981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24942" name="Freeform 14"/>
            <p:cNvSpPr>
              <a:spLocks/>
            </p:cNvSpPr>
            <p:nvPr/>
          </p:nvSpPr>
          <p:spPr bwMode="auto">
            <a:xfrm>
              <a:off x="832" y="981"/>
              <a:ext cx="100" cy="795"/>
            </a:xfrm>
            <a:custGeom>
              <a:avLst/>
              <a:gdLst>
                <a:gd name="T0" fmla="*/ 30 w 100"/>
                <a:gd name="T1" fmla="*/ 0 h 795"/>
                <a:gd name="T2" fmla="*/ 32 w 100"/>
                <a:gd name="T3" fmla="*/ 141 h 795"/>
                <a:gd name="T4" fmla="*/ 1 w 100"/>
                <a:gd name="T5" fmla="*/ 189 h 795"/>
                <a:gd name="T6" fmla="*/ 41 w 100"/>
                <a:gd name="T7" fmla="*/ 225 h 795"/>
                <a:gd name="T8" fmla="*/ 5 w 100"/>
                <a:gd name="T9" fmla="*/ 273 h 795"/>
                <a:gd name="T10" fmla="*/ 50 w 100"/>
                <a:gd name="T11" fmla="*/ 315 h 795"/>
                <a:gd name="T12" fmla="*/ 4 w 100"/>
                <a:gd name="T13" fmla="*/ 357 h 795"/>
                <a:gd name="T14" fmla="*/ 47 w 100"/>
                <a:gd name="T15" fmla="*/ 393 h 795"/>
                <a:gd name="T16" fmla="*/ 5 w 100"/>
                <a:gd name="T17" fmla="*/ 447 h 795"/>
                <a:gd name="T18" fmla="*/ 53 w 100"/>
                <a:gd name="T19" fmla="*/ 489 h 795"/>
                <a:gd name="T20" fmla="*/ 10 w 100"/>
                <a:gd name="T21" fmla="*/ 534 h 795"/>
                <a:gd name="T22" fmla="*/ 55 w 100"/>
                <a:gd name="T23" fmla="*/ 560 h 795"/>
                <a:gd name="T24" fmla="*/ 17 w 100"/>
                <a:gd name="T25" fmla="*/ 605 h 795"/>
                <a:gd name="T26" fmla="*/ 61 w 100"/>
                <a:gd name="T27" fmla="*/ 644 h 795"/>
                <a:gd name="T28" fmla="*/ 23 w 100"/>
                <a:gd name="T29" fmla="*/ 675 h 795"/>
                <a:gd name="T30" fmla="*/ 100 w 100"/>
                <a:gd name="T31" fmla="*/ 79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795">
                  <a:moveTo>
                    <a:pt x="30" y="0"/>
                  </a:moveTo>
                  <a:cubicBezTo>
                    <a:pt x="30" y="23"/>
                    <a:pt x="37" y="110"/>
                    <a:pt x="32" y="141"/>
                  </a:cubicBezTo>
                  <a:cubicBezTo>
                    <a:pt x="27" y="172"/>
                    <a:pt x="0" y="175"/>
                    <a:pt x="1" y="189"/>
                  </a:cubicBezTo>
                  <a:cubicBezTo>
                    <a:pt x="2" y="203"/>
                    <a:pt x="40" y="211"/>
                    <a:pt x="41" y="225"/>
                  </a:cubicBezTo>
                  <a:cubicBezTo>
                    <a:pt x="42" y="239"/>
                    <a:pt x="4" y="258"/>
                    <a:pt x="5" y="273"/>
                  </a:cubicBezTo>
                  <a:cubicBezTo>
                    <a:pt x="6" y="288"/>
                    <a:pt x="50" y="301"/>
                    <a:pt x="50" y="315"/>
                  </a:cubicBezTo>
                  <a:cubicBezTo>
                    <a:pt x="50" y="329"/>
                    <a:pt x="4" y="344"/>
                    <a:pt x="4" y="357"/>
                  </a:cubicBezTo>
                  <a:cubicBezTo>
                    <a:pt x="4" y="370"/>
                    <a:pt x="47" y="378"/>
                    <a:pt x="47" y="393"/>
                  </a:cubicBezTo>
                  <a:cubicBezTo>
                    <a:pt x="47" y="408"/>
                    <a:pt x="4" y="431"/>
                    <a:pt x="5" y="447"/>
                  </a:cubicBezTo>
                  <a:cubicBezTo>
                    <a:pt x="6" y="463"/>
                    <a:pt x="52" y="475"/>
                    <a:pt x="53" y="489"/>
                  </a:cubicBezTo>
                  <a:cubicBezTo>
                    <a:pt x="54" y="503"/>
                    <a:pt x="10" y="522"/>
                    <a:pt x="10" y="534"/>
                  </a:cubicBezTo>
                  <a:cubicBezTo>
                    <a:pt x="10" y="546"/>
                    <a:pt x="54" y="548"/>
                    <a:pt x="55" y="560"/>
                  </a:cubicBezTo>
                  <a:cubicBezTo>
                    <a:pt x="56" y="572"/>
                    <a:pt x="16" y="591"/>
                    <a:pt x="17" y="605"/>
                  </a:cubicBezTo>
                  <a:cubicBezTo>
                    <a:pt x="18" y="619"/>
                    <a:pt x="60" y="632"/>
                    <a:pt x="61" y="644"/>
                  </a:cubicBezTo>
                  <a:cubicBezTo>
                    <a:pt x="62" y="656"/>
                    <a:pt x="17" y="650"/>
                    <a:pt x="23" y="675"/>
                  </a:cubicBezTo>
                  <a:cubicBezTo>
                    <a:pt x="29" y="700"/>
                    <a:pt x="84" y="770"/>
                    <a:pt x="100" y="795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24943" name="Group 15"/>
          <p:cNvGrpSpPr>
            <a:grpSpLocks/>
          </p:cNvGrpSpPr>
          <p:nvPr/>
        </p:nvGrpSpPr>
        <p:grpSpPr bwMode="auto">
          <a:xfrm>
            <a:off x="395288" y="2386013"/>
            <a:ext cx="1882775" cy="719137"/>
            <a:chOff x="431" y="866"/>
            <a:chExt cx="1186" cy="1206"/>
          </a:xfrm>
        </p:grpSpPr>
        <p:sp>
          <p:nvSpPr>
            <p:cNvPr id="124944" name="Freeform 1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5" name="Freeform 1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6" name="Freeform 1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7" name="Freeform 1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8" name="Freeform 2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9" name="Freeform 2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0" name="Freeform 2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1" name="Freeform 2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2" name="Freeform 2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3" name="Freeform 2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4" name="Freeform 2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5" name="Line 27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4213895" y="5048349"/>
            <a:ext cx="2012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H = 6000 At/m</a:t>
            </a:r>
            <a:endParaRPr lang="en-AU" altLang="en-US" sz="2000" dirty="0"/>
          </a:p>
        </p:txBody>
      </p:sp>
      <p:sp>
        <p:nvSpPr>
          <p:cNvPr id="124958" name="Text Box 30"/>
          <p:cNvSpPr txBox="1">
            <a:spLocks noChangeArrowheads="1"/>
          </p:cNvSpPr>
          <p:nvPr/>
        </p:nvSpPr>
        <p:spPr bwMode="auto">
          <a:xfrm>
            <a:off x="4319972" y="1989944"/>
            <a:ext cx="2446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l</a:t>
            </a:r>
            <a:r>
              <a:rPr lang="en-US" altLang="en-US" sz="2000" dirty="0"/>
              <a:t> = 200 mm</a:t>
            </a:r>
            <a:endParaRPr lang="en-AU" altLang="en-US" sz="2000" dirty="0"/>
          </a:p>
        </p:txBody>
      </p:sp>
      <p:sp>
        <p:nvSpPr>
          <p:cNvPr id="124959" name="Text Box 31"/>
          <p:cNvSpPr txBox="1">
            <a:spLocks noChangeArrowheads="1"/>
          </p:cNvSpPr>
          <p:nvPr/>
        </p:nvSpPr>
        <p:spPr bwMode="auto">
          <a:xfrm>
            <a:off x="4249899" y="1442256"/>
            <a:ext cx="2446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I = 4 A</a:t>
            </a:r>
            <a:endParaRPr lang="en-AU" altLang="en-US" sz="2000" dirty="0"/>
          </a:p>
        </p:txBody>
      </p:sp>
      <p:graphicFrame>
        <p:nvGraphicFramePr>
          <p:cNvPr id="124960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256273"/>
              </p:ext>
            </p:extLst>
          </p:nvPr>
        </p:nvGraphicFramePr>
        <p:xfrm>
          <a:off x="4232188" y="4028603"/>
          <a:ext cx="20320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7" name="Equation" r:id="rId3" imgW="1002960" imgH="393480" progId="Equation.3">
                  <p:embed/>
                </p:oleObj>
              </mc:Choice>
              <mc:Fallback>
                <p:oleObj name="Equation" r:id="rId3" imgW="1002960" imgH="3934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188" y="4028603"/>
                        <a:ext cx="2032000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62" name="AutoShape 34"/>
          <p:cNvSpPr>
            <a:spLocks noChangeArrowheads="1"/>
          </p:cNvSpPr>
          <p:nvPr/>
        </p:nvSpPr>
        <p:spPr bwMode="auto">
          <a:xfrm>
            <a:off x="404813" y="217646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24963" name="Text Box 35"/>
          <p:cNvSpPr txBox="1">
            <a:spLocks noChangeArrowheads="1"/>
          </p:cNvSpPr>
          <p:nvPr/>
        </p:nvSpPr>
        <p:spPr bwMode="auto">
          <a:xfrm>
            <a:off x="414338" y="180816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4175956" y="896156"/>
            <a:ext cx="2446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N</a:t>
            </a:r>
            <a:r>
              <a:rPr lang="en-US" altLang="en-US" sz="2000" dirty="0"/>
              <a:t> = 300 turns</a:t>
            </a:r>
            <a:endParaRPr lang="en-AU" altLang="en-US" sz="2000" dirty="0"/>
          </a:p>
        </p:txBody>
      </p:sp>
      <p:graphicFrame>
        <p:nvGraphicFramePr>
          <p:cNvPr id="124965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396470"/>
              </p:ext>
            </p:extLst>
          </p:nvPr>
        </p:nvGraphicFramePr>
        <p:xfrm>
          <a:off x="4232188" y="3005683"/>
          <a:ext cx="108267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8" name="Equation" r:id="rId5" imgW="533160" imgH="393480" progId="Equation.3">
                  <p:embed/>
                </p:oleObj>
              </mc:Choice>
              <mc:Fallback>
                <p:oleObj name="Equation" r:id="rId5" imgW="533160" imgH="39348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188" y="3005683"/>
                        <a:ext cx="1082675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684211" y="296652"/>
            <a:ext cx="320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 smtClean="0"/>
              <a:t>Find </a:t>
            </a:r>
            <a:r>
              <a:rPr lang="en-AU" altLang="en-US" sz="2000" dirty="0" err="1" smtClean="0"/>
              <a:t>Magnitising</a:t>
            </a:r>
            <a:r>
              <a:rPr lang="en-AU" altLang="en-US" sz="2000" dirty="0" smtClean="0"/>
              <a:t> Force:</a:t>
            </a:r>
            <a:endParaRPr lang="en-AU" altLang="en-US" sz="2000" dirty="0"/>
          </a:p>
        </p:txBody>
      </p: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56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239F-FC84-467A-91D4-90CBE642CC3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DC060-5B9C-4739-A7B7-EA6F99980C92}" type="slidenum">
              <a:rPr lang="en-AU" altLang="en-US"/>
              <a:pPr/>
              <a:t>21</a:t>
            </a:fld>
            <a:endParaRPr lang="en-AU" altLang="en-US"/>
          </a:p>
        </p:txBody>
      </p:sp>
      <p:sp>
        <p:nvSpPr>
          <p:cNvPr id="124966" name="Text Box 38"/>
          <p:cNvSpPr txBox="1">
            <a:spLocks noChangeArrowheads="1"/>
          </p:cNvSpPr>
          <p:nvPr/>
        </p:nvSpPr>
        <p:spPr bwMode="auto">
          <a:xfrm>
            <a:off x="4206788" y="5048349"/>
            <a:ext cx="1924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smtClean="0"/>
              <a:t>H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500 At/m</a:t>
            </a:r>
            <a:endParaRPr lang="en-AU" altLang="en-US" sz="2000" dirty="0"/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4320257" y="1989944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l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200 </a:t>
            </a:r>
            <a:r>
              <a:rPr lang="en-US" altLang="en-US" sz="2000" dirty="0"/>
              <a:t>mm</a:t>
            </a:r>
            <a:endParaRPr lang="en-AU" altLang="en-US" sz="2000" dirty="0"/>
          </a:p>
        </p:txBody>
      </p:sp>
      <p:sp>
        <p:nvSpPr>
          <p:cNvPr id="124968" name="Text Box 40"/>
          <p:cNvSpPr txBox="1">
            <a:spLocks noChangeArrowheads="1"/>
          </p:cNvSpPr>
          <p:nvPr/>
        </p:nvSpPr>
        <p:spPr bwMode="auto">
          <a:xfrm>
            <a:off x="4211960" y="1442256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 smtClean="0"/>
              <a:t>I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100 mA</a:t>
            </a:r>
            <a:endParaRPr lang="en-AU" altLang="en-US" sz="2000" dirty="0"/>
          </a:p>
        </p:txBody>
      </p:sp>
      <p:graphicFrame>
        <p:nvGraphicFramePr>
          <p:cNvPr id="124969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023702"/>
              </p:ext>
            </p:extLst>
          </p:nvPr>
        </p:nvGraphicFramePr>
        <p:xfrm>
          <a:off x="4242792" y="4028604"/>
          <a:ext cx="20574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2" name="Equation" r:id="rId3" imgW="1015920" imgH="393480" progId="Equation.3">
                  <p:embed/>
                </p:oleObj>
              </mc:Choice>
              <mc:Fallback>
                <p:oleObj name="Equation" r:id="rId3" imgW="1015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2792" y="4028604"/>
                        <a:ext cx="2057400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71" name="Text Box 43"/>
          <p:cNvSpPr txBox="1">
            <a:spLocks noChangeArrowheads="1"/>
          </p:cNvSpPr>
          <p:nvPr/>
        </p:nvSpPr>
        <p:spPr bwMode="auto">
          <a:xfrm>
            <a:off x="4175956" y="896156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N</a:t>
            </a:r>
            <a:r>
              <a:rPr lang="en-US" altLang="en-US" sz="2000" dirty="0"/>
              <a:t> = 1 000 turns</a:t>
            </a:r>
            <a:endParaRPr lang="en-AU" altLang="en-US" sz="2000" dirty="0"/>
          </a:p>
        </p:txBody>
      </p:sp>
      <p:graphicFrame>
        <p:nvGraphicFramePr>
          <p:cNvPr id="124972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201583"/>
              </p:ext>
            </p:extLst>
          </p:nvPr>
        </p:nvGraphicFramePr>
        <p:xfrm>
          <a:off x="4245409" y="3005683"/>
          <a:ext cx="108267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3" name="Equation" r:id="rId5" imgW="533160" imgH="393480" progId="Equation.3">
                  <p:embed/>
                </p:oleObj>
              </mc:Choice>
              <mc:Fallback>
                <p:oleObj name="Equation" r:id="rId5" imgW="533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5409" y="3005683"/>
                        <a:ext cx="1082675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684211" y="296652"/>
            <a:ext cx="320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Find </a:t>
            </a:r>
            <a:r>
              <a:rPr lang="en-AU" altLang="en-US" sz="2000" dirty="0" err="1"/>
              <a:t>Magnitising</a:t>
            </a:r>
            <a:r>
              <a:rPr lang="en-AU" altLang="en-US" sz="2000" dirty="0"/>
              <a:t> Force:</a:t>
            </a:r>
          </a:p>
        </p:txBody>
      </p:sp>
      <p:grpSp>
        <p:nvGrpSpPr>
          <p:cNvPr id="48" name="Group 2"/>
          <p:cNvGrpSpPr>
            <a:grpSpLocks/>
          </p:cNvGrpSpPr>
          <p:nvPr/>
        </p:nvGrpSpPr>
        <p:grpSpPr bwMode="auto">
          <a:xfrm>
            <a:off x="928688" y="1630363"/>
            <a:ext cx="1763712" cy="1798637"/>
            <a:chOff x="767" y="709"/>
            <a:chExt cx="1111" cy="1133"/>
          </a:xfrm>
        </p:grpSpPr>
        <p:sp>
          <p:nvSpPr>
            <p:cNvPr id="49" name="Rectangle 3"/>
            <p:cNvSpPr>
              <a:spLocks noChangeArrowheads="1"/>
            </p:cNvSpPr>
            <p:nvPr/>
          </p:nvSpPr>
          <p:spPr bwMode="auto">
            <a:xfrm>
              <a:off x="1066" y="1003"/>
              <a:ext cx="453" cy="7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50" name="Group 4"/>
            <p:cNvGrpSpPr>
              <a:grpSpLocks/>
            </p:cNvGrpSpPr>
            <p:nvPr/>
          </p:nvGrpSpPr>
          <p:grpSpPr bwMode="auto">
            <a:xfrm rot="19800000">
              <a:off x="767" y="709"/>
              <a:ext cx="1111" cy="68"/>
              <a:chOff x="767" y="890"/>
              <a:chExt cx="1111" cy="68"/>
            </a:xfrm>
          </p:grpSpPr>
          <p:sp>
            <p:nvSpPr>
              <p:cNvPr id="59" name="Rectangle 5"/>
              <p:cNvSpPr>
                <a:spLocks noChangeArrowheads="1"/>
              </p:cNvSpPr>
              <p:nvPr/>
            </p:nvSpPr>
            <p:spPr bwMode="auto">
              <a:xfrm rot="5400000" flipH="1">
                <a:off x="1300" y="357"/>
                <a:ext cx="45" cy="111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0" name="Oval 6"/>
              <p:cNvSpPr>
                <a:spLocks noChangeArrowheads="1"/>
              </p:cNvSpPr>
              <p:nvPr/>
            </p:nvSpPr>
            <p:spPr bwMode="auto">
              <a:xfrm>
                <a:off x="1633" y="935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 rot="5400000">
              <a:off x="1316" y="1321"/>
              <a:ext cx="135" cy="90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52" name="Group 8"/>
            <p:cNvGrpSpPr>
              <a:grpSpLocks/>
            </p:cNvGrpSpPr>
            <p:nvPr/>
          </p:nvGrpSpPr>
          <p:grpSpPr bwMode="auto">
            <a:xfrm>
              <a:off x="930" y="845"/>
              <a:ext cx="68" cy="861"/>
              <a:chOff x="930" y="845"/>
              <a:chExt cx="68" cy="861"/>
            </a:xfrm>
          </p:grpSpPr>
          <p:sp>
            <p:nvSpPr>
              <p:cNvPr id="57" name="Rectangle 9"/>
              <p:cNvSpPr>
                <a:spLocks noChangeArrowheads="1"/>
              </p:cNvSpPr>
              <p:nvPr/>
            </p:nvSpPr>
            <p:spPr bwMode="auto">
              <a:xfrm>
                <a:off x="930" y="845"/>
                <a:ext cx="68" cy="86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8" name="Oval 10"/>
              <p:cNvSpPr>
                <a:spLocks noChangeArrowheads="1"/>
              </p:cNvSpPr>
              <p:nvPr/>
            </p:nvSpPr>
            <p:spPr bwMode="auto">
              <a:xfrm>
                <a:off x="952" y="890"/>
                <a:ext cx="23" cy="4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53" name="Group 11"/>
            <p:cNvGrpSpPr>
              <a:grpSpLocks/>
            </p:cNvGrpSpPr>
            <p:nvPr/>
          </p:nvGrpSpPr>
          <p:grpSpPr bwMode="auto">
            <a:xfrm>
              <a:off x="1633" y="981"/>
              <a:ext cx="113" cy="725"/>
              <a:chOff x="1633" y="981"/>
              <a:chExt cx="113" cy="725"/>
            </a:xfrm>
          </p:grpSpPr>
          <p:sp>
            <p:nvSpPr>
              <p:cNvPr id="55" name="Rectangle 12"/>
              <p:cNvSpPr>
                <a:spLocks noChangeArrowheads="1"/>
              </p:cNvSpPr>
              <p:nvPr/>
            </p:nvSpPr>
            <p:spPr bwMode="auto">
              <a:xfrm>
                <a:off x="1655" y="1003"/>
                <a:ext cx="68" cy="70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56" name="Oval 13"/>
              <p:cNvSpPr>
                <a:spLocks noChangeArrowheads="1"/>
              </p:cNvSpPr>
              <p:nvPr/>
            </p:nvSpPr>
            <p:spPr bwMode="auto">
              <a:xfrm>
                <a:off x="1633" y="981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832" y="981"/>
              <a:ext cx="100" cy="795"/>
            </a:xfrm>
            <a:custGeom>
              <a:avLst/>
              <a:gdLst>
                <a:gd name="T0" fmla="*/ 30 w 100"/>
                <a:gd name="T1" fmla="*/ 0 h 795"/>
                <a:gd name="T2" fmla="*/ 32 w 100"/>
                <a:gd name="T3" fmla="*/ 141 h 795"/>
                <a:gd name="T4" fmla="*/ 1 w 100"/>
                <a:gd name="T5" fmla="*/ 189 h 795"/>
                <a:gd name="T6" fmla="*/ 41 w 100"/>
                <a:gd name="T7" fmla="*/ 225 h 795"/>
                <a:gd name="T8" fmla="*/ 5 w 100"/>
                <a:gd name="T9" fmla="*/ 273 h 795"/>
                <a:gd name="T10" fmla="*/ 50 w 100"/>
                <a:gd name="T11" fmla="*/ 315 h 795"/>
                <a:gd name="T12" fmla="*/ 4 w 100"/>
                <a:gd name="T13" fmla="*/ 357 h 795"/>
                <a:gd name="T14" fmla="*/ 47 w 100"/>
                <a:gd name="T15" fmla="*/ 393 h 795"/>
                <a:gd name="T16" fmla="*/ 5 w 100"/>
                <a:gd name="T17" fmla="*/ 447 h 795"/>
                <a:gd name="T18" fmla="*/ 53 w 100"/>
                <a:gd name="T19" fmla="*/ 489 h 795"/>
                <a:gd name="T20" fmla="*/ 10 w 100"/>
                <a:gd name="T21" fmla="*/ 534 h 795"/>
                <a:gd name="T22" fmla="*/ 55 w 100"/>
                <a:gd name="T23" fmla="*/ 560 h 795"/>
                <a:gd name="T24" fmla="*/ 17 w 100"/>
                <a:gd name="T25" fmla="*/ 605 h 795"/>
                <a:gd name="T26" fmla="*/ 61 w 100"/>
                <a:gd name="T27" fmla="*/ 644 h 795"/>
                <a:gd name="T28" fmla="*/ 23 w 100"/>
                <a:gd name="T29" fmla="*/ 675 h 795"/>
                <a:gd name="T30" fmla="*/ 100 w 100"/>
                <a:gd name="T31" fmla="*/ 79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795">
                  <a:moveTo>
                    <a:pt x="30" y="0"/>
                  </a:moveTo>
                  <a:cubicBezTo>
                    <a:pt x="30" y="23"/>
                    <a:pt x="37" y="110"/>
                    <a:pt x="32" y="141"/>
                  </a:cubicBezTo>
                  <a:cubicBezTo>
                    <a:pt x="27" y="172"/>
                    <a:pt x="0" y="175"/>
                    <a:pt x="1" y="189"/>
                  </a:cubicBezTo>
                  <a:cubicBezTo>
                    <a:pt x="2" y="203"/>
                    <a:pt x="40" y="211"/>
                    <a:pt x="41" y="225"/>
                  </a:cubicBezTo>
                  <a:cubicBezTo>
                    <a:pt x="42" y="239"/>
                    <a:pt x="4" y="258"/>
                    <a:pt x="5" y="273"/>
                  </a:cubicBezTo>
                  <a:cubicBezTo>
                    <a:pt x="6" y="288"/>
                    <a:pt x="50" y="301"/>
                    <a:pt x="50" y="315"/>
                  </a:cubicBezTo>
                  <a:cubicBezTo>
                    <a:pt x="50" y="329"/>
                    <a:pt x="4" y="344"/>
                    <a:pt x="4" y="357"/>
                  </a:cubicBezTo>
                  <a:cubicBezTo>
                    <a:pt x="4" y="370"/>
                    <a:pt x="47" y="378"/>
                    <a:pt x="47" y="393"/>
                  </a:cubicBezTo>
                  <a:cubicBezTo>
                    <a:pt x="47" y="408"/>
                    <a:pt x="4" y="431"/>
                    <a:pt x="5" y="447"/>
                  </a:cubicBezTo>
                  <a:cubicBezTo>
                    <a:pt x="6" y="463"/>
                    <a:pt x="52" y="475"/>
                    <a:pt x="53" y="489"/>
                  </a:cubicBezTo>
                  <a:cubicBezTo>
                    <a:pt x="54" y="503"/>
                    <a:pt x="10" y="522"/>
                    <a:pt x="10" y="534"/>
                  </a:cubicBezTo>
                  <a:cubicBezTo>
                    <a:pt x="10" y="546"/>
                    <a:pt x="54" y="548"/>
                    <a:pt x="55" y="560"/>
                  </a:cubicBezTo>
                  <a:cubicBezTo>
                    <a:pt x="56" y="572"/>
                    <a:pt x="16" y="591"/>
                    <a:pt x="17" y="605"/>
                  </a:cubicBezTo>
                  <a:cubicBezTo>
                    <a:pt x="18" y="619"/>
                    <a:pt x="60" y="632"/>
                    <a:pt x="61" y="644"/>
                  </a:cubicBezTo>
                  <a:cubicBezTo>
                    <a:pt x="62" y="656"/>
                    <a:pt x="17" y="650"/>
                    <a:pt x="23" y="675"/>
                  </a:cubicBezTo>
                  <a:cubicBezTo>
                    <a:pt x="29" y="700"/>
                    <a:pt x="84" y="770"/>
                    <a:pt x="100" y="795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61" name="Group 15"/>
          <p:cNvGrpSpPr>
            <a:grpSpLocks/>
          </p:cNvGrpSpPr>
          <p:nvPr/>
        </p:nvGrpSpPr>
        <p:grpSpPr bwMode="auto">
          <a:xfrm>
            <a:off x="395288" y="2386013"/>
            <a:ext cx="1882775" cy="719137"/>
            <a:chOff x="431" y="866"/>
            <a:chExt cx="1186" cy="1206"/>
          </a:xfrm>
        </p:grpSpPr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70" name="Freeform 2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73" name="Line 27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74" name="AutoShape 34"/>
          <p:cNvSpPr>
            <a:spLocks noChangeArrowheads="1"/>
          </p:cNvSpPr>
          <p:nvPr/>
        </p:nvSpPr>
        <p:spPr bwMode="auto">
          <a:xfrm>
            <a:off x="404813" y="217646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75" name="Text Box 35"/>
          <p:cNvSpPr txBox="1">
            <a:spLocks noChangeArrowheads="1"/>
          </p:cNvSpPr>
          <p:nvPr/>
        </p:nvSpPr>
        <p:spPr bwMode="auto">
          <a:xfrm>
            <a:off x="414338" y="180816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91104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66" grpId="0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245409" y="2983839"/>
                <a:ext cx="1134926" cy="791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/>
                        </a:rPr>
                        <m:t>𝐼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𝐻𝑙</m:t>
                          </m:r>
                        </m:num>
                        <m:den>
                          <m:r>
                            <a:rPr lang="en-AU" b="0" i="1" smtClean="0">
                              <a:latin typeface="Cambria Math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409" y="2983839"/>
                <a:ext cx="1134926" cy="7911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239F-FC84-467A-91D4-90CBE642CC3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DC060-5B9C-4739-A7B7-EA6F99980C92}" type="slidenum">
              <a:rPr lang="en-AU" altLang="en-US"/>
              <a:pPr/>
              <a:t>22</a:t>
            </a:fld>
            <a:endParaRPr lang="en-AU" altLang="en-US"/>
          </a:p>
        </p:txBody>
      </p:sp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1031870" y="1846255"/>
            <a:ext cx="1811337" cy="1582729"/>
            <a:chOff x="832" y="845"/>
            <a:chExt cx="1141" cy="997"/>
          </a:xfrm>
        </p:grpSpPr>
        <p:sp>
          <p:nvSpPr>
            <p:cNvPr id="124931" name="Rectangle 3"/>
            <p:cNvSpPr>
              <a:spLocks noChangeArrowheads="1"/>
            </p:cNvSpPr>
            <p:nvPr/>
          </p:nvSpPr>
          <p:spPr bwMode="auto">
            <a:xfrm>
              <a:off x="1066" y="1003"/>
              <a:ext cx="453" cy="7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24932" name="Group 4"/>
            <p:cNvGrpSpPr>
              <a:grpSpLocks/>
            </p:cNvGrpSpPr>
            <p:nvPr/>
          </p:nvGrpSpPr>
          <p:grpSpPr bwMode="auto">
            <a:xfrm rot="19800000">
              <a:off x="862" y="891"/>
              <a:ext cx="1111" cy="227"/>
              <a:chOff x="722" y="1083"/>
              <a:chExt cx="1111" cy="227"/>
            </a:xfrm>
          </p:grpSpPr>
          <p:sp>
            <p:nvSpPr>
              <p:cNvPr id="124933" name="Rectangle 5"/>
              <p:cNvSpPr>
                <a:spLocks noChangeArrowheads="1"/>
              </p:cNvSpPr>
              <p:nvPr/>
            </p:nvSpPr>
            <p:spPr bwMode="auto">
              <a:xfrm rot="7260000" flipH="1">
                <a:off x="1255" y="550"/>
                <a:ext cx="45" cy="111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34" name="Oval 6"/>
              <p:cNvSpPr>
                <a:spLocks noChangeArrowheads="1"/>
              </p:cNvSpPr>
              <p:nvPr/>
            </p:nvSpPr>
            <p:spPr bwMode="auto">
              <a:xfrm rot="1800000">
                <a:off x="1472" y="1287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24935" name="Rectangle 7"/>
            <p:cNvSpPr>
              <a:spLocks noChangeArrowheads="1"/>
            </p:cNvSpPr>
            <p:nvPr/>
          </p:nvSpPr>
          <p:spPr bwMode="auto">
            <a:xfrm rot="5400000">
              <a:off x="1316" y="1321"/>
              <a:ext cx="135" cy="90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2549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25490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124936" name="Group 8"/>
            <p:cNvGrpSpPr>
              <a:grpSpLocks/>
            </p:cNvGrpSpPr>
            <p:nvPr/>
          </p:nvGrpSpPr>
          <p:grpSpPr bwMode="auto">
            <a:xfrm>
              <a:off x="930" y="845"/>
              <a:ext cx="68" cy="861"/>
              <a:chOff x="930" y="845"/>
              <a:chExt cx="68" cy="861"/>
            </a:xfrm>
          </p:grpSpPr>
          <p:sp>
            <p:nvSpPr>
              <p:cNvPr id="124937" name="Rectangle 9"/>
              <p:cNvSpPr>
                <a:spLocks noChangeArrowheads="1"/>
              </p:cNvSpPr>
              <p:nvPr/>
            </p:nvSpPr>
            <p:spPr bwMode="auto">
              <a:xfrm>
                <a:off x="930" y="845"/>
                <a:ext cx="68" cy="861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38" name="Oval 10"/>
              <p:cNvSpPr>
                <a:spLocks noChangeArrowheads="1"/>
              </p:cNvSpPr>
              <p:nvPr/>
            </p:nvSpPr>
            <p:spPr bwMode="auto">
              <a:xfrm>
                <a:off x="952" y="890"/>
                <a:ext cx="23" cy="45"/>
              </a:xfrm>
              <a:prstGeom prst="ellipse">
                <a:avLst/>
              </a:prstGeom>
              <a:solidFill>
                <a:srgbClr val="FFFFFF"/>
              </a:solidFill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24939" name="Group 11"/>
            <p:cNvGrpSpPr>
              <a:grpSpLocks/>
            </p:cNvGrpSpPr>
            <p:nvPr/>
          </p:nvGrpSpPr>
          <p:grpSpPr bwMode="auto">
            <a:xfrm>
              <a:off x="1633" y="981"/>
              <a:ext cx="113" cy="725"/>
              <a:chOff x="1633" y="981"/>
              <a:chExt cx="113" cy="725"/>
            </a:xfrm>
          </p:grpSpPr>
          <p:sp>
            <p:nvSpPr>
              <p:cNvPr id="124940" name="Rectangle 12"/>
              <p:cNvSpPr>
                <a:spLocks noChangeArrowheads="1"/>
              </p:cNvSpPr>
              <p:nvPr/>
            </p:nvSpPr>
            <p:spPr bwMode="auto">
              <a:xfrm>
                <a:off x="1655" y="1003"/>
                <a:ext cx="68" cy="70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4941" name="Oval 13"/>
              <p:cNvSpPr>
                <a:spLocks noChangeArrowheads="1"/>
              </p:cNvSpPr>
              <p:nvPr/>
            </p:nvSpPr>
            <p:spPr bwMode="auto">
              <a:xfrm>
                <a:off x="1633" y="981"/>
                <a:ext cx="113" cy="23"/>
              </a:xfrm>
              <a:prstGeom prst="ellipse">
                <a:avLst/>
              </a:prstGeom>
              <a:solidFill>
                <a:srgbClr val="4D4D4D"/>
              </a:solidFill>
              <a:ln w="28575" algn="ctr">
                <a:solidFill>
                  <a:srgbClr val="5F5F5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24942" name="Freeform 14"/>
            <p:cNvSpPr>
              <a:spLocks/>
            </p:cNvSpPr>
            <p:nvPr/>
          </p:nvSpPr>
          <p:spPr bwMode="auto">
            <a:xfrm>
              <a:off x="832" y="912"/>
              <a:ext cx="100" cy="862"/>
            </a:xfrm>
            <a:custGeom>
              <a:avLst/>
              <a:gdLst>
                <a:gd name="T0" fmla="*/ 30 w 100"/>
                <a:gd name="T1" fmla="*/ 0 h 795"/>
                <a:gd name="T2" fmla="*/ 32 w 100"/>
                <a:gd name="T3" fmla="*/ 141 h 795"/>
                <a:gd name="T4" fmla="*/ 1 w 100"/>
                <a:gd name="T5" fmla="*/ 189 h 795"/>
                <a:gd name="T6" fmla="*/ 41 w 100"/>
                <a:gd name="T7" fmla="*/ 225 h 795"/>
                <a:gd name="T8" fmla="*/ 5 w 100"/>
                <a:gd name="T9" fmla="*/ 273 h 795"/>
                <a:gd name="T10" fmla="*/ 50 w 100"/>
                <a:gd name="T11" fmla="*/ 315 h 795"/>
                <a:gd name="T12" fmla="*/ 4 w 100"/>
                <a:gd name="T13" fmla="*/ 357 h 795"/>
                <a:gd name="T14" fmla="*/ 47 w 100"/>
                <a:gd name="T15" fmla="*/ 393 h 795"/>
                <a:gd name="T16" fmla="*/ 5 w 100"/>
                <a:gd name="T17" fmla="*/ 447 h 795"/>
                <a:gd name="T18" fmla="*/ 53 w 100"/>
                <a:gd name="T19" fmla="*/ 489 h 795"/>
                <a:gd name="T20" fmla="*/ 10 w 100"/>
                <a:gd name="T21" fmla="*/ 534 h 795"/>
                <a:gd name="T22" fmla="*/ 55 w 100"/>
                <a:gd name="T23" fmla="*/ 560 h 795"/>
                <a:gd name="T24" fmla="*/ 17 w 100"/>
                <a:gd name="T25" fmla="*/ 605 h 795"/>
                <a:gd name="T26" fmla="*/ 61 w 100"/>
                <a:gd name="T27" fmla="*/ 644 h 795"/>
                <a:gd name="T28" fmla="*/ 23 w 100"/>
                <a:gd name="T29" fmla="*/ 675 h 795"/>
                <a:gd name="T30" fmla="*/ 100 w 100"/>
                <a:gd name="T31" fmla="*/ 79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795">
                  <a:moveTo>
                    <a:pt x="30" y="0"/>
                  </a:moveTo>
                  <a:cubicBezTo>
                    <a:pt x="30" y="23"/>
                    <a:pt x="37" y="110"/>
                    <a:pt x="32" y="141"/>
                  </a:cubicBezTo>
                  <a:cubicBezTo>
                    <a:pt x="27" y="172"/>
                    <a:pt x="0" y="175"/>
                    <a:pt x="1" y="189"/>
                  </a:cubicBezTo>
                  <a:cubicBezTo>
                    <a:pt x="2" y="203"/>
                    <a:pt x="40" y="211"/>
                    <a:pt x="41" y="225"/>
                  </a:cubicBezTo>
                  <a:cubicBezTo>
                    <a:pt x="42" y="239"/>
                    <a:pt x="4" y="258"/>
                    <a:pt x="5" y="273"/>
                  </a:cubicBezTo>
                  <a:cubicBezTo>
                    <a:pt x="6" y="288"/>
                    <a:pt x="50" y="301"/>
                    <a:pt x="50" y="315"/>
                  </a:cubicBezTo>
                  <a:cubicBezTo>
                    <a:pt x="50" y="329"/>
                    <a:pt x="4" y="344"/>
                    <a:pt x="4" y="357"/>
                  </a:cubicBezTo>
                  <a:cubicBezTo>
                    <a:pt x="4" y="370"/>
                    <a:pt x="47" y="378"/>
                    <a:pt x="47" y="393"/>
                  </a:cubicBezTo>
                  <a:cubicBezTo>
                    <a:pt x="47" y="408"/>
                    <a:pt x="4" y="431"/>
                    <a:pt x="5" y="447"/>
                  </a:cubicBezTo>
                  <a:cubicBezTo>
                    <a:pt x="6" y="463"/>
                    <a:pt x="52" y="475"/>
                    <a:pt x="53" y="489"/>
                  </a:cubicBezTo>
                  <a:cubicBezTo>
                    <a:pt x="54" y="503"/>
                    <a:pt x="10" y="522"/>
                    <a:pt x="10" y="534"/>
                  </a:cubicBezTo>
                  <a:cubicBezTo>
                    <a:pt x="10" y="546"/>
                    <a:pt x="54" y="548"/>
                    <a:pt x="55" y="560"/>
                  </a:cubicBezTo>
                  <a:cubicBezTo>
                    <a:pt x="56" y="572"/>
                    <a:pt x="16" y="591"/>
                    <a:pt x="17" y="605"/>
                  </a:cubicBezTo>
                  <a:cubicBezTo>
                    <a:pt x="18" y="619"/>
                    <a:pt x="60" y="632"/>
                    <a:pt x="61" y="644"/>
                  </a:cubicBezTo>
                  <a:cubicBezTo>
                    <a:pt x="62" y="656"/>
                    <a:pt x="17" y="650"/>
                    <a:pt x="23" y="675"/>
                  </a:cubicBezTo>
                  <a:cubicBezTo>
                    <a:pt x="29" y="700"/>
                    <a:pt x="84" y="770"/>
                    <a:pt x="100" y="795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24943" name="Group 15"/>
          <p:cNvGrpSpPr>
            <a:grpSpLocks/>
          </p:cNvGrpSpPr>
          <p:nvPr/>
        </p:nvGrpSpPr>
        <p:grpSpPr bwMode="auto">
          <a:xfrm>
            <a:off x="395288" y="2386013"/>
            <a:ext cx="1882775" cy="719137"/>
            <a:chOff x="431" y="866"/>
            <a:chExt cx="1186" cy="1206"/>
          </a:xfrm>
        </p:grpSpPr>
        <p:sp>
          <p:nvSpPr>
            <p:cNvPr id="124944" name="Freeform 1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5" name="Freeform 1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6" name="Freeform 1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7" name="Freeform 1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8" name="Freeform 2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49" name="Freeform 2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0" name="Freeform 2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1" name="Freeform 2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2" name="Freeform 2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3" name="Freeform 2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4" name="Freeform 2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4955" name="Line 27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24962" name="AutoShape 34"/>
          <p:cNvSpPr>
            <a:spLocks noChangeArrowheads="1"/>
          </p:cNvSpPr>
          <p:nvPr/>
        </p:nvSpPr>
        <p:spPr bwMode="auto">
          <a:xfrm>
            <a:off x="404813" y="217646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24963" name="Text Box 35"/>
          <p:cNvSpPr txBox="1">
            <a:spLocks noChangeArrowheads="1"/>
          </p:cNvSpPr>
          <p:nvPr/>
        </p:nvSpPr>
        <p:spPr bwMode="auto">
          <a:xfrm>
            <a:off x="414338" y="1808163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I</a:t>
            </a:r>
            <a:endParaRPr lang="en-AU" altLang="en-US"/>
          </a:p>
        </p:txBody>
      </p:sp>
      <p:sp>
        <p:nvSpPr>
          <p:cNvPr id="124966" name="Text Box 38"/>
          <p:cNvSpPr txBox="1">
            <a:spLocks noChangeArrowheads="1"/>
          </p:cNvSpPr>
          <p:nvPr/>
        </p:nvSpPr>
        <p:spPr bwMode="auto">
          <a:xfrm>
            <a:off x="4268130" y="5048349"/>
            <a:ext cx="19240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en-US" alt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US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 mA</a:t>
            </a:r>
            <a:endParaRPr lang="en-AU" alt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4320257" y="1989944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l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20 </a:t>
            </a:r>
            <a:r>
              <a:rPr lang="en-US" altLang="en-US" sz="2000" dirty="0"/>
              <a:t>mm</a:t>
            </a:r>
            <a:endParaRPr lang="en-AU" altLang="en-US" sz="2000" dirty="0"/>
          </a:p>
        </p:txBody>
      </p:sp>
      <p:sp>
        <p:nvSpPr>
          <p:cNvPr id="124968" name="Text Box 40"/>
          <p:cNvSpPr txBox="1">
            <a:spLocks noChangeArrowheads="1"/>
          </p:cNvSpPr>
          <p:nvPr/>
        </p:nvSpPr>
        <p:spPr bwMode="auto">
          <a:xfrm>
            <a:off x="4211960" y="1442256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 smtClean="0"/>
              <a:t>H </a:t>
            </a:r>
            <a:r>
              <a:rPr lang="en-US" altLang="en-US" sz="2000" dirty="0"/>
              <a:t>= 500 At/m</a:t>
            </a:r>
            <a:endParaRPr lang="en-AU" altLang="en-US" sz="2000" dirty="0"/>
          </a:p>
        </p:txBody>
      </p:sp>
      <p:sp>
        <p:nvSpPr>
          <p:cNvPr id="124971" name="Text Box 43"/>
          <p:cNvSpPr txBox="1">
            <a:spLocks noChangeArrowheads="1"/>
          </p:cNvSpPr>
          <p:nvPr/>
        </p:nvSpPr>
        <p:spPr bwMode="auto">
          <a:xfrm>
            <a:off x="4175956" y="896156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N</a:t>
            </a:r>
            <a:r>
              <a:rPr lang="en-US" altLang="en-US" sz="2000" dirty="0"/>
              <a:t> = 1 000 turns</a:t>
            </a:r>
            <a:endParaRPr lang="en-AU" altLang="en-US" sz="2000" dirty="0"/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684211" y="296652"/>
            <a:ext cx="320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 smtClean="0"/>
              <a:t>Find Current:</a:t>
            </a:r>
            <a:endParaRPr lang="en-AU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247964" y="3969060"/>
                <a:ext cx="3011402" cy="833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/>
                        </a:rPr>
                        <m:t>𝐼</m:t>
                      </m:r>
                      <m:r>
                        <a:rPr lang="en-A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/>
                            </a:rPr>
                            <m:t>500</m:t>
                          </m:r>
                          <m:r>
                            <a:rPr lang="en-AU" b="0" i="1" smtClean="0">
                              <a:latin typeface="Cambria Math"/>
                              <a:ea typeface="Cambria Math"/>
                            </a:rPr>
                            <m:t>×20×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r>
                            <a:rPr lang="en-AU" b="0" i="1" smtClean="0">
                              <a:latin typeface="Cambria Math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964" y="3969060"/>
                <a:ext cx="3011402" cy="8334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07919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4966" grpId="0"/>
      <p:bldP spid="2" grpId="0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239F-FC84-467A-91D4-90CBE642CC3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DC060-5B9C-4739-A7B7-EA6F99980C92}" type="slidenum">
              <a:rPr lang="en-AU" altLang="en-US"/>
              <a:pPr/>
              <a:t>23</a:t>
            </a:fld>
            <a:endParaRPr lang="en-AU" altLang="en-US"/>
          </a:p>
        </p:txBody>
      </p:sp>
      <p:sp>
        <p:nvSpPr>
          <p:cNvPr id="124966" name="Text Box 38"/>
          <p:cNvSpPr txBox="1">
            <a:spLocks noChangeArrowheads="1"/>
          </p:cNvSpPr>
          <p:nvPr/>
        </p:nvSpPr>
        <p:spPr bwMode="auto">
          <a:xfrm>
            <a:off x="4196122" y="1520825"/>
            <a:ext cx="1924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smtClean="0"/>
              <a:t>H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500 At/m</a:t>
            </a:r>
            <a:endParaRPr lang="en-AU" altLang="en-US" sz="2000" dirty="0"/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4320257" y="2276041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l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200 </a:t>
            </a:r>
            <a:r>
              <a:rPr lang="en-US" altLang="en-US" sz="2000" dirty="0"/>
              <a:t>mm</a:t>
            </a:r>
            <a:endParaRPr lang="en-AU" altLang="en-US" sz="2000" dirty="0"/>
          </a:p>
        </p:txBody>
      </p:sp>
      <p:sp>
        <p:nvSpPr>
          <p:cNvPr id="124968" name="Text Box 40"/>
          <p:cNvSpPr txBox="1">
            <a:spLocks noChangeArrowheads="1"/>
          </p:cNvSpPr>
          <p:nvPr/>
        </p:nvSpPr>
        <p:spPr bwMode="auto">
          <a:xfrm>
            <a:off x="4247964" y="2714747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 smtClean="0"/>
              <a:t>I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100 mA</a:t>
            </a:r>
            <a:endParaRPr lang="en-AU" altLang="en-US" sz="2000" dirty="0"/>
          </a:p>
        </p:txBody>
      </p:sp>
      <p:sp>
        <p:nvSpPr>
          <p:cNvPr id="124971" name="Text Box 43"/>
          <p:cNvSpPr txBox="1">
            <a:spLocks noChangeArrowheads="1"/>
          </p:cNvSpPr>
          <p:nvPr/>
        </p:nvSpPr>
        <p:spPr bwMode="auto">
          <a:xfrm>
            <a:off x="4175956" y="1231925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N</a:t>
            </a:r>
            <a:r>
              <a:rPr lang="en-US" altLang="en-US" sz="2000" dirty="0"/>
              <a:t> = 1 000 turns</a:t>
            </a:r>
            <a:endParaRPr lang="en-AU" altLang="en-US" sz="2000" dirty="0"/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684211" y="296652"/>
            <a:ext cx="320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000" dirty="0"/>
              <a:t>Find </a:t>
            </a:r>
            <a:r>
              <a:rPr lang="en-AU" altLang="en-US" sz="2000" dirty="0" err="1"/>
              <a:t>Magnitising</a:t>
            </a:r>
            <a:r>
              <a:rPr lang="en-AU" altLang="en-US" sz="2000" dirty="0"/>
              <a:t> Force: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5288" y="1630363"/>
            <a:ext cx="2297112" cy="1798637"/>
            <a:chOff x="395288" y="1630363"/>
            <a:chExt cx="2297112" cy="1798637"/>
          </a:xfrm>
        </p:grpSpPr>
        <p:grpSp>
          <p:nvGrpSpPr>
            <p:cNvPr id="48" name="Group 2"/>
            <p:cNvGrpSpPr>
              <a:grpSpLocks/>
            </p:cNvGrpSpPr>
            <p:nvPr/>
          </p:nvGrpSpPr>
          <p:grpSpPr bwMode="auto">
            <a:xfrm>
              <a:off x="928688" y="1630363"/>
              <a:ext cx="1763712" cy="1798637"/>
              <a:chOff x="767" y="709"/>
              <a:chExt cx="1111" cy="1133"/>
            </a:xfrm>
          </p:grpSpPr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1066" y="1003"/>
                <a:ext cx="453" cy="703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50" name="Group 4"/>
              <p:cNvGrpSpPr>
                <a:grpSpLocks/>
              </p:cNvGrpSpPr>
              <p:nvPr/>
            </p:nvGrpSpPr>
            <p:grpSpPr bwMode="auto">
              <a:xfrm rot="19800000">
                <a:off x="767" y="709"/>
                <a:ext cx="1111" cy="68"/>
                <a:chOff x="767" y="890"/>
                <a:chExt cx="1111" cy="68"/>
              </a:xfrm>
            </p:grpSpPr>
            <p:sp>
              <p:nvSpPr>
                <p:cNvPr id="59" name="Rectangle 5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1300" y="357"/>
                  <a:ext cx="45" cy="111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60" name="Oval 6"/>
                <p:cNvSpPr>
                  <a:spLocks noChangeArrowheads="1"/>
                </p:cNvSpPr>
                <p:nvPr/>
              </p:nvSpPr>
              <p:spPr bwMode="auto">
                <a:xfrm>
                  <a:off x="1633" y="935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51" name="Rectangle 7"/>
              <p:cNvSpPr>
                <a:spLocks noChangeArrowheads="1"/>
              </p:cNvSpPr>
              <p:nvPr/>
            </p:nvSpPr>
            <p:spPr bwMode="auto">
              <a:xfrm rot="5400000">
                <a:off x="1316" y="1321"/>
                <a:ext cx="135" cy="90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52" name="Group 8"/>
              <p:cNvGrpSpPr>
                <a:grpSpLocks/>
              </p:cNvGrpSpPr>
              <p:nvPr/>
            </p:nvGrpSpPr>
            <p:grpSpPr bwMode="auto">
              <a:xfrm>
                <a:off x="930" y="845"/>
                <a:ext cx="68" cy="861"/>
                <a:chOff x="930" y="845"/>
                <a:chExt cx="68" cy="861"/>
              </a:xfrm>
            </p:grpSpPr>
            <p:sp>
              <p:nvSpPr>
                <p:cNvPr id="57" name="Rectangle 9"/>
                <p:cNvSpPr>
                  <a:spLocks noChangeArrowheads="1"/>
                </p:cNvSpPr>
                <p:nvPr/>
              </p:nvSpPr>
              <p:spPr bwMode="auto">
                <a:xfrm>
                  <a:off x="930" y="845"/>
                  <a:ext cx="68" cy="8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58" name="Oval 10"/>
                <p:cNvSpPr>
                  <a:spLocks noChangeArrowheads="1"/>
                </p:cNvSpPr>
                <p:nvPr/>
              </p:nvSpPr>
              <p:spPr bwMode="auto">
                <a:xfrm>
                  <a:off x="952" y="890"/>
                  <a:ext cx="23" cy="45"/>
                </a:xfrm>
                <a:prstGeom prst="ellipse">
                  <a:avLst/>
                </a:prstGeom>
                <a:solidFill>
                  <a:srgbClr val="FFFFFF"/>
                </a:solidFill>
                <a:ln w="28575" algn="ctr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grpSp>
            <p:nvGrpSpPr>
              <p:cNvPr id="53" name="Group 11"/>
              <p:cNvGrpSpPr>
                <a:grpSpLocks/>
              </p:cNvGrpSpPr>
              <p:nvPr/>
            </p:nvGrpSpPr>
            <p:grpSpPr bwMode="auto">
              <a:xfrm>
                <a:off x="1633" y="981"/>
                <a:ext cx="113" cy="725"/>
                <a:chOff x="1633" y="981"/>
                <a:chExt cx="113" cy="725"/>
              </a:xfrm>
            </p:grpSpPr>
            <p:sp>
              <p:nvSpPr>
                <p:cNvPr id="55" name="Rectangle 12"/>
                <p:cNvSpPr>
                  <a:spLocks noChangeArrowheads="1"/>
                </p:cNvSpPr>
                <p:nvPr/>
              </p:nvSpPr>
              <p:spPr bwMode="auto">
                <a:xfrm>
                  <a:off x="1655" y="1003"/>
                  <a:ext cx="68" cy="703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56" name="Oval 13"/>
                <p:cNvSpPr>
                  <a:spLocks noChangeArrowheads="1"/>
                </p:cNvSpPr>
                <p:nvPr/>
              </p:nvSpPr>
              <p:spPr bwMode="auto">
                <a:xfrm>
                  <a:off x="1633" y="981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54" name="Freeform 14"/>
              <p:cNvSpPr>
                <a:spLocks/>
              </p:cNvSpPr>
              <p:nvPr/>
            </p:nvSpPr>
            <p:spPr bwMode="auto">
              <a:xfrm>
                <a:off x="832" y="981"/>
                <a:ext cx="100" cy="795"/>
              </a:xfrm>
              <a:custGeom>
                <a:avLst/>
                <a:gdLst>
                  <a:gd name="T0" fmla="*/ 30 w 100"/>
                  <a:gd name="T1" fmla="*/ 0 h 795"/>
                  <a:gd name="T2" fmla="*/ 32 w 100"/>
                  <a:gd name="T3" fmla="*/ 141 h 795"/>
                  <a:gd name="T4" fmla="*/ 1 w 100"/>
                  <a:gd name="T5" fmla="*/ 189 h 795"/>
                  <a:gd name="T6" fmla="*/ 41 w 100"/>
                  <a:gd name="T7" fmla="*/ 225 h 795"/>
                  <a:gd name="T8" fmla="*/ 5 w 100"/>
                  <a:gd name="T9" fmla="*/ 273 h 795"/>
                  <a:gd name="T10" fmla="*/ 50 w 100"/>
                  <a:gd name="T11" fmla="*/ 315 h 795"/>
                  <a:gd name="T12" fmla="*/ 4 w 100"/>
                  <a:gd name="T13" fmla="*/ 357 h 795"/>
                  <a:gd name="T14" fmla="*/ 47 w 100"/>
                  <a:gd name="T15" fmla="*/ 393 h 795"/>
                  <a:gd name="T16" fmla="*/ 5 w 100"/>
                  <a:gd name="T17" fmla="*/ 447 h 795"/>
                  <a:gd name="T18" fmla="*/ 53 w 100"/>
                  <a:gd name="T19" fmla="*/ 489 h 795"/>
                  <a:gd name="T20" fmla="*/ 10 w 100"/>
                  <a:gd name="T21" fmla="*/ 534 h 795"/>
                  <a:gd name="T22" fmla="*/ 55 w 100"/>
                  <a:gd name="T23" fmla="*/ 560 h 795"/>
                  <a:gd name="T24" fmla="*/ 17 w 100"/>
                  <a:gd name="T25" fmla="*/ 605 h 795"/>
                  <a:gd name="T26" fmla="*/ 61 w 100"/>
                  <a:gd name="T27" fmla="*/ 644 h 795"/>
                  <a:gd name="T28" fmla="*/ 23 w 100"/>
                  <a:gd name="T29" fmla="*/ 675 h 795"/>
                  <a:gd name="T30" fmla="*/ 100 w 100"/>
                  <a:gd name="T31" fmla="*/ 7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0" h="795">
                    <a:moveTo>
                      <a:pt x="30" y="0"/>
                    </a:moveTo>
                    <a:cubicBezTo>
                      <a:pt x="30" y="23"/>
                      <a:pt x="37" y="110"/>
                      <a:pt x="32" y="141"/>
                    </a:cubicBezTo>
                    <a:cubicBezTo>
                      <a:pt x="27" y="172"/>
                      <a:pt x="0" y="175"/>
                      <a:pt x="1" y="189"/>
                    </a:cubicBezTo>
                    <a:cubicBezTo>
                      <a:pt x="2" y="203"/>
                      <a:pt x="40" y="211"/>
                      <a:pt x="41" y="225"/>
                    </a:cubicBezTo>
                    <a:cubicBezTo>
                      <a:pt x="42" y="239"/>
                      <a:pt x="4" y="258"/>
                      <a:pt x="5" y="273"/>
                    </a:cubicBezTo>
                    <a:cubicBezTo>
                      <a:pt x="6" y="288"/>
                      <a:pt x="50" y="301"/>
                      <a:pt x="50" y="315"/>
                    </a:cubicBezTo>
                    <a:cubicBezTo>
                      <a:pt x="50" y="329"/>
                      <a:pt x="4" y="344"/>
                      <a:pt x="4" y="357"/>
                    </a:cubicBezTo>
                    <a:cubicBezTo>
                      <a:pt x="4" y="370"/>
                      <a:pt x="47" y="378"/>
                      <a:pt x="47" y="393"/>
                    </a:cubicBezTo>
                    <a:cubicBezTo>
                      <a:pt x="47" y="408"/>
                      <a:pt x="4" y="431"/>
                      <a:pt x="5" y="447"/>
                    </a:cubicBezTo>
                    <a:cubicBezTo>
                      <a:pt x="6" y="463"/>
                      <a:pt x="52" y="475"/>
                      <a:pt x="53" y="489"/>
                    </a:cubicBezTo>
                    <a:cubicBezTo>
                      <a:pt x="54" y="503"/>
                      <a:pt x="10" y="522"/>
                      <a:pt x="10" y="534"/>
                    </a:cubicBezTo>
                    <a:cubicBezTo>
                      <a:pt x="10" y="546"/>
                      <a:pt x="54" y="548"/>
                      <a:pt x="55" y="560"/>
                    </a:cubicBezTo>
                    <a:cubicBezTo>
                      <a:pt x="56" y="572"/>
                      <a:pt x="16" y="591"/>
                      <a:pt x="17" y="605"/>
                    </a:cubicBezTo>
                    <a:cubicBezTo>
                      <a:pt x="18" y="619"/>
                      <a:pt x="60" y="632"/>
                      <a:pt x="61" y="644"/>
                    </a:cubicBezTo>
                    <a:cubicBezTo>
                      <a:pt x="62" y="656"/>
                      <a:pt x="17" y="650"/>
                      <a:pt x="23" y="675"/>
                    </a:cubicBezTo>
                    <a:cubicBezTo>
                      <a:pt x="29" y="700"/>
                      <a:pt x="84" y="770"/>
                      <a:pt x="100" y="795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61" name="Group 15"/>
            <p:cNvGrpSpPr>
              <a:grpSpLocks/>
            </p:cNvGrpSpPr>
            <p:nvPr/>
          </p:nvGrpSpPr>
          <p:grpSpPr bwMode="auto">
            <a:xfrm>
              <a:off x="395288" y="2386013"/>
              <a:ext cx="1882775" cy="719137"/>
              <a:chOff x="431" y="866"/>
              <a:chExt cx="1186" cy="1206"/>
            </a:xfrm>
          </p:grpSpPr>
          <p:sp>
            <p:nvSpPr>
              <p:cNvPr id="62" name="Freeform 16"/>
              <p:cNvSpPr>
                <a:spLocks/>
              </p:cNvSpPr>
              <p:nvPr/>
            </p:nvSpPr>
            <p:spPr bwMode="auto">
              <a:xfrm>
                <a:off x="431" y="866"/>
                <a:ext cx="1171" cy="96"/>
              </a:xfrm>
              <a:custGeom>
                <a:avLst/>
                <a:gdLst>
                  <a:gd name="T0" fmla="*/ 0 w 1171"/>
                  <a:gd name="T1" fmla="*/ 4 h 96"/>
                  <a:gd name="T2" fmla="*/ 816 w 1171"/>
                  <a:gd name="T3" fmla="*/ 4 h 96"/>
                  <a:gd name="T4" fmla="*/ 1125 w 1171"/>
                  <a:gd name="T5" fmla="*/ 26 h 96"/>
                  <a:gd name="T6" fmla="*/ 1092 w 1171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1" h="96">
                    <a:moveTo>
                      <a:pt x="0" y="4"/>
                    </a:moveTo>
                    <a:cubicBezTo>
                      <a:pt x="315" y="2"/>
                      <a:pt x="629" y="0"/>
                      <a:pt x="816" y="4"/>
                    </a:cubicBezTo>
                    <a:cubicBezTo>
                      <a:pt x="1003" y="8"/>
                      <a:pt x="1079" y="11"/>
                      <a:pt x="1125" y="26"/>
                    </a:cubicBezTo>
                    <a:cubicBezTo>
                      <a:pt x="1171" y="41"/>
                      <a:pt x="1099" y="82"/>
                      <a:pt x="1092" y="96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981" y="947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4" name="Freeform 18"/>
              <p:cNvSpPr>
                <a:spLocks/>
              </p:cNvSpPr>
              <p:nvPr/>
            </p:nvSpPr>
            <p:spPr bwMode="auto">
              <a:xfrm>
                <a:off x="981" y="1060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5" name="Freeform 19"/>
              <p:cNvSpPr>
                <a:spLocks/>
              </p:cNvSpPr>
              <p:nvPr/>
            </p:nvSpPr>
            <p:spPr bwMode="auto">
              <a:xfrm>
                <a:off x="981" y="1173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6" name="Freeform 20"/>
              <p:cNvSpPr>
                <a:spLocks/>
              </p:cNvSpPr>
              <p:nvPr/>
            </p:nvSpPr>
            <p:spPr bwMode="auto">
              <a:xfrm>
                <a:off x="981" y="1286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7" name="Freeform 21"/>
              <p:cNvSpPr>
                <a:spLocks/>
              </p:cNvSpPr>
              <p:nvPr/>
            </p:nvSpPr>
            <p:spPr bwMode="auto">
              <a:xfrm>
                <a:off x="981" y="1399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8" name="Freeform 22"/>
              <p:cNvSpPr>
                <a:spLocks/>
              </p:cNvSpPr>
              <p:nvPr/>
            </p:nvSpPr>
            <p:spPr bwMode="auto">
              <a:xfrm>
                <a:off x="981" y="1512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9" name="Freeform 23"/>
              <p:cNvSpPr>
                <a:spLocks/>
              </p:cNvSpPr>
              <p:nvPr/>
            </p:nvSpPr>
            <p:spPr bwMode="auto">
              <a:xfrm>
                <a:off x="981" y="1625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0" name="Freeform 24"/>
              <p:cNvSpPr>
                <a:spLocks/>
              </p:cNvSpPr>
              <p:nvPr/>
            </p:nvSpPr>
            <p:spPr bwMode="auto">
              <a:xfrm>
                <a:off x="981" y="1738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1" name="Freeform 25"/>
              <p:cNvSpPr>
                <a:spLocks/>
              </p:cNvSpPr>
              <p:nvPr/>
            </p:nvSpPr>
            <p:spPr bwMode="auto">
              <a:xfrm>
                <a:off x="981" y="1851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" name="Freeform 26"/>
              <p:cNvSpPr>
                <a:spLocks/>
              </p:cNvSpPr>
              <p:nvPr/>
            </p:nvSpPr>
            <p:spPr bwMode="auto">
              <a:xfrm>
                <a:off x="981" y="1964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" name="Line 27"/>
              <p:cNvSpPr>
                <a:spLocks noChangeShapeType="1"/>
              </p:cNvSpPr>
              <p:nvPr/>
            </p:nvSpPr>
            <p:spPr bwMode="auto">
              <a:xfrm flipH="1" flipV="1">
                <a:off x="431" y="2069"/>
                <a:ext cx="635" cy="3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74" name="AutoShape 34"/>
            <p:cNvSpPr>
              <a:spLocks noChangeArrowheads="1"/>
            </p:cNvSpPr>
            <p:nvPr/>
          </p:nvSpPr>
          <p:spPr bwMode="auto">
            <a:xfrm>
              <a:off x="404813" y="2176463"/>
              <a:ext cx="450850" cy="157162"/>
            </a:xfrm>
            <a:prstGeom prst="rightArrow">
              <a:avLst>
                <a:gd name="adj1" fmla="val 50000"/>
                <a:gd name="adj2" fmla="val 71717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75" name="Text Box 35"/>
            <p:cNvSpPr txBox="1">
              <a:spLocks noChangeArrowheads="1"/>
            </p:cNvSpPr>
            <p:nvPr/>
          </p:nvSpPr>
          <p:spPr bwMode="auto">
            <a:xfrm>
              <a:off x="404813" y="1808163"/>
              <a:ext cx="431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/>
                <a:t>I</a:t>
              </a:r>
              <a:endParaRPr lang="en-AU" altLang="en-US"/>
            </a:p>
          </p:txBody>
        </p:sp>
      </p:grp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5889" y="4041068"/>
            <a:ext cx="2447919" cy="1620821"/>
            <a:chOff x="395889" y="4041068"/>
            <a:chExt cx="2447919" cy="1620821"/>
          </a:xfrm>
        </p:grpSpPr>
        <p:grpSp>
          <p:nvGrpSpPr>
            <p:cNvPr id="40" name="Group 2"/>
            <p:cNvGrpSpPr>
              <a:grpSpLocks/>
            </p:cNvGrpSpPr>
            <p:nvPr/>
          </p:nvGrpSpPr>
          <p:grpSpPr bwMode="auto">
            <a:xfrm>
              <a:off x="1032471" y="4079160"/>
              <a:ext cx="1811337" cy="1582729"/>
              <a:chOff x="832" y="845"/>
              <a:chExt cx="1141" cy="997"/>
            </a:xfrm>
          </p:grpSpPr>
          <p:sp>
            <p:nvSpPr>
              <p:cNvPr id="41" name="Rectangle 3"/>
              <p:cNvSpPr>
                <a:spLocks noChangeArrowheads="1"/>
              </p:cNvSpPr>
              <p:nvPr/>
            </p:nvSpPr>
            <p:spPr bwMode="auto">
              <a:xfrm>
                <a:off x="1066" y="1003"/>
                <a:ext cx="453" cy="703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42" name="Group 4"/>
              <p:cNvGrpSpPr>
                <a:grpSpLocks/>
              </p:cNvGrpSpPr>
              <p:nvPr/>
            </p:nvGrpSpPr>
            <p:grpSpPr bwMode="auto">
              <a:xfrm rot="19800000">
                <a:off x="862" y="891"/>
                <a:ext cx="1111" cy="227"/>
                <a:chOff x="722" y="1083"/>
                <a:chExt cx="1111" cy="227"/>
              </a:xfrm>
            </p:grpSpPr>
            <p:sp>
              <p:nvSpPr>
                <p:cNvPr id="82" name="Rectangle 5"/>
                <p:cNvSpPr>
                  <a:spLocks noChangeArrowheads="1"/>
                </p:cNvSpPr>
                <p:nvPr/>
              </p:nvSpPr>
              <p:spPr bwMode="auto">
                <a:xfrm rot="7260000" flipH="1">
                  <a:off x="1255" y="550"/>
                  <a:ext cx="45" cy="111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83" name="Oval 6"/>
                <p:cNvSpPr>
                  <a:spLocks noChangeArrowheads="1"/>
                </p:cNvSpPr>
                <p:nvPr/>
              </p:nvSpPr>
              <p:spPr bwMode="auto">
                <a:xfrm rot="1800000">
                  <a:off x="1472" y="1287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 rot="5400000">
                <a:off x="1316" y="1321"/>
                <a:ext cx="135" cy="90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2549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25490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44" name="Group 8"/>
              <p:cNvGrpSpPr>
                <a:grpSpLocks/>
              </p:cNvGrpSpPr>
              <p:nvPr/>
            </p:nvGrpSpPr>
            <p:grpSpPr bwMode="auto">
              <a:xfrm>
                <a:off x="930" y="845"/>
                <a:ext cx="68" cy="861"/>
                <a:chOff x="930" y="845"/>
                <a:chExt cx="68" cy="861"/>
              </a:xfrm>
            </p:grpSpPr>
            <p:sp>
              <p:nvSpPr>
                <p:cNvPr id="80" name="Rectangle 9"/>
                <p:cNvSpPr>
                  <a:spLocks noChangeArrowheads="1"/>
                </p:cNvSpPr>
                <p:nvPr/>
              </p:nvSpPr>
              <p:spPr bwMode="auto">
                <a:xfrm>
                  <a:off x="930" y="845"/>
                  <a:ext cx="68" cy="8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81" name="Oval 10"/>
                <p:cNvSpPr>
                  <a:spLocks noChangeArrowheads="1"/>
                </p:cNvSpPr>
                <p:nvPr/>
              </p:nvSpPr>
              <p:spPr bwMode="auto">
                <a:xfrm>
                  <a:off x="952" y="890"/>
                  <a:ext cx="23" cy="45"/>
                </a:xfrm>
                <a:prstGeom prst="ellipse">
                  <a:avLst/>
                </a:prstGeom>
                <a:solidFill>
                  <a:srgbClr val="FFFFFF"/>
                </a:solidFill>
                <a:ln w="28575" algn="ctr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grpSp>
            <p:nvGrpSpPr>
              <p:cNvPr id="76" name="Group 11"/>
              <p:cNvGrpSpPr>
                <a:grpSpLocks/>
              </p:cNvGrpSpPr>
              <p:nvPr/>
            </p:nvGrpSpPr>
            <p:grpSpPr bwMode="auto">
              <a:xfrm>
                <a:off x="1633" y="981"/>
                <a:ext cx="113" cy="725"/>
                <a:chOff x="1633" y="981"/>
                <a:chExt cx="113" cy="725"/>
              </a:xfrm>
            </p:grpSpPr>
            <p:sp>
              <p:nvSpPr>
                <p:cNvPr id="78" name="Rectangle 12"/>
                <p:cNvSpPr>
                  <a:spLocks noChangeArrowheads="1"/>
                </p:cNvSpPr>
                <p:nvPr/>
              </p:nvSpPr>
              <p:spPr bwMode="auto">
                <a:xfrm>
                  <a:off x="1655" y="1003"/>
                  <a:ext cx="68" cy="703"/>
                </a:xfrm>
                <a:prstGeom prst="rect">
                  <a:avLst/>
                </a:prstGeom>
                <a:gradFill rotWithShape="1">
                  <a:gsLst>
                    <a:gs pos="0">
                      <a:srgbClr val="969696"/>
                    </a:gs>
                    <a:gs pos="50000">
                      <a:srgbClr val="969696">
                        <a:gamma/>
                        <a:shade val="46275"/>
                        <a:invGamma/>
                      </a:srgbClr>
                    </a:gs>
                    <a:gs pos="100000">
                      <a:srgbClr val="969696"/>
                    </a:gs>
                  </a:gsLst>
                  <a:lin ang="5400000" scaled="1"/>
                </a:gradFill>
                <a:ln w="2857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79" name="Oval 13"/>
                <p:cNvSpPr>
                  <a:spLocks noChangeArrowheads="1"/>
                </p:cNvSpPr>
                <p:nvPr/>
              </p:nvSpPr>
              <p:spPr bwMode="auto">
                <a:xfrm>
                  <a:off x="1633" y="981"/>
                  <a:ext cx="113" cy="23"/>
                </a:xfrm>
                <a:prstGeom prst="ellipse">
                  <a:avLst/>
                </a:prstGeom>
                <a:solidFill>
                  <a:srgbClr val="4D4D4D"/>
                </a:solidFill>
                <a:ln w="28575" algn="ctr">
                  <a:solidFill>
                    <a:srgbClr val="5F5F5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77" name="Freeform 14"/>
              <p:cNvSpPr>
                <a:spLocks/>
              </p:cNvSpPr>
              <p:nvPr/>
            </p:nvSpPr>
            <p:spPr bwMode="auto">
              <a:xfrm>
                <a:off x="832" y="912"/>
                <a:ext cx="100" cy="862"/>
              </a:xfrm>
              <a:custGeom>
                <a:avLst/>
                <a:gdLst>
                  <a:gd name="T0" fmla="*/ 30 w 100"/>
                  <a:gd name="T1" fmla="*/ 0 h 795"/>
                  <a:gd name="T2" fmla="*/ 32 w 100"/>
                  <a:gd name="T3" fmla="*/ 141 h 795"/>
                  <a:gd name="T4" fmla="*/ 1 w 100"/>
                  <a:gd name="T5" fmla="*/ 189 h 795"/>
                  <a:gd name="T6" fmla="*/ 41 w 100"/>
                  <a:gd name="T7" fmla="*/ 225 h 795"/>
                  <a:gd name="T8" fmla="*/ 5 w 100"/>
                  <a:gd name="T9" fmla="*/ 273 h 795"/>
                  <a:gd name="T10" fmla="*/ 50 w 100"/>
                  <a:gd name="T11" fmla="*/ 315 h 795"/>
                  <a:gd name="T12" fmla="*/ 4 w 100"/>
                  <a:gd name="T13" fmla="*/ 357 h 795"/>
                  <a:gd name="T14" fmla="*/ 47 w 100"/>
                  <a:gd name="T15" fmla="*/ 393 h 795"/>
                  <a:gd name="T16" fmla="*/ 5 w 100"/>
                  <a:gd name="T17" fmla="*/ 447 h 795"/>
                  <a:gd name="T18" fmla="*/ 53 w 100"/>
                  <a:gd name="T19" fmla="*/ 489 h 795"/>
                  <a:gd name="T20" fmla="*/ 10 w 100"/>
                  <a:gd name="T21" fmla="*/ 534 h 795"/>
                  <a:gd name="T22" fmla="*/ 55 w 100"/>
                  <a:gd name="T23" fmla="*/ 560 h 795"/>
                  <a:gd name="T24" fmla="*/ 17 w 100"/>
                  <a:gd name="T25" fmla="*/ 605 h 795"/>
                  <a:gd name="T26" fmla="*/ 61 w 100"/>
                  <a:gd name="T27" fmla="*/ 644 h 795"/>
                  <a:gd name="T28" fmla="*/ 23 w 100"/>
                  <a:gd name="T29" fmla="*/ 675 h 795"/>
                  <a:gd name="T30" fmla="*/ 100 w 100"/>
                  <a:gd name="T31" fmla="*/ 7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0" h="795">
                    <a:moveTo>
                      <a:pt x="30" y="0"/>
                    </a:moveTo>
                    <a:cubicBezTo>
                      <a:pt x="30" y="23"/>
                      <a:pt x="37" y="110"/>
                      <a:pt x="32" y="141"/>
                    </a:cubicBezTo>
                    <a:cubicBezTo>
                      <a:pt x="27" y="172"/>
                      <a:pt x="0" y="175"/>
                      <a:pt x="1" y="189"/>
                    </a:cubicBezTo>
                    <a:cubicBezTo>
                      <a:pt x="2" y="203"/>
                      <a:pt x="40" y="211"/>
                      <a:pt x="41" y="225"/>
                    </a:cubicBezTo>
                    <a:cubicBezTo>
                      <a:pt x="42" y="239"/>
                      <a:pt x="4" y="258"/>
                      <a:pt x="5" y="273"/>
                    </a:cubicBezTo>
                    <a:cubicBezTo>
                      <a:pt x="6" y="288"/>
                      <a:pt x="50" y="301"/>
                      <a:pt x="50" y="315"/>
                    </a:cubicBezTo>
                    <a:cubicBezTo>
                      <a:pt x="50" y="329"/>
                      <a:pt x="4" y="344"/>
                      <a:pt x="4" y="357"/>
                    </a:cubicBezTo>
                    <a:cubicBezTo>
                      <a:pt x="4" y="370"/>
                      <a:pt x="47" y="378"/>
                      <a:pt x="47" y="393"/>
                    </a:cubicBezTo>
                    <a:cubicBezTo>
                      <a:pt x="47" y="408"/>
                      <a:pt x="4" y="431"/>
                      <a:pt x="5" y="447"/>
                    </a:cubicBezTo>
                    <a:cubicBezTo>
                      <a:pt x="6" y="463"/>
                      <a:pt x="52" y="475"/>
                      <a:pt x="53" y="489"/>
                    </a:cubicBezTo>
                    <a:cubicBezTo>
                      <a:pt x="54" y="503"/>
                      <a:pt x="10" y="522"/>
                      <a:pt x="10" y="534"/>
                    </a:cubicBezTo>
                    <a:cubicBezTo>
                      <a:pt x="10" y="546"/>
                      <a:pt x="54" y="548"/>
                      <a:pt x="55" y="560"/>
                    </a:cubicBezTo>
                    <a:cubicBezTo>
                      <a:pt x="56" y="572"/>
                      <a:pt x="16" y="591"/>
                      <a:pt x="17" y="605"/>
                    </a:cubicBezTo>
                    <a:cubicBezTo>
                      <a:pt x="18" y="619"/>
                      <a:pt x="60" y="632"/>
                      <a:pt x="61" y="644"/>
                    </a:cubicBezTo>
                    <a:cubicBezTo>
                      <a:pt x="62" y="656"/>
                      <a:pt x="17" y="650"/>
                      <a:pt x="23" y="675"/>
                    </a:cubicBezTo>
                    <a:cubicBezTo>
                      <a:pt x="29" y="700"/>
                      <a:pt x="84" y="770"/>
                      <a:pt x="100" y="795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84" name="Group 15"/>
            <p:cNvGrpSpPr>
              <a:grpSpLocks/>
            </p:cNvGrpSpPr>
            <p:nvPr/>
          </p:nvGrpSpPr>
          <p:grpSpPr bwMode="auto">
            <a:xfrm>
              <a:off x="395889" y="4618918"/>
              <a:ext cx="1882775" cy="719137"/>
              <a:chOff x="431" y="866"/>
              <a:chExt cx="1186" cy="1206"/>
            </a:xfrm>
          </p:grpSpPr>
          <p:sp>
            <p:nvSpPr>
              <p:cNvPr id="85" name="Freeform 16"/>
              <p:cNvSpPr>
                <a:spLocks/>
              </p:cNvSpPr>
              <p:nvPr/>
            </p:nvSpPr>
            <p:spPr bwMode="auto">
              <a:xfrm>
                <a:off x="431" y="866"/>
                <a:ext cx="1171" cy="96"/>
              </a:xfrm>
              <a:custGeom>
                <a:avLst/>
                <a:gdLst>
                  <a:gd name="T0" fmla="*/ 0 w 1171"/>
                  <a:gd name="T1" fmla="*/ 4 h 96"/>
                  <a:gd name="T2" fmla="*/ 816 w 1171"/>
                  <a:gd name="T3" fmla="*/ 4 h 96"/>
                  <a:gd name="T4" fmla="*/ 1125 w 1171"/>
                  <a:gd name="T5" fmla="*/ 26 h 96"/>
                  <a:gd name="T6" fmla="*/ 1092 w 1171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1" h="96">
                    <a:moveTo>
                      <a:pt x="0" y="4"/>
                    </a:moveTo>
                    <a:cubicBezTo>
                      <a:pt x="315" y="2"/>
                      <a:pt x="629" y="0"/>
                      <a:pt x="816" y="4"/>
                    </a:cubicBezTo>
                    <a:cubicBezTo>
                      <a:pt x="1003" y="8"/>
                      <a:pt x="1079" y="11"/>
                      <a:pt x="1125" y="26"/>
                    </a:cubicBezTo>
                    <a:cubicBezTo>
                      <a:pt x="1171" y="41"/>
                      <a:pt x="1099" y="82"/>
                      <a:pt x="1092" y="96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6" name="Freeform 17"/>
              <p:cNvSpPr>
                <a:spLocks/>
              </p:cNvSpPr>
              <p:nvPr/>
            </p:nvSpPr>
            <p:spPr bwMode="auto">
              <a:xfrm>
                <a:off x="981" y="947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7" name="Freeform 18"/>
              <p:cNvSpPr>
                <a:spLocks/>
              </p:cNvSpPr>
              <p:nvPr/>
            </p:nvSpPr>
            <p:spPr bwMode="auto">
              <a:xfrm>
                <a:off x="981" y="1060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8" name="Freeform 19"/>
              <p:cNvSpPr>
                <a:spLocks/>
              </p:cNvSpPr>
              <p:nvPr/>
            </p:nvSpPr>
            <p:spPr bwMode="auto">
              <a:xfrm>
                <a:off x="981" y="1173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89" name="Freeform 20"/>
              <p:cNvSpPr>
                <a:spLocks/>
              </p:cNvSpPr>
              <p:nvPr/>
            </p:nvSpPr>
            <p:spPr bwMode="auto">
              <a:xfrm>
                <a:off x="981" y="1286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0" name="Freeform 21"/>
              <p:cNvSpPr>
                <a:spLocks/>
              </p:cNvSpPr>
              <p:nvPr/>
            </p:nvSpPr>
            <p:spPr bwMode="auto">
              <a:xfrm>
                <a:off x="981" y="1399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1" name="Freeform 22"/>
              <p:cNvSpPr>
                <a:spLocks/>
              </p:cNvSpPr>
              <p:nvPr/>
            </p:nvSpPr>
            <p:spPr bwMode="auto">
              <a:xfrm>
                <a:off x="981" y="1512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2" name="Freeform 23"/>
              <p:cNvSpPr>
                <a:spLocks/>
              </p:cNvSpPr>
              <p:nvPr/>
            </p:nvSpPr>
            <p:spPr bwMode="auto">
              <a:xfrm>
                <a:off x="981" y="1625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3" name="Freeform 24"/>
              <p:cNvSpPr>
                <a:spLocks/>
              </p:cNvSpPr>
              <p:nvPr/>
            </p:nvSpPr>
            <p:spPr bwMode="auto">
              <a:xfrm>
                <a:off x="981" y="1738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4" name="Freeform 25"/>
              <p:cNvSpPr>
                <a:spLocks/>
              </p:cNvSpPr>
              <p:nvPr/>
            </p:nvSpPr>
            <p:spPr bwMode="auto">
              <a:xfrm>
                <a:off x="981" y="1851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5" name="Freeform 26"/>
              <p:cNvSpPr>
                <a:spLocks/>
              </p:cNvSpPr>
              <p:nvPr/>
            </p:nvSpPr>
            <p:spPr bwMode="auto">
              <a:xfrm>
                <a:off x="981" y="1964"/>
                <a:ext cx="636" cy="104"/>
              </a:xfrm>
              <a:custGeom>
                <a:avLst/>
                <a:gdLst>
                  <a:gd name="T0" fmla="*/ 80 w 636"/>
                  <a:gd name="T1" fmla="*/ 0 h 104"/>
                  <a:gd name="T2" fmla="*/ 84 w 636"/>
                  <a:gd name="T3" fmla="*/ 48 h 104"/>
                  <a:gd name="T4" fmla="*/ 561 w 636"/>
                  <a:gd name="T5" fmla="*/ 59 h 104"/>
                  <a:gd name="T6" fmla="*/ 539 w 636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104">
                    <a:moveTo>
                      <a:pt x="80" y="0"/>
                    </a:moveTo>
                    <a:cubicBezTo>
                      <a:pt x="81" y="8"/>
                      <a:pt x="0" y="31"/>
                      <a:pt x="84" y="48"/>
                    </a:cubicBezTo>
                    <a:cubicBezTo>
                      <a:pt x="168" y="65"/>
                      <a:pt x="486" y="54"/>
                      <a:pt x="561" y="59"/>
                    </a:cubicBezTo>
                    <a:cubicBezTo>
                      <a:pt x="636" y="64"/>
                      <a:pt x="544" y="95"/>
                      <a:pt x="539" y="104"/>
                    </a:cubicBezTo>
                  </a:path>
                </a:pathLst>
              </a:custGeom>
              <a:noFill/>
              <a:ln w="28575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6" name="Line 27"/>
              <p:cNvSpPr>
                <a:spLocks noChangeShapeType="1"/>
              </p:cNvSpPr>
              <p:nvPr/>
            </p:nvSpPr>
            <p:spPr bwMode="auto">
              <a:xfrm flipH="1" flipV="1">
                <a:off x="431" y="2069"/>
                <a:ext cx="635" cy="3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97" name="AutoShape 34"/>
            <p:cNvSpPr>
              <a:spLocks noChangeArrowheads="1"/>
            </p:cNvSpPr>
            <p:nvPr/>
          </p:nvSpPr>
          <p:spPr bwMode="auto">
            <a:xfrm>
              <a:off x="404813" y="4409368"/>
              <a:ext cx="450850" cy="157162"/>
            </a:xfrm>
            <a:prstGeom prst="rightArrow">
              <a:avLst>
                <a:gd name="adj1" fmla="val 50000"/>
                <a:gd name="adj2" fmla="val 71717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98" name="Text Box 35"/>
            <p:cNvSpPr txBox="1">
              <a:spLocks noChangeArrowheads="1"/>
            </p:cNvSpPr>
            <p:nvPr/>
          </p:nvSpPr>
          <p:spPr bwMode="auto">
            <a:xfrm>
              <a:off x="404813" y="4041068"/>
              <a:ext cx="431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dirty="0"/>
                <a:t>I</a:t>
              </a:r>
              <a:endParaRPr lang="en-AU" altLang="en-US" dirty="0"/>
            </a:p>
          </p:txBody>
        </p:sp>
      </p:grpSp>
      <p:sp>
        <p:nvSpPr>
          <p:cNvPr id="99" name="Text Box 38"/>
          <p:cNvSpPr txBox="1">
            <a:spLocks noChangeArrowheads="1"/>
          </p:cNvSpPr>
          <p:nvPr/>
        </p:nvSpPr>
        <p:spPr bwMode="auto">
          <a:xfrm>
            <a:off x="4268130" y="4968216"/>
            <a:ext cx="19240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AU"/>
            </a:defPPr>
            <a:lvl1pPr algn="l">
              <a:defRPr sz="2000"/>
            </a:lvl1pPr>
          </a:lstStyle>
          <a:p>
            <a:r>
              <a:rPr lang="en-US" altLang="en-US" dirty="0"/>
              <a:t>I = 10 mA</a:t>
            </a:r>
            <a:endParaRPr lang="en-AU" altLang="en-US" dirty="0"/>
          </a:p>
        </p:txBody>
      </p:sp>
      <p:sp>
        <p:nvSpPr>
          <p:cNvPr id="100" name="Text Box 39"/>
          <p:cNvSpPr txBox="1">
            <a:spLocks noChangeArrowheads="1"/>
          </p:cNvSpPr>
          <p:nvPr/>
        </p:nvSpPr>
        <p:spPr bwMode="auto">
          <a:xfrm>
            <a:off x="4309317" y="4437112"/>
            <a:ext cx="233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800" b="1" dirty="0">
                <a:latin typeface="French Script MT" pitchFamily="66" charset="0"/>
              </a:rPr>
              <a:t>l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20 </a:t>
            </a:r>
            <a:r>
              <a:rPr lang="en-US" altLang="en-US" sz="2000" dirty="0"/>
              <a:t>mm</a:t>
            </a:r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940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BC59-4E36-4F40-AD42-15AA450D9079}" type="datetime1">
              <a:rPr lang="en-AU"/>
              <a:pPr/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7F67-C2EC-4172-BC71-69AC101A0F1D}" type="slidenum">
              <a:rPr lang="en-AU"/>
              <a:pPr/>
              <a:t>24</a:t>
            </a:fld>
            <a:endParaRPr lang="en-AU"/>
          </a:p>
        </p:txBody>
      </p:sp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652772" y="1608891"/>
            <a:ext cx="5838458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>
                <a:solidFill>
                  <a:schemeClr val="tx1"/>
                </a:solidFill>
                <a:latin typeface="Impact"/>
              </a:rPr>
              <a:t>Practical </a:t>
            </a:r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Exercise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2962432" y="4233445"/>
            <a:ext cx="3220754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The Relay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9" name="Oval 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i="0" u="none">
                <a:solidFill>
                  <a:schemeClr val="tx1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3659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2598-915A-4B3A-B02B-656879919202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7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787D-86CA-437B-BC1E-141134EF23CE}" type="slidenum">
              <a:rPr lang="en-AU" altLang="en-US"/>
              <a:pPr/>
              <a:t>3</a:t>
            </a:fld>
            <a:endParaRPr lang="en-AU" altLang="en-US"/>
          </a:p>
        </p:txBody>
      </p:sp>
      <p:grpSp>
        <p:nvGrpSpPr>
          <p:cNvPr id="122884" name="Group 4"/>
          <p:cNvGrpSpPr>
            <a:grpSpLocks/>
          </p:cNvGrpSpPr>
          <p:nvPr/>
        </p:nvGrpSpPr>
        <p:grpSpPr bwMode="auto">
          <a:xfrm>
            <a:off x="1403350" y="1016000"/>
            <a:ext cx="3600450" cy="3636963"/>
            <a:chOff x="1066" y="323"/>
            <a:chExt cx="2268" cy="2291"/>
          </a:xfrm>
        </p:grpSpPr>
        <p:sp>
          <p:nvSpPr>
            <p:cNvPr id="122885" name="Rectangle 5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22886" name="Rectangle 6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22887" name="AutoShape 7"/>
          <p:cNvSpPr>
            <a:spLocks noChangeArrowheads="1"/>
          </p:cNvSpPr>
          <p:nvPr/>
        </p:nvSpPr>
        <p:spPr bwMode="auto">
          <a:xfrm>
            <a:off x="1603375" y="2078038"/>
            <a:ext cx="252413" cy="1512887"/>
          </a:xfrm>
          <a:prstGeom prst="upArrow">
            <a:avLst>
              <a:gd name="adj1" fmla="val 50000"/>
              <a:gd name="adj2" fmla="val 149842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122888" name="AutoShape 8"/>
          <p:cNvCxnSpPr>
            <a:cxnSpLocks noChangeShapeType="1"/>
            <a:stCxn id="122901" idx="0"/>
            <a:endCxn id="122906" idx="0"/>
          </p:cNvCxnSpPr>
          <p:nvPr/>
        </p:nvCxnSpPr>
        <p:spPr bwMode="auto">
          <a:xfrm flipH="1" flipV="1">
            <a:off x="381000" y="1884363"/>
            <a:ext cx="12700" cy="579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889" name="AutoShape 9"/>
          <p:cNvCxnSpPr>
            <a:cxnSpLocks noChangeShapeType="1"/>
            <a:stCxn id="122895" idx="1"/>
            <a:endCxn id="122917" idx="1"/>
          </p:cNvCxnSpPr>
          <p:nvPr/>
        </p:nvCxnSpPr>
        <p:spPr bwMode="auto">
          <a:xfrm>
            <a:off x="395288" y="3427413"/>
            <a:ext cx="1587" cy="3476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2890" name="Group 10"/>
          <p:cNvGrpSpPr>
            <a:grpSpLocks/>
          </p:cNvGrpSpPr>
          <p:nvPr/>
        </p:nvGrpSpPr>
        <p:grpSpPr bwMode="auto">
          <a:xfrm>
            <a:off x="142875" y="2257425"/>
            <a:ext cx="468313" cy="1155700"/>
            <a:chOff x="272" y="1068"/>
            <a:chExt cx="295" cy="728"/>
          </a:xfrm>
        </p:grpSpPr>
        <p:grpSp>
          <p:nvGrpSpPr>
            <p:cNvPr id="122891" name="Group 11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22892" name="Line 12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2893" name="Line 13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2894" name="Line 14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2895" name="Line 15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22896" name="AutoShape 16"/>
            <p:cNvCxnSpPr>
              <a:cxnSpLocks noChangeShapeType="1"/>
              <a:stCxn id="122902" idx="1"/>
              <a:endCxn id="122894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2897" name="Group 17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22898" name="Group 18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22899" name="Line 19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00" name="Line 20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01" name="Line 21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02" name="Line 22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22903" name="Text Box 23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grpSp>
        <p:nvGrpSpPr>
          <p:cNvPr id="122905" name="Group 25"/>
          <p:cNvGrpSpPr>
            <a:grpSpLocks/>
          </p:cNvGrpSpPr>
          <p:nvPr/>
        </p:nvGrpSpPr>
        <p:grpSpPr bwMode="auto">
          <a:xfrm>
            <a:off x="395288" y="1878013"/>
            <a:ext cx="1882775" cy="1914525"/>
            <a:chOff x="431" y="866"/>
            <a:chExt cx="1186" cy="1206"/>
          </a:xfrm>
        </p:grpSpPr>
        <p:sp>
          <p:nvSpPr>
            <p:cNvPr id="122906" name="Freeform 2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07" name="Freeform 2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08" name="Freeform 2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09" name="Freeform 2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0" name="Freeform 3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1" name="Freeform 3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2" name="Freeform 3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3" name="Freeform 3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4" name="Freeform 3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5" name="Freeform 3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6" name="Freeform 3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7" name="Line 37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22919" name="AutoShape 39"/>
          <p:cNvSpPr>
            <a:spLocks noChangeArrowheads="1"/>
          </p:cNvSpPr>
          <p:nvPr/>
        </p:nvSpPr>
        <p:spPr bwMode="auto">
          <a:xfrm>
            <a:off x="6443663" y="1844675"/>
            <a:ext cx="450850" cy="157163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22920" name="Text Box 40"/>
          <p:cNvSpPr txBox="1">
            <a:spLocks noChangeArrowheads="1"/>
          </p:cNvSpPr>
          <p:nvPr/>
        </p:nvSpPr>
        <p:spPr bwMode="auto">
          <a:xfrm>
            <a:off x="6478588" y="1555750"/>
            <a:ext cx="360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dirty="0"/>
              <a:t>I</a:t>
            </a:r>
            <a:endParaRPr lang="en-AU" altLang="en-US" sz="1600" dirty="0"/>
          </a:p>
        </p:txBody>
      </p:sp>
      <p:sp>
        <p:nvSpPr>
          <p:cNvPr id="122921" name="Text Box 41"/>
          <p:cNvSpPr txBox="1">
            <a:spLocks noChangeArrowheads="1"/>
          </p:cNvSpPr>
          <p:nvPr/>
        </p:nvSpPr>
        <p:spPr bwMode="auto">
          <a:xfrm>
            <a:off x="1476375" y="1301391"/>
            <a:ext cx="503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0000"/>
                </a:solidFill>
              </a:rPr>
              <a:t>N</a:t>
            </a:r>
            <a:endParaRPr lang="en-AU" altLang="en-US" sz="3200" dirty="0">
              <a:solidFill>
                <a:srgbClr val="FF0000"/>
              </a:solidFill>
            </a:endParaRPr>
          </a:p>
        </p:txBody>
      </p:sp>
      <p:grpSp>
        <p:nvGrpSpPr>
          <p:cNvPr id="122945" name="Group 65"/>
          <p:cNvGrpSpPr>
            <a:grpSpLocks/>
          </p:cNvGrpSpPr>
          <p:nvPr/>
        </p:nvGrpSpPr>
        <p:grpSpPr bwMode="auto">
          <a:xfrm>
            <a:off x="5651500" y="2260600"/>
            <a:ext cx="468313" cy="1258888"/>
            <a:chOff x="3991" y="1911"/>
            <a:chExt cx="295" cy="793"/>
          </a:xfrm>
        </p:grpSpPr>
        <p:sp>
          <p:nvSpPr>
            <p:cNvPr id="122927" name="Line 47"/>
            <p:cNvSpPr>
              <a:spLocks noChangeShapeType="1"/>
            </p:cNvSpPr>
            <p:nvPr/>
          </p:nvSpPr>
          <p:spPr bwMode="auto">
            <a:xfrm>
              <a:off x="4150" y="2481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grpSp>
          <p:nvGrpSpPr>
            <p:cNvPr id="122944" name="Group 64"/>
            <p:cNvGrpSpPr>
              <a:grpSpLocks/>
            </p:cNvGrpSpPr>
            <p:nvPr/>
          </p:nvGrpSpPr>
          <p:grpSpPr bwMode="auto">
            <a:xfrm>
              <a:off x="4013" y="1979"/>
              <a:ext cx="273" cy="725"/>
              <a:chOff x="3628" y="1979"/>
              <a:chExt cx="273" cy="725"/>
            </a:xfrm>
          </p:grpSpPr>
          <p:grpSp>
            <p:nvGrpSpPr>
              <p:cNvPr id="122942" name="Group 62"/>
              <p:cNvGrpSpPr>
                <a:grpSpLocks/>
              </p:cNvGrpSpPr>
              <p:nvPr/>
            </p:nvGrpSpPr>
            <p:grpSpPr bwMode="auto">
              <a:xfrm>
                <a:off x="3629" y="2526"/>
                <a:ext cx="272" cy="178"/>
                <a:chOff x="3629" y="2526"/>
                <a:chExt cx="272" cy="178"/>
              </a:xfrm>
            </p:grpSpPr>
            <p:sp>
              <p:nvSpPr>
                <p:cNvPr id="122925" name="Line 45"/>
                <p:cNvSpPr>
                  <a:spLocks noChangeShapeType="1"/>
                </p:cNvSpPr>
                <p:nvPr/>
              </p:nvSpPr>
              <p:spPr bwMode="auto">
                <a:xfrm>
                  <a:off x="3629" y="2526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26" name="Line 46"/>
                <p:cNvSpPr>
                  <a:spLocks noChangeShapeType="1"/>
                </p:cNvSpPr>
                <p:nvPr/>
              </p:nvSpPr>
              <p:spPr bwMode="auto">
                <a:xfrm>
                  <a:off x="3675" y="2594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28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3765" y="2594"/>
                  <a:ext cx="0" cy="11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cxnSp>
            <p:nvCxnSpPr>
              <p:cNvPr id="122929" name="AutoShape 49"/>
              <p:cNvCxnSpPr>
                <a:cxnSpLocks noChangeShapeType="1"/>
                <a:stCxn id="122935" idx="1"/>
                <a:endCxn id="122927" idx="0"/>
              </p:cNvCxnSpPr>
              <p:nvPr/>
            </p:nvCxnSpPr>
            <p:spPr bwMode="auto">
              <a:xfrm>
                <a:off x="3764" y="2217"/>
                <a:ext cx="1" cy="255"/>
              </a:xfrm>
              <a:prstGeom prst="straightConnector1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22943" name="Group 63"/>
              <p:cNvGrpSpPr>
                <a:grpSpLocks/>
              </p:cNvGrpSpPr>
              <p:nvPr/>
            </p:nvGrpSpPr>
            <p:grpSpPr bwMode="auto">
              <a:xfrm>
                <a:off x="3628" y="1979"/>
                <a:ext cx="272" cy="184"/>
                <a:chOff x="3628" y="1979"/>
                <a:chExt cx="272" cy="184"/>
              </a:xfrm>
            </p:grpSpPr>
            <p:sp>
              <p:nvSpPr>
                <p:cNvPr id="122932" name="Line 52"/>
                <p:cNvSpPr>
                  <a:spLocks noChangeShapeType="1"/>
                </p:cNvSpPr>
                <p:nvPr/>
              </p:nvSpPr>
              <p:spPr bwMode="auto">
                <a:xfrm>
                  <a:off x="3628" y="2095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33" name="Line 53"/>
                <p:cNvSpPr>
                  <a:spLocks noChangeShapeType="1"/>
                </p:cNvSpPr>
                <p:nvPr/>
              </p:nvSpPr>
              <p:spPr bwMode="auto">
                <a:xfrm>
                  <a:off x="3674" y="2163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293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3764" y="1979"/>
                  <a:ext cx="1" cy="11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122935" name="Line 55"/>
            <p:cNvSpPr>
              <a:spLocks noChangeShapeType="1"/>
            </p:cNvSpPr>
            <p:nvPr/>
          </p:nvSpPr>
          <p:spPr bwMode="auto">
            <a:xfrm>
              <a:off x="4149" y="2163"/>
              <a:ext cx="0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36" name="Text Box 56"/>
            <p:cNvSpPr txBox="1">
              <a:spLocks noChangeArrowheads="1"/>
            </p:cNvSpPr>
            <p:nvPr/>
          </p:nvSpPr>
          <p:spPr bwMode="auto">
            <a:xfrm>
              <a:off x="3991" y="1911"/>
              <a:ext cx="116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en-US"/>
                <a:t>+</a:t>
              </a:r>
              <a:endParaRPr lang="en-AU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03913" y="2303463"/>
            <a:ext cx="1871662" cy="1281112"/>
            <a:chOff x="5903913" y="2303463"/>
            <a:chExt cx="1871662" cy="1281112"/>
          </a:xfrm>
        </p:grpSpPr>
        <p:sp>
          <p:nvSpPr>
            <p:cNvPr id="122939" name="Rectangle 59"/>
            <p:cNvSpPr>
              <a:spLocks noChangeArrowheads="1"/>
            </p:cNvSpPr>
            <p:nvPr/>
          </p:nvSpPr>
          <p:spPr bwMode="auto">
            <a:xfrm rot="5400000">
              <a:off x="7049294" y="2829719"/>
              <a:ext cx="1223962" cy="228600"/>
            </a:xfrm>
            <a:prstGeom prst="rect">
              <a:avLst/>
            </a:prstGeom>
            <a:solidFill>
              <a:srgbClr val="CCFFFF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cxnSp>
          <p:nvCxnSpPr>
            <p:cNvPr id="122940" name="AutoShape 60"/>
            <p:cNvCxnSpPr>
              <a:cxnSpLocks noChangeShapeType="1"/>
              <a:stCxn id="122934" idx="0"/>
              <a:endCxn id="122939" idx="1"/>
            </p:cNvCxnSpPr>
            <p:nvPr/>
          </p:nvCxnSpPr>
          <p:spPr bwMode="auto">
            <a:xfrm rot="16200000">
              <a:off x="6758782" y="1450181"/>
              <a:ext cx="50800" cy="1757363"/>
            </a:xfrm>
            <a:prstGeom prst="bentConnector3">
              <a:avLst>
                <a:gd name="adj1" fmla="val 493750"/>
              </a:avLst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941" name="AutoShape 61"/>
            <p:cNvCxnSpPr>
              <a:cxnSpLocks noChangeShapeType="1"/>
              <a:stCxn id="122928" idx="1"/>
              <a:endCxn id="122939" idx="3"/>
            </p:cNvCxnSpPr>
            <p:nvPr/>
          </p:nvCxnSpPr>
          <p:spPr bwMode="auto">
            <a:xfrm rot="16200000" flipH="1">
              <a:off x="6757988" y="2679700"/>
              <a:ext cx="50800" cy="1758950"/>
            </a:xfrm>
            <a:prstGeom prst="bentConnector3">
              <a:avLst>
                <a:gd name="adj1" fmla="val 493750"/>
              </a:avLst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2946" name="Text Box 66"/>
          <p:cNvSpPr txBox="1">
            <a:spLocks noChangeArrowheads="1"/>
          </p:cNvSpPr>
          <p:nvPr/>
        </p:nvSpPr>
        <p:spPr bwMode="auto">
          <a:xfrm>
            <a:off x="1296988" y="0"/>
            <a:ext cx="6551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200" dirty="0"/>
              <a:t>The Magnetic Circuit</a:t>
            </a:r>
          </a:p>
        </p:txBody>
      </p:sp>
      <p:sp>
        <p:nvSpPr>
          <p:cNvPr id="122949" name="Text Box 69"/>
          <p:cNvSpPr txBox="1">
            <a:spLocks noChangeArrowheads="1"/>
          </p:cNvSpPr>
          <p:nvPr/>
        </p:nvSpPr>
        <p:spPr bwMode="auto">
          <a:xfrm>
            <a:off x="5832475" y="2708275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EMF</a:t>
            </a:r>
          </a:p>
        </p:txBody>
      </p:sp>
      <p:sp>
        <p:nvSpPr>
          <p:cNvPr id="122950" name="Text Box 70"/>
          <p:cNvSpPr txBox="1">
            <a:spLocks noChangeArrowheads="1"/>
          </p:cNvSpPr>
          <p:nvPr/>
        </p:nvSpPr>
        <p:spPr bwMode="auto">
          <a:xfrm>
            <a:off x="2159000" y="2565400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 err="1"/>
              <a:t>MMF</a:t>
            </a:r>
            <a:endParaRPr lang="en-AU" alt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744663" y="1196751"/>
            <a:ext cx="3187377" cy="3186337"/>
            <a:chOff x="1744663" y="1196751"/>
            <a:chExt cx="3187377" cy="3186337"/>
          </a:xfrm>
        </p:grpSpPr>
        <p:sp>
          <p:nvSpPr>
            <p:cNvPr id="122904" name="Freeform 24"/>
            <p:cNvSpPr>
              <a:spLocks/>
            </p:cNvSpPr>
            <p:nvPr/>
          </p:nvSpPr>
          <p:spPr bwMode="auto">
            <a:xfrm>
              <a:off x="1744663" y="1196751"/>
              <a:ext cx="2916237" cy="1296000"/>
            </a:xfrm>
            <a:custGeom>
              <a:avLst/>
              <a:gdLst>
                <a:gd name="T0" fmla="*/ 3 w 1837"/>
                <a:gd name="T1" fmla="*/ 308 h 693"/>
                <a:gd name="T2" fmla="*/ 0 w 1837"/>
                <a:gd name="T3" fmla="*/ 0 h 693"/>
                <a:gd name="T4" fmla="*/ 1837 w 1837"/>
                <a:gd name="T5" fmla="*/ 0 h 693"/>
                <a:gd name="T6" fmla="*/ 1835 w 1837"/>
                <a:gd name="T7" fmla="*/ 693 h 693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9989 w 10000"/>
                <a:gd name="connsiteY2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cubicBezTo>
                    <a:pt x="9996" y="3333"/>
                    <a:pt x="9993" y="6667"/>
                    <a:pt x="9989" y="10000"/>
                  </a:cubicBezTo>
                </a:path>
              </a:pathLst>
            </a:custGeom>
            <a:noFill/>
            <a:ln w="762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18" name="Freeform 38"/>
            <p:cNvSpPr>
              <a:spLocks/>
            </p:cNvSpPr>
            <p:nvPr/>
          </p:nvSpPr>
          <p:spPr bwMode="auto">
            <a:xfrm>
              <a:off x="1746250" y="3252788"/>
              <a:ext cx="2916238" cy="1130300"/>
            </a:xfrm>
            <a:custGeom>
              <a:avLst/>
              <a:gdLst>
                <a:gd name="T0" fmla="*/ 1830 w 1837"/>
                <a:gd name="T1" fmla="*/ 0 h 712"/>
                <a:gd name="T2" fmla="*/ 1837 w 1837"/>
                <a:gd name="T3" fmla="*/ 712 h 712"/>
                <a:gd name="T4" fmla="*/ 0 w 1837"/>
                <a:gd name="T5" fmla="*/ 712 h 712"/>
                <a:gd name="T6" fmla="*/ 6 w 1837"/>
                <a:gd name="T7" fmla="*/ 356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7" h="712">
                  <a:moveTo>
                    <a:pt x="1830" y="0"/>
                  </a:moveTo>
                  <a:lnTo>
                    <a:pt x="1837" y="712"/>
                  </a:lnTo>
                  <a:lnTo>
                    <a:pt x="0" y="712"/>
                  </a:lnTo>
                  <a:lnTo>
                    <a:pt x="6" y="356"/>
                  </a:lnTo>
                </a:path>
              </a:pathLst>
            </a:custGeom>
            <a:noFill/>
            <a:ln w="76200" cap="flat" cmpd="sng">
              <a:solidFill>
                <a:srgbClr val="FF0000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22922" name="Text Box 42"/>
            <p:cNvSpPr txBox="1">
              <a:spLocks noChangeArrowheads="1"/>
            </p:cNvSpPr>
            <p:nvPr/>
          </p:nvSpPr>
          <p:spPr bwMode="auto">
            <a:xfrm>
              <a:off x="4319265" y="2546350"/>
              <a:ext cx="504825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altLang="en-US" sz="3200" dirty="0">
                  <a:solidFill>
                    <a:srgbClr val="FF0000"/>
                  </a:solidFill>
                </a:rPr>
                <a:t>Φ</a:t>
              </a:r>
            </a:p>
          </p:txBody>
        </p:sp>
        <p:sp>
          <p:nvSpPr>
            <p:cNvPr id="122951" name="AutoShape 71"/>
            <p:cNvSpPr>
              <a:spLocks noChangeArrowheads="1"/>
            </p:cNvSpPr>
            <p:nvPr/>
          </p:nvSpPr>
          <p:spPr bwMode="auto">
            <a:xfrm rot="5400000">
              <a:off x="4628034" y="2764632"/>
              <a:ext cx="450850" cy="157162"/>
            </a:xfrm>
            <a:prstGeom prst="rightArrow">
              <a:avLst>
                <a:gd name="adj1" fmla="val 50000"/>
                <a:gd name="adj2" fmla="val 71717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22952" name="Text Box 72"/>
          <p:cNvSpPr txBox="1">
            <a:spLocks noChangeArrowheads="1"/>
          </p:cNvSpPr>
          <p:nvPr/>
        </p:nvSpPr>
        <p:spPr bwMode="auto">
          <a:xfrm>
            <a:off x="7740650" y="2636838"/>
            <a:ext cx="827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latin typeface="French Script MT" pitchFamily="66" charset="0"/>
              </a:rPr>
              <a:t>R</a:t>
            </a:r>
            <a:r>
              <a:rPr lang="en-AU" altLang="en-US" sz="3600" b="1" baseline="-25000" dirty="0">
                <a:latin typeface="French Script MT" pitchFamily="66" charset="0"/>
              </a:rPr>
              <a:t>m</a:t>
            </a:r>
            <a:endParaRPr lang="en-AU" altLang="en-US" sz="3600" b="1" dirty="0">
              <a:latin typeface="French Script MT" pitchFamily="66" charset="0"/>
            </a:endParaRPr>
          </a:p>
        </p:txBody>
      </p:sp>
      <p:sp>
        <p:nvSpPr>
          <p:cNvPr id="122953" name="Text Box 73"/>
          <p:cNvSpPr txBox="1">
            <a:spLocks noChangeArrowheads="1"/>
          </p:cNvSpPr>
          <p:nvPr/>
        </p:nvSpPr>
        <p:spPr bwMode="auto">
          <a:xfrm>
            <a:off x="1115616" y="5932710"/>
            <a:ext cx="2163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b="1" dirty="0">
                <a:latin typeface="French Script MT" pitchFamily="66" charset="0"/>
              </a:rPr>
              <a:t>R</a:t>
            </a:r>
            <a:r>
              <a:rPr lang="en-US" altLang="en-US" sz="2000" b="1" baseline="-25000" dirty="0"/>
              <a:t>m</a:t>
            </a:r>
            <a:r>
              <a:rPr lang="en-US" altLang="en-US" sz="2000" b="1" dirty="0"/>
              <a:t> </a:t>
            </a:r>
            <a:r>
              <a:rPr lang="en-US" altLang="en-US" sz="2000" dirty="0"/>
              <a:t>= Reluctance</a:t>
            </a:r>
            <a:endParaRPr lang="en-AU" altLang="en-US" sz="2000" dirty="0"/>
          </a:p>
        </p:txBody>
      </p:sp>
      <p:sp>
        <p:nvSpPr>
          <p:cNvPr id="122954" name="Text Box 74"/>
          <p:cNvSpPr txBox="1">
            <a:spLocks noChangeArrowheads="1"/>
          </p:cNvSpPr>
          <p:nvPr/>
        </p:nvSpPr>
        <p:spPr bwMode="auto">
          <a:xfrm>
            <a:off x="899592" y="5084763"/>
            <a:ext cx="3816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 err="1"/>
              <a:t>MMF</a:t>
            </a:r>
            <a:r>
              <a:rPr lang="en-US" altLang="en-US" sz="2000" dirty="0"/>
              <a:t> = Magneto Motive Force</a:t>
            </a:r>
            <a:endParaRPr lang="en-AU" altLang="en-US" sz="2000" dirty="0"/>
          </a:p>
        </p:txBody>
      </p:sp>
      <p:sp>
        <p:nvSpPr>
          <p:cNvPr id="122955" name="Text Box 75"/>
          <p:cNvSpPr txBox="1">
            <a:spLocks noChangeArrowheads="1"/>
          </p:cNvSpPr>
          <p:nvPr/>
        </p:nvSpPr>
        <p:spPr bwMode="auto">
          <a:xfrm>
            <a:off x="1331640" y="5508736"/>
            <a:ext cx="2163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l-GR" altLang="en-US" sz="2000" dirty="0"/>
              <a:t>Φ</a:t>
            </a:r>
            <a:r>
              <a:rPr lang="en-AU" altLang="en-US" sz="2000" dirty="0"/>
              <a:t> </a:t>
            </a:r>
            <a:r>
              <a:rPr lang="en-US" altLang="en-US" sz="2000" dirty="0"/>
              <a:t>= Flux</a:t>
            </a:r>
            <a:endParaRPr lang="en-AU" altLang="en-US" sz="2000" dirty="0"/>
          </a:p>
        </p:txBody>
      </p:sp>
      <p:sp>
        <p:nvSpPr>
          <p:cNvPr id="122956" name="Text Box 76"/>
          <p:cNvSpPr txBox="1">
            <a:spLocks noChangeArrowheads="1"/>
          </p:cNvSpPr>
          <p:nvPr/>
        </p:nvSpPr>
        <p:spPr bwMode="auto">
          <a:xfrm>
            <a:off x="5507757" y="5932710"/>
            <a:ext cx="2160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dirty="0"/>
              <a:t>R</a:t>
            </a:r>
            <a:r>
              <a:rPr lang="en-US" altLang="en-US" sz="2000" baseline="-25000" dirty="0"/>
              <a:t>m</a:t>
            </a:r>
            <a:r>
              <a:rPr lang="en-US" altLang="en-US" sz="2000" dirty="0"/>
              <a:t> = Resistance</a:t>
            </a:r>
            <a:endParaRPr lang="en-AU" altLang="en-US" sz="2000" dirty="0"/>
          </a:p>
        </p:txBody>
      </p:sp>
      <p:sp>
        <p:nvSpPr>
          <p:cNvPr id="122957" name="Text Box 77"/>
          <p:cNvSpPr txBox="1">
            <a:spLocks noChangeArrowheads="1"/>
          </p:cNvSpPr>
          <p:nvPr/>
        </p:nvSpPr>
        <p:spPr bwMode="auto">
          <a:xfrm>
            <a:off x="5292391" y="5084763"/>
            <a:ext cx="3565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000" dirty="0"/>
              <a:t>EMF = Electro Motive Force</a:t>
            </a:r>
            <a:endParaRPr lang="en-AU" altLang="en-US" sz="2000" dirty="0"/>
          </a:p>
        </p:txBody>
      </p:sp>
      <p:sp>
        <p:nvSpPr>
          <p:cNvPr id="122958" name="Text Box 78"/>
          <p:cNvSpPr txBox="1">
            <a:spLocks noChangeArrowheads="1"/>
          </p:cNvSpPr>
          <p:nvPr/>
        </p:nvSpPr>
        <p:spPr bwMode="auto">
          <a:xfrm>
            <a:off x="5687777" y="5508736"/>
            <a:ext cx="21605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000" dirty="0"/>
              <a:t>I = Current</a:t>
            </a:r>
          </a:p>
        </p:txBody>
      </p:sp>
      <p:sp>
        <p:nvSpPr>
          <p:cNvPr id="72" name="Text Box 66"/>
          <p:cNvSpPr txBox="1">
            <a:spLocks noChangeArrowheads="1"/>
          </p:cNvSpPr>
          <p:nvPr/>
        </p:nvSpPr>
        <p:spPr bwMode="auto">
          <a:xfrm>
            <a:off x="5203238" y="1091555"/>
            <a:ext cx="35825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AU" altLang="en-US" dirty="0"/>
              <a:t>The </a:t>
            </a:r>
            <a:r>
              <a:rPr lang="en-AU" altLang="en-US" dirty="0" smtClean="0"/>
              <a:t>Electric </a:t>
            </a:r>
            <a:r>
              <a:rPr lang="en-AU" altLang="en-US" dirty="0"/>
              <a:t>Circuit</a:t>
            </a:r>
          </a:p>
        </p:txBody>
      </p:sp>
      <p:sp>
        <p:nvSpPr>
          <p:cNvPr id="73" name="AutoShape 39"/>
          <p:cNvSpPr>
            <a:spLocks noChangeArrowheads="1"/>
          </p:cNvSpPr>
          <p:nvPr/>
        </p:nvSpPr>
        <p:spPr bwMode="auto">
          <a:xfrm>
            <a:off x="684213" y="1629693"/>
            <a:ext cx="450850" cy="157163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74" name="Text Box 40"/>
          <p:cNvSpPr txBox="1">
            <a:spLocks noChangeArrowheads="1"/>
          </p:cNvSpPr>
          <p:nvPr/>
        </p:nvSpPr>
        <p:spPr bwMode="auto">
          <a:xfrm>
            <a:off x="719138" y="1340768"/>
            <a:ext cx="360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dirty="0"/>
              <a:t>I</a:t>
            </a:r>
            <a:endParaRPr lang="en-AU" altLang="en-US" sz="1600" dirty="0"/>
          </a:p>
        </p:txBody>
      </p:sp>
      <p:sp>
        <p:nvSpPr>
          <p:cNvPr id="7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2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2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2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repeatCount="indefinite" autoRev="1" fill="remov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72" dur="1000" fill="hold"/>
                                        <p:tgtEl>
                                          <p:spTgt spid="1228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7" grpId="0" animBg="1"/>
      <p:bldP spid="122919" grpId="0" animBg="1"/>
      <p:bldP spid="122920" grpId="0"/>
      <p:bldP spid="122921" grpId="0"/>
      <p:bldP spid="122949" grpId="0"/>
      <p:bldP spid="122950" grpId="0"/>
      <p:bldP spid="122952" grpId="0"/>
      <p:bldP spid="122953" grpId="0"/>
      <p:bldP spid="122954" grpId="0"/>
      <p:bldP spid="122955" grpId="0"/>
      <p:bldP spid="122956" grpId="0"/>
      <p:bldP spid="122957" grpId="0"/>
      <p:bldP spid="122958" grpId="0"/>
      <p:bldP spid="72" grpId="0"/>
      <p:bldP spid="73" grpId="0" animBg="1"/>
      <p:bldP spid="74" grpId="0"/>
      <p:bldP spid="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42E0-EA94-4E49-BB94-96750FDBE210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D7E89-BE53-4379-88CB-53ADEFF7F5D9}" type="slidenum">
              <a:rPr lang="en-AU" altLang="en-US"/>
              <a:pPr/>
              <a:t>4</a:t>
            </a:fld>
            <a:endParaRPr lang="en-AU" altLang="en-US"/>
          </a:p>
        </p:txBody>
      </p:sp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574675" y="280988"/>
            <a:ext cx="7993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latin typeface="French Script MT" pitchFamily="66" charset="0"/>
              </a:rPr>
              <a:t>A material’s opposition to a magnetic field is called its</a:t>
            </a:r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2033588" y="1204913"/>
            <a:ext cx="50768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dirty="0"/>
              <a:t>Reluctance</a:t>
            </a:r>
            <a:br>
              <a:rPr lang="en-AU" altLang="en-US" sz="3600" dirty="0"/>
            </a:br>
            <a:r>
              <a:rPr lang="en-AU" altLang="en-US" sz="3600" dirty="0"/>
              <a:t>(</a:t>
            </a:r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R</a:t>
            </a:r>
            <a:r>
              <a:rPr lang="en-AU" altLang="en-US" sz="3600" b="1" baseline="-25000" dirty="0">
                <a:solidFill>
                  <a:srgbClr val="FF0000"/>
                </a:solidFill>
                <a:latin typeface="French Script MT" pitchFamily="66" charset="0"/>
              </a:rPr>
              <a:t>m</a:t>
            </a:r>
            <a:r>
              <a:rPr lang="en-AU" altLang="en-US" sz="3600" dirty="0"/>
              <a:t>)</a:t>
            </a: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250825" y="2492375"/>
            <a:ext cx="86423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200"/>
              <a:t>It is similar to Resistance and is affected by the same physical properties.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971550" y="3748088"/>
            <a:ext cx="7200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R</a:t>
            </a:r>
            <a:r>
              <a:rPr lang="en-AU" altLang="en-US" sz="3600" b="1" baseline="-25000" dirty="0">
                <a:solidFill>
                  <a:srgbClr val="FF0000"/>
                </a:solidFill>
                <a:latin typeface="French Script MT" pitchFamily="66" charset="0"/>
              </a:rPr>
              <a:t>m</a:t>
            </a:r>
            <a:r>
              <a:rPr lang="en-AU" altLang="en-US" sz="3600" dirty="0">
                <a:solidFill>
                  <a:srgbClr val="FF0000"/>
                </a:solidFill>
              </a:rPr>
              <a:t> </a:t>
            </a:r>
            <a:r>
              <a:rPr lang="el-GR" altLang="en-US" sz="32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en-AU" altLang="en-US" sz="3200" dirty="0">
                <a:solidFill>
                  <a:srgbClr val="FF0000"/>
                </a:solidFill>
              </a:rPr>
              <a:t> Length of Magnetic Path (</a:t>
            </a:r>
            <a:r>
              <a:rPr lang="en-AU" altLang="en-US" sz="4000" dirty="0">
                <a:solidFill>
                  <a:srgbClr val="FF0000"/>
                </a:solidFill>
                <a:latin typeface="French Script MT" pitchFamily="66" charset="0"/>
              </a:rPr>
              <a:t>l</a:t>
            </a:r>
            <a:r>
              <a:rPr lang="en-AU" altLang="en-US" sz="3200" dirty="0">
                <a:solidFill>
                  <a:srgbClr val="FF0000"/>
                </a:solidFill>
              </a:rPr>
              <a:t>)</a:t>
            </a:r>
            <a:endParaRPr lang="el-GR" altLang="en-US" sz="32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971550" y="4732338"/>
            <a:ext cx="7200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R</a:t>
            </a:r>
            <a:r>
              <a:rPr lang="en-AU" altLang="en-US" sz="3600" b="1" baseline="-25000" dirty="0">
                <a:solidFill>
                  <a:srgbClr val="FF0000"/>
                </a:solidFill>
                <a:latin typeface="French Script MT" pitchFamily="66" charset="0"/>
              </a:rPr>
              <a:t>m</a:t>
            </a:r>
            <a:r>
              <a:rPr lang="en-AU" altLang="en-US" sz="3600" dirty="0">
                <a:solidFill>
                  <a:srgbClr val="FF0000"/>
                </a:solidFill>
              </a:rPr>
              <a:t> </a:t>
            </a:r>
            <a:r>
              <a:rPr lang="el-GR" altLang="en-US" sz="32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en-AU" altLang="en-US" sz="3200" dirty="0">
                <a:solidFill>
                  <a:srgbClr val="FF0000"/>
                </a:solidFill>
              </a:rPr>
              <a:t> 1/CSA of Magnetic Path (A)</a:t>
            </a:r>
            <a:endParaRPr lang="el-GR" altLang="en-US" sz="32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971550" y="5656263"/>
            <a:ext cx="7200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R</a:t>
            </a:r>
            <a:r>
              <a:rPr lang="en-AU" altLang="en-US" sz="3600" b="1" baseline="-25000" dirty="0">
                <a:solidFill>
                  <a:srgbClr val="FF0000"/>
                </a:solidFill>
                <a:latin typeface="French Script MT" pitchFamily="66" charset="0"/>
              </a:rPr>
              <a:t>m</a:t>
            </a:r>
            <a:r>
              <a:rPr lang="en-AU" altLang="en-US" sz="3600" dirty="0">
                <a:solidFill>
                  <a:srgbClr val="FF0000"/>
                </a:solidFill>
              </a:rPr>
              <a:t> </a:t>
            </a:r>
            <a:r>
              <a:rPr lang="el-GR" altLang="en-US" sz="3200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  <a:r>
              <a:rPr lang="en-AU" altLang="en-US" sz="3200" dirty="0">
                <a:solidFill>
                  <a:srgbClr val="FF0000"/>
                </a:solidFill>
              </a:rPr>
              <a:t> 1/ Absolute Permeability (</a:t>
            </a:r>
            <a:r>
              <a:rPr lang="el-GR" altLang="en-US" sz="3200" dirty="0">
                <a:solidFill>
                  <a:srgbClr val="FF0000"/>
                </a:solidFill>
              </a:rPr>
              <a:t>μ</a:t>
            </a:r>
            <a:r>
              <a:rPr lang="en-AU" altLang="en-US" sz="3200" dirty="0">
                <a:solidFill>
                  <a:srgbClr val="FF0000"/>
                </a:solidFill>
              </a:rPr>
              <a:t>)</a:t>
            </a:r>
            <a:endParaRPr lang="el-GR" altLang="en-US" sz="3200" baseline="30000" dirty="0">
              <a:solidFill>
                <a:srgbClr val="FF0000"/>
              </a:solidFill>
            </a:endParaRP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0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/>
      <p:bldP spid="130053" grpId="0"/>
      <p:bldP spid="130055" grpId="0"/>
      <p:bldP spid="130056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6C39A-E161-433F-9950-B680A5DD95C5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414AE-6BD7-4196-9215-8E875FD9E206}" type="slidenum">
              <a:rPr lang="en-AU" altLang="en-US"/>
              <a:pPr/>
              <a:t>5</a:t>
            </a:fld>
            <a:endParaRPr lang="en-AU" altLang="en-US"/>
          </a:p>
        </p:txBody>
      </p:sp>
      <p:graphicFrame>
        <p:nvGraphicFramePr>
          <p:cNvPr id="131077" name="Object 5"/>
          <p:cNvGraphicFramePr>
            <a:graphicFrameLocks noChangeAspect="1"/>
          </p:cNvGraphicFramePr>
          <p:nvPr/>
        </p:nvGraphicFramePr>
        <p:xfrm>
          <a:off x="2357438" y="100013"/>
          <a:ext cx="4427537" cy="313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46" name="Equation" r:id="rId3" imgW="609480" imgH="431640" progId="Equation.3">
                  <p:embed/>
                </p:oleObj>
              </mc:Choice>
              <mc:Fallback>
                <p:oleObj name="Equation" r:id="rId3" imgW="60948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38" y="100013"/>
                        <a:ext cx="4427537" cy="313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76263" y="3068638"/>
            <a:ext cx="1476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Where: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1365895" y="5500688"/>
            <a:ext cx="4338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l-GR" altLang="en-US"/>
              <a:t>μ</a:t>
            </a:r>
            <a:r>
              <a:rPr lang="en-AU" altLang="en-US">
                <a:latin typeface="Times New Roman" pitchFamily="18" charset="0"/>
              </a:rPr>
              <a:t> </a:t>
            </a:r>
            <a:r>
              <a:rPr lang="en-AU" altLang="en-US"/>
              <a:t>= Absolute Permeability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1403015" y="4237038"/>
            <a:ext cx="4897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4000" dirty="0">
                <a:latin typeface="French Script MT" pitchFamily="66" charset="0"/>
              </a:rPr>
              <a:t>l</a:t>
            </a:r>
            <a:r>
              <a:rPr lang="en-AU" altLang="en-US" dirty="0">
                <a:latin typeface="Times New Roman" pitchFamily="18" charset="0"/>
              </a:rPr>
              <a:t> </a:t>
            </a:r>
            <a:r>
              <a:rPr lang="en-AU" altLang="en-US" dirty="0"/>
              <a:t>= Length of Magnetic Path (m)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1365895" y="4991100"/>
            <a:ext cx="7562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A= Cross Sectional Area of the Magnetic Path (m</a:t>
            </a:r>
            <a:r>
              <a:rPr lang="en-AU" altLang="en-US" baseline="30000"/>
              <a:t>2</a:t>
            </a:r>
            <a:r>
              <a:rPr lang="en-AU" altLang="en-US"/>
              <a:t>)</a:t>
            </a:r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971600" y="3484563"/>
            <a:ext cx="5076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4000" b="1" dirty="0">
                <a:latin typeface="French Script MT" pitchFamily="66" charset="0"/>
              </a:rPr>
              <a:t>R</a:t>
            </a:r>
            <a:r>
              <a:rPr lang="en-AU" altLang="en-US" b="1" baseline="-25000" dirty="0">
                <a:latin typeface="Times New Roman" pitchFamily="18" charset="0"/>
              </a:rPr>
              <a:t>m</a:t>
            </a:r>
            <a:r>
              <a:rPr lang="en-AU" altLang="en-US" b="1" dirty="0">
                <a:latin typeface="Times New Roman" pitchFamily="18" charset="0"/>
              </a:rPr>
              <a:t> </a:t>
            </a:r>
            <a:r>
              <a:rPr lang="en-AU" altLang="en-US" dirty="0"/>
              <a:t>= Magnetic Reluctance (</a:t>
            </a:r>
            <a:r>
              <a:rPr lang="en-AU" altLang="en-US" baseline="30000" dirty="0"/>
              <a:t>At</a:t>
            </a:r>
            <a:r>
              <a:rPr lang="en-AU" altLang="en-US" dirty="0"/>
              <a:t>/</a:t>
            </a:r>
            <a:r>
              <a:rPr lang="en-AU" altLang="en-US" baseline="-25000" dirty="0" err="1"/>
              <a:t>Wb</a:t>
            </a:r>
            <a:r>
              <a:rPr lang="en-AU" altLang="en-US" dirty="0"/>
              <a:t>)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FB97C-D114-4E44-BBBF-BC20246B5C7B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1367-80B5-40C7-8ED0-0F9F0F708E9B}" type="slidenum">
              <a:rPr lang="en-AU" altLang="en-US"/>
              <a:pPr/>
              <a:t>6</a:t>
            </a:fld>
            <a:endParaRPr lang="en-AU" altLang="en-US"/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568798" y="365125"/>
            <a:ext cx="7993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 b="1" dirty="0">
                <a:latin typeface="French Script MT" pitchFamily="66" charset="0"/>
              </a:rPr>
              <a:t>A material’s ability to accept a magnetic field is called its</a:t>
            </a: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2026917" y="1170305"/>
            <a:ext cx="50768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600"/>
              <a:t>Permeability</a:t>
            </a:r>
            <a:br>
              <a:rPr lang="en-AU" altLang="en-US" sz="3600"/>
            </a:br>
            <a:r>
              <a:rPr lang="en-AU" altLang="en-US" sz="3600"/>
              <a:t>(</a:t>
            </a:r>
            <a:r>
              <a:rPr lang="el-GR" altLang="en-US" sz="3600">
                <a:solidFill>
                  <a:srgbClr val="FF0000"/>
                </a:solidFill>
              </a:rPr>
              <a:t>μ</a:t>
            </a:r>
            <a:r>
              <a:rPr lang="en-AU" altLang="en-US" sz="3600"/>
              <a:t>)</a:t>
            </a: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964879" y="3329940"/>
            <a:ext cx="7200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3200"/>
              <a:t>The permeability of free air (</a:t>
            </a:r>
            <a:r>
              <a:rPr lang="el-GR" altLang="en-US" sz="4000">
                <a:solidFill>
                  <a:srgbClr val="FF0000"/>
                </a:solidFill>
              </a:rPr>
              <a:t>μ</a:t>
            </a:r>
            <a:r>
              <a:rPr lang="en-AU" altLang="en-US" sz="4000" baseline="-25000">
                <a:solidFill>
                  <a:srgbClr val="FF0000"/>
                </a:solidFill>
              </a:rPr>
              <a:t>o</a:t>
            </a:r>
            <a:r>
              <a:rPr lang="en-AU" altLang="en-US" sz="3200"/>
              <a:t>) is: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971550" y="4195445"/>
            <a:ext cx="7200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3200">
                <a:solidFill>
                  <a:srgbClr val="FF0000"/>
                </a:solidFill>
              </a:rPr>
              <a:t>μ</a:t>
            </a:r>
            <a:r>
              <a:rPr lang="en-AU" altLang="en-US" sz="3200" baseline="-25000">
                <a:solidFill>
                  <a:srgbClr val="FF0000"/>
                </a:solidFill>
              </a:rPr>
              <a:t>o</a:t>
            </a:r>
            <a:r>
              <a:rPr lang="en-AU" altLang="en-US" sz="3200">
                <a:solidFill>
                  <a:srgbClr val="FF0000"/>
                </a:solidFill>
              </a:rPr>
              <a:t> = 4</a:t>
            </a:r>
            <a:r>
              <a:rPr lang="el-GR" altLang="en-US" sz="3200">
                <a:solidFill>
                  <a:srgbClr val="FF0000"/>
                </a:solidFill>
              </a:rPr>
              <a:t>π</a:t>
            </a:r>
            <a:r>
              <a:rPr lang="en-AU" altLang="en-US" sz="3200">
                <a:solidFill>
                  <a:srgbClr val="FF0000"/>
                </a:solidFill>
              </a:rPr>
              <a:t>  x 10</a:t>
            </a:r>
            <a:r>
              <a:rPr lang="en-AU" altLang="en-US" sz="3200" baseline="30000">
                <a:solidFill>
                  <a:srgbClr val="FF0000"/>
                </a:solidFill>
              </a:rPr>
              <a:t>-7</a:t>
            </a:r>
            <a:r>
              <a:rPr lang="en-AU" altLang="en-US" sz="3200">
                <a:solidFill>
                  <a:srgbClr val="FF0000"/>
                </a:solidFill>
              </a:rPr>
              <a:t> = 12.57 x 10</a:t>
            </a:r>
            <a:r>
              <a:rPr lang="en-AU" altLang="en-US" sz="3200" baseline="30000">
                <a:solidFill>
                  <a:srgbClr val="FF0000"/>
                </a:solidFill>
              </a:rPr>
              <a:t>-7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971550" y="4938713"/>
            <a:ext cx="72009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All other </a:t>
            </a:r>
            <a:r>
              <a:rPr lang="en-AU" altLang="en-US" dirty="0" err="1"/>
              <a:t>permeabilities</a:t>
            </a:r>
            <a:r>
              <a:rPr lang="en-AU" altLang="en-US" dirty="0"/>
              <a:t> are expressed as a value </a:t>
            </a:r>
            <a:r>
              <a:rPr lang="en-AU" altLang="en-US" i="1" dirty="0"/>
              <a:t>Relative</a:t>
            </a:r>
            <a:r>
              <a:rPr lang="en-AU" altLang="en-US" dirty="0"/>
              <a:t> to the permeability of free air.</a:t>
            </a:r>
          </a:p>
          <a:p>
            <a:r>
              <a:rPr lang="en-AU" altLang="en-US" dirty="0"/>
              <a:t>(Relative Permeability = </a:t>
            </a:r>
            <a:r>
              <a:rPr lang="el-GR" altLang="en-US" sz="3200" dirty="0">
                <a:solidFill>
                  <a:srgbClr val="FF0000"/>
                </a:solidFill>
              </a:rPr>
              <a:t>μ</a:t>
            </a:r>
            <a:r>
              <a:rPr lang="en-AU" altLang="en-US" sz="3200" baseline="-25000" dirty="0">
                <a:solidFill>
                  <a:srgbClr val="FF0000"/>
                </a:solidFill>
              </a:rPr>
              <a:t>r</a:t>
            </a:r>
            <a:r>
              <a:rPr lang="en-AU" altLang="en-US" dirty="0"/>
              <a:t>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850320" y="2524760"/>
            <a:ext cx="5443361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AU" altLang="en-US" sz="3600" dirty="0" smtClean="0">
                <a:latin typeface="French Script MT" pitchFamily="66" charset="0"/>
              </a:rPr>
              <a:t>(Permeability </a:t>
            </a:r>
            <a:r>
              <a:rPr lang="en-AU" altLang="en-US" sz="3600" dirty="0">
                <a:latin typeface="French Script MT" pitchFamily="66" charset="0"/>
              </a:rPr>
              <a:t>is similar to </a:t>
            </a:r>
            <a:r>
              <a:rPr lang="en-AU" altLang="en-US" sz="3600" dirty="0" smtClean="0">
                <a:latin typeface="French Script MT" pitchFamily="66" charset="0"/>
              </a:rPr>
              <a:t>Conductance)</a:t>
            </a:r>
            <a:endParaRPr lang="en-AU" altLang="en-US" sz="3600" dirty="0">
              <a:latin typeface="French Script MT" pitchFamily="66" charset="0"/>
            </a:endParaRP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32860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5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5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9" grpId="0"/>
      <p:bldP spid="125960" grpId="0"/>
      <p:bldP spid="125961" grpId="0" uiExpand="1" build="p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53A96-D8C3-4F8B-B483-E4BB3B6EDCFB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CBCF-F99A-4886-899B-E94235CB4AD3}" type="slidenum">
              <a:rPr lang="en-AU" altLang="en-US"/>
              <a:pPr/>
              <a:t>7</a:t>
            </a:fld>
            <a:endParaRPr lang="en-AU" altLang="en-US"/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2033588" y="455613"/>
            <a:ext cx="507682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4000" dirty="0"/>
              <a:t>Absolute Permeability</a:t>
            </a:r>
            <a:br>
              <a:rPr lang="en-AU" altLang="en-US" sz="4000" dirty="0"/>
            </a:br>
            <a:r>
              <a:rPr lang="en-AU" altLang="en-US" sz="4000" dirty="0"/>
              <a:t>(</a:t>
            </a:r>
            <a:r>
              <a:rPr lang="el-GR" altLang="en-US" sz="4000" dirty="0">
                <a:solidFill>
                  <a:srgbClr val="FF0000"/>
                </a:solidFill>
              </a:rPr>
              <a:t>μ</a:t>
            </a:r>
            <a:r>
              <a:rPr lang="en-AU" altLang="en-US" sz="4000" dirty="0"/>
              <a:t>)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971550" y="2832100"/>
            <a:ext cx="72009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4800">
                <a:solidFill>
                  <a:srgbClr val="FF0000"/>
                </a:solidFill>
              </a:rPr>
              <a:t>μ</a:t>
            </a:r>
            <a:r>
              <a:rPr lang="el-GR" altLang="en-US" sz="4800"/>
              <a:t> </a:t>
            </a:r>
            <a:r>
              <a:rPr lang="en-AU" altLang="en-US" sz="4800"/>
              <a:t> = </a:t>
            </a:r>
            <a:r>
              <a:rPr lang="el-GR" altLang="en-US" sz="4800">
                <a:solidFill>
                  <a:srgbClr val="FF0000"/>
                </a:solidFill>
              </a:rPr>
              <a:t>μ</a:t>
            </a:r>
            <a:r>
              <a:rPr lang="en-AU" altLang="en-US" sz="4800" baseline="-25000">
                <a:solidFill>
                  <a:srgbClr val="FF0000"/>
                </a:solidFill>
              </a:rPr>
              <a:t>o</a:t>
            </a:r>
            <a:r>
              <a:rPr lang="en-AU" altLang="en-US" sz="4800">
                <a:solidFill>
                  <a:srgbClr val="FF0000"/>
                </a:solidFill>
              </a:rPr>
              <a:t> x </a:t>
            </a:r>
            <a:r>
              <a:rPr lang="el-GR" altLang="en-US" sz="4800">
                <a:solidFill>
                  <a:srgbClr val="FF0000"/>
                </a:solidFill>
              </a:rPr>
              <a:t>μ</a:t>
            </a:r>
            <a:r>
              <a:rPr lang="en-AU" altLang="en-US" sz="4800" baseline="-25000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195296" y="4230958"/>
            <a:ext cx="475340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AU" altLang="en-US" sz="3600" b="1" dirty="0">
                <a:latin typeface="French Script MT" pitchFamily="66" charset="0"/>
              </a:rPr>
              <a:t>Material’s </a:t>
            </a:r>
            <a:r>
              <a:rPr lang="en-AU" altLang="en-US" sz="3600" b="1" dirty="0" smtClean="0">
                <a:latin typeface="French Script MT" pitchFamily="66" charset="0"/>
              </a:rPr>
              <a:t>that</a:t>
            </a:r>
          </a:p>
          <a:p>
            <a:pPr algn="l">
              <a:spcBef>
                <a:spcPts val="0"/>
              </a:spcBef>
            </a:pPr>
            <a:r>
              <a:rPr lang="en-AU" altLang="en-US" sz="3600" b="1" dirty="0" smtClean="0">
                <a:latin typeface="French Script MT" pitchFamily="66" charset="0"/>
              </a:rPr>
              <a:t>have </a:t>
            </a:r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Good Magnetic </a:t>
            </a:r>
            <a:r>
              <a:rPr lang="en-AU" altLang="en-US" sz="3600" b="1" dirty="0" smtClean="0">
                <a:solidFill>
                  <a:srgbClr val="FF0000"/>
                </a:solidFill>
                <a:latin typeface="French Script MT" pitchFamily="66" charset="0"/>
              </a:rPr>
              <a:t>Properties</a:t>
            </a:r>
            <a:endParaRPr lang="en-AU" altLang="en-US" sz="3600" b="1" dirty="0" smtClean="0">
              <a:latin typeface="French Script MT" pitchFamily="66" charset="0"/>
            </a:endParaRPr>
          </a:p>
          <a:p>
            <a:pPr algn="l">
              <a:spcBef>
                <a:spcPts val="0"/>
              </a:spcBef>
            </a:pPr>
            <a:r>
              <a:rPr lang="en-AU" altLang="en-US" sz="3600" b="1" dirty="0" smtClean="0">
                <a:latin typeface="French Script MT" pitchFamily="66" charset="0"/>
              </a:rPr>
              <a:t>have </a:t>
            </a:r>
            <a:r>
              <a:rPr lang="en-AU" altLang="en-US" sz="3600" b="1" dirty="0" smtClean="0">
                <a:solidFill>
                  <a:srgbClr val="FF0000"/>
                </a:solidFill>
                <a:latin typeface="French Script MT" pitchFamily="66" charset="0"/>
              </a:rPr>
              <a:t>High </a:t>
            </a:r>
            <a:r>
              <a:rPr lang="en-AU" altLang="en-US" sz="3600" b="1" dirty="0">
                <a:solidFill>
                  <a:srgbClr val="FF0000"/>
                </a:solidFill>
                <a:latin typeface="French Script MT" pitchFamily="66" charset="0"/>
              </a:rPr>
              <a:t>Relative Permeability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67157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0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80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80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uiExpand="1" build="p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1A95-4DC8-41B7-9B44-AF3DF013437D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EC308-FF45-40C7-A59B-5DAB57156B6E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971550" y="981075"/>
            <a:ext cx="7200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3200"/>
              <a:t>μ</a:t>
            </a:r>
            <a:r>
              <a:rPr lang="en-AU" altLang="en-US" sz="3200" baseline="-25000"/>
              <a:t>o</a:t>
            </a:r>
            <a:r>
              <a:rPr lang="en-AU" altLang="en-US" sz="3200"/>
              <a:t> = 4</a:t>
            </a:r>
            <a:r>
              <a:rPr lang="el-GR" altLang="en-US" sz="3200"/>
              <a:t>π</a:t>
            </a:r>
            <a:r>
              <a:rPr lang="en-AU" altLang="en-US" sz="3200"/>
              <a:t>  x 10</a:t>
            </a:r>
            <a:r>
              <a:rPr lang="en-AU" altLang="en-US" sz="3200" baseline="30000"/>
              <a:t>-7</a:t>
            </a:r>
            <a:r>
              <a:rPr lang="en-AU" altLang="en-US" sz="3200"/>
              <a:t> = 12.57 x 10</a:t>
            </a:r>
            <a:r>
              <a:rPr lang="en-AU" altLang="en-US" sz="3200" baseline="30000"/>
              <a:t>-7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935038" y="1885950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Material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935038" y="284638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Copper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3240088" y="1628775"/>
            <a:ext cx="1547812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altLang="en-US" sz="1800"/>
              <a:t>Relative Permeability</a:t>
            </a:r>
            <a:br>
              <a:rPr lang="en-AU" altLang="en-US" sz="1800"/>
            </a:br>
            <a:r>
              <a:rPr lang="en-AU" altLang="en-US" sz="1800"/>
              <a:t>(</a:t>
            </a:r>
            <a:r>
              <a:rPr lang="el-GR" altLang="en-US" sz="1800"/>
              <a:t>μ</a:t>
            </a:r>
            <a:r>
              <a:rPr lang="en-AU" altLang="en-US" sz="1800" baseline="-25000"/>
              <a:t>r</a:t>
            </a:r>
            <a:r>
              <a:rPr lang="en-AU" altLang="en-US" sz="1800"/>
              <a:t>)</a:t>
            </a:r>
            <a:endParaRPr lang="el-GR" altLang="en-US" sz="1800"/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3240088" y="2846388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AU" altLang="en-US"/>
              <a:t>1</a:t>
            </a:r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5329238" y="1793875"/>
            <a:ext cx="2879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/>
              <a:t>Absolute Permeability</a:t>
            </a:r>
            <a:br>
              <a:rPr lang="en-AU" altLang="en-US" sz="1800"/>
            </a:br>
            <a:r>
              <a:rPr lang="en-AU" altLang="en-US" sz="1800"/>
              <a:t>(</a:t>
            </a:r>
            <a:r>
              <a:rPr lang="el-GR" altLang="en-US" sz="1800"/>
              <a:t>μ</a:t>
            </a:r>
            <a:r>
              <a:rPr lang="en-AU" altLang="en-US" sz="1800"/>
              <a:t>)</a:t>
            </a:r>
            <a:endParaRPr lang="el-GR" altLang="en-US" sz="1800"/>
          </a:p>
        </p:txBody>
      </p:sp>
      <p:sp>
        <p:nvSpPr>
          <p:cNvPr id="129034" name="Text Box 10"/>
          <p:cNvSpPr txBox="1">
            <a:spLocks noChangeArrowheads="1"/>
          </p:cNvSpPr>
          <p:nvPr/>
        </p:nvSpPr>
        <p:spPr bwMode="auto">
          <a:xfrm>
            <a:off x="5329238" y="284638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12.57 x 10</a:t>
            </a:r>
            <a:r>
              <a:rPr lang="en-AU" altLang="en-US" baseline="30000"/>
              <a:t>-7</a:t>
            </a:r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1079500" y="2565400"/>
            <a:ext cx="7092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 rot="5400000">
            <a:off x="865188" y="3932238"/>
            <a:ext cx="453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29037" name="Line 13"/>
          <p:cNvSpPr>
            <a:spLocks noChangeShapeType="1"/>
          </p:cNvSpPr>
          <p:nvPr/>
        </p:nvSpPr>
        <p:spPr bwMode="auto">
          <a:xfrm rot="5400000">
            <a:off x="2736850" y="3968750"/>
            <a:ext cx="453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935038" y="3548063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Aluminium</a:t>
            </a: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3240088" y="3548063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AU" altLang="en-US"/>
              <a:t>1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5329238" y="3548063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12.57 x 10</a:t>
            </a:r>
            <a:r>
              <a:rPr lang="en-AU" altLang="en-US" baseline="30000"/>
              <a:t>-7</a:t>
            </a:r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935038" y="424973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Iron</a:t>
            </a:r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3240088" y="4249738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AU" altLang="en-US"/>
              <a:t>9,000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5329238" y="424973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11.31 x 10</a:t>
            </a:r>
            <a:r>
              <a:rPr lang="en-AU" altLang="en-US" baseline="30000"/>
              <a:t>-3</a:t>
            </a:r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935038" y="4951413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Soft Iron</a:t>
            </a:r>
          </a:p>
        </p:txBody>
      </p: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3240088" y="4951413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AU" altLang="en-US"/>
              <a:t>55,000</a:t>
            </a:r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5329238" y="4951413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69.13 x 10</a:t>
            </a:r>
            <a:r>
              <a:rPr lang="en-AU" altLang="en-US" baseline="30000"/>
              <a:t>-3</a:t>
            </a:r>
          </a:p>
        </p:txBody>
      </p:sp>
      <p:sp>
        <p:nvSpPr>
          <p:cNvPr id="129047" name="Text Box 23"/>
          <p:cNvSpPr txBox="1">
            <a:spLocks noChangeArrowheads="1"/>
          </p:cNvSpPr>
          <p:nvPr/>
        </p:nvSpPr>
        <p:spPr bwMode="auto">
          <a:xfrm>
            <a:off x="935038" y="565308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Mu Metals</a:t>
            </a:r>
          </a:p>
        </p:txBody>
      </p:sp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3240088" y="5653088"/>
            <a:ext cx="1547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AU" altLang="en-US"/>
              <a:t>100,000</a:t>
            </a: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5329238" y="5653088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/>
              <a:t>125.7 x 10</a:t>
            </a:r>
            <a:r>
              <a:rPr lang="en-AU" altLang="en-US" baseline="30000"/>
              <a:t>-3</a:t>
            </a:r>
          </a:p>
        </p:txBody>
      </p:sp>
      <p:sp>
        <p:nvSpPr>
          <p:cNvPr id="129050" name="Text Box 26"/>
          <p:cNvSpPr txBox="1">
            <a:spLocks noChangeArrowheads="1"/>
          </p:cNvSpPr>
          <p:nvPr/>
        </p:nvSpPr>
        <p:spPr bwMode="auto">
          <a:xfrm>
            <a:off x="3006725" y="80963"/>
            <a:ext cx="31305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sz="4800"/>
              <a:t>μ </a:t>
            </a:r>
            <a:r>
              <a:rPr lang="en-AU" altLang="en-US" sz="4800"/>
              <a:t> = </a:t>
            </a:r>
            <a:r>
              <a:rPr lang="el-GR" altLang="en-US" sz="4800"/>
              <a:t>μ</a:t>
            </a:r>
            <a:r>
              <a:rPr lang="en-AU" altLang="en-US" sz="4800" baseline="-25000"/>
              <a:t>o</a:t>
            </a:r>
            <a:r>
              <a:rPr lang="en-AU" altLang="en-US" sz="4800"/>
              <a:t> x </a:t>
            </a:r>
            <a:r>
              <a:rPr lang="el-GR" altLang="en-US" sz="4800"/>
              <a:t>μ</a:t>
            </a:r>
            <a:r>
              <a:rPr lang="en-AU" altLang="en-US" sz="4800" baseline="-25000"/>
              <a:t>r</a:t>
            </a:r>
          </a:p>
        </p:txBody>
      </p:sp>
      <p:sp>
        <p:nvSpPr>
          <p:cNvPr id="2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21638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9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29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29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/>
      <p:bldP spid="129029" grpId="0"/>
      <p:bldP spid="129030" grpId="0"/>
      <p:bldP spid="129031" grpId="0"/>
      <p:bldP spid="129032" grpId="0"/>
      <p:bldP spid="129033" grpId="0"/>
      <p:bldP spid="129034" grpId="0"/>
      <p:bldP spid="129035" grpId="0" animBg="1"/>
      <p:bldP spid="129036" grpId="0" animBg="1"/>
      <p:bldP spid="129037" grpId="0" animBg="1"/>
      <p:bldP spid="129038" grpId="0"/>
      <p:bldP spid="129039" grpId="0"/>
      <p:bldP spid="129040" grpId="0"/>
      <p:bldP spid="129041" grpId="0"/>
      <p:bldP spid="129042" grpId="0"/>
      <p:bldP spid="129043" grpId="0"/>
      <p:bldP spid="129044" grpId="0"/>
      <p:bldP spid="129045" grpId="0"/>
      <p:bldP spid="129046" grpId="0"/>
      <p:bldP spid="129047" grpId="0"/>
      <p:bldP spid="129048" grpId="0"/>
      <p:bldP spid="129049" grpId="0"/>
      <p:bldP spid="129050" grpId="0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A5FD-C89E-40B3-B3C3-822CDF5800F3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5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FF116-F148-4712-88DE-6A85FEDCDE7D}" type="slidenum">
              <a:rPr lang="en-AU" altLang="en-US"/>
              <a:pPr/>
              <a:t>9</a:t>
            </a:fld>
            <a:endParaRPr lang="en-AU" altLang="en-US"/>
          </a:p>
        </p:txBody>
      </p:sp>
      <p:grpSp>
        <p:nvGrpSpPr>
          <p:cNvPr id="142340" name="Group 4"/>
          <p:cNvGrpSpPr>
            <a:grpSpLocks/>
          </p:cNvGrpSpPr>
          <p:nvPr/>
        </p:nvGrpSpPr>
        <p:grpSpPr bwMode="auto">
          <a:xfrm>
            <a:off x="1655763" y="476250"/>
            <a:ext cx="3600450" cy="3636963"/>
            <a:chOff x="1066" y="323"/>
            <a:chExt cx="2268" cy="2291"/>
          </a:xfrm>
        </p:grpSpPr>
        <p:sp>
          <p:nvSpPr>
            <p:cNvPr id="142341" name="Rectangle 5"/>
            <p:cNvSpPr>
              <a:spLocks noChangeArrowheads="1"/>
            </p:cNvSpPr>
            <p:nvPr/>
          </p:nvSpPr>
          <p:spPr bwMode="auto">
            <a:xfrm>
              <a:off x="1066" y="323"/>
              <a:ext cx="2268" cy="22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3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42342" name="Rectangle 6"/>
            <p:cNvSpPr>
              <a:spLocks noChangeArrowheads="1"/>
            </p:cNvSpPr>
            <p:nvPr/>
          </p:nvSpPr>
          <p:spPr bwMode="auto">
            <a:xfrm>
              <a:off x="1519" y="788"/>
              <a:ext cx="1361" cy="136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142343" name="AutoShape 7"/>
          <p:cNvSpPr>
            <a:spLocks noChangeArrowheads="1"/>
          </p:cNvSpPr>
          <p:nvPr/>
        </p:nvSpPr>
        <p:spPr bwMode="auto">
          <a:xfrm>
            <a:off x="1855788" y="1538288"/>
            <a:ext cx="252412" cy="1512887"/>
          </a:xfrm>
          <a:prstGeom prst="upArrow">
            <a:avLst>
              <a:gd name="adj1" fmla="val 50000"/>
              <a:gd name="adj2" fmla="val 149843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142344" name="AutoShape 8"/>
          <p:cNvCxnSpPr>
            <a:cxnSpLocks noChangeShapeType="1"/>
            <a:stCxn id="142357" idx="0"/>
            <a:endCxn id="142362" idx="0"/>
          </p:cNvCxnSpPr>
          <p:nvPr/>
        </p:nvCxnSpPr>
        <p:spPr bwMode="auto">
          <a:xfrm flipH="1" flipV="1">
            <a:off x="633413" y="1344613"/>
            <a:ext cx="12700" cy="579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45" name="AutoShape 9"/>
          <p:cNvCxnSpPr>
            <a:cxnSpLocks noChangeShapeType="1"/>
            <a:stCxn id="142351" idx="1"/>
            <a:endCxn id="142373" idx="1"/>
          </p:cNvCxnSpPr>
          <p:nvPr/>
        </p:nvCxnSpPr>
        <p:spPr bwMode="auto">
          <a:xfrm>
            <a:off x="647700" y="2887663"/>
            <a:ext cx="1588" cy="3476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2346" name="Group 10"/>
          <p:cNvGrpSpPr>
            <a:grpSpLocks/>
          </p:cNvGrpSpPr>
          <p:nvPr/>
        </p:nvGrpSpPr>
        <p:grpSpPr bwMode="auto">
          <a:xfrm>
            <a:off x="395288" y="1717675"/>
            <a:ext cx="468312" cy="1155700"/>
            <a:chOff x="272" y="1068"/>
            <a:chExt cx="295" cy="728"/>
          </a:xfrm>
        </p:grpSpPr>
        <p:grpSp>
          <p:nvGrpSpPr>
            <p:cNvPr id="142347" name="Group 11"/>
            <p:cNvGrpSpPr>
              <a:grpSpLocks/>
            </p:cNvGrpSpPr>
            <p:nvPr/>
          </p:nvGrpSpPr>
          <p:grpSpPr bwMode="auto">
            <a:xfrm>
              <a:off x="295" y="1638"/>
              <a:ext cx="272" cy="158"/>
              <a:chOff x="646" y="3453"/>
              <a:chExt cx="272" cy="158"/>
            </a:xfrm>
          </p:grpSpPr>
          <p:sp>
            <p:nvSpPr>
              <p:cNvPr id="142348" name="Line 12"/>
              <p:cNvSpPr>
                <a:spLocks noChangeShapeType="1"/>
              </p:cNvSpPr>
              <p:nvPr/>
            </p:nvSpPr>
            <p:spPr bwMode="auto">
              <a:xfrm>
                <a:off x="646" y="34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42349" name="Line 13"/>
              <p:cNvSpPr>
                <a:spLocks noChangeShapeType="1"/>
              </p:cNvSpPr>
              <p:nvPr/>
            </p:nvSpPr>
            <p:spPr bwMode="auto">
              <a:xfrm>
                <a:off x="692" y="3566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42350" name="Line 14"/>
              <p:cNvSpPr>
                <a:spLocks noChangeShapeType="1"/>
              </p:cNvSpPr>
              <p:nvPr/>
            </p:nvSpPr>
            <p:spPr bwMode="auto">
              <a:xfrm>
                <a:off x="782" y="3453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42351" name="Line 15"/>
              <p:cNvSpPr>
                <a:spLocks noChangeShapeType="1"/>
              </p:cNvSpPr>
              <p:nvPr/>
            </p:nvSpPr>
            <p:spPr bwMode="auto">
              <a:xfrm>
                <a:off x="782" y="3566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42352" name="AutoShape 16"/>
            <p:cNvCxnSpPr>
              <a:cxnSpLocks noChangeShapeType="1"/>
              <a:stCxn id="142358" idx="1"/>
              <a:endCxn id="142350" idx="0"/>
            </p:cNvCxnSpPr>
            <p:nvPr/>
          </p:nvCxnSpPr>
          <p:spPr bwMode="auto">
            <a:xfrm>
              <a:off x="430" y="1374"/>
              <a:ext cx="1" cy="25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2353" name="Group 17"/>
            <p:cNvGrpSpPr>
              <a:grpSpLocks/>
            </p:cNvGrpSpPr>
            <p:nvPr/>
          </p:nvGrpSpPr>
          <p:grpSpPr bwMode="auto">
            <a:xfrm>
              <a:off x="272" y="1068"/>
              <a:ext cx="294" cy="297"/>
              <a:chOff x="272" y="1068"/>
              <a:chExt cx="294" cy="297"/>
            </a:xfrm>
          </p:grpSpPr>
          <p:grpSp>
            <p:nvGrpSpPr>
              <p:cNvPr id="142354" name="Group 18"/>
              <p:cNvGrpSpPr>
                <a:grpSpLocks/>
              </p:cNvGrpSpPr>
              <p:nvPr/>
            </p:nvGrpSpPr>
            <p:grpSpPr bwMode="auto">
              <a:xfrm>
                <a:off x="294" y="1207"/>
                <a:ext cx="272" cy="158"/>
                <a:chOff x="646" y="3453"/>
                <a:chExt cx="272" cy="158"/>
              </a:xfrm>
            </p:grpSpPr>
            <p:sp>
              <p:nvSpPr>
                <p:cNvPr id="142355" name="Line 19"/>
                <p:cNvSpPr>
                  <a:spLocks noChangeShapeType="1"/>
                </p:cNvSpPr>
                <p:nvPr/>
              </p:nvSpPr>
              <p:spPr bwMode="auto">
                <a:xfrm>
                  <a:off x="646" y="34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42356" name="Line 20"/>
                <p:cNvSpPr>
                  <a:spLocks noChangeShapeType="1"/>
                </p:cNvSpPr>
                <p:nvPr/>
              </p:nvSpPr>
              <p:spPr bwMode="auto">
                <a:xfrm>
                  <a:off x="692" y="3566"/>
                  <a:ext cx="181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42357" name="Line 21"/>
                <p:cNvSpPr>
                  <a:spLocks noChangeShapeType="1"/>
                </p:cNvSpPr>
                <p:nvPr/>
              </p:nvSpPr>
              <p:spPr bwMode="auto">
                <a:xfrm>
                  <a:off x="782" y="3453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42358" name="Line 22"/>
                <p:cNvSpPr>
                  <a:spLocks noChangeShapeType="1"/>
                </p:cNvSpPr>
                <p:nvPr/>
              </p:nvSpPr>
              <p:spPr bwMode="auto">
                <a:xfrm>
                  <a:off x="782" y="3566"/>
                  <a:ext cx="0" cy="4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42359" name="Text Box 23"/>
              <p:cNvSpPr txBox="1">
                <a:spLocks noChangeArrowheads="1"/>
              </p:cNvSpPr>
              <p:nvPr/>
            </p:nvSpPr>
            <p:spPr bwMode="auto">
              <a:xfrm>
                <a:off x="272" y="1068"/>
                <a:ext cx="116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en-US"/>
                  <a:t>+</a:t>
                </a:r>
                <a:endParaRPr lang="en-AU" altLang="en-US"/>
              </a:p>
            </p:txBody>
          </p:sp>
        </p:grpSp>
      </p:grpSp>
      <p:sp>
        <p:nvSpPr>
          <p:cNvPr id="142360" name="Freeform 24"/>
          <p:cNvSpPr>
            <a:spLocks/>
          </p:cNvSpPr>
          <p:nvPr/>
        </p:nvSpPr>
        <p:spPr bwMode="auto">
          <a:xfrm>
            <a:off x="1997075" y="692696"/>
            <a:ext cx="2916238" cy="1100137"/>
          </a:xfrm>
          <a:custGeom>
            <a:avLst/>
            <a:gdLst>
              <a:gd name="T0" fmla="*/ 3 w 1837"/>
              <a:gd name="T1" fmla="*/ 308 h 693"/>
              <a:gd name="T2" fmla="*/ 0 w 1837"/>
              <a:gd name="T3" fmla="*/ 0 h 693"/>
              <a:gd name="T4" fmla="*/ 1837 w 1837"/>
              <a:gd name="T5" fmla="*/ 0 h 693"/>
              <a:gd name="T6" fmla="*/ 1835 w 1837"/>
              <a:gd name="T7" fmla="*/ 693 h 693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989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996" y="3333"/>
                  <a:pt x="9993" y="6667"/>
                  <a:pt x="9989" y="10000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142361" name="Group 25"/>
          <p:cNvGrpSpPr>
            <a:grpSpLocks/>
          </p:cNvGrpSpPr>
          <p:nvPr/>
        </p:nvGrpSpPr>
        <p:grpSpPr bwMode="auto">
          <a:xfrm>
            <a:off x="647700" y="1338263"/>
            <a:ext cx="1882775" cy="1914525"/>
            <a:chOff x="431" y="866"/>
            <a:chExt cx="1186" cy="1206"/>
          </a:xfrm>
        </p:grpSpPr>
        <p:sp>
          <p:nvSpPr>
            <p:cNvPr id="142362" name="Freeform 26"/>
            <p:cNvSpPr>
              <a:spLocks/>
            </p:cNvSpPr>
            <p:nvPr/>
          </p:nvSpPr>
          <p:spPr bwMode="auto">
            <a:xfrm>
              <a:off x="431" y="866"/>
              <a:ext cx="1171" cy="96"/>
            </a:xfrm>
            <a:custGeom>
              <a:avLst/>
              <a:gdLst>
                <a:gd name="T0" fmla="*/ 0 w 1171"/>
                <a:gd name="T1" fmla="*/ 4 h 96"/>
                <a:gd name="T2" fmla="*/ 816 w 1171"/>
                <a:gd name="T3" fmla="*/ 4 h 96"/>
                <a:gd name="T4" fmla="*/ 1125 w 1171"/>
                <a:gd name="T5" fmla="*/ 26 h 96"/>
                <a:gd name="T6" fmla="*/ 1092 w 1171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">
                  <a:moveTo>
                    <a:pt x="0" y="4"/>
                  </a:moveTo>
                  <a:cubicBezTo>
                    <a:pt x="315" y="2"/>
                    <a:pt x="629" y="0"/>
                    <a:pt x="816" y="4"/>
                  </a:cubicBezTo>
                  <a:cubicBezTo>
                    <a:pt x="1003" y="8"/>
                    <a:pt x="1079" y="11"/>
                    <a:pt x="1125" y="26"/>
                  </a:cubicBezTo>
                  <a:cubicBezTo>
                    <a:pt x="1171" y="41"/>
                    <a:pt x="1099" y="82"/>
                    <a:pt x="1092" y="9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3" name="Freeform 27"/>
            <p:cNvSpPr>
              <a:spLocks/>
            </p:cNvSpPr>
            <p:nvPr/>
          </p:nvSpPr>
          <p:spPr bwMode="auto">
            <a:xfrm>
              <a:off x="981" y="947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4" name="Freeform 28"/>
            <p:cNvSpPr>
              <a:spLocks/>
            </p:cNvSpPr>
            <p:nvPr/>
          </p:nvSpPr>
          <p:spPr bwMode="auto">
            <a:xfrm>
              <a:off x="981" y="1060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5" name="Freeform 29"/>
            <p:cNvSpPr>
              <a:spLocks/>
            </p:cNvSpPr>
            <p:nvPr/>
          </p:nvSpPr>
          <p:spPr bwMode="auto">
            <a:xfrm>
              <a:off x="981" y="1173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6" name="Freeform 30"/>
            <p:cNvSpPr>
              <a:spLocks/>
            </p:cNvSpPr>
            <p:nvPr/>
          </p:nvSpPr>
          <p:spPr bwMode="auto">
            <a:xfrm>
              <a:off x="981" y="1286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7" name="Freeform 31"/>
            <p:cNvSpPr>
              <a:spLocks/>
            </p:cNvSpPr>
            <p:nvPr/>
          </p:nvSpPr>
          <p:spPr bwMode="auto">
            <a:xfrm>
              <a:off x="981" y="1399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8" name="Freeform 32"/>
            <p:cNvSpPr>
              <a:spLocks/>
            </p:cNvSpPr>
            <p:nvPr/>
          </p:nvSpPr>
          <p:spPr bwMode="auto">
            <a:xfrm>
              <a:off x="981" y="1512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69" name="Freeform 33"/>
            <p:cNvSpPr>
              <a:spLocks/>
            </p:cNvSpPr>
            <p:nvPr/>
          </p:nvSpPr>
          <p:spPr bwMode="auto">
            <a:xfrm>
              <a:off x="981" y="1625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70" name="Freeform 34"/>
            <p:cNvSpPr>
              <a:spLocks/>
            </p:cNvSpPr>
            <p:nvPr/>
          </p:nvSpPr>
          <p:spPr bwMode="auto">
            <a:xfrm>
              <a:off x="981" y="1738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71" name="Freeform 35"/>
            <p:cNvSpPr>
              <a:spLocks/>
            </p:cNvSpPr>
            <p:nvPr/>
          </p:nvSpPr>
          <p:spPr bwMode="auto">
            <a:xfrm>
              <a:off x="981" y="1851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72" name="Freeform 36"/>
            <p:cNvSpPr>
              <a:spLocks/>
            </p:cNvSpPr>
            <p:nvPr/>
          </p:nvSpPr>
          <p:spPr bwMode="auto">
            <a:xfrm>
              <a:off x="981" y="1964"/>
              <a:ext cx="636" cy="104"/>
            </a:xfrm>
            <a:custGeom>
              <a:avLst/>
              <a:gdLst>
                <a:gd name="T0" fmla="*/ 80 w 636"/>
                <a:gd name="T1" fmla="*/ 0 h 104"/>
                <a:gd name="T2" fmla="*/ 84 w 636"/>
                <a:gd name="T3" fmla="*/ 48 h 104"/>
                <a:gd name="T4" fmla="*/ 561 w 636"/>
                <a:gd name="T5" fmla="*/ 59 h 104"/>
                <a:gd name="T6" fmla="*/ 539 w 636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6" h="104">
                  <a:moveTo>
                    <a:pt x="80" y="0"/>
                  </a:moveTo>
                  <a:cubicBezTo>
                    <a:pt x="81" y="8"/>
                    <a:pt x="0" y="31"/>
                    <a:pt x="84" y="48"/>
                  </a:cubicBezTo>
                  <a:cubicBezTo>
                    <a:pt x="168" y="65"/>
                    <a:pt x="486" y="54"/>
                    <a:pt x="561" y="59"/>
                  </a:cubicBezTo>
                  <a:cubicBezTo>
                    <a:pt x="636" y="64"/>
                    <a:pt x="544" y="95"/>
                    <a:pt x="539" y="1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42373" name="Line 37"/>
            <p:cNvSpPr>
              <a:spLocks noChangeShapeType="1"/>
            </p:cNvSpPr>
            <p:nvPr/>
          </p:nvSpPr>
          <p:spPr bwMode="auto">
            <a:xfrm flipH="1" flipV="1">
              <a:off x="431" y="2069"/>
              <a:ext cx="63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42374" name="Freeform 38"/>
          <p:cNvSpPr>
            <a:spLocks/>
          </p:cNvSpPr>
          <p:nvPr/>
        </p:nvSpPr>
        <p:spPr bwMode="auto">
          <a:xfrm>
            <a:off x="1998663" y="2713038"/>
            <a:ext cx="2916237" cy="1130300"/>
          </a:xfrm>
          <a:custGeom>
            <a:avLst/>
            <a:gdLst>
              <a:gd name="T0" fmla="*/ 1830 w 1837"/>
              <a:gd name="T1" fmla="*/ 0 h 712"/>
              <a:gd name="T2" fmla="*/ 1837 w 1837"/>
              <a:gd name="T3" fmla="*/ 712 h 712"/>
              <a:gd name="T4" fmla="*/ 0 w 1837"/>
              <a:gd name="T5" fmla="*/ 712 h 712"/>
              <a:gd name="T6" fmla="*/ 6 w 1837"/>
              <a:gd name="T7" fmla="*/ 356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2">
                <a:moveTo>
                  <a:pt x="1830" y="0"/>
                </a:moveTo>
                <a:lnTo>
                  <a:pt x="1837" y="712"/>
                </a:lnTo>
                <a:lnTo>
                  <a:pt x="0" y="712"/>
                </a:lnTo>
                <a:lnTo>
                  <a:pt x="6" y="356"/>
                </a:lnTo>
              </a:path>
            </a:pathLst>
          </a:custGeom>
          <a:noFill/>
          <a:ln w="76200" cap="flat" cmpd="sng">
            <a:solidFill>
              <a:srgbClr val="FF0000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42375" name="AutoShape 39"/>
          <p:cNvSpPr>
            <a:spLocks noChangeArrowheads="1"/>
          </p:cNvSpPr>
          <p:nvPr/>
        </p:nvSpPr>
        <p:spPr bwMode="auto">
          <a:xfrm>
            <a:off x="828675" y="1071563"/>
            <a:ext cx="450850" cy="157162"/>
          </a:xfrm>
          <a:prstGeom prst="rightArrow">
            <a:avLst>
              <a:gd name="adj1" fmla="val 50000"/>
              <a:gd name="adj2" fmla="val 71717"/>
            </a:avLst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42376" name="Text Box 40"/>
          <p:cNvSpPr txBox="1">
            <a:spLocks noChangeArrowheads="1"/>
          </p:cNvSpPr>
          <p:nvPr/>
        </p:nvSpPr>
        <p:spPr bwMode="auto">
          <a:xfrm>
            <a:off x="863600" y="782638"/>
            <a:ext cx="3603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/>
              <a:t>I</a:t>
            </a:r>
            <a:endParaRPr lang="en-AU" altLang="en-US" sz="1600"/>
          </a:p>
        </p:txBody>
      </p:sp>
      <p:sp>
        <p:nvSpPr>
          <p:cNvPr id="142377" name="Text Box 41"/>
          <p:cNvSpPr txBox="1">
            <a:spLocks noChangeArrowheads="1"/>
          </p:cNvSpPr>
          <p:nvPr/>
        </p:nvSpPr>
        <p:spPr bwMode="auto">
          <a:xfrm>
            <a:off x="1728788" y="761331"/>
            <a:ext cx="503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FF0000"/>
                </a:solidFill>
              </a:rPr>
              <a:t>N</a:t>
            </a:r>
            <a:endParaRPr lang="en-AU" altLang="en-US" sz="3200" dirty="0">
              <a:solidFill>
                <a:srgbClr val="FF0000"/>
              </a:solidFill>
            </a:endParaRPr>
          </a:p>
        </p:txBody>
      </p:sp>
      <p:sp>
        <p:nvSpPr>
          <p:cNvPr id="142378" name="Text Box 42"/>
          <p:cNvSpPr txBox="1">
            <a:spLocks noChangeArrowheads="1"/>
          </p:cNvSpPr>
          <p:nvPr/>
        </p:nvSpPr>
        <p:spPr bwMode="auto">
          <a:xfrm>
            <a:off x="4643438" y="200660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altLang="en-US" sz="3200" dirty="0">
                <a:solidFill>
                  <a:srgbClr val="FF0000"/>
                </a:solidFill>
              </a:rPr>
              <a:t>Φ</a:t>
            </a:r>
          </a:p>
        </p:txBody>
      </p:sp>
      <p:graphicFrame>
        <p:nvGraphicFramePr>
          <p:cNvPr id="142379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568691"/>
              </p:ext>
            </p:extLst>
          </p:nvPr>
        </p:nvGraphicFramePr>
        <p:xfrm>
          <a:off x="305593" y="4473116"/>
          <a:ext cx="2430463" cy="172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574" name="Equation" r:id="rId3" imgW="609480" imgH="431640" progId="Equation.3">
                  <p:embed/>
                </p:oleObj>
              </mc:Choice>
              <mc:Fallback>
                <p:oleObj name="Equation" r:id="rId3" imgW="60948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593" y="4473116"/>
                        <a:ext cx="2430463" cy="172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80" name="Text Box 44"/>
          <p:cNvSpPr txBox="1">
            <a:spLocks noChangeArrowheads="1"/>
          </p:cNvSpPr>
          <p:nvPr/>
        </p:nvSpPr>
        <p:spPr bwMode="auto">
          <a:xfrm>
            <a:off x="5543550" y="2132013"/>
            <a:ext cx="2446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/>
              <a:t>µ = 10.68 x 10</a:t>
            </a:r>
            <a:r>
              <a:rPr lang="en-US" altLang="en-US" sz="2000" baseline="30000"/>
              <a:t>-4</a:t>
            </a:r>
            <a:endParaRPr lang="en-US" altLang="en-US" sz="2000"/>
          </a:p>
        </p:txBody>
      </p:sp>
      <p:sp>
        <p:nvSpPr>
          <p:cNvPr id="142381" name="Text Box 45"/>
          <p:cNvSpPr txBox="1">
            <a:spLocks noChangeArrowheads="1"/>
          </p:cNvSpPr>
          <p:nvPr/>
        </p:nvSpPr>
        <p:spPr bwMode="auto">
          <a:xfrm>
            <a:off x="5543550" y="1520366"/>
            <a:ext cx="2446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altLang="en-US" sz="2000" dirty="0"/>
              <a:t>A = 175 mm</a:t>
            </a:r>
            <a:r>
              <a:rPr lang="en-US" altLang="en-US" sz="2000" baseline="30000" dirty="0"/>
              <a:t>2</a:t>
            </a:r>
            <a:endParaRPr lang="en-AU" altLang="en-US" sz="2000" dirty="0"/>
          </a:p>
        </p:txBody>
      </p:sp>
      <p:sp>
        <p:nvSpPr>
          <p:cNvPr id="142383" name="Text Box 47"/>
          <p:cNvSpPr txBox="1">
            <a:spLocks noChangeArrowheads="1"/>
          </p:cNvSpPr>
          <p:nvPr/>
        </p:nvSpPr>
        <p:spPr bwMode="auto">
          <a:xfrm>
            <a:off x="5654054" y="908720"/>
            <a:ext cx="2446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AU" altLang="en-US" sz="2800" dirty="0">
                <a:latin typeface="French Script MT" panose="03020402040607040605" pitchFamily="66" charset="0"/>
              </a:rPr>
              <a:t>l</a:t>
            </a:r>
            <a:r>
              <a:rPr lang="en-US" altLang="en-US" sz="2000" dirty="0"/>
              <a:t> = 250 mm</a:t>
            </a:r>
            <a:endParaRPr lang="en-AU" altLang="en-US" sz="2000" dirty="0"/>
          </a:p>
        </p:txBody>
      </p:sp>
      <p:graphicFrame>
        <p:nvGraphicFramePr>
          <p:cNvPr id="142384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788931"/>
              </p:ext>
            </p:extLst>
          </p:nvPr>
        </p:nvGraphicFramePr>
        <p:xfrm>
          <a:off x="3770957" y="4473116"/>
          <a:ext cx="468947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575" name="Equation" r:id="rId5" imgW="2031840" imgH="419040" progId="Equation.3">
                  <p:embed/>
                </p:oleObj>
              </mc:Choice>
              <mc:Fallback>
                <p:oleObj name="Equation" r:id="rId5" imgW="2031840" imgH="4190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957" y="4473116"/>
                        <a:ext cx="4689475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85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747096"/>
              </p:ext>
            </p:extLst>
          </p:nvPr>
        </p:nvGraphicFramePr>
        <p:xfrm>
          <a:off x="3770957" y="5716588"/>
          <a:ext cx="3370262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576" name="Equation" r:id="rId7" imgW="1460160" imgH="241200" progId="Equation.3">
                  <p:embed/>
                </p:oleObj>
              </mc:Choice>
              <mc:Fallback>
                <p:oleObj name="Equation" r:id="rId7" imgW="1460160" imgH="2412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957" y="5716588"/>
                        <a:ext cx="3370262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2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2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2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6699</TotalTime>
  <Words>846</Words>
  <Application>Microsoft Office PowerPoint</Application>
  <PresentationFormat>On-screen Show (4:3)</PresentationFormat>
  <Paragraphs>274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Cambria Math</vt:lpstr>
      <vt:lpstr>Comic Sans MS</vt:lpstr>
      <vt:lpstr>French Script MT</vt:lpstr>
      <vt:lpstr>Impact</vt:lpstr>
      <vt:lpstr>Times New Roman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Circuits</dc:title>
  <dc:creator>Michael James</dc:creator>
  <cp:lastModifiedBy>James, Michael</cp:lastModifiedBy>
  <cp:revision>185</cp:revision>
  <cp:lastPrinted>2018-09-05T07:34:10Z</cp:lastPrinted>
  <dcterms:created xsi:type="dcterms:W3CDTF">2005-12-16T03:00:21Z</dcterms:created>
  <dcterms:modified xsi:type="dcterms:W3CDTF">2018-11-26T20:31:27Z</dcterms:modified>
</cp:coreProperties>
</file>