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362" r:id="rId2"/>
    <p:sldId id="361" r:id="rId3"/>
    <p:sldId id="338" r:id="rId4"/>
    <p:sldId id="364" r:id="rId5"/>
    <p:sldId id="377" r:id="rId6"/>
    <p:sldId id="378" r:id="rId7"/>
    <p:sldId id="379" r:id="rId8"/>
    <p:sldId id="356" r:id="rId9"/>
    <p:sldId id="343" r:id="rId10"/>
    <p:sldId id="344" r:id="rId11"/>
    <p:sldId id="368" r:id="rId12"/>
    <p:sldId id="345" r:id="rId13"/>
    <p:sldId id="369" r:id="rId14"/>
    <p:sldId id="346" r:id="rId15"/>
    <p:sldId id="347" r:id="rId16"/>
    <p:sldId id="348" r:id="rId17"/>
    <p:sldId id="359" r:id="rId18"/>
    <p:sldId id="370" r:id="rId19"/>
    <p:sldId id="371" r:id="rId20"/>
    <p:sldId id="350" r:id="rId21"/>
    <p:sldId id="372" r:id="rId22"/>
    <p:sldId id="352" r:id="rId23"/>
    <p:sldId id="354" r:id="rId24"/>
    <p:sldId id="355" r:id="rId25"/>
    <p:sldId id="351" r:id="rId26"/>
    <p:sldId id="353" r:id="rId27"/>
    <p:sldId id="375" r:id="rId28"/>
    <p:sldId id="376" r:id="rId29"/>
  </p:sldIdLst>
  <p:sldSz cx="9144000" cy="6858000" type="screen4x3"/>
  <p:notesSz cx="7315200" cy="9601200"/>
  <p:defaultTextStyle>
    <a:defPPr>
      <a:defRPr lang="en-AU"/>
    </a:defPPr>
    <a:lvl1pPr algn="ctr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scaleToFitPaper="1" frameSlides="1"/>
  <p:clrMru>
    <a:srgbClr val="FF0000"/>
    <a:srgbClr val="5F5F5F"/>
    <a:srgbClr val="CCFFFF"/>
    <a:srgbClr val="0000FF"/>
    <a:srgbClr val="FFFF66"/>
    <a:srgbClr val="777777"/>
    <a:srgbClr val="808080"/>
    <a:srgbClr val="EAEAEA"/>
    <a:srgbClr val="DDDDDD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2" autoAdjust="0"/>
    <p:restoredTop sz="95433" autoAdjust="0"/>
  </p:normalViewPr>
  <p:slideViewPr>
    <p:cSldViewPr snapToGrid="0" showGuides="1">
      <p:cViewPr varScale="1">
        <p:scale>
          <a:sx n="100" d="100"/>
          <a:sy n="100" d="100"/>
        </p:scale>
        <p:origin x="124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7" d="100"/>
          <a:sy n="77" d="100"/>
        </p:scale>
        <p:origin x="-2124" y="-78"/>
      </p:cViewPr>
      <p:guideLst>
        <p:guide orient="horz" pos="3024"/>
        <p:guide pos="230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12/09/2018</a:t>
            </a:r>
            <a:endParaRPr lang="en-AU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G101A_(07)_DG_Generator_Pt_1</a:t>
            </a:r>
            <a:endParaRPr lang="en-AU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F9723E1D-880B-4524-957D-DEE432EAA4A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3971763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12/09/2018</a:t>
            </a:r>
            <a:endParaRPr lang="en-AU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0570"/>
            <a:ext cx="5364480" cy="4320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G101A_(07)_DG_Generator_Pt_1</a:t>
            </a:r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C542C19-1046-4F9D-B9CE-944BF3AD6C7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338552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AU" smtClean="0">
                <a:solidFill>
                  <a:prstClr val="black"/>
                </a:solidFill>
              </a:rPr>
              <a:t>12/09/2018</a:t>
            </a:r>
            <a:endParaRPr lang="en-AU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AU" smtClean="0">
                <a:solidFill>
                  <a:prstClr val="black"/>
                </a:solidFill>
              </a:rPr>
              <a:t>G101A_(07)_DG_Generator_Pt_1</a:t>
            </a:r>
            <a:endParaRPr lang="en-AU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AED98-2EFA-4212-99E6-F2153A9A8DB9}" type="slidenum">
              <a:rPr lang="en-AU">
                <a:solidFill>
                  <a:prstClr val="black"/>
                </a:solidFill>
              </a:rPr>
              <a:pPr/>
              <a:t>1</a:t>
            </a:fld>
            <a:endParaRPr lang="en-AU">
              <a:solidFill>
                <a:prstClr val="black"/>
              </a:solidFill>
            </a:endParaRPr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Title </a:t>
            </a: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AU">
                <a:solidFill>
                  <a:prstClr val="black"/>
                </a:solidFill>
              </a:rPr>
              <a:t>G102A_ (01A)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15DF8-CADF-4FD8-8D35-C0073E0843C3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7AD88-9704-4E55-8DB8-F10EBAA5836A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008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1519C3A4-1A93-446F-BF32-18A28C8AC048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F45ABA31-C29F-4857-A77D-B867BEAE77AC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580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51C0B-0EE1-4AFD-9283-7C303A414805}" type="datetime1">
              <a:rPr lang="en-AU" smtClean="0">
                <a:solidFill>
                  <a:srgbClr val="000000"/>
                </a:solidFill>
              </a:rPr>
              <a:t>27/11/2018</a:t>
            </a:fld>
            <a:endParaRPr lang="en-AU">
              <a:solidFill>
                <a:srgbClr val="000000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5850-5E45-4649-9A05-A4501BF8BCBC}" type="slidenum">
              <a:rPr lang="en-AU">
                <a:solidFill>
                  <a:srgbClr val="000000"/>
                </a:solidFill>
              </a:rPr>
              <a:pPr/>
              <a:t>1</a:t>
            </a:fld>
            <a:endParaRPr lang="en-AU">
              <a:solidFill>
                <a:srgbClr val="000000"/>
              </a:solidFill>
            </a:endParaRPr>
          </a:p>
        </p:txBody>
      </p:sp>
      <p:sp>
        <p:nvSpPr>
          <p:cNvPr id="20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2" name="Rectangle 1"/>
          <p:cNvSpPr/>
          <p:nvPr/>
        </p:nvSpPr>
        <p:spPr>
          <a:xfrm>
            <a:off x="342000" y="959093"/>
            <a:ext cx="8460000" cy="49398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UEENEEG101A </a:t>
            </a:r>
            <a:b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Solve problems in electromagnetic devices and </a:t>
            </a:r>
            <a:r>
              <a:rPr lang="en-AU" sz="4000" b="1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related </a:t>
            </a:r>
            <a:r>
              <a:rPr lang="en-AU" sz="4000" b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circuits</a:t>
            </a:r>
          </a:p>
          <a:p>
            <a:endParaRPr lang="en-AU" sz="40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CCCCFF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AU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DC Generator</a:t>
            </a:r>
            <a:r>
              <a:rPr lang="en-AU" sz="54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AU" sz="54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Part I</a:t>
            </a:r>
          </a:p>
        </p:txBody>
      </p:sp>
    </p:spTree>
    <p:extLst>
      <p:ext uri="{BB962C8B-B14F-4D97-AF65-F5344CB8AC3E}">
        <p14:creationId xmlns:p14="http://schemas.microsoft.com/office/powerpoint/2010/main" val="414987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1823CB-A0BE-41B4-9713-522C07313E1B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BD769B-C9DB-4310-8301-FD1B3461C7C7}" type="slidenum">
              <a:rPr lang="en-AU"/>
              <a:pPr>
                <a:defRPr/>
              </a:pPr>
              <a:t>10</a:t>
            </a:fld>
            <a:endParaRPr lang="en-AU"/>
          </a:p>
        </p:txBody>
      </p:sp>
      <p:sp>
        <p:nvSpPr>
          <p:cNvPr id="232450" name="Text Box 2"/>
          <p:cNvSpPr txBox="1">
            <a:spLocks noChangeArrowheads="1"/>
          </p:cNvSpPr>
          <p:nvPr/>
        </p:nvSpPr>
        <p:spPr bwMode="auto">
          <a:xfrm>
            <a:off x="1655763" y="5019675"/>
            <a:ext cx="5543550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8800" dirty="0"/>
              <a:t>e = </a:t>
            </a:r>
            <a:r>
              <a:rPr lang="en-AU" altLang="en-US" sz="8800" dirty="0" err="1"/>
              <a:t>B</a:t>
            </a:r>
            <a:r>
              <a:rPr lang="en-AU" altLang="en-US" sz="8800" dirty="0" err="1">
                <a:latin typeface="Mistral" panose="03090702030407020403" pitchFamily="66" charset="0"/>
              </a:rPr>
              <a:t>l</a:t>
            </a:r>
            <a:r>
              <a:rPr lang="en-AU" altLang="en-US" sz="8800" dirty="0" err="1"/>
              <a:t>v</a:t>
            </a:r>
            <a:endParaRPr lang="en-AU" altLang="en-US" sz="8800" dirty="0"/>
          </a:p>
        </p:txBody>
      </p:sp>
      <p:sp>
        <p:nvSpPr>
          <p:cNvPr id="232451" name="Text Box 3"/>
          <p:cNvSpPr txBox="1">
            <a:spLocks noChangeArrowheads="1"/>
          </p:cNvSpPr>
          <p:nvPr/>
        </p:nvSpPr>
        <p:spPr bwMode="auto">
          <a:xfrm>
            <a:off x="431800" y="333375"/>
            <a:ext cx="6588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800"/>
              <a:t>The generated voltage depends on:</a:t>
            </a:r>
          </a:p>
        </p:txBody>
      </p:sp>
      <p:sp>
        <p:nvSpPr>
          <p:cNvPr id="232452" name="Text Box 4"/>
          <p:cNvSpPr txBox="1">
            <a:spLocks noChangeArrowheads="1"/>
          </p:cNvSpPr>
          <p:nvPr/>
        </p:nvSpPr>
        <p:spPr bwMode="auto">
          <a:xfrm>
            <a:off x="755650" y="1055688"/>
            <a:ext cx="5651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The strength of the magnetic field,</a:t>
            </a:r>
          </a:p>
        </p:txBody>
      </p:sp>
      <p:sp>
        <p:nvSpPr>
          <p:cNvPr id="232453" name="Text Box 5"/>
          <p:cNvSpPr txBox="1">
            <a:spLocks noChangeArrowheads="1"/>
          </p:cNvSpPr>
          <p:nvPr/>
        </p:nvSpPr>
        <p:spPr bwMode="auto">
          <a:xfrm>
            <a:off x="4248150" y="1716088"/>
            <a:ext cx="4679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>
                <a:solidFill>
                  <a:schemeClr val="hlink"/>
                </a:solidFill>
              </a:rPr>
              <a:t>Flux Density (B)	{</a:t>
            </a:r>
            <a:r>
              <a:rPr lang="en-AU" altLang="en-US" sz="2400">
                <a:solidFill>
                  <a:srgbClr val="FF0000"/>
                </a:solidFill>
              </a:rPr>
              <a:t>Tesla</a:t>
            </a:r>
            <a:r>
              <a:rPr lang="en-AU" altLang="en-US" sz="2400">
                <a:solidFill>
                  <a:schemeClr val="accent2"/>
                </a:solidFill>
              </a:rPr>
              <a:t>}</a:t>
            </a:r>
            <a:endParaRPr lang="en-AU" altLang="en-US" sz="2400">
              <a:solidFill>
                <a:schemeClr val="hlink"/>
              </a:solidFill>
            </a:endParaRPr>
          </a:p>
        </p:txBody>
      </p:sp>
      <p:sp>
        <p:nvSpPr>
          <p:cNvPr id="232454" name="Text Box 6"/>
          <p:cNvSpPr txBox="1">
            <a:spLocks noChangeArrowheads="1"/>
          </p:cNvSpPr>
          <p:nvPr/>
        </p:nvSpPr>
        <p:spPr bwMode="auto">
          <a:xfrm>
            <a:off x="755650" y="2376488"/>
            <a:ext cx="8135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The length of the conductor in the magnetic field,</a:t>
            </a:r>
          </a:p>
        </p:txBody>
      </p:sp>
      <p:sp>
        <p:nvSpPr>
          <p:cNvPr id="232455" name="Text Box 7"/>
          <p:cNvSpPr txBox="1">
            <a:spLocks noChangeArrowheads="1"/>
          </p:cNvSpPr>
          <p:nvPr/>
        </p:nvSpPr>
        <p:spPr bwMode="auto">
          <a:xfrm>
            <a:off x="4248150" y="3036888"/>
            <a:ext cx="4679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chemeClr val="hlink"/>
                </a:solidFill>
              </a:rPr>
              <a:t>Length (</a:t>
            </a:r>
            <a:r>
              <a:rPr lang="en-AU" altLang="en-US" sz="2400" dirty="0">
                <a:solidFill>
                  <a:schemeClr val="hlink"/>
                </a:solidFill>
                <a:latin typeface="Mistral" panose="03090702030407020403" pitchFamily="66" charset="0"/>
              </a:rPr>
              <a:t>l</a:t>
            </a:r>
            <a:r>
              <a:rPr lang="en-AU" altLang="en-US" sz="2400" dirty="0">
                <a:solidFill>
                  <a:schemeClr val="hlink"/>
                </a:solidFill>
              </a:rPr>
              <a:t>)		</a:t>
            </a:r>
            <a:r>
              <a:rPr lang="en-AU" altLang="en-US" sz="2400" dirty="0">
                <a:solidFill>
                  <a:schemeClr val="accent2"/>
                </a:solidFill>
              </a:rPr>
              <a:t>{</a:t>
            </a:r>
            <a:r>
              <a:rPr lang="en-AU" altLang="en-US" sz="2400" dirty="0">
                <a:solidFill>
                  <a:srgbClr val="FF0000"/>
                </a:solidFill>
              </a:rPr>
              <a:t>meters</a:t>
            </a:r>
            <a:r>
              <a:rPr lang="en-AU" altLang="en-US" sz="2400" dirty="0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232456" name="Text Box 8"/>
          <p:cNvSpPr txBox="1">
            <a:spLocks noChangeArrowheads="1"/>
          </p:cNvSpPr>
          <p:nvPr/>
        </p:nvSpPr>
        <p:spPr bwMode="auto">
          <a:xfrm>
            <a:off x="755650" y="3697288"/>
            <a:ext cx="8064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The velocity of the conductor in the magnetic field,</a:t>
            </a:r>
          </a:p>
        </p:txBody>
      </p:sp>
      <p:sp>
        <p:nvSpPr>
          <p:cNvPr id="232457" name="Text Box 9"/>
          <p:cNvSpPr txBox="1">
            <a:spLocks noChangeArrowheads="1"/>
          </p:cNvSpPr>
          <p:nvPr/>
        </p:nvSpPr>
        <p:spPr bwMode="auto">
          <a:xfrm>
            <a:off x="4248150" y="4357688"/>
            <a:ext cx="4679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>
                <a:solidFill>
                  <a:schemeClr val="hlink"/>
                </a:solidFill>
              </a:rPr>
              <a:t>Velocity (v)		{</a:t>
            </a:r>
            <a:r>
              <a:rPr lang="en-AU" altLang="en-US" sz="2400">
                <a:solidFill>
                  <a:srgbClr val="FF0000"/>
                </a:solidFill>
              </a:rPr>
              <a:t>ms</a:t>
            </a:r>
            <a:r>
              <a:rPr lang="en-AU" altLang="en-US" sz="2400" baseline="30000">
                <a:solidFill>
                  <a:srgbClr val="FF0000"/>
                </a:solidFill>
              </a:rPr>
              <a:t>-1</a:t>
            </a:r>
            <a:r>
              <a:rPr lang="en-AU" altLang="en-US" sz="2400">
                <a:solidFill>
                  <a:schemeClr val="hlink"/>
                </a:solidFill>
              </a:rPr>
              <a:t>}</a:t>
            </a:r>
          </a:p>
        </p:txBody>
      </p:sp>
      <p:sp>
        <p:nvSpPr>
          <p:cNvPr id="232458" name="Rectangle 10"/>
          <p:cNvSpPr>
            <a:spLocks noChangeArrowheads="1"/>
          </p:cNvSpPr>
          <p:nvPr/>
        </p:nvSpPr>
        <p:spPr bwMode="auto">
          <a:xfrm>
            <a:off x="755650" y="3284538"/>
            <a:ext cx="673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 and</a:t>
            </a:r>
          </a:p>
        </p:txBody>
      </p:sp>
      <p:sp>
        <p:nvSpPr>
          <p:cNvPr id="1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87EF59-0CAD-47F1-808A-B02F51E375BE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70D106-7036-450A-A7F0-E6F6C2B38736}" type="slidenum">
              <a:rPr lang="en-AU"/>
              <a:pPr>
                <a:defRPr/>
              </a:pPr>
              <a:t>11</a:t>
            </a:fld>
            <a:endParaRPr lang="en-AU"/>
          </a:p>
        </p:txBody>
      </p:sp>
      <p:sp>
        <p:nvSpPr>
          <p:cNvPr id="233484" name="Text Box 12"/>
          <p:cNvSpPr txBox="1">
            <a:spLocks noChangeArrowheads="1"/>
          </p:cNvSpPr>
          <p:nvPr/>
        </p:nvSpPr>
        <p:spPr bwMode="auto">
          <a:xfrm>
            <a:off x="178978" y="253976"/>
            <a:ext cx="18367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 smtClean="0"/>
              <a:t>Ex</a:t>
            </a:r>
            <a:r>
              <a:rPr lang="en-AU" altLang="en-US" sz="1800" dirty="0"/>
              <a:t>. </a:t>
            </a:r>
            <a:r>
              <a:rPr lang="en-AU" altLang="en-US" sz="1800" dirty="0" smtClean="0"/>
              <a:t>1</a:t>
            </a:r>
            <a:endParaRPr lang="en-AU" altLang="en-US" sz="1800" dirty="0"/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4579938" y="1988840"/>
            <a:ext cx="1473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chemeClr val="bg1">
                    <a:lumMod val="50000"/>
                  </a:schemeClr>
                </a:solidFill>
                <a:latin typeface="Mistral" panose="03090702030407020403" pitchFamily="66" charset="0"/>
              </a:rPr>
              <a:t>l</a:t>
            </a:r>
            <a:r>
              <a:rPr lang="en-AU" altLang="en-US" dirty="0">
                <a:solidFill>
                  <a:schemeClr val="bg1">
                    <a:lumMod val="50000"/>
                  </a:schemeClr>
                </a:solidFill>
              </a:rPr>
              <a:t> = 200 mm</a:t>
            </a: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4579938" y="2437946"/>
            <a:ext cx="1250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chemeClr val="bg1">
                    <a:lumMod val="50000"/>
                  </a:schemeClr>
                </a:solidFill>
              </a:rPr>
              <a:t>B = 0.5 T</a:t>
            </a:r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4579938" y="2887053"/>
            <a:ext cx="14157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chemeClr val="bg1">
                    <a:lumMod val="50000"/>
                  </a:schemeClr>
                </a:solidFill>
              </a:rPr>
              <a:t>v = 12 ms</a:t>
            </a:r>
            <a:r>
              <a:rPr lang="en-AU" altLang="en-US" baseline="30000">
                <a:solidFill>
                  <a:schemeClr val="bg1">
                    <a:lumMod val="50000"/>
                  </a:schemeClr>
                </a:solidFill>
              </a:rPr>
              <a:t>-1</a:t>
            </a:r>
            <a:endParaRPr lang="en-AU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95536" y="663575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dirty="0" smtClean="0"/>
              <a:t>Calculate the EMF induced in a 200 mm length of wire if it is moved through a magnetic field with a flux density of O.5 T at a velocity of 12 m/s.</a:t>
            </a:r>
            <a:endParaRPr lang="en-AU" dirty="0"/>
          </a:p>
        </p:txBody>
      </p:sp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575556" y="1988840"/>
            <a:ext cx="2556284" cy="44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AU" altLang="en-US" sz="2000" dirty="0">
                <a:solidFill>
                  <a:schemeClr val="bg1">
                    <a:lumMod val="50000"/>
                  </a:schemeClr>
                </a:solidFill>
              </a:rPr>
              <a:t>What do we know?</a:t>
            </a: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575556" y="3646324"/>
            <a:ext cx="3492000" cy="44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AU" altLang="en-US" sz="2000" dirty="0">
                <a:solidFill>
                  <a:schemeClr val="bg1">
                    <a:lumMod val="50000"/>
                  </a:schemeClr>
                </a:solidFill>
              </a:rPr>
              <a:t>What do we want to know?</a:t>
            </a:r>
          </a:p>
        </p:txBody>
      </p:sp>
      <p:sp>
        <p:nvSpPr>
          <p:cNvPr id="40" name="Text Box 8"/>
          <p:cNvSpPr txBox="1">
            <a:spLocks noChangeArrowheads="1"/>
          </p:cNvSpPr>
          <p:nvPr/>
        </p:nvSpPr>
        <p:spPr bwMode="auto">
          <a:xfrm>
            <a:off x="4579938" y="3646272"/>
            <a:ext cx="1620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chemeClr val="bg1">
                    <a:lumMod val="50000"/>
                  </a:schemeClr>
                </a:solidFill>
              </a:rPr>
              <a:t>e = </a:t>
            </a:r>
            <a:r>
              <a:rPr lang="en-AU" altLang="en-US" sz="2400" dirty="0" err="1">
                <a:solidFill>
                  <a:schemeClr val="bg1">
                    <a:lumMod val="50000"/>
                  </a:schemeClr>
                </a:solidFill>
              </a:rPr>
              <a:t>B</a:t>
            </a:r>
            <a:r>
              <a:rPr lang="en-AU" altLang="en-US" sz="2400" dirty="0" err="1">
                <a:solidFill>
                  <a:schemeClr val="bg1">
                    <a:lumMod val="50000"/>
                  </a:schemeClr>
                </a:solidFill>
                <a:latin typeface="Mistral" panose="03090702030407020403" pitchFamily="66" charset="0"/>
              </a:rPr>
              <a:t>l</a:t>
            </a:r>
            <a:r>
              <a:rPr lang="en-AU" altLang="en-US" sz="2400" dirty="0" err="1">
                <a:solidFill>
                  <a:schemeClr val="bg1">
                    <a:lumMod val="50000"/>
                  </a:schemeClr>
                </a:solidFill>
              </a:rPr>
              <a:t>v</a:t>
            </a:r>
            <a:endParaRPr lang="en-AU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4579938" y="4160076"/>
            <a:ext cx="3716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chemeClr val="bg1">
                    <a:lumMod val="50000"/>
                  </a:schemeClr>
                </a:solidFill>
              </a:rPr>
              <a:t>e = 0.5 x 200 x 10</a:t>
            </a:r>
            <a:r>
              <a:rPr lang="en-AU" altLang="en-US" sz="2400" baseline="30000" dirty="0">
                <a:solidFill>
                  <a:schemeClr val="bg1">
                    <a:lumMod val="50000"/>
                  </a:schemeClr>
                </a:solidFill>
              </a:rPr>
              <a:t>-3</a:t>
            </a:r>
            <a:r>
              <a:rPr lang="en-AU" altLang="en-US" sz="2400" dirty="0">
                <a:solidFill>
                  <a:schemeClr val="bg1">
                    <a:lumMod val="50000"/>
                  </a:schemeClr>
                </a:solidFill>
              </a:rPr>
              <a:t> x 12 </a:t>
            </a:r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4579938" y="4673880"/>
            <a:ext cx="1374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>
                <a:solidFill>
                  <a:schemeClr val="bg1">
                    <a:lumMod val="50000"/>
                  </a:schemeClr>
                </a:solidFill>
              </a:rPr>
              <a:t>e = 1.2 V</a:t>
            </a:r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467544" y="992127"/>
            <a:ext cx="216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/>
          <p:nvPr/>
        </p:nvCxnSpPr>
        <p:spPr bwMode="auto">
          <a:xfrm>
            <a:off x="4139832" y="992127"/>
            <a:ext cx="19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/>
          <p:nvPr/>
        </p:nvCxnSpPr>
        <p:spPr bwMode="auto">
          <a:xfrm>
            <a:off x="4254025" y="1313612"/>
            <a:ext cx="248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/>
          <p:nvPr/>
        </p:nvCxnSpPr>
        <p:spPr bwMode="auto">
          <a:xfrm>
            <a:off x="467544" y="1628800"/>
            <a:ext cx="8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/>
          <p:nvPr/>
        </p:nvCxnSpPr>
        <p:spPr bwMode="auto">
          <a:xfrm>
            <a:off x="7364776" y="1311279"/>
            <a:ext cx="122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94506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8" grpId="0"/>
      <p:bldP spid="39" grpId="0"/>
      <p:bldP spid="40" grpId="0"/>
      <p:bldP spid="41" grpId="0"/>
      <p:bldP spid="42" grpId="0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 bwMode="auto">
          <a:xfrm>
            <a:off x="1475650" y="710838"/>
            <a:ext cx="1476000" cy="324000"/>
          </a:xfrm>
          <a:prstGeom prst="rect">
            <a:avLst/>
          </a:prstGeom>
          <a:solidFill>
            <a:srgbClr val="FFFF66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431540" y="1319253"/>
            <a:ext cx="2124000" cy="324000"/>
          </a:xfrm>
          <a:prstGeom prst="rect">
            <a:avLst/>
          </a:prstGeom>
          <a:solidFill>
            <a:srgbClr val="FFFF66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5579956" y="1005213"/>
            <a:ext cx="3240000" cy="324000"/>
          </a:xfrm>
          <a:prstGeom prst="rect">
            <a:avLst/>
          </a:prstGeom>
          <a:solidFill>
            <a:srgbClr val="FFFF66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536" y="663575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dirty="0" smtClean="0"/>
              <a:t>A single loop of wire is moved through a magnetic field with a flux density of O.5 T at a velocity of 12m/s. If each side of the loop has a length of 200mm within the field, calculate the EMF induced in:</a:t>
            </a:r>
          </a:p>
          <a:p>
            <a:pPr marL="457200" indent="-457200" algn="l">
              <a:buAutoNum type="alphaLcParenR"/>
            </a:pPr>
            <a:r>
              <a:rPr lang="en-AU" dirty="0" smtClean="0"/>
              <a:t>One side of the loop, and</a:t>
            </a:r>
          </a:p>
          <a:p>
            <a:pPr marL="457200" indent="-457200" algn="l">
              <a:buAutoNum type="alphaLcParenR"/>
            </a:pPr>
            <a:r>
              <a:rPr lang="en-AU" dirty="0" smtClean="0"/>
              <a:t>The loop.</a:t>
            </a:r>
            <a:endParaRPr lang="en-AU" dirty="0"/>
          </a:p>
        </p:txBody>
      </p:sp>
      <p:sp>
        <p:nvSpPr>
          <p:cNvPr id="2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87EF59-0CAD-47F1-808A-B02F51E375BE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70D106-7036-450A-A7F0-E6F6C2B38736}" type="slidenum">
              <a:rPr lang="en-AU"/>
              <a:pPr>
                <a:defRPr/>
              </a:pPr>
              <a:t>12</a:t>
            </a:fld>
            <a:endParaRPr lang="en-AU"/>
          </a:p>
        </p:txBody>
      </p:sp>
      <p:sp>
        <p:nvSpPr>
          <p:cNvPr id="233476" name="Text Box 4"/>
          <p:cNvSpPr txBox="1">
            <a:spLocks noChangeArrowheads="1"/>
          </p:cNvSpPr>
          <p:nvPr/>
        </p:nvSpPr>
        <p:spPr bwMode="auto">
          <a:xfrm>
            <a:off x="178979" y="260648"/>
            <a:ext cx="18367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 smtClean="0"/>
              <a:t>Ex</a:t>
            </a:r>
            <a:r>
              <a:rPr lang="en-AU" altLang="en-US" sz="1800" dirty="0"/>
              <a:t>. </a:t>
            </a:r>
            <a:r>
              <a:rPr lang="en-AU" altLang="en-US" sz="1800" dirty="0" smtClean="0"/>
              <a:t>2</a:t>
            </a:r>
            <a:endParaRPr lang="en-AU" altLang="en-US" sz="1800" dirty="0"/>
          </a:p>
        </p:txBody>
      </p:sp>
      <p:sp>
        <p:nvSpPr>
          <p:cNvPr id="233478" name="Text Box 6"/>
          <p:cNvSpPr txBox="1">
            <a:spLocks noChangeArrowheads="1"/>
          </p:cNvSpPr>
          <p:nvPr/>
        </p:nvSpPr>
        <p:spPr bwMode="auto">
          <a:xfrm>
            <a:off x="4127288" y="2713488"/>
            <a:ext cx="12618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chemeClr val="bg1">
                    <a:lumMod val="50000"/>
                  </a:schemeClr>
                </a:solidFill>
              </a:rPr>
              <a:t>B = 0.5 T</a:t>
            </a:r>
          </a:p>
        </p:txBody>
      </p:sp>
      <p:sp>
        <p:nvSpPr>
          <p:cNvPr id="233479" name="Text Box 7"/>
          <p:cNvSpPr txBox="1">
            <a:spLocks noChangeArrowheads="1"/>
          </p:cNvSpPr>
          <p:nvPr/>
        </p:nvSpPr>
        <p:spPr bwMode="auto">
          <a:xfrm>
            <a:off x="4154447" y="3179282"/>
            <a:ext cx="14157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chemeClr val="bg1">
                    <a:lumMod val="50000"/>
                  </a:schemeClr>
                </a:solidFill>
              </a:rPr>
              <a:t>v = 12 ms</a:t>
            </a:r>
            <a:r>
              <a:rPr lang="en-AU" altLang="en-US" baseline="30000">
                <a:solidFill>
                  <a:schemeClr val="bg1">
                    <a:lumMod val="50000"/>
                  </a:schemeClr>
                </a:solidFill>
              </a:rPr>
              <a:t>-1</a:t>
            </a:r>
            <a:endParaRPr lang="en-AU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3480" name="Text Box 8"/>
          <p:cNvSpPr txBox="1">
            <a:spLocks noChangeArrowheads="1"/>
          </p:cNvSpPr>
          <p:nvPr/>
        </p:nvSpPr>
        <p:spPr bwMode="auto">
          <a:xfrm>
            <a:off x="4091076" y="4412026"/>
            <a:ext cx="1620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chemeClr val="bg1">
                    <a:lumMod val="50000"/>
                  </a:schemeClr>
                </a:solidFill>
              </a:rPr>
              <a:t>e = </a:t>
            </a:r>
            <a:r>
              <a:rPr lang="en-AU" altLang="en-US" sz="2400" dirty="0" err="1">
                <a:solidFill>
                  <a:schemeClr val="bg1">
                    <a:lumMod val="50000"/>
                  </a:schemeClr>
                </a:solidFill>
              </a:rPr>
              <a:t>B</a:t>
            </a:r>
            <a:r>
              <a:rPr lang="en-AU" altLang="en-US" sz="2400" dirty="0" err="1">
                <a:solidFill>
                  <a:schemeClr val="bg1">
                    <a:lumMod val="50000"/>
                  </a:schemeClr>
                </a:solidFill>
                <a:latin typeface="Mistral" panose="03090702030407020403" pitchFamily="66" charset="0"/>
              </a:rPr>
              <a:t>l</a:t>
            </a:r>
            <a:r>
              <a:rPr lang="en-AU" altLang="en-US" sz="2400" dirty="0" err="1">
                <a:solidFill>
                  <a:schemeClr val="bg1">
                    <a:lumMod val="50000"/>
                  </a:schemeClr>
                </a:solidFill>
              </a:rPr>
              <a:t>v</a:t>
            </a:r>
            <a:endParaRPr lang="en-AU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575556" y="2713488"/>
            <a:ext cx="2556284" cy="44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AU" altLang="en-US" sz="2000" dirty="0">
                <a:solidFill>
                  <a:schemeClr val="bg1">
                    <a:lumMod val="50000"/>
                  </a:schemeClr>
                </a:solidFill>
              </a:rPr>
              <a:t>What do we know?</a:t>
            </a: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575556" y="4412026"/>
            <a:ext cx="3492000" cy="44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AU" altLang="en-US" sz="2000" dirty="0">
                <a:solidFill>
                  <a:schemeClr val="bg1">
                    <a:lumMod val="50000"/>
                  </a:schemeClr>
                </a:solidFill>
              </a:rPr>
              <a:t>What do we want to know?</a:t>
            </a: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6192480" y="1607763"/>
            <a:ext cx="140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/>
          <p:nvPr/>
        </p:nvCxnSpPr>
        <p:spPr bwMode="auto">
          <a:xfrm>
            <a:off x="1511660" y="1016732"/>
            <a:ext cx="133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/>
          <p:nvPr/>
        </p:nvCxnSpPr>
        <p:spPr bwMode="auto">
          <a:xfrm>
            <a:off x="467544" y="1320160"/>
            <a:ext cx="19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>
            <a:off x="3059832" y="1335815"/>
            <a:ext cx="205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/>
          <p:nvPr/>
        </p:nvCxnSpPr>
        <p:spPr bwMode="auto">
          <a:xfrm>
            <a:off x="467544" y="1628800"/>
            <a:ext cx="205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4127288" y="3645076"/>
            <a:ext cx="156324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chemeClr val="bg1">
                    <a:lumMod val="50000"/>
                  </a:schemeClr>
                </a:solidFill>
                <a:latin typeface="Mistral" panose="03090702030407020403" pitchFamily="66" charset="0"/>
              </a:rPr>
              <a:t>l</a:t>
            </a:r>
            <a:r>
              <a:rPr lang="en-AU" altLang="en-US" baseline="-25000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AU" altLang="en-US" dirty="0">
                <a:solidFill>
                  <a:schemeClr val="bg1">
                    <a:lumMod val="50000"/>
                  </a:schemeClr>
                </a:solidFill>
              </a:rPr>
              <a:t> = 200 mm</a:t>
            </a:r>
          </a:p>
        </p:txBody>
      </p:sp>
      <p:sp>
        <p:nvSpPr>
          <p:cNvPr id="37" name="Text Box 20"/>
          <p:cNvSpPr txBox="1">
            <a:spLocks noChangeArrowheads="1"/>
          </p:cNvSpPr>
          <p:nvPr/>
        </p:nvSpPr>
        <p:spPr bwMode="auto">
          <a:xfrm>
            <a:off x="6423398" y="3645076"/>
            <a:ext cx="1667444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latin typeface="Mistral" panose="03090702030407020403" pitchFamily="66" charset="0"/>
              </a:rPr>
              <a:t>l</a:t>
            </a:r>
            <a:r>
              <a:rPr lang="en-AU" altLang="en-US" baseline="-25000" dirty="0"/>
              <a:t>12</a:t>
            </a:r>
            <a:r>
              <a:rPr lang="en-AU" altLang="en-US" dirty="0"/>
              <a:t> = 400 mm</a:t>
            </a:r>
          </a:p>
        </p:txBody>
      </p:sp>
      <p:sp>
        <p:nvSpPr>
          <p:cNvPr id="38" name="Text Box 17"/>
          <p:cNvSpPr txBox="1">
            <a:spLocks noChangeArrowheads="1"/>
          </p:cNvSpPr>
          <p:nvPr/>
        </p:nvSpPr>
        <p:spPr bwMode="auto">
          <a:xfrm>
            <a:off x="653416" y="5028953"/>
            <a:ext cx="3808412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AU" altLang="en-US" sz="2400" baseline="-25000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AU" altLang="en-US" sz="2400" dirty="0">
                <a:solidFill>
                  <a:schemeClr val="bg1">
                    <a:lumMod val="50000"/>
                  </a:schemeClr>
                </a:solidFill>
              </a:rPr>
              <a:t> = 0.5 x 200 x 10</a:t>
            </a:r>
            <a:r>
              <a:rPr lang="en-AU" altLang="en-US" sz="2400" baseline="30000" dirty="0">
                <a:solidFill>
                  <a:schemeClr val="bg1">
                    <a:lumMod val="50000"/>
                  </a:schemeClr>
                </a:solidFill>
              </a:rPr>
              <a:t>-3</a:t>
            </a:r>
            <a:r>
              <a:rPr lang="en-AU" altLang="en-US" sz="2400" dirty="0">
                <a:solidFill>
                  <a:schemeClr val="bg1">
                    <a:lumMod val="50000"/>
                  </a:schemeClr>
                </a:solidFill>
              </a:rPr>
              <a:t> x 12 </a:t>
            </a:r>
          </a:p>
        </p:txBody>
      </p:sp>
      <p:sp>
        <p:nvSpPr>
          <p:cNvPr id="39" name="Text Box 18"/>
          <p:cNvSpPr txBox="1">
            <a:spLocks noChangeArrowheads="1"/>
          </p:cNvSpPr>
          <p:nvPr/>
        </p:nvSpPr>
        <p:spPr bwMode="auto">
          <a:xfrm>
            <a:off x="653416" y="5514309"/>
            <a:ext cx="1466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AU" altLang="en-US" sz="2400" baseline="-25000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AU" altLang="en-US" sz="2400" dirty="0">
                <a:solidFill>
                  <a:schemeClr val="bg1">
                    <a:lumMod val="50000"/>
                  </a:schemeClr>
                </a:solidFill>
              </a:rPr>
              <a:t> = 1.2 V</a:t>
            </a:r>
          </a:p>
        </p:txBody>
      </p:sp>
      <p:sp>
        <p:nvSpPr>
          <p:cNvPr id="40" name="Text Box 24"/>
          <p:cNvSpPr txBox="1">
            <a:spLocks noChangeArrowheads="1"/>
          </p:cNvSpPr>
          <p:nvPr/>
        </p:nvSpPr>
        <p:spPr bwMode="auto">
          <a:xfrm>
            <a:off x="5135882" y="5028953"/>
            <a:ext cx="3932237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/>
              <a:t>e</a:t>
            </a:r>
            <a:r>
              <a:rPr lang="en-AU" altLang="en-US" sz="2400" baseline="-25000" dirty="0"/>
              <a:t>12</a:t>
            </a:r>
            <a:r>
              <a:rPr lang="en-AU" altLang="en-US" sz="2400" dirty="0"/>
              <a:t> = 0.5 x 400 x 10</a:t>
            </a:r>
            <a:r>
              <a:rPr lang="en-AU" altLang="en-US" sz="2400" baseline="30000" dirty="0"/>
              <a:t>-3</a:t>
            </a:r>
            <a:r>
              <a:rPr lang="en-AU" altLang="en-US" sz="2400" dirty="0"/>
              <a:t> x 12 </a:t>
            </a:r>
          </a:p>
        </p:txBody>
      </p:sp>
      <p:sp>
        <p:nvSpPr>
          <p:cNvPr id="41" name="Text Box 25"/>
          <p:cNvSpPr txBox="1">
            <a:spLocks noChangeArrowheads="1"/>
          </p:cNvSpPr>
          <p:nvPr/>
        </p:nvSpPr>
        <p:spPr bwMode="auto">
          <a:xfrm>
            <a:off x="5135882" y="5547646"/>
            <a:ext cx="1639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/>
              <a:t>e</a:t>
            </a:r>
            <a:r>
              <a:rPr lang="en-AU" altLang="en-US" sz="2400" baseline="-25000" dirty="0"/>
              <a:t>12</a:t>
            </a:r>
            <a:r>
              <a:rPr lang="en-AU" altLang="en-US" sz="2400" dirty="0"/>
              <a:t> = 2.4 V</a:t>
            </a:r>
          </a:p>
        </p:txBody>
      </p:sp>
      <p:sp>
        <p:nvSpPr>
          <p:cNvPr id="42" name="Text Box 19"/>
          <p:cNvSpPr txBox="1">
            <a:spLocks noChangeArrowheads="1"/>
          </p:cNvSpPr>
          <p:nvPr/>
        </p:nvSpPr>
        <p:spPr bwMode="auto">
          <a:xfrm>
            <a:off x="75883" y="5028953"/>
            <a:ext cx="50526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chemeClr val="bg1">
                    <a:lumMod val="50000"/>
                  </a:schemeClr>
                </a:solidFill>
              </a:rPr>
              <a:t>(a)</a:t>
            </a:r>
          </a:p>
        </p:txBody>
      </p:sp>
      <p:sp>
        <p:nvSpPr>
          <p:cNvPr id="43" name="Text Box 26"/>
          <p:cNvSpPr txBox="1">
            <a:spLocks noChangeArrowheads="1"/>
          </p:cNvSpPr>
          <p:nvPr/>
        </p:nvSpPr>
        <p:spPr bwMode="auto">
          <a:xfrm>
            <a:off x="4537711" y="5028953"/>
            <a:ext cx="522288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(b)</a:t>
            </a:r>
          </a:p>
        </p:txBody>
      </p:sp>
      <p:sp>
        <p:nvSpPr>
          <p:cNvPr id="44" name="Text Box 19"/>
          <p:cNvSpPr txBox="1">
            <a:spLocks noChangeArrowheads="1"/>
          </p:cNvSpPr>
          <p:nvPr/>
        </p:nvSpPr>
        <p:spPr bwMode="auto">
          <a:xfrm>
            <a:off x="3543286" y="3645076"/>
            <a:ext cx="50526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chemeClr val="bg1">
                    <a:lumMod val="50000"/>
                  </a:schemeClr>
                </a:solidFill>
              </a:rPr>
              <a:t>(a)</a:t>
            </a:r>
          </a:p>
        </p:txBody>
      </p:sp>
      <p:sp>
        <p:nvSpPr>
          <p:cNvPr id="45" name="Text Box 26"/>
          <p:cNvSpPr txBox="1">
            <a:spLocks noChangeArrowheads="1"/>
          </p:cNvSpPr>
          <p:nvPr/>
        </p:nvSpPr>
        <p:spPr bwMode="auto">
          <a:xfrm>
            <a:off x="5865106" y="3645076"/>
            <a:ext cx="522288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(b)</a:t>
            </a: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941172" y="2096852"/>
            <a:ext cx="234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/>
          <p:nvPr/>
        </p:nvCxnSpPr>
        <p:spPr bwMode="auto">
          <a:xfrm>
            <a:off x="941172" y="2528900"/>
            <a:ext cx="100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Straight Connector 47"/>
          <p:cNvCxnSpPr/>
          <p:nvPr/>
        </p:nvCxnSpPr>
        <p:spPr bwMode="auto">
          <a:xfrm>
            <a:off x="5579956" y="1319253"/>
            <a:ext cx="320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" name="Text Box 4"/>
          <p:cNvSpPr txBox="1">
            <a:spLocks noChangeArrowheads="1"/>
          </p:cNvSpPr>
          <p:nvPr/>
        </p:nvSpPr>
        <p:spPr bwMode="auto">
          <a:xfrm>
            <a:off x="5865106" y="3203974"/>
            <a:ext cx="2916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AU" altLang="en-US" sz="2000" dirty="0">
                <a:solidFill>
                  <a:srgbClr val="000000"/>
                </a:solidFill>
              </a:rPr>
              <a:t>What </a:t>
            </a:r>
            <a:r>
              <a:rPr lang="en-AU" altLang="en-US" sz="2000" dirty="0" smtClean="0">
                <a:solidFill>
                  <a:srgbClr val="000000"/>
                </a:solidFill>
              </a:rPr>
              <a:t>is </a:t>
            </a:r>
            <a:r>
              <a:rPr lang="en-AU" altLang="en-US" sz="2000" dirty="0" smtClean="0">
                <a:solidFill>
                  <a:srgbClr val="000000"/>
                </a:solidFill>
                <a:latin typeface="Mistral" panose="03090702030407020403" pitchFamily="66" charset="0"/>
              </a:rPr>
              <a:t>l</a:t>
            </a:r>
            <a:r>
              <a:rPr lang="en-AU" altLang="en-US" sz="2000" dirty="0" smtClean="0">
                <a:solidFill>
                  <a:srgbClr val="000000"/>
                </a:solidFill>
              </a:rPr>
              <a:t> for the loop?</a:t>
            </a:r>
            <a:endParaRPr lang="en-AU" altLang="en-US" sz="2000" dirty="0">
              <a:solidFill>
                <a:srgbClr val="000000"/>
              </a:solidFill>
            </a:endParaRPr>
          </a:p>
        </p:txBody>
      </p:sp>
      <p:sp>
        <p:nvSpPr>
          <p:cNvPr id="4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3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3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3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3" grpId="0" animBg="1"/>
      <p:bldP spid="52" grpId="0" animBg="1"/>
      <p:bldP spid="233478" grpId="0"/>
      <p:bldP spid="233479" grpId="0"/>
      <p:bldP spid="233480" grpId="0"/>
      <p:bldP spid="29" grpId="0"/>
      <p:bldP spid="30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0" grpId="0"/>
      <p:bldP spid="4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 bwMode="auto">
          <a:xfrm>
            <a:off x="5256076" y="692732"/>
            <a:ext cx="2952000" cy="324000"/>
          </a:xfrm>
          <a:prstGeom prst="rect">
            <a:avLst/>
          </a:prstGeom>
          <a:solidFill>
            <a:srgbClr val="FFFF66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3563888" y="957877"/>
            <a:ext cx="1116000" cy="324000"/>
          </a:xfrm>
          <a:prstGeom prst="rect">
            <a:avLst/>
          </a:prstGeom>
          <a:solidFill>
            <a:srgbClr val="FFFF66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5148064" y="1015781"/>
            <a:ext cx="3492000" cy="324000"/>
          </a:xfrm>
          <a:prstGeom prst="rect">
            <a:avLst/>
          </a:prstGeom>
          <a:solidFill>
            <a:srgbClr val="FFFF66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536" y="642529"/>
            <a:ext cx="84969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dirty="0" smtClean="0"/>
              <a:t>A DC generator armature is wound using 6 series connected coils of copper wire. Each coil has 40 turns and each side of a coil is 250 mm long. If the armature is rotated in a magnetic field of 0.8 T at a velocity of 10 m/s, determine the EMF induced in :</a:t>
            </a:r>
          </a:p>
          <a:p>
            <a:pPr marL="457200" indent="-457200" algn="l">
              <a:buAutoNum type="alphaLcParenR"/>
            </a:pPr>
            <a:r>
              <a:rPr lang="en-AU" dirty="0" smtClean="0"/>
              <a:t>One half turn</a:t>
            </a:r>
          </a:p>
          <a:p>
            <a:pPr marL="457200" indent="-457200" algn="l">
              <a:buAutoNum type="alphaLcParenR"/>
            </a:pPr>
            <a:r>
              <a:rPr lang="en-AU" dirty="0" smtClean="0"/>
              <a:t>One full turn</a:t>
            </a:r>
          </a:p>
          <a:p>
            <a:pPr marL="457200" indent="-457200" algn="l">
              <a:buAutoNum type="alphaLcParenR"/>
            </a:pPr>
            <a:r>
              <a:rPr lang="en-AU" dirty="0" smtClean="0"/>
              <a:t>One coil</a:t>
            </a:r>
          </a:p>
          <a:p>
            <a:pPr marL="457200" indent="-457200" algn="l">
              <a:buAutoNum type="alphaLcParenR"/>
            </a:pPr>
            <a:r>
              <a:rPr lang="en-AU" dirty="0" smtClean="0"/>
              <a:t>The entire armature</a:t>
            </a:r>
            <a:endParaRPr lang="en-AU" dirty="0"/>
          </a:p>
        </p:txBody>
      </p:sp>
      <p:sp>
        <p:nvSpPr>
          <p:cNvPr id="2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87EF59-0CAD-47F1-808A-B02F51E375BE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70D106-7036-450A-A7F0-E6F6C2B38736}" type="slidenum">
              <a:rPr lang="en-AU"/>
              <a:pPr>
                <a:defRPr/>
              </a:pPr>
              <a:t>13</a:t>
            </a:fld>
            <a:endParaRPr lang="en-AU"/>
          </a:p>
        </p:txBody>
      </p:sp>
      <p:sp>
        <p:nvSpPr>
          <p:cNvPr id="233476" name="Text Box 4"/>
          <p:cNvSpPr txBox="1">
            <a:spLocks noChangeArrowheads="1"/>
          </p:cNvSpPr>
          <p:nvPr/>
        </p:nvSpPr>
        <p:spPr bwMode="auto">
          <a:xfrm>
            <a:off x="178979" y="260648"/>
            <a:ext cx="18367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 smtClean="0"/>
              <a:t>Ex</a:t>
            </a:r>
            <a:r>
              <a:rPr lang="en-AU" altLang="en-US" sz="1800" dirty="0"/>
              <a:t>. </a:t>
            </a:r>
            <a:r>
              <a:rPr lang="en-AU" altLang="en-US" sz="1800" dirty="0" smtClean="0"/>
              <a:t>3</a:t>
            </a:r>
            <a:endParaRPr lang="en-AU" altLang="en-US" sz="1800" dirty="0"/>
          </a:p>
        </p:txBody>
      </p:sp>
      <p:sp>
        <p:nvSpPr>
          <p:cNvPr id="233480" name="Text Box 8"/>
          <p:cNvSpPr txBox="1">
            <a:spLocks noChangeArrowheads="1"/>
          </p:cNvSpPr>
          <p:nvPr/>
        </p:nvSpPr>
        <p:spPr bwMode="auto">
          <a:xfrm>
            <a:off x="4283968" y="3829406"/>
            <a:ext cx="1620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chemeClr val="bg1">
                    <a:lumMod val="50000"/>
                  </a:schemeClr>
                </a:solidFill>
              </a:rPr>
              <a:t>e = </a:t>
            </a:r>
            <a:r>
              <a:rPr lang="en-AU" altLang="en-US" sz="2400" dirty="0" err="1">
                <a:solidFill>
                  <a:schemeClr val="bg1">
                    <a:lumMod val="50000"/>
                  </a:schemeClr>
                </a:solidFill>
              </a:rPr>
              <a:t>B</a:t>
            </a:r>
            <a:r>
              <a:rPr lang="en-AU" altLang="en-US" sz="2400" dirty="0" err="1">
                <a:solidFill>
                  <a:schemeClr val="bg1">
                    <a:lumMod val="50000"/>
                  </a:schemeClr>
                </a:solidFill>
                <a:latin typeface="Mistral" panose="03090702030407020403" pitchFamily="66" charset="0"/>
              </a:rPr>
              <a:t>l</a:t>
            </a:r>
            <a:r>
              <a:rPr lang="en-AU" altLang="en-US" sz="2400" dirty="0" err="1">
                <a:solidFill>
                  <a:schemeClr val="bg1">
                    <a:lumMod val="50000"/>
                  </a:schemeClr>
                </a:solidFill>
              </a:rPr>
              <a:t>v</a:t>
            </a:r>
            <a:endParaRPr lang="en-AU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395536" y="3835381"/>
            <a:ext cx="3492000" cy="44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AU" altLang="en-US" sz="2000" dirty="0">
                <a:solidFill>
                  <a:schemeClr val="bg1">
                    <a:lumMod val="50000"/>
                  </a:schemeClr>
                </a:solidFill>
              </a:rPr>
              <a:t>What do we want to know?</a:t>
            </a:r>
          </a:p>
        </p:txBody>
      </p:sp>
      <p:sp>
        <p:nvSpPr>
          <p:cNvPr id="44" name="Text Box 19"/>
          <p:cNvSpPr txBox="1">
            <a:spLocks noChangeArrowheads="1"/>
          </p:cNvSpPr>
          <p:nvPr/>
        </p:nvSpPr>
        <p:spPr bwMode="auto">
          <a:xfrm>
            <a:off x="864388" y="4771385"/>
            <a:ext cx="720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chemeClr val="bg1">
                    <a:lumMod val="50000"/>
                  </a:schemeClr>
                </a:solidFill>
              </a:rPr>
              <a:t>(a</a:t>
            </a:r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</a:rPr>
              <a:t>)	One ½ turn 	</a:t>
            </a:r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  <a:sym typeface="Wingdings"/>
              </a:rPr>
              <a:t></a:t>
            </a:r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  <a:latin typeface="Mistral" panose="03090702030407020403" pitchFamily="66" charset="0"/>
              </a:rPr>
              <a:t>l</a:t>
            </a:r>
            <a:r>
              <a:rPr lang="en-AU" altLang="en-US" baseline="-250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</a:rPr>
              <a:t> = 0.250 m</a:t>
            </a:r>
          </a:p>
        </p:txBody>
      </p:sp>
      <p:sp>
        <p:nvSpPr>
          <p:cNvPr id="50" name="Text Box 4"/>
          <p:cNvSpPr txBox="1">
            <a:spLocks noChangeArrowheads="1"/>
          </p:cNvSpPr>
          <p:nvPr/>
        </p:nvSpPr>
        <p:spPr bwMode="auto">
          <a:xfrm>
            <a:off x="864388" y="4288216"/>
            <a:ext cx="3240000" cy="456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AU" altLang="en-US" sz="2000" dirty="0">
                <a:solidFill>
                  <a:schemeClr val="bg1">
                    <a:lumMod val="50000"/>
                  </a:schemeClr>
                </a:solidFill>
              </a:rPr>
              <a:t>What </a:t>
            </a:r>
            <a:r>
              <a:rPr lang="en-AU" altLang="en-US" sz="2000" dirty="0" smtClean="0">
                <a:solidFill>
                  <a:schemeClr val="bg1">
                    <a:lumMod val="50000"/>
                  </a:schemeClr>
                </a:solidFill>
              </a:rPr>
              <a:t>is </a:t>
            </a:r>
            <a:r>
              <a:rPr lang="en-AU" altLang="en-US" sz="2000" dirty="0" smtClean="0">
                <a:solidFill>
                  <a:schemeClr val="bg1">
                    <a:lumMod val="50000"/>
                  </a:schemeClr>
                </a:solidFill>
                <a:latin typeface="Mistral" panose="03090702030407020403" pitchFamily="66" charset="0"/>
              </a:rPr>
              <a:t>l</a:t>
            </a:r>
            <a:r>
              <a:rPr lang="en-AU" altLang="en-US" sz="2000" dirty="0" smtClean="0">
                <a:solidFill>
                  <a:schemeClr val="bg1">
                    <a:lumMod val="50000"/>
                  </a:schemeClr>
                </a:solidFill>
              </a:rPr>
              <a:t> in each case?</a:t>
            </a:r>
            <a:endParaRPr lang="en-AU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Text Box 19"/>
          <p:cNvSpPr txBox="1">
            <a:spLocks noChangeArrowheads="1"/>
          </p:cNvSpPr>
          <p:nvPr/>
        </p:nvSpPr>
        <p:spPr bwMode="auto">
          <a:xfrm>
            <a:off x="864388" y="5186664"/>
            <a:ext cx="720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</a:rPr>
              <a:t>(b)	One full turn 	</a:t>
            </a:r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  <a:sym typeface="Wingdings"/>
              </a:rPr>
              <a:t></a:t>
            </a:r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  <a:latin typeface="Mistral" panose="03090702030407020403" pitchFamily="66" charset="0"/>
              </a:rPr>
              <a:t>l</a:t>
            </a:r>
            <a:r>
              <a:rPr lang="en-AU" altLang="en-US" baseline="-25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</a:rPr>
              <a:t> = 0.250 x 2 = 0.500 m</a:t>
            </a:r>
          </a:p>
        </p:txBody>
      </p:sp>
      <p:sp>
        <p:nvSpPr>
          <p:cNvPr id="51" name="Text Box 19"/>
          <p:cNvSpPr txBox="1">
            <a:spLocks noChangeArrowheads="1"/>
          </p:cNvSpPr>
          <p:nvPr/>
        </p:nvSpPr>
        <p:spPr bwMode="auto">
          <a:xfrm>
            <a:off x="864388" y="5601943"/>
            <a:ext cx="720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</a:rPr>
              <a:t>(c)	One coil	</a:t>
            </a:r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  <a:sym typeface="Wingdings"/>
              </a:rPr>
              <a:t></a:t>
            </a:r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  <a:latin typeface="Mistral" panose="03090702030407020403" pitchFamily="66" charset="0"/>
              </a:rPr>
              <a:t>l</a:t>
            </a:r>
            <a:r>
              <a:rPr lang="en-AU" altLang="en-US" baseline="-25000" dirty="0" smtClean="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</a:rPr>
              <a:t> = 0.250 x 2 x 40 = 20 m</a:t>
            </a:r>
          </a:p>
        </p:txBody>
      </p:sp>
      <p:sp>
        <p:nvSpPr>
          <p:cNvPr id="52" name="Text Box 19"/>
          <p:cNvSpPr txBox="1">
            <a:spLocks noChangeArrowheads="1"/>
          </p:cNvSpPr>
          <p:nvPr/>
        </p:nvSpPr>
        <p:spPr bwMode="auto">
          <a:xfrm>
            <a:off x="864388" y="6017222"/>
            <a:ext cx="720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</a:rPr>
              <a:t>(d)	The armature	</a:t>
            </a:r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  <a:sym typeface="Wingdings"/>
              </a:rPr>
              <a:t></a:t>
            </a:r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  <a:latin typeface="Mistral" panose="03090702030407020403" pitchFamily="66" charset="0"/>
              </a:rPr>
              <a:t>l</a:t>
            </a:r>
            <a:r>
              <a:rPr lang="en-AU" altLang="en-US" baseline="-25000" dirty="0" smtClean="0">
                <a:solidFill>
                  <a:schemeClr val="bg1">
                    <a:lumMod val="50000"/>
                  </a:schemeClr>
                </a:solidFill>
              </a:rPr>
              <a:t>4</a:t>
            </a:r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</a:rPr>
              <a:t> = 0.250 x 2 x 40 x 6 = 120 m</a:t>
            </a:r>
          </a:p>
        </p:txBody>
      </p:sp>
      <p:sp>
        <p:nvSpPr>
          <p:cNvPr id="233478" name="Text Box 6"/>
          <p:cNvSpPr txBox="1">
            <a:spLocks noChangeArrowheads="1"/>
          </p:cNvSpPr>
          <p:nvPr/>
        </p:nvSpPr>
        <p:spPr bwMode="auto">
          <a:xfrm>
            <a:off x="6329070" y="2137440"/>
            <a:ext cx="12618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0000FF"/>
                </a:solidFill>
              </a:rPr>
              <a:t>B = </a:t>
            </a:r>
            <a:r>
              <a:rPr lang="en-AU" altLang="en-US" dirty="0" smtClean="0">
                <a:solidFill>
                  <a:srgbClr val="0000FF"/>
                </a:solidFill>
              </a:rPr>
              <a:t>0.8 </a:t>
            </a:r>
            <a:r>
              <a:rPr lang="en-AU" altLang="en-US" dirty="0">
                <a:solidFill>
                  <a:srgbClr val="0000FF"/>
                </a:solidFill>
              </a:rPr>
              <a:t>T</a:t>
            </a:r>
          </a:p>
        </p:txBody>
      </p:sp>
      <p:sp>
        <p:nvSpPr>
          <p:cNvPr id="233479" name="Text Box 7"/>
          <p:cNvSpPr txBox="1">
            <a:spLocks noChangeArrowheads="1"/>
          </p:cNvSpPr>
          <p:nvPr/>
        </p:nvSpPr>
        <p:spPr bwMode="auto">
          <a:xfrm>
            <a:off x="6365074" y="3185041"/>
            <a:ext cx="14157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0000FF"/>
                </a:solidFill>
              </a:rPr>
              <a:t>v = </a:t>
            </a:r>
            <a:r>
              <a:rPr lang="en-AU" altLang="en-US" dirty="0" smtClean="0">
                <a:solidFill>
                  <a:srgbClr val="0000FF"/>
                </a:solidFill>
              </a:rPr>
              <a:t>10 </a:t>
            </a:r>
            <a:r>
              <a:rPr lang="en-AU" altLang="en-US" dirty="0">
                <a:solidFill>
                  <a:srgbClr val="0000FF"/>
                </a:solidFill>
              </a:rPr>
              <a:t>ms</a:t>
            </a:r>
            <a:r>
              <a:rPr lang="en-AU" altLang="en-US" baseline="30000" dirty="0">
                <a:solidFill>
                  <a:srgbClr val="0000FF"/>
                </a:solidFill>
              </a:rPr>
              <a:t>-1</a:t>
            </a:r>
            <a:endParaRPr lang="en-AU" altLang="en-US" dirty="0">
              <a:solidFill>
                <a:srgbClr val="0000FF"/>
              </a:solidFill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3594141" y="2137440"/>
            <a:ext cx="2556284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AU" altLang="en-US" sz="2000" dirty="0">
                <a:solidFill>
                  <a:srgbClr val="0000FF"/>
                </a:solidFill>
              </a:rPr>
              <a:t>What do we know?</a:t>
            </a: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4860188" y="1592796"/>
            <a:ext cx="273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/>
          <p:nvPr/>
        </p:nvCxnSpPr>
        <p:spPr bwMode="auto">
          <a:xfrm>
            <a:off x="773544" y="980728"/>
            <a:ext cx="273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/>
          <p:nvPr/>
        </p:nvCxnSpPr>
        <p:spPr bwMode="auto">
          <a:xfrm>
            <a:off x="5256076" y="980728"/>
            <a:ext cx="295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>
            <a:off x="5184068" y="1281877"/>
            <a:ext cx="342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6434068" y="2661241"/>
            <a:ext cx="148630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smtClean="0">
                <a:solidFill>
                  <a:srgbClr val="0000FF"/>
                </a:solidFill>
                <a:latin typeface="Mistral" panose="03090702030407020403" pitchFamily="66" charset="0"/>
              </a:rPr>
              <a:t>l</a:t>
            </a:r>
            <a:r>
              <a:rPr lang="en-AU" altLang="en-US" dirty="0" smtClean="0">
                <a:solidFill>
                  <a:srgbClr val="0000FF"/>
                </a:solidFill>
              </a:rPr>
              <a:t> </a:t>
            </a:r>
            <a:r>
              <a:rPr lang="en-AU" altLang="en-US" dirty="0">
                <a:solidFill>
                  <a:srgbClr val="0000FF"/>
                </a:solidFill>
              </a:rPr>
              <a:t>= </a:t>
            </a:r>
            <a:r>
              <a:rPr lang="en-AU" altLang="en-US" dirty="0" smtClean="0">
                <a:solidFill>
                  <a:srgbClr val="0000FF"/>
                </a:solidFill>
              </a:rPr>
              <a:t>250 </a:t>
            </a:r>
            <a:r>
              <a:rPr lang="en-AU" altLang="en-US" dirty="0">
                <a:solidFill>
                  <a:srgbClr val="0000FF"/>
                </a:solidFill>
              </a:rPr>
              <a:t>mm</a:t>
            </a: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467544" y="1880828"/>
            <a:ext cx="216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Straight Connector 47"/>
          <p:cNvCxnSpPr/>
          <p:nvPr/>
        </p:nvCxnSpPr>
        <p:spPr bwMode="auto">
          <a:xfrm>
            <a:off x="2851938" y="1880828"/>
            <a:ext cx="320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Straight Connector 52"/>
          <p:cNvCxnSpPr/>
          <p:nvPr/>
        </p:nvCxnSpPr>
        <p:spPr bwMode="auto">
          <a:xfrm>
            <a:off x="971600" y="2348880"/>
            <a:ext cx="162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/>
          <p:nvPr/>
        </p:nvCxnSpPr>
        <p:spPr bwMode="auto">
          <a:xfrm>
            <a:off x="3564016" y="1268760"/>
            <a:ext cx="111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Connector 54"/>
          <p:cNvCxnSpPr/>
          <p:nvPr/>
        </p:nvCxnSpPr>
        <p:spPr bwMode="auto">
          <a:xfrm>
            <a:off x="971600" y="2816932"/>
            <a:ext cx="162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>
            <a:off x="971600" y="3248980"/>
            <a:ext cx="97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/>
          <p:nvPr/>
        </p:nvCxnSpPr>
        <p:spPr bwMode="auto">
          <a:xfrm>
            <a:off x="971600" y="3717032"/>
            <a:ext cx="241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66262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3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3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33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1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2" grpId="0" animBg="1"/>
      <p:bldP spid="59" grpId="0" animBg="1"/>
      <p:bldP spid="233480" grpId="0"/>
      <p:bldP spid="30" grpId="0"/>
      <p:bldP spid="44" grpId="0"/>
      <p:bldP spid="50" grpId="0"/>
      <p:bldP spid="49" grpId="0"/>
      <p:bldP spid="51" grpId="0"/>
      <p:bldP spid="52" grpId="0"/>
      <p:bldP spid="233478" grpId="0"/>
      <p:bldP spid="233479" grpId="0"/>
      <p:bldP spid="29" grpId="0"/>
      <p:bldP spid="36" grpId="0"/>
      <p:bldP spid="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0E6EDB-6614-46E9-BDE0-36E7B3C38A1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3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E40914-0986-4516-B9E4-47BD8524E3AE}" type="slidenum">
              <a:rPr lang="en-AU"/>
              <a:pPr>
                <a:defRPr/>
              </a:pPr>
              <a:t>14</a:t>
            </a:fld>
            <a:endParaRPr lang="en-AU"/>
          </a:p>
        </p:txBody>
      </p:sp>
      <p:sp>
        <p:nvSpPr>
          <p:cNvPr id="234498" name="Text Box 2"/>
          <p:cNvSpPr txBox="1">
            <a:spLocks noChangeArrowheads="1"/>
          </p:cNvSpPr>
          <p:nvPr/>
        </p:nvSpPr>
        <p:spPr bwMode="auto">
          <a:xfrm>
            <a:off x="287338" y="296863"/>
            <a:ext cx="18367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 smtClean="0"/>
              <a:t>Ex</a:t>
            </a:r>
            <a:r>
              <a:rPr lang="en-AU" altLang="en-US" sz="1800" dirty="0"/>
              <a:t>. 3</a:t>
            </a:r>
          </a:p>
        </p:txBody>
      </p:sp>
      <p:sp>
        <p:nvSpPr>
          <p:cNvPr id="234499" name="Text Box 3"/>
          <p:cNvSpPr txBox="1">
            <a:spLocks noChangeArrowheads="1"/>
          </p:cNvSpPr>
          <p:nvPr/>
        </p:nvSpPr>
        <p:spPr bwMode="auto">
          <a:xfrm>
            <a:off x="722536" y="1971675"/>
            <a:ext cx="1473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latin typeface="Mistral" panose="03090702030407020403" pitchFamily="66" charset="0"/>
              </a:rPr>
              <a:t>l</a:t>
            </a:r>
            <a:r>
              <a:rPr lang="en-AU" altLang="en-US" dirty="0"/>
              <a:t> = 250 mm</a:t>
            </a:r>
          </a:p>
        </p:txBody>
      </p:sp>
      <p:sp>
        <p:nvSpPr>
          <p:cNvPr id="234500" name="Text Box 4"/>
          <p:cNvSpPr txBox="1">
            <a:spLocks noChangeArrowheads="1"/>
          </p:cNvSpPr>
          <p:nvPr/>
        </p:nvSpPr>
        <p:spPr bwMode="auto">
          <a:xfrm>
            <a:off x="611560" y="1474788"/>
            <a:ext cx="16875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N = 40 turns</a:t>
            </a:r>
          </a:p>
        </p:txBody>
      </p:sp>
      <p:sp>
        <p:nvSpPr>
          <p:cNvPr id="234501" name="Text Box 5"/>
          <p:cNvSpPr txBox="1">
            <a:spLocks noChangeArrowheads="1"/>
          </p:cNvSpPr>
          <p:nvPr/>
        </p:nvSpPr>
        <p:spPr bwMode="auto">
          <a:xfrm>
            <a:off x="287524" y="979488"/>
            <a:ext cx="1150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coils = 6</a:t>
            </a:r>
          </a:p>
        </p:txBody>
      </p:sp>
      <p:sp>
        <p:nvSpPr>
          <p:cNvPr id="234502" name="Text Box 6"/>
          <p:cNvSpPr txBox="1">
            <a:spLocks noChangeArrowheads="1"/>
          </p:cNvSpPr>
          <p:nvPr/>
        </p:nvSpPr>
        <p:spPr bwMode="auto">
          <a:xfrm>
            <a:off x="647700" y="2468563"/>
            <a:ext cx="1620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B = 0.8 T</a:t>
            </a:r>
          </a:p>
        </p:txBody>
      </p:sp>
      <p:sp>
        <p:nvSpPr>
          <p:cNvPr id="234503" name="Text Box 7"/>
          <p:cNvSpPr txBox="1">
            <a:spLocks noChangeArrowheads="1"/>
          </p:cNvSpPr>
          <p:nvPr/>
        </p:nvSpPr>
        <p:spPr bwMode="auto">
          <a:xfrm>
            <a:off x="687549" y="2965450"/>
            <a:ext cx="1400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v = 10 ms</a:t>
            </a:r>
            <a:r>
              <a:rPr lang="en-AU" altLang="en-US" baseline="30000" dirty="0"/>
              <a:t>-1</a:t>
            </a:r>
            <a:endParaRPr lang="en-AU" altLang="en-US" dirty="0"/>
          </a:p>
        </p:txBody>
      </p:sp>
      <p:sp>
        <p:nvSpPr>
          <p:cNvPr id="234505" name="Line 9"/>
          <p:cNvSpPr>
            <a:spLocks noChangeShapeType="1"/>
          </p:cNvSpPr>
          <p:nvPr/>
        </p:nvSpPr>
        <p:spPr bwMode="auto">
          <a:xfrm>
            <a:off x="2663788" y="368300"/>
            <a:ext cx="0" cy="6121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234507" name="Text Box 11"/>
          <p:cNvSpPr txBox="1">
            <a:spLocks noChangeArrowheads="1"/>
          </p:cNvSpPr>
          <p:nvPr/>
        </p:nvSpPr>
        <p:spPr bwMode="auto">
          <a:xfrm>
            <a:off x="3816350" y="332581"/>
            <a:ext cx="142859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latin typeface="Mistral" panose="03090702030407020403" pitchFamily="66" charset="0"/>
              </a:rPr>
              <a:t>l</a:t>
            </a:r>
            <a:r>
              <a:rPr lang="en-AU" altLang="en-US" baseline="-25000" dirty="0"/>
              <a:t>1</a:t>
            </a:r>
            <a:r>
              <a:rPr lang="en-AU" altLang="en-US" dirty="0"/>
              <a:t> = 0.25 m</a:t>
            </a:r>
          </a:p>
        </p:txBody>
      </p:sp>
      <p:sp>
        <p:nvSpPr>
          <p:cNvPr id="234510" name="Text Box 14"/>
          <p:cNvSpPr txBox="1">
            <a:spLocks noChangeArrowheads="1"/>
          </p:cNvSpPr>
          <p:nvPr/>
        </p:nvSpPr>
        <p:spPr bwMode="auto">
          <a:xfrm>
            <a:off x="539552" y="3462338"/>
            <a:ext cx="16208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3200" dirty="0"/>
              <a:t>e = </a:t>
            </a:r>
            <a:r>
              <a:rPr lang="en-AU" altLang="en-US" sz="3200" dirty="0" err="1"/>
              <a:t>B</a:t>
            </a:r>
            <a:r>
              <a:rPr lang="en-AU" altLang="en-US" sz="3200" dirty="0" err="1">
                <a:latin typeface="Mistral" panose="03090702030407020403" pitchFamily="66" charset="0"/>
              </a:rPr>
              <a:t>l</a:t>
            </a:r>
            <a:r>
              <a:rPr lang="en-AU" altLang="en-US" sz="3200" dirty="0" err="1"/>
              <a:t>v</a:t>
            </a:r>
            <a:endParaRPr lang="en-AU" altLang="en-US" sz="3200" dirty="0"/>
          </a:p>
        </p:txBody>
      </p:sp>
      <p:sp>
        <p:nvSpPr>
          <p:cNvPr id="234511" name="Text Box 15"/>
          <p:cNvSpPr txBox="1">
            <a:spLocks noChangeArrowheads="1"/>
          </p:cNvSpPr>
          <p:nvPr/>
        </p:nvSpPr>
        <p:spPr bwMode="auto">
          <a:xfrm>
            <a:off x="3816350" y="828598"/>
            <a:ext cx="24833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e</a:t>
            </a:r>
            <a:r>
              <a:rPr lang="en-AU" altLang="en-US" baseline="-25000" dirty="0"/>
              <a:t>1</a:t>
            </a:r>
            <a:r>
              <a:rPr lang="en-AU" altLang="en-US" dirty="0"/>
              <a:t> = </a:t>
            </a:r>
            <a:r>
              <a:rPr lang="en-AU" altLang="en-US" dirty="0" smtClean="0"/>
              <a:t>0.8 </a:t>
            </a:r>
            <a:r>
              <a:rPr lang="en-AU" altLang="en-US" dirty="0"/>
              <a:t>x </a:t>
            </a:r>
            <a:r>
              <a:rPr lang="en-AU" altLang="en-US" dirty="0" smtClean="0"/>
              <a:t>10 x 0.25</a:t>
            </a:r>
            <a:endParaRPr lang="en-AU" altLang="en-US" dirty="0"/>
          </a:p>
        </p:txBody>
      </p:sp>
      <p:sp>
        <p:nvSpPr>
          <p:cNvPr id="234512" name="Text Box 16"/>
          <p:cNvSpPr txBox="1">
            <a:spLocks noChangeArrowheads="1"/>
          </p:cNvSpPr>
          <p:nvPr/>
        </p:nvSpPr>
        <p:spPr bwMode="auto">
          <a:xfrm>
            <a:off x="3816350" y="1323821"/>
            <a:ext cx="10779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e</a:t>
            </a:r>
            <a:r>
              <a:rPr lang="en-AU" altLang="en-US" baseline="-25000"/>
              <a:t>1</a:t>
            </a:r>
            <a:r>
              <a:rPr lang="en-AU" altLang="en-US"/>
              <a:t> = 2 V</a:t>
            </a:r>
          </a:p>
        </p:txBody>
      </p:sp>
      <p:sp>
        <p:nvSpPr>
          <p:cNvPr id="234513" name="Text Box 17"/>
          <p:cNvSpPr txBox="1">
            <a:spLocks noChangeArrowheads="1"/>
          </p:cNvSpPr>
          <p:nvPr/>
        </p:nvSpPr>
        <p:spPr bwMode="auto">
          <a:xfrm>
            <a:off x="3095625" y="334199"/>
            <a:ext cx="501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(a)</a:t>
            </a:r>
          </a:p>
        </p:txBody>
      </p:sp>
      <p:sp>
        <p:nvSpPr>
          <p:cNvPr id="234514" name="Text Box 18"/>
          <p:cNvSpPr txBox="1">
            <a:spLocks noChangeArrowheads="1"/>
          </p:cNvSpPr>
          <p:nvPr/>
        </p:nvSpPr>
        <p:spPr bwMode="auto">
          <a:xfrm>
            <a:off x="3816350" y="1910922"/>
            <a:ext cx="251703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latin typeface="Mistral" panose="03090702030407020403" pitchFamily="66" charset="0"/>
              </a:rPr>
              <a:t>l</a:t>
            </a:r>
            <a:r>
              <a:rPr lang="en-AU" altLang="en-US" baseline="-25000" dirty="0"/>
              <a:t>2</a:t>
            </a:r>
            <a:r>
              <a:rPr lang="en-AU" altLang="en-US" dirty="0"/>
              <a:t> = 2 x 250 = 0.5 m</a:t>
            </a:r>
          </a:p>
        </p:txBody>
      </p:sp>
      <p:sp>
        <p:nvSpPr>
          <p:cNvPr id="234518" name="Text Box 22"/>
          <p:cNvSpPr txBox="1">
            <a:spLocks noChangeArrowheads="1"/>
          </p:cNvSpPr>
          <p:nvPr/>
        </p:nvSpPr>
        <p:spPr bwMode="auto">
          <a:xfrm>
            <a:off x="3816350" y="2406145"/>
            <a:ext cx="251062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e</a:t>
            </a:r>
            <a:r>
              <a:rPr lang="en-AU" altLang="en-US" baseline="-25000" dirty="0"/>
              <a:t>2</a:t>
            </a:r>
            <a:r>
              <a:rPr lang="en-AU" altLang="en-US" dirty="0"/>
              <a:t> = </a:t>
            </a:r>
            <a:r>
              <a:rPr lang="en-AU" altLang="en-US" dirty="0" smtClean="0"/>
              <a:t>0.8 </a:t>
            </a:r>
            <a:r>
              <a:rPr lang="en-AU" altLang="en-US" dirty="0"/>
              <a:t>x </a:t>
            </a:r>
            <a:r>
              <a:rPr lang="en-AU" altLang="en-US" dirty="0" smtClean="0"/>
              <a:t>10 x 0.50</a:t>
            </a:r>
            <a:endParaRPr lang="en-AU" altLang="en-US" dirty="0"/>
          </a:p>
        </p:txBody>
      </p:sp>
      <p:sp>
        <p:nvSpPr>
          <p:cNvPr id="234519" name="Text Box 23"/>
          <p:cNvSpPr txBox="1">
            <a:spLocks noChangeArrowheads="1"/>
          </p:cNvSpPr>
          <p:nvPr/>
        </p:nvSpPr>
        <p:spPr bwMode="auto">
          <a:xfrm>
            <a:off x="3816350" y="2901368"/>
            <a:ext cx="11033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e</a:t>
            </a:r>
            <a:r>
              <a:rPr lang="en-AU" altLang="en-US" baseline="-25000"/>
              <a:t>2</a:t>
            </a:r>
            <a:r>
              <a:rPr lang="en-AU" altLang="en-US"/>
              <a:t> = 4 V</a:t>
            </a:r>
          </a:p>
        </p:txBody>
      </p:sp>
      <p:sp>
        <p:nvSpPr>
          <p:cNvPr id="234520" name="Text Box 24"/>
          <p:cNvSpPr txBox="1">
            <a:spLocks noChangeArrowheads="1"/>
          </p:cNvSpPr>
          <p:nvPr/>
        </p:nvSpPr>
        <p:spPr bwMode="auto">
          <a:xfrm>
            <a:off x="3095625" y="1912540"/>
            <a:ext cx="5222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(b)</a:t>
            </a:r>
          </a:p>
        </p:txBody>
      </p:sp>
      <p:sp>
        <p:nvSpPr>
          <p:cNvPr id="234521" name="Text Box 25"/>
          <p:cNvSpPr txBox="1">
            <a:spLocks noChangeArrowheads="1"/>
          </p:cNvSpPr>
          <p:nvPr/>
        </p:nvSpPr>
        <p:spPr bwMode="auto">
          <a:xfrm>
            <a:off x="3816350" y="3488469"/>
            <a:ext cx="251703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latin typeface="Mistral" panose="03090702030407020403" pitchFamily="66" charset="0"/>
              </a:rPr>
              <a:t>l</a:t>
            </a:r>
            <a:r>
              <a:rPr lang="en-AU" altLang="en-US" baseline="-25000" dirty="0"/>
              <a:t>3</a:t>
            </a:r>
            <a:r>
              <a:rPr lang="en-AU" altLang="en-US" dirty="0"/>
              <a:t> = 40 x 0.5 = 20 m</a:t>
            </a:r>
          </a:p>
        </p:txBody>
      </p:sp>
      <p:sp>
        <p:nvSpPr>
          <p:cNvPr id="234522" name="Text Box 26"/>
          <p:cNvSpPr txBox="1">
            <a:spLocks noChangeArrowheads="1"/>
          </p:cNvSpPr>
          <p:nvPr/>
        </p:nvSpPr>
        <p:spPr bwMode="auto">
          <a:xfrm>
            <a:off x="3816350" y="3983692"/>
            <a:ext cx="228940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e</a:t>
            </a:r>
            <a:r>
              <a:rPr lang="en-AU" altLang="en-US" baseline="-25000" dirty="0"/>
              <a:t>3</a:t>
            </a:r>
            <a:r>
              <a:rPr lang="en-AU" altLang="en-US" dirty="0"/>
              <a:t> = </a:t>
            </a:r>
            <a:r>
              <a:rPr lang="en-AU" altLang="en-US" dirty="0" smtClean="0"/>
              <a:t>0.8 </a:t>
            </a:r>
            <a:r>
              <a:rPr lang="en-AU" altLang="en-US" dirty="0"/>
              <a:t>x </a:t>
            </a:r>
            <a:r>
              <a:rPr lang="en-AU" altLang="en-US" dirty="0" smtClean="0"/>
              <a:t>10 x 20</a:t>
            </a:r>
            <a:endParaRPr lang="en-AU" altLang="en-US" dirty="0"/>
          </a:p>
        </p:txBody>
      </p:sp>
      <p:sp>
        <p:nvSpPr>
          <p:cNvPr id="234523" name="Text Box 27"/>
          <p:cNvSpPr txBox="1">
            <a:spLocks noChangeArrowheads="1"/>
          </p:cNvSpPr>
          <p:nvPr/>
        </p:nvSpPr>
        <p:spPr bwMode="auto">
          <a:xfrm>
            <a:off x="3816350" y="4478915"/>
            <a:ext cx="1373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e</a:t>
            </a:r>
            <a:r>
              <a:rPr lang="en-AU" altLang="en-US" baseline="-25000"/>
              <a:t>3</a:t>
            </a:r>
            <a:r>
              <a:rPr lang="en-AU" altLang="en-US"/>
              <a:t> = 160 V</a:t>
            </a:r>
          </a:p>
        </p:txBody>
      </p:sp>
      <p:sp>
        <p:nvSpPr>
          <p:cNvPr id="234524" name="Text Box 28"/>
          <p:cNvSpPr txBox="1">
            <a:spLocks noChangeArrowheads="1"/>
          </p:cNvSpPr>
          <p:nvPr/>
        </p:nvSpPr>
        <p:spPr bwMode="auto">
          <a:xfrm>
            <a:off x="3095625" y="3490087"/>
            <a:ext cx="501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(c)</a:t>
            </a:r>
          </a:p>
        </p:txBody>
      </p:sp>
      <p:sp>
        <p:nvSpPr>
          <p:cNvPr id="234525" name="Text Box 29"/>
          <p:cNvSpPr txBox="1">
            <a:spLocks noChangeArrowheads="1"/>
          </p:cNvSpPr>
          <p:nvPr/>
        </p:nvSpPr>
        <p:spPr bwMode="auto">
          <a:xfrm>
            <a:off x="3816350" y="5066016"/>
            <a:ext cx="23342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latin typeface="Mistral" panose="03090702030407020403" pitchFamily="66" charset="0"/>
              </a:rPr>
              <a:t>l</a:t>
            </a:r>
            <a:r>
              <a:rPr lang="en-AU" altLang="en-US" baseline="-25000" dirty="0"/>
              <a:t>4</a:t>
            </a:r>
            <a:r>
              <a:rPr lang="en-AU" altLang="en-US" dirty="0"/>
              <a:t> =6 x 20 = 120 m</a:t>
            </a:r>
          </a:p>
        </p:txBody>
      </p:sp>
      <p:sp>
        <p:nvSpPr>
          <p:cNvPr id="234526" name="Text Box 30"/>
          <p:cNvSpPr txBox="1">
            <a:spLocks noChangeArrowheads="1"/>
          </p:cNvSpPr>
          <p:nvPr/>
        </p:nvSpPr>
        <p:spPr bwMode="auto">
          <a:xfrm>
            <a:off x="3816350" y="5561239"/>
            <a:ext cx="24048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e</a:t>
            </a:r>
            <a:r>
              <a:rPr lang="en-AU" altLang="en-US" baseline="-25000" dirty="0"/>
              <a:t>4</a:t>
            </a:r>
            <a:r>
              <a:rPr lang="en-AU" altLang="en-US" dirty="0"/>
              <a:t> = </a:t>
            </a:r>
            <a:r>
              <a:rPr lang="en-AU" altLang="en-US" dirty="0" smtClean="0"/>
              <a:t>0.8 </a:t>
            </a:r>
            <a:r>
              <a:rPr lang="en-AU" altLang="en-US" dirty="0"/>
              <a:t>x </a:t>
            </a:r>
            <a:r>
              <a:rPr lang="en-AU" altLang="en-US" dirty="0" smtClean="0"/>
              <a:t>10 x 120</a:t>
            </a:r>
            <a:endParaRPr lang="en-AU" altLang="en-US" dirty="0"/>
          </a:p>
        </p:txBody>
      </p:sp>
      <p:sp>
        <p:nvSpPr>
          <p:cNvPr id="234527" name="Text Box 31"/>
          <p:cNvSpPr txBox="1">
            <a:spLocks noChangeArrowheads="1"/>
          </p:cNvSpPr>
          <p:nvPr/>
        </p:nvSpPr>
        <p:spPr bwMode="auto">
          <a:xfrm>
            <a:off x="3816350" y="6056461"/>
            <a:ext cx="1414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e</a:t>
            </a:r>
            <a:r>
              <a:rPr lang="en-AU" altLang="en-US" baseline="-25000" dirty="0"/>
              <a:t>4</a:t>
            </a:r>
            <a:r>
              <a:rPr lang="en-AU" altLang="en-US" dirty="0"/>
              <a:t> = 960 V</a:t>
            </a:r>
          </a:p>
        </p:txBody>
      </p:sp>
      <p:sp>
        <p:nvSpPr>
          <p:cNvPr id="234528" name="Text Box 32"/>
          <p:cNvSpPr txBox="1">
            <a:spLocks noChangeArrowheads="1"/>
          </p:cNvSpPr>
          <p:nvPr/>
        </p:nvSpPr>
        <p:spPr bwMode="auto">
          <a:xfrm>
            <a:off x="3095625" y="5067634"/>
            <a:ext cx="5222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(d)</a:t>
            </a:r>
          </a:p>
        </p:txBody>
      </p:sp>
      <p:sp>
        <p:nvSpPr>
          <p:cNvPr id="234529" name="Line 33"/>
          <p:cNvSpPr>
            <a:spLocks noChangeShapeType="1"/>
          </p:cNvSpPr>
          <p:nvPr/>
        </p:nvSpPr>
        <p:spPr bwMode="auto">
          <a:xfrm>
            <a:off x="6888163" y="549275"/>
            <a:ext cx="815975" cy="1588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34532" name="Freeform 36"/>
          <p:cNvSpPr>
            <a:spLocks/>
          </p:cNvSpPr>
          <p:nvPr/>
        </p:nvSpPr>
        <p:spPr bwMode="auto">
          <a:xfrm>
            <a:off x="6732588" y="1952625"/>
            <a:ext cx="971550" cy="688975"/>
          </a:xfrm>
          <a:custGeom>
            <a:avLst/>
            <a:gdLst>
              <a:gd name="T0" fmla="*/ 1674 w 1161"/>
              <a:gd name="T1" fmla="*/ 279400 h 434"/>
              <a:gd name="T2" fmla="*/ 162343 w 1161"/>
              <a:gd name="T3" fmla="*/ 276225 h 434"/>
              <a:gd name="T4" fmla="*/ 160670 w 1161"/>
              <a:gd name="T5" fmla="*/ 0 h 434"/>
              <a:gd name="T6" fmla="*/ 971550 w 1161"/>
              <a:gd name="T7" fmla="*/ 4763 h 434"/>
              <a:gd name="T8" fmla="*/ 971550 w 1161"/>
              <a:gd name="T9" fmla="*/ 688975 h 434"/>
              <a:gd name="T10" fmla="*/ 167364 w 1161"/>
              <a:gd name="T11" fmla="*/ 688975 h 434"/>
              <a:gd name="T12" fmla="*/ 164017 w 1161"/>
              <a:gd name="T13" fmla="*/ 412750 h 434"/>
              <a:gd name="T14" fmla="*/ 0 w 1161"/>
              <a:gd name="T15" fmla="*/ 412750 h 43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61" h="434">
                <a:moveTo>
                  <a:pt x="2" y="176"/>
                </a:moveTo>
                <a:lnTo>
                  <a:pt x="194" y="174"/>
                </a:lnTo>
                <a:lnTo>
                  <a:pt x="192" y="0"/>
                </a:lnTo>
                <a:lnTo>
                  <a:pt x="1161" y="3"/>
                </a:lnTo>
                <a:lnTo>
                  <a:pt x="1161" y="434"/>
                </a:lnTo>
                <a:lnTo>
                  <a:pt x="200" y="434"/>
                </a:lnTo>
                <a:lnTo>
                  <a:pt x="196" y="260"/>
                </a:lnTo>
                <a:lnTo>
                  <a:pt x="0" y="260"/>
                </a:lnTo>
              </a:path>
            </a:pathLst>
          </a:custGeom>
          <a:noFill/>
          <a:ln w="57150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34534" name="Freeform 38"/>
          <p:cNvSpPr>
            <a:spLocks/>
          </p:cNvSpPr>
          <p:nvPr/>
        </p:nvSpPr>
        <p:spPr bwMode="auto">
          <a:xfrm>
            <a:off x="6551613" y="5295900"/>
            <a:ext cx="1295400" cy="688975"/>
          </a:xfrm>
          <a:custGeom>
            <a:avLst/>
            <a:gdLst>
              <a:gd name="T0" fmla="*/ 2232 w 1161"/>
              <a:gd name="T1" fmla="*/ 279400 h 434"/>
              <a:gd name="T2" fmla="*/ 216458 w 1161"/>
              <a:gd name="T3" fmla="*/ 276225 h 434"/>
              <a:gd name="T4" fmla="*/ 214226 w 1161"/>
              <a:gd name="T5" fmla="*/ 0 h 434"/>
              <a:gd name="T6" fmla="*/ 1295400 w 1161"/>
              <a:gd name="T7" fmla="*/ 4763 h 434"/>
              <a:gd name="T8" fmla="*/ 1295400 w 1161"/>
              <a:gd name="T9" fmla="*/ 688975 h 434"/>
              <a:gd name="T10" fmla="*/ 223152 w 1161"/>
              <a:gd name="T11" fmla="*/ 688975 h 434"/>
              <a:gd name="T12" fmla="*/ 218689 w 1161"/>
              <a:gd name="T13" fmla="*/ 412750 h 434"/>
              <a:gd name="T14" fmla="*/ 0 w 1161"/>
              <a:gd name="T15" fmla="*/ 412750 h 43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61" h="434">
                <a:moveTo>
                  <a:pt x="2" y="176"/>
                </a:moveTo>
                <a:lnTo>
                  <a:pt x="194" y="174"/>
                </a:lnTo>
                <a:lnTo>
                  <a:pt x="192" y="0"/>
                </a:lnTo>
                <a:lnTo>
                  <a:pt x="1161" y="3"/>
                </a:lnTo>
                <a:lnTo>
                  <a:pt x="1161" y="434"/>
                </a:lnTo>
                <a:lnTo>
                  <a:pt x="200" y="434"/>
                </a:lnTo>
                <a:lnTo>
                  <a:pt x="196" y="260"/>
                </a:lnTo>
                <a:lnTo>
                  <a:pt x="0" y="260"/>
                </a:lnTo>
              </a:path>
            </a:pathLst>
          </a:custGeom>
          <a:noFill/>
          <a:ln w="76200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2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endParaRPr lang="en-AU"/>
          </a:p>
        </p:txBody>
      </p:sp>
      <p:sp>
        <p:nvSpPr>
          <p:cNvPr id="234540" name="Line 44"/>
          <p:cNvSpPr>
            <a:spLocks noChangeShapeType="1"/>
          </p:cNvSpPr>
          <p:nvPr/>
        </p:nvSpPr>
        <p:spPr bwMode="auto">
          <a:xfrm>
            <a:off x="2663788" y="1815809"/>
            <a:ext cx="5761038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234541" name="Line 45"/>
          <p:cNvSpPr>
            <a:spLocks noChangeShapeType="1"/>
          </p:cNvSpPr>
          <p:nvPr/>
        </p:nvSpPr>
        <p:spPr bwMode="auto">
          <a:xfrm>
            <a:off x="2663788" y="3393356"/>
            <a:ext cx="5761038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234542" name="Line 46"/>
          <p:cNvSpPr>
            <a:spLocks noChangeShapeType="1"/>
          </p:cNvSpPr>
          <p:nvPr/>
        </p:nvSpPr>
        <p:spPr bwMode="auto">
          <a:xfrm>
            <a:off x="2663788" y="4970903"/>
            <a:ext cx="5761038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234533" name="Freeform 37"/>
          <p:cNvSpPr>
            <a:spLocks/>
          </p:cNvSpPr>
          <p:nvPr/>
        </p:nvSpPr>
        <p:spPr bwMode="auto">
          <a:xfrm>
            <a:off x="6732588" y="3676650"/>
            <a:ext cx="971550" cy="688975"/>
          </a:xfrm>
          <a:custGeom>
            <a:avLst/>
            <a:gdLst>
              <a:gd name="T0" fmla="*/ 1674 w 1161"/>
              <a:gd name="T1" fmla="*/ 279400 h 434"/>
              <a:gd name="T2" fmla="*/ 162343 w 1161"/>
              <a:gd name="T3" fmla="*/ 276225 h 434"/>
              <a:gd name="T4" fmla="*/ 160670 w 1161"/>
              <a:gd name="T5" fmla="*/ 0 h 434"/>
              <a:gd name="T6" fmla="*/ 971550 w 1161"/>
              <a:gd name="T7" fmla="*/ 4763 h 434"/>
              <a:gd name="T8" fmla="*/ 971550 w 1161"/>
              <a:gd name="T9" fmla="*/ 688975 h 434"/>
              <a:gd name="T10" fmla="*/ 167364 w 1161"/>
              <a:gd name="T11" fmla="*/ 688975 h 434"/>
              <a:gd name="T12" fmla="*/ 164017 w 1161"/>
              <a:gd name="T13" fmla="*/ 412750 h 434"/>
              <a:gd name="T14" fmla="*/ 0 w 1161"/>
              <a:gd name="T15" fmla="*/ 412750 h 43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61" h="434">
                <a:moveTo>
                  <a:pt x="2" y="176"/>
                </a:moveTo>
                <a:lnTo>
                  <a:pt x="194" y="174"/>
                </a:lnTo>
                <a:lnTo>
                  <a:pt x="192" y="0"/>
                </a:lnTo>
                <a:lnTo>
                  <a:pt x="1161" y="3"/>
                </a:lnTo>
                <a:lnTo>
                  <a:pt x="1161" y="434"/>
                </a:lnTo>
                <a:lnTo>
                  <a:pt x="200" y="434"/>
                </a:lnTo>
                <a:lnTo>
                  <a:pt x="196" y="260"/>
                </a:lnTo>
                <a:lnTo>
                  <a:pt x="0" y="260"/>
                </a:lnTo>
              </a:path>
            </a:pathLst>
          </a:custGeom>
          <a:noFill/>
          <a:ln w="762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2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endParaRPr lang="en-AU"/>
          </a:p>
        </p:txBody>
      </p:sp>
      <p:sp>
        <p:nvSpPr>
          <p:cNvPr id="3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4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4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4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34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4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4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4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4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4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3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34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34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34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34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4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34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34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34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34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34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4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34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505" grpId="0" animBg="1"/>
      <p:bldP spid="234507" grpId="0"/>
      <p:bldP spid="234511" grpId="0"/>
      <p:bldP spid="234512" grpId="0"/>
      <p:bldP spid="234513" grpId="0"/>
      <p:bldP spid="234514" grpId="0"/>
      <p:bldP spid="234518" grpId="0"/>
      <p:bldP spid="234519" grpId="0"/>
      <p:bldP spid="234520" grpId="0"/>
      <p:bldP spid="234521" grpId="0"/>
      <p:bldP spid="234522" grpId="0"/>
      <p:bldP spid="234523" grpId="0"/>
      <p:bldP spid="234524" grpId="0"/>
      <p:bldP spid="234525" grpId="0"/>
      <p:bldP spid="234526" grpId="0"/>
      <p:bldP spid="234527" grpId="0"/>
      <p:bldP spid="234528" grpId="0"/>
      <p:bldP spid="234529" grpId="0" animBg="1"/>
      <p:bldP spid="234532" grpId="0" animBg="1"/>
      <p:bldP spid="234534" grpId="0" animBg="1"/>
      <p:bldP spid="234540" grpId="0" animBg="1"/>
      <p:bldP spid="234541" grpId="0" animBg="1"/>
      <p:bldP spid="234542" grpId="0" animBg="1"/>
      <p:bldP spid="234533" grpId="0" animBg="1"/>
      <p:bldP spid="3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DAA674-0932-4946-9CBA-1E2665DFB89E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0DCCB0-A6CD-4DF6-A362-2939FBEF64B1}" type="slidenum">
              <a:rPr lang="en-AU"/>
              <a:pPr>
                <a:defRPr/>
              </a:pPr>
              <a:t>15</a:t>
            </a:fld>
            <a:endParaRPr lang="en-AU"/>
          </a:p>
        </p:txBody>
      </p:sp>
      <p:sp>
        <p:nvSpPr>
          <p:cNvPr id="237572" name="Text Box 4"/>
          <p:cNvSpPr txBox="1">
            <a:spLocks noChangeArrowheads="1"/>
          </p:cNvSpPr>
          <p:nvPr/>
        </p:nvSpPr>
        <p:spPr bwMode="auto">
          <a:xfrm>
            <a:off x="1422400" y="584200"/>
            <a:ext cx="630078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200"/>
              <a:t>A Generator’s Magnetic Fields can be provided by:</a:t>
            </a:r>
          </a:p>
        </p:txBody>
      </p:sp>
      <p:sp>
        <p:nvSpPr>
          <p:cNvPr id="237573" name="Text Box 5"/>
          <p:cNvSpPr txBox="1">
            <a:spLocks noChangeArrowheads="1"/>
          </p:cNvSpPr>
          <p:nvPr/>
        </p:nvSpPr>
        <p:spPr bwMode="auto">
          <a:xfrm>
            <a:off x="2249488" y="1893888"/>
            <a:ext cx="4645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600"/>
              <a:t>Permanent Magnets</a:t>
            </a:r>
          </a:p>
        </p:txBody>
      </p:sp>
      <p:sp>
        <p:nvSpPr>
          <p:cNvPr id="237574" name="Text Box 6"/>
          <p:cNvSpPr txBox="1">
            <a:spLocks noChangeArrowheads="1"/>
          </p:cNvSpPr>
          <p:nvPr/>
        </p:nvSpPr>
        <p:spPr bwMode="auto">
          <a:xfrm>
            <a:off x="2249488" y="3421063"/>
            <a:ext cx="4645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600"/>
              <a:t>OR</a:t>
            </a:r>
          </a:p>
        </p:txBody>
      </p:sp>
      <p:sp>
        <p:nvSpPr>
          <p:cNvPr id="237575" name="Text Box 7"/>
          <p:cNvSpPr txBox="1">
            <a:spLocks noChangeArrowheads="1"/>
          </p:cNvSpPr>
          <p:nvPr/>
        </p:nvSpPr>
        <p:spPr bwMode="auto">
          <a:xfrm>
            <a:off x="2249488" y="4306888"/>
            <a:ext cx="4645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600"/>
              <a:t>Electro-Magnets</a:t>
            </a:r>
          </a:p>
        </p:txBody>
      </p:sp>
      <p:sp>
        <p:nvSpPr>
          <p:cNvPr id="237576" name="Text Box 8"/>
          <p:cNvSpPr txBox="1">
            <a:spLocks noChangeArrowheads="1"/>
          </p:cNvSpPr>
          <p:nvPr/>
        </p:nvSpPr>
        <p:spPr bwMode="auto">
          <a:xfrm>
            <a:off x="2447925" y="2779713"/>
            <a:ext cx="4319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Small machines</a:t>
            </a:r>
          </a:p>
        </p:txBody>
      </p:sp>
      <p:sp>
        <p:nvSpPr>
          <p:cNvPr id="237577" name="Text Box 9"/>
          <p:cNvSpPr txBox="1">
            <a:spLocks noChangeArrowheads="1"/>
          </p:cNvSpPr>
          <p:nvPr/>
        </p:nvSpPr>
        <p:spPr bwMode="auto">
          <a:xfrm>
            <a:off x="2519363" y="5192713"/>
            <a:ext cx="43195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Invariably used in Large machines</a:t>
            </a:r>
          </a:p>
        </p:txBody>
      </p:sp>
      <p:sp>
        <p:nvSpPr>
          <p:cNvPr id="1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7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7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7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7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7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7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2" grpId="0"/>
      <p:bldP spid="237573" grpId="0"/>
      <p:bldP spid="237574" grpId="0"/>
      <p:bldP spid="237575" grpId="0"/>
      <p:bldP spid="237576" grpId="0"/>
      <p:bldP spid="237577" grpId="0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D211C2-B091-49B1-AC87-C45CE821AFAC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D841E0-8F20-4A04-9B6C-68B58028B4F6}" type="slidenum">
              <a:rPr lang="en-AU"/>
              <a:pPr>
                <a:defRPr/>
              </a:pPr>
              <a:t>16</a:t>
            </a:fld>
            <a:endParaRPr lang="en-AU"/>
          </a:p>
        </p:txBody>
      </p:sp>
      <p:sp>
        <p:nvSpPr>
          <p:cNvPr id="239621" name="Text Box 5"/>
          <p:cNvSpPr txBox="1">
            <a:spLocks noChangeArrowheads="1"/>
          </p:cNvSpPr>
          <p:nvPr/>
        </p:nvSpPr>
        <p:spPr bwMode="auto">
          <a:xfrm>
            <a:off x="1125538" y="404813"/>
            <a:ext cx="6894512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200"/>
              <a:t>Generator’s are classified according to their </a:t>
            </a:r>
            <a:br>
              <a:rPr lang="en-AU" altLang="en-US" sz="3200"/>
            </a:br>
            <a:r>
              <a:rPr lang="en-AU" altLang="en-US" sz="3200"/>
              <a:t>Magnetic Field Excitation:</a:t>
            </a:r>
          </a:p>
        </p:txBody>
      </p:sp>
      <p:sp>
        <p:nvSpPr>
          <p:cNvPr id="239622" name="Text Box 6"/>
          <p:cNvSpPr txBox="1">
            <a:spLocks noChangeArrowheads="1"/>
          </p:cNvSpPr>
          <p:nvPr/>
        </p:nvSpPr>
        <p:spPr bwMode="auto">
          <a:xfrm>
            <a:off x="2249488" y="2433638"/>
            <a:ext cx="4645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600"/>
              <a:t>Separately Excited</a:t>
            </a:r>
          </a:p>
        </p:txBody>
      </p:sp>
      <p:sp>
        <p:nvSpPr>
          <p:cNvPr id="239623" name="Text Box 7"/>
          <p:cNvSpPr txBox="1">
            <a:spLocks noChangeArrowheads="1"/>
          </p:cNvSpPr>
          <p:nvPr/>
        </p:nvSpPr>
        <p:spPr bwMode="auto">
          <a:xfrm>
            <a:off x="2249488" y="3370263"/>
            <a:ext cx="4645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600"/>
              <a:t>OR</a:t>
            </a:r>
          </a:p>
        </p:txBody>
      </p:sp>
      <p:sp>
        <p:nvSpPr>
          <p:cNvPr id="239624" name="Text Box 8"/>
          <p:cNvSpPr txBox="1">
            <a:spLocks noChangeArrowheads="1"/>
          </p:cNvSpPr>
          <p:nvPr/>
        </p:nvSpPr>
        <p:spPr bwMode="auto">
          <a:xfrm>
            <a:off x="2249488" y="4306888"/>
            <a:ext cx="4645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600"/>
              <a:t>Self Excited</a:t>
            </a:r>
          </a:p>
        </p:txBody>
      </p:sp>
      <p:sp>
        <p:nvSpPr>
          <p:cNvPr id="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9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9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9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9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21" grpId="0"/>
      <p:bldP spid="239622" grpId="0"/>
      <p:bldP spid="239623" grpId="0"/>
      <p:bldP spid="239624" grpId="0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B0B5AA-F817-440A-B8C4-1757ABD484F1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776383-6345-4D68-8BFF-6FBBAA9B121D}" type="slidenum">
              <a:rPr lang="en-AU"/>
              <a:pPr>
                <a:defRPr/>
              </a:pPr>
              <a:t>17</a:t>
            </a:fld>
            <a:endParaRPr lang="en-AU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9144000" cy="514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8291" name="Text Box 3"/>
          <p:cNvSpPr txBox="1">
            <a:spLocks noChangeArrowheads="1"/>
          </p:cNvSpPr>
          <p:nvPr/>
        </p:nvSpPr>
        <p:spPr bwMode="auto">
          <a:xfrm>
            <a:off x="2730500" y="260350"/>
            <a:ext cx="3790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AU" sz="3200" b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The DC Generator</a:t>
            </a:r>
          </a:p>
        </p:txBody>
      </p:sp>
      <p:sp>
        <p:nvSpPr>
          <p:cNvPr id="268292" name="Rectangle 4"/>
          <p:cNvSpPr>
            <a:spLocks noChangeArrowheads="1"/>
          </p:cNvSpPr>
          <p:nvPr/>
        </p:nvSpPr>
        <p:spPr bwMode="auto">
          <a:xfrm>
            <a:off x="1150938" y="1952625"/>
            <a:ext cx="1044575" cy="3238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 smtClean="0"/>
              <a:t>5</a:t>
            </a:r>
            <a:endParaRPr lang="en-AU" altLang="en-US" dirty="0"/>
          </a:p>
        </p:txBody>
      </p:sp>
      <p:sp>
        <p:nvSpPr>
          <p:cNvPr id="268293" name="Rectangle 5"/>
          <p:cNvSpPr>
            <a:spLocks noChangeArrowheads="1"/>
          </p:cNvSpPr>
          <p:nvPr/>
        </p:nvSpPr>
        <p:spPr bwMode="auto">
          <a:xfrm>
            <a:off x="3959225" y="1046163"/>
            <a:ext cx="757238" cy="3968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1</a:t>
            </a:r>
          </a:p>
        </p:txBody>
      </p:sp>
      <p:sp>
        <p:nvSpPr>
          <p:cNvPr id="268294" name="Rectangle 6"/>
          <p:cNvSpPr>
            <a:spLocks noChangeArrowheads="1"/>
          </p:cNvSpPr>
          <p:nvPr/>
        </p:nvSpPr>
        <p:spPr bwMode="auto">
          <a:xfrm>
            <a:off x="6948488" y="1376363"/>
            <a:ext cx="900112" cy="3968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 smtClean="0"/>
              <a:t>3</a:t>
            </a:r>
            <a:endParaRPr lang="en-AU" altLang="en-US" dirty="0"/>
          </a:p>
        </p:txBody>
      </p:sp>
      <p:sp>
        <p:nvSpPr>
          <p:cNvPr id="268295" name="Rectangle 7"/>
          <p:cNvSpPr>
            <a:spLocks noChangeArrowheads="1"/>
          </p:cNvSpPr>
          <p:nvPr/>
        </p:nvSpPr>
        <p:spPr bwMode="auto">
          <a:xfrm>
            <a:off x="6227763" y="2384425"/>
            <a:ext cx="828675" cy="360363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 smtClean="0"/>
              <a:t>2</a:t>
            </a:r>
            <a:endParaRPr lang="en-AU" altLang="en-US" dirty="0"/>
          </a:p>
        </p:txBody>
      </p:sp>
      <p:sp>
        <p:nvSpPr>
          <p:cNvPr id="268296" name="Rectangle 8"/>
          <p:cNvSpPr>
            <a:spLocks noChangeArrowheads="1"/>
          </p:cNvSpPr>
          <p:nvPr/>
        </p:nvSpPr>
        <p:spPr bwMode="auto">
          <a:xfrm>
            <a:off x="2447925" y="5587177"/>
            <a:ext cx="828675" cy="40011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 smtClean="0"/>
              <a:t>4</a:t>
            </a:r>
            <a:endParaRPr lang="en-AU" altLang="en-US" dirty="0"/>
          </a:p>
        </p:txBody>
      </p:sp>
      <p:sp>
        <p:nvSpPr>
          <p:cNvPr id="12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268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268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268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1" dur="500"/>
                                        <p:tgtEl>
                                          <p:spTgt spid="268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268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2" grpId="0" animBg="1"/>
      <p:bldP spid="268293" grpId="0" animBg="1"/>
      <p:bldP spid="268294" grpId="0" animBg="1"/>
      <p:bldP spid="268295" grpId="0" animBg="1"/>
      <p:bldP spid="268296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08E5F0-ED40-4701-8391-173BFCFC42ED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6F089-4B8F-48C0-A50C-F51F8E32CC99}" type="slidenum">
              <a:rPr lang="en-AU"/>
              <a:pPr>
                <a:defRPr/>
              </a:pPr>
              <a:t>18</a:t>
            </a:fld>
            <a:endParaRPr lang="en-AU"/>
          </a:p>
        </p:txBody>
      </p:sp>
      <p:pic>
        <p:nvPicPr>
          <p:cNvPr id="240645" name="Picture 5" descr="Fig03-7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3" t="6108" r="23257" b="16026"/>
          <a:stretch>
            <a:fillRect/>
          </a:stretch>
        </p:blipFill>
        <p:spPr bwMode="auto">
          <a:xfrm>
            <a:off x="251520" y="1268413"/>
            <a:ext cx="4013200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Rounded Rectangle 90"/>
          <p:cNvSpPr/>
          <p:nvPr/>
        </p:nvSpPr>
        <p:spPr bwMode="auto">
          <a:xfrm rot="8280000">
            <a:off x="3515127" y="2685972"/>
            <a:ext cx="360000" cy="54000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40647" name="Text Box 7"/>
          <p:cNvSpPr txBox="1">
            <a:spLocks noChangeArrowheads="1"/>
          </p:cNvSpPr>
          <p:nvPr/>
        </p:nvSpPr>
        <p:spPr bwMode="auto">
          <a:xfrm>
            <a:off x="2249488" y="260350"/>
            <a:ext cx="4645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AU" sz="3600" i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Separately Excited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4319972" y="1844676"/>
            <a:ext cx="2466367" cy="3060700"/>
            <a:chOff x="4319972" y="1844676"/>
            <a:chExt cx="2466367" cy="3060700"/>
          </a:xfrm>
        </p:grpSpPr>
        <p:sp>
          <p:nvSpPr>
            <p:cNvPr id="18442" name="Rectangle 8"/>
            <p:cNvSpPr>
              <a:spLocks noChangeArrowheads="1"/>
            </p:cNvSpPr>
            <p:nvPr/>
          </p:nvSpPr>
          <p:spPr bwMode="auto">
            <a:xfrm>
              <a:off x="5348858" y="1844676"/>
              <a:ext cx="900113" cy="323850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443" name="Oval 9"/>
            <p:cNvSpPr>
              <a:spLocks noChangeArrowheads="1"/>
            </p:cNvSpPr>
            <p:nvPr/>
          </p:nvSpPr>
          <p:spPr bwMode="auto">
            <a:xfrm>
              <a:off x="4751958" y="1935163"/>
              <a:ext cx="144463" cy="14446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18444" name="AutoShape 10"/>
            <p:cNvCxnSpPr>
              <a:cxnSpLocks noChangeShapeType="1"/>
              <a:stCxn id="18443" idx="6"/>
              <a:endCxn id="18442" idx="1"/>
            </p:cNvCxnSpPr>
            <p:nvPr/>
          </p:nvCxnSpPr>
          <p:spPr bwMode="auto">
            <a:xfrm flipV="1">
              <a:off x="4910708" y="2006601"/>
              <a:ext cx="419100" cy="1588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445" name="Freeform 13"/>
            <p:cNvSpPr>
              <a:spLocks/>
            </p:cNvSpPr>
            <p:nvPr/>
          </p:nvSpPr>
          <p:spPr bwMode="auto">
            <a:xfrm rot="5400000">
              <a:off x="5771133" y="3341688"/>
              <a:ext cx="1797050" cy="233363"/>
            </a:xfrm>
            <a:custGeom>
              <a:avLst/>
              <a:gdLst>
                <a:gd name="T0" fmla="*/ 0 w 1132"/>
                <a:gd name="T1" fmla="*/ 138 h 147"/>
                <a:gd name="T2" fmla="*/ 202 w 1132"/>
                <a:gd name="T3" fmla="*/ 138 h 147"/>
                <a:gd name="T4" fmla="*/ 292 w 1132"/>
                <a:gd name="T5" fmla="*/ 1 h 147"/>
                <a:gd name="T6" fmla="*/ 384 w 1132"/>
                <a:gd name="T7" fmla="*/ 146 h 147"/>
                <a:gd name="T8" fmla="*/ 475 w 1132"/>
                <a:gd name="T9" fmla="*/ 3 h 147"/>
                <a:gd name="T10" fmla="*/ 567 w 1132"/>
                <a:gd name="T11" fmla="*/ 147 h 147"/>
                <a:gd name="T12" fmla="*/ 658 w 1132"/>
                <a:gd name="T13" fmla="*/ 1 h 147"/>
                <a:gd name="T14" fmla="*/ 747 w 1132"/>
                <a:gd name="T15" fmla="*/ 146 h 147"/>
                <a:gd name="T16" fmla="*/ 838 w 1132"/>
                <a:gd name="T17" fmla="*/ 3 h 147"/>
                <a:gd name="T18" fmla="*/ 930 w 1132"/>
                <a:gd name="T19" fmla="*/ 139 h 147"/>
                <a:gd name="T20" fmla="*/ 1132 w 1132"/>
                <a:gd name="T21" fmla="*/ 139 h 1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32" h="147">
                  <a:moveTo>
                    <a:pt x="0" y="138"/>
                  </a:moveTo>
                  <a:cubicBezTo>
                    <a:pt x="0" y="138"/>
                    <a:pt x="81" y="138"/>
                    <a:pt x="202" y="138"/>
                  </a:cubicBezTo>
                  <a:cubicBezTo>
                    <a:pt x="226" y="27"/>
                    <a:pt x="262" y="0"/>
                    <a:pt x="292" y="1"/>
                  </a:cubicBezTo>
                  <a:cubicBezTo>
                    <a:pt x="322" y="2"/>
                    <a:pt x="364" y="52"/>
                    <a:pt x="384" y="146"/>
                  </a:cubicBezTo>
                  <a:cubicBezTo>
                    <a:pt x="403" y="55"/>
                    <a:pt x="445" y="3"/>
                    <a:pt x="475" y="3"/>
                  </a:cubicBezTo>
                  <a:cubicBezTo>
                    <a:pt x="505" y="3"/>
                    <a:pt x="543" y="57"/>
                    <a:pt x="567" y="147"/>
                  </a:cubicBezTo>
                  <a:cubicBezTo>
                    <a:pt x="574" y="55"/>
                    <a:pt x="628" y="1"/>
                    <a:pt x="658" y="1"/>
                  </a:cubicBezTo>
                  <a:cubicBezTo>
                    <a:pt x="688" y="1"/>
                    <a:pt x="730" y="51"/>
                    <a:pt x="747" y="146"/>
                  </a:cubicBezTo>
                  <a:cubicBezTo>
                    <a:pt x="768" y="49"/>
                    <a:pt x="808" y="4"/>
                    <a:pt x="838" y="3"/>
                  </a:cubicBezTo>
                  <a:cubicBezTo>
                    <a:pt x="868" y="2"/>
                    <a:pt x="912" y="49"/>
                    <a:pt x="930" y="139"/>
                  </a:cubicBezTo>
                  <a:cubicBezTo>
                    <a:pt x="1031" y="139"/>
                    <a:pt x="1132" y="139"/>
                    <a:pt x="1132" y="139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8446" name="Oval 14"/>
            <p:cNvSpPr>
              <a:spLocks noChangeArrowheads="1"/>
            </p:cNvSpPr>
            <p:nvPr/>
          </p:nvSpPr>
          <p:spPr bwMode="auto">
            <a:xfrm>
              <a:off x="4751958" y="4760913"/>
              <a:ext cx="144463" cy="14446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18447" name="AutoShape 15"/>
            <p:cNvCxnSpPr>
              <a:cxnSpLocks noChangeShapeType="1"/>
              <a:stCxn id="18445" idx="0"/>
              <a:endCxn id="18442" idx="3"/>
            </p:cNvCxnSpPr>
            <p:nvPr/>
          </p:nvCxnSpPr>
          <p:spPr bwMode="auto">
            <a:xfrm rot="5400000" flipH="1">
              <a:off x="6150546" y="2124075"/>
              <a:ext cx="536575" cy="300038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448" name="AutoShape 16"/>
            <p:cNvCxnSpPr>
              <a:cxnSpLocks noChangeShapeType="1"/>
              <a:stCxn id="18445" idx="10"/>
              <a:endCxn id="18446" idx="6"/>
            </p:cNvCxnSpPr>
            <p:nvPr/>
          </p:nvCxnSpPr>
          <p:spPr bwMode="auto">
            <a:xfrm rot="5400000">
              <a:off x="5510783" y="3778250"/>
              <a:ext cx="455613" cy="1655763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458" name="Text Box 27"/>
            <p:cNvSpPr txBox="1">
              <a:spLocks noChangeArrowheads="1"/>
            </p:cNvSpPr>
            <p:nvPr/>
          </p:nvSpPr>
          <p:spPr bwMode="auto">
            <a:xfrm>
              <a:off x="6085458" y="2349501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/>
                <a:t>E</a:t>
              </a:r>
              <a:r>
                <a:rPr lang="en-AU" altLang="en-US" baseline="-25000"/>
                <a:t>1</a:t>
              </a:r>
              <a:endParaRPr lang="en-AU" altLang="en-US"/>
            </a:p>
          </p:txBody>
        </p:sp>
        <p:sp>
          <p:nvSpPr>
            <p:cNvPr id="18459" name="Text Box 28"/>
            <p:cNvSpPr txBox="1">
              <a:spLocks noChangeArrowheads="1"/>
            </p:cNvSpPr>
            <p:nvPr/>
          </p:nvSpPr>
          <p:spPr bwMode="auto">
            <a:xfrm>
              <a:off x="6083871" y="4041776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/>
                <a:t>E</a:t>
              </a:r>
              <a:r>
                <a:rPr lang="en-AU" altLang="en-US" baseline="-25000"/>
                <a:t>2</a:t>
              </a:r>
              <a:endParaRPr lang="en-AU" altLang="en-US"/>
            </a:p>
          </p:txBody>
        </p:sp>
        <p:sp>
          <p:nvSpPr>
            <p:cNvPr id="18460" name="Line 30"/>
            <p:cNvSpPr>
              <a:spLocks noChangeShapeType="1"/>
            </p:cNvSpPr>
            <p:nvPr/>
          </p:nvSpPr>
          <p:spPr bwMode="auto">
            <a:xfrm rot="2700000" flipV="1">
              <a:off x="5798121" y="1449388"/>
              <a:ext cx="0" cy="11160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18461" name="Line 32"/>
            <p:cNvSpPr>
              <a:spLocks noChangeShapeType="1"/>
            </p:cNvSpPr>
            <p:nvPr/>
          </p:nvSpPr>
          <p:spPr bwMode="auto">
            <a:xfrm>
              <a:off x="4824003" y="2312988"/>
              <a:ext cx="0" cy="22685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8462" name="Text Box 31"/>
            <p:cNvSpPr txBox="1">
              <a:spLocks noChangeArrowheads="1"/>
            </p:cNvSpPr>
            <p:nvPr/>
          </p:nvSpPr>
          <p:spPr bwMode="auto">
            <a:xfrm>
              <a:off x="4319972" y="3105151"/>
              <a:ext cx="1008063" cy="701675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dirty="0"/>
                <a:t>DC</a:t>
              </a:r>
              <a:br>
                <a:rPr lang="en-AU" altLang="en-US" dirty="0"/>
              </a:br>
              <a:r>
                <a:rPr lang="en-AU" altLang="en-US" dirty="0"/>
                <a:t>Supply</a:t>
              </a:r>
            </a:p>
          </p:txBody>
        </p:sp>
      </p:grpSp>
      <p:sp>
        <p:nvSpPr>
          <p:cNvPr id="240675" name="Text Box 35"/>
          <p:cNvSpPr txBox="1">
            <a:spLocks noChangeArrowheads="1"/>
          </p:cNvSpPr>
          <p:nvPr/>
        </p:nvSpPr>
        <p:spPr bwMode="auto">
          <a:xfrm>
            <a:off x="5291708" y="3159125"/>
            <a:ext cx="13684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Field Windings</a:t>
            </a:r>
          </a:p>
        </p:txBody>
      </p:sp>
      <p:grpSp>
        <p:nvGrpSpPr>
          <p:cNvPr id="53" name="Group 91"/>
          <p:cNvGrpSpPr>
            <a:grpSpLocks noChangeAspect="1"/>
          </p:cNvGrpSpPr>
          <p:nvPr/>
        </p:nvGrpSpPr>
        <p:grpSpPr bwMode="auto">
          <a:xfrm>
            <a:off x="1358003" y="2781128"/>
            <a:ext cx="1800235" cy="1800000"/>
            <a:chOff x="2585" y="1276"/>
            <a:chExt cx="975" cy="975"/>
          </a:xfrm>
        </p:grpSpPr>
        <p:grpSp>
          <p:nvGrpSpPr>
            <p:cNvPr id="54" name="Group 87"/>
            <p:cNvGrpSpPr>
              <a:grpSpLocks/>
            </p:cNvGrpSpPr>
            <p:nvPr/>
          </p:nvGrpSpPr>
          <p:grpSpPr bwMode="auto">
            <a:xfrm>
              <a:off x="2585" y="1276"/>
              <a:ext cx="975" cy="975"/>
              <a:chOff x="2585" y="1695"/>
              <a:chExt cx="975" cy="975"/>
            </a:xfrm>
          </p:grpSpPr>
          <p:sp>
            <p:nvSpPr>
              <p:cNvPr id="56" name="Oval 51"/>
              <p:cNvSpPr>
                <a:spLocks noChangeArrowheads="1"/>
              </p:cNvSpPr>
              <p:nvPr/>
            </p:nvSpPr>
            <p:spPr bwMode="auto">
              <a:xfrm>
                <a:off x="2585" y="1695"/>
                <a:ext cx="975" cy="9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57" name="Group 71"/>
              <p:cNvGrpSpPr>
                <a:grpSpLocks/>
              </p:cNvGrpSpPr>
              <p:nvPr/>
            </p:nvGrpSpPr>
            <p:grpSpPr bwMode="auto">
              <a:xfrm>
                <a:off x="2619" y="1728"/>
                <a:ext cx="908" cy="908"/>
                <a:chOff x="2426" y="1706"/>
                <a:chExt cx="908" cy="908"/>
              </a:xfrm>
            </p:grpSpPr>
            <p:sp>
              <p:nvSpPr>
                <p:cNvPr id="58" name="Oval 72"/>
                <p:cNvSpPr>
                  <a:spLocks noChangeArrowheads="1"/>
                </p:cNvSpPr>
                <p:nvPr/>
              </p:nvSpPr>
              <p:spPr bwMode="auto">
                <a:xfrm>
                  <a:off x="2427" y="1706"/>
                  <a:ext cx="907" cy="907"/>
                </a:xfrm>
                <a:prstGeom prst="ellipse">
                  <a:avLst/>
                </a:prstGeom>
                <a:solidFill>
                  <a:srgbClr val="CCFFFF"/>
                </a:solidFill>
                <a:ln w="285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  <p:grpSp>
              <p:nvGrpSpPr>
                <p:cNvPr id="59" name="Group 73"/>
                <p:cNvGrpSpPr>
                  <a:grpSpLocks/>
                </p:cNvGrpSpPr>
                <p:nvPr/>
              </p:nvGrpSpPr>
              <p:grpSpPr bwMode="auto">
                <a:xfrm>
                  <a:off x="2426" y="1707"/>
                  <a:ext cx="908" cy="907"/>
                  <a:chOff x="2426" y="1707"/>
                  <a:chExt cx="908" cy="907"/>
                </a:xfrm>
              </p:grpSpPr>
              <p:sp>
                <p:nvSpPr>
                  <p:cNvPr id="61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160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62" name="Line 75"/>
                  <p:cNvSpPr>
                    <a:spLocks noChangeShapeType="1"/>
                  </p:cNvSpPr>
                  <p:nvPr/>
                </p:nvSpPr>
                <p:spPr bwMode="auto">
                  <a:xfrm rot="9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63" name="Line 76"/>
                  <p:cNvSpPr>
                    <a:spLocks noChangeShapeType="1"/>
                  </p:cNvSpPr>
                  <p:nvPr/>
                </p:nvSpPr>
                <p:spPr bwMode="auto">
                  <a:xfrm rot="18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64" name="Line 77"/>
                  <p:cNvSpPr>
                    <a:spLocks noChangeShapeType="1"/>
                  </p:cNvSpPr>
                  <p:nvPr/>
                </p:nvSpPr>
                <p:spPr bwMode="auto">
                  <a:xfrm rot="27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65" name="Line 78"/>
                  <p:cNvSpPr>
                    <a:spLocks noChangeShapeType="1"/>
                  </p:cNvSpPr>
                  <p:nvPr/>
                </p:nvSpPr>
                <p:spPr bwMode="auto">
                  <a:xfrm rot="144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66" name="Line 79"/>
                  <p:cNvSpPr>
                    <a:spLocks noChangeShapeType="1"/>
                  </p:cNvSpPr>
                  <p:nvPr/>
                </p:nvSpPr>
                <p:spPr bwMode="auto">
                  <a:xfrm rot="45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67" name="Line 80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2426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68" name="Line 81"/>
                  <p:cNvSpPr>
                    <a:spLocks noChangeShapeType="1"/>
                  </p:cNvSpPr>
                  <p:nvPr/>
                </p:nvSpPr>
                <p:spPr bwMode="auto">
                  <a:xfrm rot="63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69" name="Line 82"/>
                  <p:cNvSpPr>
                    <a:spLocks noChangeShapeType="1"/>
                  </p:cNvSpPr>
                  <p:nvPr/>
                </p:nvSpPr>
                <p:spPr bwMode="auto">
                  <a:xfrm rot="72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70" name="Line 83"/>
                  <p:cNvSpPr>
                    <a:spLocks noChangeShapeType="1"/>
                  </p:cNvSpPr>
                  <p:nvPr/>
                </p:nvSpPr>
                <p:spPr bwMode="auto">
                  <a:xfrm rot="81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71" name="Line 84"/>
                  <p:cNvSpPr>
                    <a:spLocks noChangeShapeType="1"/>
                  </p:cNvSpPr>
                  <p:nvPr/>
                </p:nvSpPr>
                <p:spPr bwMode="auto">
                  <a:xfrm rot="90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72" name="Line 85"/>
                  <p:cNvSpPr>
                    <a:spLocks noChangeShapeType="1"/>
                  </p:cNvSpPr>
                  <p:nvPr/>
                </p:nvSpPr>
                <p:spPr bwMode="auto">
                  <a:xfrm rot="99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</p:grpSp>
            <p:sp>
              <p:nvSpPr>
                <p:cNvPr id="60" name="Oval 86"/>
                <p:cNvSpPr>
                  <a:spLocks noChangeArrowheads="1"/>
                </p:cNvSpPr>
                <p:nvPr/>
              </p:nvSpPr>
              <p:spPr bwMode="auto">
                <a:xfrm>
                  <a:off x="2787" y="2067"/>
                  <a:ext cx="186" cy="18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28575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</p:grpSp>
        <p:sp>
          <p:nvSpPr>
            <p:cNvPr id="55" name="Oval 90"/>
            <p:cNvSpPr>
              <a:spLocks noChangeArrowheads="1"/>
            </p:cNvSpPr>
            <p:nvPr/>
          </p:nvSpPr>
          <p:spPr bwMode="auto">
            <a:xfrm>
              <a:off x="2687" y="1366"/>
              <a:ext cx="771" cy="794"/>
            </a:xfrm>
            <a:prstGeom prst="ellipse">
              <a:avLst/>
            </a:prstGeom>
            <a:noFill/>
            <a:ln w="165100" algn="ctr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912504" y="1935163"/>
            <a:ext cx="1511342" cy="2987676"/>
            <a:chOff x="6912504" y="1935163"/>
            <a:chExt cx="1511342" cy="2987676"/>
          </a:xfrm>
        </p:grpSpPr>
        <p:sp>
          <p:nvSpPr>
            <p:cNvPr id="18449" name="Rectangle 18"/>
            <p:cNvSpPr>
              <a:spLocks noChangeArrowheads="1"/>
            </p:cNvSpPr>
            <p:nvPr/>
          </p:nvSpPr>
          <p:spPr bwMode="auto">
            <a:xfrm>
              <a:off x="7290371" y="2779713"/>
              <a:ext cx="323850" cy="288925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450" name="Rectangle 19"/>
            <p:cNvSpPr>
              <a:spLocks noChangeArrowheads="1"/>
            </p:cNvSpPr>
            <p:nvPr/>
          </p:nvSpPr>
          <p:spPr bwMode="auto">
            <a:xfrm>
              <a:off x="7290371" y="3968751"/>
              <a:ext cx="323850" cy="288925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451" name="Oval 17"/>
            <p:cNvSpPr>
              <a:spLocks noChangeArrowheads="1"/>
            </p:cNvSpPr>
            <p:nvPr/>
          </p:nvSpPr>
          <p:spPr bwMode="auto">
            <a:xfrm>
              <a:off x="6912754" y="2974883"/>
              <a:ext cx="1079500" cy="1079500"/>
            </a:xfrm>
            <a:prstGeom prst="ellipse">
              <a:avLst/>
            </a:prstGeom>
            <a:solidFill>
              <a:srgbClr val="CCFFFF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452" name="Oval 20"/>
            <p:cNvSpPr>
              <a:spLocks noChangeArrowheads="1"/>
            </p:cNvSpPr>
            <p:nvPr/>
          </p:nvSpPr>
          <p:spPr bwMode="auto">
            <a:xfrm>
              <a:off x="8279383" y="1935163"/>
              <a:ext cx="144463" cy="14446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453" name="Oval 21"/>
            <p:cNvSpPr>
              <a:spLocks noChangeArrowheads="1"/>
            </p:cNvSpPr>
            <p:nvPr/>
          </p:nvSpPr>
          <p:spPr bwMode="auto">
            <a:xfrm>
              <a:off x="8279383" y="4778376"/>
              <a:ext cx="144463" cy="14446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18454" name="AutoShape 23"/>
            <p:cNvCxnSpPr>
              <a:cxnSpLocks noChangeShapeType="1"/>
              <a:stCxn id="18452" idx="2"/>
              <a:endCxn id="18449" idx="0"/>
            </p:cNvCxnSpPr>
            <p:nvPr/>
          </p:nvCxnSpPr>
          <p:spPr bwMode="auto">
            <a:xfrm rot="10800000" flipV="1">
              <a:off x="7452296" y="2008188"/>
              <a:ext cx="812800" cy="75723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455" name="AutoShape 24"/>
            <p:cNvCxnSpPr>
              <a:cxnSpLocks noChangeShapeType="1"/>
              <a:stCxn id="18453" idx="2"/>
              <a:endCxn id="18450" idx="2"/>
            </p:cNvCxnSpPr>
            <p:nvPr/>
          </p:nvCxnSpPr>
          <p:spPr bwMode="auto">
            <a:xfrm rot="10800000">
              <a:off x="7452296" y="4271963"/>
              <a:ext cx="812800" cy="57943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2" name="Group 91"/>
            <p:cNvGrpSpPr>
              <a:grpSpLocks noChangeAspect="1"/>
            </p:cNvGrpSpPr>
            <p:nvPr/>
          </p:nvGrpSpPr>
          <p:grpSpPr bwMode="auto">
            <a:xfrm>
              <a:off x="6912504" y="2974701"/>
              <a:ext cx="1080000" cy="1079865"/>
              <a:chOff x="2585" y="1276"/>
              <a:chExt cx="975" cy="975"/>
            </a:xfrm>
          </p:grpSpPr>
          <p:grpSp>
            <p:nvGrpSpPr>
              <p:cNvPr id="33" name="Group 87"/>
              <p:cNvGrpSpPr>
                <a:grpSpLocks/>
              </p:cNvGrpSpPr>
              <p:nvPr/>
            </p:nvGrpSpPr>
            <p:grpSpPr bwMode="auto">
              <a:xfrm>
                <a:off x="2585" y="1276"/>
                <a:ext cx="975" cy="975"/>
                <a:chOff x="2585" y="1695"/>
                <a:chExt cx="975" cy="975"/>
              </a:xfrm>
            </p:grpSpPr>
            <p:sp>
              <p:nvSpPr>
                <p:cNvPr id="35" name="Oval 51"/>
                <p:cNvSpPr>
                  <a:spLocks noChangeArrowheads="1"/>
                </p:cNvSpPr>
                <p:nvPr/>
              </p:nvSpPr>
              <p:spPr bwMode="auto">
                <a:xfrm>
                  <a:off x="2585" y="1695"/>
                  <a:ext cx="975" cy="97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  <p:grpSp>
              <p:nvGrpSpPr>
                <p:cNvPr id="36" name="Group 71"/>
                <p:cNvGrpSpPr>
                  <a:grpSpLocks/>
                </p:cNvGrpSpPr>
                <p:nvPr/>
              </p:nvGrpSpPr>
              <p:grpSpPr bwMode="auto">
                <a:xfrm>
                  <a:off x="2619" y="1728"/>
                  <a:ext cx="908" cy="908"/>
                  <a:chOff x="2426" y="1706"/>
                  <a:chExt cx="908" cy="908"/>
                </a:xfrm>
              </p:grpSpPr>
              <p:sp>
                <p:nvSpPr>
                  <p:cNvPr id="37" name="Oval 72"/>
                  <p:cNvSpPr>
                    <a:spLocks noChangeArrowheads="1"/>
                  </p:cNvSpPr>
                  <p:nvPr/>
                </p:nvSpPr>
                <p:spPr bwMode="auto">
                  <a:xfrm>
                    <a:off x="2427" y="1706"/>
                    <a:ext cx="907" cy="907"/>
                  </a:xfrm>
                  <a:prstGeom prst="ellipse">
                    <a:avLst/>
                  </a:prstGeom>
                  <a:solidFill>
                    <a:srgbClr val="CCFFFF"/>
                  </a:solidFill>
                  <a:ln w="2857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AU"/>
                  </a:p>
                </p:txBody>
              </p:sp>
              <p:grpSp>
                <p:nvGrpSpPr>
                  <p:cNvPr id="38" name="Group 73"/>
                  <p:cNvGrpSpPr>
                    <a:grpSpLocks/>
                  </p:cNvGrpSpPr>
                  <p:nvPr/>
                </p:nvGrpSpPr>
                <p:grpSpPr bwMode="auto">
                  <a:xfrm>
                    <a:off x="2426" y="1707"/>
                    <a:ext cx="908" cy="907"/>
                    <a:chOff x="2426" y="1707"/>
                    <a:chExt cx="908" cy="907"/>
                  </a:xfrm>
                </p:grpSpPr>
                <p:sp>
                  <p:nvSpPr>
                    <p:cNvPr id="40" name="Line 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26" y="2160"/>
                      <a:ext cx="907" cy="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prstDash val="dash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41" name="Line 75"/>
                    <p:cNvSpPr>
                      <a:spLocks noChangeShapeType="1"/>
                    </p:cNvSpPr>
                    <p:nvPr/>
                  </p:nvSpPr>
                  <p:spPr bwMode="auto">
                    <a:xfrm rot="900000">
                      <a:off x="2427" y="2161"/>
                      <a:ext cx="907" cy="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prstDash val="dash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42" name="Line 76"/>
                    <p:cNvSpPr>
                      <a:spLocks noChangeShapeType="1"/>
                    </p:cNvSpPr>
                    <p:nvPr/>
                  </p:nvSpPr>
                  <p:spPr bwMode="auto">
                    <a:xfrm rot="1800000">
                      <a:off x="2427" y="2161"/>
                      <a:ext cx="907" cy="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prstDash val="dash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43" name="Line 77"/>
                    <p:cNvSpPr>
                      <a:spLocks noChangeShapeType="1"/>
                    </p:cNvSpPr>
                    <p:nvPr/>
                  </p:nvSpPr>
                  <p:spPr bwMode="auto">
                    <a:xfrm rot="2700000">
                      <a:off x="2427" y="2161"/>
                      <a:ext cx="907" cy="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prstDash val="dash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44" name="Line 78"/>
                    <p:cNvSpPr>
                      <a:spLocks noChangeShapeType="1"/>
                    </p:cNvSpPr>
                    <p:nvPr/>
                  </p:nvSpPr>
                  <p:spPr bwMode="auto">
                    <a:xfrm rot="14400000">
                      <a:off x="2427" y="2161"/>
                      <a:ext cx="907" cy="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prstDash val="dash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45" name="Line 79"/>
                    <p:cNvSpPr>
                      <a:spLocks noChangeShapeType="1"/>
                    </p:cNvSpPr>
                    <p:nvPr/>
                  </p:nvSpPr>
                  <p:spPr bwMode="auto">
                    <a:xfrm rot="4500000">
                      <a:off x="2427" y="2161"/>
                      <a:ext cx="907" cy="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prstDash val="dash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46" name="Line 80"/>
                    <p:cNvSpPr>
                      <a:spLocks noChangeShapeType="1"/>
                    </p:cNvSpPr>
                    <p:nvPr/>
                  </p:nvSpPr>
                  <p:spPr bwMode="auto">
                    <a:xfrm rot="5400000">
                      <a:off x="2426" y="2161"/>
                      <a:ext cx="907" cy="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prstDash val="dash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47" name="Line 81"/>
                    <p:cNvSpPr>
                      <a:spLocks noChangeShapeType="1"/>
                    </p:cNvSpPr>
                    <p:nvPr/>
                  </p:nvSpPr>
                  <p:spPr bwMode="auto">
                    <a:xfrm rot="6300000">
                      <a:off x="2427" y="2161"/>
                      <a:ext cx="907" cy="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prstDash val="dash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48" name="Line 82"/>
                    <p:cNvSpPr>
                      <a:spLocks noChangeShapeType="1"/>
                    </p:cNvSpPr>
                    <p:nvPr/>
                  </p:nvSpPr>
                  <p:spPr bwMode="auto">
                    <a:xfrm rot="7200000">
                      <a:off x="2427" y="2161"/>
                      <a:ext cx="907" cy="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prstDash val="dash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49" name="Line 83"/>
                    <p:cNvSpPr>
                      <a:spLocks noChangeShapeType="1"/>
                    </p:cNvSpPr>
                    <p:nvPr/>
                  </p:nvSpPr>
                  <p:spPr bwMode="auto">
                    <a:xfrm rot="8100000">
                      <a:off x="2427" y="2161"/>
                      <a:ext cx="907" cy="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prstDash val="dash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50" name="Line 84"/>
                    <p:cNvSpPr>
                      <a:spLocks noChangeShapeType="1"/>
                    </p:cNvSpPr>
                    <p:nvPr/>
                  </p:nvSpPr>
                  <p:spPr bwMode="auto">
                    <a:xfrm rot="9000000">
                      <a:off x="2427" y="2161"/>
                      <a:ext cx="907" cy="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prstDash val="dash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51" name="Line 85"/>
                    <p:cNvSpPr>
                      <a:spLocks noChangeShapeType="1"/>
                    </p:cNvSpPr>
                    <p:nvPr/>
                  </p:nvSpPr>
                  <p:spPr bwMode="auto">
                    <a:xfrm rot="9900000">
                      <a:off x="2427" y="2161"/>
                      <a:ext cx="907" cy="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  <a:prstDash val="dash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</p:grpSp>
              <p:sp>
                <p:nvSpPr>
                  <p:cNvPr id="39" name="Oval 86"/>
                  <p:cNvSpPr>
                    <a:spLocks noChangeArrowheads="1"/>
                  </p:cNvSpPr>
                  <p:nvPr/>
                </p:nvSpPr>
                <p:spPr bwMode="auto">
                  <a:xfrm>
                    <a:off x="2787" y="2067"/>
                    <a:ext cx="186" cy="18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1">
                          <a:shade val="30000"/>
                          <a:satMod val="115000"/>
                        </a:schemeClr>
                      </a:gs>
                      <a:gs pos="50000">
                        <a:schemeClr val="accent1">
                          <a:shade val="67500"/>
                          <a:satMod val="115000"/>
                        </a:schemeClr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28575" algn="ctr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AU"/>
                  </a:p>
                </p:txBody>
              </p:sp>
            </p:grpSp>
          </p:grpSp>
          <p:sp>
            <p:nvSpPr>
              <p:cNvPr id="34" name="Oval 90"/>
              <p:cNvSpPr>
                <a:spLocks noChangeArrowheads="1"/>
              </p:cNvSpPr>
              <p:nvPr/>
            </p:nvSpPr>
            <p:spPr bwMode="auto">
              <a:xfrm>
                <a:off x="2687" y="1366"/>
                <a:ext cx="771" cy="794"/>
              </a:xfrm>
              <a:prstGeom prst="ellipse">
                <a:avLst/>
              </a:prstGeom>
              <a:noFill/>
              <a:ln w="165100" algn="ctr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18456" name="Text Box 25"/>
            <p:cNvSpPr txBox="1">
              <a:spLocks noChangeArrowheads="1"/>
            </p:cNvSpPr>
            <p:nvPr/>
          </p:nvSpPr>
          <p:spPr bwMode="auto">
            <a:xfrm>
              <a:off x="7417371" y="2276476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/>
                <a:t>A</a:t>
              </a:r>
              <a:r>
                <a:rPr lang="en-AU" altLang="en-US" baseline="-25000"/>
                <a:t>1</a:t>
              </a:r>
              <a:endParaRPr lang="en-AU" altLang="en-US"/>
            </a:p>
          </p:txBody>
        </p:sp>
        <p:sp>
          <p:nvSpPr>
            <p:cNvPr id="18457" name="Text Box 26"/>
            <p:cNvSpPr txBox="1">
              <a:spLocks noChangeArrowheads="1"/>
            </p:cNvSpPr>
            <p:nvPr/>
          </p:nvSpPr>
          <p:spPr bwMode="auto">
            <a:xfrm>
              <a:off x="7415783" y="4329113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/>
                <a:t>A</a:t>
              </a:r>
              <a:r>
                <a:rPr lang="en-AU" altLang="en-US" baseline="-25000"/>
                <a:t>2</a:t>
              </a:r>
              <a:endParaRPr lang="en-AU" altLang="en-US"/>
            </a:p>
          </p:txBody>
        </p:sp>
      </p:grpSp>
      <p:sp>
        <p:nvSpPr>
          <p:cNvPr id="73" name="Text Box 35"/>
          <p:cNvSpPr txBox="1">
            <a:spLocks noChangeArrowheads="1"/>
          </p:cNvSpPr>
          <p:nvPr/>
        </p:nvSpPr>
        <p:spPr bwMode="auto">
          <a:xfrm>
            <a:off x="7669783" y="3967302"/>
            <a:ext cx="13684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 smtClean="0"/>
              <a:t>Armature</a:t>
            </a:r>
            <a:endParaRPr lang="en-AU" altLang="en-US" dirty="0"/>
          </a:p>
        </p:txBody>
      </p:sp>
      <p:sp>
        <p:nvSpPr>
          <p:cNvPr id="90" name="Rounded Rectangle 89"/>
          <p:cNvSpPr/>
          <p:nvPr/>
        </p:nvSpPr>
        <p:spPr bwMode="auto">
          <a:xfrm rot="2700000">
            <a:off x="2881525" y="2208669"/>
            <a:ext cx="1116000" cy="53878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9" name="Rounded Rectangle 88"/>
          <p:cNvSpPr/>
          <p:nvPr/>
        </p:nvSpPr>
        <p:spPr bwMode="auto">
          <a:xfrm>
            <a:off x="2354024" y="1832295"/>
            <a:ext cx="720000" cy="45719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 rot="5400000">
            <a:off x="2268140" y="1745219"/>
            <a:ext cx="226219" cy="45719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4" name="Rounded Rectangle 93"/>
          <p:cNvSpPr/>
          <p:nvPr/>
        </p:nvSpPr>
        <p:spPr bwMode="auto">
          <a:xfrm rot="8040000">
            <a:off x="3337829" y="4107790"/>
            <a:ext cx="324000" cy="53878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3" name="Rounded Rectangle 92"/>
          <p:cNvSpPr/>
          <p:nvPr/>
        </p:nvSpPr>
        <p:spPr bwMode="auto">
          <a:xfrm rot="5400000">
            <a:off x="3189825" y="3595418"/>
            <a:ext cx="828000" cy="53878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2" name="Rounded Rectangle 91"/>
          <p:cNvSpPr/>
          <p:nvPr/>
        </p:nvSpPr>
        <p:spPr bwMode="auto">
          <a:xfrm rot="2700000">
            <a:off x="2669593" y="2826543"/>
            <a:ext cx="1116000" cy="53878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7" name="Rounded Rectangle 96"/>
          <p:cNvSpPr/>
          <p:nvPr/>
        </p:nvSpPr>
        <p:spPr bwMode="auto">
          <a:xfrm rot="2700000" flipH="1">
            <a:off x="928825" y="4717834"/>
            <a:ext cx="1008000" cy="53878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6" name="Rounded Rectangle 95"/>
          <p:cNvSpPr/>
          <p:nvPr/>
        </p:nvSpPr>
        <p:spPr bwMode="auto">
          <a:xfrm flipH="1">
            <a:off x="1768921" y="5069191"/>
            <a:ext cx="864000" cy="53878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5" name="Rounded Rectangle 94"/>
          <p:cNvSpPr/>
          <p:nvPr/>
        </p:nvSpPr>
        <p:spPr bwMode="auto">
          <a:xfrm rot="8032358">
            <a:off x="2588374" y="5002466"/>
            <a:ext cx="180000" cy="53878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0" name="Rounded Rectangle 99"/>
          <p:cNvSpPr/>
          <p:nvPr/>
        </p:nvSpPr>
        <p:spPr bwMode="auto">
          <a:xfrm rot="18826384" flipH="1">
            <a:off x="889050" y="3229653"/>
            <a:ext cx="288000" cy="53878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9" name="Rounded Rectangle 98"/>
          <p:cNvSpPr/>
          <p:nvPr/>
        </p:nvSpPr>
        <p:spPr bwMode="auto">
          <a:xfrm rot="5400000" flipH="1">
            <a:off x="581245" y="3673832"/>
            <a:ext cx="720000" cy="53878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8" name="Rounded Rectangle 97"/>
          <p:cNvSpPr/>
          <p:nvPr/>
        </p:nvSpPr>
        <p:spPr bwMode="auto">
          <a:xfrm rot="2700000" flipH="1">
            <a:off x="766757" y="4395146"/>
            <a:ext cx="1116000" cy="53878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3" name="Rounded Rectangle 102"/>
          <p:cNvSpPr/>
          <p:nvPr/>
        </p:nvSpPr>
        <p:spPr bwMode="auto">
          <a:xfrm rot="16200000" flipH="1">
            <a:off x="2118153" y="1730949"/>
            <a:ext cx="226219" cy="45719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2" name="Rounded Rectangle 101"/>
          <p:cNvSpPr/>
          <p:nvPr/>
        </p:nvSpPr>
        <p:spPr bwMode="auto">
          <a:xfrm flipH="1">
            <a:off x="1597305" y="1829964"/>
            <a:ext cx="648000" cy="53878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1" name="Rounded Rectangle 100"/>
          <p:cNvSpPr/>
          <p:nvPr/>
        </p:nvSpPr>
        <p:spPr bwMode="auto">
          <a:xfrm rot="16200000" flipH="1">
            <a:off x="1351219" y="2073025"/>
            <a:ext cx="540000" cy="53878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2406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500" fill="hold"/>
                                        <p:tgtEl>
                                          <p:spTgt spid="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5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5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25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75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25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75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40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40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40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40675" grpId="0"/>
      <p:bldP spid="73" grpId="0"/>
      <p:bldP spid="90" grpId="0" animBg="1"/>
      <p:bldP spid="89" grpId="0" animBg="1"/>
      <p:bldP spid="17" grpId="0" animBg="1"/>
      <p:bldP spid="94" grpId="0" animBg="1"/>
      <p:bldP spid="93" grpId="0" animBg="1"/>
      <p:bldP spid="92" grpId="0" animBg="1"/>
      <p:bldP spid="97" grpId="0" animBg="1"/>
      <p:bldP spid="96" grpId="0" animBg="1"/>
      <p:bldP spid="95" grpId="0" animBg="1"/>
      <p:bldP spid="100" grpId="0" animBg="1"/>
      <p:bldP spid="99" grpId="0" animBg="1"/>
      <p:bldP spid="98" grpId="0" animBg="1"/>
      <p:bldP spid="103" grpId="0" animBg="1"/>
      <p:bldP spid="102" grpId="0" animBg="1"/>
      <p:bldP spid="101" grpId="0" animBg="1"/>
      <p:bldP spid="8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751958" y="1844676"/>
            <a:ext cx="3671888" cy="3078163"/>
            <a:chOff x="4895850" y="1844676"/>
            <a:chExt cx="3671888" cy="3078163"/>
          </a:xfrm>
        </p:grpSpPr>
        <p:sp>
          <p:nvSpPr>
            <p:cNvPr id="18442" name="Rectangle 8"/>
            <p:cNvSpPr>
              <a:spLocks noChangeArrowheads="1"/>
            </p:cNvSpPr>
            <p:nvPr/>
          </p:nvSpPr>
          <p:spPr bwMode="auto">
            <a:xfrm>
              <a:off x="5492750" y="1844676"/>
              <a:ext cx="900113" cy="323850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443" name="Oval 9"/>
            <p:cNvSpPr>
              <a:spLocks noChangeArrowheads="1"/>
            </p:cNvSpPr>
            <p:nvPr/>
          </p:nvSpPr>
          <p:spPr bwMode="auto">
            <a:xfrm>
              <a:off x="4895850" y="1935163"/>
              <a:ext cx="144463" cy="14446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18444" name="AutoShape 10"/>
            <p:cNvCxnSpPr>
              <a:cxnSpLocks noChangeShapeType="1"/>
              <a:stCxn id="18443" idx="6"/>
              <a:endCxn id="18442" idx="1"/>
            </p:cNvCxnSpPr>
            <p:nvPr/>
          </p:nvCxnSpPr>
          <p:spPr bwMode="auto">
            <a:xfrm flipV="1">
              <a:off x="5054600" y="2006601"/>
              <a:ext cx="419100" cy="1588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445" name="Freeform 13"/>
            <p:cNvSpPr>
              <a:spLocks/>
            </p:cNvSpPr>
            <p:nvPr/>
          </p:nvSpPr>
          <p:spPr bwMode="auto">
            <a:xfrm rot="5400000">
              <a:off x="5915025" y="3341688"/>
              <a:ext cx="1797050" cy="233363"/>
            </a:xfrm>
            <a:custGeom>
              <a:avLst/>
              <a:gdLst>
                <a:gd name="T0" fmla="*/ 0 w 1132"/>
                <a:gd name="T1" fmla="*/ 138 h 147"/>
                <a:gd name="T2" fmla="*/ 202 w 1132"/>
                <a:gd name="T3" fmla="*/ 138 h 147"/>
                <a:gd name="T4" fmla="*/ 292 w 1132"/>
                <a:gd name="T5" fmla="*/ 1 h 147"/>
                <a:gd name="T6" fmla="*/ 384 w 1132"/>
                <a:gd name="T7" fmla="*/ 146 h 147"/>
                <a:gd name="T8" fmla="*/ 475 w 1132"/>
                <a:gd name="T9" fmla="*/ 3 h 147"/>
                <a:gd name="T10" fmla="*/ 567 w 1132"/>
                <a:gd name="T11" fmla="*/ 147 h 147"/>
                <a:gd name="T12" fmla="*/ 658 w 1132"/>
                <a:gd name="T13" fmla="*/ 1 h 147"/>
                <a:gd name="T14" fmla="*/ 747 w 1132"/>
                <a:gd name="T15" fmla="*/ 146 h 147"/>
                <a:gd name="T16" fmla="*/ 838 w 1132"/>
                <a:gd name="T17" fmla="*/ 3 h 147"/>
                <a:gd name="T18" fmla="*/ 930 w 1132"/>
                <a:gd name="T19" fmla="*/ 139 h 147"/>
                <a:gd name="T20" fmla="*/ 1132 w 1132"/>
                <a:gd name="T21" fmla="*/ 139 h 1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32" h="147">
                  <a:moveTo>
                    <a:pt x="0" y="138"/>
                  </a:moveTo>
                  <a:cubicBezTo>
                    <a:pt x="0" y="138"/>
                    <a:pt x="81" y="138"/>
                    <a:pt x="202" y="138"/>
                  </a:cubicBezTo>
                  <a:cubicBezTo>
                    <a:pt x="226" y="27"/>
                    <a:pt x="262" y="0"/>
                    <a:pt x="292" y="1"/>
                  </a:cubicBezTo>
                  <a:cubicBezTo>
                    <a:pt x="322" y="2"/>
                    <a:pt x="364" y="52"/>
                    <a:pt x="384" y="146"/>
                  </a:cubicBezTo>
                  <a:cubicBezTo>
                    <a:pt x="403" y="55"/>
                    <a:pt x="445" y="3"/>
                    <a:pt x="475" y="3"/>
                  </a:cubicBezTo>
                  <a:cubicBezTo>
                    <a:pt x="505" y="3"/>
                    <a:pt x="543" y="57"/>
                    <a:pt x="567" y="147"/>
                  </a:cubicBezTo>
                  <a:cubicBezTo>
                    <a:pt x="574" y="55"/>
                    <a:pt x="628" y="1"/>
                    <a:pt x="658" y="1"/>
                  </a:cubicBezTo>
                  <a:cubicBezTo>
                    <a:pt x="688" y="1"/>
                    <a:pt x="730" y="51"/>
                    <a:pt x="747" y="146"/>
                  </a:cubicBezTo>
                  <a:cubicBezTo>
                    <a:pt x="768" y="49"/>
                    <a:pt x="808" y="4"/>
                    <a:pt x="838" y="3"/>
                  </a:cubicBezTo>
                  <a:cubicBezTo>
                    <a:pt x="868" y="2"/>
                    <a:pt x="912" y="49"/>
                    <a:pt x="930" y="139"/>
                  </a:cubicBezTo>
                  <a:cubicBezTo>
                    <a:pt x="1031" y="139"/>
                    <a:pt x="1132" y="139"/>
                    <a:pt x="1132" y="139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8446" name="Oval 14"/>
            <p:cNvSpPr>
              <a:spLocks noChangeArrowheads="1"/>
            </p:cNvSpPr>
            <p:nvPr/>
          </p:nvSpPr>
          <p:spPr bwMode="auto">
            <a:xfrm>
              <a:off x="4895850" y="4760913"/>
              <a:ext cx="144463" cy="14446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18447" name="AutoShape 15"/>
            <p:cNvCxnSpPr>
              <a:cxnSpLocks noChangeShapeType="1"/>
              <a:stCxn id="18445" idx="0"/>
              <a:endCxn id="18442" idx="3"/>
            </p:cNvCxnSpPr>
            <p:nvPr/>
          </p:nvCxnSpPr>
          <p:spPr bwMode="auto">
            <a:xfrm rot="5400000" flipH="1">
              <a:off x="6294438" y="2124075"/>
              <a:ext cx="536575" cy="300038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448" name="AutoShape 16"/>
            <p:cNvCxnSpPr>
              <a:cxnSpLocks noChangeShapeType="1"/>
              <a:stCxn id="18445" idx="10"/>
              <a:endCxn id="18446" idx="6"/>
            </p:cNvCxnSpPr>
            <p:nvPr/>
          </p:nvCxnSpPr>
          <p:spPr bwMode="auto">
            <a:xfrm rot="5400000">
              <a:off x="5654675" y="3778250"/>
              <a:ext cx="455613" cy="1655763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449" name="Rectangle 18"/>
            <p:cNvSpPr>
              <a:spLocks noChangeArrowheads="1"/>
            </p:cNvSpPr>
            <p:nvPr/>
          </p:nvSpPr>
          <p:spPr bwMode="auto">
            <a:xfrm>
              <a:off x="7434263" y="2779713"/>
              <a:ext cx="323850" cy="288925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450" name="Rectangle 19"/>
            <p:cNvSpPr>
              <a:spLocks noChangeArrowheads="1"/>
            </p:cNvSpPr>
            <p:nvPr/>
          </p:nvSpPr>
          <p:spPr bwMode="auto">
            <a:xfrm>
              <a:off x="7434263" y="3968751"/>
              <a:ext cx="323850" cy="288925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451" name="Oval 17"/>
            <p:cNvSpPr>
              <a:spLocks noChangeArrowheads="1"/>
            </p:cNvSpPr>
            <p:nvPr/>
          </p:nvSpPr>
          <p:spPr bwMode="auto">
            <a:xfrm>
              <a:off x="7056646" y="2974883"/>
              <a:ext cx="1079500" cy="1079500"/>
            </a:xfrm>
            <a:prstGeom prst="ellipse">
              <a:avLst/>
            </a:prstGeom>
            <a:solidFill>
              <a:srgbClr val="CCFFFF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452" name="Oval 20"/>
            <p:cNvSpPr>
              <a:spLocks noChangeArrowheads="1"/>
            </p:cNvSpPr>
            <p:nvPr/>
          </p:nvSpPr>
          <p:spPr bwMode="auto">
            <a:xfrm>
              <a:off x="8423275" y="1935163"/>
              <a:ext cx="144463" cy="14446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453" name="Oval 21"/>
            <p:cNvSpPr>
              <a:spLocks noChangeArrowheads="1"/>
            </p:cNvSpPr>
            <p:nvPr/>
          </p:nvSpPr>
          <p:spPr bwMode="auto">
            <a:xfrm>
              <a:off x="8423275" y="4778376"/>
              <a:ext cx="144463" cy="14446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18454" name="AutoShape 23"/>
            <p:cNvCxnSpPr>
              <a:cxnSpLocks noChangeShapeType="1"/>
              <a:stCxn id="18452" idx="2"/>
              <a:endCxn id="18449" idx="0"/>
            </p:cNvCxnSpPr>
            <p:nvPr/>
          </p:nvCxnSpPr>
          <p:spPr bwMode="auto">
            <a:xfrm rot="10800000" flipV="1">
              <a:off x="7596188" y="2008188"/>
              <a:ext cx="812800" cy="75723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455" name="AutoShape 24"/>
            <p:cNvCxnSpPr>
              <a:cxnSpLocks noChangeShapeType="1"/>
              <a:stCxn id="18453" idx="2"/>
              <a:endCxn id="18450" idx="2"/>
            </p:cNvCxnSpPr>
            <p:nvPr/>
          </p:nvCxnSpPr>
          <p:spPr bwMode="auto">
            <a:xfrm rot="10800000">
              <a:off x="7596188" y="4271963"/>
              <a:ext cx="812800" cy="57943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458" name="Text Box 27"/>
            <p:cNvSpPr txBox="1">
              <a:spLocks noChangeArrowheads="1"/>
            </p:cNvSpPr>
            <p:nvPr/>
          </p:nvSpPr>
          <p:spPr bwMode="auto">
            <a:xfrm>
              <a:off x="6229350" y="2349501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/>
                <a:t>E</a:t>
              </a:r>
              <a:r>
                <a:rPr lang="en-AU" altLang="en-US" baseline="-25000"/>
                <a:t>1</a:t>
              </a:r>
              <a:endParaRPr lang="en-AU" altLang="en-US"/>
            </a:p>
          </p:txBody>
        </p:sp>
        <p:sp>
          <p:nvSpPr>
            <p:cNvPr id="18459" name="Text Box 28"/>
            <p:cNvSpPr txBox="1">
              <a:spLocks noChangeArrowheads="1"/>
            </p:cNvSpPr>
            <p:nvPr/>
          </p:nvSpPr>
          <p:spPr bwMode="auto">
            <a:xfrm>
              <a:off x="6227763" y="4041776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/>
                <a:t>E</a:t>
              </a:r>
              <a:r>
                <a:rPr lang="en-AU" altLang="en-US" baseline="-25000"/>
                <a:t>2</a:t>
              </a:r>
              <a:endParaRPr lang="en-AU" altLang="en-US"/>
            </a:p>
          </p:txBody>
        </p:sp>
        <p:sp>
          <p:nvSpPr>
            <p:cNvPr id="18460" name="Line 30"/>
            <p:cNvSpPr>
              <a:spLocks noChangeShapeType="1"/>
            </p:cNvSpPr>
            <p:nvPr/>
          </p:nvSpPr>
          <p:spPr bwMode="auto">
            <a:xfrm rot="2700000" flipV="1">
              <a:off x="5942013" y="1449388"/>
              <a:ext cx="0" cy="11160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</p:grpSp>
      <p:grpSp>
        <p:nvGrpSpPr>
          <p:cNvPr id="32" name="Group 91"/>
          <p:cNvGrpSpPr>
            <a:grpSpLocks noChangeAspect="1"/>
          </p:cNvGrpSpPr>
          <p:nvPr/>
        </p:nvGrpSpPr>
        <p:grpSpPr bwMode="auto">
          <a:xfrm>
            <a:off x="6912504" y="2974701"/>
            <a:ext cx="1080000" cy="1079865"/>
            <a:chOff x="2585" y="1276"/>
            <a:chExt cx="975" cy="975"/>
          </a:xfrm>
        </p:grpSpPr>
        <p:grpSp>
          <p:nvGrpSpPr>
            <p:cNvPr id="33" name="Group 87"/>
            <p:cNvGrpSpPr>
              <a:grpSpLocks/>
            </p:cNvGrpSpPr>
            <p:nvPr/>
          </p:nvGrpSpPr>
          <p:grpSpPr bwMode="auto">
            <a:xfrm>
              <a:off x="2585" y="1276"/>
              <a:ext cx="975" cy="975"/>
              <a:chOff x="2585" y="1695"/>
              <a:chExt cx="975" cy="975"/>
            </a:xfrm>
          </p:grpSpPr>
          <p:sp>
            <p:nvSpPr>
              <p:cNvPr id="35" name="Oval 51"/>
              <p:cNvSpPr>
                <a:spLocks noChangeArrowheads="1"/>
              </p:cNvSpPr>
              <p:nvPr/>
            </p:nvSpPr>
            <p:spPr bwMode="auto">
              <a:xfrm>
                <a:off x="2585" y="1695"/>
                <a:ext cx="975" cy="9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36" name="Group 71"/>
              <p:cNvGrpSpPr>
                <a:grpSpLocks/>
              </p:cNvGrpSpPr>
              <p:nvPr/>
            </p:nvGrpSpPr>
            <p:grpSpPr bwMode="auto">
              <a:xfrm>
                <a:off x="2619" y="1728"/>
                <a:ext cx="908" cy="908"/>
                <a:chOff x="2426" y="1706"/>
                <a:chExt cx="908" cy="908"/>
              </a:xfrm>
            </p:grpSpPr>
            <p:sp>
              <p:nvSpPr>
                <p:cNvPr id="37" name="Oval 72"/>
                <p:cNvSpPr>
                  <a:spLocks noChangeArrowheads="1"/>
                </p:cNvSpPr>
                <p:nvPr/>
              </p:nvSpPr>
              <p:spPr bwMode="auto">
                <a:xfrm>
                  <a:off x="2427" y="1706"/>
                  <a:ext cx="907" cy="907"/>
                </a:xfrm>
                <a:prstGeom prst="ellipse">
                  <a:avLst/>
                </a:prstGeom>
                <a:solidFill>
                  <a:srgbClr val="CCFFFF"/>
                </a:solidFill>
                <a:ln w="285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  <p:grpSp>
              <p:nvGrpSpPr>
                <p:cNvPr id="38" name="Group 73"/>
                <p:cNvGrpSpPr>
                  <a:grpSpLocks/>
                </p:cNvGrpSpPr>
                <p:nvPr/>
              </p:nvGrpSpPr>
              <p:grpSpPr bwMode="auto">
                <a:xfrm>
                  <a:off x="2426" y="1707"/>
                  <a:ext cx="908" cy="907"/>
                  <a:chOff x="2426" y="1707"/>
                  <a:chExt cx="908" cy="907"/>
                </a:xfrm>
              </p:grpSpPr>
              <p:sp>
                <p:nvSpPr>
                  <p:cNvPr id="40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160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41" name="Line 75"/>
                  <p:cNvSpPr>
                    <a:spLocks noChangeShapeType="1"/>
                  </p:cNvSpPr>
                  <p:nvPr/>
                </p:nvSpPr>
                <p:spPr bwMode="auto">
                  <a:xfrm rot="9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42" name="Line 76"/>
                  <p:cNvSpPr>
                    <a:spLocks noChangeShapeType="1"/>
                  </p:cNvSpPr>
                  <p:nvPr/>
                </p:nvSpPr>
                <p:spPr bwMode="auto">
                  <a:xfrm rot="18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43" name="Line 77"/>
                  <p:cNvSpPr>
                    <a:spLocks noChangeShapeType="1"/>
                  </p:cNvSpPr>
                  <p:nvPr/>
                </p:nvSpPr>
                <p:spPr bwMode="auto">
                  <a:xfrm rot="27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44" name="Line 78"/>
                  <p:cNvSpPr>
                    <a:spLocks noChangeShapeType="1"/>
                  </p:cNvSpPr>
                  <p:nvPr/>
                </p:nvSpPr>
                <p:spPr bwMode="auto">
                  <a:xfrm rot="144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45" name="Line 79"/>
                  <p:cNvSpPr>
                    <a:spLocks noChangeShapeType="1"/>
                  </p:cNvSpPr>
                  <p:nvPr/>
                </p:nvSpPr>
                <p:spPr bwMode="auto">
                  <a:xfrm rot="45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46" name="Line 80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2426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47" name="Line 81"/>
                  <p:cNvSpPr>
                    <a:spLocks noChangeShapeType="1"/>
                  </p:cNvSpPr>
                  <p:nvPr/>
                </p:nvSpPr>
                <p:spPr bwMode="auto">
                  <a:xfrm rot="63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48" name="Line 82"/>
                  <p:cNvSpPr>
                    <a:spLocks noChangeShapeType="1"/>
                  </p:cNvSpPr>
                  <p:nvPr/>
                </p:nvSpPr>
                <p:spPr bwMode="auto">
                  <a:xfrm rot="72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49" name="Line 83"/>
                  <p:cNvSpPr>
                    <a:spLocks noChangeShapeType="1"/>
                  </p:cNvSpPr>
                  <p:nvPr/>
                </p:nvSpPr>
                <p:spPr bwMode="auto">
                  <a:xfrm rot="81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50" name="Line 84"/>
                  <p:cNvSpPr>
                    <a:spLocks noChangeShapeType="1"/>
                  </p:cNvSpPr>
                  <p:nvPr/>
                </p:nvSpPr>
                <p:spPr bwMode="auto">
                  <a:xfrm rot="90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51" name="Line 85"/>
                  <p:cNvSpPr>
                    <a:spLocks noChangeShapeType="1"/>
                  </p:cNvSpPr>
                  <p:nvPr/>
                </p:nvSpPr>
                <p:spPr bwMode="auto">
                  <a:xfrm rot="99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</p:grpSp>
            <p:sp>
              <p:nvSpPr>
                <p:cNvPr id="39" name="Oval 86"/>
                <p:cNvSpPr>
                  <a:spLocks noChangeArrowheads="1"/>
                </p:cNvSpPr>
                <p:nvPr/>
              </p:nvSpPr>
              <p:spPr bwMode="auto">
                <a:xfrm>
                  <a:off x="2787" y="2067"/>
                  <a:ext cx="186" cy="18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28575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</p:grpSp>
        <p:sp>
          <p:nvSpPr>
            <p:cNvPr id="34" name="Oval 90"/>
            <p:cNvSpPr>
              <a:spLocks noChangeArrowheads="1"/>
            </p:cNvSpPr>
            <p:nvPr/>
          </p:nvSpPr>
          <p:spPr bwMode="auto">
            <a:xfrm>
              <a:off x="2687" y="1366"/>
              <a:ext cx="771" cy="794"/>
            </a:xfrm>
            <a:prstGeom prst="ellipse">
              <a:avLst/>
            </a:prstGeom>
            <a:noFill/>
            <a:ln w="165100" algn="ctr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</p:grpSp>
      <p:sp>
        <p:nvSpPr>
          <p:cNvPr id="2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08E5F0-ED40-4701-8391-173BFCFC42ED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6F089-4B8F-48C0-A50C-F51F8E32CC99}" type="slidenum">
              <a:rPr lang="en-AU"/>
              <a:pPr>
                <a:defRPr/>
              </a:pPr>
              <a:t>19</a:t>
            </a:fld>
            <a:endParaRPr lang="en-AU"/>
          </a:p>
        </p:txBody>
      </p:sp>
      <p:pic>
        <p:nvPicPr>
          <p:cNvPr id="240645" name="Picture 5" descr="Fig03-7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3" t="6108" r="23257" b="16026"/>
          <a:stretch>
            <a:fillRect/>
          </a:stretch>
        </p:blipFill>
        <p:spPr bwMode="auto">
          <a:xfrm>
            <a:off x="251520" y="1268413"/>
            <a:ext cx="4013200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0647" name="Text Box 7"/>
          <p:cNvSpPr txBox="1">
            <a:spLocks noChangeArrowheads="1"/>
          </p:cNvSpPr>
          <p:nvPr/>
        </p:nvSpPr>
        <p:spPr bwMode="auto">
          <a:xfrm>
            <a:off x="2249488" y="260350"/>
            <a:ext cx="4645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AU" sz="3600" i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Separately Excited</a:t>
            </a:r>
          </a:p>
        </p:txBody>
      </p:sp>
      <p:sp>
        <p:nvSpPr>
          <p:cNvPr id="18456" name="Text Box 25"/>
          <p:cNvSpPr txBox="1">
            <a:spLocks noChangeArrowheads="1"/>
          </p:cNvSpPr>
          <p:nvPr/>
        </p:nvSpPr>
        <p:spPr bwMode="auto">
          <a:xfrm>
            <a:off x="7417371" y="2276476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A</a:t>
            </a:r>
            <a:r>
              <a:rPr lang="en-AU" altLang="en-US" baseline="-25000"/>
              <a:t>1</a:t>
            </a:r>
            <a:endParaRPr lang="en-AU" altLang="en-US"/>
          </a:p>
        </p:txBody>
      </p:sp>
      <p:sp>
        <p:nvSpPr>
          <p:cNvPr id="18457" name="Text Box 26"/>
          <p:cNvSpPr txBox="1">
            <a:spLocks noChangeArrowheads="1"/>
          </p:cNvSpPr>
          <p:nvPr/>
        </p:nvSpPr>
        <p:spPr bwMode="auto">
          <a:xfrm>
            <a:off x="7415783" y="4329113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A</a:t>
            </a:r>
            <a:r>
              <a:rPr lang="en-AU" altLang="en-US" baseline="-25000"/>
              <a:t>2</a:t>
            </a:r>
            <a:endParaRPr lang="en-AU" altLang="en-US"/>
          </a:p>
        </p:txBody>
      </p:sp>
      <p:sp>
        <p:nvSpPr>
          <p:cNvPr id="18461" name="Line 32"/>
          <p:cNvSpPr>
            <a:spLocks noChangeShapeType="1"/>
          </p:cNvSpPr>
          <p:nvPr/>
        </p:nvSpPr>
        <p:spPr bwMode="auto">
          <a:xfrm>
            <a:off x="4824003" y="2312988"/>
            <a:ext cx="0" cy="22685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18462" name="Text Box 31"/>
          <p:cNvSpPr txBox="1">
            <a:spLocks noChangeArrowheads="1"/>
          </p:cNvSpPr>
          <p:nvPr/>
        </p:nvSpPr>
        <p:spPr bwMode="auto">
          <a:xfrm>
            <a:off x="4319972" y="3105151"/>
            <a:ext cx="1008063" cy="7016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DC</a:t>
            </a:r>
            <a:br>
              <a:rPr lang="en-AU" altLang="en-US" dirty="0"/>
            </a:br>
            <a:r>
              <a:rPr lang="en-AU" altLang="en-US" dirty="0"/>
              <a:t>Supply</a:t>
            </a:r>
          </a:p>
        </p:txBody>
      </p:sp>
      <p:sp>
        <p:nvSpPr>
          <p:cNvPr id="240675" name="Text Box 35"/>
          <p:cNvSpPr txBox="1">
            <a:spLocks noChangeArrowheads="1"/>
          </p:cNvSpPr>
          <p:nvPr/>
        </p:nvSpPr>
        <p:spPr bwMode="auto">
          <a:xfrm>
            <a:off x="5291708" y="3159125"/>
            <a:ext cx="13684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Field Windings</a:t>
            </a:r>
          </a:p>
        </p:txBody>
      </p:sp>
      <p:grpSp>
        <p:nvGrpSpPr>
          <p:cNvPr id="53" name="Group 91"/>
          <p:cNvGrpSpPr>
            <a:grpSpLocks noChangeAspect="1"/>
          </p:cNvGrpSpPr>
          <p:nvPr/>
        </p:nvGrpSpPr>
        <p:grpSpPr bwMode="auto">
          <a:xfrm>
            <a:off x="1358003" y="2781128"/>
            <a:ext cx="1800235" cy="1800000"/>
            <a:chOff x="2585" y="1276"/>
            <a:chExt cx="975" cy="975"/>
          </a:xfrm>
        </p:grpSpPr>
        <p:grpSp>
          <p:nvGrpSpPr>
            <p:cNvPr id="54" name="Group 87"/>
            <p:cNvGrpSpPr>
              <a:grpSpLocks/>
            </p:cNvGrpSpPr>
            <p:nvPr/>
          </p:nvGrpSpPr>
          <p:grpSpPr bwMode="auto">
            <a:xfrm>
              <a:off x="2585" y="1276"/>
              <a:ext cx="975" cy="975"/>
              <a:chOff x="2585" y="1695"/>
              <a:chExt cx="975" cy="975"/>
            </a:xfrm>
          </p:grpSpPr>
          <p:sp>
            <p:nvSpPr>
              <p:cNvPr id="56" name="Oval 51"/>
              <p:cNvSpPr>
                <a:spLocks noChangeArrowheads="1"/>
              </p:cNvSpPr>
              <p:nvPr/>
            </p:nvSpPr>
            <p:spPr bwMode="auto">
              <a:xfrm>
                <a:off x="2585" y="1695"/>
                <a:ext cx="975" cy="9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57" name="Group 71"/>
              <p:cNvGrpSpPr>
                <a:grpSpLocks/>
              </p:cNvGrpSpPr>
              <p:nvPr/>
            </p:nvGrpSpPr>
            <p:grpSpPr bwMode="auto">
              <a:xfrm>
                <a:off x="2619" y="1728"/>
                <a:ext cx="908" cy="908"/>
                <a:chOff x="2426" y="1706"/>
                <a:chExt cx="908" cy="908"/>
              </a:xfrm>
            </p:grpSpPr>
            <p:sp>
              <p:nvSpPr>
                <p:cNvPr id="58" name="Oval 72"/>
                <p:cNvSpPr>
                  <a:spLocks noChangeArrowheads="1"/>
                </p:cNvSpPr>
                <p:nvPr/>
              </p:nvSpPr>
              <p:spPr bwMode="auto">
                <a:xfrm>
                  <a:off x="2427" y="1706"/>
                  <a:ext cx="907" cy="907"/>
                </a:xfrm>
                <a:prstGeom prst="ellipse">
                  <a:avLst/>
                </a:prstGeom>
                <a:solidFill>
                  <a:srgbClr val="CCFFFF"/>
                </a:solidFill>
                <a:ln w="285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  <p:grpSp>
              <p:nvGrpSpPr>
                <p:cNvPr id="59" name="Group 73"/>
                <p:cNvGrpSpPr>
                  <a:grpSpLocks/>
                </p:cNvGrpSpPr>
                <p:nvPr/>
              </p:nvGrpSpPr>
              <p:grpSpPr bwMode="auto">
                <a:xfrm>
                  <a:off x="2426" y="1707"/>
                  <a:ext cx="908" cy="907"/>
                  <a:chOff x="2426" y="1707"/>
                  <a:chExt cx="908" cy="907"/>
                </a:xfrm>
              </p:grpSpPr>
              <p:sp>
                <p:nvSpPr>
                  <p:cNvPr id="61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160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62" name="Line 75"/>
                  <p:cNvSpPr>
                    <a:spLocks noChangeShapeType="1"/>
                  </p:cNvSpPr>
                  <p:nvPr/>
                </p:nvSpPr>
                <p:spPr bwMode="auto">
                  <a:xfrm rot="9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63" name="Line 76"/>
                  <p:cNvSpPr>
                    <a:spLocks noChangeShapeType="1"/>
                  </p:cNvSpPr>
                  <p:nvPr/>
                </p:nvSpPr>
                <p:spPr bwMode="auto">
                  <a:xfrm rot="18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64" name="Line 77"/>
                  <p:cNvSpPr>
                    <a:spLocks noChangeShapeType="1"/>
                  </p:cNvSpPr>
                  <p:nvPr/>
                </p:nvSpPr>
                <p:spPr bwMode="auto">
                  <a:xfrm rot="27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65" name="Line 78"/>
                  <p:cNvSpPr>
                    <a:spLocks noChangeShapeType="1"/>
                  </p:cNvSpPr>
                  <p:nvPr/>
                </p:nvSpPr>
                <p:spPr bwMode="auto">
                  <a:xfrm rot="144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66" name="Line 79"/>
                  <p:cNvSpPr>
                    <a:spLocks noChangeShapeType="1"/>
                  </p:cNvSpPr>
                  <p:nvPr/>
                </p:nvSpPr>
                <p:spPr bwMode="auto">
                  <a:xfrm rot="45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67" name="Line 80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2426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68" name="Line 81"/>
                  <p:cNvSpPr>
                    <a:spLocks noChangeShapeType="1"/>
                  </p:cNvSpPr>
                  <p:nvPr/>
                </p:nvSpPr>
                <p:spPr bwMode="auto">
                  <a:xfrm rot="63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69" name="Line 82"/>
                  <p:cNvSpPr>
                    <a:spLocks noChangeShapeType="1"/>
                  </p:cNvSpPr>
                  <p:nvPr/>
                </p:nvSpPr>
                <p:spPr bwMode="auto">
                  <a:xfrm rot="72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70" name="Line 83"/>
                  <p:cNvSpPr>
                    <a:spLocks noChangeShapeType="1"/>
                  </p:cNvSpPr>
                  <p:nvPr/>
                </p:nvSpPr>
                <p:spPr bwMode="auto">
                  <a:xfrm rot="81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71" name="Line 84"/>
                  <p:cNvSpPr>
                    <a:spLocks noChangeShapeType="1"/>
                  </p:cNvSpPr>
                  <p:nvPr/>
                </p:nvSpPr>
                <p:spPr bwMode="auto">
                  <a:xfrm rot="90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72" name="Line 85"/>
                  <p:cNvSpPr>
                    <a:spLocks noChangeShapeType="1"/>
                  </p:cNvSpPr>
                  <p:nvPr/>
                </p:nvSpPr>
                <p:spPr bwMode="auto">
                  <a:xfrm rot="99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</p:grpSp>
            <p:sp>
              <p:nvSpPr>
                <p:cNvPr id="60" name="Oval 86"/>
                <p:cNvSpPr>
                  <a:spLocks noChangeArrowheads="1"/>
                </p:cNvSpPr>
                <p:nvPr/>
              </p:nvSpPr>
              <p:spPr bwMode="auto">
                <a:xfrm>
                  <a:off x="2787" y="2067"/>
                  <a:ext cx="186" cy="18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28575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</p:grpSp>
        <p:sp>
          <p:nvSpPr>
            <p:cNvPr id="55" name="Oval 90"/>
            <p:cNvSpPr>
              <a:spLocks noChangeArrowheads="1"/>
            </p:cNvSpPr>
            <p:nvPr/>
          </p:nvSpPr>
          <p:spPr bwMode="auto">
            <a:xfrm>
              <a:off x="2687" y="1366"/>
              <a:ext cx="771" cy="794"/>
            </a:xfrm>
            <a:prstGeom prst="ellipse">
              <a:avLst/>
            </a:prstGeom>
            <a:noFill/>
            <a:ln w="165100" algn="ctr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</p:grpSp>
      <p:sp>
        <p:nvSpPr>
          <p:cNvPr id="73" name="Text Box 35"/>
          <p:cNvSpPr txBox="1">
            <a:spLocks noChangeArrowheads="1"/>
          </p:cNvSpPr>
          <p:nvPr/>
        </p:nvSpPr>
        <p:spPr bwMode="auto">
          <a:xfrm>
            <a:off x="7669783" y="3967302"/>
            <a:ext cx="13684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 smtClean="0"/>
              <a:t>Armature</a:t>
            </a:r>
            <a:endParaRPr lang="en-AU" altLang="en-US" dirty="0"/>
          </a:p>
        </p:txBody>
      </p:sp>
      <p:sp>
        <p:nvSpPr>
          <p:cNvPr id="74" name="Text Box 34"/>
          <p:cNvSpPr txBox="1">
            <a:spLocks noChangeArrowheads="1"/>
          </p:cNvSpPr>
          <p:nvPr/>
        </p:nvSpPr>
        <p:spPr bwMode="auto">
          <a:xfrm>
            <a:off x="4644008" y="1160463"/>
            <a:ext cx="13684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Field Rheostat</a:t>
            </a:r>
          </a:p>
        </p:txBody>
      </p:sp>
      <p:sp>
        <p:nvSpPr>
          <p:cNvPr id="7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3675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9270E-63F4-4E2C-BF17-2C2BE180862B}" type="datetime1">
              <a:rPr lang="en-AU" smtClean="0"/>
              <a:t>27/11/2018</a:t>
            </a:fld>
            <a:endParaRPr lang="en-A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9401D-70F6-4E7D-8D5E-5F38EBCC0F2F}" type="slidenum">
              <a:rPr lang="en-AU" smtClean="0"/>
              <a:pPr/>
              <a:t>2</a:t>
            </a:fld>
            <a:endParaRPr lang="en-AU"/>
          </a:p>
        </p:txBody>
      </p:sp>
      <p:sp>
        <p:nvSpPr>
          <p:cNvPr id="6148" name="Text Box 2"/>
          <p:cNvSpPr txBox="1">
            <a:spLocks noChangeArrowheads="1"/>
          </p:cNvSpPr>
          <p:nvPr/>
        </p:nvSpPr>
        <p:spPr bwMode="auto">
          <a:xfrm>
            <a:off x="684213" y="296863"/>
            <a:ext cx="6084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800" dirty="0"/>
              <a:t>Objectives</a:t>
            </a:r>
          </a:p>
        </p:txBody>
      </p:sp>
      <p:sp>
        <p:nvSpPr>
          <p:cNvPr id="271363" name="Text Box 3"/>
          <p:cNvSpPr txBox="1">
            <a:spLocks noChangeArrowheads="1"/>
          </p:cNvSpPr>
          <p:nvPr/>
        </p:nvSpPr>
        <p:spPr bwMode="auto">
          <a:xfrm>
            <a:off x="684213" y="1151832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At the end of this section students should be able to:</a:t>
            </a:r>
          </a:p>
        </p:txBody>
      </p:sp>
      <p:sp>
        <p:nvSpPr>
          <p:cNvPr id="271364" name="Text Box 4"/>
          <p:cNvSpPr txBox="1">
            <a:spLocks noChangeArrowheads="1"/>
          </p:cNvSpPr>
          <p:nvPr/>
        </p:nvSpPr>
        <p:spPr bwMode="auto">
          <a:xfrm>
            <a:off x="684213" y="1884564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1.	State the basic operating principle for a DC Generator.</a:t>
            </a:r>
          </a:p>
        </p:txBody>
      </p:sp>
      <p:sp>
        <p:nvSpPr>
          <p:cNvPr id="271365" name="Text Box 5"/>
          <p:cNvSpPr txBox="1">
            <a:spLocks noChangeArrowheads="1"/>
          </p:cNvSpPr>
          <p:nvPr/>
        </p:nvSpPr>
        <p:spPr bwMode="auto">
          <a:xfrm>
            <a:off x="684213" y="2617296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2.	Apply Fleming’s Right Hand Rule for Generators.</a:t>
            </a:r>
          </a:p>
        </p:txBody>
      </p:sp>
      <p:sp>
        <p:nvSpPr>
          <p:cNvPr id="271366" name="Text Box 6"/>
          <p:cNvSpPr txBox="1">
            <a:spLocks noChangeArrowheads="1"/>
          </p:cNvSpPr>
          <p:nvPr/>
        </p:nvSpPr>
        <p:spPr bwMode="auto">
          <a:xfrm>
            <a:off x="684213" y="3350028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3.	Calculate the EMF produced by a simple generator.</a:t>
            </a:r>
          </a:p>
        </p:txBody>
      </p:sp>
      <p:sp>
        <p:nvSpPr>
          <p:cNvPr id="271367" name="Text Box 7"/>
          <p:cNvSpPr txBox="1">
            <a:spLocks noChangeArrowheads="1"/>
          </p:cNvSpPr>
          <p:nvPr/>
        </p:nvSpPr>
        <p:spPr bwMode="auto">
          <a:xfrm>
            <a:off x="684213" y="4082760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4.	Identify the main components of a DC Rotating Machine.</a:t>
            </a:r>
          </a:p>
        </p:txBody>
      </p:sp>
      <p:sp>
        <p:nvSpPr>
          <p:cNvPr id="271371" name="Text Box 11"/>
          <p:cNvSpPr txBox="1">
            <a:spLocks noChangeArrowheads="1"/>
          </p:cNvSpPr>
          <p:nvPr/>
        </p:nvSpPr>
        <p:spPr bwMode="auto">
          <a:xfrm>
            <a:off x="684213" y="4815492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5.	Draw the connections and equivalent circuit of a separately excited dc generator.</a:t>
            </a:r>
          </a:p>
        </p:txBody>
      </p:sp>
      <p:sp>
        <p:nvSpPr>
          <p:cNvPr id="12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5EC1B8-AF32-445A-B769-C940BCE8B47C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5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8DD2D2-B4C6-4074-A637-4CAEE89D74AE}" type="slidenum">
              <a:rPr lang="en-AU"/>
              <a:pPr>
                <a:defRPr/>
              </a:pPr>
              <a:t>20</a:t>
            </a:fld>
            <a:endParaRPr lang="en-AU"/>
          </a:p>
        </p:txBody>
      </p:sp>
      <p:sp>
        <p:nvSpPr>
          <p:cNvPr id="241733" name="Text Box 69"/>
          <p:cNvSpPr txBox="1">
            <a:spLocks noChangeArrowheads="1"/>
          </p:cNvSpPr>
          <p:nvPr/>
        </p:nvSpPr>
        <p:spPr bwMode="auto">
          <a:xfrm>
            <a:off x="1403350" y="4962525"/>
            <a:ext cx="29670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800"/>
              <a:t>Advantages</a:t>
            </a:r>
          </a:p>
        </p:txBody>
      </p:sp>
      <p:sp>
        <p:nvSpPr>
          <p:cNvPr id="241668" name="Text Box 4"/>
          <p:cNvSpPr txBox="1">
            <a:spLocks noChangeArrowheads="1"/>
          </p:cNvSpPr>
          <p:nvPr/>
        </p:nvSpPr>
        <p:spPr bwMode="auto">
          <a:xfrm>
            <a:off x="2249488" y="115888"/>
            <a:ext cx="4645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AU" sz="2800" i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Separately </a:t>
            </a:r>
            <a:r>
              <a:rPr lang="en-AU" sz="2800" i="1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Excited</a:t>
            </a:r>
            <a:endParaRPr lang="en-AU" sz="2800" i="1" u="sng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241672" name="AutoShape 8"/>
          <p:cNvCxnSpPr>
            <a:cxnSpLocks noChangeShapeType="1"/>
            <a:stCxn id="241671" idx="6"/>
            <a:endCxn id="19506" idx="1"/>
          </p:cNvCxnSpPr>
          <p:nvPr/>
        </p:nvCxnSpPr>
        <p:spPr bwMode="auto">
          <a:xfrm flipV="1">
            <a:off x="2101850" y="1501775"/>
            <a:ext cx="923925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1673" name="Freeform 9"/>
          <p:cNvSpPr>
            <a:spLocks/>
          </p:cNvSpPr>
          <p:nvPr/>
        </p:nvSpPr>
        <p:spPr bwMode="auto">
          <a:xfrm rot="5400000">
            <a:off x="3863182" y="3150393"/>
            <a:ext cx="1797050" cy="233363"/>
          </a:xfrm>
          <a:custGeom>
            <a:avLst/>
            <a:gdLst>
              <a:gd name="T0" fmla="*/ 0 w 1132"/>
              <a:gd name="T1" fmla="*/ 219075 h 147"/>
              <a:gd name="T2" fmla="*/ 320675 w 1132"/>
              <a:gd name="T3" fmla="*/ 219075 h 147"/>
              <a:gd name="T4" fmla="*/ 463550 w 1132"/>
              <a:gd name="T5" fmla="*/ 1588 h 147"/>
              <a:gd name="T6" fmla="*/ 609600 w 1132"/>
              <a:gd name="T7" fmla="*/ 231775 h 147"/>
              <a:gd name="T8" fmla="*/ 754063 w 1132"/>
              <a:gd name="T9" fmla="*/ 4763 h 147"/>
              <a:gd name="T10" fmla="*/ 900113 w 1132"/>
              <a:gd name="T11" fmla="*/ 233363 h 147"/>
              <a:gd name="T12" fmla="*/ 1044575 w 1132"/>
              <a:gd name="T13" fmla="*/ 1588 h 147"/>
              <a:gd name="T14" fmla="*/ 1185863 w 1132"/>
              <a:gd name="T15" fmla="*/ 231775 h 147"/>
              <a:gd name="T16" fmla="*/ 1330325 w 1132"/>
              <a:gd name="T17" fmla="*/ 4763 h 147"/>
              <a:gd name="T18" fmla="*/ 1476375 w 1132"/>
              <a:gd name="T19" fmla="*/ 220663 h 147"/>
              <a:gd name="T20" fmla="*/ 1797050 w 1132"/>
              <a:gd name="T21" fmla="*/ 220663 h 1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32" h="147">
                <a:moveTo>
                  <a:pt x="0" y="138"/>
                </a:moveTo>
                <a:cubicBezTo>
                  <a:pt x="0" y="138"/>
                  <a:pt x="81" y="138"/>
                  <a:pt x="202" y="138"/>
                </a:cubicBezTo>
                <a:cubicBezTo>
                  <a:pt x="226" y="27"/>
                  <a:pt x="262" y="0"/>
                  <a:pt x="292" y="1"/>
                </a:cubicBezTo>
                <a:cubicBezTo>
                  <a:pt x="322" y="2"/>
                  <a:pt x="364" y="52"/>
                  <a:pt x="384" y="146"/>
                </a:cubicBezTo>
                <a:cubicBezTo>
                  <a:pt x="403" y="55"/>
                  <a:pt x="445" y="3"/>
                  <a:pt x="475" y="3"/>
                </a:cubicBezTo>
                <a:cubicBezTo>
                  <a:pt x="505" y="3"/>
                  <a:pt x="543" y="57"/>
                  <a:pt x="567" y="147"/>
                </a:cubicBezTo>
                <a:cubicBezTo>
                  <a:pt x="574" y="55"/>
                  <a:pt x="628" y="1"/>
                  <a:pt x="658" y="1"/>
                </a:cubicBezTo>
                <a:cubicBezTo>
                  <a:pt x="688" y="1"/>
                  <a:pt x="730" y="51"/>
                  <a:pt x="747" y="146"/>
                </a:cubicBezTo>
                <a:cubicBezTo>
                  <a:pt x="768" y="49"/>
                  <a:pt x="808" y="4"/>
                  <a:pt x="838" y="3"/>
                </a:cubicBezTo>
                <a:cubicBezTo>
                  <a:pt x="868" y="2"/>
                  <a:pt x="912" y="49"/>
                  <a:pt x="930" y="139"/>
                </a:cubicBezTo>
                <a:cubicBezTo>
                  <a:pt x="1031" y="139"/>
                  <a:pt x="1132" y="139"/>
                  <a:pt x="1132" y="139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cxnSp>
        <p:nvCxnSpPr>
          <p:cNvPr id="241675" name="AutoShape 11"/>
          <p:cNvCxnSpPr>
            <a:cxnSpLocks noChangeShapeType="1"/>
            <a:stCxn id="241673" idx="0"/>
            <a:endCxn id="19506" idx="3"/>
          </p:cNvCxnSpPr>
          <p:nvPr/>
        </p:nvCxnSpPr>
        <p:spPr bwMode="auto">
          <a:xfrm rot="5400000" flipH="1">
            <a:off x="3887787" y="1577976"/>
            <a:ext cx="849313" cy="696912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676" name="AutoShape 12"/>
          <p:cNvCxnSpPr>
            <a:cxnSpLocks noChangeShapeType="1"/>
            <a:stCxn id="241673" idx="10"/>
            <a:endCxn id="241674" idx="6"/>
          </p:cNvCxnSpPr>
          <p:nvPr/>
        </p:nvCxnSpPr>
        <p:spPr bwMode="auto">
          <a:xfrm rot="5400000">
            <a:off x="3110707" y="3177381"/>
            <a:ext cx="539750" cy="2557463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1677" name="Rectangle 13"/>
          <p:cNvSpPr>
            <a:spLocks noChangeArrowheads="1"/>
          </p:cNvSpPr>
          <p:nvPr/>
        </p:nvSpPr>
        <p:spPr bwMode="auto">
          <a:xfrm>
            <a:off x="5383213" y="2587625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1678" name="Rectangle 14"/>
          <p:cNvSpPr>
            <a:spLocks noChangeArrowheads="1"/>
          </p:cNvSpPr>
          <p:nvPr/>
        </p:nvSpPr>
        <p:spPr bwMode="auto">
          <a:xfrm>
            <a:off x="5383213" y="3776663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1679" name="Oval 15"/>
          <p:cNvSpPr>
            <a:spLocks noChangeArrowheads="1"/>
          </p:cNvSpPr>
          <p:nvPr/>
        </p:nvSpPr>
        <p:spPr bwMode="auto">
          <a:xfrm>
            <a:off x="5005388" y="2787650"/>
            <a:ext cx="1079500" cy="1079500"/>
          </a:xfrm>
          <a:prstGeom prst="ellipse">
            <a:avLst/>
          </a:prstGeom>
          <a:solidFill>
            <a:srgbClr val="CCFF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1680" name="Oval 16"/>
          <p:cNvSpPr>
            <a:spLocks noChangeArrowheads="1"/>
          </p:cNvSpPr>
          <p:nvPr/>
        </p:nvSpPr>
        <p:spPr bwMode="auto">
          <a:xfrm>
            <a:off x="6731000" y="1724025"/>
            <a:ext cx="144463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1681" name="Oval 17"/>
          <p:cNvSpPr>
            <a:spLocks noChangeArrowheads="1"/>
          </p:cNvSpPr>
          <p:nvPr/>
        </p:nvSpPr>
        <p:spPr bwMode="auto">
          <a:xfrm>
            <a:off x="6731000" y="4654550"/>
            <a:ext cx="144463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41683" name="AutoShape 19"/>
          <p:cNvCxnSpPr>
            <a:cxnSpLocks noChangeShapeType="1"/>
            <a:stCxn id="241681" idx="2"/>
            <a:endCxn id="241678" idx="2"/>
          </p:cNvCxnSpPr>
          <p:nvPr/>
        </p:nvCxnSpPr>
        <p:spPr bwMode="auto">
          <a:xfrm rot="10800000">
            <a:off x="5545138" y="4079875"/>
            <a:ext cx="1171575" cy="647700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 type="oval" w="sm" len="lg"/>
            <a:tailEnd type="oval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1684" name="Text Box 20"/>
          <p:cNvSpPr txBox="1">
            <a:spLocks noChangeArrowheads="1"/>
          </p:cNvSpPr>
          <p:nvPr/>
        </p:nvSpPr>
        <p:spPr bwMode="auto">
          <a:xfrm>
            <a:off x="5510213" y="1844675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A</a:t>
            </a:r>
            <a:r>
              <a:rPr lang="en-AU" altLang="en-US" baseline="-25000"/>
              <a:t>1</a:t>
            </a:r>
            <a:endParaRPr lang="en-AU" altLang="en-US"/>
          </a:p>
        </p:txBody>
      </p:sp>
      <p:sp>
        <p:nvSpPr>
          <p:cNvPr id="241685" name="Text Box 21"/>
          <p:cNvSpPr txBox="1">
            <a:spLocks noChangeArrowheads="1"/>
          </p:cNvSpPr>
          <p:nvPr/>
        </p:nvSpPr>
        <p:spPr bwMode="auto">
          <a:xfrm>
            <a:off x="5508625" y="4257675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A</a:t>
            </a:r>
            <a:r>
              <a:rPr lang="en-AU" altLang="en-US" baseline="-25000"/>
              <a:t>2</a:t>
            </a:r>
            <a:endParaRPr lang="en-AU" altLang="en-US"/>
          </a:p>
        </p:txBody>
      </p:sp>
      <p:sp>
        <p:nvSpPr>
          <p:cNvPr id="241686" name="Text Box 22"/>
          <p:cNvSpPr txBox="1">
            <a:spLocks noChangeArrowheads="1"/>
          </p:cNvSpPr>
          <p:nvPr/>
        </p:nvSpPr>
        <p:spPr bwMode="auto">
          <a:xfrm>
            <a:off x="4178300" y="1870075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E</a:t>
            </a:r>
            <a:r>
              <a:rPr lang="en-AU" altLang="en-US" baseline="-25000"/>
              <a:t>1</a:t>
            </a:r>
            <a:endParaRPr lang="en-AU" altLang="en-US"/>
          </a:p>
        </p:txBody>
      </p:sp>
      <p:sp>
        <p:nvSpPr>
          <p:cNvPr id="241687" name="Text Box 23"/>
          <p:cNvSpPr txBox="1">
            <a:spLocks noChangeArrowheads="1"/>
          </p:cNvSpPr>
          <p:nvPr/>
        </p:nvSpPr>
        <p:spPr bwMode="auto">
          <a:xfrm>
            <a:off x="4176713" y="4210050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E</a:t>
            </a:r>
            <a:r>
              <a:rPr lang="en-AU" altLang="en-US" baseline="-25000"/>
              <a:t>2</a:t>
            </a:r>
            <a:endParaRPr lang="en-AU" altLang="en-US"/>
          </a:p>
        </p:txBody>
      </p:sp>
      <p:grpSp>
        <p:nvGrpSpPr>
          <p:cNvPr id="241728" name="Group 64"/>
          <p:cNvGrpSpPr>
            <a:grpSpLocks/>
          </p:cNvGrpSpPr>
          <p:nvPr/>
        </p:nvGrpSpPr>
        <p:grpSpPr bwMode="auto">
          <a:xfrm>
            <a:off x="3044825" y="944563"/>
            <a:ext cx="900113" cy="1116012"/>
            <a:chOff x="844" y="1010"/>
            <a:chExt cx="567" cy="703"/>
          </a:xfrm>
        </p:grpSpPr>
        <p:sp>
          <p:nvSpPr>
            <p:cNvPr id="19506" name="Rectangle 6"/>
            <p:cNvSpPr>
              <a:spLocks noChangeArrowheads="1"/>
            </p:cNvSpPr>
            <p:nvPr/>
          </p:nvSpPr>
          <p:spPr bwMode="auto">
            <a:xfrm>
              <a:off x="844" y="1259"/>
              <a:ext cx="567" cy="204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9507" name="Line 24"/>
            <p:cNvSpPr>
              <a:spLocks noChangeShapeType="1"/>
            </p:cNvSpPr>
            <p:nvPr/>
          </p:nvSpPr>
          <p:spPr bwMode="auto">
            <a:xfrm rot="2700000" flipV="1">
              <a:off x="1127" y="1010"/>
              <a:ext cx="0" cy="70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</p:grpSp>
      <p:sp>
        <p:nvSpPr>
          <p:cNvPr id="241689" name="Line 25"/>
          <p:cNvSpPr>
            <a:spLocks noChangeShapeType="1"/>
          </p:cNvSpPr>
          <p:nvPr/>
        </p:nvSpPr>
        <p:spPr bwMode="auto">
          <a:xfrm>
            <a:off x="2014538" y="1690688"/>
            <a:ext cx="1587" cy="27828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241690" name="Text Box 26"/>
          <p:cNvSpPr txBox="1">
            <a:spLocks noChangeArrowheads="1"/>
          </p:cNvSpPr>
          <p:nvPr/>
        </p:nvSpPr>
        <p:spPr bwMode="auto">
          <a:xfrm>
            <a:off x="1511300" y="2913063"/>
            <a:ext cx="1008063" cy="7016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DC</a:t>
            </a:r>
            <a:br>
              <a:rPr lang="en-AU" altLang="en-US"/>
            </a:br>
            <a:r>
              <a:rPr lang="en-AU" altLang="en-US"/>
              <a:t>Supply</a:t>
            </a:r>
          </a:p>
        </p:txBody>
      </p:sp>
      <p:sp>
        <p:nvSpPr>
          <p:cNvPr id="241702" name="Oval 38"/>
          <p:cNvSpPr>
            <a:spLocks noChangeArrowheads="1"/>
          </p:cNvSpPr>
          <p:nvPr/>
        </p:nvSpPr>
        <p:spPr bwMode="auto">
          <a:xfrm>
            <a:off x="6731000" y="1724025"/>
            <a:ext cx="144463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1703" name="Oval 39"/>
          <p:cNvSpPr>
            <a:spLocks noChangeArrowheads="1"/>
          </p:cNvSpPr>
          <p:nvPr/>
        </p:nvSpPr>
        <p:spPr bwMode="auto">
          <a:xfrm>
            <a:off x="6731000" y="4652963"/>
            <a:ext cx="144463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41704" name="AutoShape 40"/>
          <p:cNvCxnSpPr>
            <a:cxnSpLocks noChangeShapeType="1"/>
            <a:stCxn id="241680" idx="2"/>
            <a:endCxn id="241677" idx="0"/>
          </p:cNvCxnSpPr>
          <p:nvPr/>
        </p:nvCxnSpPr>
        <p:spPr bwMode="auto">
          <a:xfrm rot="10800000" flipV="1">
            <a:off x="5545138" y="1797050"/>
            <a:ext cx="1171575" cy="776288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 type="oval" w="sm" len="lg"/>
            <a:tailEnd type="oval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1727" name="Rectangle 63"/>
          <p:cNvSpPr>
            <a:spLocks noChangeArrowheads="1"/>
          </p:cNvSpPr>
          <p:nvPr/>
        </p:nvSpPr>
        <p:spPr bwMode="auto">
          <a:xfrm>
            <a:off x="4429125" y="2554288"/>
            <a:ext cx="466725" cy="1476375"/>
          </a:xfrm>
          <a:prstGeom prst="rect">
            <a:avLst/>
          </a:prstGeom>
          <a:solidFill>
            <a:srgbClr val="CCFF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1671" name="Oval 7"/>
          <p:cNvSpPr>
            <a:spLocks noChangeArrowheads="1"/>
          </p:cNvSpPr>
          <p:nvPr/>
        </p:nvSpPr>
        <p:spPr bwMode="auto">
          <a:xfrm>
            <a:off x="1943100" y="1430338"/>
            <a:ext cx="144463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1674" name="Oval 10"/>
          <p:cNvSpPr>
            <a:spLocks noChangeArrowheads="1"/>
          </p:cNvSpPr>
          <p:nvPr/>
        </p:nvSpPr>
        <p:spPr bwMode="auto">
          <a:xfrm>
            <a:off x="1943100" y="4652963"/>
            <a:ext cx="144463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1734" name="Text Box 70"/>
          <p:cNvSpPr txBox="1">
            <a:spLocks noChangeArrowheads="1"/>
          </p:cNvSpPr>
          <p:nvPr/>
        </p:nvSpPr>
        <p:spPr bwMode="auto">
          <a:xfrm>
            <a:off x="1511300" y="5443538"/>
            <a:ext cx="60848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Allows separate control of the output voltage</a:t>
            </a:r>
          </a:p>
        </p:txBody>
      </p:sp>
      <p:sp>
        <p:nvSpPr>
          <p:cNvPr id="241735" name="Text Box 71"/>
          <p:cNvSpPr txBox="1">
            <a:spLocks noChangeArrowheads="1"/>
          </p:cNvSpPr>
          <p:nvPr/>
        </p:nvSpPr>
        <p:spPr bwMode="auto">
          <a:xfrm>
            <a:off x="1511300" y="5876925"/>
            <a:ext cx="60848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The excitation is not affected by changes in load</a:t>
            </a:r>
          </a:p>
        </p:txBody>
      </p:sp>
      <p:sp>
        <p:nvSpPr>
          <p:cNvPr id="52" name="Text Box 66"/>
          <p:cNvSpPr txBox="1">
            <a:spLocks noChangeArrowheads="1"/>
          </p:cNvSpPr>
          <p:nvPr/>
        </p:nvSpPr>
        <p:spPr bwMode="auto">
          <a:xfrm>
            <a:off x="6082116" y="3069708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R</a:t>
            </a:r>
            <a:r>
              <a:rPr lang="en-AU" altLang="en-US" baseline="-25000" dirty="0"/>
              <a:t>A</a:t>
            </a:r>
            <a:endParaRPr lang="en-AU" altLang="en-US" dirty="0"/>
          </a:p>
        </p:txBody>
      </p:sp>
      <p:sp>
        <p:nvSpPr>
          <p:cNvPr id="53" name="Text Box 67"/>
          <p:cNvSpPr txBox="1">
            <a:spLocks noChangeArrowheads="1"/>
          </p:cNvSpPr>
          <p:nvPr/>
        </p:nvSpPr>
        <p:spPr bwMode="auto">
          <a:xfrm>
            <a:off x="3833169" y="3022600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dirty="0"/>
              <a:t>R</a:t>
            </a:r>
            <a:r>
              <a:rPr lang="en-AU" altLang="en-US" baseline="-25000" dirty="0"/>
              <a:t>F</a:t>
            </a:r>
            <a:endParaRPr lang="en-AU" altLang="en-US" dirty="0"/>
          </a:p>
        </p:txBody>
      </p:sp>
      <p:sp>
        <p:nvSpPr>
          <p:cNvPr id="54" name="Text Box 68"/>
          <p:cNvSpPr txBox="1">
            <a:spLocks noChangeArrowheads="1"/>
          </p:cNvSpPr>
          <p:nvPr/>
        </p:nvSpPr>
        <p:spPr bwMode="auto">
          <a:xfrm>
            <a:off x="2774544" y="1690688"/>
            <a:ext cx="13684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Field Rheostat</a:t>
            </a:r>
          </a:p>
        </p:txBody>
      </p:sp>
      <p:sp>
        <p:nvSpPr>
          <p:cNvPr id="55" name="Text Box 72"/>
          <p:cNvSpPr txBox="1">
            <a:spLocks noChangeArrowheads="1"/>
          </p:cNvSpPr>
          <p:nvPr/>
        </p:nvSpPr>
        <p:spPr bwMode="auto">
          <a:xfrm>
            <a:off x="2774544" y="2960688"/>
            <a:ext cx="13684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Field Windings</a:t>
            </a:r>
          </a:p>
        </p:txBody>
      </p:sp>
      <p:sp>
        <p:nvSpPr>
          <p:cNvPr id="56" name="Text Box 73"/>
          <p:cNvSpPr txBox="1">
            <a:spLocks noChangeArrowheads="1"/>
          </p:cNvSpPr>
          <p:nvPr/>
        </p:nvSpPr>
        <p:spPr bwMode="auto">
          <a:xfrm>
            <a:off x="5342241" y="3122185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err="1"/>
              <a:t>E</a:t>
            </a:r>
            <a:r>
              <a:rPr lang="en-AU" altLang="en-US" baseline="-25000" dirty="0" err="1"/>
              <a:t>g</a:t>
            </a:r>
            <a:endParaRPr lang="en-AU" altLang="en-US" dirty="0"/>
          </a:p>
        </p:txBody>
      </p:sp>
      <p:sp>
        <p:nvSpPr>
          <p:cNvPr id="3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5EC1B8-AF32-445A-B769-C940BCE8B47C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5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8DD2D2-B4C6-4074-A637-4CAEE89D74AE}" type="slidenum">
              <a:rPr lang="en-AU"/>
              <a:pPr>
                <a:defRPr/>
              </a:pPr>
              <a:t>21</a:t>
            </a:fld>
            <a:endParaRPr lang="en-AU"/>
          </a:p>
        </p:txBody>
      </p:sp>
      <p:sp>
        <p:nvSpPr>
          <p:cNvPr id="241733" name="Text Box 69"/>
          <p:cNvSpPr txBox="1">
            <a:spLocks noChangeArrowheads="1"/>
          </p:cNvSpPr>
          <p:nvPr/>
        </p:nvSpPr>
        <p:spPr bwMode="auto">
          <a:xfrm>
            <a:off x="1403350" y="4962525"/>
            <a:ext cx="29670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800"/>
              <a:t>Advantages</a:t>
            </a:r>
          </a:p>
        </p:txBody>
      </p:sp>
      <p:sp>
        <p:nvSpPr>
          <p:cNvPr id="241668" name="Text Box 4"/>
          <p:cNvSpPr txBox="1">
            <a:spLocks noChangeArrowheads="1"/>
          </p:cNvSpPr>
          <p:nvPr/>
        </p:nvSpPr>
        <p:spPr bwMode="auto">
          <a:xfrm>
            <a:off x="2249488" y="115888"/>
            <a:ext cx="46450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AU" sz="2800" i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Separately Excited</a:t>
            </a:r>
            <a:br>
              <a:rPr lang="en-AU" sz="2800" i="1" u="sng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AU" sz="2800" i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Equivalent Circuit</a:t>
            </a:r>
          </a:p>
        </p:txBody>
      </p:sp>
      <p:cxnSp>
        <p:nvCxnSpPr>
          <p:cNvPr id="241672" name="AutoShape 8"/>
          <p:cNvCxnSpPr>
            <a:cxnSpLocks noChangeShapeType="1"/>
            <a:stCxn id="241671" idx="6"/>
            <a:endCxn id="19506" idx="1"/>
          </p:cNvCxnSpPr>
          <p:nvPr/>
        </p:nvCxnSpPr>
        <p:spPr bwMode="auto">
          <a:xfrm flipV="1">
            <a:off x="2101850" y="1501775"/>
            <a:ext cx="923925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1673" name="Freeform 9"/>
          <p:cNvSpPr>
            <a:spLocks/>
          </p:cNvSpPr>
          <p:nvPr/>
        </p:nvSpPr>
        <p:spPr bwMode="auto">
          <a:xfrm rot="5400000">
            <a:off x="3863182" y="3150393"/>
            <a:ext cx="1797050" cy="233363"/>
          </a:xfrm>
          <a:custGeom>
            <a:avLst/>
            <a:gdLst>
              <a:gd name="T0" fmla="*/ 0 w 1132"/>
              <a:gd name="T1" fmla="*/ 219075 h 147"/>
              <a:gd name="T2" fmla="*/ 320675 w 1132"/>
              <a:gd name="T3" fmla="*/ 219075 h 147"/>
              <a:gd name="T4" fmla="*/ 463550 w 1132"/>
              <a:gd name="T5" fmla="*/ 1588 h 147"/>
              <a:gd name="T6" fmla="*/ 609600 w 1132"/>
              <a:gd name="T7" fmla="*/ 231775 h 147"/>
              <a:gd name="T8" fmla="*/ 754063 w 1132"/>
              <a:gd name="T9" fmla="*/ 4763 h 147"/>
              <a:gd name="T10" fmla="*/ 900113 w 1132"/>
              <a:gd name="T11" fmla="*/ 233363 h 147"/>
              <a:gd name="T12" fmla="*/ 1044575 w 1132"/>
              <a:gd name="T13" fmla="*/ 1588 h 147"/>
              <a:gd name="T14" fmla="*/ 1185863 w 1132"/>
              <a:gd name="T15" fmla="*/ 231775 h 147"/>
              <a:gd name="T16" fmla="*/ 1330325 w 1132"/>
              <a:gd name="T17" fmla="*/ 4763 h 147"/>
              <a:gd name="T18" fmla="*/ 1476375 w 1132"/>
              <a:gd name="T19" fmla="*/ 220663 h 147"/>
              <a:gd name="T20" fmla="*/ 1797050 w 1132"/>
              <a:gd name="T21" fmla="*/ 220663 h 1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32" h="147">
                <a:moveTo>
                  <a:pt x="0" y="138"/>
                </a:moveTo>
                <a:cubicBezTo>
                  <a:pt x="0" y="138"/>
                  <a:pt x="81" y="138"/>
                  <a:pt x="202" y="138"/>
                </a:cubicBezTo>
                <a:cubicBezTo>
                  <a:pt x="226" y="27"/>
                  <a:pt x="262" y="0"/>
                  <a:pt x="292" y="1"/>
                </a:cubicBezTo>
                <a:cubicBezTo>
                  <a:pt x="322" y="2"/>
                  <a:pt x="364" y="52"/>
                  <a:pt x="384" y="146"/>
                </a:cubicBezTo>
                <a:cubicBezTo>
                  <a:pt x="403" y="55"/>
                  <a:pt x="445" y="3"/>
                  <a:pt x="475" y="3"/>
                </a:cubicBezTo>
                <a:cubicBezTo>
                  <a:pt x="505" y="3"/>
                  <a:pt x="543" y="57"/>
                  <a:pt x="567" y="147"/>
                </a:cubicBezTo>
                <a:cubicBezTo>
                  <a:pt x="574" y="55"/>
                  <a:pt x="628" y="1"/>
                  <a:pt x="658" y="1"/>
                </a:cubicBezTo>
                <a:cubicBezTo>
                  <a:pt x="688" y="1"/>
                  <a:pt x="730" y="51"/>
                  <a:pt x="747" y="146"/>
                </a:cubicBezTo>
                <a:cubicBezTo>
                  <a:pt x="768" y="49"/>
                  <a:pt x="808" y="4"/>
                  <a:pt x="838" y="3"/>
                </a:cubicBezTo>
                <a:cubicBezTo>
                  <a:pt x="868" y="2"/>
                  <a:pt x="912" y="49"/>
                  <a:pt x="930" y="139"/>
                </a:cubicBezTo>
                <a:cubicBezTo>
                  <a:pt x="1031" y="139"/>
                  <a:pt x="1132" y="139"/>
                  <a:pt x="1132" y="139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cxnSp>
        <p:nvCxnSpPr>
          <p:cNvPr id="241675" name="AutoShape 11"/>
          <p:cNvCxnSpPr>
            <a:cxnSpLocks noChangeShapeType="1"/>
            <a:stCxn id="241673" idx="0"/>
            <a:endCxn id="19506" idx="3"/>
          </p:cNvCxnSpPr>
          <p:nvPr/>
        </p:nvCxnSpPr>
        <p:spPr bwMode="auto">
          <a:xfrm rot="5400000" flipH="1">
            <a:off x="3887787" y="1577976"/>
            <a:ext cx="849313" cy="696912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676" name="AutoShape 12"/>
          <p:cNvCxnSpPr>
            <a:cxnSpLocks noChangeShapeType="1"/>
            <a:stCxn id="241673" idx="10"/>
            <a:endCxn id="241674" idx="6"/>
          </p:cNvCxnSpPr>
          <p:nvPr/>
        </p:nvCxnSpPr>
        <p:spPr bwMode="auto">
          <a:xfrm rot="5400000">
            <a:off x="3110707" y="3177381"/>
            <a:ext cx="539750" cy="2557463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1680" name="Oval 16"/>
          <p:cNvSpPr>
            <a:spLocks noChangeArrowheads="1"/>
          </p:cNvSpPr>
          <p:nvPr/>
        </p:nvSpPr>
        <p:spPr bwMode="auto">
          <a:xfrm>
            <a:off x="6731000" y="1724025"/>
            <a:ext cx="144463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1681" name="Oval 17"/>
          <p:cNvSpPr>
            <a:spLocks noChangeArrowheads="1"/>
          </p:cNvSpPr>
          <p:nvPr/>
        </p:nvSpPr>
        <p:spPr bwMode="auto">
          <a:xfrm>
            <a:off x="6731000" y="4654550"/>
            <a:ext cx="144463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41682" name="AutoShape 18"/>
          <p:cNvCxnSpPr>
            <a:cxnSpLocks noChangeShapeType="1"/>
            <a:stCxn id="241702" idx="2"/>
            <a:endCxn id="241714" idx="0"/>
          </p:cNvCxnSpPr>
          <p:nvPr/>
        </p:nvCxnSpPr>
        <p:spPr bwMode="auto">
          <a:xfrm rot="10800000" flipV="1">
            <a:off x="5508625" y="1797050"/>
            <a:ext cx="1208088" cy="490538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1684" name="Text Box 20"/>
          <p:cNvSpPr txBox="1">
            <a:spLocks noChangeArrowheads="1"/>
          </p:cNvSpPr>
          <p:nvPr/>
        </p:nvSpPr>
        <p:spPr bwMode="auto">
          <a:xfrm>
            <a:off x="5510213" y="1844675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A</a:t>
            </a:r>
            <a:r>
              <a:rPr lang="en-AU" altLang="en-US" baseline="-25000"/>
              <a:t>1</a:t>
            </a:r>
            <a:endParaRPr lang="en-AU" altLang="en-US"/>
          </a:p>
        </p:txBody>
      </p:sp>
      <p:sp>
        <p:nvSpPr>
          <p:cNvPr id="241685" name="Text Box 21"/>
          <p:cNvSpPr txBox="1">
            <a:spLocks noChangeArrowheads="1"/>
          </p:cNvSpPr>
          <p:nvPr/>
        </p:nvSpPr>
        <p:spPr bwMode="auto">
          <a:xfrm>
            <a:off x="5508625" y="4257675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A</a:t>
            </a:r>
            <a:r>
              <a:rPr lang="en-AU" altLang="en-US" baseline="-25000"/>
              <a:t>2</a:t>
            </a:r>
            <a:endParaRPr lang="en-AU" altLang="en-US"/>
          </a:p>
        </p:txBody>
      </p:sp>
      <p:sp>
        <p:nvSpPr>
          <p:cNvPr id="241686" name="Text Box 22"/>
          <p:cNvSpPr txBox="1">
            <a:spLocks noChangeArrowheads="1"/>
          </p:cNvSpPr>
          <p:nvPr/>
        </p:nvSpPr>
        <p:spPr bwMode="auto">
          <a:xfrm>
            <a:off x="4178300" y="1870075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E</a:t>
            </a:r>
            <a:r>
              <a:rPr lang="en-AU" altLang="en-US" baseline="-25000"/>
              <a:t>1</a:t>
            </a:r>
            <a:endParaRPr lang="en-AU" altLang="en-US"/>
          </a:p>
        </p:txBody>
      </p:sp>
      <p:sp>
        <p:nvSpPr>
          <p:cNvPr id="241687" name="Text Box 23"/>
          <p:cNvSpPr txBox="1">
            <a:spLocks noChangeArrowheads="1"/>
          </p:cNvSpPr>
          <p:nvPr/>
        </p:nvSpPr>
        <p:spPr bwMode="auto">
          <a:xfrm>
            <a:off x="4176713" y="4210050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E</a:t>
            </a:r>
            <a:r>
              <a:rPr lang="en-AU" altLang="en-US" baseline="-25000"/>
              <a:t>2</a:t>
            </a:r>
            <a:endParaRPr lang="en-AU" altLang="en-US"/>
          </a:p>
        </p:txBody>
      </p:sp>
      <p:grpSp>
        <p:nvGrpSpPr>
          <p:cNvPr id="241728" name="Group 64"/>
          <p:cNvGrpSpPr>
            <a:grpSpLocks/>
          </p:cNvGrpSpPr>
          <p:nvPr/>
        </p:nvGrpSpPr>
        <p:grpSpPr bwMode="auto">
          <a:xfrm>
            <a:off x="3044825" y="944563"/>
            <a:ext cx="900113" cy="1116012"/>
            <a:chOff x="844" y="1010"/>
            <a:chExt cx="567" cy="703"/>
          </a:xfrm>
        </p:grpSpPr>
        <p:sp>
          <p:nvSpPr>
            <p:cNvPr id="19506" name="Rectangle 6"/>
            <p:cNvSpPr>
              <a:spLocks noChangeArrowheads="1"/>
            </p:cNvSpPr>
            <p:nvPr/>
          </p:nvSpPr>
          <p:spPr bwMode="auto">
            <a:xfrm>
              <a:off x="844" y="1259"/>
              <a:ext cx="567" cy="204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9507" name="Line 24"/>
            <p:cNvSpPr>
              <a:spLocks noChangeShapeType="1"/>
            </p:cNvSpPr>
            <p:nvPr/>
          </p:nvSpPr>
          <p:spPr bwMode="auto">
            <a:xfrm rot="2700000" flipV="1">
              <a:off x="1127" y="1010"/>
              <a:ext cx="0" cy="70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</p:grpSp>
      <p:sp>
        <p:nvSpPr>
          <p:cNvPr id="241689" name="Line 25"/>
          <p:cNvSpPr>
            <a:spLocks noChangeShapeType="1"/>
          </p:cNvSpPr>
          <p:nvPr/>
        </p:nvSpPr>
        <p:spPr bwMode="auto">
          <a:xfrm>
            <a:off x="2014538" y="1690688"/>
            <a:ext cx="1587" cy="27828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241690" name="Text Box 26"/>
          <p:cNvSpPr txBox="1">
            <a:spLocks noChangeArrowheads="1"/>
          </p:cNvSpPr>
          <p:nvPr/>
        </p:nvSpPr>
        <p:spPr bwMode="auto">
          <a:xfrm>
            <a:off x="1511300" y="2913063"/>
            <a:ext cx="1008063" cy="7016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DC</a:t>
            </a:r>
            <a:br>
              <a:rPr lang="en-AU" altLang="en-US"/>
            </a:br>
            <a:r>
              <a:rPr lang="en-AU" altLang="en-US"/>
              <a:t>Supply</a:t>
            </a:r>
          </a:p>
        </p:txBody>
      </p:sp>
      <p:sp>
        <p:nvSpPr>
          <p:cNvPr id="241702" name="Oval 38"/>
          <p:cNvSpPr>
            <a:spLocks noChangeArrowheads="1"/>
          </p:cNvSpPr>
          <p:nvPr/>
        </p:nvSpPr>
        <p:spPr bwMode="auto">
          <a:xfrm>
            <a:off x="6731000" y="1724025"/>
            <a:ext cx="144463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1703" name="Oval 39"/>
          <p:cNvSpPr>
            <a:spLocks noChangeArrowheads="1"/>
          </p:cNvSpPr>
          <p:nvPr/>
        </p:nvSpPr>
        <p:spPr bwMode="auto">
          <a:xfrm>
            <a:off x="6731000" y="4652963"/>
            <a:ext cx="144463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41705" name="AutoShape 41"/>
          <p:cNvCxnSpPr>
            <a:cxnSpLocks noChangeShapeType="1"/>
            <a:stCxn id="241703" idx="2"/>
            <a:endCxn id="19505" idx="1"/>
          </p:cNvCxnSpPr>
          <p:nvPr/>
        </p:nvCxnSpPr>
        <p:spPr bwMode="auto">
          <a:xfrm rot="10800000">
            <a:off x="5508625" y="3971925"/>
            <a:ext cx="1208088" cy="754063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1714" name="Rectangle 50"/>
          <p:cNvSpPr>
            <a:spLocks noChangeArrowheads="1"/>
          </p:cNvSpPr>
          <p:nvPr/>
        </p:nvSpPr>
        <p:spPr bwMode="auto">
          <a:xfrm>
            <a:off x="5364163" y="2301875"/>
            <a:ext cx="287337" cy="75565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41726" name="Group 62"/>
          <p:cNvGrpSpPr>
            <a:grpSpLocks/>
          </p:cNvGrpSpPr>
          <p:nvPr/>
        </p:nvGrpSpPr>
        <p:grpSpPr bwMode="auto">
          <a:xfrm>
            <a:off x="5256213" y="3238500"/>
            <a:ext cx="503237" cy="719138"/>
            <a:chOff x="4762" y="2228"/>
            <a:chExt cx="317" cy="453"/>
          </a:xfrm>
        </p:grpSpPr>
        <p:sp>
          <p:nvSpPr>
            <p:cNvPr id="19499" name="Line 51"/>
            <p:cNvSpPr>
              <a:spLocks noChangeShapeType="1"/>
            </p:cNvSpPr>
            <p:nvPr/>
          </p:nvSpPr>
          <p:spPr bwMode="auto">
            <a:xfrm>
              <a:off x="4762" y="2296"/>
              <a:ext cx="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9500" name="Line 52"/>
            <p:cNvSpPr>
              <a:spLocks noChangeShapeType="1"/>
            </p:cNvSpPr>
            <p:nvPr/>
          </p:nvSpPr>
          <p:spPr bwMode="auto">
            <a:xfrm>
              <a:off x="4830" y="2329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19501" name="Line 54"/>
            <p:cNvSpPr>
              <a:spLocks noChangeShapeType="1"/>
            </p:cNvSpPr>
            <p:nvPr/>
          </p:nvSpPr>
          <p:spPr bwMode="auto">
            <a:xfrm>
              <a:off x="4921" y="2363"/>
              <a:ext cx="0" cy="1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9502" name="Line 55"/>
            <p:cNvSpPr>
              <a:spLocks noChangeShapeType="1"/>
            </p:cNvSpPr>
            <p:nvPr/>
          </p:nvSpPr>
          <p:spPr bwMode="auto">
            <a:xfrm>
              <a:off x="4762" y="2579"/>
              <a:ext cx="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9503" name="Line 56"/>
            <p:cNvSpPr>
              <a:spLocks noChangeShapeType="1"/>
            </p:cNvSpPr>
            <p:nvPr/>
          </p:nvSpPr>
          <p:spPr bwMode="auto">
            <a:xfrm>
              <a:off x="4830" y="2613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19504" name="Line 57"/>
            <p:cNvSpPr>
              <a:spLocks noChangeShapeType="1"/>
            </p:cNvSpPr>
            <p:nvPr/>
          </p:nvSpPr>
          <p:spPr bwMode="auto">
            <a:xfrm>
              <a:off x="4921" y="2228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19505" name="Line 58"/>
            <p:cNvSpPr>
              <a:spLocks noChangeShapeType="1"/>
            </p:cNvSpPr>
            <p:nvPr/>
          </p:nvSpPr>
          <p:spPr bwMode="auto">
            <a:xfrm>
              <a:off x="4921" y="2613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</p:grpSp>
      <p:cxnSp>
        <p:nvCxnSpPr>
          <p:cNvPr id="241724" name="AutoShape 60"/>
          <p:cNvCxnSpPr>
            <a:cxnSpLocks noChangeShapeType="1"/>
            <a:stCxn id="241714" idx="2"/>
            <a:endCxn id="19504" idx="0"/>
          </p:cNvCxnSpPr>
          <p:nvPr/>
        </p:nvCxnSpPr>
        <p:spPr bwMode="auto">
          <a:xfrm>
            <a:off x="5508625" y="3071813"/>
            <a:ext cx="0" cy="1524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1727" name="Rectangle 63"/>
          <p:cNvSpPr>
            <a:spLocks noChangeArrowheads="1"/>
          </p:cNvSpPr>
          <p:nvPr/>
        </p:nvSpPr>
        <p:spPr bwMode="auto">
          <a:xfrm>
            <a:off x="4429125" y="2554288"/>
            <a:ext cx="466725" cy="1476375"/>
          </a:xfrm>
          <a:prstGeom prst="rect">
            <a:avLst/>
          </a:prstGeom>
          <a:solidFill>
            <a:srgbClr val="CCFF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1671" name="Oval 7"/>
          <p:cNvSpPr>
            <a:spLocks noChangeArrowheads="1"/>
          </p:cNvSpPr>
          <p:nvPr/>
        </p:nvSpPr>
        <p:spPr bwMode="auto">
          <a:xfrm>
            <a:off x="1943100" y="1430338"/>
            <a:ext cx="144463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1674" name="Oval 10"/>
          <p:cNvSpPr>
            <a:spLocks noChangeArrowheads="1"/>
          </p:cNvSpPr>
          <p:nvPr/>
        </p:nvSpPr>
        <p:spPr bwMode="auto">
          <a:xfrm>
            <a:off x="1943100" y="4652963"/>
            <a:ext cx="144463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1730" name="Text Box 66"/>
          <p:cNvSpPr txBox="1">
            <a:spLocks noChangeArrowheads="1"/>
          </p:cNvSpPr>
          <p:nvPr/>
        </p:nvSpPr>
        <p:spPr bwMode="auto">
          <a:xfrm>
            <a:off x="5677202" y="2374900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R</a:t>
            </a:r>
            <a:r>
              <a:rPr lang="en-AU" altLang="en-US" baseline="-25000" dirty="0"/>
              <a:t>A</a:t>
            </a:r>
            <a:endParaRPr lang="en-AU" altLang="en-US" dirty="0"/>
          </a:p>
        </p:txBody>
      </p:sp>
      <p:sp>
        <p:nvSpPr>
          <p:cNvPr id="241731" name="Text Box 67"/>
          <p:cNvSpPr txBox="1">
            <a:spLocks noChangeArrowheads="1"/>
          </p:cNvSpPr>
          <p:nvPr/>
        </p:nvSpPr>
        <p:spPr bwMode="auto">
          <a:xfrm>
            <a:off x="3833169" y="3022600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dirty="0"/>
              <a:t>R</a:t>
            </a:r>
            <a:r>
              <a:rPr lang="en-AU" altLang="en-US" baseline="-25000" dirty="0"/>
              <a:t>F</a:t>
            </a:r>
            <a:endParaRPr lang="en-AU" altLang="en-US" dirty="0"/>
          </a:p>
        </p:txBody>
      </p:sp>
      <p:sp>
        <p:nvSpPr>
          <p:cNvPr id="241732" name="Text Box 68"/>
          <p:cNvSpPr txBox="1">
            <a:spLocks noChangeArrowheads="1"/>
          </p:cNvSpPr>
          <p:nvPr/>
        </p:nvSpPr>
        <p:spPr bwMode="auto">
          <a:xfrm>
            <a:off x="2774544" y="1690688"/>
            <a:ext cx="13684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Field Rheostat</a:t>
            </a:r>
          </a:p>
        </p:txBody>
      </p:sp>
      <p:sp>
        <p:nvSpPr>
          <p:cNvPr id="241734" name="Text Box 70"/>
          <p:cNvSpPr txBox="1">
            <a:spLocks noChangeArrowheads="1"/>
          </p:cNvSpPr>
          <p:nvPr/>
        </p:nvSpPr>
        <p:spPr bwMode="auto">
          <a:xfrm>
            <a:off x="1511300" y="5443538"/>
            <a:ext cx="60848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Allows separate control of the output voltage</a:t>
            </a:r>
          </a:p>
        </p:txBody>
      </p:sp>
      <p:sp>
        <p:nvSpPr>
          <p:cNvPr id="241735" name="Text Box 71"/>
          <p:cNvSpPr txBox="1">
            <a:spLocks noChangeArrowheads="1"/>
          </p:cNvSpPr>
          <p:nvPr/>
        </p:nvSpPr>
        <p:spPr bwMode="auto">
          <a:xfrm>
            <a:off x="1511300" y="5876925"/>
            <a:ext cx="60848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The excitation is not affected by changes in load</a:t>
            </a:r>
          </a:p>
        </p:txBody>
      </p:sp>
      <p:sp>
        <p:nvSpPr>
          <p:cNvPr id="241736" name="Text Box 72"/>
          <p:cNvSpPr txBox="1">
            <a:spLocks noChangeArrowheads="1"/>
          </p:cNvSpPr>
          <p:nvPr/>
        </p:nvSpPr>
        <p:spPr bwMode="auto">
          <a:xfrm>
            <a:off x="2774544" y="2960688"/>
            <a:ext cx="13684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Field Windings</a:t>
            </a:r>
          </a:p>
        </p:txBody>
      </p:sp>
      <p:sp>
        <p:nvSpPr>
          <p:cNvPr id="241737" name="Text Box 73"/>
          <p:cNvSpPr txBox="1">
            <a:spLocks noChangeArrowheads="1"/>
          </p:cNvSpPr>
          <p:nvPr/>
        </p:nvSpPr>
        <p:spPr bwMode="auto">
          <a:xfrm>
            <a:off x="5677202" y="3375669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err="1"/>
              <a:t>E</a:t>
            </a:r>
            <a:r>
              <a:rPr lang="en-AU" altLang="en-US" baseline="-25000" dirty="0" err="1"/>
              <a:t>g</a:t>
            </a:r>
            <a:endParaRPr lang="en-AU" altLang="en-US" dirty="0"/>
          </a:p>
        </p:txBody>
      </p:sp>
      <p:sp>
        <p:nvSpPr>
          <p:cNvPr id="4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349175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Box 15"/>
              <p:cNvSpPr txBox="1">
                <a:spLocks noChangeArrowheads="1"/>
              </p:cNvSpPr>
              <p:nvPr/>
            </p:nvSpPr>
            <p:spPr bwMode="auto">
              <a:xfrm>
                <a:off x="4074054" y="4959461"/>
                <a:ext cx="3507149" cy="147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l" eaLnBrk="1" hangingPunct="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AU" altLang="en-US" sz="4800" dirty="0" smtClean="0"/>
                        <m:t>e</m:t>
                      </m:r>
                      <m:r>
                        <m:rPr>
                          <m:nor/>
                        </m:rPr>
                        <a:rPr lang="en-AU" altLang="en-US" sz="4800" baseline="-25000" dirty="0" smtClean="0"/>
                        <m:t>g</m:t>
                      </m:r>
                      <m:r>
                        <m:rPr>
                          <m:nor/>
                        </m:rPr>
                        <a:rPr lang="en-AU" altLang="en-US" sz="4800" dirty="0" smtClean="0"/>
                        <m:t> =</m:t>
                      </m:r>
                      <m:f>
                        <m:fPr>
                          <m:ctrlPr>
                            <a:rPr lang="en-AU" altLang="en-US" sz="4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altLang="en-US" sz="4800" i="1" dirty="0" smtClean="0">
                              <a:latin typeface="Cambria Math"/>
                              <a:ea typeface="Cambria Math"/>
                            </a:rPr>
                            <m:t>Φ</m:t>
                          </m:r>
                          <m:r>
                            <a:rPr lang="en-AU" altLang="en-US" sz="4800" b="0" i="1" dirty="0" smtClean="0">
                              <a:latin typeface="Cambria Math"/>
                              <a:ea typeface="Cambria Math"/>
                            </a:rPr>
                            <m:t>𝑃</m:t>
                          </m:r>
                        </m:num>
                        <m:den>
                          <m:r>
                            <a:rPr lang="en-AU" altLang="en-US" sz="4800" b="0" i="1" dirty="0" smtClean="0">
                              <a:latin typeface="Cambria Math"/>
                            </a:rPr>
                            <m:t>1</m:t>
                          </m:r>
                        </m:den>
                      </m:f>
                      <m:r>
                        <a:rPr lang="en-AU" altLang="en-US" sz="4800" i="1" dirty="0" smtClean="0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AU" altLang="en-US" sz="4800" i="1" dirty="0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AU" altLang="en-US" sz="4800" b="0" i="1" dirty="0" smtClean="0">
                              <a:latin typeface="Cambria Math"/>
                              <a:ea typeface="Cambria Math"/>
                            </a:rPr>
                            <m:t>𝑍</m:t>
                          </m:r>
                        </m:num>
                        <m:den>
                          <m:r>
                            <a:rPr lang="en-AU" altLang="en-US" sz="4800" b="0" i="1" dirty="0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AU" altLang="en-US" sz="4800" dirty="0"/>
              </a:p>
            </p:txBody>
          </p:sp>
        </mc:Choice>
        <mc:Fallback xmlns="">
          <p:sp>
            <p:nvSpPr>
              <p:cNvPr id="22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4054" y="4959461"/>
                <a:ext cx="3507149" cy="14760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72571-E03F-43C1-BFC5-6667F122B5FE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F4B8D3-F1FA-4DB6-A21F-39C6D4852ADB}" type="slidenum">
              <a:rPr lang="en-AU"/>
              <a:pPr>
                <a:defRPr/>
              </a:pPr>
              <a:t>22</a:t>
            </a:fld>
            <a:endParaRPr lang="en-AU"/>
          </a:p>
        </p:txBody>
      </p:sp>
      <p:sp>
        <p:nvSpPr>
          <p:cNvPr id="243715" name="Text Box 3"/>
          <p:cNvSpPr txBox="1">
            <a:spLocks noChangeArrowheads="1"/>
          </p:cNvSpPr>
          <p:nvPr/>
        </p:nvSpPr>
        <p:spPr bwMode="auto">
          <a:xfrm>
            <a:off x="215900" y="188913"/>
            <a:ext cx="6588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The generated voltage depends on:</a:t>
            </a:r>
          </a:p>
        </p:txBody>
      </p:sp>
      <p:sp>
        <p:nvSpPr>
          <p:cNvPr id="243716" name="Text Box 4"/>
          <p:cNvSpPr txBox="1">
            <a:spLocks noChangeArrowheads="1"/>
          </p:cNvSpPr>
          <p:nvPr/>
        </p:nvSpPr>
        <p:spPr bwMode="auto">
          <a:xfrm>
            <a:off x="539750" y="712788"/>
            <a:ext cx="5651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The strength of the magnetic field,</a:t>
            </a:r>
          </a:p>
        </p:txBody>
      </p:sp>
      <p:sp>
        <p:nvSpPr>
          <p:cNvPr id="243717" name="Text Box 5"/>
          <p:cNvSpPr txBox="1">
            <a:spLocks noChangeArrowheads="1"/>
          </p:cNvSpPr>
          <p:nvPr/>
        </p:nvSpPr>
        <p:spPr bwMode="auto">
          <a:xfrm>
            <a:off x="827088" y="1174750"/>
            <a:ext cx="4679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chemeClr val="hlink"/>
                </a:solidFill>
              </a:rPr>
              <a:t>Flux Density (B)	{</a:t>
            </a:r>
            <a:r>
              <a:rPr lang="en-AU" altLang="en-US">
                <a:solidFill>
                  <a:srgbClr val="FF0000"/>
                </a:solidFill>
              </a:rPr>
              <a:t>Tesla</a:t>
            </a:r>
            <a:r>
              <a:rPr lang="en-AU" altLang="en-US">
                <a:solidFill>
                  <a:schemeClr val="accent2"/>
                </a:solidFill>
              </a:rPr>
              <a:t>}</a:t>
            </a:r>
            <a:endParaRPr lang="en-AU" altLang="en-US">
              <a:solidFill>
                <a:schemeClr val="hlink"/>
              </a:solidFill>
            </a:endParaRPr>
          </a:p>
        </p:txBody>
      </p:sp>
      <p:sp>
        <p:nvSpPr>
          <p:cNvPr id="243718" name="Text Box 6"/>
          <p:cNvSpPr txBox="1">
            <a:spLocks noChangeArrowheads="1"/>
          </p:cNvSpPr>
          <p:nvPr/>
        </p:nvSpPr>
        <p:spPr bwMode="auto">
          <a:xfrm>
            <a:off x="539750" y="2100263"/>
            <a:ext cx="813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The length of the conductor in the magnetic field,</a:t>
            </a:r>
          </a:p>
        </p:txBody>
      </p:sp>
      <p:sp>
        <p:nvSpPr>
          <p:cNvPr id="243719" name="Text Box 7"/>
          <p:cNvSpPr txBox="1">
            <a:spLocks noChangeArrowheads="1"/>
          </p:cNvSpPr>
          <p:nvPr/>
        </p:nvSpPr>
        <p:spPr bwMode="auto">
          <a:xfrm>
            <a:off x="827088" y="2563813"/>
            <a:ext cx="4679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chemeClr val="hlink"/>
                </a:solidFill>
              </a:rPr>
              <a:t>Length (</a:t>
            </a:r>
            <a:r>
              <a:rPr lang="en-AU" altLang="en-US" dirty="0">
                <a:solidFill>
                  <a:schemeClr val="hlink"/>
                </a:solidFill>
                <a:latin typeface="Mistral" panose="03090702030407020403" pitchFamily="66" charset="0"/>
              </a:rPr>
              <a:t>l</a:t>
            </a:r>
            <a:r>
              <a:rPr lang="en-AU" altLang="en-US" dirty="0">
                <a:solidFill>
                  <a:schemeClr val="hlink"/>
                </a:solidFill>
              </a:rPr>
              <a:t>)		</a:t>
            </a:r>
            <a:r>
              <a:rPr lang="en-AU" altLang="en-US" dirty="0">
                <a:solidFill>
                  <a:schemeClr val="accent2"/>
                </a:solidFill>
              </a:rPr>
              <a:t>{</a:t>
            </a:r>
            <a:r>
              <a:rPr lang="en-AU" altLang="en-US" dirty="0">
                <a:solidFill>
                  <a:srgbClr val="FF0000"/>
                </a:solidFill>
              </a:rPr>
              <a:t>meters</a:t>
            </a:r>
            <a:r>
              <a:rPr lang="en-AU" altLang="en-US" dirty="0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243720" name="Text Box 8"/>
          <p:cNvSpPr txBox="1">
            <a:spLocks noChangeArrowheads="1"/>
          </p:cNvSpPr>
          <p:nvPr/>
        </p:nvSpPr>
        <p:spPr bwMode="auto">
          <a:xfrm>
            <a:off x="539750" y="3890963"/>
            <a:ext cx="8064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The velocity of the conductor in the magnetic field,</a:t>
            </a:r>
          </a:p>
        </p:txBody>
      </p:sp>
      <p:sp>
        <p:nvSpPr>
          <p:cNvPr id="243721" name="Text Box 9"/>
          <p:cNvSpPr txBox="1">
            <a:spLocks noChangeArrowheads="1"/>
          </p:cNvSpPr>
          <p:nvPr/>
        </p:nvSpPr>
        <p:spPr bwMode="auto">
          <a:xfrm>
            <a:off x="827088" y="4354513"/>
            <a:ext cx="4679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chemeClr val="hlink"/>
                </a:solidFill>
              </a:rPr>
              <a:t>Velocity (v)		{</a:t>
            </a:r>
            <a:r>
              <a:rPr lang="en-AU" altLang="en-US" dirty="0">
                <a:solidFill>
                  <a:srgbClr val="FF0000"/>
                </a:solidFill>
              </a:rPr>
              <a:t>ms</a:t>
            </a:r>
            <a:r>
              <a:rPr lang="en-AU" altLang="en-US" baseline="30000" dirty="0">
                <a:solidFill>
                  <a:srgbClr val="FF0000"/>
                </a:solidFill>
              </a:rPr>
              <a:t>-1</a:t>
            </a:r>
            <a:r>
              <a:rPr lang="en-AU" altLang="en-US" dirty="0">
                <a:solidFill>
                  <a:schemeClr val="hlink"/>
                </a:solidFill>
              </a:rPr>
              <a:t>}</a:t>
            </a:r>
          </a:p>
        </p:txBody>
      </p:sp>
      <p:sp>
        <p:nvSpPr>
          <p:cNvPr id="243722" name="Rectangle 10"/>
          <p:cNvSpPr>
            <a:spLocks noChangeArrowheads="1"/>
          </p:cNvSpPr>
          <p:nvPr/>
        </p:nvSpPr>
        <p:spPr bwMode="auto">
          <a:xfrm>
            <a:off x="539750" y="3513138"/>
            <a:ext cx="6238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/>
              <a:t> and</a:t>
            </a:r>
          </a:p>
        </p:txBody>
      </p:sp>
      <p:sp>
        <p:nvSpPr>
          <p:cNvPr id="243723" name="Text Box 11"/>
          <p:cNvSpPr txBox="1">
            <a:spLocks noChangeArrowheads="1"/>
          </p:cNvSpPr>
          <p:nvPr/>
        </p:nvSpPr>
        <p:spPr bwMode="auto">
          <a:xfrm>
            <a:off x="827088" y="1638300"/>
            <a:ext cx="78851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chemeClr val="hlink"/>
                </a:solidFill>
              </a:rPr>
              <a:t>The amount of Flux (</a:t>
            </a:r>
            <a:r>
              <a:rPr lang="el-GR" altLang="en-US">
                <a:solidFill>
                  <a:srgbClr val="FF0000"/>
                </a:solidFill>
              </a:rPr>
              <a:t>Φ</a:t>
            </a:r>
            <a:r>
              <a:rPr lang="en-AU" altLang="en-US">
                <a:solidFill>
                  <a:schemeClr val="hlink"/>
                </a:solidFill>
              </a:rPr>
              <a:t>) and the Number of Poles (</a:t>
            </a:r>
            <a:r>
              <a:rPr lang="en-AU" altLang="en-US">
                <a:solidFill>
                  <a:srgbClr val="FF0000"/>
                </a:solidFill>
              </a:rPr>
              <a:t>P</a:t>
            </a:r>
            <a:r>
              <a:rPr lang="en-AU" altLang="en-US">
                <a:solidFill>
                  <a:schemeClr val="hlink"/>
                </a:solidFill>
              </a:rPr>
              <a:t>)</a:t>
            </a:r>
          </a:p>
        </p:txBody>
      </p:sp>
      <p:sp>
        <p:nvSpPr>
          <p:cNvPr id="243724" name="Text Box 12"/>
          <p:cNvSpPr txBox="1">
            <a:spLocks noChangeArrowheads="1"/>
          </p:cNvSpPr>
          <p:nvPr/>
        </p:nvSpPr>
        <p:spPr bwMode="auto">
          <a:xfrm>
            <a:off x="827088" y="3025775"/>
            <a:ext cx="83169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chemeClr val="hlink"/>
                </a:solidFill>
              </a:rPr>
              <a:t>The Number of Armature Conductors (</a:t>
            </a:r>
            <a:r>
              <a:rPr lang="en-AU" altLang="en-US">
                <a:solidFill>
                  <a:srgbClr val="FF0000"/>
                </a:solidFill>
              </a:rPr>
              <a:t>Z</a:t>
            </a:r>
            <a:r>
              <a:rPr lang="en-AU" altLang="en-US">
                <a:solidFill>
                  <a:schemeClr val="hlink"/>
                </a:solidFill>
              </a:rPr>
              <a:t>) and Paths (</a:t>
            </a:r>
            <a:r>
              <a:rPr lang="en-AU" altLang="en-US">
                <a:solidFill>
                  <a:srgbClr val="FF0000"/>
                </a:solidFill>
              </a:rPr>
              <a:t>a</a:t>
            </a:r>
            <a:r>
              <a:rPr lang="en-AU" altLang="en-US">
                <a:solidFill>
                  <a:schemeClr val="hlink"/>
                </a:solidFill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15"/>
              <p:cNvSpPr txBox="1">
                <a:spLocks noChangeArrowheads="1"/>
              </p:cNvSpPr>
              <p:nvPr/>
            </p:nvSpPr>
            <p:spPr bwMode="auto">
              <a:xfrm>
                <a:off x="4081605" y="4957960"/>
                <a:ext cx="2664000" cy="147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l" eaLnBrk="1" hangingPunct="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AU" altLang="en-US" sz="4800" dirty="0" smtClean="0"/>
                        <m:t>e</m:t>
                      </m:r>
                      <m:r>
                        <m:rPr>
                          <m:nor/>
                        </m:rPr>
                        <a:rPr lang="en-AU" altLang="en-US" sz="4800" baseline="-25000" dirty="0" smtClean="0"/>
                        <m:t>g</m:t>
                      </m:r>
                      <m:r>
                        <m:rPr>
                          <m:nor/>
                        </m:rPr>
                        <a:rPr lang="en-AU" altLang="en-US" sz="4800" dirty="0" smtClean="0"/>
                        <m:t> =</m:t>
                      </m:r>
                      <m:f>
                        <m:fPr>
                          <m:ctrlPr>
                            <a:rPr lang="en-AU" altLang="en-US" sz="4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altLang="en-US" sz="4800" i="1" dirty="0" smtClean="0">
                              <a:latin typeface="Cambria Math"/>
                              <a:ea typeface="Cambria Math"/>
                            </a:rPr>
                            <m:t>Φ</m:t>
                          </m:r>
                          <m:r>
                            <a:rPr lang="en-AU" altLang="en-US" sz="4800" b="0" i="1" dirty="0" smtClean="0">
                              <a:latin typeface="Cambria Math"/>
                              <a:ea typeface="Cambria Math"/>
                            </a:rPr>
                            <m:t>𝑃</m:t>
                          </m:r>
                        </m:num>
                        <m:den>
                          <m:r>
                            <a:rPr lang="en-AU" altLang="en-US" sz="4800" b="0" i="1" dirty="0" smtClean="0">
                              <a:latin typeface="Cambria Math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en-AU" altLang="en-US" sz="4800" dirty="0"/>
              </a:p>
            </p:txBody>
          </p:sp>
        </mc:Choice>
        <mc:Fallback xmlns="">
          <p:sp>
            <p:nvSpPr>
              <p:cNvPr id="20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81605" y="4957960"/>
                <a:ext cx="2664000" cy="14760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844808" y="5284229"/>
            <a:ext cx="2879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5400" dirty="0" err="1"/>
              <a:t>e</a:t>
            </a:r>
            <a:r>
              <a:rPr lang="en-AU" altLang="en-US" sz="5400" baseline="-25000" dirty="0" err="1"/>
              <a:t>g</a:t>
            </a:r>
            <a:r>
              <a:rPr lang="en-AU" altLang="en-US" sz="5400" dirty="0"/>
              <a:t> = </a:t>
            </a:r>
            <a:r>
              <a:rPr lang="en-AU" altLang="en-US" sz="5400" dirty="0" err="1"/>
              <a:t>B</a:t>
            </a:r>
            <a:r>
              <a:rPr lang="en-AU" altLang="en-US" sz="5400" dirty="0" err="1">
                <a:latin typeface="Mistral" panose="03090702030407020403" pitchFamily="66" charset="0"/>
              </a:rPr>
              <a:t>l</a:t>
            </a:r>
            <a:r>
              <a:rPr lang="en-AU" altLang="en-US" sz="5400" dirty="0" err="1"/>
              <a:t>v</a:t>
            </a:r>
            <a:endParaRPr lang="en-AU" altLang="en-US" sz="5400" dirty="0"/>
          </a:p>
        </p:txBody>
      </p:sp>
      <p:sp>
        <p:nvSpPr>
          <p:cNvPr id="1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3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43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3723" grpId="0"/>
      <p:bldP spid="243724" grpId="0"/>
      <p:bldP spid="20" grpId="0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7423-CB73-4BAA-99C5-21B10BB54C6B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CE552E-4854-4FED-B126-E2B95C829BD2}" type="slidenum">
              <a:rPr lang="en-AU"/>
              <a:pPr>
                <a:defRPr/>
              </a:pPr>
              <a:t>23</a:t>
            </a:fld>
            <a:endParaRPr lang="en-AU"/>
          </a:p>
        </p:txBody>
      </p:sp>
      <p:pic>
        <p:nvPicPr>
          <p:cNvPr id="246788" name="Picture 4" descr="Fig03-8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40" t="13078" r="20573" b="24638"/>
          <a:stretch>
            <a:fillRect/>
          </a:stretch>
        </p:blipFill>
        <p:spPr bwMode="auto">
          <a:xfrm>
            <a:off x="1025525" y="942975"/>
            <a:ext cx="3130550" cy="156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789" name="Picture 5" descr="Fig03-8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59"/>
          <a:stretch>
            <a:fillRect/>
          </a:stretch>
        </p:blipFill>
        <p:spPr bwMode="auto">
          <a:xfrm>
            <a:off x="341313" y="2774950"/>
            <a:ext cx="4500562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800" name="Picture 16" descr="Fig03-8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41"/>
          <a:stretch>
            <a:fillRect/>
          </a:stretch>
        </p:blipFill>
        <p:spPr bwMode="auto">
          <a:xfrm>
            <a:off x="4716463" y="2771775"/>
            <a:ext cx="4140200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801" name="Picture 17" descr="Fig03-8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06" t="7724" r="24344" b="17006"/>
          <a:stretch>
            <a:fillRect/>
          </a:stretch>
        </p:blipFill>
        <p:spPr bwMode="auto">
          <a:xfrm>
            <a:off x="5759450" y="844550"/>
            <a:ext cx="2052638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6802" name="Text Box 18"/>
          <p:cNvSpPr txBox="1">
            <a:spLocks noChangeArrowheads="1"/>
          </p:cNvSpPr>
          <p:nvPr/>
        </p:nvSpPr>
        <p:spPr bwMode="auto">
          <a:xfrm>
            <a:off x="1403350" y="5570538"/>
            <a:ext cx="23764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200"/>
              <a:t>a = P</a:t>
            </a:r>
          </a:p>
        </p:txBody>
      </p:sp>
      <p:sp>
        <p:nvSpPr>
          <p:cNvPr id="246803" name="Text Box 19"/>
          <p:cNvSpPr txBox="1">
            <a:spLocks noChangeArrowheads="1"/>
          </p:cNvSpPr>
          <p:nvPr/>
        </p:nvSpPr>
        <p:spPr bwMode="auto">
          <a:xfrm>
            <a:off x="5599113" y="5570538"/>
            <a:ext cx="23764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200"/>
              <a:t>a = 2</a:t>
            </a:r>
          </a:p>
        </p:txBody>
      </p:sp>
      <p:sp>
        <p:nvSpPr>
          <p:cNvPr id="246804" name="Text Box 20"/>
          <p:cNvSpPr txBox="1">
            <a:spLocks noChangeArrowheads="1"/>
          </p:cNvSpPr>
          <p:nvPr/>
        </p:nvSpPr>
        <p:spPr bwMode="auto">
          <a:xfrm>
            <a:off x="738188" y="279400"/>
            <a:ext cx="3708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Lap Type Windings</a:t>
            </a:r>
          </a:p>
        </p:txBody>
      </p:sp>
      <p:sp>
        <p:nvSpPr>
          <p:cNvPr id="246805" name="Text Box 21"/>
          <p:cNvSpPr txBox="1">
            <a:spLocks noChangeArrowheads="1"/>
          </p:cNvSpPr>
          <p:nvPr/>
        </p:nvSpPr>
        <p:spPr bwMode="auto">
          <a:xfrm>
            <a:off x="4932363" y="277813"/>
            <a:ext cx="3708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Wave Type Windings</a:t>
            </a:r>
          </a:p>
        </p:txBody>
      </p:sp>
      <p:sp>
        <p:nvSpPr>
          <p:cNvPr id="1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6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6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4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6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46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4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802" grpId="0"/>
      <p:bldP spid="246803" grpId="0"/>
      <p:bldP spid="246804" grpId="0"/>
      <p:bldP spid="246805" grpId="0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Box 15"/>
              <p:cNvSpPr txBox="1">
                <a:spLocks noChangeArrowheads="1"/>
              </p:cNvSpPr>
              <p:nvPr/>
            </p:nvSpPr>
            <p:spPr bwMode="auto">
              <a:xfrm>
                <a:off x="4081605" y="4957960"/>
                <a:ext cx="4788000" cy="147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l" eaLnBrk="1" hangingPunct="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AU" altLang="en-US" sz="4800" dirty="0" smtClean="0"/>
                        <m:t>e</m:t>
                      </m:r>
                      <m:r>
                        <m:rPr>
                          <m:nor/>
                        </m:rPr>
                        <a:rPr lang="en-AU" altLang="en-US" sz="4800" baseline="-25000" dirty="0" smtClean="0"/>
                        <m:t>g</m:t>
                      </m:r>
                      <m:r>
                        <m:rPr>
                          <m:nor/>
                        </m:rPr>
                        <a:rPr lang="en-AU" altLang="en-US" sz="4800" dirty="0" smtClean="0"/>
                        <m:t> =</m:t>
                      </m:r>
                      <m:f>
                        <m:fPr>
                          <m:ctrlPr>
                            <a:rPr lang="en-AU" altLang="en-US" sz="4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altLang="en-US" sz="4800" i="1" dirty="0" smtClean="0">
                              <a:latin typeface="Cambria Math"/>
                              <a:ea typeface="Cambria Math"/>
                            </a:rPr>
                            <m:t>Φ</m:t>
                          </m:r>
                          <m:r>
                            <a:rPr lang="en-AU" altLang="en-US" sz="4800" b="0" i="1" dirty="0" smtClean="0">
                              <a:latin typeface="Cambria Math"/>
                              <a:ea typeface="Cambria Math"/>
                            </a:rPr>
                            <m:t>𝑃</m:t>
                          </m:r>
                        </m:num>
                        <m:den>
                          <m:r>
                            <a:rPr lang="en-AU" altLang="en-US" sz="4800" b="0" i="1" dirty="0" smtClean="0">
                              <a:latin typeface="Cambria Math"/>
                            </a:rPr>
                            <m:t>1</m:t>
                          </m:r>
                        </m:den>
                      </m:f>
                      <m:r>
                        <a:rPr lang="en-AU" altLang="en-US" sz="4800" i="1" dirty="0" smtClean="0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AU" altLang="en-US" sz="4800" i="1" dirty="0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AU" altLang="en-US" sz="4800" b="0" i="1" dirty="0" smtClean="0">
                              <a:latin typeface="Cambria Math"/>
                              <a:ea typeface="Cambria Math"/>
                            </a:rPr>
                            <m:t>𝑍</m:t>
                          </m:r>
                        </m:num>
                        <m:den>
                          <m:r>
                            <a:rPr lang="en-AU" altLang="en-US" sz="4800" b="0" i="1" dirty="0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den>
                      </m:f>
                      <m:r>
                        <a:rPr lang="en-AU" altLang="en-US" sz="4800" i="1" dirty="0" smtClean="0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AU" altLang="en-US" sz="4800" i="1" dirty="0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AU" altLang="en-US" sz="4800" b="0" i="1" dirty="0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num>
                        <m:den>
                          <m:r>
                            <a:rPr lang="en-AU" altLang="en-US" sz="4800" b="0" i="1" dirty="0" smtClean="0">
                              <a:latin typeface="Cambria Math"/>
                              <a:ea typeface="Cambria Math"/>
                            </a:rPr>
                            <m:t>60</m:t>
                          </m:r>
                        </m:den>
                      </m:f>
                    </m:oMath>
                  </m:oMathPara>
                </a14:m>
                <a:endParaRPr lang="en-AU" altLang="en-US" sz="4800" dirty="0"/>
              </a:p>
            </p:txBody>
          </p:sp>
        </mc:Choice>
        <mc:Fallback xmlns="">
          <p:sp>
            <p:nvSpPr>
              <p:cNvPr id="22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81605" y="4957960"/>
                <a:ext cx="4788000" cy="14760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9BACA8-04D7-4DA9-88D0-055A9CECB289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B24E3-22E8-4E83-8325-EDC98B882B87}" type="slidenum">
              <a:rPr lang="en-AU"/>
              <a:pPr>
                <a:defRPr/>
              </a:pPr>
              <a:t>24</a:t>
            </a:fld>
            <a:endParaRPr lang="en-AU"/>
          </a:p>
        </p:txBody>
      </p:sp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844808" y="5284229"/>
            <a:ext cx="28797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5400"/>
              <a:t>e</a:t>
            </a:r>
            <a:r>
              <a:rPr lang="en-AU" altLang="en-US" sz="5400" baseline="-25000"/>
              <a:t>g</a:t>
            </a:r>
            <a:r>
              <a:rPr lang="en-AU" altLang="en-US" sz="5400"/>
              <a:t> = Blv</a:t>
            </a:r>
          </a:p>
        </p:txBody>
      </p:sp>
      <p:sp>
        <p:nvSpPr>
          <p:cNvPr id="22533" name="Text Box 3"/>
          <p:cNvSpPr txBox="1">
            <a:spLocks noChangeArrowheads="1"/>
          </p:cNvSpPr>
          <p:nvPr/>
        </p:nvSpPr>
        <p:spPr bwMode="auto">
          <a:xfrm>
            <a:off x="215900" y="188913"/>
            <a:ext cx="6588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The generated voltage depends on:</a:t>
            </a:r>
          </a:p>
        </p:txBody>
      </p:sp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539750" y="712788"/>
            <a:ext cx="5651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The strength of the magnetic field,</a:t>
            </a:r>
          </a:p>
        </p:txBody>
      </p:sp>
      <p:sp>
        <p:nvSpPr>
          <p:cNvPr id="22535" name="Text Box 5"/>
          <p:cNvSpPr txBox="1">
            <a:spLocks noChangeArrowheads="1"/>
          </p:cNvSpPr>
          <p:nvPr/>
        </p:nvSpPr>
        <p:spPr bwMode="auto">
          <a:xfrm>
            <a:off x="827088" y="1174750"/>
            <a:ext cx="4679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chemeClr val="hlink"/>
                </a:solidFill>
              </a:rPr>
              <a:t>Flux Density (B)	{</a:t>
            </a:r>
            <a:r>
              <a:rPr lang="en-AU" altLang="en-US">
                <a:solidFill>
                  <a:srgbClr val="FF0000"/>
                </a:solidFill>
              </a:rPr>
              <a:t>Tesla</a:t>
            </a:r>
            <a:r>
              <a:rPr lang="en-AU" altLang="en-US">
                <a:solidFill>
                  <a:schemeClr val="accent2"/>
                </a:solidFill>
              </a:rPr>
              <a:t>}</a:t>
            </a:r>
            <a:endParaRPr lang="en-AU" altLang="en-US">
              <a:solidFill>
                <a:schemeClr val="hlink"/>
              </a:solidFill>
            </a:endParaRPr>
          </a:p>
        </p:txBody>
      </p:sp>
      <p:sp>
        <p:nvSpPr>
          <p:cNvPr id="22536" name="Text Box 6"/>
          <p:cNvSpPr txBox="1">
            <a:spLocks noChangeArrowheads="1"/>
          </p:cNvSpPr>
          <p:nvPr/>
        </p:nvSpPr>
        <p:spPr bwMode="auto">
          <a:xfrm>
            <a:off x="539750" y="2100263"/>
            <a:ext cx="813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The length of the conductor in the magnetic field,</a:t>
            </a:r>
          </a:p>
        </p:txBody>
      </p:sp>
      <p:sp>
        <p:nvSpPr>
          <p:cNvPr id="22537" name="Text Box 7"/>
          <p:cNvSpPr txBox="1">
            <a:spLocks noChangeArrowheads="1"/>
          </p:cNvSpPr>
          <p:nvPr/>
        </p:nvSpPr>
        <p:spPr bwMode="auto">
          <a:xfrm>
            <a:off x="827088" y="2563813"/>
            <a:ext cx="4679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chemeClr val="hlink"/>
                </a:solidFill>
              </a:rPr>
              <a:t>Length (l)		</a:t>
            </a:r>
            <a:r>
              <a:rPr lang="en-AU" altLang="en-US">
                <a:solidFill>
                  <a:schemeClr val="accent2"/>
                </a:solidFill>
              </a:rPr>
              <a:t>{</a:t>
            </a:r>
            <a:r>
              <a:rPr lang="en-AU" altLang="en-US">
                <a:solidFill>
                  <a:srgbClr val="FF0000"/>
                </a:solidFill>
              </a:rPr>
              <a:t>meters</a:t>
            </a:r>
            <a:r>
              <a:rPr lang="en-AU" altLang="en-US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22538" name="Text Box 8"/>
          <p:cNvSpPr txBox="1">
            <a:spLocks noChangeArrowheads="1"/>
          </p:cNvSpPr>
          <p:nvPr/>
        </p:nvSpPr>
        <p:spPr bwMode="auto">
          <a:xfrm>
            <a:off x="539750" y="3890963"/>
            <a:ext cx="8064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The velocity of the conductor in the magnetic field,</a:t>
            </a:r>
          </a:p>
        </p:txBody>
      </p:sp>
      <p:sp>
        <p:nvSpPr>
          <p:cNvPr id="22539" name="Text Box 9"/>
          <p:cNvSpPr txBox="1">
            <a:spLocks noChangeArrowheads="1"/>
          </p:cNvSpPr>
          <p:nvPr/>
        </p:nvSpPr>
        <p:spPr bwMode="auto">
          <a:xfrm>
            <a:off x="827088" y="4354513"/>
            <a:ext cx="4679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chemeClr val="hlink"/>
                </a:solidFill>
              </a:rPr>
              <a:t>Velocity (v)		{</a:t>
            </a:r>
            <a:r>
              <a:rPr lang="en-AU" altLang="en-US">
                <a:solidFill>
                  <a:srgbClr val="FF0000"/>
                </a:solidFill>
              </a:rPr>
              <a:t>ms</a:t>
            </a:r>
            <a:r>
              <a:rPr lang="en-AU" altLang="en-US" baseline="30000">
                <a:solidFill>
                  <a:srgbClr val="FF0000"/>
                </a:solidFill>
              </a:rPr>
              <a:t>-1</a:t>
            </a:r>
            <a:r>
              <a:rPr lang="en-AU" altLang="en-US">
                <a:solidFill>
                  <a:schemeClr val="hlink"/>
                </a:solidFill>
              </a:rPr>
              <a:t>}</a:t>
            </a:r>
          </a:p>
        </p:txBody>
      </p:sp>
      <p:sp>
        <p:nvSpPr>
          <p:cNvPr id="22540" name="Rectangle 10"/>
          <p:cNvSpPr>
            <a:spLocks noChangeArrowheads="1"/>
          </p:cNvSpPr>
          <p:nvPr/>
        </p:nvSpPr>
        <p:spPr bwMode="auto">
          <a:xfrm>
            <a:off x="539750" y="3513138"/>
            <a:ext cx="6238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/>
              <a:t> and</a:t>
            </a:r>
          </a:p>
        </p:txBody>
      </p:sp>
      <p:sp>
        <p:nvSpPr>
          <p:cNvPr id="22541" name="Text Box 11"/>
          <p:cNvSpPr txBox="1">
            <a:spLocks noChangeArrowheads="1"/>
          </p:cNvSpPr>
          <p:nvPr/>
        </p:nvSpPr>
        <p:spPr bwMode="auto">
          <a:xfrm>
            <a:off x="827088" y="1638300"/>
            <a:ext cx="78851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chemeClr val="hlink"/>
                </a:solidFill>
              </a:rPr>
              <a:t>The amount of Flux (</a:t>
            </a:r>
            <a:r>
              <a:rPr lang="el-GR" altLang="en-US">
                <a:solidFill>
                  <a:srgbClr val="FF0000"/>
                </a:solidFill>
              </a:rPr>
              <a:t>Φ</a:t>
            </a:r>
            <a:r>
              <a:rPr lang="en-AU" altLang="en-US">
                <a:solidFill>
                  <a:schemeClr val="hlink"/>
                </a:solidFill>
              </a:rPr>
              <a:t>) and the Number of Poles (</a:t>
            </a:r>
            <a:r>
              <a:rPr lang="en-AU" altLang="en-US">
                <a:solidFill>
                  <a:srgbClr val="FF0000"/>
                </a:solidFill>
              </a:rPr>
              <a:t>P</a:t>
            </a:r>
            <a:r>
              <a:rPr lang="en-AU" altLang="en-US">
                <a:solidFill>
                  <a:schemeClr val="hlink"/>
                </a:solidFill>
              </a:rPr>
              <a:t>)</a:t>
            </a:r>
          </a:p>
        </p:txBody>
      </p:sp>
      <p:sp>
        <p:nvSpPr>
          <p:cNvPr id="22542" name="Text Box 12"/>
          <p:cNvSpPr txBox="1">
            <a:spLocks noChangeArrowheads="1"/>
          </p:cNvSpPr>
          <p:nvPr/>
        </p:nvSpPr>
        <p:spPr bwMode="auto">
          <a:xfrm>
            <a:off x="827088" y="3025775"/>
            <a:ext cx="83169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chemeClr val="hlink"/>
                </a:solidFill>
              </a:rPr>
              <a:t>The Number of Armature Conductors (</a:t>
            </a:r>
            <a:r>
              <a:rPr lang="en-AU" altLang="en-US">
                <a:solidFill>
                  <a:srgbClr val="FF0000"/>
                </a:solidFill>
              </a:rPr>
              <a:t>Z</a:t>
            </a:r>
            <a:r>
              <a:rPr lang="en-AU" altLang="en-US">
                <a:solidFill>
                  <a:schemeClr val="hlink"/>
                </a:solidFill>
              </a:rPr>
              <a:t>) and Paths (</a:t>
            </a:r>
            <a:r>
              <a:rPr lang="en-AU" altLang="en-US">
                <a:solidFill>
                  <a:srgbClr val="FF0000"/>
                </a:solidFill>
              </a:rPr>
              <a:t>a</a:t>
            </a:r>
            <a:r>
              <a:rPr lang="en-AU" altLang="en-US">
                <a:solidFill>
                  <a:schemeClr val="hlink"/>
                </a:solidFill>
              </a:rPr>
              <a:t>)</a:t>
            </a:r>
          </a:p>
        </p:txBody>
      </p:sp>
      <p:sp>
        <p:nvSpPr>
          <p:cNvPr id="247821" name="Text Box 13"/>
          <p:cNvSpPr txBox="1">
            <a:spLocks noChangeArrowheads="1"/>
          </p:cNvSpPr>
          <p:nvPr/>
        </p:nvSpPr>
        <p:spPr bwMode="auto">
          <a:xfrm>
            <a:off x="755650" y="4689475"/>
            <a:ext cx="78851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chemeClr val="hlink"/>
                </a:solidFill>
              </a:rPr>
              <a:t>The revolutions per second (</a:t>
            </a:r>
            <a:r>
              <a:rPr lang="en-AU" altLang="en-US" baseline="30000">
                <a:solidFill>
                  <a:srgbClr val="FF0000"/>
                </a:solidFill>
              </a:rPr>
              <a:t>n</a:t>
            </a:r>
            <a:r>
              <a:rPr lang="en-AU" altLang="en-US">
                <a:solidFill>
                  <a:srgbClr val="FF0000"/>
                </a:solidFill>
              </a:rPr>
              <a:t>/</a:t>
            </a:r>
            <a:r>
              <a:rPr lang="en-AU" altLang="en-US" baseline="-25000">
                <a:solidFill>
                  <a:srgbClr val="FF0000"/>
                </a:solidFill>
              </a:rPr>
              <a:t>60</a:t>
            </a:r>
            <a:r>
              <a:rPr lang="en-AU" altLang="en-US">
                <a:solidFill>
                  <a:schemeClr val="hlink"/>
                </a:solidFill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 Box 15"/>
              <p:cNvSpPr txBox="1">
                <a:spLocks noChangeArrowheads="1"/>
              </p:cNvSpPr>
              <p:nvPr/>
            </p:nvSpPr>
            <p:spPr bwMode="auto">
              <a:xfrm>
                <a:off x="4074054" y="4959461"/>
                <a:ext cx="3507149" cy="147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l" eaLnBrk="1" hangingPunct="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AU" altLang="en-US" sz="4800" dirty="0" smtClean="0"/>
                        <m:t>e</m:t>
                      </m:r>
                      <m:r>
                        <m:rPr>
                          <m:nor/>
                        </m:rPr>
                        <a:rPr lang="en-AU" altLang="en-US" sz="4800" baseline="-25000" dirty="0" smtClean="0"/>
                        <m:t>g</m:t>
                      </m:r>
                      <m:r>
                        <m:rPr>
                          <m:nor/>
                        </m:rPr>
                        <a:rPr lang="en-AU" altLang="en-US" sz="4800" dirty="0" smtClean="0"/>
                        <m:t> =</m:t>
                      </m:r>
                      <m:f>
                        <m:fPr>
                          <m:ctrlPr>
                            <a:rPr lang="en-AU" altLang="en-US" sz="4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altLang="en-US" sz="4800" i="1" dirty="0" smtClean="0">
                              <a:latin typeface="Cambria Math"/>
                              <a:ea typeface="Cambria Math"/>
                            </a:rPr>
                            <m:t>Φ</m:t>
                          </m:r>
                          <m:r>
                            <a:rPr lang="en-AU" altLang="en-US" sz="4800" b="0" i="1" dirty="0" smtClean="0">
                              <a:latin typeface="Cambria Math"/>
                              <a:ea typeface="Cambria Math"/>
                            </a:rPr>
                            <m:t>𝑃</m:t>
                          </m:r>
                        </m:num>
                        <m:den>
                          <m:r>
                            <a:rPr lang="en-AU" altLang="en-US" sz="4800" b="0" i="1" dirty="0" smtClean="0">
                              <a:latin typeface="Cambria Math"/>
                            </a:rPr>
                            <m:t>1</m:t>
                          </m:r>
                        </m:den>
                      </m:f>
                      <m:r>
                        <a:rPr lang="en-AU" altLang="en-US" sz="4800" i="1" dirty="0" smtClean="0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AU" altLang="en-US" sz="4800" i="1" dirty="0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AU" altLang="en-US" sz="4800" b="0" i="1" dirty="0" smtClean="0">
                              <a:latin typeface="Cambria Math"/>
                              <a:ea typeface="Cambria Math"/>
                            </a:rPr>
                            <m:t>𝑍</m:t>
                          </m:r>
                        </m:num>
                        <m:den>
                          <m:r>
                            <a:rPr lang="en-AU" altLang="en-US" sz="4800" b="0" i="1" dirty="0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AU" altLang="en-US" sz="4800" dirty="0"/>
              </a:p>
            </p:txBody>
          </p:sp>
        </mc:Choice>
        <mc:Fallback xmlns="">
          <p:sp>
            <p:nvSpPr>
              <p:cNvPr id="21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4054" y="4959461"/>
                <a:ext cx="3507149" cy="14760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7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7821" grpId="0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F4F9A3-3844-42F0-889E-6B2752CBA782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C82EC0-D444-47CE-84AD-DEA18FBB3299}" type="slidenum">
              <a:rPr lang="en-AU"/>
              <a:pPr>
                <a:defRPr/>
              </a:pPr>
              <a:t>25</a:t>
            </a:fld>
            <a:endParaRPr lang="en-AU"/>
          </a:p>
        </p:txBody>
      </p:sp>
      <p:sp>
        <p:nvSpPr>
          <p:cNvPr id="23556" name="Text Box 7"/>
          <p:cNvSpPr txBox="1">
            <a:spLocks noChangeArrowheads="1"/>
          </p:cNvSpPr>
          <p:nvPr/>
        </p:nvSpPr>
        <p:spPr bwMode="auto">
          <a:xfrm>
            <a:off x="755650" y="188913"/>
            <a:ext cx="6408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Generated voltage depends on:</a:t>
            </a:r>
          </a:p>
        </p:txBody>
      </p:sp>
      <p:sp>
        <p:nvSpPr>
          <p:cNvPr id="242697" name="Text Box 9"/>
          <p:cNvSpPr txBox="1">
            <a:spLocks noChangeArrowheads="1"/>
          </p:cNvSpPr>
          <p:nvPr/>
        </p:nvSpPr>
        <p:spPr bwMode="auto">
          <a:xfrm>
            <a:off x="755650" y="800100"/>
            <a:ext cx="3421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Things we can change:</a:t>
            </a:r>
          </a:p>
        </p:txBody>
      </p:sp>
      <p:sp>
        <p:nvSpPr>
          <p:cNvPr id="242698" name="Text Box 10"/>
          <p:cNvSpPr txBox="1">
            <a:spLocks noChangeArrowheads="1"/>
          </p:cNvSpPr>
          <p:nvPr/>
        </p:nvSpPr>
        <p:spPr bwMode="auto">
          <a:xfrm>
            <a:off x="755650" y="1270000"/>
            <a:ext cx="2305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chemeClr val="hlink"/>
                </a:solidFill>
              </a:rPr>
              <a:t>Flux (</a:t>
            </a:r>
            <a:r>
              <a:rPr lang="el-GR" altLang="en-US">
                <a:solidFill>
                  <a:schemeClr val="hlink"/>
                </a:solidFill>
              </a:rPr>
              <a:t>Φ</a:t>
            </a:r>
            <a:r>
              <a:rPr lang="en-AU" altLang="en-US">
                <a:solidFill>
                  <a:schemeClr val="hlink"/>
                </a:solidFill>
              </a:rPr>
              <a:t>)</a:t>
            </a:r>
          </a:p>
        </p:txBody>
      </p:sp>
      <p:sp>
        <p:nvSpPr>
          <p:cNvPr id="242699" name="Text Box 11"/>
          <p:cNvSpPr txBox="1">
            <a:spLocks noChangeArrowheads="1"/>
          </p:cNvSpPr>
          <p:nvPr/>
        </p:nvSpPr>
        <p:spPr bwMode="auto">
          <a:xfrm>
            <a:off x="4176713" y="800100"/>
            <a:ext cx="4213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Things we can not change:</a:t>
            </a:r>
          </a:p>
        </p:txBody>
      </p:sp>
      <p:sp>
        <p:nvSpPr>
          <p:cNvPr id="242700" name="Text Box 12"/>
          <p:cNvSpPr txBox="1">
            <a:spLocks noChangeArrowheads="1"/>
          </p:cNvSpPr>
          <p:nvPr/>
        </p:nvSpPr>
        <p:spPr bwMode="auto">
          <a:xfrm>
            <a:off x="755650" y="1651000"/>
            <a:ext cx="34210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chemeClr val="hlink"/>
                </a:solidFill>
              </a:rPr>
              <a:t>Number of Revolutions (n)</a:t>
            </a:r>
          </a:p>
        </p:txBody>
      </p:sp>
      <p:sp>
        <p:nvSpPr>
          <p:cNvPr id="242701" name="Text Box 13"/>
          <p:cNvSpPr txBox="1">
            <a:spLocks noChangeArrowheads="1"/>
          </p:cNvSpPr>
          <p:nvPr/>
        </p:nvSpPr>
        <p:spPr bwMode="auto">
          <a:xfrm>
            <a:off x="3959225" y="2997200"/>
            <a:ext cx="5184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rgbClr val="FF0000"/>
                </a:solidFill>
              </a:rPr>
              <a:t>These make up the Machine Constant (k)</a:t>
            </a:r>
          </a:p>
        </p:txBody>
      </p:sp>
      <p:sp>
        <p:nvSpPr>
          <p:cNvPr id="242703" name="Text Box 15"/>
          <p:cNvSpPr txBox="1">
            <a:spLocks noChangeArrowheads="1"/>
          </p:cNvSpPr>
          <p:nvPr/>
        </p:nvSpPr>
        <p:spPr bwMode="auto">
          <a:xfrm>
            <a:off x="4176713" y="1287463"/>
            <a:ext cx="3349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chemeClr val="hlink"/>
                </a:solidFill>
              </a:rPr>
              <a:t>Number of Poles (P)</a:t>
            </a:r>
          </a:p>
        </p:txBody>
      </p:sp>
      <p:sp>
        <p:nvSpPr>
          <p:cNvPr id="242704" name="Text Box 16"/>
          <p:cNvSpPr txBox="1">
            <a:spLocks noChangeArrowheads="1"/>
          </p:cNvSpPr>
          <p:nvPr/>
        </p:nvSpPr>
        <p:spPr bwMode="auto">
          <a:xfrm>
            <a:off x="4176713" y="1714500"/>
            <a:ext cx="45354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chemeClr val="hlink"/>
                </a:solidFill>
              </a:rPr>
              <a:t>Number of Armature Conductors (Z)</a:t>
            </a:r>
          </a:p>
        </p:txBody>
      </p:sp>
      <p:sp>
        <p:nvSpPr>
          <p:cNvPr id="242705" name="Text Box 17"/>
          <p:cNvSpPr txBox="1">
            <a:spLocks noChangeArrowheads="1"/>
          </p:cNvSpPr>
          <p:nvPr/>
        </p:nvSpPr>
        <p:spPr bwMode="auto">
          <a:xfrm>
            <a:off x="4176713" y="2141538"/>
            <a:ext cx="4718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chemeClr val="hlink"/>
                </a:solidFill>
              </a:rPr>
              <a:t>Number of Armature Paths (a)</a:t>
            </a:r>
          </a:p>
        </p:txBody>
      </p:sp>
      <p:sp>
        <p:nvSpPr>
          <p:cNvPr id="242706" name="Text Box 18"/>
          <p:cNvSpPr txBox="1">
            <a:spLocks noChangeArrowheads="1"/>
          </p:cNvSpPr>
          <p:nvPr/>
        </p:nvSpPr>
        <p:spPr bwMode="auto">
          <a:xfrm>
            <a:off x="4176713" y="2568575"/>
            <a:ext cx="45354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chemeClr val="hlink"/>
                </a:solidFill>
              </a:rPr>
              <a:t>Number of seconds in a minute (60)</a:t>
            </a:r>
          </a:p>
        </p:txBody>
      </p:sp>
      <p:sp>
        <p:nvSpPr>
          <p:cNvPr id="242707" name="Text Box 19"/>
          <p:cNvSpPr txBox="1">
            <a:spLocks noChangeArrowheads="1"/>
          </p:cNvSpPr>
          <p:nvPr/>
        </p:nvSpPr>
        <p:spPr bwMode="auto">
          <a:xfrm>
            <a:off x="5116513" y="5408613"/>
            <a:ext cx="272891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5400"/>
              <a:t>e</a:t>
            </a:r>
            <a:r>
              <a:rPr lang="en-AU" altLang="en-US" sz="5400" baseline="-25000"/>
              <a:t>g</a:t>
            </a:r>
            <a:r>
              <a:rPr lang="en-AU" altLang="en-US" sz="5400"/>
              <a:t> = k</a:t>
            </a:r>
            <a:r>
              <a:rPr lang="el-GR" altLang="en-US" sz="5400"/>
              <a:t>Φ</a:t>
            </a:r>
            <a:r>
              <a:rPr lang="en-AU" altLang="en-US" sz="5400"/>
              <a:t>n</a:t>
            </a:r>
            <a:endParaRPr lang="el-GR" altLang="en-US" sz="5400"/>
          </a:p>
        </p:txBody>
      </p:sp>
      <p:graphicFrame>
        <p:nvGraphicFramePr>
          <p:cNvPr id="242708" name="Object 20"/>
          <p:cNvGraphicFramePr>
            <a:graphicFrameLocks noChangeAspect="1"/>
          </p:cNvGraphicFramePr>
          <p:nvPr/>
        </p:nvGraphicFramePr>
        <p:xfrm>
          <a:off x="4967288" y="3454400"/>
          <a:ext cx="2122487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8" name="Equation" r:id="rId3" imgW="622030" imgH="393529" progId="Equation.3">
                  <p:embed/>
                </p:oleObj>
              </mc:Choice>
              <mc:Fallback>
                <p:oleObj name="Equation" r:id="rId3" imgW="622030" imgH="393529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7288" y="3454400"/>
                        <a:ext cx="2122487" cy="1343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2709" name="Text Box 21"/>
          <p:cNvSpPr txBox="1">
            <a:spLocks noChangeArrowheads="1"/>
          </p:cNvSpPr>
          <p:nvPr/>
        </p:nvSpPr>
        <p:spPr bwMode="auto">
          <a:xfrm>
            <a:off x="395288" y="4040188"/>
            <a:ext cx="23764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So that:</a:t>
            </a:r>
          </a:p>
        </p:txBody>
      </p:sp>
      <p:sp>
        <p:nvSpPr>
          <p:cNvPr id="242711" name="Text Box 23"/>
          <p:cNvSpPr txBox="1">
            <a:spLocks noChangeArrowheads="1"/>
          </p:cNvSpPr>
          <p:nvPr/>
        </p:nvSpPr>
        <p:spPr bwMode="auto">
          <a:xfrm>
            <a:off x="749300" y="4660900"/>
            <a:ext cx="3462338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4400"/>
              <a:t>e</a:t>
            </a:r>
            <a:r>
              <a:rPr lang="en-AU" altLang="en-US" sz="4400" baseline="-25000"/>
              <a:t>g</a:t>
            </a:r>
            <a:r>
              <a:rPr lang="en-AU" altLang="en-US" sz="4400"/>
              <a:t> = </a:t>
            </a:r>
            <a:r>
              <a:rPr lang="en-AU" altLang="en-US" sz="4400" u="sng">
                <a:solidFill>
                  <a:srgbClr val="FF0000"/>
                </a:solidFill>
              </a:rPr>
              <a:t>PZ </a:t>
            </a:r>
            <a:r>
              <a:rPr lang="en-AU" altLang="en-US" sz="4400"/>
              <a:t> x </a:t>
            </a:r>
            <a:r>
              <a:rPr lang="el-GR" altLang="en-US" sz="4400"/>
              <a:t>Φ</a:t>
            </a:r>
            <a:r>
              <a:rPr lang="en-AU" altLang="en-US" sz="4400"/>
              <a:t>n</a:t>
            </a:r>
            <a:br>
              <a:rPr lang="en-AU" altLang="en-US" sz="4400"/>
            </a:br>
            <a:r>
              <a:rPr lang="en-AU" altLang="en-US" sz="4400"/>
              <a:t>	 </a:t>
            </a:r>
            <a:r>
              <a:rPr lang="en-AU" altLang="en-US" sz="4400">
                <a:solidFill>
                  <a:srgbClr val="FF0000"/>
                </a:solidFill>
              </a:rPr>
              <a:t>60a</a:t>
            </a:r>
            <a:endParaRPr lang="el-GR" altLang="en-US" sz="4400">
              <a:solidFill>
                <a:srgbClr val="FF0000"/>
              </a:solidFill>
            </a:endParaRPr>
          </a:p>
        </p:txBody>
      </p:sp>
      <p:sp>
        <p:nvSpPr>
          <p:cNvPr id="242714" name="Text Box 26"/>
          <p:cNvSpPr txBox="1">
            <a:spLocks noChangeArrowheads="1"/>
          </p:cNvSpPr>
          <p:nvPr/>
        </p:nvSpPr>
        <p:spPr bwMode="auto">
          <a:xfrm>
            <a:off x="4692650" y="4918075"/>
            <a:ext cx="23764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becomes:</a:t>
            </a:r>
          </a:p>
        </p:txBody>
      </p:sp>
      <p:sp>
        <p:nvSpPr>
          <p:cNvPr id="20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2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2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2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2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42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2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2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42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4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4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4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697" grpId="0"/>
      <p:bldP spid="242698" grpId="0"/>
      <p:bldP spid="242699" grpId="0"/>
      <p:bldP spid="242700" grpId="0"/>
      <p:bldP spid="242701" grpId="0"/>
      <p:bldP spid="242703" grpId="0"/>
      <p:bldP spid="242704" grpId="0"/>
      <p:bldP spid="242705" grpId="0"/>
      <p:bldP spid="242706" grpId="0"/>
      <p:bldP spid="242707" grpId="0"/>
      <p:bldP spid="242709" grpId="0"/>
      <p:bldP spid="242711" grpId="0"/>
      <p:bldP spid="242714" grpId="0"/>
      <p:bldP spid="2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Text Box 2"/>
          <p:cNvSpPr txBox="1">
            <a:spLocks noChangeArrowheads="1"/>
          </p:cNvSpPr>
          <p:nvPr/>
        </p:nvSpPr>
        <p:spPr bwMode="auto">
          <a:xfrm>
            <a:off x="169652" y="262806"/>
            <a:ext cx="18367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 smtClean="0"/>
              <a:t>Ex</a:t>
            </a:r>
            <a:r>
              <a:rPr lang="en-AU" altLang="en-US" sz="1800" dirty="0"/>
              <a:t>. 4</a:t>
            </a:r>
          </a:p>
        </p:txBody>
      </p:sp>
      <p:sp>
        <p:nvSpPr>
          <p:cNvPr id="2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4F2876-3EFD-43DD-9695-AD0BCC2B1730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FB10C0-6378-4348-9425-9AD1DAD2C66C}" type="slidenum">
              <a:rPr lang="en-AU"/>
              <a:pPr>
                <a:defRPr/>
              </a:pPr>
              <a:t>26</a:t>
            </a:fld>
            <a:endParaRPr lang="en-AU"/>
          </a:p>
        </p:txBody>
      </p:sp>
      <p:sp>
        <p:nvSpPr>
          <p:cNvPr id="244739" name="Text Box 3"/>
          <p:cNvSpPr txBox="1">
            <a:spLocks noChangeArrowheads="1"/>
          </p:cNvSpPr>
          <p:nvPr/>
        </p:nvSpPr>
        <p:spPr bwMode="auto">
          <a:xfrm>
            <a:off x="5553291" y="2506189"/>
            <a:ext cx="1649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l-GR" altLang="en-US" dirty="0">
                <a:solidFill>
                  <a:schemeClr val="bg1">
                    <a:lumMod val="50000"/>
                  </a:schemeClr>
                </a:solidFill>
              </a:rPr>
              <a:t>Φ</a:t>
            </a:r>
            <a:r>
              <a:rPr lang="en-AU" altLang="en-US" dirty="0">
                <a:solidFill>
                  <a:schemeClr val="bg1">
                    <a:lumMod val="50000"/>
                  </a:schemeClr>
                </a:solidFill>
              </a:rPr>
              <a:t> = 0.08 </a:t>
            </a:r>
            <a:r>
              <a:rPr lang="en-AU" altLang="en-US" dirty="0" err="1">
                <a:solidFill>
                  <a:schemeClr val="bg1">
                    <a:lumMod val="50000"/>
                  </a:schemeClr>
                </a:solidFill>
              </a:rPr>
              <a:t>Wb</a:t>
            </a:r>
            <a:endParaRPr lang="en-AU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4740" name="Text Box 4"/>
          <p:cNvSpPr txBox="1">
            <a:spLocks noChangeArrowheads="1"/>
          </p:cNvSpPr>
          <p:nvPr/>
        </p:nvSpPr>
        <p:spPr bwMode="auto">
          <a:xfrm>
            <a:off x="5553291" y="3023539"/>
            <a:ext cx="15986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chemeClr val="bg1">
                    <a:lumMod val="50000"/>
                  </a:schemeClr>
                </a:solidFill>
              </a:rPr>
              <a:t>n = 360 rpm</a:t>
            </a:r>
          </a:p>
        </p:txBody>
      </p:sp>
      <p:sp>
        <p:nvSpPr>
          <p:cNvPr id="244741" name="Text Box 5"/>
          <p:cNvSpPr txBox="1">
            <a:spLocks noChangeArrowheads="1"/>
          </p:cNvSpPr>
          <p:nvPr/>
        </p:nvSpPr>
        <p:spPr bwMode="auto">
          <a:xfrm>
            <a:off x="5553291" y="1988840"/>
            <a:ext cx="873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chemeClr val="bg1">
                    <a:lumMod val="50000"/>
                  </a:schemeClr>
                </a:solidFill>
              </a:rPr>
              <a:t>k = 15</a:t>
            </a:r>
          </a:p>
        </p:txBody>
      </p:sp>
      <p:sp>
        <p:nvSpPr>
          <p:cNvPr id="244742" name="Text Box 6"/>
          <p:cNvSpPr txBox="1">
            <a:spLocks noChangeArrowheads="1"/>
          </p:cNvSpPr>
          <p:nvPr/>
        </p:nvSpPr>
        <p:spPr bwMode="auto">
          <a:xfrm>
            <a:off x="5489920" y="3682536"/>
            <a:ext cx="1620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>
                <a:solidFill>
                  <a:schemeClr val="bg1">
                    <a:lumMod val="50000"/>
                  </a:schemeClr>
                </a:solidFill>
              </a:rPr>
              <a:t>e = k</a:t>
            </a:r>
            <a:r>
              <a:rPr lang="el-GR" altLang="en-US" sz="2400">
                <a:solidFill>
                  <a:schemeClr val="bg1">
                    <a:lumMod val="50000"/>
                  </a:schemeClr>
                </a:solidFill>
              </a:rPr>
              <a:t>Φ</a:t>
            </a:r>
            <a:r>
              <a:rPr lang="en-AU" altLang="en-US" sz="2400">
                <a:solidFill>
                  <a:schemeClr val="bg1">
                    <a:lumMod val="50000"/>
                  </a:schemeClr>
                </a:solidFill>
              </a:rPr>
              <a:t>n</a:t>
            </a:r>
            <a:endParaRPr lang="el-GR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4743" name="Text Box 7"/>
          <p:cNvSpPr txBox="1">
            <a:spLocks noChangeArrowheads="1"/>
          </p:cNvSpPr>
          <p:nvPr/>
        </p:nvSpPr>
        <p:spPr bwMode="auto">
          <a:xfrm>
            <a:off x="5489920" y="4164358"/>
            <a:ext cx="3011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chemeClr val="bg1">
                    <a:lumMod val="50000"/>
                  </a:schemeClr>
                </a:solidFill>
              </a:rPr>
              <a:t>e = 15 x 0.08 x 360 </a:t>
            </a:r>
          </a:p>
        </p:txBody>
      </p:sp>
      <p:sp>
        <p:nvSpPr>
          <p:cNvPr id="244744" name="Text Box 8"/>
          <p:cNvSpPr txBox="1">
            <a:spLocks noChangeArrowheads="1"/>
          </p:cNvSpPr>
          <p:nvPr/>
        </p:nvSpPr>
        <p:spPr bwMode="auto">
          <a:xfrm>
            <a:off x="5489920" y="4646180"/>
            <a:ext cx="1533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>
                <a:solidFill>
                  <a:schemeClr val="bg1">
                    <a:lumMod val="50000"/>
                  </a:schemeClr>
                </a:solidFill>
              </a:rPr>
              <a:t>e = 432 V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50688" y="642529"/>
            <a:ext cx="8640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dirty="0" smtClean="0"/>
              <a:t>Determine the generated voltage of a separately-excited generator with a machine constant of 15, an effective field flux of 0.08 </a:t>
            </a:r>
            <a:r>
              <a:rPr lang="en-AU" dirty="0" err="1" smtClean="0"/>
              <a:t>Wb</a:t>
            </a:r>
            <a:r>
              <a:rPr lang="en-AU" dirty="0" smtClean="0"/>
              <a:t> and an operating speed of 360 rpm.</a:t>
            </a:r>
            <a:endParaRPr lang="en-AU" dirty="0"/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575556" y="1988840"/>
            <a:ext cx="2556284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AU" altLang="en-US" sz="2000" dirty="0">
                <a:solidFill>
                  <a:schemeClr val="bg1">
                    <a:lumMod val="50000"/>
                  </a:schemeClr>
                </a:solidFill>
              </a:rPr>
              <a:t>What do we know?</a:t>
            </a: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575556" y="3682536"/>
            <a:ext cx="34920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AU" altLang="en-US" sz="2000" dirty="0">
                <a:solidFill>
                  <a:schemeClr val="bg1">
                    <a:lumMod val="50000"/>
                  </a:schemeClr>
                </a:solidFill>
              </a:rPr>
              <a:t>What do we want to know?</a:t>
            </a:r>
          </a:p>
        </p:txBody>
      </p:sp>
      <p:cxnSp>
        <p:nvCxnSpPr>
          <p:cNvPr id="32" name="Straight Connector 31"/>
          <p:cNvCxnSpPr/>
          <p:nvPr/>
        </p:nvCxnSpPr>
        <p:spPr bwMode="auto">
          <a:xfrm>
            <a:off x="1665561" y="980520"/>
            <a:ext cx="262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/>
          <p:nvPr/>
        </p:nvCxnSpPr>
        <p:spPr bwMode="auto">
          <a:xfrm>
            <a:off x="1088020" y="1277776"/>
            <a:ext cx="277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>
            <a:off x="4381811" y="1276275"/>
            <a:ext cx="37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/>
          <p:nvPr/>
        </p:nvCxnSpPr>
        <p:spPr bwMode="auto">
          <a:xfrm>
            <a:off x="697240" y="1575024"/>
            <a:ext cx="331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4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4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4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44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44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4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39" grpId="0"/>
      <p:bldP spid="244740" grpId="0"/>
      <p:bldP spid="244741" grpId="0"/>
      <p:bldP spid="244742" grpId="0"/>
      <p:bldP spid="244743" grpId="0"/>
      <p:bldP spid="244744" grpId="0"/>
      <p:bldP spid="30" grpId="0"/>
      <p:bldP spid="31" grpId="0"/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Text Box 2"/>
          <p:cNvSpPr txBox="1">
            <a:spLocks noChangeArrowheads="1"/>
          </p:cNvSpPr>
          <p:nvPr/>
        </p:nvSpPr>
        <p:spPr bwMode="auto">
          <a:xfrm>
            <a:off x="169652" y="262806"/>
            <a:ext cx="18367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 smtClean="0"/>
              <a:t>Ex</a:t>
            </a:r>
            <a:r>
              <a:rPr lang="en-AU" altLang="en-US" sz="1800" dirty="0"/>
              <a:t>. </a:t>
            </a:r>
            <a:r>
              <a:rPr lang="en-AU" altLang="en-US" sz="1800" dirty="0" smtClean="0"/>
              <a:t>5</a:t>
            </a:r>
            <a:endParaRPr lang="en-AU" altLang="en-US" sz="1800" dirty="0"/>
          </a:p>
        </p:txBody>
      </p:sp>
      <p:sp>
        <p:nvSpPr>
          <p:cNvPr id="2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4F2876-3EFD-43DD-9695-AD0BCC2B1730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FB10C0-6378-4348-9425-9AD1DAD2C66C}" type="slidenum">
              <a:rPr lang="en-AU"/>
              <a:pPr>
                <a:defRPr/>
              </a:pPr>
              <a:t>27</a:t>
            </a:fld>
            <a:endParaRPr lang="en-AU"/>
          </a:p>
        </p:txBody>
      </p:sp>
      <p:sp>
        <p:nvSpPr>
          <p:cNvPr id="19" name="Rectangle 18"/>
          <p:cNvSpPr/>
          <p:nvPr/>
        </p:nvSpPr>
        <p:spPr bwMode="auto">
          <a:xfrm>
            <a:off x="5535218" y="2538043"/>
            <a:ext cx="1623600" cy="324000"/>
          </a:xfrm>
          <a:prstGeom prst="rect">
            <a:avLst/>
          </a:prstGeom>
          <a:solidFill>
            <a:srgbClr val="FFFF66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44739" name="Text Box 3"/>
          <p:cNvSpPr txBox="1">
            <a:spLocks noChangeArrowheads="1"/>
          </p:cNvSpPr>
          <p:nvPr/>
        </p:nvSpPr>
        <p:spPr bwMode="auto">
          <a:xfrm>
            <a:off x="5553291" y="2506189"/>
            <a:ext cx="16225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l-GR" altLang="en-US" dirty="0">
                <a:solidFill>
                  <a:schemeClr val="bg1">
                    <a:lumMod val="50000"/>
                  </a:schemeClr>
                </a:solidFill>
              </a:rPr>
              <a:t>Φ</a:t>
            </a:r>
            <a:r>
              <a:rPr lang="en-AU" altLang="en-US" dirty="0">
                <a:solidFill>
                  <a:schemeClr val="bg1">
                    <a:lumMod val="50000"/>
                  </a:schemeClr>
                </a:solidFill>
              </a:rPr>
              <a:t> = </a:t>
            </a:r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</a:rPr>
              <a:t>0.10 </a:t>
            </a:r>
            <a:r>
              <a:rPr lang="en-AU" altLang="en-US" dirty="0" err="1">
                <a:solidFill>
                  <a:schemeClr val="bg1">
                    <a:lumMod val="50000"/>
                  </a:schemeClr>
                </a:solidFill>
              </a:rPr>
              <a:t>Wb</a:t>
            </a:r>
            <a:endParaRPr lang="en-AU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4740" name="Text Box 4"/>
          <p:cNvSpPr txBox="1">
            <a:spLocks noChangeArrowheads="1"/>
          </p:cNvSpPr>
          <p:nvPr/>
        </p:nvSpPr>
        <p:spPr bwMode="auto">
          <a:xfrm>
            <a:off x="5553291" y="3023539"/>
            <a:ext cx="15986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chemeClr val="bg1">
                    <a:lumMod val="50000"/>
                  </a:schemeClr>
                </a:solidFill>
              </a:rPr>
              <a:t>n = 360 rpm</a:t>
            </a:r>
          </a:p>
        </p:txBody>
      </p:sp>
      <p:sp>
        <p:nvSpPr>
          <p:cNvPr id="244741" name="Text Box 5"/>
          <p:cNvSpPr txBox="1">
            <a:spLocks noChangeArrowheads="1"/>
          </p:cNvSpPr>
          <p:nvPr/>
        </p:nvSpPr>
        <p:spPr bwMode="auto">
          <a:xfrm>
            <a:off x="5553291" y="1988840"/>
            <a:ext cx="873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chemeClr val="bg1">
                    <a:lumMod val="50000"/>
                  </a:schemeClr>
                </a:solidFill>
              </a:rPr>
              <a:t>k = 15</a:t>
            </a:r>
          </a:p>
        </p:txBody>
      </p:sp>
      <p:sp>
        <p:nvSpPr>
          <p:cNvPr id="244742" name="Text Box 6"/>
          <p:cNvSpPr txBox="1">
            <a:spLocks noChangeArrowheads="1"/>
          </p:cNvSpPr>
          <p:nvPr/>
        </p:nvSpPr>
        <p:spPr bwMode="auto">
          <a:xfrm>
            <a:off x="5489920" y="3682536"/>
            <a:ext cx="1620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>
                <a:solidFill>
                  <a:schemeClr val="bg1">
                    <a:lumMod val="50000"/>
                  </a:schemeClr>
                </a:solidFill>
              </a:rPr>
              <a:t>e = k</a:t>
            </a:r>
            <a:r>
              <a:rPr lang="el-GR" altLang="en-US" sz="2400">
                <a:solidFill>
                  <a:schemeClr val="bg1">
                    <a:lumMod val="50000"/>
                  </a:schemeClr>
                </a:solidFill>
              </a:rPr>
              <a:t>Φ</a:t>
            </a:r>
            <a:r>
              <a:rPr lang="en-AU" altLang="en-US" sz="2400">
                <a:solidFill>
                  <a:schemeClr val="bg1">
                    <a:lumMod val="50000"/>
                  </a:schemeClr>
                </a:solidFill>
              </a:rPr>
              <a:t>n</a:t>
            </a:r>
            <a:endParaRPr lang="el-GR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4743" name="Text Box 7"/>
          <p:cNvSpPr txBox="1">
            <a:spLocks noChangeArrowheads="1"/>
          </p:cNvSpPr>
          <p:nvPr/>
        </p:nvSpPr>
        <p:spPr bwMode="auto">
          <a:xfrm>
            <a:off x="5489920" y="4164358"/>
            <a:ext cx="298992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chemeClr val="bg1">
                    <a:lumMod val="50000"/>
                  </a:schemeClr>
                </a:solidFill>
              </a:rPr>
              <a:t>e = 15 x </a:t>
            </a:r>
            <a:r>
              <a:rPr lang="en-AU" altLang="en-US" sz="2400" dirty="0" smtClean="0">
                <a:solidFill>
                  <a:schemeClr val="bg1">
                    <a:lumMod val="50000"/>
                  </a:schemeClr>
                </a:solidFill>
              </a:rPr>
              <a:t>0.10 </a:t>
            </a:r>
            <a:r>
              <a:rPr lang="en-AU" altLang="en-US" sz="2400" dirty="0">
                <a:solidFill>
                  <a:schemeClr val="bg1">
                    <a:lumMod val="50000"/>
                  </a:schemeClr>
                </a:solidFill>
              </a:rPr>
              <a:t>x 360 </a:t>
            </a:r>
          </a:p>
        </p:txBody>
      </p:sp>
      <p:sp>
        <p:nvSpPr>
          <p:cNvPr id="244744" name="Text Box 8"/>
          <p:cNvSpPr txBox="1">
            <a:spLocks noChangeArrowheads="1"/>
          </p:cNvSpPr>
          <p:nvPr/>
        </p:nvSpPr>
        <p:spPr bwMode="auto">
          <a:xfrm>
            <a:off x="5489920" y="4646180"/>
            <a:ext cx="15472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chemeClr val="bg1">
                    <a:lumMod val="50000"/>
                  </a:schemeClr>
                </a:solidFill>
              </a:rPr>
              <a:t>e = </a:t>
            </a:r>
            <a:r>
              <a:rPr lang="en-AU" altLang="en-US" sz="2400" dirty="0" smtClean="0">
                <a:solidFill>
                  <a:schemeClr val="bg1">
                    <a:lumMod val="50000"/>
                  </a:schemeClr>
                </a:solidFill>
              </a:rPr>
              <a:t>540 </a:t>
            </a:r>
            <a:r>
              <a:rPr lang="en-AU" altLang="en-US" sz="2400" dirty="0">
                <a:solidFill>
                  <a:schemeClr val="bg1">
                    <a:lumMod val="50000"/>
                  </a:schemeClr>
                </a:solidFill>
              </a:rPr>
              <a:t>V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4323617" y="982428"/>
            <a:ext cx="3816000" cy="324000"/>
          </a:xfrm>
          <a:prstGeom prst="rect">
            <a:avLst/>
          </a:prstGeom>
          <a:solidFill>
            <a:srgbClr val="FFFF66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50688" y="642529"/>
            <a:ext cx="8640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dirty="0" smtClean="0"/>
              <a:t>Determine the generated voltage of a separately-excited generator with a machine constant of 15, an effective field flux of 0.10 </a:t>
            </a:r>
            <a:r>
              <a:rPr lang="en-AU" dirty="0" err="1" smtClean="0"/>
              <a:t>Wb</a:t>
            </a:r>
            <a:r>
              <a:rPr lang="en-AU" dirty="0" smtClean="0"/>
              <a:t> and an operating speed of 360 rpm.</a:t>
            </a:r>
            <a:endParaRPr lang="en-AU" dirty="0"/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575556" y="1988840"/>
            <a:ext cx="2556284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AU" altLang="en-US" sz="2000" dirty="0">
                <a:solidFill>
                  <a:schemeClr val="bg1">
                    <a:lumMod val="50000"/>
                  </a:schemeClr>
                </a:solidFill>
              </a:rPr>
              <a:t>What do we know?</a:t>
            </a: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575556" y="3682536"/>
            <a:ext cx="34920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AU" altLang="en-US" sz="2000" dirty="0">
                <a:solidFill>
                  <a:schemeClr val="bg1">
                    <a:lumMod val="50000"/>
                  </a:schemeClr>
                </a:solidFill>
              </a:rPr>
              <a:t>What do we want to know?</a:t>
            </a:r>
          </a:p>
        </p:txBody>
      </p:sp>
      <p:cxnSp>
        <p:nvCxnSpPr>
          <p:cNvPr id="32" name="Straight Connector 31"/>
          <p:cNvCxnSpPr/>
          <p:nvPr/>
        </p:nvCxnSpPr>
        <p:spPr bwMode="auto">
          <a:xfrm>
            <a:off x="1665561" y="971467"/>
            <a:ext cx="262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/>
          <p:nvPr/>
        </p:nvCxnSpPr>
        <p:spPr bwMode="auto">
          <a:xfrm>
            <a:off x="1088020" y="1268723"/>
            <a:ext cx="277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>
            <a:off x="4381811" y="1267222"/>
            <a:ext cx="37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/>
          <p:nvPr/>
        </p:nvCxnSpPr>
        <p:spPr bwMode="auto">
          <a:xfrm>
            <a:off x="697240" y="1565971"/>
            <a:ext cx="331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374879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4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4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4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44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44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44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44739" grpId="0"/>
      <p:bldP spid="244740" grpId="0"/>
      <p:bldP spid="244741" grpId="0"/>
      <p:bldP spid="244742" grpId="0"/>
      <p:bldP spid="244743" grpId="0"/>
      <p:bldP spid="244744" grpId="0"/>
      <p:bldP spid="18" grpId="0" animBg="1"/>
      <p:bldP spid="30" grpId="0"/>
      <p:bldP spid="31" grpId="0"/>
      <p:bldP spid="2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 bwMode="auto">
          <a:xfrm>
            <a:off x="5544271" y="3072170"/>
            <a:ext cx="1623600" cy="324000"/>
          </a:xfrm>
          <a:prstGeom prst="rect">
            <a:avLst/>
          </a:prstGeom>
          <a:solidFill>
            <a:srgbClr val="FFFF66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639046" y="1308336"/>
            <a:ext cx="3492000" cy="324000"/>
          </a:xfrm>
          <a:prstGeom prst="rect">
            <a:avLst/>
          </a:prstGeom>
          <a:solidFill>
            <a:srgbClr val="FFFF66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44738" name="Text Box 2"/>
          <p:cNvSpPr txBox="1">
            <a:spLocks noChangeArrowheads="1"/>
          </p:cNvSpPr>
          <p:nvPr/>
        </p:nvSpPr>
        <p:spPr bwMode="auto">
          <a:xfrm>
            <a:off x="169652" y="262806"/>
            <a:ext cx="18367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 smtClean="0"/>
              <a:t>Ex</a:t>
            </a:r>
            <a:r>
              <a:rPr lang="en-AU" altLang="en-US" sz="1800" dirty="0"/>
              <a:t>. </a:t>
            </a:r>
            <a:r>
              <a:rPr lang="en-AU" altLang="en-US" sz="1800" dirty="0" smtClean="0"/>
              <a:t>6</a:t>
            </a:r>
            <a:endParaRPr lang="en-AU" altLang="en-US" sz="1800" dirty="0"/>
          </a:p>
        </p:txBody>
      </p:sp>
      <p:sp>
        <p:nvSpPr>
          <p:cNvPr id="2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4F2876-3EFD-43DD-9695-AD0BCC2B1730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FB10C0-6378-4348-9425-9AD1DAD2C66C}" type="slidenum">
              <a:rPr lang="en-AU"/>
              <a:pPr>
                <a:defRPr/>
              </a:pPr>
              <a:t>28</a:t>
            </a:fld>
            <a:endParaRPr lang="en-AU"/>
          </a:p>
        </p:txBody>
      </p:sp>
      <p:sp>
        <p:nvSpPr>
          <p:cNvPr id="244739" name="Text Box 3"/>
          <p:cNvSpPr txBox="1">
            <a:spLocks noChangeArrowheads="1"/>
          </p:cNvSpPr>
          <p:nvPr/>
        </p:nvSpPr>
        <p:spPr bwMode="auto">
          <a:xfrm>
            <a:off x="5553291" y="2506189"/>
            <a:ext cx="1649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l-GR" altLang="en-US" dirty="0">
                <a:solidFill>
                  <a:schemeClr val="bg1">
                    <a:lumMod val="50000"/>
                  </a:schemeClr>
                </a:solidFill>
              </a:rPr>
              <a:t>Φ</a:t>
            </a:r>
            <a:r>
              <a:rPr lang="en-AU" altLang="en-US" dirty="0">
                <a:solidFill>
                  <a:schemeClr val="bg1">
                    <a:lumMod val="50000"/>
                  </a:schemeClr>
                </a:solidFill>
              </a:rPr>
              <a:t> = 0.08 </a:t>
            </a:r>
            <a:r>
              <a:rPr lang="en-AU" altLang="en-US" dirty="0" err="1">
                <a:solidFill>
                  <a:schemeClr val="bg1">
                    <a:lumMod val="50000"/>
                  </a:schemeClr>
                </a:solidFill>
              </a:rPr>
              <a:t>Wb</a:t>
            </a:r>
            <a:endParaRPr lang="en-AU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4740" name="Text Box 4"/>
          <p:cNvSpPr txBox="1">
            <a:spLocks noChangeArrowheads="1"/>
          </p:cNvSpPr>
          <p:nvPr/>
        </p:nvSpPr>
        <p:spPr bwMode="auto">
          <a:xfrm>
            <a:off x="5553291" y="3023539"/>
            <a:ext cx="16129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chemeClr val="bg1">
                    <a:lumMod val="50000"/>
                  </a:schemeClr>
                </a:solidFill>
              </a:rPr>
              <a:t>n = </a:t>
            </a:r>
            <a:r>
              <a:rPr lang="en-AU" altLang="en-US" dirty="0" smtClean="0">
                <a:solidFill>
                  <a:schemeClr val="bg1">
                    <a:lumMod val="50000"/>
                  </a:schemeClr>
                </a:solidFill>
              </a:rPr>
              <a:t>500 </a:t>
            </a:r>
            <a:r>
              <a:rPr lang="en-AU" altLang="en-US" dirty="0">
                <a:solidFill>
                  <a:schemeClr val="bg1">
                    <a:lumMod val="50000"/>
                  </a:schemeClr>
                </a:solidFill>
              </a:rPr>
              <a:t>rpm</a:t>
            </a:r>
          </a:p>
        </p:txBody>
      </p:sp>
      <p:sp>
        <p:nvSpPr>
          <p:cNvPr id="244741" name="Text Box 5"/>
          <p:cNvSpPr txBox="1">
            <a:spLocks noChangeArrowheads="1"/>
          </p:cNvSpPr>
          <p:nvPr/>
        </p:nvSpPr>
        <p:spPr bwMode="auto">
          <a:xfrm>
            <a:off x="5553291" y="1988840"/>
            <a:ext cx="873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chemeClr val="bg1">
                    <a:lumMod val="50000"/>
                  </a:schemeClr>
                </a:solidFill>
              </a:rPr>
              <a:t>k = 15</a:t>
            </a:r>
          </a:p>
        </p:txBody>
      </p:sp>
      <p:sp>
        <p:nvSpPr>
          <p:cNvPr id="244742" name="Text Box 6"/>
          <p:cNvSpPr txBox="1">
            <a:spLocks noChangeArrowheads="1"/>
          </p:cNvSpPr>
          <p:nvPr/>
        </p:nvSpPr>
        <p:spPr bwMode="auto">
          <a:xfrm>
            <a:off x="5489920" y="3682536"/>
            <a:ext cx="1620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>
                <a:solidFill>
                  <a:schemeClr val="bg1">
                    <a:lumMod val="50000"/>
                  </a:schemeClr>
                </a:solidFill>
              </a:rPr>
              <a:t>e = k</a:t>
            </a:r>
            <a:r>
              <a:rPr lang="el-GR" altLang="en-US" sz="2400">
                <a:solidFill>
                  <a:schemeClr val="bg1">
                    <a:lumMod val="50000"/>
                  </a:schemeClr>
                </a:solidFill>
              </a:rPr>
              <a:t>Φ</a:t>
            </a:r>
            <a:r>
              <a:rPr lang="en-AU" altLang="en-US" sz="2400">
                <a:solidFill>
                  <a:schemeClr val="bg1">
                    <a:lumMod val="50000"/>
                  </a:schemeClr>
                </a:solidFill>
              </a:rPr>
              <a:t>n</a:t>
            </a:r>
            <a:endParaRPr lang="el-GR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4743" name="Text Box 7"/>
          <p:cNvSpPr txBox="1">
            <a:spLocks noChangeArrowheads="1"/>
          </p:cNvSpPr>
          <p:nvPr/>
        </p:nvSpPr>
        <p:spPr bwMode="auto">
          <a:xfrm>
            <a:off x="5489920" y="4164358"/>
            <a:ext cx="30396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chemeClr val="bg1">
                    <a:lumMod val="50000"/>
                  </a:schemeClr>
                </a:solidFill>
              </a:rPr>
              <a:t>e = 15 x 0.08 x </a:t>
            </a:r>
            <a:r>
              <a:rPr lang="en-AU" altLang="en-US" sz="2400" dirty="0" smtClean="0">
                <a:solidFill>
                  <a:schemeClr val="bg1">
                    <a:lumMod val="50000"/>
                  </a:schemeClr>
                </a:solidFill>
              </a:rPr>
              <a:t>500 </a:t>
            </a:r>
            <a:endParaRPr lang="en-AU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4744" name="Text Box 8"/>
          <p:cNvSpPr txBox="1">
            <a:spLocks noChangeArrowheads="1"/>
          </p:cNvSpPr>
          <p:nvPr/>
        </p:nvSpPr>
        <p:spPr bwMode="auto">
          <a:xfrm>
            <a:off x="5489920" y="4646180"/>
            <a:ext cx="15472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chemeClr val="bg1">
                    <a:lumMod val="50000"/>
                  </a:schemeClr>
                </a:solidFill>
              </a:rPr>
              <a:t>e = </a:t>
            </a:r>
            <a:r>
              <a:rPr lang="en-AU" altLang="en-US" sz="2400" dirty="0" smtClean="0">
                <a:solidFill>
                  <a:schemeClr val="bg1">
                    <a:lumMod val="50000"/>
                  </a:schemeClr>
                </a:solidFill>
              </a:rPr>
              <a:t>600 </a:t>
            </a:r>
            <a:r>
              <a:rPr lang="en-AU" altLang="en-US" sz="2400" dirty="0">
                <a:solidFill>
                  <a:schemeClr val="bg1">
                    <a:lumMod val="50000"/>
                  </a:schemeClr>
                </a:solidFill>
              </a:rPr>
              <a:t>V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50688" y="642529"/>
            <a:ext cx="8640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dirty="0" smtClean="0"/>
              <a:t>Determine the generated voltage of a separately-excited generator with a machine constant of 15, an effective field flux of 0.08 </a:t>
            </a:r>
            <a:r>
              <a:rPr lang="en-AU" dirty="0" err="1" smtClean="0"/>
              <a:t>Wb</a:t>
            </a:r>
            <a:r>
              <a:rPr lang="en-AU" dirty="0" smtClean="0"/>
              <a:t> and an operating speed of 500 rpm.</a:t>
            </a:r>
            <a:endParaRPr lang="en-AU" dirty="0"/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575556" y="1988840"/>
            <a:ext cx="2556284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AU" altLang="en-US" sz="2000" dirty="0">
                <a:solidFill>
                  <a:schemeClr val="bg1">
                    <a:lumMod val="50000"/>
                  </a:schemeClr>
                </a:solidFill>
              </a:rPr>
              <a:t>What do we know?</a:t>
            </a: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575556" y="3682536"/>
            <a:ext cx="34920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AU" altLang="en-US" sz="2000" dirty="0">
                <a:solidFill>
                  <a:schemeClr val="bg1">
                    <a:lumMod val="50000"/>
                  </a:schemeClr>
                </a:solidFill>
              </a:rPr>
              <a:t>What do we want to know?</a:t>
            </a:r>
          </a:p>
        </p:txBody>
      </p:sp>
      <p:cxnSp>
        <p:nvCxnSpPr>
          <p:cNvPr id="32" name="Straight Connector 31"/>
          <p:cNvCxnSpPr/>
          <p:nvPr/>
        </p:nvCxnSpPr>
        <p:spPr bwMode="auto">
          <a:xfrm>
            <a:off x="1665561" y="971467"/>
            <a:ext cx="262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/>
          <p:nvPr/>
        </p:nvCxnSpPr>
        <p:spPr bwMode="auto">
          <a:xfrm>
            <a:off x="1088020" y="1268723"/>
            <a:ext cx="277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>
            <a:off x="4381811" y="1267222"/>
            <a:ext cx="37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/>
          <p:nvPr/>
        </p:nvCxnSpPr>
        <p:spPr bwMode="auto">
          <a:xfrm>
            <a:off x="697240" y="1565971"/>
            <a:ext cx="331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27636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4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4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4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44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44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44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44739" grpId="0"/>
      <p:bldP spid="244740" grpId="0"/>
      <p:bldP spid="244741" grpId="0"/>
      <p:bldP spid="244742" grpId="0"/>
      <p:bldP spid="244743" grpId="0"/>
      <p:bldP spid="244744" grpId="0"/>
      <p:bldP spid="30" grpId="0"/>
      <p:bldP spid="31" grpId="0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9417DD-91D9-45FE-BC17-3B2BE2F01802}" type="datetime1">
              <a:rPr lang="en-AU" smtClean="0"/>
              <a:t>27/11/2018</a:t>
            </a:fld>
            <a:endParaRPr lang="en-A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42B73-BC0C-438D-863B-CE70B8485217}" type="slidenum">
              <a:rPr lang="en-AU"/>
              <a:pPr>
                <a:defRPr/>
              </a:pPr>
              <a:t>3</a:t>
            </a:fld>
            <a:endParaRPr lang="en-AU"/>
          </a:p>
        </p:txBody>
      </p:sp>
      <p:sp>
        <p:nvSpPr>
          <p:cNvPr id="225284" name="Text Box 4"/>
          <p:cNvSpPr txBox="1">
            <a:spLocks noChangeArrowheads="1"/>
          </p:cNvSpPr>
          <p:nvPr/>
        </p:nvSpPr>
        <p:spPr bwMode="auto">
          <a:xfrm>
            <a:off x="763588" y="1411288"/>
            <a:ext cx="7618412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200"/>
              <a:t>The DC Generator Converts</a:t>
            </a:r>
          </a:p>
          <a:p>
            <a:pPr eaLnBrk="1" hangingPunct="1"/>
            <a:r>
              <a:rPr lang="en-AU" altLang="en-US" sz="3200"/>
              <a:t>Mechanical Energy to Electrical Energy</a:t>
            </a:r>
          </a:p>
        </p:txBody>
      </p:sp>
      <p:sp>
        <p:nvSpPr>
          <p:cNvPr id="225285" name="Text Box 5"/>
          <p:cNvSpPr txBox="1">
            <a:spLocks noChangeArrowheads="1"/>
          </p:cNvSpPr>
          <p:nvPr/>
        </p:nvSpPr>
        <p:spPr bwMode="auto">
          <a:xfrm>
            <a:off x="349250" y="4135438"/>
            <a:ext cx="844708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200" dirty="0"/>
              <a:t>The action of the DC Generator depends on</a:t>
            </a:r>
          </a:p>
          <a:p>
            <a:pPr eaLnBrk="1" hangingPunct="1"/>
            <a:r>
              <a:rPr lang="en-AU" altLang="en-US" sz="3200" dirty="0" smtClean="0"/>
              <a:t>Mutual or </a:t>
            </a:r>
            <a:r>
              <a:rPr lang="en-AU" altLang="en-US" sz="3200" dirty="0"/>
              <a:t>Electromagnetic Induction</a:t>
            </a:r>
          </a:p>
        </p:txBody>
      </p:sp>
      <p:sp>
        <p:nvSpPr>
          <p:cNvPr id="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5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5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25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4" grpId="0" uiExpand="1" build="allAtOnce"/>
      <p:bldP spid="225285" grpId="0" uiExpand="1" build="allAtOnce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107" name="Group 11"/>
          <p:cNvGrpSpPr>
            <a:grpSpLocks/>
          </p:cNvGrpSpPr>
          <p:nvPr/>
        </p:nvGrpSpPr>
        <p:grpSpPr bwMode="auto">
          <a:xfrm>
            <a:off x="2411413" y="3108858"/>
            <a:ext cx="4321175" cy="1973263"/>
            <a:chOff x="2132" y="1298"/>
            <a:chExt cx="1814" cy="1243"/>
          </a:xfrm>
        </p:grpSpPr>
        <p:sp>
          <p:nvSpPr>
            <p:cNvPr id="8234" name="Line 12"/>
            <p:cNvSpPr>
              <a:spLocks noChangeShapeType="1"/>
            </p:cNvSpPr>
            <p:nvPr/>
          </p:nvSpPr>
          <p:spPr bwMode="auto">
            <a:xfrm>
              <a:off x="2132" y="1298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5" name="Line 13"/>
            <p:cNvSpPr>
              <a:spLocks noChangeShapeType="1"/>
            </p:cNvSpPr>
            <p:nvPr/>
          </p:nvSpPr>
          <p:spPr bwMode="auto">
            <a:xfrm>
              <a:off x="2132" y="1411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6" name="Line 14"/>
            <p:cNvSpPr>
              <a:spLocks noChangeShapeType="1"/>
            </p:cNvSpPr>
            <p:nvPr/>
          </p:nvSpPr>
          <p:spPr bwMode="auto">
            <a:xfrm>
              <a:off x="2132" y="1524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7" name="Line 15"/>
            <p:cNvSpPr>
              <a:spLocks noChangeShapeType="1"/>
            </p:cNvSpPr>
            <p:nvPr/>
          </p:nvSpPr>
          <p:spPr bwMode="auto">
            <a:xfrm>
              <a:off x="2132" y="1637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8" name="Line 16"/>
            <p:cNvSpPr>
              <a:spLocks noChangeShapeType="1"/>
            </p:cNvSpPr>
            <p:nvPr/>
          </p:nvSpPr>
          <p:spPr bwMode="auto">
            <a:xfrm>
              <a:off x="2132" y="1750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9" name="Line 17"/>
            <p:cNvSpPr>
              <a:spLocks noChangeShapeType="1"/>
            </p:cNvSpPr>
            <p:nvPr/>
          </p:nvSpPr>
          <p:spPr bwMode="auto">
            <a:xfrm>
              <a:off x="2132" y="1863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0" name="Line 18"/>
            <p:cNvSpPr>
              <a:spLocks noChangeShapeType="1"/>
            </p:cNvSpPr>
            <p:nvPr/>
          </p:nvSpPr>
          <p:spPr bwMode="auto">
            <a:xfrm>
              <a:off x="2132" y="1976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1" name="Line 19"/>
            <p:cNvSpPr>
              <a:spLocks noChangeShapeType="1"/>
            </p:cNvSpPr>
            <p:nvPr/>
          </p:nvSpPr>
          <p:spPr bwMode="auto">
            <a:xfrm>
              <a:off x="2132" y="2089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2" name="Line 20"/>
            <p:cNvSpPr>
              <a:spLocks noChangeShapeType="1"/>
            </p:cNvSpPr>
            <p:nvPr/>
          </p:nvSpPr>
          <p:spPr bwMode="auto">
            <a:xfrm>
              <a:off x="2132" y="2202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3" name="Line 21"/>
            <p:cNvSpPr>
              <a:spLocks noChangeShapeType="1"/>
            </p:cNvSpPr>
            <p:nvPr/>
          </p:nvSpPr>
          <p:spPr bwMode="auto">
            <a:xfrm>
              <a:off x="2132" y="2315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4" name="Line 22"/>
            <p:cNvSpPr>
              <a:spLocks noChangeShapeType="1"/>
            </p:cNvSpPr>
            <p:nvPr/>
          </p:nvSpPr>
          <p:spPr bwMode="auto">
            <a:xfrm>
              <a:off x="2132" y="2428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5" name="Line 23"/>
            <p:cNvSpPr>
              <a:spLocks noChangeShapeType="1"/>
            </p:cNvSpPr>
            <p:nvPr/>
          </p:nvSpPr>
          <p:spPr bwMode="auto">
            <a:xfrm>
              <a:off x="2132" y="2541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260106" name="Oval 10"/>
          <p:cNvSpPr>
            <a:spLocks noChangeArrowheads="1"/>
          </p:cNvSpPr>
          <p:nvPr/>
        </p:nvSpPr>
        <p:spPr bwMode="auto">
          <a:xfrm>
            <a:off x="2790825" y="2314314"/>
            <a:ext cx="3562350" cy="3562350"/>
          </a:xfrm>
          <a:prstGeom prst="ellipse">
            <a:avLst/>
          </a:prstGeom>
          <a:noFill/>
          <a:ln w="28575" cap="rnd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CC8E58-7FD9-4513-95FA-AB38464823C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5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ED2129-B39F-4F78-9AA4-F56FE1765D2B}" type="slidenum">
              <a:rPr lang="en-AU"/>
              <a:pPr>
                <a:defRPr/>
              </a:pPr>
              <a:t>4</a:t>
            </a:fld>
            <a:endParaRPr lang="en-AU"/>
          </a:p>
        </p:txBody>
      </p:sp>
      <p:sp>
        <p:nvSpPr>
          <p:cNvPr id="8196" name="Freeform 2"/>
          <p:cNvSpPr>
            <a:spLocks/>
          </p:cNvSpPr>
          <p:nvPr/>
        </p:nvSpPr>
        <p:spPr bwMode="auto">
          <a:xfrm>
            <a:off x="6011863" y="1016000"/>
            <a:ext cx="2155825" cy="1184275"/>
          </a:xfrm>
          <a:custGeom>
            <a:avLst/>
            <a:gdLst>
              <a:gd name="T0" fmla="*/ 0 w 1358"/>
              <a:gd name="T1" fmla="*/ 612775 h 746"/>
              <a:gd name="T2" fmla="*/ 539750 w 1358"/>
              <a:gd name="T3" fmla="*/ 0 h 746"/>
              <a:gd name="T4" fmla="*/ 1079500 w 1358"/>
              <a:gd name="T5" fmla="*/ 608013 h 746"/>
              <a:gd name="T6" fmla="*/ 1627188 w 1358"/>
              <a:gd name="T7" fmla="*/ 1184275 h 746"/>
              <a:gd name="T8" fmla="*/ 2155825 w 1358"/>
              <a:gd name="T9" fmla="*/ 608013 h 7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58" h="746">
                <a:moveTo>
                  <a:pt x="0" y="386"/>
                </a:moveTo>
                <a:cubicBezTo>
                  <a:pt x="109" y="193"/>
                  <a:pt x="227" y="0"/>
                  <a:pt x="340" y="0"/>
                </a:cubicBezTo>
                <a:cubicBezTo>
                  <a:pt x="453" y="0"/>
                  <a:pt x="584" y="257"/>
                  <a:pt x="680" y="383"/>
                </a:cubicBezTo>
                <a:cubicBezTo>
                  <a:pt x="776" y="509"/>
                  <a:pt x="912" y="746"/>
                  <a:pt x="1025" y="746"/>
                </a:cubicBezTo>
                <a:cubicBezTo>
                  <a:pt x="1138" y="746"/>
                  <a:pt x="1289" y="459"/>
                  <a:pt x="1358" y="383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grpSp>
        <p:nvGrpSpPr>
          <p:cNvPr id="260102" name="Group 6"/>
          <p:cNvGrpSpPr>
            <a:grpSpLocks/>
          </p:cNvGrpSpPr>
          <p:nvPr/>
        </p:nvGrpSpPr>
        <p:grpSpPr bwMode="auto">
          <a:xfrm>
            <a:off x="4248150" y="1989671"/>
            <a:ext cx="647700" cy="4211637"/>
            <a:chOff x="2676" y="845"/>
            <a:chExt cx="408" cy="2653"/>
          </a:xfrm>
        </p:grpSpPr>
        <p:sp>
          <p:nvSpPr>
            <p:cNvPr id="8246" name="Rectangle 7"/>
            <p:cNvSpPr>
              <a:spLocks noChangeArrowheads="1"/>
            </p:cNvSpPr>
            <p:nvPr/>
          </p:nvSpPr>
          <p:spPr bwMode="auto">
            <a:xfrm>
              <a:off x="2676" y="1049"/>
              <a:ext cx="408" cy="2245"/>
            </a:xfrm>
            <a:prstGeom prst="rect">
              <a:avLst/>
            </a:prstGeom>
            <a:solidFill>
              <a:srgbClr val="99CCFF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247" name="Oval 8"/>
            <p:cNvSpPr>
              <a:spLocks noChangeArrowheads="1"/>
            </p:cNvSpPr>
            <p:nvPr/>
          </p:nvSpPr>
          <p:spPr bwMode="auto">
            <a:xfrm>
              <a:off x="2676" y="845"/>
              <a:ext cx="408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 dirty="0" smtClean="0"/>
                <a:t>A</a:t>
              </a:r>
              <a:endParaRPr lang="en-AU" altLang="en-US" sz="2400" dirty="0"/>
            </a:p>
          </p:txBody>
        </p:sp>
        <p:sp>
          <p:nvSpPr>
            <p:cNvPr id="8248" name="Oval 9"/>
            <p:cNvSpPr>
              <a:spLocks noChangeArrowheads="1"/>
            </p:cNvSpPr>
            <p:nvPr/>
          </p:nvSpPr>
          <p:spPr bwMode="auto">
            <a:xfrm>
              <a:off x="2676" y="3090"/>
              <a:ext cx="408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 dirty="0" smtClean="0"/>
                <a:t>B</a:t>
              </a:r>
              <a:endParaRPr lang="en-AU" altLang="en-US" sz="2400" dirty="0"/>
            </a:p>
          </p:txBody>
        </p:sp>
      </p:grpSp>
      <p:sp>
        <p:nvSpPr>
          <p:cNvPr id="8203" name="Rectangle 24"/>
          <p:cNvSpPr>
            <a:spLocks noChangeArrowheads="1"/>
          </p:cNvSpPr>
          <p:nvPr/>
        </p:nvSpPr>
        <p:spPr bwMode="auto">
          <a:xfrm>
            <a:off x="873125" y="2936614"/>
            <a:ext cx="1368425" cy="2317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endParaRPr lang="en-AU" altLang="en-US" sz="3600" b="1">
              <a:solidFill>
                <a:srgbClr val="FFFFFF"/>
              </a:solidFill>
            </a:endParaRPr>
          </a:p>
          <a:p>
            <a:pPr algn="r" eaLnBrk="1" hangingPunct="1"/>
            <a:r>
              <a:rPr lang="en-AU" altLang="en-US" sz="3600" b="1">
                <a:solidFill>
                  <a:srgbClr val="FFFFFF"/>
                </a:solidFill>
              </a:rPr>
              <a:t>N</a:t>
            </a:r>
          </a:p>
          <a:p>
            <a:pPr algn="r" eaLnBrk="1" hangingPunct="1"/>
            <a:endParaRPr lang="en-AU" altLang="en-US" sz="3600" b="1">
              <a:solidFill>
                <a:srgbClr val="FFFFFF"/>
              </a:solidFill>
            </a:endParaRPr>
          </a:p>
        </p:txBody>
      </p:sp>
      <p:sp>
        <p:nvSpPr>
          <p:cNvPr id="8204" name="Rectangle 25"/>
          <p:cNvSpPr>
            <a:spLocks noChangeArrowheads="1"/>
          </p:cNvSpPr>
          <p:nvPr/>
        </p:nvSpPr>
        <p:spPr bwMode="auto">
          <a:xfrm>
            <a:off x="6867525" y="2936614"/>
            <a:ext cx="1403350" cy="2317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AU" altLang="en-US" sz="3600" b="1">
              <a:solidFill>
                <a:srgbClr val="FFFFFF"/>
              </a:solidFill>
            </a:endParaRPr>
          </a:p>
          <a:p>
            <a:pPr algn="l" eaLnBrk="1" hangingPunct="1"/>
            <a:r>
              <a:rPr lang="en-AU" altLang="en-US" sz="3600" b="1">
                <a:solidFill>
                  <a:srgbClr val="FFFFFF"/>
                </a:solidFill>
              </a:rPr>
              <a:t>S</a:t>
            </a:r>
          </a:p>
          <a:p>
            <a:pPr algn="l" eaLnBrk="1" hangingPunct="1"/>
            <a:endParaRPr lang="en-AU" altLang="en-US" sz="3600" b="1">
              <a:solidFill>
                <a:srgbClr val="FFFFFF"/>
              </a:solidFill>
            </a:endParaRPr>
          </a:p>
        </p:txBody>
      </p:sp>
      <p:sp>
        <p:nvSpPr>
          <p:cNvPr id="260132" name="Line 36"/>
          <p:cNvSpPr>
            <a:spLocks noChangeShapeType="1"/>
          </p:cNvSpPr>
          <p:nvPr/>
        </p:nvSpPr>
        <p:spPr bwMode="auto">
          <a:xfrm>
            <a:off x="5003800" y="5949950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60133" name="Line 37"/>
          <p:cNvSpPr>
            <a:spLocks noChangeShapeType="1"/>
          </p:cNvSpPr>
          <p:nvPr/>
        </p:nvSpPr>
        <p:spPr bwMode="auto">
          <a:xfrm flipH="1">
            <a:off x="3600450" y="2349500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60134" name="Line 38"/>
          <p:cNvSpPr>
            <a:spLocks noChangeShapeType="1"/>
          </p:cNvSpPr>
          <p:nvPr/>
        </p:nvSpPr>
        <p:spPr bwMode="auto">
          <a:xfrm rot="5400000">
            <a:off x="2538413" y="4851400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60135" name="Line 39"/>
          <p:cNvSpPr>
            <a:spLocks noChangeShapeType="1"/>
          </p:cNvSpPr>
          <p:nvPr/>
        </p:nvSpPr>
        <p:spPr bwMode="auto">
          <a:xfrm rot="16200000" flipV="1">
            <a:off x="6102350" y="3411538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60136" name="AutoShape 40"/>
          <p:cNvSpPr>
            <a:spLocks noChangeArrowheads="1"/>
          </p:cNvSpPr>
          <p:nvPr/>
        </p:nvSpPr>
        <p:spPr bwMode="auto">
          <a:xfrm flipH="1">
            <a:off x="1463900" y="1346210"/>
            <a:ext cx="611188" cy="252412"/>
          </a:xfrm>
          <a:prstGeom prst="rightArrow">
            <a:avLst>
              <a:gd name="adj1" fmla="val 50000"/>
              <a:gd name="adj2" fmla="val 60535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0139" name="AutoShape 43"/>
          <p:cNvSpPr>
            <a:spLocks noChangeArrowheads="1"/>
          </p:cNvSpPr>
          <p:nvPr/>
        </p:nvSpPr>
        <p:spPr bwMode="auto">
          <a:xfrm>
            <a:off x="1511660" y="2204864"/>
            <a:ext cx="611187" cy="252412"/>
          </a:xfrm>
          <a:prstGeom prst="rightArrow">
            <a:avLst>
              <a:gd name="adj1" fmla="val 50000"/>
              <a:gd name="adj2" fmla="val 60535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0145" name="Text Box 49"/>
          <p:cNvSpPr txBox="1">
            <a:spLocks noChangeArrowheads="1"/>
          </p:cNvSpPr>
          <p:nvPr/>
        </p:nvSpPr>
        <p:spPr bwMode="auto">
          <a:xfrm>
            <a:off x="2700338" y="115888"/>
            <a:ext cx="3740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AU" sz="2800" b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Generator Operation</a:t>
            </a:r>
          </a:p>
        </p:txBody>
      </p:sp>
      <p:sp>
        <p:nvSpPr>
          <p:cNvPr id="260146" name="Text Box 50"/>
          <p:cNvSpPr txBox="1">
            <a:spLocks noChangeArrowheads="1"/>
          </p:cNvSpPr>
          <p:nvPr/>
        </p:nvSpPr>
        <p:spPr bwMode="auto">
          <a:xfrm>
            <a:off x="5327650" y="1387475"/>
            <a:ext cx="66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V</a:t>
            </a:r>
            <a:r>
              <a:rPr lang="en-AU" altLang="en-US" sz="2400" baseline="-25000"/>
              <a:t>AB</a:t>
            </a:r>
            <a:endParaRPr lang="en-AU" altLang="en-US" sz="2400"/>
          </a:p>
        </p:txBody>
      </p:sp>
      <p:grpSp>
        <p:nvGrpSpPr>
          <p:cNvPr id="3" name="Group 2"/>
          <p:cNvGrpSpPr/>
          <p:nvPr/>
        </p:nvGrpSpPr>
        <p:grpSpPr>
          <a:xfrm>
            <a:off x="678718" y="1207604"/>
            <a:ext cx="1697038" cy="1454460"/>
            <a:chOff x="678718" y="1207604"/>
            <a:chExt cx="1697038" cy="1454460"/>
          </a:xfrm>
        </p:grpSpPr>
        <p:sp>
          <p:nvSpPr>
            <p:cNvPr id="260137" name="Text Box 41"/>
            <p:cNvSpPr txBox="1">
              <a:spLocks noChangeArrowheads="1"/>
            </p:cNvSpPr>
            <p:nvPr/>
          </p:nvSpPr>
          <p:spPr bwMode="auto">
            <a:xfrm>
              <a:off x="683307" y="1207604"/>
              <a:ext cx="4683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 dirty="0"/>
                <a:t>A</a:t>
              </a:r>
            </a:p>
          </p:txBody>
        </p:sp>
        <p:sp>
          <p:nvSpPr>
            <p:cNvPr id="260138" name="Text Box 42"/>
            <p:cNvSpPr txBox="1">
              <a:spLocks noChangeArrowheads="1"/>
            </p:cNvSpPr>
            <p:nvPr/>
          </p:nvSpPr>
          <p:spPr bwMode="auto">
            <a:xfrm>
              <a:off x="683307" y="2204864"/>
              <a:ext cx="4683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 dirty="0"/>
                <a:t>B</a:t>
              </a:r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678718" y="1270000"/>
              <a:ext cx="1697038" cy="1331913"/>
            </a:xfrm>
            <a:custGeom>
              <a:avLst/>
              <a:gdLst>
                <a:gd name="T0" fmla="*/ 0 w 639"/>
                <a:gd name="T1" fmla="*/ 456840 h 621"/>
                <a:gd name="T2" fmla="*/ 509908 w 639"/>
                <a:gd name="T3" fmla="*/ 456840 h 621"/>
                <a:gd name="T4" fmla="*/ 504597 w 639"/>
                <a:gd name="T5" fmla="*/ 0 h 621"/>
                <a:gd name="T6" fmla="*/ 1683759 w 639"/>
                <a:gd name="T7" fmla="*/ 0 h 621"/>
                <a:gd name="T8" fmla="*/ 1697038 w 639"/>
                <a:gd name="T9" fmla="*/ 1327623 h 621"/>
                <a:gd name="T10" fmla="*/ 517875 w 639"/>
                <a:gd name="T11" fmla="*/ 1331913 h 621"/>
                <a:gd name="T12" fmla="*/ 517875 w 639"/>
                <a:gd name="T13" fmla="*/ 887942 h 621"/>
                <a:gd name="T14" fmla="*/ 10623 w 639"/>
                <a:gd name="T15" fmla="*/ 883652 h 6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39" h="621">
                  <a:moveTo>
                    <a:pt x="0" y="213"/>
                  </a:moveTo>
                  <a:lnTo>
                    <a:pt x="192" y="213"/>
                  </a:lnTo>
                  <a:lnTo>
                    <a:pt x="190" y="0"/>
                  </a:lnTo>
                  <a:lnTo>
                    <a:pt x="634" y="0"/>
                  </a:lnTo>
                  <a:lnTo>
                    <a:pt x="639" y="619"/>
                  </a:lnTo>
                  <a:lnTo>
                    <a:pt x="195" y="621"/>
                  </a:lnTo>
                  <a:lnTo>
                    <a:pt x="195" y="414"/>
                  </a:lnTo>
                  <a:lnTo>
                    <a:pt x="4" y="412"/>
                  </a:lnTo>
                </a:path>
              </a:pathLst>
            </a:custGeom>
            <a:noFill/>
            <a:ln w="762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  <a:flatTx/>
            </a:bodyPr>
            <a:lstStyle/>
            <a:p>
              <a:endParaRPr lang="en-AU"/>
            </a:p>
          </p:txBody>
        </p:sp>
      </p:grpSp>
      <p:sp>
        <p:nvSpPr>
          <p:cNvPr id="260147" name="Rectangle 51"/>
          <p:cNvSpPr>
            <a:spLocks noChangeArrowheads="1"/>
          </p:cNvSpPr>
          <p:nvPr/>
        </p:nvSpPr>
        <p:spPr bwMode="auto">
          <a:xfrm>
            <a:off x="5976938" y="944563"/>
            <a:ext cx="611187" cy="1368425"/>
          </a:xfrm>
          <a:prstGeom prst="rect">
            <a:avLst/>
          </a:prstGeom>
          <a:solidFill>
            <a:srgbClr val="CCFFFF"/>
          </a:solidFill>
          <a:ln w="28575" algn="ctr">
            <a:solidFill>
              <a:srgbClr val="CCFFFF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0099" name="Rectangle 3"/>
          <p:cNvSpPr>
            <a:spLocks noChangeArrowheads="1"/>
          </p:cNvSpPr>
          <p:nvPr/>
        </p:nvSpPr>
        <p:spPr bwMode="auto">
          <a:xfrm>
            <a:off x="6551613" y="944563"/>
            <a:ext cx="1656000" cy="1368425"/>
          </a:xfrm>
          <a:prstGeom prst="rect">
            <a:avLst/>
          </a:prstGeom>
          <a:solidFill>
            <a:srgbClr val="CCFFFF"/>
          </a:solidFill>
          <a:ln w="28575" algn="ctr">
            <a:solidFill>
              <a:srgbClr val="CCFFFF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5976938" y="944563"/>
            <a:ext cx="2376487" cy="1368425"/>
            <a:chOff x="6011863" y="944563"/>
            <a:chExt cx="2376487" cy="1368425"/>
          </a:xfrm>
        </p:grpSpPr>
        <p:sp>
          <p:nvSpPr>
            <p:cNvPr id="260148" name="Line 52"/>
            <p:cNvSpPr>
              <a:spLocks noChangeShapeType="1"/>
            </p:cNvSpPr>
            <p:nvPr/>
          </p:nvSpPr>
          <p:spPr bwMode="auto">
            <a:xfrm>
              <a:off x="6011863" y="944563"/>
              <a:ext cx="0" cy="13684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AU"/>
            </a:p>
          </p:txBody>
        </p:sp>
        <p:sp>
          <p:nvSpPr>
            <p:cNvPr id="260149" name="Line 53"/>
            <p:cNvSpPr>
              <a:spLocks noChangeShapeType="1"/>
            </p:cNvSpPr>
            <p:nvPr/>
          </p:nvSpPr>
          <p:spPr bwMode="auto">
            <a:xfrm>
              <a:off x="6011863" y="1628775"/>
              <a:ext cx="237648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82705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60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60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4" dur="2000" fill="hold"/>
                                        <p:tgtEl>
                                          <p:spTgt spid="260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2000"/>
                                        <p:tgtEl>
                                          <p:spTgt spid="260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0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60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60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60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60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60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0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260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260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60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60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60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60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60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60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32" grpId="0" animBg="1"/>
      <p:bldP spid="260132" grpId="1" animBg="1"/>
      <p:bldP spid="260133" grpId="0" animBg="1"/>
      <p:bldP spid="260133" grpId="1" animBg="1"/>
      <p:bldP spid="260134" grpId="0" animBg="1"/>
      <p:bldP spid="260135" grpId="0" animBg="1"/>
      <p:bldP spid="260136" grpId="0" animBg="1"/>
      <p:bldP spid="260139" grpId="0" animBg="1"/>
      <p:bldP spid="260147" grpId="0" animBg="1"/>
      <p:bldP spid="5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107" name="Group 11"/>
          <p:cNvGrpSpPr>
            <a:grpSpLocks/>
          </p:cNvGrpSpPr>
          <p:nvPr/>
        </p:nvGrpSpPr>
        <p:grpSpPr bwMode="auto">
          <a:xfrm>
            <a:off x="2411413" y="3108858"/>
            <a:ext cx="4321175" cy="1973263"/>
            <a:chOff x="2132" y="1298"/>
            <a:chExt cx="1814" cy="1243"/>
          </a:xfrm>
        </p:grpSpPr>
        <p:sp>
          <p:nvSpPr>
            <p:cNvPr id="8234" name="Line 12"/>
            <p:cNvSpPr>
              <a:spLocks noChangeShapeType="1"/>
            </p:cNvSpPr>
            <p:nvPr/>
          </p:nvSpPr>
          <p:spPr bwMode="auto">
            <a:xfrm>
              <a:off x="2132" y="1298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5" name="Line 13"/>
            <p:cNvSpPr>
              <a:spLocks noChangeShapeType="1"/>
            </p:cNvSpPr>
            <p:nvPr/>
          </p:nvSpPr>
          <p:spPr bwMode="auto">
            <a:xfrm>
              <a:off x="2132" y="1411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6" name="Line 14"/>
            <p:cNvSpPr>
              <a:spLocks noChangeShapeType="1"/>
            </p:cNvSpPr>
            <p:nvPr/>
          </p:nvSpPr>
          <p:spPr bwMode="auto">
            <a:xfrm>
              <a:off x="2132" y="1524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7" name="Line 15"/>
            <p:cNvSpPr>
              <a:spLocks noChangeShapeType="1"/>
            </p:cNvSpPr>
            <p:nvPr/>
          </p:nvSpPr>
          <p:spPr bwMode="auto">
            <a:xfrm>
              <a:off x="2132" y="1637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8" name="Line 16"/>
            <p:cNvSpPr>
              <a:spLocks noChangeShapeType="1"/>
            </p:cNvSpPr>
            <p:nvPr/>
          </p:nvSpPr>
          <p:spPr bwMode="auto">
            <a:xfrm>
              <a:off x="2132" y="1750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9" name="Line 17"/>
            <p:cNvSpPr>
              <a:spLocks noChangeShapeType="1"/>
            </p:cNvSpPr>
            <p:nvPr/>
          </p:nvSpPr>
          <p:spPr bwMode="auto">
            <a:xfrm>
              <a:off x="2132" y="1863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0" name="Line 18"/>
            <p:cNvSpPr>
              <a:spLocks noChangeShapeType="1"/>
            </p:cNvSpPr>
            <p:nvPr/>
          </p:nvSpPr>
          <p:spPr bwMode="auto">
            <a:xfrm>
              <a:off x="2132" y="1976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1" name="Line 19"/>
            <p:cNvSpPr>
              <a:spLocks noChangeShapeType="1"/>
            </p:cNvSpPr>
            <p:nvPr/>
          </p:nvSpPr>
          <p:spPr bwMode="auto">
            <a:xfrm>
              <a:off x="2132" y="2089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2" name="Line 20"/>
            <p:cNvSpPr>
              <a:spLocks noChangeShapeType="1"/>
            </p:cNvSpPr>
            <p:nvPr/>
          </p:nvSpPr>
          <p:spPr bwMode="auto">
            <a:xfrm>
              <a:off x="2132" y="2202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3" name="Line 21"/>
            <p:cNvSpPr>
              <a:spLocks noChangeShapeType="1"/>
            </p:cNvSpPr>
            <p:nvPr/>
          </p:nvSpPr>
          <p:spPr bwMode="auto">
            <a:xfrm>
              <a:off x="2132" y="2315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4" name="Line 22"/>
            <p:cNvSpPr>
              <a:spLocks noChangeShapeType="1"/>
            </p:cNvSpPr>
            <p:nvPr/>
          </p:nvSpPr>
          <p:spPr bwMode="auto">
            <a:xfrm>
              <a:off x="2132" y="2428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5" name="Line 23"/>
            <p:cNvSpPr>
              <a:spLocks noChangeShapeType="1"/>
            </p:cNvSpPr>
            <p:nvPr/>
          </p:nvSpPr>
          <p:spPr bwMode="auto">
            <a:xfrm>
              <a:off x="2132" y="2541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260106" name="Oval 10"/>
          <p:cNvSpPr>
            <a:spLocks noChangeArrowheads="1"/>
          </p:cNvSpPr>
          <p:nvPr/>
        </p:nvSpPr>
        <p:spPr bwMode="auto">
          <a:xfrm>
            <a:off x="2790825" y="2314314"/>
            <a:ext cx="3562350" cy="3562350"/>
          </a:xfrm>
          <a:prstGeom prst="ellipse">
            <a:avLst/>
          </a:prstGeom>
          <a:noFill/>
          <a:ln w="28575" cap="rnd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CC8E58-7FD9-4513-95FA-AB38464823C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5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ED2129-B39F-4F78-9AA4-F56FE1765D2B}" type="slidenum">
              <a:rPr lang="en-AU"/>
              <a:pPr>
                <a:defRPr/>
              </a:pPr>
              <a:t>5</a:t>
            </a:fld>
            <a:endParaRPr lang="en-AU"/>
          </a:p>
        </p:txBody>
      </p:sp>
      <p:sp>
        <p:nvSpPr>
          <p:cNvPr id="8196" name="Freeform 2"/>
          <p:cNvSpPr>
            <a:spLocks/>
          </p:cNvSpPr>
          <p:nvPr/>
        </p:nvSpPr>
        <p:spPr bwMode="auto">
          <a:xfrm>
            <a:off x="6011863" y="1016000"/>
            <a:ext cx="2155825" cy="1184275"/>
          </a:xfrm>
          <a:custGeom>
            <a:avLst/>
            <a:gdLst>
              <a:gd name="T0" fmla="*/ 0 w 1358"/>
              <a:gd name="T1" fmla="*/ 612775 h 746"/>
              <a:gd name="T2" fmla="*/ 539750 w 1358"/>
              <a:gd name="T3" fmla="*/ 0 h 746"/>
              <a:gd name="T4" fmla="*/ 1079500 w 1358"/>
              <a:gd name="T5" fmla="*/ 608013 h 746"/>
              <a:gd name="T6" fmla="*/ 1627188 w 1358"/>
              <a:gd name="T7" fmla="*/ 1184275 h 746"/>
              <a:gd name="T8" fmla="*/ 2155825 w 1358"/>
              <a:gd name="T9" fmla="*/ 608013 h 7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58" h="746">
                <a:moveTo>
                  <a:pt x="0" y="386"/>
                </a:moveTo>
                <a:cubicBezTo>
                  <a:pt x="109" y="193"/>
                  <a:pt x="227" y="0"/>
                  <a:pt x="340" y="0"/>
                </a:cubicBezTo>
                <a:cubicBezTo>
                  <a:pt x="453" y="0"/>
                  <a:pt x="584" y="257"/>
                  <a:pt x="680" y="383"/>
                </a:cubicBezTo>
                <a:cubicBezTo>
                  <a:pt x="776" y="509"/>
                  <a:pt x="912" y="746"/>
                  <a:pt x="1025" y="746"/>
                </a:cubicBezTo>
                <a:cubicBezTo>
                  <a:pt x="1138" y="746"/>
                  <a:pt x="1289" y="459"/>
                  <a:pt x="1358" y="383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grpSp>
        <p:nvGrpSpPr>
          <p:cNvPr id="64" name="Group 6"/>
          <p:cNvGrpSpPr>
            <a:grpSpLocks/>
          </p:cNvGrpSpPr>
          <p:nvPr/>
        </p:nvGrpSpPr>
        <p:grpSpPr bwMode="auto">
          <a:xfrm rot="16200000">
            <a:off x="4248150" y="1999121"/>
            <a:ext cx="647700" cy="4211637"/>
            <a:chOff x="2676" y="845"/>
            <a:chExt cx="408" cy="2653"/>
          </a:xfrm>
        </p:grpSpPr>
        <p:sp>
          <p:nvSpPr>
            <p:cNvPr id="65" name="Rectangle 7"/>
            <p:cNvSpPr>
              <a:spLocks noChangeArrowheads="1"/>
            </p:cNvSpPr>
            <p:nvPr/>
          </p:nvSpPr>
          <p:spPr bwMode="auto">
            <a:xfrm>
              <a:off x="2676" y="1049"/>
              <a:ext cx="408" cy="2245"/>
            </a:xfrm>
            <a:prstGeom prst="rect">
              <a:avLst/>
            </a:prstGeom>
            <a:solidFill>
              <a:srgbClr val="99CCFF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6" name="Oval 8"/>
            <p:cNvSpPr>
              <a:spLocks noChangeArrowheads="1"/>
            </p:cNvSpPr>
            <p:nvPr/>
          </p:nvSpPr>
          <p:spPr bwMode="auto">
            <a:xfrm>
              <a:off x="2676" y="845"/>
              <a:ext cx="408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 dirty="0" smtClean="0"/>
                <a:t>A</a:t>
              </a:r>
              <a:endParaRPr lang="en-AU" altLang="en-US" sz="2400" dirty="0"/>
            </a:p>
          </p:txBody>
        </p:sp>
        <p:sp>
          <p:nvSpPr>
            <p:cNvPr id="67" name="Oval 9"/>
            <p:cNvSpPr>
              <a:spLocks noChangeArrowheads="1"/>
            </p:cNvSpPr>
            <p:nvPr/>
          </p:nvSpPr>
          <p:spPr bwMode="auto">
            <a:xfrm>
              <a:off x="2676" y="3090"/>
              <a:ext cx="408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" anchor="ctr"/>
            <a:lstStyle/>
            <a:p>
              <a:r>
                <a:rPr lang="en-AU" altLang="en-US" sz="2400" dirty="0"/>
                <a:t>B</a:t>
              </a:r>
            </a:p>
          </p:txBody>
        </p:sp>
      </p:grpSp>
      <p:grpSp>
        <p:nvGrpSpPr>
          <p:cNvPr id="260127" name="Group 31"/>
          <p:cNvGrpSpPr>
            <a:grpSpLocks/>
          </p:cNvGrpSpPr>
          <p:nvPr/>
        </p:nvGrpSpPr>
        <p:grpSpPr bwMode="auto">
          <a:xfrm>
            <a:off x="6030570" y="3771639"/>
            <a:ext cx="647700" cy="647700"/>
            <a:chOff x="1519" y="1956"/>
            <a:chExt cx="408" cy="408"/>
          </a:xfrm>
        </p:grpSpPr>
        <p:sp>
          <p:nvSpPr>
            <p:cNvPr id="8228" name="Oval 32"/>
            <p:cNvSpPr>
              <a:spLocks noChangeArrowheads="1"/>
            </p:cNvSpPr>
            <p:nvPr/>
          </p:nvSpPr>
          <p:spPr bwMode="auto">
            <a:xfrm>
              <a:off x="1519" y="1956"/>
              <a:ext cx="408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sz="2400"/>
            </a:p>
          </p:txBody>
        </p:sp>
        <p:grpSp>
          <p:nvGrpSpPr>
            <p:cNvPr id="8229" name="Group 33"/>
            <p:cNvGrpSpPr>
              <a:grpSpLocks/>
            </p:cNvGrpSpPr>
            <p:nvPr/>
          </p:nvGrpSpPr>
          <p:grpSpPr bwMode="auto">
            <a:xfrm>
              <a:off x="1553" y="1990"/>
              <a:ext cx="340" cy="340"/>
              <a:chOff x="1338" y="3339"/>
              <a:chExt cx="340" cy="340"/>
            </a:xfrm>
          </p:grpSpPr>
          <p:sp>
            <p:nvSpPr>
              <p:cNvPr id="8230" name="Line 34"/>
              <p:cNvSpPr>
                <a:spLocks noChangeShapeType="1"/>
              </p:cNvSpPr>
              <p:nvPr/>
            </p:nvSpPr>
            <p:spPr bwMode="auto">
              <a:xfrm>
                <a:off x="1508" y="3339"/>
                <a:ext cx="0" cy="34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8231" name="Line 35"/>
              <p:cNvSpPr>
                <a:spLocks noChangeShapeType="1"/>
              </p:cNvSpPr>
              <p:nvPr/>
            </p:nvSpPr>
            <p:spPr bwMode="auto">
              <a:xfrm>
                <a:off x="1338" y="3509"/>
                <a:ext cx="34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grpSp>
        <p:nvGrpSpPr>
          <p:cNvPr id="260124" name="Group 28"/>
          <p:cNvGrpSpPr>
            <a:grpSpLocks/>
          </p:cNvGrpSpPr>
          <p:nvPr/>
        </p:nvGrpSpPr>
        <p:grpSpPr bwMode="auto">
          <a:xfrm>
            <a:off x="2466181" y="3781089"/>
            <a:ext cx="647700" cy="647700"/>
            <a:chOff x="3878" y="1956"/>
            <a:chExt cx="363" cy="408"/>
          </a:xfrm>
        </p:grpSpPr>
        <p:sp>
          <p:nvSpPr>
            <p:cNvPr id="8232" name="Oval 29"/>
            <p:cNvSpPr>
              <a:spLocks noChangeArrowheads="1"/>
            </p:cNvSpPr>
            <p:nvPr/>
          </p:nvSpPr>
          <p:spPr bwMode="auto">
            <a:xfrm>
              <a:off x="3878" y="1956"/>
              <a:ext cx="363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sz="2400"/>
            </a:p>
          </p:txBody>
        </p:sp>
        <p:sp>
          <p:nvSpPr>
            <p:cNvPr id="8233" name="Oval 30"/>
            <p:cNvSpPr>
              <a:spLocks noChangeArrowheads="1"/>
            </p:cNvSpPr>
            <p:nvPr/>
          </p:nvSpPr>
          <p:spPr bwMode="auto">
            <a:xfrm>
              <a:off x="4003" y="2103"/>
              <a:ext cx="113" cy="113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8203" name="Rectangle 24"/>
          <p:cNvSpPr>
            <a:spLocks noChangeArrowheads="1"/>
          </p:cNvSpPr>
          <p:nvPr/>
        </p:nvSpPr>
        <p:spPr bwMode="auto">
          <a:xfrm>
            <a:off x="873125" y="2936614"/>
            <a:ext cx="1368425" cy="2317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endParaRPr lang="en-AU" altLang="en-US" sz="3600" b="1">
              <a:solidFill>
                <a:srgbClr val="FFFFFF"/>
              </a:solidFill>
            </a:endParaRPr>
          </a:p>
          <a:p>
            <a:pPr algn="r" eaLnBrk="1" hangingPunct="1"/>
            <a:r>
              <a:rPr lang="en-AU" altLang="en-US" sz="3600" b="1">
                <a:solidFill>
                  <a:srgbClr val="FFFFFF"/>
                </a:solidFill>
              </a:rPr>
              <a:t>N</a:t>
            </a:r>
          </a:p>
          <a:p>
            <a:pPr algn="r" eaLnBrk="1" hangingPunct="1"/>
            <a:endParaRPr lang="en-AU" altLang="en-US" sz="3600" b="1">
              <a:solidFill>
                <a:srgbClr val="FFFFFF"/>
              </a:solidFill>
            </a:endParaRPr>
          </a:p>
        </p:txBody>
      </p:sp>
      <p:sp>
        <p:nvSpPr>
          <p:cNvPr id="8204" name="Rectangle 25"/>
          <p:cNvSpPr>
            <a:spLocks noChangeArrowheads="1"/>
          </p:cNvSpPr>
          <p:nvPr/>
        </p:nvSpPr>
        <p:spPr bwMode="auto">
          <a:xfrm>
            <a:off x="6867525" y="2936614"/>
            <a:ext cx="1403350" cy="2317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AU" altLang="en-US" sz="3600" b="1">
              <a:solidFill>
                <a:srgbClr val="FFFFFF"/>
              </a:solidFill>
            </a:endParaRPr>
          </a:p>
          <a:p>
            <a:pPr algn="l" eaLnBrk="1" hangingPunct="1"/>
            <a:r>
              <a:rPr lang="en-AU" altLang="en-US" sz="3600" b="1">
                <a:solidFill>
                  <a:srgbClr val="FFFFFF"/>
                </a:solidFill>
              </a:rPr>
              <a:t>S</a:t>
            </a:r>
          </a:p>
          <a:p>
            <a:pPr algn="l" eaLnBrk="1" hangingPunct="1"/>
            <a:endParaRPr lang="en-AU" altLang="en-US" sz="3600" b="1">
              <a:solidFill>
                <a:srgbClr val="FFFFFF"/>
              </a:solidFill>
            </a:endParaRPr>
          </a:p>
        </p:txBody>
      </p:sp>
      <p:sp>
        <p:nvSpPr>
          <p:cNvPr id="260132" name="Line 36"/>
          <p:cNvSpPr>
            <a:spLocks noChangeShapeType="1"/>
          </p:cNvSpPr>
          <p:nvPr/>
        </p:nvSpPr>
        <p:spPr bwMode="auto">
          <a:xfrm>
            <a:off x="5003800" y="5949950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60133" name="Line 37"/>
          <p:cNvSpPr>
            <a:spLocks noChangeShapeType="1"/>
          </p:cNvSpPr>
          <p:nvPr/>
        </p:nvSpPr>
        <p:spPr bwMode="auto">
          <a:xfrm flipH="1">
            <a:off x="3600450" y="2349500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60134" name="Line 38"/>
          <p:cNvSpPr>
            <a:spLocks noChangeShapeType="1"/>
          </p:cNvSpPr>
          <p:nvPr/>
        </p:nvSpPr>
        <p:spPr bwMode="auto">
          <a:xfrm rot="5400000">
            <a:off x="2538413" y="4851400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60135" name="Line 39"/>
          <p:cNvSpPr>
            <a:spLocks noChangeShapeType="1"/>
          </p:cNvSpPr>
          <p:nvPr/>
        </p:nvSpPr>
        <p:spPr bwMode="auto">
          <a:xfrm rot="16200000" flipV="1">
            <a:off x="6102350" y="3411538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60136" name="AutoShape 40"/>
          <p:cNvSpPr>
            <a:spLocks noChangeArrowheads="1"/>
          </p:cNvSpPr>
          <p:nvPr/>
        </p:nvSpPr>
        <p:spPr bwMode="auto">
          <a:xfrm flipH="1">
            <a:off x="1463900" y="1346210"/>
            <a:ext cx="611188" cy="252412"/>
          </a:xfrm>
          <a:prstGeom prst="rightArrow">
            <a:avLst>
              <a:gd name="adj1" fmla="val 50000"/>
              <a:gd name="adj2" fmla="val 60535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0139" name="AutoShape 43"/>
          <p:cNvSpPr>
            <a:spLocks noChangeArrowheads="1"/>
          </p:cNvSpPr>
          <p:nvPr/>
        </p:nvSpPr>
        <p:spPr bwMode="auto">
          <a:xfrm>
            <a:off x="1511660" y="2204864"/>
            <a:ext cx="611187" cy="252412"/>
          </a:xfrm>
          <a:prstGeom prst="rightArrow">
            <a:avLst>
              <a:gd name="adj1" fmla="val 50000"/>
              <a:gd name="adj2" fmla="val 60535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0145" name="Text Box 49"/>
          <p:cNvSpPr txBox="1">
            <a:spLocks noChangeArrowheads="1"/>
          </p:cNvSpPr>
          <p:nvPr/>
        </p:nvSpPr>
        <p:spPr bwMode="auto">
          <a:xfrm>
            <a:off x="2700338" y="115888"/>
            <a:ext cx="3740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AU" sz="2800" b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Generator Operation</a:t>
            </a:r>
          </a:p>
        </p:txBody>
      </p:sp>
      <p:sp>
        <p:nvSpPr>
          <p:cNvPr id="260146" name="Text Box 50"/>
          <p:cNvSpPr txBox="1">
            <a:spLocks noChangeArrowheads="1"/>
          </p:cNvSpPr>
          <p:nvPr/>
        </p:nvSpPr>
        <p:spPr bwMode="auto">
          <a:xfrm>
            <a:off x="5327650" y="1387475"/>
            <a:ext cx="66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V</a:t>
            </a:r>
            <a:r>
              <a:rPr lang="en-AU" altLang="en-US" sz="2400" baseline="-25000"/>
              <a:t>AB</a:t>
            </a:r>
            <a:endParaRPr lang="en-AU" altLang="en-US" sz="2400"/>
          </a:p>
        </p:txBody>
      </p:sp>
      <p:grpSp>
        <p:nvGrpSpPr>
          <p:cNvPr id="3" name="Group 2"/>
          <p:cNvGrpSpPr/>
          <p:nvPr/>
        </p:nvGrpSpPr>
        <p:grpSpPr>
          <a:xfrm>
            <a:off x="678718" y="1207604"/>
            <a:ext cx="1697038" cy="1454460"/>
            <a:chOff x="678718" y="1207604"/>
            <a:chExt cx="1697038" cy="1454460"/>
          </a:xfrm>
        </p:grpSpPr>
        <p:sp>
          <p:nvSpPr>
            <p:cNvPr id="260137" name="Text Box 41"/>
            <p:cNvSpPr txBox="1">
              <a:spLocks noChangeArrowheads="1"/>
            </p:cNvSpPr>
            <p:nvPr/>
          </p:nvSpPr>
          <p:spPr bwMode="auto">
            <a:xfrm>
              <a:off x="683307" y="1207604"/>
              <a:ext cx="4683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 dirty="0"/>
                <a:t>A</a:t>
              </a:r>
            </a:p>
          </p:txBody>
        </p:sp>
        <p:sp>
          <p:nvSpPr>
            <p:cNvPr id="260138" name="Text Box 42"/>
            <p:cNvSpPr txBox="1">
              <a:spLocks noChangeArrowheads="1"/>
            </p:cNvSpPr>
            <p:nvPr/>
          </p:nvSpPr>
          <p:spPr bwMode="auto">
            <a:xfrm>
              <a:off x="683307" y="2204864"/>
              <a:ext cx="4683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 dirty="0"/>
                <a:t>B</a:t>
              </a:r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678718" y="1270000"/>
              <a:ext cx="1697038" cy="1331913"/>
            </a:xfrm>
            <a:custGeom>
              <a:avLst/>
              <a:gdLst>
                <a:gd name="T0" fmla="*/ 0 w 639"/>
                <a:gd name="T1" fmla="*/ 456840 h 621"/>
                <a:gd name="T2" fmla="*/ 509908 w 639"/>
                <a:gd name="T3" fmla="*/ 456840 h 621"/>
                <a:gd name="T4" fmla="*/ 504597 w 639"/>
                <a:gd name="T5" fmla="*/ 0 h 621"/>
                <a:gd name="T6" fmla="*/ 1683759 w 639"/>
                <a:gd name="T7" fmla="*/ 0 h 621"/>
                <a:gd name="T8" fmla="*/ 1697038 w 639"/>
                <a:gd name="T9" fmla="*/ 1327623 h 621"/>
                <a:gd name="T10" fmla="*/ 517875 w 639"/>
                <a:gd name="T11" fmla="*/ 1331913 h 621"/>
                <a:gd name="T12" fmla="*/ 517875 w 639"/>
                <a:gd name="T13" fmla="*/ 887942 h 621"/>
                <a:gd name="T14" fmla="*/ 10623 w 639"/>
                <a:gd name="T15" fmla="*/ 883652 h 6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39" h="621">
                  <a:moveTo>
                    <a:pt x="0" y="213"/>
                  </a:moveTo>
                  <a:lnTo>
                    <a:pt x="192" y="213"/>
                  </a:lnTo>
                  <a:lnTo>
                    <a:pt x="190" y="0"/>
                  </a:lnTo>
                  <a:lnTo>
                    <a:pt x="634" y="0"/>
                  </a:lnTo>
                  <a:lnTo>
                    <a:pt x="639" y="619"/>
                  </a:lnTo>
                  <a:lnTo>
                    <a:pt x="195" y="621"/>
                  </a:lnTo>
                  <a:lnTo>
                    <a:pt x="195" y="414"/>
                  </a:lnTo>
                  <a:lnTo>
                    <a:pt x="4" y="412"/>
                  </a:lnTo>
                </a:path>
              </a:pathLst>
            </a:custGeom>
            <a:noFill/>
            <a:ln w="762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  <a:flatTx/>
            </a:bodyPr>
            <a:lstStyle/>
            <a:p>
              <a:endParaRPr lang="en-AU"/>
            </a:p>
          </p:txBody>
        </p:sp>
      </p:grpSp>
      <p:sp>
        <p:nvSpPr>
          <p:cNvPr id="260099" name="Rectangle 3"/>
          <p:cNvSpPr>
            <a:spLocks noChangeArrowheads="1"/>
          </p:cNvSpPr>
          <p:nvPr/>
        </p:nvSpPr>
        <p:spPr bwMode="auto">
          <a:xfrm>
            <a:off x="7121952" y="944563"/>
            <a:ext cx="1224000" cy="1368425"/>
          </a:xfrm>
          <a:prstGeom prst="rect">
            <a:avLst/>
          </a:prstGeom>
          <a:solidFill>
            <a:srgbClr val="CCFFFF"/>
          </a:solidFill>
          <a:ln w="28575" algn="ctr">
            <a:solidFill>
              <a:srgbClr val="CCFFFF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260147" name="Rectangle 51"/>
          <p:cNvSpPr>
            <a:spLocks noChangeArrowheads="1"/>
          </p:cNvSpPr>
          <p:nvPr/>
        </p:nvSpPr>
        <p:spPr bwMode="auto">
          <a:xfrm>
            <a:off x="6569719" y="944563"/>
            <a:ext cx="611187" cy="1368425"/>
          </a:xfrm>
          <a:prstGeom prst="rect">
            <a:avLst/>
          </a:prstGeom>
          <a:solidFill>
            <a:srgbClr val="CCFFFF"/>
          </a:solidFill>
          <a:ln w="2857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5976938" y="944563"/>
            <a:ext cx="2376487" cy="1368425"/>
            <a:chOff x="6011863" y="944563"/>
            <a:chExt cx="2376487" cy="1368425"/>
          </a:xfrm>
        </p:grpSpPr>
        <p:sp>
          <p:nvSpPr>
            <p:cNvPr id="260148" name="Line 52"/>
            <p:cNvSpPr>
              <a:spLocks noChangeShapeType="1"/>
            </p:cNvSpPr>
            <p:nvPr/>
          </p:nvSpPr>
          <p:spPr bwMode="auto">
            <a:xfrm>
              <a:off x="6011863" y="944563"/>
              <a:ext cx="0" cy="13684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AU"/>
            </a:p>
          </p:txBody>
        </p:sp>
        <p:sp>
          <p:nvSpPr>
            <p:cNvPr id="260149" name="Line 53"/>
            <p:cNvSpPr>
              <a:spLocks noChangeShapeType="1"/>
            </p:cNvSpPr>
            <p:nvPr/>
          </p:nvSpPr>
          <p:spPr bwMode="auto">
            <a:xfrm>
              <a:off x="6011863" y="1628775"/>
              <a:ext cx="237648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61838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60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60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60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60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60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60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60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60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60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60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60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60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27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9" dur="2000"/>
                                        <p:tgtEl>
                                          <p:spTgt spid="260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0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260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260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260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0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260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260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260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0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60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0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32" grpId="0" animBg="1"/>
      <p:bldP spid="260133" grpId="0" animBg="1"/>
      <p:bldP spid="260134" grpId="0" animBg="1"/>
      <p:bldP spid="260135" grpId="0" animBg="1"/>
      <p:bldP spid="260136" grpId="0" animBg="1"/>
      <p:bldP spid="260139" grpId="0" animBg="1"/>
      <p:bldP spid="54" grpId="0" animBg="1"/>
      <p:bldP spid="2601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107" name="Group 11"/>
          <p:cNvGrpSpPr>
            <a:grpSpLocks/>
          </p:cNvGrpSpPr>
          <p:nvPr/>
        </p:nvGrpSpPr>
        <p:grpSpPr bwMode="auto">
          <a:xfrm>
            <a:off x="2411413" y="3108858"/>
            <a:ext cx="4321175" cy="1973263"/>
            <a:chOff x="2132" y="1298"/>
            <a:chExt cx="1814" cy="1243"/>
          </a:xfrm>
        </p:grpSpPr>
        <p:sp>
          <p:nvSpPr>
            <p:cNvPr id="8234" name="Line 12"/>
            <p:cNvSpPr>
              <a:spLocks noChangeShapeType="1"/>
            </p:cNvSpPr>
            <p:nvPr/>
          </p:nvSpPr>
          <p:spPr bwMode="auto">
            <a:xfrm>
              <a:off x="2132" y="1298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5" name="Line 13"/>
            <p:cNvSpPr>
              <a:spLocks noChangeShapeType="1"/>
            </p:cNvSpPr>
            <p:nvPr/>
          </p:nvSpPr>
          <p:spPr bwMode="auto">
            <a:xfrm>
              <a:off x="2132" y="1411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6" name="Line 14"/>
            <p:cNvSpPr>
              <a:spLocks noChangeShapeType="1"/>
            </p:cNvSpPr>
            <p:nvPr/>
          </p:nvSpPr>
          <p:spPr bwMode="auto">
            <a:xfrm>
              <a:off x="2132" y="1524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7" name="Line 15"/>
            <p:cNvSpPr>
              <a:spLocks noChangeShapeType="1"/>
            </p:cNvSpPr>
            <p:nvPr/>
          </p:nvSpPr>
          <p:spPr bwMode="auto">
            <a:xfrm>
              <a:off x="2132" y="1637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8" name="Line 16"/>
            <p:cNvSpPr>
              <a:spLocks noChangeShapeType="1"/>
            </p:cNvSpPr>
            <p:nvPr/>
          </p:nvSpPr>
          <p:spPr bwMode="auto">
            <a:xfrm>
              <a:off x="2132" y="1750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9" name="Line 17"/>
            <p:cNvSpPr>
              <a:spLocks noChangeShapeType="1"/>
            </p:cNvSpPr>
            <p:nvPr/>
          </p:nvSpPr>
          <p:spPr bwMode="auto">
            <a:xfrm>
              <a:off x="2132" y="1863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0" name="Line 18"/>
            <p:cNvSpPr>
              <a:spLocks noChangeShapeType="1"/>
            </p:cNvSpPr>
            <p:nvPr/>
          </p:nvSpPr>
          <p:spPr bwMode="auto">
            <a:xfrm>
              <a:off x="2132" y="1976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1" name="Line 19"/>
            <p:cNvSpPr>
              <a:spLocks noChangeShapeType="1"/>
            </p:cNvSpPr>
            <p:nvPr/>
          </p:nvSpPr>
          <p:spPr bwMode="auto">
            <a:xfrm>
              <a:off x="2132" y="2089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2" name="Line 20"/>
            <p:cNvSpPr>
              <a:spLocks noChangeShapeType="1"/>
            </p:cNvSpPr>
            <p:nvPr/>
          </p:nvSpPr>
          <p:spPr bwMode="auto">
            <a:xfrm>
              <a:off x="2132" y="2202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3" name="Line 21"/>
            <p:cNvSpPr>
              <a:spLocks noChangeShapeType="1"/>
            </p:cNvSpPr>
            <p:nvPr/>
          </p:nvSpPr>
          <p:spPr bwMode="auto">
            <a:xfrm>
              <a:off x="2132" y="2315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4" name="Line 22"/>
            <p:cNvSpPr>
              <a:spLocks noChangeShapeType="1"/>
            </p:cNvSpPr>
            <p:nvPr/>
          </p:nvSpPr>
          <p:spPr bwMode="auto">
            <a:xfrm>
              <a:off x="2132" y="2428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5" name="Line 23"/>
            <p:cNvSpPr>
              <a:spLocks noChangeShapeType="1"/>
            </p:cNvSpPr>
            <p:nvPr/>
          </p:nvSpPr>
          <p:spPr bwMode="auto">
            <a:xfrm>
              <a:off x="2132" y="2541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260106" name="Oval 10"/>
          <p:cNvSpPr>
            <a:spLocks noChangeArrowheads="1"/>
          </p:cNvSpPr>
          <p:nvPr/>
        </p:nvSpPr>
        <p:spPr bwMode="auto">
          <a:xfrm>
            <a:off x="2790825" y="2314314"/>
            <a:ext cx="3562350" cy="3562350"/>
          </a:xfrm>
          <a:prstGeom prst="ellipse">
            <a:avLst/>
          </a:prstGeom>
          <a:noFill/>
          <a:ln w="28575" cap="rnd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CC8E58-7FD9-4513-95FA-AB38464823C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5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ED2129-B39F-4F78-9AA4-F56FE1765D2B}" type="slidenum">
              <a:rPr lang="en-AU"/>
              <a:pPr>
                <a:defRPr/>
              </a:pPr>
              <a:t>6</a:t>
            </a:fld>
            <a:endParaRPr lang="en-AU"/>
          </a:p>
        </p:txBody>
      </p:sp>
      <p:sp>
        <p:nvSpPr>
          <p:cNvPr id="8196" name="Freeform 2"/>
          <p:cNvSpPr>
            <a:spLocks/>
          </p:cNvSpPr>
          <p:nvPr/>
        </p:nvSpPr>
        <p:spPr bwMode="auto">
          <a:xfrm>
            <a:off x="6011863" y="1016000"/>
            <a:ext cx="2155825" cy="1184275"/>
          </a:xfrm>
          <a:custGeom>
            <a:avLst/>
            <a:gdLst>
              <a:gd name="T0" fmla="*/ 0 w 1358"/>
              <a:gd name="T1" fmla="*/ 612775 h 746"/>
              <a:gd name="T2" fmla="*/ 539750 w 1358"/>
              <a:gd name="T3" fmla="*/ 0 h 746"/>
              <a:gd name="T4" fmla="*/ 1079500 w 1358"/>
              <a:gd name="T5" fmla="*/ 608013 h 746"/>
              <a:gd name="T6" fmla="*/ 1627188 w 1358"/>
              <a:gd name="T7" fmla="*/ 1184275 h 746"/>
              <a:gd name="T8" fmla="*/ 2155825 w 1358"/>
              <a:gd name="T9" fmla="*/ 608013 h 7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58" h="746">
                <a:moveTo>
                  <a:pt x="0" y="386"/>
                </a:moveTo>
                <a:cubicBezTo>
                  <a:pt x="109" y="193"/>
                  <a:pt x="227" y="0"/>
                  <a:pt x="340" y="0"/>
                </a:cubicBezTo>
                <a:cubicBezTo>
                  <a:pt x="453" y="0"/>
                  <a:pt x="584" y="257"/>
                  <a:pt x="680" y="383"/>
                </a:cubicBezTo>
                <a:cubicBezTo>
                  <a:pt x="776" y="509"/>
                  <a:pt x="912" y="746"/>
                  <a:pt x="1025" y="746"/>
                </a:cubicBezTo>
                <a:cubicBezTo>
                  <a:pt x="1138" y="746"/>
                  <a:pt x="1289" y="459"/>
                  <a:pt x="1358" y="383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grpSp>
        <p:nvGrpSpPr>
          <p:cNvPr id="260102" name="Group 6"/>
          <p:cNvGrpSpPr>
            <a:grpSpLocks/>
          </p:cNvGrpSpPr>
          <p:nvPr/>
        </p:nvGrpSpPr>
        <p:grpSpPr bwMode="auto">
          <a:xfrm>
            <a:off x="4248150" y="1989671"/>
            <a:ext cx="647700" cy="4211637"/>
            <a:chOff x="2676" y="845"/>
            <a:chExt cx="408" cy="2653"/>
          </a:xfrm>
        </p:grpSpPr>
        <p:sp>
          <p:nvSpPr>
            <p:cNvPr id="8246" name="Rectangle 7"/>
            <p:cNvSpPr>
              <a:spLocks noChangeArrowheads="1"/>
            </p:cNvSpPr>
            <p:nvPr/>
          </p:nvSpPr>
          <p:spPr bwMode="auto">
            <a:xfrm>
              <a:off x="2676" y="1049"/>
              <a:ext cx="408" cy="2245"/>
            </a:xfrm>
            <a:prstGeom prst="rect">
              <a:avLst/>
            </a:prstGeom>
            <a:solidFill>
              <a:srgbClr val="99CCFF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247" name="Oval 8"/>
            <p:cNvSpPr>
              <a:spLocks noChangeArrowheads="1"/>
            </p:cNvSpPr>
            <p:nvPr/>
          </p:nvSpPr>
          <p:spPr bwMode="auto">
            <a:xfrm>
              <a:off x="2676" y="845"/>
              <a:ext cx="408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 dirty="0" smtClean="0"/>
                <a:t>B</a:t>
              </a:r>
              <a:endParaRPr lang="en-AU" altLang="en-US" sz="2400" dirty="0"/>
            </a:p>
          </p:txBody>
        </p:sp>
        <p:sp>
          <p:nvSpPr>
            <p:cNvPr id="8248" name="Oval 9"/>
            <p:cNvSpPr>
              <a:spLocks noChangeArrowheads="1"/>
            </p:cNvSpPr>
            <p:nvPr/>
          </p:nvSpPr>
          <p:spPr bwMode="auto">
            <a:xfrm>
              <a:off x="2676" y="3090"/>
              <a:ext cx="408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 dirty="0" smtClean="0"/>
                <a:t>A</a:t>
              </a:r>
              <a:endParaRPr lang="en-AU" altLang="en-US" sz="2400" dirty="0"/>
            </a:p>
          </p:txBody>
        </p:sp>
      </p:grpSp>
      <p:sp>
        <p:nvSpPr>
          <p:cNvPr id="8203" name="Rectangle 24"/>
          <p:cNvSpPr>
            <a:spLocks noChangeArrowheads="1"/>
          </p:cNvSpPr>
          <p:nvPr/>
        </p:nvSpPr>
        <p:spPr bwMode="auto">
          <a:xfrm>
            <a:off x="873125" y="2936614"/>
            <a:ext cx="1368425" cy="2317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endParaRPr lang="en-AU" altLang="en-US" sz="3600" b="1">
              <a:solidFill>
                <a:srgbClr val="FFFFFF"/>
              </a:solidFill>
            </a:endParaRPr>
          </a:p>
          <a:p>
            <a:pPr algn="r" eaLnBrk="1" hangingPunct="1"/>
            <a:r>
              <a:rPr lang="en-AU" altLang="en-US" sz="3600" b="1">
                <a:solidFill>
                  <a:srgbClr val="FFFFFF"/>
                </a:solidFill>
              </a:rPr>
              <a:t>N</a:t>
            </a:r>
          </a:p>
          <a:p>
            <a:pPr algn="r" eaLnBrk="1" hangingPunct="1"/>
            <a:endParaRPr lang="en-AU" altLang="en-US" sz="3600" b="1">
              <a:solidFill>
                <a:srgbClr val="FFFFFF"/>
              </a:solidFill>
            </a:endParaRPr>
          </a:p>
        </p:txBody>
      </p:sp>
      <p:sp>
        <p:nvSpPr>
          <p:cNvPr id="260099" name="Rectangle 3"/>
          <p:cNvSpPr>
            <a:spLocks noChangeArrowheads="1"/>
          </p:cNvSpPr>
          <p:nvPr/>
        </p:nvSpPr>
        <p:spPr bwMode="auto">
          <a:xfrm>
            <a:off x="7656079" y="944563"/>
            <a:ext cx="684000" cy="1368425"/>
          </a:xfrm>
          <a:prstGeom prst="rect">
            <a:avLst/>
          </a:prstGeom>
          <a:solidFill>
            <a:srgbClr val="CCFFFF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04" name="Rectangle 25"/>
          <p:cNvSpPr>
            <a:spLocks noChangeArrowheads="1"/>
          </p:cNvSpPr>
          <p:nvPr/>
        </p:nvSpPr>
        <p:spPr bwMode="auto">
          <a:xfrm>
            <a:off x="6867525" y="2936614"/>
            <a:ext cx="1403350" cy="2317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AU" altLang="en-US" sz="3600" b="1">
              <a:solidFill>
                <a:srgbClr val="FFFFFF"/>
              </a:solidFill>
            </a:endParaRPr>
          </a:p>
          <a:p>
            <a:pPr algn="l" eaLnBrk="1" hangingPunct="1"/>
            <a:r>
              <a:rPr lang="en-AU" altLang="en-US" sz="3600" b="1">
                <a:solidFill>
                  <a:srgbClr val="FFFFFF"/>
                </a:solidFill>
              </a:rPr>
              <a:t>S</a:t>
            </a:r>
          </a:p>
          <a:p>
            <a:pPr algn="l" eaLnBrk="1" hangingPunct="1"/>
            <a:endParaRPr lang="en-AU" altLang="en-US" sz="3600" b="1">
              <a:solidFill>
                <a:srgbClr val="FFFFFF"/>
              </a:solidFill>
            </a:endParaRPr>
          </a:p>
        </p:txBody>
      </p:sp>
      <p:sp>
        <p:nvSpPr>
          <p:cNvPr id="260132" name="Line 36"/>
          <p:cNvSpPr>
            <a:spLocks noChangeShapeType="1"/>
          </p:cNvSpPr>
          <p:nvPr/>
        </p:nvSpPr>
        <p:spPr bwMode="auto">
          <a:xfrm>
            <a:off x="5003800" y="5949950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60133" name="Line 37"/>
          <p:cNvSpPr>
            <a:spLocks noChangeShapeType="1"/>
          </p:cNvSpPr>
          <p:nvPr/>
        </p:nvSpPr>
        <p:spPr bwMode="auto">
          <a:xfrm flipH="1">
            <a:off x="3600450" y="2349500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60134" name="Line 38"/>
          <p:cNvSpPr>
            <a:spLocks noChangeShapeType="1"/>
          </p:cNvSpPr>
          <p:nvPr/>
        </p:nvSpPr>
        <p:spPr bwMode="auto">
          <a:xfrm rot="5400000">
            <a:off x="2538413" y="4851400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60135" name="Line 39"/>
          <p:cNvSpPr>
            <a:spLocks noChangeShapeType="1"/>
          </p:cNvSpPr>
          <p:nvPr/>
        </p:nvSpPr>
        <p:spPr bwMode="auto">
          <a:xfrm rot="16200000" flipV="1">
            <a:off x="6102350" y="3411538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60136" name="AutoShape 40"/>
          <p:cNvSpPr>
            <a:spLocks noChangeArrowheads="1"/>
          </p:cNvSpPr>
          <p:nvPr/>
        </p:nvSpPr>
        <p:spPr bwMode="auto">
          <a:xfrm flipH="1">
            <a:off x="1463900" y="1346210"/>
            <a:ext cx="611188" cy="252412"/>
          </a:xfrm>
          <a:prstGeom prst="rightArrow">
            <a:avLst>
              <a:gd name="adj1" fmla="val 50000"/>
              <a:gd name="adj2" fmla="val 60535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0139" name="AutoShape 43"/>
          <p:cNvSpPr>
            <a:spLocks noChangeArrowheads="1"/>
          </p:cNvSpPr>
          <p:nvPr/>
        </p:nvSpPr>
        <p:spPr bwMode="auto">
          <a:xfrm>
            <a:off x="1511660" y="2204864"/>
            <a:ext cx="611187" cy="252412"/>
          </a:xfrm>
          <a:prstGeom prst="rightArrow">
            <a:avLst>
              <a:gd name="adj1" fmla="val 50000"/>
              <a:gd name="adj2" fmla="val 60535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0145" name="Text Box 49"/>
          <p:cNvSpPr txBox="1">
            <a:spLocks noChangeArrowheads="1"/>
          </p:cNvSpPr>
          <p:nvPr/>
        </p:nvSpPr>
        <p:spPr bwMode="auto">
          <a:xfrm>
            <a:off x="2700338" y="115888"/>
            <a:ext cx="3740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AU" sz="2800" b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Generator Operation</a:t>
            </a:r>
          </a:p>
        </p:txBody>
      </p:sp>
      <p:sp>
        <p:nvSpPr>
          <p:cNvPr id="260146" name="Text Box 50"/>
          <p:cNvSpPr txBox="1">
            <a:spLocks noChangeArrowheads="1"/>
          </p:cNvSpPr>
          <p:nvPr/>
        </p:nvSpPr>
        <p:spPr bwMode="auto">
          <a:xfrm>
            <a:off x="5327650" y="1387475"/>
            <a:ext cx="66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V</a:t>
            </a:r>
            <a:r>
              <a:rPr lang="en-AU" altLang="en-US" sz="2400" baseline="-25000"/>
              <a:t>AB</a:t>
            </a:r>
            <a:endParaRPr lang="en-AU" altLang="en-US" sz="2400"/>
          </a:p>
        </p:txBody>
      </p:sp>
      <p:grpSp>
        <p:nvGrpSpPr>
          <p:cNvPr id="3" name="Group 2"/>
          <p:cNvGrpSpPr/>
          <p:nvPr/>
        </p:nvGrpSpPr>
        <p:grpSpPr>
          <a:xfrm>
            <a:off x="678718" y="1207604"/>
            <a:ext cx="1697038" cy="1454460"/>
            <a:chOff x="678718" y="1207604"/>
            <a:chExt cx="1697038" cy="1454460"/>
          </a:xfrm>
        </p:grpSpPr>
        <p:sp>
          <p:nvSpPr>
            <p:cNvPr id="260137" name="Text Box 41"/>
            <p:cNvSpPr txBox="1">
              <a:spLocks noChangeArrowheads="1"/>
            </p:cNvSpPr>
            <p:nvPr/>
          </p:nvSpPr>
          <p:spPr bwMode="auto">
            <a:xfrm>
              <a:off x="683307" y="1207604"/>
              <a:ext cx="4683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 dirty="0" smtClean="0"/>
                <a:t>B</a:t>
              </a:r>
              <a:endParaRPr lang="en-AU" altLang="en-US" sz="2400" dirty="0"/>
            </a:p>
          </p:txBody>
        </p:sp>
        <p:sp>
          <p:nvSpPr>
            <p:cNvPr id="260138" name="Text Box 42"/>
            <p:cNvSpPr txBox="1">
              <a:spLocks noChangeArrowheads="1"/>
            </p:cNvSpPr>
            <p:nvPr/>
          </p:nvSpPr>
          <p:spPr bwMode="auto">
            <a:xfrm>
              <a:off x="683307" y="2204864"/>
              <a:ext cx="4683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 dirty="0" smtClean="0"/>
                <a:t>A</a:t>
              </a:r>
              <a:endParaRPr lang="en-AU" altLang="en-US" sz="2400" dirty="0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678718" y="1270000"/>
              <a:ext cx="1697038" cy="1331913"/>
            </a:xfrm>
            <a:custGeom>
              <a:avLst/>
              <a:gdLst>
                <a:gd name="T0" fmla="*/ 0 w 639"/>
                <a:gd name="T1" fmla="*/ 456840 h 621"/>
                <a:gd name="T2" fmla="*/ 509908 w 639"/>
                <a:gd name="T3" fmla="*/ 456840 h 621"/>
                <a:gd name="T4" fmla="*/ 504597 w 639"/>
                <a:gd name="T5" fmla="*/ 0 h 621"/>
                <a:gd name="T6" fmla="*/ 1683759 w 639"/>
                <a:gd name="T7" fmla="*/ 0 h 621"/>
                <a:gd name="T8" fmla="*/ 1697038 w 639"/>
                <a:gd name="T9" fmla="*/ 1327623 h 621"/>
                <a:gd name="T10" fmla="*/ 517875 w 639"/>
                <a:gd name="T11" fmla="*/ 1331913 h 621"/>
                <a:gd name="T12" fmla="*/ 517875 w 639"/>
                <a:gd name="T13" fmla="*/ 887942 h 621"/>
                <a:gd name="T14" fmla="*/ 10623 w 639"/>
                <a:gd name="T15" fmla="*/ 883652 h 6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39" h="621">
                  <a:moveTo>
                    <a:pt x="0" y="213"/>
                  </a:moveTo>
                  <a:lnTo>
                    <a:pt x="192" y="213"/>
                  </a:lnTo>
                  <a:lnTo>
                    <a:pt x="190" y="0"/>
                  </a:lnTo>
                  <a:lnTo>
                    <a:pt x="634" y="0"/>
                  </a:lnTo>
                  <a:lnTo>
                    <a:pt x="639" y="619"/>
                  </a:lnTo>
                  <a:lnTo>
                    <a:pt x="195" y="621"/>
                  </a:lnTo>
                  <a:lnTo>
                    <a:pt x="195" y="414"/>
                  </a:lnTo>
                  <a:lnTo>
                    <a:pt x="4" y="412"/>
                  </a:lnTo>
                </a:path>
              </a:pathLst>
            </a:custGeom>
            <a:noFill/>
            <a:ln w="762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  <a:flatTx/>
            </a:bodyPr>
            <a:lstStyle/>
            <a:p>
              <a:endParaRPr lang="en-AU"/>
            </a:p>
          </p:txBody>
        </p:sp>
      </p:grpSp>
      <p:sp>
        <p:nvSpPr>
          <p:cNvPr id="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260147" name="Rectangle 51"/>
          <p:cNvSpPr>
            <a:spLocks noChangeArrowheads="1"/>
          </p:cNvSpPr>
          <p:nvPr/>
        </p:nvSpPr>
        <p:spPr bwMode="auto">
          <a:xfrm>
            <a:off x="7103846" y="944563"/>
            <a:ext cx="611187" cy="1368425"/>
          </a:xfrm>
          <a:prstGeom prst="rect">
            <a:avLst/>
          </a:prstGeom>
          <a:solidFill>
            <a:srgbClr val="CCFFFF"/>
          </a:solidFill>
          <a:ln w="2857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5976938" y="944563"/>
            <a:ext cx="2376487" cy="1368425"/>
            <a:chOff x="6011863" y="944563"/>
            <a:chExt cx="2376487" cy="1368425"/>
          </a:xfrm>
        </p:grpSpPr>
        <p:sp>
          <p:nvSpPr>
            <p:cNvPr id="260148" name="Line 52"/>
            <p:cNvSpPr>
              <a:spLocks noChangeShapeType="1"/>
            </p:cNvSpPr>
            <p:nvPr/>
          </p:nvSpPr>
          <p:spPr bwMode="auto">
            <a:xfrm>
              <a:off x="6011863" y="944563"/>
              <a:ext cx="0" cy="13684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AU"/>
            </a:p>
          </p:txBody>
        </p:sp>
        <p:sp>
          <p:nvSpPr>
            <p:cNvPr id="260149" name="Line 53"/>
            <p:cNvSpPr>
              <a:spLocks noChangeShapeType="1"/>
            </p:cNvSpPr>
            <p:nvPr/>
          </p:nvSpPr>
          <p:spPr bwMode="auto">
            <a:xfrm>
              <a:off x="6011863" y="1628775"/>
              <a:ext cx="237648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15305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60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60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4" dur="2000" fill="hold"/>
                                        <p:tgtEl>
                                          <p:spTgt spid="260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2000"/>
                                        <p:tgtEl>
                                          <p:spTgt spid="260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0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60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60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60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60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60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0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260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260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60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60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60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60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60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60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32" grpId="0" animBg="1"/>
      <p:bldP spid="260132" grpId="1" animBg="1"/>
      <p:bldP spid="260133" grpId="0" animBg="1"/>
      <p:bldP spid="260133" grpId="1" animBg="1"/>
      <p:bldP spid="260134" grpId="0" animBg="1"/>
      <p:bldP spid="260135" grpId="0" animBg="1"/>
      <p:bldP spid="260136" grpId="0" animBg="1"/>
      <p:bldP spid="260139" grpId="0" animBg="1"/>
      <p:bldP spid="54" grpId="0" animBg="1"/>
      <p:bldP spid="2601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107" name="Group 11"/>
          <p:cNvGrpSpPr>
            <a:grpSpLocks/>
          </p:cNvGrpSpPr>
          <p:nvPr/>
        </p:nvGrpSpPr>
        <p:grpSpPr bwMode="auto">
          <a:xfrm>
            <a:off x="2411413" y="3108858"/>
            <a:ext cx="4321175" cy="1973263"/>
            <a:chOff x="2132" y="1298"/>
            <a:chExt cx="1814" cy="1243"/>
          </a:xfrm>
        </p:grpSpPr>
        <p:sp>
          <p:nvSpPr>
            <p:cNvPr id="8234" name="Line 12"/>
            <p:cNvSpPr>
              <a:spLocks noChangeShapeType="1"/>
            </p:cNvSpPr>
            <p:nvPr/>
          </p:nvSpPr>
          <p:spPr bwMode="auto">
            <a:xfrm>
              <a:off x="2132" y="1298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5" name="Line 13"/>
            <p:cNvSpPr>
              <a:spLocks noChangeShapeType="1"/>
            </p:cNvSpPr>
            <p:nvPr/>
          </p:nvSpPr>
          <p:spPr bwMode="auto">
            <a:xfrm>
              <a:off x="2132" y="1411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6" name="Line 14"/>
            <p:cNvSpPr>
              <a:spLocks noChangeShapeType="1"/>
            </p:cNvSpPr>
            <p:nvPr/>
          </p:nvSpPr>
          <p:spPr bwMode="auto">
            <a:xfrm>
              <a:off x="2132" y="1524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7" name="Line 15"/>
            <p:cNvSpPr>
              <a:spLocks noChangeShapeType="1"/>
            </p:cNvSpPr>
            <p:nvPr/>
          </p:nvSpPr>
          <p:spPr bwMode="auto">
            <a:xfrm>
              <a:off x="2132" y="1637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8" name="Line 16"/>
            <p:cNvSpPr>
              <a:spLocks noChangeShapeType="1"/>
            </p:cNvSpPr>
            <p:nvPr/>
          </p:nvSpPr>
          <p:spPr bwMode="auto">
            <a:xfrm>
              <a:off x="2132" y="1750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39" name="Line 17"/>
            <p:cNvSpPr>
              <a:spLocks noChangeShapeType="1"/>
            </p:cNvSpPr>
            <p:nvPr/>
          </p:nvSpPr>
          <p:spPr bwMode="auto">
            <a:xfrm>
              <a:off x="2132" y="1863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0" name="Line 18"/>
            <p:cNvSpPr>
              <a:spLocks noChangeShapeType="1"/>
            </p:cNvSpPr>
            <p:nvPr/>
          </p:nvSpPr>
          <p:spPr bwMode="auto">
            <a:xfrm>
              <a:off x="2132" y="1976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1" name="Line 19"/>
            <p:cNvSpPr>
              <a:spLocks noChangeShapeType="1"/>
            </p:cNvSpPr>
            <p:nvPr/>
          </p:nvSpPr>
          <p:spPr bwMode="auto">
            <a:xfrm>
              <a:off x="2132" y="2089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2" name="Line 20"/>
            <p:cNvSpPr>
              <a:spLocks noChangeShapeType="1"/>
            </p:cNvSpPr>
            <p:nvPr/>
          </p:nvSpPr>
          <p:spPr bwMode="auto">
            <a:xfrm>
              <a:off x="2132" y="2202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3" name="Line 21"/>
            <p:cNvSpPr>
              <a:spLocks noChangeShapeType="1"/>
            </p:cNvSpPr>
            <p:nvPr/>
          </p:nvSpPr>
          <p:spPr bwMode="auto">
            <a:xfrm>
              <a:off x="2132" y="2315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4" name="Line 22"/>
            <p:cNvSpPr>
              <a:spLocks noChangeShapeType="1"/>
            </p:cNvSpPr>
            <p:nvPr/>
          </p:nvSpPr>
          <p:spPr bwMode="auto">
            <a:xfrm>
              <a:off x="2132" y="2428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45" name="Line 23"/>
            <p:cNvSpPr>
              <a:spLocks noChangeShapeType="1"/>
            </p:cNvSpPr>
            <p:nvPr/>
          </p:nvSpPr>
          <p:spPr bwMode="auto">
            <a:xfrm>
              <a:off x="2132" y="2541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260106" name="Oval 10"/>
          <p:cNvSpPr>
            <a:spLocks noChangeArrowheads="1"/>
          </p:cNvSpPr>
          <p:nvPr/>
        </p:nvSpPr>
        <p:spPr bwMode="auto">
          <a:xfrm>
            <a:off x="2790825" y="2314314"/>
            <a:ext cx="3562350" cy="3562350"/>
          </a:xfrm>
          <a:prstGeom prst="ellipse">
            <a:avLst/>
          </a:prstGeom>
          <a:noFill/>
          <a:ln w="28575" cap="rnd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CC8E58-7FD9-4513-95FA-AB38464823C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5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ED2129-B39F-4F78-9AA4-F56FE1765D2B}" type="slidenum">
              <a:rPr lang="en-AU"/>
              <a:pPr>
                <a:defRPr/>
              </a:pPr>
              <a:t>7</a:t>
            </a:fld>
            <a:endParaRPr lang="en-AU"/>
          </a:p>
        </p:txBody>
      </p:sp>
      <p:sp>
        <p:nvSpPr>
          <p:cNvPr id="8196" name="Freeform 2"/>
          <p:cNvSpPr>
            <a:spLocks/>
          </p:cNvSpPr>
          <p:nvPr/>
        </p:nvSpPr>
        <p:spPr bwMode="auto">
          <a:xfrm>
            <a:off x="6011863" y="1016000"/>
            <a:ext cx="2155825" cy="1184275"/>
          </a:xfrm>
          <a:custGeom>
            <a:avLst/>
            <a:gdLst>
              <a:gd name="T0" fmla="*/ 0 w 1358"/>
              <a:gd name="T1" fmla="*/ 612775 h 746"/>
              <a:gd name="T2" fmla="*/ 539750 w 1358"/>
              <a:gd name="T3" fmla="*/ 0 h 746"/>
              <a:gd name="T4" fmla="*/ 1079500 w 1358"/>
              <a:gd name="T5" fmla="*/ 608013 h 746"/>
              <a:gd name="T6" fmla="*/ 1627188 w 1358"/>
              <a:gd name="T7" fmla="*/ 1184275 h 746"/>
              <a:gd name="T8" fmla="*/ 2155825 w 1358"/>
              <a:gd name="T9" fmla="*/ 608013 h 7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58" h="746">
                <a:moveTo>
                  <a:pt x="0" y="386"/>
                </a:moveTo>
                <a:cubicBezTo>
                  <a:pt x="109" y="193"/>
                  <a:pt x="227" y="0"/>
                  <a:pt x="340" y="0"/>
                </a:cubicBezTo>
                <a:cubicBezTo>
                  <a:pt x="453" y="0"/>
                  <a:pt x="584" y="257"/>
                  <a:pt x="680" y="383"/>
                </a:cubicBezTo>
                <a:cubicBezTo>
                  <a:pt x="776" y="509"/>
                  <a:pt x="912" y="746"/>
                  <a:pt x="1025" y="746"/>
                </a:cubicBezTo>
                <a:cubicBezTo>
                  <a:pt x="1138" y="746"/>
                  <a:pt x="1289" y="459"/>
                  <a:pt x="1358" y="383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8203" name="Rectangle 24"/>
          <p:cNvSpPr>
            <a:spLocks noChangeArrowheads="1"/>
          </p:cNvSpPr>
          <p:nvPr/>
        </p:nvSpPr>
        <p:spPr bwMode="auto">
          <a:xfrm>
            <a:off x="873125" y="2936614"/>
            <a:ext cx="1368425" cy="2317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endParaRPr lang="en-AU" altLang="en-US" sz="3600" b="1">
              <a:solidFill>
                <a:srgbClr val="FFFFFF"/>
              </a:solidFill>
            </a:endParaRPr>
          </a:p>
          <a:p>
            <a:pPr algn="r" eaLnBrk="1" hangingPunct="1"/>
            <a:r>
              <a:rPr lang="en-AU" altLang="en-US" sz="3600" b="1">
                <a:solidFill>
                  <a:srgbClr val="FFFFFF"/>
                </a:solidFill>
              </a:rPr>
              <a:t>N</a:t>
            </a:r>
          </a:p>
          <a:p>
            <a:pPr algn="r" eaLnBrk="1" hangingPunct="1"/>
            <a:endParaRPr lang="en-AU" altLang="en-US" sz="3600" b="1">
              <a:solidFill>
                <a:srgbClr val="FFFFFF"/>
              </a:solidFill>
            </a:endParaRPr>
          </a:p>
        </p:txBody>
      </p:sp>
      <p:sp>
        <p:nvSpPr>
          <p:cNvPr id="8204" name="Rectangle 25"/>
          <p:cNvSpPr>
            <a:spLocks noChangeArrowheads="1"/>
          </p:cNvSpPr>
          <p:nvPr/>
        </p:nvSpPr>
        <p:spPr bwMode="auto">
          <a:xfrm>
            <a:off x="6867525" y="2936614"/>
            <a:ext cx="1403350" cy="2317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AU" altLang="en-US" sz="3600" b="1">
              <a:solidFill>
                <a:srgbClr val="FFFFFF"/>
              </a:solidFill>
            </a:endParaRPr>
          </a:p>
          <a:p>
            <a:pPr algn="l" eaLnBrk="1" hangingPunct="1"/>
            <a:r>
              <a:rPr lang="en-AU" altLang="en-US" sz="3600" b="1">
                <a:solidFill>
                  <a:srgbClr val="FFFFFF"/>
                </a:solidFill>
              </a:rPr>
              <a:t>S</a:t>
            </a:r>
          </a:p>
          <a:p>
            <a:pPr algn="l" eaLnBrk="1" hangingPunct="1"/>
            <a:endParaRPr lang="en-AU" altLang="en-US" sz="3600" b="1">
              <a:solidFill>
                <a:srgbClr val="FFFFFF"/>
              </a:solidFill>
            </a:endParaRPr>
          </a:p>
        </p:txBody>
      </p:sp>
      <p:sp>
        <p:nvSpPr>
          <p:cNvPr id="260132" name="Line 36"/>
          <p:cNvSpPr>
            <a:spLocks noChangeShapeType="1"/>
          </p:cNvSpPr>
          <p:nvPr/>
        </p:nvSpPr>
        <p:spPr bwMode="auto">
          <a:xfrm>
            <a:off x="5003800" y="5949950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60133" name="Line 37"/>
          <p:cNvSpPr>
            <a:spLocks noChangeShapeType="1"/>
          </p:cNvSpPr>
          <p:nvPr/>
        </p:nvSpPr>
        <p:spPr bwMode="auto">
          <a:xfrm flipH="1">
            <a:off x="3600450" y="2349500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60134" name="Line 38"/>
          <p:cNvSpPr>
            <a:spLocks noChangeShapeType="1"/>
          </p:cNvSpPr>
          <p:nvPr/>
        </p:nvSpPr>
        <p:spPr bwMode="auto">
          <a:xfrm rot="5400000">
            <a:off x="2538413" y="4851400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60135" name="Line 39"/>
          <p:cNvSpPr>
            <a:spLocks noChangeShapeType="1"/>
          </p:cNvSpPr>
          <p:nvPr/>
        </p:nvSpPr>
        <p:spPr bwMode="auto">
          <a:xfrm rot="16200000" flipV="1">
            <a:off x="6102350" y="3411538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60136" name="AutoShape 40"/>
          <p:cNvSpPr>
            <a:spLocks noChangeArrowheads="1"/>
          </p:cNvSpPr>
          <p:nvPr/>
        </p:nvSpPr>
        <p:spPr bwMode="auto">
          <a:xfrm flipH="1">
            <a:off x="1463900" y="1346210"/>
            <a:ext cx="611188" cy="252412"/>
          </a:xfrm>
          <a:prstGeom prst="rightArrow">
            <a:avLst>
              <a:gd name="adj1" fmla="val 50000"/>
              <a:gd name="adj2" fmla="val 60535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0139" name="AutoShape 43"/>
          <p:cNvSpPr>
            <a:spLocks noChangeArrowheads="1"/>
          </p:cNvSpPr>
          <p:nvPr/>
        </p:nvSpPr>
        <p:spPr bwMode="auto">
          <a:xfrm>
            <a:off x="1511660" y="2204864"/>
            <a:ext cx="611187" cy="252412"/>
          </a:xfrm>
          <a:prstGeom prst="rightArrow">
            <a:avLst>
              <a:gd name="adj1" fmla="val 50000"/>
              <a:gd name="adj2" fmla="val 60535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0145" name="Text Box 49"/>
          <p:cNvSpPr txBox="1">
            <a:spLocks noChangeArrowheads="1"/>
          </p:cNvSpPr>
          <p:nvPr/>
        </p:nvSpPr>
        <p:spPr bwMode="auto">
          <a:xfrm>
            <a:off x="2700338" y="115888"/>
            <a:ext cx="3740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AU" sz="2800" b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Generator Operation</a:t>
            </a:r>
          </a:p>
        </p:txBody>
      </p:sp>
      <p:sp>
        <p:nvSpPr>
          <p:cNvPr id="260146" name="Text Box 50"/>
          <p:cNvSpPr txBox="1">
            <a:spLocks noChangeArrowheads="1"/>
          </p:cNvSpPr>
          <p:nvPr/>
        </p:nvSpPr>
        <p:spPr bwMode="auto">
          <a:xfrm>
            <a:off x="5327650" y="1387475"/>
            <a:ext cx="66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V</a:t>
            </a:r>
            <a:r>
              <a:rPr lang="en-AU" altLang="en-US" sz="2400" baseline="-25000"/>
              <a:t>AB</a:t>
            </a:r>
            <a:endParaRPr lang="en-AU" altLang="en-US" sz="2400"/>
          </a:p>
        </p:txBody>
      </p:sp>
      <p:grpSp>
        <p:nvGrpSpPr>
          <p:cNvPr id="3" name="Group 2"/>
          <p:cNvGrpSpPr/>
          <p:nvPr/>
        </p:nvGrpSpPr>
        <p:grpSpPr>
          <a:xfrm>
            <a:off x="678718" y="1207604"/>
            <a:ext cx="1697038" cy="1454460"/>
            <a:chOff x="678718" y="1207604"/>
            <a:chExt cx="1697038" cy="1454460"/>
          </a:xfrm>
        </p:grpSpPr>
        <p:sp>
          <p:nvSpPr>
            <p:cNvPr id="260137" name="Text Box 41"/>
            <p:cNvSpPr txBox="1">
              <a:spLocks noChangeArrowheads="1"/>
            </p:cNvSpPr>
            <p:nvPr/>
          </p:nvSpPr>
          <p:spPr bwMode="auto">
            <a:xfrm>
              <a:off x="683307" y="1207604"/>
              <a:ext cx="4683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 dirty="0" smtClean="0"/>
                <a:t>B</a:t>
              </a:r>
              <a:endParaRPr lang="en-AU" altLang="en-US" sz="2400" dirty="0"/>
            </a:p>
          </p:txBody>
        </p:sp>
        <p:sp>
          <p:nvSpPr>
            <p:cNvPr id="260138" name="Text Box 42"/>
            <p:cNvSpPr txBox="1">
              <a:spLocks noChangeArrowheads="1"/>
            </p:cNvSpPr>
            <p:nvPr/>
          </p:nvSpPr>
          <p:spPr bwMode="auto">
            <a:xfrm>
              <a:off x="683307" y="2204864"/>
              <a:ext cx="4683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 dirty="0" smtClean="0"/>
                <a:t>A</a:t>
              </a:r>
              <a:endParaRPr lang="en-AU" altLang="en-US" sz="2400" dirty="0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678718" y="1270000"/>
              <a:ext cx="1697038" cy="1331913"/>
            </a:xfrm>
            <a:custGeom>
              <a:avLst/>
              <a:gdLst>
                <a:gd name="T0" fmla="*/ 0 w 639"/>
                <a:gd name="T1" fmla="*/ 456840 h 621"/>
                <a:gd name="T2" fmla="*/ 509908 w 639"/>
                <a:gd name="T3" fmla="*/ 456840 h 621"/>
                <a:gd name="T4" fmla="*/ 504597 w 639"/>
                <a:gd name="T5" fmla="*/ 0 h 621"/>
                <a:gd name="T6" fmla="*/ 1683759 w 639"/>
                <a:gd name="T7" fmla="*/ 0 h 621"/>
                <a:gd name="T8" fmla="*/ 1697038 w 639"/>
                <a:gd name="T9" fmla="*/ 1327623 h 621"/>
                <a:gd name="T10" fmla="*/ 517875 w 639"/>
                <a:gd name="T11" fmla="*/ 1331913 h 621"/>
                <a:gd name="T12" fmla="*/ 517875 w 639"/>
                <a:gd name="T13" fmla="*/ 887942 h 621"/>
                <a:gd name="T14" fmla="*/ 10623 w 639"/>
                <a:gd name="T15" fmla="*/ 883652 h 6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39" h="621">
                  <a:moveTo>
                    <a:pt x="0" y="213"/>
                  </a:moveTo>
                  <a:lnTo>
                    <a:pt x="192" y="213"/>
                  </a:lnTo>
                  <a:lnTo>
                    <a:pt x="190" y="0"/>
                  </a:lnTo>
                  <a:lnTo>
                    <a:pt x="634" y="0"/>
                  </a:lnTo>
                  <a:lnTo>
                    <a:pt x="639" y="619"/>
                  </a:lnTo>
                  <a:lnTo>
                    <a:pt x="195" y="621"/>
                  </a:lnTo>
                  <a:lnTo>
                    <a:pt x="195" y="414"/>
                  </a:lnTo>
                  <a:lnTo>
                    <a:pt x="4" y="412"/>
                  </a:lnTo>
                </a:path>
              </a:pathLst>
            </a:custGeom>
            <a:noFill/>
            <a:ln w="762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  <a:flatTx/>
            </a:bodyPr>
            <a:lstStyle/>
            <a:p>
              <a:endParaRPr lang="en-AU"/>
            </a:p>
          </p:txBody>
        </p:sp>
      </p:grpSp>
      <p:sp>
        <p:nvSpPr>
          <p:cNvPr id="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260147" name="Rectangle 51"/>
          <p:cNvSpPr>
            <a:spLocks noChangeArrowheads="1"/>
          </p:cNvSpPr>
          <p:nvPr/>
        </p:nvSpPr>
        <p:spPr bwMode="auto">
          <a:xfrm>
            <a:off x="7656079" y="944563"/>
            <a:ext cx="611187" cy="1368425"/>
          </a:xfrm>
          <a:prstGeom prst="rect">
            <a:avLst/>
          </a:prstGeom>
          <a:solidFill>
            <a:srgbClr val="CCFFFF"/>
          </a:solidFill>
          <a:ln w="2857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5976938" y="944563"/>
            <a:ext cx="2376487" cy="1368425"/>
            <a:chOff x="6011863" y="944563"/>
            <a:chExt cx="2376487" cy="1368425"/>
          </a:xfrm>
        </p:grpSpPr>
        <p:sp>
          <p:nvSpPr>
            <p:cNvPr id="260148" name="Line 52"/>
            <p:cNvSpPr>
              <a:spLocks noChangeShapeType="1"/>
            </p:cNvSpPr>
            <p:nvPr/>
          </p:nvSpPr>
          <p:spPr bwMode="auto">
            <a:xfrm>
              <a:off x="6011863" y="944563"/>
              <a:ext cx="0" cy="13684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AU"/>
            </a:p>
          </p:txBody>
        </p:sp>
        <p:sp>
          <p:nvSpPr>
            <p:cNvPr id="260149" name="Line 53"/>
            <p:cNvSpPr>
              <a:spLocks noChangeShapeType="1"/>
            </p:cNvSpPr>
            <p:nvPr/>
          </p:nvSpPr>
          <p:spPr bwMode="auto">
            <a:xfrm>
              <a:off x="6011863" y="1628775"/>
              <a:ext cx="237648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grpSp>
        <p:nvGrpSpPr>
          <p:cNvPr id="64" name="Group 6"/>
          <p:cNvGrpSpPr>
            <a:grpSpLocks/>
          </p:cNvGrpSpPr>
          <p:nvPr/>
        </p:nvGrpSpPr>
        <p:grpSpPr bwMode="auto">
          <a:xfrm rot="16200000">
            <a:off x="4248150" y="1999121"/>
            <a:ext cx="647700" cy="4211637"/>
            <a:chOff x="2676" y="845"/>
            <a:chExt cx="408" cy="2653"/>
          </a:xfrm>
        </p:grpSpPr>
        <p:sp>
          <p:nvSpPr>
            <p:cNvPr id="65" name="Rectangle 7"/>
            <p:cNvSpPr>
              <a:spLocks noChangeArrowheads="1"/>
            </p:cNvSpPr>
            <p:nvPr/>
          </p:nvSpPr>
          <p:spPr bwMode="auto">
            <a:xfrm>
              <a:off x="2676" y="1049"/>
              <a:ext cx="408" cy="2245"/>
            </a:xfrm>
            <a:prstGeom prst="rect">
              <a:avLst/>
            </a:prstGeom>
            <a:solidFill>
              <a:srgbClr val="99CCFF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6" name="Oval 8"/>
            <p:cNvSpPr>
              <a:spLocks noChangeArrowheads="1"/>
            </p:cNvSpPr>
            <p:nvPr/>
          </p:nvSpPr>
          <p:spPr bwMode="auto">
            <a:xfrm>
              <a:off x="2676" y="845"/>
              <a:ext cx="408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 dirty="0" smtClean="0"/>
                <a:t>B</a:t>
              </a:r>
              <a:endParaRPr lang="en-AU" altLang="en-US" sz="2400" dirty="0"/>
            </a:p>
          </p:txBody>
        </p:sp>
        <p:sp>
          <p:nvSpPr>
            <p:cNvPr id="67" name="Oval 9"/>
            <p:cNvSpPr>
              <a:spLocks noChangeArrowheads="1"/>
            </p:cNvSpPr>
            <p:nvPr/>
          </p:nvSpPr>
          <p:spPr bwMode="auto">
            <a:xfrm>
              <a:off x="2676" y="3090"/>
              <a:ext cx="408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" anchor="ctr"/>
            <a:lstStyle/>
            <a:p>
              <a:r>
                <a:rPr lang="en-AU" altLang="en-US" sz="2400" dirty="0" smtClean="0"/>
                <a:t>A</a:t>
              </a:r>
              <a:endParaRPr lang="en-AU" altLang="en-US" sz="2400" dirty="0"/>
            </a:p>
          </p:txBody>
        </p:sp>
      </p:grpSp>
      <p:grpSp>
        <p:nvGrpSpPr>
          <p:cNvPr id="260127" name="Group 31"/>
          <p:cNvGrpSpPr>
            <a:grpSpLocks/>
          </p:cNvGrpSpPr>
          <p:nvPr/>
        </p:nvGrpSpPr>
        <p:grpSpPr bwMode="auto">
          <a:xfrm>
            <a:off x="6030570" y="3771639"/>
            <a:ext cx="647700" cy="647700"/>
            <a:chOff x="1519" y="1956"/>
            <a:chExt cx="408" cy="408"/>
          </a:xfrm>
        </p:grpSpPr>
        <p:sp>
          <p:nvSpPr>
            <p:cNvPr id="8228" name="Oval 32"/>
            <p:cNvSpPr>
              <a:spLocks noChangeArrowheads="1"/>
            </p:cNvSpPr>
            <p:nvPr/>
          </p:nvSpPr>
          <p:spPr bwMode="auto">
            <a:xfrm>
              <a:off x="1519" y="1956"/>
              <a:ext cx="408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sz="2400"/>
            </a:p>
          </p:txBody>
        </p:sp>
        <p:grpSp>
          <p:nvGrpSpPr>
            <p:cNvPr id="8229" name="Group 33"/>
            <p:cNvGrpSpPr>
              <a:grpSpLocks/>
            </p:cNvGrpSpPr>
            <p:nvPr/>
          </p:nvGrpSpPr>
          <p:grpSpPr bwMode="auto">
            <a:xfrm>
              <a:off x="1553" y="1990"/>
              <a:ext cx="340" cy="340"/>
              <a:chOff x="1338" y="3339"/>
              <a:chExt cx="340" cy="340"/>
            </a:xfrm>
          </p:grpSpPr>
          <p:sp>
            <p:nvSpPr>
              <p:cNvPr id="8230" name="Line 34"/>
              <p:cNvSpPr>
                <a:spLocks noChangeShapeType="1"/>
              </p:cNvSpPr>
              <p:nvPr/>
            </p:nvSpPr>
            <p:spPr bwMode="auto">
              <a:xfrm>
                <a:off x="1508" y="3339"/>
                <a:ext cx="0" cy="34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8231" name="Line 35"/>
              <p:cNvSpPr>
                <a:spLocks noChangeShapeType="1"/>
              </p:cNvSpPr>
              <p:nvPr/>
            </p:nvSpPr>
            <p:spPr bwMode="auto">
              <a:xfrm>
                <a:off x="1338" y="3509"/>
                <a:ext cx="34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grpSp>
        <p:nvGrpSpPr>
          <p:cNvPr id="260124" name="Group 28"/>
          <p:cNvGrpSpPr>
            <a:grpSpLocks/>
          </p:cNvGrpSpPr>
          <p:nvPr/>
        </p:nvGrpSpPr>
        <p:grpSpPr bwMode="auto">
          <a:xfrm>
            <a:off x="2466181" y="3781089"/>
            <a:ext cx="647700" cy="647700"/>
            <a:chOff x="3878" y="1956"/>
            <a:chExt cx="363" cy="408"/>
          </a:xfrm>
        </p:grpSpPr>
        <p:sp>
          <p:nvSpPr>
            <p:cNvPr id="8232" name="Oval 29"/>
            <p:cNvSpPr>
              <a:spLocks noChangeArrowheads="1"/>
            </p:cNvSpPr>
            <p:nvPr/>
          </p:nvSpPr>
          <p:spPr bwMode="auto">
            <a:xfrm>
              <a:off x="3878" y="1956"/>
              <a:ext cx="363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sz="2400"/>
            </a:p>
          </p:txBody>
        </p:sp>
        <p:sp>
          <p:nvSpPr>
            <p:cNvPr id="8233" name="Oval 30"/>
            <p:cNvSpPr>
              <a:spLocks noChangeArrowheads="1"/>
            </p:cNvSpPr>
            <p:nvPr/>
          </p:nvSpPr>
          <p:spPr bwMode="auto">
            <a:xfrm>
              <a:off x="4003" y="2103"/>
              <a:ext cx="113" cy="113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548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60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60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60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60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60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60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60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60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60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60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60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60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27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9" dur="2000"/>
                                        <p:tgtEl>
                                          <p:spTgt spid="260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0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260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260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260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0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260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260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260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0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60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0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32" grpId="0" animBg="1"/>
      <p:bldP spid="260133" grpId="0" animBg="1"/>
      <p:bldP spid="260134" grpId="0" animBg="1"/>
      <p:bldP spid="260135" grpId="0" animBg="1"/>
      <p:bldP spid="260136" grpId="0" animBg="1"/>
      <p:bldP spid="260139" grpId="0" animBg="1"/>
      <p:bldP spid="54" grpId="0" animBg="1"/>
      <p:bldP spid="2601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ADED7C-FB1F-4FA3-8F42-53718BACAC7C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ED1BBE-10AD-43FB-A167-A196AA2A4C12}" type="slidenum">
              <a:rPr lang="en-AU"/>
              <a:pPr>
                <a:defRPr/>
              </a:pPr>
              <a:t>8</a:t>
            </a:fld>
            <a:endParaRPr lang="en-AU"/>
          </a:p>
        </p:txBody>
      </p:sp>
      <p:sp>
        <p:nvSpPr>
          <p:cNvPr id="259074" name="Text Box 2"/>
          <p:cNvSpPr txBox="1">
            <a:spLocks noChangeArrowheads="1"/>
          </p:cNvSpPr>
          <p:nvPr/>
        </p:nvSpPr>
        <p:spPr bwMode="auto">
          <a:xfrm>
            <a:off x="2703513" y="115888"/>
            <a:ext cx="3740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AU" sz="2800" b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Generator Operation</a:t>
            </a:r>
          </a:p>
        </p:txBody>
      </p:sp>
      <p:sp>
        <p:nvSpPr>
          <p:cNvPr id="10245" name="Line 3"/>
          <p:cNvSpPr>
            <a:spLocks noChangeShapeType="1"/>
          </p:cNvSpPr>
          <p:nvPr/>
        </p:nvSpPr>
        <p:spPr bwMode="auto">
          <a:xfrm>
            <a:off x="1687252" y="836712"/>
            <a:ext cx="3175" cy="2746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0246" name="Line 4"/>
          <p:cNvSpPr>
            <a:spLocks noChangeShapeType="1"/>
          </p:cNvSpPr>
          <p:nvPr/>
        </p:nvSpPr>
        <p:spPr bwMode="auto">
          <a:xfrm>
            <a:off x="1687252" y="2208312"/>
            <a:ext cx="5873750" cy="3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0247" name="Text Box 5"/>
          <p:cNvSpPr txBox="1">
            <a:spLocks noChangeArrowheads="1"/>
          </p:cNvSpPr>
          <p:nvPr/>
        </p:nvSpPr>
        <p:spPr bwMode="auto">
          <a:xfrm>
            <a:off x="863588" y="1981300"/>
            <a:ext cx="66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V</a:t>
            </a:r>
            <a:r>
              <a:rPr lang="en-AU" altLang="en-US" sz="2400" baseline="-25000"/>
              <a:t>AB</a:t>
            </a:r>
            <a:endParaRPr lang="en-AU" altLang="en-US" sz="2400"/>
          </a:p>
        </p:txBody>
      </p:sp>
      <p:sp>
        <p:nvSpPr>
          <p:cNvPr id="259078" name="Text Box 6"/>
          <p:cNvSpPr txBox="1">
            <a:spLocks noChangeArrowheads="1"/>
          </p:cNvSpPr>
          <p:nvPr/>
        </p:nvSpPr>
        <p:spPr bwMode="auto">
          <a:xfrm>
            <a:off x="1097756" y="3717032"/>
            <a:ext cx="6948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dirty="0"/>
              <a:t>Output of the generator is ALTERNATING</a:t>
            </a:r>
          </a:p>
        </p:txBody>
      </p:sp>
      <p:sp>
        <p:nvSpPr>
          <p:cNvPr id="259079" name="Text Box 7"/>
          <p:cNvSpPr txBox="1">
            <a:spLocks noChangeArrowheads="1"/>
          </p:cNvSpPr>
          <p:nvPr/>
        </p:nvSpPr>
        <p:spPr bwMode="auto">
          <a:xfrm>
            <a:off x="981075" y="4246822"/>
            <a:ext cx="71818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200" dirty="0"/>
              <a:t>Must rectify it to convert to</a:t>
            </a:r>
            <a:br>
              <a:rPr lang="en-AU" altLang="en-US" sz="3200" dirty="0"/>
            </a:br>
            <a:r>
              <a:rPr lang="en-AU" altLang="en-US" sz="3200" dirty="0"/>
              <a:t>Direct Current (dc)</a:t>
            </a:r>
          </a:p>
        </p:txBody>
      </p:sp>
      <p:grpSp>
        <p:nvGrpSpPr>
          <p:cNvPr id="259080" name="Group 8"/>
          <p:cNvGrpSpPr>
            <a:grpSpLocks/>
          </p:cNvGrpSpPr>
          <p:nvPr/>
        </p:nvGrpSpPr>
        <p:grpSpPr bwMode="auto">
          <a:xfrm>
            <a:off x="1655850" y="1106587"/>
            <a:ext cx="6367463" cy="2178050"/>
            <a:chOff x="1493" y="788"/>
            <a:chExt cx="4011" cy="1372"/>
          </a:xfrm>
        </p:grpSpPr>
        <p:sp>
          <p:nvSpPr>
            <p:cNvPr id="10255" name="Text Box 9"/>
            <p:cNvSpPr txBox="1">
              <a:spLocks noChangeArrowheads="1"/>
            </p:cNvSpPr>
            <p:nvPr/>
          </p:nvSpPr>
          <p:spPr bwMode="auto">
            <a:xfrm>
              <a:off x="1493" y="1494"/>
              <a:ext cx="24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600" dirty="0"/>
                <a:t>0</a:t>
              </a:r>
              <a:r>
                <a:rPr lang="en-US" altLang="en-US" sz="1600" dirty="0"/>
                <a:t>°</a:t>
              </a:r>
            </a:p>
          </p:txBody>
        </p:sp>
        <p:sp>
          <p:nvSpPr>
            <p:cNvPr id="10256" name="Text Box 10"/>
            <p:cNvSpPr txBox="1">
              <a:spLocks noChangeArrowheads="1"/>
            </p:cNvSpPr>
            <p:nvPr/>
          </p:nvSpPr>
          <p:spPr bwMode="auto">
            <a:xfrm>
              <a:off x="2283" y="1207"/>
              <a:ext cx="32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600"/>
                <a:t>90</a:t>
              </a:r>
              <a:r>
                <a:rPr lang="en-US" altLang="en-US" sz="1600"/>
                <a:t>°</a:t>
              </a:r>
            </a:p>
          </p:txBody>
        </p:sp>
        <p:sp>
          <p:nvSpPr>
            <p:cNvPr id="10257" name="Text Box 11"/>
            <p:cNvSpPr txBox="1">
              <a:spLocks noChangeArrowheads="1"/>
            </p:cNvSpPr>
            <p:nvPr/>
          </p:nvSpPr>
          <p:spPr bwMode="auto">
            <a:xfrm>
              <a:off x="3174" y="1207"/>
              <a:ext cx="38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600"/>
                <a:t>180</a:t>
              </a:r>
              <a:r>
                <a:rPr lang="en-US" altLang="en-US" sz="1600"/>
                <a:t>°</a:t>
              </a:r>
            </a:p>
          </p:txBody>
        </p:sp>
        <p:sp>
          <p:nvSpPr>
            <p:cNvPr id="10258" name="Text Box 12"/>
            <p:cNvSpPr txBox="1">
              <a:spLocks noChangeArrowheads="1"/>
            </p:cNvSpPr>
            <p:nvPr/>
          </p:nvSpPr>
          <p:spPr bwMode="auto">
            <a:xfrm>
              <a:off x="4059" y="1207"/>
              <a:ext cx="40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600"/>
                <a:t>270</a:t>
              </a:r>
              <a:r>
                <a:rPr lang="en-US" altLang="en-US" sz="1600"/>
                <a:t>°</a:t>
              </a:r>
            </a:p>
          </p:txBody>
        </p:sp>
        <p:sp>
          <p:nvSpPr>
            <p:cNvPr id="10259" name="Text Box 13"/>
            <p:cNvSpPr txBox="1">
              <a:spLocks noChangeArrowheads="1"/>
            </p:cNvSpPr>
            <p:nvPr/>
          </p:nvSpPr>
          <p:spPr bwMode="auto">
            <a:xfrm>
              <a:off x="5102" y="1207"/>
              <a:ext cx="40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600"/>
                <a:t>360</a:t>
              </a:r>
              <a:r>
                <a:rPr lang="en-US" altLang="en-US" sz="1600"/>
                <a:t>°</a:t>
              </a:r>
            </a:p>
          </p:txBody>
        </p:sp>
        <p:grpSp>
          <p:nvGrpSpPr>
            <p:cNvPr id="10260" name="Group 14"/>
            <p:cNvGrpSpPr>
              <a:grpSpLocks/>
            </p:cNvGrpSpPr>
            <p:nvPr/>
          </p:nvGrpSpPr>
          <p:grpSpPr bwMode="auto">
            <a:xfrm flipV="1">
              <a:off x="1516" y="788"/>
              <a:ext cx="3622" cy="1372"/>
              <a:chOff x="1523" y="788"/>
              <a:chExt cx="3622" cy="1372"/>
            </a:xfrm>
          </p:grpSpPr>
          <p:sp>
            <p:nvSpPr>
              <p:cNvPr id="10261" name="Freeform 15"/>
              <p:cNvSpPr>
                <a:spLocks/>
              </p:cNvSpPr>
              <p:nvPr/>
            </p:nvSpPr>
            <p:spPr bwMode="auto">
              <a:xfrm flipV="1">
                <a:off x="1523" y="788"/>
                <a:ext cx="3622" cy="1372"/>
              </a:xfrm>
              <a:custGeom>
                <a:avLst/>
                <a:gdLst>
                  <a:gd name="T0" fmla="*/ 0 w 3622"/>
                  <a:gd name="T1" fmla="*/ 681 h 1372"/>
                  <a:gd name="T2" fmla="*/ 884 w 3622"/>
                  <a:gd name="T3" fmla="*/ 3 h 1372"/>
                  <a:gd name="T4" fmla="*/ 1794 w 3622"/>
                  <a:gd name="T5" fmla="*/ 700 h 1372"/>
                  <a:gd name="T6" fmla="*/ 2734 w 3622"/>
                  <a:gd name="T7" fmla="*/ 1372 h 1372"/>
                  <a:gd name="T8" fmla="*/ 3622 w 3622"/>
                  <a:gd name="T9" fmla="*/ 696 h 1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22" h="1372">
                    <a:moveTo>
                      <a:pt x="0" y="681"/>
                    </a:moveTo>
                    <a:cubicBezTo>
                      <a:pt x="147" y="568"/>
                      <a:pt x="585" y="0"/>
                      <a:pt x="884" y="3"/>
                    </a:cubicBezTo>
                    <a:cubicBezTo>
                      <a:pt x="1183" y="6"/>
                      <a:pt x="1501" y="470"/>
                      <a:pt x="1794" y="700"/>
                    </a:cubicBezTo>
                    <a:cubicBezTo>
                      <a:pt x="2087" y="930"/>
                      <a:pt x="2429" y="1369"/>
                      <a:pt x="2734" y="1372"/>
                    </a:cubicBezTo>
                    <a:cubicBezTo>
                      <a:pt x="3039" y="1371"/>
                      <a:pt x="3437" y="837"/>
                      <a:pt x="3622" y="696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62" name="Line 16"/>
              <p:cNvSpPr>
                <a:spLocks noChangeShapeType="1"/>
              </p:cNvSpPr>
              <p:nvPr/>
            </p:nvSpPr>
            <p:spPr bwMode="auto">
              <a:xfrm>
                <a:off x="4238" y="799"/>
                <a:ext cx="0" cy="6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63" name="Line 17"/>
              <p:cNvSpPr>
                <a:spLocks noChangeShapeType="1"/>
              </p:cNvSpPr>
              <p:nvPr/>
            </p:nvSpPr>
            <p:spPr bwMode="auto">
              <a:xfrm>
                <a:off x="2408" y="1464"/>
                <a:ext cx="0" cy="6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</p:grpSp>
      <p:grpSp>
        <p:nvGrpSpPr>
          <p:cNvPr id="259090" name="Group 18"/>
          <p:cNvGrpSpPr>
            <a:grpSpLocks/>
          </p:cNvGrpSpPr>
          <p:nvPr/>
        </p:nvGrpSpPr>
        <p:grpSpPr bwMode="auto">
          <a:xfrm>
            <a:off x="1692362" y="1106587"/>
            <a:ext cx="5781675" cy="1114425"/>
            <a:chOff x="1516" y="782"/>
            <a:chExt cx="3642" cy="702"/>
          </a:xfrm>
        </p:grpSpPr>
        <p:sp>
          <p:nvSpPr>
            <p:cNvPr id="10253" name="Freeform 19"/>
            <p:cNvSpPr>
              <a:spLocks/>
            </p:cNvSpPr>
            <p:nvPr/>
          </p:nvSpPr>
          <p:spPr bwMode="auto">
            <a:xfrm>
              <a:off x="1516" y="782"/>
              <a:ext cx="3642" cy="702"/>
            </a:xfrm>
            <a:custGeom>
              <a:avLst/>
              <a:gdLst>
                <a:gd name="T0" fmla="*/ 0 w 3642"/>
                <a:gd name="T1" fmla="*/ 688 h 702"/>
                <a:gd name="T2" fmla="*/ 902 w 3642"/>
                <a:gd name="T3" fmla="*/ 2 h 702"/>
                <a:gd name="T4" fmla="*/ 1794 w 3642"/>
                <a:gd name="T5" fmla="*/ 702 h 702"/>
                <a:gd name="T6" fmla="*/ 2730 w 3642"/>
                <a:gd name="T7" fmla="*/ 6 h 702"/>
                <a:gd name="T8" fmla="*/ 3642 w 3642"/>
                <a:gd name="T9" fmla="*/ 702 h 7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42" h="702">
                  <a:moveTo>
                    <a:pt x="0" y="688"/>
                  </a:moveTo>
                  <a:cubicBezTo>
                    <a:pt x="150" y="574"/>
                    <a:pt x="603" y="0"/>
                    <a:pt x="902" y="2"/>
                  </a:cubicBezTo>
                  <a:cubicBezTo>
                    <a:pt x="1201" y="5"/>
                    <a:pt x="1526" y="462"/>
                    <a:pt x="1794" y="702"/>
                  </a:cubicBezTo>
                  <a:cubicBezTo>
                    <a:pt x="2110" y="434"/>
                    <a:pt x="2425" y="6"/>
                    <a:pt x="2730" y="6"/>
                  </a:cubicBezTo>
                  <a:cubicBezTo>
                    <a:pt x="3038" y="6"/>
                    <a:pt x="3452" y="557"/>
                    <a:pt x="3642" y="702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254" name="Line 20"/>
            <p:cNvSpPr>
              <a:spLocks noChangeShapeType="1"/>
            </p:cNvSpPr>
            <p:nvPr/>
          </p:nvSpPr>
          <p:spPr bwMode="auto">
            <a:xfrm>
              <a:off x="4238" y="793"/>
              <a:ext cx="0" cy="68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</p:grp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981075" y="5386213"/>
            <a:ext cx="718185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200" dirty="0" smtClean="0"/>
              <a:t>After rectification the output is Pulsed DC</a:t>
            </a:r>
            <a:endParaRPr lang="en-AU" altLang="en-US" sz="3200" dirty="0"/>
          </a:p>
        </p:txBody>
      </p:sp>
      <p:sp>
        <p:nvSpPr>
          <p:cNvPr id="2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59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500"/>
                                        <p:tgtEl>
                                          <p:spTgt spid="259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25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9" grpId="0" build="p"/>
      <p:bldP spid="24" grpId="0" build="p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7AE578-35A0-49E7-8490-E517C0C3B9C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B856B5-0CEC-4DFB-95AB-23BFC5A18C94}" type="slidenum">
              <a:rPr lang="en-AU"/>
              <a:pPr>
                <a:defRPr/>
              </a:pPr>
              <a:t>9</a:t>
            </a:fld>
            <a:endParaRPr lang="en-AU"/>
          </a:p>
        </p:txBody>
      </p:sp>
      <p:sp>
        <p:nvSpPr>
          <p:cNvPr id="231439" name="Rectangle 15"/>
          <p:cNvSpPr>
            <a:spLocks noChangeArrowheads="1"/>
          </p:cNvSpPr>
          <p:nvPr/>
        </p:nvSpPr>
        <p:spPr bwMode="auto">
          <a:xfrm>
            <a:off x="3203575" y="2323530"/>
            <a:ext cx="647700" cy="485775"/>
          </a:xfrm>
          <a:prstGeom prst="rect">
            <a:avLst/>
          </a:prstGeom>
          <a:solidFill>
            <a:srgbClr val="FFFFFF"/>
          </a:solidFill>
          <a:ln w="28575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B</a:t>
            </a:r>
          </a:p>
        </p:txBody>
      </p:sp>
      <p:sp>
        <p:nvSpPr>
          <p:cNvPr id="231440" name="Rectangle 16"/>
          <p:cNvSpPr>
            <a:spLocks noChangeArrowheads="1"/>
          </p:cNvSpPr>
          <p:nvPr/>
        </p:nvSpPr>
        <p:spPr bwMode="auto">
          <a:xfrm>
            <a:off x="5364163" y="2323530"/>
            <a:ext cx="647700" cy="48577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sz="2400">
                <a:solidFill>
                  <a:srgbClr val="FFFFFF"/>
                </a:solidFill>
              </a:rPr>
              <a:t>A</a:t>
            </a:r>
          </a:p>
        </p:txBody>
      </p:sp>
      <p:sp>
        <p:nvSpPr>
          <p:cNvPr id="231428" name="Text Box 4"/>
          <p:cNvSpPr txBox="1">
            <a:spLocks noChangeArrowheads="1"/>
          </p:cNvSpPr>
          <p:nvPr/>
        </p:nvSpPr>
        <p:spPr bwMode="auto">
          <a:xfrm>
            <a:off x="1331913" y="404813"/>
            <a:ext cx="6480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Mechanical rectification is done using a</a:t>
            </a:r>
          </a:p>
        </p:txBody>
      </p:sp>
      <p:sp>
        <p:nvSpPr>
          <p:cNvPr id="231429" name="Text Box 5"/>
          <p:cNvSpPr txBox="1">
            <a:spLocks noChangeArrowheads="1"/>
          </p:cNvSpPr>
          <p:nvPr/>
        </p:nvSpPr>
        <p:spPr bwMode="auto">
          <a:xfrm>
            <a:off x="2124075" y="728663"/>
            <a:ext cx="49323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200"/>
              <a:t>Commutator</a:t>
            </a:r>
          </a:p>
        </p:txBody>
      </p:sp>
      <p:grpSp>
        <p:nvGrpSpPr>
          <p:cNvPr id="231451" name="Group 27"/>
          <p:cNvGrpSpPr>
            <a:grpSpLocks/>
          </p:cNvGrpSpPr>
          <p:nvPr/>
        </p:nvGrpSpPr>
        <p:grpSpPr bwMode="auto">
          <a:xfrm>
            <a:off x="3743325" y="1774255"/>
            <a:ext cx="1692275" cy="1582737"/>
            <a:chOff x="2358" y="891"/>
            <a:chExt cx="1066" cy="997"/>
          </a:xfrm>
        </p:grpSpPr>
        <p:sp>
          <p:nvSpPr>
            <p:cNvPr id="11276" name="AutoShape 19"/>
            <p:cNvSpPr>
              <a:spLocks noChangeArrowheads="1"/>
            </p:cNvSpPr>
            <p:nvPr/>
          </p:nvSpPr>
          <p:spPr bwMode="auto">
            <a:xfrm rot="5400000">
              <a:off x="2427" y="891"/>
              <a:ext cx="997" cy="997"/>
            </a:xfrm>
            <a:custGeom>
              <a:avLst/>
              <a:gdLst>
                <a:gd name="T0" fmla="*/ 498 w 21600"/>
                <a:gd name="T1" fmla="*/ 0 h 21600"/>
                <a:gd name="T2" fmla="*/ 82 w 21600"/>
                <a:gd name="T3" fmla="*/ 499 h 21600"/>
                <a:gd name="T4" fmla="*/ 498 w 21600"/>
                <a:gd name="T5" fmla="*/ 164 h 21600"/>
                <a:gd name="T6" fmla="*/ 915 w 21600"/>
                <a:gd name="T7" fmla="*/ 499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3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549" y="10815"/>
                  </a:moveTo>
                  <a:cubicBezTo>
                    <a:pt x="3549" y="10810"/>
                    <a:pt x="3549" y="10805"/>
                    <a:pt x="3549" y="10800"/>
                  </a:cubicBezTo>
                  <a:cubicBezTo>
                    <a:pt x="3549" y="6795"/>
                    <a:pt x="6795" y="3549"/>
                    <a:pt x="10800" y="3549"/>
                  </a:cubicBezTo>
                  <a:cubicBezTo>
                    <a:pt x="14804" y="3549"/>
                    <a:pt x="18051" y="6795"/>
                    <a:pt x="18051" y="10800"/>
                  </a:cubicBezTo>
                  <a:cubicBezTo>
                    <a:pt x="18051" y="10805"/>
                    <a:pt x="18050" y="10810"/>
                    <a:pt x="18050" y="10815"/>
                  </a:cubicBezTo>
                  <a:lnTo>
                    <a:pt x="21599" y="10822"/>
                  </a:lnTo>
                  <a:cubicBezTo>
                    <a:pt x="21599" y="10814"/>
                    <a:pt x="21600" y="10807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0807"/>
                    <a:pt x="0" y="10814"/>
                    <a:pt x="0" y="10822"/>
                  </a:cubicBezTo>
                  <a:lnTo>
                    <a:pt x="3549" y="10815"/>
                  </a:lnTo>
                  <a:close/>
                </a:path>
              </a:pathLst>
            </a:custGeom>
            <a:solidFill>
              <a:srgbClr val="FF0000"/>
            </a:solidFill>
            <a:ln w="28575" algn="ctr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11277" name="AutoShape 20"/>
            <p:cNvSpPr>
              <a:spLocks noChangeArrowheads="1"/>
            </p:cNvSpPr>
            <p:nvPr/>
          </p:nvSpPr>
          <p:spPr bwMode="auto">
            <a:xfrm rot="16200000" flipH="1">
              <a:off x="2358" y="891"/>
              <a:ext cx="997" cy="997"/>
            </a:xfrm>
            <a:custGeom>
              <a:avLst/>
              <a:gdLst>
                <a:gd name="T0" fmla="*/ 498 w 21600"/>
                <a:gd name="T1" fmla="*/ 0 h 21600"/>
                <a:gd name="T2" fmla="*/ 82 w 21600"/>
                <a:gd name="T3" fmla="*/ 499 h 21600"/>
                <a:gd name="T4" fmla="*/ 498 w 21600"/>
                <a:gd name="T5" fmla="*/ 164 h 21600"/>
                <a:gd name="T6" fmla="*/ 915 w 21600"/>
                <a:gd name="T7" fmla="*/ 499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3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549" y="10815"/>
                  </a:moveTo>
                  <a:cubicBezTo>
                    <a:pt x="3549" y="10810"/>
                    <a:pt x="3549" y="10805"/>
                    <a:pt x="3549" y="10800"/>
                  </a:cubicBezTo>
                  <a:cubicBezTo>
                    <a:pt x="3549" y="6795"/>
                    <a:pt x="6795" y="3549"/>
                    <a:pt x="10800" y="3549"/>
                  </a:cubicBezTo>
                  <a:cubicBezTo>
                    <a:pt x="14804" y="3549"/>
                    <a:pt x="18051" y="6795"/>
                    <a:pt x="18051" y="10800"/>
                  </a:cubicBezTo>
                  <a:cubicBezTo>
                    <a:pt x="18051" y="10805"/>
                    <a:pt x="18050" y="10810"/>
                    <a:pt x="18050" y="10815"/>
                  </a:cubicBezTo>
                  <a:lnTo>
                    <a:pt x="21599" y="10822"/>
                  </a:lnTo>
                  <a:cubicBezTo>
                    <a:pt x="21599" y="10814"/>
                    <a:pt x="21600" y="10807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0807"/>
                    <a:pt x="0" y="10814"/>
                    <a:pt x="0" y="10822"/>
                  </a:cubicBezTo>
                  <a:lnTo>
                    <a:pt x="3549" y="10815"/>
                  </a:lnTo>
                  <a:close/>
                </a:path>
              </a:pathLst>
            </a:custGeom>
            <a:solidFill>
              <a:schemeClr val="accent2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</p:grpSp>
      <p:graphicFrame>
        <p:nvGraphicFramePr>
          <p:cNvPr id="231448" name="Object 24"/>
          <p:cNvGraphicFramePr>
            <a:graphicFrameLocks noChangeAspect="1"/>
          </p:cNvGraphicFramePr>
          <p:nvPr/>
        </p:nvGraphicFramePr>
        <p:xfrm>
          <a:off x="1747838" y="3705225"/>
          <a:ext cx="2028825" cy="193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6" name="Photo Editor Photo" r:id="rId3" imgW="1580952" imgH="1504762" progId="MSPhotoEd.3">
                  <p:embed/>
                </p:oleObj>
              </mc:Choice>
              <mc:Fallback>
                <p:oleObj name="Photo Editor Photo" r:id="rId3" imgW="1580952" imgH="1504762" progId="MSPhotoEd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7838" y="3705225"/>
                        <a:ext cx="2028825" cy="193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450" name="Object 26"/>
          <p:cNvGraphicFramePr>
            <a:graphicFrameLocks noChangeAspect="1"/>
          </p:cNvGraphicFramePr>
          <p:nvPr/>
        </p:nvGraphicFramePr>
        <p:xfrm>
          <a:off x="5526088" y="3663950"/>
          <a:ext cx="1870075" cy="201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7" name="Photo Editor Photo" r:id="rId5" imgW="1457143" imgH="1571844" progId="MSPhotoEd.3">
                  <p:embed/>
                </p:oleObj>
              </mc:Choice>
              <mc:Fallback>
                <p:oleObj name="Photo Editor Photo" r:id="rId5" imgW="1457143" imgH="1571844" progId="MSPhotoEd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6088" y="3663950"/>
                        <a:ext cx="1870075" cy="201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3000" fill="hold"/>
                                        <p:tgtEl>
                                          <p:spTgt spid="2314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theme1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CCCCFF"/>
      </a:lt1>
      <a:dk2>
        <a:srgbClr val="000000"/>
      </a:dk2>
      <a:lt2>
        <a:srgbClr val="808080"/>
      </a:lt2>
      <a:accent1>
        <a:srgbClr val="CCCCFF"/>
      </a:accent1>
      <a:accent2>
        <a:srgbClr val="3333CC"/>
      </a:accent2>
      <a:accent3>
        <a:srgbClr val="E2E2FF"/>
      </a:accent3>
      <a:accent4>
        <a:srgbClr val="000000"/>
      </a:accent4>
      <a:accent5>
        <a:srgbClr val="E2E2FF"/>
      </a:accent5>
      <a:accent6>
        <a:srgbClr val="2D2DB9"/>
      </a:accent6>
      <a:hlink>
        <a:srgbClr val="3366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28575" algn="ctr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square">
        <a:spAutoFit/>
      </a:bodyPr>
      <a:lstStyle>
        <a:defPPr algn="l">
          <a:lnSpc>
            <a:spcPct val="125000"/>
          </a:lnSpc>
          <a:defRPr sz="2000" dirty="0">
            <a:solidFill>
              <a:srgbClr val="000000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6656</TotalTime>
  <Words>1321</Words>
  <Application>Microsoft Office PowerPoint</Application>
  <PresentationFormat>On-screen Show (4:3)</PresentationFormat>
  <Paragraphs>372</Paragraphs>
  <Slides>28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Cambria Math</vt:lpstr>
      <vt:lpstr>Comic Sans MS</vt:lpstr>
      <vt:lpstr>Mistral</vt:lpstr>
      <vt:lpstr>Times New Roman</vt:lpstr>
      <vt:lpstr>Wingdings</vt:lpstr>
      <vt:lpstr>1_Default Design</vt:lpstr>
      <vt:lpstr>Photo Editor Photo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DC Generator</dc:title>
  <dc:creator>Michael James</dc:creator>
  <cp:lastModifiedBy>James, Michael</cp:lastModifiedBy>
  <cp:revision>266</cp:revision>
  <cp:lastPrinted>2018-09-12T02:16:28Z</cp:lastPrinted>
  <dcterms:created xsi:type="dcterms:W3CDTF">2005-12-16T03:00:21Z</dcterms:created>
  <dcterms:modified xsi:type="dcterms:W3CDTF">2018-11-26T20:30:10Z</dcterms:modified>
</cp:coreProperties>
</file>