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29" r:id="rId2"/>
    <p:sldId id="328" r:id="rId3"/>
    <p:sldId id="307" r:id="rId4"/>
    <p:sldId id="308" r:id="rId5"/>
    <p:sldId id="309" r:id="rId6"/>
    <p:sldId id="310" r:id="rId7"/>
    <p:sldId id="330" r:id="rId8"/>
    <p:sldId id="318" r:id="rId9"/>
    <p:sldId id="331" r:id="rId10"/>
    <p:sldId id="319" r:id="rId11"/>
    <p:sldId id="315" r:id="rId12"/>
    <p:sldId id="320" r:id="rId13"/>
    <p:sldId id="317" r:id="rId14"/>
    <p:sldId id="332" r:id="rId15"/>
    <p:sldId id="333" r:id="rId16"/>
    <p:sldId id="322" r:id="rId17"/>
    <p:sldId id="335" r:id="rId18"/>
    <p:sldId id="334" r:id="rId19"/>
    <p:sldId id="282" r:id="rId20"/>
  </p:sldIdLst>
  <p:sldSz cx="9144000" cy="6858000" type="screen4x3"/>
  <p:notesSz cx="7315200" cy="9601200"/>
  <p:defaultTextStyle>
    <a:defPPr>
      <a:defRPr lang="en-AU"/>
    </a:defPPr>
    <a:lvl1pPr algn="l" rtl="0" fontAlgn="base">
      <a:spcBef>
        <a:spcPct val="50000"/>
      </a:spcBef>
      <a:spcAft>
        <a:spcPct val="0"/>
      </a:spcAft>
      <a:defRPr sz="2400" kern="1200" baseline="-250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400" kern="1200" baseline="-250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400" kern="1200" baseline="-250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400" kern="1200" baseline="-250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400" kern="1200" baseline="-250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scaleToFitPaper="1" frameSlides="1"/>
  <p:clrMru>
    <a:srgbClr val="0000FF"/>
    <a:srgbClr val="CCFFFF"/>
    <a:srgbClr val="FF7C80"/>
    <a:srgbClr val="FF33CC"/>
    <a:srgbClr val="FF0000"/>
    <a:srgbClr val="5F5F5F"/>
    <a:srgbClr val="777777"/>
    <a:srgbClr val="808080"/>
    <a:srgbClr val="00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3" autoAdjust="0"/>
    <p:restoredTop sz="88774" autoAdjust="0"/>
  </p:normalViewPr>
  <p:slideViewPr>
    <p:cSldViewPr showGuides="1">
      <p:cViewPr varScale="1">
        <p:scale>
          <a:sx n="105" d="100"/>
          <a:sy n="105" d="100"/>
        </p:scale>
        <p:origin x="112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-3108" y="-96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12/09/2018</a:t>
            </a:r>
            <a:endParaRPr lang="en-AU" dirty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G101A_(08)_DC_Generator_Pt_2</a:t>
            </a:r>
            <a:endParaRPr lang="en-AU" dirty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9F8E4C90-9392-4479-8710-B586F8AC74B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873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12/09/2018</a:t>
            </a:r>
            <a:endParaRPr lang="en-AU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0"/>
            <a:ext cx="536448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G101A_(08)_DC_Generator_Pt_2</a:t>
            </a:r>
            <a:endParaRPr lang="en-AU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baseline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CDC22F5-C9FA-4A46-8F80-B04F8AB6D72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711407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12/09/2018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G101A_(08)_DC_Generator_Pt_2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>
                <a:solidFill>
                  <a:prstClr val="black"/>
                </a:solidFill>
              </a:rPr>
              <a:pPr/>
              <a:t>1</a:t>
            </a:fld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Title </a:t>
            </a: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AU" dirty="0">
                <a:solidFill>
                  <a:prstClr val="black"/>
                </a:solidFill>
              </a:rPr>
              <a:t>G102A_ (01A)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15DF8-CADF-4FD8-8D35-C0073E0843C3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AD88-9704-4E55-8DB8-F10EBAA5836A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275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1519C3A4-1A93-446F-BF32-18A28C8AC048}" type="datetime1">
              <a:rPr lang="en-AU" altLang="en-US" baseline="0">
                <a:solidFill>
                  <a:srgbClr val="000000"/>
                </a:solidFill>
              </a:rPr>
              <a:pPr/>
              <a:t>27/11/2018</a:t>
            </a:fld>
            <a:endParaRPr lang="en-AU" altLang="en-US" baseline="0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F45ABA31-C29F-4857-A77D-B867BEAE77AC}" type="slidenum">
              <a:rPr lang="en-AU" altLang="en-US" baseline="0">
                <a:solidFill>
                  <a:srgbClr val="000000"/>
                </a:solidFill>
              </a:rPr>
              <a:pPr/>
              <a:t>‹#›</a:t>
            </a:fld>
            <a:endParaRPr lang="en-AU" altLang="en-US" baseline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13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59BB-37AA-492D-9A2D-F276F73E8342}" type="datetime1">
              <a:rPr lang="en-AU" smtClean="0">
                <a:solidFill>
                  <a:srgbClr val="000000"/>
                </a:solidFill>
              </a:rPr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>
                <a:solidFill>
                  <a:srgbClr val="000000"/>
                </a:solidFill>
              </a:rPr>
              <a:pPr/>
              <a:t>1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20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" name="Rectangle 1"/>
          <p:cNvSpPr/>
          <p:nvPr/>
        </p:nvSpPr>
        <p:spPr>
          <a:xfrm>
            <a:off x="342000" y="959093"/>
            <a:ext cx="8460000" cy="49398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AU" sz="4000" b="1" baseline="0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UEENEEG101A </a:t>
            </a:r>
            <a:br>
              <a:rPr lang="en-AU" sz="4000" b="1" baseline="0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000" b="1" baseline="0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Solve problems in electromagnetic devices and related </a:t>
            </a:r>
            <a:r>
              <a:rPr lang="en-AU" sz="4000" b="1" baseline="0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circuits</a:t>
            </a:r>
          </a:p>
          <a:p>
            <a:pPr algn="ctr"/>
            <a:endParaRPr lang="en-AU" sz="4000" b="1" baseline="0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5400" b="1" baseline="0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DC Generator</a:t>
            </a:r>
            <a:br>
              <a:rPr lang="en-AU" sz="5400" b="1" baseline="0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5400" b="1" baseline="0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Part </a:t>
            </a:r>
            <a:r>
              <a:rPr lang="en-AU" sz="5400" b="1" baseline="0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II</a:t>
            </a:r>
            <a:endParaRPr lang="en-AU" sz="5400" b="1" baseline="0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193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85A32B-8231-4C92-A958-5E3A7ECE74C8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68BE8-012A-4DA7-8458-365121A6E175}" type="slidenum">
              <a:rPr lang="en-AU"/>
              <a:pPr>
                <a:defRPr/>
              </a:pPr>
              <a:t>10</a:t>
            </a:fld>
            <a:endParaRPr lang="en-AU" dirty="0"/>
          </a:p>
        </p:txBody>
      </p:sp>
      <p:pic>
        <p:nvPicPr>
          <p:cNvPr id="17412" name="Picture 4" descr="Fig03-7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1" t="5479" r="15071" b="17508"/>
          <a:stretch>
            <a:fillRect/>
          </a:stretch>
        </p:blipFill>
        <p:spPr bwMode="auto">
          <a:xfrm>
            <a:off x="142875" y="115888"/>
            <a:ext cx="5041900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1304925"/>
            <a:ext cx="4864100" cy="495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BD27FF-ED34-4E28-ACB7-B867D48B3A62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FC1E5-90E3-4C32-8483-5B4D8CD03202}" type="slidenum">
              <a:rPr lang="en-AU"/>
              <a:pPr>
                <a:defRPr/>
              </a:pPr>
              <a:t>11</a:t>
            </a:fld>
            <a:endParaRPr lang="en-AU" dirty="0"/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935038" y="225425"/>
            <a:ext cx="6624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/>
              <a:t>Armature Reaction causes:</a:t>
            </a: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1331913" y="692150"/>
            <a:ext cx="536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>
                <a:solidFill>
                  <a:srgbClr val="FF0000"/>
                </a:solidFill>
              </a:rPr>
              <a:t>Sparking at the commutator</a:t>
            </a: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1331913" y="1268413"/>
            <a:ext cx="536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>
                <a:solidFill>
                  <a:srgbClr val="FF0000"/>
                </a:solidFill>
              </a:rPr>
              <a:t>Reduced Terminal Voltage</a:t>
            </a: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935038" y="1844675"/>
            <a:ext cx="7164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/>
              <a:t>Armature Reaction can be overcome by:</a:t>
            </a:r>
          </a:p>
        </p:txBody>
      </p:sp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1331913" y="2447925"/>
            <a:ext cx="536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 smtClean="0"/>
              <a:t>Moving the </a:t>
            </a:r>
            <a:r>
              <a:rPr lang="en-AU" altLang="en-US" baseline="0" dirty="0"/>
              <a:t>Brushes</a:t>
            </a:r>
          </a:p>
        </p:txBody>
      </p:sp>
      <p:sp>
        <p:nvSpPr>
          <p:cNvPr id="18441" name="Text Box 7"/>
          <p:cNvSpPr txBox="1">
            <a:spLocks noChangeArrowheads="1"/>
          </p:cNvSpPr>
          <p:nvPr/>
        </p:nvSpPr>
        <p:spPr bwMode="auto">
          <a:xfrm>
            <a:off x="1331913" y="2979738"/>
            <a:ext cx="536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 err="1" smtClean="0"/>
              <a:t>Intalling</a:t>
            </a:r>
            <a:r>
              <a:rPr lang="en-AU" altLang="en-US" baseline="0" dirty="0" smtClean="0"/>
              <a:t> Compensating </a:t>
            </a:r>
            <a:r>
              <a:rPr lang="en-AU" altLang="en-US" baseline="0" dirty="0"/>
              <a:t>Windings</a:t>
            </a:r>
          </a:p>
        </p:txBody>
      </p:sp>
      <p:sp>
        <p:nvSpPr>
          <p:cNvPr id="234504" name="Text Box 8"/>
          <p:cNvSpPr txBox="1">
            <a:spLocks noChangeArrowheads="1"/>
          </p:cNvSpPr>
          <p:nvPr/>
        </p:nvSpPr>
        <p:spPr bwMode="auto">
          <a:xfrm>
            <a:off x="2087563" y="4113213"/>
            <a:ext cx="6156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chemeClr val="accent2"/>
                </a:solidFill>
              </a:rPr>
              <a:t>Windings on the yoke connected in series with  the Field Poles.</a:t>
            </a:r>
          </a:p>
        </p:txBody>
      </p:sp>
      <p:sp>
        <p:nvSpPr>
          <p:cNvPr id="234505" name="Text Box 9"/>
          <p:cNvSpPr txBox="1">
            <a:spLocks noChangeArrowheads="1"/>
          </p:cNvSpPr>
          <p:nvPr/>
        </p:nvSpPr>
        <p:spPr bwMode="auto">
          <a:xfrm>
            <a:off x="2087563" y="5840413"/>
            <a:ext cx="59039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chemeClr val="accent2"/>
                </a:solidFill>
              </a:rPr>
              <a:t>Most common method.</a:t>
            </a:r>
          </a:p>
        </p:txBody>
      </p:sp>
      <p:sp>
        <p:nvSpPr>
          <p:cNvPr id="234506" name="Text Box 10"/>
          <p:cNvSpPr txBox="1">
            <a:spLocks noChangeArrowheads="1"/>
          </p:cNvSpPr>
          <p:nvPr/>
        </p:nvSpPr>
        <p:spPr bwMode="auto">
          <a:xfrm>
            <a:off x="1331913" y="3511550"/>
            <a:ext cx="536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 smtClean="0"/>
              <a:t>Installing Interpoles</a:t>
            </a:r>
            <a:endParaRPr lang="en-AU" altLang="en-US" baseline="0" dirty="0"/>
          </a:p>
        </p:txBody>
      </p:sp>
      <p:sp>
        <p:nvSpPr>
          <p:cNvPr id="234507" name="Rectangle 11"/>
          <p:cNvSpPr>
            <a:spLocks noChangeArrowheads="1"/>
          </p:cNvSpPr>
          <p:nvPr/>
        </p:nvSpPr>
        <p:spPr bwMode="auto">
          <a:xfrm>
            <a:off x="2087563" y="4824413"/>
            <a:ext cx="59769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chemeClr val="accent2"/>
                </a:solidFill>
              </a:rPr>
              <a:t>Used to counteract the Armature Field and  shift the Neutral Point back to its central position.</a:t>
            </a:r>
          </a:p>
        </p:txBody>
      </p:sp>
      <p:sp>
        <p:nvSpPr>
          <p:cNvPr id="1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34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4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4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4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04" grpId="0"/>
      <p:bldP spid="234505" grpId="0"/>
      <p:bldP spid="234506" grpId="0"/>
      <p:bldP spid="234507" grpId="0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812399" y="6057292"/>
            <a:ext cx="1188000" cy="252000"/>
          </a:xfrm>
          <a:prstGeom prst="rect">
            <a:avLst/>
          </a:prstGeom>
          <a:solidFill>
            <a:srgbClr val="FF7C8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240650" name="Group 10"/>
          <p:cNvGrpSpPr>
            <a:grpSpLocks/>
          </p:cNvGrpSpPr>
          <p:nvPr/>
        </p:nvGrpSpPr>
        <p:grpSpPr bwMode="auto">
          <a:xfrm>
            <a:off x="5024438" y="704056"/>
            <a:ext cx="4011612" cy="4343400"/>
            <a:chOff x="3165" y="444"/>
            <a:chExt cx="2527" cy="2736"/>
          </a:xfrm>
        </p:grpSpPr>
        <p:pic>
          <p:nvPicPr>
            <p:cNvPr id="19464" name="Picture 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5" y="444"/>
              <a:ext cx="2527" cy="2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5" name="Text Box 8"/>
            <p:cNvSpPr txBox="1">
              <a:spLocks noChangeArrowheads="1"/>
            </p:cNvSpPr>
            <p:nvPr/>
          </p:nvSpPr>
          <p:spPr bwMode="auto">
            <a:xfrm>
              <a:off x="4173" y="822"/>
              <a:ext cx="199" cy="136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N</a:t>
              </a:r>
            </a:p>
          </p:txBody>
        </p:sp>
        <p:sp>
          <p:nvSpPr>
            <p:cNvPr id="19466" name="Text Box 9"/>
            <p:cNvSpPr txBox="1">
              <a:spLocks noChangeArrowheads="1"/>
            </p:cNvSpPr>
            <p:nvPr/>
          </p:nvSpPr>
          <p:spPr bwMode="auto">
            <a:xfrm>
              <a:off x="4173" y="2523"/>
              <a:ext cx="188" cy="136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S</a:t>
              </a: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675286-6BFA-470E-8F12-C4F5879AB7BD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1C014-C4F6-4787-AF6C-F31F9B9158FE}" type="slidenum">
              <a:rPr lang="en-AU"/>
              <a:pPr>
                <a:defRPr/>
              </a:pPr>
              <a:t>12</a:t>
            </a:fld>
            <a:endParaRPr lang="en-AU" dirty="0"/>
          </a:p>
        </p:txBody>
      </p:sp>
      <p:pic>
        <p:nvPicPr>
          <p:cNvPr id="240646" name="Picture 6" descr="Fig03-9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8" t="4457" r="11240" b="11713"/>
          <a:stretch>
            <a:fillRect/>
          </a:stretch>
        </p:blipFill>
        <p:spPr bwMode="auto">
          <a:xfrm>
            <a:off x="265113" y="80963"/>
            <a:ext cx="4724400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/>
          <p:cNvSpPr/>
          <p:nvPr/>
        </p:nvSpPr>
        <p:spPr bwMode="auto">
          <a:xfrm>
            <a:off x="2448056" y="6035316"/>
            <a:ext cx="2628000" cy="252000"/>
          </a:xfrm>
          <a:prstGeom prst="rect">
            <a:avLst/>
          </a:prstGeom>
          <a:solidFill>
            <a:srgbClr val="FFFF00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40647" name="Text Box 7"/>
          <p:cNvSpPr txBox="1">
            <a:spLocks noChangeArrowheads="1"/>
          </p:cNvSpPr>
          <p:nvPr/>
        </p:nvSpPr>
        <p:spPr bwMode="auto">
          <a:xfrm>
            <a:off x="0" y="5603391"/>
            <a:ext cx="52562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800" dirty="0"/>
              <a:t>Separately excited shunt generator</a:t>
            </a:r>
            <a:br>
              <a:rPr lang="en-AU" altLang="en-US" sz="2800" dirty="0"/>
            </a:br>
            <a:r>
              <a:rPr lang="en-AU" altLang="en-US" sz="2800" dirty="0"/>
              <a:t>with interpoles and compensating windings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863588" y="6273316"/>
            <a:ext cx="104411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Rounded Rectangle 4"/>
          <p:cNvSpPr/>
          <p:nvPr/>
        </p:nvSpPr>
        <p:spPr bwMode="auto">
          <a:xfrm>
            <a:off x="5076056" y="1862866"/>
            <a:ext cx="900100" cy="1836125"/>
          </a:xfrm>
          <a:prstGeom prst="roundRect">
            <a:avLst/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7596336" y="1862866"/>
            <a:ext cx="900100" cy="1836125"/>
          </a:xfrm>
          <a:prstGeom prst="roundRect">
            <a:avLst/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 rot="2700000">
            <a:off x="1144068" y="1636472"/>
            <a:ext cx="720000" cy="1440000"/>
          </a:xfrm>
          <a:prstGeom prst="roundRect">
            <a:avLst/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 rot="2700000">
            <a:off x="3376316" y="3673516"/>
            <a:ext cx="720000" cy="1440000"/>
          </a:xfrm>
          <a:prstGeom prst="roundRect">
            <a:avLst/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 rot="18900000" flipV="1">
            <a:off x="3428986" y="1619806"/>
            <a:ext cx="720000" cy="1440000"/>
          </a:xfrm>
          <a:prstGeom prst="roundRect">
            <a:avLst/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 rot="18900000" flipV="1">
            <a:off x="1216076" y="3616692"/>
            <a:ext cx="720000" cy="1440000"/>
          </a:xfrm>
          <a:prstGeom prst="roundRect">
            <a:avLst/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2267744" y="1304925"/>
            <a:ext cx="756084" cy="1151967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258071" y="4206405"/>
            <a:ext cx="756084" cy="1151967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 rot="5400000" flipH="1">
            <a:off x="3797833" y="2763007"/>
            <a:ext cx="756084" cy="1151967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 rot="5400000">
            <a:off x="701489" y="2763007"/>
            <a:ext cx="756084" cy="1151967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414225" y="815553"/>
            <a:ext cx="756084" cy="1151967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6404552" y="3717033"/>
            <a:ext cx="756084" cy="1151967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2501770" y="6273316"/>
            <a:ext cx="241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Rounded Rectangle 5"/>
          <p:cNvSpPr/>
          <p:nvPr/>
        </p:nvSpPr>
        <p:spPr bwMode="auto">
          <a:xfrm rot="2700000">
            <a:off x="1723485" y="2005789"/>
            <a:ext cx="396000" cy="1332000"/>
          </a:xfrm>
          <a:prstGeom prst="round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 rot="2700000">
            <a:off x="3222999" y="3412199"/>
            <a:ext cx="396000" cy="1332000"/>
          </a:xfrm>
          <a:prstGeom prst="round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 rot="8100000">
            <a:off x="3222998" y="2005789"/>
            <a:ext cx="396000" cy="1332000"/>
          </a:xfrm>
          <a:prstGeom prst="round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 rot="8100000">
            <a:off x="1709703" y="3390696"/>
            <a:ext cx="396000" cy="1332000"/>
          </a:xfrm>
          <a:prstGeom prst="round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5140057" y="188640"/>
            <a:ext cx="3752423" cy="451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25000"/>
              </a:lnSpc>
              <a:spcBef>
                <a:spcPts val="1200"/>
              </a:spcBef>
            </a:pPr>
            <a:r>
              <a:rPr lang="en-AU" sz="2800" dirty="0" smtClean="0">
                <a:solidFill>
                  <a:schemeClr val="bg1">
                    <a:lumMod val="50000"/>
                  </a:schemeClr>
                </a:solidFill>
              </a:rPr>
              <a:t>Field Windings</a:t>
            </a:r>
            <a:endParaRPr lang="en-AU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5580156" y="1880828"/>
            <a:ext cx="396000" cy="1800000"/>
          </a:xfrm>
          <a:prstGeom prst="round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7596336" y="1880828"/>
            <a:ext cx="396000" cy="1800000"/>
          </a:xfrm>
          <a:prstGeom prst="round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31" grpId="0" animBg="1"/>
      <p:bldP spid="5" grpId="0" animBg="1"/>
      <p:bldP spid="5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" grpId="0" animBg="1"/>
      <p:bldP spid="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6" grpId="0" animBg="1"/>
      <p:bldP spid="27" grpId="0" animBg="1"/>
      <p:bldP spid="28" grpId="0" animBg="1"/>
      <p:bldP spid="29" grpId="0" animBg="1"/>
      <p:bldP spid="8" grpId="0"/>
      <p:bldP spid="33" grpId="0" animBg="1"/>
      <p:bldP spid="34" grpId="0" animBg="1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4662E3-ED51-4DFB-B203-B7D0C7D2B611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4B50FE-0018-4A4A-913D-86751F9BA85D}" type="slidenum">
              <a:rPr lang="en-AU"/>
              <a:pPr>
                <a:defRPr/>
              </a:pPr>
              <a:t>13</a:t>
            </a:fld>
            <a:endParaRPr lang="en-AU" dirty="0"/>
          </a:p>
        </p:txBody>
      </p:sp>
      <p:sp>
        <p:nvSpPr>
          <p:cNvPr id="236546" name="Text Box 2"/>
          <p:cNvSpPr txBox="1">
            <a:spLocks noChangeArrowheads="1"/>
          </p:cNvSpPr>
          <p:nvPr/>
        </p:nvSpPr>
        <p:spPr bwMode="auto">
          <a:xfrm>
            <a:off x="1681163" y="368300"/>
            <a:ext cx="5780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2800" u="sng" baseline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Closed Circuit Characteristics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079500" y="908050"/>
            <a:ext cx="7138988" cy="5508625"/>
            <a:chOff x="1079500" y="908050"/>
            <a:chExt cx="7138988" cy="5508625"/>
          </a:xfrm>
        </p:grpSpPr>
        <p:sp>
          <p:nvSpPr>
            <p:cNvPr id="236547" name="Line 3"/>
            <p:cNvSpPr>
              <a:spLocks noChangeShapeType="1"/>
            </p:cNvSpPr>
            <p:nvPr/>
          </p:nvSpPr>
          <p:spPr bwMode="auto">
            <a:xfrm>
              <a:off x="1665288" y="5976938"/>
              <a:ext cx="655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AU" dirty="0"/>
            </a:p>
          </p:txBody>
        </p:sp>
        <p:sp>
          <p:nvSpPr>
            <p:cNvPr id="236548" name="Text Box 4"/>
            <p:cNvSpPr txBox="1">
              <a:spLocks noChangeArrowheads="1"/>
            </p:cNvSpPr>
            <p:nvPr/>
          </p:nvSpPr>
          <p:spPr bwMode="auto">
            <a:xfrm>
              <a:off x="2447925" y="6049963"/>
              <a:ext cx="46799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800" baseline="0" dirty="0"/>
                <a:t>Load Current - Amps</a:t>
              </a:r>
            </a:p>
          </p:txBody>
        </p:sp>
        <p:sp>
          <p:nvSpPr>
            <p:cNvPr id="236549" name="Line 5"/>
            <p:cNvSpPr>
              <a:spLocks noChangeShapeType="1"/>
            </p:cNvSpPr>
            <p:nvPr/>
          </p:nvSpPr>
          <p:spPr bwMode="auto">
            <a:xfrm rot="16200000">
              <a:off x="-869156" y="3442494"/>
              <a:ext cx="50688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236550" name="Text Box 6"/>
            <p:cNvSpPr txBox="1">
              <a:spLocks noChangeArrowheads="1"/>
            </p:cNvSpPr>
            <p:nvPr/>
          </p:nvSpPr>
          <p:spPr bwMode="auto">
            <a:xfrm rot="16200000">
              <a:off x="-300831" y="3369469"/>
              <a:ext cx="312737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800" baseline="0" dirty="0"/>
                <a:t>Output – Terminal Voltage</a:t>
              </a:r>
            </a:p>
          </p:txBody>
        </p:sp>
      </p:grpSp>
      <p:sp>
        <p:nvSpPr>
          <p:cNvPr id="236551" name="Freeform 7"/>
          <p:cNvSpPr>
            <a:spLocks/>
          </p:cNvSpPr>
          <p:nvPr/>
        </p:nvSpPr>
        <p:spPr bwMode="auto">
          <a:xfrm>
            <a:off x="1677988" y="1282700"/>
            <a:ext cx="5788025" cy="723900"/>
          </a:xfrm>
          <a:custGeom>
            <a:avLst/>
            <a:gdLst>
              <a:gd name="T0" fmla="*/ 0 w 3646"/>
              <a:gd name="T1" fmla="*/ 0 h 456"/>
              <a:gd name="T2" fmla="*/ 5049838 w 3646"/>
              <a:gd name="T3" fmla="*/ 450850 h 456"/>
              <a:gd name="T4" fmla="*/ 5788025 w 3646"/>
              <a:gd name="T5" fmla="*/ 723900 h 45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646" h="456">
                <a:moveTo>
                  <a:pt x="0" y="0"/>
                </a:moveTo>
                <a:cubicBezTo>
                  <a:pt x="530" y="46"/>
                  <a:pt x="2957" y="215"/>
                  <a:pt x="3181" y="284"/>
                </a:cubicBezTo>
                <a:cubicBezTo>
                  <a:pt x="3405" y="353"/>
                  <a:pt x="3549" y="420"/>
                  <a:pt x="3646" y="45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 dirty="0"/>
          </a:p>
        </p:txBody>
      </p:sp>
      <p:sp>
        <p:nvSpPr>
          <p:cNvPr id="236557" name="Text Box 13"/>
          <p:cNvSpPr txBox="1">
            <a:spLocks noChangeArrowheads="1"/>
          </p:cNvSpPr>
          <p:nvPr/>
        </p:nvSpPr>
        <p:spPr bwMode="auto">
          <a:xfrm>
            <a:off x="2988000" y="3879329"/>
            <a:ext cx="3168000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aseline="0" dirty="0">
                <a:solidFill>
                  <a:schemeClr val="accent2"/>
                </a:solidFill>
              </a:rPr>
              <a:t>Full Load Voltage</a:t>
            </a:r>
          </a:p>
        </p:txBody>
      </p:sp>
      <p:cxnSp>
        <p:nvCxnSpPr>
          <p:cNvPr id="236558" name="AutoShape 14"/>
          <p:cNvCxnSpPr>
            <a:cxnSpLocks noChangeShapeType="1"/>
            <a:stCxn id="236557" idx="1"/>
            <a:endCxn id="236559" idx="0"/>
          </p:cNvCxnSpPr>
          <p:nvPr/>
        </p:nvCxnSpPr>
        <p:spPr bwMode="auto">
          <a:xfrm flipH="1" flipV="1">
            <a:off x="1655763" y="1736725"/>
            <a:ext cx="1332237" cy="238549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6559" name="Line 15"/>
          <p:cNvSpPr>
            <a:spLocks noChangeShapeType="1"/>
          </p:cNvSpPr>
          <p:nvPr/>
        </p:nvSpPr>
        <p:spPr bwMode="auto">
          <a:xfrm flipV="1">
            <a:off x="1655763" y="1736725"/>
            <a:ext cx="554355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236560" name="Line 16"/>
          <p:cNvSpPr>
            <a:spLocks noChangeShapeType="1"/>
          </p:cNvSpPr>
          <p:nvPr/>
        </p:nvSpPr>
        <p:spPr bwMode="auto">
          <a:xfrm rot="5400000" flipV="1">
            <a:off x="4428332" y="3680619"/>
            <a:ext cx="4608512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236561" name="Text Box 17"/>
          <p:cNvSpPr txBox="1">
            <a:spLocks noChangeArrowheads="1"/>
          </p:cNvSpPr>
          <p:nvPr/>
        </p:nvSpPr>
        <p:spPr bwMode="auto">
          <a:xfrm>
            <a:off x="2988000" y="4365104"/>
            <a:ext cx="3168000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aseline="0" dirty="0">
                <a:solidFill>
                  <a:schemeClr val="accent2"/>
                </a:solidFill>
              </a:rPr>
              <a:t>Full Load Current</a:t>
            </a:r>
          </a:p>
        </p:txBody>
      </p:sp>
      <p:cxnSp>
        <p:nvCxnSpPr>
          <p:cNvPr id="236562" name="AutoShape 18"/>
          <p:cNvCxnSpPr>
            <a:cxnSpLocks noChangeShapeType="1"/>
            <a:stCxn id="236561" idx="3"/>
            <a:endCxn id="236560" idx="1"/>
          </p:cNvCxnSpPr>
          <p:nvPr/>
        </p:nvCxnSpPr>
        <p:spPr bwMode="auto">
          <a:xfrm>
            <a:off x="6156000" y="4607992"/>
            <a:ext cx="576589" cy="137688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2988000" y="2389312"/>
            <a:ext cx="3168000" cy="46166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aseline="0" dirty="0" smtClean="0">
                <a:solidFill>
                  <a:schemeClr val="accent2"/>
                </a:solidFill>
              </a:rPr>
              <a:t>Open Circuit </a:t>
            </a:r>
            <a:r>
              <a:rPr lang="en-AU" altLang="en-US" baseline="0" dirty="0">
                <a:solidFill>
                  <a:schemeClr val="accent2"/>
                </a:solidFill>
              </a:rPr>
              <a:t>Voltage</a:t>
            </a:r>
          </a:p>
        </p:txBody>
      </p:sp>
      <p:cxnSp>
        <p:nvCxnSpPr>
          <p:cNvPr id="19" name="AutoShape 14"/>
          <p:cNvCxnSpPr>
            <a:cxnSpLocks noChangeShapeType="1"/>
            <a:stCxn id="18" idx="1"/>
            <a:endCxn id="236551" idx="0"/>
          </p:cNvCxnSpPr>
          <p:nvPr/>
        </p:nvCxnSpPr>
        <p:spPr bwMode="auto">
          <a:xfrm flipH="1" flipV="1">
            <a:off x="1677988" y="1282700"/>
            <a:ext cx="1310012" cy="133744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3530689" y="2850977"/>
            <a:ext cx="2082622" cy="46166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aseline="0" dirty="0" smtClean="0">
                <a:solidFill>
                  <a:schemeClr val="accent2"/>
                </a:solidFill>
              </a:rPr>
              <a:t>Zero </a:t>
            </a:r>
            <a:r>
              <a:rPr lang="en-AU" altLang="en-US" baseline="0" dirty="0">
                <a:solidFill>
                  <a:schemeClr val="accent2"/>
                </a:solidFill>
              </a:rPr>
              <a:t>Current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6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6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6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6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6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3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57" grpId="0" animBg="1"/>
      <p:bldP spid="236559" grpId="0" animBg="1"/>
      <p:bldP spid="236560" grpId="0" animBg="1"/>
      <p:bldP spid="236561" grpId="0" animBg="1"/>
      <p:bldP spid="18" grpId="0" animBg="1"/>
      <p:bldP spid="23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 Box 81"/>
          <p:cNvSpPr txBox="1">
            <a:spLocks noChangeArrowheads="1"/>
          </p:cNvSpPr>
          <p:nvPr/>
        </p:nvSpPr>
        <p:spPr bwMode="auto">
          <a:xfrm>
            <a:off x="2915816" y="4617420"/>
            <a:ext cx="720000" cy="252000"/>
          </a:xfrm>
          <a:prstGeom prst="rect">
            <a:avLst/>
          </a:prstGeom>
          <a:solidFill>
            <a:srgbClr val="CCFFFF"/>
          </a:solidFill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000" baseline="0" dirty="0"/>
              <a:t>R</a:t>
            </a:r>
            <a:r>
              <a:rPr lang="en-AU" altLang="en-US" sz="1000" dirty="0"/>
              <a:t>A</a:t>
            </a:r>
            <a:endParaRPr lang="en-AU" altLang="en-US" sz="1000" baseline="0" dirty="0"/>
          </a:p>
        </p:txBody>
      </p:sp>
      <p:sp>
        <p:nvSpPr>
          <p:cNvPr id="60" name="Text Box 82"/>
          <p:cNvSpPr txBox="1">
            <a:spLocks noChangeArrowheads="1"/>
          </p:cNvSpPr>
          <p:nvPr/>
        </p:nvSpPr>
        <p:spPr bwMode="auto">
          <a:xfrm>
            <a:off x="1691644" y="4950367"/>
            <a:ext cx="396000" cy="252000"/>
          </a:xfrm>
          <a:prstGeom prst="rect">
            <a:avLst/>
          </a:prstGeom>
          <a:solidFill>
            <a:srgbClr val="CCFFFF"/>
          </a:solidFill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1000" baseline="0" dirty="0"/>
              <a:t>R</a:t>
            </a:r>
            <a:r>
              <a:rPr lang="en-AU" altLang="en-US" sz="1000" dirty="0"/>
              <a:t>F</a:t>
            </a:r>
            <a:endParaRPr lang="en-AU" altLang="en-US" sz="1000" baseline="0" dirty="0"/>
          </a:p>
        </p:txBody>
      </p:sp>
      <p:sp>
        <p:nvSpPr>
          <p:cNvPr id="21" name="Text Box 82"/>
          <p:cNvSpPr txBox="1">
            <a:spLocks noChangeArrowheads="1"/>
          </p:cNvSpPr>
          <p:nvPr/>
        </p:nvSpPr>
        <p:spPr bwMode="auto">
          <a:xfrm>
            <a:off x="1367644" y="4950367"/>
            <a:ext cx="720000" cy="288000"/>
          </a:xfrm>
          <a:prstGeom prst="rect">
            <a:avLst/>
          </a:prstGeom>
          <a:solidFill>
            <a:srgbClr val="CCFFFF"/>
          </a:solidFill>
          <a:ln w="28575" algn="ctr">
            <a:noFill/>
            <a:miter lim="800000"/>
            <a:headEnd/>
            <a:tailEnd/>
          </a:ln>
          <a:effectLst/>
        </p:spPr>
        <p:txBody>
          <a:bodyPr lIns="0" tIns="0" rIns="0" bIns="0" anchor="ctr" anchorCtr="0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spcBef>
                <a:spcPts val="0"/>
              </a:spcBef>
            </a:pPr>
            <a:r>
              <a:rPr lang="en-AU" sz="1400" baseline="0" dirty="0" smtClean="0">
                <a:solidFill>
                  <a:srgbClr val="0000FF"/>
                </a:solidFill>
              </a:rPr>
              <a:t>125 </a:t>
            </a:r>
            <a:r>
              <a:rPr lang="el-GR" sz="1400" baseline="0" dirty="0" smtClean="0">
                <a:solidFill>
                  <a:srgbClr val="0000FF"/>
                </a:solidFill>
              </a:rPr>
              <a:t>Ω</a:t>
            </a:r>
            <a:endParaRPr lang="en-AU" altLang="en-US" sz="1400" baseline="0" dirty="0">
              <a:solidFill>
                <a:srgbClr val="0000FF"/>
              </a:solidFill>
            </a:endParaRPr>
          </a:p>
        </p:txBody>
      </p:sp>
      <p:sp>
        <p:nvSpPr>
          <p:cNvPr id="38" name="Text Box 81"/>
          <p:cNvSpPr txBox="1">
            <a:spLocks noChangeArrowheads="1"/>
          </p:cNvSpPr>
          <p:nvPr/>
        </p:nvSpPr>
        <p:spPr bwMode="auto">
          <a:xfrm>
            <a:off x="2915896" y="4599420"/>
            <a:ext cx="720000" cy="288000"/>
          </a:xfrm>
          <a:prstGeom prst="rect">
            <a:avLst/>
          </a:prstGeom>
          <a:solidFill>
            <a:srgbClr val="CCFFFF"/>
          </a:solidFill>
          <a:ln w="28575" algn="ctr">
            <a:noFill/>
            <a:miter lim="800000"/>
            <a:headEnd/>
            <a:tailEnd/>
          </a:ln>
          <a:effectLst/>
        </p:spPr>
        <p:txBody>
          <a:bodyPr lIns="0" tIns="0" rIns="0" bIns="0" anchor="ctr" anchorCtr="0">
            <a:spAutoFit/>
          </a:bodyPr>
          <a:lstStyle>
            <a:defPPr>
              <a:defRPr lang="en-AU"/>
            </a:defPPr>
            <a:lvl1pPr algn="r" eaLnBrk="1" hangingPunct="1">
              <a:spcBef>
                <a:spcPts val="0"/>
              </a:spcBef>
              <a:defRPr sz="1400" baseline="0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l"/>
            <a:r>
              <a:rPr lang="en-AU" dirty="0" smtClean="0">
                <a:solidFill>
                  <a:srgbClr val="0000FF"/>
                </a:solidFill>
              </a:rPr>
              <a:t>0.25 </a:t>
            </a:r>
            <a:r>
              <a:rPr lang="el-GR" dirty="0" smtClean="0">
                <a:solidFill>
                  <a:srgbClr val="0000FF"/>
                </a:solidFill>
              </a:rPr>
              <a:t>Ω</a:t>
            </a:r>
            <a:endParaRPr lang="en-AU" altLang="en-US" dirty="0">
              <a:solidFill>
                <a:srgbClr val="0000FF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596652" y="3897052"/>
            <a:ext cx="3111252" cy="2358630"/>
            <a:chOff x="1943100" y="1340124"/>
            <a:chExt cx="4918784" cy="3439739"/>
          </a:xfrm>
          <a:solidFill>
            <a:srgbClr val="CCFFFF"/>
          </a:solidFill>
        </p:grpSpPr>
        <p:grpSp>
          <p:nvGrpSpPr>
            <p:cNvPr id="87" name="Group 86"/>
            <p:cNvGrpSpPr/>
            <p:nvPr/>
          </p:nvGrpSpPr>
          <p:grpSpPr>
            <a:xfrm>
              <a:off x="5148263" y="1706463"/>
              <a:ext cx="1713621" cy="3073400"/>
              <a:chOff x="5148263" y="1706463"/>
              <a:chExt cx="1713621" cy="3073400"/>
            </a:xfrm>
            <a:grpFill/>
          </p:grpSpPr>
          <p:sp>
            <p:nvSpPr>
              <p:cNvPr id="106" name="Text Box 56"/>
              <p:cNvSpPr txBox="1">
                <a:spLocks noChangeArrowheads="1"/>
              </p:cNvSpPr>
              <p:nvPr/>
            </p:nvSpPr>
            <p:spPr bwMode="auto">
              <a:xfrm>
                <a:off x="6006551" y="4280511"/>
                <a:ext cx="626061" cy="36750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A</a:t>
                </a:r>
                <a:r>
                  <a:rPr lang="en-AU" altLang="en-US" sz="1000" dirty="0"/>
                  <a:t>2</a:t>
                </a:r>
                <a:endParaRPr lang="en-AU" altLang="en-US" sz="1000" baseline="0" dirty="0"/>
              </a:p>
            </p:txBody>
          </p:sp>
          <p:sp>
            <p:nvSpPr>
              <p:cNvPr id="105" name="Text Box 55"/>
              <p:cNvSpPr txBox="1">
                <a:spLocks noChangeArrowheads="1"/>
              </p:cNvSpPr>
              <p:nvPr/>
            </p:nvSpPr>
            <p:spPr bwMode="auto">
              <a:xfrm>
                <a:off x="6008138" y="1865234"/>
                <a:ext cx="626061" cy="36750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A</a:t>
                </a:r>
                <a:r>
                  <a:rPr lang="en-AU" altLang="en-US" sz="1000" dirty="0"/>
                  <a:t>1</a:t>
                </a:r>
                <a:endParaRPr lang="en-AU" altLang="en-US" sz="1000" baseline="0" dirty="0"/>
              </a:p>
            </p:txBody>
          </p:sp>
          <p:cxnSp>
            <p:nvCxnSpPr>
              <p:cNvPr id="104" name="AutoShape 53"/>
              <p:cNvCxnSpPr>
                <a:cxnSpLocks noChangeShapeType="1"/>
                <a:stCxn id="109" idx="2"/>
                <a:endCxn id="112" idx="0"/>
              </p:cNvCxnSpPr>
              <p:nvPr/>
            </p:nvCxnSpPr>
            <p:spPr bwMode="auto">
              <a:xfrm rot="10800000" flipV="1">
                <a:off x="5400675" y="1779488"/>
                <a:ext cx="1208088" cy="490538"/>
              </a:xfrm>
              <a:prstGeom prst="bentConnector2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7" name="Line 62"/>
              <p:cNvSpPr>
                <a:spLocks noChangeShapeType="1"/>
              </p:cNvSpPr>
              <p:nvPr/>
            </p:nvSpPr>
            <p:spPr bwMode="auto">
              <a:xfrm flipH="1">
                <a:off x="6861884" y="2114450"/>
                <a:ext cx="0" cy="230505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 type="triangle" w="lg" len="lg"/>
                <a:tailEnd type="triangl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09" name="Oval 64"/>
              <p:cNvSpPr>
                <a:spLocks noChangeArrowheads="1"/>
              </p:cNvSpPr>
              <p:nvPr/>
            </p:nvSpPr>
            <p:spPr bwMode="auto">
              <a:xfrm>
                <a:off x="6623050" y="1706463"/>
                <a:ext cx="144463" cy="144463"/>
              </a:xfrm>
              <a:prstGeom prst="ellipse">
                <a:avLst/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0" name="Oval 65"/>
              <p:cNvSpPr>
                <a:spLocks noChangeArrowheads="1"/>
              </p:cNvSpPr>
              <p:nvPr/>
            </p:nvSpPr>
            <p:spPr bwMode="auto">
              <a:xfrm>
                <a:off x="6623050" y="4635401"/>
                <a:ext cx="144463" cy="144462"/>
              </a:xfrm>
              <a:prstGeom prst="ellipse">
                <a:avLst/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cxnSp>
            <p:nvCxnSpPr>
              <p:cNvPr id="111" name="AutoShape 67"/>
              <p:cNvCxnSpPr>
                <a:cxnSpLocks noChangeShapeType="1"/>
                <a:stCxn id="110" idx="2"/>
                <a:endCxn id="123" idx="1"/>
              </p:cNvCxnSpPr>
              <p:nvPr/>
            </p:nvCxnSpPr>
            <p:spPr bwMode="auto">
              <a:xfrm rot="10800000">
                <a:off x="5400675" y="3954363"/>
                <a:ext cx="1208088" cy="754063"/>
              </a:xfrm>
              <a:prstGeom prst="bentConnector2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 type="oval" w="sm" len="sm"/>
                <a:tailEnd type="oval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2" name="Rectangle 68"/>
              <p:cNvSpPr>
                <a:spLocks noChangeArrowheads="1"/>
              </p:cNvSpPr>
              <p:nvPr/>
            </p:nvSpPr>
            <p:spPr bwMode="auto">
              <a:xfrm>
                <a:off x="5256213" y="2284313"/>
                <a:ext cx="287337" cy="755650"/>
              </a:xfrm>
              <a:prstGeom prst="rect">
                <a:avLst/>
              </a:prstGeom>
              <a:grp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grpSp>
            <p:nvGrpSpPr>
              <p:cNvPr id="113" name="Group 69"/>
              <p:cNvGrpSpPr>
                <a:grpSpLocks/>
              </p:cNvGrpSpPr>
              <p:nvPr/>
            </p:nvGrpSpPr>
            <p:grpSpPr bwMode="auto">
              <a:xfrm>
                <a:off x="5148263" y="3220938"/>
                <a:ext cx="503237" cy="719138"/>
                <a:chOff x="4762" y="2228"/>
                <a:chExt cx="317" cy="453"/>
              </a:xfrm>
              <a:grpFill/>
            </p:grpSpPr>
            <p:sp>
              <p:nvSpPr>
                <p:cNvPr id="117" name="Line 70"/>
                <p:cNvSpPr>
                  <a:spLocks noChangeShapeType="1"/>
                </p:cNvSpPr>
                <p:nvPr/>
              </p:nvSpPr>
              <p:spPr bwMode="auto">
                <a:xfrm>
                  <a:off x="4762" y="2296"/>
                  <a:ext cx="317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18" name="Line 71"/>
                <p:cNvSpPr>
                  <a:spLocks noChangeShapeType="1"/>
                </p:cNvSpPr>
                <p:nvPr/>
              </p:nvSpPr>
              <p:spPr bwMode="auto">
                <a:xfrm>
                  <a:off x="4830" y="2329"/>
                  <a:ext cx="182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19" name="Line 72"/>
                <p:cNvSpPr>
                  <a:spLocks noChangeShapeType="1"/>
                </p:cNvSpPr>
                <p:nvPr/>
              </p:nvSpPr>
              <p:spPr bwMode="auto">
                <a:xfrm>
                  <a:off x="4921" y="2363"/>
                  <a:ext cx="0" cy="182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20" name="Line 73"/>
                <p:cNvSpPr>
                  <a:spLocks noChangeShapeType="1"/>
                </p:cNvSpPr>
                <p:nvPr/>
              </p:nvSpPr>
              <p:spPr bwMode="auto">
                <a:xfrm>
                  <a:off x="4762" y="2579"/>
                  <a:ext cx="317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21" name="Line 74"/>
                <p:cNvSpPr>
                  <a:spLocks noChangeShapeType="1"/>
                </p:cNvSpPr>
                <p:nvPr/>
              </p:nvSpPr>
              <p:spPr bwMode="auto">
                <a:xfrm>
                  <a:off x="4830" y="2613"/>
                  <a:ext cx="182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22" name="Line 75"/>
                <p:cNvSpPr>
                  <a:spLocks noChangeShapeType="1"/>
                </p:cNvSpPr>
                <p:nvPr/>
              </p:nvSpPr>
              <p:spPr bwMode="auto">
                <a:xfrm>
                  <a:off x="4921" y="2228"/>
                  <a:ext cx="0" cy="68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23" name="Line 76"/>
                <p:cNvSpPr>
                  <a:spLocks noChangeShapeType="1"/>
                </p:cNvSpPr>
                <p:nvPr/>
              </p:nvSpPr>
              <p:spPr bwMode="auto">
                <a:xfrm>
                  <a:off x="4921" y="2613"/>
                  <a:ext cx="0" cy="68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</p:grpSp>
          <p:cxnSp>
            <p:nvCxnSpPr>
              <p:cNvPr id="114" name="AutoShape 77"/>
              <p:cNvCxnSpPr>
                <a:cxnSpLocks noChangeShapeType="1"/>
                <a:stCxn id="112" idx="2"/>
                <a:endCxn id="122" idx="0"/>
              </p:cNvCxnSpPr>
              <p:nvPr/>
            </p:nvCxnSpPr>
            <p:spPr bwMode="auto">
              <a:xfrm>
                <a:off x="5400675" y="3054251"/>
                <a:ext cx="0" cy="152400"/>
              </a:xfrm>
              <a:prstGeom prst="straightConnector1">
                <a:avLst/>
              </a:prstGeom>
              <a:grpFill/>
              <a:ln w="28575">
                <a:solidFill>
                  <a:schemeClr val="tx1"/>
                </a:solidFill>
                <a:round/>
                <a:headEnd type="oval" w="sm" len="sm"/>
                <a:tailEnd type="oval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8" name="Group 87"/>
            <p:cNvGrpSpPr/>
            <p:nvPr/>
          </p:nvGrpSpPr>
          <p:grpSpPr>
            <a:xfrm>
              <a:off x="1943100" y="1340124"/>
              <a:ext cx="2951163" cy="3439739"/>
              <a:chOff x="1943100" y="1340124"/>
              <a:chExt cx="2951163" cy="3439739"/>
            </a:xfrm>
            <a:grpFill/>
          </p:grpSpPr>
          <p:cxnSp>
            <p:nvCxnSpPr>
              <p:cNvPr id="89" name="AutoShape 44"/>
              <p:cNvCxnSpPr>
                <a:cxnSpLocks noChangeShapeType="1"/>
                <a:stCxn id="96" idx="6"/>
                <a:endCxn id="102" idx="1"/>
              </p:cNvCxnSpPr>
              <p:nvPr/>
            </p:nvCxnSpPr>
            <p:spPr bwMode="auto">
              <a:xfrm flipV="1">
                <a:off x="2087563" y="1502048"/>
                <a:ext cx="918393" cy="794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oval" w="sm" len="sm"/>
                <a:tailEnd type="oval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2" name="Text Box 57"/>
              <p:cNvSpPr txBox="1">
                <a:spLocks noChangeArrowheads="1"/>
              </p:cNvSpPr>
              <p:nvPr/>
            </p:nvSpPr>
            <p:spPr bwMode="auto">
              <a:xfrm>
                <a:off x="4039378" y="1915999"/>
                <a:ext cx="626063" cy="36750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E</a:t>
                </a:r>
                <a:r>
                  <a:rPr lang="en-AU" altLang="en-US" sz="1000" dirty="0"/>
                  <a:t>1</a:t>
                </a:r>
                <a:endParaRPr lang="en-AU" altLang="en-US" sz="1000" baseline="0" dirty="0"/>
              </a:p>
            </p:txBody>
          </p:sp>
          <p:sp>
            <p:nvSpPr>
              <p:cNvPr id="93" name="Text Box 58"/>
              <p:cNvSpPr txBox="1">
                <a:spLocks noChangeArrowheads="1"/>
              </p:cNvSpPr>
              <p:nvPr/>
            </p:nvSpPr>
            <p:spPr bwMode="auto">
              <a:xfrm>
                <a:off x="4039378" y="3824212"/>
                <a:ext cx="626063" cy="36750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E</a:t>
                </a:r>
                <a:r>
                  <a:rPr lang="en-AU" altLang="en-US" sz="1000" dirty="0"/>
                  <a:t>2</a:t>
                </a:r>
                <a:endParaRPr lang="en-AU" altLang="en-US" sz="1000" baseline="0" dirty="0"/>
              </a:p>
            </p:txBody>
          </p:sp>
          <p:cxnSp>
            <p:nvCxnSpPr>
              <p:cNvPr id="90" name="AutoShape 46"/>
              <p:cNvCxnSpPr>
                <a:cxnSpLocks noChangeShapeType="1"/>
                <a:stCxn id="95" idx="0"/>
                <a:endCxn id="102" idx="3"/>
              </p:cNvCxnSpPr>
              <p:nvPr/>
            </p:nvCxnSpPr>
            <p:spPr bwMode="auto">
              <a:xfrm rot="16200000" flipV="1">
                <a:off x="3871318" y="1536799"/>
                <a:ext cx="824334" cy="754832"/>
              </a:xfrm>
              <a:prstGeom prst="bentConnector2">
                <a:avLst/>
              </a:prstGeom>
              <a:grpFill/>
              <a:ln w="38100">
                <a:solidFill>
                  <a:schemeClr val="tx1"/>
                </a:solidFill>
                <a:miter lim="800000"/>
                <a:headEnd type="oval" w="sm" len="sm"/>
                <a:tailEnd type="oval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47"/>
              <p:cNvCxnSpPr>
                <a:cxnSpLocks noChangeShapeType="1"/>
                <a:stCxn id="95" idx="2"/>
                <a:endCxn id="97" idx="6"/>
              </p:cNvCxnSpPr>
              <p:nvPr/>
            </p:nvCxnSpPr>
            <p:spPr bwMode="auto">
              <a:xfrm rot="5400000">
                <a:off x="2921795" y="2968525"/>
                <a:ext cx="904875" cy="2573338"/>
              </a:xfrm>
              <a:prstGeom prst="bentConnector2">
                <a:avLst/>
              </a:prstGeom>
              <a:grpFill/>
              <a:ln w="38100">
                <a:solidFill>
                  <a:schemeClr val="tx1"/>
                </a:solidFill>
                <a:miter lim="800000"/>
                <a:headEnd type="oval" w="sm" len="sm"/>
                <a:tailEnd type="oval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9" name="Text Box 83"/>
              <p:cNvSpPr txBox="1">
                <a:spLocks noChangeArrowheads="1"/>
              </p:cNvSpPr>
              <p:nvPr/>
            </p:nvSpPr>
            <p:spPr bwMode="auto">
              <a:xfrm>
                <a:off x="2771800" y="1755216"/>
                <a:ext cx="1368424" cy="583506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Field Rheostat</a:t>
                </a:r>
              </a:p>
            </p:txBody>
          </p:sp>
          <p:grpSp>
            <p:nvGrpSpPr>
              <p:cNvPr id="94" name="Group 59"/>
              <p:cNvGrpSpPr>
                <a:grpSpLocks/>
              </p:cNvGrpSpPr>
              <p:nvPr/>
            </p:nvGrpSpPr>
            <p:grpSpPr bwMode="auto">
              <a:xfrm>
                <a:off x="3004367" y="1340124"/>
                <a:ext cx="996950" cy="323850"/>
                <a:chOff x="843" y="1259"/>
                <a:chExt cx="628" cy="204"/>
              </a:xfrm>
              <a:grpFill/>
            </p:grpSpPr>
            <p:sp>
              <p:nvSpPr>
                <p:cNvPr id="102" name="Rectangle 60"/>
                <p:cNvSpPr>
                  <a:spLocks noChangeArrowheads="1"/>
                </p:cNvSpPr>
                <p:nvPr/>
              </p:nvSpPr>
              <p:spPr bwMode="auto">
                <a:xfrm>
                  <a:off x="844" y="1259"/>
                  <a:ext cx="567" cy="204"/>
                </a:xfrm>
                <a:prstGeom prst="rect">
                  <a:avLst/>
                </a:prstGeom>
                <a:grpFill/>
                <a:ln w="3810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03" name="Line 61"/>
                <p:cNvSpPr>
                  <a:spLocks noChangeShapeType="1"/>
                </p:cNvSpPr>
                <p:nvPr/>
              </p:nvSpPr>
              <p:spPr bwMode="auto">
                <a:xfrm rot="2700000" flipV="1">
                  <a:off x="1157" y="1021"/>
                  <a:ext cx="0" cy="628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</p:grpSp>
          <p:sp>
            <p:nvSpPr>
              <p:cNvPr id="95" name="Rectangle 78"/>
              <p:cNvSpPr>
                <a:spLocks noChangeArrowheads="1"/>
              </p:cNvSpPr>
              <p:nvPr/>
            </p:nvSpPr>
            <p:spPr bwMode="auto">
              <a:xfrm>
                <a:off x="4427538" y="2326382"/>
                <a:ext cx="466725" cy="1476375"/>
              </a:xfrm>
              <a:prstGeom prst="rect">
                <a:avLst/>
              </a:prstGeom>
              <a:grp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96" name="Oval 79"/>
              <p:cNvSpPr>
                <a:spLocks noChangeArrowheads="1"/>
              </p:cNvSpPr>
              <p:nvPr/>
            </p:nvSpPr>
            <p:spPr bwMode="auto">
              <a:xfrm>
                <a:off x="1943100" y="1430611"/>
                <a:ext cx="144463" cy="144462"/>
              </a:xfrm>
              <a:prstGeom prst="ellipse">
                <a:avLst/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97" name="Oval 80"/>
              <p:cNvSpPr>
                <a:spLocks noChangeArrowheads="1"/>
              </p:cNvSpPr>
              <p:nvPr/>
            </p:nvSpPr>
            <p:spPr bwMode="auto">
              <a:xfrm>
                <a:off x="1943100" y="4635401"/>
                <a:ext cx="144463" cy="144462"/>
              </a:xfrm>
              <a:prstGeom prst="ellipse">
                <a:avLst/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00" name="Line 87"/>
              <p:cNvSpPr>
                <a:spLocks noChangeShapeType="1"/>
              </p:cNvSpPr>
              <p:nvPr/>
            </p:nvSpPr>
            <p:spPr bwMode="auto">
              <a:xfrm>
                <a:off x="2014538" y="1673126"/>
                <a:ext cx="1587" cy="2782887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 type="triangle" w="lg" len="lg"/>
                <a:tailEnd type="triangl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</p:grpSp>
      </p:grpSp>
      <p:sp>
        <p:nvSpPr>
          <p:cNvPr id="63" name="Text Box 88"/>
          <p:cNvSpPr txBox="1">
            <a:spLocks noChangeArrowheads="1"/>
          </p:cNvSpPr>
          <p:nvPr/>
        </p:nvSpPr>
        <p:spPr bwMode="auto">
          <a:xfrm>
            <a:off x="333974" y="4876312"/>
            <a:ext cx="648000" cy="4320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000" baseline="0" dirty="0"/>
              <a:t>DC</a:t>
            </a:r>
            <a:br>
              <a:rPr lang="en-AU" altLang="en-US" sz="1000" baseline="0" dirty="0"/>
            </a:br>
            <a:r>
              <a:rPr lang="en-AU" altLang="en-US" sz="1000" baseline="0" dirty="0"/>
              <a:t>Supply</a:t>
            </a:r>
          </a:p>
        </p:txBody>
      </p:sp>
      <p:sp>
        <p:nvSpPr>
          <p:cNvPr id="78" name="Text Box 85"/>
          <p:cNvSpPr txBox="1">
            <a:spLocks noChangeArrowheads="1"/>
          </p:cNvSpPr>
          <p:nvPr/>
        </p:nvSpPr>
        <p:spPr bwMode="auto">
          <a:xfrm>
            <a:off x="2987824" y="5301208"/>
            <a:ext cx="432000" cy="288000"/>
          </a:xfrm>
          <a:prstGeom prst="rect">
            <a:avLst/>
          </a:prstGeom>
          <a:solidFill>
            <a:srgbClr val="CCFFFF"/>
          </a:solidFill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000" baseline="0" dirty="0"/>
              <a:t>E</a:t>
            </a:r>
            <a:r>
              <a:rPr lang="en-AU" altLang="en-US" sz="1000" dirty="0"/>
              <a:t>g</a:t>
            </a:r>
            <a:endParaRPr lang="en-AU" altLang="en-US" sz="1000" baseline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5DF8-CADF-4FD8-8D35-C0073E0843C3}" type="datetime1">
              <a:rPr lang="en-AU" altLang="en-US" smtClean="0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AD88-9704-4E55-8DB8-F10EBAA5836A}" type="slidenum">
              <a:rPr lang="en-AU" altLang="en-US" smtClean="0">
                <a:solidFill>
                  <a:srgbClr val="000000"/>
                </a:solidFill>
              </a:rPr>
              <a:pPr/>
              <a:t>14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143508" y="289980"/>
            <a:ext cx="18367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 smtClean="0"/>
              <a:t>Ex</a:t>
            </a:r>
            <a:r>
              <a:rPr lang="en-AU" altLang="en-US" sz="1800" baseline="0" dirty="0"/>
              <a:t>. </a:t>
            </a:r>
            <a:r>
              <a:rPr lang="en-AU" altLang="en-US" sz="1800" baseline="0" dirty="0" smtClean="0"/>
              <a:t>2</a:t>
            </a:r>
            <a:endParaRPr lang="en-AU" altLang="en-US" sz="1800" baseline="0" dirty="0"/>
          </a:p>
        </p:txBody>
      </p:sp>
      <p:sp>
        <p:nvSpPr>
          <p:cNvPr id="5" name="Rectangle 4"/>
          <p:cNvSpPr/>
          <p:nvPr/>
        </p:nvSpPr>
        <p:spPr>
          <a:xfrm>
            <a:off x="503548" y="620688"/>
            <a:ext cx="8388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dirty="0" smtClean="0"/>
              <a:t>A separately excited generator has a field resistance of 125 </a:t>
            </a:r>
            <a:r>
              <a:rPr lang="el-GR" dirty="0" smtClean="0"/>
              <a:t>Ω</a:t>
            </a:r>
            <a:r>
              <a:rPr lang="en-AU" dirty="0" smtClean="0"/>
              <a:t> and is supplied from a 125 V dc supply. If the generator has an open-circuit terminal voltage of 500 V, an armature circuit resistance of 0.25 </a:t>
            </a:r>
            <a:r>
              <a:rPr lang="el-GR" dirty="0" smtClean="0"/>
              <a:t>Ω</a:t>
            </a:r>
            <a:r>
              <a:rPr lang="en-AU" dirty="0" smtClean="0"/>
              <a:t> and an armature current of 35 A, determine the:</a:t>
            </a: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503548" y="198884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 smtClean="0"/>
              <a:t>(a)	field current</a:t>
            </a:r>
          </a:p>
          <a:p>
            <a:r>
              <a:rPr lang="en-AU" dirty="0" smtClean="0"/>
              <a:t>(b)	generator terminal voltage</a:t>
            </a:r>
          </a:p>
          <a:p>
            <a:r>
              <a:rPr lang="en-AU" dirty="0" smtClean="0"/>
              <a:t>(c)	load resistance</a:t>
            </a:r>
            <a:endParaRPr lang="en-AU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75556" y="3252069"/>
            <a:ext cx="2398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r>
              <a:rPr lang="en-AU" altLang="en-US" dirty="0"/>
              <a:t>What do we know?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292080" y="1988840"/>
            <a:ext cx="33682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r>
              <a:rPr lang="en-AU" altLang="en-US" dirty="0"/>
              <a:t>What do we want to know?</a:t>
            </a:r>
          </a:p>
        </p:txBody>
      </p:sp>
      <p:cxnSp>
        <p:nvCxnSpPr>
          <p:cNvPr id="124" name="Straight Connector 123"/>
          <p:cNvCxnSpPr/>
          <p:nvPr/>
        </p:nvCxnSpPr>
        <p:spPr bwMode="auto">
          <a:xfrm>
            <a:off x="791580" y="1016732"/>
            <a:ext cx="277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/>
          <p:nvPr/>
        </p:nvCxnSpPr>
        <p:spPr bwMode="auto">
          <a:xfrm>
            <a:off x="4175956" y="1016732"/>
            <a:ext cx="241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/>
          <p:nvPr/>
        </p:nvCxnSpPr>
        <p:spPr bwMode="auto">
          <a:xfrm>
            <a:off x="7236296" y="1016732"/>
            <a:ext cx="154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" name="Straight Connector 126"/>
          <p:cNvCxnSpPr/>
          <p:nvPr/>
        </p:nvCxnSpPr>
        <p:spPr bwMode="auto">
          <a:xfrm>
            <a:off x="565638" y="1340768"/>
            <a:ext cx="147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 Box 88"/>
          <p:cNvSpPr txBox="1">
            <a:spLocks noChangeArrowheads="1"/>
          </p:cNvSpPr>
          <p:nvPr/>
        </p:nvSpPr>
        <p:spPr bwMode="auto">
          <a:xfrm>
            <a:off x="343444" y="4876312"/>
            <a:ext cx="648000" cy="4320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 lIns="0" tIns="0" rIns="0" bIns="0" anchor="ctr" anchorCtr="0">
            <a:spAutoFit/>
          </a:bodyPr>
          <a:lstStyle>
            <a:defPPr>
              <a:defRPr lang="en-AU"/>
            </a:defPPr>
            <a:lvl1pPr algn="r" eaLnBrk="1" hangingPunct="1">
              <a:spcBef>
                <a:spcPts val="0"/>
              </a:spcBef>
              <a:defRPr sz="1400" baseline="0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ctr"/>
            <a:r>
              <a:rPr lang="en-AU" altLang="en-US" dirty="0" smtClean="0">
                <a:solidFill>
                  <a:srgbClr val="0000FF"/>
                </a:solidFill>
              </a:rPr>
              <a:t>125 V</a:t>
            </a:r>
            <a:endParaRPr lang="en-AU" altLang="en-US" dirty="0">
              <a:solidFill>
                <a:srgbClr val="0000FF"/>
              </a:solidFill>
            </a:endParaRPr>
          </a:p>
        </p:txBody>
      </p:sp>
      <p:cxnSp>
        <p:nvCxnSpPr>
          <p:cNvPr id="128" name="Straight Connector 127"/>
          <p:cNvCxnSpPr/>
          <p:nvPr/>
        </p:nvCxnSpPr>
        <p:spPr bwMode="auto">
          <a:xfrm>
            <a:off x="4499992" y="1340768"/>
            <a:ext cx="35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9" name="Straight Connector 128"/>
          <p:cNvCxnSpPr/>
          <p:nvPr/>
        </p:nvCxnSpPr>
        <p:spPr bwMode="auto">
          <a:xfrm>
            <a:off x="565638" y="1628800"/>
            <a:ext cx="35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Straight Connector 129"/>
          <p:cNvCxnSpPr/>
          <p:nvPr/>
        </p:nvCxnSpPr>
        <p:spPr bwMode="auto">
          <a:xfrm>
            <a:off x="4652392" y="1636068"/>
            <a:ext cx="273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Straight Connector 130"/>
          <p:cNvCxnSpPr/>
          <p:nvPr/>
        </p:nvCxnSpPr>
        <p:spPr bwMode="auto">
          <a:xfrm>
            <a:off x="1492239" y="2348880"/>
            <a:ext cx="12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" name="Straight Connector 131"/>
          <p:cNvCxnSpPr/>
          <p:nvPr/>
        </p:nvCxnSpPr>
        <p:spPr bwMode="auto">
          <a:xfrm>
            <a:off x="1492239" y="2744924"/>
            <a:ext cx="262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" name="Straight Connector 132"/>
          <p:cNvCxnSpPr/>
          <p:nvPr/>
        </p:nvCxnSpPr>
        <p:spPr bwMode="auto">
          <a:xfrm>
            <a:off x="1504302" y="3082118"/>
            <a:ext cx="147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4" name="Text Box 63"/>
          <p:cNvSpPr txBox="1">
            <a:spLocks noChangeArrowheads="1"/>
          </p:cNvSpPr>
          <p:nvPr/>
        </p:nvSpPr>
        <p:spPr bwMode="auto">
          <a:xfrm>
            <a:off x="3870176" y="3717032"/>
            <a:ext cx="648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AU"/>
            </a:defPPr>
            <a:lvl1pPr algn="ctr" eaLnBrk="1" hangingPunct="1">
              <a:defRPr sz="14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r>
              <a:rPr lang="en-AU" altLang="en-US" dirty="0" smtClean="0"/>
              <a:t>35A</a:t>
            </a:r>
            <a:endParaRPr lang="en-AU" altLang="en-US" dirty="0"/>
          </a:p>
        </p:txBody>
      </p:sp>
      <p:sp>
        <p:nvSpPr>
          <p:cNvPr id="135" name="Rectangle 99"/>
          <p:cNvSpPr>
            <a:spLocks noChangeArrowheads="1"/>
          </p:cNvSpPr>
          <p:nvPr/>
        </p:nvSpPr>
        <p:spPr bwMode="auto">
          <a:xfrm>
            <a:off x="4572645" y="4689698"/>
            <a:ext cx="288000" cy="97155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36" name="Text Box 100"/>
          <p:cNvSpPr txBox="1">
            <a:spLocks noChangeArrowheads="1"/>
          </p:cNvSpPr>
          <p:nvPr/>
        </p:nvSpPr>
        <p:spPr bwMode="auto">
          <a:xfrm>
            <a:off x="4860032" y="5006196"/>
            <a:ext cx="57626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600" baseline="0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en-AU" altLang="en-US" sz="1600" dirty="0">
                <a:solidFill>
                  <a:schemeClr val="bg1">
                    <a:lumMod val="50000"/>
                  </a:schemeClr>
                </a:solidFill>
              </a:rPr>
              <a:t>L</a:t>
            </a:r>
            <a:endParaRPr lang="en-AU" altLang="en-US" sz="1600" baseline="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37" name="AutoShape 101"/>
          <p:cNvCxnSpPr>
            <a:cxnSpLocks noChangeShapeType="1"/>
            <a:stCxn id="109" idx="6"/>
            <a:endCxn id="135" idx="0"/>
          </p:cNvCxnSpPr>
          <p:nvPr/>
        </p:nvCxnSpPr>
        <p:spPr bwMode="auto">
          <a:xfrm>
            <a:off x="3648212" y="4197780"/>
            <a:ext cx="1068433" cy="491918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" name="AutoShape 102"/>
          <p:cNvCxnSpPr>
            <a:cxnSpLocks noChangeShapeType="1"/>
            <a:stCxn id="135" idx="2"/>
            <a:endCxn id="110" idx="6"/>
          </p:cNvCxnSpPr>
          <p:nvPr/>
        </p:nvCxnSpPr>
        <p:spPr bwMode="auto">
          <a:xfrm rot="5400000">
            <a:off x="3909977" y="5399484"/>
            <a:ext cx="544905" cy="1068433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9" name="AutoShape 104"/>
          <p:cNvSpPr>
            <a:spLocks noChangeArrowheads="1"/>
          </p:cNvSpPr>
          <p:nvPr/>
        </p:nvSpPr>
        <p:spPr bwMode="auto">
          <a:xfrm>
            <a:off x="3887789" y="4035635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0000FF"/>
          </a:solidFill>
          <a:ln w="2857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2" name="Text Box 64"/>
          <p:cNvSpPr txBox="1">
            <a:spLocks noChangeArrowheads="1"/>
          </p:cNvSpPr>
          <p:nvPr/>
        </p:nvSpPr>
        <p:spPr bwMode="auto">
          <a:xfrm>
            <a:off x="953654" y="5701551"/>
            <a:ext cx="648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400" baseline="0" dirty="0" smtClean="0">
                <a:solidFill>
                  <a:srgbClr val="FF0000"/>
                </a:solidFill>
              </a:rPr>
              <a:t>I</a:t>
            </a:r>
            <a:r>
              <a:rPr lang="en-AU" altLang="en-US" sz="1400" dirty="0" smtClean="0">
                <a:solidFill>
                  <a:srgbClr val="FF0000"/>
                </a:solidFill>
              </a:rPr>
              <a:t>F</a:t>
            </a:r>
            <a:endParaRPr lang="en-AU" altLang="en-US" sz="1400" baseline="0" dirty="0">
              <a:solidFill>
                <a:srgbClr val="FF0000"/>
              </a:solidFill>
            </a:endParaRPr>
          </a:p>
        </p:txBody>
      </p:sp>
      <p:sp>
        <p:nvSpPr>
          <p:cNvPr id="143" name="AutoShape 103"/>
          <p:cNvSpPr>
            <a:spLocks noChangeArrowheads="1"/>
          </p:cNvSpPr>
          <p:nvPr/>
        </p:nvSpPr>
        <p:spPr bwMode="auto">
          <a:xfrm flipH="1">
            <a:off x="1007654" y="5985346"/>
            <a:ext cx="504000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TextBox 146"/>
              <p:cNvSpPr txBox="1"/>
              <p:nvPr/>
            </p:nvSpPr>
            <p:spPr bwMode="auto">
              <a:xfrm>
                <a:off x="6030291" y="2370434"/>
                <a:ext cx="921855" cy="6265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b="0" i="1" baseline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baseline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AU" sz="2000" b="0" i="1" baseline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𝐹</m:t>
                          </m:r>
                        </m:sub>
                      </m:sSub>
                      <m:r>
                        <a:rPr lang="en-AU" sz="2000" b="0" i="1" baseline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b="0" i="1" baseline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b="0" i="1" baseline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baseline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sz="2000" b="0" i="1" baseline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000" b="0" i="1" baseline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baseline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AU" sz="2000" b="0" i="1" baseline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𝐹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sz="2000" baseline="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7" name="TextBox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30291" y="2370434"/>
                <a:ext cx="921855" cy="62651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TextBox 147"/>
              <p:cNvSpPr txBox="1"/>
              <p:nvPr/>
            </p:nvSpPr>
            <p:spPr bwMode="auto">
              <a:xfrm>
                <a:off x="6030291" y="3068780"/>
                <a:ext cx="1754648" cy="5844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b="0" i="1" baseline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AU" sz="20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𝐹</m:t>
                          </m:r>
                        </m:sub>
                      </m:sSub>
                      <m:r>
                        <a:rPr lang="en-AU" sz="2000" b="0" i="1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b="0" i="1" baseline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125</m:t>
                          </m:r>
                        </m:num>
                        <m:den>
                          <m:r>
                            <a:rPr lang="en-AU" sz="20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125</m:t>
                          </m:r>
                        </m:den>
                      </m:f>
                      <m:r>
                        <a:rPr lang="en-AU" sz="2000" b="0" i="1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=1 </m:t>
                      </m:r>
                      <m:r>
                        <a:rPr lang="en-AU" sz="2000" b="0" i="1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n-AU" sz="2000" baseline="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8" name="TextBox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30291" y="3068780"/>
                <a:ext cx="1754648" cy="584455"/>
              </a:xfrm>
              <a:prstGeom prst="rect">
                <a:avLst/>
              </a:prstGeom>
              <a:blipFill rotWithShape="1">
                <a:blip r:embed="rId3"/>
                <a:stretch>
                  <a:fillRect b="-104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9" name="Text Box 50"/>
          <p:cNvSpPr txBox="1">
            <a:spLocks noChangeArrowheads="1"/>
          </p:cNvSpPr>
          <p:nvPr/>
        </p:nvSpPr>
        <p:spPr bwMode="auto">
          <a:xfrm>
            <a:off x="5922279" y="4193766"/>
            <a:ext cx="315022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 smtClean="0"/>
              <a:t>V</a:t>
            </a:r>
            <a:r>
              <a:rPr lang="en-AU" altLang="en-US" sz="2000" dirty="0" smtClean="0"/>
              <a:t>T</a:t>
            </a:r>
            <a:r>
              <a:rPr lang="en-AU" altLang="en-US" sz="2000" baseline="0" dirty="0" smtClean="0"/>
              <a:t> </a:t>
            </a:r>
            <a:r>
              <a:rPr lang="en-AU" altLang="en-US" sz="2000" baseline="0" dirty="0"/>
              <a:t>= 500 - </a:t>
            </a:r>
            <a:r>
              <a:rPr lang="en-AU" altLang="en-US" sz="2000" baseline="0" dirty="0" smtClean="0"/>
              <a:t>(</a:t>
            </a:r>
            <a:r>
              <a:rPr lang="en-AU" altLang="en-US" sz="2000" baseline="0" dirty="0"/>
              <a:t>35 x 0.25) V</a:t>
            </a:r>
          </a:p>
        </p:txBody>
      </p:sp>
      <p:sp>
        <p:nvSpPr>
          <p:cNvPr id="150" name="Text Box 51"/>
          <p:cNvSpPr txBox="1">
            <a:spLocks noChangeArrowheads="1"/>
          </p:cNvSpPr>
          <p:nvPr/>
        </p:nvSpPr>
        <p:spPr bwMode="auto">
          <a:xfrm>
            <a:off x="5922279" y="3725063"/>
            <a:ext cx="252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chemeClr val="bg1">
                    <a:lumMod val="50000"/>
                  </a:schemeClr>
                </a:solidFill>
              </a:rPr>
              <a:t>V</a:t>
            </a: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AU" altLang="en-US" sz="2000" baseline="0" dirty="0">
                <a:solidFill>
                  <a:schemeClr val="bg1">
                    <a:lumMod val="50000"/>
                  </a:schemeClr>
                </a:solidFill>
              </a:rPr>
              <a:t> = e</a:t>
            </a: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g</a:t>
            </a:r>
            <a:r>
              <a:rPr lang="en-AU" altLang="en-US" sz="2000" baseline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AU" altLang="en-US" sz="2000" baseline="0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en-AU" altLang="en-US" sz="2000" baseline="0" dirty="0" err="1" smtClean="0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AU" altLang="en-US" sz="2000" dirty="0" err="1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AU" altLang="en-US" sz="2000" baseline="0" dirty="0" err="1" smtClean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en-AU" altLang="en-US" sz="2000" dirty="0" err="1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endParaRPr lang="en-AU" altLang="en-US" sz="2000" baseline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1" name="Text Box 53"/>
          <p:cNvSpPr txBox="1">
            <a:spLocks noChangeArrowheads="1"/>
          </p:cNvSpPr>
          <p:nvPr/>
        </p:nvSpPr>
        <p:spPr bwMode="auto">
          <a:xfrm>
            <a:off x="5922279" y="4665704"/>
            <a:ext cx="180530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 smtClean="0"/>
              <a:t>V</a:t>
            </a:r>
            <a:r>
              <a:rPr lang="en-AU" altLang="en-US" sz="2000" dirty="0" smtClean="0"/>
              <a:t>T</a:t>
            </a:r>
            <a:r>
              <a:rPr lang="en-AU" altLang="en-US" sz="2000" baseline="0" dirty="0" smtClean="0"/>
              <a:t> </a:t>
            </a:r>
            <a:r>
              <a:rPr lang="en-AU" altLang="en-US" sz="2000" baseline="0" dirty="0"/>
              <a:t>= 491.25 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 bwMode="auto">
              <a:xfrm>
                <a:off x="6030291" y="5137642"/>
                <a:ext cx="969111" cy="6265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b="0" i="1" baseline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baseline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sz="2000" b="0" i="1" baseline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AU" sz="2000" b="0" i="1" baseline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b="0" i="1" baseline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b="0" i="1" baseline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baseline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sz="2000" b="0" i="1" baseline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000" b="0" i="1" baseline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baseline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AU" sz="2000" b="0" i="1" baseline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sz="2000" baseline="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30291" y="5137642"/>
                <a:ext cx="969111" cy="62651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Box 152"/>
              <p:cNvSpPr txBox="1"/>
              <p:nvPr/>
            </p:nvSpPr>
            <p:spPr bwMode="auto">
              <a:xfrm>
                <a:off x="6030291" y="5835987"/>
                <a:ext cx="1957844" cy="5782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b="0" i="1" baseline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sz="20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AU" sz="2000" b="0" i="1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b="0" i="1" baseline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491</m:t>
                          </m:r>
                        </m:num>
                        <m:den>
                          <m:r>
                            <a:rPr lang="en-AU" sz="20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35</m:t>
                          </m:r>
                        </m:den>
                      </m:f>
                      <m:r>
                        <a:rPr lang="en-AU" sz="2000" b="0" i="1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=14 </m:t>
                      </m:r>
                      <m:r>
                        <m:rPr>
                          <m:sty m:val="p"/>
                        </m:rPr>
                        <a:rPr lang="el-GR" sz="2000" b="0" i="1" baseline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Ω</m:t>
                      </m:r>
                    </m:oMath>
                  </m:oMathPara>
                </a14:m>
                <a:endParaRPr lang="en-AU" sz="2000" baseline="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3" name="TextBox 1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30291" y="5835987"/>
                <a:ext cx="1957844" cy="578235"/>
              </a:xfrm>
              <a:prstGeom prst="rect">
                <a:avLst/>
              </a:prstGeom>
              <a:blipFill rotWithShape="1">
                <a:blip r:embed="rId5"/>
                <a:stretch>
                  <a:fillRect b="-105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70" name="Text Box 63"/>
          <p:cNvSpPr txBox="1">
            <a:spLocks noChangeArrowheads="1"/>
          </p:cNvSpPr>
          <p:nvPr/>
        </p:nvSpPr>
        <p:spPr bwMode="auto">
          <a:xfrm>
            <a:off x="3275956" y="4977172"/>
            <a:ext cx="900000" cy="4320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000" baseline="0" dirty="0"/>
              <a:t>Terminal Voltage</a:t>
            </a:r>
          </a:p>
        </p:txBody>
      </p:sp>
      <p:sp>
        <p:nvSpPr>
          <p:cNvPr id="79" name="Text Box 88"/>
          <p:cNvSpPr txBox="1">
            <a:spLocks noChangeArrowheads="1"/>
          </p:cNvSpPr>
          <p:nvPr/>
        </p:nvSpPr>
        <p:spPr bwMode="auto">
          <a:xfrm>
            <a:off x="3401956" y="4977172"/>
            <a:ext cx="648000" cy="4320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 lIns="0" tIns="0" rIns="0" bIns="0" anchor="ctr" anchorCtr="0">
            <a:noAutofit/>
          </a:bodyPr>
          <a:lstStyle>
            <a:defPPr>
              <a:defRPr lang="en-AU"/>
            </a:defPPr>
            <a:lvl1pPr algn="r" eaLnBrk="1" hangingPunct="1">
              <a:spcBef>
                <a:spcPts val="0"/>
              </a:spcBef>
              <a:defRPr sz="1400" baseline="0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ctr"/>
            <a:r>
              <a:rPr lang="en-AU" altLang="en-US" dirty="0" smtClean="0">
                <a:solidFill>
                  <a:srgbClr val="FF0000"/>
                </a:solidFill>
              </a:rPr>
              <a:t>491 V</a:t>
            </a:r>
            <a:endParaRPr lang="en-AU" altLang="en-US" dirty="0">
              <a:solidFill>
                <a:srgbClr val="FF0000"/>
              </a:solidFill>
            </a:endParaRPr>
          </a:p>
        </p:txBody>
      </p:sp>
      <p:sp>
        <p:nvSpPr>
          <p:cNvPr id="47" name="Text Box 88"/>
          <p:cNvSpPr txBox="1">
            <a:spLocks noChangeArrowheads="1"/>
          </p:cNvSpPr>
          <p:nvPr/>
        </p:nvSpPr>
        <p:spPr bwMode="auto">
          <a:xfrm>
            <a:off x="2987896" y="5337260"/>
            <a:ext cx="648000" cy="4320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 lIns="0" tIns="0" rIns="0" bIns="0" anchor="ctr" anchorCtr="0">
            <a:spAutoFit/>
          </a:bodyPr>
          <a:lstStyle>
            <a:defPPr>
              <a:defRPr lang="en-AU"/>
            </a:defPPr>
            <a:lvl1pPr algn="r" eaLnBrk="1" hangingPunct="1">
              <a:spcBef>
                <a:spcPts val="0"/>
              </a:spcBef>
              <a:defRPr sz="1400" baseline="0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ctr"/>
            <a:r>
              <a:rPr lang="en-AU" altLang="en-US" dirty="0" smtClean="0">
                <a:solidFill>
                  <a:srgbClr val="0000FF"/>
                </a:solidFill>
              </a:rPr>
              <a:t>500 V</a:t>
            </a:r>
            <a:endParaRPr lang="en-AU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63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7" grpId="1" animBg="1"/>
      <p:bldP spid="60" grpId="0" animBg="1"/>
      <p:bldP spid="60" grpId="1" animBg="1"/>
      <p:bldP spid="21" grpId="0" animBg="1"/>
      <p:bldP spid="38" grpId="0" animBg="1"/>
      <p:bldP spid="63" grpId="0" animBg="1"/>
      <p:bldP spid="63" grpId="1" animBg="1"/>
      <p:bldP spid="78" grpId="0" animBg="1"/>
      <p:bldP spid="7" grpId="0"/>
      <p:bldP spid="8" grpId="0"/>
      <p:bldP spid="24" grpId="0" animBg="1"/>
      <p:bldP spid="134" grpId="0"/>
      <p:bldP spid="135" grpId="0" animBg="1"/>
      <p:bldP spid="136" grpId="0"/>
      <p:bldP spid="139" grpId="0" animBg="1"/>
      <p:bldP spid="142" grpId="0"/>
      <p:bldP spid="143" grpId="0" animBg="1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 animBg="1"/>
      <p:bldP spid="70" grpId="0" animBg="1"/>
      <p:bldP spid="79" grpId="0" animBg="1"/>
      <p:bldP spid="4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5DF8-CADF-4FD8-8D35-C0073E0843C3}" type="datetime1">
              <a:rPr lang="en-AU" altLang="en-US" smtClean="0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AD88-9704-4E55-8DB8-F10EBAA5836A}" type="slidenum">
              <a:rPr lang="en-AU" altLang="en-US" smtClean="0">
                <a:solidFill>
                  <a:srgbClr val="000000"/>
                </a:solidFill>
              </a:rPr>
              <a:pPr/>
              <a:t>15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143508" y="289980"/>
            <a:ext cx="18367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 smtClean="0"/>
              <a:t>Ex</a:t>
            </a:r>
            <a:r>
              <a:rPr lang="en-AU" altLang="en-US" sz="1800" baseline="0" dirty="0"/>
              <a:t>. </a:t>
            </a:r>
            <a:r>
              <a:rPr lang="en-AU" altLang="en-US" sz="1800" baseline="0" dirty="0" smtClean="0"/>
              <a:t>3</a:t>
            </a:r>
            <a:endParaRPr lang="en-AU" altLang="en-US" sz="1800" baseline="0" dirty="0"/>
          </a:p>
        </p:txBody>
      </p:sp>
      <p:sp>
        <p:nvSpPr>
          <p:cNvPr id="5" name="Rectangle 4"/>
          <p:cNvSpPr/>
          <p:nvPr/>
        </p:nvSpPr>
        <p:spPr>
          <a:xfrm>
            <a:off x="484239" y="620688"/>
            <a:ext cx="8388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dirty="0" smtClean="0"/>
              <a:t>A separately excited generator has a field resistance of 200  </a:t>
            </a:r>
            <a:r>
              <a:rPr lang="el-GR" dirty="0" smtClean="0"/>
              <a:t>Ω</a:t>
            </a:r>
            <a:r>
              <a:rPr lang="en-AU" dirty="0" smtClean="0"/>
              <a:t> and is supplied from a 250 V dc supply. The armature circuit resistance is 0.2  </a:t>
            </a:r>
            <a:r>
              <a:rPr lang="el-GR" dirty="0" smtClean="0"/>
              <a:t>Ω</a:t>
            </a:r>
            <a:r>
              <a:rPr lang="en-AU" dirty="0" smtClean="0"/>
              <a:t> and the load has a resistance of 10  </a:t>
            </a:r>
            <a:r>
              <a:rPr lang="el-GR" dirty="0" smtClean="0"/>
              <a:t>Ω</a:t>
            </a:r>
            <a:r>
              <a:rPr lang="en-AU" dirty="0" smtClean="0"/>
              <a:t>. Given the generator operates with a field flux of 0.1 Wb, a speed of 1000 rpm and has a machine constant of 5 determine the:</a:t>
            </a: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484239" y="1988840"/>
            <a:ext cx="6624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 smtClean="0"/>
              <a:t>(a)	field current</a:t>
            </a:r>
          </a:p>
          <a:p>
            <a:r>
              <a:rPr lang="en-AU" dirty="0" smtClean="0"/>
              <a:t>(b)	generator terminal voltage</a:t>
            </a:r>
          </a:p>
          <a:p>
            <a:r>
              <a:rPr lang="en-AU" dirty="0" smtClean="0"/>
              <a:t>(c)	load current</a:t>
            </a:r>
          </a:p>
          <a:p>
            <a:r>
              <a:rPr lang="en-AU" dirty="0" smtClean="0"/>
              <a:t>(d)	generator terminal voltage when delivering load current</a:t>
            </a:r>
          </a:p>
          <a:p>
            <a:r>
              <a:rPr lang="en-AU" dirty="0" smtClean="0"/>
              <a:t>(e)	voltage drop across the armature circuit resistance.</a:t>
            </a:r>
            <a:endParaRPr lang="en-AU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65638" y="3994035"/>
            <a:ext cx="2398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r>
              <a:rPr lang="en-AU" altLang="en-US" dirty="0"/>
              <a:t>What do we know?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292080" y="2096852"/>
            <a:ext cx="33682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r>
              <a:rPr lang="en-AU" altLang="en-US" dirty="0"/>
              <a:t>What do we want to know?</a:t>
            </a:r>
          </a:p>
        </p:txBody>
      </p:sp>
      <p:cxnSp>
        <p:nvCxnSpPr>
          <p:cNvPr id="124" name="Straight Connector 123"/>
          <p:cNvCxnSpPr/>
          <p:nvPr/>
        </p:nvCxnSpPr>
        <p:spPr bwMode="auto">
          <a:xfrm>
            <a:off x="791580" y="1016732"/>
            <a:ext cx="277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Connector 124"/>
          <p:cNvCxnSpPr/>
          <p:nvPr/>
        </p:nvCxnSpPr>
        <p:spPr bwMode="auto">
          <a:xfrm>
            <a:off x="4175956" y="1016732"/>
            <a:ext cx="252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Connector 125"/>
          <p:cNvCxnSpPr/>
          <p:nvPr/>
        </p:nvCxnSpPr>
        <p:spPr bwMode="auto">
          <a:xfrm>
            <a:off x="7164288" y="1016732"/>
            <a:ext cx="154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" name="Straight Connector 126"/>
          <p:cNvCxnSpPr/>
          <p:nvPr/>
        </p:nvCxnSpPr>
        <p:spPr bwMode="auto">
          <a:xfrm>
            <a:off x="565638" y="1340768"/>
            <a:ext cx="165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8" name="Straight Connector 127"/>
          <p:cNvCxnSpPr/>
          <p:nvPr/>
        </p:nvCxnSpPr>
        <p:spPr bwMode="auto">
          <a:xfrm>
            <a:off x="2771800" y="1340768"/>
            <a:ext cx="35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9" name="Straight Connector 128"/>
          <p:cNvCxnSpPr/>
          <p:nvPr/>
        </p:nvCxnSpPr>
        <p:spPr bwMode="auto">
          <a:xfrm>
            <a:off x="565638" y="1628800"/>
            <a:ext cx="187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Straight Connector 129"/>
          <p:cNvCxnSpPr/>
          <p:nvPr/>
        </p:nvCxnSpPr>
        <p:spPr bwMode="auto">
          <a:xfrm>
            <a:off x="6048468" y="1628800"/>
            <a:ext cx="187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Straight Connector 130"/>
          <p:cNvCxnSpPr/>
          <p:nvPr/>
        </p:nvCxnSpPr>
        <p:spPr bwMode="auto">
          <a:xfrm>
            <a:off x="1492239" y="2348880"/>
            <a:ext cx="12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" name="Straight Connector 131"/>
          <p:cNvCxnSpPr/>
          <p:nvPr/>
        </p:nvCxnSpPr>
        <p:spPr bwMode="auto">
          <a:xfrm>
            <a:off x="1492239" y="2744924"/>
            <a:ext cx="262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" name="Straight Connector 132"/>
          <p:cNvCxnSpPr/>
          <p:nvPr/>
        </p:nvCxnSpPr>
        <p:spPr bwMode="auto">
          <a:xfrm>
            <a:off x="1492239" y="3082118"/>
            <a:ext cx="115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 Box 82"/>
          <p:cNvSpPr txBox="1">
            <a:spLocks noChangeArrowheads="1"/>
          </p:cNvSpPr>
          <p:nvPr/>
        </p:nvSpPr>
        <p:spPr bwMode="auto">
          <a:xfrm>
            <a:off x="4372064" y="5148295"/>
            <a:ext cx="720000" cy="215444"/>
          </a:xfrm>
          <a:prstGeom prst="rect">
            <a:avLst/>
          </a:prstGeom>
          <a:solidFill>
            <a:srgbClr val="CCFFFF"/>
          </a:solidFill>
          <a:ln w="28575" algn="ctr">
            <a:noFill/>
            <a:miter lim="800000"/>
            <a:headEnd/>
            <a:tailEnd/>
          </a:ln>
          <a:effectLst/>
        </p:spPr>
        <p:txBody>
          <a:bodyPr lIns="0" tIns="0" rIns="0" bIns="0" anchor="ctr" anchorCtr="0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spcBef>
                <a:spcPts val="0"/>
              </a:spcBef>
            </a:pPr>
            <a:r>
              <a:rPr lang="en-AU" sz="1400" baseline="0" dirty="0" smtClean="0">
                <a:solidFill>
                  <a:srgbClr val="0000FF"/>
                </a:solidFill>
              </a:rPr>
              <a:t>200 </a:t>
            </a:r>
            <a:r>
              <a:rPr lang="el-GR" sz="1400" baseline="0" dirty="0" smtClean="0">
                <a:solidFill>
                  <a:srgbClr val="0000FF"/>
                </a:solidFill>
              </a:rPr>
              <a:t>Ω</a:t>
            </a:r>
            <a:endParaRPr lang="en-AU" altLang="en-US" sz="1400" baseline="0" dirty="0">
              <a:solidFill>
                <a:srgbClr val="0000FF"/>
              </a:solidFill>
            </a:endParaRPr>
          </a:p>
        </p:txBody>
      </p:sp>
      <p:sp>
        <p:nvSpPr>
          <p:cNvPr id="38" name="Text Box 81"/>
          <p:cNvSpPr txBox="1">
            <a:spLocks noChangeArrowheads="1"/>
          </p:cNvSpPr>
          <p:nvPr/>
        </p:nvSpPr>
        <p:spPr bwMode="auto">
          <a:xfrm>
            <a:off x="5976236" y="4797348"/>
            <a:ext cx="648000" cy="215444"/>
          </a:xfrm>
          <a:prstGeom prst="rect">
            <a:avLst/>
          </a:prstGeom>
          <a:solidFill>
            <a:srgbClr val="CCFFFF"/>
          </a:solidFill>
          <a:ln w="28575" algn="ctr">
            <a:noFill/>
            <a:miter lim="800000"/>
            <a:headEnd/>
            <a:tailEnd/>
          </a:ln>
          <a:effectLst/>
        </p:spPr>
        <p:txBody>
          <a:bodyPr lIns="0" tIns="0" rIns="0" bIns="0" anchor="ctr" anchorCtr="0">
            <a:spAutoFit/>
          </a:bodyPr>
          <a:lstStyle>
            <a:defPPr>
              <a:defRPr lang="en-AU"/>
            </a:defPPr>
            <a:lvl1pPr algn="r" eaLnBrk="1" hangingPunct="1">
              <a:spcBef>
                <a:spcPts val="0"/>
              </a:spcBef>
              <a:defRPr sz="1400" baseline="0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l"/>
            <a:r>
              <a:rPr lang="en-AU" dirty="0" smtClean="0">
                <a:solidFill>
                  <a:srgbClr val="0000FF"/>
                </a:solidFill>
              </a:rPr>
              <a:t>0.2 </a:t>
            </a:r>
            <a:r>
              <a:rPr lang="el-GR" dirty="0" smtClean="0">
                <a:solidFill>
                  <a:srgbClr val="0000FF"/>
                </a:solidFill>
              </a:rPr>
              <a:t>Ω</a:t>
            </a:r>
            <a:endParaRPr lang="en-AU" altLang="en-US" dirty="0">
              <a:solidFill>
                <a:srgbClr val="0000FF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3601072" y="4058702"/>
            <a:ext cx="3111252" cy="2358630"/>
            <a:chOff x="1943100" y="1340124"/>
            <a:chExt cx="4918784" cy="3439739"/>
          </a:xfrm>
          <a:solidFill>
            <a:srgbClr val="CCFFFF"/>
          </a:solidFill>
        </p:grpSpPr>
        <p:grpSp>
          <p:nvGrpSpPr>
            <p:cNvPr id="87" name="Group 86"/>
            <p:cNvGrpSpPr/>
            <p:nvPr/>
          </p:nvGrpSpPr>
          <p:grpSpPr>
            <a:xfrm>
              <a:off x="5148263" y="1706463"/>
              <a:ext cx="1713621" cy="3073400"/>
              <a:chOff x="5148263" y="1706463"/>
              <a:chExt cx="1713621" cy="3073400"/>
            </a:xfrm>
            <a:grpFill/>
          </p:grpSpPr>
          <p:sp>
            <p:nvSpPr>
              <p:cNvPr id="106" name="Text Box 56"/>
              <p:cNvSpPr txBox="1">
                <a:spLocks noChangeArrowheads="1"/>
              </p:cNvSpPr>
              <p:nvPr/>
            </p:nvSpPr>
            <p:spPr bwMode="auto">
              <a:xfrm>
                <a:off x="6006551" y="4280511"/>
                <a:ext cx="626061" cy="36750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A</a:t>
                </a:r>
                <a:r>
                  <a:rPr lang="en-AU" altLang="en-US" sz="1000" dirty="0"/>
                  <a:t>2</a:t>
                </a:r>
                <a:endParaRPr lang="en-AU" altLang="en-US" sz="1000" baseline="0" dirty="0"/>
              </a:p>
            </p:txBody>
          </p:sp>
          <p:sp>
            <p:nvSpPr>
              <p:cNvPr id="105" name="Text Box 55"/>
              <p:cNvSpPr txBox="1">
                <a:spLocks noChangeArrowheads="1"/>
              </p:cNvSpPr>
              <p:nvPr/>
            </p:nvSpPr>
            <p:spPr bwMode="auto">
              <a:xfrm>
                <a:off x="6008138" y="1865234"/>
                <a:ext cx="626061" cy="36750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A</a:t>
                </a:r>
                <a:r>
                  <a:rPr lang="en-AU" altLang="en-US" sz="1000" dirty="0"/>
                  <a:t>1</a:t>
                </a:r>
                <a:endParaRPr lang="en-AU" altLang="en-US" sz="1000" baseline="0" dirty="0"/>
              </a:p>
            </p:txBody>
          </p:sp>
          <p:cxnSp>
            <p:nvCxnSpPr>
              <p:cNvPr id="104" name="AutoShape 53"/>
              <p:cNvCxnSpPr>
                <a:cxnSpLocks noChangeShapeType="1"/>
                <a:stCxn id="109" idx="2"/>
                <a:endCxn id="112" idx="0"/>
              </p:cNvCxnSpPr>
              <p:nvPr/>
            </p:nvCxnSpPr>
            <p:spPr bwMode="auto">
              <a:xfrm rot="10800000" flipV="1">
                <a:off x="5400675" y="1779488"/>
                <a:ext cx="1208088" cy="490538"/>
              </a:xfrm>
              <a:prstGeom prst="bentConnector2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7" name="Line 62"/>
              <p:cNvSpPr>
                <a:spLocks noChangeShapeType="1"/>
              </p:cNvSpPr>
              <p:nvPr/>
            </p:nvSpPr>
            <p:spPr bwMode="auto">
              <a:xfrm flipH="1">
                <a:off x="6861884" y="2114450"/>
                <a:ext cx="0" cy="230505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 type="triangle" w="lg" len="lg"/>
                <a:tailEnd type="triangl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09" name="Oval 64"/>
              <p:cNvSpPr>
                <a:spLocks noChangeArrowheads="1"/>
              </p:cNvSpPr>
              <p:nvPr/>
            </p:nvSpPr>
            <p:spPr bwMode="auto">
              <a:xfrm>
                <a:off x="6623050" y="1706463"/>
                <a:ext cx="144463" cy="144463"/>
              </a:xfrm>
              <a:prstGeom prst="ellipse">
                <a:avLst/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0" name="Oval 65"/>
              <p:cNvSpPr>
                <a:spLocks noChangeArrowheads="1"/>
              </p:cNvSpPr>
              <p:nvPr/>
            </p:nvSpPr>
            <p:spPr bwMode="auto">
              <a:xfrm>
                <a:off x="6623050" y="4635401"/>
                <a:ext cx="144463" cy="144462"/>
              </a:xfrm>
              <a:prstGeom prst="ellipse">
                <a:avLst/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cxnSp>
            <p:nvCxnSpPr>
              <p:cNvPr id="111" name="AutoShape 67"/>
              <p:cNvCxnSpPr>
                <a:cxnSpLocks noChangeShapeType="1"/>
                <a:stCxn id="110" idx="2"/>
                <a:endCxn id="123" idx="1"/>
              </p:cNvCxnSpPr>
              <p:nvPr/>
            </p:nvCxnSpPr>
            <p:spPr bwMode="auto">
              <a:xfrm rot="10800000">
                <a:off x="5400675" y="3954363"/>
                <a:ext cx="1208088" cy="754063"/>
              </a:xfrm>
              <a:prstGeom prst="bentConnector2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 type="oval" w="sm" len="sm"/>
                <a:tailEnd type="oval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2" name="Rectangle 68"/>
              <p:cNvSpPr>
                <a:spLocks noChangeArrowheads="1"/>
              </p:cNvSpPr>
              <p:nvPr/>
            </p:nvSpPr>
            <p:spPr bwMode="auto">
              <a:xfrm>
                <a:off x="5256213" y="2284313"/>
                <a:ext cx="287337" cy="755650"/>
              </a:xfrm>
              <a:prstGeom prst="rect">
                <a:avLst/>
              </a:prstGeom>
              <a:grp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grpSp>
            <p:nvGrpSpPr>
              <p:cNvPr id="113" name="Group 69"/>
              <p:cNvGrpSpPr>
                <a:grpSpLocks/>
              </p:cNvGrpSpPr>
              <p:nvPr/>
            </p:nvGrpSpPr>
            <p:grpSpPr bwMode="auto">
              <a:xfrm>
                <a:off x="5148263" y="3220938"/>
                <a:ext cx="503237" cy="719138"/>
                <a:chOff x="4762" y="2228"/>
                <a:chExt cx="317" cy="453"/>
              </a:xfrm>
              <a:grpFill/>
            </p:grpSpPr>
            <p:sp>
              <p:nvSpPr>
                <p:cNvPr id="117" name="Line 70"/>
                <p:cNvSpPr>
                  <a:spLocks noChangeShapeType="1"/>
                </p:cNvSpPr>
                <p:nvPr/>
              </p:nvSpPr>
              <p:spPr bwMode="auto">
                <a:xfrm>
                  <a:off x="4762" y="2296"/>
                  <a:ext cx="317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18" name="Line 71"/>
                <p:cNvSpPr>
                  <a:spLocks noChangeShapeType="1"/>
                </p:cNvSpPr>
                <p:nvPr/>
              </p:nvSpPr>
              <p:spPr bwMode="auto">
                <a:xfrm>
                  <a:off x="4830" y="2329"/>
                  <a:ext cx="182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19" name="Line 72"/>
                <p:cNvSpPr>
                  <a:spLocks noChangeShapeType="1"/>
                </p:cNvSpPr>
                <p:nvPr/>
              </p:nvSpPr>
              <p:spPr bwMode="auto">
                <a:xfrm>
                  <a:off x="4921" y="2363"/>
                  <a:ext cx="0" cy="182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20" name="Line 73"/>
                <p:cNvSpPr>
                  <a:spLocks noChangeShapeType="1"/>
                </p:cNvSpPr>
                <p:nvPr/>
              </p:nvSpPr>
              <p:spPr bwMode="auto">
                <a:xfrm>
                  <a:off x="4762" y="2579"/>
                  <a:ext cx="317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21" name="Line 74"/>
                <p:cNvSpPr>
                  <a:spLocks noChangeShapeType="1"/>
                </p:cNvSpPr>
                <p:nvPr/>
              </p:nvSpPr>
              <p:spPr bwMode="auto">
                <a:xfrm>
                  <a:off x="4830" y="2613"/>
                  <a:ext cx="182" cy="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22" name="Line 75"/>
                <p:cNvSpPr>
                  <a:spLocks noChangeShapeType="1"/>
                </p:cNvSpPr>
                <p:nvPr/>
              </p:nvSpPr>
              <p:spPr bwMode="auto">
                <a:xfrm>
                  <a:off x="4921" y="2228"/>
                  <a:ext cx="0" cy="68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23" name="Line 76"/>
                <p:cNvSpPr>
                  <a:spLocks noChangeShapeType="1"/>
                </p:cNvSpPr>
                <p:nvPr/>
              </p:nvSpPr>
              <p:spPr bwMode="auto">
                <a:xfrm>
                  <a:off x="4921" y="2613"/>
                  <a:ext cx="0" cy="68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</p:grpSp>
          <p:cxnSp>
            <p:nvCxnSpPr>
              <p:cNvPr id="114" name="AutoShape 77"/>
              <p:cNvCxnSpPr>
                <a:cxnSpLocks noChangeShapeType="1"/>
                <a:stCxn id="112" idx="2"/>
                <a:endCxn id="122" idx="0"/>
              </p:cNvCxnSpPr>
              <p:nvPr/>
            </p:nvCxnSpPr>
            <p:spPr bwMode="auto">
              <a:xfrm>
                <a:off x="5400675" y="3054251"/>
                <a:ext cx="0" cy="152400"/>
              </a:xfrm>
              <a:prstGeom prst="straightConnector1">
                <a:avLst/>
              </a:prstGeom>
              <a:grpFill/>
              <a:ln w="28575">
                <a:solidFill>
                  <a:schemeClr val="tx1"/>
                </a:solidFill>
                <a:round/>
                <a:headEnd type="oval" w="sm" len="sm"/>
                <a:tailEnd type="oval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88" name="Group 87"/>
            <p:cNvGrpSpPr/>
            <p:nvPr/>
          </p:nvGrpSpPr>
          <p:grpSpPr>
            <a:xfrm>
              <a:off x="1943100" y="1340124"/>
              <a:ext cx="2951163" cy="3439739"/>
              <a:chOff x="1943100" y="1340124"/>
              <a:chExt cx="2951163" cy="3439739"/>
            </a:xfrm>
            <a:grpFill/>
          </p:grpSpPr>
          <p:cxnSp>
            <p:nvCxnSpPr>
              <p:cNvPr id="89" name="AutoShape 44"/>
              <p:cNvCxnSpPr>
                <a:cxnSpLocks noChangeShapeType="1"/>
                <a:stCxn id="96" idx="6"/>
                <a:endCxn id="102" idx="1"/>
              </p:cNvCxnSpPr>
              <p:nvPr/>
            </p:nvCxnSpPr>
            <p:spPr bwMode="auto">
              <a:xfrm flipV="1">
                <a:off x="2087563" y="1502048"/>
                <a:ext cx="918393" cy="794"/>
              </a:xfrm>
              <a:prstGeom prst="straightConnector1">
                <a:avLst/>
              </a:prstGeom>
              <a:grpFill/>
              <a:ln w="38100">
                <a:solidFill>
                  <a:schemeClr val="tx1"/>
                </a:solidFill>
                <a:round/>
                <a:headEnd type="oval" w="sm" len="sm"/>
                <a:tailEnd type="oval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2" name="Text Box 57"/>
              <p:cNvSpPr txBox="1">
                <a:spLocks noChangeArrowheads="1"/>
              </p:cNvSpPr>
              <p:nvPr/>
            </p:nvSpPr>
            <p:spPr bwMode="auto">
              <a:xfrm>
                <a:off x="4039378" y="1915999"/>
                <a:ext cx="626063" cy="36750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E</a:t>
                </a:r>
                <a:r>
                  <a:rPr lang="en-AU" altLang="en-US" sz="1000" dirty="0"/>
                  <a:t>1</a:t>
                </a:r>
                <a:endParaRPr lang="en-AU" altLang="en-US" sz="1000" baseline="0" dirty="0"/>
              </a:p>
            </p:txBody>
          </p:sp>
          <p:sp>
            <p:nvSpPr>
              <p:cNvPr id="93" name="Text Box 58"/>
              <p:cNvSpPr txBox="1">
                <a:spLocks noChangeArrowheads="1"/>
              </p:cNvSpPr>
              <p:nvPr/>
            </p:nvSpPr>
            <p:spPr bwMode="auto">
              <a:xfrm>
                <a:off x="4039378" y="3824212"/>
                <a:ext cx="626063" cy="36750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E</a:t>
                </a:r>
                <a:r>
                  <a:rPr lang="en-AU" altLang="en-US" sz="1000" dirty="0"/>
                  <a:t>2</a:t>
                </a:r>
                <a:endParaRPr lang="en-AU" altLang="en-US" sz="1000" baseline="0" dirty="0"/>
              </a:p>
            </p:txBody>
          </p:sp>
          <p:cxnSp>
            <p:nvCxnSpPr>
              <p:cNvPr id="90" name="AutoShape 46"/>
              <p:cNvCxnSpPr>
                <a:cxnSpLocks noChangeShapeType="1"/>
                <a:stCxn id="95" idx="0"/>
                <a:endCxn id="102" idx="3"/>
              </p:cNvCxnSpPr>
              <p:nvPr/>
            </p:nvCxnSpPr>
            <p:spPr bwMode="auto">
              <a:xfrm rot="16200000" flipV="1">
                <a:off x="3871318" y="1536799"/>
                <a:ext cx="824334" cy="754832"/>
              </a:xfrm>
              <a:prstGeom prst="bentConnector2">
                <a:avLst/>
              </a:prstGeom>
              <a:grpFill/>
              <a:ln w="38100">
                <a:solidFill>
                  <a:schemeClr val="tx1"/>
                </a:solidFill>
                <a:miter lim="800000"/>
                <a:headEnd type="oval" w="sm" len="sm"/>
                <a:tailEnd type="oval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47"/>
              <p:cNvCxnSpPr>
                <a:cxnSpLocks noChangeShapeType="1"/>
                <a:stCxn id="95" idx="2"/>
                <a:endCxn id="97" idx="6"/>
              </p:cNvCxnSpPr>
              <p:nvPr/>
            </p:nvCxnSpPr>
            <p:spPr bwMode="auto">
              <a:xfrm rot="5400000">
                <a:off x="2921795" y="2968525"/>
                <a:ext cx="904875" cy="2573338"/>
              </a:xfrm>
              <a:prstGeom prst="bentConnector2">
                <a:avLst/>
              </a:prstGeom>
              <a:grpFill/>
              <a:ln w="38100">
                <a:solidFill>
                  <a:schemeClr val="tx1"/>
                </a:solidFill>
                <a:miter lim="800000"/>
                <a:headEnd type="oval" w="sm" len="sm"/>
                <a:tailEnd type="oval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9" name="Text Box 83"/>
              <p:cNvSpPr txBox="1">
                <a:spLocks noChangeArrowheads="1"/>
              </p:cNvSpPr>
              <p:nvPr/>
            </p:nvSpPr>
            <p:spPr bwMode="auto">
              <a:xfrm>
                <a:off x="2771800" y="1755216"/>
                <a:ext cx="1368424" cy="583506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Field Rheostat</a:t>
                </a:r>
              </a:p>
            </p:txBody>
          </p:sp>
          <p:grpSp>
            <p:nvGrpSpPr>
              <p:cNvPr id="94" name="Group 59"/>
              <p:cNvGrpSpPr>
                <a:grpSpLocks/>
              </p:cNvGrpSpPr>
              <p:nvPr/>
            </p:nvGrpSpPr>
            <p:grpSpPr bwMode="auto">
              <a:xfrm>
                <a:off x="3004367" y="1340124"/>
                <a:ext cx="996950" cy="323850"/>
                <a:chOff x="843" y="1259"/>
                <a:chExt cx="628" cy="204"/>
              </a:xfrm>
              <a:grpFill/>
            </p:grpSpPr>
            <p:sp>
              <p:nvSpPr>
                <p:cNvPr id="102" name="Rectangle 60"/>
                <p:cNvSpPr>
                  <a:spLocks noChangeArrowheads="1"/>
                </p:cNvSpPr>
                <p:nvPr/>
              </p:nvSpPr>
              <p:spPr bwMode="auto">
                <a:xfrm>
                  <a:off x="844" y="1259"/>
                  <a:ext cx="567" cy="204"/>
                </a:xfrm>
                <a:prstGeom prst="rect">
                  <a:avLst/>
                </a:prstGeom>
                <a:grpFill/>
                <a:ln w="3810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03" name="Line 61"/>
                <p:cNvSpPr>
                  <a:spLocks noChangeShapeType="1"/>
                </p:cNvSpPr>
                <p:nvPr/>
              </p:nvSpPr>
              <p:spPr bwMode="auto">
                <a:xfrm rot="2700000" flipV="1">
                  <a:off x="1157" y="1021"/>
                  <a:ext cx="0" cy="628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</p:grpSp>
          <p:sp>
            <p:nvSpPr>
              <p:cNvPr id="95" name="Rectangle 78"/>
              <p:cNvSpPr>
                <a:spLocks noChangeArrowheads="1"/>
              </p:cNvSpPr>
              <p:nvPr/>
            </p:nvSpPr>
            <p:spPr bwMode="auto">
              <a:xfrm>
                <a:off x="4427538" y="2326382"/>
                <a:ext cx="466725" cy="1476375"/>
              </a:xfrm>
              <a:prstGeom prst="rect">
                <a:avLst/>
              </a:prstGeom>
              <a:grp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96" name="Oval 79"/>
              <p:cNvSpPr>
                <a:spLocks noChangeArrowheads="1"/>
              </p:cNvSpPr>
              <p:nvPr/>
            </p:nvSpPr>
            <p:spPr bwMode="auto">
              <a:xfrm>
                <a:off x="1943100" y="1430611"/>
                <a:ext cx="144463" cy="144462"/>
              </a:xfrm>
              <a:prstGeom prst="ellipse">
                <a:avLst/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97" name="Oval 80"/>
              <p:cNvSpPr>
                <a:spLocks noChangeArrowheads="1"/>
              </p:cNvSpPr>
              <p:nvPr/>
            </p:nvSpPr>
            <p:spPr bwMode="auto">
              <a:xfrm>
                <a:off x="1943100" y="4635401"/>
                <a:ext cx="144463" cy="144462"/>
              </a:xfrm>
              <a:prstGeom prst="ellipse">
                <a:avLst/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00" name="Line 87"/>
              <p:cNvSpPr>
                <a:spLocks noChangeShapeType="1"/>
              </p:cNvSpPr>
              <p:nvPr/>
            </p:nvSpPr>
            <p:spPr bwMode="auto">
              <a:xfrm>
                <a:off x="2014538" y="1673126"/>
                <a:ext cx="1587" cy="2782887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  <a:round/>
                <a:headEnd type="triangle" w="lg" len="lg"/>
                <a:tailEnd type="triangl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</p:grpSp>
      </p:grpSp>
      <p:sp>
        <p:nvSpPr>
          <p:cNvPr id="24" name="Text Box 88"/>
          <p:cNvSpPr txBox="1">
            <a:spLocks noChangeArrowheads="1"/>
          </p:cNvSpPr>
          <p:nvPr/>
        </p:nvSpPr>
        <p:spPr bwMode="auto">
          <a:xfrm>
            <a:off x="3347864" y="5146240"/>
            <a:ext cx="648000" cy="215444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 lIns="0" tIns="0" rIns="0" bIns="0" anchor="ctr" anchorCtr="0">
            <a:spAutoFit/>
          </a:bodyPr>
          <a:lstStyle>
            <a:defPPr>
              <a:defRPr lang="en-AU"/>
            </a:defPPr>
            <a:lvl1pPr algn="r" eaLnBrk="1" hangingPunct="1">
              <a:spcBef>
                <a:spcPts val="0"/>
              </a:spcBef>
              <a:defRPr sz="1400" baseline="0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ctr"/>
            <a:r>
              <a:rPr lang="en-AU" altLang="en-US" dirty="0" smtClean="0">
                <a:solidFill>
                  <a:srgbClr val="0000FF"/>
                </a:solidFill>
              </a:rPr>
              <a:t>250 V</a:t>
            </a:r>
            <a:endParaRPr lang="en-AU" altLang="en-US" dirty="0">
              <a:solidFill>
                <a:srgbClr val="0000FF"/>
              </a:solidFill>
            </a:endParaRPr>
          </a:p>
        </p:txBody>
      </p:sp>
      <p:sp>
        <p:nvSpPr>
          <p:cNvPr id="39" name="Text Box 85"/>
          <p:cNvSpPr txBox="1">
            <a:spLocks noChangeArrowheads="1"/>
          </p:cNvSpPr>
          <p:nvPr/>
        </p:nvSpPr>
        <p:spPr bwMode="auto">
          <a:xfrm>
            <a:off x="5992244" y="5462858"/>
            <a:ext cx="432000" cy="307777"/>
          </a:xfrm>
          <a:prstGeom prst="rect">
            <a:avLst/>
          </a:prstGeom>
          <a:solidFill>
            <a:srgbClr val="CCFFFF"/>
          </a:solidFill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400" baseline="0" dirty="0">
                <a:solidFill>
                  <a:srgbClr val="FF0000"/>
                </a:solidFill>
              </a:rPr>
              <a:t>E</a:t>
            </a:r>
            <a:r>
              <a:rPr lang="en-AU" altLang="en-US" sz="1400" dirty="0">
                <a:solidFill>
                  <a:srgbClr val="FF0000"/>
                </a:solidFill>
              </a:rPr>
              <a:t>g</a:t>
            </a:r>
            <a:endParaRPr lang="en-AU" altLang="en-US" sz="1400" baseline="0" dirty="0">
              <a:solidFill>
                <a:srgbClr val="FF0000"/>
              </a:solidFill>
            </a:endParaRPr>
          </a:p>
        </p:txBody>
      </p:sp>
      <p:sp>
        <p:nvSpPr>
          <p:cNvPr id="134" name="Text Box 63"/>
          <p:cNvSpPr txBox="1">
            <a:spLocks noChangeArrowheads="1"/>
          </p:cNvSpPr>
          <p:nvPr/>
        </p:nvSpPr>
        <p:spPr bwMode="auto">
          <a:xfrm>
            <a:off x="6874596" y="3878682"/>
            <a:ext cx="648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AU"/>
            </a:defPPr>
            <a:lvl1pPr algn="ctr" eaLnBrk="1" hangingPunct="1">
              <a:defRPr sz="14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r>
              <a:rPr lang="en-AU" altLang="en-US" dirty="0" smtClean="0">
                <a:solidFill>
                  <a:srgbClr val="FF0000"/>
                </a:solidFill>
              </a:rPr>
              <a:t>I</a:t>
            </a:r>
            <a:r>
              <a:rPr lang="en-AU" altLang="en-US" baseline="-25000" dirty="0" smtClean="0">
                <a:solidFill>
                  <a:srgbClr val="FF0000"/>
                </a:solidFill>
              </a:rPr>
              <a:t>L</a:t>
            </a:r>
            <a:endParaRPr lang="en-AU" altLang="en-US" dirty="0">
              <a:solidFill>
                <a:srgbClr val="FF0000"/>
              </a:solidFill>
            </a:endParaRPr>
          </a:p>
        </p:txBody>
      </p:sp>
      <p:sp>
        <p:nvSpPr>
          <p:cNvPr id="136" name="Text Box 100"/>
          <p:cNvSpPr txBox="1">
            <a:spLocks noChangeArrowheads="1"/>
          </p:cNvSpPr>
          <p:nvPr/>
        </p:nvSpPr>
        <p:spPr bwMode="auto">
          <a:xfrm>
            <a:off x="7864452" y="5245459"/>
            <a:ext cx="68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AU" sz="1400" baseline="0" dirty="0" smtClean="0">
                <a:solidFill>
                  <a:srgbClr val="0000FF"/>
                </a:solidFill>
              </a:rPr>
              <a:t>10 </a:t>
            </a:r>
            <a:r>
              <a:rPr lang="el-GR" sz="1400" baseline="0" dirty="0" smtClean="0">
                <a:solidFill>
                  <a:srgbClr val="0000FF"/>
                </a:solidFill>
              </a:rPr>
              <a:t>Ω</a:t>
            </a:r>
            <a:endParaRPr lang="en-AU" altLang="en-US" sz="1400" baseline="0" dirty="0">
              <a:solidFill>
                <a:srgbClr val="0000FF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652632" y="4359430"/>
            <a:ext cx="1212433" cy="2008373"/>
            <a:chOff x="6652632" y="4359430"/>
            <a:chExt cx="1212433" cy="2008373"/>
          </a:xfrm>
        </p:grpSpPr>
        <p:sp>
          <p:nvSpPr>
            <p:cNvPr id="135" name="Rectangle 99"/>
            <p:cNvSpPr>
              <a:spLocks noChangeArrowheads="1"/>
            </p:cNvSpPr>
            <p:nvPr/>
          </p:nvSpPr>
          <p:spPr bwMode="auto">
            <a:xfrm>
              <a:off x="7577065" y="4851348"/>
              <a:ext cx="288000" cy="97155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cxnSp>
          <p:nvCxnSpPr>
            <p:cNvPr id="137" name="AutoShape 101"/>
            <p:cNvCxnSpPr>
              <a:cxnSpLocks noChangeShapeType="1"/>
              <a:stCxn id="109" idx="6"/>
              <a:endCxn id="135" idx="0"/>
            </p:cNvCxnSpPr>
            <p:nvPr/>
          </p:nvCxnSpPr>
          <p:spPr bwMode="auto">
            <a:xfrm>
              <a:off x="6652632" y="4359430"/>
              <a:ext cx="1068433" cy="49191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8" name="AutoShape 102"/>
            <p:cNvCxnSpPr>
              <a:cxnSpLocks noChangeShapeType="1"/>
              <a:stCxn id="135" idx="2"/>
              <a:endCxn id="110" idx="6"/>
            </p:cNvCxnSpPr>
            <p:nvPr/>
          </p:nvCxnSpPr>
          <p:spPr bwMode="auto">
            <a:xfrm rot="5400000">
              <a:off x="6914397" y="5561134"/>
              <a:ext cx="544905" cy="106843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9" name="AutoShape 104"/>
          <p:cNvSpPr>
            <a:spLocks noChangeArrowheads="1"/>
          </p:cNvSpPr>
          <p:nvPr/>
        </p:nvSpPr>
        <p:spPr bwMode="auto">
          <a:xfrm>
            <a:off x="6892209" y="4197285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2" name="Text Box 64"/>
          <p:cNvSpPr txBox="1">
            <a:spLocks noChangeArrowheads="1"/>
          </p:cNvSpPr>
          <p:nvPr/>
        </p:nvSpPr>
        <p:spPr bwMode="auto">
          <a:xfrm>
            <a:off x="3958074" y="5863201"/>
            <a:ext cx="648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400" baseline="0" dirty="0" smtClean="0">
                <a:solidFill>
                  <a:srgbClr val="FF0000"/>
                </a:solidFill>
              </a:rPr>
              <a:t>I</a:t>
            </a:r>
            <a:r>
              <a:rPr lang="en-AU" altLang="en-US" sz="1400" dirty="0" smtClean="0">
                <a:solidFill>
                  <a:srgbClr val="FF0000"/>
                </a:solidFill>
              </a:rPr>
              <a:t>F</a:t>
            </a:r>
            <a:endParaRPr lang="en-AU" altLang="en-US" sz="1400" baseline="0" dirty="0">
              <a:solidFill>
                <a:srgbClr val="FF0000"/>
              </a:solidFill>
            </a:endParaRPr>
          </a:p>
        </p:txBody>
      </p:sp>
      <p:sp>
        <p:nvSpPr>
          <p:cNvPr id="143" name="AutoShape 103"/>
          <p:cNvSpPr>
            <a:spLocks noChangeArrowheads="1"/>
          </p:cNvSpPr>
          <p:nvPr/>
        </p:nvSpPr>
        <p:spPr bwMode="auto">
          <a:xfrm flipH="1">
            <a:off x="4012074" y="6146996"/>
            <a:ext cx="504000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47" name="Text Box 88"/>
          <p:cNvSpPr txBox="1">
            <a:spLocks noChangeArrowheads="1"/>
          </p:cNvSpPr>
          <p:nvPr/>
        </p:nvSpPr>
        <p:spPr bwMode="auto">
          <a:xfrm>
            <a:off x="6280376" y="5329656"/>
            <a:ext cx="900000" cy="215444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 lIns="0" tIns="0" rIns="0" bIns="0" anchor="ctr" anchorCtr="0">
            <a:spAutoFit/>
          </a:bodyPr>
          <a:lstStyle>
            <a:defPPr>
              <a:defRPr lang="en-AU"/>
            </a:defPPr>
            <a:lvl1pPr algn="r" eaLnBrk="1" hangingPunct="1">
              <a:spcBef>
                <a:spcPts val="0"/>
              </a:spcBef>
              <a:defRPr sz="1400" baseline="0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ctr"/>
            <a:r>
              <a:rPr lang="en-AU" altLang="en-US" dirty="0" smtClean="0">
                <a:solidFill>
                  <a:srgbClr val="FF0000"/>
                </a:solidFill>
              </a:rPr>
              <a:t>V</a:t>
            </a:r>
            <a:r>
              <a:rPr lang="en-AU" altLang="en-US" baseline="-25000" dirty="0" smtClean="0">
                <a:solidFill>
                  <a:srgbClr val="FF0000"/>
                </a:solidFill>
              </a:rPr>
              <a:t>T</a:t>
            </a:r>
            <a:endParaRPr lang="en-AU" altLang="en-US" dirty="0">
              <a:solidFill>
                <a:srgbClr val="FF0000"/>
              </a:solidFill>
            </a:endParaRPr>
          </a:p>
        </p:txBody>
      </p:sp>
      <p:cxnSp>
        <p:nvCxnSpPr>
          <p:cNvPr id="79" name="Straight Connector 78"/>
          <p:cNvCxnSpPr/>
          <p:nvPr/>
        </p:nvCxnSpPr>
        <p:spPr bwMode="auto">
          <a:xfrm>
            <a:off x="6758392" y="1323135"/>
            <a:ext cx="12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Straight Connector 79"/>
          <p:cNvCxnSpPr/>
          <p:nvPr/>
        </p:nvCxnSpPr>
        <p:spPr bwMode="auto">
          <a:xfrm>
            <a:off x="8064472" y="1628800"/>
            <a:ext cx="72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Connector 80"/>
          <p:cNvCxnSpPr/>
          <p:nvPr/>
        </p:nvCxnSpPr>
        <p:spPr bwMode="auto">
          <a:xfrm>
            <a:off x="575556" y="1944127"/>
            <a:ext cx="11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/>
          <p:nvPr/>
        </p:nvCxnSpPr>
        <p:spPr bwMode="auto">
          <a:xfrm>
            <a:off x="2752239" y="1944127"/>
            <a:ext cx="208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/>
          <p:nvPr/>
        </p:nvCxnSpPr>
        <p:spPr bwMode="auto">
          <a:xfrm>
            <a:off x="1492239" y="3465004"/>
            <a:ext cx="525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Connector 83"/>
          <p:cNvCxnSpPr/>
          <p:nvPr/>
        </p:nvCxnSpPr>
        <p:spPr bwMode="auto">
          <a:xfrm>
            <a:off x="1492239" y="3825044"/>
            <a:ext cx="496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5" name="Text Box 47"/>
          <p:cNvSpPr txBox="1">
            <a:spLocks noChangeArrowheads="1"/>
          </p:cNvSpPr>
          <p:nvPr/>
        </p:nvSpPr>
        <p:spPr bwMode="auto">
          <a:xfrm>
            <a:off x="932731" y="4678310"/>
            <a:ext cx="1620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l-GR" altLang="en-US" sz="2000" baseline="0" dirty="0">
                <a:solidFill>
                  <a:schemeClr val="bg1">
                    <a:lumMod val="50000"/>
                  </a:schemeClr>
                </a:solidFill>
              </a:rPr>
              <a:t>Φ</a:t>
            </a: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AU" altLang="en-US" sz="2000" baseline="0" dirty="0">
                <a:solidFill>
                  <a:schemeClr val="bg1">
                    <a:lumMod val="50000"/>
                  </a:schemeClr>
                </a:solidFill>
              </a:rPr>
              <a:t> = 0.1 Wb</a:t>
            </a:r>
            <a:endParaRPr lang="el-GR" altLang="en-US" sz="2000" baseline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8" name="Text Box 60"/>
          <p:cNvSpPr txBox="1">
            <a:spLocks noChangeArrowheads="1"/>
          </p:cNvSpPr>
          <p:nvPr/>
        </p:nvSpPr>
        <p:spPr bwMode="auto">
          <a:xfrm>
            <a:off x="932731" y="5151385"/>
            <a:ext cx="17129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chemeClr val="bg1">
                    <a:lumMod val="50000"/>
                  </a:schemeClr>
                </a:solidFill>
              </a:rPr>
              <a:t>n = 1000 rpm</a:t>
            </a:r>
            <a:endParaRPr lang="el-GR" altLang="en-US" sz="2000" baseline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1" name="Text Box 61"/>
          <p:cNvSpPr txBox="1">
            <a:spLocks noChangeArrowheads="1"/>
          </p:cNvSpPr>
          <p:nvPr/>
        </p:nvSpPr>
        <p:spPr bwMode="auto">
          <a:xfrm>
            <a:off x="932731" y="5624460"/>
            <a:ext cx="758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chemeClr val="bg1">
                    <a:lumMod val="50000"/>
                  </a:schemeClr>
                </a:solidFill>
              </a:rPr>
              <a:t>k = 5</a:t>
            </a:r>
            <a:endParaRPr lang="el-GR" altLang="en-US" sz="2000" baseline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5472100" y="4579580"/>
            <a:ext cx="1023196" cy="756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18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5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1" grpId="0" animBg="1"/>
      <p:bldP spid="38" grpId="0" animBg="1"/>
      <p:bldP spid="24" grpId="0" animBg="1"/>
      <p:bldP spid="39" grpId="0" animBg="1"/>
      <p:bldP spid="134" grpId="0"/>
      <p:bldP spid="136" grpId="0"/>
      <p:bldP spid="139" grpId="0" animBg="1"/>
      <p:bldP spid="142" grpId="0"/>
      <p:bldP spid="143" grpId="0" animBg="1"/>
      <p:bldP spid="47" grpId="0" animBg="1"/>
      <p:bldP spid="85" grpId="0"/>
      <p:bldP spid="98" grpId="0"/>
      <p:bldP spid="101" grpId="0"/>
      <p:bldP spid="108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D785A2-83D0-41C4-A35F-5954F33D93A4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6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6F27A1-0E15-43EC-A83A-7BD74E8B3CD9}" type="slidenum">
              <a:rPr lang="en-AU"/>
              <a:pPr>
                <a:defRPr/>
              </a:pPr>
              <a:t>16</a:t>
            </a:fld>
            <a:endParaRPr lang="en-AU" dirty="0"/>
          </a:p>
        </p:txBody>
      </p:sp>
      <p:sp>
        <p:nvSpPr>
          <p:cNvPr id="242735" name="Text Box 47"/>
          <p:cNvSpPr txBox="1">
            <a:spLocks noChangeArrowheads="1"/>
          </p:cNvSpPr>
          <p:nvPr/>
        </p:nvSpPr>
        <p:spPr bwMode="auto">
          <a:xfrm>
            <a:off x="719572" y="3680197"/>
            <a:ext cx="1620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l-GR" altLang="en-US" sz="2000" baseline="0" dirty="0"/>
              <a:t>Φ</a:t>
            </a:r>
            <a:r>
              <a:rPr lang="en-AU" altLang="en-US" sz="2000" dirty="0"/>
              <a:t>A</a:t>
            </a:r>
            <a:r>
              <a:rPr lang="en-AU" altLang="en-US" sz="2000" baseline="0" dirty="0"/>
              <a:t> = 0.1 Wb</a:t>
            </a:r>
            <a:endParaRPr lang="el-GR" altLang="en-US" sz="2000" baseline="0" dirty="0"/>
          </a:p>
        </p:txBody>
      </p:sp>
      <p:sp>
        <p:nvSpPr>
          <p:cNvPr id="242736" name="Text Box 48"/>
          <p:cNvSpPr txBox="1">
            <a:spLocks noChangeArrowheads="1"/>
          </p:cNvSpPr>
          <p:nvPr/>
        </p:nvSpPr>
        <p:spPr bwMode="auto">
          <a:xfrm>
            <a:off x="4031940" y="3140968"/>
            <a:ext cx="24685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I</a:t>
            </a:r>
            <a:r>
              <a:rPr lang="en-AU" altLang="en-US" sz="2000" dirty="0"/>
              <a:t>F</a:t>
            </a:r>
            <a:r>
              <a:rPr lang="en-AU" altLang="en-US" sz="2000" baseline="0" dirty="0"/>
              <a:t> = </a:t>
            </a:r>
            <a:r>
              <a:rPr lang="en-AU" altLang="en-US" sz="2000" baseline="30000" dirty="0"/>
              <a:t>250</a:t>
            </a:r>
            <a:r>
              <a:rPr lang="en-AU" altLang="en-US" sz="2000" baseline="0" dirty="0"/>
              <a:t>/</a:t>
            </a:r>
            <a:r>
              <a:rPr lang="en-AU" altLang="en-US" sz="2000" dirty="0"/>
              <a:t>200</a:t>
            </a:r>
            <a:r>
              <a:rPr lang="en-AU" altLang="en-US" sz="2000" baseline="0" dirty="0"/>
              <a:t> = 1.25 A</a:t>
            </a:r>
            <a:endParaRPr lang="en-AU" altLang="en-US" sz="2000" dirty="0"/>
          </a:p>
        </p:txBody>
      </p:sp>
      <p:sp>
        <p:nvSpPr>
          <p:cNvPr id="242737" name="Text Box 49"/>
          <p:cNvSpPr txBox="1">
            <a:spLocks noChangeArrowheads="1"/>
          </p:cNvSpPr>
          <p:nvPr/>
        </p:nvSpPr>
        <p:spPr bwMode="auto">
          <a:xfrm>
            <a:off x="4028455" y="4760218"/>
            <a:ext cx="32993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V</a:t>
            </a:r>
            <a:r>
              <a:rPr lang="en-AU" altLang="en-US" sz="2000" dirty="0"/>
              <a:t>L</a:t>
            </a:r>
            <a:r>
              <a:rPr lang="en-AU" altLang="en-US" sz="2000" baseline="0" dirty="0"/>
              <a:t> = </a:t>
            </a:r>
            <a:r>
              <a:rPr lang="en-AU" altLang="en-US" sz="2000" baseline="0" dirty="0" smtClean="0"/>
              <a:t>49.02 </a:t>
            </a:r>
            <a:r>
              <a:rPr lang="en-AU" altLang="en-US" sz="2000" baseline="0" dirty="0"/>
              <a:t>x </a:t>
            </a:r>
            <a:r>
              <a:rPr lang="en-AU" altLang="en-US" sz="2000" baseline="0" dirty="0" smtClean="0"/>
              <a:t>10  </a:t>
            </a:r>
            <a:r>
              <a:rPr lang="en-AU" altLang="en-US" sz="2000" baseline="0" dirty="0"/>
              <a:t>= </a:t>
            </a:r>
            <a:r>
              <a:rPr lang="en-AU" altLang="en-US" sz="2000" baseline="0" dirty="0" smtClean="0"/>
              <a:t>490.2 </a:t>
            </a:r>
            <a:r>
              <a:rPr lang="en-AU" altLang="en-US" sz="2000" baseline="0" dirty="0"/>
              <a:t>V</a:t>
            </a:r>
          </a:p>
        </p:txBody>
      </p:sp>
      <p:sp>
        <p:nvSpPr>
          <p:cNvPr id="242738" name="Text Box 50"/>
          <p:cNvSpPr txBox="1">
            <a:spLocks noChangeArrowheads="1"/>
          </p:cNvSpPr>
          <p:nvPr/>
        </p:nvSpPr>
        <p:spPr bwMode="auto">
          <a:xfrm>
            <a:off x="4031940" y="3680718"/>
            <a:ext cx="411362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E</a:t>
            </a:r>
            <a:r>
              <a:rPr lang="en-AU" altLang="en-US" sz="2000" dirty="0" smtClean="0"/>
              <a:t>g</a:t>
            </a:r>
            <a:r>
              <a:rPr lang="en-AU" altLang="en-US" sz="2000" baseline="0" dirty="0" smtClean="0"/>
              <a:t> </a:t>
            </a:r>
            <a:r>
              <a:rPr lang="en-AU" altLang="en-US" sz="2000" baseline="0" dirty="0"/>
              <a:t>= k</a:t>
            </a:r>
            <a:r>
              <a:rPr lang="el-GR" altLang="en-US" sz="2000" baseline="0" dirty="0"/>
              <a:t>Φ</a:t>
            </a:r>
            <a:r>
              <a:rPr lang="en-AU" altLang="en-US" sz="2000" baseline="0" dirty="0"/>
              <a:t>n = 5 x 0.1 x 1000 = 500 V</a:t>
            </a:r>
          </a:p>
        </p:txBody>
      </p:sp>
      <p:sp>
        <p:nvSpPr>
          <p:cNvPr id="242741" name="Text Box 53"/>
          <p:cNvSpPr txBox="1">
            <a:spLocks noChangeArrowheads="1"/>
          </p:cNvSpPr>
          <p:nvPr/>
        </p:nvSpPr>
        <p:spPr bwMode="auto">
          <a:xfrm>
            <a:off x="3993468" y="5299968"/>
            <a:ext cx="2638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V</a:t>
            </a:r>
            <a:r>
              <a:rPr lang="en-AU" altLang="en-US" sz="2000" dirty="0"/>
              <a:t>A</a:t>
            </a:r>
            <a:r>
              <a:rPr lang="en-AU" altLang="en-US" sz="2000" baseline="0" dirty="0"/>
              <a:t> = 49 x 0.2 = 9.8 V</a:t>
            </a:r>
            <a:endParaRPr lang="el-GR" altLang="en-US" sz="2000" dirty="0"/>
          </a:p>
        </p:txBody>
      </p:sp>
      <p:sp>
        <p:nvSpPr>
          <p:cNvPr id="242742" name="Text Box 54"/>
          <p:cNvSpPr txBox="1">
            <a:spLocks noChangeArrowheads="1"/>
          </p:cNvSpPr>
          <p:nvPr/>
        </p:nvSpPr>
        <p:spPr bwMode="auto">
          <a:xfrm>
            <a:off x="3383868" y="3152080"/>
            <a:ext cx="469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/>
              <a:t>(a)</a:t>
            </a:r>
          </a:p>
        </p:txBody>
      </p:sp>
      <p:sp>
        <p:nvSpPr>
          <p:cNvPr id="242743" name="Text Box 55"/>
          <p:cNvSpPr txBox="1">
            <a:spLocks noChangeArrowheads="1"/>
          </p:cNvSpPr>
          <p:nvPr/>
        </p:nvSpPr>
        <p:spPr bwMode="auto">
          <a:xfrm>
            <a:off x="3383868" y="3691830"/>
            <a:ext cx="487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/>
              <a:t>(b)</a:t>
            </a:r>
          </a:p>
        </p:txBody>
      </p:sp>
      <p:sp>
        <p:nvSpPr>
          <p:cNvPr id="242744" name="Text Box 56"/>
          <p:cNvSpPr txBox="1">
            <a:spLocks noChangeArrowheads="1"/>
          </p:cNvSpPr>
          <p:nvPr/>
        </p:nvSpPr>
        <p:spPr bwMode="auto">
          <a:xfrm>
            <a:off x="3383868" y="5314255"/>
            <a:ext cx="4778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/>
              <a:t>(e)</a:t>
            </a:r>
          </a:p>
        </p:txBody>
      </p:sp>
      <p:sp>
        <p:nvSpPr>
          <p:cNvPr id="242748" name="Text Box 60"/>
          <p:cNvSpPr txBox="1">
            <a:spLocks noChangeArrowheads="1"/>
          </p:cNvSpPr>
          <p:nvPr/>
        </p:nvSpPr>
        <p:spPr bwMode="auto">
          <a:xfrm>
            <a:off x="863588" y="4148249"/>
            <a:ext cx="17129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n = 1000 rpm</a:t>
            </a:r>
            <a:endParaRPr lang="el-GR" altLang="en-US" sz="2000" baseline="0"/>
          </a:p>
        </p:txBody>
      </p:sp>
      <p:sp>
        <p:nvSpPr>
          <p:cNvPr id="242749" name="Text Box 61"/>
          <p:cNvSpPr txBox="1">
            <a:spLocks noChangeArrowheads="1"/>
          </p:cNvSpPr>
          <p:nvPr/>
        </p:nvSpPr>
        <p:spPr bwMode="auto">
          <a:xfrm>
            <a:off x="863588" y="4616301"/>
            <a:ext cx="758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k = 5</a:t>
            </a:r>
            <a:endParaRPr lang="el-GR" altLang="en-US" sz="2000" baseline="0" dirty="0"/>
          </a:p>
        </p:txBody>
      </p:sp>
      <p:sp>
        <p:nvSpPr>
          <p:cNvPr id="242750" name="Text Box 62"/>
          <p:cNvSpPr txBox="1">
            <a:spLocks noChangeArrowheads="1"/>
          </p:cNvSpPr>
          <p:nvPr/>
        </p:nvSpPr>
        <p:spPr bwMode="auto">
          <a:xfrm>
            <a:off x="4061284" y="4220468"/>
            <a:ext cx="31325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I</a:t>
            </a:r>
            <a:r>
              <a:rPr lang="en-AU" altLang="en-US" sz="2000" dirty="0"/>
              <a:t>L</a:t>
            </a:r>
            <a:r>
              <a:rPr lang="en-AU" altLang="en-US" sz="2000" baseline="0" dirty="0"/>
              <a:t> = </a:t>
            </a:r>
            <a:r>
              <a:rPr lang="en-AU" altLang="en-US" sz="2000" baseline="30000" dirty="0"/>
              <a:t>500</a:t>
            </a:r>
            <a:r>
              <a:rPr lang="en-AU" altLang="en-US" sz="2000" baseline="0" dirty="0"/>
              <a:t>/</a:t>
            </a:r>
            <a:r>
              <a:rPr lang="en-AU" altLang="en-US" sz="2000" dirty="0"/>
              <a:t>(10 + 0.2)</a:t>
            </a:r>
            <a:r>
              <a:rPr lang="en-AU" altLang="en-US" sz="2000" baseline="0" dirty="0"/>
              <a:t> = </a:t>
            </a:r>
            <a:r>
              <a:rPr lang="en-AU" altLang="en-US" sz="2000" baseline="0" dirty="0" smtClean="0"/>
              <a:t>49.02 </a:t>
            </a:r>
            <a:r>
              <a:rPr lang="en-AU" altLang="en-US" sz="2000" baseline="0" dirty="0"/>
              <a:t>A</a:t>
            </a:r>
          </a:p>
        </p:txBody>
      </p:sp>
      <p:sp>
        <p:nvSpPr>
          <p:cNvPr id="242751" name="Text Box 63"/>
          <p:cNvSpPr txBox="1">
            <a:spLocks noChangeArrowheads="1"/>
          </p:cNvSpPr>
          <p:nvPr/>
        </p:nvSpPr>
        <p:spPr bwMode="auto">
          <a:xfrm>
            <a:off x="3383868" y="4233168"/>
            <a:ext cx="469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/>
              <a:t>(c)</a:t>
            </a:r>
          </a:p>
        </p:txBody>
      </p:sp>
      <p:sp>
        <p:nvSpPr>
          <p:cNvPr id="242752" name="Text Box 64"/>
          <p:cNvSpPr txBox="1">
            <a:spLocks noChangeArrowheads="1"/>
          </p:cNvSpPr>
          <p:nvPr/>
        </p:nvSpPr>
        <p:spPr bwMode="auto">
          <a:xfrm>
            <a:off x="3383868" y="4772918"/>
            <a:ext cx="487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/>
              <a:t>(d)</a:t>
            </a:r>
          </a:p>
        </p:txBody>
      </p:sp>
      <p:sp>
        <p:nvSpPr>
          <p:cNvPr id="22550" name="Text Box 107"/>
          <p:cNvSpPr txBox="1">
            <a:spLocks noChangeArrowheads="1"/>
          </p:cNvSpPr>
          <p:nvPr/>
        </p:nvSpPr>
        <p:spPr bwMode="auto">
          <a:xfrm>
            <a:off x="6804248" y="260350"/>
            <a:ext cx="226853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/>
              <a:t>By KVL:</a:t>
            </a:r>
            <a:br>
              <a:rPr lang="en-AU" altLang="en-US" baseline="0" dirty="0"/>
            </a:br>
            <a:r>
              <a:rPr lang="en-AU" altLang="en-US" baseline="0" dirty="0"/>
              <a:t>e</a:t>
            </a:r>
            <a:r>
              <a:rPr lang="en-AU" altLang="en-US" dirty="0"/>
              <a:t>g</a:t>
            </a:r>
            <a:r>
              <a:rPr lang="en-AU" altLang="en-US" baseline="0" dirty="0"/>
              <a:t> = V</a:t>
            </a:r>
            <a:r>
              <a:rPr lang="en-AU" altLang="en-US" dirty="0"/>
              <a:t>T</a:t>
            </a:r>
            <a:r>
              <a:rPr lang="en-AU" altLang="en-US" baseline="0" dirty="0"/>
              <a:t> + I</a:t>
            </a:r>
            <a:r>
              <a:rPr lang="en-AU" altLang="en-US" dirty="0"/>
              <a:t>L</a:t>
            </a:r>
            <a:r>
              <a:rPr lang="en-AU" altLang="en-US" baseline="0" dirty="0"/>
              <a:t>R</a:t>
            </a:r>
            <a:r>
              <a:rPr lang="en-AU" altLang="en-US" dirty="0"/>
              <a:t>A</a:t>
            </a:r>
            <a:endParaRPr lang="en-AU" altLang="en-US" baseline="0" dirty="0"/>
          </a:p>
        </p:txBody>
      </p:sp>
      <p:sp>
        <p:nvSpPr>
          <p:cNvPr id="22552" name="Text Box 109"/>
          <p:cNvSpPr txBox="1">
            <a:spLocks noChangeArrowheads="1"/>
          </p:cNvSpPr>
          <p:nvPr/>
        </p:nvSpPr>
        <p:spPr bwMode="auto">
          <a:xfrm>
            <a:off x="1079500" y="739775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>
                <a:solidFill>
                  <a:srgbClr val="FF0000"/>
                </a:solidFill>
              </a:rPr>
              <a:t>I</a:t>
            </a:r>
            <a:r>
              <a:rPr lang="en-AU" altLang="en-US" dirty="0">
                <a:solidFill>
                  <a:srgbClr val="FF0000"/>
                </a:solidFill>
              </a:rPr>
              <a:t>F</a:t>
            </a:r>
            <a:endParaRPr lang="en-AU" altLang="en-US" baseline="0" dirty="0">
              <a:solidFill>
                <a:srgbClr val="FF0000"/>
              </a:solidFill>
            </a:endParaRPr>
          </a:p>
        </p:txBody>
      </p:sp>
      <p:cxnSp>
        <p:nvCxnSpPr>
          <p:cNvPr id="22553" name="AutoShape 110"/>
          <p:cNvCxnSpPr>
            <a:cxnSpLocks noChangeShapeType="1"/>
            <a:stCxn id="22571" idx="6"/>
            <a:endCxn id="22592" idx="1"/>
          </p:cNvCxnSpPr>
          <p:nvPr/>
        </p:nvCxnSpPr>
        <p:spPr bwMode="auto">
          <a:xfrm flipV="1">
            <a:off x="863600" y="555627"/>
            <a:ext cx="957267" cy="1031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54" name="AutoShape 111"/>
          <p:cNvCxnSpPr>
            <a:cxnSpLocks noChangeShapeType="1"/>
            <a:stCxn id="22570" idx="0"/>
            <a:endCxn id="22592" idx="3"/>
          </p:cNvCxnSpPr>
          <p:nvPr/>
        </p:nvCxnSpPr>
        <p:spPr bwMode="auto">
          <a:xfrm rot="16200000" flipV="1">
            <a:off x="2709470" y="567137"/>
            <a:ext cx="685798" cy="662777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55" name="AutoShape 112"/>
          <p:cNvCxnSpPr>
            <a:cxnSpLocks noChangeShapeType="1"/>
            <a:stCxn id="22570" idx="2"/>
            <a:endCxn id="22572" idx="6"/>
          </p:cNvCxnSpPr>
          <p:nvPr/>
        </p:nvCxnSpPr>
        <p:spPr bwMode="auto">
          <a:xfrm rot="5400000">
            <a:off x="1800225" y="1304926"/>
            <a:ext cx="661987" cy="2506662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56" name="AutoShape 113"/>
          <p:cNvCxnSpPr>
            <a:cxnSpLocks noChangeShapeType="1"/>
            <a:stCxn id="22564" idx="2"/>
            <a:endCxn id="22567" idx="0"/>
          </p:cNvCxnSpPr>
          <p:nvPr/>
        </p:nvCxnSpPr>
        <p:spPr bwMode="auto">
          <a:xfrm rot="10800000" flipV="1">
            <a:off x="4140200" y="566738"/>
            <a:ext cx="1244600" cy="317500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57" name="Text Box 114"/>
          <p:cNvSpPr txBox="1">
            <a:spLocks noChangeArrowheads="1"/>
          </p:cNvSpPr>
          <p:nvPr/>
        </p:nvSpPr>
        <p:spPr bwMode="auto">
          <a:xfrm>
            <a:off x="4967288" y="152400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000" baseline="0" dirty="0"/>
              <a:t>A</a:t>
            </a:r>
            <a:r>
              <a:rPr lang="en-AU" altLang="en-US" sz="2000" dirty="0"/>
              <a:t>1</a:t>
            </a:r>
            <a:endParaRPr lang="en-AU" altLang="en-US" sz="2000" baseline="0" dirty="0"/>
          </a:p>
        </p:txBody>
      </p:sp>
      <p:sp>
        <p:nvSpPr>
          <p:cNvPr id="22558" name="Text Box 115"/>
          <p:cNvSpPr txBox="1">
            <a:spLocks noChangeArrowheads="1"/>
          </p:cNvSpPr>
          <p:nvPr/>
        </p:nvSpPr>
        <p:spPr bwMode="auto">
          <a:xfrm>
            <a:off x="4932363" y="24923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000" baseline="0" dirty="0"/>
              <a:t>A</a:t>
            </a:r>
            <a:r>
              <a:rPr lang="en-AU" altLang="en-US" sz="2000" dirty="0"/>
              <a:t>2</a:t>
            </a:r>
            <a:endParaRPr lang="en-AU" altLang="en-US" sz="2000" baseline="0" dirty="0"/>
          </a:p>
        </p:txBody>
      </p:sp>
      <p:sp>
        <p:nvSpPr>
          <p:cNvPr id="22559" name="Text Box 116"/>
          <p:cNvSpPr txBox="1">
            <a:spLocks noChangeArrowheads="1"/>
          </p:cNvSpPr>
          <p:nvPr/>
        </p:nvSpPr>
        <p:spPr bwMode="auto">
          <a:xfrm>
            <a:off x="2879812" y="836712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000" baseline="0" dirty="0"/>
              <a:t>E</a:t>
            </a:r>
            <a:r>
              <a:rPr lang="en-AU" altLang="en-US" sz="2000" dirty="0"/>
              <a:t>1</a:t>
            </a:r>
            <a:endParaRPr lang="en-AU" altLang="en-US" sz="2000" baseline="0" dirty="0"/>
          </a:p>
        </p:txBody>
      </p:sp>
      <p:sp>
        <p:nvSpPr>
          <p:cNvPr id="22560" name="Text Box 117"/>
          <p:cNvSpPr txBox="1">
            <a:spLocks noChangeArrowheads="1"/>
          </p:cNvSpPr>
          <p:nvPr/>
        </p:nvSpPr>
        <p:spPr bwMode="auto">
          <a:xfrm>
            <a:off x="2879812" y="2240037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000" baseline="0" dirty="0"/>
              <a:t>E</a:t>
            </a:r>
            <a:r>
              <a:rPr lang="en-AU" altLang="en-US" sz="2000" dirty="0"/>
              <a:t>2</a:t>
            </a:r>
            <a:endParaRPr lang="en-AU" altLang="en-US" sz="2000" baseline="0" dirty="0"/>
          </a:p>
        </p:txBody>
      </p:sp>
      <p:grpSp>
        <p:nvGrpSpPr>
          <p:cNvPr id="22561" name="Group 118"/>
          <p:cNvGrpSpPr>
            <a:grpSpLocks/>
          </p:cNvGrpSpPr>
          <p:nvPr/>
        </p:nvGrpSpPr>
        <p:grpSpPr bwMode="auto">
          <a:xfrm>
            <a:off x="1819279" y="393702"/>
            <a:ext cx="901700" cy="323850"/>
            <a:chOff x="843" y="1253"/>
            <a:chExt cx="568" cy="204"/>
          </a:xfrm>
        </p:grpSpPr>
        <p:sp>
          <p:nvSpPr>
            <p:cNvPr id="22592" name="Rectangle 119"/>
            <p:cNvSpPr>
              <a:spLocks noChangeArrowheads="1"/>
            </p:cNvSpPr>
            <p:nvPr/>
          </p:nvSpPr>
          <p:spPr bwMode="auto">
            <a:xfrm>
              <a:off x="844" y="1253"/>
              <a:ext cx="567" cy="204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22593" name="Line 120"/>
            <p:cNvSpPr>
              <a:spLocks noChangeShapeType="1"/>
            </p:cNvSpPr>
            <p:nvPr/>
          </p:nvSpPr>
          <p:spPr bwMode="auto">
            <a:xfrm rot="2700000" flipV="1">
              <a:off x="1127" y="1071"/>
              <a:ext cx="0" cy="56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220072" y="765175"/>
            <a:ext cx="504825" cy="1871663"/>
            <a:chOff x="5220072" y="765175"/>
            <a:chExt cx="504825" cy="1871663"/>
          </a:xfrm>
        </p:grpSpPr>
        <p:sp>
          <p:nvSpPr>
            <p:cNvPr id="22562" name="Line 121"/>
            <p:cNvSpPr>
              <a:spLocks noChangeShapeType="1"/>
            </p:cNvSpPr>
            <p:nvPr/>
          </p:nvSpPr>
          <p:spPr bwMode="auto">
            <a:xfrm flipH="1">
              <a:off x="5472484" y="765175"/>
              <a:ext cx="0" cy="187166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63" name="Text Box 122"/>
            <p:cNvSpPr txBox="1">
              <a:spLocks noChangeArrowheads="1"/>
            </p:cNvSpPr>
            <p:nvPr/>
          </p:nvSpPr>
          <p:spPr bwMode="auto">
            <a:xfrm>
              <a:off x="5220072" y="1502569"/>
              <a:ext cx="504825" cy="396875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 baseline="0" dirty="0">
                  <a:solidFill>
                    <a:srgbClr val="FF0000"/>
                  </a:solidFill>
                </a:rPr>
                <a:t>V</a:t>
              </a:r>
              <a:r>
                <a:rPr lang="en-AU" altLang="en-US" sz="2000" dirty="0">
                  <a:solidFill>
                    <a:srgbClr val="FF0000"/>
                  </a:solidFill>
                </a:rPr>
                <a:t>T</a:t>
              </a:r>
              <a:endParaRPr lang="en-AU" altLang="en-US" sz="2000" baseline="0" dirty="0">
                <a:solidFill>
                  <a:srgbClr val="FF0000"/>
                </a:solidFill>
              </a:endParaRPr>
            </a:p>
          </p:txBody>
        </p:sp>
      </p:grpSp>
      <p:sp>
        <p:nvSpPr>
          <p:cNvPr id="22564" name="Oval 123"/>
          <p:cNvSpPr>
            <a:spLocks noChangeArrowheads="1"/>
          </p:cNvSpPr>
          <p:nvPr/>
        </p:nvSpPr>
        <p:spPr bwMode="auto">
          <a:xfrm>
            <a:off x="5399088" y="493713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2565" name="Oval 124"/>
          <p:cNvSpPr>
            <a:spLocks noChangeArrowheads="1"/>
          </p:cNvSpPr>
          <p:nvPr/>
        </p:nvSpPr>
        <p:spPr bwMode="auto">
          <a:xfrm>
            <a:off x="5399088" y="2816225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cxnSp>
        <p:nvCxnSpPr>
          <p:cNvPr id="22566" name="AutoShape 125"/>
          <p:cNvCxnSpPr>
            <a:cxnSpLocks noChangeShapeType="1"/>
            <a:stCxn id="22565" idx="2"/>
            <a:endCxn id="22591" idx="0"/>
          </p:cNvCxnSpPr>
          <p:nvPr/>
        </p:nvCxnSpPr>
        <p:spPr bwMode="auto">
          <a:xfrm rot="10800000">
            <a:off x="4140200" y="2420939"/>
            <a:ext cx="1258888" cy="467519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67" name="Rectangle 126"/>
          <p:cNvSpPr>
            <a:spLocks noChangeArrowheads="1"/>
          </p:cNvSpPr>
          <p:nvPr/>
        </p:nvSpPr>
        <p:spPr bwMode="auto">
          <a:xfrm>
            <a:off x="4032250" y="898525"/>
            <a:ext cx="215900" cy="6223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grpSp>
        <p:nvGrpSpPr>
          <p:cNvPr id="22568" name="Group 127"/>
          <p:cNvGrpSpPr>
            <a:grpSpLocks/>
          </p:cNvGrpSpPr>
          <p:nvPr/>
        </p:nvGrpSpPr>
        <p:grpSpPr bwMode="auto">
          <a:xfrm>
            <a:off x="3887788" y="1809750"/>
            <a:ext cx="503237" cy="719138"/>
            <a:chOff x="4762" y="2228"/>
            <a:chExt cx="317" cy="453"/>
          </a:xfrm>
        </p:grpSpPr>
        <p:sp>
          <p:nvSpPr>
            <p:cNvPr id="22585" name="Line 128"/>
            <p:cNvSpPr>
              <a:spLocks noChangeShapeType="1"/>
            </p:cNvSpPr>
            <p:nvPr/>
          </p:nvSpPr>
          <p:spPr bwMode="auto">
            <a:xfrm>
              <a:off x="4762" y="2296"/>
              <a:ext cx="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86" name="Line 129"/>
            <p:cNvSpPr>
              <a:spLocks noChangeShapeType="1"/>
            </p:cNvSpPr>
            <p:nvPr/>
          </p:nvSpPr>
          <p:spPr bwMode="auto">
            <a:xfrm>
              <a:off x="4830" y="2329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87" name="Line 130"/>
            <p:cNvSpPr>
              <a:spLocks noChangeShapeType="1"/>
            </p:cNvSpPr>
            <p:nvPr/>
          </p:nvSpPr>
          <p:spPr bwMode="auto">
            <a:xfrm>
              <a:off x="4921" y="2363"/>
              <a:ext cx="0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88" name="Line 131"/>
            <p:cNvSpPr>
              <a:spLocks noChangeShapeType="1"/>
            </p:cNvSpPr>
            <p:nvPr/>
          </p:nvSpPr>
          <p:spPr bwMode="auto">
            <a:xfrm>
              <a:off x="4762" y="2579"/>
              <a:ext cx="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89" name="Line 132"/>
            <p:cNvSpPr>
              <a:spLocks noChangeShapeType="1"/>
            </p:cNvSpPr>
            <p:nvPr/>
          </p:nvSpPr>
          <p:spPr bwMode="auto">
            <a:xfrm>
              <a:off x="4830" y="2613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90" name="Line 133"/>
            <p:cNvSpPr>
              <a:spLocks noChangeShapeType="1"/>
            </p:cNvSpPr>
            <p:nvPr/>
          </p:nvSpPr>
          <p:spPr bwMode="auto">
            <a:xfrm>
              <a:off x="4921" y="2228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91" name="Line 134"/>
            <p:cNvSpPr>
              <a:spLocks noChangeShapeType="1"/>
            </p:cNvSpPr>
            <p:nvPr/>
          </p:nvSpPr>
          <p:spPr bwMode="auto">
            <a:xfrm>
              <a:off x="4921" y="2613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</p:grpSp>
      <p:cxnSp>
        <p:nvCxnSpPr>
          <p:cNvPr id="22569" name="AutoShape 135"/>
          <p:cNvCxnSpPr>
            <a:cxnSpLocks noChangeShapeType="1"/>
            <a:stCxn id="22567" idx="2"/>
            <a:endCxn id="22590" idx="0"/>
          </p:cNvCxnSpPr>
          <p:nvPr/>
        </p:nvCxnSpPr>
        <p:spPr bwMode="auto">
          <a:xfrm>
            <a:off x="4140200" y="1520825"/>
            <a:ext cx="0" cy="2889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70" name="Rectangle 136"/>
          <p:cNvSpPr>
            <a:spLocks noChangeArrowheads="1"/>
          </p:cNvSpPr>
          <p:nvPr/>
        </p:nvSpPr>
        <p:spPr bwMode="auto">
          <a:xfrm>
            <a:off x="3203575" y="1241425"/>
            <a:ext cx="360363" cy="97155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2571" name="Oval 137"/>
          <p:cNvSpPr>
            <a:spLocks noChangeArrowheads="1"/>
          </p:cNvSpPr>
          <p:nvPr/>
        </p:nvSpPr>
        <p:spPr bwMode="auto">
          <a:xfrm>
            <a:off x="719138" y="493713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2572" name="Oval 138"/>
          <p:cNvSpPr>
            <a:spLocks noChangeArrowheads="1"/>
          </p:cNvSpPr>
          <p:nvPr/>
        </p:nvSpPr>
        <p:spPr bwMode="auto">
          <a:xfrm>
            <a:off x="719138" y="2816225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2573" name="Text Box 139"/>
          <p:cNvSpPr txBox="1">
            <a:spLocks noChangeArrowheads="1"/>
          </p:cNvSpPr>
          <p:nvPr/>
        </p:nvSpPr>
        <p:spPr bwMode="auto">
          <a:xfrm>
            <a:off x="4285097" y="1017588"/>
            <a:ext cx="1042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 smtClean="0"/>
              <a:t>0.2 </a:t>
            </a:r>
            <a:r>
              <a:rPr lang="el-GR" altLang="en-US" sz="2000" baseline="0" dirty="0" smtClean="0"/>
              <a:t>Ω</a:t>
            </a:r>
            <a:endParaRPr lang="en-AU" altLang="en-US" sz="2000" baseline="0" dirty="0"/>
          </a:p>
        </p:txBody>
      </p:sp>
      <p:sp>
        <p:nvSpPr>
          <p:cNvPr id="22574" name="Text Box 140"/>
          <p:cNvSpPr txBox="1">
            <a:spLocks noChangeArrowheads="1"/>
          </p:cNvSpPr>
          <p:nvPr/>
        </p:nvSpPr>
        <p:spPr bwMode="auto">
          <a:xfrm>
            <a:off x="2096293" y="1520825"/>
            <a:ext cx="107235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000" baseline="0" dirty="0" smtClean="0"/>
              <a:t>200 </a:t>
            </a:r>
            <a:r>
              <a:rPr lang="el-GR" altLang="en-US" sz="2000" baseline="0" dirty="0" smtClean="0"/>
              <a:t>Ω</a:t>
            </a:r>
            <a:endParaRPr lang="en-AU" altLang="en-US" sz="2000" baseline="0" dirty="0"/>
          </a:p>
        </p:txBody>
      </p:sp>
      <p:sp>
        <p:nvSpPr>
          <p:cNvPr id="22575" name="Text Box 141"/>
          <p:cNvSpPr txBox="1">
            <a:spLocks noChangeArrowheads="1"/>
          </p:cNvSpPr>
          <p:nvPr/>
        </p:nvSpPr>
        <p:spPr bwMode="auto">
          <a:xfrm>
            <a:off x="4356100" y="1970882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rgbClr val="FF0000"/>
                </a:solidFill>
              </a:rPr>
              <a:t>E</a:t>
            </a:r>
            <a:r>
              <a:rPr lang="en-AU" altLang="en-US" sz="2000" dirty="0">
                <a:solidFill>
                  <a:srgbClr val="FF0000"/>
                </a:solidFill>
              </a:rPr>
              <a:t>g</a:t>
            </a:r>
            <a:endParaRPr lang="en-AU" altLang="en-US" sz="2000" baseline="0" dirty="0">
              <a:solidFill>
                <a:srgbClr val="FF0000"/>
              </a:solidFill>
            </a:endParaRPr>
          </a:p>
        </p:txBody>
      </p:sp>
      <p:sp>
        <p:nvSpPr>
          <p:cNvPr id="22576" name="Line 142"/>
          <p:cNvSpPr>
            <a:spLocks noChangeShapeType="1"/>
          </p:cNvSpPr>
          <p:nvPr/>
        </p:nvSpPr>
        <p:spPr bwMode="auto">
          <a:xfrm>
            <a:off x="805384" y="800100"/>
            <a:ext cx="0" cy="1854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22577" name="Text Box 143"/>
          <p:cNvSpPr txBox="1">
            <a:spLocks noChangeArrowheads="1"/>
          </p:cNvSpPr>
          <p:nvPr/>
        </p:nvSpPr>
        <p:spPr bwMode="auto">
          <a:xfrm>
            <a:off x="279128" y="1528763"/>
            <a:ext cx="1052512" cy="3968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000" baseline="0" dirty="0" smtClean="0"/>
              <a:t>250 V</a:t>
            </a:r>
            <a:endParaRPr lang="en-AU" altLang="en-US" sz="2000" baseline="0" dirty="0"/>
          </a:p>
        </p:txBody>
      </p:sp>
      <p:sp>
        <p:nvSpPr>
          <p:cNvPr id="22578" name="Rectangle 144"/>
          <p:cNvSpPr>
            <a:spLocks noChangeArrowheads="1"/>
          </p:cNvSpPr>
          <p:nvPr/>
        </p:nvSpPr>
        <p:spPr bwMode="auto">
          <a:xfrm>
            <a:off x="6480175" y="1241425"/>
            <a:ext cx="360363" cy="97155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2579" name="Text Box 145"/>
          <p:cNvSpPr txBox="1">
            <a:spLocks noChangeArrowheads="1"/>
          </p:cNvSpPr>
          <p:nvPr/>
        </p:nvSpPr>
        <p:spPr bwMode="auto">
          <a:xfrm>
            <a:off x="6876058" y="1528763"/>
            <a:ext cx="118833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 smtClean="0"/>
              <a:t>10 </a:t>
            </a:r>
            <a:r>
              <a:rPr lang="el-GR" altLang="en-US" sz="2000" baseline="0" dirty="0" smtClean="0"/>
              <a:t>Ω</a:t>
            </a:r>
            <a:endParaRPr lang="en-AU" altLang="en-US" sz="2000" baseline="0" dirty="0"/>
          </a:p>
        </p:txBody>
      </p:sp>
      <p:cxnSp>
        <p:nvCxnSpPr>
          <p:cNvPr id="22580" name="AutoShape 146"/>
          <p:cNvCxnSpPr>
            <a:cxnSpLocks noChangeShapeType="1"/>
            <a:stCxn id="22564" idx="6"/>
            <a:endCxn id="22578" idx="0"/>
          </p:cNvCxnSpPr>
          <p:nvPr/>
        </p:nvCxnSpPr>
        <p:spPr bwMode="auto">
          <a:xfrm>
            <a:off x="5557838" y="566738"/>
            <a:ext cx="1103312" cy="660400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81" name="AutoShape 147"/>
          <p:cNvCxnSpPr>
            <a:cxnSpLocks noChangeShapeType="1"/>
            <a:stCxn id="22578" idx="2"/>
            <a:endCxn id="22565" idx="6"/>
          </p:cNvCxnSpPr>
          <p:nvPr/>
        </p:nvCxnSpPr>
        <p:spPr bwMode="auto">
          <a:xfrm rot="5400000">
            <a:off x="5778500" y="2006601"/>
            <a:ext cx="661987" cy="1103312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82" name="AutoShape 148"/>
          <p:cNvSpPr>
            <a:spLocks noChangeArrowheads="1"/>
          </p:cNvSpPr>
          <p:nvPr/>
        </p:nvSpPr>
        <p:spPr bwMode="auto">
          <a:xfrm>
            <a:off x="1042988" y="657225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759450" y="657225"/>
            <a:ext cx="612775" cy="539750"/>
            <a:chOff x="5759450" y="657225"/>
            <a:chExt cx="612775" cy="539750"/>
          </a:xfrm>
        </p:grpSpPr>
        <p:sp>
          <p:nvSpPr>
            <p:cNvPr id="22551" name="Text Box 108"/>
            <p:cNvSpPr txBox="1">
              <a:spLocks noChangeArrowheads="1"/>
            </p:cNvSpPr>
            <p:nvPr/>
          </p:nvSpPr>
          <p:spPr bwMode="auto">
            <a:xfrm>
              <a:off x="5795963" y="739775"/>
              <a:ext cx="5397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baseline="0" dirty="0">
                  <a:solidFill>
                    <a:srgbClr val="FF0000"/>
                  </a:solidFill>
                </a:rPr>
                <a:t>I</a:t>
              </a:r>
              <a:r>
                <a:rPr lang="en-AU" altLang="en-US" dirty="0">
                  <a:solidFill>
                    <a:srgbClr val="FF0000"/>
                  </a:solidFill>
                </a:rPr>
                <a:t>L</a:t>
              </a:r>
              <a:endParaRPr lang="en-AU" altLang="en-US" baseline="0" dirty="0">
                <a:solidFill>
                  <a:srgbClr val="FF0000"/>
                </a:solidFill>
              </a:endParaRPr>
            </a:p>
          </p:txBody>
        </p:sp>
        <p:sp>
          <p:nvSpPr>
            <p:cNvPr id="22583" name="AutoShape 149"/>
            <p:cNvSpPr>
              <a:spLocks noChangeArrowheads="1"/>
            </p:cNvSpPr>
            <p:nvPr/>
          </p:nvSpPr>
          <p:spPr bwMode="auto">
            <a:xfrm>
              <a:off x="5759450" y="657225"/>
              <a:ext cx="612775" cy="107950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rgbClr val="FF0000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sp>
        <p:nvSpPr>
          <p:cNvPr id="6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61" name="Text Box 53"/>
          <p:cNvSpPr txBox="1">
            <a:spLocks noChangeArrowheads="1"/>
          </p:cNvSpPr>
          <p:nvPr/>
        </p:nvSpPr>
        <p:spPr bwMode="auto">
          <a:xfrm>
            <a:off x="3995936" y="5732016"/>
            <a:ext cx="31005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V</a:t>
            </a:r>
            <a:r>
              <a:rPr lang="en-AU" altLang="en-US" sz="2000" dirty="0"/>
              <a:t>A</a:t>
            </a:r>
            <a:r>
              <a:rPr lang="en-AU" altLang="en-US" sz="2000" baseline="0" dirty="0"/>
              <a:t> = </a:t>
            </a:r>
            <a:r>
              <a:rPr lang="en-AU" altLang="en-US" sz="2000" baseline="0" dirty="0" smtClean="0"/>
              <a:t>500 – 490.2 </a:t>
            </a:r>
            <a:r>
              <a:rPr lang="en-AU" altLang="en-US" sz="2000" baseline="0" dirty="0"/>
              <a:t>= </a:t>
            </a:r>
            <a:r>
              <a:rPr lang="en-AU" altLang="en-US" sz="2000" baseline="0" dirty="0" smtClean="0"/>
              <a:t>9.8 </a:t>
            </a:r>
            <a:r>
              <a:rPr lang="en-AU" altLang="en-US" sz="2000" baseline="0" dirty="0"/>
              <a:t>V</a:t>
            </a:r>
            <a:endParaRPr lang="el-GR" altLang="en-US" sz="2000" dirty="0"/>
          </a:p>
        </p:txBody>
      </p:sp>
      <p:sp>
        <p:nvSpPr>
          <p:cNvPr id="62" name="Oval 61"/>
          <p:cNvSpPr/>
          <p:nvPr/>
        </p:nvSpPr>
        <p:spPr bwMode="auto">
          <a:xfrm>
            <a:off x="3599892" y="736561"/>
            <a:ext cx="1547189" cy="92824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2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2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2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2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2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2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2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42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42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42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736" grpId="0"/>
      <p:bldP spid="242737" grpId="0"/>
      <p:bldP spid="242738" grpId="0"/>
      <p:bldP spid="242741" grpId="0"/>
      <p:bldP spid="242742" grpId="0"/>
      <p:bldP spid="242743" grpId="0"/>
      <p:bldP spid="242744" grpId="0"/>
      <p:bldP spid="242750" grpId="0"/>
      <p:bldP spid="242751" grpId="0"/>
      <p:bldP spid="242752" grpId="0"/>
      <p:bldP spid="22575" grpId="0"/>
      <p:bldP spid="67" grpId="0" animBg="1"/>
      <p:bldP spid="61" grpId="0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5DF8-CADF-4FD8-8D35-C0073E0843C3}" type="datetime1">
              <a:rPr lang="en-AU" altLang="en-US" smtClean="0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AD88-9704-4E55-8DB8-F10EBAA5836A}" type="slidenum">
              <a:rPr lang="en-AU" altLang="en-US" smtClean="0">
                <a:solidFill>
                  <a:srgbClr val="000000"/>
                </a:solidFill>
              </a:rPr>
              <a:pPr/>
              <a:t>17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143508" y="289980"/>
            <a:ext cx="18367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 smtClean="0"/>
              <a:t>Ex</a:t>
            </a:r>
            <a:r>
              <a:rPr lang="en-AU" altLang="en-US" sz="1800" baseline="0" dirty="0"/>
              <a:t>. </a:t>
            </a:r>
            <a:r>
              <a:rPr lang="en-AU" altLang="en-US" sz="1800" baseline="0" dirty="0" smtClean="0"/>
              <a:t>3</a:t>
            </a:r>
            <a:endParaRPr lang="en-AU" altLang="en-US" sz="1800" baseline="0" dirty="0"/>
          </a:p>
        </p:txBody>
      </p:sp>
      <p:sp>
        <p:nvSpPr>
          <p:cNvPr id="5" name="Rectangle 4"/>
          <p:cNvSpPr/>
          <p:nvPr/>
        </p:nvSpPr>
        <p:spPr>
          <a:xfrm>
            <a:off x="484239" y="620688"/>
            <a:ext cx="8388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dirty="0" smtClean="0"/>
              <a:t>A separately excited generator has a field resistance of 200  </a:t>
            </a:r>
            <a:r>
              <a:rPr lang="el-GR" dirty="0" smtClean="0"/>
              <a:t>Ω</a:t>
            </a:r>
            <a:r>
              <a:rPr lang="en-AU" dirty="0" smtClean="0"/>
              <a:t> and is supplied from a 250 V dc supply. The armature circuit resistance is 0.2  </a:t>
            </a:r>
            <a:r>
              <a:rPr lang="el-GR" dirty="0" smtClean="0"/>
              <a:t>Ω</a:t>
            </a:r>
            <a:r>
              <a:rPr lang="en-AU" dirty="0" smtClean="0"/>
              <a:t> and the load has a resistance of 8  </a:t>
            </a:r>
            <a:r>
              <a:rPr lang="el-GR" dirty="0" smtClean="0"/>
              <a:t>Ω</a:t>
            </a:r>
            <a:r>
              <a:rPr lang="en-AU" dirty="0" smtClean="0"/>
              <a:t>. Given the generator operates with a field flux of 0.098 Wb, a speed of 1000 rpm and has a machine constant of 5 determine the:</a:t>
            </a: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484239" y="1988840"/>
            <a:ext cx="6624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 smtClean="0"/>
              <a:t>(a)	field current</a:t>
            </a:r>
          </a:p>
          <a:p>
            <a:r>
              <a:rPr lang="en-AU" dirty="0" smtClean="0"/>
              <a:t>(b)	generator terminal voltage</a:t>
            </a:r>
          </a:p>
          <a:p>
            <a:r>
              <a:rPr lang="en-AU" dirty="0" smtClean="0"/>
              <a:t>(c)	load current</a:t>
            </a:r>
          </a:p>
          <a:p>
            <a:r>
              <a:rPr lang="en-AU" dirty="0" smtClean="0"/>
              <a:t>(d)	generator terminal voltage when delivering load current</a:t>
            </a:r>
          </a:p>
          <a:p>
            <a:r>
              <a:rPr lang="en-AU" dirty="0" smtClean="0"/>
              <a:t>(e)	voltage drop across the armature circuit resistance.</a:t>
            </a:r>
            <a:endParaRPr lang="en-AU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65638" y="3994035"/>
            <a:ext cx="2398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r>
              <a:rPr lang="en-AU" altLang="en-US" dirty="0"/>
              <a:t>What do we know?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292080" y="2096852"/>
            <a:ext cx="33682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r>
              <a:rPr lang="en-AU" altLang="en-US" dirty="0"/>
              <a:t>What do we want to know?</a:t>
            </a:r>
          </a:p>
        </p:txBody>
      </p:sp>
      <p:cxnSp>
        <p:nvCxnSpPr>
          <p:cNvPr id="129" name="Straight Connector 128"/>
          <p:cNvCxnSpPr/>
          <p:nvPr/>
        </p:nvCxnSpPr>
        <p:spPr bwMode="auto">
          <a:xfrm>
            <a:off x="565638" y="1628800"/>
            <a:ext cx="187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Straight Connector 129"/>
          <p:cNvCxnSpPr/>
          <p:nvPr/>
        </p:nvCxnSpPr>
        <p:spPr bwMode="auto">
          <a:xfrm>
            <a:off x="6048468" y="1628800"/>
            <a:ext cx="208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" name="Group 8"/>
          <p:cNvGrpSpPr/>
          <p:nvPr/>
        </p:nvGrpSpPr>
        <p:grpSpPr>
          <a:xfrm>
            <a:off x="3347864" y="3878682"/>
            <a:ext cx="5200588" cy="2538650"/>
            <a:chOff x="3347864" y="3878682"/>
            <a:chExt cx="5200588" cy="2538650"/>
          </a:xfrm>
        </p:grpSpPr>
        <p:sp>
          <p:nvSpPr>
            <p:cNvPr id="21" name="Text Box 82"/>
            <p:cNvSpPr txBox="1">
              <a:spLocks noChangeArrowheads="1"/>
            </p:cNvSpPr>
            <p:nvPr/>
          </p:nvSpPr>
          <p:spPr bwMode="auto">
            <a:xfrm>
              <a:off x="4372064" y="5148295"/>
              <a:ext cx="720000" cy="215444"/>
            </a:xfrm>
            <a:prstGeom prst="rect">
              <a:avLst/>
            </a:prstGeom>
            <a:solidFill>
              <a:srgbClr val="CCFFFF"/>
            </a:solidFill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 anchorCtr="0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r" eaLnBrk="1" hangingPunct="1">
                <a:spcBef>
                  <a:spcPts val="0"/>
                </a:spcBef>
              </a:pPr>
              <a:r>
                <a:rPr lang="en-AU" sz="1400" baseline="0" dirty="0" smtClean="0">
                  <a:solidFill>
                    <a:srgbClr val="0000FF"/>
                  </a:solidFill>
                </a:rPr>
                <a:t>200 </a:t>
              </a:r>
              <a:r>
                <a:rPr lang="el-GR" sz="1400" baseline="0" dirty="0" smtClean="0">
                  <a:solidFill>
                    <a:srgbClr val="0000FF"/>
                  </a:solidFill>
                </a:rPr>
                <a:t>Ω</a:t>
              </a:r>
              <a:endParaRPr lang="en-AU" altLang="en-US" sz="1400" baseline="0" dirty="0">
                <a:solidFill>
                  <a:srgbClr val="0000FF"/>
                </a:solidFill>
              </a:endParaRPr>
            </a:p>
          </p:txBody>
        </p:sp>
        <p:sp>
          <p:nvSpPr>
            <p:cNvPr id="38" name="Text Box 81"/>
            <p:cNvSpPr txBox="1">
              <a:spLocks noChangeArrowheads="1"/>
            </p:cNvSpPr>
            <p:nvPr/>
          </p:nvSpPr>
          <p:spPr bwMode="auto">
            <a:xfrm>
              <a:off x="5976236" y="4797348"/>
              <a:ext cx="648000" cy="215444"/>
            </a:xfrm>
            <a:prstGeom prst="rect">
              <a:avLst/>
            </a:prstGeom>
            <a:solidFill>
              <a:srgbClr val="CCFFFF"/>
            </a:solidFill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 anchorCtr="0">
              <a:spAutoFit/>
            </a:bodyPr>
            <a:lstStyle>
              <a:defPPr>
                <a:defRPr lang="en-AU"/>
              </a:defPPr>
              <a:lvl1pPr algn="r" eaLnBrk="1" hangingPunct="1">
                <a:spcBef>
                  <a:spcPts val="0"/>
                </a:spcBef>
                <a:defRPr sz="1400" baseline="0"/>
              </a:lvl1pPr>
              <a:lvl2pPr marL="742950" indent="-285750" eaLnBrk="0" hangingPunct="0"/>
              <a:lvl3pPr marL="1143000" indent="-228600" eaLnBrk="0" hangingPunct="0"/>
              <a:lvl4pPr marL="1600200" indent="-228600" eaLnBrk="0" hangingPunct="0"/>
              <a:lvl5pPr marL="2057400" indent="-228600" eaLnBrk="0" hangingPunct="0"/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</a:lvl9pPr>
            </a:lstStyle>
            <a:p>
              <a:pPr algn="l"/>
              <a:r>
                <a:rPr lang="en-AU" dirty="0" smtClean="0">
                  <a:solidFill>
                    <a:srgbClr val="0000FF"/>
                  </a:solidFill>
                </a:rPr>
                <a:t>0.2 </a:t>
              </a:r>
              <a:r>
                <a:rPr lang="el-GR" dirty="0" smtClean="0">
                  <a:solidFill>
                    <a:srgbClr val="0000FF"/>
                  </a:solidFill>
                </a:rPr>
                <a:t>Ω</a:t>
              </a:r>
              <a:endParaRPr lang="en-AU" altLang="en-US" dirty="0">
                <a:solidFill>
                  <a:srgbClr val="0000FF"/>
                </a:solidFill>
              </a:endParaRPr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3601072" y="4058702"/>
              <a:ext cx="3111252" cy="2358630"/>
              <a:chOff x="1943100" y="1340124"/>
              <a:chExt cx="4918784" cy="3439739"/>
            </a:xfrm>
            <a:solidFill>
              <a:srgbClr val="CCFFFF"/>
            </a:solidFill>
          </p:grpSpPr>
          <p:grpSp>
            <p:nvGrpSpPr>
              <p:cNvPr id="87" name="Group 86"/>
              <p:cNvGrpSpPr/>
              <p:nvPr/>
            </p:nvGrpSpPr>
            <p:grpSpPr>
              <a:xfrm>
                <a:off x="5148263" y="1706463"/>
                <a:ext cx="1713621" cy="3073400"/>
                <a:chOff x="5148263" y="1706463"/>
                <a:chExt cx="1713621" cy="3073400"/>
              </a:xfrm>
              <a:grpFill/>
            </p:grpSpPr>
            <p:sp>
              <p:nvSpPr>
                <p:cNvPr id="106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6006551" y="4280511"/>
                  <a:ext cx="626061" cy="36750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algn="ctr" eaLnBrk="1" hangingPunct="1"/>
                  <a:r>
                    <a:rPr lang="en-AU" altLang="en-US" sz="1000" baseline="0" dirty="0"/>
                    <a:t>A</a:t>
                  </a:r>
                  <a:r>
                    <a:rPr lang="en-AU" altLang="en-US" sz="1000" dirty="0"/>
                    <a:t>2</a:t>
                  </a:r>
                  <a:endParaRPr lang="en-AU" altLang="en-US" sz="1000" baseline="0" dirty="0"/>
                </a:p>
              </p:txBody>
            </p:sp>
            <p:sp>
              <p:nvSpPr>
                <p:cNvPr id="105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6008138" y="1865234"/>
                  <a:ext cx="626061" cy="36750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algn="ctr" eaLnBrk="1" hangingPunct="1"/>
                  <a:r>
                    <a:rPr lang="en-AU" altLang="en-US" sz="1000" baseline="0" dirty="0"/>
                    <a:t>A</a:t>
                  </a:r>
                  <a:r>
                    <a:rPr lang="en-AU" altLang="en-US" sz="1000" dirty="0"/>
                    <a:t>1</a:t>
                  </a:r>
                  <a:endParaRPr lang="en-AU" altLang="en-US" sz="1000" baseline="0" dirty="0"/>
                </a:p>
              </p:txBody>
            </p:sp>
            <p:cxnSp>
              <p:nvCxnSpPr>
                <p:cNvPr id="104" name="AutoShape 53"/>
                <p:cNvCxnSpPr>
                  <a:cxnSpLocks noChangeShapeType="1"/>
                  <a:stCxn id="109" idx="2"/>
                  <a:endCxn id="112" idx="0"/>
                </p:cNvCxnSpPr>
                <p:nvPr/>
              </p:nvCxnSpPr>
              <p:spPr bwMode="auto">
                <a:xfrm rot="10800000" flipV="1">
                  <a:off x="5400675" y="1779488"/>
                  <a:ext cx="1208088" cy="490538"/>
                </a:xfrm>
                <a:prstGeom prst="bentConnector2">
                  <a:avLst/>
                </a:prstGeom>
                <a:grp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07" name="Line 62"/>
                <p:cNvSpPr>
                  <a:spLocks noChangeShapeType="1"/>
                </p:cNvSpPr>
                <p:nvPr/>
              </p:nvSpPr>
              <p:spPr bwMode="auto">
                <a:xfrm flipH="1">
                  <a:off x="6861884" y="2114450"/>
                  <a:ext cx="0" cy="2305050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 type="triangle" w="lg" len="lg"/>
                  <a:tailEnd type="triangle" w="lg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09" name="Oval 64"/>
                <p:cNvSpPr>
                  <a:spLocks noChangeArrowheads="1"/>
                </p:cNvSpPr>
                <p:nvPr/>
              </p:nvSpPr>
              <p:spPr bwMode="auto">
                <a:xfrm>
                  <a:off x="6623050" y="1706463"/>
                  <a:ext cx="144463" cy="144463"/>
                </a:xfrm>
                <a:prstGeom prst="ellipse">
                  <a:avLst/>
                </a:prstGeom>
                <a:grpFill/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10" name="Oval 65"/>
                <p:cNvSpPr>
                  <a:spLocks noChangeArrowheads="1"/>
                </p:cNvSpPr>
                <p:nvPr/>
              </p:nvSpPr>
              <p:spPr bwMode="auto">
                <a:xfrm>
                  <a:off x="6623050" y="4635401"/>
                  <a:ext cx="144463" cy="144462"/>
                </a:xfrm>
                <a:prstGeom prst="ellipse">
                  <a:avLst/>
                </a:prstGeom>
                <a:grpFill/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cxnSp>
              <p:nvCxnSpPr>
                <p:cNvPr id="111" name="AutoShape 67"/>
                <p:cNvCxnSpPr>
                  <a:cxnSpLocks noChangeShapeType="1"/>
                  <a:stCxn id="110" idx="2"/>
                  <a:endCxn id="123" idx="1"/>
                </p:cNvCxnSpPr>
                <p:nvPr/>
              </p:nvCxnSpPr>
              <p:spPr bwMode="auto">
                <a:xfrm rot="10800000">
                  <a:off x="5400675" y="3954363"/>
                  <a:ext cx="1208088" cy="754063"/>
                </a:xfrm>
                <a:prstGeom prst="bentConnector2">
                  <a:avLst/>
                </a:prstGeom>
                <a:grpFill/>
                <a:ln w="28575">
                  <a:solidFill>
                    <a:schemeClr val="tx1"/>
                  </a:solidFill>
                  <a:miter lim="800000"/>
                  <a:headEnd type="oval" w="sm" len="sm"/>
                  <a:tailEnd type="oval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12" name="Rectangle 68"/>
                <p:cNvSpPr>
                  <a:spLocks noChangeArrowheads="1"/>
                </p:cNvSpPr>
                <p:nvPr/>
              </p:nvSpPr>
              <p:spPr bwMode="auto">
                <a:xfrm>
                  <a:off x="5256213" y="2284313"/>
                  <a:ext cx="287337" cy="755650"/>
                </a:xfrm>
                <a:prstGeom prst="rect">
                  <a:avLst/>
                </a:prstGeom>
                <a:grpFill/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grpSp>
              <p:nvGrpSpPr>
                <p:cNvPr id="113" name="Group 69"/>
                <p:cNvGrpSpPr>
                  <a:grpSpLocks/>
                </p:cNvGrpSpPr>
                <p:nvPr/>
              </p:nvGrpSpPr>
              <p:grpSpPr bwMode="auto">
                <a:xfrm>
                  <a:off x="5148263" y="3220938"/>
                  <a:ext cx="503237" cy="719138"/>
                  <a:chOff x="4762" y="2228"/>
                  <a:chExt cx="317" cy="453"/>
                </a:xfrm>
                <a:grpFill/>
              </p:grpSpPr>
              <p:sp>
                <p:nvSpPr>
                  <p:cNvPr id="117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762" y="2296"/>
                    <a:ext cx="317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AU" dirty="0"/>
                  </a:p>
                </p:txBody>
              </p:sp>
              <p:sp>
                <p:nvSpPr>
                  <p:cNvPr id="118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4830" y="2329"/>
                    <a:ext cx="182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AU" dirty="0"/>
                  </a:p>
                </p:txBody>
              </p:sp>
              <p:sp>
                <p:nvSpPr>
                  <p:cNvPr id="119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4921" y="2363"/>
                    <a:ext cx="0" cy="182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AU" dirty="0"/>
                  </a:p>
                </p:txBody>
              </p:sp>
              <p:sp>
                <p:nvSpPr>
                  <p:cNvPr id="120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4762" y="2579"/>
                    <a:ext cx="317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AU" dirty="0"/>
                  </a:p>
                </p:txBody>
              </p:sp>
              <p:sp>
                <p:nvSpPr>
                  <p:cNvPr id="12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4830" y="2613"/>
                    <a:ext cx="182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AU" dirty="0"/>
                  </a:p>
                </p:txBody>
              </p:sp>
              <p:sp>
                <p:nvSpPr>
                  <p:cNvPr id="12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4921" y="2228"/>
                    <a:ext cx="0" cy="68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AU" dirty="0"/>
                  </a:p>
                </p:txBody>
              </p:sp>
              <p:sp>
                <p:nvSpPr>
                  <p:cNvPr id="12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4921" y="2613"/>
                    <a:ext cx="0" cy="68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AU" dirty="0"/>
                  </a:p>
                </p:txBody>
              </p:sp>
            </p:grpSp>
            <p:cxnSp>
              <p:nvCxnSpPr>
                <p:cNvPr id="114" name="AutoShape 77"/>
                <p:cNvCxnSpPr>
                  <a:cxnSpLocks noChangeShapeType="1"/>
                  <a:stCxn id="112" idx="2"/>
                  <a:endCxn id="122" idx="0"/>
                </p:cNvCxnSpPr>
                <p:nvPr/>
              </p:nvCxnSpPr>
              <p:spPr bwMode="auto">
                <a:xfrm>
                  <a:off x="5400675" y="3054251"/>
                  <a:ext cx="0" cy="152400"/>
                </a:xfrm>
                <a:prstGeom prst="straightConnector1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 type="oval" w="sm" len="sm"/>
                  <a:tailEnd type="oval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88" name="Group 87"/>
              <p:cNvGrpSpPr/>
              <p:nvPr/>
            </p:nvGrpSpPr>
            <p:grpSpPr>
              <a:xfrm>
                <a:off x="1943100" y="1340124"/>
                <a:ext cx="2951163" cy="3439739"/>
                <a:chOff x="1943100" y="1340124"/>
                <a:chExt cx="2951163" cy="3439739"/>
              </a:xfrm>
              <a:grpFill/>
            </p:grpSpPr>
            <p:cxnSp>
              <p:nvCxnSpPr>
                <p:cNvPr id="89" name="AutoShape 44"/>
                <p:cNvCxnSpPr>
                  <a:cxnSpLocks noChangeShapeType="1"/>
                  <a:stCxn id="96" idx="6"/>
                  <a:endCxn id="102" idx="1"/>
                </p:cNvCxnSpPr>
                <p:nvPr/>
              </p:nvCxnSpPr>
              <p:spPr bwMode="auto">
                <a:xfrm flipV="1">
                  <a:off x="2087563" y="1502048"/>
                  <a:ext cx="918393" cy="794"/>
                </a:xfrm>
                <a:prstGeom prst="straightConnector1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 type="oval" w="sm" len="sm"/>
                  <a:tailEnd type="oval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92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4039378" y="1915999"/>
                  <a:ext cx="626063" cy="36750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algn="ctr" eaLnBrk="1" hangingPunct="1"/>
                  <a:r>
                    <a:rPr lang="en-AU" altLang="en-US" sz="1000" baseline="0" dirty="0"/>
                    <a:t>E</a:t>
                  </a:r>
                  <a:r>
                    <a:rPr lang="en-AU" altLang="en-US" sz="1000" dirty="0"/>
                    <a:t>1</a:t>
                  </a:r>
                  <a:endParaRPr lang="en-AU" altLang="en-US" sz="1000" baseline="0" dirty="0"/>
                </a:p>
              </p:txBody>
            </p:sp>
            <p:sp>
              <p:nvSpPr>
                <p:cNvPr id="93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4039378" y="3824212"/>
                  <a:ext cx="626063" cy="36750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algn="ctr" eaLnBrk="1" hangingPunct="1"/>
                  <a:r>
                    <a:rPr lang="en-AU" altLang="en-US" sz="1000" baseline="0" dirty="0"/>
                    <a:t>E</a:t>
                  </a:r>
                  <a:r>
                    <a:rPr lang="en-AU" altLang="en-US" sz="1000" dirty="0"/>
                    <a:t>2</a:t>
                  </a:r>
                  <a:endParaRPr lang="en-AU" altLang="en-US" sz="1000" baseline="0" dirty="0"/>
                </a:p>
              </p:txBody>
            </p:sp>
            <p:cxnSp>
              <p:nvCxnSpPr>
                <p:cNvPr id="90" name="AutoShape 46"/>
                <p:cNvCxnSpPr>
                  <a:cxnSpLocks noChangeShapeType="1"/>
                  <a:stCxn id="95" idx="0"/>
                  <a:endCxn id="102" idx="3"/>
                </p:cNvCxnSpPr>
                <p:nvPr/>
              </p:nvCxnSpPr>
              <p:spPr bwMode="auto">
                <a:xfrm rot="16200000" flipV="1">
                  <a:off x="3871318" y="1536799"/>
                  <a:ext cx="824334" cy="754832"/>
                </a:xfrm>
                <a:prstGeom prst="bentConnector2">
                  <a:avLst/>
                </a:prstGeom>
                <a:grpFill/>
                <a:ln w="38100">
                  <a:solidFill>
                    <a:schemeClr val="tx1"/>
                  </a:solidFill>
                  <a:miter lim="800000"/>
                  <a:headEnd type="oval" w="sm" len="sm"/>
                  <a:tailEnd type="oval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1" name="AutoShape 47"/>
                <p:cNvCxnSpPr>
                  <a:cxnSpLocks noChangeShapeType="1"/>
                  <a:stCxn id="95" idx="2"/>
                  <a:endCxn id="97" idx="6"/>
                </p:cNvCxnSpPr>
                <p:nvPr/>
              </p:nvCxnSpPr>
              <p:spPr bwMode="auto">
                <a:xfrm rot="5400000">
                  <a:off x="2921795" y="2968525"/>
                  <a:ext cx="904875" cy="2573338"/>
                </a:xfrm>
                <a:prstGeom prst="bentConnector2">
                  <a:avLst/>
                </a:prstGeom>
                <a:grpFill/>
                <a:ln w="38100">
                  <a:solidFill>
                    <a:schemeClr val="tx1"/>
                  </a:solidFill>
                  <a:miter lim="800000"/>
                  <a:headEnd type="oval" w="sm" len="sm"/>
                  <a:tailEnd type="oval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99" name="Text Box 83"/>
                <p:cNvSpPr txBox="1">
                  <a:spLocks noChangeArrowheads="1"/>
                </p:cNvSpPr>
                <p:nvPr/>
              </p:nvSpPr>
              <p:spPr bwMode="auto">
                <a:xfrm>
                  <a:off x="2771800" y="1755216"/>
                  <a:ext cx="1368424" cy="583506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algn="ctr" eaLnBrk="1" hangingPunct="1"/>
                  <a:r>
                    <a:rPr lang="en-AU" altLang="en-US" sz="1000" baseline="0" dirty="0"/>
                    <a:t>Field Rheostat</a:t>
                  </a:r>
                </a:p>
              </p:txBody>
            </p:sp>
            <p:grpSp>
              <p:nvGrpSpPr>
                <p:cNvPr id="94" name="Group 59"/>
                <p:cNvGrpSpPr>
                  <a:grpSpLocks/>
                </p:cNvGrpSpPr>
                <p:nvPr/>
              </p:nvGrpSpPr>
              <p:grpSpPr bwMode="auto">
                <a:xfrm>
                  <a:off x="3004367" y="1340124"/>
                  <a:ext cx="996950" cy="323850"/>
                  <a:chOff x="843" y="1259"/>
                  <a:chExt cx="628" cy="204"/>
                </a:xfrm>
                <a:grpFill/>
              </p:grpSpPr>
              <p:sp>
                <p:nvSpPr>
                  <p:cNvPr id="102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844" y="1259"/>
                    <a:ext cx="567" cy="204"/>
                  </a:xfrm>
                  <a:prstGeom prst="rect">
                    <a:avLst/>
                  </a:prstGeom>
                  <a:grpFill/>
                  <a:ln w="381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>
                    <a:lvl1pPr eaLnBrk="0" hangingPunct="0">
                      <a:defRPr sz="2400" baseline="-25000"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1pPr>
                    <a:lvl2pPr marL="742950" indent="-285750" eaLnBrk="0" hangingPunct="0">
                      <a:defRPr sz="2400" baseline="-25000"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2pPr>
                    <a:lvl3pPr marL="1143000" indent="-228600" eaLnBrk="0" hangingPunct="0">
                      <a:defRPr sz="2400" baseline="-25000"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3pPr>
                    <a:lvl4pPr marL="1600200" indent="-228600" eaLnBrk="0" hangingPunct="0">
                      <a:defRPr sz="2400" baseline="-25000"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4pPr>
                    <a:lvl5pPr marL="2057400" indent="-228600" eaLnBrk="0" hangingPunct="0">
                      <a:defRPr sz="2400" baseline="-25000"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sz="2400" baseline="-25000"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sz="2400" baseline="-25000"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sz="2400" baseline="-25000"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sz="2400" baseline="-25000"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  <p:sp>
                <p:nvSpPr>
                  <p:cNvPr id="103" name="Line 61"/>
                  <p:cNvSpPr>
                    <a:spLocks noChangeShapeType="1"/>
                  </p:cNvSpPr>
                  <p:nvPr/>
                </p:nvSpPr>
                <p:spPr bwMode="auto">
                  <a:xfrm rot="2700000" flipV="1">
                    <a:off x="1157" y="1021"/>
                    <a:ext cx="0" cy="628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 type="triangle" w="lg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AU" dirty="0"/>
                  </a:p>
                </p:txBody>
              </p:sp>
            </p:grpSp>
            <p:sp>
              <p:nvSpPr>
                <p:cNvPr id="95" name="Rectangle 78"/>
                <p:cNvSpPr>
                  <a:spLocks noChangeArrowheads="1"/>
                </p:cNvSpPr>
                <p:nvPr/>
              </p:nvSpPr>
              <p:spPr bwMode="auto">
                <a:xfrm>
                  <a:off x="4427538" y="2326382"/>
                  <a:ext cx="466725" cy="1476375"/>
                </a:xfrm>
                <a:prstGeom prst="rect">
                  <a:avLst/>
                </a:prstGeom>
                <a:grpFill/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96" name="Oval 79"/>
                <p:cNvSpPr>
                  <a:spLocks noChangeArrowheads="1"/>
                </p:cNvSpPr>
                <p:nvPr/>
              </p:nvSpPr>
              <p:spPr bwMode="auto">
                <a:xfrm>
                  <a:off x="1943100" y="1430611"/>
                  <a:ext cx="144463" cy="144462"/>
                </a:xfrm>
                <a:prstGeom prst="ellipse">
                  <a:avLst/>
                </a:prstGeom>
                <a:grpFill/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97" name="Oval 80"/>
                <p:cNvSpPr>
                  <a:spLocks noChangeArrowheads="1"/>
                </p:cNvSpPr>
                <p:nvPr/>
              </p:nvSpPr>
              <p:spPr bwMode="auto">
                <a:xfrm>
                  <a:off x="1943100" y="4635401"/>
                  <a:ext cx="144463" cy="144462"/>
                </a:xfrm>
                <a:prstGeom prst="ellipse">
                  <a:avLst/>
                </a:prstGeom>
                <a:grpFill/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00" name="Line 87"/>
                <p:cNvSpPr>
                  <a:spLocks noChangeShapeType="1"/>
                </p:cNvSpPr>
                <p:nvPr/>
              </p:nvSpPr>
              <p:spPr bwMode="auto">
                <a:xfrm>
                  <a:off x="2014538" y="1673126"/>
                  <a:ext cx="1587" cy="2782887"/>
                </a:xfrm>
                <a:prstGeom prst="lin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 type="triangle" w="lg" len="lg"/>
                  <a:tailEnd type="triangle" w="lg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</p:grpSp>
        </p:grpSp>
        <p:sp>
          <p:nvSpPr>
            <p:cNvPr id="24" name="Text Box 88"/>
            <p:cNvSpPr txBox="1">
              <a:spLocks noChangeArrowheads="1"/>
            </p:cNvSpPr>
            <p:nvPr/>
          </p:nvSpPr>
          <p:spPr bwMode="auto">
            <a:xfrm>
              <a:off x="3347864" y="5146240"/>
              <a:ext cx="648000" cy="215444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</p:spPr>
          <p:txBody>
            <a:bodyPr lIns="0" tIns="0" rIns="0" bIns="0" anchor="ctr" anchorCtr="0">
              <a:spAutoFit/>
            </a:bodyPr>
            <a:lstStyle>
              <a:defPPr>
                <a:defRPr lang="en-AU"/>
              </a:defPPr>
              <a:lvl1pPr algn="r" eaLnBrk="1" hangingPunct="1">
                <a:spcBef>
                  <a:spcPts val="0"/>
                </a:spcBef>
                <a:defRPr sz="1400" baseline="0"/>
              </a:lvl1pPr>
              <a:lvl2pPr marL="742950" indent="-285750" eaLnBrk="0" hangingPunct="0"/>
              <a:lvl3pPr marL="1143000" indent="-228600" eaLnBrk="0" hangingPunct="0"/>
              <a:lvl4pPr marL="1600200" indent="-228600" eaLnBrk="0" hangingPunct="0"/>
              <a:lvl5pPr marL="2057400" indent="-228600" eaLnBrk="0" hangingPunct="0"/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AU" altLang="en-US" dirty="0" smtClean="0">
                  <a:solidFill>
                    <a:srgbClr val="0000FF"/>
                  </a:solidFill>
                </a:rPr>
                <a:t>250 V</a:t>
              </a:r>
              <a:endParaRPr lang="en-AU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39" name="Text Box 85"/>
            <p:cNvSpPr txBox="1">
              <a:spLocks noChangeArrowheads="1"/>
            </p:cNvSpPr>
            <p:nvPr/>
          </p:nvSpPr>
          <p:spPr bwMode="auto">
            <a:xfrm>
              <a:off x="5992244" y="5462858"/>
              <a:ext cx="432000" cy="307777"/>
            </a:xfrm>
            <a:prstGeom prst="rect">
              <a:avLst/>
            </a:prstGeom>
            <a:solidFill>
              <a:srgbClr val="CCFFFF"/>
            </a:solidFill>
            <a:ln w="2857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400" baseline="0" dirty="0">
                  <a:solidFill>
                    <a:schemeClr val="bg1">
                      <a:lumMod val="50000"/>
                    </a:schemeClr>
                  </a:solidFill>
                </a:rPr>
                <a:t>E</a:t>
              </a:r>
              <a:r>
                <a:rPr lang="en-AU" altLang="en-US" sz="1400" dirty="0">
                  <a:solidFill>
                    <a:schemeClr val="bg1">
                      <a:lumMod val="50000"/>
                    </a:schemeClr>
                  </a:solidFill>
                </a:rPr>
                <a:t>g</a:t>
              </a:r>
              <a:endParaRPr lang="en-AU" altLang="en-US" sz="1400" baseline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4" name="Text Box 63"/>
            <p:cNvSpPr txBox="1">
              <a:spLocks noChangeArrowheads="1"/>
            </p:cNvSpPr>
            <p:nvPr/>
          </p:nvSpPr>
          <p:spPr bwMode="auto">
            <a:xfrm>
              <a:off x="6874596" y="3878682"/>
              <a:ext cx="648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AU"/>
              </a:defPPr>
              <a:lvl1pPr algn="ctr" eaLnBrk="1" hangingPunct="1">
                <a:defRPr sz="1400" baseline="0">
                  <a:solidFill>
                    <a:srgbClr val="0000FF"/>
                  </a:solidFill>
                </a:defRPr>
              </a:lvl1pPr>
              <a:lvl2pPr marL="742950" indent="-285750" eaLnBrk="0" hangingPunct="0"/>
              <a:lvl3pPr marL="1143000" indent="-228600" eaLnBrk="0" hangingPunct="0"/>
              <a:lvl4pPr marL="1600200" indent="-228600" eaLnBrk="0" hangingPunct="0"/>
              <a:lvl5pPr marL="2057400" indent="-228600" eaLnBrk="0" hangingPunct="0"/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</a:lvl9pPr>
            </a:lstStyle>
            <a:p>
              <a:r>
                <a:rPr lang="en-AU" altLang="en-US" dirty="0" smtClean="0"/>
                <a:t>I</a:t>
              </a:r>
              <a:r>
                <a:rPr lang="en-AU" altLang="en-US" baseline="-25000" dirty="0" smtClean="0"/>
                <a:t>L</a:t>
              </a:r>
              <a:endParaRPr lang="en-AU" altLang="en-US" dirty="0"/>
            </a:p>
          </p:txBody>
        </p:sp>
        <p:sp>
          <p:nvSpPr>
            <p:cNvPr id="135" name="Rectangle 99"/>
            <p:cNvSpPr>
              <a:spLocks noChangeArrowheads="1"/>
            </p:cNvSpPr>
            <p:nvPr/>
          </p:nvSpPr>
          <p:spPr bwMode="auto">
            <a:xfrm>
              <a:off x="7577065" y="4851348"/>
              <a:ext cx="288000" cy="97155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6" name="Text Box 100"/>
            <p:cNvSpPr txBox="1">
              <a:spLocks noChangeArrowheads="1"/>
            </p:cNvSpPr>
            <p:nvPr/>
          </p:nvSpPr>
          <p:spPr bwMode="auto">
            <a:xfrm>
              <a:off x="7864452" y="5245459"/>
              <a:ext cx="684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AU" sz="1400" baseline="0" dirty="0" smtClean="0">
                  <a:solidFill>
                    <a:srgbClr val="FF0000"/>
                  </a:solidFill>
                </a:rPr>
                <a:t>8 </a:t>
              </a:r>
              <a:r>
                <a:rPr lang="el-GR" sz="1400" baseline="0" dirty="0" smtClean="0">
                  <a:solidFill>
                    <a:srgbClr val="FF0000"/>
                  </a:solidFill>
                </a:rPr>
                <a:t>Ω</a:t>
              </a:r>
              <a:endParaRPr lang="en-AU" altLang="en-US" sz="1400" baseline="0" dirty="0">
                <a:solidFill>
                  <a:srgbClr val="FF0000"/>
                </a:solidFill>
              </a:endParaRPr>
            </a:p>
          </p:txBody>
        </p:sp>
        <p:cxnSp>
          <p:nvCxnSpPr>
            <p:cNvPr id="137" name="AutoShape 101"/>
            <p:cNvCxnSpPr>
              <a:cxnSpLocks noChangeShapeType="1"/>
              <a:stCxn id="109" idx="6"/>
              <a:endCxn id="135" idx="0"/>
            </p:cNvCxnSpPr>
            <p:nvPr/>
          </p:nvCxnSpPr>
          <p:spPr bwMode="auto">
            <a:xfrm>
              <a:off x="6652632" y="4359430"/>
              <a:ext cx="1068433" cy="49191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8" name="AutoShape 102"/>
            <p:cNvCxnSpPr>
              <a:cxnSpLocks noChangeShapeType="1"/>
              <a:stCxn id="135" idx="2"/>
              <a:endCxn id="110" idx="6"/>
            </p:cNvCxnSpPr>
            <p:nvPr/>
          </p:nvCxnSpPr>
          <p:spPr bwMode="auto">
            <a:xfrm rot="5400000">
              <a:off x="6914397" y="5561134"/>
              <a:ext cx="544905" cy="106843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9" name="AutoShape 104"/>
            <p:cNvSpPr>
              <a:spLocks noChangeArrowheads="1"/>
            </p:cNvSpPr>
            <p:nvPr/>
          </p:nvSpPr>
          <p:spPr bwMode="auto">
            <a:xfrm>
              <a:off x="6892209" y="4197285"/>
              <a:ext cx="612775" cy="107950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rgbClr val="0000FF"/>
            </a:solidFill>
            <a:ln w="28575" algn="ctr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42" name="Text Box 64"/>
            <p:cNvSpPr txBox="1">
              <a:spLocks noChangeArrowheads="1"/>
            </p:cNvSpPr>
            <p:nvPr/>
          </p:nvSpPr>
          <p:spPr bwMode="auto">
            <a:xfrm>
              <a:off x="3958074" y="5863201"/>
              <a:ext cx="648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400" baseline="0" dirty="0" smtClean="0">
                  <a:solidFill>
                    <a:schemeClr val="bg1">
                      <a:lumMod val="50000"/>
                    </a:schemeClr>
                  </a:solidFill>
                </a:rPr>
                <a:t>I</a:t>
              </a:r>
              <a:r>
                <a:rPr lang="en-AU" alt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F</a:t>
              </a:r>
              <a:endParaRPr lang="en-AU" altLang="en-US" sz="1400" baseline="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3" name="AutoShape 103"/>
            <p:cNvSpPr>
              <a:spLocks noChangeArrowheads="1"/>
            </p:cNvSpPr>
            <p:nvPr/>
          </p:nvSpPr>
          <p:spPr bwMode="auto">
            <a:xfrm flipH="1">
              <a:off x="4012074" y="6146996"/>
              <a:ext cx="504000" cy="107950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rgbClr val="0000FF"/>
            </a:solidFill>
            <a:ln w="28575" algn="ctr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47" name="Text Box 88"/>
            <p:cNvSpPr txBox="1">
              <a:spLocks noChangeArrowheads="1"/>
            </p:cNvSpPr>
            <p:nvPr/>
          </p:nvSpPr>
          <p:spPr bwMode="auto">
            <a:xfrm>
              <a:off x="6280376" y="5329656"/>
              <a:ext cx="900000" cy="215444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</p:spPr>
          <p:txBody>
            <a:bodyPr lIns="0" tIns="0" rIns="0" bIns="0" anchor="ctr" anchorCtr="0">
              <a:spAutoFit/>
            </a:bodyPr>
            <a:lstStyle>
              <a:defPPr>
                <a:defRPr lang="en-AU"/>
              </a:defPPr>
              <a:lvl1pPr algn="r" eaLnBrk="1" hangingPunct="1">
                <a:spcBef>
                  <a:spcPts val="0"/>
                </a:spcBef>
                <a:defRPr sz="1400" baseline="0"/>
              </a:lvl1pPr>
              <a:lvl2pPr marL="742950" indent="-285750" eaLnBrk="0" hangingPunct="0"/>
              <a:lvl3pPr marL="1143000" indent="-228600" eaLnBrk="0" hangingPunct="0"/>
              <a:lvl4pPr marL="1600200" indent="-228600" eaLnBrk="0" hangingPunct="0"/>
              <a:lvl5pPr marL="2057400" indent="-228600" eaLnBrk="0" hangingPunct="0"/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AU" altLang="en-US" dirty="0" smtClean="0">
                  <a:solidFill>
                    <a:srgbClr val="0000FF"/>
                  </a:solidFill>
                </a:rPr>
                <a:t>V</a:t>
              </a:r>
              <a:r>
                <a:rPr lang="en-AU" altLang="en-US" baseline="-25000" dirty="0" smtClean="0">
                  <a:solidFill>
                    <a:srgbClr val="0000FF"/>
                  </a:solidFill>
                </a:rPr>
                <a:t>T</a:t>
              </a:r>
              <a:endParaRPr lang="en-AU" altLang="en-US" dirty="0">
                <a:solidFill>
                  <a:srgbClr val="0000FF"/>
                </a:solidFill>
              </a:endParaRPr>
            </a:p>
          </p:txBody>
        </p:sp>
      </p:grpSp>
      <p:cxnSp>
        <p:nvCxnSpPr>
          <p:cNvPr id="79" name="Straight Connector 78"/>
          <p:cNvCxnSpPr/>
          <p:nvPr/>
        </p:nvCxnSpPr>
        <p:spPr bwMode="auto">
          <a:xfrm>
            <a:off x="6758392" y="1323135"/>
            <a:ext cx="12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5" name="Text Box 47"/>
          <p:cNvSpPr txBox="1">
            <a:spLocks noChangeArrowheads="1"/>
          </p:cNvSpPr>
          <p:nvPr/>
        </p:nvSpPr>
        <p:spPr bwMode="auto">
          <a:xfrm>
            <a:off x="932730" y="4678310"/>
            <a:ext cx="198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l-GR" altLang="en-US" sz="2000" baseline="0" dirty="0">
                <a:solidFill>
                  <a:srgbClr val="FF0000"/>
                </a:solidFill>
              </a:rPr>
              <a:t>Φ</a:t>
            </a:r>
            <a:r>
              <a:rPr lang="en-AU" altLang="en-US" sz="2000" dirty="0">
                <a:solidFill>
                  <a:srgbClr val="FF0000"/>
                </a:solidFill>
              </a:rPr>
              <a:t>A</a:t>
            </a:r>
            <a:r>
              <a:rPr lang="en-AU" altLang="en-US" sz="2000" baseline="0" dirty="0">
                <a:solidFill>
                  <a:srgbClr val="FF0000"/>
                </a:solidFill>
              </a:rPr>
              <a:t> = </a:t>
            </a:r>
            <a:r>
              <a:rPr lang="en-AU" altLang="en-US" sz="2000" baseline="0" dirty="0" smtClean="0">
                <a:solidFill>
                  <a:srgbClr val="FF0000"/>
                </a:solidFill>
              </a:rPr>
              <a:t>0.098 </a:t>
            </a:r>
            <a:r>
              <a:rPr lang="en-AU" altLang="en-US" sz="2000" baseline="0" dirty="0">
                <a:solidFill>
                  <a:srgbClr val="FF0000"/>
                </a:solidFill>
              </a:rPr>
              <a:t>Wb</a:t>
            </a:r>
            <a:endParaRPr lang="el-GR" altLang="en-US" sz="2000" baseline="0" dirty="0">
              <a:solidFill>
                <a:srgbClr val="FF0000"/>
              </a:solidFill>
            </a:endParaRPr>
          </a:p>
        </p:txBody>
      </p:sp>
      <p:sp>
        <p:nvSpPr>
          <p:cNvPr id="98" name="Text Box 60"/>
          <p:cNvSpPr txBox="1">
            <a:spLocks noChangeArrowheads="1"/>
          </p:cNvSpPr>
          <p:nvPr/>
        </p:nvSpPr>
        <p:spPr bwMode="auto">
          <a:xfrm>
            <a:off x="932731" y="5151385"/>
            <a:ext cx="17129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chemeClr val="bg1">
                    <a:lumMod val="50000"/>
                  </a:schemeClr>
                </a:solidFill>
              </a:rPr>
              <a:t>n = 1000 rpm</a:t>
            </a:r>
            <a:endParaRPr lang="el-GR" altLang="en-US" sz="2000" baseline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1" name="Text Box 61"/>
          <p:cNvSpPr txBox="1">
            <a:spLocks noChangeArrowheads="1"/>
          </p:cNvSpPr>
          <p:nvPr/>
        </p:nvSpPr>
        <p:spPr bwMode="auto">
          <a:xfrm>
            <a:off x="932731" y="5624460"/>
            <a:ext cx="758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chemeClr val="bg1">
                    <a:lumMod val="50000"/>
                  </a:schemeClr>
                </a:solidFill>
              </a:rPr>
              <a:t>k = 5</a:t>
            </a:r>
            <a:endParaRPr lang="el-GR" altLang="en-US" sz="2000" baseline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93647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D785A2-83D0-41C4-A35F-5954F33D93A4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6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6F27A1-0E15-43EC-A83A-7BD74E8B3CD9}" type="slidenum">
              <a:rPr lang="en-AU"/>
              <a:pPr>
                <a:defRPr/>
              </a:pPr>
              <a:t>18</a:t>
            </a:fld>
            <a:endParaRPr lang="en-AU" dirty="0"/>
          </a:p>
        </p:txBody>
      </p:sp>
      <p:sp>
        <p:nvSpPr>
          <p:cNvPr id="242735" name="Text Box 47"/>
          <p:cNvSpPr txBox="1">
            <a:spLocks noChangeArrowheads="1"/>
          </p:cNvSpPr>
          <p:nvPr/>
        </p:nvSpPr>
        <p:spPr bwMode="auto">
          <a:xfrm>
            <a:off x="719571" y="3680197"/>
            <a:ext cx="219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l-GR" altLang="en-US" sz="2000" baseline="0" dirty="0">
                <a:solidFill>
                  <a:srgbClr val="0000FF"/>
                </a:solidFill>
              </a:rPr>
              <a:t>Φ</a:t>
            </a:r>
            <a:r>
              <a:rPr lang="en-AU" altLang="en-US" sz="2000" dirty="0">
                <a:solidFill>
                  <a:srgbClr val="0000FF"/>
                </a:solidFill>
              </a:rPr>
              <a:t>A</a:t>
            </a:r>
            <a:r>
              <a:rPr lang="en-AU" altLang="en-US" sz="2000" baseline="0" dirty="0">
                <a:solidFill>
                  <a:srgbClr val="0000FF"/>
                </a:solidFill>
              </a:rPr>
              <a:t> = </a:t>
            </a:r>
            <a:r>
              <a:rPr lang="en-AU" altLang="en-US" sz="2000" baseline="0" dirty="0" smtClean="0">
                <a:solidFill>
                  <a:srgbClr val="0000FF"/>
                </a:solidFill>
              </a:rPr>
              <a:t>0.098 </a:t>
            </a:r>
            <a:r>
              <a:rPr lang="en-AU" altLang="en-US" sz="2000" baseline="0" dirty="0">
                <a:solidFill>
                  <a:srgbClr val="0000FF"/>
                </a:solidFill>
              </a:rPr>
              <a:t>Wb</a:t>
            </a:r>
            <a:endParaRPr lang="el-GR" altLang="en-US" sz="2000" baseline="0" dirty="0">
              <a:solidFill>
                <a:srgbClr val="0000FF"/>
              </a:solidFill>
            </a:endParaRPr>
          </a:p>
        </p:txBody>
      </p:sp>
      <p:sp>
        <p:nvSpPr>
          <p:cNvPr id="242736" name="Text Box 48"/>
          <p:cNvSpPr txBox="1">
            <a:spLocks noChangeArrowheads="1"/>
          </p:cNvSpPr>
          <p:nvPr/>
        </p:nvSpPr>
        <p:spPr bwMode="auto">
          <a:xfrm>
            <a:off x="4031940" y="3141377"/>
            <a:ext cx="24685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I</a:t>
            </a:r>
            <a:r>
              <a:rPr lang="en-AU" altLang="en-US" sz="2000" dirty="0"/>
              <a:t>F</a:t>
            </a:r>
            <a:r>
              <a:rPr lang="en-AU" altLang="en-US" sz="2000" baseline="0" dirty="0"/>
              <a:t> = </a:t>
            </a:r>
            <a:r>
              <a:rPr lang="en-AU" altLang="en-US" sz="2000" baseline="30000" dirty="0"/>
              <a:t>250</a:t>
            </a:r>
            <a:r>
              <a:rPr lang="en-AU" altLang="en-US" sz="2000" baseline="0" dirty="0"/>
              <a:t>/</a:t>
            </a:r>
            <a:r>
              <a:rPr lang="en-AU" altLang="en-US" sz="2000" dirty="0"/>
              <a:t>200</a:t>
            </a:r>
            <a:r>
              <a:rPr lang="en-AU" altLang="en-US" sz="2000" baseline="0" dirty="0"/>
              <a:t> = 1.25 A</a:t>
            </a:r>
            <a:endParaRPr lang="en-AU" altLang="en-US" sz="2000" dirty="0"/>
          </a:p>
        </p:txBody>
      </p:sp>
      <p:sp>
        <p:nvSpPr>
          <p:cNvPr id="242737" name="Text Box 49"/>
          <p:cNvSpPr txBox="1">
            <a:spLocks noChangeArrowheads="1"/>
          </p:cNvSpPr>
          <p:nvPr/>
        </p:nvSpPr>
        <p:spPr bwMode="auto">
          <a:xfrm>
            <a:off x="4028454" y="4760627"/>
            <a:ext cx="326403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V</a:t>
            </a:r>
            <a:r>
              <a:rPr lang="en-AU" altLang="en-US" sz="2000" dirty="0"/>
              <a:t>L</a:t>
            </a:r>
            <a:r>
              <a:rPr lang="en-AU" altLang="en-US" sz="2000" baseline="0" dirty="0"/>
              <a:t> = </a:t>
            </a:r>
            <a:r>
              <a:rPr lang="en-AU" altLang="en-US" sz="2000" baseline="0" dirty="0" smtClean="0"/>
              <a:t>59.76 </a:t>
            </a:r>
            <a:r>
              <a:rPr lang="en-AU" altLang="en-US" sz="2000" baseline="0" dirty="0"/>
              <a:t>x </a:t>
            </a:r>
            <a:r>
              <a:rPr lang="en-AU" altLang="en-US" sz="2000" baseline="0" dirty="0" smtClean="0"/>
              <a:t>8 </a:t>
            </a:r>
            <a:r>
              <a:rPr lang="en-AU" altLang="en-US" sz="2000" baseline="0" dirty="0"/>
              <a:t>= </a:t>
            </a:r>
            <a:r>
              <a:rPr lang="en-AU" altLang="en-US" sz="2000" baseline="0" dirty="0" smtClean="0"/>
              <a:t>478.08 </a:t>
            </a:r>
            <a:r>
              <a:rPr lang="en-AU" altLang="en-US" sz="2000" baseline="0" dirty="0"/>
              <a:t>V</a:t>
            </a:r>
          </a:p>
        </p:txBody>
      </p:sp>
      <p:sp>
        <p:nvSpPr>
          <p:cNvPr id="242738" name="Text Box 50"/>
          <p:cNvSpPr txBox="1">
            <a:spLocks noChangeArrowheads="1"/>
          </p:cNvSpPr>
          <p:nvPr/>
        </p:nvSpPr>
        <p:spPr bwMode="auto">
          <a:xfrm>
            <a:off x="4031939" y="3681127"/>
            <a:ext cx="44694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 smtClean="0"/>
              <a:t>E</a:t>
            </a:r>
            <a:r>
              <a:rPr lang="en-AU" altLang="en-US" sz="2000" dirty="0" smtClean="0"/>
              <a:t>g</a:t>
            </a:r>
            <a:r>
              <a:rPr lang="en-AU" altLang="en-US" sz="2000" baseline="0" dirty="0" smtClean="0"/>
              <a:t> </a:t>
            </a:r>
            <a:r>
              <a:rPr lang="en-AU" altLang="en-US" sz="2000" baseline="0" dirty="0"/>
              <a:t>= k</a:t>
            </a:r>
            <a:r>
              <a:rPr lang="el-GR" altLang="en-US" sz="2000" baseline="0" dirty="0"/>
              <a:t>Φ</a:t>
            </a:r>
            <a:r>
              <a:rPr lang="en-AU" altLang="en-US" sz="2000" baseline="0" dirty="0"/>
              <a:t>n = 5 x </a:t>
            </a:r>
            <a:r>
              <a:rPr lang="en-AU" altLang="en-US" sz="2000" baseline="0" dirty="0" smtClean="0"/>
              <a:t>0.098 </a:t>
            </a:r>
            <a:r>
              <a:rPr lang="en-AU" altLang="en-US" sz="2000" baseline="0" dirty="0"/>
              <a:t>x 1000 = </a:t>
            </a:r>
            <a:r>
              <a:rPr lang="en-AU" altLang="en-US" sz="2000" baseline="0" dirty="0" smtClean="0"/>
              <a:t>490 </a:t>
            </a:r>
            <a:r>
              <a:rPr lang="en-AU" altLang="en-US" sz="2000" baseline="0" dirty="0"/>
              <a:t>V</a:t>
            </a:r>
          </a:p>
        </p:txBody>
      </p:sp>
      <p:sp>
        <p:nvSpPr>
          <p:cNvPr id="242741" name="Text Box 53"/>
          <p:cNvSpPr txBox="1">
            <a:spLocks noChangeArrowheads="1"/>
          </p:cNvSpPr>
          <p:nvPr/>
        </p:nvSpPr>
        <p:spPr bwMode="auto">
          <a:xfrm>
            <a:off x="3993467" y="5300377"/>
            <a:ext cx="32752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V</a:t>
            </a:r>
            <a:r>
              <a:rPr lang="en-AU" altLang="en-US" sz="2000" dirty="0"/>
              <a:t>A</a:t>
            </a:r>
            <a:r>
              <a:rPr lang="en-AU" altLang="en-US" sz="2000" baseline="0" dirty="0"/>
              <a:t> = </a:t>
            </a:r>
            <a:r>
              <a:rPr lang="en-AU" altLang="en-US" sz="2000" baseline="0" dirty="0" smtClean="0"/>
              <a:t>59.76 </a:t>
            </a:r>
            <a:r>
              <a:rPr lang="en-AU" altLang="en-US" sz="2000" baseline="0" dirty="0"/>
              <a:t>x 0.2 = </a:t>
            </a:r>
            <a:r>
              <a:rPr lang="en-AU" altLang="en-US" sz="2000" baseline="0" dirty="0" smtClean="0"/>
              <a:t>11.95 </a:t>
            </a:r>
            <a:r>
              <a:rPr lang="en-AU" altLang="en-US" sz="2000" baseline="0" dirty="0"/>
              <a:t>V</a:t>
            </a:r>
            <a:endParaRPr lang="el-GR" altLang="en-US" sz="2000" dirty="0"/>
          </a:p>
        </p:txBody>
      </p:sp>
      <p:sp>
        <p:nvSpPr>
          <p:cNvPr id="242742" name="Text Box 54"/>
          <p:cNvSpPr txBox="1">
            <a:spLocks noChangeArrowheads="1"/>
          </p:cNvSpPr>
          <p:nvPr/>
        </p:nvSpPr>
        <p:spPr bwMode="auto">
          <a:xfrm>
            <a:off x="3383868" y="3152489"/>
            <a:ext cx="469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/>
              <a:t>(a)</a:t>
            </a:r>
          </a:p>
        </p:txBody>
      </p:sp>
      <p:sp>
        <p:nvSpPr>
          <p:cNvPr id="242743" name="Text Box 55"/>
          <p:cNvSpPr txBox="1">
            <a:spLocks noChangeArrowheads="1"/>
          </p:cNvSpPr>
          <p:nvPr/>
        </p:nvSpPr>
        <p:spPr bwMode="auto">
          <a:xfrm>
            <a:off x="3383868" y="3692239"/>
            <a:ext cx="487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/>
              <a:t>(b)</a:t>
            </a:r>
          </a:p>
        </p:txBody>
      </p:sp>
      <p:sp>
        <p:nvSpPr>
          <p:cNvPr id="242744" name="Text Box 56"/>
          <p:cNvSpPr txBox="1">
            <a:spLocks noChangeArrowheads="1"/>
          </p:cNvSpPr>
          <p:nvPr/>
        </p:nvSpPr>
        <p:spPr bwMode="auto">
          <a:xfrm>
            <a:off x="3383868" y="5314664"/>
            <a:ext cx="4778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/>
              <a:t>(e)</a:t>
            </a:r>
          </a:p>
        </p:txBody>
      </p:sp>
      <p:sp>
        <p:nvSpPr>
          <p:cNvPr id="242748" name="Text Box 60"/>
          <p:cNvSpPr txBox="1">
            <a:spLocks noChangeArrowheads="1"/>
          </p:cNvSpPr>
          <p:nvPr/>
        </p:nvSpPr>
        <p:spPr bwMode="auto">
          <a:xfrm>
            <a:off x="863588" y="4148249"/>
            <a:ext cx="17129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n = 1000 rpm</a:t>
            </a:r>
            <a:endParaRPr lang="el-GR" altLang="en-US" sz="2000" baseline="0"/>
          </a:p>
        </p:txBody>
      </p:sp>
      <p:sp>
        <p:nvSpPr>
          <p:cNvPr id="242749" name="Text Box 61"/>
          <p:cNvSpPr txBox="1">
            <a:spLocks noChangeArrowheads="1"/>
          </p:cNvSpPr>
          <p:nvPr/>
        </p:nvSpPr>
        <p:spPr bwMode="auto">
          <a:xfrm>
            <a:off x="863588" y="4616301"/>
            <a:ext cx="758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k = 5</a:t>
            </a:r>
            <a:endParaRPr lang="el-GR" altLang="en-US" sz="2000" baseline="0" dirty="0"/>
          </a:p>
        </p:txBody>
      </p:sp>
      <p:sp>
        <p:nvSpPr>
          <p:cNvPr id="242750" name="Text Box 62"/>
          <p:cNvSpPr txBox="1">
            <a:spLocks noChangeArrowheads="1"/>
          </p:cNvSpPr>
          <p:nvPr/>
        </p:nvSpPr>
        <p:spPr bwMode="auto">
          <a:xfrm>
            <a:off x="4061284" y="4220877"/>
            <a:ext cx="305564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I</a:t>
            </a:r>
            <a:r>
              <a:rPr lang="en-AU" altLang="en-US" sz="2000" dirty="0"/>
              <a:t>L</a:t>
            </a:r>
            <a:r>
              <a:rPr lang="en-AU" altLang="en-US" sz="2000" baseline="0" dirty="0"/>
              <a:t> = </a:t>
            </a:r>
            <a:r>
              <a:rPr lang="en-AU" altLang="en-US" sz="2000" baseline="30000" dirty="0" smtClean="0"/>
              <a:t>490</a:t>
            </a:r>
            <a:r>
              <a:rPr lang="en-AU" altLang="en-US" sz="2000" baseline="0" dirty="0" smtClean="0"/>
              <a:t>/</a:t>
            </a:r>
            <a:r>
              <a:rPr lang="en-AU" altLang="en-US" sz="2000" dirty="0" smtClean="0"/>
              <a:t>(8 </a:t>
            </a:r>
            <a:r>
              <a:rPr lang="en-AU" altLang="en-US" sz="2000" dirty="0"/>
              <a:t>+ 0.2)</a:t>
            </a:r>
            <a:r>
              <a:rPr lang="en-AU" altLang="en-US" sz="2000" baseline="0" dirty="0"/>
              <a:t> = </a:t>
            </a:r>
            <a:r>
              <a:rPr lang="en-AU" altLang="en-US" sz="2000" baseline="0" dirty="0" smtClean="0"/>
              <a:t>59.76 </a:t>
            </a:r>
            <a:r>
              <a:rPr lang="en-AU" altLang="en-US" sz="2000" baseline="0" dirty="0"/>
              <a:t>A</a:t>
            </a:r>
          </a:p>
        </p:txBody>
      </p:sp>
      <p:sp>
        <p:nvSpPr>
          <p:cNvPr id="242751" name="Text Box 63"/>
          <p:cNvSpPr txBox="1">
            <a:spLocks noChangeArrowheads="1"/>
          </p:cNvSpPr>
          <p:nvPr/>
        </p:nvSpPr>
        <p:spPr bwMode="auto">
          <a:xfrm>
            <a:off x="3383868" y="4233577"/>
            <a:ext cx="469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/>
              <a:t>(c)</a:t>
            </a:r>
          </a:p>
        </p:txBody>
      </p:sp>
      <p:sp>
        <p:nvSpPr>
          <p:cNvPr id="242752" name="Text Box 64"/>
          <p:cNvSpPr txBox="1">
            <a:spLocks noChangeArrowheads="1"/>
          </p:cNvSpPr>
          <p:nvPr/>
        </p:nvSpPr>
        <p:spPr bwMode="auto">
          <a:xfrm>
            <a:off x="3383868" y="4773327"/>
            <a:ext cx="487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/>
              <a:t>(d)</a:t>
            </a:r>
          </a:p>
        </p:txBody>
      </p:sp>
      <p:sp>
        <p:nvSpPr>
          <p:cNvPr id="22550" name="Text Box 107"/>
          <p:cNvSpPr txBox="1">
            <a:spLocks noChangeArrowheads="1"/>
          </p:cNvSpPr>
          <p:nvPr/>
        </p:nvSpPr>
        <p:spPr bwMode="auto">
          <a:xfrm>
            <a:off x="6804248" y="260350"/>
            <a:ext cx="226853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/>
              <a:t>By KVL:</a:t>
            </a:r>
            <a:br>
              <a:rPr lang="en-AU" altLang="en-US" baseline="0" dirty="0"/>
            </a:br>
            <a:r>
              <a:rPr lang="en-AU" altLang="en-US" baseline="0" dirty="0"/>
              <a:t>e</a:t>
            </a:r>
            <a:r>
              <a:rPr lang="en-AU" altLang="en-US" dirty="0"/>
              <a:t>g</a:t>
            </a:r>
            <a:r>
              <a:rPr lang="en-AU" altLang="en-US" baseline="0" dirty="0"/>
              <a:t> = V</a:t>
            </a:r>
            <a:r>
              <a:rPr lang="en-AU" altLang="en-US" dirty="0"/>
              <a:t>T</a:t>
            </a:r>
            <a:r>
              <a:rPr lang="en-AU" altLang="en-US" baseline="0" dirty="0"/>
              <a:t> + I</a:t>
            </a:r>
            <a:r>
              <a:rPr lang="en-AU" altLang="en-US" dirty="0"/>
              <a:t>L</a:t>
            </a:r>
            <a:r>
              <a:rPr lang="en-AU" altLang="en-US" baseline="0" dirty="0"/>
              <a:t>R</a:t>
            </a:r>
            <a:r>
              <a:rPr lang="en-AU" altLang="en-US" dirty="0"/>
              <a:t>A</a:t>
            </a:r>
            <a:endParaRPr lang="en-AU" altLang="en-US" baseline="0" dirty="0"/>
          </a:p>
        </p:txBody>
      </p:sp>
      <p:sp>
        <p:nvSpPr>
          <p:cNvPr id="22552" name="Text Box 109"/>
          <p:cNvSpPr txBox="1">
            <a:spLocks noChangeArrowheads="1"/>
          </p:cNvSpPr>
          <p:nvPr/>
        </p:nvSpPr>
        <p:spPr bwMode="auto">
          <a:xfrm>
            <a:off x="1079500" y="739775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>
                <a:solidFill>
                  <a:srgbClr val="FF0000"/>
                </a:solidFill>
              </a:rPr>
              <a:t>I</a:t>
            </a:r>
            <a:r>
              <a:rPr lang="en-AU" altLang="en-US" dirty="0">
                <a:solidFill>
                  <a:srgbClr val="FF0000"/>
                </a:solidFill>
              </a:rPr>
              <a:t>F</a:t>
            </a:r>
            <a:endParaRPr lang="en-AU" altLang="en-US" baseline="0" dirty="0">
              <a:solidFill>
                <a:srgbClr val="FF0000"/>
              </a:solidFill>
            </a:endParaRPr>
          </a:p>
        </p:txBody>
      </p:sp>
      <p:cxnSp>
        <p:nvCxnSpPr>
          <p:cNvPr id="22553" name="AutoShape 110"/>
          <p:cNvCxnSpPr>
            <a:cxnSpLocks noChangeShapeType="1"/>
            <a:stCxn id="22571" idx="6"/>
            <a:endCxn id="22592" idx="1"/>
          </p:cNvCxnSpPr>
          <p:nvPr/>
        </p:nvCxnSpPr>
        <p:spPr bwMode="auto">
          <a:xfrm flipV="1">
            <a:off x="863600" y="555627"/>
            <a:ext cx="957267" cy="1031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54" name="AutoShape 111"/>
          <p:cNvCxnSpPr>
            <a:cxnSpLocks noChangeShapeType="1"/>
            <a:stCxn id="22570" idx="0"/>
            <a:endCxn id="22592" idx="3"/>
          </p:cNvCxnSpPr>
          <p:nvPr/>
        </p:nvCxnSpPr>
        <p:spPr bwMode="auto">
          <a:xfrm rot="16200000" flipV="1">
            <a:off x="2709470" y="567137"/>
            <a:ext cx="685798" cy="662777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55" name="AutoShape 112"/>
          <p:cNvCxnSpPr>
            <a:cxnSpLocks noChangeShapeType="1"/>
            <a:stCxn id="22570" idx="2"/>
            <a:endCxn id="22572" idx="6"/>
          </p:cNvCxnSpPr>
          <p:nvPr/>
        </p:nvCxnSpPr>
        <p:spPr bwMode="auto">
          <a:xfrm rot="5400000">
            <a:off x="1800225" y="1304926"/>
            <a:ext cx="661987" cy="2506662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56" name="AutoShape 113"/>
          <p:cNvCxnSpPr>
            <a:cxnSpLocks noChangeShapeType="1"/>
            <a:stCxn id="22564" idx="2"/>
            <a:endCxn id="22567" idx="0"/>
          </p:cNvCxnSpPr>
          <p:nvPr/>
        </p:nvCxnSpPr>
        <p:spPr bwMode="auto">
          <a:xfrm rot="10800000" flipV="1">
            <a:off x="4140200" y="566738"/>
            <a:ext cx="1244600" cy="317500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57" name="Text Box 114"/>
          <p:cNvSpPr txBox="1">
            <a:spLocks noChangeArrowheads="1"/>
          </p:cNvSpPr>
          <p:nvPr/>
        </p:nvSpPr>
        <p:spPr bwMode="auto">
          <a:xfrm>
            <a:off x="4967288" y="152400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000" baseline="0" dirty="0"/>
              <a:t>A</a:t>
            </a:r>
            <a:r>
              <a:rPr lang="en-AU" altLang="en-US" sz="2000" dirty="0"/>
              <a:t>1</a:t>
            </a:r>
            <a:endParaRPr lang="en-AU" altLang="en-US" sz="2000" baseline="0" dirty="0"/>
          </a:p>
        </p:txBody>
      </p:sp>
      <p:sp>
        <p:nvSpPr>
          <p:cNvPr id="22558" name="Text Box 115"/>
          <p:cNvSpPr txBox="1">
            <a:spLocks noChangeArrowheads="1"/>
          </p:cNvSpPr>
          <p:nvPr/>
        </p:nvSpPr>
        <p:spPr bwMode="auto">
          <a:xfrm>
            <a:off x="4932363" y="24923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000" baseline="0" dirty="0"/>
              <a:t>A</a:t>
            </a:r>
            <a:r>
              <a:rPr lang="en-AU" altLang="en-US" sz="2000" dirty="0"/>
              <a:t>2</a:t>
            </a:r>
            <a:endParaRPr lang="en-AU" altLang="en-US" sz="2000" baseline="0" dirty="0"/>
          </a:p>
        </p:txBody>
      </p:sp>
      <p:sp>
        <p:nvSpPr>
          <p:cNvPr id="22559" name="Text Box 116"/>
          <p:cNvSpPr txBox="1">
            <a:spLocks noChangeArrowheads="1"/>
          </p:cNvSpPr>
          <p:nvPr/>
        </p:nvSpPr>
        <p:spPr bwMode="auto">
          <a:xfrm>
            <a:off x="2879812" y="836712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000" baseline="0" dirty="0"/>
              <a:t>E</a:t>
            </a:r>
            <a:r>
              <a:rPr lang="en-AU" altLang="en-US" sz="2000" dirty="0"/>
              <a:t>1</a:t>
            </a:r>
            <a:endParaRPr lang="en-AU" altLang="en-US" sz="2000" baseline="0" dirty="0"/>
          </a:p>
        </p:txBody>
      </p:sp>
      <p:sp>
        <p:nvSpPr>
          <p:cNvPr id="22560" name="Text Box 117"/>
          <p:cNvSpPr txBox="1">
            <a:spLocks noChangeArrowheads="1"/>
          </p:cNvSpPr>
          <p:nvPr/>
        </p:nvSpPr>
        <p:spPr bwMode="auto">
          <a:xfrm>
            <a:off x="2879812" y="2240037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000" baseline="0" dirty="0"/>
              <a:t>E</a:t>
            </a:r>
            <a:r>
              <a:rPr lang="en-AU" altLang="en-US" sz="2000" dirty="0"/>
              <a:t>2</a:t>
            </a:r>
            <a:endParaRPr lang="en-AU" altLang="en-US" sz="2000" baseline="0" dirty="0"/>
          </a:p>
        </p:txBody>
      </p:sp>
      <p:grpSp>
        <p:nvGrpSpPr>
          <p:cNvPr id="22561" name="Group 118"/>
          <p:cNvGrpSpPr>
            <a:grpSpLocks/>
          </p:cNvGrpSpPr>
          <p:nvPr/>
        </p:nvGrpSpPr>
        <p:grpSpPr bwMode="auto">
          <a:xfrm>
            <a:off x="1819279" y="393702"/>
            <a:ext cx="901700" cy="323850"/>
            <a:chOff x="843" y="1253"/>
            <a:chExt cx="568" cy="204"/>
          </a:xfrm>
        </p:grpSpPr>
        <p:sp>
          <p:nvSpPr>
            <p:cNvPr id="22592" name="Rectangle 119"/>
            <p:cNvSpPr>
              <a:spLocks noChangeArrowheads="1"/>
            </p:cNvSpPr>
            <p:nvPr/>
          </p:nvSpPr>
          <p:spPr bwMode="auto">
            <a:xfrm>
              <a:off x="844" y="1253"/>
              <a:ext cx="567" cy="204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22593" name="Line 120"/>
            <p:cNvSpPr>
              <a:spLocks noChangeShapeType="1"/>
            </p:cNvSpPr>
            <p:nvPr/>
          </p:nvSpPr>
          <p:spPr bwMode="auto">
            <a:xfrm rot="2700000" flipV="1">
              <a:off x="1127" y="1071"/>
              <a:ext cx="0" cy="56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220072" y="765175"/>
            <a:ext cx="504825" cy="1871663"/>
            <a:chOff x="5220072" y="765175"/>
            <a:chExt cx="504825" cy="1871663"/>
          </a:xfrm>
        </p:grpSpPr>
        <p:sp>
          <p:nvSpPr>
            <p:cNvPr id="22562" name="Line 121"/>
            <p:cNvSpPr>
              <a:spLocks noChangeShapeType="1"/>
            </p:cNvSpPr>
            <p:nvPr/>
          </p:nvSpPr>
          <p:spPr bwMode="auto">
            <a:xfrm flipH="1">
              <a:off x="5472484" y="765175"/>
              <a:ext cx="0" cy="187166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63" name="Text Box 122"/>
            <p:cNvSpPr txBox="1">
              <a:spLocks noChangeArrowheads="1"/>
            </p:cNvSpPr>
            <p:nvPr/>
          </p:nvSpPr>
          <p:spPr bwMode="auto">
            <a:xfrm>
              <a:off x="5220072" y="1502569"/>
              <a:ext cx="504825" cy="396875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 baseline="0" dirty="0">
                  <a:solidFill>
                    <a:srgbClr val="FF0000"/>
                  </a:solidFill>
                </a:rPr>
                <a:t>V</a:t>
              </a:r>
              <a:r>
                <a:rPr lang="en-AU" altLang="en-US" sz="2000" dirty="0">
                  <a:solidFill>
                    <a:srgbClr val="FF0000"/>
                  </a:solidFill>
                </a:rPr>
                <a:t>T</a:t>
              </a:r>
              <a:endParaRPr lang="en-AU" altLang="en-US" sz="2000" baseline="0" dirty="0">
                <a:solidFill>
                  <a:srgbClr val="FF0000"/>
                </a:solidFill>
              </a:endParaRPr>
            </a:p>
          </p:txBody>
        </p:sp>
      </p:grpSp>
      <p:sp>
        <p:nvSpPr>
          <p:cNvPr id="22564" name="Oval 123"/>
          <p:cNvSpPr>
            <a:spLocks noChangeArrowheads="1"/>
          </p:cNvSpPr>
          <p:nvPr/>
        </p:nvSpPr>
        <p:spPr bwMode="auto">
          <a:xfrm>
            <a:off x="5399088" y="493713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2565" name="Oval 124"/>
          <p:cNvSpPr>
            <a:spLocks noChangeArrowheads="1"/>
          </p:cNvSpPr>
          <p:nvPr/>
        </p:nvSpPr>
        <p:spPr bwMode="auto">
          <a:xfrm>
            <a:off x="5399088" y="2816225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cxnSp>
        <p:nvCxnSpPr>
          <p:cNvPr id="22566" name="AutoShape 125"/>
          <p:cNvCxnSpPr>
            <a:cxnSpLocks noChangeShapeType="1"/>
            <a:stCxn id="22565" idx="2"/>
            <a:endCxn id="22591" idx="0"/>
          </p:cNvCxnSpPr>
          <p:nvPr/>
        </p:nvCxnSpPr>
        <p:spPr bwMode="auto">
          <a:xfrm rot="10800000">
            <a:off x="4140200" y="2420939"/>
            <a:ext cx="1258888" cy="467519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67" name="Rectangle 126"/>
          <p:cNvSpPr>
            <a:spLocks noChangeArrowheads="1"/>
          </p:cNvSpPr>
          <p:nvPr/>
        </p:nvSpPr>
        <p:spPr bwMode="auto">
          <a:xfrm>
            <a:off x="4032250" y="898525"/>
            <a:ext cx="215900" cy="6223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grpSp>
        <p:nvGrpSpPr>
          <p:cNvPr id="22568" name="Group 127"/>
          <p:cNvGrpSpPr>
            <a:grpSpLocks/>
          </p:cNvGrpSpPr>
          <p:nvPr/>
        </p:nvGrpSpPr>
        <p:grpSpPr bwMode="auto">
          <a:xfrm>
            <a:off x="3887788" y="1809750"/>
            <a:ext cx="503237" cy="719138"/>
            <a:chOff x="4762" y="2228"/>
            <a:chExt cx="317" cy="453"/>
          </a:xfrm>
        </p:grpSpPr>
        <p:sp>
          <p:nvSpPr>
            <p:cNvPr id="22585" name="Line 128"/>
            <p:cNvSpPr>
              <a:spLocks noChangeShapeType="1"/>
            </p:cNvSpPr>
            <p:nvPr/>
          </p:nvSpPr>
          <p:spPr bwMode="auto">
            <a:xfrm>
              <a:off x="4762" y="2296"/>
              <a:ext cx="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86" name="Line 129"/>
            <p:cNvSpPr>
              <a:spLocks noChangeShapeType="1"/>
            </p:cNvSpPr>
            <p:nvPr/>
          </p:nvSpPr>
          <p:spPr bwMode="auto">
            <a:xfrm>
              <a:off x="4830" y="2329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87" name="Line 130"/>
            <p:cNvSpPr>
              <a:spLocks noChangeShapeType="1"/>
            </p:cNvSpPr>
            <p:nvPr/>
          </p:nvSpPr>
          <p:spPr bwMode="auto">
            <a:xfrm>
              <a:off x="4921" y="2363"/>
              <a:ext cx="0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88" name="Line 131"/>
            <p:cNvSpPr>
              <a:spLocks noChangeShapeType="1"/>
            </p:cNvSpPr>
            <p:nvPr/>
          </p:nvSpPr>
          <p:spPr bwMode="auto">
            <a:xfrm>
              <a:off x="4762" y="2579"/>
              <a:ext cx="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89" name="Line 132"/>
            <p:cNvSpPr>
              <a:spLocks noChangeShapeType="1"/>
            </p:cNvSpPr>
            <p:nvPr/>
          </p:nvSpPr>
          <p:spPr bwMode="auto">
            <a:xfrm>
              <a:off x="4830" y="2613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90" name="Line 133"/>
            <p:cNvSpPr>
              <a:spLocks noChangeShapeType="1"/>
            </p:cNvSpPr>
            <p:nvPr/>
          </p:nvSpPr>
          <p:spPr bwMode="auto">
            <a:xfrm>
              <a:off x="4921" y="2228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22591" name="Line 134"/>
            <p:cNvSpPr>
              <a:spLocks noChangeShapeType="1"/>
            </p:cNvSpPr>
            <p:nvPr/>
          </p:nvSpPr>
          <p:spPr bwMode="auto">
            <a:xfrm>
              <a:off x="4921" y="2613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</p:grpSp>
      <p:cxnSp>
        <p:nvCxnSpPr>
          <p:cNvPr id="22569" name="AutoShape 135"/>
          <p:cNvCxnSpPr>
            <a:cxnSpLocks noChangeShapeType="1"/>
            <a:stCxn id="22567" idx="2"/>
            <a:endCxn id="22590" idx="0"/>
          </p:cNvCxnSpPr>
          <p:nvPr/>
        </p:nvCxnSpPr>
        <p:spPr bwMode="auto">
          <a:xfrm>
            <a:off x="4140200" y="1520825"/>
            <a:ext cx="0" cy="2889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70" name="Rectangle 136"/>
          <p:cNvSpPr>
            <a:spLocks noChangeArrowheads="1"/>
          </p:cNvSpPr>
          <p:nvPr/>
        </p:nvSpPr>
        <p:spPr bwMode="auto">
          <a:xfrm>
            <a:off x="3203575" y="1241425"/>
            <a:ext cx="360363" cy="97155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2571" name="Oval 137"/>
          <p:cNvSpPr>
            <a:spLocks noChangeArrowheads="1"/>
          </p:cNvSpPr>
          <p:nvPr/>
        </p:nvSpPr>
        <p:spPr bwMode="auto">
          <a:xfrm>
            <a:off x="719138" y="493713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2572" name="Oval 138"/>
          <p:cNvSpPr>
            <a:spLocks noChangeArrowheads="1"/>
          </p:cNvSpPr>
          <p:nvPr/>
        </p:nvSpPr>
        <p:spPr bwMode="auto">
          <a:xfrm>
            <a:off x="719138" y="2816225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2573" name="Text Box 139"/>
          <p:cNvSpPr txBox="1">
            <a:spLocks noChangeArrowheads="1"/>
          </p:cNvSpPr>
          <p:nvPr/>
        </p:nvSpPr>
        <p:spPr bwMode="auto">
          <a:xfrm>
            <a:off x="4285097" y="1017588"/>
            <a:ext cx="1042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 smtClean="0"/>
              <a:t>0.2 </a:t>
            </a:r>
            <a:r>
              <a:rPr lang="el-GR" altLang="en-US" sz="2000" baseline="0" dirty="0" smtClean="0"/>
              <a:t>Ω</a:t>
            </a:r>
            <a:endParaRPr lang="en-AU" altLang="en-US" sz="2000" baseline="0" dirty="0"/>
          </a:p>
        </p:txBody>
      </p:sp>
      <p:sp>
        <p:nvSpPr>
          <p:cNvPr id="22574" name="Text Box 140"/>
          <p:cNvSpPr txBox="1">
            <a:spLocks noChangeArrowheads="1"/>
          </p:cNvSpPr>
          <p:nvPr/>
        </p:nvSpPr>
        <p:spPr bwMode="auto">
          <a:xfrm>
            <a:off x="2096293" y="1520825"/>
            <a:ext cx="107235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000" baseline="0" dirty="0" smtClean="0"/>
              <a:t>200 </a:t>
            </a:r>
            <a:r>
              <a:rPr lang="el-GR" altLang="en-US" sz="2000" baseline="0" dirty="0" smtClean="0"/>
              <a:t>Ω</a:t>
            </a:r>
            <a:endParaRPr lang="en-AU" altLang="en-US" sz="2000" baseline="0" dirty="0"/>
          </a:p>
        </p:txBody>
      </p:sp>
      <p:sp>
        <p:nvSpPr>
          <p:cNvPr id="22575" name="Text Box 141"/>
          <p:cNvSpPr txBox="1">
            <a:spLocks noChangeArrowheads="1"/>
          </p:cNvSpPr>
          <p:nvPr/>
        </p:nvSpPr>
        <p:spPr bwMode="auto">
          <a:xfrm>
            <a:off x="4356100" y="1970882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rgbClr val="FF0000"/>
                </a:solidFill>
              </a:rPr>
              <a:t>E</a:t>
            </a:r>
            <a:r>
              <a:rPr lang="en-AU" altLang="en-US" sz="2000" dirty="0">
                <a:solidFill>
                  <a:srgbClr val="FF0000"/>
                </a:solidFill>
              </a:rPr>
              <a:t>g</a:t>
            </a:r>
            <a:endParaRPr lang="en-AU" altLang="en-US" sz="2000" baseline="0" dirty="0">
              <a:solidFill>
                <a:srgbClr val="FF0000"/>
              </a:solidFill>
            </a:endParaRPr>
          </a:p>
        </p:txBody>
      </p:sp>
      <p:sp>
        <p:nvSpPr>
          <p:cNvPr id="22576" name="Line 142"/>
          <p:cNvSpPr>
            <a:spLocks noChangeShapeType="1"/>
          </p:cNvSpPr>
          <p:nvPr/>
        </p:nvSpPr>
        <p:spPr bwMode="auto">
          <a:xfrm>
            <a:off x="805384" y="800100"/>
            <a:ext cx="0" cy="1854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22577" name="Text Box 143"/>
          <p:cNvSpPr txBox="1">
            <a:spLocks noChangeArrowheads="1"/>
          </p:cNvSpPr>
          <p:nvPr/>
        </p:nvSpPr>
        <p:spPr bwMode="auto">
          <a:xfrm>
            <a:off x="279128" y="1528763"/>
            <a:ext cx="1052512" cy="3968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000" baseline="0" dirty="0" smtClean="0"/>
              <a:t>250 V</a:t>
            </a:r>
            <a:endParaRPr lang="en-AU" altLang="en-US" sz="2000" baseline="0" dirty="0"/>
          </a:p>
        </p:txBody>
      </p:sp>
      <p:sp>
        <p:nvSpPr>
          <p:cNvPr id="22578" name="Rectangle 144"/>
          <p:cNvSpPr>
            <a:spLocks noChangeArrowheads="1"/>
          </p:cNvSpPr>
          <p:nvPr/>
        </p:nvSpPr>
        <p:spPr bwMode="auto">
          <a:xfrm>
            <a:off x="6480175" y="1241425"/>
            <a:ext cx="360363" cy="97155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2579" name="Text Box 145"/>
          <p:cNvSpPr txBox="1">
            <a:spLocks noChangeArrowheads="1"/>
          </p:cNvSpPr>
          <p:nvPr/>
        </p:nvSpPr>
        <p:spPr bwMode="auto">
          <a:xfrm>
            <a:off x="6876058" y="1528763"/>
            <a:ext cx="118833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 smtClean="0">
                <a:solidFill>
                  <a:srgbClr val="0000FF"/>
                </a:solidFill>
              </a:rPr>
              <a:t>8 </a:t>
            </a:r>
            <a:r>
              <a:rPr lang="el-GR" altLang="en-US" sz="2000" baseline="0" dirty="0" smtClean="0">
                <a:solidFill>
                  <a:srgbClr val="0000FF"/>
                </a:solidFill>
              </a:rPr>
              <a:t>Ω</a:t>
            </a:r>
            <a:endParaRPr lang="en-AU" altLang="en-US" sz="2000" baseline="0" dirty="0">
              <a:solidFill>
                <a:srgbClr val="0000FF"/>
              </a:solidFill>
            </a:endParaRPr>
          </a:p>
        </p:txBody>
      </p:sp>
      <p:cxnSp>
        <p:nvCxnSpPr>
          <p:cNvPr id="22580" name="AutoShape 146"/>
          <p:cNvCxnSpPr>
            <a:cxnSpLocks noChangeShapeType="1"/>
            <a:stCxn id="22564" idx="6"/>
            <a:endCxn id="22578" idx="0"/>
          </p:cNvCxnSpPr>
          <p:nvPr/>
        </p:nvCxnSpPr>
        <p:spPr bwMode="auto">
          <a:xfrm>
            <a:off x="5557838" y="566738"/>
            <a:ext cx="1103312" cy="660400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81" name="AutoShape 147"/>
          <p:cNvCxnSpPr>
            <a:cxnSpLocks noChangeShapeType="1"/>
            <a:stCxn id="22578" idx="2"/>
            <a:endCxn id="22565" idx="6"/>
          </p:cNvCxnSpPr>
          <p:nvPr/>
        </p:nvCxnSpPr>
        <p:spPr bwMode="auto">
          <a:xfrm rot="5400000">
            <a:off x="5778500" y="2006601"/>
            <a:ext cx="661987" cy="1103312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82" name="AutoShape 148"/>
          <p:cNvSpPr>
            <a:spLocks noChangeArrowheads="1"/>
          </p:cNvSpPr>
          <p:nvPr/>
        </p:nvSpPr>
        <p:spPr bwMode="auto">
          <a:xfrm>
            <a:off x="1042988" y="657225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759450" y="657225"/>
            <a:ext cx="612775" cy="539750"/>
            <a:chOff x="5759450" y="657225"/>
            <a:chExt cx="612775" cy="539750"/>
          </a:xfrm>
        </p:grpSpPr>
        <p:sp>
          <p:nvSpPr>
            <p:cNvPr id="22551" name="Text Box 108"/>
            <p:cNvSpPr txBox="1">
              <a:spLocks noChangeArrowheads="1"/>
            </p:cNvSpPr>
            <p:nvPr/>
          </p:nvSpPr>
          <p:spPr bwMode="auto">
            <a:xfrm>
              <a:off x="5795963" y="739775"/>
              <a:ext cx="5397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baseline="0" dirty="0">
                  <a:solidFill>
                    <a:srgbClr val="FF0000"/>
                  </a:solidFill>
                </a:rPr>
                <a:t>I</a:t>
              </a:r>
              <a:r>
                <a:rPr lang="en-AU" altLang="en-US" dirty="0">
                  <a:solidFill>
                    <a:srgbClr val="FF0000"/>
                  </a:solidFill>
                </a:rPr>
                <a:t>L</a:t>
              </a:r>
              <a:endParaRPr lang="en-AU" altLang="en-US" baseline="0" dirty="0">
                <a:solidFill>
                  <a:srgbClr val="FF0000"/>
                </a:solidFill>
              </a:endParaRPr>
            </a:p>
          </p:txBody>
        </p:sp>
        <p:sp>
          <p:nvSpPr>
            <p:cNvPr id="22583" name="AutoShape 149"/>
            <p:cNvSpPr>
              <a:spLocks noChangeArrowheads="1"/>
            </p:cNvSpPr>
            <p:nvPr/>
          </p:nvSpPr>
          <p:spPr bwMode="auto">
            <a:xfrm>
              <a:off x="5759450" y="657225"/>
              <a:ext cx="612775" cy="107950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rgbClr val="FF0000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sp>
        <p:nvSpPr>
          <p:cNvPr id="6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61" name="Text Box 53"/>
          <p:cNvSpPr txBox="1">
            <a:spLocks noChangeArrowheads="1"/>
          </p:cNvSpPr>
          <p:nvPr/>
        </p:nvSpPr>
        <p:spPr bwMode="auto">
          <a:xfrm>
            <a:off x="3995936" y="5765194"/>
            <a:ext cx="34884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V</a:t>
            </a:r>
            <a:r>
              <a:rPr lang="en-AU" altLang="en-US" sz="2000" dirty="0"/>
              <a:t>A</a:t>
            </a:r>
            <a:r>
              <a:rPr lang="en-AU" altLang="en-US" sz="2000" baseline="0" dirty="0"/>
              <a:t> = </a:t>
            </a:r>
            <a:r>
              <a:rPr lang="en-AU" altLang="en-US" sz="2000" baseline="0" dirty="0" smtClean="0"/>
              <a:t>490 – 478.08 </a:t>
            </a:r>
            <a:r>
              <a:rPr lang="en-AU" altLang="en-US" sz="2000" baseline="0" dirty="0"/>
              <a:t>= </a:t>
            </a:r>
            <a:r>
              <a:rPr lang="en-AU" altLang="en-US" sz="2000" baseline="0" dirty="0" smtClean="0"/>
              <a:t>11.92 </a:t>
            </a:r>
            <a:r>
              <a:rPr lang="en-AU" altLang="en-US" sz="2000" baseline="0" dirty="0"/>
              <a:t>V</a:t>
            </a:r>
            <a:endParaRPr lang="el-GR" altLang="en-US" sz="2000" dirty="0"/>
          </a:p>
        </p:txBody>
      </p:sp>
      <p:sp>
        <p:nvSpPr>
          <p:cNvPr id="62" name="Oval 61"/>
          <p:cNvSpPr/>
          <p:nvPr/>
        </p:nvSpPr>
        <p:spPr bwMode="auto">
          <a:xfrm>
            <a:off x="3599892" y="736561"/>
            <a:ext cx="1547189" cy="92824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80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2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2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2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2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2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2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2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42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42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42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736" grpId="0"/>
      <p:bldP spid="242737" grpId="0"/>
      <p:bldP spid="242738" grpId="0"/>
      <p:bldP spid="242741" grpId="0"/>
      <p:bldP spid="242742" grpId="0"/>
      <p:bldP spid="242743" grpId="0"/>
      <p:bldP spid="242744" grpId="0"/>
      <p:bldP spid="242750" grpId="0"/>
      <p:bldP spid="242751" grpId="0"/>
      <p:bldP spid="242752" grpId="0"/>
      <p:bldP spid="22575" grpId="0"/>
      <p:bldP spid="60" grpId="0" animBg="1"/>
      <p:bldP spid="61" grpId="0"/>
      <p:bldP spid="6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ED7FFC-F997-4106-A2A3-CF92563E78D2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3D3328-B8A3-403B-B716-A0BB3696DCE2}" type="slidenum">
              <a:rPr lang="en-AU"/>
              <a:pPr>
                <a:defRPr/>
              </a:pPr>
              <a:t>19</a:t>
            </a:fld>
            <a:endParaRPr lang="en-AU" dirty="0"/>
          </a:p>
        </p:txBody>
      </p:sp>
      <p:sp>
        <p:nvSpPr>
          <p:cNvPr id="73730" name="WordArt 2"/>
          <p:cNvSpPr>
            <a:spLocks noChangeArrowheads="1" noChangeShapeType="1" noTextEdit="1"/>
          </p:cNvSpPr>
          <p:nvPr/>
        </p:nvSpPr>
        <p:spPr bwMode="auto">
          <a:xfrm>
            <a:off x="972000" y="1002242"/>
            <a:ext cx="7200000" cy="1222375"/>
          </a:xfrm>
          <a:prstGeom prst="rect">
            <a:avLst/>
          </a:prstGeom>
        </p:spPr>
        <p:txBody>
          <a:bodyPr wrap="none" fromWordArt="1"/>
          <a:lstStyle/>
          <a:p>
            <a:pPr algn="ctr">
              <a:spcBef>
                <a:spcPts val="0"/>
              </a:spcBef>
            </a:pPr>
            <a:r>
              <a:rPr lang="en-AU" sz="9600" kern="10" dirty="0">
                <a:latin typeface="Impact"/>
              </a:rPr>
              <a:t>Practical Exercise 7</a:t>
            </a:r>
          </a:p>
        </p:txBody>
      </p:sp>
      <p:sp>
        <p:nvSpPr>
          <p:cNvPr id="73731" name="WordArt 3"/>
          <p:cNvSpPr>
            <a:spLocks noChangeArrowheads="1" noChangeShapeType="1" noTextEdit="1"/>
          </p:cNvSpPr>
          <p:nvPr/>
        </p:nvSpPr>
        <p:spPr bwMode="auto">
          <a:xfrm>
            <a:off x="972000" y="3226859"/>
            <a:ext cx="7200000" cy="2628900"/>
          </a:xfrm>
          <a:prstGeom prst="rect">
            <a:avLst/>
          </a:prstGeom>
        </p:spPr>
        <p:txBody>
          <a:bodyPr wrap="none" fromWordArt="1"/>
          <a:lstStyle/>
          <a:p>
            <a:pPr algn="ctr">
              <a:spcBef>
                <a:spcPts val="0"/>
              </a:spcBef>
            </a:pPr>
            <a:r>
              <a:rPr lang="en-AU" sz="9600" kern="10" dirty="0">
                <a:latin typeface="Impact"/>
              </a:rPr>
              <a:t>The </a:t>
            </a:r>
            <a:r>
              <a:rPr lang="en-AU" sz="9600" kern="10" dirty="0" smtClean="0">
                <a:latin typeface="Impact"/>
              </a:rPr>
              <a:t>Separately</a:t>
            </a:r>
            <a:endParaRPr lang="en-AU" sz="9600" kern="10" dirty="0">
              <a:latin typeface="Impact"/>
            </a:endParaRPr>
          </a:p>
          <a:p>
            <a:pPr algn="ctr">
              <a:spcBef>
                <a:spcPts val="0"/>
              </a:spcBef>
            </a:pPr>
            <a:r>
              <a:rPr lang="en-AU" sz="9600" kern="10" dirty="0">
                <a:latin typeface="Impact"/>
              </a:rPr>
              <a:t>Excited Generator</a:t>
            </a:r>
          </a:p>
        </p:txBody>
      </p:sp>
      <p:sp>
        <p:nvSpPr>
          <p:cNvPr id="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2FDAF-2D11-467D-B9E5-D6F414F973AB}" type="datetime1">
              <a:rPr lang="en-AU" smtClean="0"/>
              <a:t>27/11/2018</a:t>
            </a:fld>
            <a:endParaRPr lang="en-AU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30AEC1-B25E-41A4-995C-C7CC643F43FA}" type="slidenum">
              <a:rPr lang="en-AU"/>
              <a:pPr>
                <a:defRPr/>
              </a:pPr>
              <a:t>2</a:t>
            </a:fld>
            <a:endParaRPr lang="en-AU" dirty="0"/>
          </a:p>
        </p:txBody>
      </p:sp>
      <p:sp>
        <p:nvSpPr>
          <p:cNvPr id="9220" name="Text Box 2"/>
          <p:cNvSpPr txBox="1">
            <a:spLocks noChangeArrowheads="1"/>
          </p:cNvSpPr>
          <p:nvPr/>
        </p:nvSpPr>
        <p:spPr bwMode="auto">
          <a:xfrm>
            <a:off x="684213" y="490538"/>
            <a:ext cx="6084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800" baseline="0" dirty="0"/>
              <a:t>Objectives</a:t>
            </a:r>
          </a:p>
        </p:txBody>
      </p:sp>
      <p:sp>
        <p:nvSpPr>
          <p:cNvPr id="265219" name="Text Box 3"/>
          <p:cNvSpPr txBox="1">
            <a:spLocks noChangeArrowheads="1"/>
          </p:cNvSpPr>
          <p:nvPr/>
        </p:nvSpPr>
        <p:spPr bwMode="auto">
          <a:xfrm>
            <a:off x="684213" y="1421086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At the end of this section students should be able to:</a:t>
            </a:r>
          </a:p>
        </p:txBody>
      </p:sp>
      <p:sp>
        <p:nvSpPr>
          <p:cNvPr id="265220" name="Text Box 4"/>
          <p:cNvSpPr txBox="1">
            <a:spLocks noChangeArrowheads="1"/>
          </p:cNvSpPr>
          <p:nvPr/>
        </p:nvSpPr>
        <p:spPr bwMode="auto">
          <a:xfrm>
            <a:off x="684213" y="2229397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1.	Describe and Interpret the No Load Characteristics of a DC Generator.</a:t>
            </a:r>
          </a:p>
        </p:txBody>
      </p:sp>
      <p:sp>
        <p:nvSpPr>
          <p:cNvPr id="265221" name="Text Box 5"/>
          <p:cNvSpPr txBox="1">
            <a:spLocks noChangeArrowheads="1"/>
          </p:cNvSpPr>
          <p:nvPr/>
        </p:nvSpPr>
        <p:spPr bwMode="auto">
          <a:xfrm>
            <a:off x="684213" y="3342508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2.	Describe the effects of Armature Reaction.</a:t>
            </a:r>
          </a:p>
        </p:txBody>
      </p:sp>
      <p:sp>
        <p:nvSpPr>
          <p:cNvPr id="265222" name="Text Box 6"/>
          <p:cNvSpPr txBox="1">
            <a:spLocks noChangeArrowheads="1"/>
          </p:cNvSpPr>
          <p:nvPr/>
        </p:nvSpPr>
        <p:spPr bwMode="auto">
          <a:xfrm>
            <a:off x="684213" y="4150819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3.	Describe and interpret the Load Characteristics of a Separately Excited DC Generator.</a:t>
            </a:r>
          </a:p>
        </p:txBody>
      </p:sp>
      <p:sp>
        <p:nvSpPr>
          <p:cNvPr id="265223" name="Text Box 7"/>
          <p:cNvSpPr txBox="1">
            <a:spLocks noChangeArrowheads="1"/>
          </p:cNvSpPr>
          <p:nvPr/>
        </p:nvSpPr>
        <p:spPr bwMode="auto">
          <a:xfrm>
            <a:off x="684213" y="5263931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/>
              <a:t>4.	Calculate Voltages and Currents in a Separately Excited DC Generator.</a:t>
            </a:r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6DDA9B-104B-46CD-8DB7-D669F1197F76}" type="datetime1">
              <a:rPr lang="en-AU" smtClean="0"/>
              <a:t>27/11/2018</a:t>
            </a:fld>
            <a:endParaRPr lang="en-AU" dirty="0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194D5-55FC-46F7-8086-8BF786AC5BE4}" type="slidenum">
              <a:rPr lang="en-AU"/>
              <a:pPr>
                <a:defRPr/>
              </a:pPr>
              <a:t>3</a:t>
            </a:fld>
            <a:endParaRPr lang="en-AU" dirty="0"/>
          </a:p>
        </p:txBody>
      </p:sp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1681163" y="902001"/>
            <a:ext cx="5780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2800" u="sng" baseline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Open Circuit Characteristics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511300" y="2023811"/>
            <a:ext cx="5903913" cy="3835027"/>
            <a:chOff x="1511300" y="944836"/>
            <a:chExt cx="5903913" cy="3835027"/>
          </a:xfrm>
        </p:grpSpPr>
        <p:grpSp>
          <p:nvGrpSpPr>
            <p:cNvPr id="5" name="Group 4"/>
            <p:cNvGrpSpPr/>
            <p:nvPr/>
          </p:nvGrpSpPr>
          <p:grpSpPr>
            <a:xfrm>
              <a:off x="5148263" y="1706463"/>
              <a:ext cx="2266950" cy="3073400"/>
              <a:chOff x="5148263" y="1706463"/>
              <a:chExt cx="2266950" cy="3073400"/>
            </a:xfrm>
          </p:grpSpPr>
          <p:cxnSp>
            <p:nvCxnSpPr>
              <p:cNvPr id="10248" name="AutoShape 53"/>
              <p:cNvCxnSpPr>
                <a:cxnSpLocks noChangeShapeType="1"/>
                <a:stCxn id="10256" idx="2"/>
                <a:endCxn id="10259" idx="0"/>
              </p:cNvCxnSpPr>
              <p:nvPr/>
            </p:nvCxnSpPr>
            <p:spPr bwMode="auto">
              <a:xfrm rot="10800000" flipV="1">
                <a:off x="5400675" y="1779488"/>
                <a:ext cx="1208088" cy="490538"/>
              </a:xfrm>
              <a:prstGeom prst="bentConnector2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249" name="Text Box 55"/>
              <p:cNvSpPr txBox="1">
                <a:spLocks noChangeArrowheads="1"/>
              </p:cNvSpPr>
              <p:nvPr/>
            </p:nvSpPr>
            <p:spPr bwMode="auto">
              <a:xfrm>
                <a:off x="5510213" y="1827113"/>
                <a:ext cx="504825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2000" baseline="0" dirty="0"/>
                  <a:t>A</a:t>
                </a:r>
                <a:r>
                  <a:rPr lang="en-AU" altLang="en-US" sz="2000" dirty="0"/>
                  <a:t>1</a:t>
                </a:r>
                <a:endParaRPr lang="en-AU" altLang="en-US" sz="2000" baseline="0" dirty="0"/>
              </a:p>
            </p:txBody>
          </p:sp>
          <p:sp>
            <p:nvSpPr>
              <p:cNvPr id="10250" name="Text Box 56"/>
              <p:cNvSpPr txBox="1">
                <a:spLocks noChangeArrowheads="1"/>
              </p:cNvSpPr>
              <p:nvPr/>
            </p:nvSpPr>
            <p:spPr bwMode="auto">
              <a:xfrm>
                <a:off x="5508625" y="4240113"/>
                <a:ext cx="504825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2000" baseline="0" dirty="0"/>
                  <a:t>A</a:t>
                </a:r>
                <a:r>
                  <a:rPr lang="en-AU" altLang="en-US" sz="2000" dirty="0"/>
                  <a:t>2</a:t>
                </a:r>
                <a:endParaRPr lang="en-AU" altLang="en-US" sz="2000" baseline="0" dirty="0"/>
              </a:p>
            </p:txBody>
          </p:sp>
          <p:sp>
            <p:nvSpPr>
              <p:cNvPr id="10254" name="Line 62"/>
              <p:cNvSpPr>
                <a:spLocks noChangeShapeType="1"/>
              </p:cNvSpPr>
              <p:nvPr/>
            </p:nvSpPr>
            <p:spPr bwMode="auto">
              <a:xfrm flipH="1">
                <a:off x="6713538" y="2114451"/>
                <a:ext cx="0" cy="230505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lg" len="lg"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0255" name="Text Box 63"/>
              <p:cNvSpPr txBox="1">
                <a:spLocks noChangeArrowheads="1"/>
              </p:cNvSpPr>
              <p:nvPr/>
            </p:nvSpPr>
            <p:spPr bwMode="auto">
              <a:xfrm>
                <a:off x="6011863" y="2916138"/>
                <a:ext cx="1403350" cy="701675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2000" baseline="0" dirty="0"/>
                  <a:t>Terminal Voltage</a:t>
                </a:r>
              </a:p>
            </p:txBody>
          </p:sp>
          <p:sp>
            <p:nvSpPr>
              <p:cNvPr id="10256" name="Oval 64"/>
              <p:cNvSpPr>
                <a:spLocks noChangeArrowheads="1"/>
              </p:cNvSpPr>
              <p:nvPr/>
            </p:nvSpPr>
            <p:spPr bwMode="auto">
              <a:xfrm>
                <a:off x="6623050" y="1706463"/>
                <a:ext cx="144463" cy="144463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0257" name="Oval 65"/>
              <p:cNvSpPr>
                <a:spLocks noChangeArrowheads="1"/>
              </p:cNvSpPr>
              <p:nvPr/>
            </p:nvSpPr>
            <p:spPr bwMode="auto">
              <a:xfrm>
                <a:off x="6623050" y="4635401"/>
                <a:ext cx="144463" cy="144462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cxnSp>
            <p:nvCxnSpPr>
              <p:cNvPr id="10258" name="AutoShape 67"/>
              <p:cNvCxnSpPr>
                <a:cxnSpLocks noChangeShapeType="1"/>
                <a:stCxn id="10257" idx="2"/>
                <a:endCxn id="10279" idx="1"/>
              </p:cNvCxnSpPr>
              <p:nvPr/>
            </p:nvCxnSpPr>
            <p:spPr bwMode="auto">
              <a:xfrm rot="10800000">
                <a:off x="5400675" y="3954363"/>
                <a:ext cx="1208088" cy="754063"/>
              </a:xfrm>
              <a:prstGeom prst="bentConnector2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 type="oval" w="sm" len="sm"/>
                <a:tailEnd type="oval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259" name="Rectangle 68"/>
              <p:cNvSpPr>
                <a:spLocks noChangeArrowheads="1"/>
              </p:cNvSpPr>
              <p:nvPr/>
            </p:nvSpPr>
            <p:spPr bwMode="auto">
              <a:xfrm>
                <a:off x="5256213" y="2284313"/>
                <a:ext cx="287337" cy="755650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grpSp>
            <p:nvGrpSpPr>
              <p:cNvPr id="10260" name="Group 69"/>
              <p:cNvGrpSpPr>
                <a:grpSpLocks/>
              </p:cNvGrpSpPr>
              <p:nvPr/>
            </p:nvGrpSpPr>
            <p:grpSpPr bwMode="auto">
              <a:xfrm>
                <a:off x="5148263" y="3220938"/>
                <a:ext cx="503237" cy="719138"/>
                <a:chOff x="4762" y="2228"/>
                <a:chExt cx="317" cy="453"/>
              </a:xfrm>
            </p:grpSpPr>
            <p:sp>
              <p:nvSpPr>
                <p:cNvPr id="10273" name="Line 70"/>
                <p:cNvSpPr>
                  <a:spLocks noChangeShapeType="1"/>
                </p:cNvSpPr>
                <p:nvPr/>
              </p:nvSpPr>
              <p:spPr bwMode="auto">
                <a:xfrm>
                  <a:off x="4762" y="229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0274" name="Line 71"/>
                <p:cNvSpPr>
                  <a:spLocks noChangeShapeType="1"/>
                </p:cNvSpPr>
                <p:nvPr/>
              </p:nvSpPr>
              <p:spPr bwMode="auto">
                <a:xfrm>
                  <a:off x="4830" y="232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0275" name="Line 72"/>
                <p:cNvSpPr>
                  <a:spLocks noChangeShapeType="1"/>
                </p:cNvSpPr>
                <p:nvPr/>
              </p:nvSpPr>
              <p:spPr bwMode="auto">
                <a:xfrm>
                  <a:off x="4921" y="2363"/>
                  <a:ext cx="0" cy="18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0276" name="Line 73"/>
                <p:cNvSpPr>
                  <a:spLocks noChangeShapeType="1"/>
                </p:cNvSpPr>
                <p:nvPr/>
              </p:nvSpPr>
              <p:spPr bwMode="auto">
                <a:xfrm>
                  <a:off x="4762" y="257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0277" name="Line 74"/>
                <p:cNvSpPr>
                  <a:spLocks noChangeShapeType="1"/>
                </p:cNvSpPr>
                <p:nvPr/>
              </p:nvSpPr>
              <p:spPr bwMode="auto">
                <a:xfrm>
                  <a:off x="4830" y="261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0278" name="Line 75"/>
                <p:cNvSpPr>
                  <a:spLocks noChangeShapeType="1"/>
                </p:cNvSpPr>
                <p:nvPr/>
              </p:nvSpPr>
              <p:spPr bwMode="auto">
                <a:xfrm>
                  <a:off x="4921" y="2228"/>
                  <a:ext cx="0" cy="6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10279" name="Line 76"/>
                <p:cNvSpPr>
                  <a:spLocks noChangeShapeType="1"/>
                </p:cNvSpPr>
                <p:nvPr/>
              </p:nvSpPr>
              <p:spPr bwMode="auto">
                <a:xfrm>
                  <a:off x="4921" y="2613"/>
                  <a:ext cx="0" cy="6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</p:grpSp>
          <p:cxnSp>
            <p:nvCxnSpPr>
              <p:cNvPr id="10261" name="AutoShape 77"/>
              <p:cNvCxnSpPr>
                <a:cxnSpLocks noChangeShapeType="1"/>
                <a:stCxn id="10259" idx="2"/>
                <a:endCxn id="10278" idx="0"/>
              </p:cNvCxnSpPr>
              <p:nvPr/>
            </p:nvCxnSpPr>
            <p:spPr bwMode="auto">
              <a:xfrm>
                <a:off x="5400675" y="3054251"/>
                <a:ext cx="0" cy="152400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 type="oval" w="sm" len="sm"/>
                <a:tailEnd type="oval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265" name="Text Box 81"/>
              <p:cNvSpPr txBox="1">
                <a:spLocks noChangeArrowheads="1"/>
              </p:cNvSpPr>
              <p:nvPr/>
            </p:nvSpPr>
            <p:spPr bwMode="auto">
              <a:xfrm>
                <a:off x="5651500" y="2357338"/>
                <a:ext cx="576263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sz="2000" baseline="0" dirty="0"/>
                  <a:t>R</a:t>
                </a:r>
                <a:r>
                  <a:rPr lang="en-AU" altLang="en-US" sz="2000" dirty="0"/>
                  <a:t>A</a:t>
                </a:r>
                <a:endParaRPr lang="en-AU" altLang="en-US" sz="2000" baseline="0" dirty="0"/>
              </a:p>
            </p:txBody>
          </p:sp>
          <p:sp>
            <p:nvSpPr>
              <p:cNvPr id="10268" name="Text Box 85"/>
              <p:cNvSpPr txBox="1">
                <a:spLocks noChangeArrowheads="1"/>
              </p:cNvSpPr>
              <p:nvPr/>
            </p:nvSpPr>
            <p:spPr bwMode="auto">
              <a:xfrm>
                <a:off x="5688013" y="3374926"/>
                <a:ext cx="576262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sz="2000" baseline="0" dirty="0"/>
                  <a:t>E</a:t>
                </a:r>
                <a:r>
                  <a:rPr lang="en-AU" altLang="en-US" sz="2000" dirty="0"/>
                  <a:t>g</a:t>
                </a:r>
                <a:endParaRPr lang="en-AU" altLang="en-US" sz="2000" baseline="0" dirty="0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1511300" y="944836"/>
              <a:ext cx="3382963" cy="3835027"/>
              <a:chOff x="1511300" y="944836"/>
              <a:chExt cx="3382963" cy="3835027"/>
            </a:xfrm>
          </p:grpSpPr>
          <p:cxnSp>
            <p:nvCxnSpPr>
              <p:cNvPr id="10245" name="AutoShape 44"/>
              <p:cNvCxnSpPr>
                <a:cxnSpLocks noChangeShapeType="1"/>
                <a:stCxn id="10263" idx="6"/>
                <a:endCxn id="10280" idx="1"/>
              </p:cNvCxnSpPr>
              <p:nvPr/>
            </p:nvCxnSpPr>
            <p:spPr bwMode="auto">
              <a:xfrm flipV="1">
                <a:off x="2087563" y="1502048"/>
                <a:ext cx="918393" cy="794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 type="oval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246" name="AutoShape 46"/>
              <p:cNvCxnSpPr>
                <a:cxnSpLocks noChangeShapeType="1"/>
                <a:stCxn id="10262" idx="0"/>
                <a:endCxn id="10280" idx="3"/>
              </p:cNvCxnSpPr>
              <p:nvPr/>
            </p:nvCxnSpPr>
            <p:spPr bwMode="auto">
              <a:xfrm rot="16200000" flipV="1">
                <a:off x="3871318" y="1536799"/>
                <a:ext cx="824334" cy="754832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oval" w="sm" len="sm"/>
                <a:tailEnd type="oval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247" name="AutoShape 47"/>
              <p:cNvCxnSpPr>
                <a:cxnSpLocks noChangeShapeType="1"/>
                <a:stCxn id="10262" idx="2"/>
                <a:endCxn id="10264" idx="6"/>
              </p:cNvCxnSpPr>
              <p:nvPr/>
            </p:nvCxnSpPr>
            <p:spPr bwMode="auto">
              <a:xfrm rot="5400000">
                <a:off x="2921795" y="2968525"/>
                <a:ext cx="904875" cy="2573338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oval" w="sm" len="sm"/>
                <a:tailEnd type="oval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251" name="Text Box 57"/>
              <p:cNvSpPr txBox="1">
                <a:spLocks noChangeArrowheads="1"/>
              </p:cNvSpPr>
              <p:nvPr/>
            </p:nvSpPr>
            <p:spPr bwMode="auto">
              <a:xfrm>
                <a:off x="4139952" y="1916001"/>
                <a:ext cx="504825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2000" baseline="0" dirty="0"/>
                  <a:t>E</a:t>
                </a:r>
                <a:r>
                  <a:rPr lang="en-AU" altLang="en-US" sz="2000" dirty="0"/>
                  <a:t>1</a:t>
                </a:r>
                <a:endParaRPr lang="en-AU" altLang="en-US" sz="2000" baseline="0" dirty="0"/>
              </a:p>
            </p:txBody>
          </p:sp>
          <p:sp>
            <p:nvSpPr>
              <p:cNvPr id="10252" name="Text Box 58"/>
              <p:cNvSpPr txBox="1">
                <a:spLocks noChangeArrowheads="1"/>
              </p:cNvSpPr>
              <p:nvPr/>
            </p:nvSpPr>
            <p:spPr bwMode="auto">
              <a:xfrm>
                <a:off x="4139952" y="3824213"/>
                <a:ext cx="504825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2000" baseline="0" dirty="0"/>
                  <a:t>E</a:t>
                </a:r>
                <a:r>
                  <a:rPr lang="en-AU" altLang="en-US" sz="2000" dirty="0"/>
                  <a:t>2</a:t>
                </a:r>
                <a:endParaRPr lang="en-AU" altLang="en-US" sz="2000" baseline="0" dirty="0"/>
              </a:p>
            </p:txBody>
          </p:sp>
          <p:grpSp>
            <p:nvGrpSpPr>
              <p:cNvPr id="10253" name="Group 59"/>
              <p:cNvGrpSpPr>
                <a:grpSpLocks/>
              </p:cNvGrpSpPr>
              <p:nvPr/>
            </p:nvGrpSpPr>
            <p:grpSpPr bwMode="auto">
              <a:xfrm>
                <a:off x="3005956" y="944836"/>
                <a:ext cx="900113" cy="1116012"/>
                <a:chOff x="844" y="1010"/>
                <a:chExt cx="567" cy="703"/>
              </a:xfrm>
            </p:grpSpPr>
            <p:sp>
              <p:nvSpPr>
                <p:cNvPr id="10280" name="Rectangle 60"/>
                <p:cNvSpPr>
                  <a:spLocks noChangeArrowheads="1"/>
                </p:cNvSpPr>
                <p:nvPr/>
              </p:nvSpPr>
              <p:spPr bwMode="auto">
                <a:xfrm>
                  <a:off x="844" y="1259"/>
                  <a:ext cx="567" cy="204"/>
                </a:xfrm>
                <a:prstGeom prst="rect">
                  <a:avLst/>
                </a:prstGeom>
                <a:noFill/>
                <a:ln w="3810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0281" name="Line 61"/>
                <p:cNvSpPr>
                  <a:spLocks noChangeShapeType="1"/>
                </p:cNvSpPr>
                <p:nvPr/>
              </p:nvSpPr>
              <p:spPr bwMode="auto">
                <a:xfrm rot="2700000" flipV="1">
                  <a:off x="1127" y="1010"/>
                  <a:ext cx="0" cy="70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</p:grpSp>
          <p:sp>
            <p:nvSpPr>
              <p:cNvPr id="10262" name="Rectangle 78"/>
              <p:cNvSpPr>
                <a:spLocks noChangeArrowheads="1"/>
              </p:cNvSpPr>
              <p:nvPr/>
            </p:nvSpPr>
            <p:spPr bwMode="auto">
              <a:xfrm>
                <a:off x="4427538" y="2326382"/>
                <a:ext cx="466725" cy="1476375"/>
              </a:xfrm>
              <a:prstGeom prst="rect">
                <a:avLst/>
              </a:prstGeom>
              <a:solidFill>
                <a:srgbClr val="CCFFFF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0263" name="Oval 79"/>
              <p:cNvSpPr>
                <a:spLocks noChangeArrowheads="1"/>
              </p:cNvSpPr>
              <p:nvPr/>
            </p:nvSpPr>
            <p:spPr bwMode="auto">
              <a:xfrm>
                <a:off x="1943100" y="1430611"/>
                <a:ext cx="144463" cy="144462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0264" name="Oval 80"/>
              <p:cNvSpPr>
                <a:spLocks noChangeArrowheads="1"/>
              </p:cNvSpPr>
              <p:nvPr/>
            </p:nvSpPr>
            <p:spPr bwMode="auto">
              <a:xfrm>
                <a:off x="1943100" y="4635401"/>
                <a:ext cx="144463" cy="144462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0266" name="Text Box 82"/>
              <p:cNvSpPr txBox="1">
                <a:spLocks noChangeArrowheads="1"/>
              </p:cNvSpPr>
              <p:nvPr/>
            </p:nvSpPr>
            <p:spPr bwMode="auto">
              <a:xfrm>
                <a:off x="3815916" y="2866132"/>
                <a:ext cx="576263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r" eaLnBrk="1" hangingPunct="1"/>
                <a:r>
                  <a:rPr lang="en-AU" altLang="en-US" sz="2000" baseline="0" dirty="0"/>
                  <a:t>R</a:t>
                </a:r>
                <a:r>
                  <a:rPr lang="en-AU" altLang="en-US" sz="2000" dirty="0"/>
                  <a:t>F</a:t>
                </a:r>
                <a:endParaRPr lang="en-AU" altLang="en-US" sz="2000" baseline="0" dirty="0"/>
              </a:p>
            </p:txBody>
          </p:sp>
          <p:sp>
            <p:nvSpPr>
              <p:cNvPr id="10267" name="Text Box 83"/>
              <p:cNvSpPr txBox="1">
                <a:spLocks noChangeArrowheads="1"/>
              </p:cNvSpPr>
              <p:nvPr/>
            </p:nvSpPr>
            <p:spPr bwMode="auto">
              <a:xfrm>
                <a:off x="2771800" y="1755217"/>
                <a:ext cx="1368425" cy="701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2000" baseline="0" dirty="0"/>
                  <a:t>Field Rheostat</a:t>
                </a:r>
              </a:p>
            </p:txBody>
          </p:sp>
          <p:sp>
            <p:nvSpPr>
              <p:cNvPr id="10269" name="Line 87"/>
              <p:cNvSpPr>
                <a:spLocks noChangeShapeType="1"/>
              </p:cNvSpPr>
              <p:nvPr/>
            </p:nvSpPr>
            <p:spPr bwMode="auto">
              <a:xfrm>
                <a:off x="2014538" y="1673126"/>
                <a:ext cx="1587" cy="27828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lg" len="lg"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0270" name="Text Box 88"/>
              <p:cNvSpPr txBox="1">
                <a:spLocks noChangeArrowheads="1"/>
              </p:cNvSpPr>
              <p:nvPr/>
            </p:nvSpPr>
            <p:spPr bwMode="auto">
              <a:xfrm>
                <a:off x="1511300" y="2713732"/>
                <a:ext cx="1008063" cy="701675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2000" baseline="0" dirty="0"/>
                  <a:t>DC</a:t>
                </a:r>
                <a:br>
                  <a:rPr lang="en-AU" altLang="en-US" sz="2000" baseline="0" dirty="0"/>
                </a:br>
                <a:r>
                  <a:rPr lang="en-AU" altLang="en-US" sz="2000" baseline="0" dirty="0"/>
                  <a:t>Supply</a:t>
                </a:r>
              </a:p>
            </p:txBody>
          </p:sp>
        </p:grpSp>
      </p:grpSp>
      <p:sp>
        <p:nvSpPr>
          <p:cNvPr id="10271" name="Text Box 89"/>
          <p:cNvSpPr txBox="1">
            <a:spLocks noChangeArrowheads="1"/>
          </p:cNvSpPr>
          <p:nvPr/>
        </p:nvSpPr>
        <p:spPr bwMode="auto">
          <a:xfrm>
            <a:off x="1368425" y="5960132"/>
            <a:ext cx="6408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aseline="0" dirty="0"/>
              <a:t>Open Circuit – No Load</a:t>
            </a:r>
          </a:p>
        </p:txBody>
      </p:sp>
      <p:sp>
        <p:nvSpPr>
          <p:cNvPr id="7" name="Rectangle 6"/>
          <p:cNvSpPr/>
          <p:nvPr/>
        </p:nvSpPr>
        <p:spPr>
          <a:xfrm>
            <a:off x="2808000" y="277488"/>
            <a:ext cx="352800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sz="2800" u="sng" baseline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Separately </a:t>
            </a:r>
            <a:r>
              <a:rPr lang="en-AU" sz="2800" u="sng" baseline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Excited</a:t>
            </a:r>
            <a:endParaRPr lang="en-AU" sz="2800" u="sng" baseline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8" name="Text Box 83"/>
          <p:cNvSpPr txBox="1">
            <a:spLocks noChangeArrowheads="1"/>
          </p:cNvSpPr>
          <p:nvPr/>
        </p:nvSpPr>
        <p:spPr bwMode="auto">
          <a:xfrm>
            <a:off x="1860136" y="1592796"/>
            <a:ext cx="1980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000" baseline="0" dirty="0">
                <a:solidFill>
                  <a:srgbClr val="0000FF"/>
                </a:solidFill>
              </a:rPr>
              <a:t>Field </a:t>
            </a:r>
            <a:r>
              <a:rPr lang="en-AU" altLang="en-US" sz="2000" baseline="0" dirty="0" smtClean="0">
                <a:solidFill>
                  <a:srgbClr val="0000FF"/>
                </a:solidFill>
              </a:rPr>
              <a:t>Windings</a:t>
            </a:r>
            <a:br>
              <a:rPr lang="en-AU" altLang="en-US" sz="2000" baseline="0" dirty="0" smtClean="0">
                <a:solidFill>
                  <a:srgbClr val="0000FF"/>
                </a:solidFill>
              </a:rPr>
            </a:br>
            <a:r>
              <a:rPr lang="en-AU" altLang="en-US" sz="2000" baseline="0" dirty="0" smtClean="0">
                <a:solidFill>
                  <a:srgbClr val="0000FF"/>
                </a:solidFill>
              </a:rPr>
              <a:t>&amp; Excitation</a:t>
            </a:r>
            <a:endParaRPr lang="en-AU" altLang="en-US" sz="2000" baseline="0" dirty="0">
              <a:solidFill>
                <a:srgbClr val="0000FF"/>
              </a:solidFill>
            </a:endParaRPr>
          </a:p>
        </p:txBody>
      </p:sp>
      <p:sp>
        <p:nvSpPr>
          <p:cNvPr id="49" name="Text Box 83"/>
          <p:cNvSpPr txBox="1">
            <a:spLocks noChangeArrowheads="1"/>
          </p:cNvSpPr>
          <p:nvPr/>
        </p:nvSpPr>
        <p:spPr bwMode="auto">
          <a:xfrm>
            <a:off x="5700272" y="1592796"/>
            <a:ext cx="158359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000" baseline="0" dirty="0" smtClean="0">
                <a:solidFill>
                  <a:srgbClr val="0000FF"/>
                </a:solidFill>
              </a:rPr>
              <a:t>Armature</a:t>
            </a:r>
            <a:br>
              <a:rPr lang="en-AU" altLang="en-US" sz="2000" baseline="0" dirty="0" smtClean="0">
                <a:solidFill>
                  <a:srgbClr val="0000FF"/>
                </a:solidFill>
              </a:rPr>
            </a:br>
            <a:r>
              <a:rPr lang="en-AU" altLang="en-US" sz="2000" baseline="0" dirty="0" smtClean="0">
                <a:solidFill>
                  <a:srgbClr val="0000FF"/>
                </a:solidFill>
              </a:rPr>
              <a:t>&amp; Output</a:t>
            </a:r>
            <a:endParaRPr lang="en-AU" altLang="en-US" sz="2000" baseline="0" dirty="0">
              <a:solidFill>
                <a:srgbClr val="0000FF"/>
              </a:solidFill>
            </a:endParaRPr>
          </a:p>
        </p:txBody>
      </p:sp>
      <p:sp>
        <p:nvSpPr>
          <p:cNvPr id="5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3BBF79-547C-44AE-BD5B-678F26096796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8EF56-634C-4974-986C-FB25A909720D}" type="slidenum">
              <a:rPr lang="en-AU"/>
              <a:pPr>
                <a:defRPr/>
              </a:pPr>
              <a:t>4</a:t>
            </a:fld>
            <a:endParaRPr lang="en-AU" dirty="0"/>
          </a:p>
        </p:txBody>
      </p:sp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1681163" y="368300"/>
            <a:ext cx="5780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2800" u="sng" baseline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Open Circuit Characteristics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079500" y="908050"/>
            <a:ext cx="7138988" cy="5508625"/>
            <a:chOff x="1079500" y="908050"/>
            <a:chExt cx="7138988" cy="5508625"/>
          </a:xfrm>
        </p:grpSpPr>
        <p:sp>
          <p:nvSpPr>
            <p:cNvPr id="227334" name="Line 6"/>
            <p:cNvSpPr>
              <a:spLocks noChangeShapeType="1"/>
            </p:cNvSpPr>
            <p:nvPr/>
          </p:nvSpPr>
          <p:spPr bwMode="auto">
            <a:xfrm>
              <a:off x="1665288" y="5976938"/>
              <a:ext cx="655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AU" dirty="0"/>
            </a:p>
          </p:txBody>
        </p:sp>
        <p:sp>
          <p:nvSpPr>
            <p:cNvPr id="227335" name="Text Box 7"/>
            <p:cNvSpPr txBox="1">
              <a:spLocks noChangeArrowheads="1"/>
            </p:cNvSpPr>
            <p:nvPr/>
          </p:nvSpPr>
          <p:spPr bwMode="auto">
            <a:xfrm>
              <a:off x="2447925" y="6049963"/>
              <a:ext cx="46799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800" baseline="0" dirty="0"/>
                <a:t>Field Current - Amps</a:t>
              </a:r>
            </a:p>
          </p:txBody>
        </p:sp>
        <p:sp>
          <p:nvSpPr>
            <p:cNvPr id="227336" name="Line 8"/>
            <p:cNvSpPr>
              <a:spLocks noChangeShapeType="1"/>
            </p:cNvSpPr>
            <p:nvPr/>
          </p:nvSpPr>
          <p:spPr bwMode="auto">
            <a:xfrm rot="16200000">
              <a:off x="-869156" y="3442494"/>
              <a:ext cx="50688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227337" name="Text Box 9"/>
            <p:cNvSpPr txBox="1">
              <a:spLocks noChangeArrowheads="1"/>
            </p:cNvSpPr>
            <p:nvPr/>
          </p:nvSpPr>
          <p:spPr bwMode="auto">
            <a:xfrm rot="16200000">
              <a:off x="-300831" y="3369469"/>
              <a:ext cx="312737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800" baseline="0" dirty="0"/>
                <a:t>Output – Terminal Voltage</a:t>
              </a:r>
            </a:p>
          </p:txBody>
        </p:sp>
      </p:grpSp>
      <p:sp>
        <p:nvSpPr>
          <p:cNvPr id="227340" name="Line 12"/>
          <p:cNvSpPr>
            <a:spLocks noChangeShapeType="1"/>
          </p:cNvSpPr>
          <p:nvPr/>
        </p:nvSpPr>
        <p:spPr bwMode="auto">
          <a:xfrm flipH="1">
            <a:off x="1665288" y="1449388"/>
            <a:ext cx="460851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 dirty="0"/>
          </a:p>
        </p:txBody>
      </p:sp>
      <p:sp>
        <p:nvSpPr>
          <p:cNvPr id="227341" name="Text Box 13"/>
          <p:cNvSpPr txBox="1">
            <a:spLocks noChangeArrowheads="1"/>
          </p:cNvSpPr>
          <p:nvPr/>
        </p:nvSpPr>
        <p:spPr bwMode="auto">
          <a:xfrm>
            <a:off x="1943100" y="1052513"/>
            <a:ext cx="266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/>
              <a:t>Saturation</a:t>
            </a:r>
          </a:p>
        </p:txBody>
      </p:sp>
      <p:sp>
        <p:nvSpPr>
          <p:cNvPr id="227342" name="Freeform 14"/>
          <p:cNvSpPr>
            <a:spLocks/>
          </p:cNvSpPr>
          <p:nvPr/>
        </p:nvSpPr>
        <p:spPr bwMode="auto">
          <a:xfrm>
            <a:off x="1655763" y="3789363"/>
            <a:ext cx="5786437" cy="1928812"/>
          </a:xfrm>
          <a:custGeom>
            <a:avLst/>
            <a:gdLst>
              <a:gd name="T0" fmla="*/ 0 w 3645"/>
              <a:gd name="T1" fmla="*/ 1893770 h 2587"/>
              <a:gd name="T2" fmla="*/ 546100 w 3645"/>
              <a:gd name="T3" fmla="*/ 1656676 h 2587"/>
              <a:gd name="T4" fmla="*/ 1682750 w 3645"/>
              <a:gd name="T5" fmla="*/ 261698 h 2587"/>
              <a:gd name="T6" fmla="*/ 5786437 w 3645"/>
              <a:gd name="T7" fmla="*/ 28332 h 258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645" h="2587">
                <a:moveTo>
                  <a:pt x="0" y="2540"/>
                </a:moveTo>
                <a:cubicBezTo>
                  <a:pt x="57" y="2487"/>
                  <a:pt x="167" y="2587"/>
                  <a:pt x="344" y="2222"/>
                </a:cubicBezTo>
                <a:cubicBezTo>
                  <a:pt x="518" y="1878"/>
                  <a:pt x="508" y="702"/>
                  <a:pt x="1060" y="351"/>
                </a:cubicBezTo>
                <a:cubicBezTo>
                  <a:pt x="1612" y="0"/>
                  <a:pt x="3107" y="103"/>
                  <a:pt x="3645" y="38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227343" name="Text Box 15"/>
          <p:cNvSpPr txBox="1">
            <a:spLocks noChangeArrowheads="1"/>
          </p:cNvSpPr>
          <p:nvPr/>
        </p:nvSpPr>
        <p:spPr bwMode="auto">
          <a:xfrm>
            <a:off x="6048970" y="980728"/>
            <a:ext cx="140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/>
              <a:t>Speed 1</a:t>
            </a:r>
          </a:p>
        </p:txBody>
      </p:sp>
      <p:sp>
        <p:nvSpPr>
          <p:cNvPr id="227344" name="Text Box 16"/>
          <p:cNvSpPr txBox="1">
            <a:spLocks noChangeArrowheads="1"/>
          </p:cNvSpPr>
          <p:nvPr/>
        </p:nvSpPr>
        <p:spPr bwMode="auto">
          <a:xfrm>
            <a:off x="6048970" y="3392488"/>
            <a:ext cx="140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/>
              <a:t>Speed 2</a:t>
            </a:r>
          </a:p>
        </p:txBody>
      </p:sp>
      <p:sp>
        <p:nvSpPr>
          <p:cNvPr id="227347" name="Text Box 19"/>
          <p:cNvSpPr txBox="1">
            <a:spLocks noChangeArrowheads="1"/>
          </p:cNvSpPr>
          <p:nvPr/>
        </p:nvSpPr>
        <p:spPr bwMode="auto">
          <a:xfrm>
            <a:off x="3852366" y="1952836"/>
            <a:ext cx="4284000" cy="8509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aseline="0" dirty="0">
                <a:solidFill>
                  <a:schemeClr val="accent2"/>
                </a:solidFill>
              </a:rPr>
              <a:t>Same shape and proportions as the B-H Curve</a:t>
            </a:r>
          </a:p>
        </p:txBody>
      </p:sp>
      <p:sp>
        <p:nvSpPr>
          <p:cNvPr id="227339" name="Freeform 11"/>
          <p:cNvSpPr>
            <a:spLocks/>
          </p:cNvSpPr>
          <p:nvPr/>
        </p:nvSpPr>
        <p:spPr bwMode="auto">
          <a:xfrm>
            <a:off x="1665288" y="1358900"/>
            <a:ext cx="5786437" cy="4106863"/>
          </a:xfrm>
          <a:custGeom>
            <a:avLst/>
            <a:gdLst>
              <a:gd name="T0" fmla="*/ 0 w 3645"/>
              <a:gd name="T1" fmla="*/ 4032250 h 2587"/>
              <a:gd name="T2" fmla="*/ 546100 w 3645"/>
              <a:gd name="T3" fmla="*/ 3527425 h 2587"/>
              <a:gd name="T4" fmla="*/ 1682750 w 3645"/>
              <a:gd name="T5" fmla="*/ 557213 h 2587"/>
              <a:gd name="T6" fmla="*/ 5786437 w 3645"/>
              <a:gd name="T7" fmla="*/ 60325 h 258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645" h="2587">
                <a:moveTo>
                  <a:pt x="0" y="2540"/>
                </a:moveTo>
                <a:cubicBezTo>
                  <a:pt x="57" y="2487"/>
                  <a:pt x="167" y="2587"/>
                  <a:pt x="344" y="2222"/>
                </a:cubicBezTo>
                <a:cubicBezTo>
                  <a:pt x="518" y="1878"/>
                  <a:pt x="508" y="702"/>
                  <a:pt x="1060" y="351"/>
                </a:cubicBezTo>
                <a:cubicBezTo>
                  <a:pt x="1612" y="0"/>
                  <a:pt x="3107" y="103"/>
                  <a:pt x="3645" y="3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 dirty="0"/>
          </a:p>
        </p:txBody>
      </p:sp>
      <p:grpSp>
        <p:nvGrpSpPr>
          <p:cNvPr id="9" name="Group 8"/>
          <p:cNvGrpSpPr/>
          <p:nvPr/>
        </p:nvGrpSpPr>
        <p:grpSpPr>
          <a:xfrm>
            <a:off x="1655684" y="4941168"/>
            <a:ext cx="7200804" cy="850900"/>
            <a:chOff x="1655684" y="4617132"/>
            <a:chExt cx="7200804" cy="850900"/>
          </a:xfrm>
        </p:grpSpPr>
        <p:sp>
          <p:nvSpPr>
            <p:cNvPr id="227345" name="Text Box 17"/>
            <p:cNvSpPr txBox="1">
              <a:spLocks noChangeArrowheads="1"/>
            </p:cNvSpPr>
            <p:nvPr/>
          </p:nvSpPr>
          <p:spPr bwMode="auto">
            <a:xfrm>
              <a:off x="4572488" y="4617132"/>
              <a:ext cx="4284000" cy="85090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baseline="0" dirty="0">
                  <a:solidFill>
                    <a:schemeClr val="accent2"/>
                  </a:solidFill>
                </a:rPr>
                <a:t>Residual Magnetism giving an EMF for Zero Field Current</a:t>
              </a:r>
            </a:p>
          </p:txBody>
        </p:sp>
        <p:cxnSp>
          <p:nvCxnSpPr>
            <p:cNvPr id="227346" name="AutoShape 18"/>
            <p:cNvCxnSpPr>
              <a:cxnSpLocks noChangeShapeType="1"/>
              <a:stCxn id="227345" idx="1"/>
              <a:endCxn id="7" idx="6"/>
            </p:cNvCxnSpPr>
            <p:nvPr/>
          </p:nvCxnSpPr>
          <p:spPr bwMode="auto">
            <a:xfrm flipH="1">
              <a:off x="1727684" y="5042582"/>
              <a:ext cx="2844804" cy="42598"/>
            </a:xfrm>
            <a:prstGeom prst="straightConnector1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" name="Oval 6"/>
            <p:cNvSpPr/>
            <p:nvPr/>
          </p:nvSpPr>
          <p:spPr bwMode="auto">
            <a:xfrm>
              <a:off x="1655684" y="5049180"/>
              <a:ext cx="72000" cy="72000"/>
            </a:xfrm>
            <a:prstGeom prst="ellipse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2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7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7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7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7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7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7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42" grpId="0" animBg="1"/>
      <p:bldP spid="227343" grpId="0"/>
      <p:bldP spid="227344" grpId="0"/>
      <p:bldP spid="227347" grpId="1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004048" y="3789040"/>
            <a:ext cx="2664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>
                <a:solidFill>
                  <a:srgbClr val="0000FF"/>
                </a:solidFill>
              </a:rPr>
              <a:t>V</a:t>
            </a:r>
            <a:r>
              <a:rPr lang="en-AU" altLang="en-US" dirty="0">
                <a:solidFill>
                  <a:srgbClr val="0000FF"/>
                </a:solidFill>
              </a:rPr>
              <a:t>T</a:t>
            </a:r>
            <a:r>
              <a:rPr lang="en-AU" altLang="en-US" baseline="0" dirty="0">
                <a:solidFill>
                  <a:srgbClr val="0000FF"/>
                </a:solidFill>
              </a:rPr>
              <a:t> = </a:t>
            </a:r>
            <a:r>
              <a:rPr lang="en-AU" altLang="en-US" baseline="0" dirty="0" smtClean="0">
                <a:solidFill>
                  <a:srgbClr val="0000FF"/>
                </a:solidFill>
              </a:rPr>
              <a:t>E</a:t>
            </a:r>
            <a:r>
              <a:rPr lang="en-AU" altLang="en-US" dirty="0" smtClean="0">
                <a:solidFill>
                  <a:srgbClr val="0000FF"/>
                </a:solidFill>
              </a:rPr>
              <a:t>g</a:t>
            </a:r>
            <a:r>
              <a:rPr lang="en-AU" altLang="en-US" baseline="0" dirty="0" smtClean="0">
                <a:solidFill>
                  <a:srgbClr val="0000FF"/>
                </a:solidFill>
              </a:rPr>
              <a:t> </a:t>
            </a:r>
            <a:r>
              <a:rPr lang="en-AU" altLang="en-US" baseline="0" dirty="0">
                <a:solidFill>
                  <a:srgbClr val="0000FF"/>
                </a:solidFill>
              </a:rPr>
              <a:t>= 600 V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748AC7-8B9B-4D1D-B162-96545A7B2746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F8490E-C947-4DAF-AFB8-0CB8F8A3CB1C}" type="slidenum">
              <a:rPr lang="en-AU"/>
              <a:pPr>
                <a:defRPr/>
              </a:pPr>
              <a:t>5</a:t>
            </a:fld>
            <a:endParaRPr lang="en-AU" dirty="0"/>
          </a:p>
        </p:txBody>
      </p:sp>
      <p:sp>
        <p:nvSpPr>
          <p:cNvPr id="228370" name="Text Box 18"/>
          <p:cNvSpPr txBox="1">
            <a:spLocks noChangeArrowheads="1"/>
          </p:cNvSpPr>
          <p:nvPr/>
        </p:nvSpPr>
        <p:spPr bwMode="auto">
          <a:xfrm>
            <a:off x="143508" y="289980"/>
            <a:ext cx="18367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baseline="0" dirty="0" smtClean="0"/>
              <a:t>Ex</a:t>
            </a:r>
            <a:r>
              <a:rPr lang="en-AU" altLang="en-US" sz="1800" baseline="0" dirty="0"/>
              <a:t>. 1</a:t>
            </a:r>
          </a:p>
        </p:txBody>
      </p:sp>
      <p:sp>
        <p:nvSpPr>
          <p:cNvPr id="228371" name="Text Box 19"/>
          <p:cNvSpPr txBox="1">
            <a:spLocks noChangeArrowheads="1"/>
          </p:cNvSpPr>
          <p:nvPr/>
        </p:nvSpPr>
        <p:spPr bwMode="auto">
          <a:xfrm>
            <a:off x="819530" y="5210713"/>
            <a:ext cx="16642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l-GR" altLang="en-US" sz="2000" baseline="0" dirty="0">
                <a:solidFill>
                  <a:srgbClr val="0000FF"/>
                </a:solidFill>
              </a:rPr>
              <a:t>Φ</a:t>
            </a:r>
            <a:r>
              <a:rPr lang="en-AU" altLang="en-US" sz="2000" baseline="0" dirty="0">
                <a:solidFill>
                  <a:srgbClr val="0000FF"/>
                </a:solidFill>
              </a:rPr>
              <a:t> = 0.08 Wb</a:t>
            </a:r>
          </a:p>
        </p:txBody>
      </p:sp>
      <p:sp>
        <p:nvSpPr>
          <p:cNvPr id="228372" name="Text Box 20"/>
          <p:cNvSpPr txBox="1">
            <a:spLocks noChangeArrowheads="1"/>
          </p:cNvSpPr>
          <p:nvPr/>
        </p:nvSpPr>
        <p:spPr bwMode="auto">
          <a:xfrm>
            <a:off x="819530" y="5654093"/>
            <a:ext cx="16129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rgbClr val="0000FF"/>
                </a:solidFill>
              </a:rPr>
              <a:t>n = 500 rpm</a:t>
            </a:r>
          </a:p>
        </p:txBody>
      </p:sp>
      <p:sp>
        <p:nvSpPr>
          <p:cNvPr id="228373" name="Text Box 21"/>
          <p:cNvSpPr txBox="1">
            <a:spLocks noChangeArrowheads="1"/>
          </p:cNvSpPr>
          <p:nvPr/>
        </p:nvSpPr>
        <p:spPr bwMode="auto">
          <a:xfrm>
            <a:off x="819530" y="4767332"/>
            <a:ext cx="8803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rgbClr val="0000FF"/>
                </a:solidFill>
              </a:rPr>
              <a:t>k = 15</a:t>
            </a:r>
          </a:p>
        </p:txBody>
      </p:sp>
      <p:sp>
        <p:nvSpPr>
          <p:cNvPr id="228374" name="Text Box 22"/>
          <p:cNvSpPr txBox="1">
            <a:spLocks noChangeArrowheads="1"/>
          </p:cNvSpPr>
          <p:nvPr/>
        </p:nvSpPr>
        <p:spPr bwMode="auto">
          <a:xfrm>
            <a:off x="5054848" y="2168860"/>
            <a:ext cx="1620837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 smtClean="0">
                <a:solidFill>
                  <a:srgbClr val="0000FF"/>
                </a:solidFill>
              </a:rPr>
              <a:t>E</a:t>
            </a:r>
            <a:r>
              <a:rPr lang="en-AU" altLang="en-US" dirty="0" smtClean="0">
                <a:solidFill>
                  <a:srgbClr val="0000FF"/>
                </a:solidFill>
              </a:rPr>
              <a:t>g</a:t>
            </a:r>
            <a:r>
              <a:rPr lang="en-AU" altLang="en-US" baseline="0" dirty="0" smtClean="0">
                <a:solidFill>
                  <a:srgbClr val="0000FF"/>
                </a:solidFill>
              </a:rPr>
              <a:t> </a:t>
            </a:r>
            <a:r>
              <a:rPr lang="en-AU" altLang="en-US" baseline="0" dirty="0">
                <a:solidFill>
                  <a:srgbClr val="0000FF"/>
                </a:solidFill>
              </a:rPr>
              <a:t>= k</a:t>
            </a:r>
            <a:r>
              <a:rPr lang="el-GR" altLang="en-US" baseline="0" dirty="0">
                <a:solidFill>
                  <a:srgbClr val="0000FF"/>
                </a:solidFill>
              </a:rPr>
              <a:t>Φ</a:t>
            </a:r>
            <a:r>
              <a:rPr lang="en-AU" altLang="en-US" baseline="0" dirty="0">
                <a:solidFill>
                  <a:srgbClr val="0000FF"/>
                </a:solidFill>
              </a:rPr>
              <a:t>n</a:t>
            </a:r>
            <a:endParaRPr lang="el-GR" altLang="en-US" baseline="0" dirty="0">
              <a:solidFill>
                <a:srgbClr val="0000FF"/>
              </a:solidFill>
            </a:endParaRPr>
          </a:p>
        </p:txBody>
      </p:sp>
      <p:sp>
        <p:nvSpPr>
          <p:cNvPr id="228375" name="Text Box 23"/>
          <p:cNvSpPr txBox="1">
            <a:spLocks noChangeArrowheads="1"/>
          </p:cNvSpPr>
          <p:nvPr/>
        </p:nvSpPr>
        <p:spPr bwMode="auto">
          <a:xfrm>
            <a:off x="5054848" y="2711032"/>
            <a:ext cx="31726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 smtClean="0">
                <a:solidFill>
                  <a:srgbClr val="0000FF"/>
                </a:solidFill>
              </a:rPr>
              <a:t>E</a:t>
            </a:r>
            <a:r>
              <a:rPr lang="en-AU" altLang="en-US" dirty="0" smtClean="0">
                <a:solidFill>
                  <a:srgbClr val="0000FF"/>
                </a:solidFill>
              </a:rPr>
              <a:t>g</a:t>
            </a:r>
            <a:r>
              <a:rPr lang="en-AU" altLang="en-US" baseline="0" dirty="0" smtClean="0">
                <a:solidFill>
                  <a:srgbClr val="0000FF"/>
                </a:solidFill>
              </a:rPr>
              <a:t> </a:t>
            </a:r>
            <a:r>
              <a:rPr lang="en-AU" altLang="en-US" baseline="0" dirty="0">
                <a:solidFill>
                  <a:srgbClr val="0000FF"/>
                </a:solidFill>
              </a:rPr>
              <a:t>= 15 x 0.08 x 500 </a:t>
            </a:r>
          </a:p>
        </p:txBody>
      </p:sp>
      <p:sp>
        <p:nvSpPr>
          <p:cNvPr id="228376" name="Text Box 24"/>
          <p:cNvSpPr txBox="1">
            <a:spLocks noChangeArrowheads="1"/>
          </p:cNvSpPr>
          <p:nvPr/>
        </p:nvSpPr>
        <p:spPr bwMode="auto">
          <a:xfrm>
            <a:off x="5054848" y="3246869"/>
            <a:ext cx="1800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 smtClean="0">
                <a:solidFill>
                  <a:srgbClr val="0000FF"/>
                </a:solidFill>
              </a:rPr>
              <a:t>E</a:t>
            </a:r>
            <a:r>
              <a:rPr lang="en-AU" altLang="en-US" dirty="0" smtClean="0">
                <a:solidFill>
                  <a:srgbClr val="0000FF"/>
                </a:solidFill>
              </a:rPr>
              <a:t>g</a:t>
            </a:r>
            <a:r>
              <a:rPr lang="en-AU" altLang="en-US" baseline="0" dirty="0" smtClean="0">
                <a:solidFill>
                  <a:srgbClr val="0000FF"/>
                </a:solidFill>
              </a:rPr>
              <a:t> </a:t>
            </a:r>
            <a:r>
              <a:rPr lang="en-AU" altLang="en-US" baseline="0" dirty="0">
                <a:solidFill>
                  <a:srgbClr val="0000FF"/>
                </a:solidFill>
              </a:rPr>
              <a:t>= 600 V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50688" y="642529"/>
            <a:ext cx="86400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spcBef>
                <a:spcPts val="1200"/>
              </a:spcBef>
            </a:pPr>
            <a:r>
              <a:rPr lang="en-AU" dirty="0" smtClean="0"/>
              <a:t>Determine the generated and terminal voltages of a separately-excited generator with a machine constant of 15, an effective field flux of 0.08 Wb and an operating speed of 500 rpm.</a:t>
            </a:r>
            <a:endParaRPr lang="en-AU" dirty="0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75556" y="1700808"/>
            <a:ext cx="2398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r>
              <a:rPr lang="en-AU" altLang="en-US" dirty="0"/>
              <a:t>What do we know?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4588146" y="1702868"/>
            <a:ext cx="33682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r>
              <a:rPr lang="en-AU" altLang="en-US" dirty="0"/>
              <a:t>What do we want to know?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1763980" y="1016732"/>
            <a:ext cx="30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323528" y="1304764"/>
            <a:ext cx="21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>
            <a:off x="3851920" y="1303263"/>
            <a:ext cx="205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>
            <a:off x="323528" y="1592796"/>
            <a:ext cx="82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6624228" y="1304764"/>
            <a:ext cx="18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8" name="Group 27"/>
          <p:cNvGrpSpPr/>
          <p:nvPr/>
        </p:nvGrpSpPr>
        <p:grpSpPr>
          <a:xfrm>
            <a:off x="513594" y="2255413"/>
            <a:ext cx="3734370" cy="2358630"/>
            <a:chOff x="1511300" y="1340124"/>
            <a:chExt cx="5903913" cy="3439739"/>
          </a:xfrm>
        </p:grpSpPr>
        <p:grpSp>
          <p:nvGrpSpPr>
            <p:cNvPr id="29" name="Group 28"/>
            <p:cNvGrpSpPr/>
            <p:nvPr/>
          </p:nvGrpSpPr>
          <p:grpSpPr>
            <a:xfrm>
              <a:off x="5148263" y="1706463"/>
              <a:ext cx="2266950" cy="3073400"/>
              <a:chOff x="5148263" y="1706463"/>
              <a:chExt cx="2266950" cy="3073400"/>
            </a:xfrm>
          </p:grpSpPr>
          <p:cxnSp>
            <p:nvCxnSpPr>
              <p:cNvPr id="46" name="AutoShape 53"/>
              <p:cNvCxnSpPr>
                <a:cxnSpLocks noChangeShapeType="1"/>
                <a:stCxn id="51" idx="2"/>
                <a:endCxn id="54" idx="0"/>
              </p:cNvCxnSpPr>
              <p:nvPr/>
            </p:nvCxnSpPr>
            <p:spPr bwMode="auto">
              <a:xfrm rot="10800000" flipV="1">
                <a:off x="5400675" y="1779488"/>
                <a:ext cx="1208088" cy="490538"/>
              </a:xfrm>
              <a:prstGeom prst="bentConnector2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Text Box 55"/>
              <p:cNvSpPr txBox="1">
                <a:spLocks noChangeArrowheads="1"/>
              </p:cNvSpPr>
              <p:nvPr/>
            </p:nvSpPr>
            <p:spPr bwMode="auto">
              <a:xfrm>
                <a:off x="5409638" y="1827112"/>
                <a:ext cx="626062" cy="3675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A</a:t>
                </a:r>
                <a:r>
                  <a:rPr lang="en-AU" altLang="en-US" sz="1000" dirty="0"/>
                  <a:t>1</a:t>
                </a:r>
                <a:endParaRPr lang="en-AU" altLang="en-US" sz="1000" baseline="0" dirty="0"/>
              </a:p>
            </p:txBody>
          </p:sp>
          <p:sp>
            <p:nvSpPr>
              <p:cNvPr id="48" name="Text Box 56"/>
              <p:cNvSpPr txBox="1">
                <a:spLocks noChangeArrowheads="1"/>
              </p:cNvSpPr>
              <p:nvPr/>
            </p:nvSpPr>
            <p:spPr bwMode="auto">
              <a:xfrm>
                <a:off x="5408050" y="4240113"/>
                <a:ext cx="626062" cy="3675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A</a:t>
                </a:r>
                <a:r>
                  <a:rPr lang="en-AU" altLang="en-US" sz="1000" dirty="0"/>
                  <a:t>2</a:t>
                </a:r>
                <a:endParaRPr lang="en-AU" altLang="en-US" sz="1000" baseline="0" dirty="0"/>
              </a:p>
            </p:txBody>
          </p:sp>
          <p:sp>
            <p:nvSpPr>
              <p:cNvPr id="49" name="Line 62"/>
              <p:cNvSpPr>
                <a:spLocks noChangeShapeType="1"/>
              </p:cNvSpPr>
              <p:nvPr/>
            </p:nvSpPr>
            <p:spPr bwMode="auto">
              <a:xfrm flipH="1">
                <a:off x="6713538" y="2114451"/>
                <a:ext cx="0" cy="230505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lg" len="lg"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50" name="Text Box 63"/>
              <p:cNvSpPr txBox="1">
                <a:spLocks noChangeArrowheads="1"/>
              </p:cNvSpPr>
              <p:nvPr/>
            </p:nvSpPr>
            <p:spPr bwMode="auto">
              <a:xfrm>
                <a:off x="6011862" y="2916138"/>
                <a:ext cx="1403351" cy="58350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Terminal Voltage</a:t>
                </a:r>
              </a:p>
            </p:txBody>
          </p:sp>
          <p:sp>
            <p:nvSpPr>
              <p:cNvPr id="51" name="Oval 64"/>
              <p:cNvSpPr>
                <a:spLocks noChangeArrowheads="1"/>
              </p:cNvSpPr>
              <p:nvPr/>
            </p:nvSpPr>
            <p:spPr bwMode="auto">
              <a:xfrm>
                <a:off x="6623050" y="1706463"/>
                <a:ext cx="144463" cy="144463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52" name="Oval 65"/>
              <p:cNvSpPr>
                <a:spLocks noChangeArrowheads="1"/>
              </p:cNvSpPr>
              <p:nvPr/>
            </p:nvSpPr>
            <p:spPr bwMode="auto">
              <a:xfrm>
                <a:off x="6623050" y="4635401"/>
                <a:ext cx="144463" cy="144462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cxnSp>
            <p:nvCxnSpPr>
              <p:cNvPr id="53" name="AutoShape 67"/>
              <p:cNvCxnSpPr>
                <a:cxnSpLocks noChangeShapeType="1"/>
                <a:stCxn id="52" idx="2"/>
                <a:endCxn id="65" idx="1"/>
              </p:cNvCxnSpPr>
              <p:nvPr/>
            </p:nvCxnSpPr>
            <p:spPr bwMode="auto">
              <a:xfrm rot="10800000">
                <a:off x="5400675" y="3954363"/>
                <a:ext cx="1208088" cy="754063"/>
              </a:xfrm>
              <a:prstGeom prst="bentConnector2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 type="oval" w="sm" len="sm"/>
                <a:tailEnd type="oval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4" name="Rectangle 68"/>
              <p:cNvSpPr>
                <a:spLocks noChangeArrowheads="1"/>
              </p:cNvSpPr>
              <p:nvPr/>
            </p:nvSpPr>
            <p:spPr bwMode="auto">
              <a:xfrm>
                <a:off x="5256213" y="2284313"/>
                <a:ext cx="287337" cy="755650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grpSp>
            <p:nvGrpSpPr>
              <p:cNvPr id="55" name="Group 69"/>
              <p:cNvGrpSpPr>
                <a:grpSpLocks/>
              </p:cNvGrpSpPr>
              <p:nvPr/>
            </p:nvGrpSpPr>
            <p:grpSpPr bwMode="auto">
              <a:xfrm>
                <a:off x="5148263" y="3220938"/>
                <a:ext cx="503237" cy="719138"/>
                <a:chOff x="4762" y="2228"/>
                <a:chExt cx="317" cy="453"/>
              </a:xfrm>
            </p:grpSpPr>
            <p:sp>
              <p:nvSpPr>
                <p:cNvPr id="59" name="Line 70"/>
                <p:cNvSpPr>
                  <a:spLocks noChangeShapeType="1"/>
                </p:cNvSpPr>
                <p:nvPr/>
              </p:nvSpPr>
              <p:spPr bwMode="auto">
                <a:xfrm>
                  <a:off x="4762" y="229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60" name="Line 71"/>
                <p:cNvSpPr>
                  <a:spLocks noChangeShapeType="1"/>
                </p:cNvSpPr>
                <p:nvPr/>
              </p:nvSpPr>
              <p:spPr bwMode="auto">
                <a:xfrm>
                  <a:off x="4830" y="232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61" name="Line 72"/>
                <p:cNvSpPr>
                  <a:spLocks noChangeShapeType="1"/>
                </p:cNvSpPr>
                <p:nvPr/>
              </p:nvSpPr>
              <p:spPr bwMode="auto">
                <a:xfrm>
                  <a:off x="4921" y="2363"/>
                  <a:ext cx="0" cy="18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62" name="Line 73"/>
                <p:cNvSpPr>
                  <a:spLocks noChangeShapeType="1"/>
                </p:cNvSpPr>
                <p:nvPr/>
              </p:nvSpPr>
              <p:spPr bwMode="auto">
                <a:xfrm>
                  <a:off x="4762" y="257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63" name="Line 74"/>
                <p:cNvSpPr>
                  <a:spLocks noChangeShapeType="1"/>
                </p:cNvSpPr>
                <p:nvPr/>
              </p:nvSpPr>
              <p:spPr bwMode="auto">
                <a:xfrm>
                  <a:off x="4830" y="261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64" name="Line 75"/>
                <p:cNvSpPr>
                  <a:spLocks noChangeShapeType="1"/>
                </p:cNvSpPr>
                <p:nvPr/>
              </p:nvSpPr>
              <p:spPr bwMode="auto">
                <a:xfrm>
                  <a:off x="4921" y="2228"/>
                  <a:ext cx="0" cy="6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  <p:sp>
              <p:nvSpPr>
                <p:cNvPr id="65" name="Line 76"/>
                <p:cNvSpPr>
                  <a:spLocks noChangeShapeType="1"/>
                </p:cNvSpPr>
                <p:nvPr/>
              </p:nvSpPr>
              <p:spPr bwMode="auto">
                <a:xfrm>
                  <a:off x="4921" y="2613"/>
                  <a:ext cx="0" cy="6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</p:grpSp>
          <p:cxnSp>
            <p:nvCxnSpPr>
              <p:cNvPr id="56" name="AutoShape 77"/>
              <p:cNvCxnSpPr>
                <a:cxnSpLocks noChangeShapeType="1"/>
                <a:stCxn id="54" idx="2"/>
                <a:endCxn id="64" idx="0"/>
              </p:cNvCxnSpPr>
              <p:nvPr/>
            </p:nvCxnSpPr>
            <p:spPr bwMode="auto">
              <a:xfrm>
                <a:off x="5400675" y="3054251"/>
                <a:ext cx="0" cy="152400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round/>
                <a:headEnd type="oval" w="sm" len="sm"/>
                <a:tailEnd type="oval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7" name="Text Box 81"/>
              <p:cNvSpPr txBox="1">
                <a:spLocks noChangeArrowheads="1"/>
              </p:cNvSpPr>
              <p:nvPr/>
            </p:nvSpPr>
            <p:spPr bwMode="auto">
              <a:xfrm>
                <a:off x="5550925" y="2357336"/>
                <a:ext cx="626062" cy="3675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sz="1000" baseline="0" dirty="0"/>
                  <a:t>R</a:t>
                </a:r>
                <a:r>
                  <a:rPr lang="en-AU" altLang="en-US" sz="1000" dirty="0"/>
                  <a:t>A</a:t>
                </a:r>
                <a:endParaRPr lang="en-AU" altLang="en-US" sz="1000" baseline="0" dirty="0"/>
              </a:p>
            </p:txBody>
          </p:sp>
          <p:sp>
            <p:nvSpPr>
              <p:cNvPr id="58" name="Text Box 85"/>
              <p:cNvSpPr txBox="1">
                <a:spLocks noChangeArrowheads="1"/>
              </p:cNvSpPr>
              <p:nvPr/>
            </p:nvSpPr>
            <p:spPr bwMode="auto">
              <a:xfrm>
                <a:off x="5587438" y="3374922"/>
                <a:ext cx="626062" cy="3675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sz="1000" baseline="0" dirty="0"/>
                  <a:t>E</a:t>
                </a:r>
                <a:r>
                  <a:rPr lang="en-AU" altLang="en-US" sz="1000" dirty="0"/>
                  <a:t>g</a:t>
                </a:r>
                <a:endParaRPr lang="en-AU" altLang="en-US" sz="1000" baseline="0" dirty="0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1511300" y="1340124"/>
              <a:ext cx="3382963" cy="3439739"/>
              <a:chOff x="1511300" y="1340124"/>
              <a:chExt cx="3382963" cy="3439739"/>
            </a:xfrm>
          </p:grpSpPr>
          <p:cxnSp>
            <p:nvCxnSpPr>
              <p:cNvPr id="31" name="AutoShape 44"/>
              <p:cNvCxnSpPr>
                <a:cxnSpLocks noChangeShapeType="1"/>
                <a:stCxn id="38" idx="6"/>
                <a:endCxn id="44" idx="1"/>
              </p:cNvCxnSpPr>
              <p:nvPr/>
            </p:nvCxnSpPr>
            <p:spPr bwMode="auto">
              <a:xfrm flipV="1">
                <a:off x="2087563" y="1502048"/>
                <a:ext cx="918393" cy="794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 type="oval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AutoShape 46"/>
              <p:cNvCxnSpPr>
                <a:cxnSpLocks noChangeShapeType="1"/>
                <a:stCxn id="37" idx="0"/>
                <a:endCxn id="44" idx="3"/>
              </p:cNvCxnSpPr>
              <p:nvPr/>
            </p:nvCxnSpPr>
            <p:spPr bwMode="auto">
              <a:xfrm rot="16200000" flipV="1">
                <a:off x="3871318" y="1536799"/>
                <a:ext cx="824334" cy="754832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oval" w="sm" len="sm"/>
                <a:tailEnd type="oval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AutoShape 47"/>
              <p:cNvCxnSpPr>
                <a:cxnSpLocks noChangeShapeType="1"/>
                <a:stCxn id="37" idx="2"/>
                <a:endCxn id="39" idx="6"/>
              </p:cNvCxnSpPr>
              <p:nvPr/>
            </p:nvCxnSpPr>
            <p:spPr bwMode="auto">
              <a:xfrm rot="5400000">
                <a:off x="2921795" y="2968525"/>
                <a:ext cx="904875" cy="2573338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oval" w="sm" len="sm"/>
                <a:tailEnd type="oval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4" name="Text Box 57"/>
              <p:cNvSpPr txBox="1">
                <a:spLocks noChangeArrowheads="1"/>
              </p:cNvSpPr>
              <p:nvPr/>
            </p:nvSpPr>
            <p:spPr bwMode="auto">
              <a:xfrm>
                <a:off x="4039378" y="1915999"/>
                <a:ext cx="626063" cy="3675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E</a:t>
                </a:r>
                <a:r>
                  <a:rPr lang="en-AU" altLang="en-US" sz="1000" dirty="0"/>
                  <a:t>1</a:t>
                </a:r>
                <a:endParaRPr lang="en-AU" altLang="en-US" sz="1000" baseline="0" dirty="0"/>
              </a:p>
            </p:txBody>
          </p:sp>
          <p:sp>
            <p:nvSpPr>
              <p:cNvPr id="35" name="Text Box 58"/>
              <p:cNvSpPr txBox="1">
                <a:spLocks noChangeArrowheads="1"/>
              </p:cNvSpPr>
              <p:nvPr/>
            </p:nvSpPr>
            <p:spPr bwMode="auto">
              <a:xfrm>
                <a:off x="4039378" y="3824212"/>
                <a:ext cx="626063" cy="3675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E</a:t>
                </a:r>
                <a:r>
                  <a:rPr lang="en-AU" altLang="en-US" sz="1000" dirty="0"/>
                  <a:t>2</a:t>
                </a:r>
                <a:endParaRPr lang="en-AU" altLang="en-US" sz="1000" baseline="0" dirty="0"/>
              </a:p>
            </p:txBody>
          </p:sp>
          <p:grpSp>
            <p:nvGrpSpPr>
              <p:cNvPr id="36" name="Group 59"/>
              <p:cNvGrpSpPr>
                <a:grpSpLocks/>
              </p:cNvGrpSpPr>
              <p:nvPr/>
            </p:nvGrpSpPr>
            <p:grpSpPr bwMode="auto">
              <a:xfrm>
                <a:off x="3004367" y="1340124"/>
                <a:ext cx="996950" cy="323850"/>
                <a:chOff x="843" y="1259"/>
                <a:chExt cx="628" cy="204"/>
              </a:xfrm>
            </p:grpSpPr>
            <p:sp>
              <p:nvSpPr>
                <p:cNvPr id="44" name="Rectangle 60"/>
                <p:cNvSpPr>
                  <a:spLocks noChangeArrowheads="1"/>
                </p:cNvSpPr>
                <p:nvPr/>
              </p:nvSpPr>
              <p:spPr bwMode="auto">
                <a:xfrm>
                  <a:off x="844" y="1259"/>
                  <a:ext cx="567" cy="204"/>
                </a:xfrm>
                <a:prstGeom prst="rect">
                  <a:avLst/>
                </a:prstGeom>
                <a:noFill/>
                <a:ln w="3810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 baseline="-250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45" name="Line 61"/>
                <p:cNvSpPr>
                  <a:spLocks noChangeShapeType="1"/>
                </p:cNvSpPr>
                <p:nvPr/>
              </p:nvSpPr>
              <p:spPr bwMode="auto">
                <a:xfrm rot="2700000" flipV="1">
                  <a:off x="1157" y="1021"/>
                  <a:ext cx="0" cy="62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 dirty="0"/>
                </a:p>
              </p:txBody>
            </p:sp>
          </p:grpSp>
          <p:sp>
            <p:nvSpPr>
              <p:cNvPr id="37" name="Rectangle 78"/>
              <p:cNvSpPr>
                <a:spLocks noChangeArrowheads="1"/>
              </p:cNvSpPr>
              <p:nvPr/>
            </p:nvSpPr>
            <p:spPr bwMode="auto">
              <a:xfrm>
                <a:off x="4427538" y="2326382"/>
                <a:ext cx="466725" cy="1476375"/>
              </a:xfrm>
              <a:prstGeom prst="rect">
                <a:avLst/>
              </a:prstGeom>
              <a:solidFill>
                <a:srgbClr val="CCFFFF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38" name="Oval 79"/>
              <p:cNvSpPr>
                <a:spLocks noChangeArrowheads="1"/>
              </p:cNvSpPr>
              <p:nvPr/>
            </p:nvSpPr>
            <p:spPr bwMode="auto">
              <a:xfrm>
                <a:off x="1943100" y="1430611"/>
                <a:ext cx="144463" cy="144462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39" name="Oval 80"/>
              <p:cNvSpPr>
                <a:spLocks noChangeArrowheads="1"/>
              </p:cNvSpPr>
              <p:nvPr/>
            </p:nvSpPr>
            <p:spPr bwMode="auto">
              <a:xfrm>
                <a:off x="1943100" y="4635401"/>
                <a:ext cx="144463" cy="144462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40" name="Text Box 82"/>
              <p:cNvSpPr txBox="1">
                <a:spLocks noChangeArrowheads="1"/>
              </p:cNvSpPr>
              <p:nvPr/>
            </p:nvSpPr>
            <p:spPr bwMode="auto">
              <a:xfrm>
                <a:off x="3715341" y="2866130"/>
                <a:ext cx="626063" cy="3675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r" eaLnBrk="1" hangingPunct="1"/>
                <a:r>
                  <a:rPr lang="en-AU" altLang="en-US" sz="1000" baseline="0" dirty="0"/>
                  <a:t>R</a:t>
                </a:r>
                <a:r>
                  <a:rPr lang="en-AU" altLang="en-US" sz="1000" dirty="0"/>
                  <a:t>F</a:t>
                </a:r>
                <a:endParaRPr lang="en-AU" altLang="en-US" sz="1000" baseline="0" dirty="0"/>
              </a:p>
            </p:txBody>
          </p:sp>
          <p:sp>
            <p:nvSpPr>
              <p:cNvPr id="41" name="Text Box 83"/>
              <p:cNvSpPr txBox="1">
                <a:spLocks noChangeArrowheads="1"/>
              </p:cNvSpPr>
              <p:nvPr/>
            </p:nvSpPr>
            <p:spPr bwMode="auto">
              <a:xfrm>
                <a:off x="2771800" y="1755216"/>
                <a:ext cx="1368424" cy="5835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Field Rheostat</a:t>
                </a:r>
              </a:p>
            </p:txBody>
          </p:sp>
          <p:sp>
            <p:nvSpPr>
              <p:cNvPr id="42" name="Line 87"/>
              <p:cNvSpPr>
                <a:spLocks noChangeShapeType="1"/>
              </p:cNvSpPr>
              <p:nvPr/>
            </p:nvSpPr>
            <p:spPr bwMode="auto">
              <a:xfrm>
                <a:off x="2014538" y="1673126"/>
                <a:ext cx="1587" cy="27828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lg" len="lg"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43" name="Text Box 88"/>
              <p:cNvSpPr txBox="1">
                <a:spLocks noChangeArrowheads="1"/>
              </p:cNvSpPr>
              <p:nvPr/>
            </p:nvSpPr>
            <p:spPr bwMode="auto">
              <a:xfrm>
                <a:off x="1511300" y="2713731"/>
                <a:ext cx="1008064" cy="58350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ffectLst/>
            </p:spPr>
            <p:txBody>
              <a:bodyPr>
                <a:spAutoFit/>
              </a:bodyPr>
              <a:lstStyle>
                <a:lvl1pPr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 baseline="-25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AU" altLang="en-US" sz="1000" baseline="0" dirty="0"/>
                  <a:t>DC</a:t>
                </a:r>
                <a:br>
                  <a:rPr lang="en-AU" altLang="en-US" sz="1000" baseline="0" dirty="0"/>
                </a:br>
                <a:r>
                  <a:rPr lang="en-AU" altLang="en-US" sz="1000" baseline="0" dirty="0"/>
                  <a:t>Supply</a:t>
                </a:r>
              </a:p>
            </p:txBody>
          </p:sp>
        </p:grpSp>
      </p:grpSp>
      <p:sp>
        <p:nvSpPr>
          <p:cNvPr id="228377" name="Text Box 25"/>
          <p:cNvSpPr txBox="1">
            <a:spLocks noChangeArrowheads="1"/>
          </p:cNvSpPr>
          <p:nvPr/>
        </p:nvSpPr>
        <p:spPr bwMode="auto">
          <a:xfrm>
            <a:off x="6922965" y="2168860"/>
            <a:ext cx="1404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>
                <a:solidFill>
                  <a:srgbClr val="0000FF"/>
                </a:solidFill>
              </a:rPr>
              <a:t>V</a:t>
            </a:r>
            <a:r>
              <a:rPr lang="en-AU" altLang="en-US" dirty="0">
                <a:solidFill>
                  <a:srgbClr val="0000FF"/>
                </a:solidFill>
              </a:rPr>
              <a:t>T</a:t>
            </a:r>
            <a:r>
              <a:rPr lang="en-AU" altLang="en-US" baseline="0" dirty="0">
                <a:solidFill>
                  <a:srgbClr val="0000FF"/>
                </a:solidFill>
              </a:rPr>
              <a:t> = </a:t>
            </a:r>
            <a:r>
              <a:rPr lang="en-AU" altLang="en-US" baseline="0" dirty="0" smtClean="0">
                <a:solidFill>
                  <a:srgbClr val="0000FF"/>
                </a:solidFill>
              </a:rPr>
              <a:t>E</a:t>
            </a:r>
            <a:r>
              <a:rPr lang="en-AU" altLang="en-US" dirty="0" smtClean="0">
                <a:solidFill>
                  <a:srgbClr val="0000FF"/>
                </a:solidFill>
              </a:rPr>
              <a:t>g</a:t>
            </a:r>
            <a:endParaRPr lang="en-AU" altLang="en-US" baseline="0" dirty="0">
              <a:solidFill>
                <a:srgbClr val="0000FF"/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 bwMode="auto">
          <a:xfrm>
            <a:off x="5148064" y="1016732"/>
            <a:ext cx="29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2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2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2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2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28371" grpId="0"/>
      <p:bldP spid="228372" grpId="0"/>
      <p:bldP spid="228373" grpId="0"/>
      <p:bldP spid="228374" grpId="0"/>
      <p:bldP spid="228375" grpId="0"/>
      <p:bldP spid="228376" grpId="0"/>
      <p:bldP spid="20" grpId="0"/>
      <p:bldP spid="21" grpId="0"/>
      <p:bldP spid="228377" grpId="0"/>
      <p:bldP spid="6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401026-77D7-4023-91BF-865D2004A60F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6E4D88-E6BD-4EC5-9B45-C444CC6C052A}" type="slidenum">
              <a:rPr lang="en-AU"/>
              <a:pPr>
                <a:defRPr/>
              </a:pPr>
              <a:t>6</a:t>
            </a:fld>
            <a:endParaRPr lang="en-AU" dirty="0"/>
          </a:p>
        </p:txBody>
      </p:sp>
      <p:pic>
        <p:nvPicPr>
          <p:cNvPr id="22938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8" r="52327" b="42946"/>
          <a:stretch>
            <a:fillRect/>
          </a:stretch>
        </p:blipFill>
        <p:spPr bwMode="auto">
          <a:xfrm>
            <a:off x="576263" y="633413"/>
            <a:ext cx="370840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576263" y="3573463"/>
            <a:ext cx="3889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>
                <a:solidFill>
                  <a:srgbClr val="0000FF"/>
                </a:solidFill>
              </a:rPr>
              <a:t>No current in Armature</a:t>
            </a:r>
          </a:p>
        </p:txBody>
      </p:sp>
      <p:sp>
        <p:nvSpPr>
          <p:cNvPr id="229382" name="Text Box 6"/>
          <p:cNvSpPr txBox="1">
            <a:spLocks noChangeArrowheads="1"/>
          </p:cNvSpPr>
          <p:nvPr/>
        </p:nvSpPr>
        <p:spPr bwMode="auto">
          <a:xfrm>
            <a:off x="576263" y="4292600"/>
            <a:ext cx="26638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/>
              <a:t>No distortion of</a:t>
            </a:r>
            <a:br>
              <a:rPr lang="en-AU" altLang="en-US" baseline="0" dirty="0"/>
            </a:br>
            <a:r>
              <a:rPr lang="en-AU" altLang="en-US" baseline="0" dirty="0"/>
              <a:t>Magnetic Field</a:t>
            </a:r>
          </a:p>
        </p:txBody>
      </p:sp>
      <p:pic>
        <p:nvPicPr>
          <p:cNvPr id="229384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6" r="45618" b="31267"/>
          <a:stretch>
            <a:fillRect/>
          </a:stretch>
        </p:blipFill>
        <p:spPr bwMode="auto">
          <a:xfrm>
            <a:off x="4464050" y="584200"/>
            <a:ext cx="4392613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9385" name="Text Box 9"/>
          <p:cNvSpPr txBox="1">
            <a:spLocks noChangeArrowheads="1"/>
          </p:cNvSpPr>
          <p:nvPr/>
        </p:nvSpPr>
        <p:spPr bwMode="auto">
          <a:xfrm>
            <a:off x="4464050" y="3573463"/>
            <a:ext cx="4643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>
                <a:solidFill>
                  <a:srgbClr val="0000FF"/>
                </a:solidFill>
              </a:rPr>
              <a:t>When Armature Current flows</a:t>
            </a:r>
          </a:p>
        </p:txBody>
      </p:sp>
      <p:sp>
        <p:nvSpPr>
          <p:cNvPr id="229386" name="Text Box 10"/>
          <p:cNvSpPr txBox="1">
            <a:spLocks noChangeArrowheads="1"/>
          </p:cNvSpPr>
          <p:nvPr/>
        </p:nvSpPr>
        <p:spPr bwMode="auto">
          <a:xfrm>
            <a:off x="4464050" y="4292600"/>
            <a:ext cx="43561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/>
              <a:t>The Magnetic Field is distorted in the direction of rotation</a:t>
            </a:r>
          </a:p>
        </p:txBody>
      </p:sp>
      <p:sp>
        <p:nvSpPr>
          <p:cNvPr id="229388" name="Text Box 12"/>
          <p:cNvSpPr txBox="1">
            <a:spLocks noChangeArrowheads="1"/>
          </p:cNvSpPr>
          <p:nvPr/>
        </p:nvSpPr>
        <p:spPr bwMode="auto">
          <a:xfrm>
            <a:off x="4535488" y="5661025"/>
            <a:ext cx="4429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>
                <a:solidFill>
                  <a:srgbClr val="FF0000"/>
                </a:solidFill>
              </a:rPr>
              <a:t>Called Armature Reaction</a:t>
            </a:r>
          </a:p>
        </p:txBody>
      </p:sp>
      <p:sp>
        <p:nvSpPr>
          <p:cNvPr id="229389" name="Text Box 13"/>
          <p:cNvSpPr txBox="1">
            <a:spLocks noChangeArrowheads="1"/>
          </p:cNvSpPr>
          <p:nvPr/>
        </p:nvSpPr>
        <p:spPr bwMode="auto">
          <a:xfrm>
            <a:off x="3392488" y="-134938"/>
            <a:ext cx="2363787" cy="64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54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Generator</a:t>
            </a:r>
          </a:p>
        </p:txBody>
      </p:sp>
      <p:sp>
        <p:nvSpPr>
          <p:cNvPr id="1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9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9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9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9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5" grpId="0"/>
      <p:bldP spid="229386" grpId="0"/>
      <p:bldP spid="229388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BD27FF-ED34-4E28-ACB7-B867D48B3A62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FC1E5-90E3-4C32-8483-5B4D8CD03202}" type="slidenum">
              <a:rPr lang="en-AU"/>
              <a:pPr>
                <a:defRPr/>
              </a:pPr>
              <a:t>7</a:t>
            </a:fld>
            <a:endParaRPr lang="en-AU" dirty="0"/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935038" y="225425"/>
            <a:ext cx="6624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/>
              <a:t>Armature Reaction causes:</a:t>
            </a: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1331913" y="692150"/>
            <a:ext cx="536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>
                <a:solidFill>
                  <a:srgbClr val="FF0000"/>
                </a:solidFill>
              </a:rPr>
              <a:t>Sparking at the commutator</a:t>
            </a: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1331913" y="1268413"/>
            <a:ext cx="536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>
                <a:solidFill>
                  <a:srgbClr val="FF0000"/>
                </a:solidFill>
              </a:rPr>
              <a:t>Reduced Terminal Voltage</a:t>
            </a: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935038" y="1844675"/>
            <a:ext cx="7164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/>
              <a:t>Armature Reaction can be overcome by:</a:t>
            </a:r>
          </a:p>
        </p:txBody>
      </p:sp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1331913" y="2447925"/>
            <a:ext cx="536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 smtClean="0"/>
              <a:t>Moving the </a:t>
            </a:r>
            <a:r>
              <a:rPr lang="en-AU" altLang="en-US" baseline="0" dirty="0"/>
              <a:t>Brushes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087563" y="2924944"/>
            <a:ext cx="61563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chemeClr val="accent2"/>
                </a:solidFill>
              </a:rPr>
              <a:t>from the </a:t>
            </a:r>
            <a:r>
              <a:rPr lang="en-AU" altLang="en-US" baseline="0" dirty="0">
                <a:solidFill>
                  <a:schemeClr val="accent2"/>
                </a:solidFill>
              </a:rPr>
              <a:t>central position</a:t>
            </a:r>
            <a:r>
              <a:rPr lang="en-AU" altLang="en-US" baseline="0" dirty="0"/>
              <a:t> </a:t>
            </a:r>
            <a:r>
              <a:rPr lang="en-AU" altLang="en-US" sz="2000" baseline="0" dirty="0">
                <a:solidFill>
                  <a:schemeClr val="accent2"/>
                </a:solidFill>
              </a:rPr>
              <a:t>to the new Neutral Point.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087563" y="3896494"/>
            <a:ext cx="59039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chemeClr val="accent2"/>
                </a:solidFill>
              </a:rPr>
              <a:t>Effective for loads which don’t change much.</a:t>
            </a:r>
          </a:p>
        </p:txBody>
      </p:sp>
      <p:sp>
        <p:nvSpPr>
          <p:cNvPr id="1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72764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  <p:bldP spid="18440" grpId="0"/>
      <p:bldP spid="15" grpId="0"/>
      <p:bldP spid="16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BE0F17-1F03-4123-B43C-1EF52A77D27E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25FF9-A8A4-4D40-8CD2-0B5CCFF60A85}" type="slidenum">
              <a:rPr lang="en-AU"/>
              <a:pPr>
                <a:defRPr/>
              </a:pPr>
              <a:t>8</a:t>
            </a:fld>
            <a:endParaRPr lang="en-AU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152400"/>
            <a:ext cx="6299200" cy="608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BD27FF-ED34-4E28-ACB7-B867D48B3A62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FC1E5-90E3-4C32-8483-5B4D8CD03202}" type="slidenum">
              <a:rPr lang="en-AU"/>
              <a:pPr>
                <a:defRPr/>
              </a:pPr>
              <a:t>9</a:t>
            </a:fld>
            <a:endParaRPr lang="en-AU" dirty="0"/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935038" y="225425"/>
            <a:ext cx="6624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/>
              <a:t>Armature Reaction causes:</a:t>
            </a: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1331913" y="692150"/>
            <a:ext cx="536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>
                <a:solidFill>
                  <a:srgbClr val="FF0000"/>
                </a:solidFill>
              </a:rPr>
              <a:t>Sparking at the commutator</a:t>
            </a: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1331913" y="1268413"/>
            <a:ext cx="536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>
                <a:solidFill>
                  <a:srgbClr val="FF0000"/>
                </a:solidFill>
              </a:rPr>
              <a:t>Reduced Terminal Voltage</a:t>
            </a: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935038" y="1844675"/>
            <a:ext cx="7164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/>
              <a:t>Armature Reaction can be overcome by:</a:t>
            </a:r>
          </a:p>
        </p:txBody>
      </p:sp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1331913" y="2447925"/>
            <a:ext cx="536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 smtClean="0"/>
              <a:t>Moving the </a:t>
            </a:r>
            <a:r>
              <a:rPr lang="en-AU" altLang="en-US" baseline="0" dirty="0"/>
              <a:t>Brushes</a:t>
            </a:r>
          </a:p>
        </p:txBody>
      </p:sp>
      <p:sp>
        <p:nvSpPr>
          <p:cNvPr id="18441" name="Text Box 7"/>
          <p:cNvSpPr txBox="1">
            <a:spLocks noChangeArrowheads="1"/>
          </p:cNvSpPr>
          <p:nvPr/>
        </p:nvSpPr>
        <p:spPr bwMode="auto">
          <a:xfrm>
            <a:off x="1331913" y="2979738"/>
            <a:ext cx="5364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baseline="0" dirty="0" smtClean="0"/>
              <a:t>Installing Compensating </a:t>
            </a:r>
            <a:r>
              <a:rPr lang="en-AU" altLang="en-US" baseline="0" dirty="0"/>
              <a:t>Windings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087563" y="3608388"/>
            <a:ext cx="6156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chemeClr val="accent2"/>
                </a:solidFill>
              </a:rPr>
              <a:t>Windings in the Field Poles connected in series with the Armature windings.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087563" y="5480050"/>
            <a:ext cx="59039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chemeClr val="accent2"/>
                </a:solidFill>
              </a:rPr>
              <a:t>Most effective and most expensive method.</a:t>
            </a: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2087563" y="4330700"/>
            <a:ext cx="59769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baseline="0" dirty="0">
                <a:solidFill>
                  <a:schemeClr val="accent2"/>
                </a:solidFill>
              </a:rPr>
              <a:t>Used to counteract the Armature Field and  shift the Neutral Point back to its central position.</a:t>
            </a:r>
          </a:p>
        </p:txBody>
      </p:sp>
      <p:sp>
        <p:nvSpPr>
          <p:cNvPr id="1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baseline="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88678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</p:bld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28575" algn="ctr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0" tIns="0" rIns="0" bIns="0" anchor="ctr" anchorCtr="0">
        <a:spAutoFit/>
      </a:bodyPr>
      <a:lstStyle>
        <a:defPPr algn="r" eaLnBrk="1" hangingPunct="1">
          <a:spcBef>
            <a:spcPts val="0"/>
          </a:spcBef>
          <a:defRPr sz="1400" baseline="0"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6532</TotalTime>
  <Words>1007</Words>
  <Application>Microsoft Office PowerPoint</Application>
  <PresentationFormat>On-screen Show (4:3)</PresentationFormat>
  <Paragraphs>298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Cambria Math</vt:lpstr>
      <vt:lpstr>Comic Sans MS</vt:lpstr>
      <vt:lpstr>Impact</vt:lpstr>
      <vt:lpstr>Times New Roman</vt:lpstr>
      <vt:lpstr>1_Default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DC Generator Part 2</dc:title>
  <dc:creator>Michael James</dc:creator>
  <cp:lastModifiedBy>James, Michael</cp:lastModifiedBy>
  <cp:revision>256</cp:revision>
  <cp:lastPrinted>2018-09-12T03:20:05Z</cp:lastPrinted>
  <dcterms:created xsi:type="dcterms:W3CDTF">2005-12-16T03:00:21Z</dcterms:created>
  <dcterms:modified xsi:type="dcterms:W3CDTF">2018-11-26T20:29:48Z</dcterms:modified>
</cp:coreProperties>
</file>