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17"/>
  </p:notesMasterIdLst>
  <p:handoutMasterIdLst>
    <p:handoutMasterId r:id="rId18"/>
  </p:handoutMasterIdLst>
  <p:sldIdLst>
    <p:sldId id="332" r:id="rId3"/>
    <p:sldId id="331" r:id="rId4"/>
    <p:sldId id="333" r:id="rId5"/>
    <p:sldId id="334" r:id="rId6"/>
    <p:sldId id="315" r:id="rId7"/>
    <p:sldId id="326" r:id="rId8"/>
    <p:sldId id="325" r:id="rId9"/>
    <p:sldId id="327" r:id="rId10"/>
    <p:sldId id="336" r:id="rId11"/>
    <p:sldId id="337" r:id="rId12"/>
    <p:sldId id="338" r:id="rId13"/>
    <p:sldId id="329" r:id="rId14"/>
    <p:sldId id="330" r:id="rId15"/>
    <p:sldId id="282" r:id="rId16"/>
  </p:sldIdLst>
  <p:sldSz cx="9144000" cy="6858000" type="screen4x3"/>
  <p:notesSz cx="7315200" cy="9601200"/>
  <p:defaultTextStyle>
    <a:defPPr>
      <a:defRPr lang="en-AU"/>
    </a:defPPr>
    <a:lvl1pPr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clrMru>
    <a:srgbClr val="5F5F5F"/>
    <a:srgbClr val="777777"/>
    <a:srgbClr val="808080"/>
    <a:srgbClr val="969696"/>
    <a:srgbClr val="FF0000"/>
    <a:srgbClr val="0066FF"/>
    <a:srgbClr val="00CC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7" autoAdjust="0"/>
    <p:restoredTop sz="88774" autoAdjust="0"/>
  </p:normalViewPr>
  <p:slideViewPr>
    <p:cSldViewPr showGuides="1">
      <p:cViewPr varScale="1">
        <p:scale>
          <a:sx n="92" d="100"/>
          <a:sy n="92" d="100"/>
        </p:scale>
        <p:origin x="141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2124" y="-78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5/09/2018</a:t>
            </a:r>
            <a:endParaRPr lang="en-AU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G101A_(04)_Magnetisation Curves</a:t>
            </a:r>
            <a:endParaRPr lang="en-AU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CBEC0931-9703-48B9-AF7C-4380099AC43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69352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5/09/2018</a:t>
            </a:r>
            <a:endParaRPr lang="en-A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G101A_(04)_Magnetisation Curves</a:t>
            </a:r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6F60566-8C12-464D-A561-D34DA2575A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671418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5/09/2018</a:t>
            </a:r>
            <a:endParaRPr lang="en-AU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G101A_(04)_Magnetisation Curves</a:t>
            </a:r>
            <a:endParaRPr lang="en-AU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>
                <a:solidFill>
                  <a:prstClr val="black"/>
                </a:solidFill>
              </a:rPr>
              <a:pPr/>
              <a:t>1</a:t>
            </a:fld>
            <a:endParaRPr lang="en-AU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Title </a:t>
            </a: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G102A_ (01A)</a:t>
            </a:r>
            <a:endParaRPr lang="en-A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15DF8-CADF-4FD8-8D35-C0073E0843C3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D88-9704-4E55-8DB8-F10EBAA5836A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76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15DF8-CADF-4FD8-8D35-C0073E0843C3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D88-9704-4E55-8DB8-F10EBAA5836A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408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519C3A4-1A93-446F-BF32-18A28C8AC048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45ABA31-C29F-4857-A77D-B867BEAE77AC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63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519C3A4-1A93-446F-BF32-18A28C8AC048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45ABA31-C29F-4857-A77D-B867BEAE77AC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989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28E40-1B28-4EE2-A71F-9C3EC8447A94}" type="datetime1">
              <a:rPr lang="en-AU" smtClean="0">
                <a:solidFill>
                  <a:srgbClr val="000000"/>
                </a:solidFill>
              </a:rPr>
              <a:t>27/11/2018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>
                <a:solidFill>
                  <a:srgbClr val="000000"/>
                </a:solidFill>
              </a:rPr>
              <a:pPr/>
              <a:t>1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342000" y="1341000"/>
            <a:ext cx="8460000" cy="41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 </a:t>
            </a:r>
            <a:b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Solve problems in electromagnetic devices and related circuits</a:t>
            </a:r>
          </a:p>
          <a:p>
            <a:endParaRPr lang="en-AU" sz="40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Magnetisation Curves</a:t>
            </a:r>
            <a:endParaRPr lang="en-AU" sz="54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38535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50000" y="548680"/>
            <a:ext cx="82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sz="2000" dirty="0" smtClean="0"/>
              <a:t>Find the Magnetising Force (H) necessary to produce a Flux Density of 0.75 T in a 300 mm Cast Iron Toroidal core from a coil with </a:t>
            </a:r>
            <a:br>
              <a:rPr lang="en-AU" altLang="en-US" sz="2000" dirty="0" smtClean="0"/>
            </a:br>
            <a:r>
              <a:rPr lang="en-AU" altLang="en-US" sz="2000" dirty="0" smtClean="0"/>
              <a:t>500 turns.</a:t>
            </a:r>
            <a:endParaRPr lang="en-AU" sz="200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E86754-8418-4E5A-866C-51833882DD62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236881-CA34-492C-9DD6-BBD26FBEF1FA}" type="slidenum">
              <a:rPr lang="en-AU"/>
              <a:pPr>
                <a:defRPr/>
              </a:pPr>
              <a:t>10</a:t>
            </a:fld>
            <a:endParaRPr lang="en-AU"/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496" y="1450577"/>
            <a:ext cx="4644000" cy="223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32" y="2852936"/>
            <a:ext cx="4426229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028587" y="4332255"/>
            <a:ext cx="26654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="1" dirty="0">
                <a:latin typeface="French Script MT" panose="03020402040607040605" pitchFamily="66" charset="0"/>
                <a:cs typeface="Calibri" panose="020F0502020204030204" pitchFamily="34" charset="0"/>
              </a:rPr>
              <a:t>l</a:t>
            </a:r>
            <a:r>
              <a:rPr lang="en-AU" altLang="en-US" dirty="0">
                <a:cs typeface="Calibri" panose="020F0502020204030204" pitchFamily="34" charset="0"/>
              </a:rPr>
              <a:t> = 300 mm</a:t>
            </a:r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6028587" y="4881480"/>
            <a:ext cx="26654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N = 500 turns</a:t>
            </a: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6028587" y="5307595"/>
            <a:ext cx="26654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Cast Iron</a:t>
            </a:r>
            <a:endParaRPr lang="en-AU" altLang="en-US" dirty="0"/>
          </a:p>
        </p:txBody>
      </p:sp>
      <p:sp>
        <p:nvSpPr>
          <p:cNvPr id="31" name="Rectangle 30"/>
          <p:cNvSpPr/>
          <p:nvPr/>
        </p:nvSpPr>
        <p:spPr>
          <a:xfrm>
            <a:off x="6028586" y="3906140"/>
            <a:ext cx="1800000" cy="46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dirty="0" smtClean="0"/>
              <a:t>B = 0.75 T</a:t>
            </a:r>
            <a:endParaRPr lang="en-AU" dirty="0"/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7053087" y="872716"/>
            <a:ext cx="154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827648" y="1196752"/>
            <a:ext cx="57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 flipV="1">
            <a:off x="2267840" y="1209145"/>
            <a:ext cx="8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Connector 35"/>
          <p:cNvCxnSpPr/>
          <p:nvPr/>
        </p:nvCxnSpPr>
        <p:spPr bwMode="auto">
          <a:xfrm flipV="1">
            <a:off x="539648" y="1484784"/>
            <a:ext cx="57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/>
          <p:nvPr/>
        </p:nvCxnSpPr>
        <p:spPr bwMode="auto">
          <a:xfrm flipV="1">
            <a:off x="3275856" y="1209145"/>
            <a:ext cx="10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94219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215628" y="188640"/>
            <a:ext cx="9092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 smtClean="0"/>
              <a:t>Given:</a:t>
            </a:r>
            <a:endParaRPr lang="en-AU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9" y="2595872"/>
            <a:ext cx="4868851" cy="39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E86754-8418-4E5A-866C-51833882DD62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236881-CA34-492C-9DD6-BBD26FBEF1FA}" type="slidenum">
              <a:rPr lang="en-AU"/>
              <a:pPr>
                <a:defRPr/>
              </a:pPr>
              <a:t>11</a:t>
            </a:fld>
            <a:endParaRPr lang="en-AU"/>
          </a:p>
        </p:txBody>
      </p:sp>
      <p:pic>
        <p:nvPicPr>
          <p:cNvPr id="13517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52636"/>
            <a:ext cx="4644000" cy="223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1259632" y="614755"/>
            <a:ext cx="26654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="1" dirty="0">
                <a:latin typeface="French Script MT" panose="03020402040607040605" pitchFamily="66" charset="0"/>
                <a:cs typeface="Calibri" panose="020F0502020204030204" pitchFamily="34" charset="0"/>
              </a:rPr>
              <a:t>l</a:t>
            </a:r>
            <a:r>
              <a:rPr lang="en-AU" altLang="en-US" dirty="0">
                <a:cs typeface="Calibri" panose="020F0502020204030204" pitchFamily="34" charset="0"/>
              </a:rPr>
              <a:t> = 300 mm</a:t>
            </a:r>
          </a:p>
        </p:txBody>
      </p:sp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1259632" y="1163980"/>
            <a:ext cx="26654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N = 500 turns</a:t>
            </a:r>
          </a:p>
        </p:txBody>
      </p:sp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1259632" y="1590095"/>
            <a:ext cx="26654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Cast </a:t>
            </a:r>
            <a:r>
              <a:rPr lang="en-AU" altLang="en-US" dirty="0" smtClean="0"/>
              <a:t>Iron</a:t>
            </a:r>
            <a:endParaRPr lang="en-AU" altLang="en-US" dirty="0"/>
          </a:p>
        </p:txBody>
      </p:sp>
      <p:sp>
        <p:nvSpPr>
          <p:cNvPr id="135177" name="Text Box 9"/>
          <p:cNvSpPr txBox="1">
            <a:spLocks noChangeArrowheads="1"/>
          </p:cNvSpPr>
          <p:nvPr/>
        </p:nvSpPr>
        <p:spPr bwMode="auto">
          <a:xfrm>
            <a:off x="215628" y="2088216"/>
            <a:ext cx="54012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From </a:t>
            </a:r>
            <a:r>
              <a:rPr lang="en-AU" altLang="en-US" dirty="0" smtClean="0"/>
              <a:t>Magnetisation </a:t>
            </a:r>
            <a:r>
              <a:rPr lang="en-AU" altLang="en-US" dirty="0"/>
              <a:t>(B/H) </a:t>
            </a:r>
            <a:r>
              <a:rPr lang="en-AU" altLang="en-US" dirty="0" smtClean="0"/>
              <a:t>Curves</a:t>
            </a:r>
            <a:endParaRPr lang="en-AU" altLang="en-US" dirty="0"/>
          </a:p>
        </p:txBody>
      </p:sp>
      <p:sp>
        <p:nvSpPr>
          <p:cNvPr id="135178" name="Rectangle 10"/>
          <p:cNvSpPr>
            <a:spLocks noChangeArrowheads="1"/>
          </p:cNvSpPr>
          <p:nvPr/>
        </p:nvSpPr>
        <p:spPr bwMode="auto">
          <a:xfrm>
            <a:off x="5436480" y="2563738"/>
            <a:ext cx="3456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For:</a:t>
            </a:r>
            <a:r>
              <a:rPr lang="en-AU" alt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	B = </a:t>
            </a:r>
            <a:r>
              <a:rPr lang="en-AU" alt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0.75 T</a:t>
            </a:r>
            <a:endParaRPr lang="en-AU" alt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59632" y="188640"/>
            <a:ext cx="1872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dirty="0" smtClean="0"/>
              <a:t>B = 0.75 T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300192" y="3531556"/>
                <a:ext cx="1203599" cy="781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A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A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A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IN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A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den>
                      </m:f>
                    </m:oMath>
                  </m:oMathPara>
                </a14:m>
                <a:endParaRPr lang="en-AU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3531556"/>
                <a:ext cx="1203599" cy="78136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420725" y="4335168"/>
                <a:ext cx="1046505" cy="7922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b="0" i="0" smtClean="0">
                          <a:latin typeface="Cambria Math"/>
                          <a:ea typeface="Cambria Math" panose="02040503050406030204" pitchFamily="18" charset="0"/>
                        </a:rPr>
                        <m:t>I</m:t>
                      </m:r>
                      <m:r>
                        <a:rPr lang="en-A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A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AU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Hl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AU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N</m:t>
                          </m:r>
                        </m:den>
                      </m:f>
                    </m:oMath>
                  </m:oMathPara>
                </a14:m>
                <a:endParaRPr lang="en-AU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0725" y="4335168"/>
                <a:ext cx="1046505" cy="79220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414425" y="5148719"/>
                <a:ext cx="2190023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b="0" i="0" smtClean="0">
                          <a:latin typeface="Cambria Math"/>
                          <a:ea typeface="Cambria Math" panose="02040503050406030204" pitchFamily="18" charset="0"/>
                        </a:rPr>
                        <m:t>I</m:t>
                      </m:r>
                      <m:r>
                        <a:rPr lang="en-A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A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4500</m:t>
                          </m:r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×0.3</m:t>
                          </m:r>
                        </m:num>
                        <m:den>
                          <m:r>
                            <a:rPr lang="en-AU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500</m:t>
                          </m:r>
                        </m:den>
                      </m:f>
                    </m:oMath>
                  </m:oMathPara>
                </a14:m>
                <a:endParaRPr lang="en-AU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425" y="5148719"/>
                <a:ext cx="2190023" cy="79367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414425" y="5955667"/>
                <a:ext cx="14198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b="0" i="0" smtClean="0">
                          <a:latin typeface="Cambria Math"/>
                          <a:ea typeface="Cambria Math" panose="02040503050406030204" pitchFamily="18" charset="0"/>
                        </a:rPr>
                        <m:t>I</m:t>
                      </m:r>
                      <m:r>
                        <a:rPr lang="en-A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AU" b="0" i="1" smtClean="0">
                          <a:latin typeface="Cambria Math"/>
                          <a:ea typeface="Cambria Math" panose="02040503050406030204" pitchFamily="18" charset="0"/>
                        </a:rPr>
                        <m:t>2.7 </m:t>
                      </m:r>
                      <m:r>
                        <a:rPr lang="en-AU" b="0" i="1" smtClean="0">
                          <a:latin typeface="Cambria Math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AU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425" y="5955667"/>
                <a:ext cx="1419812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85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 bwMode="auto">
          <a:xfrm>
            <a:off x="791580" y="4761148"/>
            <a:ext cx="306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 rot="16200000">
            <a:off x="3131919" y="5444964"/>
            <a:ext cx="144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6336196" y="3047647"/>
            <a:ext cx="2358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H = 4 500 At/m</a:t>
            </a:r>
            <a:endParaRPr lang="en-AU" dirty="0"/>
          </a:p>
        </p:txBody>
      </p:sp>
      <p:sp>
        <p:nvSpPr>
          <p:cNvPr id="2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89799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7" grpId="0"/>
      <p:bldP spid="135178" grpId="0"/>
      <p:bldP spid="4" grpId="0"/>
      <p:bldP spid="17" grpId="0"/>
      <p:bldP spid="18" grpId="0"/>
      <p:bldP spid="19" grpId="0"/>
      <p:bldP spid="7" grpId="0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666A59-595C-464C-A8D4-C1AA80392EF5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C461D9-71F8-432B-9E1A-B0A719B33F3D}" type="slidenum">
              <a:rPr lang="en-AU"/>
              <a:pPr>
                <a:defRPr/>
              </a:pPr>
              <a:t>12</a:t>
            </a:fld>
            <a:endParaRPr lang="en-AU"/>
          </a:p>
        </p:txBody>
      </p:sp>
      <p:sp>
        <p:nvSpPr>
          <p:cNvPr id="137220" name="Line 4"/>
          <p:cNvSpPr>
            <a:spLocks noChangeShapeType="1"/>
          </p:cNvSpPr>
          <p:nvPr/>
        </p:nvSpPr>
        <p:spPr bwMode="auto">
          <a:xfrm>
            <a:off x="989013" y="3427413"/>
            <a:ext cx="71643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7221" name="Line 5"/>
          <p:cNvSpPr>
            <a:spLocks noChangeShapeType="1"/>
          </p:cNvSpPr>
          <p:nvPr/>
        </p:nvSpPr>
        <p:spPr bwMode="auto">
          <a:xfrm flipV="1">
            <a:off x="4572000" y="549275"/>
            <a:ext cx="0" cy="57594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8326438" y="3198813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+H</a:t>
            </a:r>
          </a:p>
        </p:txBody>
      </p:sp>
      <p:sp>
        <p:nvSpPr>
          <p:cNvPr id="137223" name="Text Box 7"/>
          <p:cNvSpPr txBox="1">
            <a:spLocks noChangeArrowheads="1"/>
          </p:cNvSpPr>
          <p:nvPr/>
        </p:nvSpPr>
        <p:spPr bwMode="auto">
          <a:xfrm>
            <a:off x="169863" y="3198813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-H</a:t>
            </a:r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4248150" y="46038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+B</a:t>
            </a: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4248150" y="6354763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-B</a:t>
            </a:r>
          </a:p>
        </p:txBody>
      </p:sp>
      <p:sp>
        <p:nvSpPr>
          <p:cNvPr id="137226" name="Freeform 10"/>
          <p:cNvSpPr>
            <a:spLocks/>
          </p:cNvSpPr>
          <p:nvPr/>
        </p:nvSpPr>
        <p:spPr bwMode="auto">
          <a:xfrm>
            <a:off x="4572000" y="908050"/>
            <a:ext cx="4029075" cy="2517775"/>
          </a:xfrm>
          <a:custGeom>
            <a:avLst/>
            <a:gdLst>
              <a:gd name="T0" fmla="*/ 0 w 2538"/>
              <a:gd name="T1" fmla="*/ 2503488 h 1586"/>
              <a:gd name="T2" fmla="*/ 684213 w 2538"/>
              <a:gd name="T3" fmla="*/ 2287588 h 1586"/>
              <a:gd name="T4" fmla="*/ 1427163 w 2538"/>
              <a:gd name="T5" fmla="*/ 1122363 h 1586"/>
              <a:gd name="T6" fmla="*/ 2124075 w 2538"/>
              <a:gd name="T7" fmla="*/ 344488 h 1586"/>
              <a:gd name="T8" fmla="*/ 2843213 w 2538"/>
              <a:gd name="T9" fmla="*/ 55563 h 1586"/>
              <a:gd name="T10" fmla="*/ 4029075 w 2538"/>
              <a:gd name="T11" fmla="*/ 6350 h 15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38" h="1586">
                <a:moveTo>
                  <a:pt x="0" y="1577"/>
                </a:moveTo>
                <a:cubicBezTo>
                  <a:pt x="142" y="1582"/>
                  <a:pt x="281" y="1586"/>
                  <a:pt x="431" y="1441"/>
                </a:cubicBezTo>
                <a:cubicBezTo>
                  <a:pt x="581" y="1296"/>
                  <a:pt x="748" y="911"/>
                  <a:pt x="899" y="707"/>
                </a:cubicBezTo>
                <a:cubicBezTo>
                  <a:pt x="1050" y="503"/>
                  <a:pt x="1189" y="329"/>
                  <a:pt x="1338" y="217"/>
                </a:cubicBezTo>
                <a:cubicBezTo>
                  <a:pt x="1487" y="105"/>
                  <a:pt x="1591" y="70"/>
                  <a:pt x="1791" y="35"/>
                </a:cubicBezTo>
                <a:cubicBezTo>
                  <a:pt x="1991" y="0"/>
                  <a:pt x="2382" y="10"/>
                  <a:pt x="2538" y="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7227" name="Freeform 11"/>
          <p:cNvSpPr>
            <a:spLocks/>
          </p:cNvSpPr>
          <p:nvPr/>
        </p:nvSpPr>
        <p:spPr bwMode="auto">
          <a:xfrm>
            <a:off x="971550" y="893763"/>
            <a:ext cx="7629525" cy="4659312"/>
          </a:xfrm>
          <a:custGeom>
            <a:avLst/>
            <a:gdLst>
              <a:gd name="T0" fmla="*/ 7629525 w 4806"/>
              <a:gd name="T1" fmla="*/ 0 h 2935"/>
              <a:gd name="T2" fmla="*/ 5730875 w 4806"/>
              <a:gd name="T3" fmla="*/ 60325 h 2935"/>
              <a:gd name="T4" fmla="*/ 4916488 w 4806"/>
              <a:gd name="T5" fmla="*/ 361950 h 2935"/>
              <a:gd name="T6" fmla="*/ 4252913 w 4806"/>
              <a:gd name="T7" fmla="*/ 1076325 h 2935"/>
              <a:gd name="T8" fmla="*/ 1681163 w 4806"/>
              <a:gd name="T9" fmla="*/ 3970337 h 2935"/>
              <a:gd name="T10" fmla="*/ 938213 w 4806"/>
              <a:gd name="T11" fmla="*/ 4535487 h 2935"/>
              <a:gd name="T12" fmla="*/ 0 w 4806"/>
              <a:gd name="T13" fmla="*/ 4659312 h 293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806" h="2935">
                <a:moveTo>
                  <a:pt x="4806" y="0"/>
                </a:moveTo>
                <a:cubicBezTo>
                  <a:pt x="4607" y="6"/>
                  <a:pt x="3895" y="0"/>
                  <a:pt x="3610" y="38"/>
                </a:cubicBezTo>
                <a:cubicBezTo>
                  <a:pt x="3325" y="76"/>
                  <a:pt x="3252" y="121"/>
                  <a:pt x="3097" y="228"/>
                </a:cubicBezTo>
                <a:cubicBezTo>
                  <a:pt x="2844" y="442"/>
                  <a:pt x="3019" y="299"/>
                  <a:pt x="2679" y="678"/>
                </a:cubicBezTo>
                <a:cubicBezTo>
                  <a:pt x="2339" y="1057"/>
                  <a:pt x="1407" y="2138"/>
                  <a:pt x="1059" y="2501"/>
                </a:cubicBezTo>
                <a:cubicBezTo>
                  <a:pt x="711" y="2864"/>
                  <a:pt x="767" y="2785"/>
                  <a:pt x="591" y="2857"/>
                </a:cubicBezTo>
                <a:cubicBezTo>
                  <a:pt x="415" y="2929"/>
                  <a:pt x="123" y="2919"/>
                  <a:pt x="0" y="2935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7228" name="Freeform 12"/>
          <p:cNvSpPr>
            <a:spLocks/>
          </p:cNvSpPr>
          <p:nvPr/>
        </p:nvSpPr>
        <p:spPr bwMode="auto">
          <a:xfrm>
            <a:off x="1009650" y="914400"/>
            <a:ext cx="7602538" cy="4641850"/>
          </a:xfrm>
          <a:custGeom>
            <a:avLst/>
            <a:gdLst>
              <a:gd name="T0" fmla="*/ 0 w 4789"/>
              <a:gd name="T1" fmla="*/ 4638675 h 2924"/>
              <a:gd name="T2" fmla="*/ 2386013 w 4789"/>
              <a:gd name="T3" fmla="*/ 4481513 h 2924"/>
              <a:gd name="T4" fmla="*/ 3140075 w 4789"/>
              <a:gd name="T5" fmla="*/ 3757613 h 2924"/>
              <a:gd name="T6" fmla="*/ 5683250 w 4789"/>
              <a:gd name="T7" fmla="*/ 863600 h 2924"/>
              <a:gd name="T8" fmla="*/ 6465888 w 4789"/>
              <a:gd name="T9" fmla="*/ 150813 h 2924"/>
              <a:gd name="T10" fmla="*/ 7602538 w 4789"/>
              <a:gd name="T11" fmla="*/ 0 h 29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789" h="2924">
                <a:moveTo>
                  <a:pt x="0" y="2922"/>
                </a:moveTo>
                <a:cubicBezTo>
                  <a:pt x="250" y="2906"/>
                  <a:pt x="1236" y="2924"/>
                  <a:pt x="1503" y="2823"/>
                </a:cubicBezTo>
                <a:cubicBezTo>
                  <a:pt x="1644" y="2692"/>
                  <a:pt x="1632" y="2747"/>
                  <a:pt x="1978" y="2367"/>
                </a:cubicBezTo>
                <a:cubicBezTo>
                  <a:pt x="2324" y="1987"/>
                  <a:pt x="3231" y="923"/>
                  <a:pt x="3580" y="544"/>
                </a:cubicBezTo>
                <a:cubicBezTo>
                  <a:pt x="3929" y="165"/>
                  <a:pt x="3872" y="186"/>
                  <a:pt x="4073" y="95"/>
                </a:cubicBezTo>
                <a:cubicBezTo>
                  <a:pt x="4274" y="4"/>
                  <a:pt x="4640" y="20"/>
                  <a:pt x="4789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7229" name="AutoShape 13"/>
          <p:cNvSpPr>
            <a:spLocks/>
          </p:cNvSpPr>
          <p:nvPr/>
        </p:nvSpPr>
        <p:spPr bwMode="auto">
          <a:xfrm>
            <a:off x="4392613" y="2708275"/>
            <a:ext cx="179387" cy="720725"/>
          </a:xfrm>
          <a:prstGeom prst="leftBrace">
            <a:avLst>
              <a:gd name="adj1" fmla="val 33481"/>
              <a:gd name="adj2" fmla="val 50000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7230" name="Text Box 14"/>
          <p:cNvSpPr txBox="1">
            <a:spLocks noChangeArrowheads="1"/>
          </p:cNvSpPr>
          <p:nvPr/>
        </p:nvSpPr>
        <p:spPr bwMode="auto">
          <a:xfrm>
            <a:off x="396875" y="2179638"/>
            <a:ext cx="3203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u="sng"/>
              <a:t>Residual Magnetism</a:t>
            </a:r>
          </a:p>
        </p:txBody>
      </p:sp>
      <p:cxnSp>
        <p:nvCxnSpPr>
          <p:cNvPr id="137231" name="AutoShape 15"/>
          <p:cNvCxnSpPr>
            <a:cxnSpLocks noChangeShapeType="1"/>
            <a:stCxn id="137230" idx="2"/>
            <a:endCxn id="137229" idx="1"/>
          </p:cNvCxnSpPr>
          <p:nvPr/>
        </p:nvCxnSpPr>
        <p:spPr bwMode="auto">
          <a:xfrm rot="16200000" flipH="1">
            <a:off x="2972594" y="1662907"/>
            <a:ext cx="431800" cy="2379662"/>
          </a:xfrm>
          <a:prstGeom prst="curvedConnector2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232" name="AutoShape 16"/>
          <p:cNvSpPr>
            <a:spLocks/>
          </p:cNvSpPr>
          <p:nvPr/>
        </p:nvSpPr>
        <p:spPr bwMode="auto">
          <a:xfrm>
            <a:off x="4392613" y="3429000"/>
            <a:ext cx="179387" cy="792163"/>
          </a:xfrm>
          <a:prstGeom prst="leftBrace">
            <a:avLst>
              <a:gd name="adj1" fmla="val 36800"/>
              <a:gd name="adj2" fmla="val 50000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37233" name="AutoShape 17"/>
          <p:cNvCxnSpPr>
            <a:cxnSpLocks noChangeShapeType="1"/>
            <a:stCxn id="137230" idx="2"/>
            <a:endCxn id="137232" idx="1"/>
          </p:cNvCxnSpPr>
          <p:nvPr/>
        </p:nvCxnSpPr>
        <p:spPr bwMode="auto">
          <a:xfrm rot="16200000" flipH="1">
            <a:off x="2593975" y="2041526"/>
            <a:ext cx="1189037" cy="2379662"/>
          </a:xfrm>
          <a:prstGeom prst="curvedConnector2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234" name="AutoShape 18"/>
          <p:cNvSpPr>
            <a:spLocks/>
          </p:cNvSpPr>
          <p:nvPr/>
        </p:nvSpPr>
        <p:spPr bwMode="auto">
          <a:xfrm rot="-5400000">
            <a:off x="4211638" y="3176587"/>
            <a:ext cx="107950" cy="612775"/>
          </a:xfrm>
          <a:prstGeom prst="leftBrace">
            <a:avLst>
              <a:gd name="adj1" fmla="val 47304"/>
              <a:gd name="adj2" fmla="val 50000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7235" name="AutoShape 19"/>
          <p:cNvSpPr>
            <a:spLocks/>
          </p:cNvSpPr>
          <p:nvPr/>
        </p:nvSpPr>
        <p:spPr bwMode="auto">
          <a:xfrm rot="-5400000">
            <a:off x="4841875" y="3159125"/>
            <a:ext cx="107950" cy="647700"/>
          </a:xfrm>
          <a:prstGeom prst="leftBrace">
            <a:avLst>
              <a:gd name="adj1" fmla="val 50000"/>
              <a:gd name="adj2" fmla="val 50000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7236" name="Text Box 20"/>
          <p:cNvSpPr txBox="1">
            <a:spLocks noChangeArrowheads="1"/>
          </p:cNvSpPr>
          <p:nvPr/>
        </p:nvSpPr>
        <p:spPr bwMode="auto">
          <a:xfrm>
            <a:off x="5508625" y="5768975"/>
            <a:ext cx="241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u="sng"/>
              <a:t>Coercive Force</a:t>
            </a:r>
          </a:p>
        </p:txBody>
      </p:sp>
      <p:cxnSp>
        <p:nvCxnSpPr>
          <p:cNvPr id="137237" name="AutoShape 21"/>
          <p:cNvCxnSpPr>
            <a:cxnSpLocks noChangeShapeType="1"/>
            <a:stCxn id="137236" idx="0"/>
            <a:endCxn id="137235" idx="1"/>
          </p:cNvCxnSpPr>
          <p:nvPr/>
        </p:nvCxnSpPr>
        <p:spPr bwMode="auto">
          <a:xfrm rot="5400000" flipH="1">
            <a:off x="4696619" y="3750469"/>
            <a:ext cx="2217737" cy="1819275"/>
          </a:xfrm>
          <a:prstGeom prst="curvedConnector3">
            <a:avLst>
              <a:gd name="adj1" fmla="val 50324"/>
            </a:avLst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238" name="AutoShape 22"/>
          <p:cNvCxnSpPr>
            <a:cxnSpLocks noChangeShapeType="1"/>
            <a:stCxn id="137236" idx="0"/>
            <a:endCxn id="137234" idx="1"/>
          </p:cNvCxnSpPr>
          <p:nvPr/>
        </p:nvCxnSpPr>
        <p:spPr bwMode="auto">
          <a:xfrm rot="5400000" flipH="1">
            <a:off x="4381500" y="3435351"/>
            <a:ext cx="2217737" cy="2449512"/>
          </a:xfrm>
          <a:prstGeom prst="curvedConnector3">
            <a:avLst>
              <a:gd name="adj1" fmla="val 50324"/>
            </a:avLst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239" name="Text Box 23"/>
          <p:cNvSpPr txBox="1">
            <a:spLocks noChangeArrowheads="1"/>
          </p:cNvSpPr>
          <p:nvPr/>
        </p:nvSpPr>
        <p:spPr bwMode="auto">
          <a:xfrm>
            <a:off x="431800" y="260350"/>
            <a:ext cx="3419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B-H Curves</a:t>
            </a:r>
          </a:p>
        </p:txBody>
      </p:sp>
      <p:sp>
        <p:nvSpPr>
          <p:cNvPr id="137240" name="Line 24"/>
          <p:cNvSpPr>
            <a:spLocks noChangeShapeType="1"/>
          </p:cNvSpPr>
          <p:nvPr/>
        </p:nvSpPr>
        <p:spPr bwMode="auto">
          <a:xfrm flipV="1">
            <a:off x="4103688" y="901700"/>
            <a:ext cx="4572000" cy="635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7241" name="Text Box 25"/>
          <p:cNvSpPr txBox="1">
            <a:spLocks noChangeArrowheads="1"/>
          </p:cNvSpPr>
          <p:nvPr/>
        </p:nvSpPr>
        <p:spPr bwMode="auto">
          <a:xfrm>
            <a:off x="4716463" y="549275"/>
            <a:ext cx="14049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/>
              <a:t>Saturation</a:t>
            </a:r>
          </a:p>
        </p:txBody>
      </p:sp>
      <p:sp>
        <p:nvSpPr>
          <p:cNvPr id="137242" name="Line 26"/>
          <p:cNvSpPr>
            <a:spLocks noChangeShapeType="1"/>
          </p:cNvSpPr>
          <p:nvPr/>
        </p:nvSpPr>
        <p:spPr bwMode="auto">
          <a:xfrm flipV="1">
            <a:off x="935038" y="5545138"/>
            <a:ext cx="4572000" cy="635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7243" name="Text Box 27"/>
          <p:cNvSpPr txBox="1">
            <a:spLocks noChangeArrowheads="1"/>
          </p:cNvSpPr>
          <p:nvPr/>
        </p:nvSpPr>
        <p:spPr bwMode="auto">
          <a:xfrm>
            <a:off x="3130550" y="5546725"/>
            <a:ext cx="14049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/>
              <a:t>Saturation</a:t>
            </a:r>
          </a:p>
        </p:txBody>
      </p:sp>
      <p:sp>
        <p:nvSpPr>
          <p:cNvPr id="137244" name="Text Box 28"/>
          <p:cNvSpPr txBox="1">
            <a:spLocks noChangeArrowheads="1"/>
          </p:cNvSpPr>
          <p:nvPr/>
        </p:nvSpPr>
        <p:spPr bwMode="auto">
          <a:xfrm>
            <a:off x="395288" y="692150"/>
            <a:ext cx="34194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600">
                <a:solidFill>
                  <a:srgbClr val="FF0000"/>
                </a:solidFill>
              </a:rPr>
              <a:t>Hysteresis Curve</a:t>
            </a:r>
          </a:p>
        </p:txBody>
      </p:sp>
      <p:sp>
        <p:nvSpPr>
          <p:cNvPr id="3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7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5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7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137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7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7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3000"/>
                                        <p:tgtEl>
                                          <p:spTgt spid="137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7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7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7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37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37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3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37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3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137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137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137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37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30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137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37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37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137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37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 animBg="1"/>
      <p:bldP spid="137221" grpId="0" animBg="1"/>
      <p:bldP spid="137222" grpId="0"/>
      <p:bldP spid="137223" grpId="0"/>
      <p:bldP spid="137224" grpId="0"/>
      <p:bldP spid="137225" grpId="0"/>
      <p:bldP spid="137226" grpId="0" animBg="1"/>
      <p:bldP spid="137227" grpId="0" animBg="1"/>
      <p:bldP spid="137228" grpId="0" animBg="1"/>
      <p:bldP spid="137229" grpId="0" animBg="1"/>
      <p:bldP spid="137229" grpId="1" animBg="1"/>
      <p:bldP spid="137230" grpId="0"/>
      <p:bldP spid="137232" grpId="0" animBg="1"/>
      <p:bldP spid="137234" grpId="0" animBg="1"/>
      <p:bldP spid="137234" grpId="1" animBg="1"/>
      <p:bldP spid="137235" grpId="0" animBg="1"/>
      <p:bldP spid="137236" grpId="0"/>
      <p:bldP spid="137239" grpId="0"/>
      <p:bldP spid="137240" grpId="0" animBg="1"/>
      <p:bldP spid="137241" grpId="0"/>
      <p:bldP spid="137242" grpId="0" animBg="1"/>
      <p:bldP spid="137243" grpId="0"/>
      <p:bldP spid="137244" grpId="0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2F6107-CDF7-42E0-BF1E-0E61B5F4FCBE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01C066-D63B-443A-A630-7F1669074571}" type="slidenum">
              <a:rPr lang="en-AU"/>
              <a:pPr>
                <a:defRPr/>
              </a:pPr>
              <a:t>13</a:t>
            </a:fld>
            <a:endParaRPr lang="en-AU"/>
          </a:p>
        </p:txBody>
      </p:sp>
      <p:graphicFrame>
        <p:nvGraphicFramePr>
          <p:cNvPr id="138244" name="Object 4"/>
          <p:cNvGraphicFramePr>
            <a:graphicFrameLocks noChangeAspect="1"/>
          </p:cNvGraphicFramePr>
          <p:nvPr/>
        </p:nvGraphicFramePr>
        <p:xfrm>
          <a:off x="898525" y="815975"/>
          <a:ext cx="7345363" cy="522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2" name="Photo Editor Photo" r:id="rId3" imgW="4323810" imgH="3076190" progId="MSPhotoEd.3">
                  <p:embed/>
                </p:oleObj>
              </mc:Choice>
              <mc:Fallback>
                <p:oleObj name="Photo Editor Photo" r:id="rId3" imgW="4323810" imgH="3076190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525" y="815975"/>
                        <a:ext cx="7345363" cy="5226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08A081-59DF-4C55-9417-CD3825F2850B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A23733-992E-4EA6-85A3-72D9744A8E83}" type="slidenum">
              <a:rPr lang="en-AU"/>
              <a:pPr>
                <a:defRPr/>
              </a:pPr>
              <a:t>14</a:t>
            </a:fld>
            <a:endParaRPr lang="en-AU"/>
          </a:p>
        </p:txBody>
      </p:sp>
      <p:sp>
        <p:nvSpPr>
          <p:cNvPr id="73730" name="WordArt 2"/>
          <p:cNvSpPr>
            <a:spLocks noChangeArrowheads="1" noChangeShapeType="1" noTextEdit="1"/>
          </p:cNvSpPr>
          <p:nvPr/>
        </p:nvSpPr>
        <p:spPr bwMode="auto">
          <a:xfrm>
            <a:off x="972000" y="1806000"/>
            <a:ext cx="7200000" cy="720000"/>
          </a:xfrm>
          <a:prstGeom prst="rect">
            <a:avLst/>
          </a:prstGeom>
        </p:spPr>
        <p:txBody>
          <a:bodyPr wrap="none" fromWordArt="1"/>
          <a:lstStyle/>
          <a:p>
            <a:r>
              <a:rPr lang="en-AU" sz="4800" b="1" kern="10" dirty="0">
                <a:latin typeface="Calibri" panose="020F0502020204030204" pitchFamily="34" charset="0"/>
                <a:cs typeface="Calibri" panose="020F0502020204030204" pitchFamily="34" charset="0"/>
              </a:rPr>
              <a:t>Practical Exercise 4</a:t>
            </a:r>
          </a:p>
        </p:txBody>
      </p:sp>
      <p:sp>
        <p:nvSpPr>
          <p:cNvPr id="73731" name="WordArt 3"/>
          <p:cNvSpPr>
            <a:spLocks noChangeArrowheads="1" noChangeShapeType="1" noTextEdit="1"/>
          </p:cNvSpPr>
          <p:nvPr/>
        </p:nvSpPr>
        <p:spPr bwMode="auto">
          <a:xfrm>
            <a:off x="972000" y="4332000"/>
            <a:ext cx="7200000" cy="720000"/>
          </a:xfrm>
          <a:prstGeom prst="rect">
            <a:avLst/>
          </a:prstGeom>
        </p:spPr>
        <p:txBody>
          <a:bodyPr wrap="none" fromWordArt="1"/>
          <a:lstStyle/>
          <a:p>
            <a:r>
              <a:rPr lang="en-AU" sz="4800" b="1" kern="1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AU" sz="4800" b="1" kern="1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Magnatisation</a:t>
            </a:r>
            <a:r>
              <a:rPr lang="en-AU" sz="4800" b="1" kern="10" dirty="0" smtClean="0">
                <a:latin typeface="Calibri" panose="020F0502020204030204" pitchFamily="34" charset="0"/>
                <a:cs typeface="Calibri" panose="020F0502020204030204" pitchFamily="34" charset="0"/>
              </a:rPr>
              <a:t> Curve</a:t>
            </a:r>
            <a:endParaRPr lang="en-AU" sz="4800" b="1" kern="1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8302B1-5EFF-408B-8E48-0C7988E16B27}" type="datetime1">
              <a:rPr lang="en-AU" smtClean="0"/>
              <a:t>27/11/2018</a:t>
            </a:fld>
            <a:endParaRPr lang="en-A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B8886-0D6F-4A39-B3DF-C28949D8F1C8}" type="slidenum">
              <a:rPr lang="en-AU"/>
              <a:pPr>
                <a:defRPr/>
              </a:pPr>
              <a:t>2</a:t>
            </a:fld>
            <a:endParaRPr lang="en-AU"/>
          </a:p>
        </p:txBody>
      </p:sp>
      <p:sp>
        <p:nvSpPr>
          <p:cNvPr id="5124" name="Text Box 2"/>
          <p:cNvSpPr txBox="1">
            <a:spLocks noChangeArrowheads="1"/>
          </p:cNvSpPr>
          <p:nvPr/>
        </p:nvSpPr>
        <p:spPr bwMode="auto">
          <a:xfrm>
            <a:off x="684213" y="379413"/>
            <a:ext cx="6084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Objectives</a:t>
            </a:r>
          </a:p>
        </p:txBody>
      </p:sp>
      <p:sp>
        <p:nvSpPr>
          <p:cNvPr id="154627" name="Text Box 3"/>
          <p:cNvSpPr txBox="1">
            <a:spLocks noChangeArrowheads="1"/>
          </p:cNvSpPr>
          <p:nvPr/>
        </p:nvSpPr>
        <p:spPr bwMode="auto">
          <a:xfrm>
            <a:off x="684213" y="1229980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/>
              <a:t>At the end of this section students should be able to:</a:t>
            </a:r>
          </a:p>
        </p:txBody>
      </p:sp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684213" y="1958310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1.	Describe and draw typical magnetisation curves.</a:t>
            </a:r>
          </a:p>
        </p:txBody>
      </p:sp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684213" y="2686640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2.	Describe and draw typical Hysteresis curves.</a:t>
            </a:r>
          </a:p>
        </p:txBody>
      </p:sp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684213" y="3414970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3.	Describe the meanings of the terms Saturation, Hysteresis, and Losses in magnetic circuits.</a:t>
            </a:r>
          </a:p>
        </p:txBody>
      </p:sp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684213" y="4448100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4.	Compare the magnetic characteristics of a number of materials</a:t>
            </a:r>
            <a:r>
              <a:rPr lang="en-AU" altLang="en-US" sz="2000" dirty="0" smtClean="0"/>
              <a:t>.</a:t>
            </a:r>
            <a:endParaRPr lang="en-AU" altLang="en-US" sz="2000" dirty="0"/>
          </a:p>
        </p:txBody>
      </p:sp>
      <p:sp>
        <p:nvSpPr>
          <p:cNvPr id="154632" name="Text Box 8"/>
          <p:cNvSpPr txBox="1">
            <a:spLocks noChangeArrowheads="1"/>
          </p:cNvSpPr>
          <p:nvPr/>
        </p:nvSpPr>
        <p:spPr bwMode="auto">
          <a:xfrm>
            <a:off x="684213" y="5481228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5.	Describe Magnetic Losses and their effect on the performance of electrical machines.</a:t>
            </a:r>
          </a:p>
        </p:txBody>
      </p:sp>
      <p:sp>
        <p:nvSpPr>
          <p:cNvPr id="1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88" name="Text Box 128"/>
          <p:cNvSpPr txBox="1">
            <a:spLocks noChangeArrowheads="1"/>
          </p:cNvSpPr>
          <p:nvPr/>
        </p:nvSpPr>
        <p:spPr bwMode="auto">
          <a:xfrm>
            <a:off x="5940425" y="1784394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l-GR" altLang="en-US" dirty="0">
                <a:solidFill>
                  <a:srgbClr val="000000"/>
                </a:solidFill>
              </a:rPr>
              <a:t>Φ</a:t>
            </a:r>
            <a:r>
              <a:rPr lang="en-AU" altLang="en-US" dirty="0">
                <a:solidFill>
                  <a:srgbClr val="000000"/>
                </a:solidFill>
              </a:rPr>
              <a:t> = Flux in Webers</a:t>
            </a:r>
          </a:p>
        </p:txBody>
      </p:sp>
      <p:sp>
        <p:nvSpPr>
          <p:cNvPr id="7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BC9D-8095-4F0A-B714-7665139C8BE4}" type="datetime1">
              <a:rPr lang="en-AU" altLang="en-US" smtClean="0">
                <a:solidFill>
                  <a:srgbClr val="000000"/>
                </a:solidFill>
              </a:rPr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7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0AB8-9270-44BD-9244-F29C768A1F32}" type="slidenum">
              <a:rPr lang="en-AU" altLang="en-US">
                <a:solidFill>
                  <a:srgbClr val="000000"/>
                </a:solidFill>
              </a:rPr>
              <a:pPr/>
              <a:t>3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935038" y="1269000"/>
            <a:ext cx="4321175" cy="4320000"/>
          </a:xfrm>
          <a:prstGeom prst="rect">
            <a:avLst/>
          </a:prstGeom>
          <a:solidFill>
            <a:srgbClr val="CC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AU">
              <a:solidFill>
                <a:srgbClr val="0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16013" y="1504157"/>
            <a:ext cx="3959225" cy="3849687"/>
            <a:chOff x="1116013" y="1522413"/>
            <a:chExt cx="3959225" cy="3849687"/>
          </a:xfrm>
          <a:solidFill>
            <a:srgbClr val="969696"/>
          </a:solidFill>
        </p:grpSpPr>
        <p:sp>
          <p:nvSpPr>
            <p:cNvPr id="117766" name="Oval 6"/>
            <p:cNvSpPr>
              <a:spLocks noChangeArrowheads="1"/>
            </p:cNvSpPr>
            <p:nvPr/>
          </p:nvSpPr>
          <p:spPr bwMode="auto">
            <a:xfrm>
              <a:off x="1727200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74" name="Oval 14"/>
            <p:cNvSpPr>
              <a:spLocks noChangeArrowheads="1"/>
            </p:cNvSpPr>
            <p:nvPr/>
          </p:nvSpPr>
          <p:spPr bwMode="auto">
            <a:xfrm>
              <a:off x="1727200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76" name="Oval 16"/>
            <p:cNvSpPr>
              <a:spLocks noChangeArrowheads="1"/>
            </p:cNvSpPr>
            <p:nvPr/>
          </p:nvSpPr>
          <p:spPr bwMode="auto">
            <a:xfrm>
              <a:off x="1727200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77" name="Oval 17"/>
            <p:cNvSpPr>
              <a:spLocks noChangeArrowheads="1"/>
            </p:cNvSpPr>
            <p:nvPr/>
          </p:nvSpPr>
          <p:spPr bwMode="auto">
            <a:xfrm>
              <a:off x="1727200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1" name="Oval 21"/>
            <p:cNvSpPr>
              <a:spLocks noChangeArrowheads="1"/>
            </p:cNvSpPr>
            <p:nvPr/>
          </p:nvSpPr>
          <p:spPr bwMode="auto">
            <a:xfrm>
              <a:off x="2339975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3" name="Oval 23"/>
            <p:cNvSpPr>
              <a:spLocks noChangeArrowheads="1"/>
            </p:cNvSpPr>
            <p:nvPr/>
          </p:nvSpPr>
          <p:spPr bwMode="auto">
            <a:xfrm>
              <a:off x="2339975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4" name="Oval 24"/>
            <p:cNvSpPr>
              <a:spLocks noChangeArrowheads="1"/>
            </p:cNvSpPr>
            <p:nvPr/>
          </p:nvSpPr>
          <p:spPr bwMode="auto">
            <a:xfrm>
              <a:off x="2339975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6" name="Oval 26"/>
            <p:cNvSpPr>
              <a:spLocks noChangeArrowheads="1"/>
            </p:cNvSpPr>
            <p:nvPr/>
          </p:nvSpPr>
          <p:spPr bwMode="auto">
            <a:xfrm>
              <a:off x="2339975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0" name="Oval 30"/>
            <p:cNvSpPr>
              <a:spLocks noChangeArrowheads="1"/>
            </p:cNvSpPr>
            <p:nvPr/>
          </p:nvSpPr>
          <p:spPr bwMode="auto">
            <a:xfrm>
              <a:off x="2951163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3" name="Oval 33"/>
            <p:cNvSpPr>
              <a:spLocks noChangeArrowheads="1"/>
            </p:cNvSpPr>
            <p:nvPr/>
          </p:nvSpPr>
          <p:spPr bwMode="auto">
            <a:xfrm>
              <a:off x="2951163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5" name="Oval 35"/>
            <p:cNvSpPr>
              <a:spLocks noChangeArrowheads="1"/>
            </p:cNvSpPr>
            <p:nvPr/>
          </p:nvSpPr>
          <p:spPr bwMode="auto">
            <a:xfrm>
              <a:off x="2951163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6" name="Oval 36"/>
            <p:cNvSpPr>
              <a:spLocks noChangeArrowheads="1"/>
            </p:cNvSpPr>
            <p:nvPr/>
          </p:nvSpPr>
          <p:spPr bwMode="auto">
            <a:xfrm>
              <a:off x="2951163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7" name="Oval 37"/>
            <p:cNvSpPr>
              <a:spLocks noChangeArrowheads="1"/>
            </p:cNvSpPr>
            <p:nvPr/>
          </p:nvSpPr>
          <p:spPr bwMode="auto">
            <a:xfrm>
              <a:off x="3563938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9" name="Oval 39"/>
            <p:cNvSpPr>
              <a:spLocks noChangeArrowheads="1"/>
            </p:cNvSpPr>
            <p:nvPr/>
          </p:nvSpPr>
          <p:spPr bwMode="auto">
            <a:xfrm>
              <a:off x="3563938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0" name="Oval 40"/>
            <p:cNvSpPr>
              <a:spLocks noChangeArrowheads="1"/>
            </p:cNvSpPr>
            <p:nvPr/>
          </p:nvSpPr>
          <p:spPr bwMode="auto">
            <a:xfrm>
              <a:off x="3563938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2" name="Oval 42"/>
            <p:cNvSpPr>
              <a:spLocks noChangeArrowheads="1"/>
            </p:cNvSpPr>
            <p:nvPr/>
          </p:nvSpPr>
          <p:spPr bwMode="auto">
            <a:xfrm>
              <a:off x="3563938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6" name="Oval 46"/>
            <p:cNvSpPr>
              <a:spLocks noChangeArrowheads="1"/>
            </p:cNvSpPr>
            <p:nvPr/>
          </p:nvSpPr>
          <p:spPr bwMode="auto">
            <a:xfrm>
              <a:off x="4175125" y="2030413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9" name="Oval 49"/>
            <p:cNvSpPr>
              <a:spLocks noChangeArrowheads="1"/>
            </p:cNvSpPr>
            <p:nvPr/>
          </p:nvSpPr>
          <p:spPr bwMode="auto">
            <a:xfrm>
              <a:off x="4175125" y="4065588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1" name="Oval 51"/>
            <p:cNvSpPr>
              <a:spLocks noChangeArrowheads="1"/>
            </p:cNvSpPr>
            <p:nvPr/>
          </p:nvSpPr>
          <p:spPr bwMode="auto">
            <a:xfrm>
              <a:off x="4175125" y="5083175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2" name="Oval 52"/>
            <p:cNvSpPr>
              <a:spLocks noChangeArrowheads="1"/>
            </p:cNvSpPr>
            <p:nvPr/>
          </p:nvSpPr>
          <p:spPr bwMode="auto">
            <a:xfrm>
              <a:off x="4175125" y="3048000"/>
              <a:ext cx="287338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3" name="Oval 53"/>
            <p:cNvSpPr>
              <a:spLocks noChangeArrowheads="1"/>
            </p:cNvSpPr>
            <p:nvPr/>
          </p:nvSpPr>
          <p:spPr bwMode="auto">
            <a:xfrm>
              <a:off x="4789488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5" name="Oval 55"/>
            <p:cNvSpPr>
              <a:spLocks noChangeArrowheads="1"/>
            </p:cNvSpPr>
            <p:nvPr/>
          </p:nvSpPr>
          <p:spPr bwMode="auto">
            <a:xfrm>
              <a:off x="4789488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6" name="Oval 56"/>
            <p:cNvSpPr>
              <a:spLocks noChangeArrowheads="1"/>
            </p:cNvSpPr>
            <p:nvPr/>
          </p:nvSpPr>
          <p:spPr bwMode="auto">
            <a:xfrm>
              <a:off x="4789488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8" name="Oval 58"/>
            <p:cNvSpPr>
              <a:spLocks noChangeArrowheads="1"/>
            </p:cNvSpPr>
            <p:nvPr/>
          </p:nvSpPr>
          <p:spPr bwMode="auto">
            <a:xfrm>
              <a:off x="4789488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71" name="Oval 111"/>
            <p:cNvSpPr>
              <a:spLocks noChangeArrowheads="1"/>
            </p:cNvSpPr>
            <p:nvPr/>
          </p:nvSpPr>
          <p:spPr bwMode="auto">
            <a:xfrm>
              <a:off x="1116013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73" name="Oval 113"/>
            <p:cNvSpPr>
              <a:spLocks noChangeArrowheads="1"/>
            </p:cNvSpPr>
            <p:nvPr/>
          </p:nvSpPr>
          <p:spPr bwMode="auto">
            <a:xfrm>
              <a:off x="1116013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74" name="Oval 114"/>
            <p:cNvSpPr>
              <a:spLocks noChangeArrowheads="1"/>
            </p:cNvSpPr>
            <p:nvPr/>
          </p:nvSpPr>
          <p:spPr bwMode="auto">
            <a:xfrm>
              <a:off x="1116013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76" name="Oval 116"/>
            <p:cNvSpPr>
              <a:spLocks noChangeArrowheads="1"/>
            </p:cNvSpPr>
            <p:nvPr/>
          </p:nvSpPr>
          <p:spPr bwMode="auto">
            <a:xfrm>
              <a:off x="1116013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16013" y="1504157"/>
            <a:ext cx="3959225" cy="3849687"/>
            <a:chOff x="1116013" y="1522413"/>
            <a:chExt cx="3959225" cy="3849687"/>
          </a:xfrm>
          <a:solidFill>
            <a:srgbClr val="969696"/>
          </a:solidFill>
        </p:grpSpPr>
        <p:sp>
          <p:nvSpPr>
            <p:cNvPr id="117765" name="Oval 5"/>
            <p:cNvSpPr>
              <a:spLocks noChangeArrowheads="1"/>
            </p:cNvSpPr>
            <p:nvPr/>
          </p:nvSpPr>
          <p:spPr bwMode="auto">
            <a:xfrm>
              <a:off x="1727200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67" name="Oval 7"/>
            <p:cNvSpPr>
              <a:spLocks noChangeArrowheads="1"/>
            </p:cNvSpPr>
            <p:nvPr/>
          </p:nvSpPr>
          <p:spPr bwMode="auto">
            <a:xfrm>
              <a:off x="1727200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73" name="Oval 13"/>
            <p:cNvSpPr>
              <a:spLocks noChangeArrowheads="1"/>
            </p:cNvSpPr>
            <p:nvPr/>
          </p:nvSpPr>
          <p:spPr bwMode="auto">
            <a:xfrm>
              <a:off x="1727200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75" name="Oval 15"/>
            <p:cNvSpPr>
              <a:spLocks noChangeArrowheads="1"/>
            </p:cNvSpPr>
            <p:nvPr/>
          </p:nvSpPr>
          <p:spPr bwMode="auto">
            <a:xfrm>
              <a:off x="1727200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2" name="Oval 22"/>
            <p:cNvSpPr>
              <a:spLocks noChangeArrowheads="1"/>
            </p:cNvSpPr>
            <p:nvPr/>
          </p:nvSpPr>
          <p:spPr bwMode="auto">
            <a:xfrm>
              <a:off x="2339975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5" name="Oval 25"/>
            <p:cNvSpPr>
              <a:spLocks noChangeArrowheads="1"/>
            </p:cNvSpPr>
            <p:nvPr/>
          </p:nvSpPr>
          <p:spPr bwMode="auto">
            <a:xfrm>
              <a:off x="2339975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7" name="Oval 27"/>
            <p:cNvSpPr>
              <a:spLocks noChangeArrowheads="1"/>
            </p:cNvSpPr>
            <p:nvPr/>
          </p:nvSpPr>
          <p:spPr bwMode="auto">
            <a:xfrm>
              <a:off x="2339975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8" name="Oval 28"/>
            <p:cNvSpPr>
              <a:spLocks noChangeArrowheads="1"/>
            </p:cNvSpPr>
            <p:nvPr/>
          </p:nvSpPr>
          <p:spPr bwMode="auto">
            <a:xfrm>
              <a:off x="2339975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9" name="Oval 29"/>
            <p:cNvSpPr>
              <a:spLocks noChangeArrowheads="1"/>
            </p:cNvSpPr>
            <p:nvPr/>
          </p:nvSpPr>
          <p:spPr bwMode="auto">
            <a:xfrm>
              <a:off x="2951163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1" name="Oval 31"/>
            <p:cNvSpPr>
              <a:spLocks noChangeArrowheads="1"/>
            </p:cNvSpPr>
            <p:nvPr/>
          </p:nvSpPr>
          <p:spPr bwMode="auto">
            <a:xfrm>
              <a:off x="2951163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2" name="Oval 32"/>
            <p:cNvSpPr>
              <a:spLocks noChangeArrowheads="1"/>
            </p:cNvSpPr>
            <p:nvPr/>
          </p:nvSpPr>
          <p:spPr bwMode="auto">
            <a:xfrm>
              <a:off x="2951163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4" name="Oval 34"/>
            <p:cNvSpPr>
              <a:spLocks noChangeArrowheads="1"/>
            </p:cNvSpPr>
            <p:nvPr/>
          </p:nvSpPr>
          <p:spPr bwMode="auto">
            <a:xfrm>
              <a:off x="2951163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8" name="Oval 38"/>
            <p:cNvSpPr>
              <a:spLocks noChangeArrowheads="1"/>
            </p:cNvSpPr>
            <p:nvPr/>
          </p:nvSpPr>
          <p:spPr bwMode="auto">
            <a:xfrm>
              <a:off x="3563938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1" name="Oval 41"/>
            <p:cNvSpPr>
              <a:spLocks noChangeArrowheads="1"/>
            </p:cNvSpPr>
            <p:nvPr/>
          </p:nvSpPr>
          <p:spPr bwMode="auto">
            <a:xfrm>
              <a:off x="3563938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3" name="Oval 43"/>
            <p:cNvSpPr>
              <a:spLocks noChangeArrowheads="1"/>
            </p:cNvSpPr>
            <p:nvPr/>
          </p:nvSpPr>
          <p:spPr bwMode="auto">
            <a:xfrm>
              <a:off x="3563938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4" name="Oval 44"/>
            <p:cNvSpPr>
              <a:spLocks noChangeArrowheads="1"/>
            </p:cNvSpPr>
            <p:nvPr/>
          </p:nvSpPr>
          <p:spPr bwMode="auto">
            <a:xfrm>
              <a:off x="3563938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5" name="Oval 45"/>
            <p:cNvSpPr>
              <a:spLocks noChangeArrowheads="1"/>
            </p:cNvSpPr>
            <p:nvPr/>
          </p:nvSpPr>
          <p:spPr bwMode="auto">
            <a:xfrm>
              <a:off x="4175125" y="1522413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7" name="Oval 47"/>
            <p:cNvSpPr>
              <a:spLocks noChangeArrowheads="1"/>
            </p:cNvSpPr>
            <p:nvPr/>
          </p:nvSpPr>
          <p:spPr bwMode="auto">
            <a:xfrm>
              <a:off x="4175125" y="2540000"/>
              <a:ext cx="287338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8" name="Oval 48"/>
            <p:cNvSpPr>
              <a:spLocks noChangeArrowheads="1"/>
            </p:cNvSpPr>
            <p:nvPr/>
          </p:nvSpPr>
          <p:spPr bwMode="auto">
            <a:xfrm>
              <a:off x="4175125" y="3556000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0" name="Oval 50"/>
            <p:cNvSpPr>
              <a:spLocks noChangeArrowheads="1"/>
            </p:cNvSpPr>
            <p:nvPr/>
          </p:nvSpPr>
          <p:spPr bwMode="auto">
            <a:xfrm>
              <a:off x="4175125" y="4575175"/>
              <a:ext cx="287338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4" name="Oval 54"/>
            <p:cNvSpPr>
              <a:spLocks noChangeArrowheads="1"/>
            </p:cNvSpPr>
            <p:nvPr/>
          </p:nvSpPr>
          <p:spPr bwMode="auto">
            <a:xfrm>
              <a:off x="4789488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7" name="Oval 57"/>
            <p:cNvSpPr>
              <a:spLocks noChangeArrowheads="1"/>
            </p:cNvSpPr>
            <p:nvPr/>
          </p:nvSpPr>
          <p:spPr bwMode="auto">
            <a:xfrm>
              <a:off x="4789488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9" name="Oval 59"/>
            <p:cNvSpPr>
              <a:spLocks noChangeArrowheads="1"/>
            </p:cNvSpPr>
            <p:nvPr/>
          </p:nvSpPr>
          <p:spPr bwMode="auto">
            <a:xfrm>
              <a:off x="4789488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20" name="Oval 60"/>
            <p:cNvSpPr>
              <a:spLocks noChangeArrowheads="1"/>
            </p:cNvSpPr>
            <p:nvPr/>
          </p:nvSpPr>
          <p:spPr bwMode="auto">
            <a:xfrm>
              <a:off x="4789488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72" name="Oval 112"/>
            <p:cNvSpPr>
              <a:spLocks noChangeArrowheads="1"/>
            </p:cNvSpPr>
            <p:nvPr/>
          </p:nvSpPr>
          <p:spPr bwMode="auto">
            <a:xfrm>
              <a:off x="1116013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75" name="Oval 115"/>
            <p:cNvSpPr>
              <a:spLocks noChangeArrowheads="1"/>
            </p:cNvSpPr>
            <p:nvPr/>
          </p:nvSpPr>
          <p:spPr bwMode="auto">
            <a:xfrm>
              <a:off x="1116013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77" name="Oval 117"/>
            <p:cNvSpPr>
              <a:spLocks noChangeArrowheads="1"/>
            </p:cNvSpPr>
            <p:nvPr/>
          </p:nvSpPr>
          <p:spPr bwMode="auto">
            <a:xfrm>
              <a:off x="1116013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78" name="Oval 118"/>
            <p:cNvSpPr>
              <a:spLocks noChangeArrowheads="1"/>
            </p:cNvSpPr>
            <p:nvPr/>
          </p:nvSpPr>
          <p:spPr bwMode="auto">
            <a:xfrm>
              <a:off x="1116013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</p:grpSp>
      <p:sp>
        <p:nvSpPr>
          <p:cNvPr id="117879" name="Text Box 119"/>
          <p:cNvSpPr txBox="1">
            <a:spLocks noChangeArrowheads="1"/>
          </p:cNvSpPr>
          <p:nvPr/>
        </p:nvSpPr>
        <p:spPr bwMode="auto">
          <a:xfrm>
            <a:off x="142875" y="3200400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rgbClr val="000000"/>
                </a:solidFill>
              </a:rPr>
              <a:t>h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17880" name="Line 120"/>
          <p:cNvSpPr>
            <a:spLocks noChangeShapeType="1"/>
          </p:cNvSpPr>
          <p:nvPr/>
        </p:nvSpPr>
        <p:spPr bwMode="auto">
          <a:xfrm flipV="1">
            <a:off x="466725" y="1268413"/>
            <a:ext cx="0" cy="1800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>
              <a:solidFill>
                <a:srgbClr val="000000"/>
              </a:solidFill>
            </a:endParaRPr>
          </a:p>
        </p:txBody>
      </p:sp>
      <p:sp>
        <p:nvSpPr>
          <p:cNvPr id="117881" name="Line 121"/>
          <p:cNvSpPr>
            <a:spLocks noChangeShapeType="1"/>
          </p:cNvSpPr>
          <p:nvPr/>
        </p:nvSpPr>
        <p:spPr bwMode="auto">
          <a:xfrm>
            <a:off x="466725" y="3752850"/>
            <a:ext cx="0" cy="18367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>
              <a:solidFill>
                <a:srgbClr val="000000"/>
              </a:solidFill>
            </a:endParaRPr>
          </a:p>
        </p:txBody>
      </p:sp>
      <p:sp>
        <p:nvSpPr>
          <p:cNvPr id="117882" name="Text Box 122"/>
          <p:cNvSpPr txBox="1">
            <a:spLocks noChangeArrowheads="1"/>
          </p:cNvSpPr>
          <p:nvPr/>
        </p:nvSpPr>
        <p:spPr bwMode="auto">
          <a:xfrm>
            <a:off x="2771775" y="5697538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rgbClr val="000000"/>
                </a:solidFill>
              </a:rPr>
              <a:t>w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17883" name="Line 123"/>
          <p:cNvSpPr>
            <a:spLocks noChangeShapeType="1"/>
          </p:cNvSpPr>
          <p:nvPr/>
        </p:nvSpPr>
        <p:spPr bwMode="auto">
          <a:xfrm rot="16200000" flipV="1">
            <a:off x="1835151" y="5026025"/>
            <a:ext cx="0" cy="1800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>
              <a:solidFill>
                <a:srgbClr val="000000"/>
              </a:solidFill>
            </a:endParaRPr>
          </a:p>
        </p:txBody>
      </p:sp>
      <p:sp>
        <p:nvSpPr>
          <p:cNvPr id="117884" name="Line 124"/>
          <p:cNvSpPr>
            <a:spLocks noChangeShapeType="1"/>
          </p:cNvSpPr>
          <p:nvPr/>
        </p:nvSpPr>
        <p:spPr bwMode="auto">
          <a:xfrm rot="-5400000">
            <a:off x="4337844" y="5007769"/>
            <a:ext cx="0" cy="18367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>
              <a:solidFill>
                <a:srgbClr val="000000"/>
              </a:solidFill>
            </a:endParaRPr>
          </a:p>
        </p:txBody>
      </p:sp>
      <p:sp>
        <p:nvSpPr>
          <p:cNvPr id="117885" name="Text Box 125"/>
          <p:cNvSpPr txBox="1">
            <a:spLocks noChangeArrowheads="1"/>
          </p:cNvSpPr>
          <p:nvPr/>
        </p:nvSpPr>
        <p:spPr bwMode="auto">
          <a:xfrm>
            <a:off x="755650" y="6200775"/>
            <a:ext cx="450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rgbClr val="000000"/>
                </a:solidFill>
              </a:rPr>
              <a:t>Area = width x height</a:t>
            </a:r>
            <a:endParaRPr lang="en-AU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117886" name="Object 126"/>
          <p:cNvGraphicFramePr>
            <a:graphicFrameLocks noChangeAspect="1"/>
          </p:cNvGraphicFramePr>
          <p:nvPr/>
        </p:nvGraphicFramePr>
        <p:xfrm>
          <a:off x="6208713" y="3213100"/>
          <a:ext cx="2341562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5" name="Equation" r:id="rId3" imgW="444240" imgH="393480" progId="Equation.3">
                  <p:embed/>
                </p:oleObj>
              </mc:Choice>
              <mc:Fallback>
                <p:oleObj name="Equation" r:id="rId3" imgW="444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8713" y="3213100"/>
                        <a:ext cx="2341562" cy="211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887" name="Text Box 127"/>
          <p:cNvSpPr txBox="1">
            <a:spLocks noChangeArrowheads="1"/>
          </p:cNvSpPr>
          <p:nvPr/>
        </p:nvSpPr>
        <p:spPr bwMode="auto">
          <a:xfrm>
            <a:off x="5940425" y="1268760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dirty="0">
                <a:solidFill>
                  <a:srgbClr val="000000"/>
                </a:solidFill>
              </a:rPr>
              <a:t>A = Area in m</a:t>
            </a:r>
            <a:r>
              <a:rPr lang="en-AU" altLang="en-US" baseline="30000" dirty="0">
                <a:solidFill>
                  <a:srgbClr val="000000"/>
                </a:solidFill>
              </a:rPr>
              <a:t>2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17889" name="Text Box 129"/>
          <p:cNvSpPr txBox="1">
            <a:spLocks noChangeArrowheads="1"/>
          </p:cNvSpPr>
          <p:nvPr/>
        </p:nvSpPr>
        <p:spPr bwMode="auto">
          <a:xfrm>
            <a:off x="5940425" y="2289175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>
                <a:solidFill>
                  <a:srgbClr val="000000"/>
                </a:solidFill>
              </a:rPr>
              <a:t>B = Flux Density</a:t>
            </a:r>
          </a:p>
        </p:txBody>
      </p:sp>
      <p:sp>
        <p:nvSpPr>
          <p:cNvPr id="117890" name="Text Box 130"/>
          <p:cNvSpPr txBox="1">
            <a:spLocks noChangeArrowheads="1"/>
          </p:cNvSpPr>
          <p:nvPr/>
        </p:nvSpPr>
        <p:spPr bwMode="auto">
          <a:xfrm>
            <a:off x="503238" y="260350"/>
            <a:ext cx="4500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00"/>
                </a:solidFill>
              </a:rPr>
              <a:t>What is Flux Density?</a:t>
            </a:r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7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27772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7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7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7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7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7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7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7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7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1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7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888" grpId="0"/>
      <p:bldP spid="117764" grpId="0" animBg="1"/>
      <p:bldP spid="117879" grpId="0"/>
      <p:bldP spid="117880" grpId="0" animBg="1"/>
      <p:bldP spid="117881" grpId="0" animBg="1"/>
      <p:bldP spid="117882" grpId="0"/>
      <p:bldP spid="117883" grpId="0" animBg="1"/>
      <p:bldP spid="117884" grpId="0" animBg="1"/>
      <p:bldP spid="117885" grpId="0"/>
      <p:bldP spid="117887" grpId="0"/>
      <p:bldP spid="117889" grpId="0"/>
      <p:bldP spid="7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934038" y="1269000"/>
            <a:ext cx="4320000" cy="4320000"/>
          </a:xfrm>
          <a:prstGeom prst="ellipse">
            <a:avLst/>
          </a:prstGeom>
          <a:solidFill>
            <a:srgbClr val="CC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AU">
              <a:solidFill>
                <a:srgbClr val="0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14426" y="1504157"/>
            <a:ext cx="3959225" cy="3849687"/>
            <a:chOff x="1116013" y="1522413"/>
            <a:chExt cx="3959225" cy="3849687"/>
          </a:xfrm>
          <a:solidFill>
            <a:srgbClr val="969696"/>
          </a:solidFill>
        </p:grpSpPr>
        <p:sp>
          <p:nvSpPr>
            <p:cNvPr id="117766" name="Oval 6"/>
            <p:cNvSpPr>
              <a:spLocks noChangeArrowheads="1"/>
            </p:cNvSpPr>
            <p:nvPr/>
          </p:nvSpPr>
          <p:spPr bwMode="auto">
            <a:xfrm>
              <a:off x="1727200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74" name="Oval 14"/>
            <p:cNvSpPr>
              <a:spLocks noChangeArrowheads="1"/>
            </p:cNvSpPr>
            <p:nvPr/>
          </p:nvSpPr>
          <p:spPr bwMode="auto">
            <a:xfrm>
              <a:off x="1727200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77" name="Oval 17"/>
            <p:cNvSpPr>
              <a:spLocks noChangeArrowheads="1"/>
            </p:cNvSpPr>
            <p:nvPr/>
          </p:nvSpPr>
          <p:spPr bwMode="auto">
            <a:xfrm>
              <a:off x="1727200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1" name="Oval 21"/>
            <p:cNvSpPr>
              <a:spLocks noChangeArrowheads="1"/>
            </p:cNvSpPr>
            <p:nvPr/>
          </p:nvSpPr>
          <p:spPr bwMode="auto">
            <a:xfrm>
              <a:off x="2339975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3" name="Oval 23"/>
            <p:cNvSpPr>
              <a:spLocks noChangeArrowheads="1"/>
            </p:cNvSpPr>
            <p:nvPr/>
          </p:nvSpPr>
          <p:spPr bwMode="auto">
            <a:xfrm>
              <a:off x="2339975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4" name="Oval 24"/>
            <p:cNvSpPr>
              <a:spLocks noChangeArrowheads="1"/>
            </p:cNvSpPr>
            <p:nvPr/>
          </p:nvSpPr>
          <p:spPr bwMode="auto">
            <a:xfrm>
              <a:off x="2339975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6" name="Oval 26"/>
            <p:cNvSpPr>
              <a:spLocks noChangeArrowheads="1"/>
            </p:cNvSpPr>
            <p:nvPr/>
          </p:nvSpPr>
          <p:spPr bwMode="auto">
            <a:xfrm>
              <a:off x="2339975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0" name="Oval 30"/>
            <p:cNvSpPr>
              <a:spLocks noChangeArrowheads="1"/>
            </p:cNvSpPr>
            <p:nvPr/>
          </p:nvSpPr>
          <p:spPr bwMode="auto">
            <a:xfrm>
              <a:off x="2951163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3" name="Oval 33"/>
            <p:cNvSpPr>
              <a:spLocks noChangeArrowheads="1"/>
            </p:cNvSpPr>
            <p:nvPr/>
          </p:nvSpPr>
          <p:spPr bwMode="auto">
            <a:xfrm>
              <a:off x="2951163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5" name="Oval 35"/>
            <p:cNvSpPr>
              <a:spLocks noChangeArrowheads="1"/>
            </p:cNvSpPr>
            <p:nvPr/>
          </p:nvSpPr>
          <p:spPr bwMode="auto">
            <a:xfrm>
              <a:off x="2951163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6" name="Oval 36"/>
            <p:cNvSpPr>
              <a:spLocks noChangeArrowheads="1"/>
            </p:cNvSpPr>
            <p:nvPr/>
          </p:nvSpPr>
          <p:spPr bwMode="auto">
            <a:xfrm>
              <a:off x="2951163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7" name="Oval 37"/>
            <p:cNvSpPr>
              <a:spLocks noChangeArrowheads="1"/>
            </p:cNvSpPr>
            <p:nvPr/>
          </p:nvSpPr>
          <p:spPr bwMode="auto">
            <a:xfrm>
              <a:off x="3563938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9" name="Oval 39"/>
            <p:cNvSpPr>
              <a:spLocks noChangeArrowheads="1"/>
            </p:cNvSpPr>
            <p:nvPr/>
          </p:nvSpPr>
          <p:spPr bwMode="auto">
            <a:xfrm>
              <a:off x="3563938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0" name="Oval 40"/>
            <p:cNvSpPr>
              <a:spLocks noChangeArrowheads="1"/>
            </p:cNvSpPr>
            <p:nvPr/>
          </p:nvSpPr>
          <p:spPr bwMode="auto">
            <a:xfrm>
              <a:off x="3563938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2" name="Oval 42"/>
            <p:cNvSpPr>
              <a:spLocks noChangeArrowheads="1"/>
            </p:cNvSpPr>
            <p:nvPr/>
          </p:nvSpPr>
          <p:spPr bwMode="auto">
            <a:xfrm>
              <a:off x="3563938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6" name="Oval 46"/>
            <p:cNvSpPr>
              <a:spLocks noChangeArrowheads="1"/>
            </p:cNvSpPr>
            <p:nvPr/>
          </p:nvSpPr>
          <p:spPr bwMode="auto">
            <a:xfrm>
              <a:off x="4175125" y="2030413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9" name="Oval 49"/>
            <p:cNvSpPr>
              <a:spLocks noChangeArrowheads="1"/>
            </p:cNvSpPr>
            <p:nvPr/>
          </p:nvSpPr>
          <p:spPr bwMode="auto">
            <a:xfrm>
              <a:off x="4175125" y="4065588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2" name="Oval 52"/>
            <p:cNvSpPr>
              <a:spLocks noChangeArrowheads="1"/>
            </p:cNvSpPr>
            <p:nvPr/>
          </p:nvSpPr>
          <p:spPr bwMode="auto">
            <a:xfrm>
              <a:off x="4175125" y="3048000"/>
              <a:ext cx="287338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5" name="Oval 55"/>
            <p:cNvSpPr>
              <a:spLocks noChangeArrowheads="1"/>
            </p:cNvSpPr>
            <p:nvPr/>
          </p:nvSpPr>
          <p:spPr bwMode="auto">
            <a:xfrm>
              <a:off x="4789488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6" name="Oval 56"/>
            <p:cNvSpPr>
              <a:spLocks noChangeArrowheads="1"/>
            </p:cNvSpPr>
            <p:nvPr/>
          </p:nvSpPr>
          <p:spPr bwMode="auto">
            <a:xfrm>
              <a:off x="4789488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73" name="Oval 113"/>
            <p:cNvSpPr>
              <a:spLocks noChangeArrowheads="1"/>
            </p:cNvSpPr>
            <p:nvPr/>
          </p:nvSpPr>
          <p:spPr bwMode="auto">
            <a:xfrm>
              <a:off x="1116013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74" name="Oval 114"/>
            <p:cNvSpPr>
              <a:spLocks noChangeArrowheads="1"/>
            </p:cNvSpPr>
            <p:nvPr/>
          </p:nvSpPr>
          <p:spPr bwMode="auto">
            <a:xfrm>
              <a:off x="1116013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</p:grpSp>
      <p:sp>
        <p:nvSpPr>
          <p:cNvPr id="7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596C-679A-427A-8D46-F9095C5BCE9C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7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0AB8-9270-44BD-9244-F29C768A1F32}" type="slidenum">
              <a:rPr lang="en-AU" altLang="en-US">
                <a:solidFill>
                  <a:srgbClr val="000000"/>
                </a:solidFill>
              </a:rPr>
              <a:pPr/>
              <a:t>4</a:t>
            </a:fld>
            <a:endParaRPr lang="en-AU" altLang="en-US">
              <a:solidFill>
                <a:srgbClr val="0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14426" y="1504157"/>
            <a:ext cx="3959225" cy="3849687"/>
            <a:chOff x="1116013" y="1522413"/>
            <a:chExt cx="3959225" cy="3849687"/>
          </a:xfrm>
          <a:solidFill>
            <a:srgbClr val="969696"/>
          </a:solidFill>
        </p:grpSpPr>
        <p:sp>
          <p:nvSpPr>
            <p:cNvPr id="117767" name="Oval 7"/>
            <p:cNvSpPr>
              <a:spLocks noChangeArrowheads="1"/>
            </p:cNvSpPr>
            <p:nvPr/>
          </p:nvSpPr>
          <p:spPr bwMode="auto">
            <a:xfrm>
              <a:off x="1727200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73" name="Oval 13"/>
            <p:cNvSpPr>
              <a:spLocks noChangeArrowheads="1"/>
            </p:cNvSpPr>
            <p:nvPr/>
          </p:nvSpPr>
          <p:spPr bwMode="auto">
            <a:xfrm>
              <a:off x="1727200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75" name="Oval 15"/>
            <p:cNvSpPr>
              <a:spLocks noChangeArrowheads="1"/>
            </p:cNvSpPr>
            <p:nvPr/>
          </p:nvSpPr>
          <p:spPr bwMode="auto">
            <a:xfrm>
              <a:off x="1727200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2" name="Oval 22"/>
            <p:cNvSpPr>
              <a:spLocks noChangeArrowheads="1"/>
            </p:cNvSpPr>
            <p:nvPr/>
          </p:nvSpPr>
          <p:spPr bwMode="auto">
            <a:xfrm>
              <a:off x="2339975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5" name="Oval 25"/>
            <p:cNvSpPr>
              <a:spLocks noChangeArrowheads="1"/>
            </p:cNvSpPr>
            <p:nvPr/>
          </p:nvSpPr>
          <p:spPr bwMode="auto">
            <a:xfrm>
              <a:off x="2339975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7" name="Oval 27"/>
            <p:cNvSpPr>
              <a:spLocks noChangeArrowheads="1"/>
            </p:cNvSpPr>
            <p:nvPr/>
          </p:nvSpPr>
          <p:spPr bwMode="auto">
            <a:xfrm>
              <a:off x="2339975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8" name="Oval 28"/>
            <p:cNvSpPr>
              <a:spLocks noChangeArrowheads="1"/>
            </p:cNvSpPr>
            <p:nvPr/>
          </p:nvSpPr>
          <p:spPr bwMode="auto">
            <a:xfrm>
              <a:off x="2339975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89" name="Oval 29"/>
            <p:cNvSpPr>
              <a:spLocks noChangeArrowheads="1"/>
            </p:cNvSpPr>
            <p:nvPr/>
          </p:nvSpPr>
          <p:spPr bwMode="auto">
            <a:xfrm>
              <a:off x="2951163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1" name="Oval 31"/>
            <p:cNvSpPr>
              <a:spLocks noChangeArrowheads="1"/>
            </p:cNvSpPr>
            <p:nvPr/>
          </p:nvSpPr>
          <p:spPr bwMode="auto">
            <a:xfrm>
              <a:off x="2951163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2" name="Oval 32"/>
            <p:cNvSpPr>
              <a:spLocks noChangeArrowheads="1"/>
            </p:cNvSpPr>
            <p:nvPr/>
          </p:nvSpPr>
          <p:spPr bwMode="auto">
            <a:xfrm>
              <a:off x="2951163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4" name="Oval 34"/>
            <p:cNvSpPr>
              <a:spLocks noChangeArrowheads="1"/>
            </p:cNvSpPr>
            <p:nvPr/>
          </p:nvSpPr>
          <p:spPr bwMode="auto">
            <a:xfrm>
              <a:off x="2951163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798" name="Oval 38"/>
            <p:cNvSpPr>
              <a:spLocks noChangeArrowheads="1"/>
            </p:cNvSpPr>
            <p:nvPr/>
          </p:nvSpPr>
          <p:spPr bwMode="auto">
            <a:xfrm>
              <a:off x="3563938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1" name="Oval 41"/>
            <p:cNvSpPr>
              <a:spLocks noChangeArrowheads="1"/>
            </p:cNvSpPr>
            <p:nvPr/>
          </p:nvSpPr>
          <p:spPr bwMode="auto">
            <a:xfrm>
              <a:off x="3563938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3" name="Oval 43"/>
            <p:cNvSpPr>
              <a:spLocks noChangeArrowheads="1"/>
            </p:cNvSpPr>
            <p:nvPr/>
          </p:nvSpPr>
          <p:spPr bwMode="auto">
            <a:xfrm>
              <a:off x="3563938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4" name="Oval 44"/>
            <p:cNvSpPr>
              <a:spLocks noChangeArrowheads="1"/>
            </p:cNvSpPr>
            <p:nvPr/>
          </p:nvSpPr>
          <p:spPr bwMode="auto">
            <a:xfrm>
              <a:off x="3563938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7" name="Oval 47"/>
            <p:cNvSpPr>
              <a:spLocks noChangeArrowheads="1"/>
            </p:cNvSpPr>
            <p:nvPr/>
          </p:nvSpPr>
          <p:spPr bwMode="auto">
            <a:xfrm>
              <a:off x="4175125" y="2540000"/>
              <a:ext cx="287338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08" name="Oval 48"/>
            <p:cNvSpPr>
              <a:spLocks noChangeArrowheads="1"/>
            </p:cNvSpPr>
            <p:nvPr/>
          </p:nvSpPr>
          <p:spPr bwMode="auto">
            <a:xfrm>
              <a:off x="4175125" y="3556000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0" name="Oval 50"/>
            <p:cNvSpPr>
              <a:spLocks noChangeArrowheads="1"/>
            </p:cNvSpPr>
            <p:nvPr/>
          </p:nvSpPr>
          <p:spPr bwMode="auto">
            <a:xfrm>
              <a:off x="4175125" y="4575175"/>
              <a:ext cx="287338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17" name="Oval 57"/>
            <p:cNvSpPr>
              <a:spLocks noChangeArrowheads="1"/>
            </p:cNvSpPr>
            <p:nvPr/>
          </p:nvSpPr>
          <p:spPr bwMode="auto">
            <a:xfrm>
              <a:off x="4789488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20" name="Oval 60"/>
            <p:cNvSpPr>
              <a:spLocks noChangeArrowheads="1"/>
            </p:cNvSpPr>
            <p:nvPr/>
          </p:nvSpPr>
          <p:spPr bwMode="auto">
            <a:xfrm>
              <a:off x="4789488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75" name="Oval 115"/>
            <p:cNvSpPr>
              <a:spLocks noChangeArrowheads="1"/>
            </p:cNvSpPr>
            <p:nvPr/>
          </p:nvSpPr>
          <p:spPr bwMode="auto">
            <a:xfrm>
              <a:off x="1116013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  <p:sp>
          <p:nvSpPr>
            <p:cNvPr id="117878" name="Oval 118"/>
            <p:cNvSpPr>
              <a:spLocks noChangeArrowheads="1"/>
            </p:cNvSpPr>
            <p:nvPr/>
          </p:nvSpPr>
          <p:spPr bwMode="auto">
            <a:xfrm>
              <a:off x="1116013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>
                <a:solidFill>
                  <a:srgbClr val="000000"/>
                </a:solidFill>
              </a:endParaRPr>
            </a:p>
          </p:txBody>
        </p:sp>
      </p:grpSp>
      <p:sp>
        <p:nvSpPr>
          <p:cNvPr id="117879" name="Text Box 119"/>
          <p:cNvSpPr txBox="1">
            <a:spLocks noChangeArrowheads="1"/>
          </p:cNvSpPr>
          <p:nvPr/>
        </p:nvSpPr>
        <p:spPr bwMode="auto">
          <a:xfrm>
            <a:off x="142875" y="3200400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rgbClr val="000000"/>
                </a:solidFill>
              </a:rPr>
              <a:t>d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17880" name="Line 120"/>
          <p:cNvSpPr>
            <a:spLocks noChangeShapeType="1"/>
          </p:cNvSpPr>
          <p:nvPr/>
        </p:nvSpPr>
        <p:spPr bwMode="auto">
          <a:xfrm flipV="1">
            <a:off x="466725" y="1268413"/>
            <a:ext cx="0" cy="1800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>
              <a:solidFill>
                <a:srgbClr val="000000"/>
              </a:solidFill>
            </a:endParaRPr>
          </a:p>
        </p:txBody>
      </p:sp>
      <p:sp>
        <p:nvSpPr>
          <p:cNvPr id="117881" name="Line 121"/>
          <p:cNvSpPr>
            <a:spLocks noChangeShapeType="1"/>
          </p:cNvSpPr>
          <p:nvPr/>
        </p:nvSpPr>
        <p:spPr bwMode="auto">
          <a:xfrm>
            <a:off x="466725" y="3752850"/>
            <a:ext cx="0" cy="18367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>
              <a:solidFill>
                <a:srgbClr val="000000"/>
              </a:solidFill>
            </a:endParaRPr>
          </a:p>
        </p:txBody>
      </p:sp>
      <p:sp>
        <p:nvSpPr>
          <p:cNvPr id="117882" name="Text Box 122"/>
          <p:cNvSpPr txBox="1">
            <a:spLocks noChangeArrowheads="1"/>
          </p:cNvSpPr>
          <p:nvPr/>
        </p:nvSpPr>
        <p:spPr bwMode="auto">
          <a:xfrm>
            <a:off x="2771775" y="5697538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rgbClr val="000000"/>
                </a:solidFill>
              </a:rPr>
              <a:t>d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17883" name="Line 123"/>
          <p:cNvSpPr>
            <a:spLocks noChangeShapeType="1"/>
          </p:cNvSpPr>
          <p:nvPr/>
        </p:nvSpPr>
        <p:spPr bwMode="auto">
          <a:xfrm rot="16200000" flipV="1">
            <a:off x="1835151" y="5026025"/>
            <a:ext cx="0" cy="1800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>
              <a:solidFill>
                <a:srgbClr val="000000"/>
              </a:solidFill>
            </a:endParaRPr>
          </a:p>
        </p:txBody>
      </p:sp>
      <p:sp>
        <p:nvSpPr>
          <p:cNvPr id="117884" name="Line 124"/>
          <p:cNvSpPr>
            <a:spLocks noChangeShapeType="1"/>
          </p:cNvSpPr>
          <p:nvPr/>
        </p:nvSpPr>
        <p:spPr bwMode="auto">
          <a:xfrm rot="-5400000">
            <a:off x="4337844" y="5007769"/>
            <a:ext cx="0" cy="18367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>
              <a:solidFill>
                <a:srgbClr val="000000"/>
              </a:solidFill>
            </a:endParaRPr>
          </a:p>
        </p:txBody>
      </p:sp>
      <p:sp>
        <p:nvSpPr>
          <p:cNvPr id="117885" name="Text Box 125"/>
          <p:cNvSpPr txBox="1">
            <a:spLocks noChangeArrowheads="1"/>
          </p:cNvSpPr>
          <p:nvPr/>
        </p:nvSpPr>
        <p:spPr bwMode="auto">
          <a:xfrm>
            <a:off x="755650" y="6200775"/>
            <a:ext cx="450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rgbClr val="000000"/>
                </a:solidFill>
              </a:rPr>
              <a:t>Area = </a:t>
            </a:r>
            <a:r>
              <a:rPr lang="el-GR" altLang="en-US" dirty="0">
                <a:solidFill>
                  <a:srgbClr val="000000"/>
                </a:solidFill>
              </a:rPr>
              <a:t>π</a:t>
            </a:r>
            <a:r>
              <a:rPr lang="en-AU" altLang="en-US" dirty="0">
                <a:solidFill>
                  <a:srgbClr val="000000"/>
                </a:solidFill>
              </a:rPr>
              <a:t>r</a:t>
            </a:r>
            <a:r>
              <a:rPr lang="en-AU" altLang="en-US" baseline="30000" dirty="0">
                <a:solidFill>
                  <a:srgbClr val="000000"/>
                </a:solidFill>
              </a:rPr>
              <a:t>2</a:t>
            </a:r>
            <a:r>
              <a:rPr lang="en-AU" altLang="en-US" dirty="0">
                <a:solidFill>
                  <a:srgbClr val="000000"/>
                </a:solidFill>
              </a:rPr>
              <a:t> = </a:t>
            </a:r>
            <a:r>
              <a:rPr lang="el-GR" altLang="en-US" dirty="0">
                <a:solidFill>
                  <a:srgbClr val="000000"/>
                </a:solidFill>
              </a:rPr>
              <a:t>π</a:t>
            </a:r>
            <a:r>
              <a:rPr lang="en-AU" altLang="en-US" dirty="0">
                <a:solidFill>
                  <a:srgbClr val="000000"/>
                </a:solidFill>
              </a:rPr>
              <a:t>(d/2)</a:t>
            </a:r>
            <a:r>
              <a:rPr lang="en-AU" altLang="en-US" baseline="30000" dirty="0">
                <a:solidFill>
                  <a:srgbClr val="000000"/>
                </a:solidFill>
              </a:rPr>
              <a:t>2</a:t>
            </a:r>
            <a:endParaRPr lang="en-AU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117886" name="Object 126"/>
          <p:cNvGraphicFramePr>
            <a:graphicFrameLocks noChangeAspect="1"/>
          </p:cNvGraphicFramePr>
          <p:nvPr/>
        </p:nvGraphicFramePr>
        <p:xfrm>
          <a:off x="6208713" y="3213100"/>
          <a:ext cx="2341562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9" name="Equation" r:id="rId3" imgW="444240" imgH="393480" progId="Equation.3">
                  <p:embed/>
                </p:oleObj>
              </mc:Choice>
              <mc:Fallback>
                <p:oleObj name="Equation" r:id="rId3" imgW="444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8713" y="3213100"/>
                        <a:ext cx="2341562" cy="211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887" name="Text Box 127"/>
          <p:cNvSpPr txBox="1">
            <a:spLocks noChangeArrowheads="1"/>
          </p:cNvSpPr>
          <p:nvPr/>
        </p:nvSpPr>
        <p:spPr bwMode="auto">
          <a:xfrm>
            <a:off x="5940425" y="1268760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dirty="0">
                <a:solidFill>
                  <a:srgbClr val="000000"/>
                </a:solidFill>
              </a:rPr>
              <a:t>A = Area in m</a:t>
            </a:r>
            <a:r>
              <a:rPr lang="en-AU" altLang="en-US" baseline="30000" dirty="0">
                <a:solidFill>
                  <a:srgbClr val="000000"/>
                </a:solidFill>
              </a:rPr>
              <a:t>2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17888" name="Text Box 128"/>
          <p:cNvSpPr txBox="1">
            <a:spLocks noChangeArrowheads="1"/>
          </p:cNvSpPr>
          <p:nvPr/>
        </p:nvSpPr>
        <p:spPr bwMode="auto">
          <a:xfrm>
            <a:off x="5940425" y="1778967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l-GR" altLang="en-US" dirty="0">
                <a:solidFill>
                  <a:srgbClr val="000000"/>
                </a:solidFill>
              </a:rPr>
              <a:t>Φ</a:t>
            </a:r>
            <a:r>
              <a:rPr lang="en-AU" altLang="en-US" dirty="0">
                <a:solidFill>
                  <a:srgbClr val="000000"/>
                </a:solidFill>
              </a:rPr>
              <a:t> = Flux in Webers</a:t>
            </a:r>
          </a:p>
        </p:txBody>
      </p:sp>
      <p:sp>
        <p:nvSpPr>
          <p:cNvPr id="117889" name="Text Box 129"/>
          <p:cNvSpPr txBox="1">
            <a:spLocks noChangeArrowheads="1"/>
          </p:cNvSpPr>
          <p:nvPr/>
        </p:nvSpPr>
        <p:spPr bwMode="auto">
          <a:xfrm>
            <a:off x="5940425" y="2289175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dirty="0">
                <a:solidFill>
                  <a:srgbClr val="000000"/>
                </a:solidFill>
              </a:rPr>
              <a:t>B = Flux Density</a:t>
            </a:r>
          </a:p>
        </p:txBody>
      </p:sp>
      <p:sp>
        <p:nvSpPr>
          <p:cNvPr id="117890" name="Text Box 130"/>
          <p:cNvSpPr txBox="1">
            <a:spLocks noChangeArrowheads="1"/>
          </p:cNvSpPr>
          <p:nvPr/>
        </p:nvSpPr>
        <p:spPr bwMode="auto">
          <a:xfrm>
            <a:off x="503238" y="260350"/>
            <a:ext cx="4500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00"/>
                </a:solidFill>
              </a:rPr>
              <a:t>What is Flux Density?</a:t>
            </a:r>
            <a:endParaRPr lang="en-AU" altLang="en-US">
              <a:solidFill>
                <a:srgbClr val="000000"/>
              </a:solidFill>
            </a:endParaRPr>
          </a:p>
        </p:txBody>
      </p:sp>
      <p:sp>
        <p:nvSpPr>
          <p:cNvPr id="6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3944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15148E-E411-49CB-BC0C-A3C86F847983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ECFF78-2674-48BF-9CFB-5D6568AE748D}" type="slidenum">
              <a:rPr lang="en-AU"/>
              <a:pPr>
                <a:defRPr/>
              </a:pPr>
              <a:t>5</a:t>
            </a:fld>
            <a:endParaRPr lang="en-AU"/>
          </a:p>
        </p:txBody>
      </p:sp>
      <p:sp>
        <p:nvSpPr>
          <p:cNvPr id="119811" name="Text Box 3"/>
          <p:cNvSpPr txBox="1">
            <a:spLocks noChangeArrowheads="1"/>
          </p:cNvSpPr>
          <p:nvPr/>
        </p:nvSpPr>
        <p:spPr bwMode="auto">
          <a:xfrm>
            <a:off x="611188" y="1936750"/>
            <a:ext cx="79200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Magnetic </a:t>
            </a:r>
            <a:r>
              <a:rPr lang="en-AU" altLang="en-US" dirty="0">
                <a:solidFill>
                  <a:srgbClr val="FF0000"/>
                </a:solidFill>
              </a:rPr>
              <a:t>Flux Density (B)</a:t>
            </a:r>
            <a:r>
              <a:rPr lang="en-AU" altLang="en-US" dirty="0"/>
              <a:t> in the core of a magnetic circuit is dependent on the </a:t>
            </a:r>
            <a:r>
              <a:rPr lang="en-AU" altLang="en-US" dirty="0">
                <a:solidFill>
                  <a:srgbClr val="FF0000"/>
                </a:solidFill>
              </a:rPr>
              <a:t>Permeability (</a:t>
            </a:r>
            <a:r>
              <a:rPr lang="el-GR" altLang="en-US" dirty="0">
                <a:solidFill>
                  <a:srgbClr val="FF0000"/>
                </a:solidFill>
              </a:rPr>
              <a:t>μ</a:t>
            </a:r>
            <a:r>
              <a:rPr lang="en-AU" altLang="en-US" dirty="0">
                <a:solidFill>
                  <a:srgbClr val="FF0000"/>
                </a:solidFill>
              </a:rPr>
              <a:t>)</a:t>
            </a:r>
            <a:r>
              <a:rPr lang="en-AU" altLang="en-US" dirty="0"/>
              <a:t> of the core and the </a:t>
            </a:r>
            <a:r>
              <a:rPr lang="en-AU" altLang="en-US" dirty="0">
                <a:solidFill>
                  <a:srgbClr val="FF0000"/>
                </a:solidFill>
              </a:rPr>
              <a:t>Magnetising Force (H)</a:t>
            </a:r>
            <a:r>
              <a:rPr lang="en-AU" altLang="en-US" dirty="0"/>
              <a:t>.</a:t>
            </a: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1222375" y="512763"/>
            <a:ext cx="6697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The SI Unit of Flux Density is the </a:t>
            </a:r>
            <a:r>
              <a:rPr lang="en-AU" altLang="en-US" dirty="0">
                <a:solidFill>
                  <a:srgbClr val="FF3399"/>
                </a:solidFill>
              </a:rPr>
              <a:t>Tesla (B)</a:t>
            </a:r>
          </a:p>
        </p:txBody>
      </p:sp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3059113" y="1223963"/>
            <a:ext cx="3024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rgbClr val="FF3399"/>
                </a:solidFill>
              </a:rPr>
              <a:t>1 Wb/m</a:t>
            </a:r>
            <a:r>
              <a:rPr lang="en-AU" altLang="en-US" baseline="30000">
                <a:solidFill>
                  <a:srgbClr val="FF3399"/>
                </a:solidFill>
              </a:rPr>
              <a:t>2</a:t>
            </a:r>
            <a:r>
              <a:rPr lang="en-AU" altLang="en-US">
                <a:solidFill>
                  <a:srgbClr val="FF3399"/>
                </a:solidFill>
              </a:rPr>
              <a:t> = 1 Tesla</a:t>
            </a:r>
          </a:p>
        </p:txBody>
      </p:sp>
      <p:graphicFrame>
        <p:nvGraphicFramePr>
          <p:cNvPr id="119820" name="Object 12"/>
          <p:cNvGraphicFramePr>
            <a:graphicFrameLocks noChangeAspect="1"/>
          </p:cNvGraphicFramePr>
          <p:nvPr/>
        </p:nvGraphicFramePr>
        <p:xfrm>
          <a:off x="3659188" y="3379788"/>
          <a:ext cx="1827212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" name="Equation" r:id="rId3" imgW="469696" imgH="203112" progId="Equation.3">
                  <p:embed/>
                </p:oleObj>
              </mc:Choice>
              <mc:Fallback>
                <p:oleObj name="Equation" r:id="rId3" imgW="469696" imgH="203112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9188" y="3379788"/>
                        <a:ext cx="1827212" cy="804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821" name="Text Box 13"/>
          <p:cNvSpPr txBox="1">
            <a:spLocks noChangeArrowheads="1"/>
          </p:cNvSpPr>
          <p:nvPr/>
        </p:nvSpPr>
        <p:spPr bwMode="auto">
          <a:xfrm>
            <a:off x="2682875" y="5865813"/>
            <a:ext cx="3779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H = Magnetising Force</a:t>
            </a:r>
          </a:p>
        </p:txBody>
      </p:sp>
      <p:sp>
        <p:nvSpPr>
          <p:cNvPr id="119822" name="Text Box 14"/>
          <p:cNvSpPr txBox="1">
            <a:spLocks noChangeArrowheads="1"/>
          </p:cNvSpPr>
          <p:nvPr/>
        </p:nvSpPr>
        <p:spPr bwMode="auto">
          <a:xfrm>
            <a:off x="2682875" y="5153025"/>
            <a:ext cx="3455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l-GR" altLang="en-US"/>
              <a:t>μ</a:t>
            </a:r>
            <a:r>
              <a:rPr lang="en-AU" altLang="en-US"/>
              <a:t> = Permeability</a:t>
            </a:r>
          </a:p>
        </p:txBody>
      </p:sp>
      <p:sp>
        <p:nvSpPr>
          <p:cNvPr id="119823" name="Text Box 15"/>
          <p:cNvSpPr txBox="1">
            <a:spLocks noChangeArrowheads="1"/>
          </p:cNvSpPr>
          <p:nvPr/>
        </p:nvSpPr>
        <p:spPr bwMode="auto">
          <a:xfrm>
            <a:off x="2682875" y="4440238"/>
            <a:ext cx="3455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B = Flux Density</a:t>
            </a:r>
          </a:p>
        </p:txBody>
      </p:sp>
      <p:sp>
        <p:nvSpPr>
          <p:cNvPr id="1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9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9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9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9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/>
      <p:bldP spid="119821" grpId="0"/>
      <p:bldP spid="119822" grpId="0"/>
      <p:bldP spid="119823" grpId="0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B1A3E0-6059-4716-82F6-06E060BA464D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624F87-444F-45C1-9A75-FC6AB6846855}" type="slidenum">
              <a:rPr lang="en-AU"/>
              <a:pPr>
                <a:defRPr/>
              </a:pPr>
              <a:t>6</a:t>
            </a:fld>
            <a:endParaRPr lang="en-AU"/>
          </a:p>
        </p:txBody>
      </p:sp>
      <p:sp>
        <p:nvSpPr>
          <p:cNvPr id="134146" name="Text Box 2"/>
          <p:cNvSpPr txBox="1">
            <a:spLocks noChangeArrowheads="1"/>
          </p:cNvSpPr>
          <p:nvPr/>
        </p:nvSpPr>
        <p:spPr bwMode="auto">
          <a:xfrm>
            <a:off x="1871663" y="5624513"/>
            <a:ext cx="54006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Magnetising Force (H)</a:t>
            </a:r>
            <a:br>
              <a:rPr lang="en-AU" altLang="en-US"/>
            </a:br>
            <a:r>
              <a:rPr lang="en-AU" altLang="en-US"/>
              <a:t>[</a:t>
            </a:r>
            <a:r>
              <a:rPr lang="en-AU" altLang="en-US" baseline="30000"/>
              <a:t>At</a:t>
            </a:r>
            <a:r>
              <a:rPr lang="en-AU" altLang="en-US"/>
              <a:t>/</a:t>
            </a:r>
            <a:r>
              <a:rPr lang="en-AU" altLang="en-US" baseline="-25000"/>
              <a:t>m</a:t>
            </a:r>
            <a:r>
              <a:rPr lang="en-AU" altLang="en-US"/>
              <a:t>]</a:t>
            </a:r>
            <a:endParaRPr lang="en-AU" altLang="en-US" baseline="-25000"/>
          </a:p>
        </p:txBody>
      </p:sp>
      <p:sp>
        <p:nvSpPr>
          <p:cNvPr id="134147" name="Text Box 3"/>
          <p:cNvSpPr txBox="1">
            <a:spLocks noChangeArrowheads="1"/>
          </p:cNvSpPr>
          <p:nvPr/>
        </p:nvSpPr>
        <p:spPr bwMode="auto">
          <a:xfrm rot="-5400000">
            <a:off x="-2032000" y="2730500"/>
            <a:ext cx="54006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Flux Density (B)</a:t>
            </a:r>
            <a:br>
              <a:rPr lang="en-AU" altLang="en-US"/>
            </a:br>
            <a:r>
              <a:rPr lang="en-AU" altLang="en-US"/>
              <a:t>[Tesla]</a:t>
            </a:r>
            <a:endParaRPr lang="en-AU" altLang="en-US" baseline="-25000"/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1169988" y="4186238"/>
            <a:ext cx="6804025" cy="140335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4149" name="Text Box 5"/>
          <p:cNvSpPr txBox="1">
            <a:spLocks noChangeArrowheads="1"/>
          </p:cNvSpPr>
          <p:nvPr/>
        </p:nvSpPr>
        <p:spPr bwMode="auto">
          <a:xfrm rot="-670901">
            <a:off x="6588125" y="3933825"/>
            <a:ext cx="1042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rgbClr val="0066FF"/>
                </a:solidFill>
              </a:rPr>
              <a:t>Air</a:t>
            </a:r>
          </a:p>
        </p:txBody>
      </p:sp>
      <p:sp>
        <p:nvSpPr>
          <p:cNvPr id="8200" name="Text Box 6"/>
          <p:cNvSpPr txBox="1">
            <a:spLocks noChangeArrowheads="1"/>
          </p:cNvSpPr>
          <p:nvPr/>
        </p:nvSpPr>
        <p:spPr bwMode="auto">
          <a:xfrm>
            <a:off x="1511300" y="188913"/>
            <a:ext cx="3781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Magnetisation Curves</a:t>
            </a:r>
          </a:p>
        </p:txBody>
      </p:sp>
      <p:sp>
        <p:nvSpPr>
          <p:cNvPr id="134151" name="Freeform 7"/>
          <p:cNvSpPr>
            <a:spLocks/>
          </p:cNvSpPr>
          <p:nvPr/>
        </p:nvSpPr>
        <p:spPr bwMode="auto">
          <a:xfrm>
            <a:off x="1135063" y="2528888"/>
            <a:ext cx="6750050" cy="3078162"/>
          </a:xfrm>
          <a:custGeom>
            <a:avLst/>
            <a:gdLst>
              <a:gd name="T0" fmla="*/ 0 w 4252"/>
              <a:gd name="T1" fmla="*/ 3078162 h 1939"/>
              <a:gd name="T2" fmla="*/ 1255713 w 4252"/>
              <a:gd name="T3" fmla="*/ 2354262 h 1939"/>
              <a:gd name="T4" fmla="*/ 2500313 w 4252"/>
              <a:gd name="T5" fmla="*/ 936625 h 1939"/>
              <a:gd name="T6" fmla="*/ 3832225 w 4252"/>
              <a:gd name="T7" fmla="*/ 180975 h 1939"/>
              <a:gd name="T8" fmla="*/ 6750050 w 4252"/>
              <a:gd name="T9" fmla="*/ 0 h 19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52" h="1939">
                <a:moveTo>
                  <a:pt x="0" y="1939"/>
                </a:moveTo>
                <a:cubicBezTo>
                  <a:pt x="133" y="1862"/>
                  <a:pt x="529" y="1708"/>
                  <a:pt x="791" y="1483"/>
                </a:cubicBezTo>
                <a:cubicBezTo>
                  <a:pt x="1053" y="1258"/>
                  <a:pt x="1305" y="818"/>
                  <a:pt x="1575" y="590"/>
                </a:cubicBezTo>
                <a:cubicBezTo>
                  <a:pt x="1845" y="362"/>
                  <a:pt x="1968" y="212"/>
                  <a:pt x="2414" y="114"/>
                </a:cubicBezTo>
                <a:cubicBezTo>
                  <a:pt x="2860" y="16"/>
                  <a:pt x="3556" y="8"/>
                  <a:pt x="4252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6264275" y="2024063"/>
            <a:ext cx="1547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rgbClr val="FF0000"/>
                </a:solidFill>
              </a:rPr>
              <a:t>Cast Iron</a:t>
            </a:r>
          </a:p>
        </p:txBody>
      </p:sp>
      <p:sp>
        <p:nvSpPr>
          <p:cNvPr id="134153" name="Freeform 9"/>
          <p:cNvSpPr>
            <a:spLocks/>
          </p:cNvSpPr>
          <p:nvPr/>
        </p:nvSpPr>
        <p:spPr bwMode="auto">
          <a:xfrm>
            <a:off x="1155700" y="945236"/>
            <a:ext cx="6802438" cy="4608000"/>
          </a:xfrm>
          <a:custGeom>
            <a:avLst/>
            <a:gdLst>
              <a:gd name="T0" fmla="*/ 0 w 4285"/>
              <a:gd name="T1" fmla="*/ 3829050 h 2412"/>
              <a:gd name="T2" fmla="*/ 1004888 w 4285"/>
              <a:gd name="T3" fmla="*/ 2933700 h 2412"/>
              <a:gd name="T4" fmla="*/ 2552700 w 4285"/>
              <a:gd name="T5" fmla="*/ 936625 h 2412"/>
              <a:gd name="T6" fmla="*/ 3884613 w 4285"/>
              <a:gd name="T7" fmla="*/ 180975 h 2412"/>
              <a:gd name="T8" fmla="*/ 6802438 w 4285"/>
              <a:gd name="T9" fmla="*/ 0 h 24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85" h="2412">
                <a:moveTo>
                  <a:pt x="0" y="2412"/>
                </a:moveTo>
                <a:cubicBezTo>
                  <a:pt x="105" y="2318"/>
                  <a:pt x="365" y="2152"/>
                  <a:pt x="633" y="1848"/>
                </a:cubicBezTo>
                <a:cubicBezTo>
                  <a:pt x="901" y="1544"/>
                  <a:pt x="1306" y="879"/>
                  <a:pt x="1608" y="590"/>
                </a:cubicBezTo>
                <a:cubicBezTo>
                  <a:pt x="1910" y="301"/>
                  <a:pt x="2001" y="212"/>
                  <a:pt x="2447" y="114"/>
                </a:cubicBezTo>
                <a:cubicBezTo>
                  <a:pt x="2893" y="16"/>
                  <a:pt x="3589" y="8"/>
                  <a:pt x="4285" y="0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4154" name="Text Box 10"/>
          <p:cNvSpPr txBox="1">
            <a:spLocks noChangeArrowheads="1"/>
          </p:cNvSpPr>
          <p:nvPr/>
        </p:nvSpPr>
        <p:spPr bwMode="auto">
          <a:xfrm>
            <a:off x="6337300" y="441325"/>
            <a:ext cx="1798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>
                <a:solidFill>
                  <a:schemeClr val="accent2"/>
                </a:solidFill>
              </a:rPr>
              <a:t>Cast Steel</a:t>
            </a:r>
          </a:p>
        </p:txBody>
      </p:sp>
      <p:sp>
        <p:nvSpPr>
          <p:cNvPr id="134155" name="Freeform 11"/>
          <p:cNvSpPr>
            <a:spLocks/>
          </p:cNvSpPr>
          <p:nvPr/>
        </p:nvSpPr>
        <p:spPr bwMode="auto">
          <a:xfrm>
            <a:off x="1155700" y="1448780"/>
            <a:ext cx="6802438" cy="4104000"/>
          </a:xfrm>
          <a:custGeom>
            <a:avLst/>
            <a:gdLst>
              <a:gd name="T0" fmla="*/ 0 w 4285"/>
              <a:gd name="T1" fmla="*/ 4591050 h 2892"/>
              <a:gd name="T2" fmla="*/ 1246188 w 4285"/>
              <a:gd name="T3" fmla="*/ 2932113 h 2892"/>
              <a:gd name="T4" fmla="*/ 2552700 w 4285"/>
              <a:gd name="T5" fmla="*/ 936625 h 2892"/>
              <a:gd name="T6" fmla="*/ 3884613 w 4285"/>
              <a:gd name="T7" fmla="*/ 180975 h 2892"/>
              <a:gd name="T8" fmla="*/ 6802438 w 4285"/>
              <a:gd name="T9" fmla="*/ 0 h 28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connsiteX0" fmla="*/ 0 w 10000"/>
              <a:gd name="connsiteY0" fmla="*/ 10000 h 10000"/>
              <a:gd name="connsiteX1" fmla="*/ 1268 w 10000"/>
              <a:gd name="connsiteY1" fmla="*/ 5716 h 10000"/>
              <a:gd name="connsiteX2" fmla="*/ 3753 w 10000"/>
              <a:gd name="connsiteY2" fmla="*/ 2040 h 10000"/>
              <a:gd name="connsiteX3" fmla="*/ 5711 w 10000"/>
              <a:gd name="connsiteY3" fmla="*/ 394 h 10000"/>
              <a:gd name="connsiteX4" fmla="*/ 10000 w 10000"/>
              <a:gd name="connsiteY4" fmla="*/ 0 h 10000"/>
              <a:gd name="connsiteX0" fmla="*/ 0 w 10000"/>
              <a:gd name="connsiteY0" fmla="*/ 10000 h 10000"/>
              <a:gd name="connsiteX1" fmla="*/ 1268 w 10000"/>
              <a:gd name="connsiteY1" fmla="*/ 5716 h 10000"/>
              <a:gd name="connsiteX2" fmla="*/ 2785 w 10000"/>
              <a:gd name="connsiteY2" fmla="*/ 1273 h 10000"/>
              <a:gd name="connsiteX3" fmla="*/ 5711 w 10000"/>
              <a:gd name="connsiteY3" fmla="*/ 394 h 10000"/>
              <a:gd name="connsiteX4" fmla="*/ 10000 w 10000"/>
              <a:gd name="connsiteY4" fmla="*/ 0 h 10000"/>
              <a:gd name="connsiteX0" fmla="*/ 0 w 10000"/>
              <a:gd name="connsiteY0" fmla="*/ 10040 h 10040"/>
              <a:gd name="connsiteX1" fmla="*/ 1268 w 10000"/>
              <a:gd name="connsiteY1" fmla="*/ 5756 h 10040"/>
              <a:gd name="connsiteX2" fmla="*/ 2785 w 10000"/>
              <a:gd name="connsiteY2" fmla="*/ 1313 h 10040"/>
              <a:gd name="connsiteX3" fmla="*/ 5321 w 10000"/>
              <a:gd name="connsiteY3" fmla="*/ 194 h 10040"/>
              <a:gd name="connsiteX4" fmla="*/ 10000 w 10000"/>
              <a:gd name="connsiteY4" fmla="*/ 40 h 10040"/>
              <a:gd name="connsiteX0" fmla="*/ 0 w 10000"/>
              <a:gd name="connsiteY0" fmla="*/ 10000 h 10000"/>
              <a:gd name="connsiteX1" fmla="*/ 1268 w 10000"/>
              <a:gd name="connsiteY1" fmla="*/ 5716 h 10000"/>
              <a:gd name="connsiteX2" fmla="*/ 2785 w 10000"/>
              <a:gd name="connsiteY2" fmla="*/ 1273 h 10000"/>
              <a:gd name="connsiteX3" fmla="*/ 5321 w 10000"/>
              <a:gd name="connsiteY3" fmla="*/ 154 h 10000"/>
              <a:gd name="connsiteX4" fmla="*/ 10000 w 10000"/>
              <a:gd name="connsiteY4" fmla="*/ 0 h 10000"/>
              <a:gd name="connsiteX0" fmla="*/ 0 w 10000"/>
              <a:gd name="connsiteY0" fmla="*/ 10000 h 10000"/>
              <a:gd name="connsiteX1" fmla="*/ 1268 w 10000"/>
              <a:gd name="connsiteY1" fmla="*/ 5716 h 10000"/>
              <a:gd name="connsiteX2" fmla="*/ 2785 w 10000"/>
              <a:gd name="connsiteY2" fmla="*/ 1273 h 10000"/>
              <a:gd name="connsiteX3" fmla="*/ 5321 w 10000"/>
              <a:gd name="connsiteY3" fmla="*/ 154 h 10000"/>
              <a:gd name="connsiteX4" fmla="*/ 10000 w 10000"/>
              <a:gd name="connsiteY4" fmla="*/ 0 h 10000"/>
              <a:gd name="connsiteX0" fmla="*/ 0 w 10000"/>
              <a:gd name="connsiteY0" fmla="*/ 10000 h 10000"/>
              <a:gd name="connsiteX1" fmla="*/ 1268 w 10000"/>
              <a:gd name="connsiteY1" fmla="*/ 5716 h 10000"/>
              <a:gd name="connsiteX2" fmla="*/ 2785 w 10000"/>
              <a:gd name="connsiteY2" fmla="*/ 1273 h 10000"/>
              <a:gd name="connsiteX3" fmla="*/ 5321 w 10000"/>
              <a:gd name="connsiteY3" fmla="*/ 154 h 10000"/>
              <a:gd name="connsiteX4" fmla="*/ 1000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306" y="9398"/>
                  <a:pt x="804" y="7171"/>
                  <a:pt x="1268" y="5716"/>
                </a:cubicBezTo>
                <a:cubicBezTo>
                  <a:pt x="1732" y="4262"/>
                  <a:pt x="2037" y="2176"/>
                  <a:pt x="2785" y="1273"/>
                </a:cubicBezTo>
                <a:cubicBezTo>
                  <a:pt x="3533" y="370"/>
                  <a:pt x="4237" y="397"/>
                  <a:pt x="5321" y="154"/>
                </a:cubicBezTo>
                <a:cubicBezTo>
                  <a:pt x="6462" y="-17"/>
                  <a:pt x="8376" y="28"/>
                  <a:pt x="10000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4156" name="Text Box 12"/>
          <p:cNvSpPr txBox="1">
            <a:spLocks noChangeArrowheads="1"/>
          </p:cNvSpPr>
          <p:nvPr/>
        </p:nvSpPr>
        <p:spPr bwMode="auto">
          <a:xfrm>
            <a:off x="6011863" y="1027584"/>
            <a:ext cx="2160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Silicon Steel</a:t>
            </a:r>
          </a:p>
        </p:txBody>
      </p:sp>
      <p:grpSp>
        <p:nvGrpSpPr>
          <p:cNvPr id="134163" name="Group 19"/>
          <p:cNvGrpSpPr>
            <a:grpSpLocks/>
          </p:cNvGrpSpPr>
          <p:nvPr/>
        </p:nvGrpSpPr>
        <p:grpSpPr bwMode="auto">
          <a:xfrm>
            <a:off x="1150938" y="549275"/>
            <a:ext cx="6840537" cy="5040313"/>
            <a:chOff x="839" y="346"/>
            <a:chExt cx="4309" cy="3175"/>
          </a:xfrm>
        </p:grpSpPr>
        <p:sp>
          <p:nvSpPr>
            <p:cNvPr id="8209" name="Line 20"/>
            <p:cNvSpPr>
              <a:spLocks noChangeShapeType="1"/>
            </p:cNvSpPr>
            <p:nvPr/>
          </p:nvSpPr>
          <p:spPr bwMode="auto">
            <a:xfrm>
              <a:off x="839" y="3521"/>
              <a:ext cx="430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210" name="Line 21"/>
            <p:cNvSpPr>
              <a:spLocks noChangeShapeType="1"/>
            </p:cNvSpPr>
            <p:nvPr/>
          </p:nvSpPr>
          <p:spPr bwMode="auto">
            <a:xfrm flipV="1">
              <a:off x="839" y="346"/>
              <a:ext cx="0" cy="31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4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/>
      <p:bldP spid="134147" grpId="0"/>
      <p:bldP spid="134148" grpId="0" animBg="1"/>
      <p:bldP spid="134149" grpId="0"/>
      <p:bldP spid="134151" grpId="0" animBg="1"/>
      <p:bldP spid="134152" grpId="0"/>
      <p:bldP spid="134153" grpId="0" animBg="1"/>
      <p:bldP spid="134154" grpId="0"/>
      <p:bldP spid="134155" grpId="0" animBg="1"/>
      <p:bldP spid="134156" grpId="0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B7E73E-FF5A-4787-B08C-EA39C02A8985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495AD-3826-43AB-BACD-723A7A1B80BA}" type="slidenum">
              <a:rPr lang="en-AU"/>
              <a:pPr>
                <a:defRPr/>
              </a:pPr>
              <a:t>7</a:t>
            </a:fld>
            <a:endParaRPr lang="en-AU"/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1871663" y="5624513"/>
            <a:ext cx="54006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Magnetising Force (H)</a:t>
            </a:r>
            <a:br>
              <a:rPr lang="en-AU" altLang="en-US"/>
            </a:br>
            <a:r>
              <a:rPr lang="en-AU" altLang="en-US"/>
              <a:t>[</a:t>
            </a:r>
            <a:r>
              <a:rPr lang="en-AU" altLang="en-US" baseline="30000"/>
              <a:t>At</a:t>
            </a:r>
            <a:r>
              <a:rPr lang="en-AU" altLang="en-US"/>
              <a:t>/</a:t>
            </a:r>
            <a:r>
              <a:rPr lang="en-AU" altLang="en-US" baseline="-25000"/>
              <a:t>m</a:t>
            </a:r>
            <a:r>
              <a:rPr lang="en-AU" altLang="en-US"/>
              <a:t>]</a:t>
            </a:r>
            <a:endParaRPr lang="en-AU" altLang="en-US" baseline="-25000"/>
          </a:p>
        </p:txBody>
      </p:sp>
      <p:sp>
        <p:nvSpPr>
          <p:cNvPr id="9221" name="Text Box 8"/>
          <p:cNvSpPr txBox="1">
            <a:spLocks noChangeArrowheads="1"/>
          </p:cNvSpPr>
          <p:nvPr/>
        </p:nvSpPr>
        <p:spPr bwMode="auto">
          <a:xfrm rot="-5400000">
            <a:off x="-2032000" y="2730500"/>
            <a:ext cx="54006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Flux Density (B)</a:t>
            </a:r>
            <a:br>
              <a:rPr lang="en-AU" altLang="en-US"/>
            </a:br>
            <a:r>
              <a:rPr lang="en-AU" altLang="en-US"/>
              <a:t>[Tesla]</a:t>
            </a:r>
            <a:endParaRPr lang="en-AU" altLang="en-US" baseline="-25000"/>
          </a:p>
        </p:txBody>
      </p:sp>
      <p:sp>
        <p:nvSpPr>
          <p:cNvPr id="133130" name="Line 10"/>
          <p:cNvSpPr>
            <a:spLocks noChangeShapeType="1"/>
          </p:cNvSpPr>
          <p:nvPr/>
        </p:nvSpPr>
        <p:spPr bwMode="auto">
          <a:xfrm flipV="1">
            <a:off x="1169988" y="4186238"/>
            <a:ext cx="6804025" cy="140335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3131" name="Text Box 11"/>
          <p:cNvSpPr txBox="1">
            <a:spLocks noChangeArrowheads="1"/>
          </p:cNvSpPr>
          <p:nvPr/>
        </p:nvSpPr>
        <p:spPr bwMode="auto">
          <a:xfrm rot="-670901">
            <a:off x="3854450" y="4198938"/>
            <a:ext cx="3800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rgbClr val="0066FF"/>
                </a:solidFill>
              </a:rPr>
              <a:t>Non – Magnetic Material</a:t>
            </a:r>
          </a:p>
        </p:txBody>
      </p:sp>
      <p:sp>
        <p:nvSpPr>
          <p:cNvPr id="9224" name="Text Box 12"/>
          <p:cNvSpPr txBox="1">
            <a:spLocks noChangeArrowheads="1"/>
          </p:cNvSpPr>
          <p:nvPr/>
        </p:nvSpPr>
        <p:spPr bwMode="auto">
          <a:xfrm>
            <a:off x="1511300" y="188913"/>
            <a:ext cx="3816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Magnetisation Curves</a:t>
            </a:r>
          </a:p>
        </p:txBody>
      </p:sp>
      <p:sp>
        <p:nvSpPr>
          <p:cNvPr id="133135" name="Freeform 15"/>
          <p:cNvSpPr>
            <a:spLocks/>
          </p:cNvSpPr>
          <p:nvPr/>
        </p:nvSpPr>
        <p:spPr bwMode="auto">
          <a:xfrm>
            <a:off x="1155700" y="1738313"/>
            <a:ext cx="6802438" cy="3829050"/>
          </a:xfrm>
          <a:custGeom>
            <a:avLst/>
            <a:gdLst>
              <a:gd name="T0" fmla="*/ 0 w 4285"/>
              <a:gd name="T1" fmla="*/ 3829050 h 2412"/>
              <a:gd name="T2" fmla="*/ 1004888 w 4285"/>
              <a:gd name="T3" fmla="*/ 2933700 h 2412"/>
              <a:gd name="T4" fmla="*/ 2552700 w 4285"/>
              <a:gd name="T5" fmla="*/ 936625 h 2412"/>
              <a:gd name="T6" fmla="*/ 3884613 w 4285"/>
              <a:gd name="T7" fmla="*/ 180975 h 2412"/>
              <a:gd name="T8" fmla="*/ 6802438 w 4285"/>
              <a:gd name="T9" fmla="*/ 0 h 24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85" h="2412">
                <a:moveTo>
                  <a:pt x="0" y="2412"/>
                </a:moveTo>
                <a:cubicBezTo>
                  <a:pt x="105" y="2318"/>
                  <a:pt x="365" y="2152"/>
                  <a:pt x="633" y="1848"/>
                </a:cubicBezTo>
                <a:cubicBezTo>
                  <a:pt x="901" y="1544"/>
                  <a:pt x="1306" y="879"/>
                  <a:pt x="1608" y="590"/>
                </a:cubicBezTo>
                <a:cubicBezTo>
                  <a:pt x="1910" y="301"/>
                  <a:pt x="2001" y="212"/>
                  <a:pt x="2447" y="114"/>
                </a:cubicBezTo>
                <a:cubicBezTo>
                  <a:pt x="2893" y="16"/>
                  <a:pt x="3589" y="8"/>
                  <a:pt x="4285" y="0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3136" name="Text Box 16"/>
          <p:cNvSpPr txBox="1">
            <a:spLocks noChangeArrowheads="1"/>
          </p:cNvSpPr>
          <p:nvPr/>
        </p:nvSpPr>
        <p:spPr bwMode="auto">
          <a:xfrm>
            <a:off x="6337300" y="908050"/>
            <a:ext cx="17986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chemeClr val="accent2"/>
                </a:solidFill>
              </a:rPr>
              <a:t>Magnetic Material</a:t>
            </a:r>
          </a:p>
        </p:txBody>
      </p:sp>
      <p:sp>
        <p:nvSpPr>
          <p:cNvPr id="133141" name="Line 21"/>
          <p:cNvSpPr>
            <a:spLocks noChangeShapeType="1"/>
          </p:cNvSpPr>
          <p:nvPr/>
        </p:nvSpPr>
        <p:spPr bwMode="auto">
          <a:xfrm>
            <a:off x="1150938" y="1730375"/>
            <a:ext cx="6481762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33142" name="Text Box 22"/>
          <p:cNvSpPr txBox="1">
            <a:spLocks noChangeArrowheads="1"/>
          </p:cNvSpPr>
          <p:nvPr/>
        </p:nvSpPr>
        <p:spPr bwMode="auto">
          <a:xfrm>
            <a:off x="1295400" y="1370013"/>
            <a:ext cx="14049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/>
              <a:t>Saturation</a:t>
            </a:r>
          </a:p>
        </p:txBody>
      </p:sp>
      <p:grpSp>
        <p:nvGrpSpPr>
          <p:cNvPr id="9229" name="Group 7"/>
          <p:cNvGrpSpPr>
            <a:grpSpLocks/>
          </p:cNvGrpSpPr>
          <p:nvPr/>
        </p:nvGrpSpPr>
        <p:grpSpPr bwMode="auto">
          <a:xfrm>
            <a:off x="1150938" y="549275"/>
            <a:ext cx="6840537" cy="5040313"/>
            <a:chOff x="839" y="346"/>
            <a:chExt cx="4309" cy="3175"/>
          </a:xfrm>
        </p:grpSpPr>
        <p:sp>
          <p:nvSpPr>
            <p:cNvPr id="9237" name="Line 4"/>
            <p:cNvSpPr>
              <a:spLocks noChangeShapeType="1"/>
            </p:cNvSpPr>
            <p:nvPr/>
          </p:nvSpPr>
          <p:spPr bwMode="auto">
            <a:xfrm>
              <a:off x="839" y="3521"/>
              <a:ext cx="430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9238" name="Line 6"/>
            <p:cNvSpPr>
              <a:spLocks noChangeShapeType="1"/>
            </p:cNvSpPr>
            <p:nvPr/>
          </p:nvSpPr>
          <p:spPr bwMode="auto">
            <a:xfrm flipV="1">
              <a:off x="839" y="346"/>
              <a:ext cx="0" cy="31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33146" name="Text Box 26"/>
          <p:cNvSpPr txBox="1">
            <a:spLocks noChangeArrowheads="1"/>
          </p:cNvSpPr>
          <p:nvPr/>
        </p:nvSpPr>
        <p:spPr bwMode="auto">
          <a:xfrm>
            <a:off x="4284663" y="3321050"/>
            <a:ext cx="2124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/>
              <a:t>Reasonably Linear</a:t>
            </a:r>
            <a:br>
              <a:rPr lang="en-AU" altLang="en-US" sz="1800"/>
            </a:br>
            <a:r>
              <a:rPr lang="en-AU" altLang="en-US" sz="1800"/>
              <a:t>Operating Region</a:t>
            </a:r>
          </a:p>
        </p:txBody>
      </p:sp>
      <p:cxnSp>
        <p:nvCxnSpPr>
          <p:cNvPr id="133149" name="AutoShape 29"/>
          <p:cNvCxnSpPr>
            <a:cxnSpLocks noChangeShapeType="1"/>
            <a:stCxn id="133146" idx="1"/>
            <a:endCxn id="133135" idx="2"/>
          </p:cNvCxnSpPr>
          <p:nvPr/>
        </p:nvCxnSpPr>
        <p:spPr bwMode="auto">
          <a:xfrm flipH="1" flipV="1">
            <a:off x="3708400" y="2655888"/>
            <a:ext cx="576263" cy="985837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150" name="AutoShape 30"/>
          <p:cNvCxnSpPr>
            <a:cxnSpLocks noChangeShapeType="1"/>
            <a:stCxn id="133146" idx="1"/>
            <a:endCxn id="133135" idx="1"/>
          </p:cNvCxnSpPr>
          <p:nvPr/>
        </p:nvCxnSpPr>
        <p:spPr bwMode="auto">
          <a:xfrm flipH="1">
            <a:off x="2141538" y="3641725"/>
            <a:ext cx="2143125" cy="1030288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151" name="Text Box 31"/>
          <p:cNvSpPr txBox="1">
            <a:spLocks noChangeArrowheads="1"/>
          </p:cNvSpPr>
          <p:nvPr/>
        </p:nvSpPr>
        <p:spPr bwMode="auto">
          <a:xfrm>
            <a:off x="6386513" y="2276475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Knee</a:t>
            </a:r>
          </a:p>
        </p:txBody>
      </p:sp>
      <p:cxnSp>
        <p:nvCxnSpPr>
          <p:cNvPr id="133152" name="AutoShape 32"/>
          <p:cNvCxnSpPr>
            <a:cxnSpLocks noChangeShapeType="1"/>
            <a:stCxn id="133151" idx="1"/>
            <a:endCxn id="133135" idx="3"/>
          </p:cNvCxnSpPr>
          <p:nvPr/>
        </p:nvCxnSpPr>
        <p:spPr bwMode="auto">
          <a:xfrm flipH="1" flipV="1">
            <a:off x="5040313" y="1900238"/>
            <a:ext cx="1346200" cy="604837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145" name="Line 25"/>
          <p:cNvSpPr>
            <a:spLocks noChangeShapeType="1"/>
          </p:cNvSpPr>
          <p:nvPr/>
        </p:nvSpPr>
        <p:spPr bwMode="auto">
          <a:xfrm flipV="1">
            <a:off x="1547813" y="2060575"/>
            <a:ext cx="2628900" cy="3348038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3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33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3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3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3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3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3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0" grpId="0" animBg="1"/>
      <p:bldP spid="133130" grpId="1" animBg="1"/>
      <p:bldP spid="133131" grpId="0"/>
      <p:bldP spid="133131" grpId="1"/>
      <p:bldP spid="133135" grpId="0" animBg="1"/>
      <p:bldP spid="133136" grpId="0"/>
      <p:bldP spid="133141" grpId="0" animBg="1"/>
      <p:bldP spid="133142" grpId="0"/>
      <p:bldP spid="133146" grpId="0"/>
      <p:bldP spid="133151" grpId="0" animBg="1"/>
      <p:bldP spid="133145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50000" y="548680"/>
            <a:ext cx="82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sz="2000" dirty="0" smtClean="0"/>
              <a:t>Find the Magnetising Force (H) necessary to produce a Flux Density of 0.75 T in a 300 mm Cast Steel Toroidal core from a coil with 500 turns.</a:t>
            </a:r>
            <a:endParaRPr lang="en-AU" sz="2000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E86754-8418-4E5A-866C-51833882DD62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236881-CA34-492C-9DD6-BBD26FBEF1FA}" type="slidenum">
              <a:rPr lang="en-AU"/>
              <a:pPr>
                <a:defRPr/>
              </a:pPr>
              <a:t>8</a:t>
            </a:fld>
            <a:endParaRPr lang="en-AU"/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496" y="1450577"/>
            <a:ext cx="4644000" cy="223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32" y="2852936"/>
            <a:ext cx="4426229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028587" y="4332255"/>
            <a:ext cx="26654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="1" dirty="0">
                <a:latin typeface="French Script MT" panose="03020402040607040605" pitchFamily="66" charset="0"/>
                <a:cs typeface="Calibri" panose="020F0502020204030204" pitchFamily="34" charset="0"/>
              </a:rPr>
              <a:t>l</a:t>
            </a:r>
            <a:r>
              <a:rPr lang="en-AU" altLang="en-US" dirty="0">
                <a:cs typeface="Calibri" panose="020F0502020204030204" pitchFamily="34" charset="0"/>
              </a:rPr>
              <a:t> = 300 mm</a:t>
            </a:r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6028587" y="4881480"/>
            <a:ext cx="26654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N = 500 turns</a:t>
            </a: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6028587" y="5307595"/>
            <a:ext cx="26654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Cast Steel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028587" y="3906140"/>
            <a:ext cx="1620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dirty="0" smtClean="0"/>
              <a:t>B = 0.75T</a:t>
            </a:r>
            <a:endParaRPr lang="en-AU" dirty="0"/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7053087" y="872716"/>
            <a:ext cx="154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827648" y="1196752"/>
            <a:ext cx="79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 flipV="1">
            <a:off x="2303844" y="1209145"/>
            <a:ext cx="8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Connector 35"/>
          <p:cNvCxnSpPr/>
          <p:nvPr/>
        </p:nvCxnSpPr>
        <p:spPr bwMode="auto">
          <a:xfrm flipV="1">
            <a:off x="539648" y="1484784"/>
            <a:ext cx="115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/>
          <p:nvPr/>
        </p:nvCxnSpPr>
        <p:spPr bwMode="auto">
          <a:xfrm flipV="1">
            <a:off x="3275856" y="1209145"/>
            <a:ext cx="115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4644176" y="1211278"/>
            <a:ext cx="151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215628" y="188640"/>
            <a:ext cx="9092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 smtClean="0"/>
              <a:t>Given:</a:t>
            </a:r>
            <a:endParaRPr lang="en-AU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9" y="2595872"/>
            <a:ext cx="4868851" cy="39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E86754-8418-4E5A-866C-51833882DD62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236881-CA34-492C-9DD6-BBD26FBEF1FA}" type="slidenum">
              <a:rPr lang="en-AU"/>
              <a:pPr>
                <a:defRPr/>
              </a:pPr>
              <a:t>9</a:t>
            </a:fld>
            <a:endParaRPr lang="en-AU"/>
          </a:p>
        </p:txBody>
      </p:sp>
      <p:pic>
        <p:nvPicPr>
          <p:cNvPr id="13517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52636"/>
            <a:ext cx="4644000" cy="223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1259632" y="614755"/>
            <a:ext cx="26654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="1" dirty="0">
                <a:latin typeface="French Script MT" panose="03020402040607040605" pitchFamily="66" charset="0"/>
                <a:cs typeface="Calibri" panose="020F0502020204030204" pitchFamily="34" charset="0"/>
              </a:rPr>
              <a:t>l</a:t>
            </a:r>
            <a:r>
              <a:rPr lang="en-AU" altLang="en-US" dirty="0">
                <a:cs typeface="Calibri" panose="020F0502020204030204" pitchFamily="34" charset="0"/>
              </a:rPr>
              <a:t> = 300 mm</a:t>
            </a:r>
          </a:p>
        </p:txBody>
      </p:sp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1259632" y="1163980"/>
            <a:ext cx="26654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N = 500 turns</a:t>
            </a:r>
          </a:p>
        </p:txBody>
      </p:sp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1259632" y="1590095"/>
            <a:ext cx="26654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Cast Steel</a:t>
            </a:r>
          </a:p>
        </p:txBody>
      </p:sp>
      <p:sp>
        <p:nvSpPr>
          <p:cNvPr id="135177" name="Text Box 9"/>
          <p:cNvSpPr txBox="1">
            <a:spLocks noChangeArrowheads="1"/>
          </p:cNvSpPr>
          <p:nvPr/>
        </p:nvSpPr>
        <p:spPr bwMode="auto">
          <a:xfrm>
            <a:off x="215628" y="2088216"/>
            <a:ext cx="54012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From </a:t>
            </a:r>
            <a:r>
              <a:rPr lang="en-AU" altLang="en-US" dirty="0" smtClean="0"/>
              <a:t>Magnetisation </a:t>
            </a:r>
            <a:r>
              <a:rPr lang="en-AU" altLang="en-US" dirty="0"/>
              <a:t>(B/H) </a:t>
            </a:r>
            <a:r>
              <a:rPr lang="en-AU" altLang="en-US" dirty="0" smtClean="0"/>
              <a:t>Curves</a:t>
            </a:r>
            <a:endParaRPr lang="en-AU" altLang="en-US" dirty="0"/>
          </a:p>
        </p:txBody>
      </p:sp>
      <p:sp>
        <p:nvSpPr>
          <p:cNvPr id="135178" name="Rectangle 10"/>
          <p:cNvSpPr>
            <a:spLocks noChangeArrowheads="1"/>
          </p:cNvSpPr>
          <p:nvPr/>
        </p:nvSpPr>
        <p:spPr bwMode="auto">
          <a:xfrm>
            <a:off x="5436480" y="2563738"/>
            <a:ext cx="3456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For:</a:t>
            </a:r>
            <a:r>
              <a:rPr lang="en-AU" alt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	B = </a:t>
            </a:r>
            <a:r>
              <a:rPr lang="en-AU" alt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0.75 T</a:t>
            </a:r>
            <a:endParaRPr lang="en-AU" alt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59632" y="188640"/>
            <a:ext cx="1872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dirty="0" smtClean="0"/>
              <a:t>B = 0.75 T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300192" y="3531556"/>
                <a:ext cx="1203599" cy="781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A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A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A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IN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A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den>
                      </m:f>
                    </m:oMath>
                  </m:oMathPara>
                </a14:m>
                <a:endParaRPr lang="en-AU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3531556"/>
                <a:ext cx="1203599" cy="78136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420725" y="4335168"/>
                <a:ext cx="1046505" cy="7922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b="0" i="0" smtClean="0">
                          <a:latin typeface="Cambria Math"/>
                          <a:ea typeface="Cambria Math" panose="02040503050406030204" pitchFamily="18" charset="0"/>
                        </a:rPr>
                        <m:t>I</m:t>
                      </m:r>
                      <m:r>
                        <a:rPr lang="en-A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A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AU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Hl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AU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N</m:t>
                          </m:r>
                        </m:den>
                      </m:f>
                    </m:oMath>
                  </m:oMathPara>
                </a14:m>
                <a:endParaRPr lang="en-AU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0725" y="4335168"/>
                <a:ext cx="1046505" cy="79220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414425" y="5148719"/>
                <a:ext cx="2020105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b="0" i="0" smtClean="0">
                          <a:latin typeface="Cambria Math"/>
                          <a:ea typeface="Cambria Math" panose="02040503050406030204" pitchFamily="18" charset="0"/>
                        </a:rPr>
                        <m:t>I</m:t>
                      </m:r>
                      <m:r>
                        <a:rPr lang="en-A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A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750</m:t>
                          </m:r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×0.3</m:t>
                          </m:r>
                        </m:num>
                        <m:den>
                          <m:r>
                            <a:rPr lang="en-AU" b="0" i="0" smtClean="0">
                              <a:latin typeface="Cambria Math"/>
                              <a:ea typeface="Cambria Math" panose="02040503050406030204" pitchFamily="18" charset="0"/>
                            </a:rPr>
                            <m:t>500</m:t>
                          </m:r>
                        </m:den>
                      </m:f>
                    </m:oMath>
                  </m:oMathPara>
                </a14:m>
                <a:endParaRPr lang="en-AU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425" y="5148719"/>
                <a:ext cx="2020105" cy="79367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414425" y="5955667"/>
                <a:ext cx="158973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b="0" i="0" smtClean="0">
                          <a:latin typeface="Cambria Math"/>
                          <a:ea typeface="Cambria Math" panose="02040503050406030204" pitchFamily="18" charset="0"/>
                        </a:rPr>
                        <m:t>I</m:t>
                      </m:r>
                      <m:r>
                        <a:rPr lang="en-A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AU" b="0" i="1" smtClean="0">
                          <a:latin typeface="Cambria Math"/>
                          <a:ea typeface="Cambria Math" panose="02040503050406030204" pitchFamily="18" charset="0"/>
                        </a:rPr>
                        <m:t>0.45 </m:t>
                      </m:r>
                      <m:r>
                        <a:rPr lang="en-AU" b="0" i="1" smtClean="0">
                          <a:latin typeface="Cambria Math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AU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425" y="5955667"/>
                <a:ext cx="1589731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76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 bwMode="auto">
          <a:xfrm>
            <a:off x="791580" y="4761148"/>
            <a:ext cx="64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 rot="16200000">
            <a:off x="593644" y="5354964"/>
            <a:ext cx="154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6336196" y="3047647"/>
            <a:ext cx="2358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H = 750 At/m</a:t>
            </a:r>
            <a:endParaRPr lang="en-AU" dirty="0"/>
          </a:p>
        </p:txBody>
      </p:sp>
      <p:sp>
        <p:nvSpPr>
          <p:cNvPr id="2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45973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7" grpId="0"/>
      <p:bldP spid="135178" grpId="0"/>
      <p:bldP spid="4" grpId="0"/>
      <p:bldP spid="17" grpId="0"/>
      <p:bldP spid="18" grpId="0"/>
      <p:bldP spid="19" grpId="0"/>
      <p:bldP spid="7" grpId="0"/>
      <p:bldP spid="21" grpId="0" animBg="1"/>
    </p:bld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3478</TotalTime>
  <Words>429</Words>
  <Application>Microsoft Office PowerPoint</Application>
  <PresentationFormat>On-screen Show (4:3)</PresentationFormat>
  <Paragraphs>138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Calibri</vt:lpstr>
      <vt:lpstr>Cambria Math</vt:lpstr>
      <vt:lpstr>Comic Sans MS</vt:lpstr>
      <vt:lpstr>French Script MT</vt:lpstr>
      <vt:lpstr>Times New Roman</vt:lpstr>
      <vt:lpstr>1_Default Design</vt:lpstr>
      <vt:lpstr>Default Design</vt:lpstr>
      <vt:lpstr>Equation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&amp; Magnetism</dc:title>
  <dc:creator>Michael James</dc:creator>
  <cp:lastModifiedBy>James, Michael</cp:lastModifiedBy>
  <cp:revision>143</cp:revision>
  <cp:lastPrinted>2018-09-05T07:32:58Z</cp:lastPrinted>
  <dcterms:created xsi:type="dcterms:W3CDTF">2005-12-16T03:00:21Z</dcterms:created>
  <dcterms:modified xsi:type="dcterms:W3CDTF">2018-11-26T20:31:11Z</dcterms:modified>
</cp:coreProperties>
</file>