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360" r:id="rId2"/>
    <p:sldId id="359" r:id="rId3"/>
    <p:sldId id="341" r:id="rId4"/>
    <p:sldId id="333" r:id="rId5"/>
    <p:sldId id="332" r:id="rId6"/>
    <p:sldId id="347" r:id="rId7"/>
    <p:sldId id="345" r:id="rId8"/>
    <p:sldId id="346" r:id="rId9"/>
    <p:sldId id="348" r:id="rId10"/>
    <p:sldId id="344" r:id="rId11"/>
    <p:sldId id="349" r:id="rId12"/>
    <p:sldId id="350" r:id="rId13"/>
    <p:sldId id="351" r:id="rId14"/>
    <p:sldId id="361" r:id="rId15"/>
    <p:sldId id="353" r:id="rId16"/>
    <p:sldId id="352" r:id="rId17"/>
    <p:sldId id="362" r:id="rId18"/>
    <p:sldId id="364" r:id="rId19"/>
    <p:sldId id="355" r:id="rId20"/>
    <p:sldId id="357" r:id="rId21"/>
    <p:sldId id="358" r:id="rId22"/>
    <p:sldId id="356" r:id="rId23"/>
    <p:sldId id="282" r:id="rId24"/>
  </p:sldIdLst>
  <p:sldSz cx="9144000" cy="6858000" type="screen4x3"/>
  <p:notesSz cx="7315200" cy="9601200"/>
  <p:defaultTextStyle>
    <a:defPPr>
      <a:defRPr lang="en-AU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CCFFFF"/>
    <a:srgbClr val="FF0000"/>
    <a:srgbClr val="99FF99"/>
    <a:srgbClr val="5F5F5F"/>
    <a:srgbClr val="777777"/>
    <a:srgbClr val="808080"/>
    <a:srgbClr val="969696"/>
    <a:srgbClr val="000066"/>
    <a:srgbClr val="99CC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71" autoAdjust="0"/>
    <p:restoredTop sz="88774" autoAdjust="0"/>
  </p:normalViewPr>
  <p:slideViewPr>
    <p:cSldViewPr showGuides="1">
      <p:cViewPr varScale="1">
        <p:scale>
          <a:sx n="105" d="100"/>
          <a:sy n="105" d="100"/>
        </p:scale>
        <p:origin x="101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24" y="-78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12/09/2018</a:t>
            </a:r>
            <a:endParaRPr lang="en-AU" alt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G101A_(05)_Electromagnetic_Induction</a:t>
            </a:r>
            <a:endParaRPr lang="en-AU" alt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fld id="{BA77295D-9AD6-4204-9FFC-1A8CBD894EB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573767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12/09/2018</a:t>
            </a:r>
            <a:endParaRPr lang="en-AU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G101A_(05)_Electromagnetic_Induction</a:t>
            </a:r>
            <a:endParaRPr lang="en-AU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fld id="{4655B23E-2934-4EE5-92AF-5B86DF0C738E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1414795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12/09/2018</a:t>
            </a:r>
            <a:endParaRPr lang="en-AU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G101A_(05)_Electromagnetic_Induction</a:t>
            </a:r>
            <a:endParaRPr lang="en-AU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1</a:t>
            </a:fld>
            <a:endParaRPr lang="en-AU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>
                <a:solidFill>
                  <a:prstClr val="black"/>
                </a:solidFill>
              </a:rPr>
              <a:t>G102A_ (01A)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6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503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4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2.bin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17A87-4ADD-44F7-9213-1B18D5B90586}" type="datetime1">
              <a:rPr lang="en-AU" smtClean="0">
                <a:solidFill>
                  <a:srgbClr val="000000"/>
                </a:solidFill>
              </a:rPr>
              <a:t>27/11/2018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1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1341000"/>
            <a:ext cx="8460000" cy="41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b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in electromagnetic devices and related circuits</a:t>
            </a:r>
          </a:p>
          <a:p>
            <a:pPr algn="ctr"/>
            <a:endParaRPr lang="en-AU" sz="40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Electromagnetic Induction</a:t>
            </a:r>
            <a:endParaRPr lang="en-AU" sz="54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05936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85" name="Text Box 41"/>
          <p:cNvSpPr txBox="1">
            <a:spLocks noChangeArrowheads="1"/>
          </p:cNvSpPr>
          <p:nvPr/>
        </p:nvSpPr>
        <p:spPr bwMode="auto">
          <a:xfrm>
            <a:off x="647700" y="549275"/>
            <a:ext cx="468313" cy="4572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n-AU" altLang="en-US" dirty="0"/>
              <a:t>A</a:t>
            </a:r>
          </a:p>
        </p:txBody>
      </p:sp>
      <p:sp>
        <p:nvSpPr>
          <p:cNvPr id="159786" name="Text Box 42"/>
          <p:cNvSpPr txBox="1">
            <a:spLocks noChangeArrowheads="1"/>
          </p:cNvSpPr>
          <p:nvPr/>
        </p:nvSpPr>
        <p:spPr bwMode="auto">
          <a:xfrm>
            <a:off x="647700" y="1412875"/>
            <a:ext cx="468313" cy="4572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n-AU" altLang="en-US" dirty="0"/>
              <a:t>B</a:t>
            </a:r>
          </a:p>
        </p:txBody>
      </p:sp>
      <p:sp>
        <p:nvSpPr>
          <p:cNvPr id="159790" name="Text Box 46"/>
          <p:cNvSpPr txBox="1">
            <a:spLocks noChangeArrowheads="1"/>
          </p:cNvSpPr>
          <p:nvPr/>
        </p:nvSpPr>
        <p:spPr bwMode="auto">
          <a:xfrm>
            <a:off x="647700" y="549275"/>
            <a:ext cx="468313" cy="4572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n-AU" altLang="en-US" dirty="0"/>
              <a:t>B</a:t>
            </a:r>
          </a:p>
        </p:txBody>
      </p:sp>
      <p:sp>
        <p:nvSpPr>
          <p:cNvPr id="159791" name="Text Box 47"/>
          <p:cNvSpPr txBox="1">
            <a:spLocks noChangeArrowheads="1"/>
          </p:cNvSpPr>
          <p:nvPr/>
        </p:nvSpPr>
        <p:spPr bwMode="auto">
          <a:xfrm>
            <a:off x="647700" y="1412875"/>
            <a:ext cx="468313" cy="4572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n-AU" altLang="en-US"/>
              <a:t>A</a:t>
            </a:r>
          </a:p>
        </p:txBody>
      </p:sp>
      <p:sp>
        <p:nvSpPr>
          <p:cNvPr id="4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51ACB-F961-4E61-A389-8BE4427E0FB1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B02F-76E6-4C82-BCA4-199B820EED6E}" type="slidenum">
              <a:rPr lang="en-AU" altLang="en-US"/>
              <a:pPr/>
              <a:t>10</a:t>
            </a:fld>
            <a:endParaRPr lang="en-AU" altLang="en-US"/>
          </a:p>
        </p:txBody>
      </p:sp>
      <p:grpSp>
        <p:nvGrpSpPr>
          <p:cNvPr id="159747" name="Group 3"/>
          <p:cNvGrpSpPr>
            <a:grpSpLocks/>
          </p:cNvGrpSpPr>
          <p:nvPr/>
        </p:nvGrpSpPr>
        <p:grpSpPr bwMode="auto">
          <a:xfrm>
            <a:off x="4248150" y="1341438"/>
            <a:ext cx="647700" cy="4211637"/>
            <a:chOff x="2676" y="845"/>
            <a:chExt cx="408" cy="2653"/>
          </a:xfrm>
        </p:grpSpPr>
        <p:sp>
          <p:nvSpPr>
            <p:cNvPr id="159748" name="Rectangle 4"/>
            <p:cNvSpPr>
              <a:spLocks noChangeArrowheads="1"/>
            </p:cNvSpPr>
            <p:nvPr/>
          </p:nvSpPr>
          <p:spPr bwMode="auto">
            <a:xfrm>
              <a:off x="2676" y="1049"/>
              <a:ext cx="408" cy="2245"/>
            </a:xfrm>
            <a:prstGeom prst="rect">
              <a:avLst/>
            </a:prstGeom>
            <a:solidFill>
              <a:srgbClr val="99CC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59749" name="Oval 5"/>
            <p:cNvSpPr>
              <a:spLocks noChangeArrowheads="1"/>
            </p:cNvSpPr>
            <p:nvPr/>
          </p:nvSpPr>
          <p:spPr bwMode="auto">
            <a:xfrm>
              <a:off x="2676" y="845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AU" altLang="en-US"/>
                <a:t>A</a:t>
              </a:r>
            </a:p>
          </p:txBody>
        </p:sp>
        <p:sp>
          <p:nvSpPr>
            <p:cNvPr id="159750" name="Oval 6"/>
            <p:cNvSpPr>
              <a:spLocks noChangeArrowheads="1"/>
            </p:cNvSpPr>
            <p:nvPr/>
          </p:nvSpPr>
          <p:spPr bwMode="auto">
            <a:xfrm>
              <a:off x="2676" y="3090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AU" altLang="en-US"/>
                <a:t>B</a:t>
              </a:r>
            </a:p>
          </p:txBody>
        </p:sp>
      </p:grpSp>
      <p:sp>
        <p:nvSpPr>
          <p:cNvPr id="159746" name="Oval 2"/>
          <p:cNvSpPr>
            <a:spLocks noChangeArrowheads="1"/>
          </p:cNvSpPr>
          <p:nvPr/>
        </p:nvSpPr>
        <p:spPr bwMode="auto">
          <a:xfrm>
            <a:off x="2790825" y="1647825"/>
            <a:ext cx="3562350" cy="3562350"/>
          </a:xfrm>
          <a:prstGeom prst="ellipse">
            <a:avLst/>
          </a:prstGeom>
          <a:noFill/>
          <a:ln w="28575" cap="rnd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grpSp>
        <p:nvGrpSpPr>
          <p:cNvPr id="159751" name="Group 7"/>
          <p:cNvGrpSpPr>
            <a:grpSpLocks/>
          </p:cNvGrpSpPr>
          <p:nvPr/>
        </p:nvGrpSpPr>
        <p:grpSpPr bwMode="auto">
          <a:xfrm>
            <a:off x="2411413" y="2355850"/>
            <a:ext cx="4321175" cy="1973263"/>
            <a:chOff x="2132" y="1298"/>
            <a:chExt cx="1814" cy="1243"/>
          </a:xfrm>
        </p:grpSpPr>
        <p:sp>
          <p:nvSpPr>
            <p:cNvPr id="159752" name="Line 8"/>
            <p:cNvSpPr>
              <a:spLocks noChangeShapeType="1"/>
            </p:cNvSpPr>
            <p:nvPr/>
          </p:nvSpPr>
          <p:spPr bwMode="auto">
            <a:xfrm>
              <a:off x="2132" y="129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53" name="Line 9"/>
            <p:cNvSpPr>
              <a:spLocks noChangeShapeType="1"/>
            </p:cNvSpPr>
            <p:nvPr/>
          </p:nvSpPr>
          <p:spPr bwMode="auto">
            <a:xfrm>
              <a:off x="2132" y="141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54" name="Line 10"/>
            <p:cNvSpPr>
              <a:spLocks noChangeShapeType="1"/>
            </p:cNvSpPr>
            <p:nvPr/>
          </p:nvSpPr>
          <p:spPr bwMode="auto">
            <a:xfrm>
              <a:off x="2132" y="1524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55" name="Line 11"/>
            <p:cNvSpPr>
              <a:spLocks noChangeShapeType="1"/>
            </p:cNvSpPr>
            <p:nvPr/>
          </p:nvSpPr>
          <p:spPr bwMode="auto">
            <a:xfrm>
              <a:off x="2132" y="1637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56" name="Line 12"/>
            <p:cNvSpPr>
              <a:spLocks noChangeShapeType="1"/>
            </p:cNvSpPr>
            <p:nvPr/>
          </p:nvSpPr>
          <p:spPr bwMode="auto">
            <a:xfrm>
              <a:off x="2132" y="1750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57" name="Line 13"/>
            <p:cNvSpPr>
              <a:spLocks noChangeShapeType="1"/>
            </p:cNvSpPr>
            <p:nvPr/>
          </p:nvSpPr>
          <p:spPr bwMode="auto">
            <a:xfrm>
              <a:off x="2132" y="1863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58" name="Line 14"/>
            <p:cNvSpPr>
              <a:spLocks noChangeShapeType="1"/>
            </p:cNvSpPr>
            <p:nvPr/>
          </p:nvSpPr>
          <p:spPr bwMode="auto">
            <a:xfrm>
              <a:off x="2132" y="1976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59" name="Line 15"/>
            <p:cNvSpPr>
              <a:spLocks noChangeShapeType="1"/>
            </p:cNvSpPr>
            <p:nvPr/>
          </p:nvSpPr>
          <p:spPr bwMode="auto">
            <a:xfrm>
              <a:off x="2132" y="2089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60" name="Line 16"/>
            <p:cNvSpPr>
              <a:spLocks noChangeShapeType="1"/>
            </p:cNvSpPr>
            <p:nvPr/>
          </p:nvSpPr>
          <p:spPr bwMode="auto">
            <a:xfrm>
              <a:off x="2132" y="2202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61" name="Line 17"/>
            <p:cNvSpPr>
              <a:spLocks noChangeShapeType="1"/>
            </p:cNvSpPr>
            <p:nvPr/>
          </p:nvSpPr>
          <p:spPr bwMode="auto">
            <a:xfrm>
              <a:off x="2132" y="2315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62" name="Line 18"/>
            <p:cNvSpPr>
              <a:spLocks noChangeShapeType="1"/>
            </p:cNvSpPr>
            <p:nvPr/>
          </p:nvSpPr>
          <p:spPr bwMode="auto">
            <a:xfrm>
              <a:off x="2132" y="242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59763" name="Line 19"/>
            <p:cNvSpPr>
              <a:spLocks noChangeShapeType="1"/>
            </p:cNvSpPr>
            <p:nvPr/>
          </p:nvSpPr>
          <p:spPr bwMode="auto">
            <a:xfrm>
              <a:off x="2132" y="254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59764" name="Rectangle 20"/>
          <p:cNvSpPr>
            <a:spLocks noChangeArrowheads="1"/>
          </p:cNvSpPr>
          <p:nvPr/>
        </p:nvSpPr>
        <p:spPr bwMode="auto">
          <a:xfrm>
            <a:off x="873125" y="2273300"/>
            <a:ext cx="1368425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endParaRPr lang="en-AU" altLang="en-US" sz="3600" b="1">
              <a:solidFill>
                <a:srgbClr val="FFFFFF"/>
              </a:solidFill>
            </a:endParaRPr>
          </a:p>
          <a:p>
            <a:pPr algn="r"/>
            <a:r>
              <a:rPr lang="en-AU" altLang="en-US" sz="3600" b="1">
                <a:solidFill>
                  <a:srgbClr val="FFFFFF"/>
                </a:solidFill>
              </a:rPr>
              <a:t>N</a:t>
            </a:r>
          </a:p>
          <a:p>
            <a:pPr algn="r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159765" name="Rectangle 21"/>
          <p:cNvSpPr>
            <a:spLocks noChangeArrowheads="1"/>
          </p:cNvSpPr>
          <p:nvPr/>
        </p:nvSpPr>
        <p:spPr bwMode="auto">
          <a:xfrm>
            <a:off x="6867525" y="2273300"/>
            <a:ext cx="1403350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altLang="en-US" sz="3600" b="1">
              <a:solidFill>
                <a:srgbClr val="FFFFFF"/>
              </a:solidFill>
            </a:endParaRPr>
          </a:p>
          <a:p>
            <a:r>
              <a:rPr lang="en-AU" altLang="en-US" sz="3600" b="1">
                <a:solidFill>
                  <a:srgbClr val="FFFFFF"/>
                </a:solidFill>
              </a:rPr>
              <a:t>S</a:t>
            </a:r>
          </a:p>
          <a:p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159766" name="Oval 22"/>
          <p:cNvSpPr>
            <a:spLocks noChangeArrowheads="1"/>
          </p:cNvSpPr>
          <p:nvPr/>
        </p:nvSpPr>
        <p:spPr bwMode="auto">
          <a:xfrm>
            <a:off x="4248150" y="1341438"/>
            <a:ext cx="647700" cy="6477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AU" altLang="en-US"/>
              <a:t>A</a:t>
            </a:r>
          </a:p>
        </p:txBody>
      </p:sp>
      <p:sp>
        <p:nvSpPr>
          <p:cNvPr id="159767" name="Oval 23"/>
          <p:cNvSpPr>
            <a:spLocks noChangeArrowheads="1"/>
          </p:cNvSpPr>
          <p:nvPr/>
        </p:nvSpPr>
        <p:spPr bwMode="auto">
          <a:xfrm>
            <a:off x="4248150" y="4905375"/>
            <a:ext cx="647700" cy="6477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AU" altLang="en-US"/>
              <a:t>B</a:t>
            </a:r>
          </a:p>
        </p:txBody>
      </p:sp>
      <p:grpSp>
        <p:nvGrpSpPr>
          <p:cNvPr id="159768" name="Group 24"/>
          <p:cNvGrpSpPr>
            <a:grpSpLocks/>
          </p:cNvGrpSpPr>
          <p:nvPr/>
        </p:nvGrpSpPr>
        <p:grpSpPr bwMode="auto">
          <a:xfrm>
            <a:off x="6048375" y="3105150"/>
            <a:ext cx="647700" cy="647700"/>
            <a:chOff x="3878" y="1956"/>
            <a:chExt cx="363" cy="408"/>
          </a:xfrm>
        </p:grpSpPr>
        <p:sp>
          <p:nvSpPr>
            <p:cNvPr id="159769" name="Oval 25"/>
            <p:cNvSpPr>
              <a:spLocks noChangeArrowheads="1"/>
            </p:cNvSpPr>
            <p:nvPr/>
          </p:nvSpPr>
          <p:spPr bwMode="auto">
            <a:xfrm>
              <a:off x="3878" y="1956"/>
              <a:ext cx="363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/>
            </a:p>
          </p:txBody>
        </p:sp>
        <p:sp>
          <p:nvSpPr>
            <p:cNvPr id="159770" name="Oval 26"/>
            <p:cNvSpPr>
              <a:spLocks noChangeArrowheads="1"/>
            </p:cNvSpPr>
            <p:nvPr/>
          </p:nvSpPr>
          <p:spPr bwMode="auto">
            <a:xfrm>
              <a:off x="4003" y="2103"/>
              <a:ext cx="113" cy="11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grpSp>
        <p:nvGrpSpPr>
          <p:cNvPr id="159771" name="Group 27"/>
          <p:cNvGrpSpPr>
            <a:grpSpLocks/>
          </p:cNvGrpSpPr>
          <p:nvPr/>
        </p:nvGrpSpPr>
        <p:grpSpPr bwMode="auto">
          <a:xfrm>
            <a:off x="2484438" y="3105150"/>
            <a:ext cx="647700" cy="647700"/>
            <a:chOff x="1519" y="1956"/>
            <a:chExt cx="408" cy="408"/>
          </a:xfrm>
        </p:grpSpPr>
        <p:sp>
          <p:nvSpPr>
            <p:cNvPr id="159772" name="Oval 28"/>
            <p:cNvSpPr>
              <a:spLocks noChangeArrowheads="1"/>
            </p:cNvSpPr>
            <p:nvPr/>
          </p:nvSpPr>
          <p:spPr bwMode="auto">
            <a:xfrm>
              <a:off x="1519" y="1956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/>
            </a:p>
          </p:txBody>
        </p:sp>
        <p:grpSp>
          <p:nvGrpSpPr>
            <p:cNvPr id="159773" name="Group 29"/>
            <p:cNvGrpSpPr>
              <a:grpSpLocks/>
            </p:cNvGrpSpPr>
            <p:nvPr/>
          </p:nvGrpSpPr>
          <p:grpSpPr bwMode="auto">
            <a:xfrm>
              <a:off x="1553" y="1990"/>
              <a:ext cx="340" cy="340"/>
              <a:chOff x="1338" y="3339"/>
              <a:chExt cx="340" cy="340"/>
            </a:xfrm>
          </p:grpSpPr>
          <p:sp>
            <p:nvSpPr>
              <p:cNvPr id="159774" name="Line 30"/>
              <p:cNvSpPr>
                <a:spLocks noChangeShapeType="1"/>
              </p:cNvSpPr>
              <p:nvPr/>
            </p:nvSpPr>
            <p:spPr bwMode="auto">
              <a:xfrm>
                <a:off x="1508" y="3339"/>
                <a:ext cx="0" cy="3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59775" name="Line 31"/>
              <p:cNvSpPr>
                <a:spLocks noChangeShapeType="1"/>
              </p:cNvSpPr>
              <p:nvPr/>
            </p:nvSpPr>
            <p:spPr bwMode="auto">
              <a:xfrm>
                <a:off x="1338" y="3509"/>
                <a:ext cx="34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sp>
        <p:nvSpPr>
          <p:cNvPr id="159776" name="Line 32"/>
          <p:cNvSpPr>
            <a:spLocks noChangeShapeType="1"/>
          </p:cNvSpPr>
          <p:nvPr/>
        </p:nvSpPr>
        <p:spPr bwMode="auto">
          <a:xfrm>
            <a:off x="5003800" y="1628775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59777" name="Line 33"/>
          <p:cNvSpPr>
            <a:spLocks noChangeShapeType="1"/>
          </p:cNvSpPr>
          <p:nvPr/>
        </p:nvSpPr>
        <p:spPr bwMode="auto">
          <a:xfrm flipH="1">
            <a:off x="3600450" y="5229225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59778" name="Line 34"/>
          <p:cNvSpPr>
            <a:spLocks noChangeShapeType="1"/>
          </p:cNvSpPr>
          <p:nvPr/>
        </p:nvSpPr>
        <p:spPr bwMode="auto">
          <a:xfrm rot="5400000">
            <a:off x="6102350" y="4130675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59779" name="Line 35"/>
          <p:cNvSpPr>
            <a:spLocks noChangeShapeType="1"/>
          </p:cNvSpPr>
          <p:nvPr/>
        </p:nvSpPr>
        <p:spPr bwMode="auto">
          <a:xfrm rot="16200000" flipV="1">
            <a:off x="2538413" y="2690813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59784" name="AutoShape 40"/>
          <p:cNvSpPr>
            <a:spLocks noChangeArrowheads="1"/>
          </p:cNvSpPr>
          <p:nvPr/>
        </p:nvSpPr>
        <p:spPr bwMode="auto">
          <a:xfrm flipH="1">
            <a:off x="1368425" y="801688"/>
            <a:ext cx="611188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59787" name="AutoShape 43"/>
          <p:cNvSpPr>
            <a:spLocks noChangeArrowheads="1"/>
          </p:cNvSpPr>
          <p:nvPr/>
        </p:nvSpPr>
        <p:spPr bwMode="auto">
          <a:xfrm>
            <a:off x="1370013" y="1341438"/>
            <a:ext cx="611187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59788" name="Oval 44"/>
          <p:cNvSpPr>
            <a:spLocks noChangeArrowheads="1"/>
          </p:cNvSpPr>
          <p:nvPr/>
        </p:nvSpPr>
        <p:spPr bwMode="auto">
          <a:xfrm>
            <a:off x="4248150" y="1341438"/>
            <a:ext cx="647700" cy="6477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AU" altLang="en-US"/>
              <a:t>B</a:t>
            </a:r>
          </a:p>
        </p:txBody>
      </p:sp>
      <p:sp>
        <p:nvSpPr>
          <p:cNvPr id="159789" name="Oval 45"/>
          <p:cNvSpPr>
            <a:spLocks noChangeArrowheads="1"/>
          </p:cNvSpPr>
          <p:nvPr/>
        </p:nvSpPr>
        <p:spPr bwMode="auto">
          <a:xfrm>
            <a:off x="4248150" y="4905375"/>
            <a:ext cx="647700" cy="6477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AU" altLang="en-US"/>
              <a:t>A</a:t>
            </a:r>
          </a:p>
        </p:txBody>
      </p:sp>
      <p:sp>
        <p:nvSpPr>
          <p:cNvPr id="159783" name="Freeform 39"/>
          <p:cNvSpPr>
            <a:spLocks/>
          </p:cNvSpPr>
          <p:nvPr/>
        </p:nvSpPr>
        <p:spPr bwMode="auto">
          <a:xfrm>
            <a:off x="647700" y="549275"/>
            <a:ext cx="1697038" cy="1331913"/>
          </a:xfrm>
          <a:custGeom>
            <a:avLst/>
            <a:gdLst>
              <a:gd name="T0" fmla="*/ 0 w 639"/>
              <a:gd name="T1" fmla="*/ 213 h 621"/>
              <a:gd name="T2" fmla="*/ 192 w 639"/>
              <a:gd name="T3" fmla="*/ 213 h 621"/>
              <a:gd name="T4" fmla="*/ 190 w 639"/>
              <a:gd name="T5" fmla="*/ 0 h 621"/>
              <a:gd name="T6" fmla="*/ 634 w 639"/>
              <a:gd name="T7" fmla="*/ 0 h 621"/>
              <a:gd name="T8" fmla="*/ 639 w 639"/>
              <a:gd name="T9" fmla="*/ 619 h 621"/>
              <a:gd name="T10" fmla="*/ 195 w 639"/>
              <a:gd name="T11" fmla="*/ 621 h 621"/>
              <a:gd name="T12" fmla="*/ 195 w 639"/>
              <a:gd name="T13" fmla="*/ 414 h 621"/>
              <a:gd name="T14" fmla="*/ 4 w 639"/>
              <a:gd name="T15" fmla="*/ 412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9" h="621">
                <a:moveTo>
                  <a:pt x="0" y="213"/>
                </a:moveTo>
                <a:lnTo>
                  <a:pt x="192" y="213"/>
                </a:lnTo>
                <a:lnTo>
                  <a:pt x="190" y="0"/>
                </a:lnTo>
                <a:lnTo>
                  <a:pt x="634" y="0"/>
                </a:lnTo>
                <a:lnTo>
                  <a:pt x="639" y="619"/>
                </a:lnTo>
                <a:lnTo>
                  <a:pt x="195" y="621"/>
                </a:lnTo>
                <a:lnTo>
                  <a:pt x="195" y="414"/>
                </a:lnTo>
                <a:lnTo>
                  <a:pt x="4" y="412"/>
                </a:lnTo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4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ntr" presetSubtype="5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59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59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9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9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9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59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1" dur="2000" fill="hold"/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597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59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59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1597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159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58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07407E-6 C 0.02014 -0.00162 0.06736 0.01135 0.0934 0.02848 C 0.11944 0.04561 0.14063 0.07801 0.1559 0.10301 C 0.17118 0.12801 0.17813 0.15348 0.18507 0.17894 C 0.19201 0.2044 0.19549 0.24352 0.19722 0.25625 " pathEditMode="relative" rAng="0" ptsTypes="faaaf">
                                      <p:cBhvr>
                                        <p:cTn id="71" dur="2000" fill="hold"/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61" y="1273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406 -0.00463 -0.0592 -0.01019 -0.08472 -0.02731 C -0.11024 -0.04444 -0.13646 -0.07569 -0.15347 -0.10231 C -0.17049 -0.12894 -0.18021 -0.15995 -0.18681 -0.18657 C -0.1934 -0.21319 -0.1934 -0.22685 -0.19306 -0.2625 " pathEditMode="relative" rAng="0" ptsTypes="faaaf">
                                      <p:cBhvr>
                                        <p:cTn id="73" dur="2000" fill="hold"/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70" y="-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59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59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59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59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1597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597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59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59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1597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1597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0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 C 0.00121 -0.01366 -0.00261 -0.05069 0.00677 -0.08194 C 0.01614 -0.11319 0.03854 -0.16111 0.05677 -0.1875 C 0.075 -0.21389 0.09392 -0.22824 0.11649 -0.23981 C 0.13906 -0.25139 0.17691 -0.25648 0.19184 -0.25694 " pathEditMode="relative" rAng="0" ptsTypes="faaaf">
                                      <p:cBhvr>
                                        <p:cTn id="111" dur="2000" fill="hold"/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62" y="-12847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0.0 C -0.00243 0.01551 -0.00694 0.06528 -0.01458 0.09306 C -0.02222 0.12083 -0.02916 0.14352 -0.04548 0.16713 C -0.0618 0.19074 -0.0875 0.21921 -0.1125 0.23519 C -0.1375 0.25116 -0.17709 0.25972 -0.19584 0.2625 " pathEditMode="relative" rAng="0" ptsTypes="faaaf">
                                      <p:cBhvr>
                                        <p:cTn id="113" dur="2000" fill="hold"/>
                                        <p:tgtEl>
                                          <p:spTgt spid="1597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2" y="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59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500"/>
                                        <p:tgtEl>
                                          <p:spTgt spid="1597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5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597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500"/>
                                        <p:tgtEl>
                                          <p:spTgt spid="1597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159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159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159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6" dur="500"/>
                                        <p:tgtEl>
                                          <p:spTgt spid="159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5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85" grpId="0" animBg="1"/>
      <p:bldP spid="159786" grpId="0" animBg="1"/>
      <p:bldP spid="159790" grpId="0" animBg="1"/>
      <p:bldP spid="159791" grpId="0" animBg="1"/>
      <p:bldP spid="159746" grpId="0" animBg="1"/>
      <p:bldP spid="159766" grpId="0" animBg="1"/>
      <p:bldP spid="159766" grpId="1" animBg="1"/>
      <p:bldP spid="159766" grpId="2" animBg="1"/>
      <p:bldP spid="159767" grpId="0" animBg="1"/>
      <p:bldP spid="159767" grpId="1" animBg="1"/>
      <p:bldP spid="159767" grpId="2" animBg="1"/>
      <p:bldP spid="159776" grpId="0" animBg="1"/>
      <p:bldP spid="159776" grpId="1" animBg="1"/>
      <p:bldP spid="159776" grpId="2" animBg="1"/>
      <p:bldP spid="159776" grpId="3" animBg="1"/>
      <p:bldP spid="159776" grpId="4" animBg="1"/>
      <p:bldP spid="159777" grpId="0" animBg="1"/>
      <p:bldP spid="159777" grpId="1" animBg="1"/>
      <p:bldP spid="159777" grpId="2" animBg="1"/>
      <p:bldP spid="159777" grpId="3" animBg="1"/>
      <p:bldP spid="159777" grpId="4" animBg="1"/>
      <p:bldP spid="159778" grpId="0" animBg="1"/>
      <p:bldP spid="159778" grpId="1" animBg="1"/>
      <p:bldP spid="159779" grpId="0" animBg="1"/>
      <p:bldP spid="159779" grpId="1" animBg="1"/>
      <p:bldP spid="159784" grpId="0" animBg="1"/>
      <p:bldP spid="159784" grpId="1" animBg="1"/>
      <p:bldP spid="159787" grpId="0" animBg="1"/>
      <p:bldP spid="159787" grpId="1" animBg="1"/>
      <p:bldP spid="159788" grpId="0" animBg="1"/>
      <p:bldP spid="159789" grpId="0" animBg="1"/>
      <p:bldP spid="159783" grpId="0" animBg="1"/>
      <p:bldP spid="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74" name="Text Box 38"/>
          <p:cNvSpPr txBox="1">
            <a:spLocks noChangeArrowheads="1"/>
          </p:cNvSpPr>
          <p:nvPr/>
        </p:nvSpPr>
        <p:spPr bwMode="auto">
          <a:xfrm>
            <a:off x="647700" y="549275"/>
            <a:ext cx="468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/>
              <a:t>B</a:t>
            </a:r>
          </a:p>
        </p:txBody>
      </p:sp>
      <p:sp>
        <p:nvSpPr>
          <p:cNvPr id="167975" name="Text Box 39"/>
          <p:cNvSpPr txBox="1">
            <a:spLocks noChangeArrowheads="1"/>
          </p:cNvSpPr>
          <p:nvPr/>
        </p:nvSpPr>
        <p:spPr bwMode="auto">
          <a:xfrm>
            <a:off x="647700" y="1412875"/>
            <a:ext cx="468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/>
              <a:t>A</a:t>
            </a:r>
          </a:p>
        </p:txBody>
      </p:sp>
      <p:sp>
        <p:nvSpPr>
          <p:cNvPr id="167979" name="Text Box 43"/>
          <p:cNvSpPr txBox="1">
            <a:spLocks noChangeArrowheads="1"/>
          </p:cNvSpPr>
          <p:nvPr/>
        </p:nvSpPr>
        <p:spPr bwMode="auto">
          <a:xfrm>
            <a:off x="647700" y="549275"/>
            <a:ext cx="468313" cy="4572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n-AU" altLang="en-US"/>
              <a:t>A</a:t>
            </a:r>
          </a:p>
        </p:txBody>
      </p:sp>
      <p:sp>
        <p:nvSpPr>
          <p:cNvPr id="167980" name="Text Box 44"/>
          <p:cNvSpPr txBox="1">
            <a:spLocks noChangeArrowheads="1"/>
          </p:cNvSpPr>
          <p:nvPr/>
        </p:nvSpPr>
        <p:spPr bwMode="auto">
          <a:xfrm>
            <a:off x="647700" y="1412875"/>
            <a:ext cx="468313" cy="4572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n-AU" altLang="en-US"/>
              <a:t>B</a:t>
            </a:r>
          </a:p>
        </p:txBody>
      </p:sp>
      <p:sp>
        <p:nvSpPr>
          <p:cNvPr id="4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A340-0CB6-4183-91F8-0B3E2DA0B7B2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E8F4-67BE-4626-9C27-71F79D4919F7}" type="slidenum">
              <a:rPr lang="en-AU" altLang="en-US"/>
              <a:pPr/>
              <a:t>11</a:t>
            </a:fld>
            <a:endParaRPr lang="en-AU" altLang="en-US"/>
          </a:p>
        </p:txBody>
      </p:sp>
      <p:grpSp>
        <p:nvGrpSpPr>
          <p:cNvPr id="167938" name="Group 2"/>
          <p:cNvGrpSpPr>
            <a:grpSpLocks/>
          </p:cNvGrpSpPr>
          <p:nvPr/>
        </p:nvGrpSpPr>
        <p:grpSpPr bwMode="auto">
          <a:xfrm>
            <a:off x="4248150" y="1341438"/>
            <a:ext cx="647700" cy="4211637"/>
            <a:chOff x="2676" y="845"/>
            <a:chExt cx="408" cy="2653"/>
          </a:xfrm>
        </p:grpSpPr>
        <p:sp>
          <p:nvSpPr>
            <p:cNvPr id="167939" name="Rectangle 3"/>
            <p:cNvSpPr>
              <a:spLocks noChangeArrowheads="1"/>
            </p:cNvSpPr>
            <p:nvPr/>
          </p:nvSpPr>
          <p:spPr bwMode="auto">
            <a:xfrm>
              <a:off x="2676" y="1049"/>
              <a:ext cx="408" cy="2245"/>
            </a:xfrm>
            <a:prstGeom prst="rect">
              <a:avLst/>
            </a:prstGeom>
            <a:solidFill>
              <a:srgbClr val="99CC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67940" name="Oval 4"/>
            <p:cNvSpPr>
              <a:spLocks noChangeArrowheads="1"/>
            </p:cNvSpPr>
            <p:nvPr/>
          </p:nvSpPr>
          <p:spPr bwMode="auto">
            <a:xfrm>
              <a:off x="2676" y="845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AU" altLang="en-US"/>
                <a:t>B</a:t>
              </a:r>
            </a:p>
          </p:txBody>
        </p:sp>
        <p:sp>
          <p:nvSpPr>
            <p:cNvPr id="167941" name="Oval 5"/>
            <p:cNvSpPr>
              <a:spLocks noChangeArrowheads="1"/>
            </p:cNvSpPr>
            <p:nvPr/>
          </p:nvSpPr>
          <p:spPr bwMode="auto">
            <a:xfrm>
              <a:off x="2676" y="3090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AU" altLang="en-US"/>
                <a:t>A</a:t>
              </a:r>
            </a:p>
          </p:txBody>
        </p:sp>
      </p:grpSp>
      <p:sp>
        <p:nvSpPr>
          <p:cNvPr id="167942" name="Oval 6"/>
          <p:cNvSpPr>
            <a:spLocks noChangeArrowheads="1"/>
          </p:cNvSpPr>
          <p:nvPr/>
        </p:nvSpPr>
        <p:spPr bwMode="auto">
          <a:xfrm>
            <a:off x="2790825" y="1647825"/>
            <a:ext cx="3562350" cy="3562350"/>
          </a:xfrm>
          <a:prstGeom prst="ellipse">
            <a:avLst/>
          </a:prstGeom>
          <a:noFill/>
          <a:ln w="28575" cap="rnd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grpSp>
        <p:nvGrpSpPr>
          <p:cNvPr id="167943" name="Group 7"/>
          <p:cNvGrpSpPr>
            <a:grpSpLocks/>
          </p:cNvGrpSpPr>
          <p:nvPr/>
        </p:nvGrpSpPr>
        <p:grpSpPr bwMode="auto">
          <a:xfrm>
            <a:off x="2411413" y="2355850"/>
            <a:ext cx="4321175" cy="1973263"/>
            <a:chOff x="2132" y="1298"/>
            <a:chExt cx="1814" cy="1243"/>
          </a:xfrm>
        </p:grpSpPr>
        <p:sp>
          <p:nvSpPr>
            <p:cNvPr id="167944" name="Line 8"/>
            <p:cNvSpPr>
              <a:spLocks noChangeShapeType="1"/>
            </p:cNvSpPr>
            <p:nvPr/>
          </p:nvSpPr>
          <p:spPr bwMode="auto">
            <a:xfrm>
              <a:off x="2132" y="129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45" name="Line 9"/>
            <p:cNvSpPr>
              <a:spLocks noChangeShapeType="1"/>
            </p:cNvSpPr>
            <p:nvPr/>
          </p:nvSpPr>
          <p:spPr bwMode="auto">
            <a:xfrm>
              <a:off x="2132" y="141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46" name="Line 10"/>
            <p:cNvSpPr>
              <a:spLocks noChangeShapeType="1"/>
            </p:cNvSpPr>
            <p:nvPr/>
          </p:nvSpPr>
          <p:spPr bwMode="auto">
            <a:xfrm>
              <a:off x="2132" y="1524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47" name="Line 11"/>
            <p:cNvSpPr>
              <a:spLocks noChangeShapeType="1"/>
            </p:cNvSpPr>
            <p:nvPr/>
          </p:nvSpPr>
          <p:spPr bwMode="auto">
            <a:xfrm>
              <a:off x="2132" y="1637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48" name="Line 12"/>
            <p:cNvSpPr>
              <a:spLocks noChangeShapeType="1"/>
            </p:cNvSpPr>
            <p:nvPr/>
          </p:nvSpPr>
          <p:spPr bwMode="auto">
            <a:xfrm>
              <a:off x="2132" y="1750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49" name="Line 13"/>
            <p:cNvSpPr>
              <a:spLocks noChangeShapeType="1"/>
            </p:cNvSpPr>
            <p:nvPr/>
          </p:nvSpPr>
          <p:spPr bwMode="auto">
            <a:xfrm>
              <a:off x="2132" y="1863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50" name="Line 14"/>
            <p:cNvSpPr>
              <a:spLocks noChangeShapeType="1"/>
            </p:cNvSpPr>
            <p:nvPr/>
          </p:nvSpPr>
          <p:spPr bwMode="auto">
            <a:xfrm>
              <a:off x="2132" y="1976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51" name="Line 15"/>
            <p:cNvSpPr>
              <a:spLocks noChangeShapeType="1"/>
            </p:cNvSpPr>
            <p:nvPr/>
          </p:nvSpPr>
          <p:spPr bwMode="auto">
            <a:xfrm>
              <a:off x="2132" y="2089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52" name="Line 16"/>
            <p:cNvSpPr>
              <a:spLocks noChangeShapeType="1"/>
            </p:cNvSpPr>
            <p:nvPr/>
          </p:nvSpPr>
          <p:spPr bwMode="auto">
            <a:xfrm>
              <a:off x="2132" y="2202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53" name="Line 17"/>
            <p:cNvSpPr>
              <a:spLocks noChangeShapeType="1"/>
            </p:cNvSpPr>
            <p:nvPr/>
          </p:nvSpPr>
          <p:spPr bwMode="auto">
            <a:xfrm>
              <a:off x="2132" y="2315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54" name="Line 18"/>
            <p:cNvSpPr>
              <a:spLocks noChangeShapeType="1"/>
            </p:cNvSpPr>
            <p:nvPr/>
          </p:nvSpPr>
          <p:spPr bwMode="auto">
            <a:xfrm>
              <a:off x="2132" y="242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7955" name="Line 19"/>
            <p:cNvSpPr>
              <a:spLocks noChangeShapeType="1"/>
            </p:cNvSpPr>
            <p:nvPr/>
          </p:nvSpPr>
          <p:spPr bwMode="auto">
            <a:xfrm>
              <a:off x="2132" y="254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7956" name="Rectangle 20"/>
          <p:cNvSpPr>
            <a:spLocks noChangeArrowheads="1"/>
          </p:cNvSpPr>
          <p:nvPr/>
        </p:nvSpPr>
        <p:spPr bwMode="auto">
          <a:xfrm>
            <a:off x="873125" y="2273300"/>
            <a:ext cx="1368425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endParaRPr lang="en-AU" altLang="en-US" sz="3600" b="1">
              <a:solidFill>
                <a:srgbClr val="FFFFFF"/>
              </a:solidFill>
            </a:endParaRPr>
          </a:p>
          <a:p>
            <a:pPr algn="r"/>
            <a:r>
              <a:rPr lang="en-AU" altLang="en-US" sz="3600" b="1">
                <a:solidFill>
                  <a:srgbClr val="FFFFFF"/>
                </a:solidFill>
              </a:rPr>
              <a:t>N</a:t>
            </a:r>
          </a:p>
          <a:p>
            <a:pPr algn="r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167957" name="Rectangle 21"/>
          <p:cNvSpPr>
            <a:spLocks noChangeArrowheads="1"/>
          </p:cNvSpPr>
          <p:nvPr/>
        </p:nvSpPr>
        <p:spPr bwMode="auto">
          <a:xfrm>
            <a:off x="6867525" y="2273300"/>
            <a:ext cx="1403350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altLang="en-US" sz="3600" b="1">
              <a:solidFill>
                <a:srgbClr val="FFFFFF"/>
              </a:solidFill>
            </a:endParaRPr>
          </a:p>
          <a:p>
            <a:r>
              <a:rPr lang="en-AU" altLang="en-US" sz="3600" b="1">
                <a:solidFill>
                  <a:srgbClr val="FFFFFF"/>
                </a:solidFill>
              </a:rPr>
              <a:t>S</a:t>
            </a:r>
          </a:p>
          <a:p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167958" name="Oval 22"/>
          <p:cNvSpPr>
            <a:spLocks noChangeArrowheads="1"/>
          </p:cNvSpPr>
          <p:nvPr/>
        </p:nvSpPr>
        <p:spPr bwMode="auto">
          <a:xfrm>
            <a:off x="4248150" y="1341438"/>
            <a:ext cx="647700" cy="6477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AU" altLang="en-US"/>
              <a:t>B</a:t>
            </a:r>
          </a:p>
        </p:txBody>
      </p:sp>
      <p:sp>
        <p:nvSpPr>
          <p:cNvPr id="167959" name="Oval 23"/>
          <p:cNvSpPr>
            <a:spLocks noChangeArrowheads="1"/>
          </p:cNvSpPr>
          <p:nvPr/>
        </p:nvSpPr>
        <p:spPr bwMode="auto">
          <a:xfrm>
            <a:off x="4248150" y="4905375"/>
            <a:ext cx="647700" cy="6477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AU" altLang="en-US"/>
              <a:t>A</a:t>
            </a:r>
          </a:p>
        </p:txBody>
      </p:sp>
      <p:grpSp>
        <p:nvGrpSpPr>
          <p:cNvPr id="167960" name="Group 24"/>
          <p:cNvGrpSpPr>
            <a:grpSpLocks/>
          </p:cNvGrpSpPr>
          <p:nvPr/>
        </p:nvGrpSpPr>
        <p:grpSpPr bwMode="auto">
          <a:xfrm>
            <a:off x="6048375" y="3105150"/>
            <a:ext cx="647700" cy="647700"/>
            <a:chOff x="3878" y="1956"/>
            <a:chExt cx="363" cy="408"/>
          </a:xfrm>
        </p:grpSpPr>
        <p:sp>
          <p:nvSpPr>
            <p:cNvPr id="167961" name="Oval 25"/>
            <p:cNvSpPr>
              <a:spLocks noChangeArrowheads="1"/>
            </p:cNvSpPr>
            <p:nvPr/>
          </p:nvSpPr>
          <p:spPr bwMode="auto">
            <a:xfrm>
              <a:off x="3878" y="1956"/>
              <a:ext cx="363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/>
            </a:p>
          </p:txBody>
        </p:sp>
        <p:sp>
          <p:nvSpPr>
            <p:cNvPr id="167962" name="Oval 26"/>
            <p:cNvSpPr>
              <a:spLocks noChangeArrowheads="1"/>
            </p:cNvSpPr>
            <p:nvPr/>
          </p:nvSpPr>
          <p:spPr bwMode="auto">
            <a:xfrm>
              <a:off x="4003" y="2103"/>
              <a:ext cx="113" cy="11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grpSp>
        <p:nvGrpSpPr>
          <p:cNvPr id="167963" name="Group 27"/>
          <p:cNvGrpSpPr>
            <a:grpSpLocks/>
          </p:cNvGrpSpPr>
          <p:nvPr/>
        </p:nvGrpSpPr>
        <p:grpSpPr bwMode="auto">
          <a:xfrm>
            <a:off x="2484438" y="3105150"/>
            <a:ext cx="647700" cy="647700"/>
            <a:chOff x="1519" y="1956"/>
            <a:chExt cx="408" cy="408"/>
          </a:xfrm>
        </p:grpSpPr>
        <p:sp>
          <p:nvSpPr>
            <p:cNvPr id="167964" name="Oval 28"/>
            <p:cNvSpPr>
              <a:spLocks noChangeArrowheads="1"/>
            </p:cNvSpPr>
            <p:nvPr/>
          </p:nvSpPr>
          <p:spPr bwMode="auto">
            <a:xfrm>
              <a:off x="1519" y="1956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/>
            </a:p>
          </p:txBody>
        </p:sp>
        <p:grpSp>
          <p:nvGrpSpPr>
            <p:cNvPr id="167965" name="Group 29"/>
            <p:cNvGrpSpPr>
              <a:grpSpLocks/>
            </p:cNvGrpSpPr>
            <p:nvPr/>
          </p:nvGrpSpPr>
          <p:grpSpPr bwMode="auto">
            <a:xfrm>
              <a:off x="1553" y="1990"/>
              <a:ext cx="340" cy="340"/>
              <a:chOff x="1338" y="3339"/>
              <a:chExt cx="340" cy="340"/>
            </a:xfrm>
          </p:grpSpPr>
          <p:sp>
            <p:nvSpPr>
              <p:cNvPr id="167966" name="Line 30"/>
              <p:cNvSpPr>
                <a:spLocks noChangeShapeType="1"/>
              </p:cNvSpPr>
              <p:nvPr/>
            </p:nvSpPr>
            <p:spPr bwMode="auto">
              <a:xfrm>
                <a:off x="1508" y="3339"/>
                <a:ext cx="0" cy="3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67967" name="Line 31"/>
              <p:cNvSpPr>
                <a:spLocks noChangeShapeType="1"/>
              </p:cNvSpPr>
              <p:nvPr/>
            </p:nvSpPr>
            <p:spPr bwMode="auto">
              <a:xfrm>
                <a:off x="1338" y="3509"/>
                <a:ext cx="34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sp>
        <p:nvSpPr>
          <p:cNvPr id="167968" name="Line 32"/>
          <p:cNvSpPr>
            <a:spLocks noChangeShapeType="1"/>
          </p:cNvSpPr>
          <p:nvPr/>
        </p:nvSpPr>
        <p:spPr bwMode="auto">
          <a:xfrm>
            <a:off x="5003800" y="1628775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67969" name="Line 33"/>
          <p:cNvSpPr>
            <a:spLocks noChangeShapeType="1"/>
          </p:cNvSpPr>
          <p:nvPr/>
        </p:nvSpPr>
        <p:spPr bwMode="auto">
          <a:xfrm flipH="1">
            <a:off x="3600450" y="5229225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67970" name="Line 34"/>
          <p:cNvSpPr>
            <a:spLocks noChangeShapeType="1"/>
          </p:cNvSpPr>
          <p:nvPr/>
        </p:nvSpPr>
        <p:spPr bwMode="auto">
          <a:xfrm rot="5400000">
            <a:off x="6102350" y="4130675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67971" name="Line 35"/>
          <p:cNvSpPr>
            <a:spLocks noChangeShapeType="1"/>
          </p:cNvSpPr>
          <p:nvPr/>
        </p:nvSpPr>
        <p:spPr bwMode="auto">
          <a:xfrm rot="16200000" flipV="1">
            <a:off x="2538413" y="2690813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67973" name="AutoShape 37"/>
          <p:cNvSpPr>
            <a:spLocks noChangeArrowheads="1"/>
          </p:cNvSpPr>
          <p:nvPr/>
        </p:nvSpPr>
        <p:spPr bwMode="auto">
          <a:xfrm flipH="1">
            <a:off x="1368425" y="801688"/>
            <a:ext cx="611188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67976" name="AutoShape 40"/>
          <p:cNvSpPr>
            <a:spLocks noChangeArrowheads="1"/>
          </p:cNvSpPr>
          <p:nvPr/>
        </p:nvSpPr>
        <p:spPr bwMode="auto">
          <a:xfrm>
            <a:off x="1370013" y="1341438"/>
            <a:ext cx="611187" cy="252412"/>
          </a:xfrm>
          <a:prstGeom prst="rightArrow">
            <a:avLst>
              <a:gd name="adj1" fmla="val 50000"/>
              <a:gd name="adj2" fmla="val 60535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67977" name="Oval 41"/>
          <p:cNvSpPr>
            <a:spLocks noChangeArrowheads="1"/>
          </p:cNvSpPr>
          <p:nvPr/>
        </p:nvSpPr>
        <p:spPr bwMode="auto">
          <a:xfrm>
            <a:off x="4248150" y="1341438"/>
            <a:ext cx="647700" cy="6477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AU" altLang="en-US"/>
              <a:t>A</a:t>
            </a:r>
          </a:p>
        </p:txBody>
      </p:sp>
      <p:sp>
        <p:nvSpPr>
          <p:cNvPr id="167978" name="Oval 42"/>
          <p:cNvSpPr>
            <a:spLocks noChangeArrowheads="1"/>
          </p:cNvSpPr>
          <p:nvPr/>
        </p:nvSpPr>
        <p:spPr bwMode="auto">
          <a:xfrm>
            <a:off x="4248150" y="4905375"/>
            <a:ext cx="647700" cy="6477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AU" altLang="en-US"/>
              <a:t>B</a:t>
            </a:r>
          </a:p>
        </p:txBody>
      </p:sp>
      <p:sp>
        <p:nvSpPr>
          <p:cNvPr id="167972" name="Freeform 36"/>
          <p:cNvSpPr>
            <a:spLocks/>
          </p:cNvSpPr>
          <p:nvPr/>
        </p:nvSpPr>
        <p:spPr bwMode="auto">
          <a:xfrm>
            <a:off x="647700" y="549275"/>
            <a:ext cx="1697038" cy="1331913"/>
          </a:xfrm>
          <a:custGeom>
            <a:avLst/>
            <a:gdLst>
              <a:gd name="T0" fmla="*/ 0 w 639"/>
              <a:gd name="T1" fmla="*/ 213 h 621"/>
              <a:gd name="T2" fmla="*/ 192 w 639"/>
              <a:gd name="T3" fmla="*/ 213 h 621"/>
              <a:gd name="T4" fmla="*/ 190 w 639"/>
              <a:gd name="T5" fmla="*/ 0 h 621"/>
              <a:gd name="T6" fmla="*/ 634 w 639"/>
              <a:gd name="T7" fmla="*/ 0 h 621"/>
              <a:gd name="T8" fmla="*/ 639 w 639"/>
              <a:gd name="T9" fmla="*/ 619 h 621"/>
              <a:gd name="T10" fmla="*/ 195 w 639"/>
              <a:gd name="T11" fmla="*/ 621 h 621"/>
              <a:gd name="T12" fmla="*/ 195 w 639"/>
              <a:gd name="T13" fmla="*/ 414 h 621"/>
              <a:gd name="T14" fmla="*/ 4 w 639"/>
              <a:gd name="T15" fmla="*/ 412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9" h="621">
                <a:moveTo>
                  <a:pt x="0" y="213"/>
                </a:moveTo>
                <a:lnTo>
                  <a:pt x="192" y="213"/>
                </a:lnTo>
                <a:lnTo>
                  <a:pt x="190" y="0"/>
                </a:lnTo>
                <a:lnTo>
                  <a:pt x="634" y="0"/>
                </a:lnTo>
                <a:lnTo>
                  <a:pt x="639" y="619"/>
                </a:lnTo>
                <a:lnTo>
                  <a:pt x="195" y="621"/>
                </a:lnTo>
                <a:lnTo>
                  <a:pt x="195" y="414"/>
                </a:lnTo>
                <a:lnTo>
                  <a:pt x="4" y="412"/>
                </a:lnTo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4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79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67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58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07407E-6 C 0.02014 -0.00162 0.06736 0.01135 0.0934 0.02848 C 0.11944 0.04561 0.14063 0.07801 0.1559 0.10301 C 0.17118 0.12801 0.17813 0.15348 0.18507 0.17894 C 0.19201 0.2044 0.19549 0.24352 0.19722 0.25625 " pathEditMode="relative" rAng="0" ptsTypes="faaaf">
                                      <p:cBhvr>
                                        <p:cTn id="18" dur="2000" fill="hold"/>
                                        <p:tgtEl>
                                          <p:spTgt spid="1679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61" y="1273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406 -0.00463 -0.0592 -0.01019 -0.08472 -0.02731 C -0.11024 -0.04444 -0.13646 -0.07569 -0.15347 -0.10231 C -0.17049 -0.12894 -0.18021 -0.15995 -0.18681 -0.18657 C -0.1934 -0.21319 -0.1934 -0.22685 -0.19306 -0.2625 " pathEditMode="relative" rAng="0" ptsTypes="faaaf">
                                      <p:cBhvr>
                                        <p:cTn id="20" dur="2000" fill="hold"/>
                                        <p:tgtEl>
                                          <p:spTgt spid="1679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70" y="-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7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7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7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7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679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67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7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7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67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67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 C 0.00121 -0.01366 -0.00261 -0.05069 0.00677 -0.08194 C 0.01614 -0.11319 0.03854 -0.16111 0.05677 -0.1875 C 0.075 -0.21389 0.09392 -0.22824 0.11649 -0.23981 C 0.13906 -0.25139 0.17691 -0.25648 0.19184 -0.25694 " pathEditMode="relative" rAng="0" ptsTypes="faaaf">
                                      <p:cBhvr>
                                        <p:cTn id="58" dur="2000" fill="hold"/>
                                        <p:tgtEl>
                                          <p:spTgt spid="1679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62" y="-1284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0.0 C -0.00243 0.01551 -0.00694 0.06528 -0.01458 0.09306 C -0.02222 0.12083 -0.02916 0.14352 -0.04548 0.16713 C -0.0618 0.19074 -0.0875 0.21921 -0.1125 0.23519 C -0.1375 0.25116 -0.17709 0.25972 -0.19584 0.2625 " pathEditMode="relative" rAng="0" ptsTypes="faaaf">
                                      <p:cBhvr>
                                        <p:cTn id="60" dur="2000" fill="hold"/>
                                        <p:tgtEl>
                                          <p:spTgt spid="1679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2" y="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67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679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67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167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679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67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67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67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67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79" grpId="0" animBg="1" autoUpdateAnimBg="0"/>
      <p:bldP spid="167980" grpId="0" animBg="1" autoUpdateAnimBg="0"/>
      <p:bldP spid="167958" grpId="1" animBg="1"/>
      <p:bldP spid="167958" grpId="2" animBg="1"/>
      <p:bldP spid="167959" grpId="1" animBg="1"/>
      <p:bldP spid="167959" grpId="2" animBg="1"/>
      <p:bldP spid="167968" grpId="0" animBg="1"/>
      <p:bldP spid="167968" grpId="1" animBg="1"/>
      <p:bldP spid="167968" grpId="2" animBg="1"/>
      <p:bldP spid="167969" grpId="0" animBg="1"/>
      <p:bldP spid="167969" grpId="1" animBg="1"/>
      <p:bldP spid="167969" grpId="2" animBg="1"/>
      <p:bldP spid="167970" grpId="0" animBg="1"/>
      <p:bldP spid="167970" grpId="1" animBg="1"/>
      <p:bldP spid="167971" grpId="0" animBg="1"/>
      <p:bldP spid="167971" grpId="1" animBg="1"/>
      <p:bldP spid="167973" grpId="0" animBg="1"/>
      <p:bldP spid="167973" grpId="1" animBg="1"/>
      <p:bldP spid="167976" grpId="0" animBg="1"/>
      <p:bldP spid="167976" grpId="1" animBg="1"/>
      <p:bldP spid="167977" grpId="0" animBg="1"/>
      <p:bldP spid="167978" grpId="0" animBg="1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3BCAA-6F0E-46B8-9E34-2EF841CCA052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4A8F9-BA44-46E2-846F-6AAE9E1D84F6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1655763" y="4652963"/>
            <a:ext cx="5543550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8800" dirty="0"/>
              <a:t>e = </a:t>
            </a:r>
            <a:r>
              <a:rPr lang="en-AU" altLang="en-US" sz="8800" dirty="0" err="1"/>
              <a:t>B</a:t>
            </a:r>
            <a:r>
              <a:rPr lang="en-AU" altLang="en-US" sz="8800" dirty="0" err="1">
                <a:latin typeface="Mistral" panose="03090702030407020403" pitchFamily="66" charset="0"/>
              </a:rPr>
              <a:t>l</a:t>
            </a:r>
            <a:r>
              <a:rPr lang="en-AU" altLang="en-US" sz="8800" dirty="0" err="1"/>
              <a:t>v</a:t>
            </a:r>
            <a:endParaRPr lang="en-AU" altLang="en-US" sz="8800" dirty="0"/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431800" y="333375"/>
            <a:ext cx="6588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/>
              <a:t>The generated voltage depends on:</a:t>
            </a:r>
          </a:p>
        </p:txBody>
      </p:sp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755650" y="1003300"/>
            <a:ext cx="5651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/>
              <a:t>The strength of the magnetic field,</a:t>
            </a:r>
          </a:p>
        </p:txBody>
      </p:sp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4248150" y="1611313"/>
            <a:ext cx="467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>
                <a:solidFill>
                  <a:schemeClr val="hlink"/>
                </a:solidFill>
              </a:rPr>
              <a:t>Flux Density (B)	{</a:t>
            </a:r>
            <a:r>
              <a:rPr lang="en-AU" altLang="en-US">
                <a:solidFill>
                  <a:srgbClr val="FF0000"/>
                </a:solidFill>
              </a:rPr>
              <a:t>Tesla</a:t>
            </a:r>
            <a:r>
              <a:rPr lang="en-AU" altLang="en-US">
                <a:solidFill>
                  <a:schemeClr val="accent2"/>
                </a:solidFill>
              </a:rPr>
              <a:t>}</a:t>
            </a:r>
            <a:endParaRPr lang="en-AU" altLang="en-US">
              <a:solidFill>
                <a:schemeClr val="hlink"/>
              </a:solidFill>
            </a:endParaRP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755650" y="2219325"/>
            <a:ext cx="8135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/>
              <a:t>The length of the conductor in the magnetic field, and</a:t>
            </a:r>
          </a:p>
        </p:txBody>
      </p:sp>
      <p:sp>
        <p:nvSpPr>
          <p:cNvPr id="168969" name="Text Box 9"/>
          <p:cNvSpPr txBox="1">
            <a:spLocks noChangeArrowheads="1"/>
          </p:cNvSpPr>
          <p:nvPr/>
        </p:nvSpPr>
        <p:spPr bwMode="auto">
          <a:xfrm>
            <a:off x="4248150" y="2827338"/>
            <a:ext cx="467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>
                <a:solidFill>
                  <a:schemeClr val="hlink"/>
                </a:solidFill>
              </a:rPr>
              <a:t>Length (</a:t>
            </a:r>
            <a:r>
              <a:rPr lang="en-AU" altLang="en-US" dirty="0">
                <a:solidFill>
                  <a:schemeClr val="hlink"/>
                </a:solidFill>
                <a:latin typeface="Mistral" panose="03090702030407020403" pitchFamily="66" charset="0"/>
              </a:rPr>
              <a:t>l</a:t>
            </a:r>
            <a:r>
              <a:rPr lang="en-AU" altLang="en-US" dirty="0">
                <a:solidFill>
                  <a:schemeClr val="hlink"/>
                </a:solidFill>
              </a:rPr>
              <a:t>)		</a:t>
            </a:r>
            <a:r>
              <a:rPr lang="en-AU" altLang="en-US" dirty="0">
                <a:solidFill>
                  <a:schemeClr val="accent2"/>
                </a:solidFill>
              </a:rPr>
              <a:t>{</a:t>
            </a:r>
            <a:r>
              <a:rPr lang="en-AU" altLang="en-US" dirty="0">
                <a:solidFill>
                  <a:srgbClr val="FF0000"/>
                </a:solidFill>
              </a:rPr>
              <a:t>meters</a:t>
            </a:r>
            <a:r>
              <a:rPr lang="en-AU" altLang="en-US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168970" name="Text Box 10"/>
          <p:cNvSpPr txBox="1">
            <a:spLocks noChangeArrowheads="1"/>
          </p:cNvSpPr>
          <p:nvPr/>
        </p:nvSpPr>
        <p:spPr bwMode="auto">
          <a:xfrm>
            <a:off x="755650" y="3435350"/>
            <a:ext cx="8064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/>
              <a:t>The velocity of the conductor in the magnetic field,</a:t>
            </a:r>
          </a:p>
        </p:txBody>
      </p:sp>
      <p:sp>
        <p:nvSpPr>
          <p:cNvPr id="168971" name="Text Box 11"/>
          <p:cNvSpPr txBox="1">
            <a:spLocks noChangeArrowheads="1"/>
          </p:cNvSpPr>
          <p:nvPr/>
        </p:nvSpPr>
        <p:spPr bwMode="auto">
          <a:xfrm>
            <a:off x="4248150" y="4043363"/>
            <a:ext cx="467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>
                <a:solidFill>
                  <a:schemeClr val="hlink"/>
                </a:solidFill>
              </a:rPr>
              <a:t>Velocity (v)		{</a:t>
            </a:r>
            <a:r>
              <a:rPr lang="en-AU" altLang="en-US">
                <a:solidFill>
                  <a:srgbClr val="FF0000"/>
                </a:solidFill>
              </a:rPr>
              <a:t>ms</a:t>
            </a:r>
            <a:r>
              <a:rPr lang="en-AU" altLang="en-US" baseline="30000">
                <a:solidFill>
                  <a:srgbClr val="FF0000"/>
                </a:solidFill>
              </a:rPr>
              <a:t>-1</a:t>
            </a:r>
            <a:r>
              <a:rPr lang="en-AU" altLang="en-US">
                <a:solidFill>
                  <a:schemeClr val="hlink"/>
                </a:solidFill>
              </a:rPr>
              <a:t>}</a:t>
            </a:r>
          </a:p>
        </p:txBody>
      </p:sp>
      <p:sp>
        <p:nvSpPr>
          <p:cNvPr id="1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8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8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8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8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8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8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  <p:bldP spid="168965" grpId="0"/>
      <p:bldP spid="168966" grpId="0"/>
      <p:bldP spid="168967" grpId="0"/>
      <p:bldP spid="168968" grpId="0"/>
      <p:bldP spid="168969" grpId="0"/>
      <p:bldP spid="168970" grpId="0"/>
      <p:bldP spid="168971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7B413-CED2-430C-B21D-8E5077982A05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6622D-1CCD-4FB9-8AB2-08AA4471889D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0" y="0"/>
            <a:ext cx="1763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 smtClean="0"/>
              <a:t>Ex. </a:t>
            </a:r>
            <a:r>
              <a:rPr lang="en-AU" altLang="en-US" sz="2000" dirty="0"/>
              <a:t>2</a:t>
            </a: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5003453" y="1993524"/>
            <a:ext cx="1728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dirty="0"/>
              <a:t> = 0.25 m</a:t>
            </a:r>
          </a:p>
        </p:txBody>
      </p:sp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4932040" y="3291832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v = 20 ms</a:t>
            </a:r>
            <a:r>
              <a:rPr lang="en-AU" altLang="en-US" baseline="30000" dirty="0"/>
              <a:t>-1</a:t>
            </a:r>
            <a:r>
              <a:rPr lang="en-AU" altLang="en-US" dirty="0"/>
              <a:t> </a:t>
            </a:r>
          </a:p>
        </p:txBody>
      </p:sp>
      <p:sp>
        <p:nvSpPr>
          <p:cNvPr id="169991" name="Text Box 7"/>
          <p:cNvSpPr txBox="1">
            <a:spLocks noChangeArrowheads="1"/>
          </p:cNvSpPr>
          <p:nvPr/>
        </p:nvSpPr>
        <p:spPr bwMode="auto">
          <a:xfrm>
            <a:off x="4896036" y="2642678"/>
            <a:ext cx="2087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B = 1.5 T</a:t>
            </a:r>
          </a:p>
        </p:txBody>
      </p:sp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4932040" y="3940986"/>
            <a:ext cx="19685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/>
              <a:t>e = </a:t>
            </a:r>
            <a:r>
              <a:rPr lang="en-AU" altLang="en-US" sz="2800" dirty="0" err="1"/>
              <a:t>B</a:t>
            </a:r>
            <a:r>
              <a:rPr lang="en-AU" altLang="en-US" sz="2800" dirty="0" err="1">
                <a:latin typeface="Mistral" panose="03090702030407020403" pitchFamily="66" charset="0"/>
              </a:rPr>
              <a:t>l</a:t>
            </a:r>
            <a:r>
              <a:rPr lang="en-AU" altLang="en-US" sz="2800" dirty="0" err="1"/>
              <a:t>v</a:t>
            </a:r>
            <a:endParaRPr lang="en-AU" altLang="en-US" sz="2800" dirty="0"/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4896036" y="4590140"/>
            <a:ext cx="37449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/>
              <a:t>e = 1.5 x 0.25 x 20</a:t>
            </a:r>
          </a:p>
        </p:txBody>
      </p:sp>
      <p:sp>
        <p:nvSpPr>
          <p:cNvPr id="169994" name="Text Box 10"/>
          <p:cNvSpPr txBox="1">
            <a:spLocks noChangeArrowheads="1"/>
          </p:cNvSpPr>
          <p:nvPr/>
        </p:nvSpPr>
        <p:spPr bwMode="auto">
          <a:xfrm>
            <a:off x="4896036" y="5301208"/>
            <a:ext cx="37449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/>
              <a:t>e = 7.5 V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75556" y="549275"/>
            <a:ext cx="8280920" cy="1214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Find the EMF generated by a 250 mm length of copper wire passing through a magnetic field with a flux density of 1.5 Tesla at a velocity of 20 meters per second.</a:t>
            </a:r>
            <a:endParaRPr lang="en-AU" altLang="en-US" sz="200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212877" y="944374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4463988" y="1304764"/>
            <a:ext cx="28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>
            <a:off x="1980028" y="1700808"/>
            <a:ext cx="262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1727200" y="944374"/>
            <a:ext cx="18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575556" y="1993524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know?</a:t>
            </a:r>
            <a:endParaRPr lang="en-AU" altLang="en-US" sz="2000" dirty="0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575556" y="3940986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want to know?</a:t>
            </a:r>
            <a:endParaRPr lang="en-AU" altLang="en-US" sz="2000" dirty="0"/>
          </a:p>
        </p:txBody>
      </p:sp>
      <p:sp>
        <p:nvSpPr>
          <p:cNvPr id="2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9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9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9" grpId="0"/>
      <p:bldP spid="169990" grpId="0"/>
      <p:bldP spid="169991" grpId="0"/>
      <p:bldP spid="169992" grpId="0"/>
      <p:bldP spid="169993" grpId="0"/>
      <p:bldP spid="169994" grpId="0"/>
      <p:bldP spid="26" grpId="0"/>
      <p:bldP spid="27" grpId="0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7B413-CED2-430C-B21D-8E5077982A05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6622D-1CCD-4FB9-8AB2-08AA4471889D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169995" name="Text Box 11"/>
          <p:cNvSpPr txBox="1">
            <a:spLocks noChangeArrowheads="1"/>
          </p:cNvSpPr>
          <p:nvPr/>
        </p:nvSpPr>
        <p:spPr bwMode="auto">
          <a:xfrm>
            <a:off x="0" y="0"/>
            <a:ext cx="176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 smtClean="0"/>
              <a:t>Ex. </a:t>
            </a:r>
            <a:r>
              <a:rPr lang="en-AU" altLang="en-US" sz="2000" dirty="0"/>
              <a:t>3</a:t>
            </a:r>
          </a:p>
        </p:txBody>
      </p:sp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5003452" y="1993524"/>
            <a:ext cx="1728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>
                <a:latin typeface="Mistral" panose="03090702030407020403" pitchFamily="66" charset="0"/>
              </a:rPr>
              <a:t>l</a:t>
            </a:r>
            <a:r>
              <a:rPr lang="en-AU" altLang="en-US" dirty="0"/>
              <a:t> = 0.2 m</a:t>
            </a:r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4932040" y="3901962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v = ?? ms</a:t>
            </a:r>
            <a:r>
              <a:rPr lang="en-AU" altLang="en-US" baseline="30000" dirty="0"/>
              <a:t>-1</a:t>
            </a:r>
            <a:r>
              <a:rPr lang="en-AU" altLang="en-US" dirty="0"/>
              <a:t> </a:t>
            </a:r>
          </a:p>
        </p:txBody>
      </p:sp>
      <p:sp>
        <p:nvSpPr>
          <p:cNvPr id="169998" name="Text Box 14"/>
          <p:cNvSpPr txBox="1">
            <a:spLocks noChangeArrowheads="1"/>
          </p:cNvSpPr>
          <p:nvPr/>
        </p:nvSpPr>
        <p:spPr bwMode="auto">
          <a:xfrm>
            <a:off x="4896036" y="2629670"/>
            <a:ext cx="2087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B = 0.25 T</a:t>
            </a:r>
          </a:p>
        </p:txBody>
      </p:sp>
      <p:sp>
        <p:nvSpPr>
          <p:cNvPr id="169999" name="Text Box 15"/>
          <p:cNvSpPr txBox="1">
            <a:spLocks noChangeArrowheads="1"/>
          </p:cNvSpPr>
          <p:nvPr/>
        </p:nvSpPr>
        <p:spPr bwMode="auto">
          <a:xfrm>
            <a:off x="4932040" y="3265816"/>
            <a:ext cx="1968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/>
              <a:t>e = 1.5 V</a:t>
            </a:r>
          </a:p>
        </p:txBody>
      </p:sp>
      <p:sp>
        <p:nvSpPr>
          <p:cNvPr id="170000" name="Text Box 16"/>
          <p:cNvSpPr txBox="1">
            <a:spLocks noChangeArrowheads="1"/>
          </p:cNvSpPr>
          <p:nvPr/>
        </p:nvSpPr>
        <p:spPr bwMode="auto">
          <a:xfrm>
            <a:off x="4932040" y="4540162"/>
            <a:ext cx="1620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/>
              <a:t>v = </a:t>
            </a:r>
            <a:r>
              <a:rPr lang="en-AU" altLang="en-US" sz="2800" baseline="30000" dirty="0"/>
              <a:t>e</a:t>
            </a:r>
            <a:r>
              <a:rPr lang="en-AU" altLang="en-US" sz="2800" dirty="0"/>
              <a:t>/</a:t>
            </a:r>
            <a:r>
              <a:rPr lang="en-AU" altLang="en-US" sz="2800" baseline="-25000" dirty="0" err="1"/>
              <a:t>B</a:t>
            </a:r>
            <a:r>
              <a:rPr lang="en-AU" altLang="en-US" sz="2800" baseline="-25000" dirty="0" err="1">
                <a:latin typeface="Mistral" panose="03090702030407020403" pitchFamily="66" charset="0"/>
              </a:rPr>
              <a:t>l</a:t>
            </a:r>
            <a:endParaRPr lang="en-AU" altLang="en-US" sz="2800" dirty="0">
              <a:latin typeface="Mistral" panose="03090702030407020403" pitchFamily="66" charset="0"/>
            </a:endParaRPr>
          </a:p>
        </p:txBody>
      </p:sp>
      <p:sp>
        <p:nvSpPr>
          <p:cNvPr id="170001" name="Text Box 17"/>
          <p:cNvSpPr txBox="1">
            <a:spLocks noChangeArrowheads="1"/>
          </p:cNvSpPr>
          <p:nvPr/>
        </p:nvSpPr>
        <p:spPr bwMode="auto">
          <a:xfrm>
            <a:off x="4932040" y="5934223"/>
            <a:ext cx="2486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/>
              <a:t>v = 30 ms</a:t>
            </a:r>
            <a:r>
              <a:rPr lang="en-AU" altLang="en-US" sz="2800" baseline="30000"/>
              <a:t>-1</a:t>
            </a:r>
            <a:endParaRPr lang="en-AU" altLang="en-US" sz="2800"/>
          </a:p>
        </p:txBody>
      </p:sp>
      <p:sp>
        <p:nvSpPr>
          <p:cNvPr id="170002" name="Text Box 18"/>
          <p:cNvSpPr txBox="1">
            <a:spLocks noChangeArrowheads="1"/>
          </p:cNvSpPr>
          <p:nvPr/>
        </p:nvSpPr>
        <p:spPr bwMode="auto">
          <a:xfrm>
            <a:off x="4932040" y="5236166"/>
            <a:ext cx="30607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/>
              <a:t>v = </a:t>
            </a:r>
            <a:r>
              <a:rPr lang="en-AU" altLang="en-US" sz="2800" baseline="30000"/>
              <a:t>1.5</a:t>
            </a:r>
            <a:r>
              <a:rPr lang="en-AU" altLang="en-US" sz="2800"/>
              <a:t>/</a:t>
            </a:r>
            <a:r>
              <a:rPr lang="en-AU" altLang="en-US" sz="2800" baseline="-25000"/>
              <a:t>(0.25 x 0.2)</a:t>
            </a:r>
            <a:endParaRPr lang="en-AU" altLang="en-US" sz="2800" baseline="30000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75556" y="549275"/>
            <a:ext cx="828092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Find the velocity  of a 200 mm length of copper wire passing through a magnetic field with a flux density of 250 </a:t>
            </a:r>
            <a:r>
              <a:rPr lang="en-AU" altLang="en-US" sz="2000" dirty="0" err="1" smtClean="0"/>
              <a:t>milli</a:t>
            </a:r>
            <a:r>
              <a:rPr lang="en-AU" altLang="en-US" sz="2000" dirty="0" smtClean="0"/>
              <a:t> Tesla which produces an EMF of 1.5 Volts.</a:t>
            </a:r>
            <a:endParaRPr lang="en-AU" altLang="en-US" sz="2000" dirty="0"/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3312056" y="944374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4463988" y="1304764"/>
            <a:ext cx="349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1980028" y="1700808"/>
            <a:ext cx="212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>
            <a:off x="1727200" y="944374"/>
            <a:ext cx="82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575556" y="1993524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know?</a:t>
            </a:r>
            <a:endParaRPr lang="en-AU" altLang="en-US" sz="2000" dirty="0"/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575556" y="3891162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want to know?</a:t>
            </a:r>
            <a:endParaRPr lang="en-AU" altLang="en-US" sz="2000" dirty="0"/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1439652" y="4538108"/>
            <a:ext cx="1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/>
              <a:t>e = </a:t>
            </a:r>
            <a:r>
              <a:rPr lang="en-AU" altLang="en-US" sz="2800" dirty="0" err="1"/>
              <a:t>B</a:t>
            </a:r>
            <a:r>
              <a:rPr lang="en-AU" altLang="en-US" sz="2800" dirty="0" err="1">
                <a:latin typeface="Mistral" panose="03090702030407020403" pitchFamily="66" charset="0"/>
              </a:rPr>
              <a:t>l</a:t>
            </a:r>
            <a:r>
              <a:rPr lang="en-AU" altLang="en-US" sz="2800" dirty="0" err="1"/>
              <a:t>v</a:t>
            </a:r>
            <a:endParaRPr lang="en-AU" altLang="en-US" sz="28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3185846" y="4709708"/>
            <a:ext cx="1620000" cy="180020"/>
          </a:xfrm>
          <a:prstGeom prst="rightArrow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44561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9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9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9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9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0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0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0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6" grpId="0"/>
      <p:bldP spid="169997" grpId="0"/>
      <p:bldP spid="169998" grpId="0"/>
      <p:bldP spid="169999" grpId="0"/>
      <p:bldP spid="170000" grpId="0"/>
      <p:bldP spid="170001" grpId="0"/>
      <p:bldP spid="170002" grpId="0"/>
      <p:bldP spid="25" grpId="0"/>
      <p:bldP spid="26" grpId="0"/>
      <p:bldP spid="27" grpId="0"/>
      <p:bldP spid="2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196A-130E-465D-8095-D19B8865A579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8441-CDCC-438F-98F0-B51BF1010139}" type="slidenum">
              <a:rPr lang="en-AU" altLang="en-US"/>
              <a:pPr/>
              <a:t>15</a:t>
            </a:fld>
            <a:endParaRPr lang="en-AU" altLang="en-US"/>
          </a:p>
        </p:txBody>
      </p:sp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1943100" y="318617"/>
            <a:ext cx="5257800" cy="12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4000" dirty="0">
                <a:latin typeface="CommercialScript BT" pitchFamily="66" charset="0"/>
              </a:rPr>
              <a:t>Faraday's Law States</a:t>
            </a:r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1028700" y="1861234"/>
            <a:ext cx="70866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3200" i="1" dirty="0">
                <a:solidFill>
                  <a:schemeClr val="accent2"/>
                </a:solidFill>
              </a:rPr>
              <a:t>‘… The value of the </a:t>
            </a:r>
            <a:r>
              <a:rPr lang="en-AU" altLang="en-US" sz="3200" b="1" dirty="0" err="1">
                <a:solidFill>
                  <a:srgbClr val="FF0000"/>
                </a:solidFill>
              </a:rPr>
              <a:t>emf</a:t>
            </a:r>
            <a:r>
              <a:rPr lang="en-AU" altLang="en-US" sz="3200" i="1" dirty="0">
                <a:solidFill>
                  <a:schemeClr val="accent2"/>
                </a:solidFill>
              </a:rPr>
              <a:t> Induced in a </a:t>
            </a:r>
            <a:r>
              <a:rPr lang="en-AU" altLang="en-US" sz="3200" i="1" dirty="0" smtClean="0">
                <a:solidFill>
                  <a:schemeClr val="accent2"/>
                </a:solidFill>
              </a:rPr>
              <a:t>circuit </a:t>
            </a:r>
            <a:r>
              <a:rPr lang="en-AU" altLang="en-US" sz="3200" i="1" dirty="0">
                <a:solidFill>
                  <a:schemeClr val="accent2"/>
                </a:solidFill>
              </a:rPr>
              <a:t>depends on the number of conductors in the circuit and the rate of change of the magnetic flux linking the conductors. …’</a:t>
            </a:r>
          </a:p>
        </p:txBody>
      </p:sp>
      <p:graphicFrame>
        <p:nvGraphicFramePr>
          <p:cNvPr id="1730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644446"/>
              </p:ext>
            </p:extLst>
          </p:nvPr>
        </p:nvGraphicFramePr>
        <p:xfrm>
          <a:off x="2878138" y="4734396"/>
          <a:ext cx="3384550" cy="180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82" name="Equation" r:id="rId3" imgW="711000" imgH="380880" progId="Equation.3">
                  <p:embed/>
                </p:oleObj>
              </mc:Choice>
              <mc:Fallback>
                <p:oleObj name="Equation" r:id="rId3" imgW="711000" imgH="380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8138" y="4734396"/>
                        <a:ext cx="3384550" cy="180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/>
          <p:cNvCxnSpPr/>
          <p:nvPr/>
        </p:nvCxnSpPr>
        <p:spPr bwMode="auto">
          <a:xfrm>
            <a:off x="5904148" y="2852936"/>
            <a:ext cx="144016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1115616" y="3825044"/>
            <a:ext cx="6876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Oval 3"/>
          <p:cNvSpPr/>
          <p:nvPr/>
        </p:nvSpPr>
        <p:spPr bwMode="auto">
          <a:xfrm>
            <a:off x="4140040" y="5049384"/>
            <a:ext cx="792000" cy="108012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788024" y="4725144"/>
            <a:ext cx="1548000" cy="1836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autoUpdateAnimBg="0"/>
      <p:bldP spid="4" grpId="0" animBg="1"/>
      <p:bldP spid="4" grpId="1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690E0-86C8-433D-B4DB-FB131D186DC9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1572-5608-4E9D-AA1D-80C056E6C059}" type="slidenum">
              <a:rPr lang="en-AU" altLang="en-US"/>
              <a:pPr/>
              <a:t>16</a:t>
            </a:fld>
            <a:endParaRPr lang="en-AU" altLang="en-US"/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0" y="0"/>
            <a:ext cx="176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 smtClean="0"/>
              <a:t>Ex. </a:t>
            </a:r>
            <a:r>
              <a:rPr lang="en-AU" altLang="en-US" sz="2000" dirty="0"/>
              <a:t>5</a:t>
            </a: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5436381" y="1808820"/>
            <a:ext cx="233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N = 15 turns</a:t>
            </a: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5248225" y="2469890"/>
            <a:ext cx="2924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dirty="0"/>
              <a:t>ΔΦ</a:t>
            </a:r>
            <a:r>
              <a:rPr lang="en-AU" altLang="en-US" dirty="0"/>
              <a:t> = (0.3 - 0.1) </a:t>
            </a:r>
            <a:r>
              <a:rPr lang="en-AU" altLang="en-US" dirty="0" err="1"/>
              <a:t>Wb</a:t>
            </a:r>
            <a:endParaRPr lang="el-GR" altLang="en-US" dirty="0"/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5435166" y="5114170"/>
            <a:ext cx="2989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/>
              <a:t>e = 15 x 2</a:t>
            </a: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5435166" y="5837151"/>
            <a:ext cx="2989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/>
              <a:t>e = 30 V</a:t>
            </a:r>
          </a:p>
        </p:txBody>
      </p:sp>
      <p:sp>
        <p:nvSpPr>
          <p:cNvPr id="172052" name="Text Box 20"/>
          <p:cNvSpPr txBox="1">
            <a:spLocks noChangeArrowheads="1"/>
          </p:cNvSpPr>
          <p:nvPr/>
        </p:nvSpPr>
        <p:spPr bwMode="auto">
          <a:xfrm>
            <a:off x="5256163" y="3130960"/>
            <a:ext cx="291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 dirty="0"/>
              <a:t>ΔΦ</a:t>
            </a:r>
            <a:r>
              <a:rPr lang="en-AU" altLang="en-US" dirty="0"/>
              <a:t> = 0.2 </a:t>
            </a:r>
            <a:r>
              <a:rPr lang="en-AU" altLang="en-US" dirty="0" err="1"/>
              <a:t>Wb</a:t>
            </a:r>
            <a:endParaRPr lang="en-AU" altLang="en-US" dirty="0"/>
          </a:p>
        </p:txBody>
      </p:sp>
      <p:sp>
        <p:nvSpPr>
          <p:cNvPr id="172053" name="Rectangle 21"/>
          <p:cNvSpPr>
            <a:spLocks noChangeArrowheads="1"/>
          </p:cNvSpPr>
          <p:nvPr/>
        </p:nvSpPr>
        <p:spPr bwMode="auto">
          <a:xfrm>
            <a:off x="5297202" y="3792030"/>
            <a:ext cx="154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dirty="0"/>
              <a:t>Δ</a:t>
            </a:r>
            <a:r>
              <a:rPr lang="en-AU" altLang="en-US" dirty="0"/>
              <a:t>t = 0.1 s</a:t>
            </a:r>
          </a:p>
        </p:txBody>
      </p:sp>
      <p:sp>
        <p:nvSpPr>
          <p:cNvPr id="172054" name="Rectangle 22"/>
          <p:cNvSpPr>
            <a:spLocks noChangeArrowheads="1"/>
          </p:cNvSpPr>
          <p:nvPr/>
        </p:nvSpPr>
        <p:spPr bwMode="auto">
          <a:xfrm>
            <a:off x="5004048" y="4453100"/>
            <a:ext cx="2293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 baseline="30000" dirty="0"/>
              <a:t>ΔΦ</a:t>
            </a:r>
            <a:r>
              <a:rPr lang="en-AU" altLang="en-US" dirty="0"/>
              <a:t>/</a:t>
            </a:r>
            <a:r>
              <a:rPr lang="el-GR" altLang="en-US" baseline="-25000" dirty="0"/>
              <a:t>Δ</a:t>
            </a:r>
            <a:r>
              <a:rPr lang="en-AU" altLang="en-US" baseline="-25000" dirty="0"/>
              <a:t>t </a:t>
            </a:r>
            <a:r>
              <a:rPr lang="en-AU" altLang="en-US" dirty="0"/>
              <a:t>= 2 Wbs</a:t>
            </a:r>
            <a:r>
              <a:rPr lang="en-AU" altLang="en-US" baseline="30000" dirty="0"/>
              <a:t>-1</a:t>
            </a:r>
            <a:endParaRPr lang="el-GR" altLang="en-US" baseline="30000" dirty="0"/>
          </a:p>
        </p:txBody>
      </p:sp>
      <p:graphicFrame>
        <p:nvGraphicFramePr>
          <p:cNvPr id="1720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6648865"/>
              </p:ext>
            </p:extLst>
          </p:nvPr>
        </p:nvGraphicFramePr>
        <p:xfrm>
          <a:off x="1006624" y="4185084"/>
          <a:ext cx="19812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86" name="Equation" r:id="rId3" imgW="711000" imgH="380880" progId="Equation.3">
                  <p:embed/>
                </p:oleObj>
              </mc:Choice>
              <mc:Fallback>
                <p:oleObj name="Equation" r:id="rId3" imgW="711000" imgH="3808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624" y="4185084"/>
                        <a:ext cx="1981200" cy="1057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75556" y="549275"/>
            <a:ext cx="828092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Find the EMF generated in a coil of 15 turns if the magnetic field surrounding it drops from 0.3 to 0.1 Webers in </a:t>
            </a:r>
            <a:r>
              <a:rPr lang="en-AU" altLang="en-US" sz="2000" baseline="30000" dirty="0" smtClean="0"/>
              <a:t>1</a:t>
            </a:r>
            <a:r>
              <a:rPr lang="en-AU" altLang="en-US" sz="2000" dirty="0" smtClean="0"/>
              <a:t>/</a:t>
            </a:r>
            <a:r>
              <a:rPr lang="en-AU" altLang="en-US" sz="2000" baseline="-25000" dirty="0" smtClean="0"/>
              <a:t>10</a:t>
            </a:r>
            <a:r>
              <a:rPr lang="en-AU" altLang="en-US" sz="2000" dirty="0" smtClean="0"/>
              <a:t> of a second.</a:t>
            </a:r>
            <a:endParaRPr lang="en-AU" altLang="en-US" sz="2000" dirty="0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75556" y="1808820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know?</a:t>
            </a:r>
            <a:endParaRPr lang="en-AU" altLang="en-US" sz="2000" dirty="0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75556" y="3792030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want to know?</a:t>
            </a:r>
            <a:endParaRPr lang="en-AU" altLang="en-US" sz="2000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4140148" y="944374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3815916" y="1340768"/>
            <a:ext cx="208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6300428" y="1340768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727200" y="944374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/>
      <p:bldP spid="172038" grpId="0"/>
      <p:bldP spid="172041" grpId="0"/>
      <p:bldP spid="172042" grpId="0"/>
      <p:bldP spid="172052" grpId="0"/>
      <p:bldP spid="172053" grpId="0"/>
      <p:bldP spid="172054" grpId="0"/>
      <p:bldP spid="23" grpId="0"/>
      <p:bldP spid="24" grpId="0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690E0-86C8-433D-B4DB-FB131D186DC9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1572-5608-4E9D-AA1D-80C056E6C059}" type="slidenum">
              <a:rPr lang="en-AU" altLang="en-US"/>
              <a:pPr/>
              <a:t>17</a:t>
            </a:fld>
            <a:endParaRPr lang="en-AU" altLang="en-US"/>
          </a:p>
        </p:txBody>
      </p:sp>
      <p:graphicFrame>
        <p:nvGraphicFramePr>
          <p:cNvPr id="1720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8859693"/>
              </p:ext>
            </p:extLst>
          </p:nvPr>
        </p:nvGraphicFramePr>
        <p:xfrm>
          <a:off x="1006624" y="4797152"/>
          <a:ext cx="19812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46" name="Equation" r:id="rId3" imgW="711000" imgH="380880" progId="Equation.3">
                  <p:embed/>
                </p:oleObj>
              </mc:Choice>
              <mc:Fallback>
                <p:oleObj name="Equation" r:id="rId3" imgW="7110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624" y="4797152"/>
                        <a:ext cx="1981200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056" name="Text Box 24"/>
          <p:cNvSpPr txBox="1">
            <a:spLocks noChangeArrowheads="1"/>
          </p:cNvSpPr>
          <p:nvPr/>
        </p:nvSpPr>
        <p:spPr bwMode="auto">
          <a:xfrm>
            <a:off x="0" y="0"/>
            <a:ext cx="176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 smtClean="0"/>
              <a:t>Ex. </a:t>
            </a:r>
            <a:r>
              <a:rPr lang="en-AU" altLang="en-US" sz="2000" dirty="0"/>
              <a:t>6</a:t>
            </a:r>
          </a:p>
        </p:txBody>
      </p:sp>
      <p:sp>
        <p:nvSpPr>
          <p:cNvPr id="172057" name="Text Box 25"/>
          <p:cNvSpPr txBox="1">
            <a:spLocks noChangeArrowheads="1"/>
          </p:cNvSpPr>
          <p:nvPr/>
        </p:nvSpPr>
        <p:spPr bwMode="auto">
          <a:xfrm>
            <a:off x="5503503" y="1814272"/>
            <a:ext cx="233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e = 60 V</a:t>
            </a:r>
          </a:p>
        </p:txBody>
      </p:sp>
      <p:sp>
        <p:nvSpPr>
          <p:cNvPr id="172058" name="Text Box 26"/>
          <p:cNvSpPr txBox="1">
            <a:spLocks noChangeArrowheads="1"/>
          </p:cNvSpPr>
          <p:nvPr/>
        </p:nvSpPr>
        <p:spPr bwMode="auto">
          <a:xfrm>
            <a:off x="5215471" y="2460609"/>
            <a:ext cx="2711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dirty="0"/>
              <a:t>ΔΦ</a:t>
            </a:r>
            <a:r>
              <a:rPr lang="en-AU" altLang="en-US" dirty="0"/>
              <a:t> = (0.4 - 0) </a:t>
            </a:r>
            <a:r>
              <a:rPr lang="en-AU" altLang="en-US" dirty="0" err="1"/>
              <a:t>Wb</a:t>
            </a:r>
            <a:endParaRPr lang="el-GR" altLang="en-US" dirty="0"/>
          </a:p>
        </p:txBody>
      </p:sp>
      <p:sp>
        <p:nvSpPr>
          <p:cNvPr id="172059" name="Text Box 27"/>
          <p:cNvSpPr txBox="1">
            <a:spLocks noChangeArrowheads="1"/>
          </p:cNvSpPr>
          <p:nvPr/>
        </p:nvSpPr>
        <p:spPr bwMode="auto">
          <a:xfrm>
            <a:off x="5362364" y="5066233"/>
            <a:ext cx="3165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altLang="en-US" sz="2800"/>
              <a:t>N = e </a:t>
            </a:r>
            <a:r>
              <a:rPr lang="el-GR" altLang="en-US" sz="2800" baseline="30000"/>
              <a:t>Δ</a:t>
            </a:r>
            <a:r>
              <a:rPr lang="en-AU" altLang="en-US" sz="2800" baseline="30000"/>
              <a:t>t</a:t>
            </a:r>
            <a:r>
              <a:rPr lang="en-AU" altLang="en-US" sz="2800"/>
              <a:t>/</a:t>
            </a:r>
            <a:r>
              <a:rPr lang="el-GR" altLang="en-US" sz="2800" baseline="-25000"/>
              <a:t>ΔΦ</a:t>
            </a:r>
            <a:r>
              <a:rPr lang="en-AU" altLang="en-US" sz="2800"/>
              <a:t> = </a:t>
            </a:r>
            <a:r>
              <a:rPr lang="en-AU" altLang="en-US" sz="2800" baseline="30000"/>
              <a:t>60</a:t>
            </a:r>
            <a:r>
              <a:rPr lang="en-AU" altLang="en-US" sz="2800"/>
              <a:t>/</a:t>
            </a:r>
            <a:r>
              <a:rPr lang="en-AU" altLang="en-US" sz="2800" baseline="-25000"/>
              <a:t>80</a:t>
            </a:r>
            <a:endParaRPr lang="el-GR" altLang="en-US" sz="2800"/>
          </a:p>
        </p:txBody>
      </p:sp>
      <p:sp>
        <p:nvSpPr>
          <p:cNvPr id="172060" name="Text Box 28"/>
          <p:cNvSpPr txBox="1">
            <a:spLocks noChangeArrowheads="1"/>
          </p:cNvSpPr>
          <p:nvPr/>
        </p:nvSpPr>
        <p:spPr bwMode="auto">
          <a:xfrm>
            <a:off x="5362364" y="5754204"/>
            <a:ext cx="2989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/>
              <a:t>N = ¾ turns</a:t>
            </a:r>
          </a:p>
        </p:txBody>
      </p:sp>
      <p:sp>
        <p:nvSpPr>
          <p:cNvPr id="172061" name="Text Box 29"/>
          <p:cNvSpPr txBox="1">
            <a:spLocks noChangeArrowheads="1"/>
          </p:cNvSpPr>
          <p:nvPr/>
        </p:nvSpPr>
        <p:spPr bwMode="auto">
          <a:xfrm>
            <a:off x="5215471" y="3106946"/>
            <a:ext cx="2916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/>
              <a:t>ΔΦ</a:t>
            </a:r>
            <a:r>
              <a:rPr lang="en-AU" altLang="en-US"/>
              <a:t> = 0.4 Wb</a:t>
            </a:r>
          </a:p>
        </p:txBody>
      </p:sp>
      <p:sp>
        <p:nvSpPr>
          <p:cNvPr id="172062" name="Rectangle 30"/>
          <p:cNvSpPr>
            <a:spLocks noChangeArrowheads="1"/>
          </p:cNvSpPr>
          <p:nvPr/>
        </p:nvSpPr>
        <p:spPr bwMode="auto">
          <a:xfrm>
            <a:off x="5287566" y="3753283"/>
            <a:ext cx="1963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/>
              <a:t>Δ</a:t>
            </a:r>
            <a:r>
              <a:rPr lang="en-AU" altLang="en-US"/>
              <a:t>t = 0.005 s</a:t>
            </a:r>
          </a:p>
        </p:txBody>
      </p:sp>
      <p:sp>
        <p:nvSpPr>
          <p:cNvPr id="172063" name="Rectangle 31"/>
          <p:cNvSpPr>
            <a:spLocks noChangeArrowheads="1"/>
          </p:cNvSpPr>
          <p:nvPr/>
        </p:nvSpPr>
        <p:spPr bwMode="auto">
          <a:xfrm>
            <a:off x="5004048" y="4399620"/>
            <a:ext cx="2479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 baseline="30000"/>
              <a:t>ΔΦ</a:t>
            </a:r>
            <a:r>
              <a:rPr lang="en-AU" altLang="en-US"/>
              <a:t>/</a:t>
            </a:r>
            <a:r>
              <a:rPr lang="el-GR" altLang="en-US" baseline="-25000"/>
              <a:t>Δ</a:t>
            </a:r>
            <a:r>
              <a:rPr lang="en-AU" altLang="en-US" baseline="-25000"/>
              <a:t>t </a:t>
            </a:r>
            <a:r>
              <a:rPr lang="en-AU" altLang="en-US"/>
              <a:t>= 80 Wbs</a:t>
            </a:r>
            <a:r>
              <a:rPr lang="en-AU" altLang="en-US" baseline="30000"/>
              <a:t>-1</a:t>
            </a:r>
            <a:endParaRPr lang="el-GR" altLang="en-US" baseline="30000"/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75556" y="549275"/>
            <a:ext cx="828092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Find the number of turns required in a coil which can produce an EMF of 60 Volts when a magnetic field of 400 </a:t>
            </a:r>
            <a:r>
              <a:rPr lang="en-AU" altLang="en-US" sz="2000" dirty="0" err="1" smtClean="0"/>
              <a:t>milli</a:t>
            </a:r>
            <a:r>
              <a:rPr lang="en-AU" altLang="en-US" sz="2000" dirty="0" smtClean="0"/>
              <a:t> Tesla drops to Zero in 5 </a:t>
            </a:r>
            <a:r>
              <a:rPr lang="en-AU" altLang="en-US" sz="2000" dirty="0" err="1" smtClean="0"/>
              <a:t>milli</a:t>
            </a:r>
            <a:r>
              <a:rPr lang="en-AU" altLang="en-US" sz="2000" dirty="0" smtClean="0"/>
              <a:t> Seconds.</a:t>
            </a:r>
            <a:endParaRPr lang="en-AU" altLang="en-US" sz="2000" dirty="0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75556" y="1808872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know?</a:t>
            </a:r>
            <a:endParaRPr lang="en-AU" altLang="en-US" sz="2000" dirty="0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75556" y="3753283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want to know?</a:t>
            </a:r>
            <a:endParaRPr lang="en-AU" altLang="en-US" sz="2000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719572" y="1340768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5724128" y="1340768"/>
            <a:ext cx="223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1583668" y="1700808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763884" y="944374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Right Arrow 28"/>
          <p:cNvSpPr/>
          <p:nvPr/>
        </p:nvSpPr>
        <p:spPr bwMode="auto">
          <a:xfrm>
            <a:off x="3365094" y="5235779"/>
            <a:ext cx="1620000" cy="180020"/>
          </a:xfrm>
          <a:prstGeom prst="rightArrow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83236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7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57" grpId="0"/>
      <p:bldP spid="172058" grpId="0"/>
      <p:bldP spid="172059" grpId="0"/>
      <p:bldP spid="172060" grpId="0"/>
      <p:bldP spid="172061" grpId="0"/>
      <p:bldP spid="172062" grpId="0"/>
      <p:bldP spid="172063" grpId="0"/>
      <p:bldP spid="23" grpId="0"/>
      <p:bldP spid="24" grpId="0"/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690E0-86C8-433D-B4DB-FB131D186DC9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1572-5608-4E9D-AA1D-80C056E6C059}" type="slidenum">
              <a:rPr lang="en-AU" altLang="en-US"/>
              <a:pPr/>
              <a:t>18</a:t>
            </a:fld>
            <a:endParaRPr lang="en-AU" altLang="en-US"/>
          </a:p>
        </p:txBody>
      </p:sp>
      <p:sp>
        <p:nvSpPr>
          <p:cNvPr id="172056" name="Text Box 24"/>
          <p:cNvSpPr txBox="1">
            <a:spLocks noChangeArrowheads="1"/>
          </p:cNvSpPr>
          <p:nvPr/>
        </p:nvSpPr>
        <p:spPr bwMode="auto">
          <a:xfrm>
            <a:off x="0" y="0"/>
            <a:ext cx="1763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 smtClean="0"/>
              <a:t>Ex. 7</a:t>
            </a:r>
            <a:endParaRPr lang="en-AU" altLang="en-US" sz="2000" dirty="0"/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431540" y="476672"/>
            <a:ext cx="84600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Calculate the EMF induced in each coil of a transformer that has</a:t>
            </a:r>
            <a:br>
              <a:rPr lang="en-AU" altLang="en-US" sz="2000" dirty="0" smtClean="0"/>
            </a:br>
            <a:r>
              <a:rPr lang="en-AU" altLang="en-US" sz="2000" dirty="0" smtClean="0"/>
              <a:t>600 turns on the primary and 50 turns on the secondary if a flux of 0.25 </a:t>
            </a:r>
            <a:r>
              <a:rPr lang="en-AU" altLang="en-US" sz="2000" dirty="0" err="1" smtClean="0"/>
              <a:t>Wb</a:t>
            </a:r>
            <a:r>
              <a:rPr lang="en-AU" altLang="en-US" sz="2000" dirty="0" smtClean="0"/>
              <a:t> is reduced to zero in 5 </a:t>
            </a:r>
            <a:r>
              <a:rPr lang="en-AU" altLang="en-US" sz="2000" dirty="0" err="1" smtClean="0"/>
              <a:t>milli</a:t>
            </a:r>
            <a:r>
              <a:rPr lang="en-AU" altLang="en-US" sz="2000" dirty="0" smtClean="0"/>
              <a:t> Seconds.</a:t>
            </a:r>
            <a:endParaRPr lang="en-AU" altLang="en-US" sz="2000" dirty="0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75556" y="1808872"/>
            <a:ext cx="25562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know?</a:t>
            </a:r>
            <a:endParaRPr lang="en-AU" altLang="en-US" sz="2000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575556" y="1232161"/>
            <a:ext cx="65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539552" y="1628205"/>
            <a:ext cx="320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2123728" y="871771"/>
            <a:ext cx="29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7776480" y="1232161"/>
            <a:ext cx="93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>
            <a:off x="4176060" y="1628205"/>
            <a:ext cx="165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827724" y="2417953"/>
            <a:ext cx="2520000" cy="2163175"/>
            <a:chOff x="580206" y="2457872"/>
            <a:chExt cx="3060700" cy="2627312"/>
          </a:xfrm>
        </p:grpSpPr>
        <p:grpSp>
          <p:nvGrpSpPr>
            <p:cNvPr id="32" name="Group 4"/>
            <p:cNvGrpSpPr>
              <a:grpSpLocks/>
            </p:cNvGrpSpPr>
            <p:nvPr/>
          </p:nvGrpSpPr>
          <p:grpSpPr bwMode="auto">
            <a:xfrm>
              <a:off x="1045344" y="2457872"/>
              <a:ext cx="2124075" cy="2627312"/>
              <a:chOff x="1066" y="323"/>
              <a:chExt cx="2268" cy="2291"/>
            </a:xfrm>
          </p:grpSpPr>
          <p:sp>
            <p:nvSpPr>
              <p:cNvPr id="33" name="Rectangle 5"/>
              <p:cNvSpPr>
                <a:spLocks noChangeArrowheads="1"/>
              </p:cNvSpPr>
              <p:nvPr/>
            </p:nvSpPr>
            <p:spPr bwMode="auto">
              <a:xfrm>
                <a:off x="1066" y="323"/>
                <a:ext cx="2268" cy="2291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36078"/>
                      <a:invGamma/>
                    </a:schemeClr>
                  </a:gs>
                </a:gsLst>
                <a:lin ang="5400000" scaled="1"/>
              </a:gradFill>
              <a:ln w="28575" algn="ctr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34" name="Rectangle 6"/>
              <p:cNvSpPr>
                <a:spLocks noChangeArrowheads="1"/>
              </p:cNvSpPr>
              <p:nvPr/>
            </p:nvSpPr>
            <p:spPr bwMode="auto">
              <a:xfrm>
                <a:off x="1519" y="788"/>
                <a:ext cx="1361" cy="1361"/>
              </a:xfrm>
              <a:prstGeom prst="rect">
                <a:avLst/>
              </a:prstGeom>
              <a:solidFill>
                <a:srgbClr val="CCFFFF"/>
              </a:solidFill>
              <a:ln w="28575" algn="ctr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35" name="Group 30"/>
            <p:cNvGrpSpPr>
              <a:grpSpLocks/>
            </p:cNvGrpSpPr>
            <p:nvPr/>
          </p:nvGrpSpPr>
          <p:grpSpPr bwMode="auto">
            <a:xfrm>
              <a:off x="580206" y="3080172"/>
              <a:ext cx="982663" cy="1382712"/>
              <a:chOff x="158" y="730"/>
              <a:chExt cx="1050" cy="1206"/>
            </a:xfrm>
          </p:grpSpPr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158" y="730"/>
                <a:ext cx="1034" cy="56"/>
              </a:xfrm>
              <a:custGeom>
                <a:avLst/>
                <a:gdLst>
                  <a:gd name="T0" fmla="*/ 0 w 1034"/>
                  <a:gd name="T1" fmla="*/ 4 h 56"/>
                  <a:gd name="T2" fmla="*/ 721 w 1034"/>
                  <a:gd name="T3" fmla="*/ 4 h 56"/>
                  <a:gd name="T4" fmla="*/ 994 w 1034"/>
                  <a:gd name="T5" fmla="*/ 26 h 56"/>
                  <a:gd name="T6" fmla="*/ 960 w 1034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4" h="56">
                    <a:moveTo>
                      <a:pt x="0" y="4"/>
                    </a:moveTo>
                    <a:cubicBezTo>
                      <a:pt x="278" y="2"/>
                      <a:pt x="556" y="0"/>
                      <a:pt x="721" y="4"/>
                    </a:cubicBezTo>
                    <a:cubicBezTo>
                      <a:pt x="887" y="8"/>
                      <a:pt x="954" y="17"/>
                      <a:pt x="994" y="26"/>
                    </a:cubicBezTo>
                    <a:cubicBezTo>
                      <a:pt x="1034" y="35"/>
                      <a:pt x="967" y="50"/>
                      <a:pt x="960" y="56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37" name="Freeform 9"/>
              <p:cNvSpPr>
                <a:spLocks/>
              </p:cNvSpPr>
              <p:nvPr/>
            </p:nvSpPr>
            <p:spPr bwMode="auto">
              <a:xfrm>
                <a:off x="560" y="754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38" name="Freeform 10"/>
              <p:cNvSpPr>
                <a:spLocks/>
              </p:cNvSpPr>
              <p:nvPr/>
            </p:nvSpPr>
            <p:spPr bwMode="auto">
              <a:xfrm>
                <a:off x="560" y="868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39" name="Freeform 11"/>
              <p:cNvSpPr>
                <a:spLocks/>
              </p:cNvSpPr>
              <p:nvPr/>
            </p:nvSpPr>
            <p:spPr bwMode="auto">
              <a:xfrm>
                <a:off x="560" y="981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0" name="Freeform 12"/>
              <p:cNvSpPr>
                <a:spLocks/>
              </p:cNvSpPr>
              <p:nvPr/>
            </p:nvSpPr>
            <p:spPr bwMode="auto">
              <a:xfrm>
                <a:off x="560" y="1094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1" name="Freeform 13"/>
              <p:cNvSpPr>
                <a:spLocks/>
              </p:cNvSpPr>
              <p:nvPr/>
            </p:nvSpPr>
            <p:spPr bwMode="auto">
              <a:xfrm>
                <a:off x="560" y="1207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2" name="Freeform 14"/>
              <p:cNvSpPr>
                <a:spLocks/>
              </p:cNvSpPr>
              <p:nvPr/>
            </p:nvSpPr>
            <p:spPr bwMode="auto">
              <a:xfrm>
                <a:off x="560" y="1320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3" name="Freeform 15"/>
              <p:cNvSpPr>
                <a:spLocks/>
              </p:cNvSpPr>
              <p:nvPr/>
            </p:nvSpPr>
            <p:spPr bwMode="auto">
              <a:xfrm>
                <a:off x="560" y="1433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4" name="Freeform 16"/>
              <p:cNvSpPr>
                <a:spLocks/>
              </p:cNvSpPr>
              <p:nvPr/>
            </p:nvSpPr>
            <p:spPr bwMode="auto">
              <a:xfrm>
                <a:off x="560" y="1547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5" name="Freeform 17"/>
              <p:cNvSpPr>
                <a:spLocks/>
              </p:cNvSpPr>
              <p:nvPr/>
            </p:nvSpPr>
            <p:spPr bwMode="auto">
              <a:xfrm>
                <a:off x="560" y="1660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6" name="Freeform 18"/>
              <p:cNvSpPr>
                <a:spLocks/>
              </p:cNvSpPr>
              <p:nvPr/>
            </p:nvSpPr>
            <p:spPr bwMode="auto">
              <a:xfrm>
                <a:off x="560" y="1773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7" name="Line 19"/>
              <p:cNvSpPr>
                <a:spLocks noChangeShapeType="1"/>
              </p:cNvSpPr>
              <p:nvPr/>
            </p:nvSpPr>
            <p:spPr bwMode="auto">
              <a:xfrm flipH="1" flipV="1">
                <a:off x="158" y="1933"/>
                <a:ext cx="489" cy="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60" y="811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auto">
              <a:xfrm>
                <a:off x="560" y="924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0" name="Freeform 22"/>
              <p:cNvSpPr>
                <a:spLocks/>
              </p:cNvSpPr>
              <p:nvPr/>
            </p:nvSpPr>
            <p:spPr bwMode="auto">
              <a:xfrm>
                <a:off x="560" y="1037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1" name="Freeform 23"/>
              <p:cNvSpPr>
                <a:spLocks/>
              </p:cNvSpPr>
              <p:nvPr/>
            </p:nvSpPr>
            <p:spPr bwMode="auto">
              <a:xfrm>
                <a:off x="560" y="1151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2" name="Freeform 24"/>
              <p:cNvSpPr>
                <a:spLocks/>
              </p:cNvSpPr>
              <p:nvPr/>
            </p:nvSpPr>
            <p:spPr bwMode="auto">
              <a:xfrm>
                <a:off x="560" y="1264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3" name="Freeform 25"/>
              <p:cNvSpPr>
                <a:spLocks/>
              </p:cNvSpPr>
              <p:nvPr/>
            </p:nvSpPr>
            <p:spPr bwMode="auto">
              <a:xfrm>
                <a:off x="560" y="1377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4" name="Freeform 26"/>
              <p:cNvSpPr>
                <a:spLocks/>
              </p:cNvSpPr>
              <p:nvPr/>
            </p:nvSpPr>
            <p:spPr bwMode="auto">
              <a:xfrm>
                <a:off x="560" y="1490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5" name="Freeform 27"/>
              <p:cNvSpPr>
                <a:spLocks/>
              </p:cNvSpPr>
              <p:nvPr/>
            </p:nvSpPr>
            <p:spPr bwMode="auto">
              <a:xfrm>
                <a:off x="560" y="1603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6" name="Freeform 28"/>
              <p:cNvSpPr>
                <a:spLocks/>
              </p:cNvSpPr>
              <p:nvPr/>
            </p:nvSpPr>
            <p:spPr bwMode="auto">
              <a:xfrm>
                <a:off x="560" y="1716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7" name="Freeform 29"/>
              <p:cNvSpPr>
                <a:spLocks/>
              </p:cNvSpPr>
              <p:nvPr/>
            </p:nvSpPr>
            <p:spPr bwMode="auto">
              <a:xfrm>
                <a:off x="560" y="1829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58" name="Group 54"/>
            <p:cNvGrpSpPr>
              <a:grpSpLocks/>
            </p:cNvGrpSpPr>
            <p:nvPr/>
          </p:nvGrpSpPr>
          <p:grpSpPr bwMode="auto">
            <a:xfrm>
              <a:off x="2658244" y="3080172"/>
              <a:ext cx="982662" cy="1384300"/>
              <a:chOff x="2374" y="730"/>
              <a:chExt cx="1050" cy="1207"/>
            </a:xfrm>
          </p:grpSpPr>
          <p:sp>
            <p:nvSpPr>
              <p:cNvPr id="59" name="Freeform 32"/>
              <p:cNvSpPr>
                <a:spLocks/>
              </p:cNvSpPr>
              <p:nvPr/>
            </p:nvSpPr>
            <p:spPr bwMode="auto">
              <a:xfrm rot="-10800000">
                <a:off x="2390" y="1881"/>
                <a:ext cx="1034" cy="56"/>
              </a:xfrm>
              <a:custGeom>
                <a:avLst/>
                <a:gdLst>
                  <a:gd name="T0" fmla="*/ 0 w 1034"/>
                  <a:gd name="T1" fmla="*/ 4 h 56"/>
                  <a:gd name="T2" fmla="*/ 721 w 1034"/>
                  <a:gd name="T3" fmla="*/ 4 h 56"/>
                  <a:gd name="T4" fmla="*/ 994 w 1034"/>
                  <a:gd name="T5" fmla="*/ 26 h 56"/>
                  <a:gd name="T6" fmla="*/ 960 w 1034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4" h="56">
                    <a:moveTo>
                      <a:pt x="0" y="4"/>
                    </a:moveTo>
                    <a:cubicBezTo>
                      <a:pt x="278" y="2"/>
                      <a:pt x="556" y="0"/>
                      <a:pt x="721" y="4"/>
                    </a:cubicBezTo>
                    <a:cubicBezTo>
                      <a:pt x="887" y="8"/>
                      <a:pt x="954" y="17"/>
                      <a:pt x="994" y="26"/>
                    </a:cubicBezTo>
                    <a:cubicBezTo>
                      <a:pt x="1034" y="35"/>
                      <a:pt x="967" y="50"/>
                      <a:pt x="960" y="56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0" name="Line 43"/>
              <p:cNvSpPr>
                <a:spLocks noChangeShapeType="1"/>
              </p:cNvSpPr>
              <p:nvPr/>
            </p:nvSpPr>
            <p:spPr bwMode="auto">
              <a:xfrm rot="-10800000" flipH="1" flipV="1">
                <a:off x="2934" y="730"/>
                <a:ext cx="489" cy="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1" name="Freeform 44"/>
              <p:cNvSpPr>
                <a:spLocks/>
              </p:cNvSpPr>
              <p:nvPr/>
            </p:nvSpPr>
            <p:spPr bwMode="auto">
              <a:xfrm rot="-10800000">
                <a:off x="2374" y="1752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2" name="Freeform 45"/>
              <p:cNvSpPr>
                <a:spLocks/>
              </p:cNvSpPr>
              <p:nvPr/>
            </p:nvSpPr>
            <p:spPr bwMode="auto">
              <a:xfrm rot="-10800000">
                <a:off x="2374" y="1639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3" name="Freeform 46"/>
              <p:cNvSpPr>
                <a:spLocks/>
              </p:cNvSpPr>
              <p:nvPr/>
            </p:nvSpPr>
            <p:spPr bwMode="auto">
              <a:xfrm rot="-10800000">
                <a:off x="2374" y="1526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4" name="Freeform 47"/>
              <p:cNvSpPr>
                <a:spLocks/>
              </p:cNvSpPr>
              <p:nvPr/>
            </p:nvSpPr>
            <p:spPr bwMode="auto">
              <a:xfrm rot="-10800000">
                <a:off x="2374" y="1412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5" name="Freeform 48"/>
              <p:cNvSpPr>
                <a:spLocks/>
              </p:cNvSpPr>
              <p:nvPr/>
            </p:nvSpPr>
            <p:spPr bwMode="auto">
              <a:xfrm rot="-10800000">
                <a:off x="2374" y="1299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6" name="Freeform 49"/>
              <p:cNvSpPr>
                <a:spLocks/>
              </p:cNvSpPr>
              <p:nvPr/>
            </p:nvSpPr>
            <p:spPr bwMode="auto">
              <a:xfrm rot="-10800000">
                <a:off x="2374" y="1186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7" name="Freeform 50"/>
              <p:cNvSpPr>
                <a:spLocks/>
              </p:cNvSpPr>
              <p:nvPr/>
            </p:nvSpPr>
            <p:spPr bwMode="auto">
              <a:xfrm rot="-10800000">
                <a:off x="2374" y="1073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 rot="-10800000">
                <a:off x="2374" y="960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 rot="-10800000">
                <a:off x="2374" y="847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 rot="-10800000">
                <a:off x="2374" y="734"/>
                <a:ext cx="648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sp>
        <p:nvSpPr>
          <p:cNvPr id="71" name="Text Box 55"/>
          <p:cNvSpPr txBox="1">
            <a:spLocks noChangeArrowheads="1"/>
          </p:cNvSpPr>
          <p:nvPr/>
        </p:nvSpPr>
        <p:spPr bwMode="auto">
          <a:xfrm>
            <a:off x="3059832" y="3178865"/>
            <a:ext cx="7508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altLang="en-US" sz="1800"/>
              <a:t>50</a:t>
            </a:r>
            <a:br>
              <a:rPr lang="en-AU" altLang="en-US" sz="1800"/>
            </a:br>
            <a:r>
              <a:rPr lang="en-AU" altLang="en-US" sz="1800"/>
              <a:t>turns</a:t>
            </a:r>
          </a:p>
        </p:txBody>
      </p:sp>
      <p:sp>
        <p:nvSpPr>
          <p:cNvPr id="72" name="Text Box 56"/>
          <p:cNvSpPr txBox="1">
            <a:spLocks noChangeArrowheads="1"/>
          </p:cNvSpPr>
          <p:nvPr/>
        </p:nvSpPr>
        <p:spPr bwMode="auto">
          <a:xfrm>
            <a:off x="364728" y="3178865"/>
            <a:ext cx="7508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altLang="en-US" sz="1800" dirty="0"/>
              <a:t>600</a:t>
            </a:r>
            <a:br>
              <a:rPr lang="en-AU" altLang="en-US" sz="1800" dirty="0"/>
            </a:br>
            <a:r>
              <a:rPr lang="en-AU" altLang="en-US" sz="1800" dirty="0"/>
              <a:t>turns</a:t>
            </a:r>
          </a:p>
        </p:txBody>
      </p:sp>
      <p:cxnSp>
        <p:nvCxnSpPr>
          <p:cNvPr id="73" name="Straight Connector 72"/>
          <p:cNvCxnSpPr/>
          <p:nvPr/>
        </p:nvCxnSpPr>
        <p:spPr bwMode="auto">
          <a:xfrm>
            <a:off x="5485655" y="876106"/>
            <a:ext cx="158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Text Box 59"/>
          <p:cNvSpPr txBox="1">
            <a:spLocks noChangeArrowheads="1"/>
          </p:cNvSpPr>
          <p:nvPr/>
        </p:nvSpPr>
        <p:spPr bwMode="auto">
          <a:xfrm>
            <a:off x="4752106" y="1844435"/>
            <a:ext cx="2452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sz="2000" dirty="0"/>
              <a:t>ΔΦ</a:t>
            </a:r>
            <a:r>
              <a:rPr lang="en-AU" altLang="en-US" sz="2000" dirty="0"/>
              <a:t> = (0.25 - 0) </a:t>
            </a:r>
            <a:r>
              <a:rPr lang="en-AU" altLang="en-US" sz="2000" dirty="0" err="1"/>
              <a:t>Wb</a:t>
            </a:r>
            <a:endParaRPr lang="el-GR" altLang="en-US" sz="2000" dirty="0"/>
          </a:p>
        </p:txBody>
      </p:sp>
      <p:sp>
        <p:nvSpPr>
          <p:cNvPr id="75" name="Text Box 62"/>
          <p:cNvSpPr txBox="1">
            <a:spLocks noChangeArrowheads="1"/>
          </p:cNvSpPr>
          <p:nvPr/>
        </p:nvSpPr>
        <p:spPr bwMode="auto">
          <a:xfrm>
            <a:off x="4752106" y="2250874"/>
            <a:ext cx="2916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 sz="2000" dirty="0"/>
              <a:t>ΔΦ</a:t>
            </a:r>
            <a:r>
              <a:rPr lang="en-AU" altLang="en-US" sz="2000" dirty="0"/>
              <a:t> = 0.25 </a:t>
            </a:r>
            <a:r>
              <a:rPr lang="en-AU" altLang="en-US" sz="2000" dirty="0" err="1"/>
              <a:t>Wb</a:t>
            </a:r>
            <a:endParaRPr lang="en-AU" altLang="en-US" sz="2000" dirty="0"/>
          </a:p>
        </p:txBody>
      </p:sp>
      <p:sp>
        <p:nvSpPr>
          <p:cNvPr id="76" name="Rectangle 63"/>
          <p:cNvSpPr>
            <a:spLocks noChangeArrowheads="1"/>
          </p:cNvSpPr>
          <p:nvPr/>
        </p:nvSpPr>
        <p:spPr bwMode="auto">
          <a:xfrm>
            <a:off x="4788024" y="2657313"/>
            <a:ext cx="1673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sz="2000" dirty="0"/>
              <a:t>Δ</a:t>
            </a:r>
            <a:r>
              <a:rPr lang="en-AU" altLang="en-US" sz="2000" dirty="0"/>
              <a:t>t = 0.005 s</a:t>
            </a:r>
          </a:p>
        </p:txBody>
      </p:sp>
      <p:sp>
        <p:nvSpPr>
          <p:cNvPr id="77" name="Rectangle 64"/>
          <p:cNvSpPr>
            <a:spLocks noChangeArrowheads="1"/>
          </p:cNvSpPr>
          <p:nvPr/>
        </p:nvSpPr>
        <p:spPr bwMode="auto">
          <a:xfrm>
            <a:off x="4535996" y="3063752"/>
            <a:ext cx="2084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75000"/>
              </a:spcBef>
            </a:pPr>
            <a:r>
              <a:rPr lang="el-GR" altLang="en-US" sz="2000" baseline="30000" dirty="0"/>
              <a:t>ΔΦ</a:t>
            </a:r>
            <a:r>
              <a:rPr lang="en-AU" altLang="en-US" sz="2000" dirty="0"/>
              <a:t>/</a:t>
            </a:r>
            <a:r>
              <a:rPr lang="el-GR" altLang="en-US" sz="2000" baseline="-25000" dirty="0"/>
              <a:t>Δ</a:t>
            </a:r>
            <a:r>
              <a:rPr lang="en-AU" altLang="en-US" sz="2000" baseline="-25000" dirty="0"/>
              <a:t>t </a:t>
            </a:r>
            <a:r>
              <a:rPr lang="en-AU" altLang="en-US" sz="2000" dirty="0"/>
              <a:t>= 50 Wbs</a:t>
            </a:r>
            <a:r>
              <a:rPr lang="en-AU" altLang="en-US" sz="2000" baseline="30000" dirty="0"/>
              <a:t>-1</a:t>
            </a:r>
            <a:endParaRPr lang="el-GR" altLang="en-US" sz="2000" baseline="30000" dirty="0"/>
          </a:p>
        </p:txBody>
      </p:sp>
      <p:graphicFrame>
        <p:nvGraphicFramePr>
          <p:cNvPr id="78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074637"/>
              </p:ext>
            </p:extLst>
          </p:nvPr>
        </p:nvGraphicFramePr>
        <p:xfrm>
          <a:off x="2086356" y="5105390"/>
          <a:ext cx="19812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66" name="Equation" r:id="rId3" imgW="711000" imgH="380880" progId="Equation.3">
                  <p:embed/>
                </p:oleObj>
              </mc:Choice>
              <mc:Fallback>
                <p:oleObj name="Equation" r:id="rId3" imgW="71100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6356" y="5105390"/>
                        <a:ext cx="1981200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Text Box 4"/>
          <p:cNvSpPr txBox="1">
            <a:spLocks noChangeArrowheads="1"/>
          </p:cNvSpPr>
          <p:nvPr/>
        </p:nvSpPr>
        <p:spPr bwMode="auto">
          <a:xfrm>
            <a:off x="575556" y="4653136"/>
            <a:ext cx="3492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AU" altLang="en-US" sz="2000" dirty="0" smtClean="0"/>
              <a:t>What do we want to know?</a:t>
            </a:r>
            <a:endParaRPr lang="en-AU" altLang="en-US" sz="2000" dirty="0"/>
          </a:p>
        </p:txBody>
      </p:sp>
      <p:sp>
        <p:nvSpPr>
          <p:cNvPr id="80" name="Text Box 58"/>
          <p:cNvSpPr txBox="1">
            <a:spLocks noChangeArrowheads="1"/>
          </p:cNvSpPr>
          <p:nvPr/>
        </p:nvSpPr>
        <p:spPr bwMode="auto">
          <a:xfrm>
            <a:off x="4823097" y="3753036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>
                <a:solidFill>
                  <a:srgbClr val="FF0000"/>
                </a:solidFill>
              </a:rPr>
              <a:t>N</a:t>
            </a:r>
            <a:r>
              <a:rPr lang="en-AU" altLang="en-US" sz="2000" baseline="-25000" dirty="0">
                <a:solidFill>
                  <a:srgbClr val="FF0000"/>
                </a:solidFill>
              </a:rPr>
              <a:t>P</a:t>
            </a:r>
            <a:r>
              <a:rPr lang="en-AU" altLang="en-US" sz="2000" dirty="0">
                <a:solidFill>
                  <a:srgbClr val="FF0000"/>
                </a:solidFill>
              </a:rPr>
              <a:t> = 600 turns</a:t>
            </a:r>
          </a:p>
        </p:txBody>
      </p:sp>
      <p:sp>
        <p:nvSpPr>
          <p:cNvPr id="81" name="Text Box 60"/>
          <p:cNvSpPr txBox="1">
            <a:spLocks noChangeArrowheads="1"/>
          </p:cNvSpPr>
          <p:nvPr/>
        </p:nvSpPr>
        <p:spPr bwMode="auto">
          <a:xfrm>
            <a:off x="4968044" y="4159475"/>
            <a:ext cx="298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>
                <a:solidFill>
                  <a:srgbClr val="FF0000"/>
                </a:solidFill>
              </a:rPr>
              <a:t>e = 600 x 50</a:t>
            </a:r>
          </a:p>
        </p:txBody>
      </p:sp>
      <p:sp>
        <p:nvSpPr>
          <p:cNvPr id="82" name="Text Box 61"/>
          <p:cNvSpPr txBox="1">
            <a:spLocks noChangeArrowheads="1"/>
          </p:cNvSpPr>
          <p:nvPr/>
        </p:nvSpPr>
        <p:spPr bwMode="auto">
          <a:xfrm>
            <a:off x="4968044" y="4565914"/>
            <a:ext cx="298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>
                <a:solidFill>
                  <a:srgbClr val="FF0000"/>
                </a:solidFill>
              </a:rPr>
              <a:t>e = 30 kV</a:t>
            </a:r>
          </a:p>
        </p:txBody>
      </p:sp>
      <p:sp>
        <p:nvSpPr>
          <p:cNvPr id="83" name="Text Box 66"/>
          <p:cNvSpPr txBox="1">
            <a:spLocks noChangeArrowheads="1"/>
          </p:cNvSpPr>
          <p:nvPr/>
        </p:nvSpPr>
        <p:spPr bwMode="auto">
          <a:xfrm>
            <a:off x="4823097" y="5207579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>
                <a:solidFill>
                  <a:schemeClr val="accent2"/>
                </a:solidFill>
              </a:rPr>
              <a:t>N</a:t>
            </a:r>
            <a:r>
              <a:rPr lang="en-AU" altLang="en-US" sz="2000" baseline="-25000">
                <a:solidFill>
                  <a:schemeClr val="accent2"/>
                </a:solidFill>
              </a:rPr>
              <a:t>S</a:t>
            </a:r>
            <a:r>
              <a:rPr lang="en-AU" altLang="en-US" sz="2000">
                <a:solidFill>
                  <a:schemeClr val="accent2"/>
                </a:solidFill>
              </a:rPr>
              <a:t> = 50 turns</a:t>
            </a:r>
          </a:p>
        </p:txBody>
      </p:sp>
      <p:sp>
        <p:nvSpPr>
          <p:cNvPr id="84" name="Text Box 68"/>
          <p:cNvSpPr txBox="1">
            <a:spLocks noChangeArrowheads="1"/>
          </p:cNvSpPr>
          <p:nvPr/>
        </p:nvSpPr>
        <p:spPr bwMode="auto">
          <a:xfrm>
            <a:off x="4967113" y="5614018"/>
            <a:ext cx="298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>
                <a:solidFill>
                  <a:schemeClr val="accent2"/>
                </a:solidFill>
              </a:rPr>
              <a:t>e = 50 x 50</a:t>
            </a:r>
          </a:p>
        </p:txBody>
      </p:sp>
      <p:sp>
        <p:nvSpPr>
          <p:cNvPr id="85" name="Text Box 69"/>
          <p:cNvSpPr txBox="1">
            <a:spLocks noChangeArrowheads="1"/>
          </p:cNvSpPr>
          <p:nvPr/>
        </p:nvSpPr>
        <p:spPr bwMode="auto">
          <a:xfrm>
            <a:off x="4967113" y="6020457"/>
            <a:ext cx="298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>
                <a:solidFill>
                  <a:schemeClr val="accent2"/>
                </a:solidFill>
              </a:rPr>
              <a:t>e = 2.5 kV</a:t>
            </a:r>
          </a:p>
        </p:txBody>
      </p:sp>
      <p:sp>
        <p:nvSpPr>
          <p:cNvPr id="8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05580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71" grpId="0"/>
      <p:bldP spid="72" grpId="0"/>
      <p:bldP spid="74" grpId="0"/>
      <p:bldP spid="75" grpId="0"/>
      <p:bldP spid="76" grpId="0"/>
      <p:bldP spid="77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2312-7608-4C75-8817-077D702AC6BF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A1DE-7A15-4BC8-BBEA-3927120EE545}" type="slidenum">
              <a:rPr lang="en-AU" altLang="en-US"/>
              <a:pPr/>
              <a:t>19</a:t>
            </a:fld>
            <a:endParaRPr lang="en-AU" altLang="en-US"/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1943100" y="1208088"/>
            <a:ext cx="525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4000">
                <a:latin typeface="CommercialScript BT" pitchFamily="66" charset="0"/>
              </a:rPr>
              <a:t>Lenz's Law States</a:t>
            </a:r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611188" y="3121025"/>
            <a:ext cx="7885112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3200" i="1">
                <a:solidFill>
                  <a:schemeClr val="accent2"/>
                </a:solidFill>
              </a:rPr>
              <a:t>‘… The direction of the Induced </a:t>
            </a:r>
            <a:r>
              <a:rPr lang="en-AU" altLang="en-US" sz="3200">
                <a:solidFill>
                  <a:schemeClr val="accent2"/>
                </a:solidFill>
              </a:rPr>
              <a:t>emf</a:t>
            </a:r>
            <a:r>
              <a:rPr lang="en-AU" altLang="en-US" sz="3200" i="1">
                <a:solidFill>
                  <a:schemeClr val="accent2"/>
                </a:solidFill>
              </a:rPr>
              <a:t> is always such that the resulting current flow will produce a magnetic field which tends to oppose the original motion causing the induced emf. …’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AF5C-3CA6-4DEF-9912-62F64260F444}" type="datetime1">
              <a:rPr lang="en-AU" altLang="en-US" smtClean="0"/>
              <a:t>27/11/2018</a:t>
            </a:fld>
            <a:endParaRPr lang="en-AU" alt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1BA7-6A78-4493-A96B-8AE646400965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684213" y="29686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/>
              <a:t>Objectives</a:t>
            </a: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684213" y="1029035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/>
              <a:t>At the end of this section students should be able to:</a:t>
            </a: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684213" y="1638970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1.	Describe the principles of electromagnetic induction</a:t>
            </a: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684213" y="2248905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2.	Describe and apply Flemings Right Hand Rule for Generators.</a:t>
            </a:r>
          </a:p>
        </p:txBody>
      </p:sp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684213" y="3163640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3.	State and describe Lenz’s Law</a:t>
            </a:r>
          </a:p>
        </p:txBody>
      </p:sp>
      <p:sp>
        <p:nvSpPr>
          <p:cNvPr id="192519" name="Text Box 7"/>
          <p:cNvSpPr txBox="1">
            <a:spLocks noChangeArrowheads="1"/>
          </p:cNvSpPr>
          <p:nvPr/>
        </p:nvSpPr>
        <p:spPr bwMode="auto">
          <a:xfrm>
            <a:off x="684213" y="3773575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4.	Calculate the  EMF induced in a conductor for a number of conditions.</a:t>
            </a:r>
          </a:p>
        </p:txBody>
      </p:sp>
      <p:sp>
        <p:nvSpPr>
          <p:cNvPr id="192520" name="Text Box 8"/>
          <p:cNvSpPr txBox="1">
            <a:spLocks noChangeArrowheads="1"/>
          </p:cNvSpPr>
          <p:nvPr/>
        </p:nvSpPr>
        <p:spPr bwMode="auto">
          <a:xfrm>
            <a:off x="684213" y="4688309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 dirty="0">
                <a:latin typeface="Comic Sans MS" pitchFamily="66" charset="0"/>
              </a:rPr>
              <a:t>5.	List applications of electromagnetic induction</a:t>
            </a:r>
          </a:p>
        </p:txBody>
      </p:sp>
      <p:sp>
        <p:nvSpPr>
          <p:cNvPr id="1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D8E90-BB73-46EA-ADB0-F4F8E66F0547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3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8C0C0-4022-4F7C-A22F-6244979473E3}" type="slidenum">
              <a:rPr lang="en-AU" altLang="en-US"/>
              <a:pPr/>
              <a:t>20</a:t>
            </a:fld>
            <a:endParaRPr lang="en-AU" altLang="en-US"/>
          </a:p>
        </p:txBody>
      </p:sp>
      <p:sp>
        <p:nvSpPr>
          <p:cNvPr id="177174" name="Oval 22"/>
          <p:cNvSpPr>
            <a:spLocks noChangeArrowheads="1"/>
          </p:cNvSpPr>
          <p:nvPr/>
        </p:nvSpPr>
        <p:spPr bwMode="auto">
          <a:xfrm>
            <a:off x="1816100" y="1881188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75" name="Oval 23"/>
          <p:cNvSpPr>
            <a:spLocks noChangeArrowheads="1"/>
          </p:cNvSpPr>
          <p:nvPr/>
        </p:nvSpPr>
        <p:spPr bwMode="auto">
          <a:xfrm>
            <a:off x="1619250" y="1736725"/>
            <a:ext cx="5976938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76" name="Oval 24"/>
          <p:cNvSpPr>
            <a:spLocks noChangeArrowheads="1"/>
          </p:cNvSpPr>
          <p:nvPr/>
        </p:nvSpPr>
        <p:spPr bwMode="auto">
          <a:xfrm>
            <a:off x="1404938" y="1592263"/>
            <a:ext cx="6335712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77" name="Oval 25"/>
          <p:cNvSpPr>
            <a:spLocks noChangeArrowheads="1"/>
          </p:cNvSpPr>
          <p:nvPr/>
        </p:nvSpPr>
        <p:spPr bwMode="auto">
          <a:xfrm>
            <a:off x="1276350" y="1412875"/>
            <a:ext cx="6662738" cy="15128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78" name="Oval 26"/>
          <p:cNvSpPr>
            <a:spLocks noChangeArrowheads="1"/>
          </p:cNvSpPr>
          <p:nvPr/>
        </p:nvSpPr>
        <p:spPr bwMode="auto">
          <a:xfrm>
            <a:off x="1039813" y="1270000"/>
            <a:ext cx="7134225" cy="16906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79" name="Oval 27"/>
          <p:cNvSpPr>
            <a:spLocks noChangeArrowheads="1"/>
          </p:cNvSpPr>
          <p:nvPr/>
        </p:nvSpPr>
        <p:spPr bwMode="auto">
          <a:xfrm>
            <a:off x="827088" y="1160463"/>
            <a:ext cx="7488237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80" name="Oval 28"/>
          <p:cNvSpPr>
            <a:spLocks noChangeArrowheads="1"/>
          </p:cNvSpPr>
          <p:nvPr/>
        </p:nvSpPr>
        <p:spPr bwMode="auto">
          <a:xfrm flipV="1">
            <a:off x="1817688" y="3465513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81" name="Oval 29"/>
          <p:cNvSpPr>
            <a:spLocks noChangeArrowheads="1"/>
          </p:cNvSpPr>
          <p:nvPr/>
        </p:nvSpPr>
        <p:spPr bwMode="auto">
          <a:xfrm flipV="1">
            <a:off x="1620838" y="3359150"/>
            <a:ext cx="5976937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82" name="Oval 30"/>
          <p:cNvSpPr>
            <a:spLocks noChangeArrowheads="1"/>
          </p:cNvSpPr>
          <p:nvPr/>
        </p:nvSpPr>
        <p:spPr bwMode="auto">
          <a:xfrm flipV="1">
            <a:off x="1404938" y="3287713"/>
            <a:ext cx="6335712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83" name="Oval 31"/>
          <p:cNvSpPr>
            <a:spLocks noChangeArrowheads="1"/>
          </p:cNvSpPr>
          <p:nvPr/>
        </p:nvSpPr>
        <p:spPr bwMode="auto">
          <a:xfrm flipV="1">
            <a:off x="1277938" y="3176588"/>
            <a:ext cx="6662737" cy="15128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84" name="Oval 32"/>
          <p:cNvSpPr>
            <a:spLocks noChangeArrowheads="1"/>
          </p:cNvSpPr>
          <p:nvPr/>
        </p:nvSpPr>
        <p:spPr bwMode="auto">
          <a:xfrm flipV="1">
            <a:off x="1041400" y="3141663"/>
            <a:ext cx="7134225" cy="16906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85" name="Oval 33"/>
          <p:cNvSpPr>
            <a:spLocks noChangeArrowheads="1"/>
          </p:cNvSpPr>
          <p:nvPr/>
        </p:nvSpPr>
        <p:spPr bwMode="auto">
          <a:xfrm flipV="1">
            <a:off x="828675" y="3068638"/>
            <a:ext cx="7488238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2462213" y="2479675"/>
            <a:ext cx="4217987" cy="1101725"/>
          </a:xfrm>
          <a:prstGeom prst="rect">
            <a:avLst/>
          </a:prstGeom>
          <a:gradFill rotWithShape="1">
            <a:gsLst>
              <a:gs pos="0">
                <a:schemeClr val="hlink">
                  <a:alpha val="89999"/>
                </a:schemeClr>
              </a:gs>
              <a:gs pos="100000">
                <a:srgbClr val="FF0000">
                  <a:alpha val="89999"/>
                </a:srgbClr>
              </a:gs>
            </a:gsLst>
            <a:lin ang="0" scaled="1"/>
          </a:gradFill>
          <a:ln w="1016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2540000" y="2801938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6140450" y="2801938"/>
            <a:ext cx="395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grpSp>
        <p:nvGrpSpPr>
          <p:cNvPr id="177186" name="Group 34"/>
          <p:cNvGrpSpPr>
            <a:grpSpLocks/>
          </p:cNvGrpSpPr>
          <p:nvPr/>
        </p:nvGrpSpPr>
        <p:grpSpPr bwMode="auto">
          <a:xfrm>
            <a:off x="2884488" y="2298700"/>
            <a:ext cx="3357562" cy="3325813"/>
            <a:chOff x="1817" y="1426"/>
            <a:chExt cx="2115" cy="2095"/>
          </a:xfrm>
        </p:grpSpPr>
        <p:sp>
          <p:nvSpPr>
            <p:cNvPr id="177160" name="Line 8"/>
            <p:cNvSpPr>
              <a:spLocks noChangeShapeType="1"/>
            </p:cNvSpPr>
            <p:nvPr/>
          </p:nvSpPr>
          <p:spPr bwMode="auto">
            <a:xfrm>
              <a:off x="3920" y="2234"/>
              <a:ext cx="3" cy="1287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7161" name="Freeform 9"/>
            <p:cNvSpPr>
              <a:spLocks/>
            </p:cNvSpPr>
            <p:nvPr/>
          </p:nvSpPr>
          <p:spPr bwMode="auto">
            <a:xfrm>
              <a:off x="1817" y="1426"/>
              <a:ext cx="253" cy="2095"/>
            </a:xfrm>
            <a:custGeom>
              <a:avLst/>
              <a:gdLst>
                <a:gd name="T0" fmla="*/ 0 w 347"/>
                <a:gd name="T1" fmla="*/ 1967 h 1967"/>
                <a:gd name="T2" fmla="*/ 114 w 347"/>
                <a:gd name="T3" fmla="*/ 606 h 1967"/>
                <a:gd name="T4" fmla="*/ 239 w 347"/>
                <a:gd name="T5" fmla="*/ 54 h 1967"/>
                <a:gd name="T6" fmla="*/ 347 w 347"/>
                <a:gd name="T7" fmla="*/ 144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1967">
                  <a:moveTo>
                    <a:pt x="0" y="1967"/>
                  </a:moveTo>
                  <a:cubicBezTo>
                    <a:pt x="19" y="1740"/>
                    <a:pt x="74" y="925"/>
                    <a:pt x="114" y="606"/>
                  </a:cubicBezTo>
                  <a:cubicBezTo>
                    <a:pt x="154" y="287"/>
                    <a:pt x="200" y="131"/>
                    <a:pt x="239" y="54"/>
                  </a:cubicBezTo>
                  <a:cubicBezTo>
                    <a:pt x="290" y="0"/>
                    <a:pt x="324" y="125"/>
                    <a:pt x="347" y="144"/>
                  </a:cubicBezTo>
                </a:path>
              </a:pathLst>
            </a:custGeom>
            <a:noFill/>
            <a:ln w="1270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7162" name="Freeform 10"/>
            <p:cNvSpPr>
              <a:spLocks/>
            </p:cNvSpPr>
            <p:nvPr/>
          </p:nvSpPr>
          <p:spPr bwMode="auto">
            <a:xfrm>
              <a:off x="2087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7163" name="Freeform 11"/>
            <p:cNvSpPr>
              <a:spLocks/>
            </p:cNvSpPr>
            <p:nvPr/>
          </p:nvSpPr>
          <p:spPr bwMode="auto">
            <a:xfrm>
              <a:off x="2396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7164" name="Freeform 12"/>
            <p:cNvSpPr>
              <a:spLocks/>
            </p:cNvSpPr>
            <p:nvPr/>
          </p:nvSpPr>
          <p:spPr bwMode="auto">
            <a:xfrm>
              <a:off x="2705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7165" name="Freeform 13"/>
            <p:cNvSpPr>
              <a:spLocks/>
            </p:cNvSpPr>
            <p:nvPr/>
          </p:nvSpPr>
          <p:spPr bwMode="auto">
            <a:xfrm>
              <a:off x="3014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7166" name="Freeform 14"/>
            <p:cNvSpPr>
              <a:spLocks/>
            </p:cNvSpPr>
            <p:nvPr/>
          </p:nvSpPr>
          <p:spPr bwMode="auto">
            <a:xfrm>
              <a:off x="3324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7167" name="Freeform 15"/>
            <p:cNvSpPr>
              <a:spLocks/>
            </p:cNvSpPr>
            <p:nvPr/>
          </p:nvSpPr>
          <p:spPr bwMode="auto">
            <a:xfrm>
              <a:off x="3633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77189" name="AutoShape 37"/>
          <p:cNvSpPr>
            <a:spLocks noChangeArrowheads="1"/>
          </p:cNvSpPr>
          <p:nvPr/>
        </p:nvSpPr>
        <p:spPr bwMode="auto">
          <a:xfrm rot="312549">
            <a:off x="2663825" y="4833938"/>
            <a:ext cx="431800" cy="1116012"/>
          </a:xfrm>
          <a:prstGeom prst="upArrow">
            <a:avLst>
              <a:gd name="adj1" fmla="val 50000"/>
              <a:gd name="adj2" fmla="val 64614"/>
            </a:avLst>
          </a:prstGeom>
          <a:solidFill>
            <a:schemeClr val="hlink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90" name="AutoShape 38"/>
          <p:cNvSpPr>
            <a:spLocks noChangeArrowheads="1"/>
          </p:cNvSpPr>
          <p:nvPr/>
        </p:nvSpPr>
        <p:spPr bwMode="auto">
          <a:xfrm>
            <a:off x="6084888" y="4910138"/>
            <a:ext cx="323850" cy="858837"/>
          </a:xfrm>
          <a:prstGeom prst="upArrow">
            <a:avLst>
              <a:gd name="adj1" fmla="val 50000"/>
              <a:gd name="adj2" fmla="val 66299"/>
            </a:avLst>
          </a:prstGeom>
          <a:solidFill>
            <a:srgbClr val="99C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7191" name="Text Box 39"/>
          <p:cNvSpPr txBox="1">
            <a:spLocks noChangeArrowheads="1"/>
          </p:cNvSpPr>
          <p:nvPr/>
        </p:nvSpPr>
        <p:spPr bwMode="auto">
          <a:xfrm>
            <a:off x="3582988" y="2801938"/>
            <a:ext cx="395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 b="1"/>
              <a:t>S</a:t>
            </a:r>
          </a:p>
        </p:txBody>
      </p:sp>
      <p:sp>
        <p:nvSpPr>
          <p:cNvPr id="177192" name="Text Box 40"/>
          <p:cNvSpPr txBox="1">
            <a:spLocks noChangeArrowheads="1"/>
          </p:cNvSpPr>
          <p:nvPr/>
        </p:nvSpPr>
        <p:spPr bwMode="auto">
          <a:xfrm>
            <a:off x="5059363" y="2801938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 b="1"/>
              <a:t>N</a:t>
            </a:r>
          </a:p>
        </p:txBody>
      </p:sp>
      <p:sp>
        <p:nvSpPr>
          <p:cNvPr id="3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17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17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17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1000"/>
                                        <p:tgtEl>
                                          <p:spTgt spid="17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00"/>
                                        <p:tgtEl>
                                          <p:spTgt spid="17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1000"/>
                                        <p:tgtEl>
                                          <p:spTgt spid="17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1000"/>
                                        <p:tgtEl>
                                          <p:spTgt spid="17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1000"/>
                                        <p:tgtEl>
                                          <p:spTgt spid="17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77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77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77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74" grpId="0" animBg="1"/>
      <p:bldP spid="177175" grpId="0" animBg="1"/>
      <p:bldP spid="177176" grpId="0" animBg="1"/>
      <p:bldP spid="177177" grpId="0" animBg="1"/>
      <p:bldP spid="177178" grpId="0" animBg="1"/>
      <p:bldP spid="177179" grpId="0" animBg="1"/>
      <p:bldP spid="177180" grpId="0" animBg="1"/>
      <p:bldP spid="177181" grpId="0" animBg="1"/>
      <p:bldP spid="177182" grpId="0" animBg="1"/>
      <p:bldP spid="177183" grpId="0" animBg="1"/>
      <p:bldP spid="177184" grpId="0" animBg="1"/>
      <p:bldP spid="177185" grpId="0" animBg="1"/>
      <p:bldP spid="177157" grpId="0"/>
      <p:bldP spid="177158" grpId="0"/>
      <p:bldP spid="177189" grpId="0" animBg="1"/>
      <p:bldP spid="177190" grpId="0" animBg="1"/>
      <p:bldP spid="177190" grpId="1" animBg="1"/>
      <p:bldP spid="177191" grpId="0"/>
      <p:bldP spid="177191" grpId="1"/>
      <p:bldP spid="177192" grpId="0"/>
      <p:bldP spid="177192" grpId="1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AAF6A-EDC5-4AA6-8D4C-948E88CAF22C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3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EBA07-28E0-4FDD-84D6-A4617116F1EE}" type="slidenum">
              <a:rPr lang="en-AU" altLang="en-US"/>
              <a:pPr/>
              <a:t>21</a:t>
            </a:fld>
            <a:endParaRPr lang="en-AU" altLang="en-US"/>
          </a:p>
        </p:txBody>
      </p:sp>
      <p:sp>
        <p:nvSpPr>
          <p:cNvPr id="178178" name="Oval 2"/>
          <p:cNvSpPr>
            <a:spLocks noChangeArrowheads="1"/>
          </p:cNvSpPr>
          <p:nvPr/>
        </p:nvSpPr>
        <p:spPr bwMode="auto">
          <a:xfrm>
            <a:off x="1816100" y="1881188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79" name="Oval 3"/>
          <p:cNvSpPr>
            <a:spLocks noChangeArrowheads="1"/>
          </p:cNvSpPr>
          <p:nvPr/>
        </p:nvSpPr>
        <p:spPr bwMode="auto">
          <a:xfrm>
            <a:off x="1619250" y="1736725"/>
            <a:ext cx="5976938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0" name="Oval 4"/>
          <p:cNvSpPr>
            <a:spLocks noChangeArrowheads="1"/>
          </p:cNvSpPr>
          <p:nvPr/>
        </p:nvSpPr>
        <p:spPr bwMode="auto">
          <a:xfrm>
            <a:off x="1404938" y="1592263"/>
            <a:ext cx="6335712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1" name="Oval 5"/>
          <p:cNvSpPr>
            <a:spLocks noChangeArrowheads="1"/>
          </p:cNvSpPr>
          <p:nvPr/>
        </p:nvSpPr>
        <p:spPr bwMode="auto">
          <a:xfrm>
            <a:off x="1276350" y="1412875"/>
            <a:ext cx="6662738" cy="15128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2" name="Oval 6"/>
          <p:cNvSpPr>
            <a:spLocks noChangeArrowheads="1"/>
          </p:cNvSpPr>
          <p:nvPr/>
        </p:nvSpPr>
        <p:spPr bwMode="auto">
          <a:xfrm>
            <a:off x="1039813" y="1270000"/>
            <a:ext cx="7134225" cy="16906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3" name="Oval 7"/>
          <p:cNvSpPr>
            <a:spLocks noChangeArrowheads="1"/>
          </p:cNvSpPr>
          <p:nvPr/>
        </p:nvSpPr>
        <p:spPr bwMode="auto">
          <a:xfrm>
            <a:off x="827088" y="1160463"/>
            <a:ext cx="7488237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4" name="Oval 8"/>
          <p:cNvSpPr>
            <a:spLocks noChangeArrowheads="1"/>
          </p:cNvSpPr>
          <p:nvPr/>
        </p:nvSpPr>
        <p:spPr bwMode="auto">
          <a:xfrm flipV="1">
            <a:off x="1817688" y="3465513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5" name="Oval 9"/>
          <p:cNvSpPr>
            <a:spLocks noChangeArrowheads="1"/>
          </p:cNvSpPr>
          <p:nvPr/>
        </p:nvSpPr>
        <p:spPr bwMode="auto">
          <a:xfrm flipV="1">
            <a:off x="1620838" y="3359150"/>
            <a:ext cx="5976937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6" name="Oval 10"/>
          <p:cNvSpPr>
            <a:spLocks noChangeArrowheads="1"/>
          </p:cNvSpPr>
          <p:nvPr/>
        </p:nvSpPr>
        <p:spPr bwMode="auto">
          <a:xfrm flipV="1">
            <a:off x="1404938" y="3287713"/>
            <a:ext cx="6335712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7" name="Oval 11"/>
          <p:cNvSpPr>
            <a:spLocks noChangeArrowheads="1"/>
          </p:cNvSpPr>
          <p:nvPr/>
        </p:nvSpPr>
        <p:spPr bwMode="auto">
          <a:xfrm flipV="1">
            <a:off x="1277938" y="3176588"/>
            <a:ext cx="6662737" cy="15128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8" name="Oval 12"/>
          <p:cNvSpPr>
            <a:spLocks noChangeArrowheads="1"/>
          </p:cNvSpPr>
          <p:nvPr/>
        </p:nvSpPr>
        <p:spPr bwMode="auto">
          <a:xfrm flipV="1">
            <a:off x="1041400" y="3141663"/>
            <a:ext cx="7134225" cy="16906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89" name="Oval 13"/>
          <p:cNvSpPr>
            <a:spLocks noChangeArrowheads="1"/>
          </p:cNvSpPr>
          <p:nvPr/>
        </p:nvSpPr>
        <p:spPr bwMode="auto">
          <a:xfrm flipV="1">
            <a:off x="828675" y="3068638"/>
            <a:ext cx="7488238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90" name="Rectangle 14"/>
          <p:cNvSpPr>
            <a:spLocks noChangeArrowheads="1"/>
          </p:cNvSpPr>
          <p:nvPr/>
        </p:nvSpPr>
        <p:spPr bwMode="auto">
          <a:xfrm>
            <a:off x="2462213" y="2479675"/>
            <a:ext cx="4217987" cy="1101725"/>
          </a:xfrm>
          <a:prstGeom prst="rect">
            <a:avLst/>
          </a:prstGeom>
          <a:gradFill rotWithShape="1">
            <a:gsLst>
              <a:gs pos="0">
                <a:schemeClr val="hlink">
                  <a:alpha val="89999"/>
                </a:schemeClr>
              </a:gs>
              <a:gs pos="100000">
                <a:srgbClr val="FF0000">
                  <a:alpha val="89999"/>
                </a:srgbClr>
              </a:gs>
            </a:gsLst>
            <a:lin ang="0" scaled="1"/>
          </a:gradFill>
          <a:ln w="1016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191" name="Text Box 15"/>
          <p:cNvSpPr txBox="1">
            <a:spLocks noChangeArrowheads="1"/>
          </p:cNvSpPr>
          <p:nvPr/>
        </p:nvSpPr>
        <p:spPr bwMode="auto">
          <a:xfrm>
            <a:off x="2540000" y="2801938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78192" name="Text Box 16"/>
          <p:cNvSpPr txBox="1">
            <a:spLocks noChangeArrowheads="1"/>
          </p:cNvSpPr>
          <p:nvPr/>
        </p:nvSpPr>
        <p:spPr bwMode="auto">
          <a:xfrm>
            <a:off x="6140450" y="2801938"/>
            <a:ext cx="395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grpSp>
        <p:nvGrpSpPr>
          <p:cNvPr id="178193" name="Group 17"/>
          <p:cNvGrpSpPr>
            <a:grpSpLocks/>
          </p:cNvGrpSpPr>
          <p:nvPr/>
        </p:nvGrpSpPr>
        <p:grpSpPr bwMode="auto">
          <a:xfrm>
            <a:off x="2884488" y="2298700"/>
            <a:ext cx="3357562" cy="3325813"/>
            <a:chOff x="1817" y="1426"/>
            <a:chExt cx="2115" cy="2095"/>
          </a:xfrm>
        </p:grpSpPr>
        <p:sp>
          <p:nvSpPr>
            <p:cNvPr id="178194" name="Line 18"/>
            <p:cNvSpPr>
              <a:spLocks noChangeShapeType="1"/>
            </p:cNvSpPr>
            <p:nvPr/>
          </p:nvSpPr>
          <p:spPr bwMode="auto">
            <a:xfrm>
              <a:off x="3920" y="2234"/>
              <a:ext cx="3" cy="1287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8195" name="Freeform 19"/>
            <p:cNvSpPr>
              <a:spLocks/>
            </p:cNvSpPr>
            <p:nvPr/>
          </p:nvSpPr>
          <p:spPr bwMode="auto">
            <a:xfrm>
              <a:off x="1817" y="1426"/>
              <a:ext cx="253" cy="2095"/>
            </a:xfrm>
            <a:custGeom>
              <a:avLst/>
              <a:gdLst>
                <a:gd name="T0" fmla="*/ 0 w 347"/>
                <a:gd name="T1" fmla="*/ 1967 h 1967"/>
                <a:gd name="T2" fmla="*/ 114 w 347"/>
                <a:gd name="T3" fmla="*/ 606 h 1967"/>
                <a:gd name="T4" fmla="*/ 239 w 347"/>
                <a:gd name="T5" fmla="*/ 54 h 1967"/>
                <a:gd name="T6" fmla="*/ 347 w 347"/>
                <a:gd name="T7" fmla="*/ 144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1967">
                  <a:moveTo>
                    <a:pt x="0" y="1967"/>
                  </a:moveTo>
                  <a:cubicBezTo>
                    <a:pt x="19" y="1740"/>
                    <a:pt x="74" y="925"/>
                    <a:pt x="114" y="606"/>
                  </a:cubicBezTo>
                  <a:cubicBezTo>
                    <a:pt x="154" y="287"/>
                    <a:pt x="200" y="131"/>
                    <a:pt x="239" y="54"/>
                  </a:cubicBezTo>
                  <a:cubicBezTo>
                    <a:pt x="290" y="0"/>
                    <a:pt x="324" y="125"/>
                    <a:pt x="347" y="144"/>
                  </a:cubicBezTo>
                </a:path>
              </a:pathLst>
            </a:custGeom>
            <a:noFill/>
            <a:ln w="1270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8196" name="Freeform 20"/>
            <p:cNvSpPr>
              <a:spLocks/>
            </p:cNvSpPr>
            <p:nvPr/>
          </p:nvSpPr>
          <p:spPr bwMode="auto">
            <a:xfrm>
              <a:off x="2087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8197" name="Freeform 21"/>
            <p:cNvSpPr>
              <a:spLocks/>
            </p:cNvSpPr>
            <p:nvPr/>
          </p:nvSpPr>
          <p:spPr bwMode="auto">
            <a:xfrm>
              <a:off x="2396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8198" name="Freeform 22"/>
            <p:cNvSpPr>
              <a:spLocks/>
            </p:cNvSpPr>
            <p:nvPr/>
          </p:nvSpPr>
          <p:spPr bwMode="auto">
            <a:xfrm>
              <a:off x="2705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8199" name="Freeform 23"/>
            <p:cNvSpPr>
              <a:spLocks/>
            </p:cNvSpPr>
            <p:nvPr/>
          </p:nvSpPr>
          <p:spPr bwMode="auto">
            <a:xfrm>
              <a:off x="3014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8200" name="Freeform 24"/>
            <p:cNvSpPr>
              <a:spLocks/>
            </p:cNvSpPr>
            <p:nvPr/>
          </p:nvSpPr>
          <p:spPr bwMode="auto">
            <a:xfrm>
              <a:off x="3324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8201" name="Freeform 25"/>
            <p:cNvSpPr>
              <a:spLocks/>
            </p:cNvSpPr>
            <p:nvPr/>
          </p:nvSpPr>
          <p:spPr bwMode="auto">
            <a:xfrm>
              <a:off x="3633" y="1430"/>
              <a:ext cx="299" cy="903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78202" name="AutoShape 26"/>
          <p:cNvSpPr>
            <a:spLocks noChangeArrowheads="1"/>
          </p:cNvSpPr>
          <p:nvPr/>
        </p:nvSpPr>
        <p:spPr bwMode="auto">
          <a:xfrm rot="312549">
            <a:off x="2663825" y="4833938"/>
            <a:ext cx="431800" cy="1116012"/>
          </a:xfrm>
          <a:prstGeom prst="upArrow">
            <a:avLst>
              <a:gd name="adj1" fmla="val 50000"/>
              <a:gd name="adj2" fmla="val 64614"/>
            </a:avLst>
          </a:prstGeom>
          <a:solidFill>
            <a:schemeClr val="hlink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203" name="AutoShape 27"/>
          <p:cNvSpPr>
            <a:spLocks noChangeArrowheads="1"/>
          </p:cNvSpPr>
          <p:nvPr/>
        </p:nvSpPr>
        <p:spPr bwMode="auto">
          <a:xfrm flipV="1">
            <a:off x="6084888" y="4905375"/>
            <a:ext cx="323850" cy="858838"/>
          </a:xfrm>
          <a:prstGeom prst="upArrow">
            <a:avLst>
              <a:gd name="adj1" fmla="val 50000"/>
              <a:gd name="adj2" fmla="val 66299"/>
            </a:avLst>
          </a:prstGeom>
          <a:solidFill>
            <a:srgbClr val="99C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78204" name="Text Box 28"/>
          <p:cNvSpPr txBox="1">
            <a:spLocks noChangeArrowheads="1"/>
          </p:cNvSpPr>
          <p:nvPr/>
        </p:nvSpPr>
        <p:spPr bwMode="auto">
          <a:xfrm>
            <a:off x="3563938" y="2801938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 b="1"/>
              <a:t>N</a:t>
            </a:r>
          </a:p>
        </p:txBody>
      </p:sp>
      <p:sp>
        <p:nvSpPr>
          <p:cNvPr id="178205" name="Text Box 29"/>
          <p:cNvSpPr txBox="1">
            <a:spLocks noChangeArrowheads="1"/>
          </p:cNvSpPr>
          <p:nvPr/>
        </p:nvSpPr>
        <p:spPr bwMode="auto">
          <a:xfrm>
            <a:off x="5076825" y="2801938"/>
            <a:ext cx="395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 b="1"/>
              <a:t>S</a:t>
            </a:r>
          </a:p>
        </p:txBody>
      </p:sp>
      <p:sp>
        <p:nvSpPr>
          <p:cNvPr id="3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78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78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78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7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78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78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78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78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78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78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7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78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78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78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8" grpId="0" animBg="1"/>
      <p:bldP spid="178179" grpId="0" animBg="1"/>
      <p:bldP spid="178180" grpId="0" animBg="1"/>
      <p:bldP spid="178181" grpId="0" animBg="1"/>
      <p:bldP spid="178182" grpId="0" animBg="1"/>
      <p:bldP spid="178183" grpId="0" animBg="1"/>
      <p:bldP spid="178184" grpId="0" animBg="1"/>
      <p:bldP spid="178185" grpId="0" animBg="1"/>
      <p:bldP spid="178186" grpId="0" animBg="1"/>
      <p:bldP spid="178187" grpId="0" animBg="1"/>
      <p:bldP spid="178188" grpId="0" animBg="1"/>
      <p:bldP spid="178189" grpId="0" animBg="1"/>
      <p:bldP spid="178191" grpId="0"/>
      <p:bldP spid="178192" grpId="0"/>
      <p:bldP spid="178202" grpId="0" animBg="1"/>
      <p:bldP spid="178203" grpId="0" animBg="1"/>
      <p:bldP spid="178203" grpId="1" animBg="1"/>
      <p:bldP spid="178204" grpId="0"/>
      <p:bldP spid="178204" grpId="1"/>
      <p:bldP spid="178205" grpId="0"/>
      <p:bldP spid="178205" grpId="1"/>
      <p:bldP spid="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49560-6E0C-4869-B3D5-E7807E10A07D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58169-7E70-4AEB-8782-BD503FBCC989}" type="slidenum">
              <a:rPr lang="en-AU" altLang="en-US"/>
              <a:pPr/>
              <a:t>22</a:t>
            </a:fld>
            <a:endParaRPr lang="en-AU" altLang="en-US"/>
          </a:p>
        </p:txBody>
      </p:sp>
      <p:graphicFrame>
        <p:nvGraphicFramePr>
          <p:cNvPr id="176132" name="Object 4"/>
          <p:cNvGraphicFramePr>
            <a:graphicFrameLocks noChangeAspect="1"/>
          </p:cNvGraphicFramePr>
          <p:nvPr/>
        </p:nvGraphicFramePr>
        <p:xfrm>
          <a:off x="4714875" y="1878013"/>
          <a:ext cx="4321175" cy="244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78" name="Photo Editor Photo" r:id="rId3" imgW="3095238" imgH="1752381" progId="MSPhotoEd.3">
                  <p:embed/>
                </p:oleObj>
              </mc:Choice>
              <mc:Fallback>
                <p:oleObj name="Photo Editor Photo" r:id="rId3" imgW="3095238" imgH="1752381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5" y="1878013"/>
                        <a:ext cx="4321175" cy="2446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5237163" y="4833938"/>
            <a:ext cx="24542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Right Hand Rule</a:t>
            </a:r>
            <a:br>
              <a:rPr lang="en-AU" altLang="en-US"/>
            </a:br>
            <a:r>
              <a:rPr lang="en-AU" altLang="en-US"/>
              <a:t>(Generators)</a:t>
            </a:r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1452563" y="4833938"/>
            <a:ext cx="23288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Left Hand Rule</a:t>
            </a:r>
            <a:br>
              <a:rPr lang="en-AU" altLang="en-US"/>
            </a:br>
            <a:r>
              <a:rPr lang="en-AU" altLang="en-US"/>
              <a:t>(Motors)</a:t>
            </a:r>
          </a:p>
        </p:txBody>
      </p:sp>
      <p:grpSp>
        <p:nvGrpSpPr>
          <p:cNvPr id="176140" name="Group 12"/>
          <p:cNvGrpSpPr>
            <a:grpSpLocks/>
          </p:cNvGrpSpPr>
          <p:nvPr/>
        </p:nvGrpSpPr>
        <p:grpSpPr bwMode="auto">
          <a:xfrm>
            <a:off x="0" y="1628775"/>
            <a:ext cx="4572000" cy="2695575"/>
            <a:chOff x="0" y="1026"/>
            <a:chExt cx="2880" cy="1698"/>
          </a:xfrm>
        </p:grpSpPr>
        <p:graphicFrame>
          <p:nvGraphicFramePr>
            <p:cNvPr id="176136" name="Object 8"/>
            <p:cNvGraphicFramePr>
              <a:graphicFrameLocks noChangeAspect="1"/>
            </p:cNvGraphicFramePr>
            <p:nvPr/>
          </p:nvGraphicFramePr>
          <p:xfrm>
            <a:off x="405" y="1321"/>
            <a:ext cx="2475" cy="14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179" name="Photo Editor Photo" r:id="rId5" imgW="2704762" imgH="1533739" progId="MSPhotoEd.3">
                    <p:embed/>
                  </p:oleObj>
                </mc:Choice>
                <mc:Fallback>
                  <p:oleObj name="Photo Editor Photo" r:id="rId5" imgW="2704762" imgH="1533739" progId="MSPhotoEd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" y="1321"/>
                          <a:ext cx="2475" cy="14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37" name="Text Box 9"/>
            <p:cNvSpPr txBox="1">
              <a:spLocks noChangeArrowheads="1"/>
            </p:cNvSpPr>
            <p:nvPr/>
          </p:nvSpPr>
          <p:spPr bwMode="auto">
            <a:xfrm>
              <a:off x="1383" y="1026"/>
              <a:ext cx="62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sz="2000"/>
                <a:t>Motion</a:t>
              </a:r>
            </a:p>
          </p:txBody>
        </p:sp>
        <p:sp>
          <p:nvSpPr>
            <p:cNvPr id="176138" name="Text Box 10"/>
            <p:cNvSpPr txBox="1">
              <a:spLocks noChangeArrowheads="1"/>
            </p:cNvSpPr>
            <p:nvPr/>
          </p:nvSpPr>
          <p:spPr bwMode="auto">
            <a:xfrm>
              <a:off x="612" y="1412"/>
              <a:ext cx="6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sz="2000"/>
                <a:t>Current</a:t>
              </a:r>
            </a:p>
          </p:txBody>
        </p:sp>
        <p:sp>
          <p:nvSpPr>
            <p:cNvPr id="176139" name="Text Box 11"/>
            <p:cNvSpPr txBox="1">
              <a:spLocks noChangeArrowheads="1"/>
            </p:cNvSpPr>
            <p:nvPr/>
          </p:nvSpPr>
          <p:spPr bwMode="auto">
            <a:xfrm>
              <a:off x="0" y="2092"/>
              <a:ext cx="43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AU" altLang="en-US" sz="2000"/>
                <a:t>Flux</a:t>
              </a:r>
            </a:p>
          </p:txBody>
        </p:sp>
      </p:grpSp>
      <p:sp>
        <p:nvSpPr>
          <p:cNvPr id="1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6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3" grpId="0"/>
      <p:bldP spid="176134" grpId="0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091D6-791E-4BD3-9375-92D4C0405712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58B8-D0F9-4E09-BDD7-9D75084012AF}" type="slidenum">
              <a:rPr lang="en-AU" altLang="en-US"/>
              <a:pPr/>
              <a:t>23</a:t>
            </a:fld>
            <a:endParaRPr lang="en-AU" altLang="en-US"/>
          </a:p>
        </p:txBody>
      </p:sp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1966913" y="1326542"/>
            <a:ext cx="5210175" cy="1222375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AU" sz="4800" b="1" kern="10" dirty="0">
                <a:latin typeface="Calibri" panose="020F0502020204030204" pitchFamily="34" charset="0"/>
                <a:cs typeface="Calibri" panose="020F0502020204030204" pitchFamily="34" charset="0"/>
              </a:rPr>
              <a:t>Practical Exercise 5</a:t>
            </a:r>
          </a:p>
        </p:txBody>
      </p:sp>
      <p:sp>
        <p:nvSpPr>
          <p:cNvPr id="73731" name="WordArt 3"/>
          <p:cNvSpPr>
            <a:spLocks noChangeArrowheads="1" noChangeShapeType="1" noTextEdit="1"/>
          </p:cNvSpPr>
          <p:nvPr/>
        </p:nvSpPr>
        <p:spPr bwMode="auto">
          <a:xfrm>
            <a:off x="972000" y="3875459"/>
            <a:ext cx="7200000" cy="16560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AU" sz="4800" b="1" kern="10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Electromagnetic Induction</a:t>
            </a:r>
            <a:br>
              <a:rPr lang="en-AU" sz="4800" b="1" kern="1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4800" b="1" kern="10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AU" sz="4800" b="1" kern="10" dirty="0">
                <a:latin typeface="Calibri" panose="020F0502020204030204" pitchFamily="34" charset="0"/>
                <a:cs typeface="Calibri" panose="020F0502020204030204" pitchFamily="34" charset="0"/>
              </a:rPr>
              <a:t>Inductance</a:t>
            </a: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nimBg="1"/>
      <p:bldP spid="73731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E2FA5-F5CF-4FF6-A583-8C6E1B2E290F}" type="datetime1">
              <a:rPr lang="en-AU" altLang="en-US" smtClean="0"/>
              <a:t>27/11/2018</a:t>
            </a:fld>
            <a:endParaRPr lang="en-AU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9D5F-1554-42DE-BCD4-40B38B6EB9B0}" type="slidenum">
              <a:rPr lang="en-AU" altLang="en-US"/>
              <a:pPr/>
              <a:t>3</a:t>
            </a:fld>
            <a:endParaRPr lang="en-AU" altLang="en-US"/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1100890" y="612845"/>
            <a:ext cx="6942221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 sz="8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Electromagnetic</a:t>
            </a:r>
            <a:br>
              <a:rPr lang="en-AU" altLang="en-US" sz="8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altLang="en-US" sz="8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Induction</a:t>
            </a:r>
          </a:p>
          <a:p>
            <a:pPr algn="ctr"/>
            <a:r>
              <a:rPr lang="en-AU" altLang="en-US" sz="8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RN Video</a:t>
            </a:r>
            <a:br>
              <a:rPr lang="en-AU" altLang="en-US" sz="8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altLang="en-US" sz="8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 9</a:t>
            </a:r>
          </a:p>
        </p:txBody>
      </p:sp>
      <p:sp>
        <p:nvSpPr>
          <p:cNvPr id="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9534-EE7D-401D-AA94-C6FF9D6DA310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9F6DD-2F0F-45BF-ADD5-11F598D17DC2}" type="slidenum">
              <a:rPr lang="en-AU" altLang="en-US"/>
              <a:pPr/>
              <a:t>4</a:t>
            </a:fld>
            <a:endParaRPr lang="en-AU" altLang="en-US"/>
          </a:p>
        </p:txBody>
      </p:sp>
      <p:graphicFrame>
        <p:nvGraphicFramePr>
          <p:cNvPr id="147461" name="Object 5"/>
          <p:cNvGraphicFramePr>
            <a:graphicFrameLocks noChangeAspect="1"/>
          </p:cNvGraphicFramePr>
          <p:nvPr/>
        </p:nvGraphicFramePr>
        <p:xfrm>
          <a:off x="809625" y="879475"/>
          <a:ext cx="7524750" cy="509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81" name="Photo Editor Photo" r:id="rId3" imgW="4486901" imgH="3038095" progId="MSPhotoEd.3">
                  <p:embed/>
                </p:oleObj>
              </mc:Choice>
              <mc:Fallback>
                <p:oleObj name="Photo Editor Photo" r:id="rId3" imgW="4486901" imgH="3038095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879475"/>
                        <a:ext cx="7524750" cy="5097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9D3E-E37E-4AD4-8846-1C94ED02CECE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EC245-108D-4F2E-9FDF-AD85B02B0E4F}" type="slidenum">
              <a:rPr lang="en-AU" altLang="en-US"/>
              <a:pPr/>
              <a:t>5</a:t>
            </a:fld>
            <a:endParaRPr lang="en-AU" altLang="en-US"/>
          </a:p>
        </p:txBody>
      </p:sp>
      <p:graphicFrame>
        <p:nvGraphicFramePr>
          <p:cNvPr id="146437" name="Object 5"/>
          <p:cNvGraphicFramePr>
            <a:graphicFrameLocks noChangeAspect="1"/>
          </p:cNvGraphicFramePr>
          <p:nvPr/>
        </p:nvGraphicFramePr>
        <p:xfrm>
          <a:off x="1366838" y="592138"/>
          <a:ext cx="6408737" cy="567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57" name="Photo Editor Photo" r:id="rId3" imgW="3323810" imgH="2943636" progId="MSPhotoEd.3">
                  <p:embed/>
                </p:oleObj>
              </mc:Choice>
              <mc:Fallback>
                <p:oleObj name="Photo Editor Photo" r:id="rId3" imgW="3323810" imgH="2943636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838" y="592138"/>
                        <a:ext cx="6408737" cy="567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DF3D-9763-417F-9A67-004D8589159C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DDB-4C14-4638-96DD-68AA98C473BF}" type="slidenum">
              <a:rPr lang="en-AU" altLang="en-US"/>
              <a:pPr/>
              <a:t>6</a:t>
            </a:fld>
            <a:endParaRPr lang="en-AU" altLang="en-US"/>
          </a:p>
        </p:txBody>
      </p:sp>
      <p:graphicFrame>
        <p:nvGraphicFramePr>
          <p:cNvPr id="162822" name="Object 6"/>
          <p:cNvGraphicFramePr>
            <a:graphicFrameLocks noChangeAspect="1"/>
          </p:cNvGraphicFramePr>
          <p:nvPr/>
        </p:nvGraphicFramePr>
        <p:xfrm>
          <a:off x="755650" y="1254125"/>
          <a:ext cx="7632700" cy="434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42" name="Photo Editor Photo" r:id="rId3" imgW="3123810" imgH="1781424" progId="MSPhotoEd.3">
                  <p:embed/>
                </p:oleObj>
              </mc:Choice>
              <mc:Fallback>
                <p:oleObj name="Photo Editor Photo" r:id="rId3" imgW="3123810" imgH="1781424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254125"/>
                        <a:ext cx="7632700" cy="434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552E-9F57-42D0-A171-EE4EA81A05AE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75995-87C3-459A-AD83-23B25D10361D}" type="slidenum">
              <a:rPr lang="en-AU" altLang="en-US"/>
              <a:pPr/>
              <a:t>7</a:t>
            </a:fld>
            <a:endParaRPr lang="en-AU" altLang="en-US"/>
          </a:p>
        </p:txBody>
      </p:sp>
      <p:grpSp>
        <p:nvGrpSpPr>
          <p:cNvPr id="160772" name="Group 4"/>
          <p:cNvGrpSpPr>
            <a:grpSpLocks/>
          </p:cNvGrpSpPr>
          <p:nvPr/>
        </p:nvGrpSpPr>
        <p:grpSpPr bwMode="auto">
          <a:xfrm>
            <a:off x="2590800" y="2443163"/>
            <a:ext cx="4321175" cy="1973262"/>
            <a:chOff x="2132" y="1298"/>
            <a:chExt cx="1814" cy="1243"/>
          </a:xfrm>
        </p:grpSpPr>
        <p:sp>
          <p:nvSpPr>
            <p:cNvPr id="160773" name="Line 5"/>
            <p:cNvSpPr>
              <a:spLocks noChangeShapeType="1"/>
            </p:cNvSpPr>
            <p:nvPr/>
          </p:nvSpPr>
          <p:spPr bwMode="auto">
            <a:xfrm>
              <a:off x="2132" y="129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74" name="Line 6"/>
            <p:cNvSpPr>
              <a:spLocks noChangeShapeType="1"/>
            </p:cNvSpPr>
            <p:nvPr/>
          </p:nvSpPr>
          <p:spPr bwMode="auto">
            <a:xfrm>
              <a:off x="2132" y="141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75" name="Line 7"/>
            <p:cNvSpPr>
              <a:spLocks noChangeShapeType="1"/>
            </p:cNvSpPr>
            <p:nvPr/>
          </p:nvSpPr>
          <p:spPr bwMode="auto">
            <a:xfrm>
              <a:off x="2132" y="1524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76" name="Line 8"/>
            <p:cNvSpPr>
              <a:spLocks noChangeShapeType="1"/>
            </p:cNvSpPr>
            <p:nvPr/>
          </p:nvSpPr>
          <p:spPr bwMode="auto">
            <a:xfrm>
              <a:off x="2132" y="1637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77" name="Line 9"/>
            <p:cNvSpPr>
              <a:spLocks noChangeShapeType="1"/>
            </p:cNvSpPr>
            <p:nvPr/>
          </p:nvSpPr>
          <p:spPr bwMode="auto">
            <a:xfrm>
              <a:off x="2132" y="1750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78" name="Line 10"/>
            <p:cNvSpPr>
              <a:spLocks noChangeShapeType="1"/>
            </p:cNvSpPr>
            <p:nvPr/>
          </p:nvSpPr>
          <p:spPr bwMode="auto">
            <a:xfrm>
              <a:off x="2132" y="1863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79" name="Line 11"/>
            <p:cNvSpPr>
              <a:spLocks noChangeShapeType="1"/>
            </p:cNvSpPr>
            <p:nvPr/>
          </p:nvSpPr>
          <p:spPr bwMode="auto">
            <a:xfrm>
              <a:off x="2132" y="1976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80" name="Line 12"/>
            <p:cNvSpPr>
              <a:spLocks noChangeShapeType="1"/>
            </p:cNvSpPr>
            <p:nvPr/>
          </p:nvSpPr>
          <p:spPr bwMode="auto">
            <a:xfrm>
              <a:off x="2132" y="2089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81" name="Line 13"/>
            <p:cNvSpPr>
              <a:spLocks noChangeShapeType="1"/>
            </p:cNvSpPr>
            <p:nvPr/>
          </p:nvSpPr>
          <p:spPr bwMode="auto">
            <a:xfrm>
              <a:off x="2132" y="2202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82" name="Line 14"/>
            <p:cNvSpPr>
              <a:spLocks noChangeShapeType="1"/>
            </p:cNvSpPr>
            <p:nvPr/>
          </p:nvSpPr>
          <p:spPr bwMode="auto">
            <a:xfrm>
              <a:off x="2132" y="2315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83" name="Line 15"/>
            <p:cNvSpPr>
              <a:spLocks noChangeShapeType="1"/>
            </p:cNvSpPr>
            <p:nvPr/>
          </p:nvSpPr>
          <p:spPr bwMode="auto">
            <a:xfrm>
              <a:off x="2132" y="242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0784" name="Line 16"/>
            <p:cNvSpPr>
              <a:spLocks noChangeShapeType="1"/>
            </p:cNvSpPr>
            <p:nvPr/>
          </p:nvSpPr>
          <p:spPr bwMode="auto">
            <a:xfrm>
              <a:off x="2132" y="254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0785" name="Rectangle 17"/>
          <p:cNvSpPr>
            <a:spLocks noChangeArrowheads="1"/>
          </p:cNvSpPr>
          <p:nvPr/>
        </p:nvSpPr>
        <p:spPr bwMode="auto">
          <a:xfrm>
            <a:off x="1052513" y="2270125"/>
            <a:ext cx="1368425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endParaRPr lang="en-AU" altLang="en-US" sz="3600" b="1">
              <a:solidFill>
                <a:srgbClr val="FFFFFF"/>
              </a:solidFill>
            </a:endParaRPr>
          </a:p>
          <a:p>
            <a:pPr algn="r"/>
            <a:r>
              <a:rPr lang="en-AU" altLang="en-US" sz="3600" b="1">
                <a:solidFill>
                  <a:srgbClr val="FFFFFF"/>
                </a:solidFill>
              </a:rPr>
              <a:t>N</a:t>
            </a:r>
          </a:p>
          <a:p>
            <a:pPr algn="r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160786" name="Rectangle 18"/>
          <p:cNvSpPr>
            <a:spLocks noChangeArrowheads="1"/>
          </p:cNvSpPr>
          <p:nvPr/>
        </p:nvSpPr>
        <p:spPr bwMode="auto">
          <a:xfrm>
            <a:off x="7046913" y="2270125"/>
            <a:ext cx="1403350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altLang="en-US" sz="3600" b="1">
              <a:solidFill>
                <a:srgbClr val="FFFFFF"/>
              </a:solidFill>
            </a:endParaRPr>
          </a:p>
          <a:p>
            <a:r>
              <a:rPr lang="en-AU" altLang="en-US" sz="3600" b="1">
                <a:solidFill>
                  <a:srgbClr val="FFFFFF"/>
                </a:solidFill>
              </a:rPr>
              <a:t>S</a:t>
            </a:r>
          </a:p>
          <a:p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160788" name="Oval 20"/>
          <p:cNvSpPr>
            <a:spLocks noChangeArrowheads="1"/>
          </p:cNvSpPr>
          <p:nvPr/>
        </p:nvSpPr>
        <p:spPr bwMode="auto">
          <a:xfrm>
            <a:off x="3924300" y="5049838"/>
            <a:ext cx="1295400" cy="12954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grpSp>
        <p:nvGrpSpPr>
          <p:cNvPr id="160793" name="Group 25"/>
          <p:cNvGrpSpPr>
            <a:grpSpLocks/>
          </p:cNvGrpSpPr>
          <p:nvPr/>
        </p:nvGrpSpPr>
        <p:grpSpPr bwMode="auto">
          <a:xfrm>
            <a:off x="3924300" y="2781300"/>
            <a:ext cx="1295400" cy="1295400"/>
            <a:chOff x="1519" y="1956"/>
            <a:chExt cx="408" cy="408"/>
          </a:xfrm>
        </p:grpSpPr>
        <p:sp>
          <p:nvSpPr>
            <p:cNvPr id="160794" name="Oval 26"/>
            <p:cNvSpPr>
              <a:spLocks noChangeArrowheads="1"/>
            </p:cNvSpPr>
            <p:nvPr/>
          </p:nvSpPr>
          <p:spPr bwMode="auto">
            <a:xfrm>
              <a:off x="1519" y="1956"/>
              <a:ext cx="408" cy="408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/>
            </a:p>
          </p:txBody>
        </p:sp>
        <p:grpSp>
          <p:nvGrpSpPr>
            <p:cNvPr id="160795" name="Group 27"/>
            <p:cNvGrpSpPr>
              <a:grpSpLocks/>
            </p:cNvGrpSpPr>
            <p:nvPr/>
          </p:nvGrpSpPr>
          <p:grpSpPr bwMode="auto">
            <a:xfrm>
              <a:off x="1553" y="1990"/>
              <a:ext cx="340" cy="340"/>
              <a:chOff x="1338" y="3339"/>
              <a:chExt cx="340" cy="340"/>
            </a:xfrm>
          </p:grpSpPr>
          <p:sp>
            <p:nvSpPr>
              <p:cNvPr id="160796" name="Line 28"/>
              <p:cNvSpPr>
                <a:spLocks noChangeShapeType="1"/>
              </p:cNvSpPr>
              <p:nvPr/>
            </p:nvSpPr>
            <p:spPr bwMode="auto">
              <a:xfrm>
                <a:off x="1508" y="3339"/>
                <a:ext cx="0" cy="3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60797" name="Line 29"/>
              <p:cNvSpPr>
                <a:spLocks noChangeShapeType="1"/>
              </p:cNvSpPr>
              <p:nvPr/>
            </p:nvSpPr>
            <p:spPr bwMode="auto">
              <a:xfrm>
                <a:off x="1338" y="3509"/>
                <a:ext cx="34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sp>
        <p:nvSpPr>
          <p:cNvPr id="160798" name="Line 30"/>
          <p:cNvSpPr>
            <a:spLocks noChangeShapeType="1"/>
          </p:cNvSpPr>
          <p:nvPr/>
        </p:nvSpPr>
        <p:spPr bwMode="auto">
          <a:xfrm rot="16200000" flipV="1">
            <a:off x="4302125" y="2366963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160806" name="Object 38"/>
          <p:cNvGraphicFramePr>
            <a:graphicFrameLocks noChangeAspect="1"/>
          </p:cNvGraphicFramePr>
          <p:nvPr/>
        </p:nvGraphicFramePr>
        <p:xfrm>
          <a:off x="684213" y="728663"/>
          <a:ext cx="7632700" cy="434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26" name="Photo Editor Photo" r:id="rId3" imgW="3123810" imgH="1781424" progId="MSPhotoEd.3">
                  <p:embed/>
                </p:oleObj>
              </mc:Choice>
              <mc:Fallback>
                <p:oleObj name="Photo Editor Photo" r:id="rId3" imgW="3123810" imgH="1781424" progId="MSPhotoEd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728663"/>
                        <a:ext cx="7632700" cy="434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607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0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60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88" grpId="1" animBg="1"/>
      <p:bldP spid="160788" grpId="2" animBg="1"/>
      <p:bldP spid="160798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EEA2-0635-4071-A8B7-C33802E7229C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E0F4-BC98-446F-A0C6-B0A7D29DF467}" type="slidenum">
              <a:rPr lang="en-AU" altLang="en-US"/>
              <a:pPr/>
              <a:t>8</a:t>
            </a:fld>
            <a:endParaRPr lang="en-AU" altLang="en-US"/>
          </a:p>
        </p:txBody>
      </p:sp>
      <p:graphicFrame>
        <p:nvGraphicFramePr>
          <p:cNvPr id="161827" name="Object 35"/>
          <p:cNvGraphicFramePr>
            <a:graphicFrameLocks noChangeAspect="1"/>
          </p:cNvGraphicFramePr>
          <p:nvPr/>
        </p:nvGraphicFramePr>
        <p:xfrm>
          <a:off x="684213" y="333375"/>
          <a:ext cx="2700337" cy="153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47" name="Photo Editor Photo" r:id="rId3" imgW="3123810" imgH="1781424" progId="MSPhotoEd.3">
                  <p:embed/>
                </p:oleObj>
              </mc:Choice>
              <mc:Fallback>
                <p:oleObj name="Photo Editor Photo" r:id="rId3" imgW="3123810" imgH="1781424" progId="MSPhotoEd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333375"/>
                        <a:ext cx="2700337" cy="153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1794" name="Group 2"/>
          <p:cNvGrpSpPr>
            <a:grpSpLocks/>
          </p:cNvGrpSpPr>
          <p:nvPr/>
        </p:nvGrpSpPr>
        <p:grpSpPr bwMode="auto">
          <a:xfrm>
            <a:off x="2590800" y="2443163"/>
            <a:ext cx="4321175" cy="1973262"/>
            <a:chOff x="2132" y="1298"/>
            <a:chExt cx="1814" cy="1243"/>
          </a:xfrm>
        </p:grpSpPr>
        <p:sp>
          <p:nvSpPr>
            <p:cNvPr id="161795" name="Line 3"/>
            <p:cNvSpPr>
              <a:spLocks noChangeShapeType="1"/>
            </p:cNvSpPr>
            <p:nvPr/>
          </p:nvSpPr>
          <p:spPr bwMode="auto">
            <a:xfrm>
              <a:off x="2132" y="129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796" name="Line 4"/>
            <p:cNvSpPr>
              <a:spLocks noChangeShapeType="1"/>
            </p:cNvSpPr>
            <p:nvPr/>
          </p:nvSpPr>
          <p:spPr bwMode="auto">
            <a:xfrm>
              <a:off x="2132" y="141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797" name="Line 5"/>
            <p:cNvSpPr>
              <a:spLocks noChangeShapeType="1"/>
            </p:cNvSpPr>
            <p:nvPr/>
          </p:nvSpPr>
          <p:spPr bwMode="auto">
            <a:xfrm>
              <a:off x="2132" y="1524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798" name="Line 6"/>
            <p:cNvSpPr>
              <a:spLocks noChangeShapeType="1"/>
            </p:cNvSpPr>
            <p:nvPr/>
          </p:nvSpPr>
          <p:spPr bwMode="auto">
            <a:xfrm>
              <a:off x="2132" y="1637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799" name="Line 7"/>
            <p:cNvSpPr>
              <a:spLocks noChangeShapeType="1"/>
            </p:cNvSpPr>
            <p:nvPr/>
          </p:nvSpPr>
          <p:spPr bwMode="auto">
            <a:xfrm>
              <a:off x="2132" y="1750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800" name="Line 8"/>
            <p:cNvSpPr>
              <a:spLocks noChangeShapeType="1"/>
            </p:cNvSpPr>
            <p:nvPr/>
          </p:nvSpPr>
          <p:spPr bwMode="auto">
            <a:xfrm>
              <a:off x="2132" y="1863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801" name="Line 9"/>
            <p:cNvSpPr>
              <a:spLocks noChangeShapeType="1"/>
            </p:cNvSpPr>
            <p:nvPr/>
          </p:nvSpPr>
          <p:spPr bwMode="auto">
            <a:xfrm>
              <a:off x="2132" y="1976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802" name="Line 10"/>
            <p:cNvSpPr>
              <a:spLocks noChangeShapeType="1"/>
            </p:cNvSpPr>
            <p:nvPr/>
          </p:nvSpPr>
          <p:spPr bwMode="auto">
            <a:xfrm>
              <a:off x="2132" y="2089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803" name="Line 11"/>
            <p:cNvSpPr>
              <a:spLocks noChangeShapeType="1"/>
            </p:cNvSpPr>
            <p:nvPr/>
          </p:nvSpPr>
          <p:spPr bwMode="auto">
            <a:xfrm>
              <a:off x="2132" y="2202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804" name="Line 12"/>
            <p:cNvSpPr>
              <a:spLocks noChangeShapeType="1"/>
            </p:cNvSpPr>
            <p:nvPr/>
          </p:nvSpPr>
          <p:spPr bwMode="auto">
            <a:xfrm>
              <a:off x="2132" y="2315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805" name="Line 13"/>
            <p:cNvSpPr>
              <a:spLocks noChangeShapeType="1"/>
            </p:cNvSpPr>
            <p:nvPr/>
          </p:nvSpPr>
          <p:spPr bwMode="auto">
            <a:xfrm>
              <a:off x="2132" y="2428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1806" name="Line 14"/>
            <p:cNvSpPr>
              <a:spLocks noChangeShapeType="1"/>
            </p:cNvSpPr>
            <p:nvPr/>
          </p:nvSpPr>
          <p:spPr bwMode="auto">
            <a:xfrm>
              <a:off x="2132" y="2541"/>
              <a:ext cx="18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1807" name="Rectangle 15"/>
          <p:cNvSpPr>
            <a:spLocks noChangeArrowheads="1"/>
          </p:cNvSpPr>
          <p:nvPr/>
        </p:nvSpPr>
        <p:spPr bwMode="auto">
          <a:xfrm>
            <a:off x="1052513" y="2270125"/>
            <a:ext cx="1368425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endParaRPr lang="en-AU" altLang="en-US" sz="3600" b="1">
              <a:solidFill>
                <a:srgbClr val="FFFFFF"/>
              </a:solidFill>
            </a:endParaRPr>
          </a:p>
          <a:p>
            <a:pPr algn="r"/>
            <a:r>
              <a:rPr lang="en-AU" altLang="en-US" sz="3600" b="1">
                <a:solidFill>
                  <a:srgbClr val="FFFFFF"/>
                </a:solidFill>
              </a:rPr>
              <a:t>N</a:t>
            </a:r>
          </a:p>
          <a:p>
            <a:pPr algn="r"/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161808" name="Rectangle 16"/>
          <p:cNvSpPr>
            <a:spLocks noChangeArrowheads="1"/>
          </p:cNvSpPr>
          <p:nvPr/>
        </p:nvSpPr>
        <p:spPr bwMode="auto">
          <a:xfrm>
            <a:off x="7046913" y="2270125"/>
            <a:ext cx="1403350" cy="2317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altLang="en-US" sz="3600" b="1">
              <a:solidFill>
                <a:srgbClr val="FFFFFF"/>
              </a:solidFill>
            </a:endParaRPr>
          </a:p>
          <a:p>
            <a:r>
              <a:rPr lang="en-AU" altLang="en-US" sz="3600" b="1">
                <a:solidFill>
                  <a:srgbClr val="FFFFFF"/>
                </a:solidFill>
              </a:rPr>
              <a:t>S</a:t>
            </a:r>
          </a:p>
          <a:p>
            <a:endParaRPr lang="en-AU" altLang="en-US" sz="3600" b="1">
              <a:solidFill>
                <a:srgbClr val="FFFFFF"/>
              </a:solidFill>
            </a:endParaRPr>
          </a:p>
        </p:txBody>
      </p:sp>
      <p:sp>
        <p:nvSpPr>
          <p:cNvPr id="161815" name="Line 23"/>
          <p:cNvSpPr>
            <a:spLocks noChangeShapeType="1"/>
          </p:cNvSpPr>
          <p:nvPr/>
        </p:nvSpPr>
        <p:spPr bwMode="auto">
          <a:xfrm rot="5400000">
            <a:off x="4302125" y="4454525"/>
            <a:ext cx="539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61816" name="Oval 24"/>
          <p:cNvSpPr>
            <a:spLocks noChangeArrowheads="1"/>
          </p:cNvSpPr>
          <p:nvPr/>
        </p:nvSpPr>
        <p:spPr bwMode="auto">
          <a:xfrm>
            <a:off x="3924300" y="477838"/>
            <a:ext cx="1295400" cy="12954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grpSp>
        <p:nvGrpSpPr>
          <p:cNvPr id="161824" name="Group 32"/>
          <p:cNvGrpSpPr>
            <a:grpSpLocks/>
          </p:cNvGrpSpPr>
          <p:nvPr/>
        </p:nvGrpSpPr>
        <p:grpSpPr bwMode="auto">
          <a:xfrm>
            <a:off x="3924300" y="2781300"/>
            <a:ext cx="1295400" cy="1295400"/>
            <a:chOff x="2472" y="1752"/>
            <a:chExt cx="816" cy="816"/>
          </a:xfrm>
        </p:grpSpPr>
        <p:sp>
          <p:nvSpPr>
            <p:cNvPr id="161811" name="Oval 19"/>
            <p:cNvSpPr>
              <a:spLocks noChangeArrowheads="1"/>
            </p:cNvSpPr>
            <p:nvPr/>
          </p:nvSpPr>
          <p:spPr bwMode="auto">
            <a:xfrm>
              <a:off x="2472" y="1752"/>
              <a:ext cx="816" cy="816"/>
            </a:xfrm>
            <a:prstGeom prst="ellipse">
              <a:avLst/>
            </a:prstGeom>
            <a:solidFill>
              <a:srgbClr val="00CCFF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/>
            </a:p>
          </p:txBody>
        </p:sp>
        <p:sp>
          <p:nvSpPr>
            <p:cNvPr id="161823" name="Oval 31"/>
            <p:cNvSpPr>
              <a:spLocks noChangeArrowheads="1"/>
            </p:cNvSpPr>
            <p:nvPr/>
          </p:nvSpPr>
          <p:spPr bwMode="auto">
            <a:xfrm>
              <a:off x="2766" y="2047"/>
              <a:ext cx="227" cy="227"/>
            </a:xfrm>
            <a:prstGeom prst="ellipse">
              <a:avLst/>
            </a:prstGeom>
            <a:solidFill>
              <a:srgbClr val="FF0000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2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618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1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1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61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15" grpId="0" animBg="1"/>
      <p:bldP spid="161816" grpId="0" animBg="1"/>
      <p:bldP spid="161816" grpId="1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1E479-4A4A-4E83-8BD6-0E0618D6417B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61C-0E2B-4328-93D4-B4EB60C0BD8C}" type="slidenum">
              <a:rPr lang="en-AU" altLang="en-US"/>
              <a:pPr/>
              <a:t>9</a:t>
            </a:fld>
            <a:endParaRPr lang="en-AU" altLang="en-US"/>
          </a:p>
        </p:txBody>
      </p:sp>
      <p:sp>
        <p:nvSpPr>
          <p:cNvPr id="164138" name="Rectangle 298"/>
          <p:cNvSpPr>
            <a:spLocks noChangeArrowheads="1"/>
          </p:cNvSpPr>
          <p:nvPr/>
        </p:nvSpPr>
        <p:spPr bwMode="auto">
          <a:xfrm>
            <a:off x="5591175" y="5624513"/>
            <a:ext cx="719138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endParaRPr lang="en-US" altLang="en-US" b="1">
              <a:solidFill>
                <a:srgbClr val="FFFFFF"/>
              </a:solidFill>
            </a:endParaRPr>
          </a:p>
        </p:txBody>
      </p:sp>
      <p:sp>
        <p:nvSpPr>
          <p:cNvPr id="164139" name="Rectangle 299"/>
          <p:cNvSpPr>
            <a:spLocks noChangeArrowheads="1"/>
          </p:cNvSpPr>
          <p:nvPr/>
        </p:nvSpPr>
        <p:spPr bwMode="auto">
          <a:xfrm>
            <a:off x="7669213" y="5624513"/>
            <a:ext cx="719137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 altLang="en-US" b="1">
              <a:solidFill>
                <a:srgbClr val="FFFFFF"/>
              </a:solidFill>
            </a:endParaRPr>
          </a:p>
        </p:txBody>
      </p:sp>
      <p:sp>
        <p:nvSpPr>
          <p:cNvPr id="164114" name="Rectangle 274"/>
          <p:cNvSpPr>
            <a:spLocks noChangeArrowheads="1"/>
          </p:cNvSpPr>
          <p:nvPr/>
        </p:nvSpPr>
        <p:spPr bwMode="auto">
          <a:xfrm>
            <a:off x="5591175" y="5630863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64115" name="Rectangle 275"/>
          <p:cNvSpPr>
            <a:spLocks noChangeArrowheads="1"/>
          </p:cNvSpPr>
          <p:nvPr/>
        </p:nvSpPr>
        <p:spPr bwMode="auto">
          <a:xfrm>
            <a:off x="7669213" y="5630863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graphicFrame>
        <p:nvGraphicFramePr>
          <p:cNvPr id="163842" name="Object 2"/>
          <p:cNvGraphicFramePr>
            <a:graphicFrameLocks noChangeAspect="1"/>
          </p:cNvGraphicFramePr>
          <p:nvPr/>
        </p:nvGraphicFramePr>
        <p:xfrm>
          <a:off x="3221038" y="0"/>
          <a:ext cx="2700337" cy="153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60" name="Photo Editor Photo" r:id="rId3" imgW="3123810" imgH="1781424" progId="MSPhotoEd.3">
                  <p:embed/>
                </p:oleObj>
              </mc:Choice>
              <mc:Fallback>
                <p:oleObj name="Photo Editor Photo" r:id="rId3" imgW="3123810" imgH="1781424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1038" y="0"/>
                        <a:ext cx="2700337" cy="153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3863" name="Group 23"/>
          <p:cNvGrpSpPr>
            <a:grpSpLocks/>
          </p:cNvGrpSpPr>
          <p:nvPr/>
        </p:nvGrpSpPr>
        <p:grpSpPr bwMode="auto">
          <a:xfrm flipH="1">
            <a:off x="2057400" y="1725613"/>
            <a:ext cx="1079500" cy="360362"/>
            <a:chOff x="1632" y="2244"/>
            <a:chExt cx="2722" cy="264"/>
          </a:xfrm>
        </p:grpSpPr>
        <p:sp>
          <p:nvSpPr>
            <p:cNvPr id="163852" name="Line 12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3853" name="Line 13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3854" name="Line 14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3855" name="Line 15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3856" name="Rectangle 16"/>
          <p:cNvSpPr>
            <a:spLocks noChangeArrowheads="1"/>
          </p:cNvSpPr>
          <p:nvPr/>
        </p:nvSpPr>
        <p:spPr bwMode="auto">
          <a:xfrm>
            <a:off x="1198563" y="1636713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63857" name="Rectangle 17"/>
          <p:cNvSpPr>
            <a:spLocks noChangeArrowheads="1"/>
          </p:cNvSpPr>
          <p:nvPr/>
        </p:nvSpPr>
        <p:spPr bwMode="auto">
          <a:xfrm>
            <a:off x="3276600" y="1636713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63861" name="Oval 21"/>
          <p:cNvSpPr>
            <a:spLocks noChangeAspect="1" noChangeArrowheads="1"/>
          </p:cNvSpPr>
          <p:nvPr/>
        </p:nvSpPr>
        <p:spPr bwMode="auto">
          <a:xfrm>
            <a:off x="2381250" y="1690688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sp>
        <p:nvSpPr>
          <p:cNvPr id="163862" name="Oval 22"/>
          <p:cNvSpPr>
            <a:spLocks noChangeArrowheads="1"/>
          </p:cNvSpPr>
          <p:nvPr/>
        </p:nvSpPr>
        <p:spPr bwMode="auto">
          <a:xfrm>
            <a:off x="2506663" y="1816100"/>
            <a:ext cx="180975" cy="179388"/>
          </a:xfrm>
          <a:prstGeom prst="ellipse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63864" name="Text Box 24"/>
          <p:cNvSpPr txBox="1">
            <a:spLocks noChangeArrowheads="1"/>
          </p:cNvSpPr>
          <p:nvPr/>
        </p:nvSpPr>
        <p:spPr bwMode="auto">
          <a:xfrm>
            <a:off x="363538" y="1677988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(a)</a:t>
            </a:r>
          </a:p>
        </p:txBody>
      </p:sp>
      <p:sp>
        <p:nvSpPr>
          <p:cNvPr id="163903" name="Line 63"/>
          <p:cNvSpPr>
            <a:spLocks noChangeShapeType="1"/>
          </p:cNvSpPr>
          <p:nvPr/>
        </p:nvSpPr>
        <p:spPr bwMode="auto">
          <a:xfrm flipV="1">
            <a:off x="2597150" y="1235075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63968" name="Group 128"/>
          <p:cNvGrpSpPr>
            <a:grpSpLocks/>
          </p:cNvGrpSpPr>
          <p:nvPr/>
        </p:nvGrpSpPr>
        <p:grpSpPr bwMode="auto">
          <a:xfrm>
            <a:off x="6450013" y="1725613"/>
            <a:ext cx="1079500" cy="360362"/>
            <a:chOff x="1632" y="2244"/>
            <a:chExt cx="2722" cy="264"/>
          </a:xfrm>
        </p:grpSpPr>
        <p:sp>
          <p:nvSpPr>
            <p:cNvPr id="163969" name="Line 129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3970" name="Line 130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3971" name="Line 131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3972" name="Line 132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3973" name="Rectangle 133"/>
          <p:cNvSpPr>
            <a:spLocks noChangeArrowheads="1"/>
          </p:cNvSpPr>
          <p:nvPr/>
        </p:nvSpPr>
        <p:spPr bwMode="auto">
          <a:xfrm>
            <a:off x="5591175" y="1635125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63974" name="Rectangle 134"/>
          <p:cNvSpPr>
            <a:spLocks noChangeArrowheads="1"/>
          </p:cNvSpPr>
          <p:nvPr/>
        </p:nvSpPr>
        <p:spPr bwMode="auto">
          <a:xfrm>
            <a:off x="7669213" y="1635125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63975" name="Oval 135"/>
          <p:cNvSpPr>
            <a:spLocks noChangeAspect="1" noChangeArrowheads="1"/>
          </p:cNvSpPr>
          <p:nvPr/>
        </p:nvSpPr>
        <p:spPr bwMode="auto">
          <a:xfrm>
            <a:off x="6773863" y="1689100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sp>
        <p:nvSpPr>
          <p:cNvPr id="163977" name="Text Box 137"/>
          <p:cNvSpPr txBox="1">
            <a:spLocks noChangeArrowheads="1"/>
          </p:cNvSpPr>
          <p:nvPr/>
        </p:nvSpPr>
        <p:spPr bwMode="auto">
          <a:xfrm>
            <a:off x="4743450" y="1676400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(b)</a:t>
            </a:r>
          </a:p>
        </p:txBody>
      </p:sp>
      <p:sp>
        <p:nvSpPr>
          <p:cNvPr id="163978" name="Line 138"/>
          <p:cNvSpPr>
            <a:spLocks noChangeShapeType="1"/>
          </p:cNvSpPr>
          <p:nvPr/>
        </p:nvSpPr>
        <p:spPr bwMode="auto">
          <a:xfrm flipV="1">
            <a:off x="6989763" y="1233488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64049" name="Group 209"/>
          <p:cNvGrpSpPr>
            <a:grpSpLocks/>
          </p:cNvGrpSpPr>
          <p:nvPr/>
        </p:nvGrpSpPr>
        <p:grpSpPr bwMode="auto">
          <a:xfrm>
            <a:off x="2057400" y="3057525"/>
            <a:ext cx="1079500" cy="360363"/>
            <a:chOff x="1632" y="2244"/>
            <a:chExt cx="2722" cy="264"/>
          </a:xfrm>
        </p:grpSpPr>
        <p:sp>
          <p:nvSpPr>
            <p:cNvPr id="164050" name="Line 210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51" name="Line 211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52" name="Line 212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53" name="Line 213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4054" name="Rectangle 214"/>
          <p:cNvSpPr>
            <a:spLocks noChangeArrowheads="1"/>
          </p:cNvSpPr>
          <p:nvPr/>
        </p:nvSpPr>
        <p:spPr bwMode="auto">
          <a:xfrm>
            <a:off x="1198563" y="2968625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64055" name="Rectangle 215"/>
          <p:cNvSpPr>
            <a:spLocks noChangeArrowheads="1"/>
          </p:cNvSpPr>
          <p:nvPr/>
        </p:nvSpPr>
        <p:spPr bwMode="auto">
          <a:xfrm>
            <a:off x="3276600" y="2968625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64056" name="Oval 216"/>
          <p:cNvSpPr>
            <a:spLocks noChangeAspect="1" noChangeArrowheads="1"/>
          </p:cNvSpPr>
          <p:nvPr/>
        </p:nvSpPr>
        <p:spPr bwMode="auto">
          <a:xfrm>
            <a:off x="2381250" y="3022600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sp>
        <p:nvSpPr>
          <p:cNvPr id="164057" name="Oval 217"/>
          <p:cNvSpPr>
            <a:spLocks noChangeArrowheads="1"/>
          </p:cNvSpPr>
          <p:nvPr/>
        </p:nvSpPr>
        <p:spPr bwMode="auto">
          <a:xfrm>
            <a:off x="2506663" y="3148013"/>
            <a:ext cx="180975" cy="179387"/>
          </a:xfrm>
          <a:prstGeom prst="ellipse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64058" name="Text Box 218"/>
          <p:cNvSpPr txBox="1">
            <a:spLocks noChangeArrowheads="1"/>
          </p:cNvSpPr>
          <p:nvPr/>
        </p:nvSpPr>
        <p:spPr bwMode="auto">
          <a:xfrm>
            <a:off x="363538" y="3009900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(c)</a:t>
            </a:r>
          </a:p>
        </p:txBody>
      </p:sp>
      <p:sp>
        <p:nvSpPr>
          <p:cNvPr id="164060" name="Line 220"/>
          <p:cNvSpPr>
            <a:spLocks noChangeShapeType="1"/>
          </p:cNvSpPr>
          <p:nvPr/>
        </p:nvSpPr>
        <p:spPr bwMode="auto">
          <a:xfrm>
            <a:off x="2597150" y="2600325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64061" name="Group 221"/>
          <p:cNvGrpSpPr>
            <a:grpSpLocks/>
          </p:cNvGrpSpPr>
          <p:nvPr/>
        </p:nvGrpSpPr>
        <p:grpSpPr bwMode="auto">
          <a:xfrm flipH="1">
            <a:off x="6450013" y="3057525"/>
            <a:ext cx="1079500" cy="360363"/>
            <a:chOff x="1632" y="2244"/>
            <a:chExt cx="2722" cy="264"/>
          </a:xfrm>
        </p:grpSpPr>
        <p:sp>
          <p:nvSpPr>
            <p:cNvPr id="164062" name="Line 222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63" name="Line 223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64" name="Line 224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65" name="Line 225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4066" name="Rectangle 226"/>
          <p:cNvSpPr>
            <a:spLocks noChangeArrowheads="1"/>
          </p:cNvSpPr>
          <p:nvPr/>
        </p:nvSpPr>
        <p:spPr bwMode="auto">
          <a:xfrm>
            <a:off x="5591175" y="2967038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64067" name="Rectangle 227"/>
          <p:cNvSpPr>
            <a:spLocks noChangeArrowheads="1"/>
          </p:cNvSpPr>
          <p:nvPr/>
        </p:nvSpPr>
        <p:spPr bwMode="auto">
          <a:xfrm>
            <a:off x="7669213" y="2967038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64068" name="Oval 228"/>
          <p:cNvSpPr>
            <a:spLocks noChangeAspect="1" noChangeArrowheads="1"/>
          </p:cNvSpPr>
          <p:nvPr/>
        </p:nvSpPr>
        <p:spPr bwMode="auto">
          <a:xfrm>
            <a:off x="6773863" y="3021013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sp>
        <p:nvSpPr>
          <p:cNvPr id="164070" name="Text Box 230"/>
          <p:cNvSpPr txBox="1">
            <a:spLocks noChangeArrowheads="1"/>
          </p:cNvSpPr>
          <p:nvPr/>
        </p:nvSpPr>
        <p:spPr bwMode="auto">
          <a:xfrm>
            <a:off x="4743450" y="3008313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(d)</a:t>
            </a:r>
          </a:p>
        </p:txBody>
      </p:sp>
      <p:sp>
        <p:nvSpPr>
          <p:cNvPr id="164072" name="Line 232"/>
          <p:cNvSpPr>
            <a:spLocks noChangeShapeType="1"/>
          </p:cNvSpPr>
          <p:nvPr/>
        </p:nvSpPr>
        <p:spPr bwMode="auto">
          <a:xfrm>
            <a:off x="6989763" y="2598738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64073" name="Group 233"/>
          <p:cNvGrpSpPr>
            <a:grpSpLocks/>
          </p:cNvGrpSpPr>
          <p:nvPr/>
        </p:nvGrpSpPr>
        <p:grpSpPr bwMode="auto">
          <a:xfrm flipH="1">
            <a:off x="2057400" y="4389438"/>
            <a:ext cx="1079500" cy="360362"/>
            <a:chOff x="1632" y="2244"/>
            <a:chExt cx="2722" cy="264"/>
          </a:xfrm>
        </p:grpSpPr>
        <p:sp>
          <p:nvSpPr>
            <p:cNvPr id="164074" name="Line 234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75" name="Line 235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76" name="Line 236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77" name="Line 237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4078" name="Rectangle 238"/>
          <p:cNvSpPr>
            <a:spLocks noChangeArrowheads="1"/>
          </p:cNvSpPr>
          <p:nvPr/>
        </p:nvSpPr>
        <p:spPr bwMode="auto">
          <a:xfrm>
            <a:off x="1198563" y="4300538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64079" name="Rectangle 239"/>
          <p:cNvSpPr>
            <a:spLocks noChangeArrowheads="1"/>
          </p:cNvSpPr>
          <p:nvPr/>
        </p:nvSpPr>
        <p:spPr bwMode="auto">
          <a:xfrm>
            <a:off x="3276600" y="4300538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64080" name="Oval 240"/>
          <p:cNvSpPr>
            <a:spLocks noChangeAspect="1" noChangeArrowheads="1"/>
          </p:cNvSpPr>
          <p:nvPr/>
        </p:nvSpPr>
        <p:spPr bwMode="auto">
          <a:xfrm>
            <a:off x="2381250" y="4354513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sp>
        <p:nvSpPr>
          <p:cNvPr id="164082" name="Text Box 242"/>
          <p:cNvSpPr txBox="1">
            <a:spLocks noChangeArrowheads="1"/>
          </p:cNvSpPr>
          <p:nvPr/>
        </p:nvSpPr>
        <p:spPr bwMode="auto">
          <a:xfrm>
            <a:off x="358775" y="4341813"/>
            <a:ext cx="57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(e)</a:t>
            </a:r>
          </a:p>
        </p:txBody>
      </p:sp>
      <p:sp>
        <p:nvSpPr>
          <p:cNvPr id="164083" name="Line 243"/>
          <p:cNvSpPr>
            <a:spLocks noChangeShapeType="1"/>
          </p:cNvSpPr>
          <p:nvPr/>
        </p:nvSpPr>
        <p:spPr bwMode="auto">
          <a:xfrm flipV="1">
            <a:off x="1558925" y="3898900"/>
            <a:ext cx="0" cy="323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64084" name="Line 244"/>
          <p:cNvSpPr>
            <a:spLocks noChangeShapeType="1"/>
          </p:cNvSpPr>
          <p:nvPr/>
        </p:nvSpPr>
        <p:spPr bwMode="auto">
          <a:xfrm>
            <a:off x="2597150" y="3935413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64085" name="Group 245"/>
          <p:cNvGrpSpPr>
            <a:grpSpLocks/>
          </p:cNvGrpSpPr>
          <p:nvPr/>
        </p:nvGrpSpPr>
        <p:grpSpPr bwMode="auto">
          <a:xfrm>
            <a:off x="6450013" y="4389438"/>
            <a:ext cx="1079500" cy="360362"/>
            <a:chOff x="1632" y="2244"/>
            <a:chExt cx="2722" cy="264"/>
          </a:xfrm>
        </p:grpSpPr>
        <p:sp>
          <p:nvSpPr>
            <p:cNvPr id="164086" name="Line 246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87" name="Line 247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88" name="Line 248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89" name="Line 249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4090" name="Rectangle 250"/>
          <p:cNvSpPr>
            <a:spLocks noChangeArrowheads="1"/>
          </p:cNvSpPr>
          <p:nvPr/>
        </p:nvSpPr>
        <p:spPr bwMode="auto">
          <a:xfrm>
            <a:off x="5591175" y="4298950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64091" name="Rectangle 251"/>
          <p:cNvSpPr>
            <a:spLocks noChangeArrowheads="1"/>
          </p:cNvSpPr>
          <p:nvPr/>
        </p:nvSpPr>
        <p:spPr bwMode="auto">
          <a:xfrm>
            <a:off x="7669213" y="4298950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64092" name="Oval 252"/>
          <p:cNvSpPr>
            <a:spLocks noChangeAspect="1" noChangeArrowheads="1"/>
          </p:cNvSpPr>
          <p:nvPr/>
        </p:nvSpPr>
        <p:spPr bwMode="auto">
          <a:xfrm>
            <a:off x="6773863" y="4352925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sp>
        <p:nvSpPr>
          <p:cNvPr id="164093" name="Oval 253"/>
          <p:cNvSpPr>
            <a:spLocks noChangeArrowheads="1"/>
          </p:cNvSpPr>
          <p:nvPr/>
        </p:nvSpPr>
        <p:spPr bwMode="auto">
          <a:xfrm>
            <a:off x="6899275" y="4479925"/>
            <a:ext cx="180975" cy="179388"/>
          </a:xfrm>
          <a:prstGeom prst="ellipse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64094" name="Text Box 254"/>
          <p:cNvSpPr txBox="1">
            <a:spLocks noChangeArrowheads="1"/>
          </p:cNvSpPr>
          <p:nvPr/>
        </p:nvSpPr>
        <p:spPr bwMode="auto">
          <a:xfrm>
            <a:off x="4756150" y="4340225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(f)</a:t>
            </a:r>
          </a:p>
        </p:txBody>
      </p:sp>
      <p:sp>
        <p:nvSpPr>
          <p:cNvPr id="164095" name="Line 255"/>
          <p:cNvSpPr>
            <a:spLocks noChangeShapeType="1"/>
          </p:cNvSpPr>
          <p:nvPr/>
        </p:nvSpPr>
        <p:spPr bwMode="auto">
          <a:xfrm flipV="1">
            <a:off x="3636963" y="3897313"/>
            <a:ext cx="0" cy="323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64096" name="Line 256"/>
          <p:cNvSpPr>
            <a:spLocks noChangeShapeType="1"/>
          </p:cNvSpPr>
          <p:nvPr/>
        </p:nvSpPr>
        <p:spPr bwMode="auto">
          <a:xfrm>
            <a:off x="6989763" y="3933825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64097" name="Group 257"/>
          <p:cNvGrpSpPr>
            <a:grpSpLocks/>
          </p:cNvGrpSpPr>
          <p:nvPr/>
        </p:nvGrpSpPr>
        <p:grpSpPr bwMode="auto">
          <a:xfrm flipH="1">
            <a:off x="2057400" y="5721350"/>
            <a:ext cx="1079500" cy="360363"/>
            <a:chOff x="1632" y="2244"/>
            <a:chExt cx="2722" cy="264"/>
          </a:xfrm>
        </p:grpSpPr>
        <p:sp>
          <p:nvSpPr>
            <p:cNvPr id="164098" name="Line 258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099" name="Line 259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00" name="Line 260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01" name="Line 261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4102" name="Rectangle 262"/>
          <p:cNvSpPr>
            <a:spLocks noChangeArrowheads="1"/>
          </p:cNvSpPr>
          <p:nvPr/>
        </p:nvSpPr>
        <p:spPr bwMode="auto">
          <a:xfrm>
            <a:off x="1198563" y="5632450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en-AU" altLang="en-US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64103" name="Rectangle 263"/>
          <p:cNvSpPr>
            <a:spLocks noChangeArrowheads="1"/>
          </p:cNvSpPr>
          <p:nvPr/>
        </p:nvSpPr>
        <p:spPr bwMode="auto">
          <a:xfrm>
            <a:off x="3276600" y="5632450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AU" altLang="en-US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164104" name="Oval 264"/>
          <p:cNvSpPr>
            <a:spLocks noChangeAspect="1" noChangeArrowheads="1"/>
          </p:cNvSpPr>
          <p:nvPr/>
        </p:nvSpPr>
        <p:spPr bwMode="auto">
          <a:xfrm>
            <a:off x="2381250" y="5686425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sp>
        <p:nvSpPr>
          <p:cNvPr id="164106" name="Text Box 266"/>
          <p:cNvSpPr txBox="1">
            <a:spLocks noChangeArrowheads="1"/>
          </p:cNvSpPr>
          <p:nvPr/>
        </p:nvSpPr>
        <p:spPr bwMode="auto">
          <a:xfrm>
            <a:off x="360363" y="5673725"/>
            <a:ext cx="568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(g)</a:t>
            </a:r>
          </a:p>
        </p:txBody>
      </p:sp>
      <p:sp>
        <p:nvSpPr>
          <p:cNvPr id="164108" name="Line 268"/>
          <p:cNvSpPr>
            <a:spLocks noChangeShapeType="1"/>
          </p:cNvSpPr>
          <p:nvPr/>
        </p:nvSpPr>
        <p:spPr bwMode="auto">
          <a:xfrm>
            <a:off x="2597150" y="6202363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64109" name="Group 269"/>
          <p:cNvGrpSpPr>
            <a:grpSpLocks/>
          </p:cNvGrpSpPr>
          <p:nvPr/>
        </p:nvGrpSpPr>
        <p:grpSpPr bwMode="auto">
          <a:xfrm>
            <a:off x="6450013" y="5721350"/>
            <a:ext cx="1079500" cy="360363"/>
            <a:chOff x="1632" y="2244"/>
            <a:chExt cx="2722" cy="264"/>
          </a:xfrm>
        </p:grpSpPr>
        <p:sp>
          <p:nvSpPr>
            <p:cNvPr id="164110" name="Line 270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11" name="Line 271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12" name="Line 272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13" name="Line 273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4116" name="Oval 276"/>
          <p:cNvSpPr>
            <a:spLocks noChangeAspect="1" noChangeArrowheads="1"/>
          </p:cNvSpPr>
          <p:nvPr/>
        </p:nvSpPr>
        <p:spPr bwMode="auto">
          <a:xfrm>
            <a:off x="6773863" y="5684838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en-US"/>
          </a:p>
        </p:txBody>
      </p:sp>
      <p:sp>
        <p:nvSpPr>
          <p:cNvPr id="164118" name="Text Box 278"/>
          <p:cNvSpPr txBox="1">
            <a:spLocks noChangeArrowheads="1"/>
          </p:cNvSpPr>
          <p:nvPr/>
        </p:nvSpPr>
        <p:spPr bwMode="auto">
          <a:xfrm>
            <a:off x="4745038" y="5672138"/>
            <a:ext cx="582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AU" altLang="en-US"/>
              <a:t>(h)</a:t>
            </a:r>
          </a:p>
        </p:txBody>
      </p:sp>
      <p:sp>
        <p:nvSpPr>
          <p:cNvPr id="164119" name="Line 279"/>
          <p:cNvSpPr>
            <a:spLocks noChangeShapeType="1"/>
          </p:cNvSpPr>
          <p:nvPr/>
        </p:nvSpPr>
        <p:spPr bwMode="auto">
          <a:xfrm flipV="1">
            <a:off x="6989763" y="5229225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64121" name="Line 281"/>
          <p:cNvSpPr>
            <a:spLocks noChangeShapeType="1"/>
          </p:cNvSpPr>
          <p:nvPr/>
        </p:nvSpPr>
        <p:spPr bwMode="auto">
          <a:xfrm flipV="1">
            <a:off x="5951538" y="3898900"/>
            <a:ext cx="0" cy="323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64122" name="Line 282"/>
          <p:cNvSpPr>
            <a:spLocks noChangeShapeType="1"/>
          </p:cNvSpPr>
          <p:nvPr/>
        </p:nvSpPr>
        <p:spPr bwMode="auto">
          <a:xfrm flipV="1">
            <a:off x="8029575" y="3897313"/>
            <a:ext cx="0" cy="323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64125" name="Group 285"/>
          <p:cNvGrpSpPr>
            <a:grpSpLocks/>
          </p:cNvGrpSpPr>
          <p:nvPr/>
        </p:nvGrpSpPr>
        <p:grpSpPr bwMode="auto">
          <a:xfrm>
            <a:off x="6810375" y="1725613"/>
            <a:ext cx="360363" cy="360362"/>
            <a:chOff x="2811" y="2341"/>
            <a:chExt cx="227" cy="227"/>
          </a:xfrm>
        </p:grpSpPr>
        <p:sp>
          <p:nvSpPr>
            <p:cNvPr id="164123" name="Line 283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24" name="Line 284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164126" name="Group 286"/>
          <p:cNvGrpSpPr>
            <a:grpSpLocks/>
          </p:cNvGrpSpPr>
          <p:nvPr/>
        </p:nvGrpSpPr>
        <p:grpSpPr bwMode="auto">
          <a:xfrm>
            <a:off x="6808788" y="3057525"/>
            <a:ext cx="360362" cy="360363"/>
            <a:chOff x="2811" y="2341"/>
            <a:chExt cx="227" cy="227"/>
          </a:xfrm>
        </p:grpSpPr>
        <p:sp>
          <p:nvSpPr>
            <p:cNvPr id="164127" name="Line 287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28" name="Line 288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164129" name="Group 289"/>
          <p:cNvGrpSpPr>
            <a:grpSpLocks/>
          </p:cNvGrpSpPr>
          <p:nvPr/>
        </p:nvGrpSpPr>
        <p:grpSpPr bwMode="auto">
          <a:xfrm>
            <a:off x="2417763" y="4389438"/>
            <a:ext cx="360362" cy="360362"/>
            <a:chOff x="2811" y="2341"/>
            <a:chExt cx="227" cy="227"/>
          </a:xfrm>
        </p:grpSpPr>
        <p:sp>
          <p:nvSpPr>
            <p:cNvPr id="164130" name="Line 290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31" name="Line 291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164132" name="Group 292"/>
          <p:cNvGrpSpPr>
            <a:grpSpLocks/>
          </p:cNvGrpSpPr>
          <p:nvPr/>
        </p:nvGrpSpPr>
        <p:grpSpPr bwMode="auto">
          <a:xfrm>
            <a:off x="2417763" y="5722938"/>
            <a:ext cx="360362" cy="360362"/>
            <a:chOff x="2811" y="2341"/>
            <a:chExt cx="227" cy="227"/>
          </a:xfrm>
        </p:grpSpPr>
        <p:sp>
          <p:nvSpPr>
            <p:cNvPr id="164133" name="Line 293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34" name="Line 294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164135" name="Group 295"/>
          <p:cNvGrpSpPr>
            <a:grpSpLocks/>
          </p:cNvGrpSpPr>
          <p:nvPr/>
        </p:nvGrpSpPr>
        <p:grpSpPr bwMode="auto">
          <a:xfrm>
            <a:off x="6808788" y="5721350"/>
            <a:ext cx="360362" cy="360363"/>
            <a:chOff x="2811" y="2341"/>
            <a:chExt cx="227" cy="227"/>
          </a:xfrm>
        </p:grpSpPr>
        <p:sp>
          <p:nvSpPr>
            <p:cNvPr id="164136" name="Line 296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64137" name="Line 297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64140" name="Text Box 300"/>
          <p:cNvSpPr txBox="1">
            <a:spLocks noChangeArrowheads="1"/>
          </p:cNvSpPr>
          <p:nvPr/>
        </p:nvSpPr>
        <p:spPr bwMode="auto">
          <a:xfrm>
            <a:off x="250825" y="152636"/>
            <a:ext cx="2017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 smtClean="0"/>
              <a:t>Exercise </a:t>
            </a:r>
            <a:r>
              <a:rPr lang="en-AU" altLang="en-US" sz="1800" dirty="0"/>
              <a:t>1</a:t>
            </a:r>
          </a:p>
        </p:txBody>
      </p:sp>
      <p:sp>
        <p:nvSpPr>
          <p:cNvPr id="111" name="Text Box 300"/>
          <p:cNvSpPr txBox="1">
            <a:spLocks noChangeArrowheads="1"/>
          </p:cNvSpPr>
          <p:nvPr/>
        </p:nvSpPr>
        <p:spPr bwMode="auto">
          <a:xfrm>
            <a:off x="261851" y="671749"/>
            <a:ext cx="270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 smtClean="0"/>
              <a:t>Complete the diagrams:</a:t>
            </a:r>
            <a:endParaRPr lang="en-AU" altLang="en-US" sz="1800" dirty="0"/>
          </a:p>
        </p:txBody>
      </p:sp>
      <p:sp>
        <p:nvSpPr>
          <p:cNvPr id="11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6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6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6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64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6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64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64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6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6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64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64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64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64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64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64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64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6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16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164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64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6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6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164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164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16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6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164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16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16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16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6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16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16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16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16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4" dur="500"/>
                                        <p:tgtEl>
                                          <p:spTgt spid="16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7" dur="500"/>
                                        <p:tgtEl>
                                          <p:spTgt spid="16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0" dur="500"/>
                                        <p:tgtEl>
                                          <p:spTgt spid="16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16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6" dur="500"/>
                                        <p:tgtEl>
                                          <p:spTgt spid="16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16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5" dur="500"/>
                                        <p:tgtEl>
                                          <p:spTgt spid="16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16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38" grpId="0" animBg="1"/>
      <p:bldP spid="164139" grpId="0" animBg="1"/>
      <p:bldP spid="164114" grpId="0" animBg="1"/>
      <p:bldP spid="164115" grpId="0" animBg="1"/>
      <p:bldP spid="163862" grpId="0" animBg="1"/>
      <p:bldP spid="163973" grpId="0" animBg="1"/>
      <p:bldP spid="163974" grpId="0" animBg="1"/>
      <p:bldP spid="163975" grpId="0" animBg="1"/>
      <p:bldP spid="163977" grpId="0"/>
      <p:bldP spid="163978" grpId="0" animBg="1"/>
      <p:bldP spid="164054" grpId="0" animBg="1"/>
      <p:bldP spid="164055" grpId="0" animBg="1"/>
      <p:bldP spid="164056" grpId="0" animBg="1"/>
      <p:bldP spid="164057" grpId="0" animBg="1"/>
      <p:bldP spid="164058" grpId="0"/>
      <p:bldP spid="164060" grpId="0" animBg="1"/>
      <p:bldP spid="164066" grpId="0" animBg="1"/>
      <p:bldP spid="164067" grpId="0" animBg="1"/>
      <p:bldP spid="164068" grpId="0" animBg="1"/>
      <p:bldP spid="164070" grpId="0"/>
      <p:bldP spid="164072" grpId="0" animBg="1"/>
      <p:bldP spid="164078" grpId="0" animBg="1"/>
      <p:bldP spid="164079" grpId="0" animBg="1"/>
      <p:bldP spid="164080" grpId="0" animBg="1"/>
      <p:bldP spid="164082" grpId="0"/>
      <p:bldP spid="164083" grpId="0" animBg="1"/>
      <p:bldP spid="164084" grpId="0" animBg="1"/>
      <p:bldP spid="164090" grpId="0" animBg="1"/>
      <p:bldP spid="164091" grpId="0" animBg="1"/>
      <p:bldP spid="164092" grpId="0" animBg="1"/>
      <p:bldP spid="164093" grpId="0" animBg="1"/>
      <p:bldP spid="164094" grpId="0"/>
      <p:bldP spid="164095" grpId="0" animBg="1"/>
      <p:bldP spid="164096" grpId="0" animBg="1"/>
      <p:bldP spid="164102" grpId="0" animBg="1"/>
      <p:bldP spid="164103" grpId="0" animBg="1"/>
      <p:bldP spid="164104" grpId="0" animBg="1"/>
      <p:bldP spid="164106" grpId="0"/>
      <p:bldP spid="164108" grpId="0" animBg="1"/>
      <p:bldP spid="164116" grpId="0" animBg="1"/>
      <p:bldP spid="164118" grpId="0"/>
      <p:bldP spid="164119" grpId="0" animBg="1"/>
      <p:bldP spid="164121" grpId="0" animBg="1"/>
      <p:bldP spid="164122" grpId="0" animBg="1"/>
      <p:bldP spid="112" grpId="0" animBg="1"/>
    </p:bld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5439</TotalTime>
  <Words>726</Words>
  <Application>Microsoft Office PowerPoint</Application>
  <PresentationFormat>On-screen Show (4:3)</PresentationFormat>
  <Paragraphs>234</Paragraphs>
  <Slides>23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Calibri</vt:lpstr>
      <vt:lpstr>Comic Sans MS</vt:lpstr>
      <vt:lpstr>CommercialScript BT</vt:lpstr>
      <vt:lpstr>Mistral</vt:lpstr>
      <vt:lpstr>Times New Roman</vt:lpstr>
      <vt:lpstr>1_Default Design</vt:lpstr>
      <vt:lpstr>Photo Editor Photo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Electromagnetic Induction</dc:title>
  <dc:creator>Michael James</dc:creator>
  <cp:lastModifiedBy>James, Michael</cp:lastModifiedBy>
  <cp:revision>164</cp:revision>
  <cp:lastPrinted>2018-09-12T03:26:35Z</cp:lastPrinted>
  <dcterms:created xsi:type="dcterms:W3CDTF">2005-12-16T03:00:21Z</dcterms:created>
  <dcterms:modified xsi:type="dcterms:W3CDTF">2018-11-26T20:30:49Z</dcterms:modified>
</cp:coreProperties>
</file>