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handoutMasterIdLst>
    <p:handoutMasterId r:id="rId49"/>
  </p:handoutMasterIdLst>
  <p:sldIdLst>
    <p:sldId id="339" r:id="rId2"/>
    <p:sldId id="337" r:id="rId3"/>
    <p:sldId id="307" r:id="rId4"/>
    <p:sldId id="308" r:id="rId5"/>
    <p:sldId id="309" r:id="rId6"/>
    <p:sldId id="340" r:id="rId7"/>
    <p:sldId id="311" r:id="rId8"/>
    <p:sldId id="312" r:id="rId9"/>
    <p:sldId id="341" r:id="rId10"/>
    <p:sldId id="310" r:id="rId11"/>
    <p:sldId id="334" r:id="rId12"/>
    <p:sldId id="314" r:id="rId13"/>
    <p:sldId id="335" r:id="rId14"/>
    <p:sldId id="336" r:id="rId15"/>
    <p:sldId id="315" r:id="rId16"/>
    <p:sldId id="343" r:id="rId17"/>
    <p:sldId id="316" r:id="rId18"/>
    <p:sldId id="317" r:id="rId19"/>
    <p:sldId id="338" r:id="rId20"/>
    <p:sldId id="319" r:id="rId21"/>
    <p:sldId id="318" r:id="rId22"/>
    <p:sldId id="320" r:id="rId23"/>
    <p:sldId id="323" r:id="rId24"/>
    <p:sldId id="322" r:id="rId25"/>
    <p:sldId id="327" r:id="rId26"/>
    <p:sldId id="328" r:id="rId27"/>
    <p:sldId id="329" r:id="rId28"/>
    <p:sldId id="324" r:id="rId29"/>
    <p:sldId id="325" r:id="rId30"/>
    <p:sldId id="331" r:id="rId31"/>
    <p:sldId id="330" r:id="rId32"/>
    <p:sldId id="326" r:id="rId33"/>
    <p:sldId id="344" r:id="rId34"/>
    <p:sldId id="345" r:id="rId35"/>
    <p:sldId id="346" r:id="rId36"/>
    <p:sldId id="347" r:id="rId37"/>
    <p:sldId id="348" r:id="rId38"/>
    <p:sldId id="350" r:id="rId39"/>
    <p:sldId id="349" r:id="rId40"/>
    <p:sldId id="351" r:id="rId41"/>
    <p:sldId id="333" r:id="rId42"/>
    <p:sldId id="355" r:id="rId43"/>
    <p:sldId id="353" r:id="rId44"/>
    <p:sldId id="354" r:id="rId45"/>
    <p:sldId id="352" r:id="rId46"/>
    <p:sldId id="282" r:id="rId47"/>
  </p:sldIdLst>
  <p:sldSz cx="9144000" cy="6858000" type="screen4x3"/>
  <p:notesSz cx="6797675" cy="9928225"/>
  <p:defaultTextStyle>
    <a:defPPr>
      <a:defRPr lang="en-AU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clrMru>
    <a:srgbClr val="660066"/>
    <a:srgbClr val="CCFFFF"/>
    <a:srgbClr val="FFFF66"/>
    <a:srgbClr val="FF0000"/>
    <a:srgbClr val="5F5F5F"/>
    <a:srgbClr val="777777"/>
    <a:srgbClr val="808080"/>
    <a:srgbClr val="009900"/>
    <a:srgbClr val="33CC33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14" autoAdjust="0"/>
    <p:restoredTop sz="88774" autoAdjust="0"/>
  </p:normalViewPr>
  <p:slideViewPr>
    <p:cSldViewPr showGuides="1">
      <p:cViewPr varScale="1">
        <p:scale>
          <a:sx n="105" d="100"/>
          <a:sy n="105" d="100"/>
        </p:scale>
        <p:origin x="113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2124" y="-7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15.png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15.png"/><Relationship Id="rId4" Type="http://schemas.openxmlformats.org/officeDocument/2006/relationships/image" Target="../media/image25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2.wmf"/><Relationship Id="rId4" Type="http://schemas.openxmlformats.org/officeDocument/2006/relationships/image" Target="../media/image15.png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8.wmf"/><Relationship Id="rId1" Type="http://schemas.openxmlformats.org/officeDocument/2006/relationships/image" Target="../media/image22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2.wmf"/><Relationship Id="rId4" Type="http://schemas.openxmlformats.org/officeDocument/2006/relationships/image" Target="../media/image15.png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2.wmf"/><Relationship Id="rId5" Type="http://schemas.openxmlformats.org/officeDocument/2006/relationships/image" Target="../media/image30.wmf"/><Relationship Id="rId4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12/09/2018</a:t>
            </a:r>
            <a:endParaRPr lang="en-AU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G101A_(06)_Inductors_&amp;_Inductance</a:t>
            </a:r>
            <a:endParaRPr lang="en-AU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66AC0CFE-72A0-4768-981B-20540D6B034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07237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12/09/2018</a:t>
            </a:r>
            <a:endParaRPr lang="en-AU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G101A_(06)_Inductors_&amp;_Inductance</a:t>
            </a:r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A263A0C8-7F81-474A-A313-A5CF236593F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855569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12/09/2018</a:t>
            </a:r>
            <a:endParaRPr lang="en-AU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G101A_(06)_Inductors_&amp;_Inductance</a:t>
            </a:r>
            <a:endParaRPr lang="en-AU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>
                <a:solidFill>
                  <a:prstClr val="black"/>
                </a:solidFill>
              </a:rPr>
              <a:pPr/>
              <a:t>1</a:t>
            </a:fld>
            <a:endParaRPr lang="en-AU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Title </a:t>
            </a: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AU">
                <a:solidFill>
                  <a:prstClr val="black"/>
                </a:solidFill>
              </a:rPr>
              <a:t>G102A_ (01A)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1pPr>
            <a:lvl2pPr marL="785372" indent="-302066"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2pPr>
            <a:lvl3pPr marL="1208265" indent="-241653"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3pPr>
            <a:lvl4pPr marL="1691571" indent="-241653"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4pPr>
            <a:lvl5pPr marL="2174878" indent="-241653"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5pPr>
            <a:lvl6pPr marL="2658184" indent="-241653" eaLnBrk="0" fontAlgn="base" hangingPunct="0">
              <a:spcBef>
                <a:spcPct val="5000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omic Sans MS" pitchFamily="66" charset="0"/>
              </a:defRPr>
            </a:lvl6pPr>
            <a:lvl7pPr marL="3141490" indent="-241653" eaLnBrk="0" fontAlgn="base" hangingPunct="0">
              <a:spcBef>
                <a:spcPct val="5000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omic Sans MS" pitchFamily="66" charset="0"/>
              </a:defRPr>
            </a:lvl7pPr>
            <a:lvl8pPr marL="3624796" indent="-241653" eaLnBrk="0" fontAlgn="base" hangingPunct="0">
              <a:spcBef>
                <a:spcPct val="5000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omic Sans MS" pitchFamily="66" charset="0"/>
              </a:defRPr>
            </a:lvl8pPr>
            <a:lvl9pPr marL="4108102" indent="-241653" eaLnBrk="0" fontAlgn="base" hangingPunct="0">
              <a:spcBef>
                <a:spcPct val="5000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300">
                <a:latin typeface="Times New Roman" pitchFamily="18" charset="0"/>
              </a:rPr>
              <a:t>12/09/2018</a:t>
            </a: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1pPr>
            <a:lvl2pPr marL="785372" indent="-302066"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2pPr>
            <a:lvl3pPr marL="1208265" indent="-241653"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3pPr>
            <a:lvl4pPr marL="1691571" indent="-241653"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4pPr>
            <a:lvl5pPr marL="2174878" indent="-241653"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5pPr>
            <a:lvl6pPr marL="2658184" indent="-241653" eaLnBrk="0" fontAlgn="base" hangingPunct="0">
              <a:spcBef>
                <a:spcPct val="5000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omic Sans MS" pitchFamily="66" charset="0"/>
              </a:defRPr>
            </a:lvl6pPr>
            <a:lvl7pPr marL="3141490" indent="-241653" eaLnBrk="0" fontAlgn="base" hangingPunct="0">
              <a:spcBef>
                <a:spcPct val="5000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omic Sans MS" pitchFamily="66" charset="0"/>
              </a:defRPr>
            </a:lvl7pPr>
            <a:lvl8pPr marL="3624796" indent="-241653" eaLnBrk="0" fontAlgn="base" hangingPunct="0">
              <a:spcBef>
                <a:spcPct val="5000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omic Sans MS" pitchFamily="66" charset="0"/>
              </a:defRPr>
            </a:lvl8pPr>
            <a:lvl9pPr marL="4108102" indent="-241653" eaLnBrk="0" fontAlgn="base" hangingPunct="0">
              <a:spcBef>
                <a:spcPct val="5000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300">
                <a:latin typeface="Times New Roman" pitchFamily="18" charset="0"/>
              </a:rPr>
              <a:t>G101A_(06)_Inductors_&amp;_Inductance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1pPr>
            <a:lvl2pPr marL="785372" indent="-302066"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2pPr>
            <a:lvl3pPr marL="1208265" indent="-241653"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3pPr>
            <a:lvl4pPr marL="1691571" indent="-241653"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4pPr>
            <a:lvl5pPr marL="2174878" indent="-241653" eaLnBrk="0" hangingPunct="0">
              <a:defRPr sz="2500">
                <a:solidFill>
                  <a:schemeClr val="tx1"/>
                </a:solidFill>
                <a:latin typeface="Comic Sans MS" pitchFamily="66" charset="0"/>
              </a:defRPr>
            </a:lvl5pPr>
            <a:lvl6pPr marL="2658184" indent="-241653" eaLnBrk="0" fontAlgn="base" hangingPunct="0">
              <a:spcBef>
                <a:spcPct val="5000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omic Sans MS" pitchFamily="66" charset="0"/>
              </a:defRPr>
            </a:lvl6pPr>
            <a:lvl7pPr marL="3141490" indent="-241653" eaLnBrk="0" fontAlgn="base" hangingPunct="0">
              <a:spcBef>
                <a:spcPct val="5000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omic Sans MS" pitchFamily="66" charset="0"/>
              </a:defRPr>
            </a:lvl7pPr>
            <a:lvl8pPr marL="3624796" indent="-241653" eaLnBrk="0" fontAlgn="base" hangingPunct="0">
              <a:spcBef>
                <a:spcPct val="5000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omic Sans MS" pitchFamily="66" charset="0"/>
              </a:defRPr>
            </a:lvl8pPr>
            <a:lvl9pPr marL="4108102" indent="-241653" eaLnBrk="0" fontAlgn="base" hangingPunct="0">
              <a:spcBef>
                <a:spcPct val="5000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D9AAB4E3-85EE-4CB7-B654-521E35D837D0}" type="slidenum">
              <a:rPr lang="en-AU" altLang="en-US" sz="1300">
                <a:latin typeface="Times New Roman" pitchFamily="18" charset="0"/>
              </a:rPr>
              <a:pPr eaLnBrk="1" hangingPunct="1"/>
              <a:t>3</a:t>
            </a:fld>
            <a:endParaRPr lang="en-AU" altLang="en-US" sz="1300">
              <a:latin typeface="Times New Roman" pitchFamily="18" charset="0"/>
            </a:endParaRPr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15DF8-CADF-4FD8-8D35-C0073E0843C3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D88-9704-4E55-8DB8-F10EBAA5836A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213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519C3A4-1A93-446F-BF32-18A28C8AC048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45ABA31-C29F-4857-A77D-B867BEAE77AC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23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24.bin"/><Relationship Id="rId4" Type="http://schemas.openxmlformats.org/officeDocument/2006/relationships/image" Target="../media/image16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19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22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15.png"/><Relationship Id="rId4" Type="http://schemas.openxmlformats.org/officeDocument/2006/relationships/image" Target="../media/image22.wmf"/><Relationship Id="rId9" Type="http://schemas.openxmlformats.org/officeDocument/2006/relationships/oleObject" Target="../embeddings/oleObject37.bin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41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6.wmf"/><Relationship Id="rId11" Type="http://schemas.openxmlformats.org/officeDocument/2006/relationships/image" Target="../media/image29.png"/><Relationship Id="rId5" Type="http://schemas.openxmlformats.org/officeDocument/2006/relationships/oleObject" Target="../embeddings/oleObject45.bin"/><Relationship Id="rId10" Type="http://schemas.openxmlformats.org/officeDocument/2006/relationships/image" Target="../media/image15.png"/><Relationship Id="rId4" Type="http://schemas.openxmlformats.org/officeDocument/2006/relationships/image" Target="../media/image22.wmf"/><Relationship Id="rId9" Type="http://schemas.openxmlformats.org/officeDocument/2006/relationships/oleObject" Target="../embeddings/oleObject47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22.w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15.png"/><Relationship Id="rId4" Type="http://schemas.openxmlformats.org/officeDocument/2006/relationships/image" Target="../media/image22.wmf"/><Relationship Id="rId9" Type="http://schemas.openxmlformats.org/officeDocument/2006/relationships/oleObject" Target="../embeddings/oleObject54.bin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15.png"/><Relationship Id="rId4" Type="http://schemas.openxmlformats.org/officeDocument/2006/relationships/image" Target="../media/image22.wmf"/><Relationship Id="rId9" Type="http://schemas.openxmlformats.org/officeDocument/2006/relationships/oleObject" Target="../embeddings/oleObject58.bin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8996-9438-4F1E-8575-A18A6CF82433}" type="datetime1">
              <a:rPr lang="en-AU" smtClean="0">
                <a:solidFill>
                  <a:srgbClr val="000000"/>
                </a:solidFill>
              </a:rPr>
              <a:t>27/11/2018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>
                <a:solidFill>
                  <a:srgbClr val="000000"/>
                </a:solidFill>
              </a:rPr>
              <a:pPr/>
              <a:t>1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342000" y="1341000"/>
            <a:ext cx="8460000" cy="41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 </a:t>
            </a:r>
            <a:b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Solve problems in electromagnetic devices and related circuits</a:t>
            </a:r>
          </a:p>
          <a:p>
            <a:pPr algn="ctr"/>
            <a:endParaRPr lang="en-AU" sz="40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Inductors &amp; Inductance</a:t>
            </a:r>
            <a:endParaRPr lang="en-AU" sz="54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489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CC2FF3-710F-4C54-97DB-5B6284DE050A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9424FC-2DFF-47A5-A829-61E51E09A190}" type="slidenum">
              <a:rPr lang="en-AU"/>
              <a:pPr>
                <a:defRPr/>
              </a:pPr>
              <a:t>10</a:t>
            </a:fld>
            <a:endParaRPr lang="en-AU"/>
          </a:p>
        </p:txBody>
      </p:sp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838200" y="835025"/>
            <a:ext cx="72374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The induced EMF which opposes the change is called:</a:t>
            </a:r>
            <a:endParaRPr lang="en-AU" altLang="en-US">
              <a:solidFill>
                <a:srgbClr val="0099FF"/>
              </a:solidFill>
            </a:endParaRPr>
          </a:p>
        </p:txBody>
      </p:sp>
      <p:sp>
        <p:nvSpPr>
          <p:cNvPr id="189445" name="Rectangle 5"/>
          <p:cNvSpPr>
            <a:spLocks noChangeArrowheads="1"/>
          </p:cNvSpPr>
          <p:nvPr/>
        </p:nvSpPr>
        <p:spPr bwMode="auto">
          <a:xfrm>
            <a:off x="1727200" y="1881188"/>
            <a:ext cx="6623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4000">
                <a:solidFill>
                  <a:srgbClr val="FF0000"/>
                </a:solidFill>
              </a:rPr>
              <a:t>The EMF of Self Induction</a:t>
            </a:r>
          </a:p>
        </p:txBody>
      </p:sp>
      <p:sp>
        <p:nvSpPr>
          <p:cNvPr id="189446" name="Text Box 6"/>
          <p:cNvSpPr txBox="1">
            <a:spLocks noChangeArrowheads="1"/>
          </p:cNvSpPr>
          <p:nvPr/>
        </p:nvSpPr>
        <p:spPr bwMode="auto">
          <a:xfrm>
            <a:off x="838200" y="3417888"/>
            <a:ext cx="74691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The polarity of this Self Induced EMF is always</a:t>
            </a:r>
            <a:br>
              <a:rPr lang="en-AU" altLang="en-US"/>
            </a:br>
            <a:r>
              <a:rPr lang="en-AU" altLang="en-US"/>
              <a:t>opposite to the applied voltage so it is often called:</a:t>
            </a:r>
          </a:p>
        </p:txBody>
      </p:sp>
      <p:sp>
        <p:nvSpPr>
          <p:cNvPr id="189447" name="Rectangle 7"/>
          <p:cNvSpPr>
            <a:spLocks noChangeArrowheads="1"/>
          </p:cNvSpPr>
          <p:nvPr/>
        </p:nvSpPr>
        <p:spPr bwMode="auto">
          <a:xfrm>
            <a:off x="1727200" y="4710113"/>
            <a:ext cx="35972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4000">
                <a:solidFill>
                  <a:srgbClr val="FF0000"/>
                </a:solidFill>
              </a:rPr>
              <a:t>The Back EMF</a:t>
            </a:r>
          </a:p>
        </p:txBody>
      </p:sp>
      <p:sp>
        <p:nvSpPr>
          <p:cNvPr id="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9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9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9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9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4" grpId="0"/>
      <p:bldP spid="189445" grpId="0"/>
      <p:bldP spid="189446" grpId="0"/>
      <p:bldP spid="189447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0295CF-4C29-4B22-8785-7F13B08CF9E1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041F72-12AF-4ACA-A72A-F145799519FD}" type="slidenum">
              <a:rPr lang="en-AU"/>
              <a:pPr>
                <a:defRPr/>
              </a:pPr>
              <a:t>11</a:t>
            </a:fld>
            <a:endParaRPr lang="en-AU"/>
          </a:p>
        </p:txBody>
      </p:sp>
      <p:sp>
        <p:nvSpPr>
          <p:cNvPr id="218116" name="Text Box 4"/>
          <p:cNvSpPr txBox="1">
            <a:spLocks noChangeArrowheads="1"/>
          </p:cNvSpPr>
          <p:nvPr/>
        </p:nvSpPr>
        <p:spPr bwMode="auto">
          <a:xfrm>
            <a:off x="971550" y="620713"/>
            <a:ext cx="64277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The property of a coil that opposes changes</a:t>
            </a:r>
            <a:br>
              <a:rPr lang="en-AU" altLang="en-US"/>
            </a:br>
            <a:r>
              <a:rPr lang="en-AU" altLang="en-US"/>
              <a:t>in current is called:</a:t>
            </a:r>
          </a:p>
        </p:txBody>
      </p:sp>
      <p:sp>
        <p:nvSpPr>
          <p:cNvPr id="218117" name="Text Box 5"/>
          <p:cNvSpPr txBox="1">
            <a:spLocks noChangeArrowheads="1"/>
          </p:cNvSpPr>
          <p:nvPr/>
        </p:nvSpPr>
        <p:spPr bwMode="auto">
          <a:xfrm>
            <a:off x="1943100" y="2863850"/>
            <a:ext cx="69135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>
                <a:solidFill>
                  <a:srgbClr val="FF0000"/>
                </a:solidFill>
              </a:rPr>
              <a:t>the Self Inductance (L) of the coil.</a:t>
            </a:r>
          </a:p>
        </p:txBody>
      </p:sp>
      <p:sp>
        <p:nvSpPr>
          <p:cNvPr id="218118" name="Text Box 6"/>
          <p:cNvSpPr txBox="1">
            <a:spLocks noChangeArrowheads="1"/>
          </p:cNvSpPr>
          <p:nvPr/>
        </p:nvSpPr>
        <p:spPr bwMode="auto">
          <a:xfrm>
            <a:off x="971550" y="2298700"/>
            <a:ext cx="1116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or</a:t>
            </a:r>
          </a:p>
        </p:txBody>
      </p:sp>
      <p:sp>
        <p:nvSpPr>
          <p:cNvPr id="218119" name="Text Box 7"/>
          <p:cNvSpPr txBox="1">
            <a:spLocks noChangeArrowheads="1"/>
          </p:cNvSpPr>
          <p:nvPr/>
        </p:nvSpPr>
        <p:spPr bwMode="auto">
          <a:xfrm>
            <a:off x="1943100" y="1549400"/>
            <a:ext cx="5922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600">
                <a:solidFill>
                  <a:srgbClr val="FF0000"/>
                </a:solidFill>
              </a:rPr>
              <a:t>Inductance (L)</a:t>
            </a:r>
          </a:p>
        </p:txBody>
      </p:sp>
      <p:sp>
        <p:nvSpPr>
          <p:cNvPr id="218120" name="Text Box 8"/>
          <p:cNvSpPr txBox="1">
            <a:spLocks noChangeArrowheads="1"/>
          </p:cNvSpPr>
          <p:nvPr/>
        </p:nvSpPr>
        <p:spPr bwMode="auto">
          <a:xfrm>
            <a:off x="971550" y="4071938"/>
            <a:ext cx="4465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The unit of Inductance is the:</a:t>
            </a:r>
          </a:p>
        </p:txBody>
      </p:sp>
      <p:sp>
        <p:nvSpPr>
          <p:cNvPr id="218121" name="Text Box 9"/>
          <p:cNvSpPr txBox="1">
            <a:spLocks noChangeArrowheads="1"/>
          </p:cNvSpPr>
          <p:nvPr/>
        </p:nvSpPr>
        <p:spPr bwMode="auto">
          <a:xfrm>
            <a:off x="1943100" y="4767263"/>
            <a:ext cx="5922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600">
                <a:solidFill>
                  <a:srgbClr val="FF0000"/>
                </a:solidFill>
              </a:rPr>
              <a:t>Henry (H)</a:t>
            </a:r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8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8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8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8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8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6" grpId="0"/>
      <p:bldP spid="218117" grpId="0"/>
      <p:bldP spid="218118" grpId="0"/>
      <p:bldP spid="218119" grpId="0"/>
      <p:bldP spid="218120" grpId="0"/>
      <p:bldP spid="218121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CDCAD6-9ABC-4179-86E0-BE8B509244B3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C4750-9604-42F1-8324-63DE7A70270C}" type="slidenum">
              <a:rPr lang="en-AU"/>
              <a:pPr>
                <a:defRPr/>
              </a:pPr>
              <a:t>12</a:t>
            </a:fld>
            <a:endParaRPr lang="en-AU"/>
          </a:p>
        </p:txBody>
      </p:sp>
      <p:graphicFrame>
        <p:nvGraphicFramePr>
          <p:cNvPr id="19354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1909925"/>
              </p:ext>
            </p:extLst>
          </p:nvPr>
        </p:nvGraphicFramePr>
        <p:xfrm>
          <a:off x="3311525" y="4490305"/>
          <a:ext cx="2520950" cy="135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4" name="Equation" r:id="rId3" imgW="710891" imgH="380835" progId="Equation.3">
                  <p:embed/>
                </p:oleObj>
              </mc:Choice>
              <mc:Fallback>
                <p:oleObj name="Equation" r:id="rId3" imgW="710891" imgH="380835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1525" y="4490305"/>
                        <a:ext cx="2520950" cy="1350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3547" name="Text Box 11"/>
          <p:cNvSpPr txBox="1">
            <a:spLocks noChangeArrowheads="1"/>
          </p:cNvSpPr>
          <p:nvPr/>
        </p:nvSpPr>
        <p:spPr bwMode="auto">
          <a:xfrm>
            <a:off x="719138" y="368300"/>
            <a:ext cx="4465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Inductance is dependent on:</a:t>
            </a:r>
          </a:p>
        </p:txBody>
      </p:sp>
      <p:sp>
        <p:nvSpPr>
          <p:cNvPr id="193548" name="Text Box 12"/>
          <p:cNvSpPr txBox="1">
            <a:spLocks noChangeArrowheads="1"/>
          </p:cNvSpPr>
          <p:nvPr/>
        </p:nvSpPr>
        <p:spPr bwMode="auto">
          <a:xfrm>
            <a:off x="1547813" y="3102601"/>
            <a:ext cx="63722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 dirty="0">
                <a:solidFill>
                  <a:srgbClr val="FF0000"/>
                </a:solidFill>
              </a:rPr>
              <a:t>The Rate of change of </a:t>
            </a:r>
            <a:r>
              <a:rPr lang="en-AU" altLang="en-US" sz="2800" dirty="0" smtClean="0">
                <a:solidFill>
                  <a:srgbClr val="FF0000"/>
                </a:solidFill>
              </a:rPr>
              <a:t>Flux with respect to change in Current.</a:t>
            </a:r>
            <a:endParaRPr lang="en-AU" altLang="en-US" sz="2800" dirty="0">
              <a:solidFill>
                <a:srgbClr val="FF0000"/>
              </a:solidFill>
            </a:endParaRPr>
          </a:p>
        </p:txBody>
      </p:sp>
      <p:sp>
        <p:nvSpPr>
          <p:cNvPr id="193549" name="Text Box 13"/>
          <p:cNvSpPr txBox="1">
            <a:spLocks noChangeArrowheads="1"/>
          </p:cNvSpPr>
          <p:nvPr/>
        </p:nvSpPr>
        <p:spPr bwMode="auto">
          <a:xfrm>
            <a:off x="719138" y="2211805"/>
            <a:ext cx="901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and</a:t>
            </a:r>
          </a:p>
        </p:txBody>
      </p:sp>
      <p:sp>
        <p:nvSpPr>
          <p:cNvPr id="193550" name="Text Box 14"/>
          <p:cNvSpPr txBox="1">
            <a:spLocks noChangeArrowheads="1"/>
          </p:cNvSpPr>
          <p:nvPr/>
        </p:nvSpPr>
        <p:spPr bwMode="auto">
          <a:xfrm>
            <a:off x="1547813" y="1259096"/>
            <a:ext cx="6372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>
                <a:solidFill>
                  <a:srgbClr val="FF0000"/>
                </a:solidFill>
              </a:rPr>
              <a:t>The Number of Turns of the coil,</a:t>
            </a:r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3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3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3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3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3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7" grpId="0"/>
      <p:bldP spid="193548" grpId="0"/>
      <p:bldP spid="193549" grpId="0"/>
      <p:bldP spid="193550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996193-1E4D-4171-B8A6-6B6A53F1A744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7AD2F7-0E52-4750-9191-99ABBB8C85E7}" type="slidenum">
              <a:rPr lang="en-AU"/>
              <a:pPr>
                <a:defRPr/>
              </a:pPr>
              <a:t>13</a:t>
            </a:fld>
            <a:endParaRPr lang="en-AU"/>
          </a:p>
        </p:txBody>
      </p:sp>
      <p:sp>
        <p:nvSpPr>
          <p:cNvPr id="219141" name="Text Box 5"/>
          <p:cNvSpPr txBox="1">
            <a:spLocks noChangeArrowheads="1"/>
          </p:cNvSpPr>
          <p:nvPr/>
        </p:nvSpPr>
        <p:spPr bwMode="auto">
          <a:xfrm>
            <a:off x="719138" y="368300"/>
            <a:ext cx="7597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The Rate of Change of the Flux is dependent on:</a:t>
            </a:r>
          </a:p>
        </p:txBody>
      </p:sp>
      <p:sp>
        <p:nvSpPr>
          <p:cNvPr id="219142" name="Text Box 6"/>
          <p:cNvSpPr txBox="1">
            <a:spLocks noChangeArrowheads="1"/>
          </p:cNvSpPr>
          <p:nvPr/>
        </p:nvSpPr>
        <p:spPr bwMode="auto">
          <a:xfrm>
            <a:off x="1385888" y="1715934"/>
            <a:ext cx="6372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>
                <a:solidFill>
                  <a:srgbClr val="FF0000"/>
                </a:solidFill>
              </a:rPr>
              <a:t>The Number of turns in the coil (</a:t>
            </a:r>
            <a:r>
              <a:rPr lang="en-US" altLang="en-US" sz="2800">
                <a:solidFill>
                  <a:srgbClr val="FF0000"/>
                </a:solidFill>
              </a:rPr>
              <a:t>N</a:t>
            </a:r>
            <a:r>
              <a:rPr lang="en-AU" altLang="en-US" sz="2800">
                <a:solidFill>
                  <a:srgbClr val="FF0000"/>
                </a:solidFill>
              </a:rPr>
              <a:t>),</a:t>
            </a:r>
          </a:p>
        </p:txBody>
      </p:sp>
      <p:sp>
        <p:nvSpPr>
          <p:cNvPr id="219143" name="Text Box 7"/>
          <p:cNvSpPr txBox="1">
            <a:spLocks noChangeArrowheads="1"/>
          </p:cNvSpPr>
          <p:nvPr/>
        </p:nvSpPr>
        <p:spPr bwMode="auto">
          <a:xfrm>
            <a:off x="719138" y="3125481"/>
            <a:ext cx="901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and</a:t>
            </a:r>
          </a:p>
        </p:txBody>
      </p:sp>
      <p:sp>
        <p:nvSpPr>
          <p:cNvPr id="219144" name="Text Box 8"/>
          <p:cNvSpPr txBox="1">
            <a:spLocks noChangeArrowheads="1"/>
          </p:cNvSpPr>
          <p:nvPr/>
        </p:nvSpPr>
        <p:spPr bwMode="auto">
          <a:xfrm>
            <a:off x="1385888" y="1011161"/>
            <a:ext cx="6372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>
                <a:solidFill>
                  <a:srgbClr val="FF0000"/>
                </a:solidFill>
              </a:rPr>
              <a:t>The Area of the Flux Path (A),</a:t>
            </a:r>
          </a:p>
        </p:txBody>
      </p:sp>
      <p:sp>
        <p:nvSpPr>
          <p:cNvPr id="219145" name="Text Box 9"/>
          <p:cNvSpPr txBox="1">
            <a:spLocks noChangeArrowheads="1"/>
          </p:cNvSpPr>
          <p:nvPr/>
        </p:nvSpPr>
        <p:spPr bwMode="auto">
          <a:xfrm>
            <a:off x="1385888" y="3768342"/>
            <a:ext cx="6372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>
                <a:solidFill>
                  <a:srgbClr val="FF0000"/>
                </a:solidFill>
              </a:rPr>
              <a:t>The length of the Flux Path (l).</a:t>
            </a:r>
          </a:p>
        </p:txBody>
      </p:sp>
      <p:sp>
        <p:nvSpPr>
          <p:cNvPr id="219146" name="Text Box 10"/>
          <p:cNvSpPr txBox="1">
            <a:spLocks noChangeArrowheads="1"/>
          </p:cNvSpPr>
          <p:nvPr/>
        </p:nvSpPr>
        <p:spPr bwMode="auto">
          <a:xfrm>
            <a:off x="1385888" y="2420708"/>
            <a:ext cx="6372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>
                <a:solidFill>
                  <a:srgbClr val="FF0000"/>
                </a:solidFill>
              </a:rPr>
              <a:t>The permiability of the core (</a:t>
            </a:r>
            <a:r>
              <a:rPr lang="en-US" altLang="en-US" sz="2800">
                <a:solidFill>
                  <a:srgbClr val="FF0000"/>
                </a:solidFill>
              </a:rPr>
              <a:t>µ</a:t>
            </a:r>
            <a:r>
              <a:rPr lang="en-AU" altLang="en-US" sz="2800">
                <a:solidFill>
                  <a:srgbClr val="FF0000"/>
                </a:solidFill>
              </a:rPr>
              <a:t>),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17655" y="4473116"/>
                <a:ext cx="2708690" cy="12488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AU" sz="4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4000" i="1" smtClean="0">
                              <a:latin typeface="Cambria Math"/>
                              <a:ea typeface="Cambria Math"/>
                            </a:rPr>
                            <m:t>ΔΦ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4000" i="1" smtClean="0">
                              <a:latin typeface="Cambria Math"/>
                              <a:ea typeface="Cambria Math"/>
                            </a:rPr>
                            <m:t>Δ</m:t>
                          </m:r>
                          <m:r>
                            <a:rPr lang="en-AU" sz="40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AU" sz="4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40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n-AU" sz="4000" b="0" i="1" smtClean="0">
                              <a:latin typeface="Cambria Math"/>
                              <a:ea typeface="Cambria Math"/>
                            </a:rPr>
                            <m:t>𝐴𝑁</m:t>
                          </m:r>
                        </m:num>
                        <m:den>
                          <m:r>
                            <a:rPr lang="en-AU" sz="4000" b="0" i="1" smtClean="0">
                              <a:latin typeface="Cambria Math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en-AU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655" y="4473116"/>
                <a:ext cx="2708690" cy="124886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9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9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9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9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9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1" grpId="0"/>
      <p:bldP spid="219142" grpId="0"/>
      <p:bldP spid="219143" grpId="0"/>
      <p:bldP spid="219144" grpId="0"/>
      <p:bldP spid="219145" grpId="0"/>
      <p:bldP spid="219146" grpId="0"/>
      <p:bldP spid="2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415749-1532-42CD-BD47-13604476E0B9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49EFD8-4EF6-478A-8F26-7594DEDF4A58}" type="slidenum">
              <a:rPr lang="en-AU"/>
              <a:pPr>
                <a:defRPr/>
              </a:pPr>
              <a:t>14</a:t>
            </a:fld>
            <a:endParaRPr lang="en-AU"/>
          </a:p>
        </p:txBody>
      </p:sp>
      <p:sp>
        <p:nvSpPr>
          <p:cNvPr id="220165" name="Text Box 5"/>
          <p:cNvSpPr txBox="1">
            <a:spLocks noChangeArrowheads="1"/>
          </p:cNvSpPr>
          <p:nvPr/>
        </p:nvSpPr>
        <p:spPr bwMode="auto">
          <a:xfrm>
            <a:off x="1331913" y="657225"/>
            <a:ext cx="251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Then:</a:t>
            </a:r>
          </a:p>
        </p:txBody>
      </p:sp>
      <p:graphicFrame>
        <p:nvGraphicFramePr>
          <p:cNvPr id="220166" name="Object 6"/>
          <p:cNvGraphicFramePr>
            <a:graphicFrameLocks noChangeAspect="1"/>
          </p:cNvGraphicFramePr>
          <p:nvPr/>
        </p:nvGraphicFramePr>
        <p:xfrm>
          <a:off x="3311525" y="1338263"/>
          <a:ext cx="2520950" cy="135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65" name="Equation" r:id="rId3" imgW="710891" imgH="380835" progId="Equation.3">
                  <p:embed/>
                </p:oleObj>
              </mc:Choice>
              <mc:Fallback>
                <p:oleObj name="Equation" r:id="rId3" imgW="710891" imgH="380835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1525" y="1338263"/>
                        <a:ext cx="2520950" cy="135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0167" name="Object 7"/>
          <p:cNvGraphicFramePr>
            <a:graphicFrameLocks noChangeAspect="1"/>
          </p:cNvGraphicFramePr>
          <p:nvPr/>
        </p:nvGraphicFramePr>
        <p:xfrm>
          <a:off x="3244850" y="3597275"/>
          <a:ext cx="2655888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66" name="Equation" r:id="rId5" imgW="749300" imgH="419100" progId="Equation.3">
                  <p:embed/>
                </p:oleObj>
              </mc:Choice>
              <mc:Fallback>
                <p:oleObj name="Equation" r:id="rId5" imgW="749300" imgH="419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850" y="3597275"/>
                        <a:ext cx="2655888" cy="148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0168" name="Text Box 8"/>
          <p:cNvSpPr txBox="1">
            <a:spLocks noChangeArrowheads="1"/>
          </p:cNvSpPr>
          <p:nvPr/>
        </p:nvSpPr>
        <p:spPr bwMode="auto">
          <a:xfrm>
            <a:off x="1331913" y="2914650"/>
            <a:ext cx="251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Leads to:</a:t>
            </a:r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0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0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0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0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5" grpId="0"/>
      <p:bldP spid="220168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5DB32-F08F-439B-9568-7E2ACC2A6910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860B9B-F637-4353-ACB6-E414B3EF3FA7}" type="slidenum">
              <a:rPr lang="en-AU"/>
              <a:pPr>
                <a:defRPr/>
              </a:pPr>
              <a:t>15</a:t>
            </a:fld>
            <a:endParaRPr lang="en-AU"/>
          </a:p>
        </p:txBody>
      </p:sp>
      <p:graphicFrame>
        <p:nvGraphicFramePr>
          <p:cNvPr id="1945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8274951"/>
              </p:ext>
            </p:extLst>
          </p:nvPr>
        </p:nvGraphicFramePr>
        <p:xfrm>
          <a:off x="5038985" y="4686560"/>
          <a:ext cx="3673475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8" name="Equation" r:id="rId3" imgW="2260600" imgH="419100" progId="Equation.3">
                  <p:embed/>
                </p:oleObj>
              </mc:Choice>
              <mc:Fallback>
                <p:oleObj name="Equation" r:id="rId3" imgW="2260600" imgH="4191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8985" y="4686560"/>
                        <a:ext cx="3673475" cy="681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0" y="0"/>
            <a:ext cx="21256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Ex. </a:t>
            </a:r>
            <a:r>
              <a:rPr lang="en-AU" altLang="en-US" sz="2000" dirty="0" smtClean="0"/>
              <a:t>4</a:t>
            </a:r>
            <a:endParaRPr lang="en-AU" altLang="en-US" sz="2000" dirty="0"/>
          </a:p>
        </p:txBody>
      </p:sp>
      <p:sp>
        <p:nvSpPr>
          <p:cNvPr id="194564" name="Text Box 4"/>
          <p:cNvSpPr txBox="1">
            <a:spLocks noChangeArrowheads="1"/>
          </p:cNvSpPr>
          <p:nvPr/>
        </p:nvSpPr>
        <p:spPr bwMode="auto">
          <a:xfrm>
            <a:off x="4861123" y="1592796"/>
            <a:ext cx="2878138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N = 200 turns</a:t>
            </a:r>
          </a:p>
        </p:txBody>
      </p:sp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5005139" y="2612000"/>
            <a:ext cx="3743325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>
                <a:latin typeface="Mistral" panose="03090702030407020403" pitchFamily="66" charset="0"/>
              </a:rPr>
              <a:t>l</a:t>
            </a:r>
            <a:r>
              <a:rPr lang="en-AU" altLang="en-US" dirty="0"/>
              <a:t> = 200 mm</a:t>
            </a:r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4861123" y="3119370"/>
            <a:ext cx="2159000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 = 700 mm</a:t>
            </a:r>
            <a:r>
              <a:rPr lang="en-AU" altLang="en-US" baseline="30000"/>
              <a:t>2</a:t>
            </a:r>
            <a:r>
              <a:rPr lang="en-AU" altLang="en-US"/>
              <a:t> </a:t>
            </a:r>
          </a:p>
        </p:txBody>
      </p:sp>
      <p:sp>
        <p:nvSpPr>
          <p:cNvPr id="194569" name="Text Box 9"/>
          <p:cNvSpPr txBox="1">
            <a:spLocks noChangeArrowheads="1"/>
          </p:cNvSpPr>
          <p:nvPr/>
        </p:nvSpPr>
        <p:spPr bwMode="auto">
          <a:xfrm>
            <a:off x="4930973" y="5417765"/>
            <a:ext cx="3348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L = 176 </a:t>
            </a:r>
            <a:r>
              <a:rPr lang="el-GR" altLang="en-US" dirty="0"/>
              <a:t>μ</a:t>
            </a:r>
            <a:r>
              <a:rPr lang="en-AU" altLang="en-US" dirty="0"/>
              <a:t>H</a:t>
            </a:r>
            <a:endParaRPr lang="el-GR" altLang="en-US" dirty="0"/>
          </a:p>
        </p:txBody>
      </p:sp>
      <p:graphicFrame>
        <p:nvGraphicFramePr>
          <p:cNvPr id="19457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0778322"/>
              </p:ext>
            </p:extLst>
          </p:nvPr>
        </p:nvGraphicFramePr>
        <p:xfrm>
          <a:off x="4932040" y="3626740"/>
          <a:ext cx="1800225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9" name="Equation" r:id="rId5" imgW="749300" imgH="419100" progId="Equation.3">
                  <p:embed/>
                </p:oleObj>
              </mc:Choice>
              <mc:Fallback>
                <p:oleObj name="Equation" r:id="rId5" imgW="749300" imgH="4191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3626740"/>
                        <a:ext cx="1800225" cy="1009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03548" y="476672"/>
            <a:ext cx="828092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Calculate the inductance of the coil</a:t>
            </a:r>
            <a:r>
              <a:rPr lang="en-AU" altLang="en-US" sz="2000" dirty="0" smtClean="0">
                <a:solidFill>
                  <a:srgbClr val="000000"/>
                </a:solidFill>
              </a:rPr>
              <a:t> </a:t>
            </a:r>
            <a:r>
              <a:rPr lang="en-AU" altLang="en-US" sz="2000" dirty="0">
                <a:solidFill>
                  <a:srgbClr val="000000"/>
                </a:solidFill>
              </a:rPr>
              <a:t>of 200 </a:t>
            </a:r>
            <a:r>
              <a:rPr lang="en-AU" altLang="en-US" sz="2000" dirty="0" smtClean="0">
                <a:solidFill>
                  <a:srgbClr val="000000"/>
                </a:solidFill>
              </a:rPr>
              <a:t>turns </a:t>
            </a:r>
            <a:r>
              <a:rPr lang="en-AU" altLang="en-US" sz="2000" dirty="0">
                <a:solidFill>
                  <a:srgbClr val="000000"/>
                </a:solidFill>
              </a:rPr>
              <a:t>wound on a wooden cylinder </a:t>
            </a:r>
            <a:r>
              <a:rPr lang="en-AU" altLang="en-US" sz="2000" dirty="0" smtClean="0">
                <a:solidFill>
                  <a:srgbClr val="000000"/>
                </a:solidFill>
              </a:rPr>
              <a:t>200 mm </a:t>
            </a:r>
            <a:r>
              <a:rPr lang="en-AU" altLang="en-US" sz="2000" dirty="0">
                <a:solidFill>
                  <a:srgbClr val="000000"/>
                </a:solidFill>
              </a:rPr>
              <a:t>long and having a cross-sectional area of </a:t>
            </a:r>
            <a:r>
              <a:rPr lang="en-AU" altLang="en-US" sz="2000" dirty="0" smtClean="0">
                <a:solidFill>
                  <a:srgbClr val="000000"/>
                </a:solidFill>
              </a:rPr>
              <a:t>700 mm</a:t>
            </a:r>
            <a:r>
              <a:rPr lang="en-AU" altLang="en-US" sz="2000" baseline="30000" dirty="0" smtClean="0">
                <a:solidFill>
                  <a:srgbClr val="000000"/>
                </a:solidFill>
              </a:rPr>
              <a:t>2</a:t>
            </a:r>
            <a:r>
              <a:rPr lang="en-AU" altLang="en-US" sz="2000" dirty="0" smtClean="0">
                <a:solidFill>
                  <a:srgbClr val="000000"/>
                </a:solidFill>
              </a:rPr>
              <a:t>. </a:t>
            </a:r>
            <a:endParaRPr lang="en-AU" altLang="en-US" sz="2000" dirty="0">
              <a:solidFill>
                <a:srgbClr val="000000"/>
              </a:solidFill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503548" y="1592796"/>
            <a:ext cx="25562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What do we know?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503548" y="3896077"/>
            <a:ext cx="3492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What do we want to know?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7822892" y="874290"/>
            <a:ext cx="8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4717759" y="1268760"/>
            <a:ext cx="37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2231868" y="874290"/>
            <a:ext cx="248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5231973" y="874290"/>
            <a:ext cx="11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>
            <a:off x="1655908" y="1268760"/>
            <a:ext cx="144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630831" y="1268760"/>
            <a:ext cx="8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4580" name="Text Box 20"/>
              <p:cNvSpPr txBox="1">
                <a:spLocks noChangeArrowheads="1"/>
              </p:cNvSpPr>
              <p:nvPr/>
            </p:nvSpPr>
            <p:spPr bwMode="auto">
              <a:xfrm>
                <a:off x="4861122" y="2100165"/>
                <a:ext cx="3995353" cy="461665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dirty="0" smtClean="0"/>
                  <a:t>Air Core (</a:t>
                </a:r>
                <a14:m>
                  <m:oMath xmlns:m="http://schemas.openxmlformats.org/officeDocument/2006/math">
                    <m:r>
                      <a:rPr lang="en-AU" alt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AU" altLang="en-US" b="0" i="1" smtClean="0">
                        <a:latin typeface="Cambria Math"/>
                      </a:rPr>
                      <m:t>=4</m:t>
                    </m:r>
                    <m:r>
                      <a:rPr lang="en-AU" altLang="en-US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AU" altLang="en-US" b="0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AU" alt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AU" alt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AU" altLang="en-US" b="0" i="1" smtClean="0">
                            <a:latin typeface="Cambria Math"/>
                            <a:ea typeface="Cambria Math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AU" altLang="en-US" dirty="0" smtClean="0"/>
                  <a:t>)</a:t>
                </a:r>
                <a:endParaRPr lang="en-AU" altLang="en-US" dirty="0"/>
              </a:p>
            </p:txBody>
          </p:sp>
        </mc:Choice>
        <mc:Fallback xmlns="">
          <p:sp>
            <p:nvSpPr>
              <p:cNvPr id="19458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1122" y="2100165"/>
                <a:ext cx="3995353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2287" t="-9333" b="-32000"/>
                </a:stretch>
              </a:blipFill>
              <a:ln w="28575" algn="ctr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4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4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4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4" grpId="0"/>
      <p:bldP spid="194565" grpId="0"/>
      <p:bldP spid="194566" grpId="0"/>
      <p:bldP spid="194569" grpId="0"/>
      <p:bldP spid="23" grpId="0"/>
      <p:bldP spid="24" grpId="0"/>
      <p:bldP spid="194580" grpId="0"/>
      <p:bldP spid="3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7739261" y="584684"/>
            <a:ext cx="829183" cy="289606"/>
          </a:xfrm>
          <a:prstGeom prst="rect">
            <a:avLst/>
          </a:prstGeom>
          <a:solidFill>
            <a:srgbClr val="FFFF6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07365" y="979154"/>
            <a:ext cx="936000" cy="289606"/>
          </a:xfrm>
          <a:prstGeom prst="rect">
            <a:avLst/>
          </a:prstGeom>
          <a:solidFill>
            <a:srgbClr val="FFFF66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03548" y="476672"/>
            <a:ext cx="828092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Calculate the inductance of the coil</a:t>
            </a:r>
            <a:r>
              <a:rPr lang="en-AU" altLang="en-US" sz="2000" dirty="0" smtClean="0">
                <a:solidFill>
                  <a:srgbClr val="000000"/>
                </a:solidFill>
              </a:rPr>
              <a:t> </a:t>
            </a:r>
            <a:r>
              <a:rPr lang="en-AU" altLang="en-US" sz="2000" dirty="0">
                <a:solidFill>
                  <a:srgbClr val="000000"/>
                </a:solidFill>
              </a:rPr>
              <a:t>of 200 </a:t>
            </a:r>
            <a:r>
              <a:rPr lang="en-AU" altLang="en-US" sz="2000" dirty="0" smtClean="0">
                <a:solidFill>
                  <a:srgbClr val="000000"/>
                </a:solidFill>
              </a:rPr>
              <a:t>turns </a:t>
            </a:r>
            <a:r>
              <a:rPr lang="en-AU" altLang="en-US" sz="2000" dirty="0">
                <a:solidFill>
                  <a:srgbClr val="000000"/>
                </a:solidFill>
              </a:rPr>
              <a:t>wound on a </a:t>
            </a:r>
            <a:r>
              <a:rPr lang="en-AU" altLang="en-US" sz="2000" dirty="0" smtClean="0">
                <a:solidFill>
                  <a:srgbClr val="000000"/>
                </a:solidFill>
              </a:rPr>
              <a:t>metal </a:t>
            </a:r>
            <a:r>
              <a:rPr lang="en-AU" altLang="en-US" sz="2000" dirty="0">
                <a:solidFill>
                  <a:srgbClr val="000000"/>
                </a:solidFill>
              </a:rPr>
              <a:t>cylinder </a:t>
            </a:r>
            <a:r>
              <a:rPr lang="en-AU" altLang="en-US" sz="2000" dirty="0" smtClean="0">
                <a:solidFill>
                  <a:srgbClr val="000000"/>
                </a:solidFill>
              </a:rPr>
              <a:t>200 mm </a:t>
            </a:r>
            <a:r>
              <a:rPr lang="en-AU" altLang="en-US" sz="2000" dirty="0">
                <a:solidFill>
                  <a:srgbClr val="000000"/>
                </a:solidFill>
              </a:rPr>
              <a:t>long and having a cross-sectional area of </a:t>
            </a:r>
            <a:r>
              <a:rPr lang="en-AU" altLang="en-US" sz="2000" dirty="0" smtClean="0">
                <a:solidFill>
                  <a:srgbClr val="000000"/>
                </a:solidFill>
              </a:rPr>
              <a:t>700 mm</a:t>
            </a:r>
            <a:r>
              <a:rPr lang="en-AU" altLang="en-US" sz="2000" baseline="30000" dirty="0" smtClean="0">
                <a:solidFill>
                  <a:srgbClr val="000000"/>
                </a:solidFill>
              </a:rPr>
              <a:t>2</a:t>
            </a:r>
            <a:r>
              <a:rPr lang="en-AU" altLang="en-US" sz="2000" dirty="0" smtClean="0">
                <a:solidFill>
                  <a:srgbClr val="000000"/>
                </a:solidFill>
              </a:rPr>
              <a:t>. </a:t>
            </a:r>
            <a:endParaRPr lang="en-AU" altLang="en-US" sz="2000" dirty="0">
              <a:solidFill>
                <a:srgbClr val="000000"/>
              </a:solidFill>
            </a:endParaRPr>
          </a:p>
        </p:txBody>
      </p:sp>
      <p:graphicFrame>
        <p:nvGraphicFramePr>
          <p:cNvPr id="3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5375473"/>
              </p:ext>
            </p:extLst>
          </p:nvPr>
        </p:nvGraphicFramePr>
        <p:xfrm>
          <a:off x="5035550" y="4685184"/>
          <a:ext cx="3611563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64" name="Equation" r:id="rId3" imgW="2222500" imgH="419100" progId="Equation.3">
                  <p:embed/>
                </p:oleObj>
              </mc:Choice>
              <mc:Fallback>
                <p:oleObj name="Equation" r:id="rId3" imgW="22225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5550" y="4685184"/>
                        <a:ext cx="3611563" cy="681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4932040" y="5409220"/>
            <a:ext cx="3348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L = 462 </a:t>
            </a:r>
            <a:r>
              <a:rPr lang="en-AU" altLang="en-US" dirty="0" err="1"/>
              <a:t>mH</a:t>
            </a:r>
            <a:endParaRPr lang="el-GR" altLang="en-US" dirty="0"/>
          </a:p>
        </p:txBody>
      </p:sp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5DB32-F08F-439B-9568-7E2ACC2A6910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860B9B-F637-4353-ACB6-E414B3EF3FA7}" type="slidenum">
              <a:rPr lang="en-AU"/>
              <a:pPr>
                <a:defRPr/>
              </a:pPr>
              <a:t>16</a:t>
            </a:fld>
            <a:endParaRPr lang="en-AU"/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0" y="0"/>
            <a:ext cx="21256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Ex. 5</a:t>
            </a:r>
          </a:p>
        </p:txBody>
      </p:sp>
      <p:sp>
        <p:nvSpPr>
          <p:cNvPr id="194564" name="Text Box 4"/>
          <p:cNvSpPr txBox="1">
            <a:spLocks noChangeArrowheads="1"/>
          </p:cNvSpPr>
          <p:nvPr/>
        </p:nvSpPr>
        <p:spPr bwMode="auto">
          <a:xfrm>
            <a:off x="4861123" y="1592796"/>
            <a:ext cx="2878138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N = 200 turns</a:t>
            </a:r>
          </a:p>
        </p:txBody>
      </p:sp>
      <p:sp>
        <p:nvSpPr>
          <p:cNvPr id="194565" name="Text Box 5"/>
          <p:cNvSpPr txBox="1">
            <a:spLocks noChangeArrowheads="1"/>
          </p:cNvSpPr>
          <p:nvPr/>
        </p:nvSpPr>
        <p:spPr bwMode="auto">
          <a:xfrm>
            <a:off x="5005139" y="2612000"/>
            <a:ext cx="3743325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>
                <a:latin typeface="Mistral" panose="03090702030407020403" pitchFamily="66" charset="0"/>
              </a:rPr>
              <a:t>l</a:t>
            </a:r>
            <a:r>
              <a:rPr lang="en-AU" altLang="en-US" dirty="0"/>
              <a:t> = 200 mm</a:t>
            </a:r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4861123" y="3119370"/>
            <a:ext cx="2159000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 = 700 mm</a:t>
            </a:r>
            <a:r>
              <a:rPr lang="en-AU" altLang="en-US" baseline="30000"/>
              <a:t>2</a:t>
            </a:r>
            <a:r>
              <a:rPr lang="en-AU" altLang="en-US"/>
              <a:t> </a:t>
            </a:r>
          </a:p>
        </p:txBody>
      </p:sp>
      <p:graphicFrame>
        <p:nvGraphicFramePr>
          <p:cNvPr id="19457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389779"/>
              </p:ext>
            </p:extLst>
          </p:nvPr>
        </p:nvGraphicFramePr>
        <p:xfrm>
          <a:off x="4932040" y="3626740"/>
          <a:ext cx="1800225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65" name="Equation" r:id="rId5" imgW="749300" imgH="419100" progId="Equation.3">
                  <p:embed/>
                </p:oleObj>
              </mc:Choice>
              <mc:Fallback>
                <p:oleObj name="Equation" r:id="rId5" imgW="7493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3626740"/>
                        <a:ext cx="1800225" cy="1009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503548" y="1592796"/>
            <a:ext cx="25562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What do we know?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503548" y="3896077"/>
            <a:ext cx="3492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What do we want to know?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7822892" y="874290"/>
            <a:ext cx="64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4717759" y="1268760"/>
            <a:ext cx="37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2231868" y="874290"/>
            <a:ext cx="248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5231973" y="874290"/>
            <a:ext cx="11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>
            <a:off x="1655908" y="1268760"/>
            <a:ext cx="144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630831" y="1268760"/>
            <a:ext cx="8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4580" name="Text Box 20"/>
              <p:cNvSpPr txBox="1">
                <a:spLocks noChangeArrowheads="1"/>
              </p:cNvSpPr>
              <p:nvPr/>
            </p:nvSpPr>
            <p:spPr bwMode="auto">
              <a:xfrm>
                <a:off x="4861122" y="2100165"/>
                <a:ext cx="4211378" cy="461665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dirty="0" smtClean="0"/>
                  <a:t>Metal Core (</a:t>
                </a:r>
                <a14:m>
                  <m:oMath xmlns:m="http://schemas.openxmlformats.org/officeDocument/2006/math">
                    <m:r>
                      <a:rPr lang="en-AU" alt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AU" altLang="en-US" b="0" i="1" smtClean="0">
                        <a:latin typeface="Cambria Math"/>
                      </a:rPr>
                      <m:t>=33</m:t>
                    </m:r>
                    <m:r>
                      <a:rPr lang="en-AU" altLang="en-US" b="0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AU" alt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AU" alt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AU" altLang="en-US" b="0" i="1" smtClean="0">
                            <a:latin typeface="Cambria Math"/>
                            <a:ea typeface="Cambria Math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AU" altLang="en-US" dirty="0" smtClean="0"/>
                  <a:t>)</a:t>
                </a:r>
                <a:endParaRPr lang="en-AU" altLang="en-US" dirty="0"/>
              </a:p>
            </p:txBody>
          </p:sp>
        </mc:Choice>
        <mc:Fallback xmlns="">
          <p:sp>
            <p:nvSpPr>
              <p:cNvPr id="194580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1122" y="2100165"/>
                <a:ext cx="4211378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2171" t="-9333" b="-32000"/>
                </a:stretch>
              </a:blipFill>
              <a:ln w="28575" algn="ctr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90841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3" grpId="0" animBg="1"/>
      <p:bldP spid="32" grpId="0"/>
      <p:bldP spid="194580" grpId="0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9E9EA5-0B88-4311-A175-615F527F80E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BA02B-B703-4DB1-8CCF-DD86DD95945E}" type="slidenum">
              <a:rPr lang="en-AU"/>
              <a:pPr>
                <a:defRPr/>
              </a:pPr>
              <a:t>17</a:t>
            </a:fld>
            <a:endParaRPr lang="en-AU"/>
          </a:p>
        </p:txBody>
      </p:sp>
      <p:sp>
        <p:nvSpPr>
          <p:cNvPr id="195588" name="Text Box 4"/>
          <p:cNvSpPr txBox="1">
            <a:spLocks noChangeArrowheads="1"/>
          </p:cNvSpPr>
          <p:nvPr/>
        </p:nvSpPr>
        <p:spPr bwMode="auto">
          <a:xfrm>
            <a:off x="3419475" y="549275"/>
            <a:ext cx="2303463" cy="6413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AU" sz="3600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Symbols</a:t>
            </a:r>
          </a:p>
        </p:txBody>
      </p:sp>
      <p:graphicFrame>
        <p:nvGraphicFramePr>
          <p:cNvPr id="195589" name="Object 5"/>
          <p:cNvGraphicFramePr>
            <a:graphicFrameLocks noChangeAspect="1"/>
          </p:cNvGraphicFramePr>
          <p:nvPr/>
        </p:nvGraphicFramePr>
        <p:xfrm>
          <a:off x="736600" y="1557338"/>
          <a:ext cx="7669213" cy="354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4" name="Photo Editor Photo" r:id="rId3" imgW="4800000" imgH="1600000" progId="MSPhotoEd.3">
                  <p:embed/>
                </p:oleObj>
              </mc:Choice>
              <mc:Fallback>
                <p:oleObj name="Photo Editor Photo" r:id="rId3" imgW="4800000" imgH="1600000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600" y="1557338"/>
                        <a:ext cx="7669213" cy="354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CBD550-A2E7-4F13-8637-E0648CBE3FE3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0C5E1-58AF-4FB0-ACD4-D2BB910C504A}" type="slidenum">
              <a:rPr lang="en-AU"/>
              <a:pPr>
                <a:defRPr/>
              </a:pPr>
              <a:t>18</a:t>
            </a:fld>
            <a:endParaRPr lang="en-AU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53294" y="4864100"/>
            <a:ext cx="7237413" cy="781050"/>
          </a:xfrm>
          <a:prstGeom prst="rect">
            <a:avLst/>
          </a:prstGeom>
        </p:spPr>
        <p:txBody>
          <a:bodyPr/>
          <a:lstStyle/>
          <a:p>
            <a:pPr marL="0" indent="0" algn="ctr" eaLnBrk="1" hangingPunct="1">
              <a:buNone/>
            </a:pPr>
            <a:r>
              <a:rPr lang="en-AU" altLang="en-US" sz="4000" b="1" dirty="0" smtClean="0">
                <a:latin typeface="Comic Sans MS" pitchFamily="66" charset="0"/>
              </a:rPr>
              <a:t>Mutual Inductance</a:t>
            </a:r>
          </a:p>
        </p:txBody>
      </p:sp>
      <p:graphicFrame>
        <p:nvGraphicFramePr>
          <p:cNvPr id="19463" name="Object 6"/>
          <p:cNvGraphicFramePr>
            <a:graphicFrameLocks noChangeAspect="1"/>
          </p:cNvGraphicFramePr>
          <p:nvPr/>
        </p:nvGraphicFramePr>
        <p:xfrm>
          <a:off x="2501900" y="944563"/>
          <a:ext cx="4140200" cy="3729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0" name="Photo Editor Photo" r:id="rId3" imgW="1819529" imgH="1638529" progId="MSPhotoEd.3">
                  <p:embed/>
                </p:oleObj>
              </mc:Choice>
              <mc:Fallback>
                <p:oleObj name="Photo Editor Photo" r:id="rId3" imgW="1819529" imgH="1638529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1900" y="944563"/>
                        <a:ext cx="4140200" cy="3729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 build="p" autoUpdateAnimBg="0" advAuto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5EE268-70E9-4259-83D2-BCDF87A40823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F37004-307B-44FC-915E-A8D29DFCC7D6}" type="slidenum">
              <a:rPr lang="en-AU"/>
              <a:pPr>
                <a:defRPr/>
              </a:pPr>
              <a:t>19</a:t>
            </a:fld>
            <a:endParaRPr lang="en-AU"/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684213" y="296863"/>
            <a:ext cx="60848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/>
              <a:t>Objectives</a:t>
            </a:r>
          </a:p>
        </p:txBody>
      </p:sp>
      <p:sp>
        <p:nvSpPr>
          <p:cNvPr id="232451" name="Text Box 3"/>
          <p:cNvSpPr txBox="1">
            <a:spLocks noChangeArrowheads="1"/>
          </p:cNvSpPr>
          <p:nvPr/>
        </p:nvSpPr>
        <p:spPr bwMode="auto">
          <a:xfrm>
            <a:off x="684213" y="1168777"/>
            <a:ext cx="777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/>
              <a:t>At the end of this section students should be able to:</a:t>
            </a:r>
          </a:p>
        </p:txBody>
      </p:sp>
      <p:sp>
        <p:nvSpPr>
          <p:cNvPr id="232452" name="Text Box 4"/>
          <p:cNvSpPr txBox="1">
            <a:spLocks noChangeArrowheads="1"/>
          </p:cNvSpPr>
          <p:nvPr/>
        </p:nvSpPr>
        <p:spPr bwMode="auto">
          <a:xfrm>
            <a:off x="684213" y="1918454"/>
            <a:ext cx="777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/>
              <a:t>1.	Describe what is meant by the term Mutual Inductance.</a:t>
            </a:r>
          </a:p>
        </p:txBody>
      </p:sp>
      <p:sp>
        <p:nvSpPr>
          <p:cNvPr id="232453" name="Text Box 5"/>
          <p:cNvSpPr txBox="1">
            <a:spLocks noChangeArrowheads="1"/>
          </p:cNvSpPr>
          <p:nvPr/>
        </p:nvSpPr>
        <p:spPr bwMode="auto">
          <a:xfrm>
            <a:off x="684213" y="2668131"/>
            <a:ext cx="777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/>
              <a:t>2.	List practical applications of Mutual Inductance.</a:t>
            </a:r>
          </a:p>
        </p:txBody>
      </p:sp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684213" y="3417808"/>
            <a:ext cx="777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3.	Define and calculate the Time Constant for </a:t>
            </a:r>
            <a:r>
              <a:rPr lang="en-AU" altLang="en-US" sz="2000" dirty="0" err="1" smtClean="0"/>
              <a:t>RL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Circuits.</a:t>
            </a:r>
          </a:p>
        </p:txBody>
      </p:sp>
      <p:sp>
        <p:nvSpPr>
          <p:cNvPr id="232455" name="Text Box 7"/>
          <p:cNvSpPr txBox="1">
            <a:spLocks noChangeArrowheads="1"/>
          </p:cNvSpPr>
          <p:nvPr/>
        </p:nvSpPr>
        <p:spPr bwMode="auto">
          <a:xfrm>
            <a:off x="684213" y="4167485"/>
            <a:ext cx="7775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4.	Calculate the instantaneous values of Voltages and Currents in an </a:t>
            </a:r>
            <a:r>
              <a:rPr lang="en-AU" altLang="en-US" sz="2000" dirty="0" err="1" smtClean="0"/>
              <a:t>RL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Circuit.</a:t>
            </a:r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517C8C-5465-45BB-A6F3-1EAACE718914}" type="datetime1">
              <a:rPr lang="en-AU" smtClean="0"/>
              <a:t>27/11/2018</a:t>
            </a:fld>
            <a:endParaRPr lang="en-AU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ABB49-EBB8-42CD-9A1B-EC3F5448B9C9}" type="slidenum">
              <a:rPr lang="en-AU"/>
              <a:pPr>
                <a:defRPr/>
              </a:pPr>
              <a:t>2</a:t>
            </a:fld>
            <a:endParaRPr lang="en-AU"/>
          </a:p>
        </p:txBody>
      </p:sp>
      <p:sp>
        <p:nvSpPr>
          <p:cNvPr id="5124" name="Text Box 2"/>
          <p:cNvSpPr txBox="1">
            <a:spLocks noChangeArrowheads="1"/>
          </p:cNvSpPr>
          <p:nvPr/>
        </p:nvSpPr>
        <p:spPr bwMode="auto">
          <a:xfrm>
            <a:off x="684213" y="296863"/>
            <a:ext cx="60848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/>
              <a:t>Objectives</a:t>
            </a:r>
          </a:p>
        </p:txBody>
      </p:sp>
      <p:sp>
        <p:nvSpPr>
          <p:cNvPr id="230403" name="Text Box 3"/>
          <p:cNvSpPr txBox="1">
            <a:spLocks noChangeArrowheads="1"/>
          </p:cNvSpPr>
          <p:nvPr/>
        </p:nvSpPr>
        <p:spPr bwMode="auto">
          <a:xfrm>
            <a:off x="684213" y="1026944"/>
            <a:ext cx="777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/>
              <a:t>At the end of this section students should be able to:</a:t>
            </a:r>
          </a:p>
        </p:txBody>
      </p:sp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684213" y="1634788"/>
            <a:ext cx="777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1.	Describe Self Induction and Inductance.</a:t>
            </a:r>
          </a:p>
        </p:txBody>
      </p:sp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684213" y="2242632"/>
            <a:ext cx="7775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2.	Describe the construction of and draw the </a:t>
            </a:r>
            <a:r>
              <a:rPr lang="en-AU" altLang="en-US" sz="2000" smtClean="0"/>
              <a:t>Australian Standard </a:t>
            </a:r>
            <a:r>
              <a:rPr lang="en-AU" altLang="en-US" sz="2000" dirty="0"/>
              <a:t>symbols for Inductors.</a:t>
            </a:r>
          </a:p>
        </p:txBody>
      </p:sp>
      <p:sp>
        <p:nvSpPr>
          <p:cNvPr id="230406" name="Text Box 6"/>
          <p:cNvSpPr txBox="1">
            <a:spLocks noChangeArrowheads="1"/>
          </p:cNvSpPr>
          <p:nvPr/>
        </p:nvSpPr>
        <p:spPr bwMode="auto">
          <a:xfrm>
            <a:off x="684213" y="3155276"/>
            <a:ext cx="7775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3.	Calculate the Inductance of a coil from a number of different </a:t>
            </a:r>
            <a:r>
              <a:rPr lang="en-AU" altLang="en-US" sz="2000" dirty="0" smtClean="0"/>
              <a:t>characteristics.</a:t>
            </a:r>
            <a:endParaRPr lang="en-AU" altLang="en-US" sz="2000" dirty="0"/>
          </a:p>
        </p:txBody>
      </p:sp>
      <p:sp>
        <p:nvSpPr>
          <p:cNvPr id="230407" name="Text Box 7"/>
          <p:cNvSpPr txBox="1">
            <a:spLocks noChangeArrowheads="1"/>
          </p:cNvSpPr>
          <p:nvPr/>
        </p:nvSpPr>
        <p:spPr bwMode="auto">
          <a:xfrm>
            <a:off x="684213" y="4067920"/>
            <a:ext cx="7775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4.	Identify common types of inductors and list their applications.</a:t>
            </a:r>
          </a:p>
        </p:txBody>
      </p:sp>
      <p:sp>
        <p:nvSpPr>
          <p:cNvPr id="230408" name="Text Box 8"/>
          <p:cNvSpPr txBox="1">
            <a:spLocks noChangeArrowheads="1"/>
          </p:cNvSpPr>
          <p:nvPr/>
        </p:nvSpPr>
        <p:spPr bwMode="auto">
          <a:xfrm>
            <a:off x="684213" y="4980564"/>
            <a:ext cx="777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/>
              <a:t>5.	Describe the construction and uses of Bifilar Windings.</a:t>
            </a:r>
          </a:p>
        </p:txBody>
      </p:sp>
      <p:sp>
        <p:nvSpPr>
          <p:cNvPr id="230409" name="Text Box 9"/>
          <p:cNvSpPr txBox="1">
            <a:spLocks noChangeArrowheads="1"/>
          </p:cNvSpPr>
          <p:nvPr/>
        </p:nvSpPr>
        <p:spPr bwMode="auto">
          <a:xfrm>
            <a:off x="684213" y="5588409"/>
            <a:ext cx="777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6.	Describe the testing procedures for Inductors.</a:t>
            </a:r>
          </a:p>
        </p:txBody>
      </p:sp>
      <p:sp>
        <p:nvSpPr>
          <p:cNvPr id="1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E204F4-D3B3-4980-AF5F-A61438867AE5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FB4684-E0F4-4EB1-9878-265D89F640F4}" type="slidenum">
              <a:rPr lang="en-AU"/>
              <a:pPr>
                <a:defRPr/>
              </a:pPr>
              <a:t>20</a:t>
            </a:fld>
            <a:endParaRPr lang="en-AU"/>
          </a:p>
        </p:txBody>
      </p:sp>
      <p:graphicFrame>
        <p:nvGraphicFramePr>
          <p:cNvPr id="19865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1043625"/>
              </p:ext>
            </p:extLst>
          </p:nvPr>
        </p:nvGraphicFramePr>
        <p:xfrm>
          <a:off x="4946923" y="3672327"/>
          <a:ext cx="1620837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7" name="Equation" r:id="rId3" imgW="710891" imgH="380835" progId="Equation.3">
                  <p:embed/>
                </p:oleObj>
              </mc:Choice>
              <mc:Fallback>
                <p:oleObj name="Equation" r:id="rId3" imgW="710891" imgH="380835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6923" y="3672327"/>
                        <a:ext cx="1620837" cy="868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8659" name="Text Box 3"/>
          <p:cNvSpPr txBox="1">
            <a:spLocks noChangeArrowheads="1"/>
          </p:cNvSpPr>
          <p:nvPr/>
        </p:nvSpPr>
        <p:spPr bwMode="auto">
          <a:xfrm>
            <a:off x="0" y="0"/>
            <a:ext cx="13676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 smtClean="0"/>
              <a:t>Example </a:t>
            </a:r>
            <a:r>
              <a:rPr lang="en-AU" altLang="en-US" sz="2000" dirty="0"/>
              <a:t>1</a:t>
            </a:r>
          </a:p>
        </p:txBody>
      </p:sp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4861123" y="1988892"/>
            <a:ext cx="2878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N = 1500 turns</a:t>
            </a:r>
          </a:p>
        </p:txBody>
      </p:sp>
      <p:sp>
        <p:nvSpPr>
          <p:cNvPr id="198661" name="Text Box 5"/>
          <p:cNvSpPr txBox="1">
            <a:spLocks noChangeArrowheads="1"/>
          </p:cNvSpPr>
          <p:nvPr/>
        </p:nvSpPr>
        <p:spPr bwMode="auto">
          <a:xfrm>
            <a:off x="4716016" y="2550037"/>
            <a:ext cx="3743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l-GR" altLang="en-US" dirty="0"/>
              <a:t>ΔΦ</a:t>
            </a:r>
            <a:r>
              <a:rPr lang="en-AU" altLang="en-US" dirty="0"/>
              <a:t> = 0.01 </a:t>
            </a:r>
            <a:r>
              <a:rPr lang="en-AU" altLang="en-US" dirty="0" err="1"/>
              <a:t>Wb</a:t>
            </a:r>
            <a:endParaRPr lang="en-AU" altLang="en-US" dirty="0"/>
          </a:p>
        </p:txBody>
      </p:sp>
      <p:sp>
        <p:nvSpPr>
          <p:cNvPr id="198662" name="Text Box 6"/>
          <p:cNvSpPr txBox="1">
            <a:spLocks noChangeArrowheads="1"/>
          </p:cNvSpPr>
          <p:nvPr/>
        </p:nvSpPr>
        <p:spPr bwMode="auto">
          <a:xfrm>
            <a:off x="4716016" y="3111182"/>
            <a:ext cx="215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l-GR" altLang="en-US" dirty="0"/>
              <a:t>Δ</a:t>
            </a:r>
            <a:r>
              <a:rPr lang="en-AU" altLang="en-US" dirty="0"/>
              <a:t>t = 0.05 s</a:t>
            </a:r>
          </a:p>
        </p:txBody>
      </p:sp>
      <p:graphicFrame>
        <p:nvGraphicFramePr>
          <p:cNvPr id="19866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4544174"/>
              </p:ext>
            </p:extLst>
          </p:nvPr>
        </p:nvGraphicFramePr>
        <p:xfrm>
          <a:off x="4946923" y="4561462"/>
          <a:ext cx="2865437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8" name="Equation" r:id="rId5" imgW="1256755" imgH="393529" progId="Equation.3">
                  <p:embed/>
                </p:oleObj>
              </mc:Choice>
              <mc:Fallback>
                <p:oleObj name="Equation" r:id="rId5" imgW="1256755" imgH="39352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6923" y="4561462"/>
                        <a:ext cx="2865437" cy="896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8664" name="Text Box 8"/>
          <p:cNvSpPr txBox="1">
            <a:spLocks noChangeArrowheads="1"/>
          </p:cNvSpPr>
          <p:nvPr/>
        </p:nvSpPr>
        <p:spPr bwMode="auto">
          <a:xfrm>
            <a:off x="4861123" y="5479173"/>
            <a:ext cx="20526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 dirty="0"/>
              <a:t>e = 300 V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67544" y="476672"/>
            <a:ext cx="828092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A coil of </a:t>
            </a:r>
            <a:r>
              <a:rPr lang="en-AU" altLang="en-US" sz="2000" dirty="0" smtClean="0">
                <a:solidFill>
                  <a:srgbClr val="000000"/>
                </a:solidFill>
              </a:rPr>
              <a:t>1500 </a:t>
            </a:r>
            <a:r>
              <a:rPr lang="en-AU" altLang="en-US" sz="2000" dirty="0">
                <a:solidFill>
                  <a:srgbClr val="000000"/>
                </a:solidFill>
              </a:rPr>
              <a:t>turns carries a current which establishes a flux of 0.01 </a:t>
            </a:r>
            <a:r>
              <a:rPr lang="en-AU" altLang="en-US" sz="2000" dirty="0" err="1">
                <a:solidFill>
                  <a:srgbClr val="000000"/>
                </a:solidFill>
              </a:rPr>
              <a:t>Wb</a:t>
            </a:r>
            <a:r>
              <a:rPr lang="en-AU" altLang="en-US" sz="2000" dirty="0">
                <a:solidFill>
                  <a:srgbClr val="000000"/>
                </a:solidFill>
              </a:rPr>
              <a:t>. If it takes 0.05 seconds for the current to reach its steady state value, determine the self induced </a:t>
            </a:r>
            <a:r>
              <a:rPr lang="en-AU" altLang="en-US" sz="2000" dirty="0" err="1">
                <a:solidFill>
                  <a:srgbClr val="000000"/>
                </a:solidFill>
              </a:rPr>
              <a:t>emf</a:t>
            </a:r>
            <a:r>
              <a:rPr lang="en-AU" altLang="en-US" sz="2000" dirty="0">
                <a:solidFill>
                  <a:srgbClr val="000000"/>
                </a:solidFill>
              </a:rPr>
              <a:t> of the coil.  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467544" y="1988892"/>
            <a:ext cx="25562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What do we know?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67544" y="3872508"/>
            <a:ext cx="3492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What do we want to know?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7524328" y="874290"/>
            <a:ext cx="72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4608004" y="1627701"/>
            <a:ext cx="331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>
            <a:off x="1619948" y="874290"/>
            <a:ext cx="12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3023988" y="1268760"/>
            <a:ext cx="144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594827" y="1268760"/>
            <a:ext cx="8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580733" y="1627701"/>
            <a:ext cx="212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8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8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98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98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98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0" grpId="0"/>
      <p:bldP spid="198661" grpId="0"/>
      <p:bldP spid="198662" grpId="0"/>
      <p:bldP spid="198664" grpId="0"/>
      <p:bldP spid="14" grpId="0"/>
      <p:bldP spid="15" grpId="0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E8D2E9-1470-44AF-B57C-DF10147D56DB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6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BDF009-9DB9-4DBC-8EFC-F2D38679EAD2}" type="slidenum">
              <a:rPr lang="en-AU"/>
              <a:pPr>
                <a:defRPr/>
              </a:pPr>
              <a:t>21</a:t>
            </a:fld>
            <a:endParaRPr lang="en-AU"/>
          </a:p>
        </p:txBody>
      </p:sp>
      <p:grpSp>
        <p:nvGrpSpPr>
          <p:cNvPr id="22532" name="Group 5"/>
          <p:cNvGrpSpPr>
            <a:grpSpLocks/>
          </p:cNvGrpSpPr>
          <p:nvPr/>
        </p:nvGrpSpPr>
        <p:grpSpPr bwMode="auto">
          <a:xfrm>
            <a:off x="1978025" y="512763"/>
            <a:ext cx="3600450" cy="3636962"/>
            <a:chOff x="1066" y="323"/>
            <a:chExt cx="2268" cy="2291"/>
          </a:xfrm>
        </p:grpSpPr>
        <p:sp>
          <p:nvSpPr>
            <p:cNvPr id="22593" name="Rectangle 6"/>
            <p:cNvSpPr>
              <a:spLocks noChangeArrowheads="1"/>
            </p:cNvSpPr>
            <p:nvPr/>
          </p:nvSpPr>
          <p:spPr bwMode="auto">
            <a:xfrm>
              <a:off x="1066" y="323"/>
              <a:ext cx="2268" cy="2291"/>
            </a:xfrm>
            <a:prstGeom prst="rect">
              <a:avLst/>
            </a:prstGeom>
            <a:noFill/>
            <a:ln w="28575" algn="ctr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94" name="Rectangle 7"/>
            <p:cNvSpPr>
              <a:spLocks noChangeArrowheads="1"/>
            </p:cNvSpPr>
            <p:nvPr/>
          </p:nvSpPr>
          <p:spPr bwMode="auto">
            <a:xfrm>
              <a:off x="1519" y="788"/>
              <a:ext cx="1361" cy="1361"/>
            </a:xfrm>
            <a:prstGeom prst="rect">
              <a:avLst/>
            </a:prstGeom>
            <a:noFill/>
            <a:ln w="38100" algn="ctr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cxnSp>
        <p:nvCxnSpPr>
          <p:cNvPr id="22533" name="AutoShape 8"/>
          <p:cNvCxnSpPr>
            <a:cxnSpLocks noChangeShapeType="1"/>
            <a:stCxn id="22587" idx="0"/>
            <a:endCxn id="22568" idx="0"/>
          </p:cNvCxnSpPr>
          <p:nvPr/>
        </p:nvCxnSpPr>
        <p:spPr bwMode="auto">
          <a:xfrm flipH="1" flipV="1">
            <a:off x="955675" y="1381125"/>
            <a:ext cx="12700" cy="57943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4" name="AutoShape 9"/>
          <p:cNvCxnSpPr>
            <a:cxnSpLocks noChangeShapeType="1"/>
            <a:stCxn id="22592" idx="1"/>
            <a:endCxn id="22579" idx="1"/>
          </p:cNvCxnSpPr>
          <p:nvPr/>
        </p:nvCxnSpPr>
        <p:spPr bwMode="auto">
          <a:xfrm>
            <a:off x="969963" y="2924175"/>
            <a:ext cx="1587" cy="3476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2535" name="Group 10"/>
          <p:cNvGrpSpPr>
            <a:grpSpLocks/>
          </p:cNvGrpSpPr>
          <p:nvPr/>
        </p:nvGrpSpPr>
        <p:grpSpPr bwMode="auto">
          <a:xfrm>
            <a:off x="717550" y="1754188"/>
            <a:ext cx="468313" cy="1155700"/>
            <a:chOff x="272" y="1068"/>
            <a:chExt cx="295" cy="728"/>
          </a:xfrm>
        </p:grpSpPr>
        <p:grpSp>
          <p:nvGrpSpPr>
            <p:cNvPr id="22580" name="Group 11"/>
            <p:cNvGrpSpPr>
              <a:grpSpLocks/>
            </p:cNvGrpSpPr>
            <p:nvPr/>
          </p:nvGrpSpPr>
          <p:grpSpPr bwMode="auto">
            <a:xfrm>
              <a:off x="295" y="1638"/>
              <a:ext cx="272" cy="158"/>
              <a:chOff x="646" y="3453"/>
              <a:chExt cx="272" cy="158"/>
            </a:xfrm>
          </p:grpSpPr>
          <p:sp>
            <p:nvSpPr>
              <p:cNvPr id="22589" name="Line 12"/>
              <p:cNvSpPr>
                <a:spLocks noChangeShapeType="1"/>
              </p:cNvSpPr>
              <p:nvPr/>
            </p:nvSpPr>
            <p:spPr bwMode="auto">
              <a:xfrm>
                <a:off x="646" y="34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590" name="Line 13"/>
              <p:cNvSpPr>
                <a:spLocks noChangeShapeType="1"/>
              </p:cNvSpPr>
              <p:nvPr/>
            </p:nvSpPr>
            <p:spPr bwMode="auto">
              <a:xfrm>
                <a:off x="692" y="3566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591" name="Line 14"/>
              <p:cNvSpPr>
                <a:spLocks noChangeShapeType="1"/>
              </p:cNvSpPr>
              <p:nvPr/>
            </p:nvSpPr>
            <p:spPr bwMode="auto">
              <a:xfrm>
                <a:off x="782" y="3453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592" name="Line 15"/>
              <p:cNvSpPr>
                <a:spLocks noChangeShapeType="1"/>
              </p:cNvSpPr>
              <p:nvPr/>
            </p:nvSpPr>
            <p:spPr bwMode="auto">
              <a:xfrm>
                <a:off x="782" y="3566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22581" name="AutoShape 16"/>
            <p:cNvCxnSpPr>
              <a:cxnSpLocks noChangeShapeType="1"/>
              <a:stCxn id="22588" idx="1"/>
              <a:endCxn id="22591" idx="0"/>
            </p:cNvCxnSpPr>
            <p:nvPr/>
          </p:nvCxnSpPr>
          <p:spPr bwMode="auto">
            <a:xfrm>
              <a:off x="430" y="1374"/>
              <a:ext cx="1" cy="25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2582" name="Group 17"/>
            <p:cNvGrpSpPr>
              <a:grpSpLocks/>
            </p:cNvGrpSpPr>
            <p:nvPr/>
          </p:nvGrpSpPr>
          <p:grpSpPr bwMode="auto">
            <a:xfrm>
              <a:off x="272" y="1068"/>
              <a:ext cx="294" cy="297"/>
              <a:chOff x="272" y="1068"/>
              <a:chExt cx="294" cy="297"/>
            </a:xfrm>
          </p:grpSpPr>
          <p:grpSp>
            <p:nvGrpSpPr>
              <p:cNvPr id="22583" name="Group 18"/>
              <p:cNvGrpSpPr>
                <a:grpSpLocks/>
              </p:cNvGrpSpPr>
              <p:nvPr/>
            </p:nvGrpSpPr>
            <p:grpSpPr bwMode="auto">
              <a:xfrm>
                <a:off x="294" y="1207"/>
                <a:ext cx="272" cy="158"/>
                <a:chOff x="646" y="3453"/>
                <a:chExt cx="272" cy="158"/>
              </a:xfrm>
            </p:grpSpPr>
            <p:sp>
              <p:nvSpPr>
                <p:cNvPr id="22585" name="Line 19"/>
                <p:cNvSpPr>
                  <a:spLocks noChangeShapeType="1"/>
                </p:cNvSpPr>
                <p:nvPr/>
              </p:nvSpPr>
              <p:spPr bwMode="auto">
                <a:xfrm>
                  <a:off x="646" y="3498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2586" name="Line 20"/>
                <p:cNvSpPr>
                  <a:spLocks noChangeShapeType="1"/>
                </p:cNvSpPr>
                <p:nvPr/>
              </p:nvSpPr>
              <p:spPr bwMode="auto">
                <a:xfrm>
                  <a:off x="692" y="3566"/>
                  <a:ext cx="181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2587" name="Line 21"/>
                <p:cNvSpPr>
                  <a:spLocks noChangeShapeType="1"/>
                </p:cNvSpPr>
                <p:nvPr/>
              </p:nvSpPr>
              <p:spPr bwMode="auto">
                <a:xfrm>
                  <a:off x="782" y="3453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2588" name="Line 22"/>
                <p:cNvSpPr>
                  <a:spLocks noChangeShapeType="1"/>
                </p:cNvSpPr>
                <p:nvPr/>
              </p:nvSpPr>
              <p:spPr bwMode="auto">
                <a:xfrm>
                  <a:off x="782" y="3566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22584" name="Text Box 23"/>
              <p:cNvSpPr txBox="1">
                <a:spLocks noChangeArrowheads="1"/>
              </p:cNvSpPr>
              <p:nvPr/>
            </p:nvSpPr>
            <p:spPr bwMode="auto">
              <a:xfrm>
                <a:off x="272" y="1068"/>
                <a:ext cx="116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+</a:t>
                </a:r>
                <a:endParaRPr lang="en-AU" altLang="en-US"/>
              </a:p>
            </p:txBody>
          </p:sp>
        </p:grpSp>
      </p:grpSp>
      <p:grpSp>
        <p:nvGrpSpPr>
          <p:cNvPr id="22536" name="Group 24"/>
          <p:cNvGrpSpPr>
            <a:grpSpLocks/>
          </p:cNvGrpSpPr>
          <p:nvPr/>
        </p:nvGrpSpPr>
        <p:grpSpPr bwMode="auto">
          <a:xfrm>
            <a:off x="969963" y="1374775"/>
            <a:ext cx="1882775" cy="1914525"/>
            <a:chOff x="431" y="866"/>
            <a:chExt cx="1186" cy="1206"/>
          </a:xfrm>
        </p:grpSpPr>
        <p:sp>
          <p:nvSpPr>
            <p:cNvPr id="22568" name="Freeform 25"/>
            <p:cNvSpPr>
              <a:spLocks/>
            </p:cNvSpPr>
            <p:nvPr/>
          </p:nvSpPr>
          <p:spPr bwMode="auto">
            <a:xfrm>
              <a:off x="431" y="866"/>
              <a:ext cx="1171" cy="96"/>
            </a:xfrm>
            <a:custGeom>
              <a:avLst/>
              <a:gdLst>
                <a:gd name="T0" fmla="*/ 0 w 1171"/>
                <a:gd name="T1" fmla="*/ 4 h 96"/>
                <a:gd name="T2" fmla="*/ 816 w 1171"/>
                <a:gd name="T3" fmla="*/ 4 h 96"/>
                <a:gd name="T4" fmla="*/ 1125 w 1171"/>
                <a:gd name="T5" fmla="*/ 26 h 96"/>
                <a:gd name="T6" fmla="*/ 1092 w 1171"/>
                <a:gd name="T7" fmla="*/ 96 h 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1"/>
                <a:gd name="T13" fmla="*/ 0 h 96"/>
                <a:gd name="T14" fmla="*/ 1171 w 1171"/>
                <a:gd name="T15" fmla="*/ 96 h 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1" h="96">
                  <a:moveTo>
                    <a:pt x="0" y="4"/>
                  </a:moveTo>
                  <a:cubicBezTo>
                    <a:pt x="315" y="2"/>
                    <a:pt x="629" y="0"/>
                    <a:pt x="816" y="4"/>
                  </a:cubicBezTo>
                  <a:cubicBezTo>
                    <a:pt x="1003" y="8"/>
                    <a:pt x="1079" y="11"/>
                    <a:pt x="1125" y="26"/>
                  </a:cubicBezTo>
                  <a:cubicBezTo>
                    <a:pt x="1171" y="41"/>
                    <a:pt x="1099" y="82"/>
                    <a:pt x="1092" y="9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69" name="Freeform 26"/>
            <p:cNvSpPr>
              <a:spLocks/>
            </p:cNvSpPr>
            <p:nvPr/>
          </p:nvSpPr>
          <p:spPr bwMode="auto">
            <a:xfrm>
              <a:off x="981" y="947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70" name="Freeform 27"/>
            <p:cNvSpPr>
              <a:spLocks/>
            </p:cNvSpPr>
            <p:nvPr/>
          </p:nvSpPr>
          <p:spPr bwMode="auto">
            <a:xfrm>
              <a:off x="981" y="1060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71" name="Freeform 28"/>
            <p:cNvSpPr>
              <a:spLocks/>
            </p:cNvSpPr>
            <p:nvPr/>
          </p:nvSpPr>
          <p:spPr bwMode="auto">
            <a:xfrm>
              <a:off x="981" y="1173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72" name="Freeform 29"/>
            <p:cNvSpPr>
              <a:spLocks/>
            </p:cNvSpPr>
            <p:nvPr/>
          </p:nvSpPr>
          <p:spPr bwMode="auto">
            <a:xfrm>
              <a:off x="981" y="1286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73" name="Freeform 30"/>
            <p:cNvSpPr>
              <a:spLocks/>
            </p:cNvSpPr>
            <p:nvPr/>
          </p:nvSpPr>
          <p:spPr bwMode="auto">
            <a:xfrm>
              <a:off x="981" y="1399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74" name="Freeform 31"/>
            <p:cNvSpPr>
              <a:spLocks/>
            </p:cNvSpPr>
            <p:nvPr/>
          </p:nvSpPr>
          <p:spPr bwMode="auto">
            <a:xfrm>
              <a:off x="981" y="1512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75" name="Freeform 32"/>
            <p:cNvSpPr>
              <a:spLocks/>
            </p:cNvSpPr>
            <p:nvPr/>
          </p:nvSpPr>
          <p:spPr bwMode="auto">
            <a:xfrm>
              <a:off x="981" y="1625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76" name="Freeform 33"/>
            <p:cNvSpPr>
              <a:spLocks/>
            </p:cNvSpPr>
            <p:nvPr/>
          </p:nvSpPr>
          <p:spPr bwMode="auto">
            <a:xfrm>
              <a:off x="981" y="1738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77" name="Freeform 34"/>
            <p:cNvSpPr>
              <a:spLocks/>
            </p:cNvSpPr>
            <p:nvPr/>
          </p:nvSpPr>
          <p:spPr bwMode="auto">
            <a:xfrm>
              <a:off x="981" y="1851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78" name="Freeform 35"/>
            <p:cNvSpPr>
              <a:spLocks/>
            </p:cNvSpPr>
            <p:nvPr/>
          </p:nvSpPr>
          <p:spPr bwMode="auto">
            <a:xfrm>
              <a:off x="981" y="1964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79" name="Line 36"/>
            <p:cNvSpPr>
              <a:spLocks noChangeShapeType="1"/>
            </p:cNvSpPr>
            <p:nvPr/>
          </p:nvSpPr>
          <p:spPr bwMode="auto">
            <a:xfrm flipH="1" flipV="1">
              <a:off x="431" y="2069"/>
              <a:ext cx="63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2537" name="AutoShape 37"/>
          <p:cNvSpPr>
            <a:spLocks noChangeArrowheads="1"/>
          </p:cNvSpPr>
          <p:nvPr/>
        </p:nvSpPr>
        <p:spPr bwMode="auto">
          <a:xfrm>
            <a:off x="1150938" y="1108075"/>
            <a:ext cx="450850" cy="157163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538" name="Text Box 38"/>
          <p:cNvSpPr txBox="1">
            <a:spLocks noChangeArrowheads="1"/>
          </p:cNvSpPr>
          <p:nvPr/>
        </p:nvSpPr>
        <p:spPr bwMode="auto">
          <a:xfrm>
            <a:off x="1160463" y="739775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I</a:t>
            </a:r>
            <a:endParaRPr lang="en-AU" altLang="en-US"/>
          </a:p>
        </p:txBody>
      </p:sp>
      <p:sp>
        <p:nvSpPr>
          <p:cNvPr id="22539" name="Text Box 60"/>
          <p:cNvSpPr txBox="1">
            <a:spLocks noChangeArrowheads="1"/>
          </p:cNvSpPr>
          <p:nvPr/>
        </p:nvSpPr>
        <p:spPr bwMode="auto">
          <a:xfrm>
            <a:off x="1403350" y="2133600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</a:p>
        </p:txBody>
      </p:sp>
      <p:grpSp>
        <p:nvGrpSpPr>
          <p:cNvPr id="22540" name="Group 61"/>
          <p:cNvGrpSpPr>
            <a:grpSpLocks/>
          </p:cNvGrpSpPr>
          <p:nvPr/>
        </p:nvGrpSpPr>
        <p:grpSpPr bwMode="auto">
          <a:xfrm flipH="1">
            <a:off x="4705350" y="1414463"/>
            <a:ext cx="1882775" cy="1914525"/>
            <a:chOff x="431" y="866"/>
            <a:chExt cx="1186" cy="1206"/>
          </a:xfrm>
        </p:grpSpPr>
        <p:sp>
          <p:nvSpPr>
            <p:cNvPr id="22556" name="Freeform 62"/>
            <p:cNvSpPr>
              <a:spLocks/>
            </p:cNvSpPr>
            <p:nvPr/>
          </p:nvSpPr>
          <p:spPr bwMode="auto">
            <a:xfrm>
              <a:off x="431" y="866"/>
              <a:ext cx="1171" cy="96"/>
            </a:xfrm>
            <a:custGeom>
              <a:avLst/>
              <a:gdLst>
                <a:gd name="T0" fmla="*/ 0 w 1171"/>
                <a:gd name="T1" fmla="*/ 4 h 96"/>
                <a:gd name="T2" fmla="*/ 816 w 1171"/>
                <a:gd name="T3" fmla="*/ 4 h 96"/>
                <a:gd name="T4" fmla="*/ 1125 w 1171"/>
                <a:gd name="T5" fmla="*/ 26 h 96"/>
                <a:gd name="T6" fmla="*/ 1092 w 1171"/>
                <a:gd name="T7" fmla="*/ 96 h 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1"/>
                <a:gd name="T13" fmla="*/ 0 h 96"/>
                <a:gd name="T14" fmla="*/ 1171 w 1171"/>
                <a:gd name="T15" fmla="*/ 96 h 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1" h="96">
                  <a:moveTo>
                    <a:pt x="0" y="4"/>
                  </a:moveTo>
                  <a:cubicBezTo>
                    <a:pt x="315" y="2"/>
                    <a:pt x="629" y="0"/>
                    <a:pt x="816" y="4"/>
                  </a:cubicBezTo>
                  <a:cubicBezTo>
                    <a:pt x="1003" y="8"/>
                    <a:pt x="1079" y="11"/>
                    <a:pt x="1125" y="26"/>
                  </a:cubicBezTo>
                  <a:cubicBezTo>
                    <a:pt x="1171" y="41"/>
                    <a:pt x="1099" y="82"/>
                    <a:pt x="1092" y="9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57" name="Freeform 63"/>
            <p:cNvSpPr>
              <a:spLocks/>
            </p:cNvSpPr>
            <p:nvPr/>
          </p:nvSpPr>
          <p:spPr bwMode="auto">
            <a:xfrm>
              <a:off x="981" y="947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58" name="Freeform 64"/>
            <p:cNvSpPr>
              <a:spLocks/>
            </p:cNvSpPr>
            <p:nvPr/>
          </p:nvSpPr>
          <p:spPr bwMode="auto">
            <a:xfrm>
              <a:off x="981" y="1060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59" name="Freeform 65"/>
            <p:cNvSpPr>
              <a:spLocks/>
            </p:cNvSpPr>
            <p:nvPr/>
          </p:nvSpPr>
          <p:spPr bwMode="auto">
            <a:xfrm>
              <a:off x="981" y="1173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60" name="Freeform 66"/>
            <p:cNvSpPr>
              <a:spLocks/>
            </p:cNvSpPr>
            <p:nvPr/>
          </p:nvSpPr>
          <p:spPr bwMode="auto">
            <a:xfrm>
              <a:off x="981" y="1286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61" name="Freeform 67"/>
            <p:cNvSpPr>
              <a:spLocks/>
            </p:cNvSpPr>
            <p:nvPr/>
          </p:nvSpPr>
          <p:spPr bwMode="auto">
            <a:xfrm>
              <a:off x="981" y="1399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62" name="Freeform 68"/>
            <p:cNvSpPr>
              <a:spLocks/>
            </p:cNvSpPr>
            <p:nvPr/>
          </p:nvSpPr>
          <p:spPr bwMode="auto">
            <a:xfrm>
              <a:off x="981" y="1512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63" name="Freeform 69"/>
            <p:cNvSpPr>
              <a:spLocks/>
            </p:cNvSpPr>
            <p:nvPr/>
          </p:nvSpPr>
          <p:spPr bwMode="auto">
            <a:xfrm>
              <a:off x="981" y="1625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64" name="Freeform 70"/>
            <p:cNvSpPr>
              <a:spLocks/>
            </p:cNvSpPr>
            <p:nvPr/>
          </p:nvSpPr>
          <p:spPr bwMode="auto">
            <a:xfrm>
              <a:off x="981" y="1738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65" name="Freeform 71"/>
            <p:cNvSpPr>
              <a:spLocks/>
            </p:cNvSpPr>
            <p:nvPr/>
          </p:nvSpPr>
          <p:spPr bwMode="auto">
            <a:xfrm>
              <a:off x="981" y="1851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66" name="Freeform 72"/>
            <p:cNvSpPr>
              <a:spLocks/>
            </p:cNvSpPr>
            <p:nvPr/>
          </p:nvSpPr>
          <p:spPr bwMode="auto">
            <a:xfrm>
              <a:off x="981" y="1964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4"/>
                <a:gd name="T14" fmla="*/ 636 w 636"/>
                <a:gd name="T15" fmla="*/ 104 h 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22567" name="Line 73"/>
            <p:cNvSpPr>
              <a:spLocks noChangeShapeType="1"/>
            </p:cNvSpPr>
            <p:nvPr/>
          </p:nvSpPr>
          <p:spPr bwMode="auto">
            <a:xfrm flipH="1" flipV="1">
              <a:off x="431" y="2069"/>
              <a:ext cx="63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2541" name="Text Box 74"/>
          <p:cNvSpPr txBox="1">
            <a:spLocks noChangeArrowheads="1"/>
          </p:cNvSpPr>
          <p:nvPr/>
        </p:nvSpPr>
        <p:spPr bwMode="auto">
          <a:xfrm flipH="1">
            <a:off x="5795963" y="2173288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B</a:t>
            </a:r>
          </a:p>
        </p:txBody>
      </p:sp>
      <p:sp>
        <p:nvSpPr>
          <p:cNvPr id="22542" name="Oval 75"/>
          <p:cNvSpPr>
            <a:spLocks noChangeArrowheads="1"/>
          </p:cNvSpPr>
          <p:nvPr/>
        </p:nvSpPr>
        <p:spPr bwMode="auto">
          <a:xfrm>
            <a:off x="7367588" y="2084388"/>
            <a:ext cx="647700" cy="647700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V</a:t>
            </a:r>
          </a:p>
        </p:txBody>
      </p:sp>
      <p:cxnSp>
        <p:nvCxnSpPr>
          <p:cNvPr id="22543" name="AutoShape 76"/>
          <p:cNvCxnSpPr>
            <a:cxnSpLocks noChangeShapeType="1"/>
          </p:cNvCxnSpPr>
          <p:nvPr/>
        </p:nvCxnSpPr>
        <p:spPr bwMode="auto">
          <a:xfrm rot="10800000">
            <a:off x="6624638" y="1414463"/>
            <a:ext cx="1079500" cy="647700"/>
          </a:xfrm>
          <a:prstGeom prst="bentConnector3">
            <a:avLst>
              <a:gd name="adj1" fmla="val 880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4" name="AutoShape 77"/>
          <p:cNvCxnSpPr>
            <a:cxnSpLocks noChangeShapeType="1"/>
            <a:stCxn id="22542" idx="4"/>
          </p:cNvCxnSpPr>
          <p:nvPr/>
        </p:nvCxnSpPr>
        <p:spPr bwMode="auto">
          <a:xfrm rot="5400000">
            <a:off x="6851650" y="2482850"/>
            <a:ext cx="576263" cy="1103313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7715" name="Freeform 83"/>
          <p:cNvSpPr>
            <a:spLocks/>
          </p:cNvSpPr>
          <p:nvPr/>
        </p:nvSpPr>
        <p:spPr bwMode="auto">
          <a:xfrm>
            <a:off x="2590800" y="980692"/>
            <a:ext cx="2362200" cy="432000"/>
          </a:xfrm>
          <a:custGeom>
            <a:avLst/>
            <a:gdLst>
              <a:gd name="T0" fmla="*/ 0 w 1588"/>
              <a:gd name="T1" fmla="*/ 576262 h 341"/>
              <a:gd name="T2" fmla="*/ 0 w 1588"/>
              <a:gd name="T3" fmla="*/ 0 h 341"/>
              <a:gd name="T4" fmla="*/ 2362200 w 1588"/>
              <a:gd name="T5" fmla="*/ 0 h 341"/>
              <a:gd name="T6" fmla="*/ 2362200 w 1588"/>
              <a:gd name="T7" fmla="*/ 498526 h 341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341"/>
              <a:gd name="T14" fmla="*/ 1588 w 1588"/>
              <a:gd name="T15" fmla="*/ 341 h 3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341">
                <a:moveTo>
                  <a:pt x="0" y="341"/>
                </a:moveTo>
                <a:lnTo>
                  <a:pt x="0" y="0"/>
                </a:lnTo>
                <a:lnTo>
                  <a:pt x="1588" y="0"/>
                </a:lnTo>
                <a:lnTo>
                  <a:pt x="1588" y="295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97716" name="Freeform 84"/>
          <p:cNvSpPr>
            <a:spLocks/>
          </p:cNvSpPr>
          <p:nvPr/>
        </p:nvSpPr>
        <p:spPr bwMode="auto">
          <a:xfrm>
            <a:off x="2411413" y="872692"/>
            <a:ext cx="2700337" cy="540000"/>
          </a:xfrm>
          <a:custGeom>
            <a:avLst/>
            <a:gdLst>
              <a:gd name="T0" fmla="*/ 0 w 1588"/>
              <a:gd name="T1" fmla="*/ 684212 h 341"/>
              <a:gd name="T2" fmla="*/ 0 w 1588"/>
              <a:gd name="T3" fmla="*/ 0 h 341"/>
              <a:gd name="T4" fmla="*/ 2700337 w 1588"/>
              <a:gd name="T5" fmla="*/ 0 h 341"/>
              <a:gd name="T6" fmla="*/ 2700337 w 1588"/>
              <a:gd name="T7" fmla="*/ 591914 h 341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341"/>
              <a:gd name="T14" fmla="*/ 1588 w 1588"/>
              <a:gd name="T15" fmla="*/ 341 h 3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341">
                <a:moveTo>
                  <a:pt x="0" y="341"/>
                </a:moveTo>
                <a:lnTo>
                  <a:pt x="0" y="0"/>
                </a:lnTo>
                <a:lnTo>
                  <a:pt x="1588" y="0"/>
                </a:lnTo>
                <a:lnTo>
                  <a:pt x="1588" y="295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97717" name="Freeform 85"/>
          <p:cNvSpPr>
            <a:spLocks/>
          </p:cNvSpPr>
          <p:nvPr/>
        </p:nvSpPr>
        <p:spPr bwMode="auto">
          <a:xfrm>
            <a:off x="2268538" y="764692"/>
            <a:ext cx="2973387" cy="648000"/>
          </a:xfrm>
          <a:custGeom>
            <a:avLst/>
            <a:gdLst>
              <a:gd name="T0" fmla="*/ 0 w 1588"/>
              <a:gd name="T1" fmla="*/ 768350 h 341"/>
              <a:gd name="T2" fmla="*/ 0 w 1588"/>
              <a:gd name="T3" fmla="*/ 0 h 341"/>
              <a:gd name="T4" fmla="*/ 2973387 w 1588"/>
              <a:gd name="T5" fmla="*/ 0 h 341"/>
              <a:gd name="T6" fmla="*/ 2973387 w 1588"/>
              <a:gd name="T7" fmla="*/ 664702 h 341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341"/>
              <a:gd name="T14" fmla="*/ 1588 w 1588"/>
              <a:gd name="T15" fmla="*/ 341 h 3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341">
                <a:moveTo>
                  <a:pt x="0" y="341"/>
                </a:moveTo>
                <a:lnTo>
                  <a:pt x="0" y="0"/>
                </a:lnTo>
                <a:lnTo>
                  <a:pt x="1588" y="0"/>
                </a:lnTo>
                <a:lnTo>
                  <a:pt x="1588" y="295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97718" name="Freeform 86"/>
          <p:cNvSpPr>
            <a:spLocks/>
          </p:cNvSpPr>
          <p:nvPr/>
        </p:nvSpPr>
        <p:spPr bwMode="auto">
          <a:xfrm>
            <a:off x="2087563" y="656692"/>
            <a:ext cx="3313112" cy="756000"/>
          </a:xfrm>
          <a:custGeom>
            <a:avLst/>
            <a:gdLst>
              <a:gd name="T0" fmla="*/ 0 w 1588"/>
              <a:gd name="T1" fmla="*/ 865187 h 341"/>
              <a:gd name="T2" fmla="*/ 0 w 1588"/>
              <a:gd name="T3" fmla="*/ 0 h 341"/>
              <a:gd name="T4" fmla="*/ 3313112 w 1588"/>
              <a:gd name="T5" fmla="*/ 0 h 341"/>
              <a:gd name="T6" fmla="*/ 3313112 w 1588"/>
              <a:gd name="T7" fmla="*/ 748476 h 341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341"/>
              <a:gd name="T14" fmla="*/ 1588 w 1588"/>
              <a:gd name="T15" fmla="*/ 341 h 3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341">
                <a:moveTo>
                  <a:pt x="0" y="341"/>
                </a:moveTo>
                <a:lnTo>
                  <a:pt x="0" y="0"/>
                </a:lnTo>
                <a:lnTo>
                  <a:pt x="1588" y="0"/>
                </a:lnTo>
                <a:lnTo>
                  <a:pt x="1588" y="295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97719" name="Freeform 87"/>
          <p:cNvSpPr>
            <a:spLocks/>
          </p:cNvSpPr>
          <p:nvPr/>
        </p:nvSpPr>
        <p:spPr bwMode="auto">
          <a:xfrm flipV="1">
            <a:off x="2590800" y="3249064"/>
            <a:ext cx="2362200" cy="432000"/>
          </a:xfrm>
          <a:custGeom>
            <a:avLst/>
            <a:gdLst>
              <a:gd name="T0" fmla="*/ 0 w 1588"/>
              <a:gd name="T1" fmla="*/ 576263 h 341"/>
              <a:gd name="T2" fmla="*/ 0 w 1588"/>
              <a:gd name="T3" fmla="*/ 0 h 341"/>
              <a:gd name="T4" fmla="*/ 2362200 w 1588"/>
              <a:gd name="T5" fmla="*/ 0 h 341"/>
              <a:gd name="T6" fmla="*/ 2362200 w 1588"/>
              <a:gd name="T7" fmla="*/ 498527 h 341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341"/>
              <a:gd name="T14" fmla="*/ 1588 w 1588"/>
              <a:gd name="T15" fmla="*/ 341 h 3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341">
                <a:moveTo>
                  <a:pt x="0" y="341"/>
                </a:moveTo>
                <a:lnTo>
                  <a:pt x="0" y="0"/>
                </a:lnTo>
                <a:lnTo>
                  <a:pt x="1588" y="0"/>
                </a:lnTo>
                <a:lnTo>
                  <a:pt x="1588" y="295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97720" name="Freeform 88"/>
          <p:cNvSpPr>
            <a:spLocks/>
          </p:cNvSpPr>
          <p:nvPr/>
        </p:nvSpPr>
        <p:spPr bwMode="auto">
          <a:xfrm flipV="1">
            <a:off x="2411413" y="3249064"/>
            <a:ext cx="2700337" cy="540000"/>
          </a:xfrm>
          <a:custGeom>
            <a:avLst/>
            <a:gdLst>
              <a:gd name="T0" fmla="*/ 0 w 1588"/>
              <a:gd name="T1" fmla="*/ 684213 h 341"/>
              <a:gd name="T2" fmla="*/ 0 w 1588"/>
              <a:gd name="T3" fmla="*/ 0 h 341"/>
              <a:gd name="T4" fmla="*/ 2700337 w 1588"/>
              <a:gd name="T5" fmla="*/ 0 h 341"/>
              <a:gd name="T6" fmla="*/ 2700337 w 1588"/>
              <a:gd name="T7" fmla="*/ 591914 h 341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341"/>
              <a:gd name="T14" fmla="*/ 1588 w 1588"/>
              <a:gd name="T15" fmla="*/ 341 h 3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341">
                <a:moveTo>
                  <a:pt x="0" y="341"/>
                </a:moveTo>
                <a:lnTo>
                  <a:pt x="0" y="0"/>
                </a:lnTo>
                <a:lnTo>
                  <a:pt x="1588" y="0"/>
                </a:lnTo>
                <a:lnTo>
                  <a:pt x="1588" y="295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97721" name="Freeform 89"/>
          <p:cNvSpPr>
            <a:spLocks/>
          </p:cNvSpPr>
          <p:nvPr/>
        </p:nvSpPr>
        <p:spPr bwMode="auto">
          <a:xfrm flipV="1">
            <a:off x="2268538" y="3249064"/>
            <a:ext cx="2973387" cy="648000"/>
          </a:xfrm>
          <a:custGeom>
            <a:avLst/>
            <a:gdLst>
              <a:gd name="T0" fmla="*/ 0 w 1588"/>
              <a:gd name="T1" fmla="*/ 768350 h 341"/>
              <a:gd name="T2" fmla="*/ 0 w 1588"/>
              <a:gd name="T3" fmla="*/ 0 h 341"/>
              <a:gd name="T4" fmla="*/ 2973387 w 1588"/>
              <a:gd name="T5" fmla="*/ 0 h 341"/>
              <a:gd name="T6" fmla="*/ 2973387 w 1588"/>
              <a:gd name="T7" fmla="*/ 664702 h 341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341"/>
              <a:gd name="T14" fmla="*/ 1588 w 1588"/>
              <a:gd name="T15" fmla="*/ 341 h 3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341">
                <a:moveTo>
                  <a:pt x="0" y="341"/>
                </a:moveTo>
                <a:lnTo>
                  <a:pt x="0" y="0"/>
                </a:lnTo>
                <a:lnTo>
                  <a:pt x="1588" y="0"/>
                </a:lnTo>
                <a:lnTo>
                  <a:pt x="1588" y="295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97722" name="Freeform 90"/>
          <p:cNvSpPr>
            <a:spLocks/>
          </p:cNvSpPr>
          <p:nvPr/>
        </p:nvSpPr>
        <p:spPr bwMode="auto">
          <a:xfrm flipV="1">
            <a:off x="2087563" y="3249064"/>
            <a:ext cx="3313112" cy="756000"/>
          </a:xfrm>
          <a:custGeom>
            <a:avLst/>
            <a:gdLst>
              <a:gd name="T0" fmla="*/ 0 w 1588"/>
              <a:gd name="T1" fmla="*/ 865188 h 341"/>
              <a:gd name="T2" fmla="*/ 0 w 1588"/>
              <a:gd name="T3" fmla="*/ 0 h 341"/>
              <a:gd name="T4" fmla="*/ 3313112 w 1588"/>
              <a:gd name="T5" fmla="*/ 0 h 341"/>
              <a:gd name="T6" fmla="*/ 3313112 w 1588"/>
              <a:gd name="T7" fmla="*/ 748476 h 341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341"/>
              <a:gd name="T14" fmla="*/ 1588 w 1588"/>
              <a:gd name="T15" fmla="*/ 341 h 3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341">
                <a:moveTo>
                  <a:pt x="0" y="341"/>
                </a:moveTo>
                <a:lnTo>
                  <a:pt x="0" y="0"/>
                </a:lnTo>
                <a:lnTo>
                  <a:pt x="1588" y="0"/>
                </a:lnTo>
                <a:lnTo>
                  <a:pt x="1588" y="295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22553" name="Text Box 91"/>
          <p:cNvSpPr txBox="1">
            <a:spLocks noChangeArrowheads="1"/>
          </p:cNvSpPr>
          <p:nvPr/>
        </p:nvSpPr>
        <p:spPr bwMode="auto">
          <a:xfrm>
            <a:off x="863600" y="4437063"/>
            <a:ext cx="7416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If there is a changing magnetic field around one coil then the second coil will have a voltage induced in it by Mutual Inductance.</a:t>
            </a:r>
          </a:p>
        </p:txBody>
      </p:sp>
      <p:sp>
        <p:nvSpPr>
          <p:cNvPr id="197724" name="Text Box 92"/>
          <p:cNvSpPr txBox="1">
            <a:spLocks noChangeArrowheads="1"/>
          </p:cNvSpPr>
          <p:nvPr/>
        </p:nvSpPr>
        <p:spPr bwMode="auto">
          <a:xfrm>
            <a:off x="3858503" y="5843009"/>
            <a:ext cx="1426994" cy="646331"/>
          </a:xfrm>
          <a:prstGeom prst="rect">
            <a:avLst/>
          </a:prstGeom>
          <a:noFill/>
          <a:ln w="571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AU" sz="1800" dirty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Show Video</a:t>
            </a:r>
            <a:br>
              <a:rPr lang="en-AU" sz="1800" dirty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AU" sz="1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RN #9</a:t>
            </a:r>
            <a:endParaRPr lang="en-AU" sz="1800" dirty="0">
              <a:solidFill>
                <a:srgbClr val="0099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67" name="Group 91"/>
          <p:cNvGrpSpPr>
            <a:grpSpLocks/>
          </p:cNvGrpSpPr>
          <p:nvPr/>
        </p:nvGrpSpPr>
        <p:grpSpPr bwMode="auto">
          <a:xfrm>
            <a:off x="181769" y="1557151"/>
            <a:ext cx="1547812" cy="1547813"/>
            <a:chOff x="2585" y="1276"/>
            <a:chExt cx="975" cy="975"/>
          </a:xfrm>
        </p:grpSpPr>
        <p:grpSp>
          <p:nvGrpSpPr>
            <p:cNvPr id="68" name="Group 87"/>
            <p:cNvGrpSpPr>
              <a:grpSpLocks/>
            </p:cNvGrpSpPr>
            <p:nvPr/>
          </p:nvGrpSpPr>
          <p:grpSpPr bwMode="auto">
            <a:xfrm>
              <a:off x="2585" y="1276"/>
              <a:ext cx="975" cy="975"/>
              <a:chOff x="2585" y="1695"/>
              <a:chExt cx="975" cy="975"/>
            </a:xfrm>
          </p:grpSpPr>
          <p:sp>
            <p:nvSpPr>
              <p:cNvPr id="70" name="Oval 51"/>
              <p:cNvSpPr>
                <a:spLocks noChangeArrowheads="1"/>
              </p:cNvSpPr>
              <p:nvPr/>
            </p:nvSpPr>
            <p:spPr bwMode="auto">
              <a:xfrm>
                <a:off x="2585" y="1695"/>
                <a:ext cx="975" cy="9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71" name="Group 71"/>
              <p:cNvGrpSpPr>
                <a:grpSpLocks/>
              </p:cNvGrpSpPr>
              <p:nvPr/>
            </p:nvGrpSpPr>
            <p:grpSpPr bwMode="auto">
              <a:xfrm>
                <a:off x="2619" y="1728"/>
                <a:ext cx="908" cy="908"/>
                <a:chOff x="2426" y="1706"/>
                <a:chExt cx="908" cy="908"/>
              </a:xfrm>
            </p:grpSpPr>
            <p:sp>
              <p:nvSpPr>
                <p:cNvPr id="72" name="Oval 72"/>
                <p:cNvSpPr>
                  <a:spLocks noChangeArrowheads="1"/>
                </p:cNvSpPr>
                <p:nvPr/>
              </p:nvSpPr>
              <p:spPr bwMode="auto">
                <a:xfrm>
                  <a:off x="2427" y="1706"/>
                  <a:ext cx="907" cy="907"/>
                </a:xfrm>
                <a:prstGeom prst="ellipse">
                  <a:avLst/>
                </a:prstGeom>
                <a:solidFill>
                  <a:srgbClr val="CCFFFF"/>
                </a:solidFill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grpSp>
              <p:nvGrpSpPr>
                <p:cNvPr id="73" name="Group 73"/>
                <p:cNvGrpSpPr>
                  <a:grpSpLocks/>
                </p:cNvGrpSpPr>
                <p:nvPr/>
              </p:nvGrpSpPr>
              <p:grpSpPr bwMode="auto">
                <a:xfrm>
                  <a:off x="2426" y="1707"/>
                  <a:ext cx="908" cy="907"/>
                  <a:chOff x="2426" y="1707"/>
                  <a:chExt cx="908" cy="907"/>
                </a:xfrm>
              </p:grpSpPr>
              <p:sp>
                <p:nvSpPr>
                  <p:cNvPr id="75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160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76" name="Line 75"/>
                  <p:cNvSpPr>
                    <a:spLocks noChangeShapeType="1"/>
                  </p:cNvSpPr>
                  <p:nvPr/>
                </p:nvSpPr>
                <p:spPr bwMode="auto">
                  <a:xfrm rot="9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77" name="Line 76"/>
                  <p:cNvSpPr>
                    <a:spLocks noChangeShapeType="1"/>
                  </p:cNvSpPr>
                  <p:nvPr/>
                </p:nvSpPr>
                <p:spPr bwMode="auto">
                  <a:xfrm rot="18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78" name="Line 77"/>
                  <p:cNvSpPr>
                    <a:spLocks noChangeShapeType="1"/>
                  </p:cNvSpPr>
                  <p:nvPr/>
                </p:nvSpPr>
                <p:spPr bwMode="auto">
                  <a:xfrm rot="27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79" name="Line 78"/>
                  <p:cNvSpPr>
                    <a:spLocks noChangeShapeType="1"/>
                  </p:cNvSpPr>
                  <p:nvPr/>
                </p:nvSpPr>
                <p:spPr bwMode="auto">
                  <a:xfrm rot="144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80" name="Line 79"/>
                  <p:cNvSpPr>
                    <a:spLocks noChangeShapeType="1"/>
                  </p:cNvSpPr>
                  <p:nvPr/>
                </p:nvSpPr>
                <p:spPr bwMode="auto">
                  <a:xfrm rot="45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81" name="Line 80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2426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82" name="Line 81"/>
                  <p:cNvSpPr>
                    <a:spLocks noChangeShapeType="1"/>
                  </p:cNvSpPr>
                  <p:nvPr/>
                </p:nvSpPr>
                <p:spPr bwMode="auto">
                  <a:xfrm rot="63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83" name="Line 82"/>
                  <p:cNvSpPr>
                    <a:spLocks noChangeShapeType="1"/>
                  </p:cNvSpPr>
                  <p:nvPr/>
                </p:nvSpPr>
                <p:spPr bwMode="auto">
                  <a:xfrm rot="72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84" name="Line 83"/>
                  <p:cNvSpPr>
                    <a:spLocks noChangeShapeType="1"/>
                  </p:cNvSpPr>
                  <p:nvPr/>
                </p:nvSpPr>
                <p:spPr bwMode="auto">
                  <a:xfrm rot="81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85" name="Line 84"/>
                  <p:cNvSpPr>
                    <a:spLocks noChangeShapeType="1"/>
                  </p:cNvSpPr>
                  <p:nvPr/>
                </p:nvSpPr>
                <p:spPr bwMode="auto">
                  <a:xfrm rot="90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86" name="Line 85"/>
                  <p:cNvSpPr>
                    <a:spLocks noChangeShapeType="1"/>
                  </p:cNvSpPr>
                  <p:nvPr/>
                </p:nvSpPr>
                <p:spPr bwMode="auto">
                  <a:xfrm rot="99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</p:grpSp>
            <p:sp>
              <p:nvSpPr>
                <p:cNvPr id="74" name="Oval 86"/>
                <p:cNvSpPr>
                  <a:spLocks noChangeArrowheads="1"/>
                </p:cNvSpPr>
                <p:nvPr/>
              </p:nvSpPr>
              <p:spPr bwMode="auto">
                <a:xfrm>
                  <a:off x="2787" y="2067"/>
                  <a:ext cx="186" cy="18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8575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</p:grpSp>
        <p:sp>
          <p:nvSpPr>
            <p:cNvPr id="69" name="Oval 90"/>
            <p:cNvSpPr>
              <a:spLocks noChangeArrowheads="1"/>
            </p:cNvSpPr>
            <p:nvPr/>
          </p:nvSpPr>
          <p:spPr bwMode="auto">
            <a:xfrm>
              <a:off x="2687" y="1366"/>
              <a:ext cx="771" cy="794"/>
            </a:xfrm>
            <a:prstGeom prst="ellipse">
              <a:avLst/>
            </a:prstGeom>
            <a:noFill/>
            <a:ln w="165100" algn="ctr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8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750" fill="hold"/>
                                        <p:tgtEl>
                                          <p:spTgt spid="1977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750" fill="hold"/>
                                        <p:tgtEl>
                                          <p:spTgt spid="1977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750" fill="hold"/>
                                        <p:tgtEl>
                                          <p:spTgt spid="1977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1" dur="750" fill="hold"/>
                                        <p:tgtEl>
                                          <p:spTgt spid="1977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750" fill="hold"/>
                                        <p:tgtEl>
                                          <p:spTgt spid="1977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750" fill="hold"/>
                                        <p:tgtEl>
                                          <p:spTgt spid="1977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750" fill="hold"/>
                                        <p:tgtEl>
                                          <p:spTgt spid="1977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6" dur="750" fill="hold"/>
                                        <p:tgtEl>
                                          <p:spTgt spid="1977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750" fill="hold"/>
                                        <p:tgtEl>
                                          <p:spTgt spid="1977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750" fill="hold"/>
                                        <p:tgtEl>
                                          <p:spTgt spid="1977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750" fill="hold"/>
                                        <p:tgtEl>
                                          <p:spTgt spid="1977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1" dur="750" fill="hold"/>
                                        <p:tgtEl>
                                          <p:spTgt spid="1977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750" fill="hold"/>
                                        <p:tgtEl>
                                          <p:spTgt spid="1977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750" fill="hold"/>
                                        <p:tgtEl>
                                          <p:spTgt spid="1977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750" fill="hold"/>
                                        <p:tgtEl>
                                          <p:spTgt spid="1977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6" dur="750" fill="hold"/>
                                        <p:tgtEl>
                                          <p:spTgt spid="1977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750" fill="hold"/>
                                        <p:tgtEl>
                                          <p:spTgt spid="1977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750" fill="hold"/>
                                        <p:tgtEl>
                                          <p:spTgt spid="1977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750" fill="hold"/>
                                        <p:tgtEl>
                                          <p:spTgt spid="1977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1" dur="750" fill="hold"/>
                                        <p:tgtEl>
                                          <p:spTgt spid="1977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3" dur="750" fill="hold"/>
                                        <p:tgtEl>
                                          <p:spTgt spid="1977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750" fill="hold"/>
                                        <p:tgtEl>
                                          <p:spTgt spid="1977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750" fill="hold"/>
                                        <p:tgtEl>
                                          <p:spTgt spid="1977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6" dur="750" fill="hold"/>
                                        <p:tgtEl>
                                          <p:spTgt spid="1977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750" fill="hold"/>
                                        <p:tgtEl>
                                          <p:spTgt spid="1977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750" fill="hold"/>
                                        <p:tgtEl>
                                          <p:spTgt spid="1977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750" fill="hold"/>
                                        <p:tgtEl>
                                          <p:spTgt spid="1977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1" dur="750" fill="hold"/>
                                        <p:tgtEl>
                                          <p:spTgt spid="1977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750" fill="hold"/>
                                        <p:tgtEl>
                                          <p:spTgt spid="1977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750" fill="hold"/>
                                        <p:tgtEl>
                                          <p:spTgt spid="1977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750" fill="hold"/>
                                        <p:tgtEl>
                                          <p:spTgt spid="1977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6" dur="750" fill="hold"/>
                                        <p:tgtEl>
                                          <p:spTgt spid="1977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97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715" grpId="0" animBg="1"/>
      <p:bldP spid="197716" grpId="0" animBg="1"/>
      <p:bldP spid="197717" grpId="0" animBg="1"/>
      <p:bldP spid="197718" grpId="0" animBg="1"/>
      <p:bldP spid="197719" grpId="0" animBg="1"/>
      <p:bldP spid="197720" grpId="0" animBg="1"/>
      <p:bldP spid="197721" grpId="0" animBg="1"/>
      <p:bldP spid="197722" grpId="0" animBg="1"/>
      <p:bldP spid="197724" grpId="0" animBg="1"/>
      <p:bldP spid="8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8AB088-590C-4FF1-8D8B-7B6EEBD895A1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EB1AED-F592-4B26-8DEA-A1295E6D4BE6}" type="slidenum">
              <a:rPr lang="en-AU"/>
              <a:pPr>
                <a:defRPr/>
              </a:pPr>
              <a:t>22</a:t>
            </a:fld>
            <a:endParaRPr lang="en-AU"/>
          </a:p>
        </p:txBody>
      </p:sp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1493838" y="225425"/>
            <a:ext cx="61563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3600" u="sng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RL</a:t>
            </a:r>
            <a:r>
              <a:rPr lang="en-AU" sz="3600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AU" sz="36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Circuits</a:t>
            </a:r>
          </a:p>
        </p:txBody>
      </p:sp>
      <p:graphicFrame>
        <p:nvGraphicFramePr>
          <p:cNvPr id="2355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715639"/>
              </p:ext>
            </p:extLst>
          </p:nvPr>
        </p:nvGraphicFramePr>
        <p:xfrm>
          <a:off x="3275013" y="1520825"/>
          <a:ext cx="161925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4" name="Photo Editor Photo" r:id="rId3" imgW="1561905" imgH="390580" progId="MSPhotoEd.3">
                  <p:embed/>
                </p:oleObj>
              </mc:Choice>
              <mc:Fallback>
                <p:oleObj name="Photo Editor Photo" r:id="rId3" imgW="1561905" imgH="390580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013" y="1520825"/>
                        <a:ext cx="1619250" cy="404813"/>
                      </a:xfrm>
                      <a:prstGeom prst="rect">
                        <a:avLst/>
                      </a:prstGeom>
                      <a:noFill/>
                      <a:ln w="19050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8" name="Rectangle 10"/>
          <p:cNvSpPr>
            <a:spLocks noChangeArrowheads="1"/>
          </p:cNvSpPr>
          <p:nvPr/>
        </p:nvSpPr>
        <p:spPr bwMode="auto">
          <a:xfrm rot="5400000">
            <a:off x="4590257" y="2728119"/>
            <a:ext cx="1439862" cy="323850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5507038" y="2706688"/>
            <a:ext cx="5762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R</a:t>
            </a:r>
            <a:endParaRPr lang="en-AU" altLang="en-US" sz="1800"/>
          </a:p>
        </p:txBody>
      </p:sp>
      <p:sp>
        <p:nvSpPr>
          <p:cNvPr id="23560" name="Oval 12"/>
          <p:cNvSpPr>
            <a:spLocks noChangeArrowheads="1"/>
          </p:cNvSpPr>
          <p:nvPr/>
        </p:nvSpPr>
        <p:spPr bwMode="auto">
          <a:xfrm>
            <a:off x="1455738" y="1651794"/>
            <a:ext cx="144462" cy="14287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1" name="Oval 20"/>
          <p:cNvSpPr>
            <a:spLocks noChangeArrowheads="1"/>
          </p:cNvSpPr>
          <p:nvPr/>
        </p:nvSpPr>
        <p:spPr bwMode="auto">
          <a:xfrm>
            <a:off x="1511300" y="4222750"/>
            <a:ext cx="144463" cy="142875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3562" name="AutoShape 21"/>
          <p:cNvCxnSpPr>
            <a:cxnSpLocks noChangeShapeType="1"/>
            <a:stCxn id="23558" idx="3"/>
            <a:endCxn id="23561" idx="6"/>
          </p:cNvCxnSpPr>
          <p:nvPr/>
        </p:nvCxnSpPr>
        <p:spPr bwMode="auto">
          <a:xfrm rot="5400000">
            <a:off x="3160712" y="2143126"/>
            <a:ext cx="665163" cy="3636962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3" name="AutoShape 22"/>
          <p:cNvCxnSpPr>
            <a:cxnSpLocks noChangeShapeType="1"/>
            <a:endCxn id="23558" idx="1"/>
          </p:cNvCxnSpPr>
          <p:nvPr/>
        </p:nvCxnSpPr>
        <p:spPr bwMode="auto">
          <a:xfrm>
            <a:off x="4903788" y="1724025"/>
            <a:ext cx="407987" cy="427038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4" name="AutoShape 23"/>
          <p:cNvCxnSpPr>
            <a:cxnSpLocks noChangeShapeType="1"/>
            <a:stCxn id="23557" idx="1"/>
            <a:endCxn id="23560" idx="6"/>
          </p:cNvCxnSpPr>
          <p:nvPr/>
        </p:nvCxnSpPr>
        <p:spPr bwMode="auto">
          <a:xfrm flipH="1">
            <a:off x="1600200" y="1723231"/>
            <a:ext cx="1674813" cy="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oval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5" name="Text Box 24"/>
          <p:cNvSpPr txBox="1">
            <a:spLocks noChangeArrowheads="1"/>
          </p:cNvSpPr>
          <p:nvPr/>
        </p:nvSpPr>
        <p:spPr bwMode="auto">
          <a:xfrm>
            <a:off x="3816350" y="1160463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800"/>
              <a:t>L</a:t>
            </a:r>
          </a:p>
        </p:txBody>
      </p:sp>
      <p:sp>
        <p:nvSpPr>
          <p:cNvPr id="199705" name="AutoShape 25"/>
          <p:cNvSpPr>
            <a:spLocks noChangeArrowheads="1"/>
          </p:cNvSpPr>
          <p:nvPr/>
        </p:nvSpPr>
        <p:spPr bwMode="auto">
          <a:xfrm>
            <a:off x="1763713" y="1376363"/>
            <a:ext cx="1044575" cy="217487"/>
          </a:xfrm>
          <a:prstGeom prst="rightArrow">
            <a:avLst>
              <a:gd name="adj1" fmla="val 50000"/>
              <a:gd name="adj2" fmla="val 120073"/>
            </a:avLst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9706" name="Text Box 26"/>
          <p:cNvSpPr txBox="1">
            <a:spLocks noChangeArrowheads="1"/>
          </p:cNvSpPr>
          <p:nvPr/>
        </p:nvSpPr>
        <p:spPr bwMode="auto">
          <a:xfrm>
            <a:off x="755650" y="2662238"/>
            <a:ext cx="900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V</a:t>
            </a:r>
            <a:r>
              <a:rPr lang="en-US" altLang="en-US" baseline="-25000"/>
              <a:t>S</a:t>
            </a:r>
            <a:endParaRPr lang="en-AU" altLang="en-US"/>
          </a:p>
        </p:txBody>
      </p:sp>
      <p:sp>
        <p:nvSpPr>
          <p:cNvPr id="199707" name="AutoShape 27"/>
          <p:cNvSpPr>
            <a:spLocks noChangeArrowheads="1"/>
          </p:cNvSpPr>
          <p:nvPr/>
        </p:nvSpPr>
        <p:spPr bwMode="auto">
          <a:xfrm flipH="1">
            <a:off x="3726148" y="2024063"/>
            <a:ext cx="792162" cy="109537"/>
          </a:xfrm>
          <a:prstGeom prst="rightArrow">
            <a:avLst>
              <a:gd name="adj1" fmla="val 50000"/>
              <a:gd name="adj2" fmla="val 180798"/>
            </a:avLst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9708" name="Text Box 28"/>
          <p:cNvSpPr txBox="1">
            <a:spLocks noChangeArrowheads="1"/>
          </p:cNvSpPr>
          <p:nvPr/>
        </p:nvSpPr>
        <p:spPr bwMode="auto">
          <a:xfrm>
            <a:off x="2049463" y="981075"/>
            <a:ext cx="4746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I</a:t>
            </a:r>
            <a:r>
              <a:rPr lang="en-AU" altLang="en-US" baseline="-25000"/>
              <a:t>F</a:t>
            </a:r>
            <a:endParaRPr lang="en-AU" altLang="en-US"/>
          </a:p>
        </p:txBody>
      </p:sp>
      <p:sp>
        <p:nvSpPr>
          <p:cNvPr id="199709" name="Text Box 29"/>
          <p:cNvSpPr txBox="1">
            <a:spLocks noChangeArrowheads="1"/>
          </p:cNvSpPr>
          <p:nvPr/>
        </p:nvSpPr>
        <p:spPr bwMode="auto">
          <a:xfrm>
            <a:off x="1025525" y="1376363"/>
            <a:ext cx="360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+</a:t>
            </a:r>
            <a:endParaRPr lang="en-AU" altLang="en-US" sz="4400"/>
          </a:p>
        </p:txBody>
      </p:sp>
      <p:sp>
        <p:nvSpPr>
          <p:cNvPr id="199710" name="Text Box 30"/>
          <p:cNvSpPr txBox="1">
            <a:spLocks noChangeArrowheads="1"/>
          </p:cNvSpPr>
          <p:nvPr/>
        </p:nvSpPr>
        <p:spPr bwMode="auto">
          <a:xfrm>
            <a:off x="1025525" y="3862388"/>
            <a:ext cx="360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-</a:t>
            </a:r>
            <a:endParaRPr lang="en-AU" altLang="en-US" sz="4400"/>
          </a:p>
        </p:txBody>
      </p:sp>
      <p:sp>
        <p:nvSpPr>
          <p:cNvPr id="199711" name="Text Box 31"/>
          <p:cNvSpPr txBox="1">
            <a:spLocks noChangeArrowheads="1"/>
          </p:cNvSpPr>
          <p:nvPr/>
        </p:nvSpPr>
        <p:spPr bwMode="auto">
          <a:xfrm>
            <a:off x="3919029" y="2125663"/>
            <a:ext cx="40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800" dirty="0" err="1"/>
              <a:t>I</a:t>
            </a:r>
            <a:r>
              <a:rPr lang="en-AU" altLang="en-US" sz="1800" baseline="-25000" dirty="0" err="1"/>
              <a:t>B</a:t>
            </a:r>
            <a:endParaRPr lang="en-AU" altLang="en-US" sz="1800" dirty="0"/>
          </a:p>
        </p:txBody>
      </p:sp>
      <p:sp>
        <p:nvSpPr>
          <p:cNvPr id="199712" name="Text Box 32"/>
          <p:cNvSpPr txBox="1">
            <a:spLocks noChangeArrowheads="1"/>
          </p:cNvSpPr>
          <p:nvPr/>
        </p:nvSpPr>
        <p:spPr bwMode="auto">
          <a:xfrm>
            <a:off x="1008000" y="4869308"/>
            <a:ext cx="7128000" cy="13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 smtClean="0"/>
              <a:t>When current changes the changing magnetic </a:t>
            </a:r>
            <a:r>
              <a:rPr lang="en-AU" altLang="en-US" dirty="0"/>
              <a:t>field induces an EMF in the coil that opposes the </a:t>
            </a:r>
            <a:r>
              <a:rPr lang="en-AU" altLang="en-US" dirty="0" smtClean="0"/>
              <a:t>change </a:t>
            </a:r>
            <a:r>
              <a:rPr lang="en-AU" altLang="en-US" dirty="0"/>
              <a:t>and hence slows the current’s </a:t>
            </a:r>
            <a:r>
              <a:rPr lang="en-AU" altLang="en-US" dirty="0" smtClean="0"/>
              <a:t>change.</a:t>
            </a:r>
            <a:endParaRPr lang="en-AU" altLang="en-US" dirty="0"/>
          </a:p>
        </p:txBody>
      </p:sp>
      <p:sp>
        <p:nvSpPr>
          <p:cNvPr id="199713" name="Text Box 33"/>
          <p:cNvSpPr txBox="1">
            <a:spLocks noChangeArrowheads="1"/>
          </p:cNvSpPr>
          <p:nvPr/>
        </p:nvSpPr>
        <p:spPr bwMode="auto">
          <a:xfrm>
            <a:off x="6250308" y="1652607"/>
            <a:ext cx="224612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dirty="0" smtClean="0"/>
              <a:t>Time Constant</a:t>
            </a:r>
          </a:p>
          <a:p>
            <a:pPr eaLnBrk="1" hangingPunct="1"/>
            <a:r>
              <a:rPr lang="en-US" altLang="en-US" sz="3200" dirty="0" smtClean="0"/>
              <a:t>T </a:t>
            </a:r>
            <a:r>
              <a:rPr lang="en-US" altLang="en-US" sz="3200" dirty="0"/>
              <a:t>= </a:t>
            </a:r>
            <a:r>
              <a:rPr lang="en-US" altLang="en-US" sz="3200" baseline="30000" dirty="0"/>
              <a:t>L</a:t>
            </a:r>
            <a:r>
              <a:rPr lang="en-US" altLang="en-US" sz="3200" dirty="0"/>
              <a:t>/</a:t>
            </a:r>
            <a:r>
              <a:rPr lang="en-US" altLang="en-US" sz="3200" baseline="-25000" dirty="0"/>
              <a:t>R</a:t>
            </a:r>
            <a:endParaRPr lang="en-AU" altLang="en-US" sz="3200" baseline="-25000" dirty="0"/>
          </a:p>
        </p:txBody>
      </p:sp>
      <p:sp>
        <p:nvSpPr>
          <p:cNvPr id="199714" name="Text Box 34"/>
          <p:cNvSpPr txBox="1">
            <a:spLocks noChangeArrowheads="1"/>
          </p:cNvSpPr>
          <p:nvPr/>
        </p:nvSpPr>
        <p:spPr bwMode="auto">
          <a:xfrm>
            <a:off x="4644008" y="1738399"/>
            <a:ext cx="36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3200">
                <a:solidFill>
                  <a:srgbClr val="33CC33"/>
                </a:solidFill>
              </a:rPr>
              <a:t>+</a:t>
            </a:r>
          </a:p>
        </p:txBody>
      </p:sp>
      <p:sp>
        <p:nvSpPr>
          <p:cNvPr id="199715" name="Text Box 35"/>
          <p:cNvSpPr txBox="1">
            <a:spLocks noChangeArrowheads="1"/>
          </p:cNvSpPr>
          <p:nvPr/>
        </p:nvSpPr>
        <p:spPr bwMode="auto">
          <a:xfrm>
            <a:off x="3240088" y="1736812"/>
            <a:ext cx="3603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3200" dirty="0">
                <a:solidFill>
                  <a:srgbClr val="33CC33"/>
                </a:solidFill>
              </a:rPr>
              <a:t>-</a:t>
            </a:r>
          </a:p>
        </p:txBody>
      </p:sp>
      <p:sp>
        <p:nvSpPr>
          <p:cNvPr id="2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9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9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9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9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705" grpId="0" animBg="1"/>
      <p:bldP spid="199707" grpId="0" animBg="1"/>
      <p:bldP spid="199708" grpId="0"/>
      <p:bldP spid="199711" grpId="0"/>
      <p:bldP spid="199713" grpId="0"/>
      <p:bldP spid="199714" grpId="0"/>
      <p:bldP spid="199715" grpId="0"/>
      <p:bldP spid="2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88C484-A1A7-44E4-88D5-33BEE972CEAB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91944-9472-480A-AC45-2F67D1FD2339}" type="slidenum">
              <a:rPr lang="en-AU"/>
              <a:pPr>
                <a:defRPr/>
              </a:pPr>
              <a:t>23</a:t>
            </a:fld>
            <a:endParaRPr lang="en-AU"/>
          </a:p>
        </p:txBody>
      </p:sp>
      <p:sp>
        <p:nvSpPr>
          <p:cNvPr id="24580" name="Freeform 2"/>
          <p:cNvSpPr>
            <a:spLocks/>
          </p:cNvSpPr>
          <p:nvPr/>
        </p:nvSpPr>
        <p:spPr bwMode="auto">
          <a:xfrm flipV="1">
            <a:off x="1008063" y="2708275"/>
            <a:ext cx="7272337" cy="2847975"/>
          </a:xfrm>
          <a:custGeom>
            <a:avLst/>
            <a:gdLst>
              <a:gd name="T0" fmla="*/ 0 w 4581"/>
              <a:gd name="T1" fmla="*/ 2847975 h 1794"/>
              <a:gd name="T2" fmla="*/ 1268412 w 4581"/>
              <a:gd name="T3" fmla="*/ 942975 h 1794"/>
              <a:gd name="T4" fmla="*/ 2562225 w 4581"/>
              <a:gd name="T5" fmla="*/ 233363 h 1794"/>
              <a:gd name="T6" fmla="*/ 3865562 w 4581"/>
              <a:gd name="T7" fmla="*/ 66675 h 1794"/>
              <a:gd name="T8" fmla="*/ 5140325 w 4581"/>
              <a:gd name="T9" fmla="*/ 28575 h 1794"/>
              <a:gd name="T10" fmla="*/ 6443662 w 4581"/>
              <a:gd name="T11" fmla="*/ 9525 h 1794"/>
              <a:gd name="T12" fmla="*/ 7272337 w 4581"/>
              <a:gd name="T13" fmla="*/ 3175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 rot="5400000">
            <a:off x="3356769" y="1007269"/>
            <a:ext cx="954088" cy="323850"/>
          </a:xfrm>
          <a:prstGeom prst="rect">
            <a:avLst/>
          </a:prstGeom>
          <a:solidFill>
            <a:srgbClr val="CCFFFF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3203575" y="985838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R</a:t>
            </a:r>
            <a:endParaRPr lang="en-AU" altLang="en-US" sz="1800"/>
          </a:p>
        </p:txBody>
      </p:sp>
      <p:sp>
        <p:nvSpPr>
          <p:cNvPr id="24583" name="Oval 6"/>
          <p:cNvSpPr>
            <a:spLocks noChangeArrowheads="1"/>
          </p:cNvSpPr>
          <p:nvPr/>
        </p:nvSpPr>
        <p:spPr bwMode="auto">
          <a:xfrm>
            <a:off x="863600" y="354013"/>
            <a:ext cx="144463" cy="14287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584" name="Oval 14"/>
          <p:cNvSpPr>
            <a:spLocks noChangeArrowheads="1"/>
          </p:cNvSpPr>
          <p:nvPr/>
        </p:nvSpPr>
        <p:spPr bwMode="auto">
          <a:xfrm>
            <a:off x="863600" y="1917700"/>
            <a:ext cx="144463" cy="142875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4585" name="AutoShape 15"/>
          <p:cNvCxnSpPr>
            <a:cxnSpLocks noChangeShapeType="1"/>
            <a:stCxn id="24581" idx="3"/>
            <a:endCxn id="24584" idx="6"/>
          </p:cNvCxnSpPr>
          <p:nvPr/>
        </p:nvCxnSpPr>
        <p:spPr bwMode="auto">
          <a:xfrm rot="5400000">
            <a:off x="2249488" y="404813"/>
            <a:ext cx="342900" cy="2825750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6" name="AutoShape 16"/>
          <p:cNvCxnSpPr>
            <a:cxnSpLocks noChangeShapeType="1"/>
            <a:stCxn id="24581" idx="1"/>
          </p:cNvCxnSpPr>
          <p:nvPr/>
        </p:nvCxnSpPr>
        <p:spPr bwMode="auto">
          <a:xfrm rot="16200000" flipV="1">
            <a:off x="3480595" y="338931"/>
            <a:ext cx="266700" cy="439737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7" name="AutoShape 17"/>
          <p:cNvCxnSpPr>
            <a:cxnSpLocks noChangeShapeType="1"/>
            <a:stCxn id="24614" idx="1"/>
            <a:endCxn id="24583" idx="6"/>
          </p:cNvCxnSpPr>
          <p:nvPr/>
        </p:nvCxnSpPr>
        <p:spPr bwMode="auto">
          <a:xfrm flipH="1">
            <a:off x="1008063" y="424656"/>
            <a:ext cx="973137" cy="795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8" name="Text Box 18"/>
          <p:cNvSpPr txBox="1">
            <a:spLocks noChangeArrowheads="1"/>
          </p:cNvSpPr>
          <p:nvPr/>
        </p:nvSpPr>
        <p:spPr bwMode="auto">
          <a:xfrm>
            <a:off x="2303463" y="584200"/>
            <a:ext cx="576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L</a:t>
            </a:r>
            <a:endParaRPr lang="en-AU" altLang="en-US" sz="1800"/>
          </a:p>
        </p:txBody>
      </p:sp>
      <p:sp>
        <p:nvSpPr>
          <p:cNvPr id="24589" name="Text Box 20"/>
          <p:cNvSpPr txBox="1">
            <a:spLocks noChangeArrowheads="1"/>
          </p:cNvSpPr>
          <p:nvPr/>
        </p:nvSpPr>
        <p:spPr bwMode="auto">
          <a:xfrm>
            <a:off x="420688" y="44450"/>
            <a:ext cx="4524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+</a:t>
            </a:r>
            <a:endParaRPr lang="en-AU" altLang="en-US" sz="4400"/>
          </a:p>
        </p:txBody>
      </p:sp>
      <p:sp>
        <p:nvSpPr>
          <p:cNvPr id="24590" name="Text Box 21"/>
          <p:cNvSpPr txBox="1">
            <a:spLocks noChangeArrowheads="1"/>
          </p:cNvSpPr>
          <p:nvPr/>
        </p:nvSpPr>
        <p:spPr bwMode="auto">
          <a:xfrm>
            <a:off x="468313" y="1587500"/>
            <a:ext cx="3603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-</a:t>
            </a:r>
            <a:endParaRPr lang="en-AU" altLang="en-US" sz="4400"/>
          </a:p>
        </p:txBody>
      </p:sp>
      <p:sp>
        <p:nvSpPr>
          <p:cNvPr id="24591" name="AutoShape 22"/>
          <p:cNvSpPr>
            <a:spLocks noChangeArrowheads="1"/>
          </p:cNvSpPr>
          <p:nvPr/>
        </p:nvSpPr>
        <p:spPr bwMode="auto">
          <a:xfrm>
            <a:off x="1152525" y="512763"/>
            <a:ext cx="539750" cy="109537"/>
          </a:xfrm>
          <a:prstGeom prst="rightArrow">
            <a:avLst>
              <a:gd name="adj1" fmla="val 50000"/>
              <a:gd name="adj2" fmla="val 123189"/>
            </a:avLst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3800" name="Rectangle 24"/>
          <p:cNvSpPr>
            <a:spLocks noChangeArrowheads="1"/>
          </p:cNvSpPr>
          <p:nvPr/>
        </p:nvSpPr>
        <p:spPr bwMode="auto">
          <a:xfrm>
            <a:off x="2268538" y="2457450"/>
            <a:ext cx="6443662" cy="315595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3802" name="Text Box 26"/>
          <p:cNvSpPr txBox="1">
            <a:spLocks noChangeArrowheads="1"/>
          </p:cNvSpPr>
          <p:nvPr/>
        </p:nvSpPr>
        <p:spPr bwMode="auto">
          <a:xfrm>
            <a:off x="7667625" y="5768975"/>
            <a:ext cx="1189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Time</a:t>
            </a:r>
            <a:endParaRPr lang="en-AU" altLang="en-US" sz="1800"/>
          </a:p>
        </p:txBody>
      </p:sp>
      <p:sp>
        <p:nvSpPr>
          <p:cNvPr id="203803" name="Text Box 27"/>
          <p:cNvSpPr txBox="1">
            <a:spLocks noChangeArrowheads="1"/>
          </p:cNvSpPr>
          <p:nvPr/>
        </p:nvSpPr>
        <p:spPr bwMode="auto">
          <a:xfrm>
            <a:off x="71438" y="2384425"/>
            <a:ext cx="97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V</a:t>
            </a:r>
            <a:r>
              <a:rPr lang="en-US" altLang="en-US" baseline="-25000"/>
              <a:t>S</a:t>
            </a:r>
            <a:endParaRPr lang="en-AU" altLang="en-US"/>
          </a:p>
        </p:txBody>
      </p:sp>
      <p:sp>
        <p:nvSpPr>
          <p:cNvPr id="203804" name="Text Box 28"/>
          <p:cNvSpPr txBox="1">
            <a:spLocks noChangeArrowheads="1"/>
          </p:cNvSpPr>
          <p:nvPr/>
        </p:nvSpPr>
        <p:spPr bwMode="auto">
          <a:xfrm>
            <a:off x="1979613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T</a:t>
            </a:r>
            <a:endParaRPr lang="en-AU" altLang="en-US"/>
          </a:p>
        </p:txBody>
      </p:sp>
      <p:sp>
        <p:nvSpPr>
          <p:cNvPr id="203805" name="Text Box 29"/>
          <p:cNvSpPr txBox="1">
            <a:spLocks noChangeArrowheads="1"/>
          </p:cNvSpPr>
          <p:nvPr/>
        </p:nvSpPr>
        <p:spPr bwMode="auto">
          <a:xfrm>
            <a:off x="3275013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2T</a:t>
            </a:r>
            <a:endParaRPr lang="en-AU" altLang="en-US"/>
          </a:p>
        </p:txBody>
      </p:sp>
      <p:sp>
        <p:nvSpPr>
          <p:cNvPr id="203806" name="Text Box 30"/>
          <p:cNvSpPr txBox="1">
            <a:spLocks noChangeArrowheads="1"/>
          </p:cNvSpPr>
          <p:nvPr/>
        </p:nvSpPr>
        <p:spPr bwMode="auto">
          <a:xfrm>
            <a:off x="4572000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3T</a:t>
            </a:r>
            <a:endParaRPr lang="en-AU" altLang="en-US"/>
          </a:p>
        </p:txBody>
      </p:sp>
      <p:sp>
        <p:nvSpPr>
          <p:cNvPr id="203807" name="Text Box 31"/>
          <p:cNvSpPr txBox="1">
            <a:spLocks noChangeArrowheads="1"/>
          </p:cNvSpPr>
          <p:nvPr/>
        </p:nvSpPr>
        <p:spPr bwMode="auto">
          <a:xfrm>
            <a:off x="5867400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4T</a:t>
            </a:r>
            <a:endParaRPr lang="en-AU" altLang="en-US"/>
          </a:p>
        </p:txBody>
      </p:sp>
      <p:sp>
        <p:nvSpPr>
          <p:cNvPr id="203808" name="Text Box 32"/>
          <p:cNvSpPr txBox="1">
            <a:spLocks noChangeArrowheads="1"/>
          </p:cNvSpPr>
          <p:nvPr/>
        </p:nvSpPr>
        <p:spPr bwMode="auto">
          <a:xfrm>
            <a:off x="7164388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5T</a:t>
            </a:r>
            <a:endParaRPr lang="en-AU" altLang="en-US"/>
          </a:p>
        </p:txBody>
      </p:sp>
      <p:sp>
        <p:nvSpPr>
          <p:cNvPr id="203809" name="Text Box 33"/>
          <p:cNvSpPr txBox="1">
            <a:spLocks noChangeArrowheads="1"/>
          </p:cNvSpPr>
          <p:nvPr/>
        </p:nvSpPr>
        <p:spPr bwMode="auto">
          <a:xfrm>
            <a:off x="107950" y="4316413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600"/>
              <a:t>36.8%</a:t>
            </a:r>
            <a:endParaRPr lang="en-AU" altLang="en-US" sz="1600"/>
          </a:p>
        </p:txBody>
      </p:sp>
      <p:sp>
        <p:nvSpPr>
          <p:cNvPr id="203810" name="Line 34"/>
          <p:cNvSpPr>
            <a:spLocks noChangeShapeType="1"/>
          </p:cNvSpPr>
          <p:nvPr/>
        </p:nvSpPr>
        <p:spPr bwMode="auto">
          <a:xfrm>
            <a:off x="4865688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3811" name="Line 35"/>
          <p:cNvSpPr>
            <a:spLocks noChangeShapeType="1"/>
          </p:cNvSpPr>
          <p:nvPr/>
        </p:nvSpPr>
        <p:spPr bwMode="auto">
          <a:xfrm>
            <a:off x="6157913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3812" name="Line 36"/>
          <p:cNvSpPr>
            <a:spLocks noChangeShapeType="1"/>
          </p:cNvSpPr>
          <p:nvPr/>
        </p:nvSpPr>
        <p:spPr bwMode="auto">
          <a:xfrm>
            <a:off x="7451725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graphicFrame>
        <p:nvGraphicFramePr>
          <p:cNvPr id="203813" name="Object 37"/>
          <p:cNvGraphicFramePr>
            <a:graphicFrameLocks noChangeAspect="1"/>
          </p:cNvGraphicFramePr>
          <p:nvPr/>
        </p:nvGraphicFramePr>
        <p:xfrm>
          <a:off x="4505325" y="728663"/>
          <a:ext cx="15113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0" name="Equation" r:id="rId3" imgW="736600" imgH="342900" progId="Equation.3">
                  <p:embed/>
                </p:oleObj>
              </mc:Choice>
              <mc:Fallback>
                <p:oleObj name="Equation" r:id="rId3" imgW="736600" imgH="34290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5325" y="728663"/>
                        <a:ext cx="1511300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05" name="Text Box 38"/>
          <p:cNvSpPr txBox="1">
            <a:spLocks noChangeArrowheads="1"/>
          </p:cNvSpPr>
          <p:nvPr/>
        </p:nvSpPr>
        <p:spPr bwMode="auto">
          <a:xfrm>
            <a:off x="4505325" y="225425"/>
            <a:ext cx="284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u="sng"/>
              <a:t>Charge Cycle</a:t>
            </a:r>
            <a:endParaRPr lang="en-AU" altLang="en-US" u="sng"/>
          </a:p>
        </p:txBody>
      </p:sp>
      <p:sp>
        <p:nvSpPr>
          <p:cNvPr id="203815" name="Text Box 39"/>
          <p:cNvSpPr txBox="1">
            <a:spLocks noChangeArrowheads="1"/>
          </p:cNvSpPr>
          <p:nvPr/>
        </p:nvSpPr>
        <p:spPr bwMode="auto">
          <a:xfrm>
            <a:off x="4505325" y="1736725"/>
            <a:ext cx="1528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/>
              <a:t>T = </a:t>
            </a:r>
            <a:r>
              <a:rPr lang="en-US" altLang="en-US" baseline="30000"/>
              <a:t>L</a:t>
            </a:r>
            <a:r>
              <a:rPr lang="en-US" altLang="en-US"/>
              <a:t>/</a:t>
            </a:r>
            <a:r>
              <a:rPr lang="en-US" altLang="en-US" baseline="-25000"/>
              <a:t>R</a:t>
            </a:r>
            <a:endParaRPr lang="en-AU" altLang="en-US" baseline="-25000"/>
          </a:p>
        </p:txBody>
      </p:sp>
      <p:sp>
        <p:nvSpPr>
          <p:cNvPr id="24607" name="Text Box 40"/>
          <p:cNvSpPr txBox="1">
            <a:spLocks noChangeArrowheads="1"/>
          </p:cNvSpPr>
          <p:nvPr/>
        </p:nvSpPr>
        <p:spPr bwMode="auto">
          <a:xfrm>
            <a:off x="395288" y="940594"/>
            <a:ext cx="900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dirty="0"/>
              <a:t>V</a:t>
            </a:r>
            <a:r>
              <a:rPr lang="en-US" altLang="en-US" baseline="-25000" dirty="0"/>
              <a:t>S</a:t>
            </a:r>
            <a:endParaRPr lang="en-AU" altLang="en-US" dirty="0"/>
          </a:p>
        </p:txBody>
      </p:sp>
      <p:sp>
        <p:nvSpPr>
          <p:cNvPr id="203817" name="Rectangle 41"/>
          <p:cNvSpPr>
            <a:spLocks noChangeArrowheads="1"/>
          </p:cNvSpPr>
          <p:nvPr/>
        </p:nvSpPr>
        <p:spPr bwMode="auto">
          <a:xfrm>
            <a:off x="935038" y="2528888"/>
            <a:ext cx="1333500" cy="3046412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3818" name="Line 42"/>
          <p:cNvSpPr>
            <a:spLocks noChangeShapeType="1"/>
          </p:cNvSpPr>
          <p:nvPr/>
        </p:nvSpPr>
        <p:spPr bwMode="auto">
          <a:xfrm>
            <a:off x="2281238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3819" name="Line 43"/>
          <p:cNvSpPr>
            <a:spLocks noChangeShapeType="1"/>
          </p:cNvSpPr>
          <p:nvPr/>
        </p:nvSpPr>
        <p:spPr bwMode="auto">
          <a:xfrm>
            <a:off x="3573463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3820" name="Line 44"/>
          <p:cNvSpPr>
            <a:spLocks noChangeShapeType="1"/>
          </p:cNvSpPr>
          <p:nvPr/>
        </p:nvSpPr>
        <p:spPr bwMode="auto">
          <a:xfrm rot="5400000">
            <a:off x="4922838" y="-1225550"/>
            <a:ext cx="0" cy="7867650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3821" name="Line 45"/>
          <p:cNvSpPr>
            <a:spLocks noChangeShapeType="1"/>
          </p:cNvSpPr>
          <p:nvPr/>
        </p:nvSpPr>
        <p:spPr bwMode="auto">
          <a:xfrm>
            <a:off x="971550" y="2241550"/>
            <a:ext cx="17463" cy="334803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3822" name="Line 46"/>
          <p:cNvSpPr>
            <a:spLocks noChangeShapeType="1"/>
          </p:cNvSpPr>
          <p:nvPr/>
        </p:nvSpPr>
        <p:spPr bwMode="auto">
          <a:xfrm rot="5400000">
            <a:off x="4922838" y="1655763"/>
            <a:ext cx="0" cy="78676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graphicFrame>
        <p:nvGraphicFramePr>
          <p:cNvPr id="24614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6399242"/>
              </p:ext>
            </p:extLst>
          </p:nvPr>
        </p:nvGraphicFramePr>
        <p:xfrm>
          <a:off x="1981200" y="249238"/>
          <a:ext cx="1403350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1" name="Photo Editor Photo" r:id="rId5" imgW="1561905" imgH="390580" progId="MSPhotoEd.3">
                  <p:embed/>
                </p:oleObj>
              </mc:Choice>
              <mc:Fallback>
                <p:oleObj name="Photo Editor Photo" r:id="rId5" imgW="1561905" imgH="390580" progId="MSPhotoEd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49238"/>
                        <a:ext cx="1403350" cy="350837"/>
                      </a:xfrm>
                      <a:prstGeom prst="rect">
                        <a:avLst/>
                      </a:prstGeom>
                      <a:noFill/>
                      <a:ln w="19050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15" name="Text Box 48"/>
          <p:cNvSpPr txBox="1">
            <a:spLocks noChangeArrowheads="1"/>
          </p:cNvSpPr>
          <p:nvPr/>
        </p:nvSpPr>
        <p:spPr bwMode="auto">
          <a:xfrm>
            <a:off x="1116013" y="584200"/>
            <a:ext cx="576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I</a:t>
            </a:r>
            <a:endParaRPr lang="en-AU" altLang="en-US" sz="1800"/>
          </a:p>
        </p:txBody>
      </p:sp>
      <p:sp>
        <p:nvSpPr>
          <p:cNvPr id="203795" name="Line 19"/>
          <p:cNvSpPr>
            <a:spLocks noChangeShapeType="1"/>
          </p:cNvSpPr>
          <p:nvPr/>
        </p:nvSpPr>
        <p:spPr bwMode="auto">
          <a:xfrm>
            <a:off x="323850" y="4640263"/>
            <a:ext cx="2195513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4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0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0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6" dur="500"/>
                                        <p:tgtEl>
                                          <p:spTgt spid="203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0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0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9" dur="3000"/>
                                        <p:tgtEl>
                                          <p:spTgt spid="2038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800" grpId="0" animBg="1"/>
      <p:bldP spid="203802" grpId="0"/>
      <p:bldP spid="203803" grpId="0"/>
      <p:bldP spid="203804" grpId="0"/>
      <p:bldP spid="203805" grpId="0"/>
      <p:bldP spid="203806" grpId="0"/>
      <p:bldP spid="203807" grpId="0"/>
      <p:bldP spid="203808" grpId="0"/>
      <p:bldP spid="203809" grpId="0"/>
      <p:bldP spid="203810" grpId="0" animBg="1"/>
      <p:bldP spid="203811" grpId="0" animBg="1"/>
      <p:bldP spid="203812" grpId="0" animBg="1"/>
      <p:bldP spid="203815" grpId="0"/>
      <p:bldP spid="203817" grpId="0" animBg="1"/>
      <p:bldP spid="203818" grpId="0" animBg="1"/>
      <p:bldP spid="203819" grpId="0" animBg="1"/>
      <p:bldP spid="203820" grpId="0" animBg="1"/>
      <p:bldP spid="203821" grpId="0" animBg="1"/>
      <p:bldP spid="203822" grpId="0" animBg="1"/>
      <p:bldP spid="203795" grpId="0" animBg="1"/>
      <p:bldP spid="4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6E775F-E96B-4151-9E1B-99E8D3D7EF90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4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124D7D-C89A-4C78-96BB-602C73F05698}" type="slidenum">
              <a:rPr lang="en-AU"/>
              <a:pPr>
                <a:defRPr/>
              </a:pPr>
              <a:t>24</a:t>
            </a:fld>
            <a:endParaRPr lang="en-AU"/>
          </a:p>
        </p:txBody>
      </p:sp>
      <p:sp>
        <p:nvSpPr>
          <p:cNvPr id="25604" name="Freeform 64"/>
          <p:cNvSpPr>
            <a:spLocks/>
          </p:cNvSpPr>
          <p:nvPr/>
        </p:nvSpPr>
        <p:spPr bwMode="auto">
          <a:xfrm>
            <a:off x="1008063" y="2741613"/>
            <a:ext cx="7272337" cy="2847975"/>
          </a:xfrm>
          <a:custGeom>
            <a:avLst/>
            <a:gdLst>
              <a:gd name="T0" fmla="*/ 0 w 4581"/>
              <a:gd name="T1" fmla="*/ 2847975 h 1794"/>
              <a:gd name="T2" fmla="*/ 1268412 w 4581"/>
              <a:gd name="T3" fmla="*/ 942975 h 1794"/>
              <a:gd name="T4" fmla="*/ 2562225 w 4581"/>
              <a:gd name="T5" fmla="*/ 233363 h 1794"/>
              <a:gd name="T6" fmla="*/ 3865562 w 4581"/>
              <a:gd name="T7" fmla="*/ 66675 h 1794"/>
              <a:gd name="T8" fmla="*/ 5140325 w 4581"/>
              <a:gd name="T9" fmla="*/ 28575 h 1794"/>
              <a:gd name="T10" fmla="*/ 6443662 w 4581"/>
              <a:gd name="T11" fmla="*/ 9525 h 1794"/>
              <a:gd name="T12" fmla="*/ 7272337 w 4581"/>
              <a:gd name="T13" fmla="*/ 3175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2821" name="Rectangle 69"/>
          <p:cNvSpPr>
            <a:spLocks noChangeArrowheads="1"/>
          </p:cNvSpPr>
          <p:nvPr/>
        </p:nvSpPr>
        <p:spPr bwMode="auto">
          <a:xfrm>
            <a:off x="2303463" y="2492375"/>
            <a:ext cx="6589712" cy="3157538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2822" name="Rectangle 70"/>
          <p:cNvSpPr>
            <a:spLocks noChangeArrowheads="1"/>
          </p:cNvSpPr>
          <p:nvPr/>
        </p:nvSpPr>
        <p:spPr bwMode="auto">
          <a:xfrm>
            <a:off x="935038" y="2543175"/>
            <a:ext cx="2892425" cy="3046413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2780" name="Text Box 28"/>
          <p:cNvSpPr txBox="1">
            <a:spLocks noChangeArrowheads="1"/>
          </p:cNvSpPr>
          <p:nvPr/>
        </p:nvSpPr>
        <p:spPr bwMode="auto">
          <a:xfrm>
            <a:off x="0" y="2420938"/>
            <a:ext cx="97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I</a:t>
            </a:r>
            <a:r>
              <a:rPr lang="en-US" altLang="en-US" baseline="-25000"/>
              <a:t>Max</a:t>
            </a:r>
            <a:endParaRPr lang="en-AU" altLang="en-US"/>
          </a:p>
        </p:txBody>
      </p:sp>
      <p:graphicFrame>
        <p:nvGraphicFramePr>
          <p:cNvPr id="202789" name="Object 37"/>
          <p:cNvGraphicFramePr>
            <a:graphicFrameLocks noChangeAspect="1"/>
          </p:cNvGraphicFramePr>
          <p:nvPr/>
        </p:nvGraphicFramePr>
        <p:xfrm>
          <a:off x="4505325" y="728663"/>
          <a:ext cx="2687638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1" name="Equation" r:id="rId3" imgW="1307532" imgH="342751" progId="Equation.3">
                  <p:embed/>
                </p:oleObj>
              </mc:Choice>
              <mc:Fallback>
                <p:oleObj name="Equation" r:id="rId3" imgW="1307532" imgH="342751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5325" y="728663"/>
                        <a:ext cx="2687638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793" name="Object 41"/>
          <p:cNvGraphicFramePr>
            <a:graphicFrameLocks noChangeAspect="1"/>
          </p:cNvGraphicFramePr>
          <p:nvPr/>
        </p:nvGraphicFramePr>
        <p:xfrm>
          <a:off x="6284913" y="1466850"/>
          <a:ext cx="14097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2" name="Equation" r:id="rId5" imgW="685800" imgH="393480" progId="Equation.3">
                  <p:embed/>
                </p:oleObj>
              </mc:Choice>
              <mc:Fallback>
                <p:oleObj name="Equation" r:id="rId5" imgW="685800" imgH="39348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4913" y="1466850"/>
                        <a:ext cx="1409700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0" name="Rectangle 48"/>
          <p:cNvSpPr>
            <a:spLocks noChangeArrowheads="1"/>
          </p:cNvSpPr>
          <p:nvPr/>
        </p:nvSpPr>
        <p:spPr bwMode="auto">
          <a:xfrm rot="5400000">
            <a:off x="3356769" y="1007269"/>
            <a:ext cx="954088" cy="323850"/>
          </a:xfrm>
          <a:prstGeom prst="rect">
            <a:avLst/>
          </a:prstGeom>
          <a:solidFill>
            <a:srgbClr val="CCFFFF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11" name="Text Box 49"/>
          <p:cNvSpPr txBox="1">
            <a:spLocks noChangeArrowheads="1"/>
          </p:cNvSpPr>
          <p:nvPr/>
        </p:nvSpPr>
        <p:spPr bwMode="auto">
          <a:xfrm>
            <a:off x="3203575" y="985838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R</a:t>
            </a:r>
            <a:endParaRPr lang="en-AU" altLang="en-US" sz="1800"/>
          </a:p>
        </p:txBody>
      </p:sp>
      <p:sp>
        <p:nvSpPr>
          <p:cNvPr id="25612" name="Oval 50"/>
          <p:cNvSpPr>
            <a:spLocks noChangeArrowheads="1"/>
          </p:cNvSpPr>
          <p:nvPr/>
        </p:nvSpPr>
        <p:spPr bwMode="auto">
          <a:xfrm>
            <a:off x="863600" y="354013"/>
            <a:ext cx="144463" cy="14287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13" name="Oval 51"/>
          <p:cNvSpPr>
            <a:spLocks noChangeArrowheads="1"/>
          </p:cNvSpPr>
          <p:nvPr/>
        </p:nvSpPr>
        <p:spPr bwMode="auto">
          <a:xfrm>
            <a:off x="863600" y="1917700"/>
            <a:ext cx="144463" cy="142875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5614" name="AutoShape 52"/>
          <p:cNvCxnSpPr>
            <a:cxnSpLocks noChangeShapeType="1"/>
            <a:stCxn id="25610" idx="3"/>
            <a:endCxn id="25613" idx="6"/>
          </p:cNvCxnSpPr>
          <p:nvPr/>
        </p:nvCxnSpPr>
        <p:spPr bwMode="auto">
          <a:xfrm rot="5400000">
            <a:off x="2249488" y="404813"/>
            <a:ext cx="342900" cy="2825750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5" name="AutoShape 53"/>
          <p:cNvCxnSpPr>
            <a:cxnSpLocks noChangeShapeType="1"/>
            <a:stCxn id="25610" idx="1"/>
          </p:cNvCxnSpPr>
          <p:nvPr/>
        </p:nvCxnSpPr>
        <p:spPr bwMode="auto">
          <a:xfrm rot="16200000" flipV="1">
            <a:off x="3480595" y="338931"/>
            <a:ext cx="266700" cy="439737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6" name="AutoShape 54"/>
          <p:cNvCxnSpPr>
            <a:cxnSpLocks noChangeShapeType="1"/>
            <a:stCxn id="25623" idx="1"/>
            <a:endCxn id="25612" idx="6"/>
          </p:cNvCxnSpPr>
          <p:nvPr/>
        </p:nvCxnSpPr>
        <p:spPr bwMode="auto">
          <a:xfrm flipH="1">
            <a:off x="1008063" y="424656"/>
            <a:ext cx="973137" cy="795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17" name="Text Box 55"/>
          <p:cNvSpPr txBox="1">
            <a:spLocks noChangeArrowheads="1"/>
          </p:cNvSpPr>
          <p:nvPr/>
        </p:nvSpPr>
        <p:spPr bwMode="auto">
          <a:xfrm>
            <a:off x="2303463" y="584200"/>
            <a:ext cx="576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L</a:t>
            </a:r>
            <a:endParaRPr lang="en-AU" altLang="en-US" sz="1800"/>
          </a:p>
        </p:txBody>
      </p:sp>
      <p:sp>
        <p:nvSpPr>
          <p:cNvPr id="25618" name="Text Box 56"/>
          <p:cNvSpPr txBox="1">
            <a:spLocks noChangeArrowheads="1"/>
          </p:cNvSpPr>
          <p:nvPr/>
        </p:nvSpPr>
        <p:spPr bwMode="auto">
          <a:xfrm>
            <a:off x="420688" y="44450"/>
            <a:ext cx="4524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+</a:t>
            </a:r>
            <a:endParaRPr lang="en-AU" altLang="en-US" sz="4400"/>
          </a:p>
        </p:txBody>
      </p:sp>
      <p:sp>
        <p:nvSpPr>
          <p:cNvPr id="25619" name="AutoShape 57"/>
          <p:cNvSpPr>
            <a:spLocks noChangeArrowheads="1"/>
          </p:cNvSpPr>
          <p:nvPr/>
        </p:nvSpPr>
        <p:spPr bwMode="auto">
          <a:xfrm>
            <a:off x="1152525" y="512763"/>
            <a:ext cx="539750" cy="109537"/>
          </a:xfrm>
          <a:prstGeom prst="rightArrow">
            <a:avLst>
              <a:gd name="adj1" fmla="val 50000"/>
              <a:gd name="adj2" fmla="val 123189"/>
            </a:avLst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20" name="Text Box 58"/>
          <p:cNvSpPr txBox="1">
            <a:spLocks noChangeArrowheads="1"/>
          </p:cNvSpPr>
          <p:nvPr/>
        </p:nvSpPr>
        <p:spPr bwMode="auto">
          <a:xfrm>
            <a:off x="4505325" y="225425"/>
            <a:ext cx="284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/>
              <a:t>Charge Cycle</a:t>
            </a:r>
            <a:endParaRPr lang="en-AU" altLang="en-US"/>
          </a:p>
        </p:txBody>
      </p:sp>
      <p:sp>
        <p:nvSpPr>
          <p:cNvPr id="25621" name="Text Box 59"/>
          <p:cNvSpPr txBox="1">
            <a:spLocks noChangeArrowheads="1"/>
          </p:cNvSpPr>
          <p:nvPr/>
        </p:nvSpPr>
        <p:spPr bwMode="auto">
          <a:xfrm>
            <a:off x="4505325" y="1736725"/>
            <a:ext cx="1528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/>
              <a:t>T = </a:t>
            </a:r>
            <a:r>
              <a:rPr lang="en-US" altLang="en-US" baseline="30000"/>
              <a:t>L</a:t>
            </a:r>
            <a:r>
              <a:rPr lang="en-US" altLang="en-US"/>
              <a:t>/</a:t>
            </a:r>
            <a:r>
              <a:rPr lang="en-US" altLang="en-US" baseline="-25000"/>
              <a:t>R</a:t>
            </a:r>
            <a:endParaRPr lang="en-AU" altLang="en-US" baseline="-25000"/>
          </a:p>
        </p:txBody>
      </p:sp>
      <p:sp>
        <p:nvSpPr>
          <p:cNvPr id="25622" name="Text Box 60"/>
          <p:cNvSpPr txBox="1">
            <a:spLocks noChangeArrowheads="1"/>
          </p:cNvSpPr>
          <p:nvPr/>
        </p:nvSpPr>
        <p:spPr bwMode="auto">
          <a:xfrm>
            <a:off x="395288" y="940594"/>
            <a:ext cx="900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dirty="0"/>
              <a:t>V</a:t>
            </a:r>
            <a:r>
              <a:rPr lang="en-US" altLang="en-US" baseline="-25000" dirty="0"/>
              <a:t>S</a:t>
            </a:r>
            <a:endParaRPr lang="en-AU" altLang="en-US" dirty="0"/>
          </a:p>
        </p:txBody>
      </p:sp>
      <p:graphicFrame>
        <p:nvGraphicFramePr>
          <p:cNvPr id="25623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993249"/>
              </p:ext>
            </p:extLst>
          </p:nvPr>
        </p:nvGraphicFramePr>
        <p:xfrm>
          <a:off x="1981200" y="249238"/>
          <a:ext cx="1403350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3" name="Photo Editor Photo" r:id="rId7" imgW="1561905" imgH="390580" progId="MSPhotoEd.3">
                  <p:embed/>
                </p:oleObj>
              </mc:Choice>
              <mc:Fallback>
                <p:oleObj name="Photo Editor Photo" r:id="rId7" imgW="1561905" imgH="390580" progId="MSPhotoEd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49238"/>
                        <a:ext cx="1403350" cy="350837"/>
                      </a:xfrm>
                      <a:prstGeom prst="rect">
                        <a:avLst/>
                      </a:prstGeom>
                      <a:noFill/>
                      <a:ln w="19050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24" name="Text Box 62"/>
          <p:cNvSpPr txBox="1">
            <a:spLocks noChangeArrowheads="1"/>
          </p:cNvSpPr>
          <p:nvPr/>
        </p:nvSpPr>
        <p:spPr bwMode="auto">
          <a:xfrm>
            <a:off x="1116013" y="584200"/>
            <a:ext cx="576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I</a:t>
            </a:r>
            <a:endParaRPr lang="en-AU" altLang="en-US" sz="1800"/>
          </a:p>
        </p:txBody>
      </p:sp>
      <p:sp>
        <p:nvSpPr>
          <p:cNvPr id="25625" name="Text Box 63"/>
          <p:cNvSpPr txBox="1">
            <a:spLocks noChangeArrowheads="1"/>
          </p:cNvSpPr>
          <p:nvPr/>
        </p:nvSpPr>
        <p:spPr bwMode="auto">
          <a:xfrm>
            <a:off x="468313" y="1587500"/>
            <a:ext cx="3603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-</a:t>
            </a:r>
            <a:endParaRPr lang="en-AU" altLang="en-US" sz="4400"/>
          </a:p>
        </p:txBody>
      </p:sp>
      <p:sp>
        <p:nvSpPr>
          <p:cNvPr id="25626" name="Text Box 71"/>
          <p:cNvSpPr txBox="1">
            <a:spLocks noChangeArrowheads="1"/>
          </p:cNvSpPr>
          <p:nvPr/>
        </p:nvSpPr>
        <p:spPr bwMode="auto">
          <a:xfrm>
            <a:off x="7667625" y="5768975"/>
            <a:ext cx="1189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Time</a:t>
            </a:r>
            <a:endParaRPr lang="en-AU" altLang="en-US" sz="1800"/>
          </a:p>
        </p:txBody>
      </p:sp>
      <p:sp>
        <p:nvSpPr>
          <p:cNvPr id="25627" name="Text Box 72"/>
          <p:cNvSpPr txBox="1">
            <a:spLocks noChangeArrowheads="1"/>
          </p:cNvSpPr>
          <p:nvPr/>
        </p:nvSpPr>
        <p:spPr bwMode="auto">
          <a:xfrm>
            <a:off x="1979613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T</a:t>
            </a:r>
            <a:endParaRPr lang="en-AU" altLang="en-US"/>
          </a:p>
        </p:txBody>
      </p:sp>
      <p:sp>
        <p:nvSpPr>
          <p:cNvPr id="25628" name="Text Box 73"/>
          <p:cNvSpPr txBox="1">
            <a:spLocks noChangeArrowheads="1"/>
          </p:cNvSpPr>
          <p:nvPr/>
        </p:nvSpPr>
        <p:spPr bwMode="auto">
          <a:xfrm>
            <a:off x="3275013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2T</a:t>
            </a:r>
            <a:endParaRPr lang="en-AU" altLang="en-US"/>
          </a:p>
        </p:txBody>
      </p:sp>
      <p:sp>
        <p:nvSpPr>
          <p:cNvPr id="25629" name="Text Box 74"/>
          <p:cNvSpPr txBox="1">
            <a:spLocks noChangeArrowheads="1"/>
          </p:cNvSpPr>
          <p:nvPr/>
        </p:nvSpPr>
        <p:spPr bwMode="auto">
          <a:xfrm>
            <a:off x="4572000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3T</a:t>
            </a:r>
            <a:endParaRPr lang="en-AU" altLang="en-US"/>
          </a:p>
        </p:txBody>
      </p:sp>
      <p:sp>
        <p:nvSpPr>
          <p:cNvPr id="25630" name="Text Box 75"/>
          <p:cNvSpPr txBox="1">
            <a:spLocks noChangeArrowheads="1"/>
          </p:cNvSpPr>
          <p:nvPr/>
        </p:nvSpPr>
        <p:spPr bwMode="auto">
          <a:xfrm>
            <a:off x="5867400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4T</a:t>
            </a:r>
            <a:endParaRPr lang="en-AU" altLang="en-US"/>
          </a:p>
        </p:txBody>
      </p:sp>
      <p:sp>
        <p:nvSpPr>
          <p:cNvPr id="25631" name="Text Box 76"/>
          <p:cNvSpPr txBox="1">
            <a:spLocks noChangeArrowheads="1"/>
          </p:cNvSpPr>
          <p:nvPr/>
        </p:nvSpPr>
        <p:spPr bwMode="auto">
          <a:xfrm>
            <a:off x="7164388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5T</a:t>
            </a:r>
            <a:endParaRPr lang="en-AU" altLang="en-US"/>
          </a:p>
        </p:txBody>
      </p:sp>
      <p:sp>
        <p:nvSpPr>
          <p:cNvPr id="202829" name="Text Box 77"/>
          <p:cNvSpPr txBox="1">
            <a:spLocks noChangeArrowheads="1"/>
          </p:cNvSpPr>
          <p:nvPr/>
        </p:nvSpPr>
        <p:spPr bwMode="auto">
          <a:xfrm>
            <a:off x="107950" y="3321050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600"/>
              <a:t>63.2%</a:t>
            </a:r>
            <a:endParaRPr lang="en-AU" altLang="en-US" sz="1600"/>
          </a:p>
        </p:txBody>
      </p:sp>
      <p:sp>
        <p:nvSpPr>
          <p:cNvPr id="25633" name="Line 78"/>
          <p:cNvSpPr>
            <a:spLocks noChangeShapeType="1"/>
          </p:cNvSpPr>
          <p:nvPr/>
        </p:nvSpPr>
        <p:spPr bwMode="auto">
          <a:xfrm>
            <a:off x="2281238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634" name="Line 79"/>
          <p:cNvSpPr>
            <a:spLocks noChangeShapeType="1"/>
          </p:cNvSpPr>
          <p:nvPr/>
        </p:nvSpPr>
        <p:spPr bwMode="auto">
          <a:xfrm>
            <a:off x="3573463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635" name="Line 80"/>
          <p:cNvSpPr>
            <a:spLocks noChangeShapeType="1"/>
          </p:cNvSpPr>
          <p:nvPr/>
        </p:nvSpPr>
        <p:spPr bwMode="auto">
          <a:xfrm>
            <a:off x="4865688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636" name="Line 81"/>
          <p:cNvSpPr>
            <a:spLocks noChangeShapeType="1"/>
          </p:cNvSpPr>
          <p:nvPr/>
        </p:nvSpPr>
        <p:spPr bwMode="auto">
          <a:xfrm>
            <a:off x="6157913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637" name="Line 82"/>
          <p:cNvSpPr>
            <a:spLocks noChangeShapeType="1"/>
          </p:cNvSpPr>
          <p:nvPr/>
        </p:nvSpPr>
        <p:spPr bwMode="auto">
          <a:xfrm>
            <a:off x="7451725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638" name="Line 83"/>
          <p:cNvSpPr>
            <a:spLocks noChangeShapeType="1"/>
          </p:cNvSpPr>
          <p:nvPr/>
        </p:nvSpPr>
        <p:spPr bwMode="auto">
          <a:xfrm>
            <a:off x="971550" y="2241550"/>
            <a:ext cx="17463" cy="334803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639" name="Line 84"/>
          <p:cNvSpPr>
            <a:spLocks noChangeShapeType="1"/>
          </p:cNvSpPr>
          <p:nvPr/>
        </p:nvSpPr>
        <p:spPr bwMode="auto">
          <a:xfrm rot="5400000">
            <a:off x="4922838" y="1655763"/>
            <a:ext cx="0" cy="78676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640" name="Line 85"/>
          <p:cNvSpPr>
            <a:spLocks noChangeShapeType="1"/>
          </p:cNvSpPr>
          <p:nvPr/>
        </p:nvSpPr>
        <p:spPr bwMode="auto">
          <a:xfrm rot="5400000">
            <a:off x="4922838" y="-1225550"/>
            <a:ext cx="0" cy="7867650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2818" name="Line 66"/>
          <p:cNvSpPr>
            <a:spLocks noChangeShapeType="1"/>
          </p:cNvSpPr>
          <p:nvPr/>
        </p:nvSpPr>
        <p:spPr bwMode="auto">
          <a:xfrm>
            <a:off x="323850" y="3644900"/>
            <a:ext cx="2195513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4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" dur="500"/>
                                        <p:tgtEl>
                                          <p:spTgt spid="2028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02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2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" dur="3000"/>
                                        <p:tgtEl>
                                          <p:spTgt spid="2028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821" grpId="0" animBg="1"/>
      <p:bldP spid="202822" grpId="0" animBg="1"/>
      <p:bldP spid="202780" grpId="0"/>
      <p:bldP spid="202829" grpId="0"/>
      <p:bldP spid="202818" grpId="0" animBg="1"/>
      <p:bldP spid="4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C288CF-109D-4AA2-8121-7070819924BA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38B1C4-D9F0-412E-8CDC-0F4F8F8FB8DA}" type="slidenum">
              <a:rPr lang="en-AU"/>
              <a:pPr>
                <a:defRPr/>
              </a:pPr>
              <a:t>25</a:t>
            </a:fld>
            <a:endParaRPr lang="en-AU"/>
          </a:p>
        </p:txBody>
      </p:sp>
      <p:sp>
        <p:nvSpPr>
          <p:cNvPr id="209922" name="Text Box 2"/>
          <p:cNvSpPr txBox="1">
            <a:spLocks noChangeArrowheads="1"/>
          </p:cNvSpPr>
          <p:nvPr/>
        </p:nvSpPr>
        <p:spPr bwMode="auto">
          <a:xfrm>
            <a:off x="1493838" y="225425"/>
            <a:ext cx="61563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3600" u="sng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RL</a:t>
            </a:r>
            <a:r>
              <a:rPr lang="en-AU" sz="3600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AU" sz="36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Circuits</a:t>
            </a:r>
          </a:p>
        </p:txBody>
      </p:sp>
      <p:graphicFrame>
        <p:nvGraphicFramePr>
          <p:cNvPr id="2662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36087"/>
              </p:ext>
            </p:extLst>
          </p:nvPr>
        </p:nvGraphicFramePr>
        <p:xfrm>
          <a:off x="3275013" y="1520825"/>
          <a:ext cx="161925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36" name="Photo Editor Photo" r:id="rId3" imgW="1561905" imgH="390580" progId="MSPhotoEd.3">
                  <p:embed/>
                </p:oleObj>
              </mc:Choice>
              <mc:Fallback>
                <p:oleObj name="Photo Editor Photo" r:id="rId3" imgW="1561905" imgH="390580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013" y="1520825"/>
                        <a:ext cx="1619250" cy="404813"/>
                      </a:xfrm>
                      <a:prstGeom prst="rect">
                        <a:avLst/>
                      </a:prstGeom>
                      <a:noFill/>
                      <a:ln w="19050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Rectangle 4"/>
          <p:cNvSpPr>
            <a:spLocks noChangeArrowheads="1"/>
          </p:cNvSpPr>
          <p:nvPr/>
        </p:nvSpPr>
        <p:spPr bwMode="auto">
          <a:xfrm rot="5400000">
            <a:off x="4590257" y="2728119"/>
            <a:ext cx="1439862" cy="323850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631" name="Text Box 5"/>
          <p:cNvSpPr txBox="1">
            <a:spLocks noChangeArrowheads="1"/>
          </p:cNvSpPr>
          <p:nvPr/>
        </p:nvSpPr>
        <p:spPr bwMode="auto">
          <a:xfrm>
            <a:off x="5507038" y="2706688"/>
            <a:ext cx="5762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R</a:t>
            </a:r>
            <a:endParaRPr lang="en-AU" altLang="en-US" sz="1800"/>
          </a:p>
        </p:txBody>
      </p:sp>
      <p:sp>
        <p:nvSpPr>
          <p:cNvPr id="26632" name="Oval 6"/>
          <p:cNvSpPr>
            <a:spLocks noChangeArrowheads="1"/>
          </p:cNvSpPr>
          <p:nvPr/>
        </p:nvSpPr>
        <p:spPr bwMode="auto">
          <a:xfrm>
            <a:off x="1455738" y="1665288"/>
            <a:ext cx="144462" cy="14287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633" name="Oval 7"/>
          <p:cNvSpPr>
            <a:spLocks noChangeArrowheads="1"/>
          </p:cNvSpPr>
          <p:nvPr/>
        </p:nvSpPr>
        <p:spPr bwMode="auto">
          <a:xfrm>
            <a:off x="1511300" y="4222750"/>
            <a:ext cx="144463" cy="142875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6634" name="AutoShape 8"/>
          <p:cNvCxnSpPr>
            <a:cxnSpLocks noChangeShapeType="1"/>
            <a:stCxn id="26630" idx="3"/>
            <a:endCxn id="26633" idx="6"/>
          </p:cNvCxnSpPr>
          <p:nvPr/>
        </p:nvCxnSpPr>
        <p:spPr bwMode="auto">
          <a:xfrm rot="5400000">
            <a:off x="3160712" y="2143126"/>
            <a:ext cx="665163" cy="3636962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5" name="AutoShape 9"/>
          <p:cNvCxnSpPr>
            <a:cxnSpLocks noChangeShapeType="1"/>
            <a:endCxn id="26630" idx="1"/>
          </p:cNvCxnSpPr>
          <p:nvPr/>
        </p:nvCxnSpPr>
        <p:spPr bwMode="auto">
          <a:xfrm>
            <a:off x="4903788" y="1724025"/>
            <a:ext cx="407987" cy="427038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6" name="AutoShape 10"/>
          <p:cNvCxnSpPr>
            <a:cxnSpLocks noChangeShapeType="1"/>
            <a:stCxn id="26629" idx="1"/>
            <a:endCxn id="26632" idx="6"/>
          </p:cNvCxnSpPr>
          <p:nvPr/>
        </p:nvCxnSpPr>
        <p:spPr bwMode="auto">
          <a:xfrm flipH="1">
            <a:off x="1600200" y="1723231"/>
            <a:ext cx="1674813" cy="1349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37" name="Text Box 11"/>
          <p:cNvSpPr txBox="1">
            <a:spLocks noChangeArrowheads="1"/>
          </p:cNvSpPr>
          <p:nvPr/>
        </p:nvSpPr>
        <p:spPr bwMode="auto">
          <a:xfrm>
            <a:off x="3816350" y="1160463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800"/>
              <a:t>L</a:t>
            </a:r>
          </a:p>
        </p:txBody>
      </p:sp>
      <p:sp>
        <p:nvSpPr>
          <p:cNvPr id="209932" name="AutoShape 12"/>
          <p:cNvSpPr>
            <a:spLocks noChangeArrowheads="1"/>
          </p:cNvSpPr>
          <p:nvPr/>
        </p:nvSpPr>
        <p:spPr bwMode="auto">
          <a:xfrm>
            <a:off x="1763713" y="1376363"/>
            <a:ext cx="1044575" cy="217487"/>
          </a:xfrm>
          <a:prstGeom prst="rightArrow">
            <a:avLst>
              <a:gd name="adj1" fmla="val 50000"/>
              <a:gd name="adj2" fmla="val 120073"/>
            </a:avLst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9933" name="Text Box 13"/>
          <p:cNvSpPr txBox="1">
            <a:spLocks noChangeArrowheads="1"/>
          </p:cNvSpPr>
          <p:nvPr/>
        </p:nvSpPr>
        <p:spPr bwMode="auto">
          <a:xfrm>
            <a:off x="755650" y="2662238"/>
            <a:ext cx="900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V</a:t>
            </a:r>
            <a:r>
              <a:rPr lang="en-US" altLang="en-US" baseline="-25000"/>
              <a:t>S</a:t>
            </a:r>
            <a:endParaRPr lang="en-AU" altLang="en-US"/>
          </a:p>
        </p:txBody>
      </p:sp>
      <p:sp>
        <p:nvSpPr>
          <p:cNvPr id="209934" name="AutoShape 14"/>
          <p:cNvSpPr>
            <a:spLocks noChangeArrowheads="1"/>
          </p:cNvSpPr>
          <p:nvPr/>
        </p:nvSpPr>
        <p:spPr bwMode="auto">
          <a:xfrm>
            <a:off x="3706813" y="1989138"/>
            <a:ext cx="792162" cy="109537"/>
          </a:xfrm>
          <a:prstGeom prst="rightArrow">
            <a:avLst>
              <a:gd name="adj1" fmla="val 50000"/>
              <a:gd name="adj2" fmla="val 180798"/>
            </a:avLst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9935" name="Text Box 15"/>
          <p:cNvSpPr txBox="1">
            <a:spLocks noChangeArrowheads="1"/>
          </p:cNvSpPr>
          <p:nvPr/>
        </p:nvSpPr>
        <p:spPr bwMode="auto">
          <a:xfrm>
            <a:off x="2049463" y="981075"/>
            <a:ext cx="4746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I</a:t>
            </a:r>
            <a:r>
              <a:rPr lang="en-AU" altLang="en-US" baseline="-25000"/>
              <a:t>F</a:t>
            </a:r>
            <a:endParaRPr lang="en-AU" altLang="en-US"/>
          </a:p>
        </p:txBody>
      </p:sp>
      <p:sp>
        <p:nvSpPr>
          <p:cNvPr id="26642" name="Text Box 16"/>
          <p:cNvSpPr txBox="1">
            <a:spLocks noChangeArrowheads="1"/>
          </p:cNvSpPr>
          <p:nvPr/>
        </p:nvSpPr>
        <p:spPr bwMode="auto">
          <a:xfrm>
            <a:off x="1025525" y="1376363"/>
            <a:ext cx="360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+</a:t>
            </a:r>
            <a:endParaRPr lang="en-AU" altLang="en-US" sz="4400"/>
          </a:p>
        </p:txBody>
      </p:sp>
      <p:sp>
        <p:nvSpPr>
          <p:cNvPr id="26643" name="Text Box 17"/>
          <p:cNvSpPr txBox="1">
            <a:spLocks noChangeArrowheads="1"/>
          </p:cNvSpPr>
          <p:nvPr/>
        </p:nvSpPr>
        <p:spPr bwMode="auto">
          <a:xfrm>
            <a:off x="1025525" y="3862388"/>
            <a:ext cx="360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-</a:t>
            </a:r>
            <a:endParaRPr lang="en-AU" altLang="en-US" sz="4400"/>
          </a:p>
        </p:txBody>
      </p:sp>
      <p:sp>
        <p:nvSpPr>
          <p:cNvPr id="209938" name="Text Box 18"/>
          <p:cNvSpPr txBox="1">
            <a:spLocks noChangeArrowheads="1"/>
          </p:cNvSpPr>
          <p:nvPr/>
        </p:nvSpPr>
        <p:spPr bwMode="auto">
          <a:xfrm>
            <a:off x="3900488" y="2062163"/>
            <a:ext cx="40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800" dirty="0" err="1"/>
              <a:t>I</a:t>
            </a:r>
            <a:r>
              <a:rPr lang="en-AU" altLang="en-US" sz="1800" baseline="-25000" dirty="0" err="1"/>
              <a:t>B</a:t>
            </a:r>
            <a:endParaRPr lang="en-AU" altLang="en-US" sz="1800" dirty="0"/>
          </a:p>
        </p:txBody>
      </p:sp>
      <p:sp>
        <p:nvSpPr>
          <p:cNvPr id="209939" name="Text Box 19"/>
          <p:cNvSpPr txBox="1">
            <a:spLocks noChangeArrowheads="1"/>
          </p:cNvSpPr>
          <p:nvPr/>
        </p:nvSpPr>
        <p:spPr bwMode="auto">
          <a:xfrm>
            <a:off x="1169988" y="4905375"/>
            <a:ext cx="68040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The collapsing field induces an EMF in the coil that assists the applied voltage and hence slows the current’s decay.</a:t>
            </a:r>
          </a:p>
        </p:txBody>
      </p:sp>
      <p:sp>
        <p:nvSpPr>
          <p:cNvPr id="209940" name="Text Box 20"/>
          <p:cNvSpPr txBox="1">
            <a:spLocks noChangeArrowheads="1"/>
          </p:cNvSpPr>
          <p:nvPr/>
        </p:nvSpPr>
        <p:spPr bwMode="auto">
          <a:xfrm>
            <a:off x="6480175" y="2708275"/>
            <a:ext cx="15954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3600"/>
              <a:t>T = </a:t>
            </a:r>
            <a:r>
              <a:rPr lang="en-US" altLang="en-US" sz="3600" baseline="30000"/>
              <a:t>L</a:t>
            </a:r>
            <a:r>
              <a:rPr lang="en-US" altLang="en-US" sz="3600"/>
              <a:t>/</a:t>
            </a:r>
            <a:r>
              <a:rPr lang="en-US" altLang="en-US" sz="3600" baseline="-25000"/>
              <a:t>R</a:t>
            </a:r>
            <a:endParaRPr lang="en-AU" altLang="en-US" sz="3600" baseline="-25000"/>
          </a:p>
        </p:txBody>
      </p:sp>
      <p:sp>
        <p:nvSpPr>
          <p:cNvPr id="209941" name="Text Box 21"/>
          <p:cNvSpPr txBox="1">
            <a:spLocks noChangeArrowheads="1"/>
          </p:cNvSpPr>
          <p:nvPr/>
        </p:nvSpPr>
        <p:spPr bwMode="auto">
          <a:xfrm>
            <a:off x="4679950" y="1851025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>
                <a:solidFill>
                  <a:srgbClr val="33CC33"/>
                </a:solidFill>
              </a:rPr>
              <a:t>-</a:t>
            </a:r>
          </a:p>
        </p:txBody>
      </p:sp>
      <p:sp>
        <p:nvSpPr>
          <p:cNvPr id="209942" name="Text Box 22"/>
          <p:cNvSpPr txBox="1">
            <a:spLocks noChangeArrowheads="1"/>
          </p:cNvSpPr>
          <p:nvPr/>
        </p:nvSpPr>
        <p:spPr bwMode="auto">
          <a:xfrm>
            <a:off x="3240088" y="1849438"/>
            <a:ext cx="360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dirty="0">
                <a:solidFill>
                  <a:srgbClr val="33CC33"/>
                </a:solidFill>
              </a:rPr>
              <a:t>+</a:t>
            </a:r>
          </a:p>
        </p:txBody>
      </p:sp>
      <p:sp>
        <p:nvSpPr>
          <p:cNvPr id="2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99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099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209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209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099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0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0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209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209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2099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099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099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099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9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32" grpId="0" animBg="1"/>
      <p:bldP spid="209933" grpId="0"/>
      <p:bldP spid="209934" grpId="0" animBg="1"/>
      <p:bldP spid="209934" grpId="1" animBg="1"/>
      <p:bldP spid="209934" grpId="2" animBg="1"/>
      <p:bldP spid="209935" grpId="0"/>
      <p:bldP spid="209938" grpId="0"/>
      <p:bldP spid="209938" grpId="1"/>
      <p:bldP spid="209938" grpId="2"/>
      <p:bldP spid="209940" grpId="0"/>
      <p:bldP spid="209941" grpId="0"/>
      <p:bldP spid="209941" grpId="1"/>
      <p:bldP spid="209941" grpId="2"/>
      <p:bldP spid="209942" grpId="0"/>
      <p:bldP spid="209942" grpId="1"/>
      <p:bldP spid="209942" grpId="2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D0FBA1-845E-49D9-B2B4-8376820523EF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21FE7-6301-4F57-B063-F1113BE4EEF3}" type="slidenum">
              <a:rPr lang="en-AU"/>
              <a:pPr>
                <a:defRPr/>
              </a:pPr>
              <a:t>26</a:t>
            </a:fld>
            <a:endParaRPr lang="en-AU"/>
          </a:p>
        </p:txBody>
      </p:sp>
      <p:sp>
        <p:nvSpPr>
          <p:cNvPr id="27652" name="Freeform 2"/>
          <p:cNvSpPr>
            <a:spLocks/>
          </p:cNvSpPr>
          <p:nvPr/>
        </p:nvSpPr>
        <p:spPr bwMode="auto">
          <a:xfrm flipV="1">
            <a:off x="1008063" y="2708275"/>
            <a:ext cx="7272337" cy="2847975"/>
          </a:xfrm>
          <a:custGeom>
            <a:avLst/>
            <a:gdLst>
              <a:gd name="T0" fmla="*/ 0 w 4581"/>
              <a:gd name="T1" fmla="*/ 2847975 h 1794"/>
              <a:gd name="T2" fmla="*/ 1268412 w 4581"/>
              <a:gd name="T3" fmla="*/ 942975 h 1794"/>
              <a:gd name="T4" fmla="*/ 2562225 w 4581"/>
              <a:gd name="T5" fmla="*/ 233363 h 1794"/>
              <a:gd name="T6" fmla="*/ 3865562 w 4581"/>
              <a:gd name="T7" fmla="*/ 66675 h 1794"/>
              <a:gd name="T8" fmla="*/ 5140325 w 4581"/>
              <a:gd name="T9" fmla="*/ 28575 h 1794"/>
              <a:gd name="T10" fmla="*/ 6443662 w 4581"/>
              <a:gd name="T11" fmla="*/ 9525 h 1794"/>
              <a:gd name="T12" fmla="*/ 7272337 w 4581"/>
              <a:gd name="T13" fmla="*/ 3175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0962" name="Rectangle 18"/>
          <p:cNvSpPr>
            <a:spLocks noChangeArrowheads="1"/>
          </p:cNvSpPr>
          <p:nvPr/>
        </p:nvSpPr>
        <p:spPr bwMode="auto">
          <a:xfrm>
            <a:off x="2303463" y="2457450"/>
            <a:ext cx="6481762" cy="3157538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654" name="Rectangle 4"/>
          <p:cNvSpPr>
            <a:spLocks noChangeArrowheads="1"/>
          </p:cNvSpPr>
          <p:nvPr/>
        </p:nvSpPr>
        <p:spPr bwMode="auto">
          <a:xfrm rot="5400000">
            <a:off x="3356769" y="1007269"/>
            <a:ext cx="954088" cy="323850"/>
          </a:xfrm>
          <a:prstGeom prst="rect">
            <a:avLst/>
          </a:prstGeom>
          <a:solidFill>
            <a:srgbClr val="CCFFFF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3203575" y="985838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R</a:t>
            </a:r>
            <a:endParaRPr lang="en-AU" altLang="en-US" sz="1800"/>
          </a:p>
        </p:txBody>
      </p:sp>
      <p:sp>
        <p:nvSpPr>
          <p:cNvPr id="27656" name="Oval 6"/>
          <p:cNvSpPr>
            <a:spLocks noChangeArrowheads="1"/>
          </p:cNvSpPr>
          <p:nvPr/>
        </p:nvSpPr>
        <p:spPr bwMode="auto">
          <a:xfrm>
            <a:off x="863600" y="354013"/>
            <a:ext cx="144463" cy="14287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657" name="Oval 7"/>
          <p:cNvSpPr>
            <a:spLocks noChangeArrowheads="1"/>
          </p:cNvSpPr>
          <p:nvPr/>
        </p:nvSpPr>
        <p:spPr bwMode="auto">
          <a:xfrm>
            <a:off x="863600" y="1917700"/>
            <a:ext cx="144463" cy="142875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7658" name="AutoShape 8"/>
          <p:cNvCxnSpPr>
            <a:cxnSpLocks noChangeShapeType="1"/>
            <a:stCxn id="27654" idx="3"/>
            <a:endCxn id="27657" idx="6"/>
          </p:cNvCxnSpPr>
          <p:nvPr/>
        </p:nvCxnSpPr>
        <p:spPr bwMode="auto">
          <a:xfrm rot="5400000">
            <a:off x="2249488" y="404813"/>
            <a:ext cx="342900" cy="2825750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9" name="AutoShape 9"/>
          <p:cNvCxnSpPr>
            <a:cxnSpLocks noChangeShapeType="1"/>
            <a:stCxn id="27654" idx="1"/>
          </p:cNvCxnSpPr>
          <p:nvPr/>
        </p:nvCxnSpPr>
        <p:spPr bwMode="auto">
          <a:xfrm rot="16200000" flipV="1">
            <a:off x="3480595" y="338931"/>
            <a:ext cx="266700" cy="439737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0" name="AutoShape 10"/>
          <p:cNvCxnSpPr>
            <a:cxnSpLocks noChangeShapeType="1"/>
            <a:stCxn id="27686" idx="1"/>
            <a:endCxn id="27656" idx="6"/>
          </p:cNvCxnSpPr>
          <p:nvPr/>
        </p:nvCxnSpPr>
        <p:spPr bwMode="auto">
          <a:xfrm flipH="1">
            <a:off x="1008063" y="424656"/>
            <a:ext cx="973137" cy="795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1" name="Text Box 11"/>
          <p:cNvSpPr txBox="1">
            <a:spLocks noChangeArrowheads="1"/>
          </p:cNvSpPr>
          <p:nvPr/>
        </p:nvSpPr>
        <p:spPr bwMode="auto">
          <a:xfrm>
            <a:off x="2303463" y="584200"/>
            <a:ext cx="576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L</a:t>
            </a:r>
            <a:endParaRPr lang="en-AU" altLang="en-US" sz="1800"/>
          </a:p>
        </p:txBody>
      </p:sp>
      <p:sp>
        <p:nvSpPr>
          <p:cNvPr id="27662" name="Text Box 13"/>
          <p:cNvSpPr txBox="1">
            <a:spLocks noChangeArrowheads="1"/>
          </p:cNvSpPr>
          <p:nvPr/>
        </p:nvSpPr>
        <p:spPr bwMode="auto">
          <a:xfrm>
            <a:off x="420688" y="44450"/>
            <a:ext cx="4524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+</a:t>
            </a:r>
            <a:endParaRPr lang="en-AU" altLang="en-US" sz="4400"/>
          </a:p>
        </p:txBody>
      </p:sp>
      <p:sp>
        <p:nvSpPr>
          <p:cNvPr id="27663" name="Text Box 14"/>
          <p:cNvSpPr txBox="1">
            <a:spLocks noChangeArrowheads="1"/>
          </p:cNvSpPr>
          <p:nvPr/>
        </p:nvSpPr>
        <p:spPr bwMode="auto">
          <a:xfrm>
            <a:off x="468313" y="1587500"/>
            <a:ext cx="3603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-</a:t>
            </a:r>
            <a:endParaRPr lang="en-AU" altLang="en-US" sz="4400"/>
          </a:p>
        </p:txBody>
      </p:sp>
      <p:sp>
        <p:nvSpPr>
          <p:cNvPr id="27664" name="AutoShape 15"/>
          <p:cNvSpPr>
            <a:spLocks noChangeArrowheads="1"/>
          </p:cNvSpPr>
          <p:nvPr/>
        </p:nvSpPr>
        <p:spPr bwMode="auto">
          <a:xfrm>
            <a:off x="1152525" y="512763"/>
            <a:ext cx="539750" cy="109537"/>
          </a:xfrm>
          <a:prstGeom prst="rightArrow">
            <a:avLst>
              <a:gd name="adj1" fmla="val 50000"/>
              <a:gd name="adj2" fmla="val 123189"/>
            </a:avLst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0963" name="Text Box 19"/>
          <p:cNvSpPr txBox="1">
            <a:spLocks noChangeArrowheads="1"/>
          </p:cNvSpPr>
          <p:nvPr/>
        </p:nvSpPr>
        <p:spPr bwMode="auto">
          <a:xfrm>
            <a:off x="7667625" y="5768975"/>
            <a:ext cx="1189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Time</a:t>
            </a:r>
            <a:endParaRPr lang="en-AU" altLang="en-US" sz="1800"/>
          </a:p>
        </p:txBody>
      </p:sp>
      <p:sp>
        <p:nvSpPr>
          <p:cNvPr id="210964" name="Text Box 20"/>
          <p:cNvSpPr txBox="1">
            <a:spLocks noChangeArrowheads="1"/>
          </p:cNvSpPr>
          <p:nvPr/>
        </p:nvSpPr>
        <p:spPr bwMode="auto">
          <a:xfrm>
            <a:off x="71438" y="2384425"/>
            <a:ext cx="97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V</a:t>
            </a:r>
            <a:r>
              <a:rPr lang="en-US" altLang="en-US" baseline="-25000"/>
              <a:t>S</a:t>
            </a:r>
            <a:endParaRPr lang="en-AU" altLang="en-US"/>
          </a:p>
        </p:txBody>
      </p:sp>
      <p:sp>
        <p:nvSpPr>
          <p:cNvPr id="210965" name="Text Box 21"/>
          <p:cNvSpPr txBox="1">
            <a:spLocks noChangeArrowheads="1"/>
          </p:cNvSpPr>
          <p:nvPr/>
        </p:nvSpPr>
        <p:spPr bwMode="auto">
          <a:xfrm>
            <a:off x="1979613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T</a:t>
            </a:r>
            <a:endParaRPr lang="en-AU" altLang="en-US"/>
          </a:p>
        </p:txBody>
      </p:sp>
      <p:sp>
        <p:nvSpPr>
          <p:cNvPr id="210966" name="Text Box 22"/>
          <p:cNvSpPr txBox="1">
            <a:spLocks noChangeArrowheads="1"/>
          </p:cNvSpPr>
          <p:nvPr/>
        </p:nvSpPr>
        <p:spPr bwMode="auto">
          <a:xfrm>
            <a:off x="3275013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2T</a:t>
            </a:r>
            <a:endParaRPr lang="en-AU" altLang="en-US"/>
          </a:p>
        </p:txBody>
      </p:sp>
      <p:sp>
        <p:nvSpPr>
          <p:cNvPr id="210967" name="Text Box 23"/>
          <p:cNvSpPr txBox="1">
            <a:spLocks noChangeArrowheads="1"/>
          </p:cNvSpPr>
          <p:nvPr/>
        </p:nvSpPr>
        <p:spPr bwMode="auto">
          <a:xfrm>
            <a:off x="4572000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3T</a:t>
            </a:r>
            <a:endParaRPr lang="en-AU" altLang="en-US"/>
          </a:p>
        </p:txBody>
      </p:sp>
      <p:sp>
        <p:nvSpPr>
          <p:cNvPr id="210968" name="Text Box 24"/>
          <p:cNvSpPr txBox="1">
            <a:spLocks noChangeArrowheads="1"/>
          </p:cNvSpPr>
          <p:nvPr/>
        </p:nvSpPr>
        <p:spPr bwMode="auto">
          <a:xfrm>
            <a:off x="5867400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4T</a:t>
            </a:r>
            <a:endParaRPr lang="en-AU" altLang="en-US"/>
          </a:p>
        </p:txBody>
      </p:sp>
      <p:sp>
        <p:nvSpPr>
          <p:cNvPr id="210969" name="Text Box 25"/>
          <p:cNvSpPr txBox="1">
            <a:spLocks noChangeArrowheads="1"/>
          </p:cNvSpPr>
          <p:nvPr/>
        </p:nvSpPr>
        <p:spPr bwMode="auto">
          <a:xfrm>
            <a:off x="7164388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5T</a:t>
            </a:r>
            <a:endParaRPr lang="en-AU" altLang="en-US"/>
          </a:p>
        </p:txBody>
      </p:sp>
      <p:sp>
        <p:nvSpPr>
          <p:cNvPr id="210970" name="Text Box 26"/>
          <p:cNvSpPr txBox="1">
            <a:spLocks noChangeArrowheads="1"/>
          </p:cNvSpPr>
          <p:nvPr/>
        </p:nvSpPr>
        <p:spPr bwMode="auto">
          <a:xfrm>
            <a:off x="107950" y="4316413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600"/>
              <a:t>36.8%</a:t>
            </a:r>
            <a:endParaRPr lang="en-AU" altLang="en-US" sz="1600"/>
          </a:p>
        </p:txBody>
      </p:sp>
      <p:sp>
        <p:nvSpPr>
          <p:cNvPr id="210971" name="Line 27"/>
          <p:cNvSpPr>
            <a:spLocks noChangeShapeType="1"/>
          </p:cNvSpPr>
          <p:nvPr/>
        </p:nvSpPr>
        <p:spPr bwMode="auto">
          <a:xfrm>
            <a:off x="4865688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0972" name="Line 28"/>
          <p:cNvSpPr>
            <a:spLocks noChangeShapeType="1"/>
          </p:cNvSpPr>
          <p:nvPr/>
        </p:nvSpPr>
        <p:spPr bwMode="auto">
          <a:xfrm>
            <a:off x="6157913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0973" name="Line 29"/>
          <p:cNvSpPr>
            <a:spLocks noChangeShapeType="1"/>
          </p:cNvSpPr>
          <p:nvPr/>
        </p:nvSpPr>
        <p:spPr bwMode="auto">
          <a:xfrm>
            <a:off x="7451725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graphicFrame>
        <p:nvGraphicFramePr>
          <p:cNvPr id="210974" name="Object 30"/>
          <p:cNvGraphicFramePr>
            <a:graphicFrameLocks noChangeAspect="1"/>
          </p:cNvGraphicFramePr>
          <p:nvPr/>
        </p:nvGraphicFramePr>
        <p:xfrm>
          <a:off x="4505325" y="728663"/>
          <a:ext cx="15113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62" name="Equation" r:id="rId3" imgW="736600" imgH="342900" progId="Equation.3">
                  <p:embed/>
                </p:oleObj>
              </mc:Choice>
              <mc:Fallback>
                <p:oleObj name="Equation" r:id="rId3" imgW="736600" imgH="3429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5325" y="728663"/>
                        <a:ext cx="1511300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77" name="Text Box 31"/>
          <p:cNvSpPr txBox="1">
            <a:spLocks noChangeArrowheads="1"/>
          </p:cNvSpPr>
          <p:nvPr/>
        </p:nvSpPr>
        <p:spPr bwMode="auto">
          <a:xfrm>
            <a:off x="4505325" y="225425"/>
            <a:ext cx="284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u="sng"/>
              <a:t>Discharge Cycle</a:t>
            </a:r>
            <a:endParaRPr lang="en-AU" altLang="en-US" u="sng"/>
          </a:p>
        </p:txBody>
      </p:sp>
      <p:sp>
        <p:nvSpPr>
          <p:cNvPr id="210976" name="Text Box 32"/>
          <p:cNvSpPr txBox="1">
            <a:spLocks noChangeArrowheads="1"/>
          </p:cNvSpPr>
          <p:nvPr/>
        </p:nvSpPr>
        <p:spPr bwMode="auto">
          <a:xfrm>
            <a:off x="4505325" y="1736725"/>
            <a:ext cx="1528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/>
              <a:t>T = </a:t>
            </a:r>
            <a:r>
              <a:rPr lang="en-US" altLang="en-US" baseline="30000"/>
              <a:t>L</a:t>
            </a:r>
            <a:r>
              <a:rPr lang="en-US" altLang="en-US"/>
              <a:t>/</a:t>
            </a:r>
            <a:r>
              <a:rPr lang="en-US" altLang="en-US" baseline="-25000"/>
              <a:t>R</a:t>
            </a:r>
            <a:endParaRPr lang="en-AU" altLang="en-US" baseline="-25000"/>
          </a:p>
        </p:txBody>
      </p:sp>
      <p:sp>
        <p:nvSpPr>
          <p:cNvPr id="27679" name="Text Box 33"/>
          <p:cNvSpPr txBox="1">
            <a:spLocks noChangeArrowheads="1"/>
          </p:cNvSpPr>
          <p:nvPr/>
        </p:nvSpPr>
        <p:spPr bwMode="auto">
          <a:xfrm>
            <a:off x="395288" y="940594"/>
            <a:ext cx="900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dirty="0"/>
              <a:t>V</a:t>
            </a:r>
            <a:r>
              <a:rPr lang="en-US" altLang="en-US" baseline="-25000" dirty="0"/>
              <a:t>S</a:t>
            </a:r>
            <a:endParaRPr lang="en-AU" altLang="en-US" dirty="0"/>
          </a:p>
        </p:txBody>
      </p:sp>
      <p:sp>
        <p:nvSpPr>
          <p:cNvPr id="210978" name="Rectangle 34"/>
          <p:cNvSpPr>
            <a:spLocks noChangeArrowheads="1"/>
          </p:cNvSpPr>
          <p:nvPr/>
        </p:nvSpPr>
        <p:spPr bwMode="auto">
          <a:xfrm>
            <a:off x="935038" y="2528888"/>
            <a:ext cx="1368425" cy="3046412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0979" name="Line 35"/>
          <p:cNvSpPr>
            <a:spLocks noChangeShapeType="1"/>
          </p:cNvSpPr>
          <p:nvPr/>
        </p:nvSpPr>
        <p:spPr bwMode="auto">
          <a:xfrm>
            <a:off x="2281238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0980" name="Line 36"/>
          <p:cNvSpPr>
            <a:spLocks noChangeShapeType="1"/>
          </p:cNvSpPr>
          <p:nvPr/>
        </p:nvSpPr>
        <p:spPr bwMode="auto">
          <a:xfrm>
            <a:off x="3573463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0981" name="Line 37"/>
          <p:cNvSpPr>
            <a:spLocks noChangeShapeType="1"/>
          </p:cNvSpPr>
          <p:nvPr/>
        </p:nvSpPr>
        <p:spPr bwMode="auto">
          <a:xfrm rot="5400000">
            <a:off x="4922838" y="-1225550"/>
            <a:ext cx="0" cy="7867650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0982" name="Line 38"/>
          <p:cNvSpPr>
            <a:spLocks noChangeShapeType="1"/>
          </p:cNvSpPr>
          <p:nvPr/>
        </p:nvSpPr>
        <p:spPr bwMode="auto">
          <a:xfrm>
            <a:off x="971550" y="2241550"/>
            <a:ext cx="17463" cy="334803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0983" name="Line 39"/>
          <p:cNvSpPr>
            <a:spLocks noChangeShapeType="1"/>
          </p:cNvSpPr>
          <p:nvPr/>
        </p:nvSpPr>
        <p:spPr bwMode="auto">
          <a:xfrm rot="5400000">
            <a:off x="4922838" y="1655763"/>
            <a:ext cx="0" cy="78676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graphicFrame>
        <p:nvGraphicFramePr>
          <p:cNvPr id="27686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196966"/>
              </p:ext>
            </p:extLst>
          </p:nvPr>
        </p:nvGraphicFramePr>
        <p:xfrm>
          <a:off x="1981200" y="249238"/>
          <a:ext cx="1403350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63" name="Photo Editor Photo" r:id="rId5" imgW="1561905" imgH="390580" progId="MSPhotoEd.3">
                  <p:embed/>
                </p:oleObj>
              </mc:Choice>
              <mc:Fallback>
                <p:oleObj name="Photo Editor Photo" r:id="rId5" imgW="1561905" imgH="390580" progId="MSPhotoEd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49238"/>
                        <a:ext cx="1403350" cy="350837"/>
                      </a:xfrm>
                      <a:prstGeom prst="rect">
                        <a:avLst/>
                      </a:prstGeom>
                      <a:noFill/>
                      <a:ln w="19050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87" name="Text Box 41"/>
          <p:cNvSpPr txBox="1">
            <a:spLocks noChangeArrowheads="1"/>
          </p:cNvSpPr>
          <p:nvPr/>
        </p:nvSpPr>
        <p:spPr bwMode="auto">
          <a:xfrm>
            <a:off x="1116013" y="584200"/>
            <a:ext cx="576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I</a:t>
            </a:r>
            <a:endParaRPr lang="en-AU" altLang="en-US" sz="1800"/>
          </a:p>
        </p:txBody>
      </p:sp>
      <p:sp>
        <p:nvSpPr>
          <p:cNvPr id="210956" name="Line 12"/>
          <p:cNvSpPr>
            <a:spLocks noChangeShapeType="1"/>
          </p:cNvSpPr>
          <p:nvPr/>
        </p:nvSpPr>
        <p:spPr bwMode="auto">
          <a:xfrm>
            <a:off x="323850" y="4640263"/>
            <a:ext cx="2195513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4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1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1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1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6" dur="500"/>
                                        <p:tgtEl>
                                          <p:spTgt spid="2109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10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1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8" dur="2000"/>
                                        <p:tgtEl>
                                          <p:spTgt spid="210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62" grpId="0" animBg="1"/>
      <p:bldP spid="210963" grpId="0"/>
      <p:bldP spid="210964" grpId="0"/>
      <p:bldP spid="210965" grpId="0"/>
      <p:bldP spid="210966" grpId="0"/>
      <p:bldP spid="210967" grpId="0"/>
      <p:bldP spid="210968" grpId="0"/>
      <p:bldP spid="210969" grpId="0"/>
      <p:bldP spid="210970" grpId="0"/>
      <p:bldP spid="210971" grpId="0" animBg="1"/>
      <p:bldP spid="210972" grpId="0" animBg="1"/>
      <p:bldP spid="210973" grpId="0" animBg="1"/>
      <p:bldP spid="210976" grpId="0"/>
      <p:bldP spid="210978" grpId="0" animBg="1"/>
      <p:bldP spid="210979" grpId="0" animBg="1"/>
      <p:bldP spid="210980" grpId="0" animBg="1"/>
      <p:bldP spid="210981" grpId="0" animBg="1"/>
      <p:bldP spid="210982" grpId="0" animBg="1"/>
      <p:bldP spid="210983" grpId="0" animBg="1"/>
      <p:bldP spid="210956" grpId="0" animBg="1"/>
      <p:bldP spid="4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47134D-5627-4C9D-87C3-EEF8B3226CD0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4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DE8027-FC0B-430A-A8F2-6C2817299260}" type="slidenum">
              <a:rPr lang="en-AU"/>
              <a:pPr>
                <a:defRPr/>
              </a:pPr>
              <a:t>27</a:t>
            </a:fld>
            <a:endParaRPr lang="en-AU"/>
          </a:p>
        </p:txBody>
      </p:sp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0" y="2420938"/>
            <a:ext cx="97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I</a:t>
            </a:r>
            <a:r>
              <a:rPr lang="en-US" altLang="en-US" baseline="-25000"/>
              <a:t>Max</a:t>
            </a:r>
            <a:endParaRPr lang="en-AU" altLang="en-US"/>
          </a:p>
        </p:txBody>
      </p:sp>
      <p:graphicFrame>
        <p:nvGraphicFramePr>
          <p:cNvPr id="211971" name="Object 3"/>
          <p:cNvGraphicFramePr>
            <a:graphicFrameLocks noChangeAspect="1"/>
          </p:cNvGraphicFramePr>
          <p:nvPr/>
        </p:nvGraphicFramePr>
        <p:xfrm>
          <a:off x="4727575" y="728663"/>
          <a:ext cx="2243138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73" name="Equation" r:id="rId3" imgW="1091726" imgH="342751" progId="Equation.3">
                  <p:embed/>
                </p:oleObj>
              </mc:Choice>
              <mc:Fallback>
                <p:oleObj name="Equation" r:id="rId3" imgW="1091726" imgH="34275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575" y="728663"/>
                        <a:ext cx="2243138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972" name="Object 4"/>
          <p:cNvGraphicFramePr>
            <a:graphicFrameLocks noChangeAspect="1"/>
          </p:cNvGraphicFramePr>
          <p:nvPr/>
        </p:nvGraphicFramePr>
        <p:xfrm>
          <a:off x="6435725" y="1466850"/>
          <a:ext cx="14097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74" name="Equation" r:id="rId5" imgW="685800" imgH="393480" progId="Equation.3">
                  <p:embed/>
                </p:oleObj>
              </mc:Choice>
              <mc:Fallback>
                <p:oleObj name="Equation" r:id="rId5" imgW="68580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5725" y="1466850"/>
                        <a:ext cx="1409700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9" name="Rectangle 5"/>
          <p:cNvSpPr>
            <a:spLocks noChangeArrowheads="1"/>
          </p:cNvSpPr>
          <p:nvPr/>
        </p:nvSpPr>
        <p:spPr bwMode="auto">
          <a:xfrm rot="5400000">
            <a:off x="3356769" y="1007269"/>
            <a:ext cx="954088" cy="323850"/>
          </a:xfrm>
          <a:prstGeom prst="rect">
            <a:avLst/>
          </a:prstGeom>
          <a:solidFill>
            <a:srgbClr val="CCFFFF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680" name="Text Box 6"/>
          <p:cNvSpPr txBox="1">
            <a:spLocks noChangeArrowheads="1"/>
          </p:cNvSpPr>
          <p:nvPr/>
        </p:nvSpPr>
        <p:spPr bwMode="auto">
          <a:xfrm>
            <a:off x="3203575" y="985838"/>
            <a:ext cx="576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R</a:t>
            </a:r>
            <a:endParaRPr lang="en-AU" altLang="en-US" sz="1800"/>
          </a:p>
        </p:txBody>
      </p:sp>
      <p:sp>
        <p:nvSpPr>
          <p:cNvPr id="28681" name="Oval 7"/>
          <p:cNvSpPr>
            <a:spLocks noChangeArrowheads="1"/>
          </p:cNvSpPr>
          <p:nvPr/>
        </p:nvSpPr>
        <p:spPr bwMode="auto">
          <a:xfrm>
            <a:off x="863600" y="354013"/>
            <a:ext cx="144463" cy="14287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682" name="Oval 8"/>
          <p:cNvSpPr>
            <a:spLocks noChangeArrowheads="1"/>
          </p:cNvSpPr>
          <p:nvPr/>
        </p:nvSpPr>
        <p:spPr bwMode="auto">
          <a:xfrm>
            <a:off x="863600" y="1917700"/>
            <a:ext cx="144463" cy="142875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8683" name="AutoShape 9"/>
          <p:cNvCxnSpPr>
            <a:cxnSpLocks noChangeShapeType="1"/>
            <a:stCxn id="28679" idx="3"/>
            <a:endCxn id="28682" idx="6"/>
          </p:cNvCxnSpPr>
          <p:nvPr/>
        </p:nvCxnSpPr>
        <p:spPr bwMode="auto">
          <a:xfrm rot="5400000">
            <a:off x="2249488" y="404813"/>
            <a:ext cx="342900" cy="2825750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4" name="AutoShape 10"/>
          <p:cNvCxnSpPr>
            <a:cxnSpLocks noChangeShapeType="1"/>
            <a:stCxn id="28679" idx="1"/>
          </p:cNvCxnSpPr>
          <p:nvPr/>
        </p:nvCxnSpPr>
        <p:spPr bwMode="auto">
          <a:xfrm rot="16200000" flipV="1">
            <a:off x="3480595" y="338931"/>
            <a:ext cx="266700" cy="439737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5" name="AutoShape 11"/>
          <p:cNvCxnSpPr>
            <a:cxnSpLocks noChangeShapeType="1"/>
            <a:stCxn id="28692" idx="1"/>
            <a:endCxn id="28681" idx="6"/>
          </p:cNvCxnSpPr>
          <p:nvPr/>
        </p:nvCxnSpPr>
        <p:spPr bwMode="auto">
          <a:xfrm flipH="1">
            <a:off x="1008063" y="424656"/>
            <a:ext cx="973137" cy="795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6" name="Text Box 12"/>
          <p:cNvSpPr txBox="1">
            <a:spLocks noChangeArrowheads="1"/>
          </p:cNvSpPr>
          <p:nvPr/>
        </p:nvSpPr>
        <p:spPr bwMode="auto">
          <a:xfrm>
            <a:off x="2303463" y="584200"/>
            <a:ext cx="576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L</a:t>
            </a:r>
            <a:endParaRPr lang="en-AU" altLang="en-US" sz="1800"/>
          </a:p>
        </p:txBody>
      </p:sp>
      <p:sp>
        <p:nvSpPr>
          <p:cNvPr id="28687" name="Text Box 13"/>
          <p:cNvSpPr txBox="1">
            <a:spLocks noChangeArrowheads="1"/>
          </p:cNvSpPr>
          <p:nvPr/>
        </p:nvSpPr>
        <p:spPr bwMode="auto">
          <a:xfrm>
            <a:off x="420688" y="44450"/>
            <a:ext cx="4524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+</a:t>
            </a:r>
            <a:endParaRPr lang="en-AU" altLang="en-US" sz="4400"/>
          </a:p>
        </p:txBody>
      </p:sp>
      <p:sp>
        <p:nvSpPr>
          <p:cNvPr id="28688" name="AutoShape 14"/>
          <p:cNvSpPr>
            <a:spLocks noChangeArrowheads="1"/>
          </p:cNvSpPr>
          <p:nvPr/>
        </p:nvSpPr>
        <p:spPr bwMode="auto">
          <a:xfrm>
            <a:off x="1152525" y="512763"/>
            <a:ext cx="539750" cy="109537"/>
          </a:xfrm>
          <a:prstGeom prst="rightArrow">
            <a:avLst>
              <a:gd name="adj1" fmla="val 50000"/>
              <a:gd name="adj2" fmla="val 123189"/>
            </a:avLst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689" name="Text Box 15"/>
          <p:cNvSpPr txBox="1">
            <a:spLocks noChangeArrowheads="1"/>
          </p:cNvSpPr>
          <p:nvPr/>
        </p:nvSpPr>
        <p:spPr bwMode="auto">
          <a:xfrm>
            <a:off x="4505325" y="225425"/>
            <a:ext cx="284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u="sng"/>
              <a:t>Discharge Cycle</a:t>
            </a:r>
            <a:endParaRPr lang="en-AU" altLang="en-US" u="sng"/>
          </a:p>
        </p:txBody>
      </p:sp>
      <p:sp>
        <p:nvSpPr>
          <p:cNvPr id="211984" name="Text Box 16"/>
          <p:cNvSpPr txBox="1">
            <a:spLocks noChangeArrowheads="1"/>
          </p:cNvSpPr>
          <p:nvPr/>
        </p:nvSpPr>
        <p:spPr bwMode="auto">
          <a:xfrm>
            <a:off x="4505325" y="1736725"/>
            <a:ext cx="1528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/>
              <a:t>T = </a:t>
            </a:r>
            <a:r>
              <a:rPr lang="en-US" altLang="en-US" baseline="30000"/>
              <a:t>L</a:t>
            </a:r>
            <a:r>
              <a:rPr lang="en-US" altLang="en-US"/>
              <a:t>/</a:t>
            </a:r>
            <a:r>
              <a:rPr lang="en-US" altLang="en-US" baseline="-25000"/>
              <a:t>R</a:t>
            </a:r>
            <a:endParaRPr lang="en-AU" altLang="en-US" baseline="-25000"/>
          </a:p>
        </p:txBody>
      </p:sp>
      <p:sp>
        <p:nvSpPr>
          <p:cNvPr id="28691" name="Text Box 17"/>
          <p:cNvSpPr txBox="1">
            <a:spLocks noChangeArrowheads="1"/>
          </p:cNvSpPr>
          <p:nvPr/>
        </p:nvSpPr>
        <p:spPr bwMode="auto">
          <a:xfrm>
            <a:off x="395288" y="940594"/>
            <a:ext cx="900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dirty="0"/>
              <a:t>V</a:t>
            </a:r>
            <a:r>
              <a:rPr lang="en-US" altLang="en-US" baseline="-25000" dirty="0"/>
              <a:t>S</a:t>
            </a:r>
            <a:endParaRPr lang="en-AU" altLang="en-US" dirty="0"/>
          </a:p>
        </p:txBody>
      </p:sp>
      <p:graphicFrame>
        <p:nvGraphicFramePr>
          <p:cNvPr id="2869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71865"/>
              </p:ext>
            </p:extLst>
          </p:nvPr>
        </p:nvGraphicFramePr>
        <p:xfrm>
          <a:off x="1981200" y="249238"/>
          <a:ext cx="1403350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75" name="Photo Editor Photo" r:id="rId7" imgW="1561905" imgH="390580" progId="MSPhotoEd.3">
                  <p:embed/>
                </p:oleObj>
              </mc:Choice>
              <mc:Fallback>
                <p:oleObj name="Photo Editor Photo" r:id="rId7" imgW="1561905" imgH="390580" progId="MSPhotoEd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49238"/>
                        <a:ext cx="1403350" cy="350837"/>
                      </a:xfrm>
                      <a:prstGeom prst="rect">
                        <a:avLst/>
                      </a:prstGeom>
                      <a:noFill/>
                      <a:ln w="19050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93" name="Text Box 19"/>
          <p:cNvSpPr txBox="1">
            <a:spLocks noChangeArrowheads="1"/>
          </p:cNvSpPr>
          <p:nvPr/>
        </p:nvSpPr>
        <p:spPr bwMode="auto">
          <a:xfrm>
            <a:off x="1116013" y="584200"/>
            <a:ext cx="5762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I</a:t>
            </a:r>
            <a:endParaRPr lang="en-AU" altLang="en-US" sz="1800"/>
          </a:p>
        </p:txBody>
      </p:sp>
      <p:sp>
        <p:nvSpPr>
          <p:cNvPr id="28694" name="Text Box 20"/>
          <p:cNvSpPr txBox="1">
            <a:spLocks noChangeArrowheads="1"/>
          </p:cNvSpPr>
          <p:nvPr/>
        </p:nvSpPr>
        <p:spPr bwMode="auto">
          <a:xfrm>
            <a:off x="468313" y="1587500"/>
            <a:ext cx="3603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-</a:t>
            </a:r>
            <a:endParaRPr lang="en-AU" altLang="en-US" sz="4400"/>
          </a:p>
        </p:txBody>
      </p:sp>
      <p:sp>
        <p:nvSpPr>
          <p:cNvPr id="28695" name="Freeform 21"/>
          <p:cNvSpPr>
            <a:spLocks/>
          </p:cNvSpPr>
          <p:nvPr/>
        </p:nvSpPr>
        <p:spPr bwMode="auto">
          <a:xfrm flipV="1">
            <a:off x="1008063" y="2705100"/>
            <a:ext cx="7272337" cy="2847975"/>
          </a:xfrm>
          <a:custGeom>
            <a:avLst/>
            <a:gdLst>
              <a:gd name="T0" fmla="*/ 0 w 4581"/>
              <a:gd name="T1" fmla="*/ 2847975 h 1794"/>
              <a:gd name="T2" fmla="*/ 1268412 w 4581"/>
              <a:gd name="T3" fmla="*/ 942975 h 1794"/>
              <a:gd name="T4" fmla="*/ 2562225 w 4581"/>
              <a:gd name="T5" fmla="*/ 233363 h 1794"/>
              <a:gd name="T6" fmla="*/ 3865562 w 4581"/>
              <a:gd name="T7" fmla="*/ 66675 h 1794"/>
              <a:gd name="T8" fmla="*/ 5140325 w 4581"/>
              <a:gd name="T9" fmla="*/ 28575 h 1794"/>
              <a:gd name="T10" fmla="*/ 6443662 w 4581"/>
              <a:gd name="T11" fmla="*/ 9525 h 1794"/>
              <a:gd name="T12" fmla="*/ 7272337 w 4581"/>
              <a:gd name="T13" fmla="*/ 3175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1991" name="Rectangle 23"/>
          <p:cNvSpPr>
            <a:spLocks noChangeArrowheads="1"/>
          </p:cNvSpPr>
          <p:nvPr/>
        </p:nvSpPr>
        <p:spPr bwMode="auto">
          <a:xfrm>
            <a:off x="2303463" y="2473325"/>
            <a:ext cx="6589712" cy="3157538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1992" name="Rectangle 24"/>
          <p:cNvSpPr>
            <a:spLocks noChangeArrowheads="1"/>
          </p:cNvSpPr>
          <p:nvPr/>
        </p:nvSpPr>
        <p:spPr bwMode="auto">
          <a:xfrm>
            <a:off x="935038" y="2528888"/>
            <a:ext cx="1333500" cy="3046412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698" name="Text Box 25"/>
          <p:cNvSpPr txBox="1">
            <a:spLocks noChangeArrowheads="1"/>
          </p:cNvSpPr>
          <p:nvPr/>
        </p:nvSpPr>
        <p:spPr bwMode="auto">
          <a:xfrm>
            <a:off x="7667625" y="5768975"/>
            <a:ext cx="1189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Time</a:t>
            </a:r>
            <a:endParaRPr lang="en-AU" altLang="en-US" sz="1800"/>
          </a:p>
        </p:txBody>
      </p:sp>
      <p:sp>
        <p:nvSpPr>
          <p:cNvPr id="28699" name="Text Box 26"/>
          <p:cNvSpPr txBox="1">
            <a:spLocks noChangeArrowheads="1"/>
          </p:cNvSpPr>
          <p:nvPr/>
        </p:nvSpPr>
        <p:spPr bwMode="auto">
          <a:xfrm>
            <a:off x="1979613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T</a:t>
            </a:r>
            <a:endParaRPr lang="en-AU" altLang="en-US"/>
          </a:p>
        </p:txBody>
      </p:sp>
      <p:sp>
        <p:nvSpPr>
          <p:cNvPr id="28700" name="Text Box 27"/>
          <p:cNvSpPr txBox="1">
            <a:spLocks noChangeArrowheads="1"/>
          </p:cNvSpPr>
          <p:nvPr/>
        </p:nvSpPr>
        <p:spPr bwMode="auto">
          <a:xfrm>
            <a:off x="3275013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2T</a:t>
            </a:r>
            <a:endParaRPr lang="en-AU" altLang="en-US"/>
          </a:p>
        </p:txBody>
      </p:sp>
      <p:sp>
        <p:nvSpPr>
          <p:cNvPr id="28701" name="Text Box 28"/>
          <p:cNvSpPr txBox="1">
            <a:spLocks noChangeArrowheads="1"/>
          </p:cNvSpPr>
          <p:nvPr/>
        </p:nvSpPr>
        <p:spPr bwMode="auto">
          <a:xfrm>
            <a:off x="4572000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3T</a:t>
            </a:r>
            <a:endParaRPr lang="en-AU" altLang="en-US"/>
          </a:p>
        </p:txBody>
      </p:sp>
      <p:sp>
        <p:nvSpPr>
          <p:cNvPr id="28702" name="Text Box 29"/>
          <p:cNvSpPr txBox="1">
            <a:spLocks noChangeArrowheads="1"/>
          </p:cNvSpPr>
          <p:nvPr/>
        </p:nvSpPr>
        <p:spPr bwMode="auto">
          <a:xfrm>
            <a:off x="5867400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4T</a:t>
            </a:r>
            <a:endParaRPr lang="en-AU" altLang="en-US"/>
          </a:p>
        </p:txBody>
      </p:sp>
      <p:sp>
        <p:nvSpPr>
          <p:cNvPr id="28703" name="Text Box 30"/>
          <p:cNvSpPr txBox="1">
            <a:spLocks noChangeArrowheads="1"/>
          </p:cNvSpPr>
          <p:nvPr/>
        </p:nvSpPr>
        <p:spPr bwMode="auto">
          <a:xfrm>
            <a:off x="7164388" y="5600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5T</a:t>
            </a:r>
            <a:endParaRPr lang="en-AU" altLang="en-US"/>
          </a:p>
        </p:txBody>
      </p:sp>
      <p:sp>
        <p:nvSpPr>
          <p:cNvPr id="28704" name="Line 32"/>
          <p:cNvSpPr>
            <a:spLocks noChangeShapeType="1"/>
          </p:cNvSpPr>
          <p:nvPr/>
        </p:nvSpPr>
        <p:spPr bwMode="auto">
          <a:xfrm>
            <a:off x="2281238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8705" name="Line 33"/>
          <p:cNvSpPr>
            <a:spLocks noChangeShapeType="1"/>
          </p:cNvSpPr>
          <p:nvPr/>
        </p:nvSpPr>
        <p:spPr bwMode="auto">
          <a:xfrm>
            <a:off x="3573463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8706" name="Line 34"/>
          <p:cNvSpPr>
            <a:spLocks noChangeShapeType="1"/>
          </p:cNvSpPr>
          <p:nvPr/>
        </p:nvSpPr>
        <p:spPr bwMode="auto">
          <a:xfrm>
            <a:off x="4865688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8707" name="Line 35"/>
          <p:cNvSpPr>
            <a:spLocks noChangeShapeType="1"/>
          </p:cNvSpPr>
          <p:nvPr/>
        </p:nvSpPr>
        <p:spPr bwMode="auto">
          <a:xfrm>
            <a:off x="6157913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8708" name="Line 36"/>
          <p:cNvSpPr>
            <a:spLocks noChangeShapeType="1"/>
          </p:cNvSpPr>
          <p:nvPr/>
        </p:nvSpPr>
        <p:spPr bwMode="auto">
          <a:xfrm>
            <a:off x="7451725" y="2457450"/>
            <a:ext cx="0" cy="3132138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8709" name="Line 37"/>
          <p:cNvSpPr>
            <a:spLocks noChangeShapeType="1"/>
          </p:cNvSpPr>
          <p:nvPr/>
        </p:nvSpPr>
        <p:spPr bwMode="auto">
          <a:xfrm>
            <a:off x="971550" y="2241550"/>
            <a:ext cx="17463" cy="334803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8710" name="Line 38"/>
          <p:cNvSpPr>
            <a:spLocks noChangeShapeType="1"/>
          </p:cNvSpPr>
          <p:nvPr/>
        </p:nvSpPr>
        <p:spPr bwMode="auto">
          <a:xfrm rot="5400000">
            <a:off x="4922838" y="1655763"/>
            <a:ext cx="0" cy="78676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2007" name="Line 39"/>
          <p:cNvSpPr>
            <a:spLocks noChangeShapeType="1"/>
          </p:cNvSpPr>
          <p:nvPr/>
        </p:nvSpPr>
        <p:spPr bwMode="auto">
          <a:xfrm rot="5400000">
            <a:off x="4922838" y="-1225550"/>
            <a:ext cx="0" cy="7867650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2008" name="Line 40"/>
          <p:cNvSpPr>
            <a:spLocks noChangeShapeType="1"/>
          </p:cNvSpPr>
          <p:nvPr/>
        </p:nvSpPr>
        <p:spPr bwMode="auto">
          <a:xfrm>
            <a:off x="323850" y="4640263"/>
            <a:ext cx="2195513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2009" name="Text Box 41"/>
          <p:cNvSpPr txBox="1">
            <a:spLocks noChangeArrowheads="1"/>
          </p:cNvSpPr>
          <p:nvPr/>
        </p:nvSpPr>
        <p:spPr bwMode="auto">
          <a:xfrm>
            <a:off x="107950" y="4316413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600"/>
              <a:t>36.8%</a:t>
            </a:r>
            <a:endParaRPr lang="en-AU" altLang="en-US" sz="1600"/>
          </a:p>
        </p:txBody>
      </p:sp>
      <p:sp>
        <p:nvSpPr>
          <p:cNvPr id="4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1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1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1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2119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3000"/>
                                        <p:tgtEl>
                                          <p:spTgt spid="2119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0" grpId="0"/>
      <p:bldP spid="211984" grpId="0"/>
      <p:bldP spid="211991" grpId="0" animBg="1"/>
      <p:bldP spid="211992" grpId="0" animBg="1"/>
      <p:bldP spid="212007" grpId="0" animBg="1"/>
      <p:bldP spid="212008" grpId="0" animBg="1"/>
      <p:bldP spid="212009" grpId="0"/>
      <p:bldP spid="4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D81F50-F525-4FB5-80CF-0D89565DC819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171EA-0856-4808-93F8-B9651D165342}" type="slidenum">
              <a:rPr lang="en-AU"/>
              <a:pPr>
                <a:defRPr/>
              </a:pPr>
              <a:t>28</a:t>
            </a:fld>
            <a:endParaRPr lang="en-AU"/>
          </a:p>
        </p:txBody>
      </p:sp>
      <p:sp>
        <p:nvSpPr>
          <p:cNvPr id="204802" name="Text Box 2"/>
          <p:cNvSpPr txBox="1">
            <a:spLocks noChangeArrowheads="1"/>
          </p:cNvSpPr>
          <p:nvPr/>
        </p:nvSpPr>
        <p:spPr bwMode="auto">
          <a:xfrm>
            <a:off x="420688" y="3588227"/>
            <a:ext cx="5735637" cy="5794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For Charge or Discharge</a:t>
            </a:r>
            <a:endParaRPr lang="en-AU" sz="32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4803" name="Text Box 3"/>
          <p:cNvSpPr txBox="1">
            <a:spLocks noChangeArrowheads="1"/>
          </p:cNvSpPr>
          <p:nvPr/>
        </p:nvSpPr>
        <p:spPr bwMode="auto">
          <a:xfrm>
            <a:off x="1327354" y="1055449"/>
            <a:ext cx="6490880" cy="147732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Inductor </a:t>
            </a:r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Voltage</a:t>
            </a:r>
          </a:p>
          <a:p>
            <a:pPr algn="ctr">
              <a:defRPr/>
            </a:pPr>
            <a:r>
              <a:rPr lang="en-US" sz="36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always </a:t>
            </a:r>
            <a:r>
              <a:rPr lang="en-US" sz="36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starts at a maximum</a:t>
            </a:r>
            <a:endParaRPr lang="en-AU" sz="3600" b="1" u="sng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05" name="Rectangle 5"/>
          <p:cNvSpPr>
            <a:spLocks noChangeArrowheads="1"/>
          </p:cNvSpPr>
          <p:nvPr/>
        </p:nvSpPr>
        <p:spPr bwMode="auto">
          <a:xfrm>
            <a:off x="431800" y="5223114"/>
            <a:ext cx="5761038" cy="5794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Voltage  always FALLS!!!</a:t>
            </a:r>
            <a:endParaRPr lang="en-AU" sz="32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06" name="Line 6"/>
          <p:cNvSpPr>
            <a:spLocks noChangeShapeType="1"/>
          </p:cNvSpPr>
          <p:nvPr/>
        </p:nvSpPr>
        <p:spPr bwMode="auto">
          <a:xfrm>
            <a:off x="6553200" y="3033713"/>
            <a:ext cx="4763" cy="1482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4807" name="Line 7"/>
          <p:cNvSpPr>
            <a:spLocks noChangeShapeType="1"/>
          </p:cNvSpPr>
          <p:nvPr/>
        </p:nvSpPr>
        <p:spPr bwMode="auto">
          <a:xfrm rot="5400000">
            <a:off x="7760494" y="3272631"/>
            <a:ext cx="0" cy="2414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4808" name="Freeform 8"/>
          <p:cNvSpPr>
            <a:spLocks/>
          </p:cNvSpPr>
          <p:nvPr/>
        </p:nvSpPr>
        <p:spPr bwMode="auto">
          <a:xfrm flipV="1">
            <a:off x="6553200" y="3219450"/>
            <a:ext cx="2232025" cy="1260475"/>
          </a:xfrm>
          <a:custGeom>
            <a:avLst/>
            <a:gdLst>
              <a:gd name="T0" fmla="*/ 0 w 4581"/>
              <a:gd name="T1" fmla="*/ 1260475 h 1794"/>
              <a:gd name="T2" fmla="*/ 389301 w 4581"/>
              <a:gd name="T3" fmla="*/ 417348 h 1794"/>
              <a:gd name="T4" fmla="*/ 786398 w 4581"/>
              <a:gd name="T5" fmla="*/ 103283 h 1794"/>
              <a:gd name="T6" fmla="*/ 1186418 w 4581"/>
              <a:gd name="T7" fmla="*/ 29509 h 1794"/>
              <a:gd name="T8" fmla="*/ 1577668 w 4581"/>
              <a:gd name="T9" fmla="*/ 12647 h 1794"/>
              <a:gd name="T10" fmla="*/ 1977688 w 4581"/>
              <a:gd name="T11" fmla="*/ 4216 h 1794"/>
              <a:gd name="T12" fmla="*/ 2232025 w 4581"/>
              <a:gd name="T13" fmla="*/ 1405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4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4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4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4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2" grpId="0"/>
      <p:bldP spid="204803" grpId="0"/>
      <p:bldP spid="204805" grpId="0"/>
      <p:bldP spid="204806" grpId="0" animBg="1"/>
      <p:bldP spid="204807" grpId="0" animBg="1"/>
      <p:bldP spid="204808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A4061-CC08-4CB6-9BBD-E9C6527E061D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B24688-B8D8-4CF0-9A5A-A6D21589F58D}" type="slidenum">
              <a:rPr lang="en-AU"/>
              <a:pPr>
                <a:defRPr/>
              </a:pPr>
              <a:t>29</a:t>
            </a:fld>
            <a:endParaRPr lang="en-AU"/>
          </a:p>
        </p:txBody>
      </p:sp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468313" y="2349500"/>
            <a:ext cx="1258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/>
              <a:t>For a:</a:t>
            </a:r>
            <a:endParaRPr lang="en-AU" altLang="en-US"/>
          </a:p>
        </p:txBody>
      </p:sp>
      <p:sp>
        <p:nvSpPr>
          <p:cNvPr id="205827" name="Text Box 3"/>
          <p:cNvSpPr txBox="1">
            <a:spLocks noChangeArrowheads="1"/>
          </p:cNvSpPr>
          <p:nvPr/>
        </p:nvSpPr>
        <p:spPr bwMode="auto">
          <a:xfrm>
            <a:off x="468313" y="2965450"/>
            <a:ext cx="57610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3200"/>
              <a:t>CHARGE – Current Rises</a:t>
            </a:r>
            <a:endParaRPr lang="en-AU" altLang="en-US" sz="3200"/>
          </a:p>
        </p:txBody>
      </p:sp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1189038" y="3652838"/>
            <a:ext cx="57610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3600">
                <a:solidFill>
                  <a:srgbClr val="FF0000"/>
                </a:solidFill>
              </a:rPr>
              <a:t>CHARGE – Up</a:t>
            </a:r>
            <a:endParaRPr lang="en-AU" altLang="en-US" sz="3600">
              <a:solidFill>
                <a:srgbClr val="FF0000"/>
              </a:solidFill>
            </a:endParaRPr>
          </a:p>
        </p:txBody>
      </p:sp>
      <p:sp>
        <p:nvSpPr>
          <p:cNvPr id="205829" name="Text Box 5"/>
          <p:cNvSpPr txBox="1">
            <a:spLocks noChangeArrowheads="1"/>
          </p:cNvSpPr>
          <p:nvPr/>
        </p:nvSpPr>
        <p:spPr bwMode="auto">
          <a:xfrm>
            <a:off x="468313" y="4860925"/>
            <a:ext cx="57610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3200"/>
              <a:t>DISCHARGE – Current Falls</a:t>
            </a:r>
            <a:endParaRPr lang="en-AU" altLang="en-US" sz="3200"/>
          </a:p>
        </p:txBody>
      </p:sp>
      <p:sp>
        <p:nvSpPr>
          <p:cNvPr id="205830" name="Text Box 6"/>
          <p:cNvSpPr txBox="1">
            <a:spLocks noChangeArrowheads="1"/>
          </p:cNvSpPr>
          <p:nvPr/>
        </p:nvSpPr>
        <p:spPr bwMode="auto">
          <a:xfrm>
            <a:off x="1189038" y="5534025"/>
            <a:ext cx="57610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3600">
                <a:solidFill>
                  <a:srgbClr val="FF0000"/>
                </a:solidFill>
              </a:rPr>
              <a:t>DISCHARGE – Down</a:t>
            </a:r>
            <a:endParaRPr lang="en-AU" altLang="en-US" sz="3600">
              <a:solidFill>
                <a:srgbClr val="FF0000"/>
              </a:solidFill>
            </a:endParaRPr>
          </a:p>
        </p:txBody>
      </p:sp>
      <p:sp>
        <p:nvSpPr>
          <p:cNvPr id="205831" name="Line 7"/>
          <p:cNvSpPr>
            <a:spLocks noChangeShapeType="1"/>
          </p:cNvSpPr>
          <p:nvPr/>
        </p:nvSpPr>
        <p:spPr bwMode="auto">
          <a:xfrm>
            <a:off x="6551613" y="2954338"/>
            <a:ext cx="4762" cy="1482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5832" name="Line 8"/>
          <p:cNvSpPr>
            <a:spLocks noChangeShapeType="1"/>
          </p:cNvSpPr>
          <p:nvPr/>
        </p:nvSpPr>
        <p:spPr bwMode="auto">
          <a:xfrm rot="5400000">
            <a:off x="7758907" y="3229769"/>
            <a:ext cx="0" cy="24145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5833" name="Freeform 9"/>
          <p:cNvSpPr>
            <a:spLocks/>
          </p:cNvSpPr>
          <p:nvPr/>
        </p:nvSpPr>
        <p:spPr bwMode="auto">
          <a:xfrm>
            <a:off x="6551613" y="3176588"/>
            <a:ext cx="2232025" cy="1260475"/>
          </a:xfrm>
          <a:custGeom>
            <a:avLst/>
            <a:gdLst>
              <a:gd name="T0" fmla="*/ 0 w 4581"/>
              <a:gd name="T1" fmla="*/ 1260475 h 1794"/>
              <a:gd name="T2" fmla="*/ 389301 w 4581"/>
              <a:gd name="T3" fmla="*/ 417348 h 1794"/>
              <a:gd name="T4" fmla="*/ 786398 w 4581"/>
              <a:gd name="T5" fmla="*/ 103283 h 1794"/>
              <a:gd name="T6" fmla="*/ 1186418 w 4581"/>
              <a:gd name="T7" fmla="*/ 29509 h 1794"/>
              <a:gd name="T8" fmla="*/ 1577668 w 4581"/>
              <a:gd name="T9" fmla="*/ 12647 h 1794"/>
              <a:gd name="T10" fmla="*/ 1977688 w 4581"/>
              <a:gd name="T11" fmla="*/ 4216 h 1794"/>
              <a:gd name="T12" fmla="*/ 2232025 w 4581"/>
              <a:gd name="T13" fmla="*/ 1405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5834" name="Line 10"/>
          <p:cNvSpPr>
            <a:spLocks noChangeShapeType="1"/>
          </p:cNvSpPr>
          <p:nvPr/>
        </p:nvSpPr>
        <p:spPr bwMode="auto">
          <a:xfrm>
            <a:off x="6553200" y="4786313"/>
            <a:ext cx="4763" cy="1482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5835" name="Line 11"/>
          <p:cNvSpPr>
            <a:spLocks noChangeShapeType="1"/>
          </p:cNvSpPr>
          <p:nvPr/>
        </p:nvSpPr>
        <p:spPr bwMode="auto">
          <a:xfrm rot="5400000">
            <a:off x="7760494" y="5061744"/>
            <a:ext cx="0" cy="2414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5836" name="Freeform 12"/>
          <p:cNvSpPr>
            <a:spLocks/>
          </p:cNvSpPr>
          <p:nvPr/>
        </p:nvSpPr>
        <p:spPr bwMode="auto">
          <a:xfrm flipV="1">
            <a:off x="6553200" y="4972050"/>
            <a:ext cx="2232025" cy="1260475"/>
          </a:xfrm>
          <a:custGeom>
            <a:avLst/>
            <a:gdLst>
              <a:gd name="T0" fmla="*/ 0 w 4581"/>
              <a:gd name="T1" fmla="*/ 1260475 h 1794"/>
              <a:gd name="T2" fmla="*/ 389301 w 4581"/>
              <a:gd name="T3" fmla="*/ 417348 h 1794"/>
              <a:gd name="T4" fmla="*/ 786398 w 4581"/>
              <a:gd name="T5" fmla="*/ 103283 h 1794"/>
              <a:gd name="T6" fmla="*/ 1186418 w 4581"/>
              <a:gd name="T7" fmla="*/ 29509 h 1794"/>
              <a:gd name="T8" fmla="*/ 1577668 w 4581"/>
              <a:gd name="T9" fmla="*/ 12647 h 1794"/>
              <a:gd name="T10" fmla="*/ 1977688 w 4581"/>
              <a:gd name="T11" fmla="*/ 4216 h 1794"/>
              <a:gd name="T12" fmla="*/ 2232025 w 4581"/>
              <a:gd name="T13" fmla="*/ 1405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5837" name="Text Box 13"/>
          <p:cNvSpPr txBox="1">
            <a:spLocks noChangeArrowheads="1"/>
          </p:cNvSpPr>
          <p:nvPr/>
        </p:nvSpPr>
        <p:spPr bwMode="auto">
          <a:xfrm>
            <a:off x="468313" y="4411663"/>
            <a:ext cx="1258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/>
              <a:t>For a:</a:t>
            </a:r>
            <a:endParaRPr lang="en-AU" altLang="en-US"/>
          </a:p>
        </p:txBody>
      </p:sp>
      <p:graphicFrame>
        <p:nvGraphicFramePr>
          <p:cNvPr id="205840" name="Object 16"/>
          <p:cNvGraphicFramePr>
            <a:graphicFrameLocks noChangeAspect="1"/>
          </p:cNvGraphicFramePr>
          <p:nvPr/>
        </p:nvGraphicFramePr>
        <p:xfrm>
          <a:off x="2266950" y="234950"/>
          <a:ext cx="4610100" cy="204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3" name="Equation" r:id="rId3" imgW="888614" imgH="393529" progId="Equation.3">
                  <p:embed/>
                </p:oleObj>
              </mc:Choice>
              <mc:Fallback>
                <p:oleObj name="Equation" r:id="rId3" imgW="888614" imgH="393529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6950" y="234950"/>
                        <a:ext cx="4610100" cy="2041525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5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5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5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5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5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5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5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5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5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5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5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6" grpId="0"/>
      <p:bldP spid="205827" grpId="0"/>
      <p:bldP spid="205828" grpId="0"/>
      <p:bldP spid="205829" grpId="0"/>
      <p:bldP spid="205830" grpId="0"/>
      <p:bldP spid="205831" grpId="0" animBg="1"/>
      <p:bldP spid="205832" grpId="0" animBg="1"/>
      <p:bldP spid="205833" grpId="0" animBg="1"/>
      <p:bldP spid="205834" grpId="0" animBg="1"/>
      <p:bldP spid="205835" grpId="0" animBg="1"/>
      <p:bldP spid="205836" grpId="0" animBg="1"/>
      <p:bldP spid="205837" grpId="0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C77512-C51E-4439-BDF4-981AF10D8CD8}" type="datetime1">
              <a:rPr lang="en-AU" smtClean="0"/>
              <a:t>27/11/2018</a:t>
            </a:fld>
            <a:endParaRPr lang="en-AU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8AB6F6-4F67-4BA3-B28A-7130A076348B}" type="slidenum">
              <a:rPr lang="en-AU"/>
              <a:pPr>
                <a:defRPr/>
              </a:pPr>
              <a:t>3</a:t>
            </a:fld>
            <a:endParaRPr lang="en-AU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55650" y="339725"/>
            <a:ext cx="7632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The value of the induced EMF depends on:</a:t>
            </a:r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971550" y="1138238"/>
            <a:ext cx="78851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>
                <a:solidFill>
                  <a:srgbClr val="FF0000"/>
                </a:solidFill>
              </a:rPr>
              <a:t>The Strength of the Magnetic Field (B),</a:t>
            </a:r>
          </a:p>
        </p:txBody>
      </p:sp>
      <p:sp>
        <p:nvSpPr>
          <p:cNvPr id="185351" name="Text Box 7"/>
          <p:cNvSpPr txBox="1">
            <a:spLocks noChangeArrowheads="1"/>
          </p:cNvSpPr>
          <p:nvPr/>
        </p:nvSpPr>
        <p:spPr bwMode="auto">
          <a:xfrm>
            <a:off x="971550" y="2058988"/>
            <a:ext cx="7885113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>
                <a:solidFill>
                  <a:schemeClr val="accent2"/>
                </a:solidFill>
              </a:rPr>
              <a:t>The length of the conductor, or the Number of turns (N) of the coil, in the Magnetic Field, and</a:t>
            </a:r>
          </a:p>
        </p:txBody>
      </p:sp>
      <p:sp>
        <p:nvSpPr>
          <p:cNvPr id="185352" name="Text Box 8"/>
          <p:cNvSpPr txBox="1">
            <a:spLocks noChangeArrowheads="1"/>
          </p:cNvSpPr>
          <p:nvPr/>
        </p:nvSpPr>
        <p:spPr bwMode="auto">
          <a:xfrm>
            <a:off x="971550" y="3954463"/>
            <a:ext cx="79216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>
                <a:solidFill>
                  <a:srgbClr val="009900"/>
                </a:solidFill>
              </a:rPr>
              <a:t>The speed of the conductor (</a:t>
            </a:r>
            <a:r>
              <a:rPr lang="en-AU" altLang="en-US" sz="3200" i="1">
                <a:solidFill>
                  <a:srgbClr val="009900"/>
                </a:solidFill>
              </a:rPr>
              <a:t>v</a:t>
            </a:r>
            <a:r>
              <a:rPr lang="en-AU" altLang="en-US" sz="3200">
                <a:solidFill>
                  <a:srgbClr val="009900"/>
                </a:solidFill>
              </a:rPr>
              <a:t>) in the Magnetic Field.</a:t>
            </a:r>
          </a:p>
        </p:txBody>
      </p:sp>
      <p:graphicFrame>
        <p:nvGraphicFramePr>
          <p:cNvPr id="185353" name="Object 9"/>
          <p:cNvGraphicFramePr>
            <a:graphicFrameLocks noChangeAspect="1"/>
          </p:cNvGraphicFramePr>
          <p:nvPr/>
        </p:nvGraphicFramePr>
        <p:xfrm>
          <a:off x="2916238" y="5362575"/>
          <a:ext cx="3313112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9" name="Equation" r:id="rId4" imgW="545863" imgH="190417" progId="Equation.3">
                  <p:embed/>
                </p:oleObj>
              </mc:Choice>
              <mc:Fallback>
                <p:oleObj name="Equation" r:id="rId4" imgW="545863" imgH="190417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5362575"/>
                        <a:ext cx="3313112" cy="1155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5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5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5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5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9" grpId="0"/>
      <p:bldP spid="185351" grpId="0"/>
      <p:bldP spid="185352" grpId="0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198CE4-260A-4C4E-ACE0-4E6F1833351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1CB0F4-D396-4169-B5DF-8769B3E006ED}" type="slidenum">
              <a:rPr lang="en-AU"/>
              <a:pPr>
                <a:defRPr/>
              </a:pPr>
              <a:t>30</a:t>
            </a:fld>
            <a:endParaRPr lang="en-AU"/>
          </a:p>
        </p:txBody>
      </p:sp>
      <p:sp>
        <p:nvSpPr>
          <p:cNvPr id="214018" name="Freeform 2"/>
          <p:cNvSpPr>
            <a:spLocks/>
          </p:cNvSpPr>
          <p:nvPr/>
        </p:nvSpPr>
        <p:spPr bwMode="auto">
          <a:xfrm flipV="1">
            <a:off x="1008063" y="1379538"/>
            <a:ext cx="7272337" cy="4318000"/>
          </a:xfrm>
          <a:custGeom>
            <a:avLst/>
            <a:gdLst>
              <a:gd name="T0" fmla="*/ 0 w 4581"/>
              <a:gd name="T1" fmla="*/ 4318000 h 1794"/>
              <a:gd name="T2" fmla="*/ 1268412 w 4581"/>
              <a:gd name="T3" fmla="*/ 1429706 h 1794"/>
              <a:gd name="T4" fmla="*/ 2562225 w 4581"/>
              <a:gd name="T5" fmla="*/ 353816 h 1794"/>
              <a:gd name="T6" fmla="*/ 3865562 w 4581"/>
              <a:gd name="T7" fmla="*/ 101090 h 1794"/>
              <a:gd name="T8" fmla="*/ 5140325 w 4581"/>
              <a:gd name="T9" fmla="*/ 43324 h 1794"/>
              <a:gd name="T10" fmla="*/ 6443662 w 4581"/>
              <a:gd name="T11" fmla="*/ 14441 h 1794"/>
              <a:gd name="T12" fmla="*/ 7272337 w 4581"/>
              <a:gd name="T13" fmla="*/ 4814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19" name="Line 3"/>
          <p:cNvSpPr>
            <a:spLocks noChangeShapeType="1"/>
          </p:cNvSpPr>
          <p:nvPr/>
        </p:nvSpPr>
        <p:spPr bwMode="auto">
          <a:xfrm>
            <a:off x="323850" y="4287838"/>
            <a:ext cx="2195513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7667625" y="5907088"/>
            <a:ext cx="1189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Time</a:t>
            </a:r>
            <a:endParaRPr lang="en-AU" altLang="en-US" sz="1800"/>
          </a:p>
        </p:txBody>
      </p:sp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34925" y="1082675"/>
            <a:ext cx="97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100%</a:t>
            </a:r>
            <a:endParaRPr lang="en-AU" altLang="en-US"/>
          </a:p>
        </p:txBody>
      </p:sp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1979613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T</a:t>
            </a:r>
            <a:endParaRPr lang="en-AU" altLang="en-US"/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3275013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2T</a:t>
            </a:r>
            <a:endParaRPr lang="en-AU" altLang="en-US"/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4572000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3T</a:t>
            </a:r>
            <a:endParaRPr lang="en-AU" altLang="en-US"/>
          </a:p>
        </p:txBody>
      </p:sp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5867400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4T</a:t>
            </a:r>
            <a:endParaRPr lang="en-AU" altLang="en-US"/>
          </a:p>
        </p:txBody>
      </p:sp>
      <p:sp>
        <p:nvSpPr>
          <p:cNvPr id="214026" name="Text Box 10"/>
          <p:cNvSpPr txBox="1">
            <a:spLocks noChangeArrowheads="1"/>
          </p:cNvSpPr>
          <p:nvPr/>
        </p:nvSpPr>
        <p:spPr bwMode="auto">
          <a:xfrm>
            <a:off x="7164388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5T</a:t>
            </a:r>
            <a:endParaRPr lang="en-AU" altLang="en-US"/>
          </a:p>
        </p:txBody>
      </p:sp>
      <p:sp>
        <p:nvSpPr>
          <p:cNvPr id="214027" name="Text Box 11"/>
          <p:cNvSpPr txBox="1">
            <a:spLocks noChangeArrowheads="1"/>
          </p:cNvSpPr>
          <p:nvPr/>
        </p:nvSpPr>
        <p:spPr bwMode="auto">
          <a:xfrm>
            <a:off x="107950" y="4287838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600"/>
              <a:t>36.8%</a:t>
            </a:r>
            <a:endParaRPr lang="en-AU" altLang="en-US" sz="1600"/>
          </a:p>
        </p:txBody>
      </p:sp>
      <p:sp>
        <p:nvSpPr>
          <p:cNvPr id="214028" name="Line 12"/>
          <p:cNvSpPr>
            <a:spLocks noChangeShapeType="1"/>
          </p:cNvSpPr>
          <p:nvPr/>
        </p:nvSpPr>
        <p:spPr bwMode="auto">
          <a:xfrm>
            <a:off x="4865688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29" name="Line 13"/>
          <p:cNvSpPr>
            <a:spLocks noChangeShapeType="1"/>
          </p:cNvSpPr>
          <p:nvPr/>
        </p:nvSpPr>
        <p:spPr bwMode="auto">
          <a:xfrm>
            <a:off x="6157913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0" name="Line 14"/>
          <p:cNvSpPr>
            <a:spLocks noChangeShapeType="1"/>
          </p:cNvSpPr>
          <p:nvPr/>
        </p:nvSpPr>
        <p:spPr bwMode="auto">
          <a:xfrm>
            <a:off x="7451725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1" name="Text Box 15"/>
          <p:cNvSpPr txBox="1">
            <a:spLocks noChangeArrowheads="1"/>
          </p:cNvSpPr>
          <p:nvPr/>
        </p:nvSpPr>
        <p:spPr bwMode="auto">
          <a:xfrm>
            <a:off x="468313" y="115888"/>
            <a:ext cx="8208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Universal Time Constant Curves (T = RC or T = </a:t>
            </a:r>
            <a:r>
              <a:rPr lang="en-US" altLang="en-US" baseline="30000"/>
              <a:t>L</a:t>
            </a:r>
            <a:r>
              <a:rPr lang="en-US" altLang="en-US" baseline="-25000"/>
              <a:t>/R</a:t>
            </a:r>
            <a:r>
              <a:rPr lang="en-US" altLang="en-US"/>
              <a:t>)</a:t>
            </a:r>
            <a:endParaRPr lang="en-AU" altLang="en-US"/>
          </a:p>
        </p:txBody>
      </p:sp>
      <p:sp>
        <p:nvSpPr>
          <p:cNvPr id="214032" name="Line 16"/>
          <p:cNvSpPr>
            <a:spLocks noChangeShapeType="1"/>
          </p:cNvSpPr>
          <p:nvPr/>
        </p:nvSpPr>
        <p:spPr bwMode="auto">
          <a:xfrm>
            <a:off x="2281238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3" name="Line 17"/>
          <p:cNvSpPr>
            <a:spLocks noChangeShapeType="1"/>
          </p:cNvSpPr>
          <p:nvPr/>
        </p:nvSpPr>
        <p:spPr bwMode="auto">
          <a:xfrm>
            <a:off x="3573463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4" name="Line 18"/>
          <p:cNvSpPr>
            <a:spLocks noChangeShapeType="1"/>
          </p:cNvSpPr>
          <p:nvPr/>
        </p:nvSpPr>
        <p:spPr bwMode="auto">
          <a:xfrm rot="5400000">
            <a:off x="4922838" y="-2527300"/>
            <a:ext cx="0" cy="7867650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5" name="Line 19"/>
          <p:cNvSpPr>
            <a:spLocks noChangeShapeType="1"/>
          </p:cNvSpPr>
          <p:nvPr/>
        </p:nvSpPr>
        <p:spPr bwMode="auto">
          <a:xfrm>
            <a:off x="971550" y="687388"/>
            <a:ext cx="17463" cy="504031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6" name="Line 20"/>
          <p:cNvSpPr>
            <a:spLocks noChangeShapeType="1"/>
          </p:cNvSpPr>
          <p:nvPr/>
        </p:nvSpPr>
        <p:spPr bwMode="auto">
          <a:xfrm rot="5400000">
            <a:off x="4922838" y="1793875"/>
            <a:ext cx="0" cy="78676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7" name="Freeform 21"/>
          <p:cNvSpPr>
            <a:spLocks/>
          </p:cNvSpPr>
          <p:nvPr/>
        </p:nvSpPr>
        <p:spPr bwMode="auto">
          <a:xfrm>
            <a:off x="1008063" y="1406525"/>
            <a:ext cx="7272337" cy="4284663"/>
          </a:xfrm>
          <a:custGeom>
            <a:avLst/>
            <a:gdLst>
              <a:gd name="T0" fmla="*/ 0 w 4581"/>
              <a:gd name="T1" fmla="*/ 4284663 h 1794"/>
              <a:gd name="T2" fmla="*/ 1268412 w 4581"/>
              <a:gd name="T3" fmla="*/ 1418668 h 1794"/>
              <a:gd name="T4" fmla="*/ 2562225 w 4581"/>
              <a:gd name="T5" fmla="*/ 351084 h 1794"/>
              <a:gd name="T6" fmla="*/ 3865562 w 4581"/>
              <a:gd name="T7" fmla="*/ 100310 h 1794"/>
              <a:gd name="T8" fmla="*/ 5140325 w 4581"/>
              <a:gd name="T9" fmla="*/ 42990 h 1794"/>
              <a:gd name="T10" fmla="*/ 6443662 w 4581"/>
              <a:gd name="T11" fmla="*/ 14330 h 1794"/>
              <a:gd name="T12" fmla="*/ 7272337 w 4581"/>
              <a:gd name="T13" fmla="*/ 4777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8" name="Line 22"/>
          <p:cNvSpPr>
            <a:spLocks noChangeShapeType="1"/>
          </p:cNvSpPr>
          <p:nvPr/>
        </p:nvSpPr>
        <p:spPr bwMode="auto">
          <a:xfrm>
            <a:off x="250825" y="2811463"/>
            <a:ext cx="2195513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9" name="Text Box 23"/>
          <p:cNvSpPr txBox="1">
            <a:spLocks noChangeArrowheads="1"/>
          </p:cNvSpPr>
          <p:nvPr/>
        </p:nvSpPr>
        <p:spPr bwMode="auto">
          <a:xfrm>
            <a:off x="34925" y="2451100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600"/>
              <a:t>63.2%</a:t>
            </a:r>
            <a:endParaRPr lang="en-AU" altLang="en-US" sz="1600"/>
          </a:p>
        </p:txBody>
      </p:sp>
      <p:sp>
        <p:nvSpPr>
          <p:cNvPr id="2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4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4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4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4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4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4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4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14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4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4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4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14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14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214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14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1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1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1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8" grpId="0" animBg="1"/>
      <p:bldP spid="214019" grpId="0" animBg="1"/>
      <p:bldP spid="214020" grpId="0"/>
      <p:bldP spid="214021" grpId="0"/>
      <p:bldP spid="214022" grpId="0"/>
      <p:bldP spid="214023" grpId="0"/>
      <p:bldP spid="214024" grpId="0"/>
      <p:bldP spid="214025" grpId="0"/>
      <p:bldP spid="214026" grpId="0"/>
      <p:bldP spid="214027" grpId="0"/>
      <p:bldP spid="214028" grpId="0" animBg="1"/>
      <p:bldP spid="214029" grpId="0" animBg="1"/>
      <p:bldP spid="214030" grpId="0" animBg="1"/>
      <p:bldP spid="214031" grpId="0"/>
      <p:bldP spid="214032" grpId="0" animBg="1"/>
      <p:bldP spid="214033" grpId="0" animBg="1"/>
      <p:bldP spid="214034" grpId="0" animBg="1"/>
      <p:bldP spid="214035" grpId="0" animBg="1"/>
      <p:bldP spid="214036" grpId="0" animBg="1"/>
      <p:bldP spid="214037" grpId="0" animBg="1"/>
      <p:bldP spid="214038" grpId="0" animBg="1"/>
      <p:bldP spid="214039" grpId="0"/>
      <p:bldP spid="2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 rot="-2700000">
            <a:off x="1407362" y="581026"/>
            <a:ext cx="1008000" cy="0"/>
            <a:chOff x="1353096" y="1068865"/>
            <a:chExt cx="1008000" cy="0"/>
          </a:xfrm>
        </p:grpSpPr>
        <p:cxnSp>
          <p:nvCxnSpPr>
            <p:cNvPr id="49" name="AutoShape 30"/>
            <p:cNvCxnSpPr>
              <a:cxnSpLocks noChangeShapeType="1"/>
            </p:cNvCxnSpPr>
            <p:nvPr/>
          </p:nvCxnSpPr>
          <p:spPr bwMode="auto">
            <a:xfrm flipV="1">
              <a:off x="1353096" y="1068865"/>
              <a:ext cx="1008000" cy="0"/>
            </a:xfrm>
            <a:prstGeom prst="straightConnector1">
              <a:avLst/>
            </a:prstGeom>
            <a:noFill/>
            <a:ln w="38100">
              <a:noFill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AutoShape 33"/>
            <p:cNvCxnSpPr>
              <a:cxnSpLocks noChangeShapeType="1"/>
            </p:cNvCxnSpPr>
            <p:nvPr/>
          </p:nvCxnSpPr>
          <p:spPr bwMode="auto">
            <a:xfrm flipH="1">
              <a:off x="1353096" y="1068865"/>
              <a:ext cx="504000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1" name="Arc 50"/>
          <p:cNvSpPr/>
          <p:nvPr/>
        </p:nvSpPr>
        <p:spPr bwMode="auto">
          <a:xfrm flipH="1" flipV="1">
            <a:off x="1511660" y="80628"/>
            <a:ext cx="684000" cy="684000"/>
          </a:xfrm>
          <a:prstGeom prst="arc">
            <a:avLst>
              <a:gd name="adj1" fmla="val 16200000"/>
              <a:gd name="adj2" fmla="val 1207935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DBDF4C-9D2B-4A1D-AC8D-E94E86155C80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CC4E83-CF47-4D31-880F-A14677313958}" type="slidenum">
              <a:rPr lang="en-AU"/>
              <a:pPr>
                <a:defRPr/>
              </a:pPr>
              <a:t>31</a:t>
            </a:fld>
            <a:endParaRPr lang="en-AU"/>
          </a:p>
        </p:txBody>
      </p:sp>
      <p:sp>
        <p:nvSpPr>
          <p:cNvPr id="32772" name="Rectangle 2"/>
          <p:cNvSpPr>
            <a:spLocks noChangeArrowheads="1"/>
          </p:cNvSpPr>
          <p:nvPr/>
        </p:nvSpPr>
        <p:spPr bwMode="auto">
          <a:xfrm rot="-5400000">
            <a:off x="3726656" y="1701007"/>
            <a:ext cx="792163" cy="323850"/>
          </a:xfrm>
          <a:prstGeom prst="rect">
            <a:avLst/>
          </a:prstGeom>
          <a:solidFill>
            <a:srgbClr val="CCFFFF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3" name="Text Box 3"/>
          <p:cNvSpPr txBox="1">
            <a:spLocks noChangeArrowheads="1"/>
          </p:cNvSpPr>
          <p:nvPr/>
        </p:nvSpPr>
        <p:spPr bwMode="auto">
          <a:xfrm>
            <a:off x="4283968" y="1679575"/>
            <a:ext cx="6111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/>
              <a:t>2 Ω</a:t>
            </a:r>
          </a:p>
        </p:txBody>
      </p:sp>
      <p:sp>
        <p:nvSpPr>
          <p:cNvPr id="32774" name="Oval 4"/>
          <p:cNvSpPr>
            <a:spLocks noChangeArrowheads="1"/>
          </p:cNvSpPr>
          <p:nvPr/>
        </p:nvSpPr>
        <p:spPr bwMode="auto">
          <a:xfrm>
            <a:off x="1260475" y="476250"/>
            <a:ext cx="144463" cy="142875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6" name="Text Box 6"/>
          <p:cNvSpPr txBox="1">
            <a:spLocks noChangeArrowheads="1"/>
          </p:cNvSpPr>
          <p:nvPr/>
        </p:nvSpPr>
        <p:spPr bwMode="auto">
          <a:xfrm>
            <a:off x="539750" y="1376363"/>
            <a:ext cx="936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0.2 V</a:t>
            </a:r>
            <a:endParaRPr lang="el-GR" altLang="en-US" sz="1800"/>
          </a:p>
        </p:txBody>
      </p:sp>
      <p:sp>
        <p:nvSpPr>
          <p:cNvPr id="32777" name="Text Box 7"/>
          <p:cNvSpPr txBox="1">
            <a:spLocks noChangeArrowheads="1"/>
          </p:cNvSpPr>
          <p:nvPr/>
        </p:nvSpPr>
        <p:spPr bwMode="auto">
          <a:xfrm>
            <a:off x="485775" y="584200"/>
            <a:ext cx="360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+</a:t>
            </a:r>
            <a:endParaRPr lang="en-AU" altLang="en-US" sz="4400"/>
          </a:p>
        </p:txBody>
      </p:sp>
      <p:sp>
        <p:nvSpPr>
          <p:cNvPr id="32778" name="Text Box 8"/>
          <p:cNvSpPr txBox="1">
            <a:spLocks noChangeArrowheads="1"/>
          </p:cNvSpPr>
          <p:nvPr/>
        </p:nvSpPr>
        <p:spPr bwMode="auto">
          <a:xfrm>
            <a:off x="485775" y="1736725"/>
            <a:ext cx="360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-</a:t>
            </a:r>
            <a:endParaRPr lang="en-AU" altLang="en-US" sz="4400"/>
          </a:p>
        </p:txBody>
      </p:sp>
      <p:cxnSp>
        <p:nvCxnSpPr>
          <p:cNvPr id="32779" name="AutoShape 9"/>
          <p:cNvCxnSpPr>
            <a:cxnSpLocks noChangeShapeType="1"/>
            <a:stCxn id="32807" idx="0"/>
            <a:endCxn id="32774" idx="2"/>
          </p:cNvCxnSpPr>
          <p:nvPr/>
        </p:nvCxnSpPr>
        <p:spPr bwMode="auto">
          <a:xfrm rot="-5400000">
            <a:off x="592931" y="384970"/>
            <a:ext cx="485775" cy="811212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2780" name="Group 10"/>
          <p:cNvGrpSpPr>
            <a:grpSpLocks/>
          </p:cNvGrpSpPr>
          <p:nvPr/>
        </p:nvGrpSpPr>
        <p:grpSpPr bwMode="auto">
          <a:xfrm>
            <a:off x="107950" y="1052513"/>
            <a:ext cx="647700" cy="1008062"/>
            <a:chOff x="590" y="1049"/>
            <a:chExt cx="408" cy="635"/>
          </a:xfrm>
        </p:grpSpPr>
        <p:grpSp>
          <p:nvGrpSpPr>
            <p:cNvPr id="32806" name="Group 11"/>
            <p:cNvGrpSpPr>
              <a:grpSpLocks/>
            </p:cNvGrpSpPr>
            <p:nvPr/>
          </p:nvGrpSpPr>
          <p:grpSpPr bwMode="auto">
            <a:xfrm>
              <a:off x="590" y="1117"/>
              <a:ext cx="408" cy="522"/>
              <a:chOff x="998" y="2840"/>
              <a:chExt cx="408" cy="522"/>
            </a:xfrm>
          </p:grpSpPr>
          <p:grpSp>
            <p:nvGrpSpPr>
              <p:cNvPr id="32809" name="Group 12"/>
              <p:cNvGrpSpPr>
                <a:grpSpLocks/>
              </p:cNvGrpSpPr>
              <p:nvPr/>
            </p:nvGrpSpPr>
            <p:grpSpPr bwMode="auto">
              <a:xfrm>
                <a:off x="998" y="2840"/>
                <a:ext cx="408" cy="67"/>
                <a:chOff x="1020" y="2955"/>
                <a:chExt cx="408" cy="67"/>
              </a:xfrm>
            </p:grpSpPr>
            <p:sp>
              <p:nvSpPr>
                <p:cNvPr id="32814" name="Line 13"/>
                <p:cNvSpPr>
                  <a:spLocks noChangeShapeType="1"/>
                </p:cNvSpPr>
                <p:nvPr/>
              </p:nvSpPr>
              <p:spPr bwMode="auto">
                <a:xfrm>
                  <a:off x="1020" y="2955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2815" name="Line 14"/>
                <p:cNvSpPr>
                  <a:spLocks noChangeShapeType="1"/>
                </p:cNvSpPr>
                <p:nvPr/>
              </p:nvSpPr>
              <p:spPr bwMode="auto">
                <a:xfrm>
                  <a:off x="1076" y="3022"/>
                  <a:ext cx="295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32810" name="Group 15"/>
              <p:cNvGrpSpPr>
                <a:grpSpLocks/>
              </p:cNvGrpSpPr>
              <p:nvPr/>
            </p:nvGrpSpPr>
            <p:grpSpPr bwMode="auto">
              <a:xfrm>
                <a:off x="998" y="3295"/>
                <a:ext cx="408" cy="67"/>
                <a:chOff x="1021" y="3204"/>
                <a:chExt cx="408" cy="67"/>
              </a:xfrm>
            </p:grpSpPr>
            <p:sp>
              <p:nvSpPr>
                <p:cNvPr id="32812" name="Line 16"/>
                <p:cNvSpPr>
                  <a:spLocks noChangeShapeType="1"/>
                </p:cNvSpPr>
                <p:nvPr/>
              </p:nvSpPr>
              <p:spPr bwMode="auto">
                <a:xfrm>
                  <a:off x="1021" y="3204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2813" name="Line 17"/>
                <p:cNvSpPr>
                  <a:spLocks noChangeShapeType="1"/>
                </p:cNvSpPr>
                <p:nvPr/>
              </p:nvSpPr>
              <p:spPr bwMode="auto">
                <a:xfrm>
                  <a:off x="1077" y="3271"/>
                  <a:ext cx="295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32811" name="Line 18"/>
              <p:cNvSpPr>
                <a:spLocks noChangeShapeType="1"/>
              </p:cNvSpPr>
              <p:nvPr/>
            </p:nvSpPr>
            <p:spPr bwMode="auto">
              <a:xfrm>
                <a:off x="1202" y="2931"/>
                <a:ext cx="0" cy="34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32807" name="Line 19"/>
            <p:cNvSpPr>
              <a:spLocks noChangeShapeType="1"/>
            </p:cNvSpPr>
            <p:nvPr/>
          </p:nvSpPr>
          <p:spPr bwMode="auto">
            <a:xfrm>
              <a:off x="793" y="1049"/>
              <a:ext cx="0" cy="4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2808" name="Line 20"/>
            <p:cNvSpPr>
              <a:spLocks noChangeShapeType="1"/>
            </p:cNvSpPr>
            <p:nvPr/>
          </p:nvSpPr>
          <p:spPr bwMode="auto">
            <a:xfrm>
              <a:off x="793" y="1639"/>
              <a:ext cx="0" cy="4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cxnSp>
        <p:nvCxnSpPr>
          <p:cNvPr id="32783" name="AutoShape 27"/>
          <p:cNvCxnSpPr>
            <a:cxnSpLocks noChangeShapeType="1"/>
            <a:endCxn id="32772" idx="1"/>
          </p:cNvCxnSpPr>
          <p:nvPr/>
        </p:nvCxnSpPr>
        <p:spPr bwMode="auto">
          <a:xfrm>
            <a:off x="431800" y="2060575"/>
            <a:ext cx="3692525" cy="219075"/>
          </a:xfrm>
          <a:prstGeom prst="bentConnector4">
            <a:avLst>
              <a:gd name="adj1" fmla="val 130"/>
              <a:gd name="adj2" fmla="val 396375"/>
            </a:avLst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86" name="Text Box 30"/>
          <p:cNvSpPr txBox="1">
            <a:spLocks noChangeArrowheads="1"/>
          </p:cNvSpPr>
          <p:nvPr/>
        </p:nvSpPr>
        <p:spPr bwMode="auto">
          <a:xfrm>
            <a:off x="2867025" y="0"/>
            <a:ext cx="568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4 H</a:t>
            </a:r>
            <a:endParaRPr lang="el-GR" altLang="en-US" sz="1800"/>
          </a:p>
        </p:txBody>
      </p:sp>
      <p:sp>
        <p:nvSpPr>
          <p:cNvPr id="213025" name="Text Box 33"/>
          <p:cNvSpPr txBox="1">
            <a:spLocks noChangeArrowheads="1"/>
          </p:cNvSpPr>
          <p:nvPr/>
        </p:nvSpPr>
        <p:spPr bwMode="auto">
          <a:xfrm>
            <a:off x="4643438" y="414338"/>
            <a:ext cx="42846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u="sng" dirty="0">
                <a:solidFill>
                  <a:schemeClr val="bg1">
                    <a:lumMod val="50000"/>
                  </a:schemeClr>
                </a:solidFill>
              </a:rPr>
              <a:t>t = </a:t>
            </a:r>
            <a:r>
              <a:rPr lang="en-US" altLang="en-US" sz="1800" u="sng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altLang="en-US" sz="1800" dirty="0" smtClean="0">
                <a:solidFill>
                  <a:schemeClr val="bg1">
                    <a:lumMod val="50000"/>
                  </a:schemeClr>
                </a:solidFill>
              </a:rPr>
              <a:t>	(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Switch from Open to Closed)</a:t>
            </a:r>
            <a:endParaRPr lang="en-AU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788" name="Text Box 34"/>
          <p:cNvSpPr txBox="1">
            <a:spLocks noChangeArrowheads="1"/>
          </p:cNvSpPr>
          <p:nvPr/>
        </p:nvSpPr>
        <p:spPr bwMode="auto">
          <a:xfrm>
            <a:off x="2941638" y="1009650"/>
            <a:ext cx="4175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V</a:t>
            </a:r>
            <a:r>
              <a:rPr lang="en-US" altLang="en-US" sz="1800" baseline="-25000"/>
              <a:t>L</a:t>
            </a:r>
            <a:endParaRPr lang="el-GR" altLang="en-US" sz="1800"/>
          </a:p>
        </p:txBody>
      </p:sp>
      <p:sp>
        <p:nvSpPr>
          <p:cNvPr id="32789" name="AutoShape 35"/>
          <p:cNvSpPr>
            <a:spLocks/>
          </p:cNvSpPr>
          <p:nvPr/>
        </p:nvSpPr>
        <p:spPr bwMode="auto">
          <a:xfrm rot="-5400000">
            <a:off x="3024187" y="314326"/>
            <a:ext cx="252413" cy="1223962"/>
          </a:xfrm>
          <a:prstGeom prst="leftBrace">
            <a:avLst>
              <a:gd name="adj1" fmla="val 40409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90" name="Text Box 36"/>
          <p:cNvSpPr txBox="1">
            <a:spLocks noChangeArrowheads="1"/>
          </p:cNvSpPr>
          <p:nvPr/>
        </p:nvSpPr>
        <p:spPr bwMode="auto">
          <a:xfrm>
            <a:off x="3314700" y="1681163"/>
            <a:ext cx="428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/>
              <a:t>V</a:t>
            </a:r>
            <a:r>
              <a:rPr lang="en-US" altLang="en-US" sz="1800" baseline="-25000"/>
              <a:t>R</a:t>
            </a:r>
            <a:endParaRPr lang="el-GR" altLang="en-US" sz="1800"/>
          </a:p>
        </p:txBody>
      </p:sp>
      <p:sp>
        <p:nvSpPr>
          <p:cNvPr id="32791" name="AutoShape 37"/>
          <p:cNvSpPr>
            <a:spLocks/>
          </p:cNvSpPr>
          <p:nvPr/>
        </p:nvSpPr>
        <p:spPr bwMode="auto">
          <a:xfrm>
            <a:off x="3743325" y="1449388"/>
            <a:ext cx="109538" cy="828675"/>
          </a:xfrm>
          <a:prstGeom prst="leftBrace">
            <a:avLst>
              <a:gd name="adj1" fmla="val 63043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3031" name="Text Box 39"/>
          <p:cNvSpPr txBox="1">
            <a:spLocks noChangeArrowheads="1"/>
          </p:cNvSpPr>
          <p:nvPr/>
        </p:nvSpPr>
        <p:spPr bwMode="auto">
          <a:xfrm>
            <a:off x="4930775" y="2701523"/>
            <a:ext cx="30652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smtClean="0"/>
              <a:t>This is a Series </a:t>
            </a:r>
            <a:r>
              <a:rPr lang="en-US" altLang="en-US" sz="1800" dirty="0" err="1" smtClean="0"/>
              <a:t>LR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Cct</a:t>
            </a:r>
            <a:r>
              <a:rPr lang="en-US" altLang="en-US" sz="1800" dirty="0" smtClean="0"/>
              <a:t>, so:</a:t>
            </a:r>
            <a:br>
              <a:rPr lang="en-US" altLang="en-US" sz="1800" dirty="0" smtClean="0"/>
            </a:br>
            <a:r>
              <a:rPr lang="en-US" altLang="en-US" sz="1800" dirty="0"/>
              <a:t>	</a:t>
            </a:r>
            <a:r>
              <a:rPr lang="en-US" altLang="en-US" sz="1800" dirty="0" smtClean="0"/>
              <a:t>I</a:t>
            </a:r>
            <a:r>
              <a:rPr lang="en-US" altLang="en-US" sz="1800" baseline="-25000" dirty="0" smtClean="0"/>
              <a:t>L</a:t>
            </a:r>
            <a:r>
              <a:rPr lang="en-US" altLang="en-US" sz="1800" dirty="0" smtClean="0"/>
              <a:t> </a:t>
            </a:r>
            <a:r>
              <a:rPr lang="en-US" altLang="en-US" sz="1800" dirty="0"/>
              <a:t>= I</a:t>
            </a:r>
            <a:r>
              <a:rPr lang="en-US" altLang="en-US" sz="1800" baseline="-25000" dirty="0"/>
              <a:t>R</a:t>
            </a:r>
            <a:r>
              <a:rPr lang="en-US" altLang="en-US" sz="1800" dirty="0"/>
              <a:t> = I</a:t>
            </a:r>
            <a:r>
              <a:rPr lang="en-US" altLang="en-US" sz="1800" baseline="-25000" dirty="0"/>
              <a:t>T</a:t>
            </a:r>
            <a:r>
              <a:rPr lang="en-US" altLang="en-US" sz="1800" dirty="0"/>
              <a:t> = 0</a:t>
            </a:r>
            <a:endParaRPr lang="en-AU" altLang="en-US" sz="1800" dirty="0"/>
          </a:p>
        </p:txBody>
      </p:sp>
      <p:sp>
        <p:nvSpPr>
          <p:cNvPr id="213032" name="Text Box 40"/>
          <p:cNvSpPr txBox="1">
            <a:spLocks noChangeArrowheads="1"/>
          </p:cNvSpPr>
          <p:nvPr/>
        </p:nvSpPr>
        <p:spPr bwMode="auto">
          <a:xfrm>
            <a:off x="4930775" y="3455712"/>
            <a:ext cx="38536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smtClean="0"/>
              <a:t>and:	T </a:t>
            </a:r>
            <a:r>
              <a:rPr lang="en-US" altLang="en-US" sz="1800" dirty="0"/>
              <a:t>= </a:t>
            </a:r>
            <a:r>
              <a:rPr lang="en-US" altLang="en-US" sz="1800" baseline="30000" dirty="0"/>
              <a:t>L</a:t>
            </a:r>
            <a:r>
              <a:rPr lang="en-US" altLang="en-US" sz="1800" dirty="0"/>
              <a:t>/</a:t>
            </a:r>
            <a:r>
              <a:rPr lang="en-US" altLang="en-US" sz="1800" baseline="-25000" dirty="0"/>
              <a:t>R</a:t>
            </a:r>
            <a:r>
              <a:rPr lang="en-US" altLang="en-US" sz="1800" dirty="0"/>
              <a:t> = </a:t>
            </a:r>
            <a:r>
              <a:rPr lang="en-US" altLang="en-US" sz="1800" baseline="30000" dirty="0"/>
              <a:t>4</a:t>
            </a:r>
            <a:r>
              <a:rPr lang="en-US" altLang="en-US" sz="1800" dirty="0"/>
              <a:t>/</a:t>
            </a:r>
            <a:r>
              <a:rPr lang="en-US" altLang="en-US" sz="1800" baseline="-25000" dirty="0"/>
              <a:t>2</a:t>
            </a:r>
            <a:r>
              <a:rPr lang="en-US" altLang="en-US" sz="1800" dirty="0"/>
              <a:t> = 2 s</a:t>
            </a:r>
            <a:endParaRPr lang="el-GR" altLang="en-US" sz="1800" dirty="0"/>
          </a:p>
        </p:txBody>
      </p:sp>
      <p:sp>
        <p:nvSpPr>
          <p:cNvPr id="213033" name="Text Box 41"/>
          <p:cNvSpPr txBox="1">
            <a:spLocks noChangeArrowheads="1"/>
          </p:cNvSpPr>
          <p:nvPr/>
        </p:nvSpPr>
        <p:spPr bwMode="auto">
          <a:xfrm>
            <a:off x="1835150" y="4226313"/>
            <a:ext cx="65865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After 5T </a:t>
            </a:r>
            <a:r>
              <a:rPr lang="en-US" altLang="en-US" sz="1800" u="sng" dirty="0">
                <a:solidFill>
                  <a:schemeClr val="bg1">
                    <a:lumMod val="50000"/>
                  </a:schemeClr>
                </a:solidFill>
              </a:rPr>
              <a:t>(5 x 2 = 10s)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 the magnetic field is established and </a:t>
            </a:r>
            <a:r>
              <a:rPr lang="en-US" altLang="en-US" sz="1800" dirty="0" smtClean="0">
                <a:solidFill>
                  <a:schemeClr val="bg1">
                    <a:lumMod val="50000"/>
                  </a:schemeClr>
                </a:solidFill>
              </a:rPr>
              <a:t>the current has achieved a steady state. Therefore:</a:t>
            </a:r>
            <a:endParaRPr lang="en-AU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3036" name="Text Box 44"/>
          <p:cNvSpPr txBox="1">
            <a:spLocks noChangeArrowheads="1"/>
          </p:cNvSpPr>
          <p:nvPr/>
        </p:nvSpPr>
        <p:spPr bwMode="auto">
          <a:xfrm>
            <a:off x="2660650" y="4983727"/>
            <a:ext cx="3608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/>
              <a:t>V</a:t>
            </a:r>
            <a:r>
              <a:rPr lang="en-US" altLang="en-US" sz="1800" baseline="-25000"/>
              <a:t>L</a:t>
            </a:r>
            <a:r>
              <a:rPr lang="en-US" altLang="en-US" sz="1800"/>
              <a:t> = 0    and     V</a:t>
            </a:r>
            <a:r>
              <a:rPr lang="en-US" altLang="en-US" sz="1800" baseline="-25000"/>
              <a:t>R</a:t>
            </a:r>
            <a:r>
              <a:rPr lang="en-US" altLang="en-US" sz="1800"/>
              <a:t> = V</a:t>
            </a:r>
            <a:r>
              <a:rPr lang="en-US" altLang="en-US" sz="1800" baseline="-25000"/>
              <a:t>S</a:t>
            </a:r>
            <a:r>
              <a:rPr lang="en-US" altLang="en-US" sz="1800"/>
              <a:t> = 0.2 V</a:t>
            </a:r>
            <a:endParaRPr lang="en-AU" altLang="en-US" sz="1800"/>
          </a:p>
        </p:txBody>
      </p:sp>
      <p:sp>
        <p:nvSpPr>
          <p:cNvPr id="213037" name="Text Box 45"/>
          <p:cNvSpPr txBox="1">
            <a:spLocks noChangeArrowheads="1"/>
          </p:cNvSpPr>
          <p:nvPr/>
        </p:nvSpPr>
        <p:spPr bwMode="auto">
          <a:xfrm>
            <a:off x="2660650" y="5949280"/>
            <a:ext cx="45037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I</a:t>
            </a:r>
            <a:r>
              <a:rPr lang="en-US" altLang="en-US" sz="1800" baseline="-25000" dirty="0"/>
              <a:t>L</a:t>
            </a:r>
            <a:r>
              <a:rPr lang="en-US" altLang="en-US" sz="1800" dirty="0"/>
              <a:t> = I</a:t>
            </a:r>
            <a:r>
              <a:rPr lang="en-US" altLang="en-US" sz="1800" baseline="-25000" dirty="0"/>
              <a:t>T</a:t>
            </a:r>
            <a:r>
              <a:rPr lang="en-US" altLang="en-US" sz="1800" dirty="0"/>
              <a:t> = I</a:t>
            </a:r>
            <a:r>
              <a:rPr lang="en-US" altLang="en-US" sz="1800" baseline="-25000" dirty="0"/>
              <a:t>R</a:t>
            </a:r>
            <a:r>
              <a:rPr lang="en-US" altLang="en-US" sz="1800" dirty="0"/>
              <a:t> = </a:t>
            </a:r>
            <a:r>
              <a:rPr lang="en-US" altLang="en-US" sz="1800" baseline="30000" dirty="0"/>
              <a:t>V</a:t>
            </a:r>
            <a:r>
              <a:rPr lang="en-US" altLang="en-US" sz="1800" dirty="0"/>
              <a:t>/</a:t>
            </a:r>
            <a:r>
              <a:rPr lang="en-US" altLang="en-US" sz="1800" baseline="-25000" dirty="0"/>
              <a:t>R</a:t>
            </a:r>
            <a:r>
              <a:rPr lang="en-US" altLang="en-US" sz="1800" dirty="0"/>
              <a:t> = </a:t>
            </a:r>
            <a:r>
              <a:rPr lang="en-US" altLang="en-US" sz="1800" baseline="30000" dirty="0"/>
              <a:t>0.2</a:t>
            </a:r>
            <a:r>
              <a:rPr lang="en-US" altLang="en-US" sz="1800" dirty="0"/>
              <a:t>/</a:t>
            </a:r>
            <a:r>
              <a:rPr lang="en-US" altLang="en-US" sz="1800" baseline="-25000" dirty="0"/>
              <a:t>2</a:t>
            </a:r>
            <a:r>
              <a:rPr lang="en-US" altLang="en-US" sz="1800" dirty="0"/>
              <a:t> = 0.1 A = 100 mA </a:t>
            </a:r>
            <a:endParaRPr lang="en-AU" altLang="en-US" sz="1800" dirty="0"/>
          </a:p>
        </p:txBody>
      </p:sp>
      <p:sp>
        <p:nvSpPr>
          <p:cNvPr id="213039" name="Text Box 47"/>
          <p:cNvSpPr txBox="1">
            <a:spLocks noChangeArrowheads="1"/>
          </p:cNvSpPr>
          <p:nvPr/>
        </p:nvSpPr>
        <p:spPr bwMode="auto">
          <a:xfrm>
            <a:off x="1835150" y="5466503"/>
            <a:ext cx="6478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The maximum current will flow in the circuit after t = 5T</a:t>
            </a:r>
            <a:endParaRPr lang="en-AU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3040" name="Text Box 48"/>
          <p:cNvSpPr txBox="1">
            <a:spLocks noChangeArrowheads="1"/>
          </p:cNvSpPr>
          <p:nvPr/>
        </p:nvSpPr>
        <p:spPr bwMode="auto">
          <a:xfrm>
            <a:off x="4930775" y="1939128"/>
            <a:ext cx="39973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tabLst>
                <a:tab pos="266700" algn="l"/>
              </a:tabLst>
            </a:pPr>
            <a:r>
              <a:rPr lang="en-US" altLang="en-US" sz="1800" dirty="0" smtClean="0"/>
              <a:t>@ t = 0</a:t>
            </a:r>
            <a:br>
              <a:rPr lang="en-US" altLang="en-US" sz="1800" dirty="0" smtClean="0"/>
            </a:br>
            <a:r>
              <a:rPr lang="en-US" altLang="en-US" sz="1800" dirty="0" smtClean="0"/>
              <a:t>	I</a:t>
            </a:r>
            <a:r>
              <a:rPr lang="en-US" altLang="en-US" sz="1800" baseline="-25000" dirty="0" smtClean="0"/>
              <a:t>T</a:t>
            </a:r>
            <a:r>
              <a:rPr lang="en-US" altLang="en-US" sz="1800" dirty="0" smtClean="0"/>
              <a:t> </a:t>
            </a:r>
            <a:r>
              <a:rPr lang="en-US" altLang="en-US" sz="1800" dirty="0"/>
              <a:t>= </a:t>
            </a:r>
            <a:r>
              <a:rPr lang="en-US" altLang="en-US" sz="1800" dirty="0" smtClean="0"/>
              <a:t>0 A,  </a:t>
            </a:r>
            <a:r>
              <a:rPr lang="en-US" altLang="en-US" sz="1800" dirty="0" err="1"/>
              <a:t>V</a:t>
            </a:r>
            <a:r>
              <a:rPr lang="en-US" altLang="en-US" sz="1800" baseline="-25000" dirty="0" err="1"/>
              <a:t>L</a:t>
            </a:r>
            <a:r>
              <a:rPr lang="en-US" altLang="en-US" sz="1800" dirty="0"/>
              <a:t> = 0.2 </a:t>
            </a:r>
            <a:r>
              <a:rPr lang="en-US" altLang="en-US" sz="1800" dirty="0" smtClean="0"/>
              <a:t>V,  and  </a:t>
            </a:r>
            <a:r>
              <a:rPr lang="en-US" altLang="en-US" sz="1800" dirty="0"/>
              <a:t>V</a:t>
            </a:r>
            <a:r>
              <a:rPr lang="en-US" altLang="en-US" sz="1800" baseline="-25000" dirty="0"/>
              <a:t>R</a:t>
            </a:r>
            <a:r>
              <a:rPr lang="en-US" altLang="en-US" sz="1800" dirty="0"/>
              <a:t> = 0</a:t>
            </a:r>
            <a:endParaRPr lang="en-AU" altLang="en-US" sz="1800" dirty="0"/>
          </a:p>
        </p:txBody>
      </p:sp>
      <p:sp>
        <p:nvSpPr>
          <p:cNvPr id="213041" name="Text Box 49"/>
          <p:cNvSpPr txBox="1">
            <a:spLocks noChangeArrowheads="1"/>
          </p:cNvSpPr>
          <p:nvPr/>
        </p:nvSpPr>
        <p:spPr bwMode="auto">
          <a:xfrm>
            <a:off x="4930775" y="899734"/>
            <a:ext cx="38512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At t = 0 current begins to flow, </a:t>
            </a:r>
            <a:r>
              <a:rPr lang="en-US" altLang="en-US" sz="1800" dirty="0" smtClean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the opposition to current flow is a </a:t>
            </a:r>
            <a:r>
              <a:rPr lang="en-US" altLang="en-US" sz="1800" dirty="0" smtClean="0">
                <a:solidFill>
                  <a:schemeClr val="bg1">
                    <a:lumMod val="50000"/>
                  </a:schemeClr>
                </a:solidFill>
              </a:rPr>
              <a:t>maximum.</a:t>
            </a:r>
            <a:endParaRPr lang="en-AU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32800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925542"/>
              </p:ext>
            </p:extLst>
          </p:nvPr>
        </p:nvGraphicFramePr>
        <p:xfrm>
          <a:off x="2520950" y="414338"/>
          <a:ext cx="1258888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5" name="Photo Editor Photo" r:id="rId3" imgW="1561905" imgH="390580" progId="MSPhotoEd.3">
                  <p:embed/>
                </p:oleObj>
              </mc:Choice>
              <mc:Fallback>
                <p:oleObj name="Photo Editor Photo" r:id="rId3" imgW="1561905" imgH="390580" progId="MSPhotoEd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950" y="414338"/>
                        <a:ext cx="1258888" cy="314325"/>
                      </a:xfrm>
                      <a:prstGeom prst="rect">
                        <a:avLst/>
                      </a:prstGeom>
                      <a:noFill/>
                      <a:ln w="19050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3043" name="AutoShape 51"/>
          <p:cNvSpPr>
            <a:spLocks noChangeArrowheads="1"/>
          </p:cNvSpPr>
          <p:nvPr/>
        </p:nvSpPr>
        <p:spPr bwMode="auto">
          <a:xfrm>
            <a:off x="358775" y="225425"/>
            <a:ext cx="612775" cy="250825"/>
          </a:xfrm>
          <a:prstGeom prst="rightArrow">
            <a:avLst>
              <a:gd name="adj1" fmla="val 50000"/>
              <a:gd name="adj2" fmla="val 6107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2802" name="AutoShape 52"/>
          <p:cNvCxnSpPr>
            <a:cxnSpLocks noChangeShapeType="1"/>
            <a:stCxn id="32772" idx="3"/>
          </p:cNvCxnSpPr>
          <p:nvPr/>
        </p:nvCxnSpPr>
        <p:spPr bwMode="auto">
          <a:xfrm rot="5400000" flipH="1">
            <a:off x="3517900" y="842963"/>
            <a:ext cx="877888" cy="334962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81" name="AutoShape 25"/>
          <p:cNvCxnSpPr>
            <a:cxnSpLocks noChangeShapeType="1"/>
            <a:stCxn id="32775" idx="6"/>
            <a:endCxn id="32800" idx="1"/>
          </p:cNvCxnSpPr>
          <p:nvPr/>
        </p:nvCxnSpPr>
        <p:spPr bwMode="auto">
          <a:xfrm flipV="1">
            <a:off x="1979613" y="571500"/>
            <a:ext cx="541337" cy="1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75" name="Oval 5"/>
          <p:cNvSpPr>
            <a:spLocks noChangeArrowheads="1"/>
          </p:cNvSpPr>
          <p:nvPr/>
        </p:nvSpPr>
        <p:spPr bwMode="auto">
          <a:xfrm>
            <a:off x="1835150" y="500063"/>
            <a:ext cx="144463" cy="142875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700000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3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3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3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3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3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3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13025" grpId="0"/>
      <p:bldP spid="213031" grpId="0"/>
      <p:bldP spid="213032" grpId="0"/>
      <p:bldP spid="213033" grpId="0"/>
      <p:bldP spid="213036" grpId="0"/>
      <p:bldP spid="213037" grpId="0"/>
      <p:bldP spid="213039" grpId="0"/>
      <p:bldP spid="213040" grpId="0"/>
      <p:bldP spid="213041" grpId="0"/>
      <p:bldP spid="213043" grpId="0" animBg="1"/>
      <p:bldP spid="5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 rot="-3300000">
            <a:off x="1402653" y="603879"/>
            <a:ext cx="1008000" cy="0"/>
            <a:chOff x="1353096" y="1068865"/>
            <a:chExt cx="1008000" cy="0"/>
          </a:xfrm>
        </p:grpSpPr>
        <p:cxnSp>
          <p:nvCxnSpPr>
            <p:cNvPr id="61" name="AutoShape 30"/>
            <p:cNvCxnSpPr>
              <a:cxnSpLocks noChangeShapeType="1"/>
            </p:cNvCxnSpPr>
            <p:nvPr/>
          </p:nvCxnSpPr>
          <p:spPr bwMode="auto">
            <a:xfrm flipV="1">
              <a:off x="1353096" y="1068865"/>
              <a:ext cx="1008000" cy="0"/>
            </a:xfrm>
            <a:prstGeom prst="straightConnector1">
              <a:avLst/>
            </a:prstGeom>
            <a:noFill/>
            <a:ln w="38100">
              <a:noFill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" name="AutoShape 33"/>
            <p:cNvCxnSpPr>
              <a:cxnSpLocks noChangeShapeType="1"/>
            </p:cNvCxnSpPr>
            <p:nvPr/>
          </p:nvCxnSpPr>
          <p:spPr bwMode="auto">
            <a:xfrm flipH="1">
              <a:off x="1353096" y="1068865"/>
              <a:ext cx="504000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9A51A1-9D2E-4A24-8AB3-5F70CB54F23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426B4B-742B-45E0-8B06-94E4836C6033}" type="slidenum">
              <a:rPr lang="en-AU"/>
              <a:pPr>
                <a:defRPr/>
              </a:pPr>
              <a:t>32</a:t>
            </a:fld>
            <a:endParaRPr lang="en-AU"/>
          </a:p>
        </p:txBody>
      </p:sp>
      <p:grpSp>
        <p:nvGrpSpPr>
          <p:cNvPr id="13" name="Group 12"/>
          <p:cNvGrpSpPr/>
          <p:nvPr/>
        </p:nvGrpSpPr>
        <p:grpSpPr>
          <a:xfrm>
            <a:off x="107950" y="73955"/>
            <a:ext cx="4926906" cy="3462995"/>
            <a:chOff x="107950" y="73955"/>
            <a:chExt cx="4926906" cy="3462995"/>
          </a:xfrm>
        </p:grpSpPr>
        <p:sp>
          <p:nvSpPr>
            <p:cNvPr id="33796" name="Rectangle 2"/>
            <p:cNvSpPr>
              <a:spLocks noChangeArrowheads="1"/>
            </p:cNvSpPr>
            <p:nvPr/>
          </p:nvSpPr>
          <p:spPr bwMode="auto">
            <a:xfrm rot="16200000">
              <a:off x="3726656" y="1820242"/>
              <a:ext cx="792163" cy="323850"/>
            </a:xfrm>
            <a:prstGeom prst="rect">
              <a:avLst/>
            </a:prstGeom>
            <a:solidFill>
              <a:srgbClr val="CCFFFF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797" name="Text Box 3"/>
            <p:cNvSpPr txBox="1">
              <a:spLocks noChangeArrowheads="1"/>
            </p:cNvSpPr>
            <p:nvPr/>
          </p:nvSpPr>
          <p:spPr bwMode="auto">
            <a:xfrm>
              <a:off x="4283968" y="1798811"/>
              <a:ext cx="7508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US" altLang="en-US" sz="1800"/>
                <a:t>47 Ω</a:t>
              </a:r>
            </a:p>
          </p:txBody>
        </p:sp>
        <p:sp>
          <p:nvSpPr>
            <p:cNvPr id="33798" name="Oval 4"/>
            <p:cNvSpPr>
              <a:spLocks noChangeArrowheads="1"/>
            </p:cNvSpPr>
            <p:nvPr/>
          </p:nvSpPr>
          <p:spPr bwMode="auto">
            <a:xfrm>
              <a:off x="1260475" y="500063"/>
              <a:ext cx="144463" cy="142875"/>
            </a:xfrm>
            <a:prstGeom prst="ellipse">
              <a:avLst/>
            </a:prstGeom>
            <a:solidFill>
              <a:srgbClr val="CC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799" name="Oval 12"/>
            <p:cNvSpPr>
              <a:spLocks noChangeArrowheads="1"/>
            </p:cNvSpPr>
            <p:nvPr/>
          </p:nvSpPr>
          <p:spPr bwMode="auto">
            <a:xfrm>
              <a:off x="1835150" y="500063"/>
              <a:ext cx="144463" cy="142875"/>
            </a:xfrm>
            <a:prstGeom prst="ellipse">
              <a:avLst/>
            </a:prstGeom>
            <a:solidFill>
              <a:srgbClr val="CC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33803" name="AutoShape 16"/>
            <p:cNvCxnSpPr>
              <a:cxnSpLocks noChangeShapeType="1"/>
              <a:endCxn id="33798" idx="2"/>
            </p:cNvCxnSpPr>
            <p:nvPr/>
          </p:nvCxnSpPr>
          <p:spPr bwMode="auto">
            <a:xfrm rot="5400000" flipH="1" flipV="1">
              <a:off x="356830" y="645680"/>
              <a:ext cx="977824" cy="829466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" name="Group 6"/>
            <p:cNvGrpSpPr/>
            <p:nvPr/>
          </p:nvGrpSpPr>
          <p:grpSpPr>
            <a:xfrm>
              <a:off x="107950" y="1124744"/>
              <a:ext cx="1368425" cy="1671568"/>
              <a:chOff x="107950" y="699369"/>
              <a:chExt cx="1368425" cy="1671568"/>
            </a:xfrm>
          </p:grpSpPr>
          <p:sp>
            <p:nvSpPr>
              <p:cNvPr id="33800" name="Text Box 13"/>
              <p:cNvSpPr txBox="1">
                <a:spLocks noChangeArrowheads="1"/>
              </p:cNvSpPr>
              <p:nvPr/>
            </p:nvSpPr>
            <p:spPr bwMode="auto">
              <a:xfrm>
                <a:off x="539750" y="1373436"/>
                <a:ext cx="936625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 sz="1800" dirty="0"/>
                  <a:t>25 V</a:t>
                </a:r>
                <a:endParaRPr lang="el-GR" altLang="en-US" sz="1800" dirty="0"/>
              </a:p>
            </p:txBody>
          </p:sp>
          <p:sp>
            <p:nvSpPr>
              <p:cNvPr id="33801" name="Text Box 14"/>
              <p:cNvSpPr txBox="1">
                <a:spLocks noChangeArrowheads="1"/>
              </p:cNvSpPr>
              <p:nvPr/>
            </p:nvSpPr>
            <p:spPr bwMode="auto">
              <a:xfrm>
                <a:off x="431540" y="699369"/>
                <a:ext cx="36036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 sz="3200" dirty="0"/>
                  <a:t>+</a:t>
                </a:r>
                <a:endParaRPr lang="en-AU" altLang="en-US" sz="3200" dirty="0"/>
              </a:p>
            </p:txBody>
          </p:sp>
          <p:sp>
            <p:nvSpPr>
              <p:cNvPr id="33802" name="Text Box 15"/>
              <p:cNvSpPr txBox="1">
                <a:spLocks noChangeArrowheads="1"/>
              </p:cNvSpPr>
              <p:nvPr/>
            </p:nvSpPr>
            <p:spPr bwMode="auto">
              <a:xfrm>
                <a:off x="431540" y="1786162"/>
                <a:ext cx="36036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 sz="3200" dirty="0"/>
                  <a:t>-</a:t>
                </a:r>
                <a:endParaRPr lang="en-AU" altLang="en-US" sz="3200" dirty="0"/>
              </a:p>
            </p:txBody>
          </p:sp>
          <p:grpSp>
            <p:nvGrpSpPr>
              <p:cNvPr id="33804" name="Group 17"/>
              <p:cNvGrpSpPr>
                <a:grpSpLocks/>
              </p:cNvGrpSpPr>
              <p:nvPr/>
            </p:nvGrpSpPr>
            <p:grpSpPr bwMode="auto">
              <a:xfrm>
                <a:off x="107950" y="1052513"/>
                <a:ext cx="647700" cy="1008062"/>
                <a:chOff x="590" y="1049"/>
                <a:chExt cx="408" cy="635"/>
              </a:xfrm>
            </p:grpSpPr>
            <p:grpSp>
              <p:nvGrpSpPr>
                <p:cNvPr id="33842" name="Group 18"/>
                <p:cNvGrpSpPr>
                  <a:grpSpLocks/>
                </p:cNvGrpSpPr>
                <p:nvPr/>
              </p:nvGrpSpPr>
              <p:grpSpPr bwMode="auto">
                <a:xfrm>
                  <a:off x="590" y="1117"/>
                  <a:ext cx="408" cy="522"/>
                  <a:chOff x="998" y="2840"/>
                  <a:chExt cx="408" cy="522"/>
                </a:xfrm>
              </p:grpSpPr>
              <p:grpSp>
                <p:nvGrpSpPr>
                  <p:cNvPr id="33845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998" y="2840"/>
                    <a:ext cx="408" cy="67"/>
                    <a:chOff x="1020" y="2955"/>
                    <a:chExt cx="408" cy="67"/>
                  </a:xfrm>
                </p:grpSpPr>
                <p:sp>
                  <p:nvSpPr>
                    <p:cNvPr id="33850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20" y="2955"/>
                      <a:ext cx="40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3851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6" y="3022"/>
                      <a:ext cx="295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</p:grpSp>
              <p:grpSp>
                <p:nvGrpSpPr>
                  <p:cNvPr id="3384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998" y="3295"/>
                    <a:ext cx="408" cy="67"/>
                    <a:chOff x="1021" y="3204"/>
                    <a:chExt cx="408" cy="67"/>
                  </a:xfrm>
                </p:grpSpPr>
                <p:sp>
                  <p:nvSpPr>
                    <p:cNvPr id="33848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21" y="3204"/>
                      <a:ext cx="40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3849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7" y="3271"/>
                      <a:ext cx="295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</p:grpSp>
              <p:sp>
                <p:nvSpPr>
                  <p:cNvPr id="33847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202" y="2840"/>
                    <a:ext cx="0" cy="431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sp>
              <p:nvSpPr>
                <p:cNvPr id="33843" name="Line 26"/>
                <p:cNvSpPr>
                  <a:spLocks noChangeShapeType="1"/>
                </p:cNvSpPr>
                <p:nvPr/>
              </p:nvSpPr>
              <p:spPr bwMode="auto">
                <a:xfrm>
                  <a:off x="793" y="1049"/>
                  <a:ext cx="0" cy="45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3844" name="Line 27"/>
                <p:cNvSpPr>
                  <a:spLocks noChangeShapeType="1"/>
                </p:cNvSpPr>
                <p:nvPr/>
              </p:nvSpPr>
              <p:spPr bwMode="auto">
                <a:xfrm>
                  <a:off x="793" y="1639"/>
                  <a:ext cx="0" cy="45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</p:grpSp>
        <p:sp>
          <p:nvSpPr>
            <p:cNvPr id="33805" name="Oval 28"/>
            <p:cNvSpPr>
              <a:spLocks noChangeArrowheads="1"/>
            </p:cNvSpPr>
            <p:nvPr/>
          </p:nvSpPr>
          <p:spPr bwMode="auto">
            <a:xfrm>
              <a:off x="1565275" y="1017588"/>
              <a:ext cx="107950" cy="107950"/>
            </a:xfrm>
            <a:prstGeom prst="ellipse">
              <a:avLst/>
            </a:prstGeom>
            <a:noFill/>
            <a:ln w="38100" algn="ctr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806" name="Oval 29"/>
            <p:cNvSpPr>
              <a:spLocks noChangeArrowheads="1"/>
            </p:cNvSpPr>
            <p:nvPr/>
          </p:nvSpPr>
          <p:spPr bwMode="auto">
            <a:xfrm>
              <a:off x="1565275" y="3429000"/>
              <a:ext cx="107950" cy="107950"/>
            </a:xfrm>
            <a:prstGeom prst="ellipse">
              <a:avLst/>
            </a:prstGeom>
            <a:solidFill>
              <a:schemeClr val="accent2"/>
            </a:solidFill>
            <a:ln w="38100" algn="ctr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33807" name="AutoShape 30"/>
            <p:cNvCxnSpPr>
              <a:cxnSpLocks noChangeShapeType="1"/>
              <a:stCxn id="33844" idx="0"/>
              <a:endCxn id="33806" idx="2"/>
            </p:cNvCxnSpPr>
            <p:nvPr/>
          </p:nvCxnSpPr>
          <p:spPr bwMode="auto">
            <a:xfrm rot="16200000" flipH="1">
              <a:off x="463513" y="2381213"/>
              <a:ext cx="1068462" cy="1135062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8" name="AutoShape 31"/>
            <p:cNvCxnSpPr>
              <a:cxnSpLocks noChangeShapeType="1"/>
              <a:stCxn id="33805" idx="4"/>
              <a:endCxn id="33806" idx="0"/>
            </p:cNvCxnSpPr>
            <p:nvPr/>
          </p:nvCxnSpPr>
          <p:spPr bwMode="auto">
            <a:xfrm rot="5400000">
              <a:off x="486569" y="2277269"/>
              <a:ext cx="2265362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09" name="AutoShape 33"/>
            <p:cNvCxnSpPr>
              <a:cxnSpLocks noChangeShapeType="1"/>
              <a:stCxn id="33799" idx="6"/>
              <a:endCxn id="33825" idx="1"/>
            </p:cNvCxnSpPr>
            <p:nvPr/>
          </p:nvCxnSpPr>
          <p:spPr bwMode="auto">
            <a:xfrm flipV="1">
              <a:off x="1979613" y="571500"/>
              <a:ext cx="541337" cy="1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11" name="AutoShape 35"/>
            <p:cNvCxnSpPr>
              <a:cxnSpLocks noChangeShapeType="1"/>
              <a:stCxn id="33806" idx="6"/>
              <a:endCxn id="33796" idx="1"/>
            </p:cNvCxnSpPr>
            <p:nvPr/>
          </p:nvCxnSpPr>
          <p:spPr bwMode="auto">
            <a:xfrm flipV="1">
              <a:off x="1673225" y="2378249"/>
              <a:ext cx="2449513" cy="1104726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814" name="Text Box 38"/>
            <p:cNvSpPr txBox="1">
              <a:spLocks noChangeArrowheads="1"/>
            </p:cNvSpPr>
            <p:nvPr/>
          </p:nvSpPr>
          <p:spPr bwMode="auto">
            <a:xfrm>
              <a:off x="2767807" y="73955"/>
              <a:ext cx="7651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 dirty="0"/>
                <a:t>0.8 H</a:t>
              </a:r>
              <a:endParaRPr lang="el-GR" altLang="en-US" sz="1800" dirty="0"/>
            </a:p>
          </p:txBody>
        </p:sp>
        <p:sp>
          <p:nvSpPr>
            <p:cNvPr id="33815" name="Text Box 39"/>
            <p:cNvSpPr txBox="1">
              <a:spLocks noChangeArrowheads="1"/>
            </p:cNvSpPr>
            <p:nvPr/>
          </p:nvSpPr>
          <p:spPr bwMode="auto">
            <a:xfrm>
              <a:off x="863600" y="901700"/>
              <a:ext cx="6127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/>
                <a:t>Off</a:t>
              </a:r>
              <a:endParaRPr lang="en-AU" altLang="en-US" sz="1800"/>
            </a:p>
          </p:txBody>
        </p:sp>
        <p:sp>
          <p:nvSpPr>
            <p:cNvPr id="33816" name="Text Box 40"/>
            <p:cNvSpPr txBox="1">
              <a:spLocks noChangeArrowheads="1"/>
            </p:cNvSpPr>
            <p:nvPr/>
          </p:nvSpPr>
          <p:spPr bwMode="auto">
            <a:xfrm>
              <a:off x="935596" y="115888"/>
              <a:ext cx="61277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 dirty="0"/>
                <a:t>On</a:t>
              </a:r>
              <a:endParaRPr lang="en-AU" altLang="en-US" sz="1800" dirty="0"/>
            </a:p>
          </p:txBody>
        </p:sp>
        <p:sp>
          <p:nvSpPr>
            <p:cNvPr id="33818" name="Text Box 43"/>
            <p:cNvSpPr txBox="1">
              <a:spLocks noChangeArrowheads="1"/>
            </p:cNvSpPr>
            <p:nvPr/>
          </p:nvSpPr>
          <p:spPr bwMode="auto">
            <a:xfrm>
              <a:off x="2941638" y="938051"/>
              <a:ext cx="417513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/>
                <a:t>V</a:t>
              </a:r>
              <a:r>
                <a:rPr lang="en-US" altLang="en-US" sz="1800" baseline="-25000"/>
                <a:t>L</a:t>
              </a:r>
              <a:endParaRPr lang="el-GR" altLang="en-US" sz="1800"/>
            </a:p>
          </p:txBody>
        </p:sp>
        <p:sp>
          <p:nvSpPr>
            <p:cNvPr id="33819" name="AutoShape 44"/>
            <p:cNvSpPr>
              <a:spLocks/>
            </p:cNvSpPr>
            <p:nvPr/>
          </p:nvSpPr>
          <p:spPr bwMode="auto">
            <a:xfrm rot="16200000">
              <a:off x="3024188" y="206922"/>
              <a:ext cx="252413" cy="1223962"/>
            </a:xfrm>
            <a:prstGeom prst="leftBrace">
              <a:avLst>
                <a:gd name="adj1" fmla="val 40409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820" name="Text Box 45"/>
            <p:cNvSpPr txBox="1">
              <a:spLocks noChangeArrowheads="1"/>
            </p:cNvSpPr>
            <p:nvPr/>
          </p:nvSpPr>
          <p:spPr bwMode="auto">
            <a:xfrm>
              <a:off x="3314700" y="1798811"/>
              <a:ext cx="42862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US" altLang="en-US" sz="1800" dirty="0"/>
                <a:t>V</a:t>
              </a:r>
              <a:r>
                <a:rPr lang="en-US" altLang="en-US" sz="1800" baseline="-25000" dirty="0"/>
                <a:t>R</a:t>
              </a:r>
              <a:endParaRPr lang="el-GR" altLang="en-US" sz="1800" dirty="0"/>
            </a:p>
          </p:txBody>
        </p:sp>
        <p:sp>
          <p:nvSpPr>
            <p:cNvPr id="33821" name="AutoShape 46"/>
            <p:cNvSpPr>
              <a:spLocks/>
            </p:cNvSpPr>
            <p:nvPr/>
          </p:nvSpPr>
          <p:spPr bwMode="auto">
            <a:xfrm>
              <a:off x="3743325" y="1448780"/>
              <a:ext cx="109538" cy="1080000"/>
            </a:xfrm>
            <a:prstGeom prst="leftBrace">
              <a:avLst>
                <a:gd name="adj1" fmla="val 63043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aphicFrame>
          <p:nvGraphicFramePr>
            <p:cNvPr id="33825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9510504"/>
                </p:ext>
              </p:extLst>
            </p:nvPr>
          </p:nvGraphicFramePr>
          <p:xfrm>
            <a:off x="2520950" y="414338"/>
            <a:ext cx="1258888" cy="31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44" name="Photo Editor Photo" r:id="rId3" imgW="1561905" imgH="390580" progId="MSPhotoEd.3">
                    <p:embed/>
                  </p:oleObj>
                </mc:Choice>
                <mc:Fallback>
                  <p:oleObj name="Photo Editor Photo" r:id="rId3" imgW="1561905" imgH="390580" progId="MSPhotoEd.3">
                    <p:embed/>
                    <p:pic>
                      <p:nvPicPr>
                        <p:cNvPr id="0" name="Object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0950" y="414338"/>
                          <a:ext cx="1258888" cy="314325"/>
                        </a:xfrm>
                        <a:prstGeom prst="rect">
                          <a:avLst/>
                        </a:prstGeom>
                        <a:noFill/>
                        <a:ln w="19050" algn="ctr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3827" name="AutoShape 62"/>
            <p:cNvCxnSpPr>
              <a:cxnSpLocks noChangeShapeType="1"/>
              <a:stCxn id="33796" idx="3"/>
              <a:endCxn id="33825" idx="3"/>
            </p:cNvCxnSpPr>
            <p:nvPr/>
          </p:nvCxnSpPr>
          <p:spPr bwMode="auto">
            <a:xfrm rot="16200000" flipV="1">
              <a:off x="3443995" y="907343"/>
              <a:ext cx="1014586" cy="342900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6924" name="Text Box 76"/>
          <p:cNvSpPr txBox="1">
            <a:spLocks noChangeArrowheads="1"/>
          </p:cNvSpPr>
          <p:nvPr/>
        </p:nvSpPr>
        <p:spPr bwMode="auto">
          <a:xfrm>
            <a:off x="1672686" y="3753036"/>
            <a:ext cx="38700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 smtClean="0"/>
              <a:t>For the above circuit, calculate:</a:t>
            </a:r>
            <a:endParaRPr lang="en-AU" alt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1672686" y="4185084"/>
            <a:ext cx="68760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630238" algn="l"/>
              </a:tabLst>
            </a:pPr>
            <a:r>
              <a:rPr lang="en-AU" sz="1800" dirty="0" smtClean="0"/>
              <a:t>(a)	the circuit time constant,</a:t>
            </a:r>
          </a:p>
          <a:p>
            <a:pPr>
              <a:tabLst>
                <a:tab pos="630238" algn="l"/>
              </a:tabLst>
            </a:pPr>
            <a:r>
              <a:rPr lang="en-AU" sz="1800" dirty="0" smtClean="0"/>
              <a:t>(b)	the circuit steady state current,</a:t>
            </a:r>
          </a:p>
          <a:p>
            <a:pPr>
              <a:tabLst>
                <a:tab pos="630238" algn="l"/>
              </a:tabLst>
            </a:pPr>
            <a:r>
              <a:rPr lang="en-AU" sz="1800" dirty="0" smtClean="0"/>
              <a:t>(c)	the circuit current one time constant after switch ON,</a:t>
            </a:r>
          </a:p>
          <a:p>
            <a:pPr>
              <a:tabLst>
                <a:tab pos="630238" algn="l"/>
              </a:tabLst>
            </a:pPr>
            <a:r>
              <a:rPr lang="en-AU" sz="1800" dirty="0" smtClean="0"/>
              <a:t>(d)	the circuit current one time constant after switch OFF.</a:t>
            </a:r>
            <a:endParaRPr lang="en-AU" sz="1800" dirty="0"/>
          </a:p>
        </p:txBody>
      </p:sp>
      <p:sp>
        <p:nvSpPr>
          <p:cNvPr id="7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6733" y="3729806"/>
            <a:ext cx="3688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800" dirty="0" smtClean="0"/>
              <a:t>If the switch is moved from</a:t>
            </a:r>
            <a:br>
              <a:rPr lang="en-US" altLang="en-US" sz="1800" dirty="0" smtClean="0"/>
            </a:br>
            <a:r>
              <a:rPr lang="en-US" altLang="en-US" sz="1800" dirty="0" smtClean="0"/>
              <a:t>Off to On @ t = 0:</a:t>
            </a:r>
            <a:endParaRPr lang="en-AU" sz="1800" dirty="0"/>
          </a:p>
        </p:txBody>
      </p:sp>
      <p:sp>
        <p:nvSpPr>
          <p:cNvPr id="5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9A51A1-9D2E-4A24-8AB3-5F70CB54F23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426B4B-742B-45E0-8B06-94E4836C6033}" type="slidenum">
              <a:rPr lang="en-AU"/>
              <a:pPr>
                <a:defRPr/>
              </a:pPr>
              <a:t>33</a:t>
            </a:fld>
            <a:endParaRPr lang="en-AU"/>
          </a:p>
        </p:txBody>
      </p:sp>
      <p:sp>
        <p:nvSpPr>
          <p:cNvPr id="206890" name="Text Box 42"/>
          <p:cNvSpPr txBox="1">
            <a:spLocks noChangeArrowheads="1"/>
          </p:cNvSpPr>
          <p:nvPr/>
        </p:nvSpPr>
        <p:spPr bwMode="auto">
          <a:xfrm>
            <a:off x="4788024" y="440668"/>
            <a:ext cx="5191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3399"/>
                </a:solidFill>
              </a:rPr>
              <a:t>(A)</a:t>
            </a:r>
            <a:endParaRPr lang="en-AU" altLang="en-US" sz="1800" dirty="0">
              <a:solidFill>
                <a:srgbClr val="FF3399"/>
              </a:solidFill>
            </a:endParaRPr>
          </a:p>
        </p:txBody>
      </p:sp>
      <p:sp>
        <p:nvSpPr>
          <p:cNvPr id="206897" name="Text Box 49"/>
          <p:cNvSpPr txBox="1">
            <a:spLocks noChangeArrowheads="1"/>
          </p:cNvSpPr>
          <p:nvPr/>
        </p:nvSpPr>
        <p:spPr bwMode="auto">
          <a:xfrm>
            <a:off x="5239784" y="440668"/>
            <a:ext cx="29956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T = </a:t>
            </a:r>
            <a:r>
              <a:rPr lang="en-US" altLang="en-US" sz="1800" baseline="30000" dirty="0"/>
              <a:t>L</a:t>
            </a:r>
            <a:r>
              <a:rPr lang="en-US" altLang="en-US" sz="1800" dirty="0"/>
              <a:t>/</a:t>
            </a:r>
            <a:r>
              <a:rPr lang="en-US" altLang="en-US" sz="1800" baseline="-25000" dirty="0"/>
              <a:t>R</a:t>
            </a:r>
            <a:r>
              <a:rPr lang="en-US" altLang="en-US" sz="1800" dirty="0"/>
              <a:t> = </a:t>
            </a:r>
            <a:r>
              <a:rPr lang="en-US" altLang="en-US" sz="1800" baseline="30000" dirty="0"/>
              <a:t>0.8</a:t>
            </a:r>
            <a:r>
              <a:rPr lang="en-US" altLang="en-US" sz="1800" dirty="0"/>
              <a:t>/</a:t>
            </a:r>
            <a:r>
              <a:rPr lang="en-US" altLang="en-US" sz="1800" baseline="-25000" dirty="0"/>
              <a:t>47</a:t>
            </a:r>
            <a:r>
              <a:rPr lang="en-US" altLang="en-US" sz="1800" dirty="0"/>
              <a:t> = 17 </a:t>
            </a:r>
            <a:r>
              <a:rPr lang="en-US" altLang="en-US" sz="1800" dirty="0" err="1" smtClean="0"/>
              <a:t>mS</a:t>
            </a:r>
            <a:endParaRPr lang="el-GR" altLang="en-US" sz="1800" dirty="0"/>
          </a:p>
        </p:txBody>
      </p:sp>
      <p:sp>
        <p:nvSpPr>
          <p:cNvPr id="206905" name="Text Box 57"/>
          <p:cNvSpPr txBox="1">
            <a:spLocks noChangeArrowheads="1"/>
          </p:cNvSpPr>
          <p:nvPr/>
        </p:nvSpPr>
        <p:spPr bwMode="auto">
          <a:xfrm>
            <a:off x="5239784" y="820859"/>
            <a:ext cx="3708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smtClean="0"/>
              <a:t>The steady state is achieved after 5 Time Constants.</a:t>
            </a:r>
            <a:endParaRPr lang="en-AU" altLang="en-US" sz="1800" dirty="0"/>
          </a:p>
        </p:txBody>
      </p:sp>
      <p:sp>
        <p:nvSpPr>
          <p:cNvPr id="206909" name="AutoShape 61"/>
          <p:cNvSpPr>
            <a:spLocks noChangeArrowheads="1"/>
          </p:cNvSpPr>
          <p:nvPr/>
        </p:nvSpPr>
        <p:spPr bwMode="auto">
          <a:xfrm>
            <a:off x="358775" y="225425"/>
            <a:ext cx="612775" cy="250825"/>
          </a:xfrm>
          <a:prstGeom prst="rightArrow">
            <a:avLst>
              <a:gd name="adj1" fmla="val 50000"/>
              <a:gd name="adj2" fmla="val 6107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6912" name="Text Box 64"/>
          <p:cNvSpPr txBox="1">
            <a:spLocks noChangeArrowheads="1"/>
          </p:cNvSpPr>
          <p:nvPr/>
        </p:nvSpPr>
        <p:spPr bwMode="auto">
          <a:xfrm>
            <a:off x="4788024" y="834865"/>
            <a:ext cx="4968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3399"/>
                </a:solidFill>
              </a:rPr>
              <a:t>(B)</a:t>
            </a:r>
            <a:endParaRPr lang="en-AU" altLang="en-US" sz="1800" dirty="0">
              <a:solidFill>
                <a:srgbClr val="FF3399"/>
              </a:solidFill>
            </a:endParaRPr>
          </a:p>
        </p:txBody>
      </p:sp>
      <p:sp>
        <p:nvSpPr>
          <p:cNvPr id="206914" name="Text Box 66"/>
          <p:cNvSpPr txBox="1">
            <a:spLocks noChangeArrowheads="1"/>
          </p:cNvSpPr>
          <p:nvPr/>
        </p:nvSpPr>
        <p:spPr bwMode="auto">
          <a:xfrm>
            <a:off x="215516" y="3729806"/>
            <a:ext cx="4905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3399"/>
                </a:solidFill>
              </a:rPr>
              <a:t>(C)</a:t>
            </a:r>
            <a:endParaRPr lang="en-AU" altLang="en-US" sz="1800">
              <a:solidFill>
                <a:srgbClr val="FF3399"/>
              </a:solidFill>
            </a:endParaRPr>
          </a:p>
        </p:txBody>
      </p:sp>
      <p:sp>
        <p:nvSpPr>
          <p:cNvPr id="206915" name="Text Box 67"/>
          <p:cNvSpPr txBox="1">
            <a:spLocks noChangeArrowheads="1"/>
          </p:cNvSpPr>
          <p:nvPr/>
        </p:nvSpPr>
        <p:spPr bwMode="auto">
          <a:xfrm>
            <a:off x="646733" y="4721312"/>
            <a:ext cx="29019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From the Universal Time Constant </a:t>
            </a:r>
            <a:r>
              <a:rPr lang="en-US" altLang="en-US" sz="1800" dirty="0" smtClean="0"/>
              <a:t>Curves @ t = T</a:t>
            </a:r>
            <a:endParaRPr lang="el-GR" altLang="en-US" sz="1800" dirty="0" smtClean="0"/>
          </a:p>
        </p:txBody>
      </p:sp>
      <p:graphicFrame>
        <p:nvGraphicFramePr>
          <p:cNvPr id="206917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403442"/>
              </p:ext>
            </p:extLst>
          </p:nvPr>
        </p:nvGraphicFramePr>
        <p:xfrm>
          <a:off x="5436096" y="1492904"/>
          <a:ext cx="150336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67" name="Equation" r:id="rId3" imgW="1028254" imgH="393529" progId="Equation.3">
                  <p:embed/>
                </p:oleObj>
              </mc:Choice>
              <mc:Fallback>
                <p:oleObj name="Equation" r:id="rId3" imgW="102825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492904"/>
                        <a:ext cx="1503362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918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3217138"/>
              </p:ext>
            </p:extLst>
          </p:nvPr>
        </p:nvGraphicFramePr>
        <p:xfrm>
          <a:off x="5436096" y="2096654"/>
          <a:ext cx="2058987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68" name="Equation" r:id="rId5" imgW="1409088" imgH="393529" progId="Equation.3">
                  <p:embed/>
                </p:oleObj>
              </mc:Choice>
              <mc:Fallback>
                <p:oleObj name="Equation" r:id="rId5" imgW="140908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2096654"/>
                        <a:ext cx="2058987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4" name="Group 63"/>
          <p:cNvGrpSpPr/>
          <p:nvPr/>
        </p:nvGrpSpPr>
        <p:grpSpPr>
          <a:xfrm rot="-3300000">
            <a:off x="1402653" y="603879"/>
            <a:ext cx="1008000" cy="0"/>
            <a:chOff x="1353096" y="1068865"/>
            <a:chExt cx="1008000" cy="0"/>
          </a:xfrm>
        </p:grpSpPr>
        <p:cxnSp>
          <p:nvCxnSpPr>
            <p:cNvPr id="65" name="AutoShape 30"/>
            <p:cNvCxnSpPr>
              <a:cxnSpLocks noChangeShapeType="1"/>
            </p:cNvCxnSpPr>
            <p:nvPr/>
          </p:nvCxnSpPr>
          <p:spPr bwMode="auto">
            <a:xfrm flipV="1">
              <a:off x="1353096" y="1068865"/>
              <a:ext cx="1008000" cy="0"/>
            </a:xfrm>
            <a:prstGeom prst="straightConnector1">
              <a:avLst/>
            </a:prstGeom>
            <a:noFill/>
            <a:ln w="38100">
              <a:noFill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AutoShape 33"/>
            <p:cNvCxnSpPr>
              <a:cxnSpLocks noChangeShapeType="1"/>
            </p:cNvCxnSpPr>
            <p:nvPr/>
          </p:nvCxnSpPr>
          <p:spPr bwMode="auto">
            <a:xfrm flipH="1">
              <a:off x="1353096" y="1068865"/>
              <a:ext cx="504000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7" name="Arc 66"/>
          <p:cNvSpPr/>
          <p:nvPr/>
        </p:nvSpPr>
        <p:spPr bwMode="auto">
          <a:xfrm flipH="1" flipV="1">
            <a:off x="1511660" y="80628"/>
            <a:ext cx="684000" cy="684000"/>
          </a:xfrm>
          <a:prstGeom prst="arc">
            <a:avLst>
              <a:gd name="adj1" fmla="val 16200000"/>
              <a:gd name="adj2" fmla="val 1207935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07950" y="73955"/>
            <a:ext cx="4926906" cy="3462995"/>
            <a:chOff x="107950" y="73955"/>
            <a:chExt cx="4926906" cy="3462995"/>
          </a:xfrm>
        </p:grpSpPr>
        <p:sp>
          <p:nvSpPr>
            <p:cNvPr id="69" name="Rectangle 2"/>
            <p:cNvSpPr>
              <a:spLocks noChangeArrowheads="1"/>
            </p:cNvSpPr>
            <p:nvPr/>
          </p:nvSpPr>
          <p:spPr bwMode="auto">
            <a:xfrm rot="16200000">
              <a:off x="3726656" y="1820242"/>
              <a:ext cx="792163" cy="323850"/>
            </a:xfrm>
            <a:prstGeom prst="rect">
              <a:avLst/>
            </a:prstGeom>
            <a:solidFill>
              <a:srgbClr val="CCFFFF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0" name="Text Box 3"/>
            <p:cNvSpPr txBox="1">
              <a:spLocks noChangeArrowheads="1"/>
            </p:cNvSpPr>
            <p:nvPr/>
          </p:nvSpPr>
          <p:spPr bwMode="auto">
            <a:xfrm>
              <a:off x="4283968" y="1798811"/>
              <a:ext cx="7508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US" altLang="en-US" sz="1800"/>
                <a:t>47 Ω</a:t>
              </a:r>
            </a:p>
          </p:txBody>
        </p:sp>
        <p:sp>
          <p:nvSpPr>
            <p:cNvPr id="71" name="Oval 4"/>
            <p:cNvSpPr>
              <a:spLocks noChangeArrowheads="1"/>
            </p:cNvSpPr>
            <p:nvPr/>
          </p:nvSpPr>
          <p:spPr bwMode="auto">
            <a:xfrm>
              <a:off x="1260475" y="500063"/>
              <a:ext cx="144463" cy="142875"/>
            </a:xfrm>
            <a:prstGeom prst="ellipse">
              <a:avLst/>
            </a:prstGeom>
            <a:solidFill>
              <a:srgbClr val="CC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" name="Oval 12"/>
            <p:cNvSpPr>
              <a:spLocks noChangeArrowheads="1"/>
            </p:cNvSpPr>
            <p:nvPr/>
          </p:nvSpPr>
          <p:spPr bwMode="auto">
            <a:xfrm>
              <a:off x="1835150" y="500063"/>
              <a:ext cx="144463" cy="142875"/>
            </a:xfrm>
            <a:prstGeom prst="ellipse">
              <a:avLst/>
            </a:prstGeom>
            <a:solidFill>
              <a:srgbClr val="CC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3" name="AutoShape 16"/>
            <p:cNvCxnSpPr>
              <a:cxnSpLocks noChangeShapeType="1"/>
              <a:endCxn id="71" idx="2"/>
            </p:cNvCxnSpPr>
            <p:nvPr/>
          </p:nvCxnSpPr>
          <p:spPr bwMode="auto">
            <a:xfrm rot="5400000" flipH="1" flipV="1">
              <a:off x="338450" y="664061"/>
              <a:ext cx="1014585" cy="829466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4" name="Group 73"/>
            <p:cNvGrpSpPr/>
            <p:nvPr/>
          </p:nvGrpSpPr>
          <p:grpSpPr>
            <a:xfrm>
              <a:off x="107950" y="1124744"/>
              <a:ext cx="1368425" cy="1671568"/>
              <a:chOff x="107950" y="699369"/>
              <a:chExt cx="1368425" cy="1671568"/>
            </a:xfrm>
          </p:grpSpPr>
          <p:sp>
            <p:nvSpPr>
              <p:cNvPr id="90" name="Text Box 13"/>
              <p:cNvSpPr txBox="1">
                <a:spLocks noChangeArrowheads="1"/>
              </p:cNvSpPr>
              <p:nvPr/>
            </p:nvSpPr>
            <p:spPr bwMode="auto">
              <a:xfrm>
                <a:off x="539750" y="1373436"/>
                <a:ext cx="936625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 sz="1800" dirty="0"/>
                  <a:t>25 V</a:t>
                </a:r>
                <a:endParaRPr lang="el-GR" altLang="en-US" sz="1800" dirty="0"/>
              </a:p>
            </p:txBody>
          </p:sp>
          <p:sp>
            <p:nvSpPr>
              <p:cNvPr id="91" name="Text Box 14"/>
              <p:cNvSpPr txBox="1">
                <a:spLocks noChangeArrowheads="1"/>
              </p:cNvSpPr>
              <p:nvPr/>
            </p:nvSpPr>
            <p:spPr bwMode="auto">
              <a:xfrm>
                <a:off x="431540" y="699369"/>
                <a:ext cx="36036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 sz="3200" dirty="0"/>
                  <a:t>+</a:t>
                </a:r>
                <a:endParaRPr lang="en-AU" altLang="en-US" sz="3200" dirty="0"/>
              </a:p>
            </p:txBody>
          </p:sp>
          <p:sp>
            <p:nvSpPr>
              <p:cNvPr id="92" name="Text Box 15"/>
              <p:cNvSpPr txBox="1">
                <a:spLocks noChangeArrowheads="1"/>
              </p:cNvSpPr>
              <p:nvPr/>
            </p:nvSpPr>
            <p:spPr bwMode="auto">
              <a:xfrm>
                <a:off x="431540" y="1786162"/>
                <a:ext cx="36036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 sz="3200" dirty="0"/>
                  <a:t>-</a:t>
                </a:r>
                <a:endParaRPr lang="en-AU" altLang="en-US" sz="3200" dirty="0"/>
              </a:p>
            </p:txBody>
          </p:sp>
          <p:grpSp>
            <p:nvGrpSpPr>
              <p:cNvPr id="93" name="Group 17"/>
              <p:cNvGrpSpPr>
                <a:grpSpLocks/>
              </p:cNvGrpSpPr>
              <p:nvPr/>
            </p:nvGrpSpPr>
            <p:grpSpPr bwMode="auto">
              <a:xfrm>
                <a:off x="107950" y="1052513"/>
                <a:ext cx="647700" cy="1008062"/>
                <a:chOff x="590" y="1049"/>
                <a:chExt cx="408" cy="635"/>
              </a:xfrm>
            </p:grpSpPr>
            <p:grpSp>
              <p:nvGrpSpPr>
                <p:cNvPr id="94" name="Group 18"/>
                <p:cNvGrpSpPr>
                  <a:grpSpLocks/>
                </p:cNvGrpSpPr>
                <p:nvPr/>
              </p:nvGrpSpPr>
              <p:grpSpPr bwMode="auto">
                <a:xfrm>
                  <a:off x="590" y="1117"/>
                  <a:ext cx="408" cy="522"/>
                  <a:chOff x="998" y="2840"/>
                  <a:chExt cx="408" cy="522"/>
                </a:xfrm>
              </p:grpSpPr>
              <p:grpSp>
                <p:nvGrpSpPr>
                  <p:cNvPr id="97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998" y="2840"/>
                    <a:ext cx="408" cy="67"/>
                    <a:chOff x="1020" y="2955"/>
                    <a:chExt cx="408" cy="67"/>
                  </a:xfrm>
                </p:grpSpPr>
                <p:sp>
                  <p:nvSpPr>
                    <p:cNvPr id="102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20" y="2955"/>
                      <a:ext cx="40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03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6" y="3022"/>
                      <a:ext cx="295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</p:grpSp>
              <p:grpSp>
                <p:nvGrpSpPr>
                  <p:cNvPr id="98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998" y="3295"/>
                    <a:ext cx="408" cy="67"/>
                    <a:chOff x="1021" y="3204"/>
                    <a:chExt cx="408" cy="67"/>
                  </a:xfrm>
                </p:grpSpPr>
                <p:sp>
                  <p:nvSpPr>
                    <p:cNvPr id="100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21" y="3204"/>
                      <a:ext cx="40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01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7" y="3271"/>
                      <a:ext cx="295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</p:grpSp>
              <p:sp>
                <p:nvSpPr>
                  <p:cNvPr id="99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202" y="2931"/>
                    <a:ext cx="0" cy="340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sp>
              <p:nvSpPr>
                <p:cNvPr id="95" name="Line 26"/>
                <p:cNvSpPr>
                  <a:spLocks noChangeShapeType="1"/>
                </p:cNvSpPr>
                <p:nvPr/>
              </p:nvSpPr>
              <p:spPr bwMode="auto">
                <a:xfrm>
                  <a:off x="793" y="1049"/>
                  <a:ext cx="0" cy="45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96" name="Line 27"/>
                <p:cNvSpPr>
                  <a:spLocks noChangeShapeType="1"/>
                </p:cNvSpPr>
                <p:nvPr/>
              </p:nvSpPr>
              <p:spPr bwMode="auto">
                <a:xfrm>
                  <a:off x="793" y="1639"/>
                  <a:ext cx="0" cy="45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</p:grpSp>
        <p:sp>
          <p:nvSpPr>
            <p:cNvPr id="75" name="Oval 28"/>
            <p:cNvSpPr>
              <a:spLocks noChangeArrowheads="1"/>
            </p:cNvSpPr>
            <p:nvPr/>
          </p:nvSpPr>
          <p:spPr bwMode="auto">
            <a:xfrm>
              <a:off x="1565275" y="1017588"/>
              <a:ext cx="107950" cy="107950"/>
            </a:xfrm>
            <a:prstGeom prst="ellipse">
              <a:avLst/>
            </a:prstGeom>
            <a:noFill/>
            <a:ln w="38100" algn="ctr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6" name="Oval 29"/>
            <p:cNvSpPr>
              <a:spLocks noChangeArrowheads="1"/>
            </p:cNvSpPr>
            <p:nvPr/>
          </p:nvSpPr>
          <p:spPr bwMode="auto">
            <a:xfrm>
              <a:off x="1565275" y="3429000"/>
              <a:ext cx="107950" cy="107950"/>
            </a:xfrm>
            <a:prstGeom prst="ellipse">
              <a:avLst/>
            </a:prstGeom>
            <a:solidFill>
              <a:schemeClr val="accent2"/>
            </a:solidFill>
            <a:ln w="38100" algn="ctr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7" name="AutoShape 30"/>
            <p:cNvCxnSpPr>
              <a:cxnSpLocks noChangeShapeType="1"/>
              <a:stCxn id="96" idx="0"/>
              <a:endCxn id="76" idx="2"/>
            </p:cNvCxnSpPr>
            <p:nvPr/>
          </p:nvCxnSpPr>
          <p:spPr bwMode="auto">
            <a:xfrm rot="16200000" flipH="1">
              <a:off x="463513" y="2381213"/>
              <a:ext cx="1068462" cy="1135062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8" name="AutoShape 31"/>
            <p:cNvCxnSpPr>
              <a:cxnSpLocks noChangeShapeType="1"/>
              <a:stCxn id="75" idx="4"/>
              <a:endCxn id="76" idx="0"/>
            </p:cNvCxnSpPr>
            <p:nvPr/>
          </p:nvCxnSpPr>
          <p:spPr bwMode="auto">
            <a:xfrm rot="5400000">
              <a:off x="486569" y="2277269"/>
              <a:ext cx="2265362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AutoShape 33"/>
            <p:cNvCxnSpPr>
              <a:cxnSpLocks noChangeShapeType="1"/>
              <a:stCxn id="72" idx="6"/>
              <a:endCxn id="88" idx="1"/>
            </p:cNvCxnSpPr>
            <p:nvPr/>
          </p:nvCxnSpPr>
          <p:spPr bwMode="auto">
            <a:xfrm flipV="1">
              <a:off x="1979613" y="571500"/>
              <a:ext cx="541337" cy="1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0" name="AutoShape 35"/>
            <p:cNvCxnSpPr>
              <a:cxnSpLocks noChangeShapeType="1"/>
              <a:stCxn id="76" idx="6"/>
              <a:endCxn id="69" idx="1"/>
            </p:cNvCxnSpPr>
            <p:nvPr/>
          </p:nvCxnSpPr>
          <p:spPr bwMode="auto">
            <a:xfrm flipV="1">
              <a:off x="1673225" y="2378249"/>
              <a:ext cx="2449513" cy="1104726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1" name="Text Box 38"/>
            <p:cNvSpPr txBox="1">
              <a:spLocks noChangeArrowheads="1"/>
            </p:cNvSpPr>
            <p:nvPr/>
          </p:nvSpPr>
          <p:spPr bwMode="auto">
            <a:xfrm>
              <a:off x="2767807" y="73955"/>
              <a:ext cx="7651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 dirty="0"/>
                <a:t>0.8 H</a:t>
              </a:r>
              <a:endParaRPr lang="el-GR" altLang="en-US" sz="1800" dirty="0"/>
            </a:p>
          </p:txBody>
        </p:sp>
        <p:sp>
          <p:nvSpPr>
            <p:cNvPr id="82" name="Text Box 39"/>
            <p:cNvSpPr txBox="1">
              <a:spLocks noChangeArrowheads="1"/>
            </p:cNvSpPr>
            <p:nvPr/>
          </p:nvSpPr>
          <p:spPr bwMode="auto">
            <a:xfrm>
              <a:off x="863600" y="901700"/>
              <a:ext cx="6127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/>
                <a:t>Off</a:t>
              </a:r>
              <a:endParaRPr lang="en-AU" altLang="en-US" sz="1800"/>
            </a:p>
          </p:txBody>
        </p:sp>
        <p:sp>
          <p:nvSpPr>
            <p:cNvPr id="83" name="Text Box 40"/>
            <p:cNvSpPr txBox="1">
              <a:spLocks noChangeArrowheads="1"/>
            </p:cNvSpPr>
            <p:nvPr/>
          </p:nvSpPr>
          <p:spPr bwMode="auto">
            <a:xfrm>
              <a:off x="935596" y="115888"/>
              <a:ext cx="61277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 dirty="0"/>
                <a:t>On</a:t>
              </a:r>
              <a:endParaRPr lang="en-AU" altLang="en-US" sz="1800" dirty="0"/>
            </a:p>
          </p:txBody>
        </p:sp>
        <p:sp>
          <p:nvSpPr>
            <p:cNvPr id="84" name="Text Box 43"/>
            <p:cNvSpPr txBox="1">
              <a:spLocks noChangeArrowheads="1"/>
            </p:cNvSpPr>
            <p:nvPr/>
          </p:nvSpPr>
          <p:spPr bwMode="auto">
            <a:xfrm>
              <a:off x="2941638" y="938051"/>
              <a:ext cx="417513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/>
                <a:t>V</a:t>
              </a:r>
              <a:r>
                <a:rPr lang="en-US" altLang="en-US" sz="1800" baseline="-25000"/>
                <a:t>L</a:t>
              </a:r>
              <a:endParaRPr lang="el-GR" altLang="en-US" sz="1800"/>
            </a:p>
          </p:txBody>
        </p:sp>
        <p:sp>
          <p:nvSpPr>
            <p:cNvPr id="85" name="AutoShape 44"/>
            <p:cNvSpPr>
              <a:spLocks/>
            </p:cNvSpPr>
            <p:nvPr/>
          </p:nvSpPr>
          <p:spPr bwMode="auto">
            <a:xfrm rot="16200000">
              <a:off x="3024188" y="206922"/>
              <a:ext cx="252413" cy="1223962"/>
            </a:xfrm>
            <a:prstGeom prst="leftBrace">
              <a:avLst>
                <a:gd name="adj1" fmla="val 40409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6" name="Text Box 45"/>
            <p:cNvSpPr txBox="1">
              <a:spLocks noChangeArrowheads="1"/>
            </p:cNvSpPr>
            <p:nvPr/>
          </p:nvSpPr>
          <p:spPr bwMode="auto">
            <a:xfrm>
              <a:off x="3314700" y="1798811"/>
              <a:ext cx="42862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US" altLang="en-US" sz="1800" dirty="0"/>
                <a:t>V</a:t>
              </a:r>
              <a:r>
                <a:rPr lang="en-US" altLang="en-US" sz="1800" baseline="-25000" dirty="0"/>
                <a:t>R</a:t>
              </a:r>
              <a:endParaRPr lang="el-GR" altLang="en-US" sz="1800" dirty="0"/>
            </a:p>
          </p:txBody>
        </p:sp>
        <p:sp>
          <p:nvSpPr>
            <p:cNvPr id="87" name="AutoShape 46"/>
            <p:cNvSpPr>
              <a:spLocks/>
            </p:cNvSpPr>
            <p:nvPr/>
          </p:nvSpPr>
          <p:spPr bwMode="auto">
            <a:xfrm>
              <a:off x="3743325" y="1448780"/>
              <a:ext cx="109538" cy="1080000"/>
            </a:xfrm>
            <a:prstGeom prst="leftBrace">
              <a:avLst>
                <a:gd name="adj1" fmla="val 63043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aphicFrame>
          <p:nvGraphicFramePr>
            <p:cNvPr id="88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0047920"/>
                </p:ext>
              </p:extLst>
            </p:nvPr>
          </p:nvGraphicFramePr>
          <p:xfrm>
            <a:off x="2520950" y="414338"/>
            <a:ext cx="1258888" cy="31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569" name="Photo Editor Photo" r:id="rId7" imgW="1561905" imgH="390580" progId="MSPhotoEd.3">
                    <p:embed/>
                  </p:oleObj>
                </mc:Choice>
                <mc:Fallback>
                  <p:oleObj name="Photo Editor Photo" r:id="rId7" imgW="1561905" imgH="390580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0950" y="414338"/>
                          <a:ext cx="1258888" cy="314325"/>
                        </a:xfrm>
                        <a:prstGeom prst="rect">
                          <a:avLst/>
                        </a:prstGeom>
                        <a:noFill/>
                        <a:ln w="19050" algn="ctr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9" name="AutoShape 62"/>
            <p:cNvCxnSpPr>
              <a:cxnSpLocks noChangeShapeType="1"/>
              <a:stCxn id="69" idx="3"/>
              <a:endCxn id="88" idx="3"/>
            </p:cNvCxnSpPr>
            <p:nvPr/>
          </p:nvCxnSpPr>
          <p:spPr bwMode="auto">
            <a:xfrm rot="16200000" flipV="1">
              <a:off x="3443995" y="907343"/>
              <a:ext cx="1014586" cy="342900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84200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6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3300000">
                                      <p:cBhvr>
                                        <p:cTn id="4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6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6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0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6890" grpId="0"/>
      <p:bldP spid="206897" grpId="0"/>
      <p:bldP spid="206905" grpId="0"/>
      <p:bldP spid="206909" grpId="0" animBg="1"/>
      <p:bldP spid="206912" grpId="0"/>
      <p:bldP spid="206914" grpId="0"/>
      <p:bldP spid="206915" grpId="0"/>
      <p:bldP spid="67" grpId="0" animBg="1"/>
      <p:bldP spid="10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198CE4-260A-4C4E-ACE0-4E6F1833351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1CB0F4-D396-4169-B5DF-8769B3E006ED}" type="slidenum">
              <a:rPr lang="en-AU"/>
              <a:pPr>
                <a:defRPr/>
              </a:pPr>
              <a:t>34</a:t>
            </a:fld>
            <a:endParaRPr lang="en-AU"/>
          </a:p>
        </p:txBody>
      </p:sp>
      <p:sp>
        <p:nvSpPr>
          <p:cNvPr id="214018" name="Freeform 2"/>
          <p:cNvSpPr>
            <a:spLocks/>
          </p:cNvSpPr>
          <p:nvPr/>
        </p:nvSpPr>
        <p:spPr bwMode="auto">
          <a:xfrm flipV="1">
            <a:off x="1008063" y="1379538"/>
            <a:ext cx="7272337" cy="4318000"/>
          </a:xfrm>
          <a:custGeom>
            <a:avLst/>
            <a:gdLst>
              <a:gd name="T0" fmla="*/ 0 w 4581"/>
              <a:gd name="T1" fmla="*/ 4318000 h 1794"/>
              <a:gd name="T2" fmla="*/ 1268412 w 4581"/>
              <a:gd name="T3" fmla="*/ 1429706 h 1794"/>
              <a:gd name="T4" fmla="*/ 2562225 w 4581"/>
              <a:gd name="T5" fmla="*/ 353816 h 1794"/>
              <a:gd name="T6" fmla="*/ 3865562 w 4581"/>
              <a:gd name="T7" fmla="*/ 101090 h 1794"/>
              <a:gd name="T8" fmla="*/ 5140325 w 4581"/>
              <a:gd name="T9" fmla="*/ 43324 h 1794"/>
              <a:gd name="T10" fmla="*/ 6443662 w 4581"/>
              <a:gd name="T11" fmla="*/ 14441 h 1794"/>
              <a:gd name="T12" fmla="*/ 7272337 w 4581"/>
              <a:gd name="T13" fmla="*/ 4814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7667625" y="5907088"/>
            <a:ext cx="1189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Time</a:t>
            </a:r>
            <a:endParaRPr lang="en-AU" altLang="en-US" sz="1800"/>
          </a:p>
        </p:txBody>
      </p:sp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34925" y="1082675"/>
            <a:ext cx="97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100%</a:t>
            </a:r>
            <a:endParaRPr lang="en-AU" altLang="en-US"/>
          </a:p>
        </p:txBody>
      </p:sp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1979613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T</a:t>
            </a:r>
            <a:endParaRPr lang="en-AU" altLang="en-US"/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3275013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2T</a:t>
            </a:r>
            <a:endParaRPr lang="en-AU" altLang="en-US"/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4572000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3T</a:t>
            </a:r>
            <a:endParaRPr lang="en-AU" altLang="en-US"/>
          </a:p>
        </p:txBody>
      </p:sp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5867400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4T</a:t>
            </a:r>
            <a:endParaRPr lang="en-AU" altLang="en-US"/>
          </a:p>
        </p:txBody>
      </p:sp>
      <p:sp>
        <p:nvSpPr>
          <p:cNvPr id="214026" name="Text Box 10"/>
          <p:cNvSpPr txBox="1">
            <a:spLocks noChangeArrowheads="1"/>
          </p:cNvSpPr>
          <p:nvPr/>
        </p:nvSpPr>
        <p:spPr bwMode="auto">
          <a:xfrm>
            <a:off x="7164388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5T</a:t>
            </a:r>
            <a:endParaRPr lang="en-AU" altLang="en-US"/>
          </a:p>
        </p:txBody>
      </p:sp>
      <p:sp>
        <p:nvSpPr>
          <p:cNvPr id="214028" name="Line 12"/>
          <p:cNvSpPr>
            <a:spLocks noChangeShapeType="1"/>
          </p:cNvSpPr>
          <p:nvPr/>
        </p:nvSpPr>
        <p:spPr bwMode="auto">
          <a:xfrm>
            <a:off x="4865688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29" name="Line 13"/>
          <p:cNvSpPr>
            <a:spLocks noChangeShapeType="1"/>
          </p:cNvSpPr>
          <p:nvPr/>
        </p:nvSpPr>
        <p:spPr bwMode="auto">
          <a:xfrm>
            <a:off x="6157913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0" name="Line 14"/>
          <p:cNvSpPr>
            <a:spLocks noChangeShapeType="1"/>
          </p:cNvSpPr>
          <p:nvPr/>
        </p:nvSpPr>
        <p:spPr bwMode="auto">
          <a:xfrm>
            <a:off x="7451725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1" name="Text Box 15"/>
          <p:cNvSpPr txBox="1">
            <a:spLocks noChangeArrowheads="1"/>
          </p:cNvSpPr>
          <p:nvPr/>
        </p:nvSpPr>
        <p:spPr bwMode="auto">
          <a:xfrm>
            <a:off x="468313" y="115888"/>
            <a:ext cx="8208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Universal Time Constant Curves (T = RC or T = </a:t>
            </a:r>
            <a:r>
              <a:rPr lang="en-US" altLang="en-US" baseline="30000"/>
              <a:t>L</a:t>
            </a:r>
            <a:r>
              <a:rPr lang="en-US" altLang="en-US" baseline="-25000"/>
              <a:t>/R</a:t>
            </a:r>
            <a:r>
              <a:rPr lang="en-US" altLang="en-US"/>
              <a:t>)</a:t>
            </a:r>
            <a:endParaRPr lang="en-AU" altLang="en-US"/>
          </a:p>
        </p:txBody>
      </p:sp>
      <p:sp>
        <p:nvSpPr>
          <p:cNvPr id="214032" name="Line 16"/>
          <p:cNvSpPr>
            <a:spLocks noChangeShapeType="1"/>
          </p:cNvSpPr>
          <p:nvPr/>
        </p:nvSpPr>
        <p:spPr bwMode="auto">
          <a:xfrm>
            <a:off x="2281238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3" name="Line 17"/>
          <p:cNvSpPr>
            <a:spLocks noChangeShapeType="1"/>
          </p:cNvSpPr>
          <p:nvPr/>
        </p:nvSpPr>
        <p:spPr bwMode="auto">
          <a:xfrm>
            <a:off x="3573463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4" name="Line 18"/>
          <p:cNvSpPr>
            <a:spLocks noChangeShapeType="1"/>
          </p:cNvSpPr>
          <p:nvPr/>
        </p:nvSpPr>
        <p:spPr bwMode="auto">
          <a:xfrm rot="5400000">
            <a:off x="4922838" y="-2527300"/>
            <a:ext cx="0" cy="7867650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5" name="Line 19"/>
          <p:cNvSpPr>
            <a:spLocks noChangeShapeType="1"/>
          </p:cNvSpPr>
          <p:nvPr/>
        </p:nvSpPr>
        <p:spPr bwMode="auto">
          <a:xfrm>
            <a:off x="971550" y="687388"/>
            <a:ext cx="17463" cy="504031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6" name="Line 20"/>
          <p:cNvSpPr>
            <a:spLocks noChangeShapeType="1"/>
          </p:cNvSpPr>
          <p:nvPr/>
        </p:nvSpPr>
        <p:spPr bwMode="auto">
          <a:xfrm rot="5400000">
            <a:off x="4922838" y="1793875"/>
            <a:ext cx="0" cy="78676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7" name="Freeform 21"/>
          <p:cNvSpPr>
            <a:spLocks/>
          </p:cNvSpPr>
          <p:nvPr/>
        </p:nvSpPr>
        <p:spPr bwMode="auto">
          <a:xfrm>
            <a:off x="1008063" y="1406525"/>
            <a:ext cx="7272337" cy="4284663"/>
          </a:xfrm>
          <a:custGeom>
            <a:avLst/>
            <a:gdLst>
              <a:gd name="T0" fmla="*/ 0 w 4581"/>
              <a:gd name="T1" fmla="*/ 4284663 h 1794"/>
              <a:gd name="T2" fmla="*/ 1268412 w 4581"/>
              <a:gd name="T3" fmla="*/ 1418668 h 1794"/>
              <a:gd name="T4" fmla="*/ 2562225 w 4581"/>
              <a:gd name="T5" fmla="*/ 351084 h 1794"/>
              <a:gd name="T6" fmla="*/ 3865562 w 4581"/>
              <a:gd name="T7" fmla="*/ 100310 h 1794"/>
              <a:gd name="T8" fmla="*/ 5140325 w 4581"/>
              <a:gd name="T9" fmla="*/ 42990 h 1794"/>
              <a:gd name="T10" fmla="*/ 6443662 w 4581"/>
              <a:gd name="T11" fmla="*/ 14330 h 1794"/>
              <a:gd name="T12" fmla="*/ 7272337 w 4581"/>
              <a:gd name="T13" fmla="*/ 4777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8" name="Line 22"/>
          <p:cNvSpPr>
            <a:spLocks noChangeShapeType="1"/>
          </p:cNvSpPr>
          <p:nvPr/>
        </p:nvSpPr>
        <p:spPr bwMode="auto">
          <a:xfrm>
            <a:off x="250825" y="2811463"/>
            <a:ext cx="2195513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9" name="Text Box 23"/>
          <p:cNvSpPr txBox="1">
            <a:spLocks noChangeArrowheads="1"/>
          </p:cNvSpPr>
          <p:nvPr/>
        </p:nvSpPr>
        <p:spPr bwMode="auto">
          <a:xfrm>
            <a:off x="34925" y="2451100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600" dirty="0"/>
              <a:t>63.2%</a:t>
            </a:r>
            <a:endParaRPr lang="en-AU" altLang="en-US" sz="1600" dirty="0"/>
          </a:p>
        </p:txBody>
      </p:sp>
      <p:sp>
        <p:nvSpPr>
          <p:cNvPr id="2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2495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38" grpId="0" animBg="1"/>
      <p:bldP spid="214039" grpId="0"/>
      <p:bldP spid="2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6733" y="3729806"/>
            <a:ext cx="3688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800" dirty="0" smtClean="0"/>
              <a:t>If the switch is moved from</a:t>
            </a:r>
            <a:br>
              <a:rPr lang="en-US" altLang="en-US" sz="1800" dirty="0" smtClean="0"/>
            </a:br>
            <a:r>
              <a:rPr lang="en-US" altLang="en-US" sz="1800" dirty="0" smtClean="0"/>
              <a:t>Off to On @ t = 0:</a:t>
            </a:r>
            <a:endParaRPr lang="en-AU" sz="1800" dirty="0"/>
          </a:p>
        </p:txBody>
      </p:sp>
      <p:sp>
        <p:nvSpPr>
          <p:cNvPr id="5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9A51A1-9D2E-4A24-8AB3-5F70CB54F23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426B4B-742B-45E0-8B06-94E4836C6033}" type="slidenum">
              <a:rPr lang="en-AU"/>
              <a:pPr>
                <a:defRPr/>
              </a:pPr>
              <a:t>35</a:t>
            </a:fld>
            <a:endParaRPr lang="en-AU"/>
          </a:p>
        </p:txBody>
      </p:sp>
      <p:sp>
        <p:nvSpPr>
          <p:cNvPr id="206890" name="Text Box 42"/>
          <p:cNvSpPr txBox="1">
            <a:spLocks noChangeArrowheads="1"/>
          </p:cNvSpPr>
          <p:nvPr/>
        </p:nvSpPr>
        <p:spPr bwMode="auto">
          <a:xfrm>
            <a:off x="4788024" y="440668"/>
            <a:ext cx="5191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3399"/>
                </a:solidFill>
              </a:rPr>
              <a:t>(A)</a:t>
            </a:r>
            <a:endParaRPr lang="en-AU" altLang="en-US" sz="1800" dirty="0">
              <a:solidFill>
                <a:srgbClr val="FF3399"/>
              </a:solidFill>
            </a:endParaRPr>
          </a:p>
        </p:txBody>
      </p:sp>
      <p:sp>
        <p:nvSpPr>
          <p:cNvPr id="206897" name="Text Box 49"/>
          <p:cNvSpPr txBox="1">
            <a:spLocks noChangeArrowheads="1"/>
          </p:cNvSpPr>
          <p:nvPr/>
        </p:nvSpPr>
        <p:spPr bwMode="auto">
          <a:xfrm>
            <a:off x="5239784" y="440668"/>
            <a:ext cx="29956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T = </a:t>
            </a:r>
            <a:r>
              <a:rPr lang="en-US" altLang="en-US" sz="1800" baseline="30000" dirty="0"/>
              <a:t>L</a:t>
            </a:r>
            <a:r>
              <a:rPr lang="en-US" altLang="en-US" sz="1800" dirty="0"/>
              <a:t>/</a:t>
            </a:r>
            <a:r>
              <a:rPr lang="en-US" altLang="en-US" sz="1800" baseline="-25000" dirty="0"/>
              <a:t>R</a:t>
            </a:r>
            <a:r>
              <a:rPr lang="en-US" altLang="en-US" sz="1800" dirty="0"/>
              <a:t> = </a:t>
            </a:r>
            <a:r>
              <a:rPr lang="en-US" altLang="en-US" sz="1800" baseline="30000" dirty="0"/>
              <a:t>0.8</a:t>
            </a:r>
            <a:r>
              <a:rPr lang="en-US" altLang="en-US" sz="1800" dirty="0"/>
              <a:t>/</a:t>
            </a:r>
            <a:r>
              <a:rPr lang="en-US" altLang="en-US" sz="1800" baseline="-25000" dirty="0"/>
              <a:t>47</a:t>
            </a:r>
            <a:r>
              <a:rPr lang="en-US" altLang="en-US" sz="1800" dirty="0"/>
              <a:t> = 17 </a:t>
            </a:r>
            <a:r>
              <a:rPr lang="en-US" altLang="en-US" sz="1800" dirty="0" err="1" smtClean="0"/>
              <a:t>mS</a:t>
            </a:r>
            <a:endParaRPr lang="el-GR" altLang="en-US" sz="1800" dirty="0"/>
          </a:p>
        </p:txBody>
      </p:sp>
      <p:sp>
        <p:nvSpPr>
          <p:cNvPr id="206905" name="Text Box 57"/>
          <p:cNvSpPr txBox="1">
            <a:spLocks noChangeArrowheads="1"/>
          </p:cNvSpPr>
          <p:nvPr/>
        </p:nvSpPr>
        <p:spPr bwMode="auto">
          <a:xfrm>
            <a:off x="5239784" y="820859"/>
            <a:ext cx="3708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smtClean="0"/>
              <a:t>The steady state is achieved after 5 Time Constants.</a:t>
            </a:r>
            <a:endParaRPr lang="en-AU" altLang="en-US" sz="1800" dirty="0"/>
          </a:p>
        </p:txBody>
      </p:sp>
      <p:sp>
        <p:nvSpPr>
          <p:cNvPr id="206909" name="AutoShape 61"/>
          <p:cNvSpPr>
            <a:spLocks noChangeArrowheads="1"/>
          </p:cNvSpPr>
          <p:nvPr/>
        </p:nvSpPr>
        <p:spPr bwMode="auto">
          <a:xfrm>
            <a:off x="358775" y="225425"/>
            <a:ext cx="612775" cy="250825"/>
          </a:xfrm>
          <a:prstGeom prst="rightArrow">
            <a:avLst>
              <a:gd name="adj1" fmla="val 50000"/>
              <a:gd name="adj2" fmla="val 6107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6911" name="AutoShape 63"/>
          <p:cNvSpPr>
            <a:spLocks noChangeArrowheads="1"/>
          </p:cNvSpPr>
          <p:nvPr/>
        </p:nvSpPr>
        <p:spPr bwMode="auto">
          <a:xfrm flipH="1">
            <a:off x="2592388" y="3141663"/>
            <a:ext cx="612775" cy="250825"/>
          </a:xfrm>
          <a:prstGeom prst="rightArrow">
            <a:avLst>
              <a:gd name="adj1" fmla="val 50000"/>
              <a:gd name="adj2" fmla="val 6107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6912" name="Text Box 64"/>
          <p:cNvSpPr txBox="1">
            <a:spLocks noChangeArrowheads="1"/>
          </p:cNvSpPr>
          <p:nvPr/>
        </p:nvSpPr>
        <p:spPr bwMode="auto">
          <a:xfrm>
            <a:off x="4788024" y="834865"/>
            <a:ext cx="4968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3399"/>
                </a:solidFill>
              </a:rPr>
              <a:t>(B)</a:t>
            </a:r>
            <a:endParaRPr lang="en-AU" altLang="en-US" sz="1800" dirty="0">
              <a:solidFill>
                <a:srgbClr val="FF3399"/>
              </a:solidFill>
            </a:endParaRPr>
          </a:p>
        </p:txBody>
      </p:sp>
      <p:sp>
        <p:nvSpPr>
          <p:cNvPr id="206914" name="Text Box 66"/>
          <p:cNvSpPr txBox="1">
            <a:spLocks noChangeArrowheads="1"/>
          </p:cNvSpPr>
          <p:nvPr/>
        </p:nvSpPr>
        <p:spPr bwMode="auto">
          <a:xfrm>
            <a:off x="215516" y="3729806"/>
            <a:ext cx="4905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3399"/>
                </a:solidFill>
              </a:rPr>
              <a:t>(C)</a:t>
            </a:r>
            <a:endParaRPr lang="en-AU" altLang="en-US" sz="1800">
              <a:solidFill>
                <a:srgbClr val="FF3399"/>
              </a:solidFill>
            </a:endParaRPr>
          </a:p>
        </p:txBody>
      </p:sp>
      <p:sp>
        <p:nvSpPr>
          <p:cNvPr id="206915" name="Text Box 67"/>
          <p:cNvSpPr txBox="1">
            <a:spLocks noChangeArrowheads="1"/>
          </p:cNvSpPr>
          <p:nvPr/>
        </p:nvSpPr>
        <p:spPr bwMode="auto">
          <a:xfrm>
            <a:off x="646733" y="4721312"/>
            <a:ext cx="29019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From the Universal Time Constant </a:t>
            </a:r>
            <a:r>
              <a:rPr lang="en-US" altLang="en-US" sz="1800" dirty="0" smtClean="0"/>
              <a:t>Curves @ t = T</a:t>
            </a:r>
            <a:endParaRPr lang="el-GR" altLang="en-US" sz="1800" dirty="0"/>
          </a:p>
        </p:txBody>
      </p:sp>
      <p:graphicFrame>
        <p:nvGraphicFramePr>
          <p:cNvPr id="206917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505933"/>
              </p:ext>
            </p:extLst>
          </p:nvPr>
        </p:nvGraphicFramePr>
        <p:xfrm>
          <a:off x="5436096" y="1484784"/>
          <a:ext cx="150336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31" name="Equation" r:id="rId3" imgW="1028254" imgH="393529" progId="Equation.3">
                  <p:embed/>
                </p:oleObj>
              </mc:Choice>
              <mc:Fallback>
                <p:oleObj name="Equation" r:id="rId3" imgW="102825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484784"/>
                        <a:ext cx="1503362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918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984267"/>
              </p:ext>
            </p:extLst>
          </p:nvPr>
        </p:nvGraphicFramePr>
        <p:xfrm>
          <a:off x="5436096" y="2088534"/>
          <a:ext cx="2058987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32" name="Equation" r:id="rId5" imgW="1409088" imgH="393529" progId="Equation.3">
                  <p:embed/>
                </p:oleObj>
              </mc:Choice>
              <mc:Fallback>
                <p:oleObj name="Equation" r:id="rId5" imgW="140908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2088534"/>
                        <a:ext cx="2058987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919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757837"/>
              </p:ext>
            </p:extLst>
          </p:nvPr>
        </p:nvGraphicFramePr>
        <p:xfrm>
          <a:off x="1150293" y="5392738"/>
          <a:ext cx="2519362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33" name="Equation" r:id="rId7" imgW="1409088" imgH="431613" progId="Equation.3">
                  <p:embed/>
                </p:oleObj>
              </mc:Choice>
              <mc:Fallback>
                <p:oleObj name="Equation" r:id="rId7" imgW="1409088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293" y="5392738"/>
                        <a:ext cx="2519362" cy="77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920" name="Text Box 72"/>
          <p:cNvSpPr txBox="1">
            <a:spLocks noChangeArrowheads="1"/>
          </p:cNvSpPr>
          <p:nvPr/>
        </p:nvSpPr>
        <p:spPr bwMode="auto">
          <a:xfrm>
            <a:off x="5130800" y="3729806"/>
            <a:ext cx="38687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smtClean="0"/>
              <a:t>If </a:t>
            </a:r>
            <a:r>
              <a:rPr lang="en-US" altLang="en-US" sz="1800" dirty="0"/>
              <a:t>the switch is moved </a:t>
            </a:r>
            <a:r>
              <a:rPr lang="en-US" altLang="en-US" sz="1800" dirty="0" smtClean="0"/>
              <a:t>from</a:t>
            </a:r>
            <a:br>
              <a:rPr lang="en-US" altLang="en-US" sz="1800" dirty="0" smtClean="0"/>
            </a:br>
            <a:r>
              <a:rPr lang="en-US" altLang="en-US" sz="1800" dirty="0" smtClean="0"/>
              <a:t>On </a:t>
            </a:r>
            <a:r>
              <a:rPr lang="en-US" altLang="en-US" sz="1800" dirty="0"/>
              <a:t>to Off </a:t>
            </a:r>
            <a:r>
              <a:rPr lang="en-US" altLang="en-US" sz="1800" dirty="0" smtClean="0"/>
              <a:t>after the steady state is achieved:</a:t>
            </a:r>
            <a:endParaRPr lang="en-AU" altLang="en-US" sz="1800" dirty="0"/>
          </a:p>
        </p:txBody>
      </p:sp>
      <p:sp>
        <p:nvSpPr>
          <p:cNvPr id="206921" name="Text Box 73"/>
          <p:cNvSpPr txBox="1">
            <a:spLocks noChangeArrowheads="1"/>
          </p:cNvSpPr>
          <p:nvPr/>
        </p:nvSpPr>
        <p:spPr bwMode="auto">
          <a:xfrm>
            <a:off x="4572000" y="3729806"/>
            <a:ext cx="517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3399"/>
                </a:solidFill>
              </a:rPr>
              <a:t>(D)</a:t>
            </a:r>
            <a:endParaRPr lang="en-AU" altLang="en-US" sz="1800">
              <a:solidFill>
                <a:srgbClr val="FF3399"/>
              </a:solidFill>
            </a:endParaRPr>
          </a:p>
        </p:txBody>
      </p:sp>
      <p:sp>
        <p:nvSpPr>
          <p:cNvPr id="206922" name="Text Box 74"/>
          <p:cNvSpPr txBox="1">
            <a:spLocks noChangeArrowheads="1"/>
          </p:cNvSpPr>
          <p:nvPr/>
        </p:nvSpPr>
        <p:spPr bwMode="auto">
          <a:xfrm>
            <a:off x="5130800" y="4721312"/>
            <a:ext cx="29019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From the Universal Time Constant </a:t>
            </a:r>
            <a:r>
              <a:rPr lang="en-US" altLang="en-US" sz="1800" dirty="0" smtClean="0"/>
              <a:t>Curves @ t = T</a:t>
            </a:r>
            <a:endParaRPr lang="el-GR" altLang="en-US" sz="1800" dirty="0"/>
          </a:p>
        </p:txBody>
      </p:sp>
      <p:grpSp>
        <p:nvGrpSpPr>
          <p:cNvPr id="64" name="Group 63"/>
          <p:cNvGrpSpPr/>
          <p:nvPr/>
        </p:nvGrpSpPr>
        <p:grpSpPr>
          <a:xfrm>
            <a:off x="1402653" y="603879"/>
            <a:ext cx="1008000" cy="0"/>
            <a:chOff x="1353096" y="1068865"/>
            <a:chExt cx="1008000" cy="0"/>
          </a:xfrm>
        </p:grpSpPr>
        <p:cxnSp>
          <p:nvCxnSpPr>
            <p:cNvPr id="65" name="AutoShape 30"/>
            <p:cNvCxnSpPr>
              <a:cxnSpLocks noChangeShapeType="1"/>
            </p:cNvCxnSpPr>
            <p:nvPr/>
          </p:nvCxnSpPr>
          <p:spPr bwMode="auto">
            <a:xfrm flipV="1">
              <a:off x="1353096" y="1068865"/>
              <a:ext cx="1008000" cy="0"/>
            </a:xfrm>
            <a:prstGeom prst="straightConnector1">
              <a:avLst/>
            </a:prstGeom>
            <a:noFill/>
            <a:ln w="38100">
              <a:solidFill>
                <a:srgbClr val="CCFF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AutoShape 33"/>
            <p:cNvCxnSpPr>
              <a:cxnSpLocks noChangeShapeType="1"/>
            </p:cNvCxnSpPr>
            <p:nvPr/>
          </p:nvCxnSpPr>
          <p:spPr bwMode="auto">
            <a:xfrm flipH="1">
              <a:off x="1353096" y="1068865"/>
              <a:ext cx="504000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7" name="Arc 66"/>
          <p:cNvSpPr/>
          <p:nvPr/>
        </p:nvSpPr>
        <p:spPr bwMode="auto">
          <a:xfrm flipH="1">
            <a:off x="1511660" y="260648"/>
            <a:ext cx="684000" cy="684000"/>
          </a:xfrm>
          <a:prstGeom prst="arc">
            <a:avLst>
              <a:gd name="adj1" fmla="val 20031840"/>
              <a:gd name="adj2" fmla="val 5536739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07950" y="73955"/>
            <a:ext cx="4926906" cy="3462995"/>
            <a:chOff x="107950" y="73955"/>
            <a:chExt cx="4926906" cy="3462995"/>
          </a:xfrm>
        </p:grpSpPr>
        <p:sp>
          <p:nvSpPr>
            <p:cNvPr id="69" name="Rectangle 2"/>
            <p:cNvSpPr>
              <a:spLocks noChangeArrowheads="1"/>
            </p:cNvSpPr>
            <p:nvPr/>
          </p:nvSpPr>
          <p:spPr bwMode="auto">
            <a:xfrm rot="16200000">
              <a:off x="3726656" y="1820242"/>
              <a:ext cx="792163" cy="323850"/>
            </a:xfrm>
            <a:prstGeom prst="rect">
              <a:avLst/>
            </a:prstGeom>
            <a:solidFill>
              <a:srgbClr val="CCFFFF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0" name="Text Box 3"/>
            <p:cNvSpPr txBox="1">
              <a:spLocks noChangeArrowheads="1"/>
            </p:cNvSpPr>
            <p:nvPr/>
          </p:nvSpPr>
          <p:spPr bwMode="auto">
            <a:xfrm>
              <a:off x="4283968" y="1798811"/>
              <a:ext cx="7508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US" altLang="en-US" sz="1800"/>
                <a:t>47 Ω</a:t>
              </a:r>
            </a:p>
          </p:txBody>
        </p:sp>
        <p:sp>
          <p:nvSpPr>
            <p:cNvPr id="71" name="Oval 4"/>
            <p:cNvSpPr>
              <a:spLocks noChangeArrowheads="1"/>
            </p:cNvSpPr>
            <p:nvPr/>
          </p:nvSpPr>
          <p:spPr bwMode="auto">
            <a:xfrm>
              <a:off x="1260475" y="500063"/>
              <a:ext cx="144463" cy="142875"/>
            </a:xfrm>
            <a:prstGeom prst="ellipse">
              <a:avLst/>
            </a:prstGeom>
            <a:solidFill>
              <a:srgbClr val="CC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" name="Oval 12"/>
            <p:cNvSpPr>
              <a:spLocks noChangeArrowheads="1"/>
            </p:cNvSpPr>
            <p:nvPr/>
          </p:nvSpPr>
          <p:spPr bwMode="auto">
            <a:xfrm>
              <a:off x="1835150" y="500063"/>
              <a:ext cx="144463" cy="142875"/>
            </a:xfrm>
            <a:prstGeom prst="ellipse">
              <a:avLst/>
            </a:prstGeom>
            <a:solidFill>
              <a:srgbClr val="CC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3" name="AutoShape 16"/>
            <p:cNvCxnSpPr>
              <a:cxnSpLocks noChangeShapeType="1"/>
              <a:endCxn id="71" idx="2"/>
            </p:cNvCxnSpPr>
            <p:nvPr/>
          </p:nvCxnSpPr>
          <p:spPr bwMode="auto">
            <a:xfrm rot="5400000" flipH="1" flipV="1">
              <a:off x="338052" y="663664"/>
              <a:ext cx="1014585" cy="830261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4" name="Group 73"/>
            <p:cNvGrpSpPr/>
            <p:nvPr/>
          </p:nvGrpSpPr>
          <p:grpSpPr>
            <a:xfrm>
              <a:off x="107950" y="1124744"/>
              <a:ext cx="1368425" cy="1671568"/>
              <a:chOff x="107950" y="699369"/>
              <a:chExt cx="1368425" cy="1671568"/>
            </a:xfrm>
          </p:grpSpPr>
          <p:sp>
            <p:nvSpPr>
              <p:cNvPr id="90" name="Text Box 13"/>
              <p:cNvSpPr txBox="1">
                <a:spLocks noChangeArrowheads="1"/>
              </p:cNvSpPr>
              <p:nvPr/>
            </p:nvSpPr>
            <p:spPr bwMode="auto">
              <a:xfrm>
                <a:off x="539750" y="1373436"/>
                <a:ext cx="936625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 sz="1800" dirty="0"/>
                  <a:t>25 V</a:t>
                </a:r>
                <a:endParaRPr lang="el-GR" altLang="en-US" sz="1800" dirty="0"/>
              </a:p>
            </p:txBody>
          </p:sp>
          <p:sp>
            <p:nvSpPr>
              <p:cNvPr id="91" name="Text Box 14"/>
              <p:cNvSpPr txBox="1">
                <a:spLocks noChangeArrowheads="1"/>
              </p:cNvSpPr>
              <p:nvPr/>
            </p:nvSpPr>
            <p:spPr bwMode="auto">
              <a:xfrm>
                <a:off x="431540" y="699369"/>
                <a:ext cx="36036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 sz="3200" dirty="0"/>
                  <a:t>+</a:t>
                </a:r>
                <a:endParaRPr lang="en-AU" altLang="en-US" sz="3200" dirty="0"/>
              </a:p>
            </p:txBody>
          </p:sp>
          <p:sp>
            <p:nvSpPr>
              <p:cNvPr id="92" name="Text Box 15"/>
              <p:cNvSpPr txBox="1">
                <a:spLocks noChangeArrowheads="1"/>
              </p:cNvSpPr>
              <p:nvPr/>
            </p:nvSpPr>
            <p:spPr bwMode="auto">
              <a:xfrm>
                <a:off x="431540" y="1786162"/>
                <a:ext cx="36036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 sz="3200" dirty="0"/>
                  <a:t>-</a:t>
                </a:r>
                <a:endParaRPr lang="en-AU" altLang="en-US" sz="3200" dirty="0"/>
              </a:p>
            </p:txBody>
          </p:sp>
          <p:grpSp>
            <p:nvGrpSpPr>
              <p:cNvPr id="93" name="Group 17"/>
              <p:cNvGrpSpPr>
                <a:grpSpLocks/>
              </p:cNvGrpSpPr>
              <p:nvPr/>
            </p:nvGrpSpPr>
            <p:grpSpPr bwMode="auto">
              <a:xfrm>
                <a:off x="107950" y="1052513"/>
                <a:ext cx="647700" cy="1008062"/>
                <a:chOff x="590" y="1049"/>
                <a:chExt cx="408" cy="635"/>
              </a:xfrm>
            </p:grpSpPr>
            <p:grpSp>
              <p:nvGrpSpPr>
                <p:cNvPr id="94" name="Group 18"/>
                <p:cNvGrpSpPr>
                  <a:grpSpLocks/>
                </p:cNvGrpSpPr>
                <p:nvPr/>
              </p:nvGrpSpPr>
              <p:grpSpPr bwMode="auto">
                <a:xfrm>
                  <a:off x="590" y="1117"/>
                  <a:ext cx="408" cy="522"/>
                  <a:chOff x="998" y="2840"/>
                  <a:chExt cx="408" cy="522"/>
                </a:xfrm>
              </p:grpSpPr>
              <p:grpSp>
                <p:nvGrpSpPr>
                  <p:cNvPr id="97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998" y="2840"/>
                    <a:ext cx="408" cy="67"/>
                    <a:chOff x="1020" y="2955"/>
                    <a:chExt cx="408" cy="67"/>
                  </a:xfrm>
                </p:grpSpPr>
                <p:sp>
                  <p:nvSpPr>
                    <p:cNvPr id="102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20" y="2955"/>
                      <a:ext cx="40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03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6" y="3022"/>
                      <a:ext cx="295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</p:grpSp>
              <p:grpSp>
                <p:nvGrpSpPr>
                  <p:cNvPr id="98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998" y="3295"/>
                    <a:ext cx="408" cy="67"/>
                    <a:chOff x="1021" y="3204"/>
                    <a:chExt cx="408" cy="67"/>
                  </a:xfrm>
                </p:grpSpPr>
                <p:sp>
                  <p:nvSpPr>
                    <p:cNvPr id="100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21" y="3204"/>
                      <a:ext cx="40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01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7" y="3271"/>
                      <a:ext cx="295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</p:grpSp>
              <p:sp>
                <p:nvSpPr>
                  <p:cNvPr id="99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202" y="2931"/>
                    <a:ext cx="0" cy="340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sp>
              <p:nvSpPr>
                <p:cNvPr id="95" name="Line 26"/>
                <p:cNvSpPr>
                  <a:spLocks noChangeShapeType="1"/>
                </p:cNvSpPr>
                <p:nvPr/>
              </p:nvSpPr>
              <p:spPr bwMode="auto">
                <a:xfrm>
                  <a:off x="793" y="1049"/>
                  <a:ext cx="0" cy="45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96" name="Line 27"/>
                <p:cNvSpPr>
                  <a:spLocks noChangeShapeType="1"/>
                </p:cNvSpPr>
                <p:nvPr/>
              </p:nvSpPr>
              <p:spPr bwMode="auto">
                <a:xfrm>
                  <a:off x="793" y="1639"/>
                  <a:ext cx="0" cy="45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</p:grpSp>
        <p:sp>
          <p:nvSpPr>
            <p:cNvPr id="75" name="Oval 28"/>
            <p:cNvSpPr>
              <a:spLocks noChangeArrowheads="1"/>
            </p:cNvSpPr>
            <p:nvPr/>
          </p:nvSpPr>
          <p:spPr bwMode="auto">
            <a:xfrm>
              <a:off x="1565275" y="1017588"/>
              <a:ext cx="107950" cy="107950"/>
            </a:xfrm>
            <a:prstGeom prst="ellipse">
              <a:avLst/>
            </a:prstGeom>
            <a:noFill/>
            <a:ln w="38100" algn="ctr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6" name="Oval 29"/>
            <p:cNvSpPr>
              <a:spLocks noChangeArrowheads="1"/>
            </p:cNvSpPr>
            <p:nvPr/>
          </p:nvSpPr>
          <p:spPr bwMode="auto">
            <a:xfrm>
              <a:off x="1565275" y="3429000"/>
              <a:ext cx="107950" cy="107950"/>
            </a:xfrm>
            <a:prstGeom prst="ellipse">
              <a:avLst/>
            </a:prstGeom>
            <a:solidFill>
              <a:schemeClr val="accent2"/>
            </a:solidFill>
            <a:ln w="38100" algn="ctr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7" name="AutoShape 30"/>
            <p:cNvCxnSpPr>
              <a:cxnSpLocks noChangeShapeType="1"/>
              <a:stCxn id="96" idx="0"/>
              <a:endCxn id="76" idx="2"/>
            </p:cNvCxnSpPr>
            <p:nvPr/>
          </p:nvCxnSpPr>
          <p:spPr bwMode="auto">
            <a:xfrm rot="16200000" flipH="1">
              <a:off x="463513" y="2381213"/>
              <a:ext cx="1068462" cy="1135062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8" name="AutoShape 31"/>
            <p:cNvCxnSpPr>
              <a:cxnSpLocks noChangeShapeType="1"/>
              <a:stCxn id="75" idx="4"/>
              <a:endCxn id="76" idx="0"/>
            </p:cNvCxnSpPr>
            <p:nvPr/>
          </p:nvCxnSpPr>
          <p:spPr bwMode="auto">
            <a:xfrm rot="5400000">
              <a:off x="486569" y="2277269"/>
              <a:ext cx="2265362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AutoShape 33"/>
            <p:cNvCxnSpPr>
              <a:cxnSpLocks noChangeShapeType="1"/>
              <a:stCxn id="72" idx="6"/>
              <a:endCxn id="88" idx="1"/>
            </p:cNvCxnSpPr>
            <p:nvPr/>
          </p:nvCxnSpPr>
          <p:spPr bwMode="auto">
            <a:xfrm flipV="1">
              <a:off x="1979613" y="571500"/>
              <a:ext cx="541337" cy="1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0" name="AutoShape 35"/>
            <p:cNvCxnSpPr>
              <a:cxnSpLocks noChangeShapeType="1"/>
              <a:stCxn id="76" idx="6"/>
              <a:endCxn id="69" idx="1"/>
            </p:cNvCxnSpPr>
            <p:nvPr/>
          </p:nvCxnSpPr>
          <p:spPr bwMode="auto">
            <a:xfrm flipV="1">
              <a:off x="1673225" y="2378249"/>
              <a:ext cx="2449513" cy="1104726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1" name="Text Box 38"/>
            <p:cNvSpPr txBox="1">
              <a:spLocks noChangeArrowheads="1"/>
            </p:cNvSpPr>
            <p:nvPr/>
          </p:nvSpPr>
          <p:spPr bwMode="auto">
            <a:xfrm>
              <a:off x="2767807" y="73955"/>
              <a:ext cx="7651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 dirty="0"/>
                <a:t>0.8 H</a:t>
              </a:r>
              <a:endParaRPr lang="el-GR" altLang="en-US" sz="1800" dirty="0"/>
            </a:p>
          </p:txBody>
        </p:sp>
        <p:sp>
          <p:nvSpPr>
            <p:cNvPr id="82" name="Text Box 39"/>
            <p:cNvSpPr txBox="1">
              <a:spLocks noChangeArrowheads="1"/>
            </p:cNvSpPr>
            <p:nvPr/>
          </p:nvSpPr>
          <p:spPr bwMode="auto">
            <a:xfrm>
              <a:off x="863600" y="901700"/>
              <a:ext cx="6127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/>
                <a:t>Off</a:t>
              </a:r>
              <a:endParaRPr lang="en-AU" altLang="en-US" sz="1800"/>
            </a:p>
          </p:txBody>
        </p:sp>
        <p:sp>
          <p:nvSpPr>
            <p:cNvPr id="83" name="Text Box 40"/>
            <p:cNvSpPr txBox="1">
              <a:spLocks noChangeArrowheads="1"/>
            </p:cNvSpPr>
            <p:nvPr/>
          </p:nvSpPr>
          <p:spPr bwMode="auto">
            <a:xfrm>
              <a:off x="935596" y="115888"/>
              <a:ext cx="61277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 dirty="0"/>
                <a:t>On</a:t>
              </a:r>
              <a:endParaRPr lang="en-AU" altLang="en-US" sz="1800" dirty="0"/>
            </a:p>
          </p:txBody>
        </p:sp>
        <p:sp>
          <p:nvSpPr>
            <p:cNvPr id="84" name="Text Box 43"/>
            <p:cNvSpPr txBox="1">
              <a:spLocks noChangeArrowheads="1"/>
            </p:cNvSpPr>
            <p:nvPr/>
          </p:nvSpPr>
          <p:spPr bwMode="auto">
            <a:xfrm>
              <a:off x="2941638" y="938051"/>
              <a:ext cx="417513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/>
                <a:t>V</a:t>
              </a:r>
              <a:r>
                <a:rPr lang="en-US" altLang="en-US" sz="1800" baseline="-25000"/>
                <a:t>L</a:t>
              </a:r>
              <a:endParaRPr lang="el-GR" altLang="en-US" sz="1800"/>
            </a:p>
          </p:txBody>
        </p:sp>
        <p:sp>
          <p:nvSpPr>
            <p:cNvPr id="85" name="AutoShape 44"/>
            <p:cNvSpPr>
              <a:spLocks/>
            </p:cNvSpPr>
            <p:nvPr/>
          </p:nvSpPr>
          <p:spPr bwMode="auto">
            <a:xfrm rot="16200000">
              <a:off x="3024188" y="206922"/>
              <a:ext cx="252413" cy="1223962"/>
            </a:xfrm>
            <a:prstGeom prst="leftBrace">
              <a:avLst>
                <a:gd name="adj1" fmla="val 40409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6" name="Text Box 45"/>
            <p:cNvSpPr txBox="1">
              <a:spLocks noChangeArrowheads="1"/>
            </p:cNvSpPr>
            <p:nvPr/>
          </p:nvSpPr>
          <p:spPr bwMode="auto">
            <a:xfrm>
              <a:off x="3314700" y="1798811"/>
              <a:ext cx="42862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US" altLang="en-US" sz="1800" dirty="0"/>
                <a:t>V</a:t>
              </a:r>
              <a:r>
                <a:rPr lang="en-US" altLang="en-US" sz="1800" baseline="-25000" dirty="0"/>
                <a:t>R</a:t>
              </a:r>
              <a:endParaRPr lang="el-GR" altLang="en-US" sz="1800" dirty="0"/>
            </a:p>
          </p:txBody>
        </p:sp>
        <p:sp>
          <p:nvSpPr>
            <p:cNvPr id="87" name="AutoShape 46"/>
            <p:cNvSpPr>
              <a:spLocks/>
            </p:cNvSpPr>
            <p:nvPr/>
          </p:nvSpPr>
          <p:spPr bwMode="auto">
            <a:xfrm>
              <a:off x="3743325" y="1448780"/>
              <a:ext cx="109538" cy="1080000"/>
            </a:xfrm>
            <a:prstGeom prst="leftBrace">
              <a:avLst>
                <a:gd name="adj1" fmla="val 63043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aphicFrame>
          <p:nvGraphicFramePr>
            <p:cNvPr id="88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39402572"/>
                </p:ext>
              </p:extLst>
            </p:nvPr>
          </p:nvGraphicFramePr>
          <p:xfrm>
            <a:off x="2520950" y="414338"/>
            <a:ext cx="1258888" cy="31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34" name="Photo Editor Photo" r:id="rId9" imgW="1561905" imgH="390580" progId="MSPhotoEd.3">
                    <p:embed/>
                  </p:oleObj>
                </mc:Choice>
                <mc:Fallback>
                  <p:oleObj name="Photo Editor Photo" r:id="rId9" imgW="1561905" imgH="390580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0950" y="414338"/>
                          <a:ext cx="1258888" cy="314325"/>
                        </a:xfrm>
                        <a:prstGeom prst="rect">
                          <a:avLst/>
                        </a:prstGeom>
                        <a:noFill/>
                        <a:ln w="19050" algn="ctr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9" name="AutoShape 62"/>
            <p:cNvCxnSpPr>
              <a:cxnSpLocks noChangeShapeType="1"/>
              <a:stCxn id="69" idx="3"/>
              <a:endCxn id="88" idx="3"/>
            </p:cNvCxnSpPr>
            <p:nvPr/>
          </p:nvCxnSpPr>
          <p:spPr bwMode="auto">
            <a:xfrm rot="16200000" flipV="1">
              <a:off x="3443995" y="907343"/>
              <a:ext cx="1014586" cy="342900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22052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06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06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069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6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300000">
                                      <p:cBhvr>
                                        <p:cTn id="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6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6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6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909" grpId="0" animBg="1"/>
      <p:bldP spid="206911" grpId="0" animBg="1"/>
      <p:bldP spid="206920" grpId="0"/>
      <p:bldP spid="206921" grpId="0"/>
      <p:bldP spid="206922" grpId="0"/>
      <p:bldP spid="67" grpId="0" animBg="1"/>
      <p:bldP spid="6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198CE4-260A-4C4E-ACE0-4E6F1833351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1CB0F4-D396-4169-B5DF-8769B3E006ED}" type="slidenum">
              <a:rPr lang="en-AU"/>
              <a:pPr>
                <a:defRPr/>
              </a:pPr>
              <a:t>36</a:t>
            </a:fld>
            <a:endParaRPr lang="en-AU"/>
          </a:p>
        </p:txBody>
      </p:sp>
      <p:sp>
        <p:nvSpPr>
          <p:cNvPr id="214018" name="Freeform 2"/>
          <p:cNvSpPr>
            <a:spLocks/>
          </p:cNvSpPr>
          <p:nvPr/>
        </p:nvSpPr>
        <p:spPr bwMode="auto">
          <a:xfrm flipV="1">
            <a:off x="1008063" y="1379538"/>
            <a:ext cx="7272337" cy="4318000"/>
          </a:xfrm>
          <a:custGeom>
            <a:avLst/>
            <a:gdLst>
              <a:gd name="T0" fmla="*/ 0 w 4581"/>
              <a:gd name="T1" fmla="*/ 4318000 h 1794"/>
              <a:gd name="T2" fmla="*/ 1268412 w 4581"/>
              <a:gd name="T3" fmla="*/ 1429706 h 1794"/>
              <a:gd name="T4" fmla="*/ 2562225 w 4581"/>
              <a:gd name="T5" fmla="*/ 353816 h 1794"/>
              <a:gd name="T6" fmla="*/ 3865562 w 4581"/>
              <a:gd name="T7" fmla="*/ 101090 h 1794"/>
              <a:gd name="T8" fmla="*/ 5140325 w 4581"/>
              <a:gd name="T9" fmla="*/ 43324 h 1794"/>
              <a:gd name="T10" fmla="*/ 6443662 w 4581"/>
              <a:gd name="T11" fmla="*/ 14441 h 1794"/>
              <a:gd name="T12" fmla="*/ 7272337 w 4581"/>
              <a:gd name="T13" fmla="*/ 4814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19" name="Line 3"/>
          <p:cNvSpPr>
            <a:spLocks noChangeShapeType="1"/>
          </p:cNvSpPr>
          <p:nvPr/>
        </p:nvSpPr>
        <p:spPr bwMode="auto">
          <a:xfrm>
            <a:off x="323850" y="4287838"/>
            <a:ext cx="2195513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7667625" y="5907088"/>
            <a:ext cx="1189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Time</a:t>
            </a:r>
            <a:endParaRPr lang="en-AU" altLang="en-US" sz="1800"/>
          </a:p>
        </p:txBody>
      </p:sp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34925" y="1082675"/>
            <a:ext cx="97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100%</a:t>
            </a:r>
            <a:endParaRPr lang="en-AU" altLang="en-US"/>
          </a:p>
        </p:txBody>
      </p:sp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1979613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T</a:t>
            </a:r>
            <a:endParaRPr lang="en-AU" altLang="en-US"/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3275013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2T</a:t>
            </a:r>
            <a:endParaRPr lang="en-AU" altLang="en-US"/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4572000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3T</a:t>
            </a:r>
            <a:endParaRPr lang="en-AU" altLang="en-US"/>
          </a:p>
        </p:txBody>
      </p:sp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5867400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4T</a:t>
            </a:r>
            <a:endParaRPr lang="en-AU" altLang="en-US"/>
          </a:p>
        </p:txBody>
      </p:sp>
      <p:sp>
        <p:nvSpPr>
          <p:cNvPr id="214026" name="Text Box 10"/>
          <p:cNvSpPr txBox="1">
            <a:spLocks noChangeArrowheads="1"/>
          </p:cNvSpPr>
          <p:nvPr/>
        </p:nvSpPr>
        <p:spPr bwMode="auto">
          <a:xfrm>
            <a:off x="7164388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5T</a:t>
            </a:r>
            <a:endParaRPr lang="en-AU" altLang="en-US"/>
          </a:p>
        </p:txBody>
      </p:sp>
      <p:sp>
        <p:nvSpPr>
          <p:cNvPr id="214027" name="Text Box 11"/>
          <p:cNvSpPr txBox="1">
            <a:spLocks noChangeArrowheads="1"/>
          </p:cNvSpPr>
          <p:nvPr/>
        </p:nvSpPr>
        <p:spPr bwMode="auto">
          <a:xfrm>
            <a:off x="107950" y="4287838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600"/>
              <a:t>36.8%</a:t>
            </a:r>
            <a:endParaRPr lang="en-AU" altLang="en-US" sz="1600"/>
          </a:p>
        </p:txBody>
      </p:sp>
      <p:sp>
        <p:nvSpPr>
          <p:cNvPr id="214028" name="Line 12"/>
          <p:cNvSpPr>
            <a:spLocks noChangeShapeType="1"/>
          </p:cNvSpPr>
          <p:nvPr/>
        </p:nvSpPr>
        <p:spPr bwMode="auto">
          <a:xfrm>
            <a:off x="4865688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29" name="Line 13"/>
          <p:cNvSpPr>
            <a:spLocks noChangeShapeType="1"/>
          </p:cNvSpPr>
          <p:nvPr/>
        </p:nvSpPr>
        <p:spPr bwMode="auto">
          <a:xfrm>
            <a:off x="6157913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0" name="Line 14"/>
          <p:cNvSpPr>
            <a:spLocks noChangeShapeType="1"/>
          </p:cNvSpPr>
          <p:nvPr/>
        </p:nvSpPr>
        <p:spPr bwMode="auto">
          <a:xfrm>
            <a:off x="7451725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1" name="Text Box 15"/>
          <p:cNvSpPr txBox="1">
            <a:spLocks noChangeArrowheads="1"/>
          </p:cNvSpPr>
          <p:nvPr/>
        </p:nvSpPr>
        <p:spPr bwMode="auto">
          <a:xfrm>
            <a:off x="468313" y="115888"/>
            <a:ext cx="8208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Universal Time Constant Curves (T = RC or T = </a:t>
            </a:r>
            <a:r>
              <a:rPr lang="en-US" altLang="en-US" baseline="30000"/>
              <a:t>L</a:t>
            </a:r>
            <a:r>
              <a:rPr lang="en-US" altLang="en-US" baseline="-25000"/>
              <a:t>/R</a:t>
            </a:r>
            <a:r>
              <a:rPr lang="en-US" altLang="en-US"/>
              <a:t>)</a:t>
            </a:r>
            <a:endParaRPr lang="en-AU" altLang="en-US"/>
          </a:p>
        </p:txBody>
      </p:sp>
      <p:sp>
        <p:nvSpPr>
          <p:cNvPr id="214032" name="Line 16"/>
          <p:cNvSpPr>
            <a:spLocks noChangeShapeType="1"/>
          </p:cNvSpPr>
          <p:nvPr/>
        </p:nvSpPr>
        <p:spPr bwMode="auto">
          <a:xfrm>
            <a:off x="2281238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3" name="Line 17"/>
          <p:cNvSpPr>
            <a:spLocks noChangeShapeType="1"/>
          </p:cNvSpPr>
          <p:nvPr/>
        </p:nvSpPr>
        <p:spPr bwMode="auto">
          <a:xfrm>
            <a:off x="3573463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4" name="Line 18"/>
          <p:cNvSpPr>
            <a:spLocks noChangeShapeType="1"/>
          </p:cNvSpPr>
          <p:nvPr/>
        </p:nvSpPr>
        <p:spPr bwMode="auto">
          <a:xfrm rot="5400000">
            <a:off x="4922838" y="-2527300"/>
            <a:ext cx="0" cy="7867650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5" name="Line 19"/>
          <p:cNvSpPr>
            <a:spLocks noChangeShapeType="1"/>
          </p:cNvSpPr>
          <p:nvPr/>
        </p:nvSpPr>
        <p:spPr bwMode="auto">
          <a:xfrm>
            <a:off x="971550" y="687388"/>
            <a:ext cx="17463" cy="504031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6" name="Line 20"/>
          <p:cNvSpPr>
            <a:spLocks noChangeShapeType="1"/>
          </p:cNvSpPr>
          <p:nvPr/>
        </p:nvSpPr>
        <p:spPr bwMode="auto">
          <a:xfrm rot="5400000">
            <a:off x="4922838" y="1793875"/>
            <a:ext cx="0" cy="78676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7" name="Freeform 21"/>
          <p:cNvSpPr>
            <a:spLocks/>
          </p:cNvSpPr>
          <p:nvPr/>
        </p:nvSpPr>
        <p:spPr bwMode="auto">
          <a:xfrm>
            <a:off x="1008063" y="1406525"/>
            <a:ext cx="7272337" cy="4284663"/>
          </a:xfrm>
          <a:custGeom>
            <a:avLst/>
            <a:gdLst>
              <a:gd name="T0" fmla="*/ 0 w 4581"/>
              <a:gd name="T1" fmla="*/ 4284663 h 1794"/>
              <a:gd name="T2" fmla="*/ 1268412 w 4581"/>
              <a:gd name="T3" fmla="*/ 1418668 h 1794"/>
              <a:gd name="T4" fmla="*/ 2562225 w 4581"/>
              <a:gd name="T5" fmla="*/ 351084 h 1794"/>
              <a:gd name="T6" fmla="*/ 3865562 w 4581"/>
              <a:gd name="T7" fmla="*/ 100310 h 1794"/>
              <a:gd name="T8" fmla="*/ 5140325 w 4581"/>
              <a:gd name="T9" fmla="*/ 42990 h 1794"/>
              <a:gd name="T10" fmla="*/ 6443662 w 4581"/>
              <a:gd name="T11" fmla="*/ 14330 h 1794"/>
              <a:gd name="T12" fmla="*/ 7272337 w 4581"/>
              <a:gd name="T13" fmla="*/ 4777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2495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4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14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animBg="1"/>
      <p:bldP spid="214027" grpId="0"/>
      <p:bldP spid="2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 rot="-3300000">
            <a:off x="1403760" y="584684"/>
            <a:ext cx="1008000" cy="0"/>
            <a:chOff x="1353096" y="1068865"/>
            <a:chExt cx="1008000" cy="0"/>
          </a:xfrm>
        </p:grpSpPr>
        <p:cxnSp>
          <p:nvCxnSpPr>
            <p:cNvPr id="62" name="AutoShape 30"/>
            <p:cNvCxnSpPr>
              <a:cxnSpLocks noChangeShapeType="1"/>
            </p:cNvCxnSpPr>
            <p:nvPr/>
          </p:nvCxnSpPr>
          <p:spPr bwMode="auto">
            <a:xfrm flipV="1">
              <a:off x="1353096" y="1068865"/>
              <a:ext cx="1008000" cy="0"/>
            </a:xfrm>
            <a:prstGeom prst="straightConnector1">
              <a:avLst/>
            </a:prstGeom>
            <a:noFill/>
            <a:ln w="38100">
              <a:solidFill>
                <a:srgbClr val="CCFF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AutoShape 33"/>
            <p:cNvCxnSpPr>
              <a:cxnSpLocks noChangeShapeType="1"/>
            </p:cNvCxnSpPr>
            <p:nvPr/>
          </p:nvCxnSpPr>
          <p:spPr bwMode="auto">
            <a:xfrm flipH="1">
              <a:off x="1353096" y="1068865"/>
              <a:ext cx="504000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" name="Rectangle 1"/>
          <p:cNvSpPr/>
          <p:nvPr/>
        </p:nvSpPr>
        <p:spPr>
          <a:xfrm>
            <a:off x="646733" y="3729806"/>
            <a:ext cx="3688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800" dirty="0" smtClean="0"/>
              <a:t>If the switch is moved from</a:t>
            </a:r>
            <a:br>
              <a:rPr lang="en-US" altLang="en-US" sz="1800" dirty="0" smtClean="0"/>
            </a:br>
            <a:r>
              <a:rPr lang="en-US" altLang="en-US" sz="1800" dirty="0" smtClean="0"/>
              <a:t>Off to On @ t = 0:</a:t>
            </a:r>
            <a:endParaRPr lang="en-AU" sz="1800" dirty="0"/>
          </a:p>
        </p:txBody>
      </p:sp>
      <p:sp>
        <p:nvSpPr>
          <p:cNvPr id="5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9A51A1-9D2E-4A24-8AB3-5F70CB54F23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426B4B-742B-45E0-8B06-94E4836C6033}" type="slidenum">
              <a:rPr lang="en-AU"/>
              <a:pPr>
                <a:defRPr/>
              </a:pPr>
              <a:t>37</a:t>
            </a:fld>
            <a:endParaRPr lang="en-AU"/>
          </a:p>
        </p:txBody>
      </p:sp>
      <p:sp>
        <p:nvSpPr>
          <p:cNvPr id="206890" name="Text Box 42"/>
          <p:cNvSpPr txBox="1">
            <a:spLocks noChangeArrowheads="1"/>
          </p:cNvSpPr>
          <p:nvPr/>
        </p:nvSpPr>
        <p:spPr bwMode="auto">
          <a:xfrm>
            <a:off x="4788024" y="440668"/>
            <a:ext cx="5191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3399"/>
                </a:solidFill>
              </a:rPr>
              <a:t>(A)</a:t>
            </a:r>
            <a:endParaRPr lang="en-AU" altLang="en-US" sz="1800" dirty="0">
              <a:solidFill>
                <a:srgbClr val="FF3399"/>
              </a:solidFill>
            </a:endParaRPr>
          </a:p>
        </p:txBody>
      </p:sp>
      <p:sp>
        <p:nvSpPr>
          <p:cNvPr id="206897" name="Text Box 49"/>
          <p:cNvSpPr txBox="1">
            <a:spLocks noChangeArrowheads="1"/>
          </p:cNvSpPr>
          <p:nvPr/>
        </p:nvSpPr>
        <p:spPr bwMode="auto">
          <a:xfrm>
            <a:off x="5239784" y="440668"/>
            <a:ext cx="29956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T = </a:t>
            </a:r>
            <a:r>
              <a:rPr lang="en-US" altLang="en-US" sz="1800" baseline="30000" dirty="0"/>
              <a:t>L</a:t>
            </a:r>
            <a:r>
              <a:rPr lang="en-US" altLang="en-US" sz="1800" dirty="0"/>
              <a:t>/</a:t>
            </a:r>
            <a:r>
              <a:rPr lang="en-US" altLang="en-US" sz="1800" baseline="-25000" dirty="0"/>
              <a:t>R</a:t>
            </a:r>
            <a:r>
              <a:rPr lang="en-US" altLang="en-US" sz="1800" dirty="0"/>
              <a:t> = </a:t>
            </a:r>
            <a:r>
              <a:rPr lang="en-US" altLang="en-US" sz="1800" baseline="30000" dirty="0"/>
              <a:t>0.8</a:t>
            </a:r>
            <a:r>
              <a:rPr lang="en-US" altLang="en-US" sz="1800" dirty="0"/>
              <a:t>/</a:t>
            </a:r>
            <a:r>
              <a:rPr lang="en-US" altLang="en-US" sz="1800" baseline="-25000" dirty="0"/>
              <a:t>47</a:t>
            </a:r>
            <a:r>
              <a:rPr lang="en-US" altLang="en-US" sz="1800" dirty="0"/>
              <a:t> = 17 </a:t>
            </a:r>
            <a:r>
              <a:rPr lang="en-US" altLang="en-US" sz="1800" dirty="0" err="1" smtClean="0"/>
              <a:t>mS</a:t>
            </a:r>
            <a:endParaRPr lang="el-GR" altLang="en-US" sz="1800" dirty="0"/>
          </a:p>
        </p:txBody>
      </p:sp>
      <p:sp>
        <p:nvSpPr>
          <p:cNvPr id="206905" name="Text Box 57"/>
          <p:cNvSpPr txBox="1">
            <a:spLocks noChangeArrowheads="1"/>
          </p:cNvSpPr>
          <p:nvPr/>
        </p:nvSpPr>
        <p:spPr bwMode="auto">
          <a:xfrm>
            <a:off x="5239784" y="820859"/>
            <a:ext cx="3708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smtClean="0"/>
              <a:t>The steady state is achieved after 5 Time Constants.</a:t>
            </a:r>
            <a:endParaRPr lang="en-AU" altLang="en-US" sz="1800" dirty="0"/>
          </a:p>
        </p:txBody>
      </p:sp>
      <p:sp>
        <p:nvSpPr>
          <p:cNvPr id="206911" name="AutoShape 63"/>
          <p:cNvSpPr>
            <a:spLocks noChangeArrowheads="1"/>
          </p:cNvSpPr>
          <p:nvPr/>
        </p:nvSpPr>
        <p:spPr bwMode="auto">
          <a:xfrm flipH="1">
            <a:off x="2592388" y="3141663"/>
            <a:ext cx="612775" cy="250825"/>
          </a:xfrm>
          <a:prstGeom prst="rightArrow">
            <a:avLst>
              <a:gd name="adj1" fmla="val 50000"/>
              <a:gd name="adj2" fmla="val 6107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6912" name="Text Box 64"/>
          <p:cNvSpPr txBox="1">
            <a:spLocks noChangeArrowheads="1"/>
          </p:cNvSpPr>
          <p:nvPr/>
        </p:nvSpPr>
        <p:spPr bwMode="auto">
          <a:xfrm>
            <a:off x="4788024" y="834865"/>
            <a:ext cx="4968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3399"/>
                </a:solidFill>
              </a:rPr>
              <a:t>(B)</a:t>
            </a:r>
            <a:endParaRPr lang="en-AU" altLang="en-US" sz="1800" dirty="0">
              <a:solidFill>
                <a:srgbClr val="FF3399"/>
              </a:solidFill>
            </a:endParaRPr>
          </a:p>
        </p:txBody>
      </p:sp>
      <p:sp>
        <p:nvSpPr>
          <p:cNvPr id="206914" name="Text Box 66"/>
          <p:cNvSpPr txBox="1">
            <a:spLocks noChangeArrowheads="1"/>
          </p:cNvSpPr>
          <p:nvPr/>
        </p:nvSpPr>
        <p:spPr bwMode="auto">
          <a:xfrm>
            <a:off x="215516" y="3729806"/>
            <a:ext cx="4905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3399"/>
                </a:solidFill>
              </a:rPr>
              <a:t>(C)</a:t>
            </a:r>
            <a:endParaRPr lang="en-AU" altLang="en-US" sz="1800">
              <a:solidFill>
                <a:srgbClr val="FF3399"/>
              </a:solidFill>
            </a:endParaRPr>
          </a:p>
        </p:txBody>
      </p:sp>
      <p:sp>
        <p:nvSpPr>
          <p:cNvPr id="206915" name="Text Box 67"/>
          <p:cNvSpPr txBox="1">
            <a:spLocks noChangeArrowheads="1"/>
          </p:cNvSpPr>
          <p:nvPr/>
        </p:nvSpPr>
        <p:spPr bwMode="auto">
          <a:xfrm>
            <a:off x="646733" y="4721312"/>
            <a:ext cx="29019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From the Universal Time Constant </a:t>
            </a:r>
            <a:r>
              <a:rPr lang="en-US" altLang="en-US" sz="1800" dirty="0" smtClean="0"/>
              <a:t>Curves @ t = T</a:t>
            </a:r>
            <a:endParaRPr lang="el-GR" altLang="en-US" sz="1800" dirty="0"/>
          </a:p>
        </p:txBody>
      </p:sp>
      <p:graphicFrame>
        <p:nvGraphicFramePr>
          <p:cNvPr id="206917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9642037"/>
              </p:ext>
            </p:extLst>
          </p:nvPr>
        </p:nvGraphicFramePr>
        <p:xfrm>
          <a:off x="5436096" y="1484784"/>
          <a:ext cx="150336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3" name="Equation" r:id="rId3" imgW="1028254" imgH="393529" progId="Equation.3">
                  <p:embed/>
                </p:oleObj>
              </mc:Choice>
              <mc:Fallback>
                <p:oleObj name="Equation" r:id="rId3" imgW="102825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484784"/>
                        <a:ext cx="1503362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918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9326478"/>
              </p:ext>
            </p:extLst>
          </p:nvPr>
        </p:nvGraphicFramePr>
        <p:xfrm>
          <a:off x="5436096" y="2088534"/>
          <a:ext cx="2058987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4" name="Equation" r:id="rId5" imgW="1409088" imgH="393529" progId="Equation.3">
                  <p:embed/>
                </p:oleObj>
              </mc:Choice>
              <mc:Fallback>
                <p:oleObj name="Equation" r:id="rId5" imgW="140908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2088534"/>
                        <a:ext cx="2058987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919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3313334"/>
              </p:ext>
            </p:extLst>
          </p:nvPr>
        </p:nvGraphicFramePr>
        <p:xfrm>
          <a:off x="1150293" y="5392738"/>
          <a:ext cx="2519362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5" name="Equation" r:id="rId7" imgW="1409088" imgH="431613" progId="Equation.3">
                  <p:embed/>
                </p:oleObj>
              </mc:Choice>
              <mc:Fallback>
                <p:oleObj name="Equation" r:id="rId7" imgW="1409088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293" y="5392738"/>
                        <a:ext cx="2519362" cy="77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920" name="Text Box 72"/>
          <p:cNvSpPr txBox="1">
            <a:spLocks noChangeArrowheads="1"/>
          </p:cNvSpPr>
          <p:nvPr/>
        </p:nvSpPr>
        <p:spPr bwMode="auto">
          <a:xfrm>
            <a:off x="5130800" y="3729806"/>
            <a:ext cx="38687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smtClean="0"/>
              <a:t>If </a:t>
            </a:r>
            <a:r>
              <a:rPr lang="en-US" altLang="en-US" sz="1800" dirty="0"/>
              <a:t>the switch is moved </a:t>
            </a:r>
            <a:r>
              <a:rPr lang="en-US" altLang="en-US" sz="1800" dirty="0" smtClean="0"/>
              <a:t>from</a:t>
            </a:r>
            <a:br>
              <a:rPr lang="en-US" altLang="en-US" sz="1800" dirty="0" smtClean="0"/>
            </a:br>
            <a:r>
              <a:rPr lang="en-US" altLang="en-US" sz="1800" dirty="0" smtClean="0"/>
              <a:t>On </a:t>
            </a:r>
            <a:r>
              <a:rPr lang="en-US" altLang="en-US" sz="1800" dirty="0"/>
              <a:t>to Off </a:t>
            </a:r>
            <a:r>
              <a:rPr lang="en-US" altLang="en-US" sz="1800" dirty="0" smtClean="0"/>
              <a:t>after the steady state is achieved:</a:t>
            </a:r>
            <a:endParaRPr lang="en-AU" altLang="en-US" sz="1800" dirty="0"/>
          </a:p>
        </p:txBody>
      </p:sp>
      <p:sp>
        <p:nvSpPr>
          <p:cNvPr id="206921" name="Text Box 73"/>
          <p:cNvSpPr txBox="1">
            <a:spLocks noChangeArrowheads="1"/>
          </p:cNvSpPr>
          <p:nvPr/>
        </p:nvSpPr>
        <p:spPr bwMode="auto">
          <a:xfrm>
            <a:off x="4572000" y="3729806"/>
            <a:ext cx="517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FF3399"/>
                </a:solidFill>
              </a:rPr>
              <a:t>(D)</a:t>
            </a:r>
            <a:endParaRPr lang="en-AU" altLang="en-US" sz="1800">
              <a:solidFill>
                <a:srgbClr val="FF3399"/>
              </a:solidFill>
            </a:endParaRPr>
          </a:p>
        </p:txBody>
      </p:sp>
      <p:sp>
        <p:nvSpPr>
          <p:cNvPr id="206922" name="Text Box 74"/>
          <p:cNvSpPr txBox="1">
            <a:spLocks noChangeArrowheads="1"/>
          </p:cNvSpPr>
          <p:nvPr/>
        </p:nvSpPr>
        <p:spPr bwMode="auto">
          <a:xfrm>
            <a:off x="5130800" y="4721312"/>
            <a:ext cx="29019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From the Universal Time Constant </a:t>
            </a:r>
            <a:r>
              <a:rPr lang="en-US" altLang="en-US" sz="1800" dirty="0" smtClean="0"/>
              <a:t>Curves @ t = T</a:t>
            </a:r>
            <a:endParaRPr lang="el-GR" altLang="en-US" sz="1800" dirty="0"/>
          </a:p>
        </p:txBody>
      </p:sp>
      <p:graphicFrame>
        <p:nvGraphicFramePr>
          <p:cNvPr id="206923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202311"/>
              </p:ext>
            </p:extLst>
          </p:nvPr>
        </p:nvGraphicFramePr>
        <p:xfrm>
          <a:off x="5675313" y="5392738"/>
          <a:ext cx="2541587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6" name="Equation" r:id="rId9" imgW="1422400" imgH="431800" progId="Equation.3">
                  <p:embed/>
                </p:oleObj>
              </mc:Choice>
              <mc:Fallback>
                <p:oleObj name="Equation" r:id="rId9" imgW="14224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5313" y="5392738"/>
                        <a:ext cx="2541587" cy="77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8" name="Group 67"/>
          <p:cNvGrpSpPr/>
          <p:nvPr/>
        </p:nvGrpSpPr>
        <p:grpSpPr>
          <a:xfrm>
            <a:off x="107950" y="73955"/>
            <a:ext cx="4926906" cy="3462995"/>
            <a:chOff x="107950" y="73955"/>
            <a:chExt cx="4926906" cy="3462995"/>
          </a:xfrm>
        </p:grpSpPr>
        <p:sp>
          <p:nvSpPr>
            <p:cNvPr id="69" name="Rectangle 2"/>
            <p:cNvSpPr>
              <a:spLocks noChangeArrowheads="1"/>
            </p:cNvSpPr>
            <p:nvPr/>
          </p:nvSpPr>
          <p:spPr bwMode="auto">
            <a:xfrm rot="16200000">
              <a:off x="3726656" y="1820242"/>
              <a:ext cx="792163" cy="323850"/>
            </a:xfrm>
            <a:prstGeom prst="rect">
              <a:avLst/>
            </a:prstGeom>
            <a:solidFill>
              <a:srgbClr val="CCFFFF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0" name="Text Box 3"/>
            <p:cNvSpPr txBox="1">
              <a:spLocks noChangeArrowheads="1"/>
            </p:cNvSpPr>
            <p:nvPr/>
          </p:nvSpPr>
          <p:spPr bwMode="auto">
            <a:xfrm>
              <a:off x="4283968" y="1798811"/>
              <a:ext cx="7508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US" altLang="en-US" sz="1800"/>
                <a:t>47 Ω</a:t>
              </a:r>
            </a:p>
          </p:txBody>
        </p:sp>
        <p:sp>
          <p:nvSpPr>
            <p:cNvPr id="71" name="Oval 4"/>
            <p:cNvSpPr>
              <a:spLocks noChangeArrowheads="1"/>
            </p:cNvSpPr>
            <p:nvPr/>
          </p:nvSpPr>
          <p:spPr bwMode="auto">
            <a:xfrm>
              <a:off x="1260475" y="500063"/>
              <a:ext cx="144463" cy="142875"/>
            </a:xfrm>
            <a:prstGeom prst="ellipse">
              <a:avLst/>
            </a:prstGeom>
            <a:solidFill>
              <a:srgbClr val="CC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" name="Oval 12"/>
            <p:cNvSpPr>
              <a:spLocks noChangeArrowheads="1"/>
            </p:cNvSpPr>
            <p:nvPr/>
          </p:nvSpPr>
          <p:spPr bwMode="auto">
            <a:xfrm>
              <a:off x="1835150" y="500063"/>
              <a:ext cx="144463" cy="142875"/>
            </a:xfrm>
            <a:prstGeom prst="ellipse">
              <a:avLst/>
            </a:prstGeom>
            <a:solidFill>
              <a:srgbClr val="CC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3" name="AutoShape 16"/>
            <p:cNvCxnSpPr>
              <a:cxnSpLocks noChangeShapeType="1"/>
              <a:endCxn id="71" idx="2"/>
            </p:cNvCxnSpPr>
            <p:nvPr/>
          </p:nvCxnSpPr>
          <p:spPr bwMode="auto">
            <a:xfrm rot="5400000" flipH="1" flipV="1">
              <a:off x="338176" y="663540"/>
              <a:ext cx="1014337" cy="830261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4" name="Group 73"/>
            <p:cNvGrpSpPr/>
            <p:nvPr/>
          </p:nvGrpSpPr>
          <p:grpSpPr>
            <a:xfrm>
              <a:off x="107950" y="1109360"/>
              <a:ext cx="1368425" cy="1671568"/>
              <a:chOff x="107950" y="683985"/>
              <a:chExt cx="1368425" cy="1671568"/>
            </a:xfrm>
          </p:grpSpPr>
          <p:sp>
            <p:nvSpPr>
              <p:cNvPr id="90" name="Text Box 13"/>
              <p:cNvSpPr txBox="1">
                <a:spLocks noChangeArrowheads="1"/>
              </p:cNvSpPr>
              <p:nvPr/>
            </p:nvSpPr>
            <p:spPr bwMode="auto">
              <a:xfrm>
                <a:off x="539750" y="1373436"/>
                <a:ext cx="936625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 sz="1800" dirty="0"/>
                  <a:t>25 V</a:t>
                </a:r>
                <a:endParaRPr lang="el-GR" altLang="en-US" sz="1800" dirty="0"/>
              </a:p>
            </p:txBody>
          </p:sp>
          <p:sp>
            <p:nvSpPr>
              <p:cNvPr id="91" name="Text Box 14"/>
              <p:cNvSpPr txBox="1">
                <a:spLocks noChangeArrowheads="1"/>
              </p:cNvSpPr>
              <p:nvPr/>
            </p:nvSpPr>
            <p:spPr bwMode="auto">
              <a:xfrm>
                <a:off x="467544" y="683985"/>
                <a:ext cx="36036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 sz="3200" dirty="0"/>
                  <a:t>+</a:t>
                </a:r>
                <a:endParaRPr lang="en-AU" altLang="en-US" sz="3200" dirty="0"/>
              </a:p>
            </p:txBody>
          </p:sp>
          <p:sp>
            <p:nvSpPr>
              <p:cNvPr id="92" name="Text Box 15"/>
              <p:cNvSpPr txBox="1">
                <a:spLocks noChangeArrowheads="1"/>
              </p:cNvSpPr>
              <p:nvPr/>
            </p:nvSpPr>
            <p:spPr bwMode="auto">
              <a:xfrm>
                <a:off x="467544" y="1770778"/>
                <a:ext cx="36036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altLang="en-US" sz="3200" dirty="0"/>
                  <a:t>-</a:t>
                </a:r>
                <a:endParaRPr lang="en-AU" altLang="en-US" sz="3200" dirty="0"/>
              </a:p>
            </p:txBody>
          </p:sp>
          <p:grpSp>
            <p:nvGrpSpPr>
              <p:cNvPr id="93" name="Group 17"/>
              <p:cNvGrpSpPr>
                <a:grpSpLocks/>
              </p:cNvGrpSpPr>
              <p:nvPr/>
            </p:nvGrpSpPr>
            <p:grpSpPr bwMode="auto">
              <a:xfrm>
                <a:off x="107950" y="1052513"/>
                <a:ext cx="647700" cy="1008062"/>
                <a:chOff x="590" y="1049"/>
                <a:chExt cx="408" cy="635"/>
              </a:xfrm>
            </p:grpSpPr>
            <p:grpSp>
              <p:nvGrpSpPr>
                <p:cNvPr id="94" name="Group 18"/>
                <p:cNvGrpSpPr>
                  <a:grpSpLocks/>
                </p:cNvGrpSpPr>
                <p:nvPr/>
              </p:nvGrpSpPr>
              <p:grpSpPr bwMode="auto">
                <a:xfrm>
                  <a:off x="590" y="1117"/>
                  <a:ext cx="408" cy="522"/>
                  <a:chOff x="998" y="2840"/>
                  <a:chExt cx="408" cy="522"/>
                </a:xfrm>
              </p:grpSpPr>
              <p:grpSp>
                <p:nvGrpSpPr>
                  <p:cNvPr id="97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998" y="2840"/>
                    <a:ext cx="408" cy="67"/>
                    <a:chOff x="1020" y="2955"/>
                    <a:chExt cx="408" cy="67"/>
                  </a:xfrm>
                </p:grpSpPr>
                <p:sp>
                  <p:nvSpPr>
                    <p:cNvPr id="102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20" y="2955"/>
                      <a:ext cx="40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03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6" y="3022"/>
                      <a:ext cx="295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</p:grpSp>
              <p:grpSp>
                <p:nvGrpSpPr>
                  <p:cNvPr id="98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998" y="3295"/>
                    <a:ext cx="408" cy="67"/>
                    <a:chOff x="1021" y="3204"/>
                    <a:chExt cx="408" cy="67"/>
                  </a:xfrm>
                </p:grpSpPr>
                <p:sp>
                  <p:nvSpPr>
                    <p:cNvPr id="100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21" y="3204"/>
                      <a:ext cx="40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01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7" y="3271"/>
                      <a:ext cx="295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</p:grpSp>
              <p:sp>
                <p:nvSpPr>
                  <p:cNvPr id="99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202" y="2931"/>
                    <a:ext cx="0" cy="340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sp>
              <p:nvSpPr>
                <p:cNvPr id="95" name="Line 26"/>
                <p:cNvSpPr>
                  <a:spLocks noChangeShapeType="1"/>
                </p:cNvSpPr>
                <p:nvPr/>
              </p:nvSpPr>
              <p:spPr bwMode="auto">
                <a:xfrm>
                  <a:off x="793" y="1049"/>
                  <a:ext cx="0" cy="45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96" name="Line 27"/>
                <p:cNvSpPr>
                  <a:spLocks noChangeShapeType="1"/>
                </p:cNvSpPr>
                <p:nvPr/>
              </p:nvSpPr>
              <p:spPr bwMode="auto">
                <a:xfrm>
                  <a:off x="793" y="1639"/>
                  <a:ext cx="0" cy="45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</p:grpSp>
        <p:sp>
          <p:nvSpPr>
            <p:cNvPr id="75" name="Oval 28"/>
            <p:cNvSpPr>
              <a:spLocks noChangeArrowheads="1"/>
            </p:cNvSpPr>
            <p:nvPr/>
          </p:nvSpPr>
          <p:spPr bwMode="auto">
            <a:xfrm>
              <a:off x="1565275" y="1017588"/>
              <a:ext cx="107950" cy="107950"/>
            </a:xfrm>
            <a:prstGeom prst="ellipse">
              <a:avLst/>
            </a:prstGeom>
            <a:noFill/>
            <a:ln w="38100" algn="ctr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6" name="Oval 29"/>
            <p:cNvSpPr>
              <a:spLocks noChangeArrowheads="1"/>
            </p:cNvSpPr>
            <p:nvPr/>
          </p:nvSpPr>
          <p:spPr bwMode="auto">
            <a:xfrm>
              <a:off x="1565275" y="3429000"/>
              <a:ext cx="107950" cy="107950"/>
            </a:xfrm>
            <a:prstGeom prst="ellipse">
              <a:avLst/>
            </a:prstGeom>
            <a:solidFill>
              <a:schemeClr val="accent2"/>
            </a:solidFill>
            <a:ln w="38100" algn="ctr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7" name="AutoShape 30"/>
            <p:cNvCxnSpPr>
              <a:cxnSpLocks noChangeShapeType="1"/>
              <a:stCxn id="96" idx="0"/>
              <a:endCxn id="76" idx="2"/>
            </p:cNvCxnSpPr>
            <p:nvPr/>
          </p:nvCxnSpPr>
          <p:spPr bwMode="auto">
            <a:xfrm rot="16200000" flipH="1">
              <a:off x="463513" y="2381213"/>
              <a:ext cx="1068462" cy="1135062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8" name="AutoShape 31"/>
            <p:cNvCxnSpPr>
              <a:cxnSpLocks noChangeShapeType="1"/>
              <a:stCxn id="75" idx="4"/>
              <a:endCxn id="76" idx="0"/>
            </p:cNvCxnSpPr>
            <p:nvPr/>
          </p:nvCxnSpPr>
          <p:spPr bwMode="auto">
            <a:xfrm rot="5400000">
              <a:off x="486569" y="2277269"/>
              <a:ext cx="2265362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AutoShape 33"/>
            <p:cNvCxnSpPr>
              <a:cxnSpLocks noChangeShapeType="1"/>
              <a:stCxn id="72" idx="6"/>
              <a:endCxn id="88" idx="1"/>
            </p:cNvCxnSpPr>
            <p:nvPr/>
          </p:nvCxnSpPr>
          <p:spPr bwMode="auto">
            <a:xfrm flipV="1">
              <a:off x="1979613" y="571500"/>
              <a:ext cx="541337" cy="1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0" name="AutoShape 35"/>
            <p:cNvCxnSpPr>
              <a:cxnSpLocks noChangeShapeType="1"/>
              <a:stCxn id="76" idx="6"/>
              <a:endCxn id="69" idx="1"/>
            </p:cNvCxnSpPr>
            <p:nvPr/>
          </p:nvCxnSpPr>
          <p:spPr bwMode="auto">
            <a:xfrm flipV="1">
              <a:off x="1673225" y="2378249"/>
              <a:ext cx="2449513" cy="1104726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1" name="Text Box 38"/>
            <p:cNvSpPr txBox="1">
              <a:spLocks noChangeArrowheads="1"/>
            </p:cNvSpPr>
            <p:nvPr/>
          </p:nvSpPr>
          <p:spPr bwMode="auto">
            <a:xfrm>
              <a:off x="2767807" y="73955"/>
              <a:ext cx="7651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 dirty="0"/>
                <a:t>0.8 H</a:t>
              </a:r>
              <a:endParaRPr lang="el-GR" altLang="en-US" sz="1800" dirty="0"/>
            </a:p>
          </p:txBody>
        </p:sp>
        <p:sp>
          <p:nvSpPr>
            <p:cNvPr id="82" name="Text Box 39"/>
            <p:cNvSpPr txBox="1">
              <a:spLocks noChangeArrowheads="1"/>
            </p:cNvSpPr>
            <p:nvPr/>
          </p:nvSpPr>
          <p:spPr bwMode="auto">
            <a:xfrm>
              <a:off x="863600" y="901700"/>
              <a:ext cx="6127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/>
                <a:t>Off</a:t>
              </a:r>
              <a:endParaRPr lang="en-AU" altLang="en-US" sz="1800"/>
            </a:p>
          </p:txBody>
        </p:sp>
        <p:sp>
          <p:nvSpPr>
            <p:cNvPr id="83" name="Text Box 40"/>
            <p:cNvSpPr txBox="1">
              <a:spLocks noChangeArrowheads="1"/>
            </p:cNvSpPr>
            <p:nvPr/>
          </p:nvSpPr>
          <p:spPr bwMode="auto">
            <a:xfrm>
              <a:off x="935596" y="115888"/>
              <a:ext cx="61277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 dirty="0"/>
                <a:t>On</a:t>
              </a:r>
              <a:endParaRPr lang="en-AU" altLang="en-US" sz="1800" dirty="0"/>
            </a:p>
          </p:txBody>
        </p:sp>
        <p:sp>
          <p:nvSpPr>
            <p:cNvPr id="84" name="Text Box 43"/>
            <p:cNvSpPr txBox="1">
              <a:spLocks noChangeArrowheads="1"/>
            </p:cNvSpPr>
            <p:nvPr/>
          </p:nvSpPr>
          <p:spPr bwMode="auto">
            <a:xfrm>
              <a:off x="2941638" y="938051"/>
              <a:ext cx="417513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/>
                <a:t>V</a:t>
              </a:r>
              <a:r>
                <a:rPr lang="en-US" altLang="en-US" sz="1800" baseline="-25000"/>
                <a:t>L</a:t>
              </a:r>
              <a:endParaRPr lang="el-GR" altLang="en-US" sz="1800"/>
            </a:p>
          </p:txBody>
        </p:sp>
        <p:sp>
          <p:nvSpPr>
            <p:cNvPr id="85" name="AutoShape 44"/>
            <p:cNvSpPr>
              <a:spLocks/>
            </p:cNvSpPr>
            <p:nvPr/>
          </p:nvSpPr>
          <p:spPr bwMode="auto">
            <a:xfrm rot="16200000">
              <a:off x="3024188" y="206922"/>
              <a:ext cx="252413" cy="1223962"/>
            </a:xfrm>
            <a:prstGeom prst="leftBrace">
              <a:avLst>
                <a:gd name="adj1" fmla="val 40409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6" name="Text Box 45"/>
            <p:cNvSpPr txBox="1">
              <a:spLocks noChangeArrowheads="1"/>
            </p:cNvSpPr>
            <p:nvPr/>
          </p:nvSpPr>
          <p:spPr bwMode="auto">
            <a:xfrm>
              <a:off x="3314700" y="1798811"/>
              <a:ext cx="42862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US" altLang="en-US" sz="1800" dirty="0"/>
                <a:t>V</a:t>
              </a:r>
              <a:r>
                <a:rPr lang="en-US" altLang="en-US" sz="1800" baseline="-25000" dirty="0"/>
                <a:t>R</a:t>
              </a:r>
              <a:endParaRPr lang="el-GR" altLang="en-US" sz="1800" dirty="0"/>
            </a:p>
          </p:txBody>
        </p:sp>
        <p:sp>
          <p:nvSpPr>
            <p:cNvPr id="87" name="AutoShape 46"/>
            <p:cNvSpPr>
              <a:spLocks/>
            </p:cNvSpPr>
            <p:nvPr/>
          </p:nvSpPr>
          <p:spPr bwMode="auto">
            <a:xfrm>
              <a:off x="3743325" y="1448780"/>
              <a:ext cx="109538" cy="1080000"/>
            </a:xfrm>
            <a:prstGeom prst="leftBrace">
              <a:avLst>
                <a:gd name="adj1" fmla="val 63043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aphicFrame>
          <p:nvGraphicFramePr>
            <p:cNvPr id="88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33863771"/>
                </p:ext>
              </p:extLst>
            </p:nvPr>
          </p:nvGraphicFramePr>
          <p:xfrm>
            <a:off x="2520950" y="414338"/>
            <a:ext cx="1258888" cy="31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717" name="Photo Editor Photo" r:id="rId11" imgW="1561905" imgH="390580" progId="MSPhotoEd.3">
                    <p:embed/>
                  </p:oleObj>
                </mc:Choice>
                <mc:Fallback>
                  <p:oleObj name="Photo Editor Photo" r:id="rId11" imgW="1561905" imgH="390580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0950" y="414338"/>
                          <a:ext cx="1258888" cy="314325"/>
                        </a:xfrm>
                        <a:prstGeom prst="rect">
                          <a:avLst/>
                        </a:prstGeom>
                        <a:noFill/>
                        <a:ln w="19050" algn="ctr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9" name="AutoShape 62"/>
            <p:cNvCxnSpPr>
              <a:cxnSpLocks noChangeShapeType="1"/>
              <a:stCxn id="69" idx="3"/>
              <a:endCxn id="88" idx="3"/>
            </p:cNvCxnSpPr>
            <p:nvPr/>
          </p:nvCxnSpPr>
          <p:spPr bwMode="auto">
            <a:xfrm rot="16200000" flipV="1">
              <a:off x="3443995" y="907343"/>
              <a:ext cx="1014586" cy="342900"/>
            </a:xfrm>
            <a:prstGeom prst="bentConnector2">
              <a:avLst/>
            </a:prstGeom>
            <a:noFill/>
            <a:ln w="38100">
              <a:solidFill>
                <a:schemeClr val="accent2"/>
              </a:solidFill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46852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6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06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06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069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911" grpId="0" animBg="1"/>
      <p:bldP spid="10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 rot="-2700000">
            <a:off x="1407362" y="581026"/>
            <a:ext cx="1008000" cy="0"/>
            <a:chOff x="1353096" y="1068865"/>
            <a:chExt cx="1008000" cy="0"/>
          </a:xfrm>
        </p:grpSpPr>
        <p:cxnSp>
          <p:nvCxnSpPr>
            <p:cNvPr id="47" name="AutoShape 30"/>
            <p:cNvCxnSpPr>
              <a:cxnSpLocks noChangeShapeType="1"/>
            </p:cNvCxnSpPr>
            <p:nvPr/>
          </p:nvCxnSpPr>
          <p:spPr bwMode="auto">
            <a:xfrm flipV="1">
              <a:off x="1353096" y="1068865"/>
              <a:ext cx="1008000" cy="0"/>
            </a:xfrm>
            <a:prstGeom prst="straightConnector1">
              <a:avLst/>
            </a:prstGeom>
            <a:noFill/>
            <a:ln w="38100">
              <a:noFill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33"/>
            <p:cNvCxnSpPr>
              <a:cxnSpLocks noChangeShapeType="1"/>
            </p:cNvCxnSpPr>
            <p:nvPr/>
          </p:nvCxnSpPr>
          <p:spPr bwMode="auto">
            <a:xfrm flipH="1">
              <a:off x="1353096" y="1068865"/>
              <a:ext cx="504000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86DC50-350A-41DC-BD24-A925E6CAB6C4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4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390390-8A14-41E6-AABA-D2C1541003D3}" type="slidenum">
              <a:rPr lang="en-AU"/>
              <a:pPr>
                <a:defRPr/>
              </a:pPr>
              <a:t>38</a:t>
            </a:fld>
            <a:endParaRPr lang="en-AU"/>
          </a:p>
        </p:txBody>
      </p:sp>
      <p:sp>
        <p:nvSpPr>
          <p:cNvPr id="215078" name="Text Box 38"/>
          <p:cNvSpPr txBox="1">
            <a:spLocks noChangeArrowheads="1"/>
          </p:cNvSpPr>
          <p:nvPr/>
        </p:nvSpPr>
        <p:spPr bwMode="auto">
          <a:xfrm>
            <a:off x="5346390" y="1736812"/>
            <a:ext cx="2592000" cy="16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dirty="0" smtClean="0"/>
              <a:t>T </a:t>
            </a:r>
            <a:r>
              <a:rPr lang="en-US" altLang="en-US" dirty="0"/>
              <a:t>= </a:t>
            </a:r>
            <a:r>
              <a:rPr lang="en-US" altLang="en-US" baseline="30000" dirty="0"/>
              <a:t>L</a:t>
            </a:r>
            <a:r>
              <a:rPr lang="en-US" altLang="en-US" dirty="0"/>
              <a:t>/</a:t>
            </a:r>
            <a:r>
              <a:rPr lang="en-US" altLang="en-US" baseline="-25000" dirty="0"/>
              <a:t>R</a:t>
            </a:r>
            <a:r>
              <a:rPr lang="en-US" altLang="en-US" dirty="0"/>
              <a:t> 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T = </a:t>
            </a:r>
            <a:r>
              <a:rPr lang="en-US" altLang="en-US" baseline="30000" dirty="0"/>
              <a:t>5</a:t>
            </a:r>
            <a:r>
              <a:rPr lang="en-US" altLang="en-US" dirty="0"/>
              <a:t>/</a:t>
            </a:r>
            <a:r>
              <a:rPr lang="en-US" altLang="en-US" baseline="-25000" dirty="0"/>
              <a:t>10k</a:t>
            </a:r>
            <a:r>
              <a:rPr lang="en-US" altLang="en-US" dirty="0"/>
              <a:t> 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T = </a:t>
            </a:r>
            <a:r>
              <a:rPr lang="en-US" altLang="en-US" dirty="0"/>
              <a:t>500 </a:t>
            </a:r>
            <a:r>
              <a:rPr lang="el-GR" altLang="en-US" dirty="0"/>
              <a:t>μ</a:t>
            </a:r>
            <a:r>
              <a:rPr lang="en-US" altLang="en-US" dirty="0" smtClean="0"/>
              <a:t>s</a:t>
            </a:r>
            <a:endParaRPr lang="el-GR" altLang="en-US" dirty="0"/>
          </a:p>
        </p:txBody>
      </p:sp>
      <p:sp>
        <p:nvSpPr>
          <p:cNvPr id="215087" name="Text Box 47"/>
          <p:cNvSpPr txBox="1">
            <a:spLocks noChangeArrowheads="1"/>
          </p:cNvSpPr>
          <p:nvPr/>
        </p:nvSpPr>
        <p:spPr bwMode="auto">
          <a:xfrm>
            <a:off x="5346390" y="3645024"/>
            <a:ext cx="2901950" cy="12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From the Universal Time Constant </a:t>
            </a:r>
            <a:r>
              <a:rPr lang="en-US" altLang="en-US" sz="1800" dirty="0" smtClean="0"/>
              <a:t>Curves at:</a:t>
            </a:r>
            <a:br>
              <a:rPr lang="en-US" altLang="en-US" sz="1800" dirty="0" smtClean="0"/>
            </a:b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800" dirty="0" smtClean="0"/>
              <a:t>	t = 1 </a:t>
            </a:r>
            <a:r>
              <a:rPr lang="en-US" altLang="en-US" sz="1800" dirty="0" err="1" smtClean="0"/>
              <a:t>ms</a:t>
            </a:r>
            <a:r>
              <a:rPr lang="en-US" altLang="en-US" sz="1800" dirty="0" smtClean="0"/>
              <a:t> = 2T</a:t>
            </a:r>
            <a:endParaRPr lang="en-AU" altLang="en-US" sz="1800" u="sng" dirty="0" smtClean="0"/>
          </a:p>
        </p:txBody>
      </p:sp>
      <p:sp>
        <p:nvSpPr>
          <p:cNvPr id="34828" name="Rectangle 57"/>
          <p:cNvSpPr>
            <a:spLocks noChangeArrowheads="1"/>
          </p:cNvSpPr>
          <p:nvPr/>
        </p:nvSpPr>
        <p:spPr bwMode="auto">
          <a:xfrm rot="16200000">
            <a:off x="3726656" y="1861253"/>
            <a:ext cx="792163" cy="323850"/>
          </a:xfrm>
          <a:prstGeom prst="rect">
            <a:avLst/>
          </a:prstGeom>
          <a:solidFill>
            <a:srgbClr val="CCFFFF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829" name="Text Box 58"/>
          <p:cNvSpPr txBox="1">
            <a:spLocks noChangeArrowheads="1"/>
          </p:cNvSpPr>
          <p:nvPr/>
        </p:nvSpPr>
        <p:spPr bwMode="auto">
          <a:xfrm>
            <a:off x="4309864" y="1839822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/>
              <a:t>10 kΩ</a:t>
            </a:r>
          </a:p>
        </p:txBody>
      </p:sp>
      <p:sp>
        <p:nvSpPr>
          <p:cNvPr id="34830" name="Oval 59"/>
          <p:cNvSpPr>
            <a:spLocks noChangeArrowheads="1"/>
          </p:cNvSpPr>
          <p:nvPr/>
        </p:nvSpPr>
        <p:spPr bwMode="auto">
          <a:xfrm>
            <a:off x="1260475" y="476250"/>
            <a:ext cx="144463" cy="142875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831" name="Oval 60"/>
          <p:cNvSpPr>
            <a:spLocks noChangeArrowheads="1"/>
          </p:cNvSpPr>
          <p:nvPr/>
        </p:nvSpPr>
        <p:spPr bwMode="auto">
          <a:xfrm>
            <a:off x="1835150" y="500063"/>
            <a:ext cx="144463" cy="142875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4835" name="AutoShape 64"/>
          <p:cNvCxnSpPr>
            <a:cxnSpLocks noChangeShapeType="1"/>
            <a:stCxn id="34853" idx="1"/>
            <a:endCxn id="34830" idx="2"/>
          </p:cNvCxnSpPr>
          <p:nvPr/>
        </p:nvCxnSpPr>
        <p:spPr bwMode="auto">
          <a:xfrm rot="5400000" flipH="1" flipV="1">
            <a:off x="286784" y="690803"/>
            <a:ext cx="1116806" cy="830576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" name="Group 3"/>
          <p:cNvGrpSpPr/>
          <p:nvPr/>
        </p:nvGrpSpPr>
        <p:grpSpPr>
          <a:xfrm>
            <a:off x="107635" y="1124744"/>
            <a:ext cx="1368425" cy="1914525"/>
            <a:chOff x="107950" y="584200"/>
            <a:chExt cx="1368425" cy="1914525"/>
          </a:xfrm>
        </p:grpSpPr>
        <p:sp>
          <p:nvSpPr>
            <p:cNvPr id="34832" name="Text Box 61"/>
            <p:cNvSpPr txBox="1">
              <a:spLocks noChangeArrowheads="1"/>
            </p:cNvSpPr>
            <p:nvPr/>
          </p:nvSpPr>
          <p:spPr bwMode="auto">
            <a:xfrm>
              <a:off x="539750" y="1376363"/>
              <a:ext cx="93662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/>
                <a:t>10 V</a:t>
              </a:r>
              <a:endParaRPr lang="el-GR" altLang="en-US" sz="1800"/>
            </a:p>
          </p:txBody>
        </p:sp>
        <p:sp>
          <p:nvSpPr>
            <p:cNvPr id="34833" name="Text Box 62"/>
            <p:cNvSpPr txBox="1">
              <a:spLocks noChangeArrowheads="1"/>
            </p:cNvSpPr>
            <p:nvPr/>
          </p:nvSpPr>
          <p:spPr bwMode="auto">
            <a:xfrm>
              <a:off x="485775" y="584200"/>
              <a:ext cx="360363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4400"/>
                <a:t>+</a:t>
              </a:r>
              <a:endParaRPr lang="en-AU" altLang="en-US" sz="4400"/>
            </a:p>
          </p:txBody>
        </p:sp>
        <p:sp>
          <p:nvSpPr>
            <p:cNvPr id="34834" name="Text Box 63"/>
            <p:cNvSpPr txBox="1">
              <a:spLocks noChangeArrowheads="1"/>
            </p:cNvSpPr>
            <p:nvPr/>
          </p:nvSpPr>
          <p:spPr bwMode="auto">
            <a:xfrm>
              <a:off x="485775" y="1736725"/>
              <a:ext cx="360363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4400"/>
                <a:t>-</a:t>
              </a:r>
              <a:endParaRPr lang="en-AU" altLang="en-US" sz="4400"/>
            </a:p>
          </p:txBody>
        </p:sp>
        <p:grpSp>
          <p:nvGrpSpPr>
            <p:cNvPr id="34836" name="Group 65"/>
            <p:cNvGrpSpPr>
              <a:grpSpLocks/>
            </p:cNvGrpSpPr>
            <p:nvPr/>
          </p:nvGrpSpPr>
          <p:grpSpPr bwMode="auto">
            <a:xfrm>
              <a:off x="107950" y="1052513"/>
              <a:ext cx="647700" cy="1008062"/>
              <a:chOff x="590" y="1049"/>
              <a:chExt cx="408" cy="635"/>
            </a:xfrm>
          </p:grpSpPr>
          <p:grpSp>
            <p:nvGrpSpPr>
              <p:cNvPr id="34852" name="Group 66"/>
              <p:cNvGrpSpPr>
                <a:grpSpLocks/>
              </p:cNvGrpSpPr>
              <p:nvPr/>
            </p:nvGrpSpPr>
            <p:grpSpPr bwMode="auto">
              <a:xfrm>
                <a:off x="590" y="1117"/>
                <a:ext cx="408" cy="522"/>
                <a:chOff x="998" y="2840"/>
                <a:chExt cx="408" cy="522"/>
              </a:xfrm>
            </p:grpSpPr>
            <p:grpSp>
              <p:nvGrpSpPr>
                <p:cNvPr id="34855" name="Group 67"/>
                <p:cNvGrpSpPr>
                  <a:grpSpLocks/>
                </p:cNvGrpSpPr>
                <p:nvPr/>
              </p:nvGrpSpPr>
              <p:grpSpPr bwMode="auto">
                <a:xfrm>
                  <a:off x="998" y="2840"/>
                  <a:ext cx="408" cy="67"/>
                  <a:chOff x="1020" y="2955"/>
                  <a:chExt cx="408" cy="67"/>
                </a:xfrm>
              </p:grpSpPr>
              <p:sp>
                <p:nvSpPr>
                  <p:cNvPr id="34860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020" y="2955"/>
                    <a:ext cx="40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34861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076" y="3022"/>
                    <a:ext cx="295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4856" name="Group 70"/>
                <p:cNvGrpSpPr>
                  <a:grpSpLocks/>
                </p:cNvGrpSpPr>
                <p:nvPr/>
              </p:nvGrpSpPr>
              <p:grpSpPr bwMode="auto">
                <a:xfrm>
                  <a:off x="998" y="3295"/>
                  <a:ext cx="408" cy="67"/>
                  <a:chOff x="1021" y="3204"/>
                  <a:chExt cx="408" cy="67"/>
                </a:xfrm>
              </p:grpSpPr>
              <p:sp>
                <p:nvSpPr>
                  <p:cNvPr id="34858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021" y="3204"/>
                    <a:ext cx="40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34859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1077" y="3271"/>
                    <a:ext cx="295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sp>
              <p:nvSpPr>
                <p:cNvPr id="34857" name="Line 73"/>
                <p:cNvSpPr>
                  <a:spLocks noChangeShapeType="1"/>
                </p:cNvSpPr>
                <p:nvPr/>
              </p:nvSpPr>
              <p:spPr bwMode="auto">
                <a:xfrm>
                  <a:off x="1202" y="2931"/>
                  <a:ext cx="0" cy="34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34853" name="Line 74"/>
              <p:cNvSpPr>
                <a:spLocks noChangeShapeType="1"/>
              </p:cNvSpPr>
              <p:nvPr/>
            </p:nvSpPr>
            <p:spPr bwMode="auto">
              <a:xfrm>
                <a:off x="793" y="1049"/>
                <a:ext cx="0" cy="45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4854" name="Line 75"/>
              <p:cNvSpPr>
                <a:spLocks noChangeShapeType="1"/>
              </p:cNvSpPr>
              <p:nvPr/>
            </p:nvSpPr>
            <p:spPr bwMode="auto">
              <a:xfrm>
                <a:off x="793" y="1639"/>
                <a:ext cx="0" cy="45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</p:grpSp>
      <p:cxnSp>
        <p:nvCxnSpPr>
          <p:cNvPr id="34837" name="AutoShape 76"/>
          <p:cNvCxnSpPr>
            <a:cxnSpLocks noChangeShapeType="1"/>
            <a:stCxn id="34831" idx="6"/>
            <a:endCxn id="34846" idx="1"/>
          </p:cNvCxnSpPr>
          <p:nvPr/>
        </p:nvCxnSpPr>
        <p:spPr bwMode="auto">
          <a:xfrm flipV="1">
            <a:off x="1979613" y="571500"/>
            <a:ext cx="541337" cy="1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39" name="AutoShape 78"/>
          <p:cNvCxnSpPr>
            <a:cxnSpLocks noChangeShapeType="1"/>
            <a:stCxn id="34854" idx="0"/>
            <a:endCxn id="34828" idx="1"/>
          </p:cNvCxnSpPr>
          <p:nvPr/>
        </p:nvCxnSpPr>
        <p:spPr bwMode="auto">
          <a:xfrm rot="5400000" flipH="1" flipV="1">
            <a:off x="2221107" y="628051"/>
            <a:ext cx="110422" cy="3692840"/>
          </a:xfrm>
          <a:prstGeom prst="bentConnector3">
            <a:avLst>
              <a:gd name="adj1" fmla="val -646704"/>
            </a:avLst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42" name="Text Box 81"/>
          <p:cNvSpPr txBox="1">
            <a:spLocks noChangeArrowheads="1"/>
          </p:cNvSpPr>
          <p:nvPr/>
        </p:nvSpPr>
        <p:spPr bwMode="auto">
          <a:xfrm>
            <a:off x="2941638" y="902246"/>
            <a:ext cx="4175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 dirty="0" err="1"/>
              <a:t>V</a:t>
            </a:r>
            <a:r>
              <a:rPr lang="en-US" altLang="en-US" sz="1800" baseline="-25000" dirty="0" err="1"/>
              <a:t>L</a:t>
            </a:r>
            <a:endParaRPr lang="el-GR" altLang="en-US" sz="1800" dirty="0"/>
          </a:p>
        </p:txBody>
      </p:sp>
      <p:sp>
        <p:nvSpPr>
          <p:cNvPr id="34843" name="AutoShape 82"/>
          <p:cNvSpPr>
            <a:spLocks/>
          </p:cNvSpPr>
          <p:nvPr/>
        </p:nvSpPr>
        <p:spPr bwMode="auto">
          <a:xfrm rot="16200000">
            <a:off x="3024187" y="206922"/>
            <a:ext cx="252413" cy="1223962"/>
          </a:xfrm>
          <a:prstGeom prst="leftBrace">
            <a:avLst>
              <a:gd name="adj1" fmla="val 40409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844" name="Text Box 83"/>
          <p:cNvSpPr txBox="1">
            <a:spLocks noChangeArrowheads="1"/>
          </p:cNvSpPr>
          <p:nvPr/>
        </p:nvSpPr>
        <p:spPr bwMode="auto">
          <a:xfrm>
            <a:off x="3314700" y="1839822"/>
            <a:ext cx="428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/>
              <a:t>V</a:t>
            </a:r>
            <a:r>
              <a:rPr lang="en-US" altLang="en-US" sz="1800" baseline="-25000"/>
              <a:t>R</a:t>
            </a:r>
            <a:endParaRPr lang="el-GR" altLang="en-US" sz="1800"/>
          </a:p>
        </p:txBody>
      </p:sp>
      <p:sp>
        <p:nvSpPr>
          <p:cNvPr id="34845" name="AutoShape 84"/>
          <p:cNvSpPr>
            <a:spLocks/>
          </p:cNvSpPr>
          <p:nvPr/>
        </p:nvSpPr>
        <p:spPr bwMode="auto">
          <a:xfrm>
            <a:off x="3743325" y="1608841"/>
            <a:ext cx="109538" cy="828675"/>
          </a:xfrm>
          <a:prstGeom prst="leftBrace">
            <a:avLst>
              <a:gd name="adj1" fmla="val 63043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484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615467"/>
              </p:ext>
            </p:extLst>
          </p:nvPr>
        </p:nvGraphicFramePr>
        <p:xfrm>
          <a:off x="2520950" y="414338"/>
          <a:ext cx="1258888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4" name="Photo Editor Photo" r:id="rId3" imgW="1561905" imgH="390580" progId="MSPhotoEd.3">
                  <p:embed/>
                </p:oleObj>
              </mc:Choice>
              <mc:Fallback>
                <p:oleObj name="Photo Editor Photo" r:id="rId3" imgW="1561905" imgH="39058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950" y="414338"/>
                        <a:ext cx="1258888" cy="314325"/>
                      </a:xfrm>
                      <a:prstGeom prst="rect">
                        <a:avLst/>
                      </a:prstGeom>
                      <a:noFill/>
                      <a:ln w="19050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848" name="AutoShape 87"/>
          <p:cNvCxnSpPr>
            <a:cxnSpLocks noChangeShapeType="1"/>
            <a:stCxn id="34828" idx="3"/>
            <a:endCxn id="34846" idx="3"/>
          </p:cNvCxnSpPr>
          <p:nvPr/>
        </p:nvCxnSpPr>
        <p:spPr bwMode="auto">
          <a:xfrm rot="16200000" flipV="1">
            <a:off x="3423490" y="927849"/>
            <a:ext cx="1055597" cy="342900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50" name="Text Box 89"/>
          <p:cNvSpPr txBox="1">
            <a:spLocks noChangeArrowheads="1"/>
          </p:cNvSpPr>
          <p:nvPr/>
        </p:nvSpPr>
        <p:spPr bwMode="auto">
          <a:xfrm>
            <a:off x="2867025" y="0"/>
            <a:ext cx="568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5 H</a:t>
            </a:r>
            <a:endParaRPr lang="el-GR" altLang="en-US" sz="1800"/>
          </a:p>
        </p:txBody>
      </p:sp>
      <p:sp>
        <p:nvSpPr>
          <p:cNvPr id="8" name="Rectangle 7"/>
          <p:cNvSpPr/>
          <p:nvPr/>
        </p:nvSpPr>
        <p:spPr>
          <a:xfrm>
            <a:off x="4572000" y="561454"/>
            <a:ext cx="39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sz="1800" dirty="0" smtClean="0"/>
              <a:t>Calculate the current flowing in the inductor 1 </a:t>
            </a:r>
            <a:r>
              <a:rPr lang="en-AU" sz="1800" dirty="0" err="1" smtClean="0"/>
              <a:t>mS</a:t>
            </a:r>
            <a:r>
              <a:rPr lang="en-AU" sz="1800" dirty="0" smtClean="0"/>
              <a:t> after the initial application of power. </a:t>
            </a:r>
            <a:endParaRPr lang="en-AU" sz="1800" dirty="0"/>
          </a:p>
        </p:txBody>
      </p:sp>
      <p:sp>
        <p:nvSpPr>
          <p:cNvPr id="49" name="Arc 48"/>
          <p:cNvSpPr/>
          <p:nvPr/>
        </p:nvSpPr>
        <p:spPr bwMode="auto">
          <a:xfrm flipH="1" flipV="1">
            <a:off x="1511660" y="80628"/>
            <a:ext cx="684000" cy="684000"/>
          </a:xfrm>
          <a:prstGeom prst="arc">
            <a:avLst>
              <a:gd name="adj1" fmla="val 16200000"/>
              <a:gd name="adj2" fmla="val 1207935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41675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8" grpId="0" uiExpand="1" build="p"/>
      <p:bldP spid="215087" grpId="0" build="p"/>
      <p:bldP spid="5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198CE4-260A-4C4E-ACE0-4E6F1833351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1CB0F4-D396-4169-B5DF-8769B3E006ED}" type="slidenum">
              <a:rPr lang="en-AU"/>
              <a:pPr>
                <a:defRPr/>
              </a:pPr>
              <a:t>39</a:t>
            </a:fld>
            <a:endParaRPr lang="en-AU"/>
          </a:p>
        </p:txBody>
      </p:sp>
      <p:sp>
        <p:nvSpPr>
          <p:cNvPr id="214018" name="Freeform 2"/>
          <p:cNvSpPr>
            <a:spLocks/>
          </p:cNvSpPr>
          <p:nvPr/>
        </p:nvSpPr>
        <p:spPr bwMode="auto">
          <a:xfrm flipV="1">
            <a:off x="1008063" y="1379538"/>
            <a:ext cx="7272337" cy="4318000"/>
          </a:xfrm>
          <a:custGeom>
            <a:avLst/>
            <a:gdLst>
              <a:gd name="T0" fmla="*/ 0 w 4581"/>
              <a:gd name="T1" fmla="*/ 4318000 h 1794"/>
              <a:gd name="T2" fmla="*/ 1268412 w 4581"/>
              <a:gd name="T3" fmla="*/ 1429706 h 1794"/>
              <a:gd name="T4" fmla="*/ 2562225 w 4581"/>
              <a:gd name="T5" fmla="*/ 353816 h 1794"/>
              <a:gd name="T6" fmla="*/ 3865562 w 4581"/>
              <a:gd name="T7" fmla="*/ 101090 h 1794"/>
              <a:gd name="T8" fmla="*/ 5140325 w 4581"/>
              <a:gd name="T9" fmla="*/ 43324 h 1794"/>
              <a:gd name="T10" fmla="*/ 6443662 w 4581"/>
              <a:gd name="T11" fmla="*/ 14441 h 1794"/>
              <a:gd name="T12" fmla="*/ 7272337 w 4581"/>
              <a:gd name="T13" fmla="*/ 4814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19" name="Line 3"/>
          <p:cNvSpPr>
            <a:spLocks noChangeShapeType="1"/>
          </p:cNvSpPr>
          <p:nvPr/>
        </p:nvSpPr>
        <p:spPr bwMode="auto">
          <a:xfrm>
            <a:off x="323849" y="1772816"/>
            <a:ext cx="3348000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7667625" y="5907088"/>
            <a:ext cx="1189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Time</a:t>
            </a:r>
            <a:endParaRPr lang="en-AU" altLang="en-US" sz="1800"/>
          </a:p>
        </p:txBody>
      </p:sp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34925" y="1082675"/>
            <a:ext cx="97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100%</a:t>
            </a:r>
            <a:endParaRPr lang="en-AU" altLang="en-US"/>
          </a:p>
        </p:txBody>
      </p:sp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1979613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T</a:t>
            </a:r>
            <a:endParaRPr lang="en-AU" altLang="en-US"/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3275013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2T</a:t>
            </a:r>
            <a:endParaRPr lang="en-AU" altLang="en-US"/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4572000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3T</a:t>
            </a:r>
            <a:endParaRPr lang="en-AU" altLang="en-US"/>
          </a:p>
        </p:txBody>
      </p:sp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5867400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4T</a:t>
            </a:r>
            <a:endParaRPr lang="en-AU" altLang="en-US"/>
          </a:p>
        </p:txBody>
      </p:sp>
      <p:sp>
        <p:nvSpPr>
          <p:cNvPr id="214026" name="Text Box 10"/>
          <p:cNvSpPr txBox="1">
            <a:spLocks noChangeArrowheads="1"/>
          </p:cNvSpPr>
          <p:nvPr/>
        </p:nvSpPr>
        <p:spPr bwMode="auto">
          <a:xfrm>
            <a:off x="7164388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5T</a:t>
            </a:r>
            <a:endParaRPr lang="en-AU" altLang="en-US"/>
          </a:p>
        </p:txBody>
      </p:sp>
      <p:sp>
        <p:nvSpPr>
          <p:cNvPr id="214027" name="Text Box 11"/>
          <p:cNvSpPr txBox="1">
            <a:spLocks noChangeArrowheads="1"/>
          </p:cNvSpPr>
          <p:nvPr/>
        </p:nvSpPr>
        <p:spPr bwMode="auto">
          <a:xfrm>
            <a:off x="107950" y="1808820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600" dirty="0" smtClean="0"/>
              <a:t>86.5%</a:t>
            </a:r>
            <a:endParaRPr lang="en-AU" altLang="en-US" sz="1600" dirty="0"/>
          </a:p>
        </p:txBody>
      </p:sp>
      <p:sp>
        <p:nvSpPr>
          <p:cNvPr id="214028" name="Line 12"/>
          <p:cNvSpPr>
            <a:spLocks noChangeShapeType="1"/>
          </p:cNvSpPr>
          <p:nvPr/>
        </p:nvSpPr>
        <p:spPr bwMode="auto">
          <a:xfrm>
            <a:off x="4865688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29" name="Line 13"/>
          <p:cNvSpPr>
            <a:spLocks noChangeShapeType="1"/>
          </p:cNvSpPr>
          <p:nvPr/>
        </p:nvSpPr>
        <p:spPr bwMode="auto">
          <a:xfrm>
            <a:off x="6157913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0" name="Line 14"/>
          <p:cNvSpPr>
            <a:spLocks noChangeShapeType="1"/>
          </p:cNvSpPr>
          <p:nvPr/>
        </p:nvSpPr>
        <p:spPr bwMode="auto">
          <a:xfrm>
            <a:off x="7451725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1" name="Text Box 15"/>
          <p:cNvSpPr txBox="1">
            <a:spLocks noChangeArrowheads="1"/>
          </p:cNvSpPr>
          <p:nvPr/>
        </p:nvSpPr>
        <p:spPr bwMode="auto">
          <a:xfrm>
            <a:off x="468313" y="115888"/>
            <a:ext cx="8208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Universal Time Constant Curves (T = RC or T = </a:t>
            </a:r>
            <a:r>
              <a:rPr lang="en-US" altLang="en-US" baseline="30000"/>
              <a:t>L</a:t>
            </a:r>
            <a:r>
              <a:rPr lang="en-US" altLang="en-US" baseline="-25000"/>
              <a:t>/R</a:t>
            </a:r>
            <a:r>
              <a:rPr lang="en-US" altLang="en-US"/>
              <a:t>)</a:t>
            </a:r>
            <a:endParaRPr lang="en-AU" altLang="en-US"/>
          </a:p>
        </p:txBody>
      </p:sp>
      <p:sp>
        <p:nvSpPr>
          <p:cNvPr id="214032" name="Line 16"/>
          <p:cNvSpPr>
            <a:spLocks noChangeShapeType="1"/>
          </p:cNvSpPr>
          <p:nvPr/>
        </p:nvSpPr>
        <p:spPr bwMode="auto">
          <a:xfrm>
            <a:off x="2281238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3" name="Line 17"/>
          <p:cNvSpPr>
            <a:spLocks noChangeShapeType="1"/>
          </p:cNvSpPr>
          <p:nvPr/>
        </p:nvSpPr>
        <p:spPr bwMode="auto">
          <a:xfrm>
            <a:off x="3573463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4" name="Line 18"/>
          <p:cNvSpPr>
            <a:spLocks noChangeShapeType="1"/>
          </p:cNvSpPr>
          <p:nvPr/>
        </p:nvSpPr>
        <p:spPr bwMode="auto">
          <a:xfrm rot="5400000">
            <a:off x="4922838" y="-2527300"/>
            <a:ext cx="0" cy="7867650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5" name="Line 19"/>
          <p:cNvSpPr>
            <a:spLocks noChangeShapeType="1"/>
          </p:cNvSpPr>
          <p:nvPr/>
        </p:nvSpPr>
        <p:spPr bwMode="auto">
          <a:xfrm>
            <a:off x="971550" y="687388"/>
            <a:ext cx="17463" cy="504031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6" name="Line 20"/>
          <p:cNvSpPr>
            <a:spLocks noChangeShapeType="1"/>
          </p:cNvSpPr>
          <p:nvPr/>
        </p:nvSpPr>
        <p:spPr bwMode="auto">
          <a:xfrm rot="5400000">
            <a:off x="4922838" y="1793875"/>
            <a:ext cx="0" cy="78676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7" name="Freeform 21"/>
          <p:cNvSpPr>
            <a:spLocks/>
          </p:cNvSpPr>
          <p:nvPr/>
        </p:nvSpPr>
        <p:spPr bwMode="auto">
          <a:xfrm>
            <a:off x="1008063" y="1406525"/>
            <a:ext cx="7272337" cy="4284663"/>
          </a:xfrm>
          <a:custGeom>
            <a:avLst/>
            <a:gdLst>
              <a:gd name="T0" fmla="*/ 0 w 4581"/>
              <a:gd name="T1" fmla="*/ 4284663 h 1794"/>
              <a:gd name="T2" fmla="*/ 1268412 w 4581"/>
              <a:gd name="T3" fmla="*/ 1418668 h 1794"/>
              <a:gd name="T4" fmla="*/ 2562225 w 4581"/>
              <a:gd name="T5" fmla="*/ 351084 h 1794"/>
              <a:gd name="T6" fmla="*/ 3865562 w 4581"/>
              <a:gd name="T7" fmla="*/ 100310 h 1794"/>
              <a:gd name="T8" fmla="*/ 5140325 w 4581"/>
              <a:gd name="T9" fmla="*/ 42990 h 1794"/>
              <a:gd name="T10" fmla="*/ 6443662 w 4581"/>
              <a:gd name="T11" fmla="*/ 14330 h 1794"/>
              <a:gd name="T12" fmla="*/ 7272337 w 4581"/>
              <a:gd name="T13" fmla="*/ 4777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8313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4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14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animBg="1"/>
      <p:bldP spid="214027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2BABE8-0C57-48A3-BBC5-B7795E98A47E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390F69-23D1-44AC-A8B7-EA14C8C5DDE5}" type="slidenum">
              <a:rPr lang="en-AU"/>
              <a:pPr>
                <a:defRPr/>
              </a:pPr>
              <a:t>4</a:t>
            </a:fld>
            <a:endParaRPr lang="en-AU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76288" y="796925"/>
            <a:ext cx="7591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/>
              <a:t>Faraday’s Law of induction states that: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73113" y="2173288"/>
            <a:ext cx="7597775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/>
              <a:t>“… the Induced EMF is </a:t>
            </a:r>
            <a:r>
              <a:rPr lang="en-AU" altLang="en-US" sz="2800">
                <a:solidFill>
                  <a:srgbClr val="FF0000"/>
                </a:solidFill>
              </a:rPr>
              <a:t>proportional</a:t>
            </a:r>
            <a:r>
              <a:rPr lang="en-AU" altLang="en-US" sz="2800"/>
              <a:t> to the rate of change of the linkage between the conductors and the magnetic flux. …”</a:t>
            </a:r>
          </a:p>
        </p:txBody>
      </p:sp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2968625" y="4343400"/>
          <a:ext cx="3205163" cy="171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1" name="Equation" r:id="rId3" imgW="710891" imgH="380835" progId="Equation.3">
                  <p:embed/>
                </p:oleObj>
              </mc:Choice>
              <mc:Fallback>
                <p:oleObj name="Equation" r:id="rId3" imgW="710891" imgH="380835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8625" y="4343400"/>
                        <a:ext cx="3205163" cy="171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 rot="-2700000">
            <a:off x="1407362" y="581026"/>
            <a:ext cx="1008000" cy="0"/>
            <a:chOff x="1353096" y="1068865"/>
            <a:chExt cx="1008000" cy="0"/>
          </a:xfrm>
        </p:grpSpPr>
        <p:cxnSp>
          <p:nvCxnSpPr>
            <p:cNvPr id="47" name="AutoShape 30"/>
            <p:cNvCxnSpPr>
              <a:cxnSpLocks noChangeShapeType="1"/>
            </p:cNvCxnSpPr>
            <p:nvPr/>
          </p:nvCxnSpPr>
          <p:spPr bwMode="auto">
            <a:xfrm flipV="1">
              <a:off x="1353096" y="1068865"/>
              <a:ext cx="1008000" cy="0"/>
            </a:xfrm>
            <a:prstGeom prst="straightConnector1">
              <a:avLst/>
            </a:prstGeom>
            <a:noFill/>
            <a:ln w="38100">
              <a:noFill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33"/>
            <p:cNvCxnSpPr>
              <a:cxnSpLocks noChangeShapeType="1"/>
            </p:cNvCxnSpPr>
            <p:nvPr/>
          </p:nvCxnSpPr>
          <p:spPr bwMode="auto">
            <a:xfrm flipH="1">
              <a:off x="1353096" y="1068865"/>
              <a:ext cx="504000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86DC50-350A-41DC-BD24-A925E6CAB6C4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4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390390-8A14-41E6-AABA-D2C1541003D3}" type="slidenum">
              <a:rPr lang="en-AU"/>
              <a:pPr>
                <a:defRPr/>
              </a:pPr>
              <a:t>40</a:t>
            </a:fld>
            <a:endParaRPr lang="en-AU"/>
          </a:p>
        </p:txBody>
      </p:sp>
      <p:graphicFrame>
        <p:nvGraphicFramePr>
          <p:cNvPr id="215088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3737931"/>
              </p:ext>
            </p:extLst>
          </p:nvPr>
        </p:nvGraphicFramePr>
        <p:xfrm>
          <a:off x="1518168" y="4856051"/>
          <a:ext cx="1503363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6" name="Equation" r:id="rId3" imgW="1028254" imgH="393529" progId="Equation.3">
                  <p:embed/>
                </p:oleObj>
              </mc:Choice>
              <mc:Fallback>
                <p:oleObj name="Equation" r:id="rId3" imgW="102825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8168" y="4856051"/>
                        <a:ext cx="1503363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9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875252"/>
              </p:ext>
            </p:extLst>
          </p:nvPr>
        </p:nvGraphicFramePr>
        <p:xfrm>
          <a:off x="1518168" y="5589240"/>
          <a:ext cx="18732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7" name="Equation" r:id="rId5" imgW="1282700" imgH="393700" progId="Equation.3">
                  <p:embed/>
                </p:oleObj>
              </mc:Choice>
              <mc:Fallback>
                <p:oleObj name="Equation" r:id="rId5" imgW="12827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8168" y="5589240"/>
                        <a:ext cx="1873250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0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470598"/>
              </p:ext>
            </p:extLst>
          </p:nvPr>
        </p:nvGraphicFramePr>
        <p:xfrm>
          <a:off x="6186562" y="5589240"/>
          <a:ext cx="2201862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8" name="Equation" r:id="rId7" imgW="1231900" imgH="457200" progId="Equation.3">
                  <p:embed/>
                </p:oleObj>
              </mc:Choice>
              <mc:Fallback>
                <p:oleObj name="Equation" r:id="rId7" imgW="12319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6562" y="5589240"/>
                        <a:ext cx="2201862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95" name="Text Box 55"/>
          <p:cNvSpPr txBox="1">
            <a:spLocks noChangeArrowheads="1"/>
          </p:cNvSpPr>
          <p:nvPr/>
        </p:nvSpPr>
        <p:spPr bwMode="auto">
          <a:xfrm>
            <a:off x="467544" y="3645024"/>
            <a:ext cx="3974498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err="1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US" altLang="en-US" sz="1800" baseline="-25000" dirty="0" err="1">
                <a:solidFill>
                  <a:schemeClr val="bg1">
                    <a:lumMod val="50000"/>
                  </a:schemeClr>
                </a:solidFill>
              </a:rPr>
              <a:t>Max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 flows </a:t>
            </a:r>
            <a:r>
              <a:rPr lang="en-US" altLang="en-US" sz="1800" dirty="0" smtClean="0">
                <a:solidFill>
                  <a:schemeClr val="bg1">
                    <a:lumMod val="50000"/>
                  </a:schemeClr>
                </a:solidFill>
              </a:rPr>
              <a:t>@ t = 5T after 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the switch is </a:t>
            </a:r>
            <a:r>
              <a:rPr lang="en-US" altLang="en-US" sz="1800" dirty="0" smtClean="0">
                <a:solidFill>
                  <a:schemeClr val="bg1">
                    <a:lumMod val="50000"/>
                  </a:schemeClr>
                </a:solidFill>
              </a:rPr>
              <a:t>closed, i.e. 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at:</a:t>
            </a:r>
            <a:endParaRPr lang="en-AU" altLang="en-US" sz="1800" dirty="0">
              <a:solidFill>
                <a:schemeClr val="bg1">
                  <a:lumMod val="50000"/>
                </a:schemeClr>
              </a:solidFill>
            </a:endParaRPr>
          </a:p>
          <a:p>
            <a:pPr algn="ctr" eaLnBrk="1" hangingPunct="1"/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t = 5T = 5 x 500 </a:t>
            </a:r>
            <a:r>
              <a:rPr lang="el-GR" altLang="en-US" sz="1800" dirty="0">
                <a:solidFill>
                  <a:schemeClr val="bg1">
                    <a:lumMod val="50000"/>
                  </a:schemeClr>
                </a:solidFill>
              </a:rPr>
              <a:t>μ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 = 2.5 </a:t>
            </a:r>
            <a:r>
              <a:rPr lang="en-US" altLang="en-US" sz="1800" dirty="0" err="1">
                <a:solidFill>
                  <a:schemeClr val="bg1">
                    <a:lumMod val="50000"/>
                  </a:schemeClr>
                </a:solidFill>
              </a:rPr>
              <a:t>ms</a:t>
            </a:r>
            <a:endParaRPr lang="en-US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828" name="Rectangle 57"/>
          <p:cNvSpPr>
            <a:spLocks noChangeArrowheads="1"/>
          </p:cNvSpPr>
          <p:nvPr/>
        </p:nvSpPr>
        <p:spPr bwMode="auto">
          <a:xfrm rot="16200000">
            <a:off x="3726656" y="1861253"/>
            <a:ext cx="792163" cy="323850"/>
          </a:xfrm>
          <a:prstGeom prst="rect">
            <a:avLst/>
          </a:prstGeom>
          <a:solidFill>
            <a:srgbClr val="CCFFFF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829" name="Text Box 58"/>
          <p:cNvSpPr txBox="1">
            <a:spLocks noChangeArrowheads="1"/>
          </p:cNvSpPr>
          <p:nvPr/>
        </p:nvSpPr>
        <p:spPr bwMode="auto">
          <a:xfrm>
            <a:off x="4309864" y="1839822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/>
              <a:t>10 kΩ</a:t>
            </a:r>
          </a:p>
        </p:txBody>
      </p:sp>
      <p:sp>
        <p:nvSpPr>
          <p:cNvPr id="34830" name="Oval 59"/>
          <p:cNvSpPr>
            <a:spLocks noChangeArrowheads="1"/>
          </p:cNvSpPr>
          <p:nvPr/>
        </p:nvSpPr>
        <p:spPr bwMode="auto">
          <a:xfrm>
            <a:off x="1260475" y="476250"/>
            <a:ext cx="144463" cy="142875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831" name="Oval 60"/>
          <p:cNvSpPr>
            <a:spLocks noChangeArrowheads="1"/>
          </p:cNvSpPr>
          <p:nvPr/>
        </p:nvSpPr>
        <p:spPr bwMode="auto">
          <a:xfrm>
            <a:off x="1835150" y="500063"/>
            <a:ext cx="144463" cy="142875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4835" name="AutoShape 64"/>
          <p:cNvCxnSpPr>
            <a:cxnSpLocks noChangeShapeType="1"/>
            <a:stCxn id="34853" idx="1"/>
            <a:endCxn id="34830" idx="2"/>
          </p:cNvCxnSpPr>
          <p:nvPr/>
        </p:nvCxnSpPr>
        <p:spPr bwMode="auto">
          <a:xfrm rot="5400000" flipH="1" flipV="1">
            <a:off x="286784" y="690803"/>
            <a:ext cx="1116806" cy="830576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" name="Group 3"/>
          <p:cNvGrpSpPr/>
          <p:nvPr/>
        </p:nvGrpSpPr>
        <p:grpSpPr>
          <a:xfrm>
            <a:off x="107635" y="1124744"/>
            <a:ext cx="1368425" cy="1914525"/>
            <a:chOff x="107950" y="584200"/>
            <a:chExt cx="1368425" cy="1914525"/>
          </a:xfrm>
        </p:grpSpPr>
        <p:sp>
          <p:nvSpPr>
            <p:cNvPr id="34832" name="Text Box 61"/>
            <p:cNvSpPr txBox="1">
              <a:spLocks noChangeArrowheads="1"/>
            </p:cNvSpPr>
            <p:nvPr/>
          </p:nvSpPr>
          <p:spPr bwMode="auto">
            <a:xfrm>
              <a:off x="539750" y="1376363"/>
              <a:ext cx="93662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1800"/>
                <a:t>10 V</a:t>
              </a:r>
              <a:endParaRPr lang="el-GR" altLang="en-US" sz="1800"/>
            </a:p>
          </p:txBody>
        </p:sp>
        <p:sp>
          <p:nvSpPr>
            <p:cNvPr id="34833" name="Text Box 62"/>
            <p:cNvSpPr txBox="1">
              <a:spLocks noChangeArrowheads="1"/>
            </p:cNvSpPr>
            <p:nvPr/>
          </p:nvSpPr>
          <p:spPr bwMode="auto">
            <a:xfrm>
              <a:off x="485775" y="584200"/>
              <a:ext cx="360363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4400"/>
                <a:t>+</a:t>
              </a:r>
              <a:endParaRPr lang="en-AU" altLang="en-US" sz="4400"/>
            </a:p>
          </p:txBody>
        </p:sp>
        <p:sp>
          <p:nvSpPr>
            <p:cNvPr id="34834" name="Text Box 63"/>
            <p:cNvSpPr txBox="1">
              <a:spLocks noChangeArrowheads="1"/>
            </p:cNvSpPr>
            <p:nvPr/>
          </p:nvSpPr>
          <p:spPr bwMode="auto">
            <a:xfrm>
              <a:off x="485775" y="1736725"/>
              <a:ext cx="360363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altLang="en-US" sz="4400"/>
                <a:t>-</a:t>
              </a:r>
              <a:endParaRPr lang="en-AU" altLang="en-US" sz="4400"/>
            </a:p>
          </p:txBody>
        </p:sp>
        <p:grpSp>
          <p:nvGrpSpPr>
            <p:cNvPr id="34836" name="Group 65"/>
            <p:cNvGrpSpPr>
              <a:grpSpLocks/>
            </p:cNvGrpSpPr>
            <p:nvPr/>
          </p:nvGrpSpPr>
          <p:grpSpPr bwMode="auto">
            <a:xfrm>
              <a:off x="107950" y="1052513"/>
              <a:ext cx="647700" cy="1008062"/>
              <a:chOff x="590" y="1049"/>
              <a:chExt cx="408" cy="635"/>
            </a:xfrm>
          </p:grpSpPr>
          <p:grpSp>
            <p:nvGrpSpPr>
              <p:cNvPr id="34852" name="Group 66"/>
              <p:cNvGrpSpPr>
                <a:grpSpLocks/>
              </p:cNvGrpSpPr>
              <p:nvPr/>
            </p:nvGrpSpPr>
            <p:grpSpPr bwMode="auto">
              <a:xfrm>
                <a:off x="590" y="1117"/>
                <a:ext cx="408" cy="522"/>
                <a:chOff x="998" y="2840"/>
                <a:chExt cx="408" cy="522"/>
              </a:xfrm>
            </p:grpSpPr>
            <p:grpSp>
              <p:nvGrpSpPr>
                <p:cNvPr id="34855" name="Group 67"/>
                <p:cNvGrpSpPr>
                  <a:grpSpLocks/>
                </p:cNvGrpSpPr>
                <p:nvPr/>
              </p:nvGrpSpPr>
              <p:grpSpPr bwMode="auto">
                <a:xfrm>
                  <a:off x="998" y="2840"/>
                  <a:ext cx="408" cy="67"/>
                  <a:chOff x="1020" y="2955"/>
                  <a:chExt cx="408" cy="67"/>
                </a:xfrm>
              </p:grpSpPr>
              <p:sp>
                <p:nvSpPr>
                  <p:cNvPr id="34860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020" y="2955"/>
                    <a:ext cx="40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34861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076" y="3022"/>
                    <a:ext cx="295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34856" name="Group 70"/>
                <p:cNvGrpSpPr>
                  <a:grpSpLocks/>
                </p:cNvGrpSpPr>
                <p:nvPr/>
              </p:nvGrpSpPr>
              <p:grpSpPr bwMode="auto">
                <a:xfrm>
                  <a:off x="998" y="3295"/>
                  <a:ext cx="408" cy="67"/>
                  <a:chOff x="1021" y="3204"/>
                  <a:chExt cx="408" cy="67"/>
                </a:xfrm>
              </p:grpSpPr>
              <p:sp>
                <p:nvSpPr>
                  <p:cNvPr id="34858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021" y="3204"/>
                    <a:ext cx="408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34859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1077" y="3271"/>
                    <a:ext cx="295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sp>
              <p:nvSpPr>
                <p:cNvPr id="34857" name="Line 73"/>
                <p:cNvSpPr>
                  <a:spLocks noChangeShapeType="1"/>
                </p:cNvSpPr>
                <p:nvPr/>
              </p:nvSpPr>
              <p:spPr bwMode="auto">
                <a:xfrm>
                  <a:off x="1202" y="2931"/>
                  <a:ext cx="0" cy="34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34853" name="Line 74"/>
              <p:cNvSpPr>
                <a:spLocks noChangeShapeType="1"/>
              </p:cNvSpPr>
              <p:nvPr/>
            </p:nvSpPr>
            <p:spPr bwMode="auto">
              <a:xfrm>
                <a:off x="793" y="1049"/>
                <a:ext cx="0" cy="45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34854" name="Line 75"/>
              <p:cNvSpPr>
                <a:spLocks noChangeShapeType="1"/>
              </p:cNvSpPr>
              <p:nvPr/>
            </p:nvSpPr>
            <p:spPr bwMode="auto">
              <a:xfrm>
                <a:off x="793" y="1639"/>
                <a:ext cx="0" cy="45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</p:grpSp>
      <p:cxnSp>
        <p:nvCxnSpPr>
          <p:cNvPr id="34837" name="AutoShape 76"/>
          <p:cNvCxnSpPr>
            <a:cxnSpLocks noChangeShapeType="1"/>
            <a:stCxn id="34831" idx="6"/>
            <a:endCxn id="34846" idx="1"/>
          </p:cNvCxnSpPr>
          <p:nvPr/>
        </p:nvCxnSpPr>
        <p:spPr bwMode="auto">
          <a:xfrm flipV="1">
            <a:off x="1979613" y="571500"/>
            <a:ext cx="541337" cy="1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39" name="AutoShape 78"/>
          <p:cNvCxnSpPr>
            <a:cxnSpLocks noChangeShapeType="1"/>
            <a:stCxn id="34854" idx="0"/>
            <a:endCxn id="34828" idx="1"/>
          </p:cNvCxnSpPr>
          <p:nvPr/>
        </p:nvCxnSpPr>
        <p:spPr bwMode="auto">
          <a:xfrm rot="5400000" flipH="1" flipV="1">
            <a:off x="2221107" y="628051"/>
            <a:ext cx="110422" cy="3692840"/>
          </a:xfrm>
          <a:prstGeom prst="bentConnector3">
            <a:avLst>
              <a:gd name="adj1" fmla="val -646704"/>
            </a:avLst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42" name="Text Box 81"/>
          <p:cNvSpPr txBox="1">
            <a:spLocks noChangeArrowheads="1"/>
          </p:cNvSpPr>
          <p:nvPr/>
        </p:nvSpPr>
        <p:spPr bwMode="auto">
          <a:xfrm>
            <a:off x="2941638" y="902246"/>
            <a:ext cx="4175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 dirty="0" err="1"/>
              <a:t>V</a:t>
            </a:r>
            <a:r>
              <a:rPr lang="en-US" altLang="en-US" sz="1800" baseline="-25000" dirty="0" err="1"/>
              <a:t>L</a:t>
            </a:r>
            <a:endParaRPr lang="el-GR" altLang="en-US" sz="1800" dirty="0"/>
          </a:p>
        </p:txBody>
      </p:sp>
      <p:sp>
        <p:nvSpPr>
          <p:cNvPr id="34843" name="AutoShape 82"/>
          <p:cNvSpPr>
            <a:spLocks/>
          </p:cNvSpPr>
          <p:nvPr/>
        </p:nvSpPr>
        <p:spPr bwMode="auto">
          <a:xfrm rot="16200000">
            <a:off x="3024187" y="206922"/>
            <a:ext cx="252413" cy="1223962"/>
          </a:xfrm>
          <a:prstGeom prst="leftBrace">
            <a:avLst>
              <a:gd name="adj1" fmla="val 40409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844" name="Text Box 83"/>
          <p:cNvSpPr txBox="1">
            <a:spLocks noChangeArrowheads="1"/>
          </p:cNvSpPr>
          <p:nvPr/>
        </p:nvSpPr>
        <p:spPr bwMode="auto">
          <a:xfrm>
            <a:off x="3314700" y="1839822"/>
            <a:ext cx="428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/>
              <a:t>V</a:t>
            </a:r>
            <a:r>
              <a:rPr lang="en-US" altLang="en-US" sz="1800" baseline="-25000"/>
              <a:t>R</a:t>
            </a:r>
            <a:endParaRPr lang="el-GR" altLang="en-US" sz="1800"/>
          </a:p>
        </p:txBody>
      </p:sp>
      <p:sp>
        <p:nvSpPr>
          <p:cNvPr id="34845" name="AutoShape 84"/>
          <p:cNvSpPr>
            <a:spLocks/>
          </p:cNvSpPr>
          <p:nvPr/>
        </p:nvSpPr>
        <p:spPr bwMode="auto">
          <a:xfrm>
            <a:off x="3743325" y="1608841"/>
            <a:ext cx="109538" cy="828675"/>
          </a:xfrm>
          <a:prstGeom prst="leftBrace">
            <a:avLst>
              <a:gd name="adj1" fmla="val 63043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4846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8944790"/>
              </p:ext>
            </p:extLst>
          </p:nvPr>
        </p:nvGraphicFramePr>
        <p:xfrm>
          <a:off x="2520950" y="414338"/>
          <a:ext cx="1258888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9" name="Photo Editor Photo" r:id="rId9" imgW="1561905" imgH="390580" progId="MSPhotoEd.3">
                  <p:embed/>
                </p:oleObj>
              </mc:Choice>
              <mc:Fallback>
                <p:oleObj name="Photo Editor Photo" r:id="rId9" imgW="1561905" imgH="39058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950" y="414338"/>
                        <a:ext cx="1258888" cy="314325"/>
                      </a:xfrm>
                      <a:prstGeom prst="rect">
                        <a:avLst/>
                      </a:prstGeom>
                      <a:noFill/>
                      <a:ln w="19050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848" name="AutoShape 87"/>
          <p:cNvCxnSpPr>
            <a:cxnSpLocks noChangeShapeType="1"/>
            <a:stCxn id="34828" idx="3"/>
            <a:endCxn id="34846" idx="3"/>
          </p:cNvCxnSpPr>
          <p:nvPr/>
        </p:nvCxnSpPr>
        <p:spPr bwMode="auto">
          <a:xfrm rot="16200000" flipV="1">
            <a:off x="3423490" y="927849"/>
            <a:ext cx="1055597" cy="342900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50" name="Text Box 89"/>
          <p:cNvSpPr txBox="1">
            <a:spLocks noChangeArrowheads="1"/>
          </p:cNvSpPr>
          <p:nvPr/>
        </p:nvSpPr>
        <p:spPr bwMode="auto">
          <a:xfrm>
            <a:off x="2867025" y="0"/>
            <a:ext cx="568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5 H</a:t>
            </a:r>
            <a:endParaRPr lang="el-GR" altLang="en-US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084168" y="4899216"/>
                <a:ext cx="27295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latin typeface="Cambria Math"/>
                        </a:rPr>
                        <m:t>𝐼</m:t>
                      </m:r>
                      <m:r>
                        <a:rPr lang="en-AU" b="0" i="1" smtClean="0">
                          <a:latin typeface="Cambria Math"/>
                        </a:rPr>
                        <m:t>=86.5% × </m:t>
                      </m:r>
                      <m:sSub>
                        <m:sSubPr>
                          <m:ctrlPr>
                            <a:rPr lang="en-AU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𝑀𝑎𝑥</m:t>
                          </m:r>
                        </m:sub>
                      </m:sSub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899216"/>
                <a:ext cx="2729530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 Box 38"/>
          <p:cNvSpPr txBox="1">
            <a:spLocks noChangeArrowheads="1"/>
          </p:cNvSpPr>
          <p:nvPr/>
        </p:nvSpPr>
        <p:spPr bwMode="auto">
          <a:xfrm>
            <a:off x="5346390" y="1736812"/>
            <a:ext cx="2592000" cy="16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dirty="0" smtClean="0"/>
              <a:t>T </a:t>
            </a:r>
            <a:r>
              <a:rPr lang="en-US" altLang="en-US" dirty="0"/>
              <a:t>= </a:t>
            </a:r>
            <a:r>
              <a:rPr lang="en-US" altLang="en-US" baseline="30000" dirty="0"/>
              <a:t>L</a:t>
            </a:r>
            <a:r>
              <a:rPr lang="en-US" altLang="en-US" dirty="0"/>
              <a:t>/</a:t>
            </a:r>
            <a:r>
              <a:rPr lang="en-US" altLang="en-US" baseline="-25000" dirty="0"/>
              <a:t>R</a:t>
            </a:r>
            <a:r>
              <a:rPr lang="en-US" altLang="en-US" dirty="0"/>
              <a:t> 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T = </a:t>
            </a:r>
            <a:r>
              <a:rPr lang="en-US" altLang="en-US" baseline="30000" dirty="0"/>
              <a:t>5</a:t>
            </a:r>
            <a:r>
              <a:rPr lang="en-US" altLang="en-US" dirty="0"/>
              <a:t>/</a:t>
            </a:r>
            <a:r>
              <a:rPr lang="en-US" altLang="en-US" baseline="-25000" dirty="0"/>
              <a:t>10k</a:t>
            </a:r>
            <a:r>
              <a:rPr lang="en-US" altLang="en-US" dirty="0"/>
              <a:t> 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T = </a:t>
            </a:r>
            <a:r>
              <a:rPr lang="en-US" altLang="en-US" dirty="0"/>
              <a:t>500 </a:t>
            </a:r>
            <a:r>
              <a:rPr lang="el-GR" altLang="en-US" dirty="0"/>
              <a:t>μ</a:t>
            </a:r>
            <a:r>
              <a:rPr lang="en-US" altLang="en-US" dirty="0" smtClean="0"/>
              <a:t>s</a:t>
            </a:r>
            <a:endParaRPr lang="el-GR" altLang="en-US" dirty="0"/>
          </a:p>
        </p:txBody>
      </p:sp>
      <p:sp>
        <p:nvSpPr>
          <p:cNvPr id="50" name="Text Box 47"/>
          <p:cNvSpPr txBox="1">
            <a:spLocks noChangeArrowheads="1"/>
          </p:cNvSpPr>
          <p:nvPr/>
        </p:nvSpPr>
        <p:spPr bwMode="auto">
          <a:xfrm>
            <a:off x="5346390" y="3645024"/>
            <a:ext cx="2901950" cy="12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From the Universal Time Constant </a:t>
            </a:r>
            <a:r>
              <a:rPr lang="en-US" altLang="en-US" sz="1800" dirty="0" smtClean="0"/>
              <a:t>Curves at:</a:t>
            </a:r>
            <a:br>
              <a:rPr lang="en-US" altLang="en-US" sz="1800" dirty="0" smtClean="0"/>
            </a:br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r>
              <a:rPr lang="en-US" altLang="en-US" sz="1800" dirty="0" smtClean="0"/>
              <a:t>	t = 1 </a:t>
            </a:r>
            <a:r>
              <a:rPr lang="en-US" altLang="en-US" sz="1800" dirty="0" err="1" smtClean="0"/>
              <a:t>ms</a:t>
            </a:r>
            <a:r>
              <a:rPr lang="en-US" altLang="en-US" sz="1800" dirty="0" smtClean="0"/>
              <a:t> = 2T</a:t>
            </a:r>
            <a:endParaRPr lang="en-AU" altLang="en-US" sz="1800" u="sng" dirty="0" smtClean="0"/>
          </a:p>
        </p:txBody>
      </p:sp>
      <p:sp>
        <p:nvSpPr>
          <p:cNvPr id="51" name="Rectangle 50"/>
          <p:cNvSpPr/>
          <p:nvPr/>
        </p:nvSpPr>
        <p:spPr>
          <a:xfrm>
            <a:off x="4572000" y="561454"/>
            <a:ext cx="39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sz="1800" dirty="0" smtClean="0"/>
              <a:t>Calculate the current flowing in the inductor 1 </a:t>
            </a:r>
            <a:r>
              <a:rPr lang="en-AU" sz="1800" dirty="0" err="1" smtClean="0"/>
              <a:t>mS</a:t>
            </a:r>
            <a:r>
              <a:rPr lang="en-AU" sz="1800" dirty="0" smtClean="0"/>
              <a:t> after the initial application of power. </a:t>
            </a:r>
            <a:endParaRPr lang="en-AU" sz="1800" dirty="0"/>
          </a:p>
        </p:txBody>
      </p:sp>
      <p:sp>
        <p:nvSpPr>
          <p:cNvPr id="5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64098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5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5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5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5" grpId="0"/>
      <p:bldP spid="2" grpId="0"/>
      <p:bldP spid="5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-2700000">
            <a:off x="1407362" y="581026"/>
            <a:ext cx="1008000" cy="0"/>
            <a:chOff x="1353096" y="1068865"/>
            <a:chExt cx="1008000" cy="0"/>
          </a:xfrm>
        </p:grpSpPr>
        <p:cxnSp>
          <p:nvCxnSpPr>
            <p:cNvPr id="216094" name="AutoShape 30"/>
            <p:cNvCxnSpPr>
              <a:cxnSpLocks noChangeShapeType="1"/>
            </p:cNvCxnSpPr>
            <p:nvPr/>
          </p:nvCxnSpPr>
          <p:spPr bwMode="auto">
            <a:xfrm flipV="1">
              <a:off x="1353096" y="1068865"/>
              <a:ext cx="1008000" cy="0"/>
            </a:xfrm>
            <a:prstGeom prst="straightConnector1">
              <a:avLst/>
            </a:prstGeom>
            <a:noFill/>
            <a:ln w="38100">
              <a:noFill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6097" name="AutoShape 33"/>
            <p:cNvCxnSpPr>
              <a:cxnSpLocks noChangeShapeType="1"/>
            </p:cNvCxnSpPr>
            <p:nvPr/>
          </p:nvCxnSpPr>
          <p:spPr bwMode="auto">
            <a:xfrm flipH="1">
              <a:off x="1353096" y="1068865"/>
              <a:ext cx="504000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3071F6-3817-423E-9ADB-AE41ED99D141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86A21-0370-4557-822E-12821B17D2A2}" type="slidenum">
              <a:rPr lang="en-AU"/>
              <a:pPr>
                <a:defRPr/>
              </a:pPr>
              <a:t>41</a:t>
            </a:fld>
            <a:endParaRPr lang="en-AU"/>
          </a:p>
        </p:txBody>
      </p:sp>
      <p:sp>
        <p:nvSpPr>
          <p:cNvPr id="216066" name="Text Box 2"/>
          <p:cNvSpPr txBox="1">
            <a:spLocks noChangeArrowheads="1"/>
          </p:cNvSpPr>
          <p:nvPr/>
        </p:nvSpPr>
        <p:spPr bwMode="auto">
          <a:xfrm>
            <a:off x="5364088" y="1751328"/>
            <a:ext cx="29956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dirty="0"/>
              <a:t>T = </a:t>
            </a:r>
            <a:r>
              <a:rPr lang="en-US" altLang="en-US" baseline="30000" dirty="0"/>
              <a:t>L</a:t>
            </a:r>
            <a:r>
              <a:rPr lang="en-US" altLang="en-US" dirty="0"/>
              <a:t>/</a:t>
            </a:r>
            <a:r>
              <a:rPr lang="en-US" altLang="en-US" baseline="-25000" dirty="0"/>
              <a:t>R</a:t>
            </a:r>
            <a:r>
              <a:rPr lang="en-US" altLang="en-US" dirty="0"/>
              <a:t> 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T = </a:t>
            </a:r>
            <a:r>
              <a:rPr lang="en-US" altLang="en-US" baseline="30000" dirty="0"/>
              <a:t>1.2</a:t>
            </a:r>
            <a:r>
              <a:rPr lang="en-US" altLang="en-US" dirty="0"/>
              <a:t>/</a:t>
            </a:r>
            <a:r>
              <a:rPr lang="en-US" altLang="en-US" baseline="-25000" dirty="0"/>
              <a:t>1k</a:t>
            </a:r>
            <a:r>
              <a:rPr lang="en-US" altLang="en-US" dirty="0"/>
              <a:t> 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T = </a:t>
            </a:r>
            <a:r>
              <a:rPr lang="en-US" altLang="en-US" dirty="0"/>
              <a:t>1.2 </a:t>
            </a:r>
            <a:r>
              <a:rPr lang="en-US" altLang="en-US" dirty="0" err="1"/>
              <a:t>ms</a:t>
            </a:r>
            <a:endParaRPr lang="el-GR" altLang="en-US" dirty="0"/>
          </a:p>
        </p:txBody>
      </p:sp>
      <p:sp>
        <p:nvSpPr>
          <p:cNvPr id="216067" name="Text Box 3"/>
          <p:cNvSpPr txBox="1">
            <a:spLocks noChangeArrowheads="1"/>
          </p:cNvSpPr>
          <p:nvPr/>
        </p:nvSpPr>
        <p:spPr bwMode="auto">
          <a:xfrm>
            <a:off x="935038" y="4860895"/>
            <a:ext cx="329406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chemeClr val="bg1">
                    <a:lumMod val="50000"/>
                  </a:schemeClr>
                </a:solidFill>
              </a:rPr>
              <a:t>@ t 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= 0.9 </a:t>
            </a:r>
            <a:r>
              <a:rPr lang="en-US" altLang="en-US" sz="1800" dirty="0" err="1">
                <a:solidFill>
                  <a:schemeClr val="bg1">
                    <a:lumMod val="50000"/>
                  </a:schemeClr>
                </a:solidFill>
              </a:rPr>
              <a:t>ms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 = 0.75T	</a:t>
            </a:r>
          </a:p>
          <a:p>
            <a:pPr eaLnBrk="1" hangingPunct="1"/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after the switch is closed</a:t>
            </a:r>
            <a:endParaRPr lang="en-AU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6068" name="Text Box 4"/>
          <p:cNvSpPr txBox="1">
            <a:spLocks noChangeArrowheads="1"/>
          </p:cNvSpPr>
          <p:nvPr/>
        </p:nvSpPr>
        <p:spPr bwMode="auto">
          <a:xfrm>
            <a:off x="935038" y="4395491"/>
            <a:ext cx="6337262" cy="39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From the Universal Time Constant </a:t>
            </a:r>
            <a:r>
              <a:rPr lang="en-US" altLang="en-US" sz="1800" dirty="0" smtClean="0"/>
              <a:t>Curves:</a:t>
            </a:r>
            <a:endParaRPr lang="el-GR" altLang="en-US" sz="1800" dirty="0"/>
          </a:p>
        </p:txBody>
      </p:sp>
      <p:graphicFrame>
        <p:nvGraphicFramePr>
          <p:cNvPr id="2160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759891"/>
              </p:ext>
            </p:extLst>
          </p:nvPr>
        </p:nvGraphicFramePr>
        <p:xfrm>
          <a:off x="2996629" y="3536813"/>
          <a:ext cx="1503363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6" name="Equation" r:id="rId3" imgW="1028254" imgH="393529" progId="Equation.3">
                  <p:embed/>
                </p:oleObj>
              </mc:Choice>
              <mc:Fallback>
                <p:oleObj name="Equation" r:id="rId3" imgW="1028254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6629" y="3536813"/>
                        <a:ext cx="1503363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607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885779"/>
              </p:ext>
            </p:extLst>
          </p:nvPr>
        </p:nvGraphicFramePr>
        <p:xfrm>
          <a:off x="5364088" y="3536813"/>
          <a:ext cx="196532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7" name="Equation" r:id="rId5" imgW="1345616" imgH="393529" progId="Equation.3">
                  <p:embed/>
                </p:oleObj>
              </mc:Choice>
              <mc:Fallback>
                <p:oleObj name="Equation" r:id="rId5" imgW="1345616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3536813"/>
                        <a:ext cx="1965325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2" name="Rectangle 10"/>
          <p:cNvSpPr>
            <a:spLocks noChangeArrowheads="1"/>
          </p:cNvSpPr>
          <p:nvPr/>
        </p:nvSpPr>
        <p:spPr bwMode="auto">
          <a:xfrm rot="-5400000">
            <a:off x="3726656" y="1701007"/>
            <a:ext cx="792163" cy="323850"/>
          </a:xfrm>
          <a:prstGeom prst="rect">
            <a:avLst/>
          </a:prstGeom>
          <a:solidFill>
            <a:srgbClr val="CCFFFF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53" name="Text Box 11"/>
          <p:cNvSpPr txBox="1">
            <a:spLocks noChangeArrowheads="1"/>
          </p:cNvSpPr>
          <p:nvPr/>
        </p:nvSpPr>
        <p:spPr bwMode="auto">
          <a:xfrm>
            <a:off x="4305548" y="1679575"/>
            <a:ext cx="698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1 kΩ</a:t>
            </a:r>
          </a:p>
        </p:txBody>
      </p:sp>
      <p:sp>
        <p:nvSpPr>
          <p:cNvPr id="35854" name="Oval 12"/>
          <p:cNvSpPr>
            <a:spLocks noChangeArrowheads="1"/>
          </p:cNvSpPr>
          <p:nvPr/>
        </p:nvSpPr>
        <p:spPr bwMode="auto">
          <a:xfrm>
            <a:off x="1260475" y="476250"/>
            <a:ext cx="144463" cy="142875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55" name="Oval 13"/>
          <p:cNvSpPr>
            <a:spLocks noChangeArrowheads="1"/>
          </p:cNvSpPr>
          <p:nvPr/>
        </p:nvSpPr>
        <p:spPr bwMode="auto">
          <a:xfrm>
            <a:off x="1835150" y="500063"/>
            <a:ext cx="144463" cy="142875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56" name="Text Box 14"/>
          <p:cNvSpPr txBox="1">
            <a:spLocks noChangeArrowheads="1"/>
          </p:cNvSpPr>
          <p:nvPr/>
        </p:nvSpPr>
        <p:spPr bwMode="auto">
          <a:xfrm>
            <a:off x="539750" y="1376363"/>
            <a:ext cx="936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40 V</a:t>
            </a:r>
            <a:endParaRPr lang="el-GR" altLang="en-US" sz="1800"/>
          </a:p>
        </p:txBody>
      </p:sp>
      <p:sp>
        <p:nvSpPr>
          <p:cNvPr id="35857" name="Text Box 15"/>
          <p:cNvSpPr txBox="1">
            <a:spLocks noChangeArrowheads="1"/>
          </p:cNvSpPr>
          <p:nvPr/>
        </p:nvSpPr>
        <p:spPr bwMode="auto">
          <a:xfrm>
            <a:off x="485775" y="584200"/>
            <a:ext cx="360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+</a:t>
            </a:r>
            <a:endParaRPr lang="en-AU" altLang="en-US" sz="4400"/>
          </a:p>
        </p:txBody>
      </p:sp>
      <p:sp>
        <p:nvSpPr>
          <p:cNvPr id="35858" name="Text Box 16"/>
          <p:cNvSpPr txBox="1">
            <a:spLocks noChangeArrowheads="1"/>
          </p:cNvSpPr>
          <p:nvPr/>
        </p:nvSpPr>
        <p:spPr bwMode="auto">
          <a:xfrm>
            <a:off x="485775" y="1736725"/>
            <a:ext cx="360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-</a:t>
            </a:r>
            <a:endParaRPr lang="en-AU" altLang="en-US" sz="4400"/>
          </a:p>
        </p:txBody>
      </p:sp>
      <p:cxnSp>
        <p:nvCxnSpPr>
          <p:cNvPr id="35859" name="AutoShape 17"/>
          <p:cNvCxnSpPr>
            <a:cxnSpLocks noChangeShapeType="1"/>
            <a:stCxn id="35879" idx="1"/>
            <a:endCxn id="35854" idx="2"/>
          </p:cNvCxnSpPr>
          <p:nvPr/>
        </p:nvCxnSpPr>
        <p:spPr bwMode="auto">
          <a:xfrm rot="5400000" flipH="1" flipV="1">
            <a:off x="557213" y="420689"/>
            <a:ext cx="576262" cy="830261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5860" name="Group 18"/>
          <p:cNvGrpSpPr>
            <a:grpSpLocks/>
          </p:cNvGrpSpPr>
          <p:nvPr/>
        </p:nvGrpSpPr>
        <p:grpSpPr bwMode="auto">
          <a:xfrm>
            <a:off x="107950" y="1052513"/>
            <a:ext cx="647700" cy="1008062"/>
            <a:chOff x="590" y="1049"/>
            <a:chExt cx="408" cy="635"/>
          </a:xfrm>
        </p:grpSpPr>
        <p:grpSp>
          <p:nvGrpSpPr>
            <p:cNvPr id="35878" name="Group 19"/>
            <p:cNvGrpSpPr>
              <a:grpSpLocks/>
            </p:cNvGrpSpPr>
            <p:nvPr/>
          </p:nvGrpSpPr>
          <p:grpSpPr bwMode="auto">
            <a:xfrm>
              <a:off x="590" y="1117"/>
              <a:ext cx="408" cy="522"/>
              <a:chOff x="998" y="2840"/>
              <a:chExt cx="408" cy="522"/>
            </a:xfrm>
          </p:grpSpPr>
          <p:grpSp>
            <p:nvGrpSpPr>
              <p:cNvPr id="35881" name="Group 20"/>
              <p:cNvGrpSpPr>
                <a:grpSpLocks/>
              </p:cNvGrpSpPr>
              <p:nvPr/>
            </p:nvGrpSpPr>
            <p:grpSpPr bwMode="auto">
              <a:xfrm>
                <a:off x="998" y="2840"/>
                <a:ext cx="408" cy="67"/>
                <a:chOff x="1020" y="2955"/>
                <a:chExt cx="408" cy="67"/>
              </a:xfrm>
            </p:grpSpPr>
            <p:sp>
              <p:nvSpPr>
                <p:cNvPr id="35886" name="Line 21"/>
                <p:cNvSpPr>
                  <a:spLocks noChangeShapeType="1"/>
                </p:cNvSpPr>
                <p:nvPr/>
              </p:nvSpPr>
              <p:spPr bwMode="auto">
                <a:xfrm>
                  <a:off x="1020" y="2955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5887" name="Line 22"/>
                <p:cNvSpPr>
                  <a:spLocks noChangeShapeType="1"/>
                </p:cNvSpPr>
                <p:nvPr/>
              </p:nvSpPr>
              <p:spPr bwMode="auto">
                <a:xfrm>
                  <a:off x="1076" y="3022"/>
                  <a:ext cx="295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35882" name="Group 23"/>
              <p:cNvGrpSpPr>
                <a:grpSpLocks/>
              </p:cNvGrpSpPr>
              <p:nvPr/>
            </p:nvGrpSpPr>
            <p:grpSpPr bwMode="auto">
              <a:xfrm>
                <a:off x="998" y="3295"/>
                <a:ext cx="408" cy="67"/>
                <a:chOff x="1021" y="3204"/>
                <a:chExt cx="408" cy="67"/>
              </a:xfrm>
            </p:grpSpPr>
            <p:sp>
              <p:nvSpPr>
                <p:cNvPr id="35884" name="Line 24"/>
                <p:cNvSpPr>
                  <a:spLocks noChangeShapeType="1"/>
                </p:cNvSpPr>
                <p:nvPr/>
              </p:nvSpPr>
              <p:spPr bwMode="auto">
                <a:xfrm>
                  <a:off x="1021" y="3204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5885" name="Line 25"/>
                <p:cNvSpPr>
                  <a:spLocks noChangeShapeType="1"/>
                </p:cNvSpPr>
                <p:nvPr/>
              </p:nvSpPr>
              <p:spPr bwMode="auto">
                <a:xfrm>
                  <a:off x="1077" y="3271"/>
                  <a:ext cx="295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35883" name="Line 26"/>
              <p:cNvSpPr>
                <a:spLocks noChangeShapeType="1"/>
              </p:cNvSpPr>
              <p:nvPr/>
            </p:nvSpPr>
            <p:spPr bwMode="auto">
              <a:xfrm>
                <a:off x="1202" y="2931"/>
                <a:ext cx="0" cy="34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35879" name="Line 27"/>
            <p:cNvSpPr>
              <a:spLocks noChangeShapeType="1"/>
            </p:cNvSpPr>
            <p:nvPr/>
          </p:nvSpPr>
          <p:spPr bwMode="auto">
            <a:xfrm>
              <a:off x="793" y="1049"/>
              <a:ext cx="0" cy="4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5880" name="Line 28"/>
            <p:cNvSpPr>
              <a:spLocks noChangeShapeType="1"/>
            </p:cNvSpPr>
            <p:nvPr/>
          </p:nvSpPr>
          <p:spPr bwMode="auto">
            <a:xfrm>
              <a:off x="793" y="1639"/>
              <a:ext cx="0" cy="4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cxnSp>
        <p:nvCxnSpPr>
          <p:cNvPr id="35861" name="AutoShape 29"/>
          <p:cNvCxnSpPr>
            <a:cxnSpLocks noChangeShapeType="1"/>
            <a:stCxn id="35855" idx="6"/>
            <a:endCxn id="35870" idx="1"/>
          </p:cNvCxnSpPr>
          <p:nvPr/>
        </p:nvCxnSpPr>
        <p:spPr bwMode="auto">
          <a:xfrm flipV="1">
            <a:off x="1979613" y="571500"/>
            <a:ext cx="541337" cy="1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63" name="AutoShape 31"/>
          <p:cNvCxnSpPr>
            <a:cxnSpLocks noChangeShapeType="1"/>
            <a:endCxn id="35852" idx="1"/>
          </p:cNvCxnSpPr>
          <p:nvPr/>
        </p:nvCxnSpPr>
        <p:spPr bwMode="auto">
          <a:xfrm>
            <a:off x="431800" y="2060575"/>
            <a:ext cx="3692525" cy="219075"/>
          </a:xfrm>
          <a:prstGeom prst="bentConnector4">
            <a:avLst>
              <a:gd name="adj1" fmla="val 130"/>
              <a:gd name="adj2" fmla="val 396375"/>
            </a:avLst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66" name="Text Box 34"/>
          <p:cNvSpPr txBox="1">
            <a:spLocks noChangeArrowheads="1"/>
          </p:cNvSpPr>
          <p:nvPr/>
        </p:nvSpPr>
        <p:spPr bwMode="auto">
          <a:xfrm>
            <a:off x="2941638" y="1009650"/>
            <a:ext cx="4175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V</a:t>
            </a:r>
            <a:r>
              <a:rPr lang="en-US" altLang="en-US" sz="1800" baseline="-25000"/>
              <a:t>L</a:t>
            </a:r>
            <a:endParaRPr lang="el-GR" altLang="en-US" sz="1800"/>
          </a:p>
        </p:txBody>
      </p:sp>
      <p:sp>
        <p:nvSpPr>
          <p:cNvPr id="35867" name="AutoShape 35"/>
          <p:cNvSpPr>
            <a:spLocks/>
          </p:cNvSpPr>
          <p:nvPr/>
        </p:nvSpPr>
        <p:spPr bwMode="auto">
          <a:xfrm rot="-5400000">
            <a:off x="3024187" y="314326"/>
            <a:ext cx="252413" cy="1223962"/>
          </a:xfrm>
          <a:prstGeom prst="leftBrace">
            <a:avLst>
              <a:gd name="adj1" fmla="val 40409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68" name="Text Box 36"/>
          <p:cNvSpPr txBox="1">
            <a:spLocks noChangeArrowheads="1"/>
          </p:cNvSpPr>
          <p:nvPr/>
        </p:nvSpPr>
        <p:spPr bwMode="auto">
          <a:xfrm>
            <a:off x="3314700" y="1681163"/>
            <a:ext cx="428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/>
              <a:t>V</a:t>
            </a:r>
            <a:r>
              <a:rPr lang="en-US" altLang="en-US" sz="1800" baseline="-25000"/>
              <a:t>R</a:t>
            </a:r>
            <a:endParaRPr lang="el-GR" altLang="en-US" sz="1800"/>
          </a:p>
        </p:txBody>
      </p:sp>
      <p:sp>
        <p:nvSpPr>
          <p:cNvPr id="35869" name="AutoShape 37"/>
          <p:cNvSpPr>
            <a:spLocks/>
          </p:cNvSpPr>
          <p:nvPr/>
        </p:nvSpPr>
        <p:spPr bwMode="auto">
          <a:xfrm>
            <a:off x="3743325" y="1449388"/>
            <a:ext cx="109538" cy="828675"/>
          </a:xfrm>
          <a:prstGeom prst="leftBrace">
            <a:avLst>
              <a:gd name="adj1" fmla="val 63043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587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60116"/>
              </p:ext>
            </p:extLst>
          </p:nvPr>
        </p:nvGraphicFramePr>
        <p:xfrm>
          <a:off x="2520950" y="414338"/>
          <a:ext cx="1258888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8" name="Photo Editor Photo" r:id="rId7" imgW="1561905" imgH="390580" progId="MSPhotoEd.3">
                  <p:embed/>
                </p:oleObj>
              </mc:Choice>
              <mc:Fallback>
                <p:oleObj name="Photo Editor Photo" r:id="rId7" imgW="1561905" imgH="390580" progId="MSPhotoEd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950" y="414338"/>
                        <a:ext cx="1258888" cy="314325"/>
                      </a:xfrm>
                      <a:prstGeom prst="rect">
                        <a:avLst/>
                      </a:prstGeom>
                      <a:noFill/>
                      <a:ln w="19050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872" name="AutoShape 40"/>
          <p:cNvCxnSpPr>
            <a:cxnSpLocks noChangeShapeType="1"/>
            <a:stCxn id="35852" idx="3"/>
          </p:cNvCxnSpPr>
          <p:nvPr/>
        </p:nvCxnSpPr>
        <p:spPr bwMode="auto">
          <a:xfrm rot="5400000" flipH="1">
            <a:off x="3517900" y="842963"/>
            <a:ext cx="877888" cy="334962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6105" name="AutoShape 41"/>
          <p:cNvSpPr>
            <a:spLocks noChangeArrowheads="1"/>
          </p:cNvSpPr>
          <p:nvPr/>
        </p:nvSpPr>
        <p:spPr bwMode="auto">
          <a:xfrm flipH="1">
            <a:off x="2051050" y="2600908"/>
            <a:ext cx="612775" cy="250825"/>
          </a:xfrm>
          <a:prstGeom prst="rightArrow">
            <a:avLst>
              <a:gd name="adj1" fmla="val 50000"/>
              <a:gd name="adj2" fmla="val 6107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74" name="Text Box 42"/>
          <p:cNvSpPr txBox="1">
            <a:spLocks noChangeArrowheads="1"/>
          </p:cNvSpPr>
          <p:nvPr/>
        </p:nvSpPr>
        <p:spPr bwMode="auto">
          <a:xfrm>
            <a:off x="2787650" y="0"/>
            <a:ext cx="7286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1.2 H</a:t>
            </a:r>
            <a:endParaRPr lang="el-GR" altLang="en-US" sz="1800"/>
          </a:p>
        </p:txBody>
      </p:sp>
      <p:sp>
        <p:nvSpPr>
          <p:cNvPr id="3" name="Arc 2"/>
          <p:cNvSpPr/>
          <p:nvPr/>
        </p:nvSpPr>
        <p:spPr bwMode="auto">
          <a:xfrm flipH="1" flipV="1">
            <a:off x="1511660" y="80628"/>
            <a:ext cx="684000" cy="684000"/>
          </a:xfrm>
          <a:prstGeom prst="arc">
            <a:avLst>
              <a:gd name="adj1" fmla="val 16200000"/>
              <a:gd name="adj2" fmla="val 1207935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572440" y="561454"/>
            <a:ext cx="39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sz="1800" dirty="0" smtClean="0"/>
              <a:t>Calculate the current flowing in the inductor 0.9 </a:t>
            </a:r>
            <a:r>
              <a:rPr lang="en-AU" sz="1800" dirty="0" err="1" smtClean="0"/>
              <a:t>mS</a:t>
            </a:r>
            <a:r>
              <a:rPr lang="en-AU" sz="1800" dirty="0" smtClean="0"/>
              <a:t> and 6 </a:t>
            </a:r>
            <a:r>
              <a:rPr lang="en-AU" sz="1800" dirty="0" err="1" smtClean="0"/>
              <a:t>mS</a:t>
            </a:r>
            <a:r>
              <a:rPr lang="en-AU" sz="1800" dirty="0" smtClean="0"/>
              <a:t> after the initial application of power. </a:t>
            </a:r>
            <a:endParaRPr lang="en-AU" sz="1800" dirty="0"/>
          </a:p>
        </p:txBody>
      </p:sp>
      <p:sp>
        <p:nvSpPr>
          <p:cNvPr id="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6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6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6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6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6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6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6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6" grpId="0" uiExpand="1" build="p"/>
      <p:bldP spid="216067" grpId="0"/>
      <p:bldP spid="216068" grpId="0"/>
      <p:bldP spid="5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198CE4-260A-4C4E-ACE0-4E6F1833351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1CB0F4-D396-4169-B5DF-8769B3E006ED}" type="slidenum">
              <a:rPr lang="en-AU"/>
              <a:pPr>
                <a:defRPr/>
              </a:pPr>
              <a:t>42</a:t>
            </a:fld>
            <a:endParaRPr lang="en-AU"/>
          </a:p>
        </p:txBody>
      </p:sp>
      <p:sp>
        <p:nvSpPr>
          <p:cNvPr id="214018" name="Freeform 2"/>
          <p:cNvSpPr>
            <a:spLocks/>
          </p:cNvSpPr>
          <p:nvPr/>
        </p:nvSpPr>
        <p:spPr bwMode="auto">
          <a:xfrm flipV="1">
            <a:off x="1008063" y="1379538"/>
            <a:ext cx="7272337" cy="4318000"/>
          </a:xfrm>
          <a:custGeom>
            <a:avLst/>
            <a:gdLst>
              <a:gd name="T0" fmla="*/ 0 w 4581"/>
              <a:gd name="T1" fmla="*/ 4318000 h 1794"/>
              <a:gd name="T2" fmla="*/ 1268412 w 4581"/>
              <a:gd name="T3" fmla="*/ 1429706 h 1794"/>
              <a:gd name="T4" fmla="*/ 2562225 w 4581"/>
              <a:gd name="T5" fmla="*/ 353816 h 1794"/>
              <a:gd name="T6" fmla="*/ 3865562 w 4581"/>
              <a:gd name="T7" fmla="*/ 101090 h 1794"/>
              <a:gd name="T8" fmla="*/ 5140325 w 4581"/>
              <a:gd name="T9" fmla="*/ 43324 h 1794"/>
              <a:gd name="T10" fmla="*/ 6443662 w 4581"/>
              <a:gd name="T11" fmla="*/ 14441 h 1794"/>
              <a:gd name="T12" fmla="*/ 7272337 w 4581"/>
              <a:gd name="T13" fmla="*/ 4814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19" name="Line 3"/>
          <p:cNvSpPr>
            <a:spLocks noChangeShapeType="1"/>
          </p:cNvSpPr>
          <p:nvPr/>
        </p:nvSpPr>
        <p:spPr bwMode="auto">
          <a:xfrm>
            <a:off x="323849" y="3416486"/>
            <a:ext cx="1872000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7667625" y="5907088"/>
            <a:ext cx="1189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Time</a:t>
            </a:r>
            <a:endParaRPr lang="en-AU" altLang="en-US" sz="1800"/>
          </a:p>
        </p:txBody>
      </p:sp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34925" y="1082675"/>
            <a:ext cx="97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100%</a:t>
            </a:r>
            <a:endParaRPr lang="en-AU" altLang="en-US"/>
          </a:p>
        </p:txBody>
      </p:sp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1979613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dirty="0"/>
              <a:t>T</a:t>
            </a:r>
            <a:endParaRPr lang="en-AU" altLang="en-US" dirty="0"/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3275013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2T</a:t>
            </a:r>
            <a:endParaRPr lang="en-AU" altLang="en-US"/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4572000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3T</a:t>
            </a:r>
            <a:endParaRPr lang="en-AU" altLang="en-US"/>
          </a:p>
        </p:txBody>
      </p:sp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5867400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4T</a:t>
            </a:r>
            <a:endParaRPr lang="en-AU" altLang="en-US"/>
          </a:p>
        </p:txBody>
      </p:sp>
      <p:sp>
        <p:nvSpPr>
          <p:cNvPr id="214026" name="Text Box 10"/>
          <p:cNvSpPr txBox="1">
            <a:spLocks noChangeArrowheads="1"/>
          </p:cNvSpPr>
          <p:nvPr/>
        </p:nvSpPr>
        <p:spPr bwMode="auto">
          <a:xfrm>
            <a:off x="7164388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5T</a:t>
            </a:r>
            <a:endParaRPr lang="en-AU" altLang="en-US"/>
          </a:p>
        </p:txBody>
      </p:sp>
      <p:sp>
        <p:nvSpPr>
          <p:cNvPr id="214027" name="Text Box 11"/>
          <p:cNvSpPr txBox="1">
            <a:spLocks noChangeArrowheads="1"/>
          </p:cNvSpPr>
          <p:nvPr/>
        </p:nvSpPr>
        <p:spPr bwMode="auto">
          <a:xfrm>
            <a:off x="107950" y="3452490"/>
            <a:ext cx="935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600" dirty="0" smtClean="0"/>
              <a:t>52.8%</a:t>
            </a:r>
            <a:endParaRPr lang="en-AU" altLang="en-US" sz="1600" dirty="0"/>
          </a:p>
        </p:txBody>
      </p:sp>
      <p:sp>
        <p:nvSpPr>
          <p:cNvPr id="214028" name="Line 12"/>
          <p:cNvSpPr>
            <a:spLocks noChangeShapeType="1"/>
          </p:cNvSpPr>
          <p:nvPr/>
        </p:nvSpPr>
        <p:spPr bwMode="auto">
          <a:xfrm>
            <a:off x="4865688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29" name="Line 13"/>
          <p:cNvSpPr>
            <a:spLocks noChangeShapeType="1"/>
          </p:cNvSpPr>
          <p:nvPr/>
        </p:nvSpPr>
        <p:spPr bwMode="auto">
          <a:xfrm>
            <a:off x="6157913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0" name="Line 14"/>
          <p:cNvSpPr>
            <a:spLocks noChangeShapeType="1"/>
          </p:cNvSpPr>
          <p:nvPr/>
        </p:nvSpPr>
        <p:spPr bwMode="auto">
          <a:xfrm>
            <a:off x="7451725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1" name="Text Box 15"/>
          <p:cNvSpPr txBox="1">
            <a:spLocks noChangeArrowheads="1"/>
          </p:cNvSpPr>
          <p:nvPr/>
        </p:nvSpPr>
        <p:spPr bwMode="auto">
          <a:xfrm>
            <a:off x="468313" y="115888"/>
            <a:ext cx="8208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Universal Time Constant Curves (T = RC or T = </a:t>
            </a:r>
            <a:r>
              <a:rPr lang="en-US" altLang="en-US" baseline="30000"/>
              <a:t>L</a:t>
            </a:r>
            <a:r>
              <a:rPr lang="en-US" altLang="en-US" baseline="-25000"/>
              <a:t>/R</a:t>
            </a:r>
            <a:r>
              <a:rPr lang="en-US" altLang="en-US"/>
              <a:t>)</a:t>
            </a:r>
            <a:endParaRPr lang="en-AU" altLang="en-US"/>
          </a:p>
        </p:txBody>
      </p:sp>
      <p:sp>
        <p:nvSpPr>
          <p:cNvPr id="214032" name="Line 16"/>
          <p:cNvSpPr>
            <a:spLocks noChangeShapeType="1"/>
          </p:cNvSpPr>
          <p:nvPr/>
        </p:nvSpPr>
        <p:spPr bwMode="auto">
          <a:xfrm>
            <a:off x="2281238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3" name="Line 17"/>
          <p:cNvSpPr>
            <a:spLocks noChangeShapeType="1"/>
          </p:cNvSpPr>
          <p:nvPr/>
        </p:nvSpPr>
        <p:spPr bwMode="auto">
          <a:xfrm>
            <a:off x="3573463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4" name="Line 18"/>
          <p:cNvSpPr>
            <a:spLocks noChangeShapeType="1"/>
          </p:cNvSpPr>
          <p:nvPr/>
        </p:nvSpPr>
        <p:spPr bwMode="auto">
          <a:xfrm rot="5400000">
            <a:off x="4922838" y="-2527300"/>
            <a:ext cx="0" cy="7867650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5" name="Line 19"/>
          <p:cNvSpPr>
            <a:spLocks noChangeShapeType="1"/>
          </p:cNvSpPr>
          <p:nvPr/>
        </p:nvSpPr>
        <p:spPr bwMode="auto">
          <a:xfrm>
            <a:off x="971550" y="687388"/>
            <a:ext cx="17463" cy="504031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6" name="Line 20"/>
          <p:cNvSpPr>
            <a:spLocks noChangeShapeType="1"/>
          </p:cNvSpPr>
          <p:nvPr/>
        </p:nvSpPr>
        <p:spPr bwMode="auto">
          <a:xfrm rot="5400000">
            <a:off x="4922838" y="1793875"/>
            <a:ext cx="0" cy="78676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7" name="Freeform 21"/>
          <p:cNvSpPr>
            <a:spLocks/>
          </p:cNvSpPr>
          <p:nvPr/>
        </p:nvSpPr>
        <p:spPr bwMode="auto">
          <a:xfrm>
            <a:off x="1008063" y="1406525"/>
            <a:ext cx="7272337" cy="4284663"/>
          </a:xfrm>
          <a:custGeom>
            <a:avLst/>
            <a:gdLst>
              <a:gd name="T0" fmla="*/ 0 w 4581"/>
              <a:gd name="T1" fmla="*/ 4284663 h 1794"/>
              <a:gd name="T2" fmla="*/ 1268412 w 4581"/>
              <a:gd name="T3" fmla="*/ 1418668 h 1794"/>
              <a:gd name="T4" fmla="*/ 2562225 w 4581"/>
              <a:gd name="T5" fmla="*/ 351084 h 1794"/>
              <a:gd name="T6" fmla="*/ 3865562 w 4581"/>
              <a:gd name="T7" fmla="*/ 100310 h 1794"/>
              <a:gd name="T8" fmla="*/ 5140325 w 4581"/>
              <a:gd name="T9" fmla="*/ 42990 h 1794"/>
              <a:gd name="T10" fmla="*/ 6443662 w 4581"/>
              <a:gd name="T11" fmla="*/ 14330 h 1794"/>
              <a:gd name="T12" fmla="*/ 7272337 w 4581"/>
              <a:gd name="T13" fmla="*/ 4777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4" name="Line 16"/>
          <p:cNvSpPr>
            <a:spLocks noChangeShapeType="1"/>
          </p:cNvSpPr>
          <p:nvPr/>
        </p:nvSpPr>
        <p:spPr bwMode="auto">
          <a:xfrm flipH="1" flipV="1">
            <a:off x="1979712" y="3069508"/>
            <a:ext cx="0" cy="288000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1511660" y="6045200"/>
            <a:ext cx="900000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600" dirty="0" smtClean="0"/>
              <a:t>0.75T</a:t>
            </a:r>
            <a:endParaRPr lang="en-AU" altLang="en-US" sz="1600" dirty="0"/>
          </a:p>
        </p:txBody>
      </p:sp>
      <p:sp>
        <p:nvSpPr>
          <p:cNvPr id="2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16209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14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4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animBg="1"/>
      <p:bldP spid="214027" grpId="0"/>
      <p:bldP spid="24" grpId="0" animBg="1"/>
      <p:bldP spid="27" grpId="0"/>
      <p:bldP spid="2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-2700000">
            <a:off x="1407362" y="581026"/>
            <a:ext cx="1008000" cy="0"/>
            <a:chOff x="1353096" y="1068865"/>
            <a:chExt cx="1008000" cy="0"/>
          </a:xfrm>
        </p:grpSpPr>
        <p:cxnSp>
          <p:nvCxnSpPr>
            <p:cNvPr id="216094" name="AutoShape 30"/>
            <p:cNvCxnSpPr>
              <a:cxnSpLocks noChangeShapeType="1"/>
            </p:cNvCxnSpPr>
            <p:nvPr/>
          </p:nvCxnSpPr>
          <p:spPr bwMode="auto">
            <a:xfrm flipV="1">
              <a:off x="1353096" y="1068865"/>
              <a:ext cx="1008000" cy="0"/>
            </a:xfrm>
            <a:prstGeom prst="straightConnector1">
              <a:avLst/>
            </a:prstGeom>
            <a:noFill/>
            <a:ln w="38100">
              <a:noFill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6097" name="AutoShape 33"/>
            <p:cNvCxnSpPr>
              <a:cxnSpLocks noChangeShapeType="1"/>
            </p:cNvCxnSpPr>
            <p:nvPr/>
          </p:nvCxnSpPr>
          <p:spPr bwMode="auto">
            <a:xfrm flipH="1">
              <a:off x="1353096" y="1068865"/>
              <a:ext cx="504000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3071F6-3817-423E-9ADB-AE41ED99D141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86A21-0370-4557-822E-12821B17D2A2}" type="slidenum">
              <a:rPr lang="en-AU"/>
              <a:pPr>
                <a:defRPr/>
              </a:pPr>
              <a:t>43</a:t>
            </a:fld>
            <a:endParaRPr lang="en-AU"/>
          </a:p>
        </p:txBody>
      </p:sp>
      <p:sp>
        <p:nvSpPr>
          <p:cNvPr id="216066" name="Text Box 2"/>
          <p:cNvSpPr txBox="1">
            <a:spLocks noChangeArrowheads="1"/>
          </p:cNvSpPr>
          <p:nvPr/>
        </p:nvSpPr>
        <p:spPr bwMode="auto">
          <a:xfrm>
            <a:off x="5364088" y="1751328"/>
            <a:ext cx="29956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dirty="0"/>
              <a:t>T = </a:t>
            </a:r>
            <a:r>
              <a:rPr lang="en-US" altLang="en-US" baseline="30000" dirty="0"/>
              <a:t>L</a:t>
            </a:r>
            <a:r>
              <a:rPr lang="en-US" altLang="en-US" dirty="0"/>
              <a:t>/</a:t>
            </a:r>
            <a:r>
              <a:rPr lang="en-US" altLang="en-US" baseline="-25000" dirty="0"/>
              <a:t>R</a:t>
            </a:r>
            <a:r>
              <a:rPr lang="en-US" altLang="en-US" dirty="0"/>
              <a:t> 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T = </a:t>
            </a:r>
            <a:r>
              <a:rPr lang="en-US" altLang="en-US" baseline="30000" dirty="0"/>
              <a:t>1.2</a:t>
            </a:r>
            <a:r>
              <a:rPr lang="en-US" altLang="en-US" dirty="0"/>
              <a:t>/</a:t>
            </a:r>
            <a:r>
              <a:rPr lang="en-US" altLang="en-US" baseline="-25000" dirty="0"/>
              <a:t>1k</a:t>
            </a:r>
            <a:r>
              <a:rPr lang="en-US" altLang="en-US" dirty="0"/>
              <a:t> 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T = </a:t>
            </a:r>
            <a:r>
              <a:rPr lang="en-US" altLang="en-US" dirty="0"/>
              <a:t>1.2 </a:t>
            </a:r>
            <a:r>
              <a:rPr lang="en-US" altLang="en-US" dirty="0" err="1"/>
              <a:t>ms</a:t>
            </a:r>
            <a:endParaRPr lang="el-GR" altLang="en-US" dirty="0"/>
          </a:p>
        </p:txBody>
      </p:sp>
      <p:sp>
        <p:nvSpPr>
          <p:cNvPr id="216067" name="Text Box 3"/>
          <p:cNvSpPr txBox="1">
            <a:spLocks noChangeArrowheads="1"/>
          </p:cNvSpPr>
          <p:nvPr/>
        </p:nvSpPr>
        <p:spPr bwMode="auto">
          <a:xfrm>
            <a:off x="935038" y="4860895"/>
            <a:ext cx="329406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chemeClr val="bg1">
                    <a:lumMod val="50000"/>
                  </a:schemeClr>
                </a:solidFill>
              </a:rPr>
              <a:t>@ t 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= 0.9 </a:t>
            </a:r>
            <a:r>
              <a:rPr lang="en-US" altLang="en-US" sz="1800" dirty="0" err="1">
                <a:solidFill>
                  <a:schemeClr val="bg1">
                    <a:lumMod val="50000"/>
                  </a:schemeClr>
                </a:solidFill>
              </a:rPr>
              <a:t>ms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 = 0.75T	</a:t>
            </a:r>
          </a:p>
          <a:p>
            <a:pPr eaLnBrk="1" hangingPunct="1"/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after the switch is closed</a:t>
            </a:r>
            <a:endParaRPr lang="en-AU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6068" name="Text Box 4"/>
          <p:cNvSpPr txBox="1">
            <a:spLocks noChangeArrowheads="1"/>
          </p:cNvSpPr>
          <p:nvPr/>
        </p:nvSpPr>
        <p:spPr bwMode="auto">
          <a:xfrm>
            <a:off x="935038" y="4395491"/>
            <a:ext cx="6337262" cy="39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From the Universal Time Constant </a:t>
            </a:r>
            <a:r>
              <a:rPr lang="en-US" altLang="en-US" sz="1800" dirty="0" smtClean="0"/>
              <a:t>Curves:</a:t>
            </a:r>
            <a:endParaRPr lang="el-GR" altLang="en-US" sz="1800" dirty="0"/>
          </a:p>
        </p:txBody>
      </p:sp>
      <p:graphicFrame>
        <p:nvGraphicFramePr>
          <p:cNvPr id="2160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0629783"/>
              </p:ext>
            </p:extLst>
          </p:nvPr>
        </p:nvGraphicFramePr>
        <p:xfrm>
          <a:off x="2996629" y="3536813"/>
          <a:ext cx="1503363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95" name="Equation" r:id="rId3" imgW="1028254" imgH="393529" progId="Equation.3">
                  <p:embed/>
                </p:oleObj>
              </mc:Choice>
              <mc:Fallback>
                <p:oleObj name="Equation" r:id="rId3" imgW="102825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6629" y="3536813"/>
                        <a:ext cx="1503363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607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2717685"/>
              </p:ext>
            </p:extLst>
          </p:nvPr>
        </p:nvGraphicFramePr>
        <p:xfrm>
          <a:off x="5364088" y="3536813"/>
          <a:ext cx="196532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96" name="Equation" r:id="rId5" imgW="1345616" imgH="393529" progId="Equation.3">
                  <p:embed/>
                </p:oleObj>
              </mc:Choice>
              <mc:Fallback>
                <p:oleObj name="Equation" r:id="rId5" imgW="1345616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3536813"/>
                        <a:ext cx="1965325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607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192674"/>
              </p:ext>
            </p:extLst>
          </p:nvPr>
        </p:nvGraphicFramePr>
        <p:xfrm>
          <a:off x="1355725" y="5714640"/>
          <a:ext cx="2452688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97" name="Equation" r:id="rId7" imgW="1371600" imgH="431640" progId="Equation.3">
                  <p:embed/>
                </p:oleObj>
              </mc:Choice>
              <mc:Fallback>
                <p:oleObj name="Equation" r:id="rId7" imgW="1371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5725" y="5714640"/>
                        <a:ext cx="2452688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2" name="Rectangle 10"/>
          <p:cNvSpPr>
            <a:spLocks noChangeArrowheads="1"/>
          </p:cNvSpPr>
          <p:nvPr/>
        </p:nvSpPr>
        <p:spPr bwMode="auto">
          <a:xfrm rot="-5400000">
            <a:off x="3726656" y="1701007"/>
            <a:ext cx="792163" cy="323850"/>
          </a:xfrm>
          <a:prstGeom prst="rect">
            <a:avLst/>
          </a:prstGeom>
          <a:solidFill>
            <a:srgbClr val="CCFFFF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53" name="Text Box 11"/>
          <p:cNvSpPr txBox="1">
            <a:spLocks noChangeArrowheads="1"/>
          </p:cNvSpPr>
          <p:nvPr/>
        </p:nvSpPr>
        <p:spPr bwMode="auto">
          <a:xfrm>
            <a:off x="4305548" y="1679575"/>
            <a:ext cx="698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1 kΩ</a:t>
            </a:r>
          </a:p>
        </p:txBody>
      </p:sp>
      <p:sp>
        <p:nvSpPr>
          <p:cNvPr id="35854" name="Oval 12"/>
          <p:cNvSpPr>
            <a:spLocks noChangeArrowheads="1"/>
          </p:cNvSpPr>
          <p:nvPr/>
        </p:nvSpPr>
        <p:spPr bwMode="auto">
          <a:xfrm>
            <a:off x="1260475" y="476250"/>
            <a:ext cx="144463" cy="142875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55" name="Oval 13"/>
          <p:cNvSpPr>
            <a:spLocks noChangeArrowheads="1"/>
          </p:cNvSpPr>
          <p:nvPr/>
        </p:nvSpPr>
        <p:spPr bwMode="auto">
          <a:xfrm>
            <a:off x="1835150" y="500063"/>
            <a:ext cx="144463" cy="142875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56" name="Text Box 14"/>
          <p:cNvSpPr txBox="1">
            <a:spLocks noChangeArrowheads="1"/>
          </p:cNvSpPr>
          <p:nvPr/>
        </p:nvSpPr>
        <p:spPr bwMode="auto">
          <a:xfrm>
            <a:off x="539750" y="1376363"/>
            <a:ext cx="936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40 V</a:t>
            </a:r>
            <a:endParaRPr lang="el-GR" altLang="en-US" sz="1800"/>
          </a:p>
        </p:txBody>
      </p:sp>
      <p:sp>
        <p:nvSpPr>
          <p:cNvPr id="35857" name="Text Box 15"/>
          <p:cNvSpPr txBox="1">
            <a:spLocks noChangeArrowheads="1"/>
          </p:cNvSpPr>
          <p:nvPr/>
        </p:nvSpPr>
        <p:spPr bwMode="auto">
          <a:xfrm>
            <a:off x="485775" y="584200"/>
            <a:ext cx="360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+</a:t>
            </a:r>
            <a:endParaRPr lang="en-AU" altLang="en-US" sz="4400"/>
          </a:p>
        </p:txBody>
      </p:sp>
      <p:sp>
        <p:nvSpPr>
          <p:cNvPr id="35858" name="Text Box 16"/>
          <p:cNvSpPr txBox="1">
            <a:spLocks noChangeArrowheads="1"/>
          </p:cNvSpPr>
          <p:nvPr/>
        </p:nvSpPr>
        <p:spPr bwMode="auto">
          <a:xfrm>
            <a:off x="485775" y="1736725"/>
            <a:ext cx="360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-</a:t>
            </a:r>
            <a:endParaRPr lang="en-AU" altLang="en-US" sz="4400"/>
          </a:p>
        </p:txBody>
      </p:sp>
      <p:cxnSp>
        <p:nvCxnSpPr>
          <p:cNvPr id="35859" name="AutoShape 17"/>
          <p:cNvCxnSpPr>
            <a:cxnSpLocks noChangeShapeType="1"/>
            <a:stCxn id="35879" idx="1"/>
            <a:endCxn id="35854" idx="2"/>
          </p:cNvCxnSpPr>
          <p:nvPr/>
        </p:nvCxnSpPr>
        <p:spPr bwMode="auto">
          <a:xfrm rot="5400000" flipH="1" flipV="1">
            <a:off x="557213" y="420689"/>
            <a:ext cx="576262" cy="830261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5860" name="Group 18"/>
          <p:cNvGrpSpPr>
            <a:grpSpLocks/>
          </p:cNvGrpSpPr>
          <p:nvPr/>
        </p:nvGrpSpPr>
        <p:grpSpPr bwMode="auto">
          <a:xfrm>
            <a:off x="107950" y="1052513"/>
            <a:ext cx="647700" cy="1008062"/>
            <a:chOff x="590" y="1049"/>
            <a:chExt cx="408" cy="635"/>
          </a:xfrm>
        </p:grpSpPr>
        <p:grpSp>
          <p:nvGrpSpPr>
            <p:cNvPr id="35878" name="Group 19"/>
            <p:cNvGrpSpPr>
              <a:grpSpLocks/>
            </p:cNvGrpSpPr>
            <p:nvPr/>
          </p:nvGrpSpPr>
          <p:grpSpPr bwMode="auto">
            <a:xfrm>
              <a:off x="590" y="1117"/>
              <a:ext cx="408" cy="522"/>
              <a:chOff x="998" y="2840"/>
              <a:chExt cx="408" cy="522"/>
            </a:xfrm>
          </p:grpSpPr>
          <p:grpSp>
            <p:nvGrpSpPr>
              <p:cNvPr id="35881" name="Group 20"/>
              <p:cNvGrpSpPr>
                <a:grpSpLocks/>
              </p:cNvGrpSpPr>
              <p:nvPr/>
            </p:nvGrpSpPr>
            <p:grpSpPr bwMode="auto">
              <a:xfrm>
                <a:off x="998" y="2840"/>
                <a:ext cx="408" cy="67"/>
                <a:chOff x="1020" y="2955"/>
                <a:chExt cx="408" cy="67"/>
              </a:xfrm>
            </p:grpSpPr>
            <p:sp>
              <p:nvSpPr>
                <p:cNvPr id="35886" name="Line 21"/>
                <p:cNvSpPr>
                  <a:spLocks noChangeShapeType="1"/>
                </p:cNvSpPr>
                <p:nvPr/>
              </p:nvSpPr>
              <p:spPr bwMode="auto">
                <a:xfrm>
                  <a:off x="1020" y="2955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5887" name="Line 22"/>
                <p:cNvSpPr>
                  <a:spLocks noChangeShapeType="1"/>
                </p:cNvSpPr>
                <p:nvPr/>
              </p:nvSpPr>
              <p:spPr bwMode="auto">
                <a:xfrm>
                  <a:off x="1076" y="3022"/>
                  <a:ext cx="295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35882" name="Group 23"/>
              <p:cNvGrpSpPr>
                <a:grpSpLocks/>
              </p:cNvGrpSpPr>
              <p:nvPr/>
            </p:nvGrpSpPr>
            <p:grpSpPr bwMode="auto">
              <a:xfrm>
                <a:off x="998" y="3295"/>
                <a:ext cx="408" cy="67"/>
                <a:chOff x="1021" y="3204"/>
                <a:chExt cx="408" cy="67"/>
              </a:xfrm>
            </p:grpSpPr>
            <p:sp>
              <p:nvSpPr>
                <p:cNvPr id="35884" name="Line 24"/>
                <p:cNvSpPr>
                  <a:spLocks noChangeShapeType="1"/>
                </p:cNvSpPr>
                <p:nvPr/>
              </p:nvSpPr>
              <p:spPr bwMode="auto">
                <a:xfrm>
                  <a:off x="1021" y="3204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5885" name="Line 25"/>
                <p:cNvSpPr>
                  <a:spLocks noChangeShapeType="1"/>
                </p:cNvSpPr>
                <p:nvPr/>
              </p:nvSpPr>
              <p:spPr bwMode="auto">
                <a:xfrm>
                  <a:off x="1077" y="3271"/>
                  <a:ext cx="295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35883" name="Line 26"/>
              <p:cNvSpPr>
                <a:spLocks noChangeShapeType="1"/>
              </p:cNvSpPr>
              <p:nvPr/>
            </p:nvSpPr>
            <p:spPr bwMode="auto">
              <a:xfrm>
                <a:off x="1202" y="2931"/>
                <a:ext cx="0" cy="34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35879" name="Line 27"/>
            <p:cNvSpPr>
              <a:spLocks noChangeShapeType="1"/>
            </p:cNvSpPr>
            <p:nvPr/>
          </p:nvSpPr>
          <p:spPr bwMode="auto">
            <a:xfrm>
              <a:off x="793" y="1049"/>
              <a:ext cx="0" cy="4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5880" name="Line 28"/>
            <p:cNvSpPr>
              <a:spLocks noChangeShapeType="1"/>
            </p:cNvSpPr>
            <p:nvPr/>
          </p:nvSpPr>
          <p:spPr bwMode="auto">
            <a:xfrm>
              <a:off x="793" y="1639"/>
              <a:ext cx="0" cy="4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cxnSp>
        <p:nvCxnSpPr>
          <p:cNvPr id="35861" name="AutoShape 29"/>
          <p:cNvCxnSpPr>
            <a:cxnSpLocks noChangeShapeType="1"/>
            <a:stCxn id="35855" idx="6"/>
            <a:endCxn id="35870" idx="1"/>
          </p:cNvCxnSpPr>
          <p:nvPr/>
        </p:nvCxnSpPr>
        <p:spPr bwMode="auto">
          <a:xfrm flipV="1">
            <a:off x="1979613" y="571500"/>
            <a:ext cx="541337" cy="1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63" name="AutoShape 31"/>
          <p:cNvCxnSpPr>
            <a:cxnSpLocks noChangeShapeType="1"/>
            <a:endCxn id="35852" idx="1"/>
          </p:cNvCxnSpPr>
          <p:nvPr/>
        </p:nvCxnSpPr>
        <p:spPr bwMode="auto">
          <a:xfrm>
            <a:off x="431800" y="2060575"/>
            <a:ext cx="3692525" cy="219075"/>
          </a:xfrm>
          <a:prstGeom prst="bentConnector4">
            <a:avLst>
              <a:gd name="adj1" fmla="val 130"/>
              <a:gd name="adj2" fmla="val 396375"/>
            </a:avLst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66" name="Text Box 34"/>
          <p:cNvSpPr txBox="1">
            <a:spLocks noChangeArrowheads="1"/>
          </p:cNvSpPr>
          <p:nvPr/>
        </p:nvSpPr>
        <p:spPr bwMode="auto">
          <a:xfrm>
            <a:off x="2941638" y="1009650"/>
            <a:ext cx="4175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V</a:t>
            </a:r>
            <a:r>
              <a:rPr lang="en-US" altLang="en-US" sz="1800" baseline="-25000"/>
              <a:t>L</a:t>
            </a:r>
            <a:endParaRPr lang="el-GR" altLang="en-US" sz="1800"/>
          </a:p>
        </p:txBody>
      </p:sp>
      <p:sp>
        <p:nvSpPr>
          <p:cNvPr id="35867" name="AutoShape 35"/>
          <p:cNvSpPr>
            <a:spLocks/>
          </p:cNvSpPr>
          <p:nvPr/>
        </p:nvSpPr>
        <p:spPr bwMode="auto">
          <a:xfrm rot="-5400000">
            <a:off x="3024187" y="314326"/>
            <a:ext cx="252413" cy="1223962"/>
          </a:xfrm>
          <a:prstGeom prst="leftBrace">
            <a:avLst>
              <a:gd name="adj1" fmla="val 40409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68" name="Text Box 36"/>
          <p:cNvSpPr txBox="1">
            <a:spLocks noChangeArrowheads="1"/>
          </p:cNvSpPr>
          <p:nvPr/>
        </p:nvSpPr>
        <p:spPr bwMode="auto">
          <a:xfrm>
            <a:off x="3314700" y="1681163"/>
            <a:ext cx="428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/>
              <a:t>V</a:t>
            </a:r>
            <a:r>
              <a:rPr lang="en-US" altLang="en-US" sz="1800" baseline="-25000"/>
              <a:t>R</a:t>
            </a:r>
            <a:endParaRPr lang="el-GR" altLang="en-US" sz="1800"/>
          </a:p>
        </p:txBody>
      </p:sp>
      <p:sp>
        <p:nvSpPr>
          <p:cNvPr id="35869" name="AutoShape 37"/>
          <p:cNvSpPr>
            <a:spLocks/>
          </p:cNvSpPr>
          <p:nvPr/>
        </p:nvSpPr>
        <p:spPr bwMode="auto">
          <a:xfrm>
            <a:off x="3743325" y="1449388"/>
            <a:ext cx="109538" cy="828675"/>
          </a:xfrm>
          <a:prstGeom prst="leftBrace">
            <a:avLst>
              <a:gd name="adj1" fmla="val 63043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587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4498185"/>
              </p:ext>
            </p:extLst>
          </p:nvPr>
        </p:nvGraphicFramePr>
        <p:xfrm>
          <a:off x="2520950" y="414338"/>
          <a:ext cx="1258888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98" name="Photo Editor Photo" r:id="rId9" imgW="1561905" imgH="390580" progId="MSPhotoEd.3">
                  <p:embed/>
                </p:oleObj>
              </mc:Choice>
              <mc:Fallback>
                <p:oleObj name="Photo Editor Photo" r:id="rId9" imgW="1561905" imgH="39058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950" y="414338"/>
                        <a:ext cx="1258888" cy="314325"/>
                      </a:xfrm>
                      <a:prstGeom prst="rect">
                        <a:avLst/>
                      </a:prstGeom>
                      <a:noFill/>
                      <a:ln w="19050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872" name="AutoShape 40"/>
          <p:cNvCxnSpPr>
            <a:cxnSpLocks noChangeShapeType="1"/>
            <a:stCxn id="35852" idx="3"/>
          </p:cNvCxnSpPr>
          <p:nvPr/>
        </p:nvCxnSpPr>
        <p:spPr bwMode="auto">
          <a:xfrm rot="5400000" flipH="1">
            <a:off x="3517900" y="842963"/>
            <a:ext cx="877888" cy="334962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6105" name="AutoShape 41"/>
          <p:cNvSpPr>
            <a:spLocks noChangeArrowheads="1"/>
          </p:cNvSpPr>
          <p:nvPr/>
        </p:nvSpPr>
        <p:spPr bwMode="auto">
          <a:xfrm flipH="1">
            <a:off x="2051050" y="2600908"/>
            <a:ext cx="612775" cy="250825"/>
          </a:xfrm>
          <a:prstGeom prst="rightArrow">
            <a:avLst>
              <a:gd name="adj1" fmla="val 50000"/>
              <a:gd name="adj2" fmla="val 6107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74" name="Text Box 42"/>
          <p:cNvSpPr txBox="1">
            <a:spLocks noChangeArrowheads="1"/>
          </p:cNvSpPr>
          <p:nvPr/>
        </p:nvSpPr>
        <p:spPr bwMode="auto">
          <a:xfrm>
            <a:off x="2787650" y="0"/>
            <a:ext cx="7286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1.2 H</a:t>
            </a:r>
            <a:endParaRPr lang="el-GR" altLang="en-US" sz="1800"/>
          </a:p>
        </p:txBody>
      </p:sp>
      <p:sp>
        <p:nvSpPr>
          <p:cNvPr id="216107" name="Text Box 43"/>
          <p:cNvSpPr txBox="1">
            <a:spLocks noChangeArrowheads="1"/>
          </p:cNvSpPr>
          <p:nvPr/>
        </p:nvSpPr>
        <p:spPr bwMode="auto">
          <a:xfrm>
            <a:off x="4733925" y="4860895"/>
            <a:ext cx="329406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chemeClr val="bg1">
                    <a:lumMod val="50000"/>
                  </a:schemeClr>
                </a:solidFill>
              </a:rPr>
              <a:t>@ t 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= 6 </a:t>
            </a:r>
            <a:r>
              <a:rPr lang="en-US" altLang="en-US" sz="1800" dirty="0" err="1">
                <a:solidFill>
                  <a:schemeClr val="bg1">
                    <a:lumMod val="50000"/>
                  </a:schemeClr>
                </a:solidFill>
              </a:rPr>
              <a:t>ms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 = 5T	</a:t>
            </a:r>
          </a:p>
          <a:p>
            <a:pPr eaLnBrk="1" hangingPunct="1"/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after the switch is closed</a:t>
            </a:r>
            <a:endParaRPr lang="en-AU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Arc 2"/>
          <p:cNvSpPr/>
          <p:nvPr/>
        </p:nvSpPr>
        <p:spPr bwMode="auto">
          <a:xfrm flipH="1" flipV="1">
            <a:off x="1511660" y="80628"/>
            <a:ext cx="684000" cy="684000"/>
          </a:xfrm>
          <a:prstGeom prst="arc">
            <a:avLst>
              <a:gd name="adj1" fmla="val 16200000"/>
              <a:gd name="adj2" fmla="val 1207935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572440" y="561454"/>
            <a:ext cx="39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sz="1800" dirty="0" smtClean="0"/>
              <a:t>Calculate the current flowing in the inductor 0.9 </a:t>
            </a:r>
            <a:r>
              <a:rPr lang="en-AU" sz="1800" dirty="0" err="1" smtClean="0"/>
              <a:t>mS</a:t>
            </a:r>
            <a:r>
              <a:rPr lang="en-AU" sz="1800" dirty="0" smtClean="0"/>
              <a:t> and 6 </a:t>
            </a:r>
            <a:r>
              <a:rPr lang="en-AU" sz="1800" dirty="0" err="1" smtClean="0"/>
              <a:t>mS</a:t>
            </a:r>
            <a:r>
              <a:rPr lang="en-AU" sz="1800" dirty="0" smtClean="0"/>
              <a:t> after the initial application of power. </a:t>
            </a:r>
            <a:endParaRPr lang="en-AU" sz="1800" dirty="0"/>
          </a:p>
        </p:txBody>
      </p:sp>
      <p:sp>
        <p:nvSpPr>
          <p:cNvPr id="4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52352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6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6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107" grpId="0"/>
      <p:bldP spid="4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198CE4-260A-4C4E-ACE0-4E6F1833351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1CB0F4-D396-4169-B5DF-8769B3E006ED}" type="slidenum">
              <a:rPr lang="en-AU"/>
              <a:pPr>
                <a:defRPr/>
              </a:pPr>
              <a:t>44</a:t>
            </a:fld>
            <a:endParaRPr lang="en-AU"/>
          </a:p>
        </p:txBody>
      </p:sp>
      <p:sp>
        <p:nvSpPr>
          <p:cNvPr id="214018" name="Freeform 2"/>
          <p:cNvSpPr>
            <a:spLocks/>
          </p:cNvSpPr>
          <p:nvPr/>
        </p:nvSpPr>
        <p:spPr bwMode="auto">
          <a:xfrm flipV="1">
            <a:off x="1008063" y="1379538"/>
            <a:ext cx="7272337" cy="4318000"/>
          </a:xfrm>
          <a:custGeom>
            <a:avLst/>
            <a:gdLst>
              <a:gd name="T0" fmla="*/ 0 w 4581"/>
              <a:gd name="T1" fmla="*/ 4318000 h 1794"/>
              <a:gd name="T2" fmla="*/ 1268412 w 4581"/>
              <a:gd name="T3" fmla="*/ 1429706 h 1794"/>
              <a:gd name="T4" fmla="*/ 2562225 w 4581"/>
              <a:gd name="T5" fmla="*/ 353816 h 1794"/>
              <a:gd name="T6" fmla="*/ 3865562 w 4581"/>
              <a:gd name="T7" fmla="*/ 101090 h 1794"/>
              <a:gd name="T8" fmla="*/ 5140325 w 4581"/>
              <a:gd name="T9" fmla="*/ 43324 h 1794"/>
              <a:gd name="T10" fmla="*/ 6443662 w 4581"/>
              <a:gd name="T11" fmla="*/ 14441 h 1794"/>
              <a:gd name="T12" fmla="*/ 7272337 w 4581"/>
              <a:gd name="T13" fmla="*/ 4814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20" name="Text Box 4"/>
          <p:cNvSpPr txBox="1">
            <a:spLocks noChangeArrowheads="1"/>
          </p:cNvSpPr>
          <p:nvPr/>
        </p:nvSpPr>
        <p:spPr bwMode="auto">
          <a:xfrm>
            <a:off x="7667625" y="5907088"/>
            <a:ext cx="1189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Time</a:t>
            </a:r>
            <a:endParaRPr lang="en-AU" altLang="en-US" sz="1800"/>
          </a:p>
        </p:txBody>
      </p:sp>
      <p:sp>
        <p:nvSpPr>
          <p:cNvPr id="214021" name="Text Box 5"/>
          <p:cNvSpPr txBox="1">
            <a:spLocks noChangeArrowheads="1"/>
          </p:cNvSpPr>
          <p:nvPr/>
        </p:nvSpPr>
        <p:spPr bwMode="auto">
          <a:xfrm>
            <a:off x="34925" y="1082675"/>
            <a:ext cx="97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100%</a:t>
            </a:r>
            <a:endParaRPr lang="en-AU" altLang="en-US"/>
          </a:p>
        </p:txBody>
      </p:sp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1979613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T</a:t>
            </a:r>
            <a:endParaRPr lang="en-AU" altLang="en-US"/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3275013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2T</a:t>
            </a:r>
            <a:endParaRPr lang="en-AU" altLang="en-US"/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4572000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3T</a:t>
            </a:r>
            <a:endParaRPr lang="en-AU" altLang="en-US"/>
          </a:p>
        </p:txBody>
      </p:sp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5867400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4T</a:t>
            </a:r>
            <a:endParaRPr lang="en-AU" altLang="en-US"/>
          </a:p>
        </p:txBody>
      </p:sp>
      <p:sp>
        <p:nvSpPr>
          <p:cNvPr id="214026" name="Text Box 10"/>
          <p:cNvSpPr txBox="1">
            <a:spLocks noChangeArrowheads="1"/>
          </p:cNvSpPr>
          <p:nvPr/>
        </p:nvSpPr>
        <p:spPr bwMode="auto">
          <a:xfrm>
            <a:off x="7164388" y="5738813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5T</a:t>
            </a:r>
            <a:endParaRPr lang="en-AU" altLang="en-US"/>
          </a:p>
        </p:txBody>
      </p:sp>
      <p:sp>
        <p:nvSpPr>
          <p:cNvPr id="214028" name="Line 12"/>
          <p:cNvSpPr>
            <a:spLocks noChangeShapeType="1"/>
          </p:cNvSpPr>
          <p:nvPr/>
        </p:nvSpPr>
        <p:spPr bwMode="auto">
          <a:xfrm>
            <a:off x="4865688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29" name="Line 13"/>
          <p:cNvSpPr>
            <a:spLocks noChangeShapeType="1"/>
          </p:cNvSpPr>
          <p:nvPr/>
        </p:nvSpPr>
        <p:spPr bwMode="auto">
          <a:xfrm>
            <a:off x="6157913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0" name="Line 14"/>
          <p:cNvSpPr>
            <a:spLocks noChangeShapeType="1"/>
          </p:cNvSpPr>
          <p:nvPr/>
        </p:nvSpPr>
        <p:spPr bwMode="auto">
          <a:xfrm>
            <a:off x="7451725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1" name="Text Box 15"/>
          <p:cNvSpPr txBox="1">
            <a:spLocks noChangeArrowheads="1"/>
          </p:cNvSpPr>
          <p:nvPr/>
        </p:nvSpPr>
        <p:spPr bwMode="auto">
          <a:xfrm>
            <a:off x="468313" y="115888"/>
            <a:ext cx="8208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/>
              <a:t>Universal Time Constant Curves (T = RC or T = </a:t>
            </a:r>
            <a:r>
              <a:rPr lang="en-US" altLang="en-US" baseline="30000"/>
              <a:t>L</a:t>
            </a:r>
            <a:r>
              <a:rPr lang="en-US" altLang="en-US" baseline="-25000"/>
              <a:t>/R</a:t>
            </a:r>
            <a:r>
              <a:rPr lang="en-US" altLang="en-US"/>
              <a:t>)</a:t>
            </a:r>
            <a:endParaRPr lang="en-AU" altLang="en-US"/>
          </a:p>
        </p:txBody>
      </p:sp>
      <p:sp>
        <p:nvSpPr>
          <p:cNvPr id="214032" name="Line 16"/>
          <p:cNvSpPr>
            <a:spLocks noChangeShapeType="1"/>
          </p:cNvSpPr>
          <p:nvPr/>
        </p:nvSpPr>
        <p:spPr bwMode="auto">
          <a:xfrm>
            <a:off x="2281238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3" name="Line 17"/>
          <p:cNvSpPr>
            <a:spLocks noChangeShapeType="1"/>
          </p:cNvSpPr>
          <p:nvPr/>
        </p:nvSpPr>
        <p:spPr bwMode="auto">
          <a:xfrm>
            <a:off x="3573463" y="688975"/>
            <a:ext cx="0" cy="5038725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4" name="Line 18"/>
          <p:cNvSpPr>
            <a:spLocks noChangeShapeType="1"/>
          </p:cNvSpPr>
          <p:nvPr/>
        </p:nvSpPr>
        <p:spPr bwMode="auto">
          <a:xfrm rot="5400000">
            <a:off x="4922838" y="-2527300"/>
            <a:ext cx="0" cy="7867650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5" name="Line 19"/>
          <p:cNvSpPr>
            <a:spLocks noChangeShapeType="1"/>
          </p:cNvSpPr>
          <p:nvPr/>
        </p:nvSpPr>
        <p:spPr bwMode="auto">
          <a:xfrm>
            <a:off x="971550" y="687388"/>
            <a:ext cx="17463" cy="504031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6" name="Line 20"/>
          <p:cNvSpPr>
            <a:spLocks noChangeShapeType="1"/>
          </p:cNvSpPr>
          <p:nvPr/>
        </p:nvSpPr>
        <p:spPr bwMode="auto">
          <a:xfrm rot="5400000">
            <a:off x="4922838" y="1793875"/>
            <a:ext cx="0" cy="78676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4037" name="Freeform 21"/>
          <p:cNvSpPr>
            <a:spLocks/>
          </p:cNvSpPr>
          <p:nvPr/>
        </p:nvSpPr>
        <p:spPr bwMode="auto">
          <a:xfrm>
            <a:off x="1008063" y="1406525"/>
            <a:ext cx="7272337" cy="4284663"/>
          </a:xfrm>
          <a:custGeom>
            <a:avLst/>
            <a:gdLst>
              <a:gd name="T0" fmla="*/ 0 w 4581"/>
              <a:gd name="T1" fmla="*/ 4284663 h 1794"/>
              <a:gd name="T2" fmla="*/ 1268412 w 4581"/>
              <a:gd name="T3" fmla="*/ 1418668 h 1794"/>
              <a:gd name="T4" fmla="*/ 2562225 w 4581"/>
              <a:gd name="T5" fmla="*/ 351084 h 1794"/>
              <a:gd name="T6" fmla="*/ 3865562 w 4581"/>
              <a:gd name="T7" fmla="*/ 100310 h 1794"/>
              <a:gd name="T8" fmla="*/ 5140325 w 4581"/>
              <a:gd name="T9" fmla="*/ 42990 h 1794"/>
              <a:gd name="T10" fmla="*/ 6443662 w 4581"/>
              <a:gd name="T11" fmla="*/ 14330 h 1794"/>
              <a:gd name="T12" fmla="*/ 7272337 w 4581"/>
              <a:gd name="T13" fmla="*/ 4777 h 17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1"/>
              <a:gd name="T22" fmla="*/ 0 h 1794"/>
              <a:gd name="T23" fmla="*/ 4581 w 4581"/>
              <a:gd name="T24" fmla="*/ 1794 h 17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1" h="1794">
                <a:moveTo>
                  <a:pt x="0" y="1794"/>
                </a:moveTo>
                <a:cubicBezTo>
                  <a:pt x="133" y="1594"/>
                  <a:pt x="530" y="868"/>
                  <a:pt x="799" y="594"/>
                </a:cubicBezTo>
                <a:cubicBezTo>
                  <a:pt x="1069" y="323"/>
                  <a:pt x="1341" y="237"/>
                  <a:pt x="1614" y="147"/>
                </a:cubicBezTo>
                <a:cubicBezTo>
                  <a:pt x="1887" y="57"/>
                  <a:pt x="2165" y="64"/>
                  <a:pt x="2435" y="42"/>
                </a:cubicBezTo>
                <a:cubicBezTo>
                  <a:pt x="2705" y="20"/>
                  <a:pt x="2967" y="28"/>
                  <a:pt x="3238" y="18"/>
                </a:cubicBezTo>
                <a:cubicBezTo>
                  <a:pt x="3509" y="8"/>
                  <a:pt x="3835" y="12"/>
                  <a:pt x="4059" y="6"/>
                </a:cubicBezTo>
                <a:cubicBezTo>
                  <a:pt x="4283" y="0"/>
                  <a:pt x="4472" y="3"/>
                  <a:pt x="4581" y="2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4" name="Line 3"/>
          <p:cNvSpPr>
            <a:spLocks noChangeShapeType="1"/>
          </p:cNvSpPr>
          <p:nvPr/>
        </p:nvSpPr>
        <p:spPr bwMode="auto">
          <a:xfrm>
            <a:off x="864332" y="1406525"/>
            <a:ext cx="6696000" cy="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93686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140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1403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-2700000">
            <a:off x="1407362" y="581026"/>
            <a:ext cx="1008000" cy="0"/>
            <a:chOff x="1353096" y="1068865"/>
            <a:chExt cx="1008000" cy="0"/>
          </a:xfrm>
        </p:grpSpPr>
        <p:cxnSp>
          <p:nvCxnSpPr>
            <p:cNvPr id="216094" name="AutoShape 30"/>
            <p:cNvCxnSpPr>
              <a:cxnSpLocks noChangeShapeType="1"/>
            </p:cNvCxnSpPr>
            <p:nvPr/>
          </p:nvCxnSpPr>
          <p:spPr bwMode="auto">
            <a:xfrm flipV="1">
              <a:off x="1353096" y="1068865"/>
              <a:ext cx="1008000" cy="0"/>
            </a:xfrm>
            <a:prstGeom prst="straightConnector1">
              <a:avLst/>
            </a:prstGeom>
            <a:noFill/>
            <a:ln w="38100">
              <a:noFill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6097" name="AutoShape 33"/>
            <p:cNvCxnSpPr>
              <a:cxnSpLocks noChangeShapeType="1"/>
            </p:cNvCxnSpPr>
            <p:nvPr/>
          </p:nvCxnSpPr>
          <p:spPr bwMode="auto">
            <a:xfrm flipH="1">
              <a:off x="1353096" y="1068865"/>
              <a:ext cx="504000" cy="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3071F6-3817-423E-9ADB-AE41ED99D141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86A21-0370-4557-822E-12821B17D2A2}" type="slidenum">
              <a:rPr lang="en-AU"/>
              <a:pPr>
                <a:defRPr/>
              </a:pPr>
              <a:t>45</a:t>
            </a:fld>
            <a:endParaRPr lang="en-AU"/>
          </a:p>
        </p:txBody>
      </p:sp>
      <p:sp>
        <p:nvSpPr>
          <p:cNvPr id="216066" name="Text Box 2"/>
          <p:cNvSpPr txBox="1">
            <a:spLocks noChangeArrowheads="1"/>
          </p:cNvSpPr>
          <p:nvPr/>
        </p:nvSpPr>
        <p:spPr bwMode="auto">
          <a:xfrm>
            <a:off x="5364088" y="1751328"/>
            <a:ext cx="29956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dirty="0"/>
              <a:t>T = </a:t>
            </a:r>
            <a:r>
              <a:rPr lang="en-US" altLang="en-US" baseline="30000" dirty="0"/>
              <a:t>L</a:t>
            </a:r>
            <a:r>
              <a:rPr lang="en-US" altLang="en-US" dirty="0"/>
              <a:t>/</a:t>
            </a:r>
            <a:r>
              <a:rPr lang="en-US" altLang="en-US" baseline="-25000" dirty="0"/>
              <a:t>R</a:t>
            </a:r>
            <a:r>
              <a:rPr lang="en-US" altLang="en-US" dirty="0"/>
              <a:t> 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T = </a:t>
            </a:r>
            <a:r>
              <a:rPr lang="en-US" altLang="en-US" baseline="30000" dirty="0"/>
              <a:t>1.2</a:t>
            </a:r>
            <a:r>
              <a:rPr lang="en-US" altLang="en-US" dirty="0"/>
              <a:t>/</a:t>
            </a:r>
            <a:r>
              <a:rPr lang="en-US" altLang="en-US" baseline="-25000" dirty="0"/>
              <a:t>1k</a:t>
            </a:r>
            <a:r>
              <a:rPr lang="en-US" altLang="en-US" dirty="0"/>
              <a:t> 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T = </a:t>
            </a:r>
            <a:r>
              <a:rPr lang="en-US" altLang="en-US" dirty="0"/>
              <a:t>1.2 </a:t>
            </a:r>
            <a:r>
              <a:rPr lang="en-US" altLang="en-US" dirty="0" err="1"/>
              <a:t>ms</a:t>
            </a:r>
            <a:endParaRPr lang="el-GR" altLang="en-US" dirty="0"/>
          </a:p>
        </p:txBody>
      </p:sp>
      <p:sp>
        <p:nvSpPr>
          <p:cNvPr id="216067" name="Text Box 3"/>
          <p:cNvSpPr txBox="1">
            <a:spLocks noChangeArrowheads="1"/>
          </p:cNvSpPr>
          <p:nvPr/>
        </p:nvSpPr>
        <p:spPr bwMode="auto">
          <a:xfrm>
            <a:off x="935038" y="4860895"/>
            <a:ext cx="329406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chemeClr val="bg1">
                    <a:lumMod val="50000"/>
                  </a:schemeClr>
                </a:solidFill>
              </a:rPr>
              <a:t>@ t 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= 0.9 </a:t>
            </a:r>
            <a:r>
              <a:rPr lang="en-US" altLang="en-US" sz="1800" dirty="0" err="1">
                <a:solidFill>
                  <a:schemeClr val="bg1">
                    <a:lumMod val="50000"/>
                  </a:schemeClr>
                </a:solidFill>
              </a:rPr>
              <a:t>ms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 = 0.75T	</a:t>
            </a:r>
          </a:p>
          <a:p>
            <a:pPr eaLnBrk="1" hangingPunct="1"/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after the switch is closed</a:t>
            </a:r>
            <a:endParaRPr lang="en-AU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6068" name="Text Box 4"/>
          <p:cNvSpPr txBox="1">
            <a:spLocks noChangeArrowheads="1"/>
          </p:cNvSpPr>
          <p:nvPr/>
        </p:nvSpPr>
        <p:spPr bwMode="auto">
          <a:xfrm>
            <a:off x="935038" y="4395491"/>
            <a:ext cx="6337262" cy="39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From the Universal Time Constant </a:t>
            </a:r>
            <a:r>
              <a:rPr lang="en-US" altLang="en-US" sz="1800" dirty="0" smtClean="0"/>
              <a:t>Curves:</a:t>
            </a:r>
            <a:endParaRPr lang="el-GR" altLang="en-US" sz="1800" dirty="0"/>
          </a:p>
        </p:txBody>
      </p:sp>
      <p:graphicFrame>
        <p:nvGraphicFramePr>
          <p:cNvPr id="2160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477355"/>
              </p:ext>
            </p:extLst>
          </p:nvPr>
        </p:nvGraphicFramePr>
        <p:xfrm>
          <a:off x="2996629" y="3536813"/>
          <a:ext cx="1503363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44" name="Equation" r:id="rId3" imgW="1028254" imgH="393529" progId="Equation.3">
                  <p:embed/>
                </p:oleObj>
              </mc:Choice>
              <mc:Fallback>
                <p:oleObj name="Equation" r:id="rId3" imgW="102825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6629" y="3536813"/>
                        <a:ext cx="1503363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607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512662"/>
              </p:ext>
            </p:extLst>
          </p:nvPr>
        </p:nvGraphicFramePr>
        <p:xfrm>
          <a:off x="5364088" y="3536813"/>
          <a:ext cx="196532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45" name="Equation" r:id="rId5" imgW="1345616" imgH="393529" progId="Equation.3">
                  <p:embed/>
                </p:oleObj>
              </mc:Choice>
              <mc:Fallback>
                <p:oleObj name="Equation" r:id="rId5" imgW="1345616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3536813"/>
                        <a:ext cx="1965325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607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165374"/>
              </p:ext>
            </p:extLst>
          </p:nvPr>
        </p:nvGraphicFramePr>
        <p:xfrm>
          <a:off x="1355725" y="5714640"/>
          <a:ext cx="2452688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46" name="Equation" r:id="rId7" imgW="1371600" imgH="431640" progId="Equation.3">
                  <p:embed/>
                </p:oleObj>
              </mc:Choice>
              <mc:Fallback>
                <p:oleObj name="Equation" r:id="rId7" imgW="1371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5725" y="5714640"/>
                        <a:ext cx="2452688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2" name="Rectangle 10"/>
          <p:cNvSpPr>
            <a:spLocks noChangeArrowheads="1"/>
          </p:cNvSpPr>
          <p:nvPr/>
        </p:nvSpPr>
        <p:spPr bwMode="auto">
          <a:xfrm rot="-5400000">
            <a:off x="3726656" y="1701007"/>
            <a:ext cx="792163" cy="323850"/>
          </a:xfrm>
          <a:prstGeom prst="rect">
            <a:avLst/>
          </a:prstGeom>
          <a:solidFill>
            <a:srgbClr val="CCFFFF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53" name="Text Box 11"/>
          <p:cNvSpPr txBox="1">
            <a:spLocks noChangeArrowheads="1"/>
          </p:cNvSpPr>
          <p:nvPr/>
        </p:nvSpPr>
        <p:spPr bwMode="auto">
          <a:xfrm>
            <a:off x="4305548" y="1679575"/>
            <a:ext cx="698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/>
              <a:t>1 kΩ</a:t>
            </a:r>
          </a:p>
        </p:txBody>
      </p:sp>
      <p:sp>
        <p:nvSpPr>
          <p:cNvPr id="35854" name="Oval 12"/>
          <p:cNvSpPr>
            <a:spLocks noChangeArrowheads="1"/>
          </p:cNvSpPr>
          <p:nvPr/>
        </p:nvSpPr>
        <p:spPr bwMode="auto">
          <a:xfrm>
            <a:off x="1260475" y="476250"/>
            <a:ext cx="144463" cy="142875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55" name="Oval 13"/>
          <p:cNvSpPr>
            <a:spLocks noChangeArrowheads="1"/>
          </p:cNvSpPr>
          <p:nvPr/>
        </p:nvSpPr>
        <p:spPr bwMode="auto">
          <a:xfrm>
            <a:off x="1835150" y="500063"/>
            <a:ext cx="144463" cy="142875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56" name="Text Box 14"/>
          <p:cNvSpPr txBox="1">
            <a:spLocks noChangeArrowheads="1"/>
          </p:cNvSpPr>
          <p:nvPr/>
        </p:nvSpPr>
        <p:spPr bwMode="auto">
          <a:xfrm>
            <a:off x="539750" y="1376363"/>
            <a:ext cx="936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40 V</a:t>
            </a:r>
            <a:endParaRPr lang="el-GR" altLang="en-US" sz="1800"/>
          </a:p>
        </p:txBody>
      </p:sp>
      <p:sp>
        <p:nvSpPr>
          <p:cNvPr id="35857" name="Text Box 15"/>
          <p:cNvSpPr txBox="1">
            <a:spLocks noChangeArrowheads="1"/>
          </p:cNvSpPr>
          <p:nvPr/>
        </p:nvSpPr>
        <p:spPr bwMode="auto">
          <a:xfrm>
            <a:off x="485775" y="584200"/>
            <a:ext cx="360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+</a:t>
            </a:r>
            <a:endParaRPr lang="en-AU" altLang="en-US" sz="4400"/>
          </a:p>
        </p:txBody>
      </p:sp>
      <p:sp>
        <p:nvSpPr>
          <p:cNvPr id="35858" name="Text Box 16"/>
          <p:cNvSpPr txBox="1">
            <a:spLocks noChangeArrowheads="1"/>
          </p:cNvSpPr>
          <p:nvPr/>
        </p:nvSpPr>
        <p:spPr bwMode="auto">
          <a:xfrm>
            <a:off x="485775" y="1736725"/>
            <a:ext cx="360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4400"/>
              <a:t>-</a:t>
            </a:r>
            <a:endParaRPr lang="en-AU" altLang="en-US" sz="4400"/>
          </a:p>
        </p:txBody>
      </p:sp>
      <p:cxnSp>
        <p:nvCxnSpPr>
          <p:cNvPr id="35859" name="AutoShape 17"/>
          <p:cNvCxnSpPr>
            <a:cxnSpLocks noChangeShapeType="1"/>
            <a:stCxn id="35879" idx="1"/>
            <a:endCxn id="35854" idx="2"/>
          </p:cNvCxnSpPr>
          <p:nvPr/>
        </p:nvCxnSpPr>
        <p:spPr bwMode="auto">
          <a:xfrm rot="5400000" flipH="1" flipV="1">
            <a:off x="557213" y="420689"/>
            <a:ext cx="576262" cy="830261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5860" name="Group 18"/>
          <p:cNvGrpSpPr>
            <a:grpSpLocks/>
          </p:cNvGrpSpPr>
          <p:nvPr/>
        </p:nvGrpSpPr>
        <p:grpSpPr bwMode="auto">
          <a:xfrm>
            <a:off x="107950" y="1052513"/>
            <a:ext cx="647700" cy="1008062"/>
            <a:chOff x="590" y="1049"/>
            <a:chExt cx="408" cy="635"/>
          </a:xfrm>
        </p:grpSpPr>
        <p:grpSp>
          <p:nvGrpSpPr>
            <p:cNvPr id="35878" name="Group 19"/>
            <p:cNvGrpSpPr>
              <a:grpSpLocks/>
            </p:cNvGrpSpPr>
            <p:nvPr/>
          </p:nvGrpSpPr>
          <p:grpSpPr bwMode="auto">
            <a:xfrm>
              <a:off x="590" y="1117"/>
              <a:ext cx="408" cy="522"/>
              <a:chOff x="998" y="2840"/>
              <a:chExt cx="408" cy="522"/>
            </a:xfrm>
          </p:grpSpPr>
          <p:grpSp>
            <p:nvGrpSpPr>
              <p:cNvPr id="35881" name="Group 20"/>
              <p:cNvGrpSpPr>
                <a:grpSpLocks/>
              </p:cNvGrpSpPr>
              <p:nvPr/>
            </p:nvGrpSpPr>
            <p:grpSpPr bwMode="auto">
              <a:xfrm>
                <a:off x="998" y="2840"/>
                <a:ext cx="408" cy="67"/>
                <a:chOff x="1020" y="2955"/>
                <a:chExt cx="408" cy="67"/>
              </a:xfrm>
            </p:grpSpPr>
            <p:sp>
              <p:nvSpPr>
                <p:cNvPr id="35886" name="Line 21"/>
                <p:cNvSpPr>
                  <a:spLocks noChangeShapeType="1"/>
                </p:cNvSpPr>
                <p:nvPr/>
              </p:nvSpPr>
              <p:spPr bwMode="auto">
                <a:xfrm>
                  <a:off x="1020" y="2955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5887" name="Line 22"/>
                <p:cNvSpPr>
                  <a:spLocks noChangeShapeType="1"/>
                </p:cNvSpPr>
                <p:nvPr/>
              </p:nvSpPr>
              <p:spPr bwMode="auto">
                <a:xfrm>
                  <a:off x="1076" y="3022"/>
                  <a:ext cx="295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35882" name="Group 23"/>
              <p:cNvGrpSpPr>
                <a:grpSpLocks/>
              </p:cNvGrpSpPr>
              <p:nvPr/>
            </p:nvGrpSpPr>
            <p:grpSpPr bwMode="auto">
              <a:xfrm>
                <a:off x="998" y="3295"/>
                <a:ext cx="408" cy="67"/>
                <a:chOff x="1021" y="3204"/>
                <a:chExt cx="408" cy="67"/>
              </a:xfrm>
            </p:grpSpPr>
            <p:sp>
              <p:nvSpPr>
                <p:cNvPr id="35884" name="Line 24"/>
                <p:cNvSpPr>
                  <a:spLocks noChangeShapeType="1"/>
                </p:cNvSpPr>
                <p:nvPr/>
              </p:nvSpPr>
              <p:spPr bwMode="auto">
                <a:xfrm>
                  <a:off x="1021" y="3204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35885" name="Line 25"/>
                <p:cNvSpPr>
                  <a:spLocks noChangeShapeType="1"/>
                </p:cNvSpPr>
                <p:nvPr/>
              </p:nvSpPr>
              <p:spPr bwMode="auto">
                <a:xfrm>
                  <a:off x="1077" y="3271"/>
                  <a:ext cx="295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35883" name="Line 26"/>
              <p:cNvSpPr>
                <a:spLocks noChangeShapeType="1"/>
              </p:cNvSpPr>
              <p:nvPr/>
            </p:nvSpPr>
            <p:spPr bwMode="auto">
              <a:xfrm>
                <a:off x="1202" y="2931"/>
                <a:ext cx="0" cy="34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35879" name="Line 27"/>
            <p:cNvSpPr>
              <a:spLocks noChangeShapeType="1"/>
            </p:cNvSpPr>
            <p:nvPr/>
          </p:nvSpPr>
          <p:spPr bwMode="auto">
            <a:xfrm>
              <a:off x="793" y="1049"/>
              <a:ext cx="0" cy="4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5880" name="Line 28"/>
            <p:cNvSpPr>
              <a:spLocks noChangeShapeType="1"/>
            </p:cNvSpPr>
            <p:nvPr/>
          </p:nvSpPr>
          <p:spPr bwMode="auto">
            <a:xfrm>
              <a:off x="793" y="1639"/>
              <a:ext cx="0" cy="4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cxnSp>
        <p:nvCxnSpPr>
          <p:cNvPr id="35861" name="AutoShape 29"/>
          <p:cNvCxnSpPr>
            <a:cxnSpLocks noChangeShapeType="1"/>
            <a:stCxn id="35855" idx="6"/>
            <a:endCxn id="35870" idx="1"/>
          </p:cNvCxnSpPr>
          <p:nvPr/>
        </p:nvCxnSpPr>
        <p:spPr bwMode="auto">
          <a:xfrm flipV="1">
            <a:off x="1979613" y="571500"/>
            <a:ext cx="541337" cy="1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63" name="AutoShape 31"/>
          <p:cNvCxnSpPr>
            <a:cxnSpLocks noChangeShapeType="1"/>
            <a:endCxn id="35852" idx="1"/>
          </p:cNvCxnSpPr>
          <p:nvPr/>
        </p:nvCxnSpPr>
        <p:spPr bwMode="auto">
          <a:xfrm>
            <a:off x="431800" y="2060575"/>
            <a:ext cx="3692525" cy="219075"/>
          </a:xfrm>
          <a:prstGeom prst="bentConnector4">
            <a:avLst>
              <a:gd name="adj1" fmla="val 130"/>
              <a:gd name="adj2" fmla="val 396375"/>
            </a:avLst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66" name="Text Box 34"/>
          <p:cNvSpPr txBox="1">
            <a:spLocks noChangeArrowheads="1"/>
          </p:cNvSpPr>
          <p:nvPr/>
        </p:nvSpPr>
        <p:spPr bwMode="auto">
          <a:xfrm>
            <a:off x="2941638" y="1009650"/>
            <a:ext cx="4175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V</a:t>
            </a:r>
            <a:r>
              <a:rPr lang="en-US" altLang="en-US" sz="1800" baseline="-25000"/>
              <a:t>L</a:t>
            </a:r>
            <a:endParaRPr lang="el-GR" altLang="en-US" sz="1800"/>
          </a:p>
        </p:txBody>
      </p:sp>
      <p:sp>
        <p:nvSpPr>
          <p:cNvPr id="35867" name="AutoShape 35"/>
          <p:cNvSpPr>
            <a:spLocks/>
          </p:cNvSpPr>
          <p:nvPr/>
        </p:nvSpPr>
        <p:spPr bwMode="auto">
          <a:xfrm rot="-5400000">
            <a:off x="3024187" y="314326"/>
            <a:ext cx="252413" cy="1223962"/>
          </a:xfrm>
          <a:prstGeom prst="leftBrace">
            <a:avLst>
              <a:gd name="adj1" fmla="val 40409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68" name="Text Box 36"/>
          <p:cNvSpPr txBox="1">
            <a:spLocks noChangeArrowheads="1"/>
          </p:cNvSpPr>
          <p:nvPr/>
        </p:nvSpPr>
        <p:spPr bwMode="auto">
          <a:xfrm>
            <a:off x="3314700" y="1681163"/>
            <a:ext cx="428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/>
              <a:t>V</a:t>
            </a:r>
            <a:r>
              <a:rPr lang="en-US" altLang="en-US" sz="1800" baseline="-25000"/>
              <a:t>R</a:t>
            </a:r>
            <a:endParaRPr lang="el-GR" altLang="en-US" sz="1800"/>
          </a:p>
        </p:txBody>
      </p:sp>
      <p:sp>
        <p:nvSpPr>
          <p:cNvPr id="35869" name="AutoShape 37"/>
          <p:cNvSpPr>
            <a:spLocks/>
          </p:cNvSpPr>
          <p:nvPr/>
        </p:nvSpPr>
        <p:spPr bwMode="auto">
          <a:xfrm>
            <a:off x="3743325" y="1449388"/>
            <a:ext cx="109538" cy="828675"/>
          </a:xfrm>
          <a:prstGeom prst="leftBrace">
            <a:avLst>
              <a:gd name="adj1" fmla="val 63043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587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888396"/>
              </p:ext>
            </p:extLst>
          </p:nvPr>
        </p:nvGraphicFramePr>
        <p:xfrm>
          <a:off x="2520950" y="414338"/>
          <a:ext cx="1258888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47" name="Photo Editor Photo" r:id="rId9" imgW="1561905" imgH="390580" progId="MSPhotoEd.3">
                  <p:embed/>
                </p:oleObj>
              </mc:Choice>
              <mc:Fallback>
                <p:oleObj name="Photo Editor Photo" r:id="rId9" imgW="1561905" imgH="39058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950" y="414338"/>
                        <a:ext cx="1258888" cy="314325"/>
                      </a:xfrm>
                      <a:prstGeom prst="rect">
                        <a:avLst/>
                      </a:prstGeom>
                      <a:noFill/>
                      <a:ln w="19050" algn="ctr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872" name="AutoShape 40"/>
          <p:cNvCxnSpPr>
            <a:cxnSpLocks noChangeShapeType="1"/>
            <a:stCxn id="35852" idx="3"/>
          </p:cNvCxnSpPr>
          <p:nvPr/>
        </p:nvCxnSpPr>
        <p:spPr bwMode="auto">
          <a:xfrm rot="5400000" flipH="1">
            <a:off x="3517900" y="842963"/>
            <a:ext cx="877888" cy="334962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6105" name="AutoShape 41"/>
          <p:cNvSpPr>
            <a:spLocks noChangeArrowheads="1"/>
          </p:cNvSpPr>
          <p:nvPr/>
        </p:nvSpPr>
        <p:spPr bwMode="auto">
          <a:xfrm flipH="1">
            <a:off x="2051050" y="2600908"/>
            <a:ext cx="612775" cy="250825"/>
          </a:xfrm>
          <a:prstGeom prst="rightArrow">
            <a:avLst>
              <a:gd name="adj1" fmla="val 50000"/>
              <a:gd name="adj2" fmla="val 61076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74" name="Text Box 42"/>
          <p:cNvSpPr txBox="1">
            <a:spLocks noChangeArrowheads="1"/>
          </p:cNvSpPr>
          <p:nvPr/>
        </p:nvSpPr>
        <p:spPr bwMode="auto">
          <a:xfrm>
            <a:off x="2787650" y="0"/>
            <a:ext cx="7286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1800"/>
              <a:t>1.2 H</a:t>
            </a:r>
            <a:endParaRPr lang="el-GR" altLang="en-US" sz="1800"/>
          </a:p>
        </p:txBody>
      </p:sp>
      <p:sp>
        <p:nvSpPr>
          <p:cNvPr id="216107" name="Text Box 43"/>
          <p:cNvSpPr txBox="1">
            <a:spLocks noChangeArrowheads="1"/>
          </p:cNvSpPr>
          <p:nvPr/>
        </p:nvSpPr>
        <p:spPr bwMode="auto">
          <a:xfrm>
            <a:off x="4733925" y="4860895"/>
            <a:ext cx="329406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chemeClr val="bg1">
                    <a:lumMod val="50000"/>
                  </a:schemeClr>
                </a:solidFill>
              </a:rPr>
              <a:t>@ t 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= 6 </a:t>
            </a:r>
            <a:r>
              <a:rPr lang="en-US" altLang="en-US" sz="1800" dirty="0" err="1">
                <a:solidFill>
                  <a:schemeClr val="bg1">
                    <a:lumMod val="50000"/>
                  </a:schemeClr>
                </a:solidFill>
              </a:rPr>
              <a:t>ms</a:t>
            </a:r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 = 5T	</a:t>
            </a:r>
          </a:p>
          <a:p>
            <a:pPr eaLnBrk="1" hangingPunct="1"/>
            <a:r>
              <a:rPr lang="en-US" altLang="en-US" sz="1800" dirty="0">
                <a:solidFill>
                  <a:schemeClr val="bg1">
                    <a:lumMod val="50000"/>
                  </a:schemeClr>
                </a:solidFill>
              </a:rPr>
              <a:t>after the switch is closed</a:t>
            </a:r>
            <a:endParaRPr lang="en-AU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16108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804502"/>
              </p:ext>
            </p:extLst>
          </p:nvPr>
        </p:nvGraphicFramePr>
        <p:xfrm>
          <a:off x="5175250" y="5714640"/>
          <a:ext cx="29972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48" name="Equation" r:id="rId11" imgW="1676400" imgH="431800" progId="Equation.3">
                  <p:embed/>
                </p:oleObj>
              </mc:Choice>
              <mc:Fallback>
                <p:oleObj name="Equation" r:id="rId11" imgW="16764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0" y="5714640"/>
                        <a:ext cx="299720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Arc 2"/>
          <p:cNvSpPr/>
          <p:nvPr/>
        </p:nvSpPr>
        <p:spPr bwMode="auto">
          <a:xfrm flipH="1" flipV="1">
            <a:off x="1511660" y="80628"/>
            <a:ext cx="684000" cy="684000"/>
          </a:xfrm>
          <a:prstGeom prst="arc">
            <a:avLst>
              <a:gd name="adj1" fmla="val 16200000"/>
              <a:gd name="adj2" fmla="val 1207935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572440" y="561454"/>
            <a:ext cx="39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sz="1800" dirty="0" smtClean="0"/>
              <a:t>Calculate the current flowing in the inductor 0.9 </a:t>
            </a:r>
            <a:r>
              <a:rPr lang="en-AU" sz="1800" dirty="0" err="1" smtClean="0"/>
              <a:t>mS</a:t>
            </a:r>
            <a:r>
              <a:rPr lang="en-AU" sz="1800" dirty="0" smtClean="0"/>
              <a:t> and 6 </a:t>
            </a:r>
            <a:r>
              <a:rPr lang="en-AU" sz="1800" dirty="0" err="1" smtClean="0"/>
              <a:t>mS</a:t>
            </a:r>
            <a:r>
              <a:rPr lang="en-AU" sz="1800" dirty="0" smtClean="0"/>
              <a:t> after the initial application of power. </a:t>
            </a:r>
            <a:endParaRPr lang="en-AU" sz="1800" dirty="0"/>
          </a:p>
        </p:txBody>
      </p:sp>
      <p:sp>
        <p:nvSpPr>
          <p:cNvPr id="4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5089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3668D9-8BDD-4DD6-9DC2-A1BB058ABA02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AD67C-0A15-48BD-B271-541BC273A769}" type="slidenum">
              <a:rPr lang="en-AU"/>
              <a:pPr>
                <a:defRPr/>
              </a:pPr>
              <a:t>46</a:t>
            </a:fld>
            <a:endParaRPr lang="en-AU"/>
          </a:p>
        </p:txBody>
      </p:sp>
      <p:sp>
        <p:nvSpPr>
          <p:cNvPr id="73730" name="WordArt 2"/>
          <p:cNvSpPr>
            <a:spLocks noChangeArrowheads="1" noChangeShapeType="1" noTextEdit="1"/>
          </p:cNvSpPr>
          <p:nvPr/>
        </p:nvSpPr>
        <p:spPr bwMode="auto">
          <a:xfrm>
            <a:off x="828000" y="1470542"/>
            <a:ext cx="7488000" cy="1222375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AU" sz="6600" kern="10" dirty="0">
                <a:latin typeface="Impact"/>
              </a:rPr>
              <a:t>Practical Exercise 6</a:t>
            </a:r>
          </a:p>
        </p:txBody>
      </p:sp>
      <p:sp>
        <p:nvSpPr>
          <p:cNvPr id="73731" name="WordArt 3"/>
          <p:cNvSpPr>
            <a:spLocks noChangeArrowheads="1" noChangeShapeType="1" noTextEdit="1"/>
          </p:cNvSpPr>
          <p:nvPr/>
        </p:nvSpPr>
        <p:spPr bwMode="auto">
          <a:xfrm>
            <a:off x="828000" y="4163459"/>
            <a:ext cx="7488000" cy="12240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AU" sz="6600" kern="10" dirty="0" smtClean="0">
                <a:latin typeface="Impact"/>
              </a:rPr>
              <a:t>Mutual Inductance</a:t>
            </a:r>
            <a:endParaRPr lang="en-AU" sz="6600" kern="10" dirty="0">
              <a:latin typeface="Impact"/>
            </a:endParaRPr>
          </a:p>
        </p:txBody>
      </p:sp>
      <p:sp>
        <p:nvSpPr>
          <p:cNvPr id="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661D16-8C7B-49A0-B204-A7F4B08A7F4D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44D4F-27F3-4FE6-A0A3-7EDFCB32D7A4}" type="slidenum">
              <a:rPr lang="en-AU"/>
              <a:pPr>
                <a:defRPr/>
              </a:pPr>
              <a:t>5</a:t>
            </a:fld>
            <a:endParaRPr lang="en-A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0" y="0"/>
            <a:ext cx="21256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Ex. </a:t>
            </a:r>
            <a:r>
              <a:rPr lang="en-AU" altLang="en-US" sz="2000" dirty="0" smtClean="0"/>
              <a:t>1</a:t>
            </a:r>
            <a:endParaRPr lang="en-AU" altLang="en-US" sz="200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67042" y="584684"/>
            <a:ext cx="8625438" cy="1214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AU" altLang="en-US" sz="2000" dirty="0" smtClean="0"/>
              <a:t>Determine the flux density of a magnetic field if a conductor 25 mm long cuts through the flux at right angles with a velocity of 15 meters per second to produce a voltage of 6V.</a:t>
            </a:r>
            <a:endParaRPr lang="en-AU" altLang="en-US" sz="2000" dirty="0"/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003452" y="1993524"/>
            <a:ext cx="1800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>
                <a:latin typeface="Mistral" panose="03090702030407020403" pitchFamily="66" charset="0"/>
              </a:rPr>
              <a:t>l</a:t>
            </a:r>
            <a:r>
              <a:rPr lang="en-AU" altLang="en-US" dirty="0"/>
              <a:t> = </a:t>
            </a:r>
            <a:r>
              <a:rPr lang="en-AU" altLang="en-US" dirty="0" smtClean="0"/>
              <a:t>0.025 </a:t>
            </a:r>
            <a:r>
              <a:rPr lang="en-AU" altLang="en-US" dirty="0"/>
              <a:t>m</a:t>
            </a: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4932040" y="2629670"/>
            <a:ext cx="180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v = </a:t>
            </a:r>
            <a:r>
              <a:rPr lang="en-AU" altLang="en-US" dirty="0" smtClean="0"/>
              <a:t>15 </a:t>
            </a:r>
            <a:r>
              <a:rPr lang="en-AU" altLang="en-US" dirty="0"/>
              <a:t>ms</a:t>
            </a:r>
            <a:r>
              <a:rPr lang="en-AU" altLang="en-US" baseline="30000" dirty="0"/>
              <a:t>-1</a:t>
            </a:r>
            <a:r>
              <a:rPr lang="en-AU" altLang="en-US" dirty="0"/>
              <a:t> </a:t>
            </a:r>
          </a:p>
        </p:txBody>
      </p:sp>
      <p:sp>
        <p:nvSpPr>
          <p:cNvPr id="41" name="Text Box 14"/>
          <p:cNvSpPr txBox="1">
            <a:spLocks noChangeArrowheads="1"/>
          </p:cNvSpPr>
          <p:nvPr/>
        </p:nvSpPr>
        <p:spPr bwMode="auto">
          <a:xfrm>
            <a:off x="4896036" y="3891162"/>
            <a:ext cx="2087563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B = </a:t>
            </a:r>
            <a:r>
              <a:rPr lang="en-AU" altLang="en-US" dirty="0" smtClean="0"/>
              <a:t>?? </a:t>
            </a:r>
            <a:r>
              <a:rPr lang="en-AU" altLang="en-US" dirty="0"/>
              <a:t>T</a:t>
            </a:r>
          </a:p>
        </p:txBody>
      </p:sp>
      <p:sp>
        <p:nvSpPr>
          <p:cNvPr id="42" name="Text Box 15"/>
          <p:cNvSpPr txBox="1">
            <a:spLocks noChangeArrowheads="1"/>
          </p:cNvSpPr>
          <p:nvPr/>
        </p:nvSpPr>
        <p:spPr bwMode="auto">
          <a:xfrm>
            <a:off x="4932040" y="3265816"/>
            <a:ext cx="1968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e = </a:t>
            </a:r>
            <a:r>
              <a:rPr lang="en-AU" altLang="en-US" dirty="0" smtClean="0"/>
              <a:t>6 </a:t>
            </a:r>
            <a:r>
              <a:rPr lang="en-AU" altLang="en-US" dirty="0"/>
              <a:t>V</a:t>
            </a:r>
          </a:p>
        </p:txBody>
      </p:sp>
      <p:sp>
        <p:nvSpPr>
          <p:cNvPr id="43" name="Text Box 16"/>
          <p:cNvSpPr txBox="1">
            <a:spLocks noChangeArrowheads="1"/>
          </p:cNvSpPr>
          <p:nvPr/>
        </p:nvSpPr>
        <p:spPr bwMode="auto">
          <a:xfrm>
            <a:off x="4860032" y="4540162"/>
            <a:ext cx="1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 smtClean="0"/>
              <a:t>B </a:t>
            </a:r>
            <a:r>
              <a:rPr lang="en-AU" altLang="en-US" sz="2800" dirty="0"/>
              <a:t>= </a:t>
            </a:r>
            <a:r>
              <a:rPr lang="en-AU" altLang="en-US" sz="2800" baseline="30000" dirty="0" smtClean="0"/>
              <a:t>e</a:t>
            </a:r>
            <a:r>
              <a:rPr lang="en-AU" altLang="en-US" sz="2800" dirty="0" smtClean="0"/>
              <a:t>/</a:t>
            </a:r>
            <a:r>
              <a:rPr lang="en-AU" altLang="en-US" sz="2800" baseline="-25000" dirty="0" err="1" smtClean="0"/>
              <a:t>v</a:t>
            </a:r>
            <a:r>
              <a:rPr lang="en-AU" altLang="en-US" sz="2800" baseline="-25000" dirty="0" err="1" smtClean="0">
                <a:latin typeface="Mistral" panose="03090702030407020403" pitchFamily="66" charset="0"/>
              </a:rPr>
              <a:t>l</a:t>
            </a:r>
            <a:endParaRPr lang="en-AU" altLang="en-US" sz="2800" dirty="0">
              <a:latin typeface="Mistral" panose="03090702030407020403" pitchFamily="66" charset="0"/>
            </a:endParaRPr>
          </a:p>
        </p:txBody>
      </p:sp>
      <p:sp>
        <p:nvSpPr>
          <p:cNvPr id="44" name="Text Box 17"/>
          <p:cNvSpPr txBox="1">
            <a:spLocks noChangeArrowheads="1"/>
          </p:cNvSpPr>
          <p:nvPr/>
        </p:nvSpPr>
        <p:spPr bwMode="auto">
          <a:xfrm>
            <a:off x="4860032" y="5934223"/>
            <a:ext cx="2486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 smtClean="0"/>
              <a:t>B </a:t>
            </a:r>
            <a:r>
              <a:rPr lang="en-AU" altLang="en-US" sz="2800" dirty="0"/>
              <a:t>= </a:t>
            </a:r>
            <a:r>
              <a:rPr lang="en-AU" altLang="en-US" sz="2800" dirty="0" smtClean="0"/>
              <a:t>16 T</a:t>
            </a:r>
            <a:endParaRPr lang="en-AU" altLang="en-US" sz="2800" dirty="0"/>
          </a:p>
        </p:txBody>
      </p:sp>
      <p:sp>
        <p:nvSpPr>
          <p:cNvPr id="45" name="Text Box 18"/>
          <p:cNvSpPr txBox="1">
            <a:spLocks noChangeArrowheads="1"/>
          </p:cNvSpPr>
          <p:nvPr/>
        </p:nvSpPr>
        <p:spPr bwMode="auto">
          <a:xfrm>
            <a:off x="4860032" y="5236166"/>
            <a:ext cx="30607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 smtClean="0"/>
              <a:t>B </a:t>
            </a:r>
            <a:r>
              <a:rPr lang="en-AU" altLang="en-US" sz="2800" dirty="0"/>
              <a:t>= </a:t>
            </a:r>
            <a:r>
              <a:rPr lang="en-AU" altLang="en-US" sz="2800" baseline="30000" dirty="0" smtClean="0"/>
              <a:t>6</a:t>
            </a:r>
            <a:r>
              <a:rPr lang="en-AU" altLang="en-US" sz="2800" dirty="0" smtClean="0"/>
              <a:t>/</a:t>
            </a:r>
            <a:r>
              <a:rPr lang="en-AU" altLang="en-US" sz="2800" baseline="-25000" dirty="0" smtClean="0"/>
              <a:t>(15 x 0.025)</a:t>
            </a:r>
            <a:endParaRPr lang="en-AU" altLang="en-US" sz="2800" baseline="30000" dirty="0"/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7704348" y="944374"/>
            <a:ext cx="9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>
            <a:off x="7452320" y="1340768"/>
            <a:ext cx="118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>
            <a:off x="3312096" y="1736812"/>
            <a:ext cx="154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Connector 48"/>
          <p:cNvCxnSpPr/>
          <p:nvPr/>
        </p:nvCxnSpPr>
        <p:spPr bwMode="auto">
          <a:xfrm>
            <a:off x="2231740" y="944374"/>
            <a:ext cx="133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575556" y="1993524"/>
            <a:ext cx="25562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What do we know?</a:t>
            </a:r>
            <a:endParaRPr lang="en-AU" altLang="en-US" sz="2000" dirty="0"/>
          </a:p>
        </p:txBody>
      </p:sp>
      <p:sp>
        <p:nvSpPr>
          <p:cNvPr id="51" name="Text Box 4"/>
          <p:cNvSpPr txBox="1">
            <a:spLocks noChangeArrowheads="1"/>
          </p:cNvSpPr>
          <p:nvPr/>
        </p:nvSpPr>
        <p:spPr bwMode="auto">
          <a:xfrm>
            <a:off x="575556" y="3891162"/>
            <a:ext cx="3492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What do we want to know?</a:t>
            </a:r>
            <a:endParaRPr lang="en-AU" altLang="en-US" sz="2000" dirty="0"/>
          </a:p>
        </p:txBody>
      </p:sp>
      <p:sp>
        <p:nvSpPr>
          <p:cNvPr id="52" name="Text Box 8"/>
          <p:cNvSpPr txBox="1">
            <a:spLocks noChangeArrowheads="1"/>
          </p:cNvSpPr>
          <p:nvPr/>
        </p:nvSpPr>
        <p:spPr bwMode="auto">
          <a:xfrm>
            <a:off x="1439652" y="4538108"/>
            <a:ext cx="1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/>
              <a:t>e = </a:t>
            </a:r>
            <a:r>
              <a:rPr lang="en-AU" altLang="en-US" sz="2800" dirty="0" err="1"/>
              <a:t>B</a:t>
            </a:r>
            <a:r>
              <a:rPr lang="en-AU" altLang="en-US" sz="2800" dirty="0" err="1">
                <a:latin typeface="Mistral" panose="03090702030407020403" pitchFamily="66" charset="0"/>
              </a:rPr>
              <a:t>l</a:t>
            </a:r>
            <a:r>
              <a:rPr lang="en-AU" altLang="en-US" sz="2800" dirty="0" err="1"/>
              <a:t>v</a:t>
            </a:r>
            <a:endParaRPr lang="en-AU" altLang="en-US" sz="2800" dirty="0"/>
          </a:p>
        </p:txBody>
      </p:sp>
      <p:sp>
        <p:nvSpPr>
          <p:cNvPr id="53" name="Right Arrow 52"/>
          <p:cNvSpPr/>
          <p:nvPr/>
        </p:nvSpPr>
        <p:spPr bwMode="auto">
          <a:xfrm>
            <a:off x="3149842" y="4709708"/>
            <a:ext cx="1620000" cy="180020"/>
          </a:xfrm>
          <a:prstGeom prst="rightArrow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50" grpId="0"/>
      <p:bldP spid="51" grpId="0"/>
      <p:bldP spid="52" grpId="0"/>
      <p:bldP spid="53" grpId="0" animBg="1"/>
      <p:bldP spid="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690E0-86C8-433D-B4DB-FB131D186DC9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1572-5608-4E9D-AA1D-80C056E6C059}" type="slidenum">
              <a:rPr lang="en-AU" altLang="en-US">
                <a:solidFill>
                  <a:srgbClr val="000000"/>
                </a:solidFill>
              </a:rPr>
              <a:pPr/>
              <a:t>6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0" y="0"/>
            <a:ext cx="176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>
                <a:solidFill>
                  <a:srgbClr val="000000"/>
                </a:solidFill>
              </a:rPr>
              <a:t>Ex. </a:t>
            </a:r>
            <a:r>
              <a:rPr lang="en-AU" altLang="en-US" sz="2000" dirty="0" smtClean="0">
                <a:solidFill>
                  <a:srgbClr val="000000"/>
                </a:solidFill>
              </a:rPr>
              <a:t>2</a:t>
            </a:r>
            <a:endParaRPr lang="en-AU" altLang="en-US" sz="2000" dirty="0">
              <a:solidFill>
                <a:srgbClr val="000000"/>
              </a:solidFill>
            </a:endParaRPr>
          </a:p>
        </p:txBody>
      </p:sp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5436381" y="1808820"/>
            <a:ext cx="2339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>
                <a:solidFill>
                  <a:srgbClr val="000000"/>
                </a:solidFill>
              </a:rPr>
              <a:t>N = </a:t>
            </a:r>
            <a:r>
              <a:rPr lang="en-AU" altLang="en-US" dirty="0" smtClean="0">
                <a:solidFill>
                  <a:srgbClr val="000000"/>
                </a:solidFill>
              </a:rPr>
              <a:t>150 </a:t>
            </a:r>
            <a:r>
              <a:rPr lang="en-AU" altLang="en-US" dirty="0">
                <a:solidFill>
                  <a:srgbClr val="000000"/>
                </a:solidFill>
              </a:rPr>
              <a:t>turns</a:t>
            </a:r>
          </a:p>
        </p:txBody>
      </p:sp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5248225" y="2469890"/>
            <a:ext cx="2924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altLang="en-US" dirty="0">
                <a:solidFill>
                  <a:srgbClr val="000000"/>
                </a:solidFill>
              </a:rPr>
              <a:t>ΔΦ</a:t>
            </a:r>
            <a:r>
              <a:rPr lang="en-AU" altLang="en-US" dirty="0">
                <a:solidFill>
                  <a:srgbClr val="000000"/>
                </a:solidFill>
              </a:rPr>
              <a:t> = (0.3 - 0.1) </a:t>
            </a:r>
            <a:r>
              <a:rPr lang="en-AU" altLang="en-US" dirty="0" err="1">
                <a:solidFill>
                  <a:srgbClr val="000000"/>
                </a:solidFill>
              </a:rPr>
              <a:t>Wb</a:t>
            </a:r>
            <a:endParaRPr lang="el-GR" altLang="en-US" dirty="0">
              <a:solidFill>
                <a:srgbClr val="000000"/>
              </a:solidFill>
            </a:endParaRP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5435166" y="5114170"/>
            <a:ext cx="2989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>
                <a:solidFill>
                  <a:srgbClr val="000000"/>
                </a:solidFill>
              </a:rPr>
              <a:t>e = </a:t>
            </a:r>
            <a:r>
              <a:rPr lang="en-AU" altLang="en-US" sz="2800" dirty="0" smtClean="0">
                <a:solidFill>
                  <a:srgbClr val="000000"/>
                </a:solidFill>
              </a:rPr>
              <a:t>150 </a:t>
            </a:r>
            <a:r>
              <a:rPr lang="en-AU" altLang="en-US" sz="2800" dirty="0">
                <a:solidFill>
                  <a:srgbClr val="000000"/>
                </a:solidFill>
              </a:rPr>
              <a:t>x 2</a:t>
            </a: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5435166" y="5837151"/>
            <a:ext cx="29892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>
                <a:solidFill>
                  <a:srgbClr val="000000"/>
                </a:solidFill>
              </a:rPr>
              <a:t>e = </a:t>
            </a:r>
            <a:r>
              <a:rPr lang="en-AU" altLang="en-US" sz="2800" dirty="0" smtClean="0">
                <a:solidFill>
                  <a:srgbClr val="000000"/>
                </a:solidFill>
              </a:rPr>
              <a:t>300 </a:t>
            </a:r>
            <a:r>
              <a:rPr lang="en-AU" altLang="en-US" sz="2800" dirty="0">
                <a:solidFill>
                  <a:srgbClr val="000000"/>
                </a:solidFill>
              </a:rPr>
              <a:t>V</a:t>
            </a:r>
          </a:p>
        </p:txBody>
      </p:sp>
      <p:sp>
        <p:nvSpPr>
          <p:cNvPr id="172052" name="Text Box 20"/>
          <p:cNvSpPr txBox="1">
            <a:spLocks noChangeArrowheads="1"/>
          </p:cNvSpPr>
          <p:nvPr/>
        </p:nvSpPr>
        <p:spPr bwMode="auto">
          <a:xfrm>
            <a:off x="5256163" y="3130960"/>
            <a:ext cx="2916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75000"/>
              </a:spcBef>
            </a:pPr>
            <a:r>
              <a:rPr lang="el-GR" altLang="en-US" dirty="0">
                <a:solidFill>
                  <a:srgbClr val="000000"/>
                </a:solidFill>
              </a:rPr>
              <a:t>ΔΦ</a:t>
            </a:r>
            <a:r>
              <a:rPr lang="en-AU" altLang="en-US" dirty="0">
                <a:solidFill>
                  <a:srgbClr val="000000"/>
                </a:solidFill>
              </a:rPr>
              <a:t> = 0.2 </a:t>
            </a:r>
            <a:r>
              <a:rPr lang="en-AU" altLang="en-US" dirty="0" err="1">
                <a:solidFill>
                  <a:srgbClr val="000000"/>
                </a:solidFill>
              </a:rPr>
              <a:t>Wb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72053" name="Rectangle 21"/>
          <p:cNvSpPr>
            <a:spLocks noChangeArrowheads="1"/>
          </p:cNvSpPr>
          <p:nvPr/>
        </p:nvSpPr>
        <p:spPr bwMode="auto">
          <a:xfrm>
            <a:off x="5297202" y="3792030"/>
            <a:ext cx="1543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altLang="en-US" dirty="0">
                <a:solidFill>
                  <a:srgbClr val="000000"/>
                </a:solidFill>
              </a:rPr>
              <a:t>Δ</a:t>
            </a:r>
            <a:r>
              <a:rPr lang="en-AU" altLang="en-US" dirty="0">
                <a:solidFill>
                  <a:srgbClr val="000000"/>
                </a:solidFill>
              </a:rPr>
              <a:t>t = 0.1 s</a:t>
            </a:r>
          </a:p>
        </p:txBody>
      </p:sp>
      <p:sp>
        <p:nvSpPr>
          <p:cNvPr id="172054" name="Rectangle 22"/>
          <p:cNvSpPr>
            <a:spLocks noChangeArrowheads="1"/>
          </p:cNvSpPr>
          <p:nvPr/>
        </p:nvSpPr>
        <p:spPr bwMode="auto">
          <a:xfrm>
            <a:off x="5004048" y="4453100"/>
            <a:ext cx="22939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75000"/>
              </a:spcBef>
            </a:pPr>
            <a:r>
              <a:rPr lang="el-GR" altLang="en-US" baseline="30000" dirty="0">
                <a:solidFill>
                  <a:srgbClr val="000000"/>
                </a:solidFill>
              </a:rPr>
              <a:t>ΔΦ</a:t>
            </a:r>
            <a:r>
              <a:rPr lang="en-AU" altLang="en-US" dirty="0">
                <a:solidFill>
                  <a:srgbClr val="000000"/>
                </a:solidFill>
              </a:rPr>
              <a:t>/</a:t>
            </a:r>
            <a:r>
              <a:rPr lang="el-GR" altLang="en-US" baseline="-25000" dirty="0">
                <a:solidFill>
                  <a:srgbClr val="000000"/>
                </a:solidFill>
              </a:rPr>
              <a:t>Δ</a:t>
            </a:r>
            <a:r>
              <a:rPr lang="en-AU" altLang="en-US" baseline="-25000" dirty="0">
                <a:solidFill>
                  <a:srgbClr val="000000"/>
                </a:solidFill>
              </a:rPr>
              <a:t>t </a:t>
            </a:r>
            <a:r>
              <a:rPr lang="en-AU" altLang="en-US" dirty="0">
                <a:solidFill>
                  <a:srgbClr val="000000"/>
                </a:solidFill>
              </a:rPr>
              <a:t>= 2 Wbs</a:t>
            </a:r>
            <a:r>
              <a:rPr lang="en-AU" altLang="en-US" baseline="30000" dirty="0">
                <a:solidFill>
                  <a:srgbClr val="000000"/>
                </a:solidFill>
              </a:rPr>
              <a:t>-1</a:t>
            </a:r>
            <a:endParaRPr lang="el-GR" altLang="en-US" baseline="30000" dirty="0">
              <a:solidFill>
                <a:srgbClr val="000000"/>
              </a:solidFill>
            </a:endParaRPr>
          </a:p>
        </p:txBody>
      </p:sp>
      <p:graphicFrame>
        <p:nvGraphicFramePr>
          <p:cNvPr id="17205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543234"/>
              </p:ext>
            </p:extLst>
          </p:nvPr>
        </p:nvGraphicFramePr>
        <p:xfrm>
          <a:off x="1006624" y="4185084"/>
          <a:ext cx="198120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25" name="Equation" r:id="rId3" imgW="711000" imgH="380880" progId="Equation.3">
                  <p:embed/>
                </p:oleObj>
              </mc:Choice>
              <mc:Fallback>
                <p:oleObj name="Equation" r:id="rId3" imgW="71100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624" y="4185084"/>
                        <a:ext cx="1981200" cy="1057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75556" y="549275"/>
            <a:ext cx="828092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A coil of 150 </a:t>
            </a:r>
            <a:r>
              <a:rPr lang="en-AU" altLang="en-US" sz="2000" dirty="0" smtClean="0">
                <a:solidFill>
                  <a:srgbClr val="000000"/>
                </a:solidFill>
              </a:rPr>
              <a:t>turns </a:t>
            </a:r>
            <a:r>
              <a:rPr lang="en-AU" altLang="en-US" sz="2000" dirty="0">
                <a:solidFill>
                  <a:srgbClr val="000000"/>
                </a:solidFill>
              </a:rPr>
              <a:t>is </a:t>
            </a:r>
            <a:r>
              <a:rPr lang="en-AU" altLang="en-US" sz="2000" dirty="0" smtClean="0">
                <a:solidFill>
                  <a:srgbClr val="000000"/>
                </a:solidFill>
              </a:rPr>
              <a:t>linked </a:t>
            </a:r>
            <a:r>
              <a:rPr lang="en-AU" altLang="en-US" sz="2000" dirty="0">
                <a:solidFill>
                  <a:srgbClr val="000000"/>
                </a:solidFill>
              </a:rPr>
              <a:t>by a flux of </a:t>
            </a:r>
            <a:r>
              <a:rPr lang="en-AU" altLang="en-US" sz="2000" dirty="0" smtClean="0">
                <a:solidFill>
                  <a:srgbClr val="000000"/>
                </a:solidFill>
              </a:rPr>
              <a:t>300 </a:t>
            </a:r>
            <a:r>
              <a:rPr lang="en-AU" altLang="en-US" sz="2000" dirty="0" err="1" smtClean="0">
                <a:solidFill>
                  <a:srgbClr val="000000"/>
                </a:solidFill>
              </a:rPr>
              <a:t>mWb</a:t>
            </a:r>
            <a:r>
              <a:rPr lang="en-AU" altLang="en-US" sz="2000" dirty="0">
                <a:solidFill>
                  <a:srgbClr val="000000"/>
                </a:solidFill>
              </a:rPr>
              <a:t>. If the flux is reduced to </a:t>
            </a:r>
            <a:r>
              <a:rPr lang="en-AU" altLang="en-US" sz="2000" dirty="0" smtClean="0">
                <a:solidFill>
                  <a:srgbClr val="000000"/>
                </a:solidFill>
              </a:rPr>
              <a:t>100 </a:t>
            </a:r>
            <a:r>
              <a:rPr lang="en-AU" altLang="en-US" sz="2000" dirty="0" err="1" smtClean="0">
                <a:solidFill>
                  <a:srgbClr val="000000"/>
                </a:solidFill>
              </a:rPr>
              <a:t>mWb</a:t>
            </a:r>
            <a:r>
              <a:rPr lang="en-AU" altLang="en-US" sz="2000" dirty="0" smtClean="0">
                <a:solidFill>
                  <a:srgbClr val="000000"/>
                </a:solidFill>
              </a:rPr>
              <a:t> </a:t>
            </a:r>
            <a:r>
              <a:rPr lang="en-AU" altLang="en-US" sz="2000" dirty="0">
                <a:solidFill>
                  <a:srgbClr val="000000"/>
                </a:solidFill>
              </a:rPr>
              <a:t>in </a:t>
            </a:r>
            <a:r>
              <a:rPr lang="en-AU" altLang="en-US" sz="2000" dirty="0" smtClean="0">
                <a:solidFill>
                  <a:srgbClr val="000000"/>
                </a:solidFill>
              </a:rPr>
              <a:t>100 </a:t>
            </a:r>
            <a:r>
              <a:rPr lang="en-AU" altLang="en-US" sz="2000" dirty="0" err="1" smtClean="0">
                <a:solidFill>
                  <a:srgbClr val="000000"/>
                </a:solidFill>
              </a:rPr>
              <a:t>mS</a:t>
            </a:r>
            <a:r>
              <a:rPr lang="en-AU" altLang="en-US" sz="2000" dirty="0">
                <a:solidFill>
                  <a:srgbClr val="000000"/>
                </a:solidFill>
              </a:rPr>
              <a:t>, </a:t>
            </a:r>
            <a:r>
              <a:rPr lang="en-AU" altLang="en-US" sz="2000" dirty="0" smtClean="0">
                <a:solidFill>
                  <a:srgbClr val="000000"/>
                </a:solidFill>
              </a:rPr>
              <a:t>determine </a:t>
            </a:r>
            <a:r>
              <a:rPr lang="en-AU" altLang="en-US" sz="2000" dirty="0">
                <a:solidFill>
                  <a:srgbClr val="000000"/>
                </a:solidFill>
              </a:rPr>
              <a:t>the voltage induced in the coil.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575556" y="1808820"/>
            <a:ext cx="25562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What do we know?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575556" y="3792030"/>
            <a:ext cx="3492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What do we want to know?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5472100" y="944374"/>
            <a:ext cx="11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3527884" y="1340768"/>
            <a:ext cx="82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6300428" y="1340768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727200" y="944374"/>
            <a:ext cx="115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2051836" y="1340768"/>
            <a:ext cx="10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15851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7" grpId="0"/>
      <p:bldP spid="172038" grpId="0"/>
      <p:bldP spid="172041" grpId="0"/>
      <p:bldP spid="172042" grpId="0"/>
      <p:bldP spid="172052" grpId="0"/>
      <p:bldP spid="172053" grpId="0"/>
      <p:bldP spid="172054" grpId="0"/>
      <p:bldP spid="23" grpId="0"/>
      <p:bldP spid="24" grpId="0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C2A0E6-F9E7-4160-81B9-5125C797C3ED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3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3C04B-7CF6-4D1F-9C01-EB3D22B44C9D}" type="slidenum">
              <a:rPr lang="en-AU"/>
              <a:pPr>
                <a:defRPr/>
              </a:pPr>
              <a:t>7</a:t>
            </a:fld>
            <a:endParaRPr lang="en-AU"/>
          </a:p>
        </p:txBody>
      </p:sp>
      <p:sp>
        <p:nvSpPr>
          <p:cNvPr id="190466" name="Oval 2"/>
          <p:cNvSpPr>
            <a:spLocks noChangeArrowheads="1"/>
          </p:cNvSpPr>
          <p:nvPr/>
        </p:nvSpPr>
        <p:spPr bwMode="auto">
          <a:xfrm>
            <a:off x="1816100" y="981075"/>
            <a:ext cx="5581650" cy="7556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67" name="Oval 3"/>
          <p:cNvSpPr>
            <a:spLocks noChangeArrowheads="1"/>
          </p:cNvSpPr>
          <p:nvPr/>
        </p:nvSpPr>
        <p:spPr bwMode="auto">
          <a:xfrm>
            <a:off x="1619250" y="836613"/>
            <a:ext cx="5976938" cy="10064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68" name="Oval 4"/>
          <p:cNvSpPr>
            <a:spLocks noChangeArrowheads="1"/>
          </p:cNvSpPr>
          <p:nvPr/>
        </p:nvSpPr>
        <p:spPr bwMode="auto">
          <a:xfrm>
            <a:off x="1404938" y="692150"/>
            <a:ext cx="6335712" cy="12223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69" name="Oval 5"/>
          <p:cNvSpPr>
            <a:spLocks noChangeArrowheads="1"/>
          </p:cNvSpPr>
          <p:nvPr/>
        </p:nvSpPr>
        <p:spPr bwMode="auto">
          <a:xfrm>
            <a:off x="1276350" y="512763"/>
            <a:ext cx="6662738" cy="1512887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70" name="Oval 6"/>
          <p:cNvSpPr>
            <a:spLocks noChangeArrowheads="1"/>
          </p:cNvSpPr>
          <p:nvPr/>
        </p:nvSpPr>
        <p:spPr bwMode="auto">
          <a:xfrm>
            <a:off x="1039813" y="369888"/>
            <a:ext cx="7134225" cy="1690687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71" name="Oval 7"/>
          <p:cNvSpPr>
            <a:spLocks noChangeArrowheads="1"/>
          </p:cNvSpPr>
          <p:nvPr/>
        </p:nvSpPr>
        <p:spPr bwMode="auto">
          <a:xfrm>
            <a:off x="827088" y="260350"/>
            <a:ext cx="7488237" cy="18732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72" name="Oval 8"/>
          <p:cNvSpPr>
            <a:spLocks noChangeArrowheads="1"/>
          </p:cNvSpPr>
          <p:nvPr/>
        </p:nvSpPr>
        <p:spPr bwMode="auto">
          <a:xfrm flipV="1">
            <a:off x="1817688" y="2565400"/>
            <a:ext cx="5581650" cy="7556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73" name="Oval 9"/>
          <p:cNvSpPr>
            <a:spLocks noChangeArrowheads="1"/>
          </p:cNvSpPr>
          <p:nvPr/>
        </p:nvSpPr>
        <p:spPr bwMode="auto">
          <a:xfrm flipV="1">
            <a:off x="1620838" y="2459038"/>
            <a:ext cx="5976937" cy="10064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74" name="Oval 10"/>
          <p:cNvSpPr>
            <a:spLocks noChangeArrowheads="1"/>
          </p:cNvSpPr>
          <p:nvPr/>
        </p:nvSpPr>
        <p:spPr bwMode="auto">
          <a:xfrm flipV="1">
            <a:off x="1404938" y="2387600"/>
            <a:ext cx="6335712" cy="12223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75" name="Oval 11"/>
          <p:cNvSpPr>
            <a:spLocks noChangeArrowheads="1"/>
          </p:cNvSpPr>
          <p:nvPr/>
        </p:nvSpPr>
        <p:spPr bwMode="auto">
          <a:xfrm flipV="1">
            <a:off x="1277938" y="2276475"/>
            <a:ext cx="6662737" cy="1512888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76" name="Oval 12"/>
          <p:cNvSpPr>
            <a:spLocks noChangeArrowheads="1"/>
          </p:cNvSpPr>
          <p:nvPr/>
        </p:nvSpPr>
        <p:spPr bwMode="auto">
          <a:xfrm flipV="1">
            <a:off x="1041400" y="2241550"/>
            <a:ext cx="7134225" cy="1690688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77" name="Oval 13"/>
          <p:cNvSpPr>
            <a:spLocks noChangeArrowheads="1"/>
          </p:cNvSpPr>
          <p:nvPr/>
        </p:nvSpPr>
        <p:spPr bwMode="auto">
          <a:xfrm flipV="1">
            <a:off x="828675" y="2168525"/>
            <a:ext cx="7488238" cy="18732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232" name="Rectangle 14"/>
          <p:cNvSpPr>
            <a:spLocks noChangeArrowheads="1"/>
          </p:cNvSpPr>
          <p:nvPr/>
        </p:nvSpPr>
        <p:spPr bwMode="auto">
          <a:xfrm>
            <a:off x="2462213" y="1579563"/>
            <a:ext cx="4217987" cy="1101725"/>
          </a:xfrm>
          <a:prstGeom prst="rect">
            <a:avLst/>
          </a:prstGeom>
          <a:gradFill rotWithShape="1">
            <a:gsLst>
              <a:gs pos="0">
                <a:schemeClr val="hlink">
                  <a:alpha val="89998"/>
                </a:schemeClr>
              </a:gs>
              <a:gs pos="100000">
                <a:srgbClr val="FF0000">
                  <a:alpha val="89998"/>
                </a:srgbClr>
              </a:gs>
            </a:gsLst>
            <a:lin ang="0" scaled="1"/>
          </a:gradFill>
          <a:ln w="1016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79" name="Text Box 15"/>
          <p:cNvSpPr txBox="1">
            <a:spLocks noChangeArrowheads="1"/>
          </p:cNvSpPr>
          <p:nvPr/>
        </p:nvSpPr>
        <p:spPr bwMode="auto">
          <a:xfrm>
            <a:off x="2540000" y="1901825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90480" name="Text Box 16"/>
          <p:cNvSpPr txBox="1">
            <a:spLocks noChangeArrowheads="1"/>
          </p:cNvSpPr>
          <p:nvPr/>
        </p:nvSpPr>
        <p:spPr bwMode="auto">
          <a:xfrm>
            <a:off x="6140450" y="1901825"/>
            <a:ext cx="395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="1">
                <a:solidFill>
                  <a:srgbClr val="FFFFFF"/>
                </a:solidFill>
              </a:rPr>
              <a:t>S</a:t>
            </a:r>
          </a:p>
        </p:txBody>
      </p:sp>
      <p:grpSp>
        <p:nvGrpSpPr>
          <p:cNvPr id="9235" name="Group 17"/>
          <p:cNvGrpSpPr>
            <a:grpSpLocks/>
          </p:cNvGrpSpPr>
          <p:nvPr/>
        </p:nvGrpSpPr>
        <p:grpSpPr bwMode="auto">
          <a:xfrm>
            <a:off x="2884488" y="1398588"/>
            <a:ext cx="3357562" cy="3325812"/>
            <a:chOff x="1817" y="1426"/>
            <a:chExt cx="2115" cy="2095"/>
          </a:xfrm>
        </p:grpSpPr>
        <p:sp>
          <p:nvSpPr>
            <p:cNvPr id="9246" name="Line 18"/>
            <p:cNvSpPr>
              <a:spLocks noChangeShapeType="1"/>
            </p:cNvSpPr>
            <p:nvPr/>
          </p:nvSpPr>
          <p:spPr bwMode="auto">
            <a:xfrm>
              <a:off x="3920" y="2234"/>
              <a:ext cx="3" cy="1287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9247" name="Freeform 19"/>
            <p:cNvSpPr>
              <a:spLocks/>
            </p:cNvSpPr>
            <p:nvPr/>
          </p:nvSpPr>
          <p:spPr bwMode="auto">
            <a:xfrm>
              <a:off x="1817" y="1426"/>
              <a:ext cx="253" cy="2095"/>
            </a:xfrm>
            <a:custGeom>
              <a:avLst/>
              <a:gdLst>
                <a:gd name="T0" fmla="*/ 0 w 347"/>
                <a:gd name="T1" fmla="*/ 2095 h 1967"/>
                <a:gd name="T2" fmla="*/ 83 w 347"/>
                <a:gd name="T3" fmla="*/ 645 h 1967"/>
                <a:gd name="T4" fmla="*/ 174 w 347"/>
                <a:gd name="T5" fmla="*/ 58 h 1967"/>
                <a:gd name="T6" fmla="*/ 253 w 347"/>
                <a:gd name="T7" fmla="*/ 153 h 19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7"/>
                <a:gd name="T13" fmla="*/ 0 h 1967"/>
                <a:gd name="T14" fmla="*/ 347 w 347"/>
                <a:gd name="T15" fmla="*/ 1967 h 19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7" h="1967">
                  <a:moveTo>
                    <a:pt x="0" y="1967"/>
                  </a:moveTo>
                  <a:cubicBezTo>
                    <a:pt x="19" y="1740"/>
                    <a:pt x="74" y="925"/>
                    <a:pt x="114" y="606"/>
                  </a:cubicBezTo>
                  <a:cubicBezTo>
                    <a:pt x="154" y="287"/>
                    <a:pt x="200" y="131"/>
                    <a:pt x="239" y="54"/>
                  </a:cubicBezTo>
                  <a:cubicBezTo>
                    <a:pt x="290" y="0"/>
                    <a:pt x="324" y="125"/>
                    <a:pt x="347" y="144"/>
                  </a:cubicBezTo>
                </a:path>
              </a:pathLst>
            </a:cu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9248" name="Freeform 20"/>
            <p:cNvSpPr>
              <a:spLocks/>
            </p:cNvSpPr>
            <p:nvPr/>
          </p:nvSpPr>
          <p:spPr bwMode="auto">
            <a:xfrm>
              <a:off x="2087" y="1430"/>
              <a:ext cx="299" cy="903"/>
            </a:xfrm>
            <a:custGeom>
              <a:avLst/>
              <a:gdLst>
                <a:gd name="T0" fmla="*/ 0 w 411"/>
                <a:gd name="T1" fmla="*/ 801 h 1208"/>
                <a:gd name="T2" fmla="*/ 80 w 411"/>
                <a:gd name="T3" fmla="*/ 854 h 1208"/>
                <a:gd name="T4" fmla="*/ 166 w 411"/>
                <a:gd name="T5" fmla="*/ 511 h 1208"/>
                <a:gd name="T6" fmla="*/ 231 w 411"/>
                <a:gd name="T7" fmla="*/ 47 h 1208"/>
                <a:gd name="T8" fmla="*/ 299 w 411"/>
                <a:gd name="T9" fmla="*/ 104 h 1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208"/>
                <a:gd name="T17" fmla="*/ 411 w 411"/>
                <a:gd name="T18" fmla="*/ 1208 h 1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9249" name="Freeform 21"/>
            <p:cNvSpPr>
              <a:spLocks/>
            </p:cNvSpPr>
            <p:nvPr/>
          </p:nvSpPr>
          <p:spPr bwMode="auto">
            <a:xfrm>
              <a:off x="2396" y="1430"/>
              <a:ext cx="299" cy="903"/>
            </a:xfrm>
            <a:custGeom>
              <a:avLst/>
              <a:gdLst>
                <a:gd name="T0" fmla="*/ 0 w 411"/>
                <a:gd name="T1" fmla="*/ 801 h 1208"/>
                <a:gd name="T2" fmla="*/ 80 w 411"/>
                <a:gd name="T3" fmla="*/ 854 h 1208"/>
                <a:gd name="T4" fmla="*/ 166 w 411"/>
                <a:gd name="T5" fmla="*/ 511 h 1208"/>
                <a:gd name="T6" fmla="*/ 231 w 411"/>
                <a:gd name="T7" fmla="*/ 47 h 1208"/>
                <a:gd name="T8" fmla="*/ 299 w 411"/>
                <a:gd name="T9" fmla="*/ 104 h 1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208"/>
                <a:gd name="T17" fmla="*/ 411 w 411"/>
                <a:gd name="T18" fmla="*/ 1208 h 1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9250" name="Freeform 22"/>
            <p:cNvSpPr>
              <a:spLocks/>
            </p:cNvSpPr>
            <p:nvPr/>
          </p:nvSpPr>
          <p:spPr bwMode="auto">
            <a:xfrm>
              <a:off x="2705" y="1430"/>
              <a:ext cx="299" cy="903"/>
            </a:xfrm>
            <a:custGeom>
              <a:avLst/>
              <a:gdLst>
                <a:gd name="T0" fmla="*/ 0 w 411"/>
                <a:gd name="T1" fmla="*/ 801 h 1208"/>
                <a:gd name="T2" fmla="*/ 80 w 411"/>
                <a:gd name="T3" fmla="*/ 854 h 1208"/>
                <a:gd name="T4" fmla="*/ 166 w 411"/>
                <a:gd name="T5" fmla="*/ 511 h 1208"/>
                <a:gd name="T6" fmla="*/ 231 w 411"/>
                <a:gd name="T7" fmla="*/ 47 h 1208"/>
                <a:gd name="T8" fmla="*/ 299 w 411"/>
                <a:gd name="T9" fmla="*/ 104 h 1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208"/>
                <a:gd name="T17" fmla="*/ 411 w 411"/>
                <a:gd name="T18" fmla="*/ 1208 h 1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9251" name="Freeform 23"/>
            <p:cNvSpPr>
              <a:spLocks/>
            </p:cNvSpPr>
            <p:nvPr/>
          </p:nvSpPr>
          <p:spPr bwMode="auto">
            <a:xfrm>
              <a:off x="3014" y="1430"/>
              <a:ext cx="299" cy="903"/>
            </a:xfrm>
            <a:custGeom>
              <a:avLst/>
              <a:gdLst>
                <a:gd name="T0" fmla="*/ 0 w 411"/>
                <a:gd name="T1" fmla="*/ 801 h 1208"/>
                <a:gd name="T2" fmla="*/ 80 w 411"/>
                <a:gd name="T3" fmla="*/ 854 h 1208"/>
                <a:gd name="T4" fmla="*/ 166 w 411"/>
                <a:gd name="T5" fmla="*/ 511 h 1208"/>
                <a:gd name="T6" fmla="*/ 231 w 411"/>
                <a:gd name="T7" fmla="*/ 47 h 1208"/>
                <a:gd name="T8" fmla="*/ 299 w 411"/>
                <a:gd name="T9" fmla="*/ 104 h 1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208"/>
                <a:gd name="T17" fmla="*/ 411 w 411"/>
                <a:gd name="T18" fmla="*/ 1208 h 1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9252" name="Freeform 24"/>
            <p:cNvSpPr>
              <a:spLocks/>
            </p:cNvSpPr>
            <p:nvPr/>
          </p:nvSpPr>
          <p:spPr bwMode="auto">
            <a:xfrm>
              <a:off x="3324" y="1430"/>
              <a:ext cx="299" cy="903"/>
            </a:xfrm>
            <a:custGeom>
              <a:avLst/>
              <a:gdLst>
                <a:gd name="T0" fmla="*/ 0 w 411"/>
                <a:gd name="T1" fmla="*/ 801 h 1208"/>
                <a:gd name="T2" fmla="*/ 80 w 411"/>
                <a:gd name="T3" fmla="*/ 854 h 1208"/>
                <a:gd name="T4" fmla="*/ 166 w 411"/>
                <a:gd name="T5" fmla="*/ 511 h 1208"/>
                <a:gd name="T6" fmla="*/ 231 w 411"/>
                <a:gd name="T7" fmla="*/ 47 h 1208"/>
                <a:gd name="T8" fmla="*/ 299 w 411"/>
                <a:gd name="T9" fmla="*/ 104 h 1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208"/>
                <a:gd name="T17" fmla="*/ 411 w 411"/>
                <a:gd name="T18" fmla="*/ 1208 h 1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9253" name="Freeform 25"/>
            <p:cNvSpPr>
              <a:spLocks/>
            </p:cNvSpPr>
            <p:nvPr/>
          </p:nvSpPr>
          <p:spPr bwMode="auto">
            <a:xfrm>
              <a:off x="3633" y="1430"/>
              <a:ext cx="299" cy="903"/>
            </a:xfrm>
            <a:custGeom>
              <a:avLst/>
              <a:gdLst>
                <a:gd name="T0" fmla="*/ 0 w 411"/>
                <a:gd name="T1" fmla="*/ 801 h 1208"/>
                <a:gd name="T2" fmla="*/ 80 w 411"/>
                <a:gd name="T3" fmla="*/ 854 h 1208"/>
                <a:gd name="T4" fmla="*/ 166 w 411"/>
                <a:gd name="T5" fmla="*/ 511 h 1208"/>
                <a:gd name="T6" fmla="*/ 231 w 411"/>
                <a:gd name="T7" fmla="*/ 47 h 1208"/>
                <a:gd name="T8" fmla="*/ 299 w 411"/>
                <a:gd name="T9" fmla="*/ 104 h 1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208"/>
                <a:gd name="T17" fmla="*/ 411 w 411"/>
                <a:gd name="T18" fmla="*/ 1208 h 1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90490" name="AutoShape 26"/>
          <p:cNvSpPr>
            <a:spLocks noChangeArrowheads="1"/>
          </p:cNvSpPr>
          <p:nvPr/>
        </p:nvSpPr>
        <p:spPr bwMode="auto">
          <a:xfrm rot="312549">
            <a:off x="2700338" y="3465513"/>
            <a:ext cx="431800" cy="1116012"/>
          </a:xfrm>
          <a:prstGeom prst="upArrow">
            <a:avLst>
              <a:gd name="adj1" fmla="val 50000"/>
              <a:gd name="adj2" fmla="val 64614"/>
            </a:avLst>
          </a:prstGeom>
          <a:solidFill>
            <a:schemeClr val="hlink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91" name="AutoShape 27"/>
          <p:cNvSpPr>
            <a:spLocks noChangeArrowheads="1"/>
          </p:cNvSpPr>
          <p:nvPr/>
        </p:nvSpPr>
        <p:spPr bwMode="auto">
          <a:xfrm>
            <a:off x="6084888" y="3789363"/>
            <a:ext cx="323850" cy="858837"/>
          </a:xfrm>
          <a:prstGeom prst="upArrow">
            <a:avLst>
              <a:gd name="adj1" fmla="val 50000"/>
              <a:gd name="adj2" fmla="val 66299"/>
            </a:avLst>
          </a:prstGeom>
          <a:solidFill>
            <a:srgbClr val="99CCFF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0492" name="Text Box 28"/>
          <p:cNvSpPr txBox="1">
            <a:spLocks noChangeArrowheads="1"/>
          </p:cNvSpPr>
          <p:nvPr/>
        </p:nvSpPr>
        <p:spPr bwMode="auto">
          <a:xfrm>
            <a:off x="3582988" y="1901825"/>
            <a:ext cx="395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="1">
                <a:solidFill>
                  <a:schemeClr val="accent2"/>
                </a:solidFill>
              </a:rPr>
              <a:t>S</a:t>
            </a:r>
          </a:p>
        </p:txBody>
      </p:sp>
      <p:sp>
        <p:nvSpPr>
          <p:cNvPr id="190493" name="Text Box 29"/>
          <p:cNvSpPr txBox="1">
            <a:spLocks noChangeArrowheads="1"/>
          </p:cNvSpPr>
          <p:nvPr/>
        </p:nvSpPr>
        <p:spPr bwMode="auto">
          <a:xfrm>
            <a:off x="5059363" y="1901825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="1">
                <a:solidFill>
                  <a:schemeClr val="accent2"/>
                </a:solidFill>
              </a:rPr>
              <a:t>N</a:t>
            </a:r>
          </a:p>
        </p:txBody>
      </p:sp>
      <p:sp>
        <p:nvSpPr>
          <p:cNvPr id="190494" name="Text Box 30"/>
          <p:cNvSpPr txBox="1">
            <a:spLocks noChangeArrowheads="1"/>
          </p:cNvSpPr>
          <p:nvPr/>
        </p:nvSpPr>
        <p:spPr bwMode="auto">
          <a:xfrm>
            <a:off x="1169988" y="4905375"/>
            <a:ext cx="68040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The expanding field induces an EMF that opposes the applied voltage and hence slows the current’s increase.</a:t>
            </a:r>
          </a:p>
        </p:txBody>
      </p:sp>
      <p:sp>
        <p:nvSpPr>
          <p:cNvPr id="9241" name="Text Box 31"/>
          <p:cNvSpPr txBox="1">
            <a:spLocks noChangeArrowheads="1"/>
          </p:cNvSpPr>
          <p:nvPr/>
        </p:nvSpPr>
        <p:spPr bwMode="auto">
          <a:xfrm>
            <a:off x="2232025" y="4149725"/>
            <a:ext cx="47783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4800"/>
              <a:t>+</a:t>
            </a:r>
          </a:p>
        </p:txBody>
      </p:sp>
      <p:sp>
        <p:nvSpPr>
          <p:cNvPr id="9242" name="Text Box 32"/>
          <p:cNvSpPr txBox="1">
            <a:spLocks noChangeArrowheads="1"/>
          </p:cNvSpPr>
          <p:nvPr/>
        </p:nvSpPr>
        <p:spPr bwMode="auto">
          <a:xfrm>
            <a:off x="6408738" y="4113213"/>
            <a:ext cx="4381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4800"/>
              <a:t>-</a:t>
            </a:r>
          </a:p>
        </p:txBody>
      </p:sp>
      <p:sp>
        <p:nvSpPr>
          <p:cNvPr id="190497" name="Text Box 33"/>
          <p:cNvSpPr txBox="1">
            <a:spLocks noChangeArrowheads="1"/>
          </p:cNvSpPr>
          <p:nvPr/>
        </p:nvSpPr>
        <p:spPr bwMode="auto">
          <a:xfrm>
            <a:off x="5678488" y="3789363"/>
            <a:ext cx="47783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4800">
                <a:solidFill>
                  <a:srgbClr val="0099FF"/>
                </a:solidFill>
              </a:rPr>
              <a:t>+</a:t>
            </a:r>
          </a:p>
        </p:txBody>
      </p:sp>
      <p:sp>
        <p:nvSpPr>
          <p:cNvPr id="190498" name="Text Box 34"/>
          <p:cNvSpPr txBox="1">
            <a:spLocks noChangeArrowheads="1"/>
          </p:cNvSpPr>
          <p:nvPr/>
        </p:nvSpPr>
        <p:spPr bwMode="auto">
          <a:xfrm>
            <a:off x="3014663" y="3789363"/>
            <a:ext cx="4381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4800">
                <a:solidFill>
                  <a:srgbClr val="0099FF"/>
                </a:solidFill>
              </a:rPr>
              <a:t>-</a:t>
            </a:r>
          </a:p>
        </p:txBody>
      </p:sp>
      <p:sp>
        <p:nvSpPr>
          <p:cNvPr id="3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9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90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90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75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750"/>
                                        <p:tgtEl>
                                          <p:spTgt spid="190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750"/>
                                        <p:tgtEl>
                                          <p:spTgt spid="190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750"/>
                                        <p:tgtEl>
                                          <p:spTgt spid="190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9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9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19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19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19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1000"/>
                                        <p:tgtEl>
                                          <p:spTgt spid="19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750"/>
                                        <p:tgtEl>
                                          <p:spTgt spid="190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750"/>
                                        <p:tgtEl>
                                          <p:spTgt spid="190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750"/>
                                        <p:tgtEl>
                                          <p:spTgt spid="190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750"/>
                                        <p:tgtEl>
                                          <p:spTgt spid="190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750"/>
                                        <p:tgtEl>
                                          <p:spTgt spid="19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750"/>
                                        <p:tgtEl>
                                          <p:spTgt spid="190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7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750"/>
                                        <p:tgtEl>
                                          <p:spTgt spid="190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750"/>
                                        <p:tgtEl>
                                          <p:spTgt spid="190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1000"/>
                                        <p:tgtEl>
                                          <p:spTgt spid="190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1000"/>
                                        <p:tgtEl>
                                          <p:spTgt spid="190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1000"/>
                                        <p:tgtEl>
                                          <p:spTgt spid="190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1000"/>
                                        <p:tgtEl>
                                          <p:spTgt spid="1904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1000"/>
                                        <p:tgtEl>
                                          <p:spTgt spid="190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 animBg="1"/>
      <p:bldP spid="190467" grpId="0" animBg="1"/>
      <p:bldP spid="190468" grpId="0" animBg="1"/>
      <p:bldP spid="190469" grpId="0" animBg="1"/>
      <p:bldP spid="190470" grpId="0" animBg="1"/>
      <p:bldP spid="190471" grpId="0" animBg="1"/>
      <p:bldP spid="190472" grpId="0" animBg="1"/>
      <p:bldP spid="190473" grpId="0" animBg="1"/>
      <p:bldP spid="190474" grpId="0" animBg="1"/>
      <p:bldP spid="190475" grpId="0" animBg="1"/>
      <p:bldP spid="190476" grpId="0" animBg="1"/>
      <p:bldP spid="190477" grpId="0" animBg="1"/>
      <p:bldP spid="190479" grpId="0"/>
      <p:bldP spid="190480" grpId="0"/>
      <p:bldP spid="190490" grpId="0" animBg="1"/>
      <p:bldP spid="190491" grpId="0" animBg="1"/>
      <p:bldP spid="190491" grpId="1" animBg="1"/>
      <p:bldP spid="190492" grpId="0"/>
      <p:bldP spid="190492" grpId="1"/>
      <p:bldP spid="190493" grpId="0"/>
      <p:bldP spid="190493" grpId="1"/>
      <p:bldP spid="190494" grpId="0"/>
      <p:bldP spid="190497" grpId="0"/>
      <p:bldP spid="190497" grpId="1"/>
      <p:bldP spid="190498" grpId="0"/>
      <p:bldP spid="190498" grpId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FC879C-86FD-47BB-9DA3-5BCB15BBEEC1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E88BA5-4899-42B5-9E72-3AF4931F2BAD}" type="slidenum">
              <a:rPr lang="en-AU"/>
              <a:pPr>
                <a:defRPr/>
              </a:pPr>
              <a:t>8</a:t>
            </a:fld>
            <a:endParaRPr lang="en-AU"/>
          </a:p>
        </p:txBody>
      </p:sp>
      <p:sp>
        <p:nvSpPr>
          <p:cNvPr id="191490" name="Oval 2"/>
          <p:cNvSpPr>
            <a:spLocks noChangeArrowheads="1"/>
          </p:cNvSpPr>
          <p:nvPr/>
        </p:nvSpPr>
        <p:spPr bwMode="auto">
          <a:xfrm>
            <a:off x="1816100" y="981075"/>
            <a:ext cx="5581650" cy="7556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491" name="Oval 3"/>
          <p:cNvSpPr>
            <a:spLocks noChangeArrowheads="1"/>
          </p:cNvSpPr>
          <p:nvPr/>
        </p:nvSpPr>
        <p:spPr bwMode="auto">
          <a:xfrm>
            <a:off x="1619250" y="836613"/>
            <a:ext cx="5976938" cy="10064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492" name="Oval 4"/>
          <p:cNvSpPr>
            <a:spLocks noChangeArrowheads="1"/>
          </p:cNvSpPr>
          <p:nvPr/>
        </p:nvSpPr>
        <p:spPr bwMode="auto">
          <a:xfrm>
            <a:off x="1404938" y="692150"/>
            <a:ext cx="6335712" cy="12223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493" name="Oval 5"/>
          <p:cNvSpPr>
            <a:spLocks noChangeArrowheads="1"/>
          </p:cNvSpPr>
          <p:nvPr/>
        </p:nvSpPr>
        <p:spPr bwMode="auto">
          <a:xfrm>
            <a:off x="1276350" y="512763"/>
            <a:ext cx="6662738" cy="1512887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494" name="Oval 6"/>
          <p:cNvSpPr>
            <a:spLocks noChangeArrowheads="1"/>
          </p:cNvSpPr>
          <p:nvPr/>
        </p:nvSpPr>
        <p:spPr bwMode="auto">
          <a:xfrm>
            <a:off x="1039813" y="369888"/>
            <a:ext cx="7134225" cy="1690687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495" name="Oval 7"/>
          <p:cNvSpPr>
            <a:spLocks noChangeArrowheads="1"/>
          </p:cNvSpPr>
          <p:nvPr/>
        </p:nvSpPr>
        <p:spPr bwMode="auto">
          <a:xfrm>
            <a:off x="827088" y="260350"/>
            <a:ext cx="7488237" cy="18732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496" name="Oval 8"/>
          <p:cNvSpPr>
            <a:spLocks noChangeArrowheads="1"/>
          </p:cNvSpPr>
          <p:nvPr/>
        </p:nvSpPr>
        <p:spPr bwMode="auto">
          <a:xfrm flipV="1">
            <a:off x="1817688" y="2565400"/>
            <a:ext cx="5581650" cy="7556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497" name="Oval 9"/>
          <p:cNvSpPr>
            <a:spLocks noChangeArrowheads="1"/>
          </p:cNvSpPr>
          <p:nvPr/>
        </p:nvSpPr>
        <p:spPr bwMode="auto">
          <a:xfrm flipV="1">
            <a:off x="1620838" y="2459038"/>
            <a:ext cx="5976937" cy="10064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498" name="Oval 10"/>
          <p:cNvSpPr>
            <a:spLocks noChangeArrowheads="1"/>
          </p:cNvSpPr>
          <p:nvPr/>
        </p:nvSpPr>
        <p:spPr bwMode="auto">
          <a:xfrm flipV="1">
            <a:off x="1404938" y="2387600"/>
            <a:ext cx="6335712" cy="12223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499" name="Oval 11"/>
          <p:cNvSpPr>
            <a:spLocks noChangeArrowheads="1"/>
          </p:cNvSpPr>
          <p:nvPr/>
        </p:nvSpPr>
        <p:spPr bwMode="auto">
          <a:xfrm flipV="1">
            <a:off x="1277938" y="2276475"/>
            <a:ext cx="6662737" cy="1512888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500" name="Oval 12"/>
          <p:cNvSpPr>
            <a:spLocks noChangeArrowheads="1"/>
          </p:cNvSpPr>
          <p:nvPr/>
        </p:nvSpPr>
        <p:spPr bwMode="auto">
          <a:xfrm flipV="1">
            <a:off x="1041400" y="2241550"/>
            <a:ext cx="7134225" cy="1690688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501" name="Oval 13"/>
          <p:cNvSpPr>
            <a:spLocks noChangeArrowheads="1"/>
          </p:cNvSpPr>
          <p:nvPr/>
        </p:nvSpPr>
        <p:spPr bwMode="auto">
          <a:xfrm flipV="1">
            <a:off x="828675" y="2168525"/>
            <a:ext cx="7488238" cy="18732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256" name="Rectangle 14"/>
          <p:cNvSpPr>
            <a:spLocks noChangeArrowheads="1"/>
          </p:cNvSpPr>
          <p:nvPr/>
        </p:nvSpPr>
        <p:spPr bwMode="auto">
          <a:xfrm>
            <a:off x="2462213" y="1579563"/>
            <a:ext cx="4217987" cy="1101725"/>
          </a:xfrm>
          <a:prstGeom prst="rect">
            <a:avLst/>
          </a:prstGeom>
          <a:gradFill rotWithShape="1">
            <a:gsLst>
              <a:gs pos="0">
                <a:schemeClr val="hlink">
                  <a:alpha val="89998"/>
                </a:schemeClr>
              </a:gs>
              <a:gs pos="100000">
                <a:srgbClr val="FF0000">
                  <a:alpha val="89998"/>
                </a:srgbClr>
              </a:gs>
            </a:gsLst>
            <a:lin ang="0" scaled="1"/>
          </a:gradFill>
          <a:ln w="1016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503" name="Text Box 15"/>
          <p:cNvSpPr txBox="1">
            <a:spLocks noChangeArrowheads="1"/>
          </p:cNvSpPr>
          <p:nvPr/>
        </p:nvSpPr>
        <p:spPr bwMode="auto">
          <a:xfrm>
            <a:off x="2540000" y="1901825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91504" name="Text Box 16"/>
          <p:cNvSpPr txBox="1">
            <a:spLocks noChangeArrowheads="1"/>
          </p:cNvSpPr>
          <p:nvPr/>
        </p:nvSpPr>
        <p:spPr bwMode="auto">
          <a:xfrm>
            <a:off x="6140450" y="1901825"/>
            <a:ext cx="395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="1">
                <a:solidFill>
                  <a:srgbClr val="FFFFFF"/>
                </a:solidFill>
              </a:rPr>
              <a:t>S</a:t>
            </a:r>
          </a:p>
        </p:txBody>
      </p:sp>
      <p:grpSp>
        <p:nvGrpSpPr>
          <p:cNvPr id="10259" name="Group 17"/>
          <p:cNvGrpSpPr>
            <a:grpSpLocks/>
          </p:cNvGrpSpPr>
          <p:nvPr/>
        </p:nvGrpSpPr>
        <p:grpSpPr bwMode="auto">
          <a:xfrm>
            <a:off x="2884488" y="1398588"/>
            <a:ext cx="3357562" cy="3325812"/>
            <a:chOff x="1817" y="1426"/>
            <a:chExt cx="2115" cy="2095"/>
          </a:xfrm>
        </p:grpSpPr>
        <p:sp>
          <p:nvSpPr>
            <p:cNvPr id="10268" name="Line 18"/>
            <p:cNvSpPr>
              <a:spLocks noChangeShapeType="1"/>
            </p:cNvSpPr>
            <p:nvPr/>
          </p:nvSpPr>
          <p:spPr bwMode="auto">
            <a:xfrm>
              <a:off x="3920" y="2234"/>
              <a:ext cx="3" cy="1287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269" name="Freeform 19"/>
            <p:cNvSpPr>
              <a:spLocks/>
            </p:cNvSpPr>
            <p:nvPr/>
          </p:nvSpPr>
          <p:spPr bwMode="auto">
            <a:xfrm>
              <a:off x="1817" y="1426"/>
              <a:ext cx="253" cy="2095"/>
            </a:xfrm>
            <a:custGeom>
              <a:avLst/>
              <a:gdLst>
                <a:gd name="T0" fmla="*/ 0 w 347"/>
                <a:gd name="T1" fmla="*/ 2095 h 1967"/>
                <a:gd name="T2" fmla="*/ 83 w 347"/>
                <a:gd name="T3" fmla="*/ 645 h 1967"/>
                <a:gd name="T4" fmla="*/ 174 w 347"/>
                <a:gd name="T5" fmla="*/ 58 h 1967"/>
                <a:gd name="T6" fmla="*/ 253 w 347"/>
                <a:gd name="T7" fmla="*/ 153 h 19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7"/>
                <a:gd name="T13" fmla="*/ 0 h 1967"/>
                <a:gd name="T14" fmla="*/ 347 w 347"/>
                <a:gd name="T15" fmla="*/ 1967 h 19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7" h="1967">
                  <a:moveTo>
                    <a:pt x="0" y="1967"/>
                  </a:moveTo>
                  <a:cubicBezTo>
                    <a:pt x="19" y="1740"/>
                    <a:pt x="74" y="925"/>
                    <a:pt x="114" y="606"/>
                  </a:cubicBezTo>
                  <a:cubicBezTo>
                    <a:pt x="154" y="287"/>
                    <a:pt x="200" y="131"/>
                    <a:pt x="239" y="54"/>
                  </a:cubicBezTo>
                  <a:cubicBezTo>
                    <a:pt x="290" y="0"/>
                    <a:pt x="324" y="125"/>
                    <a:pt x="347" y="144"/>
                  </a:cubicBezTo>
                </a:path>
              </a:pathLst>
            </a:cu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270" name="Freeform 20"/>
            <p:cNvSpPr>
              <a:spLocks/>
            </p:cNvSpPr>
            <p:nvPr/>
          </p:nvSpPr>
          <p:spPr bwMode="auto">
            <a:xfrm>
              <a:off x="2087" y="1430"/>
              <a:ext cx="299" cy="903"/>
            </a:xfrm>
            <a:custGeom>
              <a:avLst/>
              <a:gdLst>
                <a:gd name="T0" fmla="*/ 0 w 411"/>
                <a:gd name="T1" fmla="*/ 801 h 1208"/>
                <a:gd name="T2" fmla="*/ 80 w 411"/>
                <a:gd name="T3" fmla="*/ 854 h 1208"/>
                <a:gd name="T4" fmla="*/ 166 w 411"/>
                <a:gd name="T5" fmla="*/ 511 h 1208"/>
                <a:gd name="T6" fmla="*/ 231 w 411"/>
                <a:gd name="T7" fmla="*/ 47 h 1208"/>
                <a:gd name="T8" fmla="*/ 299 w 411"/>
                <a:gd name="T9" fmla="*/ 104 h 1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208"/>
                <a:gd name="T17" fmla="*/ 411 w 411"/>
                <a:gd name="T18" fmla="*/ 1208 h 1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271" name="Freeform 21"/>
            <p:cNvSpPr>
              <a:spLocks/>
            </p:cNvSpPr>
            <p:nvPr/>
          </p:nvSpPr>
          <p:spPr bwMode="auto">
            <a:xfrm>
              <a:off x="2396" y="1430"/>
              <a:ext cx="299" cy="903"/>
            </a:xfrm>
            <a:custGeom>
              <a:avLst/>
              <a:gdLst>
                <a:gd name="T0" fmla="*/ 0 w 411"/>
                <a:gd name="T1" fmla="*/ 801 h 1208"/>
                <a:gd name="T2" fmla="*/ 80 w 411"/>
                <a:gd name="T3" fmla="*/ 854 h 1208"/>
                <a:gd name="T4" fmla="*/ 166 w 411"/>
                <a:gd name="T5" fmla="*/ 511 h 1208"/>
                <a:gd name="T6" fmla="*/ 231 w 411"/>
                <a:gd name="T7" fmla="*/ 47 h 1208"/>
                <a:gd name="T8" fmla="*/ 299 w 411"/>
                <a:gd name="T9" fmla="*/ 104 h 1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208"/>
                <a:gd name="T17" fmla="*/ 411 w 411"/>
                <a:gd name="T18" fmla="*/ 1208 h 1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272" name="Freeform 22"/>
            <p:cNvSpPr>
              <a:spLocks/>
            </p:cNvSpPr>
            <p:nvPr/>
          </p:nvSpPr>
          <p:spPr bwMode="auto">
            <a:xfrm>
              <a:off x="2705" y="1430"/>
              <a:ext cx="299" cy="903"/>
            </a:xfrm>
            <a:custGeom>
              <a:avLst/>
              <a:gdLst>
                <a:gd name="T0" fmla="*/ 0 w 411"/>
                <a:gd name="T1" fmla="*/ 801 h 1208"/>
                <a:gd name="T2" fmla="*/ 80 w 411"/>
                <a:gd name="T3" fmla="*/ 854 h 1208"/>
                <a:gd name="T4" fmla="*/ 166 w 411"/>
                <a:gd name="T5" fmla="*/ 511 h 1208"/>
                <a:gd name="T6" fmla="*/ 231 w 411"/>
                <a:gd name="T7" fmla="*/ 47 h 1208"/>
                <a:gd name="T8" fmla="*/ 299 w 411"/>
                <a:gd name="T9" fmla="*/ 104 h 1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208"/>
                <a:gd name="T17" fmla="*/ 411 w 411"/>
                <a:gd name="T18" fmla="*/ 1208 h 1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273" name="Freeform 23"/>
            <p:cNvSpPr>
              <a:spLocks/>
            </p:cNvSpPr>
            <p:nvPr/>
          </p:nvSpPr>
          <p:spPr bwMode="auto">
            <a:xfrm>
              <a:off x="3014" y="1430"/>
              <a:ext cx="299" cy="903"/>
            </a:xfrm>
            <a:custGeom>
              <a:avLst/>
              <a:gdLst>
                <a:gd name="T0" fmla="*/ 0 w 411"/>
                <a:gd name="T1" fmla="*/ 801 h 1208"/>
                <a:gd name="T2" fmla="*/ 80 w 411"/>
                <a:gd name="T3" fmla="*/ 854 h 1208"/>
                <a:gd name="T4" fmla="*/ 166 w 411"/>
                <a:gd name="T5" fmla="*/ 511 h 1208"/>
                <a:gd name="T6" fmla="*/ 231 w 411"/>
                <a:gd name="T7" fmla="*/ 47 h 1208"/>
                <a:gd name="T8" fmla="*/ 299 w 411"/>
                <a:gd name="T9" fmla="*/ 104 h 1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208"/>
                <a:gd name="T17" fmla="*/ 411 w 411"/>
                <a:gd name="T18" fmla="*/ 1208 h 1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274" name="Freeform 24"/>
            <p:cNvSpPr>
              <a:spLocks/>
            </p:cNvSpPr>
            <p:nvPr/>
          </p:nvSpPr>
          <p:spPr bwMode="auto">
            <a:xfrm>
              <a:off x="3324" y="1430"/>
              <a:ext cx="299" cy="903"/>
            </a:xfrm>
            <a:custGeom>
              <a:avLst/>
              <a:gdLst>
                <a:gd name="T0" fmla="*/ 0 w 411"/>
                <a:gd name="T1" fmla="*/ 801 h 1208"/>
                <a:gd name="T2" fmla="*/ 80 w 411"/>
                <a:gd name="T3" fmla="*/ 854 h 1208"/>
                <a:gd name="T4" fmla="*/ 166 w 411"/>
                <a:gd name="T5" fmla="*/ 511 h 1208"/>
                <a:gd name="T6" fmla="*/ 231 w 411"/>
                <a:gd name="T7" fmla="*/ 47 h 1208"/>
                <a:gd name="T8" fmla="*/ 299 w 411"/>
                <a:gd name="T9" fmla="*/ 104 h 1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208"/>
                <a:gd name="T17" fmla="*/ 411 w 411"/>
                <a:gd name="T18" fmla="*/ 1208 h 1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275" name="Freeform 25"/>
            <p:cNvSpPr>
              <a:spLocks/>
            </p:cNvSpPr>
            <p:nvPr/>
          </p:nvSpPr>
          <p:spPr bwMode="auto">
            <a:xfrm>
              <a:off x="3633" y="1430"/>
              <a:ext cx="299" cy="903"/>
            </a:xfrm>
            <a:custGeom>
              <a:avLst/>
              <a:gdLst>
                <a:gd name="T0" fmla="*/ 0 w 411"/>
                <a:gd name="T1" fmla="*/ 801 h 1208"/>
                <a:gd name="T2" fmla="*/ 80 w 411"/>
                <a:gd name="T3" fmla="*/ 854 h 1208"/>
                <a:gd name="T4" fmla="*/ 166 w 411"/>
                <a:gd name="T5" fmla="*/ 511 h 1208"/>
                <a:gd name="T6" fmla="*/ 231 w 411"/>
                <a:gd name="T7" fmla="*/ 47 h 1208"/>
                <a:gd name="T8" fmla="*/ 299 w 411"/>
                <a:gd name="T9" fmla="*/ 104 h 1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1208"/>
                <a:gd name="T17" fmla="*/ 411 w 411"/>
                <a:gd name="T18" fmla="*/ 1208 h 1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91514" name="AutoShape 26"/>
          <p:cNvSpPr>
            <a:spLocks noChangeArrowheads="1"/>
          </p:cNvSpPr>
          <p:nvPr/>
        </p:nvSpPr>
        <p:spPr bwMode="auto">
          <a:xfrm rot="312549">
            <a:off x="2700338" y="3357563"/>
            <a:ext cx="431800" cy="1116012"/>
          </a:xfrm>
          <a:prstGeom prst="upArrow">
            <a:avLst>
              <a:gd name="adj1" fmla="val 50000"/>
              <a:gd name="adj2" fmla="val 64614"/>
            </a:avLst>
          </a:prstGeom>
          <a:solidFill>
            <a:schemeClr val="hlink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515" name="AutoShape 27"/>
          <p:cNvSpPr>
            <a:spLocks noChangeArrowheads="1"/>
          </p:cNvSpPr>
          <p:nvPr/>
        </p:nvSpPr>
        <p:spPr bwMode="auto">
          <a:xfrm flipV="1">
            <a:off x="6084888" y="3429000"/>
            <a:ext cx="323850" cy="858838"/>
          </a:xfrm>
          <a:prstGeom prst="upArrow">
            <a:avLst>
              <a:gd name="adj1" fmla="val 50000"/>
              <a:gd name="adj2" fmla="val 66299"/>
            </a:avLst>
          </a:prstGeom>
          <a:solidFill>
            <a:srgbClr val="99CCFF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1516" name="Text Box 28"/>
          <p:cNvSpPr txBox="1">
            <a:spLocks noChangeArrowheads="1"/>
          </p:cNvSpPr>
          <p:nvPr/>
        </p:nvSpPr>
        <p:spPr bwMode="auto">
          <a:xfrm>
            <a:off x="3563938" y="1901825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="1">
                <a:solidFill>
                  <a:schemeClr val="accent2"/>
                </a:solidFill>
              </a:rPr>
              <a:t>N</a:t>
            </a:r>
          </a:p>
        </p:txBody>
      </p:sp>
      <p:sp>
        <p:nvSpPr>
          <p:cNvPr id="191517" name="Text Box 29"/>
          <p:cNvSpPr txBox="1">
            <a:spLocks noChangeArrowheads="1"/>
          </p:cNvSpPr>
          <p:nvPr/>
        </p:nvSpPr>
        <p:spPr bwMode="auto">
          <a:xfrm>
            <a:off x="5076825" y="1901825"/>
            <a:ext cx="395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="1">
                <a:solidFill>
                  <a:schemeClr val="accent2"/>
                </a:solidFill>
              </a:rPr>
              <a:t>S</a:t>
            </a:r>
          </a:p>
        </p:txBody>
      </p:sp>
      <p:sp>
        <p:nvSpPr>
          <p:cNvPr id="191518" name="Text Box 30"/>
          <p:cNvSpPr txBox="1">
            <a:spLocks noChangeArrowheads="1"/>
          </p:cNvSpPr>
          <p:nvPr/>
        </p:nvSpPr>
        <p:spPr bwMode="auto">
          <a:xfrm>
            <a:off x="1169988" y="4905375"/>
            <a:ext cx="68040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The collapsing field induces an EMF that maintains the applied voltage and hence slows the current’s decay.</a:t>
            </a:r>
          </a:p>
        </p:txBody>
      </p:sp>
      <p:sp>
        <p:nvSpPr>
          <p:cNvPr id="191519" name="Text Box 31"/>
          <p:cNvSpPr txBox="1">
            <a:spLocks noChangeArrowheads="1"/>
          </p:cNvSpPr>
          <p:nvPr/>
        </p:nvSpPr>
        <p:spPr bwMode="auto">
          <a:xfrm>
            <a:off x="5678488" y="3789363"/>
            <a:ext cx="4381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480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91520" name="Text Box 32"/>
          <p:cNvSpPr txBox="1">
            <a:spLocks noChangeArrowheads="1"/>
          </p:cNvSpPr>
          <p:nvPr/>
        </p:nvSpPr>
        <p:spPr bwMode="auto">
          <a:xfrm>
            <a:off x="3014663" y="3789363"/>
            <a:ext cx="47783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480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91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750"/>
                                        <p:tgtEl>
                                          <p:spTgt spid="191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750"/>
                                        <p:tgtEl>
                                          <p:spTgt spid="191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9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5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750"/>
                                        <p:tgtEl>
                                          <p:spTgt spid="191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750"/>
                                        <p:tgtEl>
                                          <p:spTgt spid="191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750"/>
                                        <p:tgtEl>
                                          <p:spTgt spid="191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750"/>
                                        <p:tgtEl>
                                          <p:spTgt spid="191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4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750"/>
                                        <p:tgtEl>
                                          <p:spTgt spid="191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750"/>
                                        <p:tgtEl>
                                          <p:spTgt spid="191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750"/>
                                        <p:tgtEl>
                                          <p:spTgt spid="191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750"/>
                                        <p:tgtEl>
                                          <p:spTgt spid="1914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63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750"/>
                                        <p:tgtEl>
                                          <p:spTgt spid="191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750"/>
                                        <p:tgtEl>
                                          <p:spTgt spid="1914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2000"/>
                                        <p:tgtEl>
                                          <p:spTgt spid="191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2000"/>
                                        <p:tgtEl>
                                          <p:spTgt spid="191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2000"/>
                                        <p:tgtEl>
                                          <p:spTgt spid="191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2000"/>
                                        <p:tgtEl>
                                          <p:spTgt spid="191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2000"/>
                                        <p:tgtEl>
                                          <p:spTgt spid="191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2000"/>
                                        <p:tgtEl>
                                          <p:spTgt spid="1915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2000"/>
                                        <p:tgtEl>
                                          <p:spTgt spid="191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0" grpId="0" animBg="1"/>
      <p:bldP spid="191491" grpId="0" animBg="1"/>
      <p:bldP spid="191492" grpId="0" animBg="1"/>
      <p:bldP spid="191493" grpId="0" animBg="1"/>
      <p:bldP spid="191494" grpId="0" animBg="1"/>
      <p:bldP spid="191495" grpId="0" animBg="1"/>
      <p:bldP spid="191496" grpId="0" animBg="1"/>
      <p:bldP spid="191497" grpId="0" animBg="1"/>
      <p:bldP spid="191498" grpId="0" animBg="1"/>
      <p:bldP spid="191499" grpId="0" animBg="1"/>
      <p:bldP spid="191500" grpId="0" animBg="1"/>
      <p:bldP spid="191501" grpId="0" animBg="1"/>
      <p:bldP spid="191503" grpId="0"/>
      <p:bldP spid="191504" grpId="0"/>
      <p:bldP spid="191514" grpId="0" animBg="1"/>
      <p:bldP spid="191515" grpId="0" animBg="1"/>
      <p:bldP spid="191515" grpId="1" animBg="1"/>
      <p:bldP spid="191516" grpId="0"/>
      <p:bldP spid="191516" grpId="1"/>
      <p:bldP spid="191517" grpId="0"/>
      <p:bldP spid="191517" grpId="1"/>
      <p:bldP spid="191518" grpId="0"/>
      <p:bldP spid="191519" grpId="0"/>
      <p:bldP spid="191519" grpId="1"/>
      <p:bldP spid="191520" grpId="0"/>
      <p:bldP spid="191520" grpId="1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690E0-86C8-433D-B4DB-FB131D186DC9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1572-5608-4E9D-AA1D-80C056E6C059}" type="slidenum">
              <a:rPr lang="en-AU" altLang="en-US">
                <a:solidFill>
                  <a:srgbClr val="000000"/>
                </a:solidFill>
              </a:rPr>
              <a:pPr/>
              <a:t>9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0" y="0"/>
            <a:ext cx="176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>
                <a:solidFill>
                  <a:srgbClr val="000000"/>
                </a:solidFill>
              </a:rPr>
              <a:t>Ex. 3</a:t>
            </a:r>
          </a:p>
        </p:txBody>
      </p:sp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5436380" y="1808820"/>
            <a:ext cx="262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>
                <a:solidFill>
                  <a:srgbClr val="000000"/>
                </a:solidFill>
              </a:rPr>
              <a:t>N = </a:t>
            </a:r>
            <a:r>
              <a:rPr lang="en-AU" altLang="en-US" dirty="0" smtClean="0">
                <a:solidFill>
                  <a:srgbClr val="000000"/>
                </a:solidFill>
              </a:rPr>
              <a:t>1000 </a:t>
            </a:r>
            <a:r>
              <a:rPr lang="en-AU" altLang="en-US" dirty="0">
                <a:solidFill>
                  <a:srgbClr val="000000"/>
                </a:solidFill>
              </a:rPr>
              <a:t>turns</a:t>
            </a:r>
          </a:p>
        </p:txBody>
      </p:sp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5248225" y="2469890"/>
            <a:ext cx="28745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altLang="en-US" dirty="0">
                <a:solidFill>
                  <a:srgbClr val="000000"/>
                </a:solidFill>
              </a:rPr>
              <a:t>ΔΦ</a:t>
            </a:r>
            <a:r>
              <a:rPr lang="en-AU" altLang="en-US" dirty="0">
                <a:solidFill>
                  <a:srgbClr val="000000"/>
                </a:solidFill>
              </a:rPr>
              <a:t> = (</a:t>
            </a:r>
            <a:r>
              <a:rPr lang="en-AU" altLang="en-US" dirty="0" smtClean="0">
                <a:solidFill>
                  <a:srgbClr val="000000"/>
                </a:solidFill>
              </a:rPr>
              <a:t>0 - 0.01) </a:t>
            </a:r>
            <a:r>
              <a:rPr lang="en-AU" altLang="en-US" dirty="0" err="1">
                <a:solidFill>
                  <a:srgbClr val="000000"/>
                </a:solidFill>
              </a:rPr>
              <a:t>Wb</a:t>
            </a:r>
            <a:endParaRPr lang="el-GR" altLang="en-US" dirty="0">
              <a:solidFill>
                <a:srgbClr val="000000"/>
              </a:solidFill>
            </a:endParaRP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5435166" y="5114170"/>
            <a:ext cx="2989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>
                <a:solidFill>
                  <a:srgbClr val="000000"/>
                </a:solidFill>
              </a:rPr>
              <a:t>e = </a:t>
            </a:r>
            <a:r>
              <a:rPr lang="en-AU" altLang="en-US" sz="2800" dirty="0" smtClean="0">
                <a:solidFill>
                  <a:srgbClr val="000000"/>
                </a:solidFill>
              </a:rPr>
              <a:t>1000 </a:t>
            </a:r>
            <a:r>
              <a:rPr lang="en-AU" altLang="en-US" sz="2800" dirty="0">
                <a:solidFill>
                  <a:srgbClr val="000000"/>
                </a:solidFill>
              </a:rPr>
              <a:t>x </a:t>
            </a:r>
            <a:r>
              <a:rPr lang="en-AU" altLang="en-US" sz="2800" dirty="0" smtClean="0">
                <a:solidFill>
                  <a:srgbClr val="000000"/>
                </a:solidFill>
              </a:rPr>
              <a:t>0.2</a:t>
            </a:r>
            <a:endParaRPr lang="en-AU" altLang="en-US" sz="2800" dirty="0">
              <a:solidFill>
                <a:srgbClr val="000000"/>
              </a:solidFill>
            </a:endParaRP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5435166" y="5837151"/>
            <a:ext cx="29892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>
                <a:solidFill>
                  <a:srgbClr val="000000"/>
                </a:solidFill>
              </a:rPr>
              <a:t>e = 2</a:t>
            </a:r>
            <a:r>
              <a:rPr lang="en-AU" altLang="en-US" sz="2800" dirty="0" smtClean="0">
                <a:solidFill>
                  <a:srgbClr val="000000"/>
                </a:solidFill>
              </a:rPr>
              <a:t>00 </a:t>
            </a:r>
            <a:r>
              <a:rPr lang="en-AU" altLang="en-US" sz="2800" dirty="0">
                <a:solidFill>
                  <a:srgbClr val="000000"/>
                </a:solidFill>
              </a:rPr>
              <a:t>V</a:t>
            </a:r>
          </a:p>
        </p:txBody>
      </p:sp>
      <p:sp>
        <p:nvSpPr>
          <p:cNvPr id="172052" name="Text Box 20"/>
          <p:cNvSpPr txBox="1">
            <a:spLocks noChangeArrowheads="1"/>
          </p:cNvSpPr>
          <p:nvPr/>
        </p:nvSpPr>
        <p:spPr bwMode="auto">
          <a:xfrm>
            <a:off x="5256163" y="3130960"/>
            <a:ext cx="2916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75000"/>
              </a:spcBef>
            </a:pPr>
            <a:r>
              <a:rPr lang="el-GR" altLang="en-US" dirty="0">
                <a:solidFill>
                  <a:srgbClr val="000000"/>
                </a:solidFill>
              </a:rPr>
              <a:t>ΔΦ</a:t>
            </a:r>
            <a:r>
              <a:rPr lang="en-AU" altLang="en-US" dirty="0">
                <a:solidFill>
                  <a:srgbClr val="000000"/>
                </a:solidFill>
              </a:rPr>
              <a:t> = </a:t>
            </a:r>
            <a:r>
              <a:rPr lang="en-AU" altLang="en-US" dirty="0" smtClean="0">
                <a:solidFill>
                  <a:srgbClr val="000000"/>
                </a:solidFill>
              </a:rPr>
              <a:t>- 0.01 </a:t>
            </a:r>
            <a:r>
              <a:rPr lang="en-AU" altLang="en-US" dirty="0" err="1">
                <a:solidFill>
                  <a:srgbClr val="000000"/>
                </a:solidFill>
              </a:rPr>
              <a:t>Wb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72053" name="Rectangle 21"/>
          <p:cNvSpPr>
            <a:spLocks noChangeArrowheads="1"/>
          </p:cNvSpPr>
          <p:nvPr/>
        </p:nvSpPr>
        <p:spPr bwMode="auto">
          <a:xfrm>
            <a:off x="5297202" y="3792030"/>
            <a:ext cx="265917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l-GR" altLang="en-US" dirty="0">
                <a:solidFill>
                  <a:srgbClr val="000000"/>
                </a:solidFill>
              </a:rPr>
              <a:t>Δ</a:t>
            </a:r>
            <a:r>
              <a:rPr lang="en-AU" altLang="en-US" dirty="0">
                <a:solidFill>
                  <a:srgbClr val="000000"/>
                </a:solidFill>
              </a:rPr>
              <a:t>t = </a:t>
            </a:r>
            <a:r>
              <a:rPr lang="en-AU" altLang="en-US" dirty="0" smtClean="0">
                <a:solidFill>
                  <a:srgbClr val="000000"/>
                </a:solidFill>
              </a:rPr>
              <a:t>0.05 </a:t>
            </a:r>
            <a:r>
              <a:rPr lang="en-AU" altLang="en-US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172054" name="Rectangle 22"/>
          <p:cNvSpPr>
            <a:spLocks noChangeArrowheads="1"/>
          </p:cNvSpPr>
          <p:nvPr/>
        </p:nvSpPr>
        <p:spPr bwMode="auto">
          <a:xfrm>
            <a:off x="5004048" y="4453100"/>
            <a:ext cx="25795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75000"/>
              </a:spcBef>
            </a:pPr>
            <a:r>
              <a:rPr lang="el-GR" altLang="en-US" baseline="30000" dirty="0">
                <a:solidFill>
                  <a:srgbClr val="000000"/>
                </a:solidFill>
              </a:rPr>
              <a:t>ΔΦ</a:t>
            </a:r>
            <a:r>
              <a:rPr lang="en-AU" altLang="en-US" dirty="0">
                <a:solidFill>
                  <a:srgbClr val="000000"/>
                </a:solidFill>
              </a:rPr>
              <a:t>/</a:t>
            </a:r>
            <a:r>
              <a:rPr lang="el-GR" altLang="en-US" baseline="-25000" dirty="0">
                <a:solidFill>
                  <a:srgbClr val="000000"/>
                </a:solidFill>
              </a:rPr>
              <a:t>Δ</a:t>
            </a:r>
            <a:r>
              <a:rPr lang="en-AU" altLang="en-US" baseline="-25000" dirty="0">
                <a:solidFill>
                  <a:srgbClr val="000000"/>
                </a:solidFill>
              </a:rPr>
              <a:t>t </a:t>
            </a:r>
            <a:r>
              <a:rPr lang="en-AU" altLang="en-US" dirty="0">
                <a:solidFill>
                  <a:srgbClr val="000000"/>
                </a:solidFill>
              </a:rPr>
              <a:t>= </a:t>
            </a:r>
            <a:r>
              <a:rPr lang="en-AU" altLang="en-US" dirty="0" smtClean="0">
                <a:solidFill>
                  <a:srgbClr val="000000"/>
                </a:solidFill>
              </a:rPr>
              <a:t>0.2 </a:t>
            </a:r>
            <a:r>
              <a:rPr lang="en-AU" altLang="en-US" dirty="0">
                <a:solidFill>
                  <a:srgbClr val="000000"/>
                </a:solidFill>
              </a:rPr>
              <a:t>Wbs</a:t>
            </a:r>
            <a:r>
              <a:rPr lang="en-AU" altLang="en-US" baseline="30000" dirty="0">
                <a:solidFill>
                  <a:srgbClr val="000000"/>
                </a:solidFill>
              </a:rPr>
              <a:t>-1</a:t>
            </a:r>
            <a:endParaRPr lang="el-GR" altLang="en-US" baseline="30000" dirty="0">
              <a:solidFill>
                <a:srgbClr val="000000"/>
              </a:solidFill>
            </a:endParaRPr>
          </a:p>
        </p:txBody>
      </p:sp>
      <p:graphicFrame>
        <p:nvGraphicFramePr>
          <p:cNvPr id="17205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8407693"/>
              </p:ext>
            </p:extLst>
          </p:nvPr>
        </p:nvGraphicFramePr>
        <p:xfrm>
          <a:off x="1006624" y="4185084"/>
          <a:ext cx="198120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49" name="Equation" r:id="rId3" imgW="711000" imgH="380880" progId="Equation.3">
                  <p:embed/>
                </p:oleObj>
              </mc:Choice>
              <mc:Fallback>
                <p:oleObj name="Equation" r:id="rId3" imgW="71100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624" y="4185084"/>
                        <a:ext cx="1981200" cy="1057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75556" y="549275"/>
            <a:ext cx="828092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A coil of 1000 turns carries a current which establishes a flux of </a:t>
            </a:r>
            <a:r>
              <a:rPr lang="en-AU" altLang="en-US" sz="2000" dirty="0" smtClean="0">
                <a:solidFill>
                  <a:srgbClr val="000000"/>
                </a:solidFill>
              </a:rPr>
              <a:t>0.01 </a:t>
            </a:r>
            <a:r>
              <a:rPr lang="en-AU" altLang="en-US" sz="2000" dirty="0" err="1" smtClean="0">
                <a:solidFill>
                  <a:srgbClr val="000000"/>
                </a:solidFill>
              </a:rPr>
              <a:t>Wb</a:t>
            </a:r>
            <a:r>
              <a:rPr lang="en-AU" altLang="en-US" sz="2000" dirty="0">
                <a:solidFill>
                  <a:srgbClr val="000000"/>
                </a:solidFill>
              </a:rPr>
              <a:t>. If it takes 0.05 seconds for the current to reach its steady state value, determine the self induced </a:t>
            </a:r>
            <a:r>
              <a:rPr lang="en-AU" altLang="en-US" sz="2000" dirty="0" err="1">
                <a:solidFill>
                  <a:srgbClr val="000000"/>
                </a:solidFill>
              </a:rPr>
              <a:t>emf</a:t>
            </a:r>
            <a:r>
              <a:rPr lang="en-AU" altLang="en-US" sz="2000" dirty="0">
                <a:solidFill>
                  <a:srgbClr val="000000"/>
                </a:solidFill>
              </a:rPr>
              <a:t> of the coil. 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575556" y="1808820"/>
            <a:ext cx="25562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What do we know?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575556" y="3792030"/>
            <a:ext cx="3492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>
                <a:solidFill>
                  <a:srgbClr val="000000"/>
                </a:solidFill>
              </a:rPr>
              <a:t>What do we want to know?</a:t>
            </a:r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3131840" y="1340768"/>
            <a:ext cx="147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4834319" y="1700808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727200" y="944374"/>
            <a:ext cx="115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683200" y="1335815"/>
            <a:ext cx="97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>
            <a:off x="683200" y="1700808"/>
            <a:ext cx="208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54559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7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7" grpId="0"/>
      <p:bldP spid="172038" grpId="0"/>
      <p:bldP spid="172041" grpId="0"/>
      <p:bldP spid="172042" grpId="0"/>
      <p:bldP spid="172052" grpId="0"/>
      <p:bldP spid="172053" grpId="0"/>
      <p:bldP spid="172054" grpId="0"/>
      <p:bldP spid="23" grpId="0"/>
      <p:bldP spid="24" grpId="0"/>
      <p:bldP spid="31" grpId="0" animBg="1"/>
    </p:bld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6243</TotalTime>
  <Words>1953</Words>
  <Application>Microsoft Office PowerPoint</Application>
  <PresentationFormat>On-screen Show (4:3)</PresentationFormat>
  <Paragraphs>590</Paragraphs>
  <Slides>46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Cambria Math</vt:lpstr>
      <vt:lpstr>Comic Sans MS</vt:lpstr>
      <vt:lpstr>Impact</vt:lpstr>
      <vt:lpstr>Mistral</vt:lpstr>
      <vt:lpstr>Times New Roman</vt:lpstr>
      <vt:lpstr>1_Default Design</vt:lpstr>
      <vt:lpstr>Equation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Inductors &amp; Inductance</dc:title>
  <dc:creator>Michael James</dc:creator>
  <cp:lastModifiedBy>James, Michael</cp:lastModifiedBy>
  <cp:revision>258</cp:revision>
  <cp:lastPrinted>2018-10-17T06:03:13Z</cp:lastPrinted>
  <dcterms:created xsi:type="dcterms:W3CDTF">2005-12-16T03:00:21Z</dcterms:created>
  <dcterms:modified xsi:type="dcterms:W3CDTF">2018-11-26T20:30:28Z</dcterms:modified>
</cp:coreProperties>
</file>