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6"/>
  </p:notesMasterIdLst>
  <p:handoutMasterIdLst>
    <p:handoutMasterId r:id="rId27"/>
  </p:handoutMasterIdLst>
  <p:sldIdLst>
    <p:sldId id="352" r:id="rId2"/>
    <p:sldId id="347" r:id="rId3"/>
    <p:sldId id="341" r:id="rId4"/>
    <p:sldId id="342" r:id="rId5"/>
    <p:sldId id="343" r:id="rId6"/>
    <p:sldId id="327" r:id="rId7"/>
    <p:sldId id="328" r:id="rId8"/>
    <p:sldId id="330" r:id="rId9"/>
    <p:sldId id="331" r:id="rId10"/>
    <p:sldId id="332" r:id="rId11"/>
    <p:sldId id="353" r:id="rId12"/>
    <p:sldId id="345" r:id="rId13"/>
    <p:sldId id="346" r:id="rId14"/>
    <p:sldId id="334" r:id="rId15"/>
    <p:sldId id="335" r:id="rId16"/>
    <p:sldId id="336" r:id="rId17"/>
    <p:sldId id="337" r:id="rId18"/>
    <p:sldId id="344" r:id="rId19"/>
    <p:sldId id="351" r:id="rId20"/>
    <p:sldId id="338" r:id="rId21"/>
    <p:sldId id="339" r:id="rId22"/>
    <p:sldId id="340" r:id="rId23"/>
    <p:sldId id="355" r:id="rId24"/>
    <p:sldId id="282" r:id="rId25"/>
  </p:sldIdLst>
  <p:sldSz cx="9144000" cy="6858000" type="screen4x3"/>
  <p:notesSz cx="6858000" cy="9144000"/>
  <p:defaultTextStyle>
    <a:defPPr>
      <a:defRPr lang="en-AU"/>
    </a:defPPr>
    <a:lvl1pPr algn="ctr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ctr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ctr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ctr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ctr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clrMode="bw" scaleToFitPaper="1" frameSlides="1"/>
  <p:clrMru>
    <a:srgbClr val="FF00FF"/>
    <a:srgbClr val="CCFFFF"/>
    <a:srgbClr val="99FFCC"/>
    <a:srgbClr val="FFFFCC"/>
    <a:srgbClr val="00CC00"/>
    <a:srgbClr val="CC6600"/>
    <a:srgbClr val="66FF66"/>
    <a:srgbClr val="66CCFF"/>
    <a:srgbClr val="0066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284" autoAdjust="0"/>
    <p:restoredTop sz="88848" autoAdjust="0"/>
  </p:normalViewPr>
  <p:slideViewPr>
    <p:cSldViewPr showGuides="1">
      <p:cViewPr varScale="1">
        <p:scale>
          <a:sx n="105" d="100"/>
          <a:sy n="105" d="100"/>
        </p:scale>
        <p:origin x="1074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77" d="100"/>
          <a:sy n="77" d="100"/>
        </p:scale>
        <p:origin x="-2124" y="-78"/>
      </p:cViewPr>
      <p:guideLst>
        <p:guide orient="horz" pos="288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Relationship Id="rId4" Type="http://schemas.openxmlformats.org/officeDocument/2006/relationships/image" Target="../media/image8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5" Type="http://schemas.openxmlformats.org/officeDocument/2006/relationships/image" Target="../media/image14.wmf"/><Relationship Id="rId4" Type="http://schemas.openxmlformats.org/officeDocument/2006/relationships/image" Target="../media/image13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2.wmf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8BC5B6D8-9A23-43E6-88AA-BE36619DAC27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AU"/>
              <a:t>AE(dc)_L10.ppt</a:t>
            </a:r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F653BE77-00C7-49DC-A92E-D7EA9CBA162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343299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4E2992ED-D741-4287-A259-B656300D3153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noProof="0" smtClean="0"/>
              <a:t>Click to edit Master text styles</a:t>
            </a:r>
          </a:p>
          <a:p>
            <a:pPr lvl="1"/>
            <a:r>
              <a:rPr lang="en-AU" noProof="0" smtClean="0"/>
              <a:t>Second level</a:t>
            </a:r>
          </a:p>
          <a:p>
            <a:pPr lvl="2"/>
            <a:r>
              <a:rPr lang="en-AU" noProof="0" smtClean="0"/>
              <a:t>Third level</a:t>
            </a:r>
          </a:p>
          <a:p>
            <a:pPr lvl="3"/>
            <a:r>
              <a:rPr lang="en-AU" noProof="0" smtClean="0"/>
              <a:t>Fourth level</a:t>
            </a:r>
          </a:p>
          <a:p>
            <a:pPr lvl="4"/>
            <a:r>
              <a:rPr lang="en-AU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AU"/>
              <a:t>AE(dc)_L10.ppt</a:t>
            </a: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79171E12-BD46-494D-972A-63595F4A5F76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36930957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AU" smtClean="0">
                <a:solidFill>
                  <a:prstClr val="black"/>
                </a:solidFill>
              </a:rPr>
              <a:t>12/09/2018</a:t>
            </a:r>
            <a:endParaRPr lang="en-AU" dirty="0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AU" smtClean="0">
                <a:solidFill>
                  <a:prstClr val="black"/>
                </a:solidFill>
              </a:rPr>
              <a:t>G101A_(08)_DC_Generator_Pt_2</a:t>
            </a:r>
            <a:endParaRPr lang="en-AU" dirty="0">
              <a:solidFill>
                <a:prstClr val="black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9AED98-2EFA-4212-99E6-F2153A9A8DB9}" type="slidenum">
              <a:rPr lang="en-AU">
                <a:solidFill>
                  <a:prstClr val="black"/>
                </a:solidFill>
              </a:rPr>
              <a:pPr/>
              <a:t>1</a:t>
            </a:fld>
            <a:endParaRPr lang="en-AU" dirty="0">
              <a:solidFill>
                <a:prstClr val="black"/>
              </a:solidFill>
            </a:endParaRPr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Title </a:t>
            </a:r>
          </a:p>
        </p:txBody>
      </p:sp>
      <p:sp>
        <p:nvSpPr>
          <p:cNvPr id="2" name="Header Placeholder 1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AU" dirty="0">
                <a:solidFill>
                  <a:prstClr val="black"/>
                </a:solidFill>
              </a:rPr>
              <a:t>G102A_ (01A)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AA15DF8-CADF-4FD8-8D35-C0073E0843C3}" type="datetime1">
              <a:rPr lang="en-AU" altLang="en-US">
                <a:solidFill>
                  <a:srgbClr val="000000"/>
                </a:solidFill>
              </a:rPr>
              <a:pPr/>
              <a:t>27/11/2018</a:t>
            </a:fld>
            <a:endParaRPr lang="en-AU" altLang="en-US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D7AD88-9704-4E55-8DB8-F10EBAA5836A}" type="slidenum">
              <a:rPr lang="en-AU" altLang="en-US">
                <a:solidFill>
                  <a:srgbClr val="000000"/>
                </a:solidFill>
              </a:rPr>
              <a:pPr/>
              <a:t>‹#›</a:t>
            </a:fld>
            <a:endParaRPr lang="en-AU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4487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98000"/>
            <a:ext cx="1905000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400">
                <a:latin typeface="+mn-lt"/>
              </a:defRPr>
            </a:lvl1pPr>
          </a:lstStyle>
          <a:p>
            <a:fld id="{1519C3A4-1A93-446F-BF32-18A28C8AC048}" type="datetime1">
              <a:rPr lang="en-AU" altLang="en-US">
                <a:solidFill>
                  <a:srgbClr val="000000"/>
                </a:solidFill>
              </a:rPr>
              <a:pPr/>
              <a:t>27/11/2018</a:t>
            </a:fld>
            <a:endParaRPr lang="en-AU" altLang="en-US" dirty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498000"/>
            <a:ext cx="1905000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>
                <a:latin typeface="+mn-lt"/>
              </a:defRPr>
            </a:lvl1pPr>
          </a:lstStyle>
          <a:p>
            <a:fld id="{F45ABA31-C29F-4857-A77D-B867BEAE77AC}" type="slidenum">
              <a:rPr lang="en-AU" altLang="en-US">
                <a:solidFill>
                  <a:srgbClr val="000000"/>
                </a:solidFill>
              </a:rPr>
              <a:pPr/>
              <a:t>‹#›</a:t>
            </a:fld>
            <a:endParaRPr lang="en-AU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6489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hf hdr="0" ft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3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7.bin"/><Relationship Id="rId10" Type="http://schemas.openxmlformats.org/officeDocument/2006/relationships/image" Target="../media/image8.wmf"/><Relationship Id="rId4" Type="http://schemas.openxmlformats.org/officeDocument/2006/relationships/image" Target="../media/image5.wmf"/><Relationship Id="rId9" Type="http://schemas.openxmlformats.org/officeDocument/2006/relationships/oleObject" Target="../embeddings/oleObject9.bin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9.w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oleObject" Target="../embeddings/oleObject11.bin"/><Relationship Id="rId7" Type="http://schemas.openxmlformats.org/officeDocument/2006/relationships/oleObject" Target="../embeddings/oleObject13.bin"/><Relationship Id="rId12" Type="http://schemas.openxmlformats.org/officeDocument/2006/relationships/image" Target="../media/image14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1.wmf"/><Relationship Id="rId11" Type="http://schemas.openxmlformats.org/officeDocument/2006/relationships/oleObject" Target="../embeddings/oleObject15.bin"/><Relationship Id="rId5" Type="http://schemas.openxmlformats.org/officeDocument/2006/relationships/oleObject" Target="../embeddings/oleObject12.bin"/><Relationship Id="rId10" Type="http://schemas.openxmlformats.org/officeDocument/2006/relationships/image" Target="../media/image13.wmf"/><Relationship Id="rId4" Type="http://schemas.openxmlformats.org/officeDocument/2006/relationships/image" Target="../media/image10.wmf"/><Relationship Id="rId9" Type="http://schemas.openxmlformats.org/officeDocument/2006/relationships/oleObject" Target="../embeddings/oleObject14.bin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oleObject" Target="../embeddings/oleObject16.bin"/><Relationship Id="rId7" Type="http://schemas.openxmlformats.org/officeDocument/2006/relationships/oleObject" Target="../embeddings/oleObject18.bin"/><Relationship Id="rId12" Type="http://schemas.openxmlformats.org/officeDocument/2006/relationships/image" Target="../media/image18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15.wmf"/><Relationship Id="rId11" Type="http://schemas.openxmlformats.org/officeDocument/2006/relationships/oleObject" Target="../embeddings/oleObject20.bin"/><Relationship Id="rId5" Type="http://schemas.openxmlformats.org/officeDocument/2006/relationships/oleObject" Target="../embeddings/oleObject17.bin"/><Relationship Id="rId10" Type="http://schemas.openxmlformats.org/officeDocument/2006/relationships/image" Target="../media/image17.wmf"/><Relationship Id="rId4" Type="http://schemas.openxmlformats.org/officeDocument/2006/relationships/image" Target="../media/image12.wmf"/><Relationship Id="rId9" Type="http://schemas.openxmlformats.org/officeDocument/2006/relationships/oleObject" Target="../embeddings/oleObject19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9.w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3" Type="http://schemas.openxmlformats.org/officeDocument/2006/relationships/oleObject" Target="../embeddings/oleObject22.bin"/><Relationship Id="rId7" Type="http://schemas.openxmlformats.org/officeDocument/2006/relationships/oleObject" Target="../embeddings/oleObject2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20.wmf"/><Relationship Id="rId5" Type="http://schemas.openxmlformats.org/officeDocument/2006/relationships/oleObject" Target="../embeddings/oleObject23.bin"/><Relationship Id="rId4" Type="http://schemas.openxmlformats.org/officeDocument/2006/relationships/image" Target="../media/image19.w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359BB-37AA-492D-9A2D-F276F73E8342}" type="datetime1">
              <a:rPr lang="en-AU" smtClean="0">
                <a:solidFill>
                  <a:srgbClr val="000000"/>
                </a:solidFill>
              </a:rPr>
              <a:pPr/>
              <a:t>27/11/2018</a:t>
            </a:fld>
            <a:endParaRPr lang="en-AU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55850-5E45-4649-9A05-A4501BF8BCBC}" type="slidenum">
              <a:rPr lang="en-AU">
                <a:solidFill>
                  <a:srgbClr val="000000"/>
                </a:solidFill>
              </a:rPr>
              <a:pPr/>
              <a:t>1</a:t>
            </a:fld>
            <a:endParaRPr lang="en-AU" dirty="0">
              <a:solidFill>
                <a:srgbClr val="000000"/>
              </a:solidFill>
            </a:endParaRPr>
          </a:p>
        </p:txBody>
      </p:sp>
      <p:sp>
        <p:nvSpPr>
          <p:cNvPr id="2054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  <p:sp>
        <p:nvSpPr>
          <p:cNvPr id="2" name="Rectangle 1"/>
          <p:cNvSpPr/>
          <p:nvPr/>
        </p:nvSpPr>
        <p:spPr>
          <a:xfrm>
            <a:off x="342000" y="1374592"/>
            <a:ext cx="8460000" cy="41088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en-AU" sz="4000" b="1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CCCCFF">
                    <a:lumMod val="50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UEENEEG101A </a:t>
            </a:r>
            <a:br>
              <a:rPr lang="en-AU" sz="4000" b="1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CCCCFF">
                    <a:lumMod val="50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AU" sz="4000" b="1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CCCCFF">
                    <a:lumMod val="50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Solve problems in electromagnetic devices and related </a:t>
            </a:r>
            <a:r>
              <a:rPr lang="en-AU" sz="40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CCCCFF">
                    <a:lumMod val="50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circuits</a:t>
            </a:r>
          </a:p>
          <a:p>
            <a:endParaRPr lang="en-AU" sz="4000" b="1" dirty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CCCCFF">
                  <a:lumMod val="50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en-AU" sz="54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CCCCFF">
                    <a:lumMod val="50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DC Motors</a:t>
            </a:r>
            <a:endParaRPr lang="en-AU" sz="5400" b="1" dirty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CCCCFF">
                  <a:lumMod val="50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21868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115E7D-C516-46A3-8D69-E3DC1DC38ADD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3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906F98-3D1E-4C47-B5F8-95F267964A29}" type="slidenum">
              <a:rPr lang="en-AU"/>
              <a:pPr>
                <a:defRPr/>
              </a:pPr>
              <a:t>10</a:t>
            </a:fld>
            <a:endParaRPr lang="en-AU"/>
          </a:p>
        </p:txBody>
      </p:sp>
      <p:sp>
        <p:nvSpPr>
          <p:cNvPr id="282671" name="Oval 47"/>
          <p:cNvSpPr>
            <a:spLocks noChangeArrowheads="1"/>
          </p:cNvSpPr>
          <p:nvPr/>
        </p:nvSpPr>
        <p:spPr bwMode="auto">
          <a:xfrm>
            <a:off x="2663825" y="1916113"/>
            <a:ext cx="3854450" cy="3854450"/>
          </a:xfrm>
          <a:prstGeom prst="ellipse">
            <a:avLst/>
          </a:prstGeom>
          <a:noFill/>
          <a:ln w="38100" cap="rnd" algn="ctr">
            <a:solidFill>
              <a:schemeClr val="accent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82628" name="Text Box 4"/>
          <p:cNvSpPr txBox="1">
            <a:spLocks noChangeArrowheads="1"/>
          </p:cNvSpPr>
          <p:nvPr/>
        </p:nvSpPr>
        <p:spPr bwMode="auto">
          <a:xfrm>
            <a:off x="755650" y="260350"/>
            <a:ext cx="50768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800"/>
              <a:t>Torque is Turning Effort</a:t>
            </a:r>
          </a:p>
        </p:txBody>
      </p:sp>
      <p:sp>
        <p:nvSpPr>
          <p:cNvPr id="282629" name="Text Box 5"/>
          <p:cNvSpPr txBox="1">
            <a:spLocks noChangeArrowheads="1"/>
          </p:cNvSpPr>
          <p:nvPr/>
        </p:nvSpPr>
        <p:spPr bwMode="auto">
          <a:xfrm>
            <a:off x="755650" y="939800"/>
            <a:ext cx="28797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800"/>
              <a:t>and depends on:</a:t>
            </a:r>
          </a:p>
        </p:txBody>
      </p:sp>
      <p:sp>
        <p:nvSpPr>
          <p:cNvPr id="282630" name="Text Box 6"/>
          <p:cNvSpPr txBox="1">
            <a:spLocks noChangeArrowheads="1"/>
          </p:cNvSpPr>
          <p:nvPr/>
        </p:nvSpPr>
        <p:spPr bwMode="auto">
          <a:xfrm>
            <a:off x="311150" y="5665427"/>
            <a:ext cx="3852863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4800"/>
              <a:t>T = Fr	{Nm}</a:t>
            </a:r>
          </a:p>
        </p:txBody>
      </p:sp>
      <p:sp>
        <p:nvSpPr>
          <p:cNvPr id="282631" name="Text Box 7"/>
          <p:cNvSpPr txBox="1">
            <a:spLocks noChangeArrowheads="1"/>
          </p:cNvSpPr>
          <p:nvPr/>
        </p:nvSpPr>
        <p:spPr bwMode="auto">
          <a:xfrm>
            <a:off x="3563938" y="981075"/>
            <a:ext cx="54705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400"/>
              <a:t> The Force exerted on the conductor</a:t>
            </a:r>
          </a:p>
        </p:txBody>
      </p:sp>
      <p:sp>
        <p:nvSpPr>
          <p:cNvPr id="282632" name="Text Box 8"/>
          <p:cNvSpPr txBox="1">
            <a:spLocks noChangeArrowheads="1"/>
          </p:cNvSpPr>
          <p:nvPr/>
        </p:nvSpPr>
        <p:spPr bwMode="auto">
          <a:xfrm>
            <a:off x="3563938" y="1376363"/>
            <a:ext cx="50403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400"/>
              <a:t> Radius of the Armature</a:t>
            </a:r>
          </a:p>
        </p:txBody>
      </p:sp>
      <p:sp>
        <p:nvSpPr>
          <p:cNvPr id="282637" name="Text Box 13"/>
          <p:cNvSpPr txBox="1">
            <a:spLocks noChangeArrowheads="1"/>
          </p:cNvSpPr>
          <p:nvPr/>
        </p:nvSpPr>
        <p:spPr bwMode="auto">
          <a:xfrm>
            <a:off x="2136775" y="4618038"/>
            <a:ext cx="100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400"/>
              <a:t>Force</a:t>
            </a:r>
          </a:p>
        </p:txBody>
      </p:sp>
      <p:grpSp>
        <p:nvGrpSpPr>
          <p:cNvPr id="282639" name="Group 15"/>
          <p:cNvGrpSpPr>
            <a:grpSpLocks/>
          </p:cNvGrpSpPr>
          <p:nvPr/>
        </p:nvGrpSpPr>
        <p:grpSpPr bwMode="auto">
          <a:xfrm>
            <a:off x="6310313" y="3681413"/>
            <a:ext cx="360362" cy="360362"/>
            <a:chOff x="3334" y="2047"/>
            <a:chExt cx="227" cy="227"/>
          </a:xfrm>
        </p:grpSpPr>
        <p:sp>
          <p:nvSpPr>
            <p:cNvPr id="17445" name="Oval 9"/>
            <p:cNvSpPr>
              <a:spLocks noChangeArrowheads="1"/>
            </p:cNvSpPr>
            <p:nvPr/>
          </p:nvSpPr>
          <p:spPr bwMode="auto">
            <a:xfrm>
              <a:off x="3334" y="2047"/>
              <a:ext cx="227" cy="227"/>
            </a:xfrm>
            <a:prstGeom prst="ellipse">
              <a:avLst/>
            </a:prstGeom>
            <a:solidFill>
              <a:schemeClr val="accent1"/>
            </a:solidFill>
            <a:ln w="381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7446" name="Oval 14"/>
            <p:cNvSpPr>
              <a:spLocks noChangeArrowheads="1"/>
            </p:cNvSpPr>
            <p:nvPr/>
          </p:nvSpPr>
          <p:spPr bwMode="auto">
            <a:xfrm>
              <a:off x="3436" y="2149"/>
              <a:ext cx="23" cy="23"/>
            </a:xfrm>
            <a:prstGeom prst="ellipse">
              <a:avLst/>
            </a:prstGeom>
            <a:solidFill>
              <a:schemeClr val="accent1"/>
            </a:solidFill>
            <a:ln w="381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  <p:sp>
        <p:nvSpPr>
          <p:cNvPr id="282641" name="Text Box 17"/>
          <p:cNvSpPr txBox="1">
            <a:spLocks noChangeArrowheads="1"/>
          </p:cNvSpPr>
          <p:nvPr/>
        </p:nvSpPr>
        <p:spPr bwMode="auto">
          <a:xfrm>
            <a:off x="3116263" y="3816350"/>
            <a:ext cx="11033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400"/>
              <a:t>Radius</a:t>
            </a:r>
          </a:p>
        </p:txBody>
      </p:sp>
      <p:sp>
        <p:nvSpPr>
          <p:cNvPr id="282649" name="Oval 25"/>
          <p:cNvSpPr>
            <a:spLocks noChangeArrowheads="1"/>
          </p:cNvSpPr>
          <p:nvPr/>
        </p:nvSpPr>
        <p:spPr bwMode="auto">
          <a:xfrm>
            <a:off x="4554538" y="3843338"/>
            <a:ext cx="36512" cy="36512"/>
          </a:xfrm>
          <a:prstGeom prst="ellipse">
            <a:avLst/>
          </a:prstGeom>
          <a:solidFill>
            <a:schemeClr val="accent1"/>
          </a:solidFill>
          <a:ln w="381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grpSp>
        <p:nvGrpSpPr>
          <p:cNvPr id="282653" name="Group 29"/>
          <p:cNvGrpSpPr>
            <a:grpSpLocks/>
          </p:cNvGrpSpPr>
          <p:nvPr/>
        </p:nvGrpSpPr>
        <p:grpSpPr bwMode="auto">
          <a:xfrm>
            <a:off x="2459038" y="3681413"/>
            <a:ext cx="360362" cy="360362"/>
            <a:chOff x="1315" y="2047"/>
            <a:chExt cx="227" cy="227"/>
          </a:xfrm>
        </p:grpSpPr>
        <p:sp>
          <p:nvSpPr>
            <p:cNvPr id="17442" name="Oval 24"/>
            <p:cNvSpPr>
              <a:spLocks noChangeArrowheads="1"/>
            </p:cNvSpPr>
            <p:nvPr/>
          </p:nvSpPr>
          <p:spPr bwMode="auto">
            <a:xfrm>
              <a:off x="1315" y="2047"/>
              <a:ext cx="227" cy="227"/>
            </a:xfrm>
            <a:prstGeom prst="ellipse">
              <a:avLst/>
            </a:prstGeom>
            <a:solidFill>
              <a:schemeClr val="accent1"/>
            </a:solidFill>
            <a:ln w="381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7443" name="Line 27"/>
            <p:cNvSpPr>
              <a:spLocks noChangeShapeType="1"/>
            </p:cNvSpPr>
            <p:nvPr/>
          </p:nvSpPr>
          <p:spPr bwMode="auto">
            <a:xfrm>
              <a:off x="1428" y="2092"/>
              <a:ext cx="0" cy="1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7444" name="Line 28"/>
            <p:cNvSpPr>
              <a:spLocks noChangeShapeType="1"/>
            </p:cNvSpPr>
            <p:nvPr/>
          </p:nvSpPr>
          <p:spPr bwMode="auto">
            <a:xfrm rot="5400000">
              <a:off x="1429" y="2093"/>
              <a:ext cx="0" cy="1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</p:grpSp>
      <p:cxnSp>
        <p:nvCxnSpPr>
          <p:cNvPr id="282654" name="AutoShape 30"/>
          <p:cNvCxnSpPr>
            <a:cxnSpLocks noChangeShapeType="1"/>
            <a:stCxn id="17442" idx="6"/>
            <a:endCxn id="282649" idx="2"/>
          </p:cNvCxnSpPr>
          <p:nvPr/>
        </p:nvCxnSpPr>
        <p:spPr bwMode="auto">
          <a:xfrm>
            <a:off x="2838450" y="3862388"/>
            <a:ext cx="1697038" cy="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2655" name="AutoShape 31"/>
          <p:cNvCxnSpPr>
            <a:cxnSpLocks noChangeShapeType="1"/>
            <a:stCxn id="17445" idx="2"/>
            <a:endCxn id="282649" idx="6"/>
          </p:cNvCxnSpPr>
          <p:nvPr/>
        </p:nvCxnSpPr>
        <p:spPr bwMode="auto">
          <a:xfrm flipH="1">
            <a:off x="4610100" y="3862388"/>
            <a:ext cx="1681163" cy="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82656" name="Text Box 32"/>
          <p:cNvSpPr txBox="1">
            <a:spLocks noChangeArrowheads="1"/>
          </p:cNvSpPr>
          <p:nvPr/>
        </p:nvSpPr>
        <p:spPr bwMode="auto">
          <a:xfrm>
            <a:off x="4886325" y="3816350"/>
            <a:ext cx="11033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400"/>
              <a:t>Radius</a:t>
            </a:r>
          </a:p>
        </p:txBody>
      </p:sp>
      <p:cxnSp>
        <p:nvCxnSpPr>
          <p:cNvPr id="282657" name="AutoShape 33"/>
          <p:cNvCxnSpPr>
            <a:cxnSpLocks noChangeShapeType="1"/>
            <a:stCxn id="17442" idx="4"/>
            <a:endCxn id="282637" idx="0"/>
          </p:cNvCxnSpPr>
          <p:nvPr/>
        </p:nvCxnSpPr>
        <p:spPr bwMode="auto">
          <a:xfrm flipH="1">
            <a:off x="2636838" y="4060825"/>
            <a:ext cx="3175" cy="557213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82658" name="Text Box 34"/>
          <p:cNvSpPr txBox="1">
            <a:spLocks noChangeArrowheads="1"/>
          </p:cNvSpPr>
          <p:nvPr/>
        </p:nvSpPr>
        <p:spPr bwMode="auto">
          <a:xfrm>
            <a:off x="5989638" y="2592388"/>
            <a:ext cx="100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400"/>
              <a:t>Force</a:t>
            </a:r>
          </a:p>
        </p:txBody>
      </p:sp>
      <p:cxnSp>
        <p:nvCxnSpPr>
          <p:cNvPr id="282659" name="AutoShape 35"/>
          <p:cNvCxnSpPr>
            <a:cxnSpLocks noChangeShapeType="1"/>
            <a:stCxn id="282658" idx="2"/>
            <a:endCxn id="17445" idx="0"/>
          </p:cNvCxnSpPr>
          <p:nvPr/>
        </p:nvCxnSpPr>
        <p:spPr bwMode="auto">
          <a:xfrm>
            <a:off x="6489700" y="3049588"/>
            <a:ext cx="1588" cy="612775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282670" name="Group 46"/>
          <p:cNvGrpSpPr>
            <a:grpSpLocks/>
          </p:cNvGrpSpPr>
          <p:nvPr/>
        </p:nvGrpSpPr>
        <p:grpSpPr bwMode="auto">
          <a:xfrm>
            <a:off x="2466975" y="3681413"/>
            <a:ext cx="4211638" cy="360362"/>
            <a:chOff x="1662" y="2438"/>
            <a:chExt cx="2653" cy="227"/>
          </a:xfrm>
        </p:grpSpPr>
        <p:grpSp>
          <p:nvGrpSpPr>
            <p:cNvPr id="17432" name="Group 36"/>
            <p:cNvGrpSpPr>
              <a:grpSpLocks/>
            </p:cNvGrpSpPr>
            <p:nvPr/>
          </p:nvGrpSpPr>
          <p:grpSpPr bwMode="auto">
            <a:xfrm>
              <a:off x="4088" y="2438"/>
              <a:ext cx="227" cy="227"/>
              <a:chOff x="3334" y="2047"/>
              <a:chExt cx="227" cy="227"/>
            </a:xfrm>
          </p:grpSpPr>
          <p:sp>
            <p:nvSpPr>
              <p:cNvPr id="17440" name="Oval 37"/>
              <p:cNvSpPr>
                <a:spLocks noChangeArrowheads="1"/>
              </p:cNvSpPr>
              <p:nvPr/>
            </p:nvSpPr>
            <p:spPr bwMode="auto">
              <a:xfrm>
                <a:off x="3334" y="2047"/>
                <a:ext cx="227" cy="227"/>
              </a:xfrm>
              <a:prstGeom prst="ellipse">
                <a:avLst/>
              </a:prstGeom>
              <a:solidFill>
                <a:schemeClr val="accent1"/>
              </a:solidFill>
              <a:ln w="381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7441" name="Oval 38"/>
              <p:cNvSpPr>
                <a:spLocks noChangeArrowheads="1"/>
              </p:cNvSpPr>
              <p:nvPr/>
            </p:nvSpPr>
            <p:spPr bwMode="auto">
              <a:xfrm>
                <a:off x="3436" y="2149"/>
                <a:ext cx="23" cy="23"/>
              </a:xfrm>
              <a:prstGeom prst="ellipse">
                <a:avLst/>
              </a:prstGeom>
              <a:solidFill>
                <a:schemeClr val="accent1"/>
              </a:solidFill>
              <a:ln w="381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sp>
          <p:nvSpPr>
            <p:cNvPr id="17433" name="Oval 39"/>
            <p:cNvSpPr>
              <a:spLocks noChangeArrowheads="1"/>
            </p:cNvSpPr>
            <p:nvPr/>
          </p:nvSpPr>
          <p:spPr bwMode="auto">
            <a:xfrm>
              <a:off x="2982" y="2540"/>
              <a:ext cx="23" cy="23"/>
            </a:xfrm>
            <a:prstGeom prst="ellipse">
              <a:avLst/>
            </a:prstGeom>
            <a:solidFill>
              <a:schemeClr val="accent1"/>
            </a:solidFill>
            <a:ln w="381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grpSp>
          <p:nvGrpSpPr>
            <p:cNvPr id="17434" name="Group 40"/>
            <p:cNvGrpSpPr>
              <a:grpSpLocks/>
            </p:cNvGrpSpPr>
            <p:nvPr/>
          </p:nvGrpSpPr>
          <p:grpSpPr bwMode="auto">
            <a:xfrm>
              <a:off x="1662" y="2438"/>
              <a:ext cx="227" cy="227"/>
              <a:chOff x="1315" y="2047"/>
              <a:chExt cx="227" cy="227"/>
            </a:xfrm>
          </p:grpSpPr>
          <p:sp>
            <p:nvSpPr>
              <p:cNvPr id="17437" name="Oval 41"/>
              <p:cNvSpPr>
                <a:spLocks noChangeArrowheads="1"/>
              </p:cNvSpPr>
              <p:nvPr/>
            </p:nvSpPr>
            <p:spPr bwMode="auto">
              <a:xfrm>
                <a:off x="1315" y="2047"/>
                <a:ext cx="227" cy="227"/>
              </a:xfrm>
              <a:prstGeom prst="ellipse">
                <a:avLst/>
              </a:prstGeom>
              <a:solidFill>
                <a:schemeClr val="accent1"/>
              </a:solidFill>
              <a:ln w="381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7438" name="Line 42"/>
              <p:cNvSpPr>
                <a:spLocks noChangeShapeType="1"/>
              </p:cNvSpPr>
              <p:nvPr/>
            </p:nvSpPr>
            <p:spPr bwMode="auto">
              <a:xfrm>
                <a:off x="1428" y="2092"/>
                <a:ext cx="0" cy="13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7439" name="Line 43"/>
              <p:cNvSpPr>
                <a:spLocks noChangeShapeType="1"/>
              </p:cNvSpPr>
              <p:nvPr/>
            </p:nvSpPr>
            <p:spPr bwMode="auto">
              <a:xfrm rot="5400000">
                <a:off x="1429" y="2093"/>
                <a:ext cx="0" cy="13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AU"/>
              </a:p>
            </p:txBody>
          </p:sp>
        </p:grpSp>
        <p:cxnSp>
          <p:nvCxnSpPr>
            <p:cNvPr id="17435" name="AutoShape 44"/>
            <p:cNvCxnSpPr>
              <a:cxnSpLocks noChangeShapeType="1"/>
              <a:stCxn id="17437" idx="6"/>
              <a:endCxn id="17433" idx="2"/>
            </p:cNvCxnSpPr>
            <p:nvPr/>
          </p:nvCxnSpPr>
          <p:spPr bwMode="auto">
            <a:xfrm>
              <a:off x="1901" y="2552"/>
              <a:ext cx="1069" cy="0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436" name="AutoShape 45"/>
            <p:cNvCxnSpPr>
              <a:cxnSpLocks noChangeShapeType="1"/>
              <a:stCxn id="17440" idx="2"/>
              <a:endCxn id="17433" idx="6"/>
            </p:cNvCxnSpPr>
            <p:nvPr/>
          </p:nvCxnSpPr>
          <p:spPr bwMode="auto">
            <a:xfrm flipH="1">
              <a:off x="3017" y="2552"/>
              <a:ext cx="1059" cy="0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282672" name="Text Box 48"/>
          <p:cNvSpPr txBox="1">
            <a:spLocks noChangeArrowheads="1"/>
          </p:cNvSpPr>
          <p:nvPr/>
        </p:nvSpPr>
        <p:spPr bwMode="auto">
          <a:xfrm>
            <a:off x="4476750" y="5665427"/>
            <a:ext cx="435610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4800" dirty="0"/>
              <a:t>T = </a:t>
            </a:r>
            <a:r>
              <a:rPr lang="en-AU" altLang="en-US" sz="4800" dirty="0" err="1"/>
              <a:t>BI</a:t>
            </a:r>
            <a:r>
              <a:rPr lang="en-AU" altLang="en-US" sz="4800" dirty="0" err="1">
                <a:latin typeface="MT Extra" panose="05050102010205020202" pitchFamily="18" charset="2"/>
              </a:rPr>
              <a:t>l</a:t>
            </a:r>
            <a:r>
              <a:rPr lang="en-AU" altLang="en-US" sz="4800" dirty="0" err="1"/>
              <a:t>r</a:t>
            </a:r>
            <a:r>
              <a:rPr lang="en-AU" altLang="en-US" sz="4800" dirty="0"/>
              <a:t>	{Nm}</a:t>
            </a:r>
          </a:p>
        </p:txBody>
      </p:sp>
      <p:sp>
        <p:nvSpPr>
          <p:cNvPr id="39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82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82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82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82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82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82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82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82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82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82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282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82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82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82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84" dur="2000" fill="hold"/>
                                        <p:tgtEl>
                                          <p:spTgt spid="2826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6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282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 nodeType="clickPar">
                      <p:stCondLst>
                        <p:cond delay="indefinite"/>
                      </p:stCondLst>
                      <p:childTnLst>
                        <p:par>
                          <p:cTn id="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2826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2671" grpId="0" animBg="1"/>
      <p:bldP spid="282628" grpId="0"/>
      <p:bldP spid="282629" grpId="0"/>
      <p:bldP spid="282630" grpId="0"/>
      <p:bldP spid="282631" grpId="0"/>
      <p:bldP spid="282632" grpId="0"/>
      <p:bldP spid="282637" grpId="0"/>
      <p:bldP spid="282637" grpId="1"/>
      <p:bldP spid="282641" grpId="0"/>
      <p:bldP spid="282641" grpId="1"/>
      <p:bldP spid="282649" grpId="0" animBg="1"/>
      <p:bldP spid="282656" grpId="0"/>
      <p:bldP spid="282656" grpId="1"/>
      <p:bldP spid="282658" grpId="0"/>
      <p:bldP spid="282658" grpId="1"/>
      <p:bldP spid="282672" grpId="0"/>
      <p:bldP spid="3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414000" y="152636"/>
            <a:ext cx="8316000" cy="26314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lnSpc>
                <a:spcPct val="125000"/>
              </a:lnSpc>
              <a:spcBef>
                <a:spcPts val="600"/>
              </a:spcBef>
            </a:pPr>
            <a:r>
              <a:rPr lang="en-AU" altLang="en-US" dirty="0" smtClean="0"/>
              <a:t>A single loop armature winding of a DC Motor has a diameter of 520mm, a length of 180mm and carries a current of 15A in a magnetic field of 1.1 T. Determine:</a:t>
            </a:r>
          </a:p>
          <a:p>
            <a:pPr marL="457200" indent="-457200" algn="l" eaLnBrk="1" hangingPunct="1">
              <a:lnSpc>
                <a:spcPct val="125000"/>
              </a:lnSpc>
              <a:spcBef>
                <a:spcPts val="600"/>
              </a:spcBef>
              <a:buAutoNum type="alphaLcPeriod"/>
            </a:pPr>
            <a:r>
              <a:rPr lang="en-AU" altLang="en-US" dirty="0" smtClean="0"/>
              <a:t>The force developed on one half of the loop,</a:t>
            </a:r>
          </a:p>
          <a:p>
            <a:pPr marL="457200" indent="-457200" algn="l" eaLnBrk="1" hangingPunct="1">
              <a:lnSpc>
                <a:spcPct val="125000"/>
              </a:lnSpc>
              <a:spcBef>
                <a:spcPts val="600"/>
              </a:spcBef>
              <a:buAutoNum type="alphaLcPeriod"/>
            </a:pPr>
            <a:r>
              <a:rPr lang="en-AU" altLang="en-US" dirty="0" smtClean="0"/>
              <a:t>The torque developed on one half of the loop, and</a:t>
            </a:r>
          </a:p>
          <a:p>
            <a:pPr marL="457200" indent="-457200" algn="l" eaLnBrk="1" hangingPunct="1">
              <a:lnSpc>
                <a:spcPct val="125000"/>
              </a:lnSpc>
              <a:spcBef>
                <a:spcPts val="600"/>
              </a:spcBef>
              <a:buAutoNum type="alphaLcPeriod"/>
            </a:pPr>
            <a:r>
              <a:rPr lang="en-AU" altLang="en-US" dirty="0" smtClean="0"/>
              <a:t>The torque developed by the armature.</a:t>
            </a:r>
            <a:endParaRPr lang="en-AU" alt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DA72587-E417-42AC-AFBC-B03D098B9C09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D6D2C4-8BBB-41CD-A173-47D51C1F021E}" type="slidenum">
              <a:rPr lang="en-AU"/>
              <a:pPr>
                <a:defRPr/>
              </a:pPr>
              <a:t>11</a:t>
            </a:fld>
            <a:endParaRPr lang="en-AU"/>
          </a:p>
        </p:txBody>
      </p:sp>
      <p:sp>
        <p:nvSpPr>
          <p:cNvPr id="280579" name="Text Box 3"/>
          <p:cNvSpPr txBox="1">
            <a:spLocks noChangeArrowheads="1"/>
          </p:cNvSpPr>
          <p:nvPr/>
        </p:nvSpPr>
        <p:spPr bwMode="auto">
          <a:xfrm>
            <a:off x="1288574" y="3676112"/>
            <a:ext cx="148630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b="1" dirty="0">
                <a:latin typeface="MT Extra" panose="05050102010205020202" pitchFamily="18" charset="2"/>
              </a:rPr>
              <a:t>l</a:t>
            </a:r>
            <a:r>
              <a:rPr lang="en-AU" altLang="en-US" dirty="0"/>
              <a:t> = </a:t>
            </a:r>
            <a:r>
              <a:rPr lang="en-AU" altLang="en-US" dirty="0" smtClean="0"/>
              <a:t>180 </a:t>
            </a:r>
            <a:r>
              <a:rPr lang="en-AU" altLang="en-US" dirty="0"/>
              <a:t>mm</a:t>
            </a:r>
          </a:p>
        </p:txBody>
      </p:sp>
      <p:sp>
        <p:nvSpPr>
          <p:cNvPr id="280580" name="Text Box 4"/>
          <p:cNvSpPr txBox="1">
            <a:spLocks noChangeArrowheads="1"/>
          </p:cNvSpPr>
          <p:nvPr/>
        </p:nvSpPr>
        <p:spPr bwMode="auto">
          <a:xfrm>
            <a:off x="1232818" y="4537916"/>
            <a:ext cx="117852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/>
              <a:t>B = </a:t>
            </a:r>
            <a:r>
              <a:rPr lang="en-AU" altLang="en-US" dirty="0" smtClean="0"/>
              <a:t>1.1 </a:t>
            </a:r>
            <a:r>
              <a:rPr lang="en-AU" altLang="en-US" dirty="0"/>
              <a:t>T</a:t>
            </a:r>
          </a:p>
        </p:txBody>
      </p:sp>
      <p:sp>
        <p:nvSpPr>
          <p:cNvPr id="280581" name="Text Box 5"/>
          <p:cNvSpPr txBox="1">
            <a:spLocks noChangeArrowheads="1"/>
          </p:cNvSpPr>
          <p:nvPr/>
        </p:nvSpPr>
        <p:spPr bwMode="auto">
          <a:xfrm>
            <a:off x="1277985" y="4107014"/>
            <a:ext cx="114646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/>
              <a:t>I = </a:t>
            </a:r>
            <a:r>
              <a:rPr lang="en-AU" altLang="en-US" dirty="0" smtClean="0"/>
              <a:t>15 </a:t>
            </a:r>
            <a:r>
              <a:rPr lang="en-AU" altLang="en-US" dirty="0"/>
              <a:t>A</a:t>
            </a:r>
          </a:p>
        </p:txBody>
      </p:sp>
      <p:sp>
        <p:nvSpPr>
          <p:cNvPr id="280583" name="Text Box 7"/>
          <p:cNvSpPr txBox="1">
            <a:spLocks noChangeArrowheads="1"/>
          </p:cNvSpPr>
          <p:nvPr/>
        </p:nvSpPr>
        <p:spPr bwMode="auto">
          <a:xfrm>
            <a:off x="3523240" y="3898500"/>
            <a:ext cx="245291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/>
              <a:t>F = </a:t>
            </a:r>
            <a:r>
              <a:rPr lang="en-AU" altLang="en-US" dirty="0" smtClean="0"/>
              <a:t>1.1 x 15 x 0.180</a:t>
            </a:r>
            <a:endParaRPr lang="en-AU" altLang="en-US" dirty="0"/>
          </a:p>
        </p:txBody>
      </p:sp>
      <p:sp>
        <p:nvSpPr>
          <p:cNvPr id="280584" name="Text Box 8"/>
          <p:cNvSpPr txBox="1">
            <a:spLocks noChangeArrowheads="1"/>
          </p:cNvSpPr>
          <p:nvPr/>
        </p:nvSpPr>
        <p:spPr bwMode="auto">
          <a:xfrm>
            <a:off x="3523240" y="4393272"/>
            <a:ext cx="144302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/>
              <a:t>F = </a:t>
            </a:r>
            <a:r>
              <a:rPr lang="en-AU" altLang="en-US" dirty="0" smtClean="0"/>
              <a:t>2.97 </a:t>
            </a:r>
            <a:r>
              <a:rPr lang="en-AU" altLang="en-US" dirty="0"/>
              <a:t>N</a:t>
            </a: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575556" y="2816932"/>
            <a:ext cx="239841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 anchorCtr="0">
            <a:spAutoFit/>
          </a:bodyPr>
          <a:lstStyle>
            <a:defPPr>
              <a:defRPr lang="en-AU"/>
            </a:defPPr>
            <a:lvl1pPr eaLnBrk="1" hangingPunct="1">
              <a:defRPr sz="2000" baseline="0">
                <a:solidFill>
                  <a:srgbClr val="0000FF"/>
                </a:solidFill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</a:lvl9pPr>
          </a:lstStyle>
          <a:p>
            <a:pPr algn="l"/>
            <a:r>
              <a:rPr lang="en-AU" altLang="en-US" dirty="0"/>
              <a:t>What do we know?</a:t>
            </a:r>
          </a:p>
        </p:txBody>
      </p:sp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3131840" y="2816932"/>
            <a:ext cx="336823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 anchorCtr="0">
            <a:spAutoFit/>
          </a:bodyPr>
          <a:lstStyle>
            <a:defPPr>
              <a:defRPr lang="en-AU"/>
            </a:defPPr>
            <a:lvl1pPr eaLnBrk="1" hangingPunct="1">
              <a:defRPr sz="2000" baseline="0">
                <a:solidFill>
                  <a:srgbClr val="0000FF"/>
                </a:solidFill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</a:lvl9pPr>
          </a:lstStyle>
          <a:p>
            <a:pPr algn="l"/>
            <a:r>
              <a:rPr lang="en-AU" altLang="en-US" dirty="0"/>
              <a:t>What do we want to know?</a:t>
            </a:r>
          </a:p>
        </p:txBody>
      </p:sp>
      <p:cxnSp>
        <p:nvCxnSpPr>
          <p:cNvPr id="16" name="Straight Connector 15"/>
          <p:cNvCxnSpPr/>
          <p:nvPr/>
        </p:nvCxnSpPr>
        <p:spPr bwMode="auto">
          <a:xfrm>
            <a:off x="6602726" y="524615"/>
            <a:ext cx="135365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Straight Connector 16"/>
          <p:cNvCxnSpPr/>
          <p:nvPr/>
        </p:nvCxnSpPr>
        <p:spPr bwMode="auto">
          <a:xfrm>
            <a:off x="461330" y="920659"/>
            <a:ext cx="882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Straight Connector 17"/>
          <p:cNvCxnSpPr/>
          <p:nvPr/>
        </p:nvCxnSpPr>
        <p:spPr bwMode="auto">
          <a:xfrm>
            <a:off x="5400092" y="920659"/>
            <a:ext cx="1764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Straight Connector 18"/>
          <p:cNvCxnSpPr/>
          <p:nvPr/>
        </p:nvCxnSpPr>
        <p:spPr bwMode="auto">
          <a:xfrm>
            <a:off x="791580" y="524615"/>
            <a:ext cx="3240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" name="Text Box 4"/>
          <p:cNvSpPr txBox="1">
            <a:spLocks noChangeArrowheads="1"/>
          </p:cNvSpPr>
          <p:nvPr/>
        </p:nvSpPr>
        <p:spPr bwMode="auto">
          <a:xfrm>
            <a:off x="1268600" y="4968817"/>
            <a:ext cx="153920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 smtClean="0"/>
              <a:t>r </a:t>
            </a:r>
            <a:r>
              <a:rPr lang="en-AU" altLang="en-US" dirty="0"/>
              <a:t>= 260 mm</a:t>
            </a:r>
          </a:p>
        </p:txBody>
      </p:sp>
      <p:sp>
        <p:nvSpPr>
          <p:cNvPr id="21" name="Text Box 4"/>
          <p:cNvSpPr txBox="1">
            <a:spLocks noChangeArrowheads="1"/>
          </p:cNvSpPr>
          <p:nvPr/>
        </p:nvSpPr>
        <p:spPr bwMode="auto">
          <a:xfrm>
            <a:off x="1223628" y="3245210"/>
            <a:ext cx="156645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 smtClean="0"/>
              <a:t>d </a:t>
            </a:r>
            <a:r>
              <a:rPr lang="en-AU" altLang="en-US" dirty="0"/>
              <a:t>= </a:t>
            </a:r>
            <a:r>
              <a:rPr lang="en-AU" altLang="en-US" dirty="0" smtClean="0"/>
              <a:t>520 </a:t>
            </a:r>
            <a:r>
              <a:rPr lang="en-AU" altLang="en-US" dirty="0"/>
              <a:t>mm</a:t>
            </a:r>
          </a:p>
        </p:txBody>
      </p:sp>
      <p:cxnSp>
        <p:nvCxnSpPr>
          <p:cNvPr id="22" name="Straight Connector 21"/>
          <p:cNvCxnSpPr/>
          <p:nvPr/>
        </p:nvCxnSpPr>
        <p:spPr bwMode="auto">
          <a:xfrm>
            <a:off x="1682804" y="920659"/>
            <a:ext cx="2016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Straight Connector 22"/>
          <p:cNvCxnSpPr/>
          <p:nvPr/>
        </p:nvCxnSpPr>
        <p:spPr bwMode="auto">
          <a:xfrm>
            <a:off x="469143" y="1280699"/>
            <a:ext cx="2592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6" name="Group 5"/>
          <p:cNvGrpSpPr/>
          <p:nvPr/>
        </p:nvGrpSpPr>
        <p:grpSpPr>
          <a:xfrm>
            <a:off x="3131840" y="3403728"/>
            <a:ext cx="2023752" cy="400110"/>
            <a:chOff x="3131840" y="3695530"/>
            <a:chExt cx="2023752" cy="400110"/>
          </a:xfrm>
        </p:grpSpPr>
        <p:sp>
          <p:nvSpPr>
            <p:cNvPr id="280582" name="Text Box 6"/>
            <p:cNvSpPr txBox="1">
              <a:spLocks noChangeArrowheads="1"/>
            </p:cNvSpPr>
            <p:nvPr/>
          </p:nvSpPr>
          <p:spPr bwMode="auto">
            <a:xfrm>
              <a:off x="3534754" y="3695530"/>
              <a:ext cx="1620838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r>
                <a:rPr lang="en-AU" altLang="en-US" dirty="0"/>
                <a:t>F = </a:t>
              </a:r>
              <a:r>
                <a:rPr lang="en-AU" altLang="en-US" dirty="0" err="1"/>
                <a:t>BI</a:t>
              </a:r>
              <a:r>
                <a:rPr lang="en-AU" altLang="en-US" b="1" dirty="0" err="1">
                  <a:latin typeface="MT Extra" panose="05050102010205020202" pitchFamily="18" charset="2"/>
                </a:rPr>
                <a:t>l</a:t>
              </a:r>
              <a:endParaRPr lang="en-AU" altLang="en-US" b="1" dirty="0">
                <a:latin typeface="MT Extra" panose="05050102010205020202" pitchFamily="18" charset="2"/>
              </a:endParaRPr>
            </a:p>
          </p:txBody>
        </p:sp>
        <p:sp>
          <p:nvSpPr>
            <p:cNvPr id="24" name="Text Box 10"/>
            <p:cNvSpPr txBox="1">
              <a:spLocks noChangeArrowheads="1"/>
            </p:cNvSpPr>
            <p:nvPr/>
          </p:nvSpPr>
          <p:spPr bwMode="auto">
            <a:xfrm>
              <a:off x="3131840" y="3695530"/>
              <a:ext cx="380232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r>
                <a:rPr lang="en-AU" altLang="en-US" dirty="0" smtClean="0"/>
                <a:t>a.</a:t>
              </a:r>
              <a:endParaRPr lang="en-AU" altLang="en-US" dirty="0"/>
            </a:p>
          </p:txBody>
        </p:sp>
      </p:grpSp>
      <p:sp>
        <p:nvSpPr>
          <p:cNvPr id="25" name="Text Box 12"/>
          <p:cNvSpPr txBox="1">
            <a:spLocks noChangeArrowheads="1"/>
          </p:cNvSpPr>
          <p:nvPr/>
        </p:nvSpPr>
        <p:spPr bwMode="auto">
          <a:xfrm>
            <a:off x="3433981" y="5488768"/>
            <a:ext cx="228780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 smtClean="0"/>
              <a:t>T</a:t>
            </a:r>
            <a:r>
              <a:rPr lang="en-AU" altLang="en-US" baseline="-25000" dirty="0" smtClean="0"/>
              <a:t>½</a:t>
            </a:r>
            <a:r>
              <a:rPr lang="en-AU" altLang="en-US" dirty="0" smtClean="0"/>
              <a:t> </a:t>
            </a:r>
            <a:r>
              <a:rPr lang="en-AU" altLang="en-US" dirty="0"/>
              <a:t>= 2.97 x </a:t>
            </a:r>
            <a:r>
              <a:rPr lang="en-AU" altLang="en-US" dirty="0" smtClean="0"/>
              <a:t>0.260</a:t>
            </a:r>
            <a:endParaRPr lang="en-AU" altLang="en-US" dirty="0"/>
          </a:p>
        </p:txBody>
      </p:sp>
      <p:sp>
        <p:nvSpPr>
          <p:cNvPr id="26" name="Text Box 13"/>
          <p:cNvSpPr txBox="1">
            <a:spLocks noChangeArrowheads="1"/>
          </p:cNvSpPr>
          <p:nvPr/>
        </p:nvSpPr>
        <p:spPr bwMode="auto">
          <a:xfrm>
            <a:off x="3433981" y="6013452"/>
            <a:ext cx="208582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 smtClean="0"/>
              <a:t>T</a:t>
            </a:r>
            <a:r>
              <a:rPr lang="en-AU" altLang="en-US" baseline="-25000" dirty="0" smtClean="0"/>
              <a:t>½</a:t>
            </a:r>
            <a:r>
              <a:rPr lang="en-AU" altLang="en-US" dirty="0" smtClean="0"/>
              <a:t> </a:t>
            </a:r>
            <a:r>
              <a:rPr lang="en-AU" altLang="en-US" dirty="0"/>
              <a:t>= 0.7722 Nm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3110840" y="4968847"/>
            <a:ext cx="1351682" cy="400110"/>
            <a:chOff x="2987824" y="5260679"/>
            <a:chExt cx="1351682" cy="400110"/>
          </a:xfrm>
        </p:grpSpPr>
        <p:sp>
          <p:nvSpPr>
            <p:cNvPr id="28" name="Text Box 11"/>
            <p:cNvSpPr txBox="1">
              <a:spLocks noChangeArrowheads="1"/>
            </p:cNvSpPr>
            <p:nvPr/>
          </p:nvSpPr>
          <p:spPr bwMode="auto">
            <a:xfrm>
              <a:off x="3305249" y="5260679"/>
              <a:ext cx="1034257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r>
                <a:rPr lang="en-AU" altLang="en-US" dirty="0" smtClean="0"/>
                <a:t>T</a:t>
              </a:r>
              <a:r>
                <a:rPr lang="en-AU" altLang="en-US" baseline="-25000" dirty="0" smtClean="0"/>
                <a:t>½</a:t>
              </a:r>
              <a:r>
                <a:rPr lang="en-AU" altLang="en-US" dirty="0" smtClean="0"/>
                <a:t> </a:t>
              </a:r>
              <a:r>
                <a:rPr lang="en-AU" altLang="en-US" dirty="0"/>
                <a:t>= Fr</a:t>
              </a:r>
            </a:p>
          </p:txBody>
        </p:sp>
        <p:sp>
          <p:nvSpPr>
            <p:cNvPr id="29" name="Text Box 14"/>
            <p:cNvSpPr txBox="1">
              <a:spLocks noChangeArrowheads="1"/>
            </p:cNvSpPr>
            <p:nvPr/>
          </p:nvSpPr>
          <p:spPr bwMode="auto">
            <a:xfrm>
              <a:off x="2987824" y="5260679"/>
              <a:ext cx="401638" cy="4000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r>
                <a:rPr lang="en-AU" altLang="en-US" dirty="0" smtClean="0"/>
                <a:t>b.</a:t>
              </a:r>
              <a:endParaRPr lang="en-AU" altLang="en-US" dirty="0"/>
            </a:p>
          </p:txBody>
        </p:sp>
      </p:grpSp>
      <p:sp>
        <p:nvSpPr>
          <p:cNvPr id="30" name="Text Box 18"/>
          <p:cNvSpPr txBox="1">
            <a:spLocks noChangeArrowheads="1"/>
          </p:cNvSpPr>
          <p:nvPr/>
        </p:nvSpPr>
        <p:spPr bwMode="auto">
          <a:xfrm>
            <a:off x="6308030" y="5488768"/>
            <a:ext cx="221406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 smtClean="0"/>
              <a:t>T</a:t>
            </a:r>
            <a:r>
              <a:rPr lang="en-AU" altLang="en-US" baseline="-25000" dirty="0" smtClean="0"/>
              <a:t>1</a:t>
            </a:r>
            <a:r>
              <a:rPr lang="en-AU" altLang="en-US" dirty="0" smtClean="0"/>
              <a:t> </a:t>
            </a:r>
            <a:r>
              <a:rPr lang="en-AU" altLang="en-US" dirty="0"/>
              <a:t>= 0.7722 x 2  </a:t>
            </a:r>
          </a:p>
        </p:txBody>
      </p:sp>
      <p:sp>
        <p:nvSpPr>
          <p:cNvPr id="31" name="Text Box 19"/>
          <p:cNvSpPr txBox="1">
            <a:spLocks noChangeArrowheads="1"/>
          </p:cNvSpPr>
          <p:nvPr/>
        </p:nvSpPr>
        <p:spPr bwMode="auto">
          <a:xfrm>
            <a:off x="6308030" y="6013452"/>
            <a:ext cx="188064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 smtClean="0"/>
              <a:t>T</a:t>
            </a:r>
            <a:r>
              <a:rPr lang="en-AU" altLang="en-US" baseline="-25000" dirty="0" smtClean="0"/>
              <a:t>1</a:t>
            </a:r>
            <a:r>
              <a:rPr lang="en-AU" altLang="en-US" dirty="0" smtClean="0"/>
              <a:t> </a:t>
            </a:r>
            <a:r>
              <a:rPr lang="en-AU" altLang="en-US" dirty="0"/>
              <a:t>= 1.544 Nm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5955196" y="4968847"/>
            <a:ext cx="1483134" cy="400050"/>
            <a:chOff x="5955196" y="5260679"/>
            <a:chExt cx="1483134" cy="400050"/>
          </a:xfrm>
        </p:grpSpPr>
        <p:sp>
          <p:nvSpPr>
            <p:cNvPr id="33" name="Text Box 21"/>
            <p:cNvSpPr txBox="1">
              <a:spLocks noChangeArrowheads="1"/>
            </p:cNvSpPr>
            <p:nvPr/>
          </p:nvSpPr>
          <p:spPr bwMode="auto">
            <a:xfrm>
              <a:off x="6281043" y="5260679"/>
              <a:ext cx="1157287" cy="4000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r>
                <a:rPr lang="en-AU" altLang="en-US" dirty="0" smtClean="0"/>
                <a:t>T</a:t>
              </a:r>
              <a:r>
                <a:rPr lang="en-AU" altLang="en-US" baseline="-25000" dirty="0" smtClean="0"/>
                <a:t>1</a:t>
              </a:r>
              <a:r>
                <a:rPr lang="en-AU" altLang="en-US" dirty="0" smtClean="0"/>
                <a:t> </a:t>
              </a:r>
              <a:r>
                <a:rPr lang="en-AU" altLang="en-US" dirty="0"/>
                <a:t>= 2T</a:t>
              </a:r>
              <a:r>
                <a:rPr lang="en-AU" altLang="en-US" baseline="-25000" dirty="0"/>
                <a:t>1</a:t>
              </a:r>
              <a:endParaRPr lang="en-AU" altLang="en-US" dirty="0"/>
            </a:p>
          </p:txBody>
        </p:sp>
        <p:sp>
          <p:nvSpPr>
            <p:cNvPr id="34" name="Text Box 22"/>
            <p:cNvSpPr txBox="1">
              <a:spLocks noChangeArrowheads="1"/>
            </p:cNvSpPr>
            <p:nvPr/>
          </p:nvSpPr>
          <p:spPr bwMode="auto">
            <a:xfrm>
              <a:off x="5955196" y="5260679"/>
              <a:ext cx="381000" cy="4000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r>
                <a:rPr lang="en-AU" altLang="en-US" dirty="0" smtClean="0"/>
                <a:t>c.</a:t>
              </a:r>
              <a:endParaRPr lang="en-AU" altLang="en-US" dirty="0"/>
            </a:p>
          </p:txBody>
        </p:sp>
      </p:grpSp>
      <p:sp>
        <p:nvSpPr>
          <p:cNvPr id="35" name="Text Box 23"/>
          <p:cNvSpPr txBox="1">
            <a:spLocks noChangeArrowheads="1"/>
          </p:cNvSpPr>
          <p:nvPr/>
        </p:nvSpPr>
        <p:spPr bwMode="auto">
          <a:xfrm>
            <a:off x="5955196" y="3167387"/>
            <a:ext cx="3096000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1600" dirty="0">
                <a:solidFill>
                  <a:srgbClr val="FF0000"/>
                </a:solidFill>
              </a:rPr>
              <a:t>The Torque developed on one side of the armature is also developed on the other side so that the total Torque developed on the armature for one turn of a coil is twice that developed on one conductor.</a:t>
            </a:r>
          </a:p>
        </p:txBody>
      </p:sp>
      <p:cxnSp>
        <p:nvCxnSpPr>
          <p:cNvPr id="37" name="Straight Connector 36"/>
          <p:cNvCxnSpPr/>
          <p:nvPr/>
        </p:nvCxnSpPr>
        <p:spPr bwMode="auto">
          <a:xfrm>
            <a:off x="1511804" y="1748751"/>
            <a:ext cx="4608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8" name="Straight Connector 37"/>
          <p:cNvCxnSpPr/>
          <p:nvPr/>
        </p:nvCxnSpPr>
        <p:spPr bwMode="auto">
          <a:xfrm>
            <a:off x="1511804" y="2216803"/>
            <a:ext cx="4752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" name="Straight Connector 38"/>
          <p:cNvCxnSpPr/>
          <p:nvPr/>
        </p:nvCxnSpPr>
        <p:spPr bwMode="auto">
          <a:xfrm>
            <a:off x="1511804" y="2648851"/>
            <a:ext cx="3996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0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  <p:extLst>
      <p:ext uri="{BB962C8B-B14F-4D97-AF65-F5344CB8AC3E}">
        <p14:creationId xmlns:p14="http://schemas.microsoft.com/office/powerpoint/2010/main" val="2855867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0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80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80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80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80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5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0579" grpId="0"/>
      <p:bldP spid="280580" grpId="0"/>
      <p:bldP spid="280581" grpId="0"/>
      <p:bldP spid="280583" grpId="0"/>
      <p:bldP spid="280584" grpId="0"/>
      <p:bldP spid="14" grpId="0"/>
      <p:bldP spid="15" grpId="0"/>
      <p:bldP spid="20" grpId="0"/>
      <p:bldP spid="21" grpId="0"/>
      <p:bldP spid="25" grpId="0"/>
      <p:bldP spid="26" grpId="0"/>
      <p:bldP spid="30" grpId="0"/>
      <p:bldP spid="31" grpId="0"/>
      <p:bldP spid="35" grpId="0"/>
      <p:bldP spid="4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64896C5-BA4C-4136-99F6-530861C3B812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78D683-04B6-4248-BAC0-CA0B25622F18}" type="slidenum">
              <a:rPr lang="en-AU"/>
              <a:pPr>
                <a:defRPr/>
              </a:pPr>
              <a:t>12</a:t>
            </a:fld>
            <a:endParaRPr lang="en-AU"/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1042988" y="333375"/>
            <a:ext cx="7056437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3200"/>
              <a:t>A more practical approach to Torque uses the Motor’s Output</a:t>
            </a:r>
            <a:br>
              <a:rPr lang="en-AU" altLang="en-US" sz="3200"/>
            </a:br>
            <a:r>
              <a:rPr lang="en-AU" altLang="en-US" sz="3200"/>
              <a:t>and its Rotational Speed.</a:t>
            </a:r>
          </a:p>
        </p:txBody>
      </p:sp>
      <p:graphicFrame>
        <p:nvGraphicFramePr>
          <p:cNvPr id="19461" name="Object 5"/>
          <p:cNvGraphicFramePr>
            <a:graphicFrameLocks noChangeAspect="1"/>
          </p:cNvGraphicFramePr>
          <p:nvPr/>
        </p:nvGraphicFramePr>
        <p:xfrm>
          <a:off x="2362200" y="2212975"/>
          <a:ext cx="4418013" cy="1539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63" name="Equation" r:id="rId3" imgW="1129810" imgH="393529" progId="Equation.3">
                  <p:embed/>
                </p:oleObj>
              </mc:Choice>
              <mc:Fallback>
                <p:oleObj name="Equation" r:id="rId3" imgW="1129810" imgH="393529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2212975"/>
                        <a:ext cx="4418013" cy="1539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62" name="Object 6"/>
          <p:cNvGraphicFramePr>
            <a:graphicFrameLocks noChangeAspect="1"/>
          </p:cNvGraphicFramePr>
          <p:nvPr/>
        </p:nvGraphicFramePr>
        <p:xfrm>
          <a:off x="935038" y="4149725"/>
          <a:ext cx="1085850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64" name="Equation" r:id="rId5" imgW="330057" imgH="393529" progId="Equation.3">
                  <p:embed/>
                </p:oleObj>
              </mc:Choice>
              <mc:Fallback>
                <p:oleObj name="Equation" r:id="rId5" imgW="330057" imgH="393529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5038" y="4149725"/>
                        <a:ext cx="1085850" cy="1295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2268538" y="4473575"/>
            <a:ext cx="644525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800"/>
              <a:t>is the Rotational Speed of the Motor</a:t>
            </a:r>
            <a:br>
              <a:rPr lang="en-AU" altLang="en-US" sz="2800"/>
            </a:br>
            <a:r>
              <a:rPr lang="en-AU" altLang="en-US" sz="2800"/>
              <a:t>in Radians per Second</a:t>
            </a:r>
          </a:p>
        </p:txBody>
      </p:sp>
      <p:sp>
        <p:nvSpPr>
          <p:cNvPr id="9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F4C5D94-CCFF-4AF1-9242-5639BCD639BF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861021-CA1E-4355-9C16-A5A4D06A316D}" type="slidenum">
              <a:rPr lang="en-AU"/>
              <a:pPr>
                <a:defRPr/>
              </a:pPr>
              <a:t>13</a:t>
            </a:fld>
            <a:endParaRPr lang="en-AU"/>
          </a:p>
        </p:txBody>
      </p:sp>
      <p:sp>
        <p:nvSpPr>
          <p:cNvPr id="314373" name="Text Box 5"/>
          <p:cNvSpPr txBox="1">
            <a:spLocks noChangeArrowheads="1"/>
          </p:cNvSpPr>
          <p:nvPr/>
        </p:nvSpPr>
        <p:spPr bwMode="auto">
          <a:xfrm>
            <a:off x="863674" y="224644"/>
            <a:ext cx="80280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 smtClean="0"/>
              <a:t>Calculate the torque produced by a motor that </a:t>
            </a:r>
            <a:r>
              <a:rPr lang="en-AU" altLang="en-US" dirty="0"/>
              <a:t>develops </a:t>
            </a:r>
            <a:r>
              <a:rPr lang="en-AU" altLang="en-US" dirty="0" smtClean="0"/>
              <a:t>an output of </a:t>
            </a:r>
            <a:r>
              <a:rPr lang="en-AU" altLang="en-US" dirty="0"/>
              <a:t>4.2 kW Output at 1100 rpm</a:t>
            </a:r>
            <a:r>
              <a:rPr lang="en-AU" altLang="en-US" dirty="0" smtClean="0"/>
              <a:t>.</a:t>
            </a:r>
            <a:endParaRPr lang="en-AU" altLang="en-US" dirty="0"/>
          </a:p>
        </p:txBody>
      </p:sp>
      <p:graphicFrame>
        <p:nvGraphicFramePr>
          <p:cNvPr id="314374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37125474"/>
              </p:ext>
            </p:extLst>
          </p:nvPr>
        </p:nvGraphicFramePr>
        <p:xfrm>
          <a:off x="1116670" y="2929731"/>
          <a:ext cx="1835150" cy="998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91" name="Equation" r:id="rId3" imgW="723586" imgH="393529" progId="Equation.3">
                  <p:embed/>
                </p:oleObj>
              </mc:Choice>
              <mc:Fallback>
                <p:oleObj name="Equation" r:id="rId3" imgW="723586" imgH="393529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6670" y="2929731"/>
                        <a:ext cx="1835150" cy="9985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4376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3917551"/>
              </p:ext>
            </p:extLst>
          </p:nvPr>
        </p:nvGraphicFramePr>
        <p:xfrm>
          <a:off x="4859101" y="2187550"/>
          <a:ext cx="1965325" cy="998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92" name="Equation" r:id="rId5" imgW="774364" imgH="393529" progId="Equation.3">
                  <p:embed/>
                </p:oleObj>
              </mc:Choice>
              <mc:Fallback>
                <p:oleObj name="Equation" r:id="rId5" imgW="774364" imgH="393529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59101" y="2187550"/>
                        <a:ext cx="1965325" cy="9985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4378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11759146"/>
              </p:ext>
            </p:extLst>
          </p:nvPr>
        </p:nvGraphicFramePr>
        <p:xfrm>
          <a:off x="5208351" y="3467075"/>
          <a:ext cx="2640013" cy="998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93" name="Equation" r:id="rId7" imgW="1040948" imgH="393529" progId="Equation.3">
                  <p:embed/>
                </p:oleObj>
              </mc:Choice>
              <mc:Fallback>
                <p:oleObj name="Equation" r:id="rId7" imgW="1040948" imgH="393529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08351" y="3467075"/>
                        <a:ext cx="2640013" cy="9985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4379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4020483"/>
              </p:ext>
            </p:extLst>
          </p:nvPr>
        </p:nvGraphicFramePr>
        <p:xfrm>
          <a:off x="5219464" y="4746600"/>
          <a:ext cx="2478087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94" name="Equation" r:id="rId9" imgW="977900" imgH="190500" progId="Equation.3">
                  <p:embed/>
                </p:oleObj>
              </mc:Choice>
              <mc:Fallback>
                <p:oleObj name="Equation" r:id="rId9" imgW="977900" imgH="19050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19464" y="4746600"/>
                        <a:ext cx="2478087" cy="482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935596" y="1232756"/>
            <a:ext cx="239841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 anchorCtr="0">
            <a:spAutoFit/>
          </a:bodyPr>
          <a:lstStyle>
            <a:defPPr>
              <a:defRPr lang="en-AU"/>
            </a:defPPr>
            <a:lvl1pPr eaLnBrk="1" hangingPunct="1">
              <a:defRPr sz="2000" baseline="0">
                <a:solidFill>
                  <a:srgbClr val="0000FF"/>
                </a:solidFill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</a:lvl9pPr>
          </a:lstStyle>
          <a:p>
            <a:pPr algn="l"/>
            <a:r>
              <a:rPr lang="en-AU" altLang="en-US" dirty="0"/>
              <a:t>What do we know?</a:t>
            </a:r>
          </a:p>
        </p:txBody>
      </p:sp>
      <p:cxnSp>
        <p:nvCxnSpPr>
          <p:cNvPr id="12" name="Straight Connector 11"/>
          <p:cNvCxnSpPr/>
          <p:nvPr/>
        </p:nvCxnSpPr>
        <p:spPr bwMode="auto">
          <a:xfrm>
            <a:off x="1332000" y="872716"/>
            <a:ext cx="3240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1265140" y="1736812"/>
            <a:ext cx="171553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400" dirty="0" smtClean="0"/>
              <a:t>P </a:t>
            </a:r>
            <a:r>
              <a:rPr lang="en-AU" altLang="en-US" sz="2400" dirty="0"/>
              <a:t>= </a:t>
            </a:r>
            <a:r>
              <a:rPr lang="en-AU" altLang="en-US" sz="2400" dirty="0" smtClean="0"/>
              <a:t>4.2 kW</a:t>
            </a:r>
            <a:endParaRPr lang="en-AU" altLang="en-US" sz="2400" dirty="0"/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1265140" y="2333272"/>
            <a:ext cx="198002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400" dirty="0" smtClean="0"/>
              <a:t>n </a:t>
            </a:r>
            <a:r>
              <a:rPr lang="en-AU" altLang="en-US" sz="2400" dirty="0"/>
              <a:t>= </a:t>
            </a:r>
            <a:r>
              <a:rPr lang="en-AU" altLang="en-US" sz="2400" dirty="0" smtClean="0"/>
              <a:t>1100 rpm</a:t>
            </a:r>
            <a:endParaRPr lang="en-AU" altLang="en-US" sz="2400" dirty="0"/>
          </a:p>
        </p:txBody>
      </p:sp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4558515" y="1232756"/>
            <a:ext cx="336823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 anchorCtr="0">
            <a:spAutoFit/>
          </a:bodyPr>
          <a:lstStyle>
            <a:defPPr>
              <a:defRPr lang="en-AU"/>
            </a:defPPr>
            <a:lvl1pPr eaLnBrk="1" hangingPunct="1">
              <a:defRPr sz="2000" baseline="0">
                <a:solidFill>
                  <a:srgbClr val="0000FF"/>
                </a:solidFill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</a:lvl9pPr>
          </a:lstStyle>
          <a:p>
            <a:pPr algn="l"/>
            <a:r>
              <a:rPr lang="en-AU" altLang="en-US" dirty="0"/>
              <a:t>What do we want to know?</a:t>
            </a:r>
          </a:p>
        </p:txBody>
      </p:sp>
      <p:cxnSp>
        <p:nvCxnSpPr>
          <p:cNvPr id="16" name="Straight Connector 15"/>
          <p:cNvCxnSpPr/>
          <p:nvPr/>
        </p:nvCxnSpPr>
        <p:spPr bwMode="auto">
          <a:xfrm>
            <a:off x="2539674" y="548680"/>
            <a:ext cx="882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14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14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14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14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4" grpId="0"/>
      <p:bldP spid="15" grpId="0"/>
      <p:bldP spid="1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C38F66-A9AE-491E-BDE1-6457C278F95C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334E7D-2DE1-4A74-817A-AB1B08E28028}" type="slidenum">
              <a:rPr lang="en-AU"/>
              <a:pPr>
                <a:defRPr/>
              </a:pPr>
              <a:t>14</a:t>
            </a:fld>
            <a:endParaRPr lang="en-AU"/>
          </a:p>
        </p:txBody>
      </p:sp>
      <p:sp>
        <p:nvSpPr>
          <p:cNvPr id="285700" name="Text Box 4"/>
          <p:cNvSpPr txBox="1">
            <a:spLocks noChangeArrowheads="1"/>
          </p:cNvSpPr>
          <p:nvPr/>
        </p:nvSpPr>
        <p:spPr bwMode="auto">
          <a:xfrm>
            <a:off x="935038" y="773113"/>
            <a:ext cx="727392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400" dirty="0"/>
              <a:t>When a motor’s armature rotates it has a current induced into it by the generator </a:t>
            </a:r>
            <a:r>
              <a:rPr lang="en-AU" altLang="en-US" sz="2400" dirty="0" smtClean="0"/>
              <a:t>action.</a:t>
            </a:r>
            <a:endParaRPr lang="en-AU" altLang="en-US" sz="2400" dirty="0"/>
          </a:p>
        </p:txBody>
      </p:sp>
      <p:sp>
        <p:nvSpPr>
          <p:cNvPr id="285702" name="Text Box 6"/>
          <p:cNvSpPr txBox="1">
            <a:spLocks noChangeArrowheads="1"/>
          </p:cNvSpPr>
          <p:nvPr/>
        </p:nvSpPr>
        <p:spPr bwMode="auto">
          <a:xfrm>
            <a:off x="935038" y="2127250"/>
            <a:ext cx="7273925" cy="1004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400"/>
              <a:t>The generated EMF opposes the Applied Voltage</a:t>
            </a:r>
          </a:p>
          <a:p>
            <a:pPr eaLnBrk="1" hangingPunct="1"/>
            <a:r>
              <a:rPr lang="en-AU" altLang="en-US" sz="2400"/>
              <a:t>(iaw Lenz’s Law)</a:t>
            </a:r>
          </a:p>
        </p:txBody>
      </p:sp>
      <p:sp>
        <p:nvSpPr>
          <p:cNvPr id="285703" name="Text Box 7"/>
          <p:cNvSpPr txBox="1">
            <a:spLocks noChangeArrowheads="1"/>
          </p:cNvSpPr>
          <p:nvPr/>
        </p:nvSpPr>
        <p:spPr bwMode="auto">
          <a:xfrm>
            <a:off x="935038" y="3663950"/>
            <a:ext cx="727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400"/>
              <a:t>This generated EMF is called the:</a:t>
            </a:r>
          </a:p>
        </p:txBody>
      </p:sp>
      <p:sp>
        <p:nvSpPr>
          <p:cNvPr id="285704" name="Text Box 8"/>
          <p:cNvSpPr txBox="1">
            <a:spLocks noChangeArrowheads="1"/>
          </p:cNvSpPr>
          <p:nvPr/>
        </p:nvSpPr>
        <p:spPr bwMode="auto">
          <a:xfrm>
            <a:off x="1079500" y="4652963"/>
            <a:ext cx="7273925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4000"/>
              <a:t>Counter, or Back EMF</a:t>
            </a:r>
            <a:br>
              <a:rPr lang="en-AU" altLang="en-US" sz="4000"/>
            </a:br>
            <a:r>
              <a:rPr lang="en-AU" altLang="en-US" sz="4000"/>
              <a:t>(E</a:t>
            </a:r>
            <a:r>
              <a:rPr lang="en-AU" altLang="en-US" sz="4000" baseline="-25000"/>
              <a:t>g</a:t>
            </a:r>
            <a:r>
              <a:rPr lang="en-AU" altLang="en-US" sz="4000"/>
              <a:t>)</a:t>
            </a:r>
          </a:p>
        </p:txBody>
      </p:sp>
      <p:sp>
        <p:nvSpPr>
          <p:cNvPr id="9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5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85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85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5702" grpId="0"/>
      <p:bldP spid="285703" grpId="0"/>
      <p:bldP spid="285704" grpId="0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C5EE134-4478-4EA5-AC5D-46845E87738C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16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52D297-CF71-44FD-8EB3-B121279D82C6}" type="slidenum">
              <a:rPr lang="en-AU"/>
              <a:pPr>
                <a:defRPr/>
              </a:pPr>
              <a:t>15</a:t>
            </a:fld>
            <a:endParaRPr lang="en-AU"/>
          </a:p>
        </p:txBody>
      </p:sp>
      <p:grpSp>
        <p:nvGrpSpPr>
          <p:cNvPr id="286764" name="Group 44"/>
          <p:cNvGrpSpPr>
            <a:grpSpLocks/>
          </p:cNvGrpSpPr>
          <p:nvPr/>
        </p:nvGrpSpPr>
        <p:grpSpPr bwMode="auto">
          <a:xfrm>
            <a:off x="850900" y="4005263"/>
            <a:ext cx="3433763" cy="2233612"/>
            <a:chOff x="105" y="1411"/>
            <a:chExt cx="2163" cy="1407"/>
          </a:xfrm>
        </p:grpSpPr>
        <p:sp>
          <p:nvSpPr>
            <p:cNvPr id="22656" name="Text Box 5"/>
            <p:cNvSpPr txBox="1">
              <a:spLocks noChangeArrowheads="1"/>
            </p:cNvSpPr>
            <p:nvPr/>
          </p:nvSpPr>
          <p:spPr bwMode="auto">
            <a:xfrm>
              <a:off x="714" y="1619"/>
              <a:ext cx="299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r>
                <a:rPr lang="en-AU" altLang="en-US" sz="2400"/>
                <a:t>I</a:t>
              </a:r>
              <a:r>
                <a:rPr lang="en-AU" altLang="en-US" sz="2400" baseline="-25000"/>
                <a:t>F</a:t>
              </a:r>
              <a:endParaRPr lang="en-AU" altLang="en-US" sz="2400"/>
            </a:p>
          </p:txBody>
        </p:sp>
        <p:cxnSp>
          <p:nvCxnSpPr>
            <p:cNvPr id="22657" name="AutoShape 6"/>
            <p:cNvCxnSpPr>
              <a:cxnSpLocks noChangeShapeType="1"/>
              <a:stCxn id="22671" idx="0"/>
              <a:endCxn id="22661" idx="3"/>
            </p:cNvCxnSpPr>
            <p:nvPr/>
          </p:nvCxnSpPr>
          <p:spPr bwMode="auto">
            <a:xfrm rot="-5400000">
              <a:off x="348" y="2110"/>
              <a:ext cx="234" cy="0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 type="oval" w="sm" len="sm"/>
              <a:tailEnd type="oval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658" name="AutoShape 7"/>
            <p:cNvCxnSpPr>
              <a:cxnSpLocks noChangeShapeType="1"/>
              <a:stCxn id="22671" idx="2"/>
              <a:endCxn id="22682" idx="2"/>
            </p:cNvCxnSpPr>
            <p:nvPr/>
          </p:nvCxnSpPr>
          <p:spPr bwMode="auto">
            <a:xfrm rot="16200000" flipH="1">
              <a:off x="819" y="2234"/>
              <a:ext cx="122" cy="830"/>
            </a:xfrm>
            <a:prstGeom prst="bentConnector2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 type="oval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2659" name="Text Box 8"/>
            <p:cNvSpPr txBox="1">
              <a:spLocks noChangeArrowheads="1"/>
            </p:cNvSpPr>
            <p:nvPr/>
          </p:nvSpPr>
          <p:spPr bwMode="auto">
            <a:xfrm>
              <a:off x="1988" y="1411"/>
              <a:ext cx="28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/>
                <a:t>A</a:t>
              </a:r>
              <a:r>
                <a:rPr lang="en-AU" altLang="en-US" baseline="-25000"/>
                <a:t>1</a:t>
              </a:r>
              <a:endParaRPr lang="en-AU" altLang="en-US"/>
            </a:p>
          </p:txBody>
        </p:sp>
        <p:sp>
          <p:nvSpPr>
            <p:cNvPr id="22660" name="Text Box 9"/>
            <p:cNvSpPr txBox="1">
              <a:spLocks noChangeArrowheads="1"/>
            </p:cNvSpPr>
            <p:nvPr/>
          </p:nvSpPr>
          <p:spPr bwMode="auto">
            <a:xfrm>
              <a:off x="1972" y="2568"/>
              <a:ext cx="296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/>
                <a:t>A</a:t>
              </a:r>
              <a:r>
                <a:rPr lang="en-AU" altLang="en-US" baseline="-25000"/>
                <a:t>2</a:t>
              </a:r>
              <a:endParaRPr lang="en-AU" altLang="en-US"/>
            </a:p>
          </p:txBody>
        </p:sp>
        <p:sp>
          <p:nvSpPr>
            <p:cNvPr id="22661" name="Rectangle 10"/>
            <p:cNvSpPr>
              <a:spLocks noChangeArrowheads="1"/>
            </p:cNvSpPr>
            <p:nvPr/>
          </p:nvSpPr>
          <p:spPr bwMode="auto">
            <a:xfrm rot="16200000" flipH="1">
              <a:off x="303" y="1745"/>
              <a:ext cx="321" cy="156"/>
            </a:xfrm>
            <a:prstGeom prst="rect">
              <a:avLst/>
            </a:prstGeom>
            <a:noFill/>
            <a:ln w="381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2662" name="Line 11"/>
            <p:cNvSpPr>
              <a:spLocks noChangeShapeType="1"/>
            </p:cNvSpPr>
            <p:nvPr/>
          </p:nvSpPr>
          <p:spPr bwMode="auto">
            <a:xfrm rot="-2700000" flipH="1" flipV="1">
              <a:off x="465" y="1540"/>
              <a:ext cx="0" cy="56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22663" name="Line 12"/>
            <p:cNvSpPr>
              <a:spLocks noChangeShapeType="1"/>
            </p:cNvSpPr>
            <p:nvPr/>
          </p:nvSpPr>
          <p:spPr bwMode="auto">
            <a:xfrm flipH="1">
              <a:off x="1958" y="1632"/>
              <a:ext cx="0" cy="94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22664" name="Text Box 13"/>
            <p:cNvSpPr txBox="1">
              <a:spLocks noChangeArrowheads="1"/>
            </p:cNvSpPr>
            <p:nvPr/>
          </p:nvSpPr>
          <p:spPr bwMode="auto">
            <a:xfrm>
              <a:off x="1978" y="2007"/>
              <a:ext cx="29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/>
                <a:t>V</a:t>
              </a:r>
              <a:r>
                <a:rPr lang="en-AU" altLang="en-US" baseline="-25000"/>
                <a:t>T</a:t>
              </a:r>
              <a:endParaRPr lang="en-AU" altLang="en-US"/>
            </a:p>
          </p:txBody>
        </p:sp>
        <p:sp>
          <p:nvSpPr>
            <p:cNvPr id="22665" name="Oval 14"/>
            <p:cNvSpPr>
              <a:spLocks noChangeArrowheads="1"/>
            </p:cNvSpPr>
            <p:nvPr/>
          </p:nvSpPr>
          <p:spPr bwMode="auto">
            <a:xfrm>
              <a:off x="1923" y="1495"/>
              <a:ext cx="70" cy="73"/>
            </a:xfrm>
            <a:prstGeom prst="ellips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2666" name="Oval 15"/>
            <p:cNvSpPr>
              <a:spLocks noChangeArrowheads="1"/>
            </p:cNvSpPr>
            <p:nvPr/>
          </p:nvSpPr>
          <p:spPr bwMode="auto">
            <a:xfrm>
              <a:off x="1923" y="2673"/>
              <a:ext cx="70" cy="73"/>
            </a:xfrm>
            <a:prstGeom prst="ellips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cxnSp>
          <p:nvCxnSpPr>
            <p:cNvPr id="22667" name="AutoShape 16"/>
            <p:cNvCxnSpPr>
              <a:cxnSpLocks noChangeShapeType="1"/>
              <a:stCxn id="22666" idx="2"/>
              <a:endCxn id="22682" idx="6"/>
            </p:cNvCxnSpPr>
            <p:nvPr/>
          </p:nvCxnSpPr>
          <p:spPr bwMode="auto">
            <a:xfrm rot="10800000">
              <a:off x="1327" y="2710"/>
              <a:ext cx="590" cy="0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oval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2668" name="Rectangle 17"/>
            <p:cNvSpPr>
              <a:spLocks noChangeArrowheads="1"/>
            </p:cNvSpPr>
            <p:nvPr/>
          </p:nvSpPr>
          <p:spPr bwMode="auto">
            <a:xfrm>
              <a:off x="1267" y="1700"/>
              <a:ext cx="103" cy="315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grpSp>
          <p:nvGrpSpPr>
            <p:cNvPr id="22669" name="Group 18"/>
            <p:cNvGrpSpPr>
              <a:grpSpLocks/>
            </p:cNvGrpSpPr>
            <p:nvPr/>
          </p:nvGrpSpPr>
          <p:grpSpPr bwMode="auto">
            <a:xfrm>
              <a:off x="1197" y="2162"/>
              <a:ext cx="242" cy="365"/>
              <a:chOff x="4762" y="2228"/>
              <a:chExt cx="317" cy="453"/>
            </a:xfrm>
          </p:grpSpPr>
          <p:sp>
            <p:nvSpPr>
              <p:cNvPr id="22686" name="Line 19"/>
              <p:cNvSpPr>
                <a:spLocks noChangeShapeType="1"/>
              </p:cNvSpPr>
              <p:nvPr/>
            </p:nvSpPr>
            <p:spPr bwMode="auto">
              <a:xfrm>
                <a:off x="4762" y="2296"/>
                <a:ext cx="317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22687" name="Line 20"/>
              <p:cNvSpPr>
                <a:spLocks noChangeShapeType="1"/>
              </p:cNvSpPr>
              <p:nvPr/>
            </p:nvSpPr>
            <p:spPr bwMode="auto">
              <a:xfrm>
                <a:off x="4830" y="2329"/>
                <a:ext cx="18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22688" name="Line 21"/>
              <p:cNvSpPr>
                <a:spLocks noChangeShapeType="1"/>
              </p:cNvSpPr>
              <p:nvPr/>
            </p:nvSpPr>
            <p:spPr bwMode="auto">
              <a:xfrm>
                <a:off x="4921" y="2363"/>
                <a:ext cx="0" cy="18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22689" name="Line 22"/>
              <p:cNvSpPr>
                <a:spLocks noChangeShapeType="1"/>
              </p:cNvSpPr>
              <p:nvPr/>
            </p:nvSpPr>
            <p:spPr bwMode="auto">
              <a:xfrm>
                <a:off x="4762" y="2579"/>
                <a:ext cx="317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22690" name="Line 23"/>
              <p:cNvSpPr>
                <a:spLocks noChangeShapeType="1"/>
              </p:cNvSpPr>
              <p:nvPr/>
            </p:nvSpPr>
            <p:spPr bwMode="auto">
              <a:xfrm>
                <a:off x="4830" y="2613"/>
                <a:ext cx="18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22691" name="Line 24"/>
              <p:cNvSpPr>
                <a:spLocks noChangeShapeType="1"/>
              </p:cNvSpPr>
              <p:nvPr/>
            </p:nvSpPr>
            <p:spPr bwMode="auto">
              <a:xfrm>
                <a:off x="4921" y="2228"/>
                <a:ext cx="0" cy="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22692" name="Line 25"/>
              <p:cNvSpPr>
                <a:spLocks noChangeShapeType="1"/>
              </p:cNvSpPr>
              <p:nvPr/>
            </p:nvSpPr>
            <p:spPr bwMode="auto">
              <a:xfrm>
                <a:off x="4921" y="2613"/>
                <a:ext cx="0" cy="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AU"/>
              </a:p>
            </p:txBody>
          </p:sp>
        </p:grpSp>
        <p:cxnSp>
          <p:nvCxnSpPr>
            <p:cNvPr id="22670" name="AutoShape 26"/>
            <p:cNvCxnSpPr>
              <a:cxnSpLocks noChangeShapeType="1"/>
              <a:stCxn id="22668" idx="2"/>
              <a:endCxn id="22691" idx="1"/>
            </p:cNvCxnSpPr>
            <p:nvPr/>
          </p:nvCxnSpPr>
          <p:spPr bwMode="auto">
            <a:xfrm>
              <a:off x="1319" y="2023"/>
              <a:ext cx="0" cy="201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2671" name="Rectangle 27"/>
            <p:cNvSpPr>
              <a:spLocks noChangeArrowheads="1"/>
            </p:cNvSpPr>
            <p:nvPr/>
          </p:nvSpPr>
          <p:spPr bwMode="auto">
            <a:xfrm>
              <a:off x="377" y="2234"/>
              <a:ext cx="174" cy="347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2672" name="Text Box 28"/>
            <p:cNvSpPr txBox="1">
              <a:spLocks noChangeArrowheads="1"/>
            </p:cNvSpPr>
            <p:nvPr/>
          </p:nvSpPr>
          <p:spPr bwMode="auto">
            <a:xfrm>
              <a:off x="1370" y="1760"/>
              <a:ext cx="29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r>
                <a:rPr lang="en-AU" altLang="en-US"/>
                <a:t>R</a:t>
              </a:r>
              <a:r>
                <a:rPr lang="en-AU" altLang="en-US" baseline="-25000"/>
                <a:t>A</a:t>
              </a:r>
              <a:endParaRPr lang="en-AU" altLang="en-US"/>
            </a:p>
          </p:txBody>
        </p:sp>
        <p:sp>
          <p:nvSpPr>
            <p:cNvPr id="22673" name="Text Box 29"/>
            <p:cNvSpPr txBox="1">
              <a:spLocks noChangeArrowheads="1"/>
            </p:cNvSpPr>
            <p:nvPr/>
          </p:nvSpPr>
          <p:spPr bwMode="auto">
            <a:xfrm>
              <a:off x="105" y="2271"/>
              <a:ext cx="28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r" eaLnBrk="1" hangingPunct="1"/>
              <a:r>
                <a:rPr lang="en-AU" altLang="en-US"/>
                <a:t>R</a:t>
              </a:r>
              <a:r>
                <a:rPr lang="en-AU" altLang="en-US" baseline="-25000"/>
                <a:t>F</a:t>
              </a:r>
              <a:endParaRPr lang="en-AU" altLang="en-US"/>
            </a:p>
          </p:txBody>
        </p:sp>
        <p:sp>
          <p:nvSpPr>
            <p:cNvPr id="22674" name="Text Box 30"/>
            <p:cNvSpPr txBox="1">
              <a:spLocks noChangeArrowheads="1"/>
            </p:cNvSpPr>
            <p:nvPr/>
          </p:nvSpPr>
          <p:spPr bwMode="auto">
            <a:xfrm>
              <a:off x="1422" y="2244"/>
              <a:ext cx="271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r>
                <a:rPr lang="en-AU" altLang="en-US"/>
                <a:t>E</a:t>
              </a:r>
              <a:r>
                <a:rPr lang="en-AU" altLang="en-US" baseline="-25000"/>
                <a:t>g</a:t>
              </a:r>
              <a:endParaRPr lang="en-AU" altLang="en-US"/>
            </a:p>
          </p:txBody>
        </p:sp>
        <p:sp>
          <p:nvSpPr>
            <p:cNvPr id="22675" name="AutoShape 31"/>
            <p:cNvSpPr>
              <a:spLocks noChangeArrowheads="1"/>
            </p:cNvSpPr>
            <p:nvPr/>
          </p:nvSpPr>
          <p:spPr bwMode="auto">
            <a:xfrm flipH="1">
              <a:off x="696" y="1577"/>
              <a:ext cx="294" cy="55"/>
            </a:xfrm>
            <a:prstGeom prst="rightArrow">
              <a:avLst>
                <a:gd name="adj1" fmla="val 50000"/>
                <a:gd name="adj2" fmla="val 133636"/>
              </a:avLst>
            </a:prstGeom>
            <a:solidFill>
              <a:schemeClr val="tx1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2676" name="Text Box 32"/>
            <p:cNvSpPr txBox="1">
              <a:spLocks noChangeArrowheads="1"/>
            </p:cNvSpPr>
            <p:nvPr/>
          </p:nvSpPr>
          <p:spPr bwMode="auto">
            <a:xfrm>
              <a:off x="1596" y="1619"/>
              <a:ext cx="29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r>
                <a:rPr lang="en-AU" altLang="en-US" sz="2400"/>
                <a:t>I</a:t>
              </a:r>
              <a:r>
                <a:rPr lang="en-AU" altLang="en-US" sz="2400" baseline="-25000"/>
                <a:t>L</a:t>
              </a:r>
              <a:endParaRPr lang="en-AU" altLang="en-US" sz="2400"/>
            </a:p>
          </p:txBody>
        </p:sp>
        <p:sp>
          <p:nvSpPr>
            <p:cNvPr id="22677" name="AutoShape 33"/>
            <p:cNvSpPr>
              <a:spLocks noChangeArrowheads="1"/>
            </p:cNvSpPr>
            <p:nvPr/>
          </p:nvSpPr>
          <p:spPr bwMode="auto">
            <a:xfrm flipH="1">
              <a:off x="1578" y="1577"/>
              <a:ext cx="294" cy="55"/>
            </a:xfrm>
            <a:prstGeom prst="rightArrow">
              <a:avLst>
                <a:gd name="adj1" fmla="val 50000"/>
                <a:gd name="adj2" fmla="val 133636"/>
              </a:avLst>
            </a:prstGeom>
            <a:solidFill>
              <a:schemeClr val="tx1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2678" name="Oval 34"/>
            <p:cNvSpPr>
              <a:spLocks noChangeArrowheads="1"/>
            </p:cNvSpPr>
            <p:nvPr/>
          </p:nvSpPr>
          <p:spPr bwMode="auto">
            <a:xfrm>
              <a:off x="1310" y="1521"/>
              <a:ext cx="17" cy="19"/>
            </a:xfrm>
            <a:prstGeom prst="ellipse">
              <a:avLst/>
            </a:prstGeom>
            <a:solidFill>
              <a:schemeClr val="tx1"/>
            </a:solidFill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cxnSp>
          <p:nvCxnSpPr>
            <p:cNvPr id="22679" name="AutoShape 35"/>
            <p:cNvCxnSpPr>
              <a:cxnSpLocks noChangeShapeType="1"/>
              <a:stCxn id="22665" idx="2"/>
              <a:endCxn id="22678" idx="6"/>
            </p:cNvCxnSpPr>
            <p:nvPr/>
          </p:nvCxnSpPr>
          <p:spPr bwMode="auto">
            <a:xfrm flipH="1" flipV="1">
              <a:off x="1334" y="1531"/>
              <a:ext cx="583" cy="1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680" name="AutoShape 36"/>
            <p:cNvCxnSpPr>
              <a:cxnSpLocks noChangeShapeType="1"/>
              <a:stCxn id="22678" idx="2"/>
              <a:endCxn id="22661" idx="1"/>
            </p:cNvCxnSpPr>
            <p:nvPr/>
          </p:nvCxnSpPr>
          <p:spPr bwMode="auto">
            <a:xfrm rot="10800000" flipV="1">
              <a:off x="465" y="1531"/>
              <a:ext cx="837" cy="122"/>
            </a:xfrm>
            <a:prstGeom prst="bentConnector2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681" name="AutoShape 37"/>
            <p:cNvCxnSpPr>
              <a:cxnSpLocks noChangeShapeType="1"/>
              <a:stCxn id="22678" idx="4"/>
              <a:endCxn id="22668" idx="0"/>
            </p:cNvCxnSpPr>
            <p:nvPr/>
          </p:nvCxnSpPr>
          <p:spPr bwMode="auto">
            <a:xfrm>
              <a:off x="1319" y="1547"/>
              <a:ext cx="0" cy="146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2682" name="Oval 38"/>
            <p:cNvSpPr>
              <a:spLocks noChangeArrowheads="1"/>
            </p:cNvSpPr>
            <p:nvPr/>
          </p:nvSpPr>
          <p:spPr bwMode="auto">
            <a:xfrm>
              <a:off x="1302" y="2700"/>
              <a:ext cx="18" cy="19"/>
            </a:xfrm>
            <a:prstGeom prst="ellipse">
              <a:avLst/>
            </a:prstGeom>
            <a:solidFill>
              <a:schemeClr val="tx1"/>
            </a:solidFill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cxnSp>
          <p:nvCxnSpPr>
            <p:cNvPr id="22683" name="AutoShape 39"/>
            <p:cNvCxnSpPr>
              <a:cxnSpLocks noChangeShapeType="1"/>
              <a:stCxn id="22692" idx="0"/>
              <a:endCxn id="22682" idx="7"/>
            </p:cNvCxnSpPr>
            <p:nvPr/>
          </p:nvCxnSpPr>
          <p:spPr bwMode="auto">
            <a:xfrm flipH="1">
              <a:off x="1317" y="2465"/>
              <a:ext cx="2" cy="230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2684" name="Text Box 40"/>
            <p:cNvSpPr txBox="1">
              <a:spLocks noChangeArrowheads="1"/>
            </p:cNvSpPr>
            <p:nvPr/>
          </p:nvSpPr>
          <p:spPr bwMode="auto">
            <a:xfrm>
              <a:off x="863" y="1869"/>
              <a:ext cx="31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r>
                <a:rPr lang="en-AU" altLang="en-US" sz="2400"/>
                <a:t>I</a:t>
              </a:r>
              <a:r>
                <a:rPr lang="en-AU" altLang="en-US" sz="2400" baseline="-25000"/>
                <a:t>A</a:t>
              </a:r>
              <a:endParaRPr lang="en-AU" altLang="en-US" sz="2400"/>
            </a:p>
          </p:txBody>
        </p:sp>
        <p:sp>
          <p:nvSpPr>
            <p:cNvPr id="22685" name="AutoShape 41"/>
            <p:cNvSpPr>
              <a:spLocks noChangeArrowheads="1"/>
            </p:cNvSpPr>
            <p:nvPr/>
          </p:nvSpPr>
          <p:spPr bwMode="auto">
            <a:xfrm rot="5400000" flipV="1">
              <a:off x="1034" y="1943"/>
              <a:ext cx="310" cy="52"/>
            </a:xfrm>
            <a:prstGeom prst="rightArrow">
              <a:avLst>
                <a:gd name="adj1" fmla="val 50000"/>
                <a:gd name="adj2" fmla="val 149038"/>
              </a:avLst>
            </a:prstGeom>
            <a:solidFill>
              <a:schemeClr val="tx1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  <p:grpSp>
        <p:nvGrpSpPr>
          <p:cNvPr id="286802" name="Group 82"/>
          <p:cNvGrpSpPr>
            <a:grpSpLocks/>
          </p:cNvGrpSpPr>
          <p:nvPr/>
        </p:nvGrpSpPr>
        <p:grpSpPr bwMode="auto">
          <a:xfrm>
            <a:off x="5616575" y="1071563"/>
            <a:ext cx="2692400" cy="2468562"/>
            <a:chOff x="3107" y="867"/>
            <a:chExt cx="1764" cy="1810"/>
          </a:xfrm>
        </p:grpSpPr>
        <p:cxnSp>
          <p:nvCxnSpPr>
            <p:cNvPr id="22619" name="AutoShape 45"/>
            <p:cNvCxnSpPr>
              <a:cxnSpLocks noChangeShapeType="1"/>
              <a:stCxn id="22629" idx="2"/>
              <a:endCxn id="22622" idx="3"/>
            </p:cNvCxnSpPr>
            <p:nvPr/>
          </p:nvCxnSpPr>
          <p:spPr bwMode="auto">
            <a:xfrm rot="5400000">
              <a:off x="3426" y="1227"/>
              <a:ext cx="53" cy="486"/>
            </a:xfrm>
            <a:prstGeom prst="bentConnector3">
              <a:avLst>
                <a:gd name="adj1" fmla="val 349056"/>
              </a:avLst>
            </a:prstGeom>
            <a:noFill/>
            <a:ln w="38100">
              <a:solidFill>
                <a:schemeClr val="tx1"/>
              </a:solidFill>
              <a:miter lim="800000"/>
              <a:headEnd type="oval" w="sm" len="sm"/>
              <a:tailEnd type="oval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2620" name="Text Box 46"/>
            <p:cNvSpPr txBox="1">
              <a:spLocks noChangeArrowheads="1"/>
            </p:cNvSpPr>
            <p:nvPr/>
          </p:nvSpPr>
          <p:spPr bwMode="auto">
            <a:xfrm>
              <a:off x="4571" y="867"/>
              <a:ext cx="292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/>
                <a:t>A</a:t>
              </a:r>
              <a:r>
                <a:rPr lang="en-AU" altLang="en-US" baseline="-25000"/>
                <a:t>1</a:t>
              </a:r>
              <a:endParaRPr lang="en-AU" altLang="en-US"/>
            </a:p>
          </p:txBody>
        </p:sp>
        <p:sp>
          <p:nvSpPr>
            <p:cNvPr id="22621" name="Text Box 47"/>
            <p:cNvSpPr txBox="1">
              <a:spLocks noChangeArrowheads="1"/>
            </p:cNvSpPr>
            <p:nvPr/>
          </p:nvSpPr>
          <p:spPr bwMode="auto">
            <a:xfrm>
              <a:off x="4563" y="2386"/>
              <a:ext cx="308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/>
                <a:t>A</a:t>
              </a:r>
              <a:r>
                <a:rPr lang="en-AU" altLang="en-US" baseline="-25000"/>
                <a:t>2</a:t>
              </a:r>
              <a:endParaRPr lang="en-AU" altLang="en-US"/>
            </a:p>
          </p:txBody>
        </p:sp>
        <p:sp>
          <p:nvSpPr>
            <p:cNvPr id="22622" name="Rectangle 48"/>
            <p:cNvSpPr>
              <a:spLocks noChangeArrowheads="1"/>
            </p:cNvSpPr>
            <p:nvPr/>
          </p:nvSpPr>
          <p:spPr bwMode="auto">
            <a:xfrm rot="16200000" flipH="1">
              <a:off x="3059" y="1233"/>
              <a:ext cx="299" cy="204"/>
            </a:xfrm>
            <a:prstGeom prst="rect">
              <a:avLst/>
            </a:prstGeom>
            <a:noFill/>
            <a:ln w="381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2623" name="Line 49"/>
            <p:cNvSpPr>
              <a:spLocks noChangeShapeType="1"/>
            </p:cNvSpPr>
            <p:nvPr/>
          </p:nvSpPr>
          <p:spPr bwMode="auto">
            <a:xfrm rot="-2700000" flipH="1" flipV="1">
              <a:off x="3203" y="1052"/>
              <a:ext cx="13" cy="56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22624" name="Line 50"/>
            <p:cNvSpPr>
              <a:spLocks noChangeShapeType="1"/>
            </p:cNvSpPr>
            <p:nvPr/>
          </p:nvSpPr>
          <p:spPr bwMode="auto">
            <a:xfrm flipH="1">
              <a:off x="4535" y="1185"/>
              <a:ext cx="0" cy="117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22625" name="Text Box 51"/>
            <p:cNvSpPr txBox="1">
              <a:spLocks noChangeArrowheads="1"/>
            </p:cNvSpPr>
            <p:nvPr/>
          </p:nvSpPr>
          <p:spPr bwMode="auto">
            <a:xfrm>
              <a:off x="4565" y="1650"/>
              <a:ext cx="303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/>
                <a:t>V</a:t>
              </a:r>
              <a:r>
                <a:rPr lang="en-AU" altLang="en-US" baseline="-25000"/>
                <a:t>T</a:t>
              </a:r>
              <a:endParaRPr lang="en-AU" altLang="en-US"/>
            </a:p>
          </p:txBody>
        </p:sp>
        <p:sp>
          <p:nvSpPr>
            <p:cNvPr id="22626" name="Oval 52"/>
            <p:cNvSpPr>
              <a:spLocks noChangeArrowheads="1"/>
            </p:cNvSpPr>
            <p:nvPr/>
          </p:nvSpPr>
          <p:spPr bwMode="auto">
            <a:xfrm>
              <a:off x="4489" y="947"/>
              <a:ext cx="91" cy="91"/>
            </a:xfrm>
            <a:prstGeom prst="ellips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2627" name="Oval 53"/>
            <p:cNvSpPr>
              <a:spLocks noChangeArrowheads="1"/>
            </p:cNvSpPr>
            <p:nvPr/>
          </p:nvSpPr>
          <p:spPr bwMode="auto">
            <a:xfrm>
              <a:off x="4489" y="2477"/>
              <a:ext cx="91" cy="91"/>
            </a:xfrm>
            <a:prstGeom prst="ellips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cxnSp>
          <p:nvCxnSpPr>
            <p:cNvPr id="22628" name="AutoShape 54"/>
            <p:cNvCxnSpPr>
              <a:cxnSpLocks noChangeShapeType="1"/>
              <a:stCxn id="22627" idx="2"/>
              <a:endCxn id="22640" idx="6"/>
            </p:cNvCxnSpPr>
            <p:nvPr/>
          </p:nvCxnSpPr>
          <p:spPr bwMode="auto">
            <a:xfrm rot="10800000">
              <a:off x="3706" y="2523"/>
              <a:ext cx="774" cy="0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oval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2629" name="Rectangle 55"/>
            <p:cNvSpPr>
              <a:spLocks noChangeArrowheads="1"/>
            </p:cNvSpPr>
            <p:nvPr/>
          </p:nvSpPr>
          <p:spPr bwMode="auto">
            <a:xfrm>
              <a:off x="3628" y="1184"/>
              <a:ext cx="136" cy="250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grpSp>
          <p:nvGrpSpPr>
            <p:cNvPr id="22630" name="Group 56"/>
            <p:cNvGrpSpPr>
              <a:grpSpLocks/>
            </p:cNvGrpSpPr>
            <p:nvPr/>
          </p:nvGrpSpPr>
          <p:grpSpPr bwMode="auto">
            <a:xfrm>
              <a:off x="3537" y="2092"/>
              <a:ext cx="317" cy="317"/>
              <a:chOff x="2902" y="1344"/>
              <a:chExt cx="317" cy="317"/>
            </a:xfrm>
          </p:grpSpPr>
          <p:grpSp>
            <p:nvGrpSpPr>
              <p:cNvPr id="22647" name="Group 57"/>
              <p:cNvGrpSpPr>
                <a:grpSpLocks/>
              </p:cNvGrpSpPr>
              <p:nvPr/>
            </p:nvGrpSpPr>
            <p:grpSpPr bwMode="auto">
              <a:xfrm>
                <a:off x="2902" y="1424"/>
                <a:ext cx="317" cy="33"/>
                <a:chOff x="2902" y="1276"/>
                <a:chExt cx="317" cy="33"/>
              </a:xfrm>
            </p:grpSpPr>
            <p:sp>
              <p:nvSpPr>
                <p:cNvPr id="22654" name="Line 58"/>
                <p:cNvSpPr>
                  <a:spLocks noChangeShapeType="1"/>
                </p:cNvSpPr>
                <p:nvPr/>
              </p:nvSpPr>
              <p:spPr bwMode="auto">
                <a:xfrm>
                  <a:off x="2902" y="1276"/>
                  <a:ext cx="317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AU"/>
                </a:p>
              </p:txBody>
            </p:sp>
            <p:sp>
              <p:nvSpPr>
                <p:cNvPr id="22655" name="Line 59"/>
                <p:cNvSpPr>
                  <a:spLocks noChangeShapeType="1"/>
                </p:cNvSpPr>
                <p:nvPr/>
              </p:nvSpPr>
              <p:spPr bwMode="auto">
                <a:xfrm>
                  <a:off x="2970" y="1309"/>
                  <a:ext cx="182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AU"/>
                </a:p>
              </p:txBody>
            </p:sp>
          </p:grpSp>
          <p:sp>
            <p:nvSpPr>
              <p:cNvPr id="22648" name="Line 60"/>
              <p:cNvSpPr>
                <a:spLocks noChangeShapeType="1"/>
              </p:cNvSpPr>
              <p:nvPr/>
            </p:nvSpPr>
            <p:spPr bwMode="auto">
              <a:xfrm>
                <a:off x="3061" y="1457"/>
                <a:ext cx="0" cy="91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AU"/>
              </a:p>
            </p:txBody>
          </p:sp>
          <p:grpSp>
            <p:nvGrpSpPr>
              <p:cNvPr id="22649" name="Group 61"/>
              <p:cNvGrpSpPr>
                <a:grpSpLocks/>
              </p:cNvGrpSpPr>
              <p:nvPr/>
            </p:nvGrpSpPr>
            <p:grpSpPr bwMode="auto">
              <a:xfrm>
                <a:off x="2902" y="1559"/>
                <a:ext cx="317" cy="34"/>
                <a:chOff x="2902" y="1559"/>
                <a:chExt cx="317" cy="34"/>
              </a:xfrm>
            </p:grpSpPr>
            <p:sp>
              <p:nvSpPr>
                <p:cNvPr id="22652" name="Line 62"/>
                <p:cNvSpPr>
                  <a:spLocks noChangeShapeType="1"/>
                </p:cNvSpPr>
                <p:nvPr/>
              </p:nvSpPr>
              <p:spPr bwMode="auto">
                <a:xfrm>
                  <a:off x="2902" y="1559"/>
                  <a:ext cx="317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AU"/>
                </a:p>
              </p:txBody>
            </p:sp>
            <p:sp>
              <p:nvSpPr>
                <p:cNvPr id="22653" name="Line 63"/>
                <p:cNvSpPr>
                  <a:spLocks noChangeShapeType="1"/>
                </p:cNvSpPr>
                <p:nvPr/>
              </p:nvSpPr>
              <p:spPr bwMode="auto">
                <a:xfrm>
                  <a:off x="2970" y="1593"/>
                  <a:ext cx="182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AU"/>
                </a:p>
              </p:txBody>
            </p:sp>
          </p:grpSp>
          <p:sp>
            <p:nvSpPr>
              <p:cNvPr id="22650" name="Line 64"/>
              <p:cNvSpPr>
                <a:spLocks noChangeShapeType="1"/>
              </p:cNvSpPr>
              <p:nvPr/>
            </p:nvSpPr>
            <p:spPr bwMode="auto">
              <a:xfrm>
                <a:off x="3061" y="1344"/>
                <a:ext cx="0" cy="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22651" name="Line 65"/>
              <p:cNvSpPr>
                <a:spLocks noChangeShapeType="1"/>
              </p:cNvSpPr>
              <p:nvPr/>
            </p:nvSpPr>
            <p:spPr bwMode="auto">
              <a:xfrm>
                <a:off x="3061" y="1593"/>
                <a:ext cx="0" cy="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AU"/>
              </a:p>
            </p:txBody>
          </p:sp>
        </p:grpSp>
        <p:cxnSp>
          <p:nvCxnSpPr>
            <p:cNvPr id="22631" name="AutoShape 66"/>
            <p:cNvCxnSpPr>
              <a:cxnSpLocks noChangeShapeType="1"/>
              <a:stCxn id="22629" idx="2"/>
              <a:endCxn id="22642" idx="0"/>
            </p:cNvCxnSpPr>
            <p:nvPr/>
          </p:nvCxnSpPr>
          <p:spPr bwMode="auto">
            <a:xfrm>
              <a:off x="3696" y="1443"/>
              <a:ext cx="0" cy="293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2632" name="Text Box 67"/>
            <p:cNvSpPr txBox="1">
              <a:spLocks noChangeArrowheads="1"/>
            </p:cNvSpPr>
            <p:nvPr/>
          </p:nvSpPr>
          <p:spPr bwMode="auto">
            <a:xfrm>
              <a:off x="3832" y="1259"/>
              <a:ext cx="291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r>
                <a:rPr lang="en-AU" altLang="en-US"/>
                <a:t>R</a:t>
              </a:r>
              <a:r>
                <a:rPr lang="en-AU" altLang="en-US" baseline="-25000"/>
                <a:t>F</a:t>
              </a:r>
              <a:endParaRPr lang="en-AU" altLang="en-US"/>
            </a:p>
          </p:txBody>
        </p:sp>
        <p:sp>
          <p:nvSpPr>
            <p:cNvPr id="22633" name="Text Box 68"/>
            <p:cNvSpPr txBox="1">
              <a:spLocks noChangeArrowheads="1"/>
            </p:cNvSpPr>
            <p:nvPr/>
          </p:nvSpPr>
          <p:spPr bwMode="auto">
            <a:xfrm>
              <a:off x="3832" y="2113"/>
              <a:ext cx="282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r>
                <a:rPr lang="en-AU" altLang="en-US"/>
                <a:t>E</a:t>
              </a:r>
              <a:r>
                <a:rPr lang="en-AU" altLang="en-US" baseline="-25000"/>
                <a:t>g</a:t>
              </a:r>
              <a:endParaRPr lang="en-AU" altLang="en-US"/>
            </a:p>
          </p:txBody>
        </p:sp>
        <p:sp>
          <p:nvSpPr>
            <p:cNvPr id="22634" name="Text Box 69"/>
            <p:cNvSpPr txBox="1">
              <a:spLocks noChangeArrowheads="1"/>
            </p:cNvSpPr>
            <p:nvPr/>
          </p:nvSpPr>
          <p:spPr bwMode="auto">
            <a:xfrm>
              <a:off x="4059" y="1101"/>
              <a:ext cx="304" cy="3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r>
                <a:rPr lang="en-AU" altLang="en-US" sz="2400"/>
                <a:t>I</a:t>
              </a:r>
              <a:r>
                <a:rPr lang="en-AU" altLang="en-US" sz="2400" baseline="-25000"/>
                <a:t>L</a:t>
              </a:r>
              <a:endParaRPr lang="en-AU" altLang="en-US" sz="2400"/>
            </a:p>
          </p:txBody>
        </p:sp>
        <p:sp>
          <p:nvSpPr>
            <p:cNvPr id="22635" name="AutoShape 70"/>
            <p:cNvSpPr>
              <a:spLocks noChangeArrowheads="1"/>
            </p:cNvSpPr>
            <p:nvPr/>
          </p:nvSpPr>
          <p:spPr bwMode="auto">
            <a:xfrm flipH="1">
              <a:off x="4036" y="1049"/>
              <a:ext cx="386" cy="68"/>
            </a:xfrm>
            <a:prstGeom prst="rightArrow">
              <a:avLst>
                <a:gd name="adj1" fmla="val 50000"/>
                <a:gd name="adj2" fmla="val 141912"/>
              </a:avLst>
            </a:prstGeom>
            <a:solidFill>
              <a:schemeClr val="tx1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2636" name="Oval 71"/>
            <p:cNvSpPr>
              <a:spLocks noChangeArrowheads="1"/>
            </p:cNvSpPr>
            <p:nvPr/>
          </p:nvSpPr>
          <p:spPr bwMode="auto">
            <a:xfrm>
              <a:off x="3684" y="980"/>
              <a:ext cx="23" cy="23"/>
            </a:xfrm>
            <a:prstGeom prst="ellipse">
              <a:avLst/>
            </a:prstGeom>
            <a:solidFill>
              <a:schemeClr val="tx1"/>
            </a:solidFill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cxnSp>
          <p:nvCxnSpPr>
            <p:cNvPr id="22637" name="AutoShape 72"/>
            <p:cNvCxnSpPr>
              <a:cxnSpLocks noChangeShapeType="1"/>
              <a:stCxn id="22626" idx="2"/>
              <a:endCxn id="22636" idx="6"/>
            </p:cNvCxnSpPr>
            <p:nvPr/>
          </p:nvCxnSpPr>
          <p:spPr bwMode="auto">
            <a:xfrm flipH="1" flipV="1">
              <a:off x="3716" y="992"/>
              <a:ext cx="764" cy="1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638" name="AutoShape 73"/>
            <p:cNvCxnSpPr>
              <a:cxnSpLocks noChangeShapeType="1"/>
              <a:stCxn id="22636" idx="2"/>
              <a:endCxn id="22622" idx="1"/>
            </p:cNvCxnSpPr>
            <p:nvPr/>
          </p:nvCxnSpPr>
          <p:spPr bwMode="auto">
            <a:xfrm rot="10800000" flipV="1">
              <a:off x="3210" y="992"/>
              <a:ext cx="465" cy="181"/>
            </a:xfrm>
            <a:prstGeom prst="bentConnector2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639" name="AutoShape 74"/>
            <p:cNvCxnSpPr>
              <a:cxnSpLocks noChangeShapeType="1"/>
              <a:stCxn id="22636" idx="4"/>
              <a:endCxn id="22629" idx="0"/>
            </p:cNvCxnSpPr>
            <p:nvPr/>
          </p:nvCxnSpPr>
          <p:spPr bwMode="auto">
            <a:xfrm>
              <a:off x="3696" y="1012"/>
              <a:ext cx="0" cy="163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2640" name="Oval 75"/>
            <p:cNvSpPr>
              <a:spLocks noChangeArrowheads="1"/>
            </p:cNvSpPr>
            <p:nvPr/>
          </p:nvSpPr>
          <p:spPr bwMode="auto">
            <a:xfrm>
              <a:off x="3674" y="2511"/>
              <a:ext cx="23" cy="23"/>
            </a:xfrm>
            <a:prstGeom prst="ellipse">
              <a:avLst/>
            </a:prstGeom>
            <a:solidFill>
              <a:schemeClr val="tx1"/>
            </a:solidFill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cxnSp>
          <p:nvCxnSpPr>
            <p:cNvPr id="22641" name="AutoShape 76"/>
            <p:cNvCxnSpPr>
              <a:cxnSpLocks noChangeShapeType="1"/>
              <a:stCxn id="22651" idx="0"/>
              <a:endCxn id="22640" idx="7"/>
            </p:cNvCxnSpPr>
            <p:nvPr/>
          </p:nvCxnSpPr>
          <p:spPr bwMode="auto">
            <a:xfrm flipH="1">
              <a:off x="3694" y="2332"/>
              <a:ext cx="2" cy="173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2642" name="Rectangle 77"/>
            <p:cNvSpPr>
              <a:spLocks noChangeArrowheads="1"/>
            </p:cNvSpPr>
            <p:nvPr/>
          </p:nvSpPr>
          <p:spPr bwMode="auto">
            <a:xfrm>
              <a:off x="3628" y="1745"/>
              <a:ext cx="136" cy="233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2643" name="Text Box 78"/>
            <p:cNvSpPr txBox="1">
              <a:spLocks noChangeArrowheads="1"/>
            </p:cNvSpPr>
            <p:nvPr/>
          </p:nvSpPr>
          <p:spPr bwMode="auto">
            <a:xfrm>
              <a:off x="3832" y="1729"/>
              <a:ext cx="30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r>
                <a:rPr lang="en-AU" altLang="en-US"/>
                <a:t>R</a:t>
              </a:r>
              <a:r>
                <a:rPr lang="en-AU" altLang="en-US" baseline="-25000"/>
                <a:t>A</a:t>
              </a:r>
              <a:endParaRPr lang="en-AU" altLang="en-US"/>
            </a:p>
          </p:txBody>
        </p:sp>
        <p:cxnSp>
          <p:nvCxnSpPr>
            <p:cNvPr id="22644" name="AutoShape 79"/>
            <p:cNvCxnSpPr>
              <a:cxnSpLocks noChangeShapeType="1"/>
              <a:stCxn id="22642" idx="2"/>
              <a:endCxn id="22650" idx="1"/>
            </p:cNvCxnSpPr>
            <p:nvPr/>
          </p:nvCxnSpPr>
          <p:spPr bwMode="auto">
            <a:xfrm>
              <a:off x="3696" y="1987"/>
              <a:ext cx="0" cy="182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2645" name="Text Box 80"/>
            <p:cNvSpPr txBox="1">
              <a:spLocks noChangeArrowheads="1"/>
            </p:cNvSpPr>
            <p:nvPr/>
          </p:nvSpPr>
          <p:spPr bwMode="auto">
            <a:xfrm>
              <a:off x="3220" y="1774"/>
              <a:ext cx="328" cy="3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r>
                <a:rPr lang="en-AU" altLang="en-US" sz="2400"/>
                <a:t>I</a:t>
              </a:r>
              <a:r>
                <a:rPr lang="en-AU" altLang="en-US" sz="2400" baseline="-25000"/>
                <a:t>A</a:t>
              </a:r>
              <a:endParaRPr lang="en-AU" altLang="en-US" sz="2400"/>
            </a:p>
          </p:txBody>
        </p:sp>
        <p:sp>
          <p:nvSpPr>
            <p:cNvPr id="22646" name="AutoShape 81"/>
            <p:cNvSpPr>
              <a:spLocks noChangeArrowheads="1"/>
            </p:cNvSpPr>
            <p:nvPr/>
          </p:nvSpPr>
          <p:spPr bwMode="auto">
            <a:xfrm rot="5400000" flipV="1">
              <a:off x="3333" y="1865"/>
              <a:ext cx="386" cy="68"/>
            </a:xfrm>
            <a:prstGeom prst="rightArrow">
              <a:avLst>
                <a:gd name="adj1" fmla="val 50000"/>
                <a:gd name="adj2" fmla="val 141912"/>
              </a:avLst>
            </a:prstGeom>
            <a:solidFill>
              <a:schemeClr val="tx1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  <p:grpSp>
        <p:nvGrpSpPr>
          <p:cNvPr id="286847" name="Group 127"/>
          <p:cNvGrpSpPr>
            <a:grpSpLocks/>
          </p:cNvGrpSpPr>
          <p:nvPr/>
        </p:nvGrpSpPr>
        <p:grpSpPr bwMode="auto">
          <a:xfrm>
            <a:off x="5148263" y="3968750"/>
            <a:ext cx="3384550" cy="2305050"/>
            <a:chOff x="2540" y="2704"/>
            <a:chExt cx="2132" cy="1452"/>
          </a:xfrm>
        </p:grpSpPr>
        <p:cxnSp>
          <p:nvCxnSpPr>
            <p:cNvPr id="22577" name="AutoShape 83"/>
            <p:cNvCxnSpPr>
              <a:cxnSpLocks noChangeShapeType="1"/>
              <a:stCxn id="22596" idx="2"/>
              <a:endCxn id="22605" idx="2"/>
            </p:cNvCxnSpPr>
            <p:nvPr/>
          </p:nvCxnSpPr>
          <p:spPr bwMode="auto">
            <a:xfrm rot="10800000">
              <a:off x="2875" y="3905"/>
              <a:ext cx="791" cy="132"/>
            </a:xfrm>
            <a:prstGeom prst="bentConnector2">
              <a:avLst/>
            </a:prstGeom>
            <a:noFill/>
            <a:ln w="38100">
              <a:solidFill>
                <a:schemeClr val="tx1"/>
              </a:solidFill>
              <a:miter lim="800000"/>
              <a:headEnd type="oval" w="sm" len="sm"/>
              <a:tailEnd type="oval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2578" name="Text Box 84"/>
            <p:cNvSpPr txBox="1">
              <a:spLocks noChangeArrowheads="1"/>
            </p:cNvSpPr>
            <p:nvPr/>
          </p:nvSpPr>
          <p:spPr bwMode="auto">
            <a:xfrm>
              <a:off x="4392" y="2704"/>
              <a:ext cx="28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/>
                <a:t>A</a:t>
              </a:r>
              <a:r>
                <a:rPr lang="en-AU" altLang="en-US" baseline="-25000"/>
                <a:t>1</a:t>
              </a:r>
              <a:endParaRPr lang="en-AU" altLang="en-US"/>
            </a:p>
          </p:txBody>
        </p:sp>
        <p:sp>
          <p:nvSpPr>
            <p:cNvPr id="22579" name="Text Box 85"/>
            <p:cNvSpPr txBox="1">
              <a:spLocks noChangeArrowheads="1"/>
            </p:cNvSpPr>
            <p:nvPr/>
          </p:nvSpPr>
          <p:spPr bwMode="auto">
            <a:xfrm>
              <a:off x="4376" y="3906"/>
              <a:ext cx="296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/>
                <a:t>A</a:t>
              </a:r>
              <a:r>
                <a:rPr lang="en-AU" altLang="en-US" baseline="-25000"/>
                <a:t>2</a:t>
              </a:r>
              <a:endParaRPr lang="en-AU" altLang="en-US"/>
            </a:p>
          </p:txBody>
        </p:sp>
        <p:sp>
          <p:nvSpPr>
            <p:cNvPr id="22580" name="Line 86"/>
            <p:cNvSpPr>
              <a:spLocks noChangeShapeType="1"/>
            </p:cNvSpPr>
            <p:nvPr/>
          </p:nvSpPr>
          <p:spPr bwMode="auto">
            <a:xfrm flipH="1">
              <a:off x="4347" y="2991"/>
              <a:ext cx="0" cy="92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22581" name="Text Box 87"/>
            <p:cNvSpPr txBox="1">
              <a:spLocks noChangeArrowheads="1"/>
            </p:cNvSpPr>
            <p:nvPr/>
          </p:nvSpPr>
          <p:spPr bwMode="auto">
            <a:xfrm>
              <a:off x="4381" y="3355"/>
              <a:ext cx="291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/>
                <a:t>V</a:t>
              </a:r>
              <a:r>
                <a:rPr lang="en-AU" altLang="en-US" baseline="-25000"/>
                <a:t>T</a:t>
              </a:r>
              <a:endParaRPr lang="en-AU" altLang="en-US"/>
            </a:p>
          </p:txBody>
        </p:sp>
        <p:sp>
          <p:nvSpPr>
            <p:cNvPr id="22582" name="Oval 88"/>
            <p:cNvSpPr>
              <a:spLocks noChangeArrowheads="1"/>
            </p:cNvSpPr>
            <p:nvPr/>
          </p:nvSpPr>
          <p:spPr bwMode="auto">
            <a:xfrm>
              <a:off x="4311" y="2805"/>
              <a:ext cx="71" cy="71"/>
            </a:xfrm>
            <a:prstGeom prst="ellips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2583" name="Oval 89"/>
            <p:cNvSpPr>
              <a:spLocks noChangeArrowheads="1"/>
            </p:cNvSpPr>
            <p:nvPr/>
          </p:nvSpPr>
          <p:spPr bwMode="auto">
            <a:xfrm>
              <a:off x="4311" y="4001"/>
              <a:ext cx="71" cy="71"/>
            </a:xfrm>
            <a:prstGeom prst="ellips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cxnSp>
          <p:nvCxnSpPr>
            <p:cNvPr id="22584" name="AutoShape 90"/>
            <p:cNvCxnSpPr>
              <a:cxnSpLocks noChangeShapeType="1"/>
              <a:stCxn id="22583" idx="2"/>
              <a:endCxn id="22596" idx="6"/>
            </p:cNvCxnSpPr>
            <p:nvPr/>
          </p:nvCxnSpPr>
          <p:spPr bwMode="auto">
            <a:xfrm rot="10800000">
              <a:off x="3698" y="4037"/>
              <a:ext cx="606" cy="0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oval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2585" name="Rectangle 91"/>
            <p:cNvSpPr>
              <a:spLocks noChangeArrowheads="1"/>
            </p:cNvSpPr>
            <p:nvPr/>
          </p:nvSpPr>
          <p:spPr bwMode="auto">
            <a:xfrm>
              <a:off x="3637" y="2990"/>
              <a:ext cx="106" cy="196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grpSp>
          <p:nvGrpSpPr>
            <p:cNvPr id="22586" name="Group 92"/>
            <p:cNvGrpSpPr>
              <a:grpSpLocks/>
            </p:cNvGrpSpPr>
            <p:nvPr/>
          </p:nvGrpSpPr>
          <p:grpSpPr bwMode="auto">
            <a:xfrm>
              <a:off x="3566" y="3700"/>
              <a:ext cx="248" cy="248"/>
              <a:chOff x="2902" y="1344"/>
              <a:chExt cx="317" cy="317"/>
            </a:xfrm>
          </p:grpSpPr>
          <p:grpSp>
            <p:nvGrpSpPr>
              <p:cNvPr id="22610" name="Group 93"/>
              <p:cNvGrpSpPr>
                <a:grpSpLocks/>
              </p:cNvGrpSpPr>
              <p:nvPr/>
            </p:nvGrpSpPr>
            <p:grpSpPr bwMode="auto">
              <a:xfrm>
                <a:off x="2902" y="1424"/>
                <a:ext cx="317" cy="33"/>
                <a:chOff x="2902" y="1276"/>
                <a:chExt cx="317" cy="33"/>
              </a:xfrm>
            </p:grpSpPr>
            <p:sp>
              <p:nvSpPr>
                <p:cNvPr id="22617" name="Line 94"/>
                <p:cNvSpPr>
                  <a:spLocks noChangeShapeType="1"/>
                </p:cNvSpPr>
                <p:nvPr/>
              </p:nvSpPr>
              <p:spPr bwMode="auto">
                <a:xfrm>
                  <a:off x="2902" y="1276"/>
                  <a:ext cx="317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AU"/>
                </a:p>
              </p:txBody>
            </p:sp>
            <p:sp>
              <p:nvSpPr>
                <p:cNvPr id="22618" name="Line 95"/>
                <p:cNvSpPr>
                  <a:spLocks noChangeShapeType="1"/>
                </p:cNvSpPr>
                <p:nvPr/>
              </p:nvSpPr>
              <p:spPr bwMode="auto">
                <a:xfrm>
                  <a:off x="2970" y="1309"/>
                  <a:ext cx="182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AU"/>
                </a:p>
              </p:txBody>
            </p:sp>
          </p:grpSp>
          <p:sp>
            <p:nvSpPr>
              <p:cNvPr id="22611" name="Line 96"/>
              <p:cNvSpPr>
                <a:spLocks noChangeShapeType="1"/>
              </p:cNvSpPr>
              <p:nvPr/>
            </p:nvSpPr>
            <p:spPr bwMode="auto">
              <a:xfrm>
                <a:off x="3061" y="1457"/>
                <a:ext cx="0" cy="91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AU"/>
              </a:p>
            </p:txBody>
          </p:sp>
          <p:grpSp>
            <p:nvGrpSpPr>
              <p:cNvPr id="22612" name="Group 97"/>
              <p:cNvGrpSpPr>
                <a:grpSpLocks/>
              </p:cNvGrpSpPr>
              <p:nvPr/>
            </p:nvGrpSpPr>
            <p:grpSpPr bwMode="auto">
              <a:xfrm>
                <a:off x="2902" y="1559"/>
                <a:ext cx="317" cy="34"/>
                <a:chOff x="2902" y="1559"/>
                <a:chExt cx="317" cy="34"/>
              </a:xfrm>
            </p:grpSpPr>
            <p:sp>
              <p:nvSpPr>
                <p:cNvPr id="22615" name="Line 98"/>
                <p:cNvSpPr>
                  <a:spLocks noChangeShapeType="1"/>
                </p:cNvSpPr>
                <p:nvPr/>
              </p:nvSpPr>
              <p:spPr bwMode="auto">
                <a:xfrm>
                  <a:off x="2902" y="1559"/>
                  <a:ext cx="317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AU"/>
                </a:p>
              </p:txBody>
            </p:sp>
            <p:sp>
              <p:nvSpPr>
                <p:cNvPr id="22616" name="Line 99"/>
                <p:cNvSpPr>
                  <a:spLocks noChangeShapeType="1"/>
                </p:cNvSpPr>
                <p:nvPr/>
              </p:nvSpPr>
              <p:spPr bwMode="auto">
                <a:xfrm>
                  <a:off x="2970" y="1593"/>
                  <a:ext cx="182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AU"/>
                </a:p>
              </p:txBody>
            </p:sp>
          </p:grpSp>
          <p:sp>
            <p:nvSpPr>
              <p:cNvPr id="22613" name="Line 100"/>
              <p:cNvSpPr>
                <a:spLocks noChangeShapeType="1"/>
              </p:cNvSpPr>
              <p:nvPr/>
            </p:nvSpPr>
            <p:spPr bwMode="auto">
              <a:xfrm>
                <a:off x="3061" y="1344"/>
                <a:ext cx="0" cy="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22614" name="Line 101"/>
              <p:cNvSpPr>
                <a:spLocks noChangeShapeType="1"/>
              </p:cNvSpPr>
              <p:nvPr/>
            </p:nvSpPr>
            <p:spPr bwMode="auto">
              <a:xfrm>
                <a:off x="3061" y="1593"/>
                <a:ext cx="0" cy="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AU"/>
              </a:p>
            </p:txBody>
          </p:sp>
        </p:grpSp>
        <p:cxnSp>
          <p:nvCxnSpPr>
            <p:cNvPr id="22587" name="AutoShape 102"/>
            <p:cNvCxnSpPr>
              <a:cxnSpLocks noChangeShapeType="1"/>
              <a:stCxn id="22585" idx="2"/>
              <a:endCxn id="22598" idx="0"/>
            </p:cNvCxnSpPr>
            <p:nvPr/>
          </p:nvCxnSpPr>
          <p:spPr bwMode="auto">
            <a:xfrm>
              <a:off x="3690" y="3193"/>
              <a:ext cx="0" cy="229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2588" name="Text Box 103"/>
            <p:cNvSpPr txBox="1">
              <a:spLocks noChangeArrowheads="1"/>
            </p:cNvSpPr>
            <p:nvPr/>
          </p:nvSpPr>
          <p:spPr bwMode="auto">
            <a:xfrm>
              <a:off x="3796" y="3050"/>
              <a:ext cx="289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r>
                <a:rPr lang="en-AU" altLang="en-US"/>
                <a:t>R</a:t>
              </a:r>
              <a:r>
                <a:rPr lang="en-AU" altLang="en-US" baseline="-25000"/>
                <a:t>S</a:t>
              </a:r>
              <a:endParaRPr lang="en-AU" altLang="en-US"/>
            </a:p>
          </p:txBody>
        </p:sp>
        <p:sp>
          <p:nvSpPr>
            <p:cNvPr id="22589" name="Text Box 104"/>
            <p:cNvSpPr txBox="1">
              <a:spLocks noChangeArrowheads="1"/>
            </p:cNvSpPr>
            <p:nvPr/>
          </p:nvSpPr>
          <p:spPr bwMode="auto">
            <a:xfrm>
              <a:off x="3796" y="3717"/>
              <a:ext cx="271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r>
                <a:rPr lang="en-AU" altLang="en-US"/>
                <a:t>E</a:t>
              </a:r>
              <a:r>
                <a:rPr lang="en-AU" altLang="en-US" baseline="-25000"/>
                <a:t>g</a:t>
              </a:r>
              <a:endParaRPr lang="en-AU" altLang="en-US"/>
            </a:p>
          </p:txBody>
        </p:sp>
        <p:sp>
          <p:nvSpPr>
            <p:cNvPr id="22590" name="Text Box 105"/>
            <p:cNvSpPr txBox="1">
              <a:spLocks noChangeArrowheads="1"/>
            </p:cNvSpPr>
            <p:nvPr/>
          </p:nvSpPr>
          <p:spPr bwMode="auto">
            <a:xfrm>
              <a:off x="3974" y="2925"/>
              <a:ext cx="29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r>
                <a:rPr lang="en-AU" altLang="en-US" sz="2400"/>
                <a:t>I</a:t>
              </a:r>
              <a:r>
                <a:rPr lang="en-AU" altLang="en-US" sz="2400" baseline="-25000"/>
                <a:t>L</a:t>
              </a:r>
              <a:endParaRPr lang="en-AU" altLang="en-US" sz="2400"/>
            </a:p>
          </p:txBody>
        </p:sp>
        <p:sp>
          <p:nvSpPr>
            <p:cNvPr id="22591" name="AutoShape 106"/>
            <p:cNvSpPr>
              <a:spLocks noChangeArrowheads="1"/>
            </p:cNvSpPr>
            <p:nvPr/>
          </p:nvSpPr>
          <p:spPr bwMode="auto">
            <a:xfrm flipH="1">
              <a:off x="3956" y="2885"/>
              <a:ext cx="302" cy="53"/>
            </a:xfrm>
            <a:prstGeom prst="rightArrow">
              <a:avLst>
                <a:gd name="adj1" fmla="val 50000"/>
                <a:gd name="adj2" fmla="val 142453"/>
              </a:avLst>
            </a:prstGeom>
            <a:solidFill>
              <a:schemeClr val="tx1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2592" name="Oval 107"/>
            <p:cNvSpPr>
              <a:spLocks noChangeArrowheads="1"/>
            </p:cNvSpPr>
            <p:nvPr/>
          </p:nvSpPr>
          <p:spPr bwMode="auto">
            <a:xfrm>
              <a:off x="3681" y="2831"/>
              <a:ext cx="18" cy="18"/>
            </a:xfrm>
            <a:prstGeom prst="ellipse">
              <a:avLst/>
            </a:prstGeom>
            <a:solidFill>
              <a:schemeClr val="tx1"/>
            </a:solidFill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cxnSp>
          <p:nvCxnSpPr>
            <p:cNvPr id="22593" name="AutoShape 108"/>
            <p:cNvCxnSpPr>
              <a:cxnSpLocks noChangeShapeType="1"/>
              <a:stCxn id="22582" idx="2"/>
              <a:endCxn id="22592" idx="6"/>
            </p:cNvCxnSpPr>
            <p:nvPr/>
          </p:nvCxnSpPr>
          <p:spPr bwMode="auto">
            <a:xfrm flipH="1" flipV="1">
              <a:off x="3706" y="2840"/>
              <a:ext cx="598" cy="1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594" name="AutoShape 109"/>
            <p:cNvCxnSpPr>
              <a:cxnSpLocks noChangeShapeType="1"/>
              <a:stCxn id="22592" idx="2"/>
              <a:endCxn id="22603" idx="1"/>
            </p:cNvCxnSpPr>
            <p:nvPr/>
          </p:nvCxnSpPr>
          <p:spPr bwMode="auto">
            <a:xfrm rot="10800000" flipV="1">
              <a:off x="2875" y="2840"/>
              <a:ext cx="799" cy="135"/>
            </a:xfrm>
            <a:prstGeom prst="bentConnector2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595" name="AutoShape 110"/>
            <p:cNvCxnSpPr>
              <a:cxnSpLocks noChangeShapeType="1"/>
              <a:stCxn id="22592" idx="4"/>
              <a:endCxn id="22585" idx="0"/>
            </p:cNvCxnSpPr>
            <p:nvPr/>
          </p:nvCxnSpPr>
          <p:spPr bwMode="auto">
            <a:xfrm>
              <a:off x="3690" y="2856"/>
              <a:ext cx="0" cy="127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2596" name="Oval 111"/>
            <p:cNvSpPr>
              <a:spLocks noChangeArrowheads="1"/>
            </p:cNvSpPr>
            <p:nvPr/>
          </p:nvSpPr>
          <p:spPr bwMode="auto">
            <a:xfrm>
              <a:off x="3673" y="4028"/>
              <a:ext cx="18" cy="18"/>
            </a:xfrm>
            <a:prstGeom prst="ellipse">
              <a:avLst/>
            </a:prstGeom>
            <a:solidFill>
              <a:schemeClr val="tx1"/>
            </a:solidFill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cxnSp>
          <p:nvCxnSpPr>
            <p:cNvPr id="22597" name="AutoShape 112"/>
            <p:cNvCxnSpPr>
              <a:cxnSpLocks noChangeShapeType="1"/>
              <a:stCxn id="22614" idx="0"/>
              <a:endCxn id="22596" idx="7"/>
            </p:cNvCxnSpPr>
            <p:nvPr/>
          </p:nvCxnSpPr>
          <p:spPr bwMode="auto">
            <a:xfrm flipH="1">
              <a:off x="3689" y="3888"/>
              <a:ext cx="1" cy="135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2598" name="Rectangle 113"/>
            <p:cNvSpPr>
              <a:spLocks noChangeArrowheads="1"/>
            </p:cNvSpPr>
            <p:nvPr/>
          </p:nvSpPr>
          <p:spPr bwMode="auto">
            <a:xfrm>
              <a:off x="3637" y="3429"/>
              <a:ext cx="106" cy="182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2599" name="Text Box 114"/>
            <p:cNvSpPr txBox="1">
              <a:spLocks noChangeArrowheads="1"/>
            </p:cNvSpPr>
            <p:nvPr/>
          </p:nvSpPr>
          <p:spPr bwMode="auto">
            <a:xfrm>
              <a:off x="3796" y="3416"/>
              <a:ext cx="29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r>
                <a:rPr lang="en-AU" altLang="en-US"/>
                <a:t>R</a:t>
              </a:r>
              <a:r>
                <a:rPr lang="en-AU" altLang="en-US" baseline="-25000"/>
                <a:t>A</a:t>
              </a:r>
              <a:endParaRPr lang="en-AU" altLang="en-US"/>
            </a:p>
          </p:txBody>
        </p:sp>
        <p:cxnSp>
          <p:nvCxnSpPr>
            <p:cNvPr id="22600" name="AutoShape 115"/>
            <p:cNvCxnSpPr>
              <a:cxnSpLocks noChangeShapeType="1"/>
              <a:stCxn id="22598" idx="2"/>
              <a:endCxn id="22613" idx="1"/>
            </p:cNvCxnSpPr>
            <p:nvPr/>
          </p:nvCxnSpPr>
          <p:spPr bwMode="auto">
            <a:xfrm>
              <a:off x="3690" y="3618"/>
              <a:ext cx="0" cy="142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2601" name="Text Box 116"/>
            <p:cNvSpPr txBox="1">
              <a:spLocks noChangeArrowheads="1"/>
            </p:cNvSpPr>
            <p:nvPr/>
          </p:nvSpPr>
          <p:spPr bwMode="auto">
            <a:xfrm>
              <a:off x="3158" y="2925"/>
              <a:ext cx="299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r>
                <a:rPr lang="en-AU" altLang="en-US" sz="2400"/>
                <a:t>I</a:t>
              </a:r>
              <a:r>
                <a:rPr lang="en-AU" altLang="en-US" sz="2400" baseline="-25000"/>
                <a:t>F</a:t>
              </a:r>
              <a:endParaRPr lang="en-AU" altLang="en-US" sz="2400"/>
            </a:p>
          </p:txBody>
        </p:sp>
        <p:cxnSp>
          <p:nvCxnSpPr>
            <p:cNvPr id="22602" name="AutoShape 117"/>
            <p:cNvCxnSpPr>
              <a:cxnSpLocks noChangeShapeType="1"/>
              <a:stCxn id="22605" idx="0"/>
              <a:endCxn id="22603" idx="3"/>
            </p:cNvCxnSpPr>
            <p:nvPr/>
          </p:nvCxnSpPr>
          <p:spPr bwMode="auto">
            <a:xfrm rot="-5400000">
              <a:off x="2751" y="3430"/>
              <a:ext cx="248" cy="0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 type="oval" w="sm" len="sm"/>
              <a:tailEnd type="oval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2603" name="Rectangle 118"/>
            <p:cNvSpPr>
              <a:spLocks noChangeArrowheads="1"/>
            </p:cNvSpPr>
            <p:nvPr/>
          </p:nvSpPr>
          <p:spPr bwMode="auto">
            <a:xfrm rot="16200000" flipH="1">
              <a:off x="2718" y="3061"/>
              <a:ext cx="312" cy="160"/>
            </a:xfrm>
            <a:prstGeom prst="rect">
              <a:avLst/>
            </a:prstGeom>
            <a:noFill/>
            <a:ln w="381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2604" name="Line 119"/>
            <p:cNvSpPr>
              <a:spLocks noChangeShapeType="1"/>
            </p:cNvSpPr>
            <p:nvPr/>
          </p:nvSpPr>
          <p:spPr bwMode="auto">
            <a:xfrm rot="-2700000" flipH="1" flipV="1">
              <a:off x="2857" y="2937"/>
              <a:ext cx="35" cy="40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22605" name="Rectangle 120"/>
            <p:cNvSpPr>
              <a:spLocks noChangeArrowheads="1"/>
            </p:cNvSpPr>
            <p:nvPr/>
          </p:nvSpPr>
          <p:spPr bwMode="auto">
            <a:xfrm>
              <a:off x="2786" y="3561"/>
              <a:ext cx="177" cy="337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2606" name="Text Box 121"/>
            <p:cNvSpPr txBox="1">
              <a:spLocks noChangeArrowheads="1"/>
            </p:cNvSpPr>
            <p:nvPr/>
          </p:nvSpPr>
          <p:spPr bwMode="auto">
            <a:xfrm>
              <a:off x="2540" y="3663"/>
              <a:ext cx="28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r" eaLnBrk="1" hangingPunct="1"/>
              <a:r>
                <a:rPr lang="en-AU" altLang="en-US"/>
                <a:t>R</a:t>
              </a:r>
              <a:r>
                <a:rPr lang="en-AU" altLang="en-US" baseline="-25000"/>
                <a:t>F</a:t>
              </a:r>
              <a:endParaRPr lang="en-AU" altLang="en-US"/>
            </a:p>
          </p:txBody>
        </p:sp>
        <p:sp>
          <p:nvSpPr>
            <p:cNvPr id="22607" name="AutoShape 122"/>
            <p:cNvSpPr>
              <a:spLocks noChangeArrowheads="1"/>
            </p:cNvSpPr>
            <p:nvPr/>
          </p:nvSpPr>
          <p:spPr bwMode="auto">
            <a:xfrm flipH="1">
              <a:off x="3139" y="2885"/>
              <a:ext cx="302" cy="53"/>
            </a:xfrm>
            <a:prstGeom prst="rightArrow">
              <a:avLst>
                <a:gd name="adj1" fmla="val 50000"/>
                <a:gd name="adj2" fmla="val 142453"/>
              </a:avLst>
            </a:prstGeom>
            <a:solidFill>
              <a:schemeClr val="tx1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2608" name="Text Box 123"/>
            <p:cNvSpPr txBox="1">
              <a:spLocks noChangeArrowheads="1"/>
            </p:cNvSpPr>
            <p:nvPr/>
          </p:nvSpPr>
          <p:spPr bwMode="auto">
            <a:xfrm>
              <a:off x="3243" y="3221"/>
              <a:ext cx="31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r>
                <a:rPr lang="en-AU" altLang="en-US" sz="2400"/>
                <a:t>I</a:t>
              </a:r>
              <a:r>
                <a:rPr lang="en-AU" altLang="en-US" sz="2400" baseline="-25000"/>
                <a:t>A</a:t>
              </a:r>
              <a:endParaRPr lang="en-AU" altLang="en-US" sz="2400"/>
            </a:p>
          </p:txBody>
        </p:sp>
        <p:sp>
          <p:nvSpPr>
            <p:cNvPr id="22609" name="AutoShape 124"/>
            <p:cNvSpPr>
              <a:spLocks noChangeArrowheads="1"/>
            </p:cNvSpPr>
            <p:nvPr/>
          </p:nvSpPr>
          <p:spPr bwMode="auto">
            <a:xfrm rot="5400000" flipV="1">
              <a:off x="3407" y="3292"/>
              <a:ext cx="302" cy="53"/>
            </a:xfrm>
            <a:prstGeom prst="rightArrow">
              <a:avLst>
                <a:gd name="adj1" fmla="val 50000"/>
                <a:gd name="adj2" fmla="val 142453"/>
              </a:avLst>
            </a:prstGeom>
            <a:solidFill>
              <a:schemeClr val="tx1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  <p:sp>
        <p:nvSpPr>
          <p:cNvPr id="286849" name="Text Box 129"/>
          <p:cNvSpPr txBox="1">
            <a:spLocks noChangeArrowheads="1"/>
          </p:cNvSpPr>
          <p:nvPr/>
        </p:nvSpPr>
        <p:spPr bwMode="auto">
          <a:xfrm>
            <a:off x="1235075" y="6229350"/>
            <a:ext cx="25574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400" baseline="-25000"/>
              <a:t>Shunt</a:t>
            </a:r>
          </a:p>
        </p:txBody>
      </p:sp>
      <p:sp>
        <p:nvSpPr>
          <p:cNvPr id="286850" name="Text Box 130"/>
          <p:cNvSpPr txBox="1">
            <a:spLocks noChangeArrowheads="1"/>
          </p:cNvSpPr>
          <p:nvPr/>
        </p:nvSpPr>
        <p:spPr bwMode="auto">
          <a:xfrm>
            <a:off x="5651500" y="3467100"/>
            <a:ext cx="25574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400" baseline="-25000"/>
              <a:t>Series</a:t>
            </a:r>
          </a:p>
        </p:txBody>
      </p:sp>
      <p:sp>
        <p:nvSpPr>
          <p:cNvPr id="286851" name="Text Box 131"/>
          <p:cNvSpPr txBox="1">
            <a:spLocks noChangeArrowheads="1"/>
          </p:cNvSpPr>
          <p:nvPr/>
        </p:nvSpPr>
        <p:spPr bwMode="auto">
          <a:xfrm>
            <a:off x="5507038" y="6229350"/>
            <a:ext cx="25574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400" baseline="-25000"/>
              <a:t>Compound</a:t>
            </a:r>
          </a:p>
        </p:txBody>
      </p:sp>
      <p:sp>
        <p:nvSpPr>
          <p:cNvPr id="286852" name="Text Box 132"/>
          <p:cNvSpPr txBox="1">
            <a:spLocks noChangeArrowheads="1"/>
          </p:cNvSpPr>
          <p:nvPr/>
        </p:nvSpPr>
        <p:spPr bwMode="auto">
          <a:xfrm>
            <a:off x="809625" y="296863"/>
            <a:ext cx="752475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400" dirty="0"/>
              <a:t>Because the motor is acting as a generator we can use the same </a:t>
            </a:r>
            <a:r>
              <a:rPr lang="en-AU" altLang="en-US" sz="2400" dirty="0" smtClean="0"/>
              <a:t>models: </a:t>
            </a:r>
            <a:endParaRPr lang="en-AU" altLang="en-US" sz="2400" dirty="0"/>
          </a:p>
        </p:txBody>
      </p:sp>
      <p:sp>
        <p:nvSpPr>
          <p:cNvPr id="286891" name="Text Box 171"/>
          <p:cNvSpPr txBox="1">
            <a:spLocks noChangeArrowheads="1"/>
          </p:cNvSpPr>
          <p:nvPr/>
        </p:nvSpPr>
        <p:spPr bwMode="auto">
          <a:xfrm>
            <a:off x="889000" y="3467100"/>
            <a:ext cx="25574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400" baseline="-25000"/>
              <a:t>Separate</a:t>
            </a:r>
          </a:p>
        </p:txBody>
      </p:sp>
      <p:grpSp>
        <p:nvGrpSpPr>
          <p:cNvPr id="286894" name="Group 174"/>
          <p:cNvGrpSpPr>
            <a:grpSpLocks/>
          </p:cNvGrpSpPr>
          <p:nvPr/>
        </p:nvGrpSpPr>
        <p:grpSpPr bwMode="auto">
          <a:xfrm>
            <a:off x="1223963" y="1187450"/>
            <a:ext cx="2714625" cy="2233613"/>
            <a:chOff x="771" y="748"/>
            <a:chExt cx="1710" cy="1407"/>
          </a:xfrm>
        </p:grpSpPr>
        <p:cxnSp>
          <p:nvCxnSpPr>
            <p:cNvPr id="22542" name="AutoShape 135"/>
            <p:cNvCxnSpPr>
              <a:cxnSpLocks noChangeShapeType="1"/>
              <a:stCxn id="22556" idx="0"/>
              <a:endCxn id="22546" idx="3"/>
            </p:cNvCxnSpPr>
            <p:nvPr/>
          </p:nvCxnSpPr>
          <p:spPr bwMode="auto">
            <a:xfrm rot="-5400000">
              <a:off x="1046" y="1446"/>
              <a:ext cx="230" cy="1"/>
            </a:xfrm>
            <a:prstGeom prst="bentConnector3">
              <a:avLst>
                <a:gd name="adj1" fmla="val 50435"/>
              </a:avLst>
            </a:prstGeom>
            <a:noFill/>
            <a:ln w="38100">
              <a:solidFill>
                <a:schemeClr val="tx1"/>
              </a:solidFill>
              <a:miter lim="800000"/>
              <a:headEnd type="oval" w="sm" len="sm"/>
              <a:tailEnd type="oval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543" name="AutoShape 136"/>
            <p:cNvCxnSpPr>
              <a:cxnSpLocks noChangeShapeType="1"/>
              <a:stCxn id="22556" idx="2"/>
              <a:endCxn id="22569" idx="6"/>
            </p:cNvCxnSpPr>
            <p:nvPr/>
          </p:nvCxnSpPr>
          <p:spPr bwMode="auto">
            <a:xfrm rot="5400000">
              <a:off x="950" y="1827"/>
              <a:ext cx="110" cy="310"/>
            </a:xfrm>
            <a:prstGeom prst="bentConnector2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 type="oval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2544" name="Text Box 137"/>
            <p:cNvSpPr txBox="1">
              <a:spLocks noChangeArrowheads="1"/>
            </p:cNvSpPr>
            <p:nvPr/>
          </p:nvSpPr>
          <p:spPr bwMode="auto">
            <a:xfrm>
              <a:off x="2201" y="748"/>
              <a:ext cx="28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/>
                <a:t>A</a:t>
              </a:r>
              <a:r>
                <a:rPr lang="en-AU" altLang="en-US" baseline="-25000"/>
                <a:t>1</a:t>
              </a:r>
              <a:endParaRPr lang="en-AU" altLang="en-US"/>
            </a:p>
          </p:txBody>
        </p:sp>
        <p:sp>
          <p:nvSpPr>
            <p:cNvPr id="22545" name="Text Box 138"/>
            <p:cNvSpPr txBox="1">
              <a:spLocks noChangeArrowheads="1"/>
            </p:cNvSpPr>
            <p:nvPr/>
          </p:nvSpPr>
          <p:spPr bwMode="auto">
            <a:xfrm>
              <a:off x="2185" y="1905"/>
              <a:ext cx="296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/>
                <a:t>A</a:t>
              </a:r>
              <a:r>
                <a:rPr lang="en-AU" altLang="en-US" baseline="-25000"/>
                <a:t>2</a:t>
              </a:r>
              <a:endParaRPr lang="en-AU" altLang="en-US"/>
            </a:p>
          </p:txBody>
        </p:sp>
        <p:sp>
          <p:nvSpPr>
            <p:cNvPr id="22546" name="Rectangle 139"/>
            <p:cNvSpPr>
              <a:spLocks noChangeArrowheads="1"/>
            </p:cNvSpPr>
            <p:nvPr/>
          </p:nvSpPr>
          <p:spPr bwMode="auto">
            <a:xfrm rot="16200000" flipH="1">
              <a:off x="999" y="1082"/>
              <a:ext cx="321" cy="156"/>
            </a:xfrm>
            <a:prstGeom prst="rect">
              <a:avLst/>
            </a:prstGeom>
            <a:noFill/>
            <a:ln w="381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2547" name="Line 140"/>
            <p:cNvSpPr>
              <a:spLocks noChangeShapeType="1"/>
            </p:cNvSpPr>
            <p:nvPr/>
          </p:nvSpPr>
          <p:spPr bwMode="auto">
            <a:xfrm rot="-2700000" flipH="1" flipV="1">
              <a:off x="1161" y="877"/>
              <a:ext cx="0" cy="56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22548" name="Line 141"/>
            <p:cNvSpPr>
              <a:spLocks noChangeShapeType="1"/>
            </p:cNvSpPr>
            <p:nvPr/>
          </p:nvSpPr>
          <p:spPr bwMode="auto">
            <a:xfrm flipH="1">
              <a:off x="2171" y="969"/>
              <a:ext cx="0" cy="94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22549" name="Text Box 142"/>
            <p:cNvSpPr txBox="1">
              <a:spLocks noChangeArrowheads="1"/>
            </p:cNvSpPr>
            <p:nvPr/>
          </p:nvSpPr>
          <p:spPr bwMode="auto">
            <a:xfrm>
              <a:off x="2191" y="1344"/>
              <a:ext cx="29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/>
                <a:t>V</a:t>
              </a:r>
              <a:r>
                <a:rPr lang="en-AU" altLang="en-US" baseline="-25000"/>
                <a:t>T</a:t>
              </a:r>
              <a:endParaRPr lang="en-AU" altLang="en-US"/>
            </a:p>
          </p:txBody>
        </p:sp>
        <p:sp>
          <p:nvSpPr>
            <p:cNvPr id="22550" name="Oval 143"/>
            <p:cNvSpPr>
              <a:spLocks noChangeArrowheads="1"/>
            </p:cNvSpPr>
            <p:nvPr/>
          </p:nvSpPr>
          <p:spPr bwMode="auto">
            <a:xfrm>
              <a:off x="2136" y="832"/>
              <a:ext cx="70" cy="73"/>
            </a:xfrm>
            <a:prstGeom prst="ellips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2551" name="Oval 144"/>
            <p:cNvSpPr>
              <a:spLocks noChangeArrowheads="1"/>
            </p:cNvSpPr>
            <p:nvPr/>
          </p:nvSpPr>
          <p:spPr bwMode="auto">
            <a:xfrm>
              <a:off x="2136" y="2010"/>
              <a:ext cx="70" cy="73"/>
            </a:xfrm>
            <a:prstGeom prst="ellips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cxnSp>
          <p:nvCxnSpPr>
            <p:cNvPr id="22552" name="AutoShape 145"/>
            <p:cNvCxnSpPr>
              <a:cxnSpLocks noChangeShapeType="1"/>
              <a:stCxn id="22551" idx="2"/>
              <a:endCxn id="22566" idx="6"/>
            </p:cNvCxnSpPr>
            <p:nvPr/>
          </p:nvCxnSpPr>
          <p:spPr bwMode="auto">
            <a:xfrm rot="10800000">
              <a:off x="1540" y="2047"/>
              <a:ext cx="590" cy="0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oval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2553" name="Rectangle 146"/>
            <p:cNvSpPr>
              <a:spLocks noChangeArrowheads="1"/>
            </p:cNvSpPr>
            <p:nvPr/>
          </p:nvSpPr>
          <p:spPr bwMode="auto">
            <a:xfrm>
              <a:off x="1480" y="1037"/>
              <a:ext cx="103" cy="315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grpSp>
          <p:nvGrpSpPr>
            <p:cNvPr id="22554" name="Group 147"/>
            <p:cNvGrpSpPr>
              <a:grpSpLocks/>
            </p:cNvGrpSpPr>
            <p:nvPr/>
          </p:nvGrpSpPr>
          <p:grpSpPr bwMode="auto">
            <a:xfrm>
              <a:off x="1410" y="1499"/>
              <a:ext cx="242" cy="365"/>
              <a:chOff x="4762" y="2228"/>
              <a:chExt cx="317" cy="453"/>
            </a:xfrm>
          </p:grpSpPr>
          <p:sp>
            <p:nvSpPr>
              <p:cNvPr id="22570" name="Line 148"/>
              <p:cNvSpPr>
                <a:spLocks noChangeShapeType="1"/>
              </p:cNvSpPr>
              <p:nvPr/>
            </p:nvSpPr>
            <p:spPr bwMode="auto">
              <a:xfrm>
                <a:off x="4762" y="2296"/>
                <a:ext cx="317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22571" name="Line 149"/>
              <p:cNvSpPr>
                <a:spLocks noChangeShapeType="1"/>
              </p:cNvSpPr>
              <p:nvPr/>
            </p:nvSpPr>
            <p:spPr bwMode="auto">
              <a:xfrm>
                <a:off x="4830" y="2329"/>
                <a:ext cx="18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22572" name="Line 150"/>
              <p:cNvSpPr>
                <a:spLocks noChangeShapeType="1"/>
              </p:cNvSpPr>
              <p:nvPr/>
            </p:nvSpPr>
            <p:spPr bwMode="auto">
              <a:xfrm>
                <a:off x="4921" y="2363"/>
                <a:ext cx="0" cy="18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22573" name="Line 151"/>
              <p:cNvSpPr>
                <a:spLocks noChangeShapeType="1"/>
              </p:cNvSpPr>
              <p:nvPr/>
            </p:nvSpPr>
            <p:spPr bwMode="auto">
              <a:xfrm>
                <a:off x="4762" y="2579"/>
                <a:ext cx="317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22574" name="Line 152"/>
              <p:cNvSpPr>
                <a:spLocks noChangeShapeType="1"/>
              </p:cNvSpPr>
              <p:nvPr/>
            </p:nvSpPr>
            <p:spPr bwMode="auto">
              <a:xfrm>
                <a:off x="4830" y="2613"/>
                <a:ext cx="18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22575" name="Line 153"/>
              <p:cNvSpPr>
                <a:spLocks noChangeShapeType="1"/>
              </p:cNvSpPr>
              <p:nvPr/>
            </p:nvSpPr>
            <p:spPr bwMode="auto">
              <a:xfrm>
                <a:off x="4921" y="2228"/>
                <a:ext cx="0" cy="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22576" name="Line 154"/>
              <p:cNvSpPr>
                <a:spLocks noChangeShapeType="1"/>
              </p:cNvSpPr>
              <p:nvPr/>
            </p:nvSpPr>
            <p:spPr bwMode="auto">
              <a:xfrm>
                <a:off x="4921" y="2613"/>
                <a:ext cx="0" cy="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AU"/>
              </a:p>
            </p:txBody>
          </p:sp>
        </p:grpSp>
        <p:cxnSp>
          <p:nvCxnSpPr>
            <p:cNvPr id="22555" name="AutoShape 155"/>
            <p:cNvCxnSpPr>
              <a:cxnSpLocks noChangeShapeType="1"/>
              <a:stCxn id="22553" idx="2"/>
              <a:endCxn id="22575" idx="1"/>
            </p:cNvCxnSpPr>
            <p:nvPr/>
          </p:nvCxnSpPr>
          <p:spPr bwMode="auto">
            <a:xfrm>
              <a:off x="1532" y="1360"/>
              <a:ext cx="0" cy="201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2556" name="Rectangle 156"/>
            <p:cNvSpPr>
              <a:spLocks noChangeArrowheads="1"/>
            </p:cNvSpPr>
            <p:nvPr/>
          </p:nvSpPr>
          <p:spPr bwMode="auto">
            <a:xfrm>
              <a:off x="1073" y="1571"/>
              <a:ext cx="174" cy="347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2557" name="Text Box 157"/>
            <p:cNvSpPr txBox="1">
              <a:spLocks noChangeArrowheads="1"/>
            </p:cNvSpPr>
            <p:nvPr/>
          </p:nvSpPr>
          <p:spPr bwMode="auto">
            <a:xfrm>
              <a:off x="1583" y="1097"/>
              <a:ext cx="29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r>
                <a:rPr lang="en-AU" altLang="en-US"/>
                <a:t>R</a:t>
              </a:r>
              <a:r>
                <a:rPr lang="en-AU" altLang="en-US" baseline="-25000"/>
                <a:t>A</a:t>
              </a:r>
              <a:endParaRPr lang="en-AU" altLang="en-US"/>
            </a:p>
          </p:txBody>
        </p:sp>
        <p:sp>
          <p:nvSpPr>
            <p:cNvPr id="22558" name="Text Box 158"/>
            <p:cNvSpPr txBox="1">
              <a:spLocks noChangeArrowheads="1"/>
            </p:cNvSpPr>
            <p:nvPr/>
          </p:nvSpPr>
          <p:spPr bwMode="auto">
            <a:xfrm>
              <a:off x="801" y="1608"/>
              <a:ext cx="28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r" eaLnBrk="1" hangingPunct="1"/>
              <a:r>
                <a:rPr lang="en-AU" altLang="en-US"/>
                <a:t>R</a:t>
              </a:r>
              <a:r>
                <a:rPr lang="en-AU" altLang="en-US" baseline="-25000"/>
                <a:t>F</a:t>
              </a:r>
              <a:endParaRPr lang="en-AU" altLang="en-US"/>
            </a:p>
          </p:txBody>
        </p:sp>
        <p:sp>
          <p:nvSpPr>
            <p:cNvPr id="22559" name="Text Box 159"/>
            <p:cNvSpPr txBox="1">
              <a:spLocks noChangeArrowheads="1"/>
            </p:cNvSpPr>
            <p:nvPr/>
          </p:nvSpPr>
          <p:spPr bwMode="auto">
            <a:xfrm>
              <a:off x="1635" y="1581"/>
              <a:ext cx="271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r>
                <a:rPr lang="en-AU" altLang="en-US"/>
                <a:t>E</a:t>
              </a:r>
              <a:r>
                <a:rPr lang="en-AU" altLang="en-US" baseline="-25000"/>
                <a:t>g</a:t>
              </a:r>
              <a:endParaRPr lang="en-AU" altLang="en-US"/>
            </a:p>
          </p:txBody>
        </p:sp>
        <p:sp>
          <p:nvSpPr>
            <p:cNvPr id="22560" name="Text Box 161"/>
            <p:cNvSpPr txBox="1">
              <a:spLocks noChangeArrowheads="1"/>
            </p:cNvSpPr>
            <p:nvPr/>
          </p:nvSpPr>
          <p:spPr bwMode="auto">
            <a:xfrm>
              <a:off x="1809" y="956"/>
              <a:ext cx="31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r>
                <a:rPr lang="en-AU" altLang="en-US" sz="2400"/>
                <a:t>I</a:t>
              </a:r>
              <a:r>
                <a:rPr lang="en-AU" altLang="en-US" sz="2400" baseline="-25000"/>
                <a:t>A</a:t>
              </a:r>
              <a:endParaRPr lang="en-AU" altLang="en-US" sz="2400"/>
            </a:p>
          </p:txBody>
        </p:sp>
        <p:sp>
          <p:nvSpPr>
            <p:cNvPr id="22561" name="AutoShape 162"/>
            <p:cNvSpPr>
              <a:spLocks noChangeArrowheads="1"/>
            </p:cNvSpPr>
            <p:nvPr/>
          </p:nvSpPr>
          <p:spPr bwMode="auto">
            <a:xfrm flipH="1">
              <a:off x="1791" y="914"/>
              <a:ext cx="294" cy="55"/>
            </a:xfrm>
            <a:prstGeom prst="rightArrow">
              <a:avLst>
                <a:gd name="adj1" fmla="val 50000"/>
                <a:gd name="adj2" fmla="val 133636"/>
              </a:avLst>
            </a:prstGeom>
            <a:solidFill>
              <a:schemeClr val="tx1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2562" name="Oval 163"/>
            <p:cNvSpPr>
              <a:spLocks noChangeArrowheads="1"/>
            </p:cNvSpPr>
            <p:nvPr/>
          </p:nvSpPr>
          <p:spPr bwMode="auto">
            <a:xfrm>
              <a:off x="1523" y="858"/>
              <a:ext cx="17" cy="19"/>
            </a:xfrm>
            <a:prstGeom prst="ellipse">
              <a:avLst/>
            </a:prstGeom>
            <a:solidFill>
              <a:schemeClr val="tx1"/>
            </a:solidFill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cxnSp>
          <p:nvCxnSpPr>
            <p:cNvPr id="22563" name="AutoShape 164"/>
            <p:cNvCxnSpPr>
              <a:cxnSpLocks noChangeShapeType="1"/>
              <a:stCxn id="22550" idx="2"/>
              <a:endCxn id="22562" idx="6"/>
            </p:cNvCxnSpPr>
            <p:nvPr/>
          </p:nvCxnSpPr>
          <p:spPr bwMode="auto">
            <a:xfrm flipH="1" flipV="1">
              <a:off x="1547" y="868"/>
              <a:ext cx="583" cy="1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564" name="AutoShape 165"/>
            <p:cNvCxnSpPr>
              <a:cxnSpLocks noChangeShapeType="1"/>
              <a:stCxn id="22568" idx="6"/>
              <a:endCxn id="22546" idx="1"/>
            </p:cNvCxnSpPr>
            <p:nvPr/>
          </p:nvCxnSpPr>
          <p:spPr bwMode="auto">
            <a:xfrm>
              <a:off x="850" y="859"/>
              <a:ext cx="311" cy="128"/>
            </a:xfrm>
            <a:prstGeom prst="bentConnector2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565" name="AutoShape 166"/>
            <p:cNvCxnSpPr>
              <a:cxnSpLocks noChangeShapeType="1"/>
              <a:stCxn id="22562" idx="4"/>
              <a:endCxn id="22553" idx="0"/>
            </p:cNvCxnSpPr>
            <p:nvPr/>
          </p:nvCxnSpPr>
          <p:spPr bwMode="auto">
            <a:xfrm>
              <a:off x="1532" y="884"/>
              <a:ext cx="0" cy="146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2566" name="Oval 167"/>
            <p:cNvSpPr>
              <a:spLocks noChangeArrowheads="1"/>
            </p:cNvSpPr>
            <p:nvPr/>
          </p:nvSpPr>
          <p:spPr bwMode="auto">
            <a:xfrm>
              <a:off x="1515" y="2037"/>
              <a:ext cx="18" cy="19"/>
            </a:xfrm>
            <a:prstGeom prst="ellipse">
              <a:avLst/>
            </a:prstGeom>
            <a:solidFill>
              <a:schemeClr val="tx1"/>
            </a:solidFill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cxnSp>
          <p:nvCxnSpPr>
            <p:cNvPr id="22567" name="AutoShape 168"/>
            <p:cNvCxnSpPr>
              <a:cxnSpLocks noChangeShapeType="1"/>
              <a:stCxn id="22576" idx="0"/>
              <a:endCxn id="22566" idx="7"/>
            </p:cNvCxnSpPr>
            <p:nvPr/>
          </p:nvCxnSpPr>
          <p:spPr bwMode="auto">
            <a:xfrm flipH="1">
              <a:off x="1530" y="1802"/>
              <a:ext cx="2" cy="230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2568" name="Oval 172"/>
            <p:cNvSpPr>
              <a:spLocks noChangeArrowheads="1"/>
            </p:cNvSpPr>
            <p:nvPr/>
          </p:nvSpPr>
          <p:spPr bwMode="auto">
            <a:xfrm>
              <a:off x="771" y="822"/>
              <a:ext cx="70" cy="73"/>
            </a:xfrm>
            <a:prstGeom prst="ellips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2569" name="Oval 173"/>
            <p:cNvSpPr>
              <a:spLocks noChangeArrowheads="1"/>
            </p:cNvSpPr>
            <p:nvPr/>
          </p:nvSpPr>
          <p:spPr bwMode="auto">
            <a:xfrm>
              <a:off x="771" y="2000"/>
              <a:ext cx="70" cy="73"/>
            </a:xfrm>
            <a:prstGeom prst="ellips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  <p:sp>
        <p:nvSpPr>
          <p:cNvPr id="165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A2B56D2-2CDF-4BA9-8176-651F01ECAAE1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FA12EB-9C05-45F2-8639-D3D580D748CE}" type="slidenum">
              <a:rPr lang="en-AU"/>
              <a:pPr>
                <a:defRPr/>
              </a:pPr>
              <a:t>16</a:t>
            </a:fld>
            <a:endParaRPr lang="en-AU"/>
          </a:p>
        </p:txBody>
      </p:sp>
      <p:sp>
        <p:nvSpPr>
          <p:cNvPr id="288770" name="Text Box 2"/>
          <p:cNvSpPr txBox="1">
            <a:spLocks noChangeArrowheads="1"/>
          </p:cNvSpPr>
          <p:nvPr/>
        </p:nvSpPr>
        <p:spPr bwMode="auto">
          <a:xfrm>
            <a:off x="1655763" y="1279525"/>
            <a:ext cx="58324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4400" dirty="0" err="1"/>
              <a:t>E</a:t>
            </a:r>
            <a:r>
              <a:rPr lang="en-AU" altLang="en-US" sz="4400" baseline="-25000" dirty="0" err="1"/>
              <a:t>g</a:t>
            </a:r>
            <a:r>
              <a:rPr lang="en-AU" altLang="en-US" sz="4400" dirty="0"/>
              <a:t> = </a:t>
            </a:r>
            <a:r>
              <a:rPr lang="en-AU" altLang="en-US" sz="4400" dirty="0" err="1" smtClean="0"/>
              <a:t>k</a:t>
            </a:r>
            <a:r>
              <a:rPr lang="en-AU" altLang="en-US" sz="4400" baseline="-25000" dirty="0" err="1" smtClean="0"/>
              <a:t>E</a:t>
            </a:r>
            <a:r>
              <a:rPr lang="el-GR" altLang="en-US" sz="4400" dirty="0" smtClean="0"/>
              <a:t>Φ</a:t>
            </a:r>
            <a:r>
              <a:rPr lang="en-AU" altLang="en-US" sz="4400" dirty="0"/>
              <a:t>n</a:t>
            </a:r>
            <a:endParaRPr lang="el-GR" altLang="en-US" sz="4400" baseline="-25000" dirty="0"/>
          </a:p>
        </p:txBody>
      </p:sp>
      <p:sp>
        <p:nvSpPr>
          <p:cNvPr id="23557" name="Text Box 123"/>
          <p:cNvSpPr txBox="1">
            <a:spLocks noChangeArrowheads="1"/>
          </p:cNvSpPr>
          <p:nvPr/>
        </p:nvSpPr>
        <p:spPr bwMode="auto">
          <a:xfrm>
            <a:off x="809625" y="296863"/>
            <a:ext cx="752475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400"/>
              <a:t>Because the motor is acting as a generator we can use the same models, </a:t>
            </a:r>
            <a:r>
              <a:rPr lang="en-AU" altLang="en-US" sz="2400">
                <a:solidFill>
                  <a:srgbClr val="FF0000"/>
                </a:solidFill>
              </a:rPr>
              <a:t>and the same formulae.</a:t>
            </a:r>
          </a:p>
        </p:txBody>
      </p:sp>
      <p:sp>
        <p:nvSpPr>
          <p:cNvPr id="288892" name="Text Box 124"/>
          <p:cNvSpPr txBox="1">
            <a:spLocks noChangeArrowheads="1"/>
          </p:cNvSpPr>
          <p:nvPr/>
        </p:nvSpPr>
        <p:spPr bwMode="auto">
          <a:xfrm>
            <a:off x="1008063" y="2133600"/>
            <a:ext cx="712946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/>
              <a:t>BUT now the Applied Voltage (V</a:t>
            </a:r>
            <a:r>
              <a:rPr lang="en-AU" altLang="en-US" baseline="-25000"/>
              <a:t>T</a:t>
            </a:r>
            <a:r>
              <a:rPr lang="en-AU" altLang="en-US"/>
              <a:t>)</a:t>
            </a:r>
            <a:br>
              <a:rPr lang="en-AU" altLang="en-US"/>
            </a:br>
            <a:r>
              <a:rPr lang="en-AU" altLang="en-US"/>
              <a:t>is the larger than the Generated Voltage (E</a:t>
            </a:r>
            <a:r>
              <a:rPr lang="en-AU" altLang="en-US" baseline="-25000"/>
              <a:t>g</a:t>
            </a:r>
            <a:r>
              <a:rPr lang="en-AU" altLang="en-US"/>
              <a:t>).</a:t>
            </a:r>
          </a:p>
        </p:txBody>
      </p:sp>
      <p:sp>
        <p:nvSpPr>
          <p:cNvPr id="288894" name="Text Box 126"/>
          <p:cNvSpPr txBox="1">
            <a:spLocks noChangeArrowheads="1"/>
          </p:cNvSpPr>
          <p:nvPr/>
        </p:nvSpPr>
        <p:spPr bwMode="auto">
          <a:xfrm>
            <a:off x="1655763" y="3063875"/>
            <a:ext cx="58324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4400"/>
              <a:t>V</a:t>
            </a:r>
            <a:r>
              <a:rPr lang="en-AU" altLang="en-US" sz="4400" baseline="-25000"/>
              <a:t>T</a:t>
            </a:r>
            <a:r>
              <a:rPr lang="en-AU" altLang="en-US" sz="4400"/>
              <a:t> = I</a:t>
            </a:r>
            <a:r>
              <a:rPr lang="en-AU" altLang="en-US" sz="4400" baseline="-25000"/>
              <a:t>A</a:t>
            </a:r>
            <a:r>
              <a:rPr lang="en-AU" altLang="en-US" sz="4400"/>
              <a:t>R</a:t>
            </a:r>
            <a:r>
              <a:rPr lang="en-AU" altLang="en-US" sz="4400" baseline="-25000"/>
              <a:t>A</a:t>
            </a:r>
            <a:r>
              <a:rPr lang="en-AU" altLang="en-US" sz="4400"/>
              <a:t> + E</a:t>
            </a:r>
            <a:r>
              <a:rPr lang="en-AU" altLang="en-US" sz="4400" baseline="-25000"/>
              <a:t>g</a:t>
            </a:r>
            <a:endParaRPr lang="el-GR" altLang="en-US" sz="4400" baseline="-25000"/>
          </a:p>
        </p:txBody>
      </p:sp>
      <p:sp>
        <p:nvSpPr>
          <p:cNvPr id="288895" name="Text Box 127"/>
          <p:cNvSpPr txBox="1">
            <a:spLocks noChangeArrowheads="1"/>
          </p:cNvSpPr>
          <p:nvPr/>
        </p:nvSpPr>
        <p:spPr bwMode="auto">
          <a:xfrm>
            <a:off x="1008063" y="3986213"/>
            <a:ext cx="71294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/>
              <a:t>AND the Armature current can be found from:</a:t>
            </a:r>
          </a:p>
        </p:txBody>
      </p:sp>
      <p:graphicFrame>
        <p:nvGraphicFramePr>
          <p:cNvPr id="288896" name="Object 128"/>
          <p:cNvGraphicFramePr>
            <a:graphicFrameLocks noChangeAspect="1"/>
          </p:cNvGraphicFramePr>
          <p:nvPr/>
        </p:nvGraphicFramePr>
        <p:xfrm>
          <a:off x="3095625" y="4545013"/>
          <a:ext cx="2952750" cy="1539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14" name="Equation" r:id="rId3" imgW="876300" imgH="457200" progId="Equation.3">
                  <p:embed/>
                </p:oleObj>
              </mc:Choice>
              <mc:Fallback>
                <p:oleObj name="Equation" r:id="rId3" imgW="876300" imgH="457200" progId="Equation.3">
                  <p:embed/>
                  <p:pic>
                    <p:nvPicPr>
                      <p:cNvPr id="0" name="Object 1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95625" y="4545013"/>
                        <a:ext cx="2952750" cy="1539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8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88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88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88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88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8770" grpId="0"/>
      <p:bldP spid="288892" grpId="0"/>
      <p:bldP spid="288894" grpId="0"/>
      <p:bldP spid="288895" grpId="0"/>
      <p:bldP spid="1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8228B8D-E863-482C-B47E-70C690AFCF56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F5C41C-6010-4034-B6ED-114BC338980C}" type="slidenum">
              <a:rPr lang="en-AU"/>
              <a:pPr>
                <a:defRPr/>
              </a:pPr>
              <a:t>17</a:t>
            </a:fld>
            <a:endParaRPr lang="en-AU"/>
          </a:p>
        </p:txBody>
      </p:sp>
      <p:sp>
        <p:nvSpPr>
          <p:cNvPr id="289796" name="Text Box 4"/>
          <p:cNvSpPr txBox="1">
            <a:spLocks noChangeArrowheads="1"/>
          </p:cNvSpPr>
          <p:nvPr/>
        </p:nvSpPr>
        <p:spPr bwMode="auto">
          <a:xfrm>
            <a:off x="647700" y="620713"/>
            <a:ext cx="81121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800"/>
              <a:t>For a given motor the Torque is proportional to:</a:t>
            </a:r>
          </a:p>
        </p:txBody>
      </p:sp>
      <p:sp>
        <p:nvSpPr>
          <p:cNvPr id="289797" name="Text Box 5"/>
          <p:cNvSpPr txBox="1">
            <a:spLocks noChangeArrowheads="1"/>
          </p:cNvSpPr>
          <p:nvPr/>
        </p:nvSpPr>
        <p:spPr bwMode="auto">
          <a:xfrm>
            <a:off x="1260475" y="1592263"/>
            <a:ext cx="26130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800"/>
              <a:t>Field Flux (</a:t>
            </a:r>
            <a:r>
              <a:rPr lang="el-GR" altLang="en-US" sz="2800"/>
              <a:t>Φ</a:t>
            </a:r>
            <a:r>
              <a:rPr lang="en-AU" altLang="en-US" sz="2800"/>
              <a:t>), </a:t>
            </a:r>
            <a:endParaRPr lang="el-GR" altLang="en-US" sz="2800"/>
          </a:p>
        </p:txBody>
      </p:sp>
      <p:sp>
        <p:nvSpPr>
          <p:cNvPr id="289798" name="Text Box 6"/>
          <p:cNvSpPr txBox="1">
            <a:spLocks noChangeArrowheads="1"/>
          </p:cNvSpPr>
          <p:nvPr/>
        </p:nvSpPr>
        <p:spPr bwMode="auto">
          <a:xfrm>
            <a:off x="1260475" y="2320925"/>
            <a:ext cx="47101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800"/>
              <a:t>Armature Current (I</a:t>
            </a:r>
            <a:r>
              <a:rPr lang="en-AU" altLang="en-US" sz="2800" baseline="-25000"/>
              <a:t>A</a:t>
            </a:r>
            <a:r>
              <a:rPr lang="en-AU" altLang="en-US" sz="2800"/>
              <a:t>), and</a:t>
            </a:r>
            <a:endParaRPr lang="el-GR" altLang="en-US" sz="2800" baseline="-25000"/>
          </a:p>
        </p:txBody>
      </p:sp>
      <p:sp>
        <p:nvSpPr>
          <p:cNvPr id="289799" name="Text Box 7"/>
          <p:cNvSpPr txBox="1">
            <a:spLocks noChangeArrowheads="1"/>
          </p:cNvSpPr>
          <p:nvPr/>
        </p:nvSpPr>
        <p:spPr bwMode="auto">
          <a:xfrm>
            <a:off x="1260475" y="3049588"/>
            <a:ext cx="6767513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800"/>
              <a:t>Elements of the machine’s construction which are constant (k</a:t>
            </a:r>
            <a:r>
              <a:rPr lang="en-AU" altLang="en-US" sz="2800" baseline="-25000"/>
              <a:t>T</a:t>
            </a:r>
            <a:r>
              <a:rPr lang="en-AU" altLang="en-US" sz="2800"/>
              <a:t>).</a:t>
            </a:r>
            <a:endParaRPr lang="el-GR" altLang="en-US" sz="2800"/>
          </a:p>
        </p:txBody>
      </p:sp>
      <p:sp>
        <p:nvSpPr>
          <p:cNvPr id="289800" name="Text Box 8"/>
          <p:cNvSpPr txBox="1">
            <a:spLocks noChangeArrowheads="1"/>
          </p:cNvSpPr>
          <p:nvPr/>
        </p:nvSpPr>
        <p:spPr bwMode="auto">
          <a:xfrm>
            <a:off x="647700" y="4205288"/>
            <a:ext cx="187166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800"/>
              <a:t>So that:</a:t>
            </a:r>
            <a:endParaRPr lang="el-GR" altLang="en-US" sz="2800"/>
          </a:p>
        </p:txBody>
      </p:sp>
      <p:sp>
        <p:nvSpPr>
          <p:cNvPr id="289801" name="Text Box 9"/>
          <p:cNvSpPr txBox="1">
            <a:spLocks noChangeArrowheads="1"/>
          </p:cNvSpPr>
          <p:nvPr/>
        </p:nvSpPr>
        <p:spPr bwMode="auto">
          <a:xfrm>
            <a:off x="3460750" y="4689475"/>
            <a:ext cx="24542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4000"/>
              <a:t>T = k</a:t>
            </a:r>
            <a:r>
              <a:rPr lang="en-AU" altLang="en-US" sz="4000" baseline="-25000"/>
              <a:t>T</a:t>
            </a:r>
            <a:r>
              <a:rPr lang="el-GR" altLang="en-US" sz="4000"/>
              <a:t>Φ</a:t>
            </a:r>
            <a:r>
              <a:rPr lang="en-AU" altLang="en-US" sz="4000"/>
              <a:t>I</a:t>
            </a:r>
            <a:r>
              <a:rPr lang="en-AU" altLang="en-US" sz="4000" baseline="-25000"/>
              <a:t>A</a:t>
            </a:r>
            <a:endParaRPr lang="el-GR" altLang="en-US" sz="4000" baseline="-25000"/>
          </a:p>
        </p:txBody>
      </p:sp>
      <p:sp>
        <p:nvSpPr>
          <p:cNvPr id="11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9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89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89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89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89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89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9796" grpId="0"/>
      <p:bldP spid="289797" grpId="0"/>
      <p:bldP spid="289798" grpId="0"/>
      <p:bldP spid="289799" grpId="0"/>
      <p:bldP spid="289800" grpId="0"/>
      <p:bldP spid="289801" grpId="0"/>
      <p:bldP spid="1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1B6EE87-823C-4CF1-B434-89A77FC372F9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538E71-9970-4553-A72C-D3DCEA82BDAA}" type="slidenum">
              <a:rPr lang="en-AU"/>
              <a:pPr>
                <a:defRPr/>
              </a:pPr>
              <a:t>18</a:t>
            </a:fld>
            <a:endParaRPr lang="en-AU"/>
          </a:p>
        </p:txBody>
      </p:sp>
      <p:graphicFrame>
        <p:nvGraphicFramePr>
          <p:cNvPr id="27652" name="Object 5"/>
          <p:cNvGraphicFramePr>
            <a:graphicFrameLocks noChangeAspect="1"/>
          </p:cNvGraphicFramePr>
          <p:nvPr/>
        </p:nvGraphicFramePr>
        <p:xfrm>
          <a:off x="2520950" y="80963"/>
          <a:ext cx="3863975" cy="892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913" name="Equation" r:id="rId3" imgW="1701800" imgH="393700" progId="Equation.3">
                  <p:embed/>
                </p:oleObj>
              </mc:Choice>
              <mc:Fallback>
                <p:oleObj name="Equation" r:id="rId3" imgW="1701800" imgH="3937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20950" y="80963"/>
                        <a:ext cx="3863975" cy="892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1302" name="Object 6"/>
          <p:cNvGraphicFramePr>
            <a:graphicFrameLocks noChangeAspect="1"/>
          </p:cNvGraphicFramePr>
          <p:nvPr/>
        </p:nvGraphicFramePr>
        <p:xfrm>
          <a:off x="2520950" y="1147763"/>
          <a:ext cx="2030413" cy="893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914" name="Equation" r:id="rId5" imgW="952087" imgH="418918" progId="Equation.3">
                  <p:embed/>
                </p:oleObj>
              </mc:Choice>
              <mc:Fallback>
                <p:oleObj name="Equation" r:id="rId5" imgW="952087" imgH="418918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20950" y="1147763"/>
                        <a:ext cx="2030413" cy="8937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1303" name="Object 7"/>
          <p:cNvGraphicFramePr>
            <a:graphicFrameLocks noChangeAspect="1"/>
          </p:cNvGraphicFramePr>
          <p:nvPr/>
        </p:nvGraphicFramePr>
        <p:xfrm>
          <a:off x="5759450" y="1185863"/>
          <a:ext cx="1846263" cy="817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915" name="Equation" r:id="rId7" imgW="888614" imgH="393529" progId="Equation.3">
                  <p:embed/>
                </p:oleObj>
              </mc:Choice>
              <mc:Fallback>
                <p:oleObj name="Equation" r:id="rId7" imgW="888614" imgH="393529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59450" y="1185863"/>
                        <a:ext cx="1846263" cy="8175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1305" name="Object 9"/>
          <p:cNvGraphicFramePr>
            <a:graphicFrameLocks noChangeAspect="1"/>
          </p:cNvGraphicFramePr>
          <p:nvPr/>
        </p:nvGraphicFramePr>
        <p:xfrm>
          <a:off x="2520950" y="2241550"/>
          <a:ext cx="3463925" cy="839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916" name="Equation" r:id="rId9" imgW="1625600" imgH="393700" progId="Equation.3">
                  <p:embed/>
                </p:oleObj>
              </mc:Choice>
              <mc:Fallback>
                <p:oleObj name="Equation" r:id="rId9" imgW="1625600" imgH="3937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20950" y="2241550"/>
                        <a:ext cx="3463925" cy="839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1307" name="Line 11"/>
          <p:cNvSpPr>
            <a:spLocks noChangeShapeType="1"/>
          </p:cNvSpPr>
          <p:nvPr/>
        </p:nvSpPr>
        <p:spPr bwMode="auto">
          <a:xfrm rot="20700000" flipH="1">
            <a:off x="4679950" y="2741613"/>
            <a:ext cx="539750" cy="287337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311308" name="Line 12"/>
          <p:cNvSpPr>
            <a:spLocks noChangeShapeType="1"/>
          </p:cNvSpPr>
          <p:nvPr/>
        </p:nvSpPr>
        <p:spPr bwMode="auto">
          <a:xfrm rot="20700000" flipH="1">
            <a:off x="3276600" y="2273300"/>
            <a:ext cx="539750" cy="287338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311309" name="Line 13"/>
          <p:cNvSpPr>
            <a:spLocks noChangeShapeType="1"/>
          </p:cNvSpPr>
          <p:nvPr/>
        </p:nvSpPr>
        <p:spPr bwMode="auto">
          <a:xfrm rot="20700000" flipH="1">
            <a:off x="4248150" y="2840038"/>
            <a:ext cx="322263" cy="179387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311311" name="Line 15"/>
          <p:cNvSpPr>
            <a:spLocks noChangeShapeType="1"/>
          </p:cNvSpPr>
          <p:nvPr/>
        </p:nvSpPr>
        <p:spPr bwMode="auto">
          <a:xfrm rot="20700000" flipH="1">
            <a:off x="5041900" y="2371725"/>
            <a:ext cx="322263" cy="179388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graphicFrame>
        <p:nvGraphicFramePr>
          <p:cNvPr id="311312" name="Object 16"/>
          <p:cNvGraphicFramePr>
            <a:graphicFrameLocks noChangeAspect="1"/>
          </p:cNvGraphicFramePr>
          <p:nvPr/>
        </p:nvGraphicFramePr>
        <p:xfrm>
          <a:off x="2520950" y="3344863"/>
          <a:ext cx="3167063" cy="839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917" name="Equation" r:id="rId11" imgW="1485900" imgH="393700" progId="Equation.3">
                  <p:embed/>
                </p:oleObj>
              </mc:Choice>
              <mc:Fallback>
                <p:oleObj name="Equation" r:id="rId11" imgW="1485900" imgH="39370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20950" y="3344863"/>
                        <a:ext cx="3167063" cy="839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1313" name="Text Box 17"/>
          <p:cNvSpPr txBox="1">
            <a:spLocks noChangeArrowheads="1"/>
          </p:cNvSpPr>
          <p:nvPr/>
        </p:nvSpPr>
        <p:spPr bwMode="auto">
          <a:xfrm>
            <a:off x="611188" y="4870797"/>
            <a:ext cx="79216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 smtClean="0"/>
              <a:t>The </a:t>
            </a:r>
            <a:r>
              <a:rPr lang="en-AU" altLang="en-US" dirty="0"/>
              <a:t>machine constant for Torque calculations already takes into consideration the Number of Poles (P), the number of conductors (Z) and their paths through the magnetic fields (a).</a:t>
            </a:r>
          </a:p>
        </p:txBody>
      </p:sp>
      <p:sp>
        <p:nvSpPr>
          <p:cNvPr id="15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1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11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11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11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11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311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11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11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11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1307" grpId="0" animBg="1"/>
      <p:bldP spid="311308" grpId="0" animBg="1"/>
      <p:bldP spid="311309" grpId="0" animBg="1"/>
      <p:bldP spid="311311" grpId="0" animBg="1"/>
      <p:bldP spid="311313" grpId="0"/>
      <p:bldP spid="1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C074134-12AF-4D72-BBC1-E5FB5433D738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33E1CF-F3AA-472D-B452-61D0307F234C}" type="slidenum">
              <a:rPr lang="en-AU"/>
              <a:pPr>
                <a:defRPr/>
              </a:pPr>
              <a:t>19</a:t>
            </a:fld>
            <a:endParaRPr lang="en-AU"/>
          </a:p>
        </p:txBody>
      </p:sp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250825" y="44450"/>
            <a:ext cx="13223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800">
                <a:solidFill>
                  <a:srgbClr val="FF0000"/>
                </a:solidFill>
              </a:rPr>
              <a:t>NOTE:</a:t>
            </a:r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250825" y="549275"/>
            <a:ext cx="864235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400"/>
              <a:t>The machine constant for calculating a generated voltage is </a:t>
            </a:r>
            <a:r>
              <a:rPr lang="en-AU" altLang="en-US" sz="2400">
                <a:solidFill>
                  <a:srgbClr val="FF0000"/>
                </a:solidFill>
              </a:rPr>
              <a:t>NOT THE SAME</a:t>
            </a:r>
            <a:r>
              <a:rPr lang="en-AU" altLang="en-US" sz="2400"/>
              <a:t> as </a:t>
            </a:r>
            <a:br>
              <a:rPr lang="en-AU" altLang="en-US" sz="2400"/>
            </a:br>
            <a:r>
              <a:rPr lang="en-AU" altLang="en-US" sz="2400"/>
              <a:t>the machine constant for calculating Torque.</a:t>
            </a:r>
          </a:p>
        </p:txBody>
      </p:sp>
      <p:graphicFrame>
        <p:nvGraphicFramePr>
          <p:cNvPr id="323590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6377799"/>
              </p:ext>
            </p:extLst>
          </p:nvPr>
        </p:nvGraphicFramePr>
        <p:xfrm>
          <a:off x="1547664" y="2024063"/>
          <a:ext cx="2220912" cy="985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934" name="Equation" r:id="rId3" imgW="888614" imgH="393529" progId="Equation.3">
                  <p:embed/>
                </p:oleObj>
              </mc:Choice>
              <mc:Fallback>
                <p:oleObj name="Equation" r:id="rId3" imgW="888614" imgH="393529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664" y="2024063"/>
                        <a:ext cx="2220912" cy="985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3591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8056990"/>
              </p:ext>
            </p:extLst>
          </p:nvPr>
        </p:nvGraphicFramePr>
        <p:xfrm>
          <a:off x="5436096" y="2024063"/>
          <a:ext cx="1714500" cy="985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935" name="Equation" r:id="rId5" imgW="685800" imgH="393480" progId="Equation.3">
                  <p:embed/>
                </p:oleObj>
              </mc:Choice>
              <mc:Fallback>
                <p:oleObj name="Equation" r:id="rId5" imgW="685800" imgH="39348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6096" y="2024063"/>
                        <a:ext cx="1714500" cy="985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3592" name="Object 8"/>
          <p:cNvGraphicFramePr>
            <a:graphicFrameLocks noChangeAspect="1"/>
          </p:cNvGraphicFramePr>
          <p:nvPr/>
        </p:nvGraphicFramePr>
        <p:xfrm>
          <a:off x="1735138" y="3536950"/>
          <a:ext cx="2220912" cy="985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936" name="Equation" r:id="rId7" imgW="888614" imgH="393529" progId="Equation.3">
                  <p:embed/>
                </p:oleObj>
              </mc:Choice>
              <mc:Fallback>
                <p:oleObj name="Equation" r:id="rId7" imgW="888614" imgH="393529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35138" y="3536950"/>
                        <a:ext cx="2220912" cy="985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3593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3347266"/>
              </p:ext>
            </p:extLst>
          </p:nvPr>
        </p:nvGraphicFramePr>
        <p:xfrm>
          <a:off x="5472100" y="3536950"/>
          <a:ext cx="1619250" cy="985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937" name="Equation" r:id="rId9" imgW="647419" imgH="393529" progId="Equation.3">
                  <p:embed/>
                </p:oleObj>
              </mc:Choice>
              <mc:Fallback>
                <p:oleObj name="Equation" r:id="rId9" imgW="647419" imgH="393529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72100" y="3536950"/>
                        <a:ext cx="1619250" cy="985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3595" name="Object 11"/>
          <p:cNvGraphicFramePr>
            <a:graphicFrameLocks noChangeAspect="1"/>
          </p:cNvGraphicFramePr>
          <p:nvPr/>
        </p:nvGraphicFramePr>
        <p:xfrm>
          <a:off x="2806700" y="5049838"/>
          <a:ext cx="3529013" cy="1074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938" name="Equation" r:id="rId11" imgW="1295400" imgH="393700" progId="Equation.3">
                  <p:embed/>
                </p:oleObj>
              </mc:Choice>
              <mc:Fallback>
                <p:oleObj name="Equation" r:id="rId11" imgW="1295400" imgH="39370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06700" y="5049838"/>
                        <a:ext cx="3529013" cy="10747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3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23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23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23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23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0E660A0-7562-47BA-9DF3-1C35FF0712EC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9612BF-F639-47EA-8AB9-0FC5816CDD4B}" type="slidenum">
              <a:rPr lang="en-AU"/>
              <a:pPr>
                <a:defRPr/>
              </a:pPr>
              <a:t>2</a:t>
            </a:fld>
            <a:endParaRPr lang="en-AU"/>
          </a:p>
        </p:txBody>
      </p:sp>
      <p:sp>
        <p:nvSpPr>
          <p:cNvPr id="9220" name="Text Box 2"/>
          <p:cNvSpPr txBox="1">
            <a:spLocks noChangeArrowheads="1"/>
          </p:cNvSpPr>
          <p:nvPr/>
        </p:nvSpPr>
        <p:spPr bwMode="auto">
          <a:xfrm>
            <a:off x="684213" y="296863"/>
            <a:ext cx="60848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800" dirty="0"/>
              <a:t>Objectives</a:t>
            </a:r>
          </a:p>
        </p:txBody>
      </p:sp>
      <p:sp>
        <p:nvSpPr>
          <p:cNvPr id="316419" name="Text Box 3"/>
          <p:cNvSpPr txBox="1">
            <a:spLocks noChangeArrowheads="1"/>
          </p:cNvSpPr>
          <p:nvPr/>
        </p:nvSpPr>
        <p:spPr bwMode="auto">
          <a:xfrm>
            <a:off x="684213" y="1100931"/>
            <a:ext cx="77755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/>
              <a:t>At the end of this section students should be able to:</a:t>
            </a:r>
          </a:p>
        </p:txBody>
      </p:sp>
      <p:sp>
        <p:nvSpPr>
          <p:cNvPr id="316420" name="Text Box 4"/>
          <p:cNvSpPr txBox="1">
            <a:spLocks noChangeArrowheads="1"/>
          </p:cNvSpPr>
          <p:nvPr/>
        </p:nvSpPr>
        <p:spPr bwMode="auto">
          <a:xfrm>
            <a:off x="684213" y="1782762"/>
            <a:ext cx="77755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536575" indent="-536575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/>
              <a:t>1.	State the basic Operating Principle of a Motor.</a:t>
            </a:r>
          </a:p>
        </p:txBody>
      </p:sp>
      <p:sp>
        <p:nvSpPr>
          <p:cNvPr id="316421" name="Text Box 5"/>
          <p:cNvSpPr txBox="1">
            <a:spLocks noChangeArrowheads="1"/>
          </p:cNvSpPr>
          <p:nvPr/>
        </p:nvSpPr>
        <p:spPr bwMode="auto">
          <a:xfrm>
            <a:off x="684213" y="2464593"/>
            <a:ext cx="77755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536575" indent="-536575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/>
              <a:t>2.	Apply Fleming’s Left Hand Rule for Motors.</a:t>
            </a:r>
          </a:p>
        </p:txBody>
      </p:sp>
      <p:sp>
        <p:nvSpPr>
          <p:cNvPr id="316422" name="Text Box 6"/>
          <p:cNvSpPr txBox="1">
            <a:spLocks noChangeArrowheads="1"/>
          </p:cNvSpPr>
          <p:nvPr/>
        </p:nvSpPr>
        <p:spPr bwMode="auto">
          <a:xfrm>
            <a:off x="684213" y="3146424"/>
            <a:ext cx="77755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536575" indent="-536575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/>
              <a:t>3.	Describe Back EMF and its affect on Armature Current.</a:t>
            </a:r>
          </a:p>
        </p:txBody>
      </p:sp>
      <p:sp>
        <p:nvSpPr>
          <p:cNvPr id="316423" name="Text Box 7"/>
          <p:cNvSpPr txBox="1">
            <a:spLocks noChangeArrowheads="1"/>
          </p:cNvSpPr>
          <p:nvPr/>
        </p:nvSpPr>
        <p:spPr bwMode="auto">
          <a:xfrm>
            <a:off x="684213" y="3828255"/>
            <a:ext cx="77755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536575" indent="-536575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/>
              <a:t>4.	Describe Motor Effect and Torque as associated with electric motors.</a:t>
            </a:r>
          </a:p>
        </p:txBody>
      </p:sp>
      <p:sp>
        <p:nvSpPr>
          <p:cNvPr id="316424" name="Text Box 8"/>
          <p:cNvSpPr txBox="1">
            <a:spLocks noChangeArrowheads="1"/>
          </p:cNvSpPr>
          <p:nvPr/>
        </p:nvSpPr>
        <p:spPr bwMode="auto">
          <a:xfrm>
            <a:off x="684213" y="4814888"/>
            <a:ext cx="77755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536575" indent="-536575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/>
              <a:t>5.	Calculate the values of voltage, Current and Torque associated with DC Motors.</a:t>
            </a:r>
          </a:p>
        </p:txBody>
      </p:sp>
      <p:sp>
        <p:nvSpPr>
          <p:cNvPr id="12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D8970F1-76F9-4B8B-8B5C-3B928C487031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4DF2B3-1CFF-4F25-B15A-EF42F4529782}" type="slidenum">
              <a:rPr lang="en-AU"/>
              <a:pPr>
                <a:defRPr/>
              </a:pPr>
              <a:t>20</a:t>
            </a:fld>
            <a:endParaRPr lang="en-AU"/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809625" y="368300"/>
            <a:ext cx="75247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3200" u="sng"/>
              <a:t>Automatic Torque Control</a:t>
            </a:r>
          </a:p>
        </p:txBody>
      </p:sp>
      <p:sp>
        <p:nvSpPr>
          <p:cNvPr id="290821" name="Text Box 5"/>
          <p:cNvSpPr txBox="1">
            <a:spLocks noChangeArrowheads="1"/>
          </p:cNvSpPr>
          <p:nvPr/>
        </p:nvSpPr>
        <p:spPr bwMode="auto">
          <a:xfrm>
            <a:off x="539750" y="1268413"/>
            <a:ext cx="51466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400"/>
              <a:t>As the mechanical LOAD increases</a:t>
            </a:r>
          </a:p>
        </p:txBody>
      </p:sp>
      <p:sp>
        <p:nvSpPr>
          <p:cNvPr id="290823" name="Text Box 7"/>
          <p:cNvSpPr txBox="1">
            <a:spLocks noChangeArrowheads="1"/>
          </p:cNvSpPr>
          <p:nvPr/>
        </p:nvSpPr>
        <p:spPr bwMode="auto">
          <a:xfrm>
            <a:off x="5938838" y="1268413"/>
            <a:ext cx="29892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400"/>
              <a:t>(Load </a:t>
            </a:r>
            <a:r>
              <a:rPr lang="en-AU" altLang="en-US" sz="2400">
                <a:sym typeface="Wingdings" pitchFamily="2" charset="2"/>
              </a:rPr>
              <a:t></a:t>
            </a:r>
            <a:r>
              <a:rPr lang="en-AU" altLang="en-US" sz="2400"/>
              <a:t>)</a:t>
            </a:r>
          </a:p>
        </p:txBody>
      </p:sp>
      <p:sp>
        <p:nvSpPr>
          <p:cNvPr id="290825" name="Text Box 9"/>
          <p:cNvSpPr txBox="1">
            <a:spLocks noChangeArrowheads="1"/>
          </p:cNvSpPr>
          <p:nvPr/>
        </p:nvSpPr>
        <p:spPr bwMode="auto">
          <a:xfrm>
            <a:off x="539750" y="1868488"/>
            <a:ext cx="51466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400"/>
              <a:t>Armature Speed (n) decreases</a:t>
            </a:r>
          </a:p>
        </p:txBody>
      </p:sp>
      <p:sp>
        <p:nvSpPr>
          <p:cNvPr id="290826" name="Text Box 10"/>
          <p:cNvSpPr txBox="1">
            <a:spLocks noChangeArrowheads="1"/>
          </p:cNvSpPr>
          <p:nvPr/>
        </p:nvSpPr>
        <p:spPr bwMode="auto">
          <a:xfrm>
            <a:off x="5938838" y="1868488"/>
            <a:ext cx="29543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400"/>
              <a:t>(Speed = n </a:t>
            </a:r>
            <a:r>
              <a:rPr lang="en-AU" altLang="en-US" sz="2400">
                <a:sym typeface="Wingdings" pitchFamily="2" charset="2"/>
              </a:rPr>
              <a:t></a:t>
            </a:r>
            <a:r>
              <a:rPr lang="en-AU" altLang="en-US" sz="2400"/>
              <a:t>)</a:t>
            </a:r>
          </a:p>
        </p:txBody>
      </p:sp>
      <p:sp>
        <p:nvSpPr>
          <p:cNvPr id="290828" name="Text Box 12"/>
          <p:cNvSpPr txBox="1">
            <a:spLocks noChangeArrowheads="1"/>
          </p:cNvSpPr>
          <p:nvPr/>
        </p:nvSpPr>
        <p:spPr bwMode="auto">
          <a:xfrm>
            <a:off x="539750" y="2468563"/>
            <a:ext cx="51466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400"/>
              <a:t>Back EMF decreases</a:t>
            </a:r>
          </a:p>
        </p:txBody>
      </p:sp>
      <p:sp>
        <p:nvSpPr>
          <p:cNvPr id="290829" name="Text Box 13"/>
          <p:cNvSpPr txBox="1">
            <a:spLocks noChangeArrowheads="1"/>
          </p:cNvSpPr>
          <p:nvPr/>
        </p:nvSpPr>
        <p:spPr bwMode="auto">
          <a:xfrm>
            <a:off x="5938838" y="2468563"/>
            <a:ext cx="29543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400"/>
              <a:t>(E</a:t>
            </a:r>
            <a:r>
              <a:rPr lang="en-AU" altLang="en-US" sz="2400" baseline="-25000"/>
              <a:t>g</a:t>
            </a:r>
            <a:r>
              <a:rPr lang="en-AU" altLang="en-US" sz="2400"/>
              <a:t> = k</a:t>
            </a:r>
            <a:r>
              <a:rPr lang="en-AU" altLang="en-US" sz="2400" baseline="-25000"/>
              <a:t>E</a:t>
            </a:r>
            <a:r>
              <a:rPr lang="el-GR" altLang="en-US" sz="2400"/>
              <a:t>Φ</a:t>
            </a:r>
            <a:r>
              <a:rPr lang="en-AU" altLang="en-US" sz="2400"/>
              <a:t>n </a:t>
            </a:r>
            <a:r>
              <a:rPr lang="en-AU" altLang="en-US" sz="2400">
                <a:sym typeface="Wingdings" pitchFamily="2" charset="2"/>
              </a:rPr>
              <a:t></a:t>
            </a:r>
            <a:r>
              <a:rPr lang="en-AU" altLang="en-US" sz="2400"/>
              <a:t>)</a:t>
            </a:r>
          </a:p>
        </p:txBody>
      </p:sp>
      <p:sp>
        <p:nvSpPr>
          <p:cNvPr id="290830" name="Text Box 14"/>
          <p:cNvSpPr txBox="1">
            <a:spLocks noChangeArrowheads="1"/>
          </p:cNvSpPr>
          <p:nvPr/>
        </p:nvSpPr>
        <p:spPr bwMode="auto">
          <a:xfrm>
            <a:off x="539750" y="3068638"/>
            <a:ext cx="51466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400"/>
              <a:t>Armature Current increases</a:t>
            </a:r>
          </a:p>
        </p:txBody>
      </p:sp>
      <p:sp>
        <p:nvSpPr>
          <p:cNvPr id="290831" name="Text Box 15"/>
          <p:cNvSpPr txBox="1">
            <a:spLocks noChangeArrowheads="1"/>
          </p:cNvSpPr>
          <p:nvPr/>
        </p:nvSpPr>
        <p:spPr bwMode="auto">
          <a:xfrm>
            <a:off x="7883525" y="3068638"/>
            <a:ext cx="4333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400">
                <a:sym typeface="Wingdings" pitchFamily="2" charset="2"/>
              </a:rPr>
              <a:t></a:t>
            </a:r>
            <a:endParaRPr lang="en-AU" altLang="en-US" sz="2400"/>
          </a:p>
        </p:txBody>
      </p:sp>
      <p:sp>
        <p:nvSpPr>
          <p:cNvPr id="290832" name="Text Box 16"/>
          <p:cNvSpPr txBox="1">
            <a:spLocks noChangeArrowheads="1"/>
          </p:cNvSpPr>
          <p:nvPr/>
        </p:nvSpPr>
        <p:spPr bwMode="auto">
          <a:xfrm>
            <a:off x="539750" y="3668713"/>
            <a:ext cx="51466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400"/>
              <a:t>Motor Torque increases</a:t>
            </a:r>
          </a:p>
        </p:txBody>
      </p:sp>
      <p:sp>
        <p:nvSpPr>
          <p:cNvPr id="290833" name="Text Box 17"/>
          <p:cNvSpPr txBox="1">
            <a:spLocks noChangeArrowheads="1"/>
          </p:cNvSpPr>
          <p:nvPr/>
        </p:nvSpPr>
        <p:spPr bwMode="auto">
          <a:xfrm>
            <a:off x="5938838" y="3668713"/>
            <a:ext cx="29543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400"/>
              <a:t>(T = k</a:t>
            </a:r>
            <a:r>
              <a:rPr lang="en-AU" altLang="en-US" sz="2400" baseline="-25000"/>
              <a:t>T</a:t>
            </a:r>
            <a:r>
              <a:rPr lang="el-GR" altLang="en-US" sz="2400"/>
              <a:t>Φ</a:t>
            </a:r>
            <a:r>
              <a:rPr lang="en-AU" altLang="en-US" sz="2400"/>
              <a:t>I</a:t>
            </a:r>
            <a:r>
              <a:rPr lang="en-AU" altLang="en-US" sz="2400" baseline="-25000"/>
              <a:t>A</a:t>
            </a:r>
            <a:r>
              <a:rPr lang="en-AU" altLang="en-US" sz="2400"/>
              <a:t> </a:t>
            </a:r>
            <a:r>
              <a:rPr lang="en-AU" altLang="en-US" sz="2400">
                <a:sym typeface="Wingdings" pitchFamily="2" charset="2"/>
              </a:rPr>
              <a:t></a:t>
            </a:r>
            <a:r>
              <a:rPr lang="en-AU" altLang="en-US" sz="2400"/>
              <a:t>)</a:t>
            </a:r>
          </a:p>
        </p:txBody>
      </p:sp>
      <p:sp>
        <p:nvSpPr>
          <p:cNvPr id="290834" name="Text Box 18"/>
          <p:cNvSpPr txBox="1">
            <a:spLocks noChangeArrowheads="1"/>
          </p:cNvSpPr>
          <p:nvPr/>
        </p:nvSpPr>
        <p:spPr bwMode="auto">
          <a:xfrm>
            <a:off x="593725" y="4376738"/>
            <a:ext cx="7956550" cy="1716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400"/>
              <a:t>The Armature Speed will adjust itself until there is sufficient Armature Current (I</a:t>
            </a:r>
            <a:r>
              <a:rPr lang="en-AU" altLang="en-US" sz="2400" baseline="-25000"/>
              <a:t>A</a:t>
            </a:r>
            <a:r>
              <a:rPr lang="en-AU" altLang="en-US" sz="2400"/>
              <a:t>) to provide the necessary Torque to drive the load, or the machine stops.</a:t>
            </a:r>
          </a:p>
        </p:txBody>
      </p:sp>
      <p:graphicFrame>
        <p:nvGraphicFramePr>
          <p:cNvPr id="290835" name="Object 19"/>
          <p:cNvGraphicFramePr>
            <a:graphicFrameLocks noChangeAspect="1"/>
          </p:cNvGraphicFramePr>
          <p:nvPr/>
        </p:nvGraphicFramePr>
        <p:xfrm>
          <a:off x="6119813" y="2903538"/>
          <a:ext cx="1584325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67" name="Equation" r:id="rId3" imgW="876300" imgH="457200" progId="Equation.3">
                  <p:embed/>
                </p:oleObj>
              </mc:Choice>
              <mc:Fallback>
                <p:oleObj name="Equation" r:id="rId3" imgW="876300" imgH="457200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9813" y="2903538"/>
                        <a:ext cx="1584325" cy="825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0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90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90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90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90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90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90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90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90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90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90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90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500"/>
                            </p:stCondLst>
                            <p:childTnLst>
                              <p:par>
                                <p:cTn id="5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0821" grpId="0"/>
      <p:bldP spid="290823" grpId="0"/>
      <p:bldP spid="290825" grpId="0"/>
      <p:bldP spid="290826" grpId="0"/>
      <p:bldP spid="290828" grpId="0"/>
      <p:bldP spid="290829" grpId="0"/>
      <p:bldP spid="290830" grpId="0"/>
      <p:bldP spid="290831" grpId="0"/>
      <p:bldP spid="290832" grpId="0"/>
      <p:bldP spid="290833" grpId="0"/>
      <p:bldP spid="290834" grpId="0"/>
      <p:bldP spid="1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E35C13D-6C76-4104-9592-F49C4AAE1824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2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1250A2-EDCD-4ECD-A61B-3C15FFE120BF}" type="slidenum">
              <a:rPr lang="en-AU"/>
              <a:pPr>
                <a:defRPr/>
              </a:pPr>
              <a:t>21</a:t>
            </a:fld>
            <a:endParaRPr lang="en-AU"/>
          </a:p>
        </p:txBody>
      </p:sp>
      <p:sp>
        <p:nvSpPr>
          <p:cNvPr id="291843" name="Text Box 3"/>
          <p:cNvSpPr txBox="1">
            <a:spLocks noChangeArrowheads="1"/>
          </p:cNvSpPr>
          <p:nvPr/>
        </p:nvSpPr>
        <p:spPr bwMode="auto">
          <a:xfrm>
            <a:off x="1187624" y="2764160"/>
            <a:ext cx="1520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400" dirty="0"/>
              <a:t>I</a:t>
            </a:r>
            <a:r>
              <a:rPr lang="en-AU" altLang="en-US" sz="2400" baseline="-25000" dirty="0"/>
              <a:t>A</a:t>
            </a:r>
            <a:r>
              <a:rPr lang="en-AU" altLang="en-US" sz="2400" dirty="0"/>
              <a:t> = 25 A</a:t>
            </a:r>
          </a:p>
        </p:txBody>
      </p:sp>
      <p:sp>
        <p:nvSpPr>
          <p:cNvPr id="291844" name="Text Box 4"/>
          <p:cNvSpPr txBox="1">
            <a:spLocks noChangeArrowheads="1"/>
          </p:cNvSpPr>
          <p:nvPr/>
        </p:nvSpPr>
        <p:spPr bwMode="auto">
          <a:xfrm>
            <a:off x="1266465" y="1700808"/>
            <a:ext cx="17573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400" dirty="0"/>
              <a:t>N = 4 Poles</a:t>
            </a:r>
          </a:p>
        </p:txBody>
      </p:sp>
      <p:sp>
        <p:nvSpPr>
          <p:cNvPr id="291845" name="Text Box 5"/>
          <p:cNvSpPr txBox="1">
            <a:spLocks noChangeArrowheads="1"/>
          </p:cNvSpPr>
          <p:nvPr/>
        </p:nvSpPr>
        <p:spPr bwMode="auto">
          <a:xfrm>
            <a:off x="1295636" y="3295836"/>
            <a:ext cx="24431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l-GR" altLang="en-US" sz="2400" dirty="0"/>
              <a:t>Φ</a:t>
            </a:r>
            <a:r>
              <a:rPr lang="en-AU" altLang="en-US" sz="2400" dirty="0"/>
              <a:t> = 0.016 </a:t>
            </a:r>
            <a:r>
              <a:rPr lang="en-AU" altLang="en-US" sz="2400" baseline="30000" dirty="0" err="1"/>
              <a:t>Wb</a:t>
            </a:r>
            <a:r>
              <a:rPr lang="en-AU" altLang="en-US" sz="2400" dirty="0"/>
              <a:t>/</a:t>
            </a:r>
            <a:r>
              <a:rPr lang="en-AU" altLang="en-US" sz="2400" baseline="-25000" dirty="0"/>
              <a:t>Pole</a:t>
            </a:r>
            <a:endParaRPr lang="en-AU" altLang="en-US" sz="2400" baseline="30000" dirty="0"/>
          </a:p>
        </p:txBody>
      </p:sp>
      <p:sp>
        <p:nvSpPr>
          <p:cNvPr id="291846" name="Text Box 6"/>
          <p:cNvSpPr txBox="1">
            <a:spLocks noChangeArrowheads="1"/>
          </p:cNvSpPr>
          <p:nvPr/>
        </p:nvSpPr>
        <p:spPr bwMode="auto">
          <a:xfrm>
            <a:off x="4891725" y="2232484"/>
            <a:ext cx="31432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400" dirty="0"/>
              <a:t>T = 80 x 0.016 x 25  </a:t>
            </a:r>
          </a:p>
        </p:txBody>
      </p:sp>
      <p:sp>
        <p:nvSpPr>
          <p:cNvPr id="291847" name="Text Box 7"/>
          <p:cNvSpPr txBox="1">
            <a:spLocks noChangeArrowheads="1"/>
          </p:cNvSpPr>
          <p:nvPr/>
        </p:nvSpPr>
        <p:spPr bwMode="auto">
          <a:xfrm>
            <a:off x="4891725" y="2764160"/>
            <a:ext cx="16700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400" dirty="0"/>
              <a:t>T = 32 Nm</a:t>
            </a:r>
          </a:p>
        </p:txBody>
      </p:sp>
      <p:sp>
        <p:nvSpPr>
          <p:cNvPr id="291848" name="Text Box 8"/>
          <p:cNvSpPr txBox="1">
            <a:spLocks noChangeArrowheads="1"/>
          </p:cNvSpPr>
          <p:nvPr/>
        </p:nvSpPr>
        <p:spPr bwMode="auto">
          <a:xfrm>
            <a:off x="1187624" y="2232484"/>
            <a:ext cx="11953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400" dirty="0" err="1" smtClean="0"/>
              <a:t>k</a:t>
            </a:r>
            <a:r>
              <a:rPr lang="en-AU" altLang="en-US" sz="2400" baseline="-25000" dirty="0" err="1" smtClean="0"/>
              <a:t>T</a:t>
            </a:r>
            <a:r>
              <a:rPr lang="en-AU" altLang="en-US" sz="2400" dirty="0" smtClean="0"/>
              <a:t> </a:t>
            </a:r>
            <a:r>
              <a:rPr lang="en-AU" altLang="en-US" sz="2400" dirty="0"/>
              <a:t>= 80</a:t>
            </a:r>
          </a:p>
        </p:txBody>
      </p:sp>
      <p:sp>
        <p:nvSpPr>
          <p:cNvPr id="291850" name="Text Box 10"/>
          <p:cNvSpPr txBox="1">
            <a:spLocks noChangeArrowheads="1"/>
          </p:cNvSpPr>
          <p:nvPr/>
        </p:nvSpPr>
        <p:spPr bwMode="auto">
          <a:xfrm>
            <a:off x="4891725" y="1700808"/>
            <a:ext cx="15430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400" dirty="0"/>
              <a:t>T = </a:t>
            </a:r>
            <a:r>
              <a:rPr lang="en-AU" altLang="en-US" sz="2400" dirty="0" err="1"/>
              <a:t>k</a:t>
            </a:r>
            <a:r>
              <a:rPr lang="en-AU" altLang="en-US" sz="2400" baseline="-25000" dirty="0" err="1"/>
              <a:t>T</a:t>
            </a:r>
            <a:r>
              <a:rPr lang="el-GR" altLang="en-US" sz="2400" dirty="0"/>
              <a:t>Φ</a:t>
            </a:r>
            <a:r>
              <a:rPr lang="en-US" altLang="en-US" sz="2400" dirty="0"/>
              <a:t>I</a:t>
            </a:r>
            <a:r>
              <a:rPr lang="en-US" altLang="en-US" sz="2400" baseline="-25000" dirty="0"/>
              <a:t>A</a:t>
            </a:r>
            <a:endParaRPr lang="en-US" altLang="en-US" sz="2400" dirty="0"/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395536" y="224644"/>
            <a:ext cx="80280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 smtClean="0"/>
              <a:t>A 4 pole DC Motor has a torque machine constant of 80, carries an armature current of 25 A and operates with a field flux of</a:t>
            </a:r>
            <a:br>
              <a:rPr lang="en-AU" altLang="en-US" dirty="0" smtClean="0"/>
            </a:br>
            <a:r>
              <a:rPr lang="en-AU" altLang="en-US" dirty="0" smtClean="0"/>
              <a:t>0.016 </a:t>
            </a:r>
            <a:r>
              <a:rPr lang="en-AU" altLang="en-US" dirty="0" err="1" smtClean="0"/>
              <a:t>Wb</a:t>
            </a:r>
            <a:r>
              <a:rPr lang="en-AU" altLang="en-US" dirty="0" smtClean="0"/>
              <a:t>/pole. Determine the torque developed by the motor.</a:t>
            </a:r>
            <a:endParaRPr lang="en-AU" altLang="en-US" dirty="0"/>
          </a:p>
        </p:txBody>
      </p: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467458" y="1336702"/>
            <a:ext cx="239841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 anchorCtr="0">
            <a:spAutoFit/>
          </a:bodyPr>
          <a:lstStyle>
            <a:defPPr>
              <a:defRPr lang="en-AU"/>
            </a:defPPr>
            <a:lvl1pPr eaLnBrk="1" hangingPunct="1">
              <a:defRPr sz="2000" baseline="0">
                <a:solidFill>
                  <a:srgbClr val="0000FF"/>
                </a:solidFill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</a:lvl9pPr>
          </a:lstStyle>
          <a:p>
            <a:pPr algn="l"/>
            <a:r>
              <a:rPr lang="en-AU" altLang="en-US" dirty="0"/>
              <a:t>What do we know?</a:t>
            </a:r>
          </a:p>
        </p:txBody>
      </p:sp>
      <p:cxnSp>
        <p:nvCxnSpPr>
          <p:cNvPr id="24" name="Straight Connector 23"/>
          <p:cNvCxnSpPr/>
          <p:nvPr/>
        </p:nvCxnSpPr>
        <p:spPr bwMode="auto">
          <a:xfrm>
            <a:off x="436606" y="872716"/>
            <a:ext cx="3420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5" name="Text Box 4"/>
          <p:cNvSpPr txBox="1">
            <a:spLocks noChangeArrowheads="1"/>
          </p:cNvSpPr>
          <p:nvPr/>
        </p:nvSpPr>
        <p:spPr bwMode="auto">
          <a:xfrm>
            <a:off x="4090377" y="1336702"/>
            <a:ext cx="336823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 anchorCtr="0">
            <a:spAutoFit/>
          </a:bodyPr>
          <a:lstStyle>
            <a:defPPr>
              <a:defRPr lang="en-AU"/>
            </a:defPPr>
            <a:lvl1pPr eaLnBrk="1" hangingPunct="1">
              <a:defRPr sz="2000" baseline="0">
                <a:solidFill>
                  <a:srgbClr val="0000FF"/>
                </a:solidFill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</a:lvl9pPr>
          </a:lstStyle>
          <a:p>
            <a:pPr algn="l"/>
            <a:r>
              <a:rPr lang="en-AU" altLang="en-US" dirty="0"/>
              <a:t>What do we want to know?</a:t>
            </a:r>
          </a:p>
        </p:txBody>
      </p:sp>
      <p:cxnSp>
        <p:nvCxnSpPr>
          <p:cNvPr id="26" name="Straight Connector 25"/>
          <p:cNvCxnSpPr/>
          <p:nvPr/>
        </p:nvCxnSpPr>
        <p:spPr bwMode="auto">
          <a:xfrm>
            <a:off x="719572" y="548680"/>
            <a:ext cx="720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" name="Straight Connector 26"/>
          <p:cNvCxnSpPr/>
          <p:nvPr/>
        </p:nvCxnSpPr>
        <p:spPr bwMode="auto">
          <a:xfrm>
            <a:off x="3455876" y="548680"/>
            <a:ext cx="3600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" name="Straight Connector 27"/>
          <p:cNvCxnSpPr/>
          <p:nvPr/>
        </p:nvCxnSpPr>
        <p:spPr bwMode="auto">
          <a:xfrm>
            <a:off x="6084000" y="869790"/>
            <a:ext cx="1332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Straight Connector 28"/>
          <p:cNvCxnSpPr/>
          <p:nvPr/>
        </p:nvCxnSpPr>
        <p:spPr bwMode="auto">
          <a:xfrm>
            <a:off x="467544" y="1160748"/>
            <a:ext cx="1764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Straight Connector 29"/>
          <p:cNvCxnSpPr/>
          <p:nvPr/>
        </p:nvCxnSpPr>
        <p:spPr bwMode="auto">
          <a:xfrm>
            <a:off x="4128150" y="1160748"/>
            <a:ext cx="756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1" name="Text Box 5"/>
          <p:cNvSpPr txBox="1">
            <a:spLocks noChangeArrowheads="1"/>
          </p:cNvSpPr>
          <p:nvPr/>
        </p:nvSpPr>
        <p:spPr bwMode="auto">
          <a:xfrm>
            <a:off x="395536" y="3889501"/>
            <a:ext cx="80280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 smtClean="0"/>
              <a:t>Determine the torque developed by this motor if it has a load applied to it such that the armature current increases to 35 A.</a:t>
            </a:r>
            <a:endParaRPr lang="en-AU" altLang="en-US" dirty="0"/>
          </a:p>
        </p:txBody>
      </p:sp>
      <p:sp>
        <p:nvSpPr>
          <p:cNvPr id="32" name="Text Box 3"/>
          <p:cNvSpPr txBox="1">
            <a:spLocks noChangeArrowheads="1"/>
          </p:cNvSpPr>
          <p:nvPr/>
        </p:nvSpPr>
        <p:spPr bwMode="auto">
          <a:xfrm>
            <a:off x="1178967" y="4725144"/>
            <a:ext cx="1520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400" dirty="0"/>
              <a:t>I</a:t>
            </a:r>
            <a:r>
              <a:rPr lang="en-AU" altLang="en-US" sz="2400" baseline="-25000" dirty="0"/>
              <a:t>A</a:t>
            </a:r>
            <a:r>
              <a:rPr lang="en-AU" altLang="en-US" sz="2400" dirty="0"/>
              <a:t> = </a:t>
            </a:r>
            <a:r>
              <a:rPr lang="en-AU" altLang="en-US" sz="2400" dirty="0" smtClean="0"/>
              <a:t>35 </a:t>
            </a:r>
            <a:r>
              <a:rPr lang="en-AU" altLang="en-US" sz="2400" dirty="0"/>
              <a:t>A</a:t>
            </a:r>
          </a:p>
        </p:txBody>
      </p:sp>
      <p:sp>
        <p:nvSpPr>
          <p:cNvPr id="33" name="Text Box 6"/>
          <p:cNvSpPr txBox="1">
            <a:spLocks noChangeArrowheads="1"/>
          </p:cNvSpPr>
          <p:nvPr/>
        </p:nvSpPr>
        <p:spPr bwMode="auto">
          <a:xfrm>
            <a:off x="4891725" y="5256820"/>
            <a:ext cx="317266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400" dirty="0"/>
              <a:t>T = 80 x 0.016 x </a:t>
            </a:r>
            <a:r>
              <a:rPr lang="en-AU" altLang="en-US" sz="2400" dirty="0" smtClean="0"/>
              <a:t>35  </a:t>
            </a:r>
            <a:endParaRPr lang="en-AU" altLang="en-US" sz="2400" dirty="0"/>
          </a:p>
        </p:txBody>
      </p:sp>
      <p:sp>
        <p:nvSpPr>
          <p:cNvPr id="34" name="Text Box 7"/>
          <p:cNvSpPr txBox="1">
            <a:spLocks noChangeArrowheads="1"/>
          </p:cNvSpPr>
          <p:nvPr/>
        </p:nvSpPr>
        <p:spPr bwMode="auto">
          <a:xfrm>
            <a:off x="4891725" y="5788496"/>
            <a:ext cx="194957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400" dirty="0"/>
              <a:t>T = </a:t>
            </a:r>
            <a:r>
              <a:rPr lang="en-AU" altLang="en-US" sz="2400" dirty="0" smtClean="0"/>
              <a:t>44.8 </a:t>
            </a:r>
            <a:r>
              <a:rPr lang="en-AU" altLang="en-US" sz="2400" dirty="0"/>
              <a:t>Nm</a:t>
            </a:r>
          </a:p>
        </p:txBody>
      </p:sp>
      <p:sp>
        <p:nvSpPr>
          <p:cNvPr id="35" name="Text Box 10"/>
          <p:cNvSpPr txBox="1">
            <a:spLocks noChangeArrowheads="1"/>
          </p:cNvSpPr>
          <p:nvPr/>
        </p:nvSpPr>
        <p:spPr bwMode="auto">
          <a:xfrm>
            <a:off x="4891725" y="4725144"/>
            <a:ext cx="15430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400" dirty="0"/>
              <a:t>T = </a:t>
            </a:r>
            <a:r>
              <a:rPr lang="en-AU" altLang="en-US" sz="2400" dirty="0" err="1"/>
              <a:t>k</a:t>
            </a:r>
            <a:r>
              <a:rPr lang="en-AU" altLang="en-US" sz="2400" baseline="-25000" dirty="0" err="1"/>
              <a:t>T</a:t>
            </a:r>
            <a:r>
              <a:rPr lang="el-GR" altLang="en-US" sz="2400" dirty="0"/>
              <a:t>Φ</a:t>
            </a:r>
            <a:r>
              <a:rPr lang="en-US" altLang="en-US" sz="2400" dirty="0"/>
              <a:t>I</a:t>
            </a:r>
            <a:r>
              <a:rPr lang="en-US" altLang="en-US" sz="2400" baseline="-25000" dirty="0"/>
              <a:t>A</a:t>
            </a:r>
            <a:endParaRPr lang="en-US" altLang="en-US" sz="2400" dirty="0"/>
          </a:p>
        </p:txBody>
      </p:sp>
      <p:cxnSp>
        <p:nvCxnSpPr>
          <p:cNvPr id="36" name="Straight Connector 35"/>
          <p:cNvCxnSpPr/>
          <p:nvPr/>
        </p:nvCxnSpPr>
        <p:spPr bwMode="auto">
          <a:xfrm>
            <a:off x="7239612" y="4509120"/>
            <a:ext cx="756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7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91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91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91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91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91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91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91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00"/>
                            </p:stCondLst>
                            <p:childTnLst>
                              <p:par>
                                <p:cTn id="9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1843" grpId="0"/>
      <p:bldP spid="291844" grpId="0"/>
      <p:bldP spid="291845" grpId="0"/>
      <p:bldP spid="291846" grpId="0"/>
      <p:bldP spid="291847" grpId="0"/>
      <p:bldP spid="291848" grpId="0"/>
      <p:bldP spid="291850" grpId="0"/>
      <p:bldP spid="23" grpId="0"/>
      <p:bldP spid="25" grpId="0"/>
      <p:bldP spid="31" grpId="0"/>
      <p:bldP spid="32" grpId="0"/>
      <p:bldP spid="33" grpId="0"/>
      <p:bldP spid="34" grpId="0"/>
      <p:bldP spid="35" grpId="0"/>
      <p:bldP spid="3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 Box 5"/>
          <p:cNvSpPr txBox="1">
            <a:spLocks noChangeArrowheads="1"/>
          </p:cNvSpPr>
          <p:nvPr/>
        </p:nvSpPr>
        <p:spPr bwMode="auto">
          <a:xfrm>
            <a:off x="395536" y="224644"/>
            <a:ext cx="8028000" cy="2708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 smtClean="0"/>
              <a:t>A 650 V </a:t>
            </a:r>
            <a:r>
              <a:rPr lang="en-AU" altLang="en-US" dirty="0" err="1" smtClean="0"/>
              <a:t>seperately</a:t>
            </a:r>
            <a:r>
              <a:rPr lang="en-AU" altLang="en-US" dirty="0" smtClean="0"/>
              <a:t> excited motor has an effective field flux of 0.08 </a:t>
            </a:r>
            <a:r>
              <a:rPr lang="en-AU" altLang="en-US" dirty="0" err="1" smtClean="0"/>
              <a:t>Wb</a:t>
            </a:r>
            <a:r>
              <a:rPr lang="en-AU" altLang="en-US" dirty="0" smtClean="0"/>
              <a:t> and operates at a speed of 500 rpm. If the motor has a generation machine constant of 15 and an armature resistance of 0.25 </a:t>
            </a:r>
            <a:r>
              <a:rPr lang="el-GR" altLang="en-US" dirty="0" smtClean="0"/>
              <a:t>Ω</a:t>
            </a:r>
            <a:r>
              <a:rPr lang="en-AU" altLang="en-US" dirty="0" smtClean="0"/>
              <a:t>, determine:</a:t>
            </a:r>
          </a:p>
          <a:p>
            <a:pPr marL="457200" indent="-457200" algn="l" eaLnBrk="1" hangingPunct="1">
              <a:buAutoNum type="alphaLcPeriod"/>
            </a:pPr>
            <a:r>
              <a:rPr lang="en-AU" altLang="en-US" dirty="0" smtClean="0"/>
              <a:t>The Back EMF,</a:t>
            </a:r>
          </a:p>
          <a:p>
            <a:pPr marL="457200" indent="-457200" algn="l" eaLnBrk="1" hangingPunct="1">
              <a:buAutoNum type="alphaLcPeriod"/>
            </a:pPr>
            <a:r>
              <a:rPr lang="en-AU" altLang="en-US" dirty="0" smtClean="0"/>
              <a:t>The Armature current, and</a:t>
            </a:r>
          </a:p>
          <a:p>
            <a:pPr marL="457200" indent="-457200" algn="l" eaLnBrk="1" hangingPunct="1">
              <a:buAutoNum type="alphaLcPeriod"/>
            </a:pPr>
            <a:r>
              <a:rPr lang="en-AU" altLang="en-US" dirty="0" smtClean="0"/>
              <a:t>The developed torque.</a:t>
            </a:r>
            <a:endParaRPr lang="en-AU" altLang="en-US" dirty="0"/>
          </a:p>
        </p:txBody>
      </p:sp>
      <p:sp>
        <p:nvSpPr>
          <p:cNvPr id="5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2865786-D1EC-4133-99CA-03C62CA1E1B7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5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CA967C-F70A-466E-8E51-3A203C4BBB70}" type="slidenum">
              <a:rPr lang="en-AU"/>
              <a:pPr>
                <a:defRPr/>
              </a:pPr>
              <a:t>22</a:t>
            </a:fld>
            <a:endParaRPr lang="en-AU"/>
          </a:p>
        </p:txBody>
      </p:sp>
      <p:sp>
        <p:nvSpPr>
          <p:cNvPr id="292867" name="Text Box 3"/>
          <p:cNvSpPr txBox="1">
            <a:spLocks noChangeArrowheads="1"/>
          </p:cNvSpPr>
          <p:nvPr/>
        </p:nvSpPr>
        <p:spPr bwMode="auto">
          <a:xfrm>
            <a:off x="968970" y="4289094"/>
            <a:ext cx="161294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/>
              <a:t>n = 500 rpm</a:t>
            </a:r>
          </a:p>
        </p:txBody>
      </p:sp>
      <p:sp>
        <p:nvSpPr>
          <p:cNvPr id="292868" name="Text Box 4"/>
          <p:cNvSpPr txBox="1">
            <a:spLocks noChangeArrowheads="1"/>
          </p:cNvSpPr>
          <p:nvPr/>
        </p:nvSpPr>
        <p:spPr bwMode="auto">
          <a:xfrm>
            <a:off x="791580" y="3410142"/>
            <a:ext cx="146867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/>
              <a:t>V</a:t>
            </a:r>
            <a:r>
              <a:rPr lang="en-AU" altLang="en-US" baseline="-25000" dirty="0"/>
              <a:t>T</a:t>
            </a:r>
            <a:r>
              <a:rPr lang="en-AU" altLang="en-US" dirty="0"/>
              <a:t> = 650 V</a:t>
            </a:r>
          </a:p>
        </p:txBody>
      </p:sp>
      <p:sp>
        <p:nvSpPr>
          <p:cNvPr id="292869" name="Text Box 5"/>
          <p:cNvSpPr txBox="1">
            <a:spLocks noChangeArrowheads="1"/>
          </p:cNvSpPr>
          <p:nvPr/>
        </p:nvSpPr>
        <p:spPr bwMode="auto">
          <a:xfrm>
            <a:off x="935596" y="3849618"/>
            <a:ext cx="166423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l-GR" altLang="en-US" dirty="0"/>
              <a:t>Φ</a:t>
            </a:r>
            <a:r>
              <a:rPr lang="en-AU" altLang="en-US" dirty="0"/>
              <a:t> = 0.08 </a:t>
            </a:r>
            <a:r>
              <a:rPr lang="en-AU" altLang="en-US" dirty="0" err="1"/>
              <a:t>Wb</a:t>
            </a:r>
            <a:endParaRPr lang="en-AU" altLang="en-US" baseline="30000" dirty="0"/>
          </a:p>
        </p:txBody>
      </p:sp>
      <p:sp>
        <p:nvSpPr>
          <p:cNvPr id="292870" name="Text Box 6"/>
          <p:cNvSpPr txBox="1">
            <a:spLocks noChangeArrowheads="1"/>
          </p:cNvSpPr>
          <p:nvPr/>
        </p:nvSpPr>
        <p:spPr bwMode="auto">
          <a:xfrm>
            <a:off x="3347864" y="4448800"/>
            <a:ext cx="276389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/>
              <a:t>E</a:t>
            </a:r>
            <a:r>
              <a:rPr lang="en-AU" altLang="en-US" baseline="-25000"/>
              <a:t>g</a:t>
            </a:r>
            <a:r>
              <a:rPr lang="en-AU" altLang="en-US"/>
              <a:t> = 15 x 0.08 x 500  </a:t>
            </a:r>
          </a:p>
        </p:txBody>
      </p:sp>
      <p:sp>
        <p:nvSpPr>
          <p:cNvPr id="292871" name="Text Box 7"/>
          <p:cNvSpPr txBox="1">
            <a:spLocks noChangeArrowheads="1"/>
          </p:cNvSpPr>
          <p:nvPr/>
        </p:nvSpPr>
        <p:spPr bwMode="auto">
          <a:xfrm>
            <a:off x="3347864" y="4952037"/>
            <a:ext cx="143661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 err="1">
                <a:solidFill>
                  <a:srgbClr val="FF0000"/>
                </a:solidFill>
              </a:rPr>
              <a:t>E</a:t>
            </a:r>
            <a:r>
              <a:rPr lang="en-AU" altLang="en-US" baseline="-25000" dirty="0" err="1">
                <a:solidFill>
                  <a:srgbClr val="FF0000"/>
                </a:solidFill>
              </a:rPr>
              <a:t>g</a:t>
            </a:r>
            <a:r>
              <a:rPr lang="en-AU" altLang="en-US" dirty="0">
                <a:solidFill>
                  <a:srgbClr val="FF0000"/>
                </a:solidFill>
              </a:rPr>
              <a:t> = 600 V</a:t>
            </a:r>
          </a:p>
        </p:txBody>
      </p:sp>
      <p:sp>
        <p:nvSpPr>
          <p:cNvPr id="292872" name="Text Box 8"/>
          <p:cNvSpPr txBox="1">
            <a:spLocks noChangeArrowheads="1"/>
          </p:cNvSpPr>
          <p:nvPr/>
        </p:nvSpPr>
        <p:spPr bwMode="auto">
          <a:xfrm>
            <a:off x="827584" y="4728570"/>
            <a:ext cx="98777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/>
              <a:t>k</a:t>
            </a:r>
            <a:r>
              <a:rPr lang="en-AU" altLang="en-US" baseline="-25000"/>
              <a:t>E</a:t>
            </a:r>
            <a:r>
              <a:rPr lang="en-AU" altLang="en-US"/>
              <a:t> = 15</a:t>
            </a:r>
          </a:p>
        </p:txBody>
      </p:sp>
      <p:sp>
        <p:nvSpPr>
          <p:cNvPr id="292873" name="Text Box 9"/>
          <p:cNvSpPr txBox="1">
            <a:spLocks noChangeArrowheads="1"/>
          </p:cNvSpPr>
          <p:nvPr/>
        </p:nvSpPr>
        <p:spPr bwMode="auto">
          <a:xfrm>
            <a:off x="3347864" y="3980487"/>
            <a:ext cx="1279517" cy="415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 err="1"/>
              <a:t>E</a:t>
            </a:r>
            <a:r>
              <a:rPr lang="en-AU" altLang="en-US" baseline="-25000" dirty="0" err="1"/>
              <a:t>g</a:t>
            </a:r>
            <a:r>
              <a:rPr lang="en-AU" altLang="en-US" dirty="0"/>
              <a:t> = </a:t>
            </a:r>
            <a:r>
              <a:rPr lang="en-AU" altLang="en-US" dirty="0" err="1"/>
              <a:t>k</a:t>
            </a:r>
            <a:r>
              <a:rPr lang="en-AU" altLang="en-US" baseline="-25000" dirty="0" err="1"/>
              <a:t>E</a:t>
            </a:r>
            <a:r>
              <a:rPr lang="el-GR" altLang="en-US" sz="2100" dirty="0"/>
              <a:t>Φ</a:t>
            </a:r>
            <a:r>
              <a:rPr lang="en-US" altLang="en-US" sz="2100" dirty="0"/>
              <a:t>n</a:t>
            </a:r>
          </a:p>
        </p:txBody>
      </p:sp>
      <p:sp>
        <p:nvSpPr>
          <p:cNvPr id="29714" name="Line 26"/>
          <p:cNvSpPr>
            <a:spLocks noChangeShapeType="1"/>
          </p:cNvSpPr>
          <p:nvPr/>
        </p:nvSpPr>
        <p:spPr bwMode="auto">
          <a:xfrm flipH="1">
            <a:off x="7678551" y="1762249"/>
            <a:ext cx="0" cy="15065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sp>
        <p:nvSpPr>
          <p:cNvPr id="292891" name="Text Box 27"/>
          <p:cNvSpPr txBox="1">
            <a:spLocks noChangeArrowheads="1"/>
          </p:cNvSpPr>
          <p:nvPr/>
        </p:nvSpPr>
        <p:spPr bwMode="auto">
          <a:xfrm>
            <a:off x="7732526" y="2357562"/>
            <a:ext cx="14525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dirty="0"/>
              <a:t>V</a:t>
            </a:r>
            <a:r>
              <a:rPr lang="en-AU" altLang="en-US" baseline="-25000" dirty="0"/>
              <a:t>T</a:t>
            </a:r>
            <a:r>
              <a:rPr lang="en-AU" altLang="en-US" dirty="0"/>
              <a:t> = 650 V</a:t>
            </a:r>
          </a:p>
        </p:txBody>
      </p:sp>
      <p:sp>
        <p:nvSpPr>
          <p:cNvPr id="292906" name="Text Box 42"/>
          <p:cNvSpPr txBox="1">
            <a:spLocks noChangeArrowheads="1"/>
          </p:cNvSpPr>
          <p:nvPr/>
        </p:nvSpPr>
        <p:spPr bwMode="auto">
          <a:xfrm>
            <a:off x="5598926" y="1965449"/>
            <a:ext cx="10350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/>
              <a:t>0.25 </a:t>
            </a:r>
            <a:r>
              <a:rPr lang="el-GR" altLang="en-US" dirty="0"/>
              <a:t>Ω</a:t>
            </a:r>
          </a:p>
        </p:txBody>
      </p:sp>
      <p:sp>
        <p:nvSpPr>
          <p:cNvPr id="292919" name="Text Box 55"/>
          <p:cNvSpPr txBox="1">
            <a:spLocks noChangeArrowheads="1"/>
          </p:cNvSpPr>
          <p:nvPr/>
        </p:nvSpPr>
        <p:spPr bwMode="auto">
          <a:xfrm>
            <a:off x="785775" y="5168044"/>
            <a:ext cx="161614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/>
              <a:t>R</a:t>
            </a:r>
            <a:r>
              <a:rPr lang="en-AU" altLang="en-US" baseline="-25000" dirty="0"/>
              <a:t>A</a:t>
            </a:r>
            <a:r>
              <a:rPr lang="en-AU" altLang="en-US" dirty="0"/>
              <a:t> = 0.25 </a:t>
            </a:r>
            <a:r>
              <a:rPr lang="el-GR" altLang="en-US" dirty="0"/>
              <a:t>Ω</a:t>
            </a:r>
          </a:p>
        </p:txBody>
      </p:sp>
      <p:sp>
        <p:nvSpPr>
          <p:cNvPr id="56" name="Text Box 4"/>
          <p:cNvSpPr txBox="1">
            <a:spLocks noChangeArrowheads="1"/>
          </p:cNvSpPr>
          <p:nvPr/>
        </p:nvSpPr>
        <p:spPr bwMode="auto">
          <a:xfrm>
            <a:off x="467458" y="3027756"/>
            <a:ext cx="239841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 anchorCtr="0">
            <a:spAutoFit/>
          </a:bodyPr>
          <a:lstStyle>
            <a:defPPr>
              <a:defRPr lang="en-AU"/>
            </a:defPPr>
            <a:lvl1pPr eaLnBrk="1" hangingPunct="1">
              <a:defRPr sz="2000" baseline="0">
                <a:solidFill>
                  <a:srgbClr val="0000FF"/>
                </a:solidFill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</a:lvl9pPr>
          </a:lstStyle>
          <a:p>
            <a:pPr algn="l"/>
            <a:r>
              <a:rPr lang="en-AU" altLang="en-US" dirty="0"/>
              <a:t>What do we know?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4247964" y="1195512"/>
            <a:ext cx="3922712" cy="2449512"/>
            <a:chOff x="4247964" y="1195512"/>
            <a:chExt cx="3922712" cy="2449512"/>
          </a:xfrm>
        </p:grpSpPr>
        <p:sp>
          <p:nvSpPr>
            <p:cNvPr id="292909" name="Text Box 45"/>
            <p:cNvSpPr txBox="1">
              <a:spLocks noChangeArrowheads="1"/>
            </p:cNvSpPr>
            <p:nvPr/>
          </p:nvSpPr>
          <p:spPr bwMode="auto">
            <a:xfrm>
              <a:off x="5957701" y="1525712"/>
              <a:ext cx="442913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r>
                <a:rPr lang="en-AU" altLang="en-US" dirty="0"/>
                <a:t>I</a:t>
              </a:r>
              <a:r>
                <a:rPr lang="en-AU" altLang="en-US" baseline="-25000" dirty="0"/>
                <a:t>A</a:t>
              </a:r>
              <a:endParaRPr lang="en-AU" altLang="en-US" dirty="0"/>
            </a:p>
          </p:txBody>
        </p:sp>
        <p:sp>
          <p:nvSpPr>
            <p:cNvPr id="29727" name="AutoShape 46"/>
            <p:cNvSpPr>
              <a:spLocks noChangeArrowheads="1"/>
            </p:cNvSpPr>
            <p:nvPr/>
          </p:nvSpPr>
          <p:spPr bwMode="auto">
            <a:xfrm flipH="1">
              <a:off x="5929126" y="1459037"/>
              <a:ext cx="466725" cy="87312"/>
            </a:xfrm>
            <a:prstGeom prst="rightArrow">
              <a:avLst>
                <a:gd name="adj1" fmla="val 50000"/>
                <a:gd name="adj2" fmla="val 133637"/>
              </a:avLst>
            </a:prstGeom>
            <a:solidFill>
              <a:schemeClr val="tx1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4247964" y="1195512"/>
              <a:ext cx="3922712" cy="2449512"/>
              <a:chOff x="4247964" y="1195512"/>
              <a:chExt cx="3922712" cy="2449512"/>
            </a:xfrm>
          </p:grpSpPr>
          <p:cxnSp>
            <p:nvCxnSpPr>
              <p:cNvPr id="29711" name="AutoShape 21"/>
              <p:cNvCxnSpPr>
                <a:cxnSpLocks noChangeShapeType="1"/>
                <a:stCxn id="29722" idx="2"/>
                <a:endCxn id="29735" idx="6"/>
              </p:cNvCxnSpPr>
              <p:nvPr/>
            </p:nvCxnSpPr>
            <p:spPr bwMode="auto">
              <a:xfrm rot="5400000">
                <a:off x="4355914" y="2886199"/>
                <a:ext cx="650875" cy="492125"/>
              </a:xfrm>
              <a:prstGeom prst="bentConnector2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 type="oval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9712" name="Text Box 22"/>
              <p:cNvSpPr txBox="1">
                <a:spLocks noChangeArrowheads="1"/>
              </p:cNvSpPr>
              <p:nvPr/>
            </p:nvSpPr>
            <p:spPr bwMode="auto">
              <a:xfrm>
                <a:off x="7726176" y="1195512"/>
                <a:ext cx="444500" cy="3968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/>
                <a:r>
                  <a:rPr lang="en-AU" altLang="en-US" dirty="0"/>
                  <a:t>A</a:t>
                </a:r>
                <a:r>
                  <a:rPr lang="en-AU" altLang="en-US" baseline="-25000" dirty="0"/>
                  <a:t>1</a:t>
                </a:r>
                <a:endParaRPr lang="en-AU" altLang="en-US" dirty="0"/>
              </a:p>
            </p:txBody>
          </p:sp>
          <p:sp>
            <p:nvSpPr>
              <p:cNvPr id="29713" name="Text Box 23"/>
              <p:cNvSpPr txBox="1">
                <a:spLocks noChangeArrowheads="1"/>
              </p:cNvSpPr>
              <p:nvPr/>
            </p:nvSpPr>
            <p:spPr bwMode="auto">
              <a:xfrm>
                <a:off x="7700776" y="3248149"/>
                <a:ext cx="469900" cy="3968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/>
                <a:r>
                  <a:rPr lang="en-AU" altLang="en-US"/>
                  <a:t>A</a:t>
                </a:r>
                <a:r>
                  <a:rPr lang="en-AU" altLang="en-US" baseline="-25000"/>
                  <a:t>2</a:t>
                </a:r>
                <a:endParaRPr lang="en-AU" altLang="en-US"/>
              </a:p>
            </p:txBody>
          </p:sp>
          <p:sp>
            <p:nvSpPr>
              <p:cNvPr id="29716" name="Oval 28"/>
              <p:cNvSpPr>
                <a:spLocks noChangeArrowheads="1"/>
              </p:cNvSpPr>
              <p:nvPr/>
            </p:nvSpPr>
            <p:spPr bwMode="auto">
              <a:xfrm>
                <a:off x="7622989" y="1328862"/>
                <a:ext cx="111125" cy="115887"/>
              </a:xfrm>
              <a:prstGeom prst="ellipse">
                <a:avLst/>
              </a:prstGeom>
              <a:noFill/>
              <a:ln w="2857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9717" name="Oval 29"/>
              <p:cNvSpPr>
                <a:spLocks noChangeArrowheads="1"/>
              </p:cNvSpPr>
              <p:nvPr/>
            </p:nvSpPr>
            <p:spPr bwMode="auto">
              <a:xfrm>
                <a:off x="7622989" y="3414837"/>
                <a:ext cx="111125" cy="115887"/>
              </a:xfrm>
              <a:prstGeom prst="ellipse">
                <a:avLst/>
              </a:prstGeom>
              <a:noFill/>
              <a:ln w="2857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9719" name="Rectangle 31"/>
              <p:cNvSpPr>
                <a:spLocks noChangeArrowheads="1"/>
              </p:cNvSpPr>
              <p:nvPr/>
            </p:nvSpPr>
            <p:spPr bwMode="auto">
              <a:xfrm>
                <a:off x="5435414" y="1870199"/>
                <a:ext cx="163512" cy="500063"/>
              </a:xfrm>
              <a:prstGeom prst="rect">
                <a:avLst/>
              </a:prstGeom>
              <a:noFill/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grpSp>
            <p:nvGrpSpPr>
              <p:cNvPr id="29720" name="Group 32"/>
              <p:cNvGrpSpPr>
                <a:grpSpLocks/>
              </p:cNvGrpSpPr>
              <p:nvPr/>
            </p:nvGrpSpPr>
            <p:grpSpPr bwMode="auto">
              <a:xfrm>
                <a:off x="5324289" y="2603624"/>
                <a:ext cx="384175" cy="579438"/>
                <a:chOff x="4762" y="2228"/>
                <a:chExt cx="317" cy="453"/>
              </a:xfrm>
            </p:grpSpPr>
            <p:sp>
              <p:nvSpPr>
                <p:cNvPr id="29744" name="Line 33"/>
                <p:cNvSpPr>
                  <a:spLocks noChangeShapeType="1"/>
                </p:cNvSpPr>
                <p:nvPr/>
              </p:nvSpPr>
              <p:spPr bwMode="auto">
                <a:xfrm>
                  <a:off x="4762" y="2296"/>
                  <a:ext cx="317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AU"/>
                </a:p>
              </p:txBody>
            </p:sp>
            <p:sp>
              <p:nvSpPr>
                <p:cNvPr id="29745" name="Line 34"/>
                <p:cNvSpPr>
                  <a:spLocks noChangeShapeType="1"/>
                </p:cNvSpPr>
                <p:nvPr/>
              </p:nvSpPr>
              <p:spPr bwMode="auto">
                <a:xfrm>
                  <a:off x="4830" y="2329"/>
                  <a:ext cx="182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AU"/>
                </a:p>
              </p:txBody>
            </p:sp>
            <p:sp>
              <p:nvSpPr>
                <p:cNvPr id="29746" name="Line 35"/>
                <p:cNvSpPr>
                  <a:spLocks noChangeShapeType="1"/>
                </p:cNvSpPr>
                <p:nvPr/>
              </p:nvSpPr>
              <p:spPr bwMode="auto">
                <a:xfrm>
                  <a:off x="4921" y="2363"/>
                  <a:ext cx="0" cy="18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AU"/>
                </a:p>
              </p:txBody>
            </p:sp>
            <p:sp>
              <p:nvSpPr>
                <p:cNvPr id="29747" name="Line 36"/>
                <p:cNvSpPr>
                  <a:spLocks noChangeShapeType="1"/>
                </p:cNvSpPr>
                <p:nvPr/>
              </p:nvSpPr>
              <p:spPr bwMode="auto">
                <a:xfrm>
                  <a:off x="4762" y="2579"/>
                  <a:ext cx="317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AU"/>
                </a:p>
              </p:txBody>
            </p:sp>
            <p:sp>
              <p:nvSpPr>
                <p:cNvPr id="29748" name="Line 37"/>
                <p:cNvSpPr>
                  <a:spLocks noChangeShapeType="1"/>
                </p:cNvSpPr>
                <p:nvPr/>
              </p:nvSpPr>
              <p:spPr bwMode="auto">
                <a:xfrm>
                  <a:off x="4830" y="2613"/>
                  <a:ext cx="182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AU"/>
                </a:p>
              </p:txBody>
            </p:sp>
            <p:sp>
              <p:nvSpPr>
                <p:cNvPr id="29749" name="Line 38"/>
                <p:cNvSpPr>
                  <a:spLocks noChangeShapeType="1"/>
                </p:cNvSpPr>
                <p:nvPr/>
              </p:nvSpPr>
              <p:spPr bwMode="auto">
                <a:xfrm>
                  <a:off x="4921" y="2228"/>
                  <a:ext cx="0" cy="6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AU"/>
                </a:p>
              </p:txBody>
            </p:sp>
            <p:sp>
              <p:nvSpPr>
                <p:cNvPr id="29750" name="Line 39"/>
                <p:cNvSpPr>
                  <a:spLocks noChangeShapeType="1"/>
                </p:cNvSpPr>
                <p:nvPr/>
              </p:nvSpPr>
              <p:spPr bwMode="auto">
                <a:xfrm>
                  <a:off x="4921" y="2613"/>
                  <a:ext cx="0" cy="6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AU"/>
                </a:p>
              </p:txBody>
            </p:sp>
          </p:grpSp>
          <p:cxnSp>
            <p:nvCxnSpPr>
              <p:cNvPr id="29721" name="AutoShape 40"/>
              <p:cNvCxnSpPr>
                <a:cxnSpLocks noChangeShapeType="1"/>
                <a:stCxn id="29719" idx="2"/>
                <a:endCxn id="29749" idx="1"/>
              </p:cNvCxnSpPr>
              <p:nvPr/>
            </p:nvCxnSpPr>
            <p:spPr bwMode="auto">
              <a:xfrm>
                <a:off x="5517964" y="2382962"/>
                <a:ext cx="0" cy="319087"/>
              </a:xfrm>
              <a:prstGeom prst="straightConnector1">
                <a:avLst/>
              </a:prstGeom>
              <a:noFill/>
              <a:ln w="381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9722" name="Rectangle 41"/>
              <p:cNvSpPr>
                <a:spLocks noChangeArrowheads="1"/>
              </p:cNvSpPr>
              <p:nvPr/>
            </p:nvSpPr>
            <p:spPr bwMode="auto">
              <a:xfrm>
                <a:off x="4789301" y="2241674"/>
                <a:ext cx="276225" cy="550863"/>
              </a:xfrm>
              <a:prstGeom prst="rect">
                <a:avLst/>
              </a:prstGeom>
              <a:noFill/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9724" name="Text Box 43"/>
              <p:cNvSpPr txBox="1">
                <a:spLocks noChangeArrowheads="1"/>
              </p:cNvSpPr>
              <p:nvPr/>
            </p:nvSpPr>
            <p:spPr bwMode="auto">
              <a:xfrm>
                <a:off x="4247964" y="2300412"/>
                <a:ext cx="554037" cy="3968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algn="r" eaLnBrk="1" hangingPunct="1"/>
                <a:r>
                  <a:rPr lang="en-AU" altLang="en-US"/>
                  <a:t>R</a:t>
                </a:r>
                <a:r>
                  <a:rPr lang="en-AU" altLang="en-US" baseline="-25000"/>
                  <a:t>Sh</a:t>
                </a:r>
                <a:endParaRPr lang="en-AU" altLang="en-US"/>
              </a:p>
            </p:txBody>
          </p:sp>
          <p:sp>
            <p:nvSpPr>
              <p:cNvPr id="292908" name="Text Box 44"/>
              <p:cNvSpPr txBox="1">
                <a:spLocks noChangeArrowheads="1"/>
              </p:cNvSpPr>
              <p:nvPr/>
            </p:nvSpPr>
            <p:spPr bwMode="auto">
              <a:xfrm>
                <a:off x="5681476" y="2733799"/>
                <a:ext cx="430213" cy="3968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algn="l" eaLnBrk="1" hangingPunct="1"/>
                <a:r>
                  <a:rPr lang="en-AU" altLang="en-US"/>
                  <a:t>E</a:t>
                </a:r>
                <a:r>
                  <a:rPr lang="en-AU" altLang="en-US" baseline="-25000"/>
                  <a:t>g</a:t>
                </a:r>
                <a:endParaRPr lang="en-AU" altLang="en-US"/>
              </a:p>
            </p:txBody>
          </p:sp>
          <p:cxnSp>
            <p:nvCxnSpPr>
              <p:cNvPr id="29730" name="AutoShape 49"/>
              <p:cNvCxnSpPr>
                <a:cxnSpLocks noChangeShapeType="1"/>
                <a:stCxn id="29734" idx="6"/>
                <a:endCxn id="29722" idx="0"/>
              </p:cNvCxnSpPr>
              <p:nvPr/>
            </p:nvCxnSpPr>
            <p:spPr bwMode="auto">
              <a:xfrm>
                <a:off x="4435289" y="1371724"/>
                <a:ext cx="492125" cy="855663"/>
              </a:xfrm>
              <a:prstGeom prst="bentConnector2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9734" name="Oval 53"/>
              <p:cNvSpPr>
                <a:spLocks noChangeArrowheads="1"/>
              </p:cNvSpPr>
              <p:nvPr/>
            </p:nvSpPr>
            <p:spPr bwMode="auto">
              <a:xfrm>
                <a:off x="4309876" y="1312987"/>
                <a:ext cx="111125" cy="115887"/>
              </a:xfrm>
              <a:prstGeom prst="ellipse">
                <a:avLst/>
              </a:prstGeom>
              <a:noFill/>
              <a:ln w="2857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9735" name="Oval 54"/>
              <p:cNvSpPr>
                <a:spLocks noChangeArrowheads="1"/>
              </p:cNvSpPr>
              <p:nvPr/>
            </p:nvSpPr>
            <p:spPr bwMode="auto">
              <a:xfrm>
                <a:off x="4309876" y="3398962"/>
                <a:ext cx="111125" cy="115887"/>
              </a:xfrm>
              <a:prstGeom prst="ellipse">
                <a:avLst/>
              </a:prstGeom>
              <a:noFill/>
              <a:ln w="2857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cxnSp>
            <p:nvCxnSpPr>
              <p:cNvPr id="3" name="Elbow Connector 2"/>
              <p:cNvCxnSpPr>
                <a:stCxn id="29717" idx="2"/>
                <a:endCxn id="29750" idx="0"/>
              </p:cNvCxnSpPr>
              <p:nvPr/>
            </p:nvCxnSpPr>
            <p:spPr bwMode="auto">
              <a:xfrm rot="10800000">
                <a:off x="5516983" y="3096083"/>
                <a:ext cx="2106007" cy="376699"/>
              </a:xfrm>
              <a:prstGeom prst="bentConnector2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0" name="Elbow Connector 59"/>
              <p:cNvCxnSpPr>
                <a:stCxn id="29716" idx="2"/>
                <a:endCxn id="29719" idx="0"/>
              </p:cNvCxnSpPr>
              <p:nvPr/>
            </p:nvCxnSpPr>
            <p:spPr bwMode="auto">
              <a:xfrm rot="10800000" flipV="1">
                <a:off x="5517171" y="1386805"/>
                <a:ext cx="2105819" cy="483393"/>
              </a:xfrm>
              <a:prstGeom prst="bentConnector2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cxnSp>
        <p:nvCxnSpPr>
          <p:cNvPr id="65" name="Straight Connector 64"/>
          <p:cNvCxnSpPr/>
          <p:nvPr/>
        </p:nvCxnSpPr>
        <p:spPr bwMode="auto">
          <a:xfrm>
            <a:off x="784968" y="548680"/>
            <a:ext cx="3636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6" name="Straight Connector 65"/>
          <p:cNvCxnSpPr/>
          <p:nvPr/>
        </p:nvCxnSpPr>
        <p:spPr bwMode="auto">
          <a:xfrm>
            <a:off x="436606" y="872716"/>
            <a:ext cx="1044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7" name="Straight Connector 66"/>
          <p:cNvCxnSpPr/>
          <p:nvPr/>
        </p:nvCxnSpPr>
        <p:spPr bwMode="auto">
          <a:xfrm>
            <a:off x="3743908" y="872716"/>
            <a:ext cx="2016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8" name="Straight Connector 67"/>
          <p:cNvCxnSpPr/>
          <p:nvPr/>
        </p:nvCxnSpPr>
        <p:spPr bwMode="auto">
          <a:xfrm>
            <a:off x="467924" y="1160748"/>
            <a:ext cx="4104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9" name="Straight Connector 68"/>
          <p:cNvCxnSpPr/>
          <p:nvPr/>
        </p:nvCxnSpPr>
        <p:spPr bwMode="auto">
          <a:xfrm>
            <a:off x="5472100" y="1160748"/>
            <a:ext cx="2664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0" name="Straight Connector 69"/>
          <p:cNvCxnSpPr/>
          <p:nvPr/>
        </p:nvCxnSpPr>
        <p:spPr bwMode="auto">
          <a:xfrm>
            <a:off x="436606" y="1484784"/>
            <a:ext cx="900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1" name="Text Box 4"/>
          <p:cNvSpPr txBox="1">
            <a:spLocks noChangeArrowheads="1"/>
          </p:cNvSpPr>
          <p:nvPr/>
        </p:nvSpPr>
        <p:spPr bwMode="auto">
          <a:xfrm>
            <a:off x="3105186" y="3573016"/>
            <a:ext cx="336823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 anchorCtr="0">
            <a:spAutoFit/>
          </a:bodyPr>
          <a:lstStyle>
            <a:defPPr>
              <a:defRPr lang="en-AU"/>
            </a:defPPr>
            <a:lvl1pPr eaLnBrk="1" hangingPunct="1">
              <a:defRPr sz="2000" baseline="0">
                <a:solidFill>
                  <a:srgbClr val="0000FF"/>
                </a:solidFill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</a:lvl9pPr>
          </a:lstStyle>
          <a:p>
            <a:pPr algn="l"/>
            <a:r>
              <a:rPr lang="en-AU" altLang="en-US" dirty="0"/>
              <a:t>What do we want to know?</a:t>
            </a:r>
          </a:p>
        </p:txBody>
      </p:sp>
      <p:cxnSp>
        <p:nvCxnSpPr>
          <p:cNvPr id="72" name="Straight Connector 71"/>
          <p:cNvCxnSpPr/>
          <p:nvPr/>
        </p:nvCxnSpPr>
        <p:spPr bwMode="auto">
          <a:xfrm>
            <a:off x="1480606" y="1916832"/>
            <a:ext cx="1080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 bwMode="auto">
              <a:xfrm>
                <a:off x="6466561" y="3973126"/>
                <a:ext cx="1463991" cy="6356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2857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rtlCol="0" anchor="ctr" anchorCtr="0">
                <a:spAutoFit/>
              </a:bodyPr>
              <a:lstStyle/>
              <a:p>
                <a:pPr algn="l" eaLnBrk="1" hangingPunct="1">
                  <a:spcBef>
                    <a:spcPts val="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AU" i="1" baseline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AU" b="0" i="1" baseline="0" smtClean="0">
                              <a:latin typeface="Cambria Math"/>
                            </a:rPr>
                            <m:t>𝐼</m:t>
                          </m:r>
                        </m:e>
                        <m:sub>
                          <m:r>
                            <a:rPr lang="en-AU" b="0" i="1" baseline="0" smtClean="0">
                              <a:latin typeface="Cambria Math"/>
                            </a:rPr>
                            <m:t>𝐴</m:t>
                          </m:r>
                        </m:sub>
                      </m:sSub>
                      <m:r>
                        <a:rPr lang="en-AU" b="0" i="1" baseline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AU" b="0" i="1" baseline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AU" b="0" i="1" baseline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AU" b="0" i="1" baseline="0" smtClean="0">
                                  <a:latin typeface="Cambria Math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AU" b="0" i="1" baseline="0" smtClean="0">
                                  <a:latin typeface="Cambria Math"/>
                                </a:rPr>
                                <m:t>𝑇</m:t>
                              </m:r>
                            </m:sub>
                          </m:sSub>
                          <m:r>
                            <a:rPr lang="en-AU" b="0" i="1" baseline="0" smtClean="0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AU" b="0" i="1" baseline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AU" b="0" i="1" baseline="0" smtClean="0">
                                  <a:latin typeface="Cambria Math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AU" b="0" i="1" baseline="0" smtClean="0">
                                  <a:latin typeface="Cambria Math"/>
                                </a:rPr>
                                <m:t>𝑔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AU" b="0" i="1" baseline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AU" b="0" i="1" baseline="0" smtClean="0">
                                  <a:latin typeface="Cambria Math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AU" b="0" i="1" baseline="0" smtClean="0">
                                  <a:latin typeface="Cambria Math"/>
                                </a:rPr>
                                <m:t>𝐴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AU" baseline="0" dirty="0" smtClean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466561" y="3973126"/>
                <a:ext cx="1463991" cy="635687"/>
              </a:xfrm>
              <a:prstGeom prst="rect">
                <a:avLst/>
              </a:prstGeom>
              <a:blipFill rotWithShape="1">
                <a:blip r:embed="rId2"/>
                <a:stretch>
                  <a:fillRect b="-96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6" name="Text Box 58"/>
          <p:cNvSpPr txBox="1">
            <a:spLocks noChangeArrowheads="1"/>
          </p:cNvSpPr>
          <p:nvPr/>
        </p:nvSpPr>
        <p:spPr bwMode="auto">
          <a:xfrm>
            <a:off x="6372200" y="5337212"/>
            <a:ext cx="144462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FF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>
                <a:solidFill>
                  <a:srgbClr val="FF0000"/>
                </a:solidFill>
              </a:rPr>
              <a:t>I</a:t>
            </a:r>
            <a:r>
              <a:rPr lang="en-AU" altLang="en-US" baseline="-25000" dirty="0">
                <a:solidFill>
                  <a:srgbClr val="FF0000"/>
                </a:solidFill>
              </a:rPr>
              <a:t>A </a:t>
            </a:r>
            <a:r>
              <a:rPr lang="en-AU" altLang="en-US" dirty="0">
                <a:solidFill>
                  <a:srgbClr val="FF0000"/>
                </a:solidFill>
              </a:rPr>
              <a:t>= 200 A</a:t>
            </a:r>
            <a:endParaRPr lang="en-US" altLang="en-US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8" name="TextBox 77"/>
              <p:cNvSpPr txBox="1"/>
              <p:nvPr/>
            </p:nvSpPr>
            <p:spPr bwMode="auto">
              <a:xfrm>
                <a:off x="6454887" y="4680753"/>
                <a:ext cx="1780039" cy="58451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2857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rtlCol="0" anchor="ctr" anchorCtr="0">
                <a:spAutoFit/>
              </a:bodyPr>
              <a:lstStyle/>
              <a:p>
                <a:pPr algn="l" eaLnBrk="1" hangingPunct="1">
                  <a:spcBef>
                    <a:spcPts val="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AU" i="1" baseline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AU" b="0" i="1" baseline="0" smtClean="0">
                              <a:latin typeface="Cambria Math"/>
                            </a:rPr>
                            <m:t>𝐼</m:t>
                          </m:r>
                        </m:e>
                        <m:sub>
                          <m:r>
                            <a:rPr lang="en-AU" b="0" i="1" baseline="0" smtClean="0">
                              <a:latin typeface="Cambria Math"/>
                            </a:rPr>
                            <m:t>𝐴</m:t>
                          </m:r>
                        </m:sub>
                      </m:sSub>
                      <m:r>
                        <a:rPr lang="en-AU" b="0" i="1" baseline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AU" b="0" i="1" baseline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AU" b="0" i="1" baseline="0" smtClean="0">
                              <a:latin typeface="Cambria Math"/>
                            </a:rPr>
                            <m:t>650−600</m:t>
                          </m:r>
                        </m:num>
                        <m:den>
                          <m:r>
                            <a:rPr lang="en-AU" b="0" i="1" baseline="0" smtClean="0">
                              <a:latin typeface="Cambria Math"/>
                            </a:rPr>
                            <m:t>0.25</m:t>
                          </m:r>
                        </m:den>
                      </m:f>
                    </m:oMath>
                  </m:oMathPara>
                </a14:m>
                <a:endParaRPr lang="en-AU" baseline="0" dirty="0" smtClean="0"/>
              </a:p>
            </p:txBody>
          </p:sp>
        </mc:Choice>
        <mc:Fallback xmlns="">
          <p:sp>
            <p:nvSpPr>
              <p:cNvPr id="78" name="TextBox 7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454887" y="4680753"/>
                <a:ext cx="1780039" cy="58451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9" name="Straight Connector 78"/>
          <p:cNvCxnSpPr/>
          <p:nvPr/>
        </p:nvCxnSpPr>
        <p:spPr bwMode="auto">
          <a:xfrm>
            <a:off x="1480606" y="2370262"/>
            <a:ext cx="2088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7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92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7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7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92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92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92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92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00"/>
                            </p:stCondLst>
                            <p:childTnLst>
                              <p:par>
                                <p:cTn id="6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0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292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5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92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00"/>
                            </p:stCondLst>
                            <p:childTnLst>
                              <p:par>
                                <p:cTn id="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292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292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292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00"/>
                            </p:stCondLst>
                            <p:childTnLst>
                              <p:par>
                                <p:cTn id="10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5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2867" grpId="0"/>
      <p:bldP spid="292868" grpId="0"/>
      <p:bldP spid="292869" grpId="0"/>
      <p:bldP spid="292870" grpId="0"/>
      <p:bldP spid="292871" grpId="0"/>
      <p:bldP spid="292872" grpId="0"/>
      <p:bldP spid="292873" grpId="0"/>
      <p:bldP spid="29714" grpId="0" animBg="1"/>
      <p:bldP spid="292891" grpId="0"/>
      <p:bldP spid="292906" grpId="0"/>
      <p:bldP spid="292919" grpId="0"/>
      <p:bldP spid="56" grpId="0"/>
      <p:bldP spid="71" grpId="0"/>
      <p:bldP spid="9" grpId="0"/>
      <p:bldP spid="76" grpId="0"/>
      <p:bldP spid="78" grpId="0"/>
      <p:bldP spid="5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923" name="Text Box 59"/>
          <p:cNvSpPr txBox="1">
            <a:spLocks noChangeArrowheads="1"/>
          </p:cNvSpPr>
          <p:nvPr/>
        </p:nvSpPr>
        <p:spPr bwMode="auto">
          <a:xfrm>
            <a:off x="5688124" y="2744924"/>
            <a:ext cx="12969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1800" dirty="0" err="1">
                <a:solidFill>
                  <a:srgbClr val="FF0000"/>
                </a:solidFill>
              </a:rPr>
              <a:t>E</a:t>
            </a:r>
            <a:r>
              <a:rPr lang="en-AU" altLang="en-US" sz="1800" baseline="-25000" dirty="0" err="1">
                <a:solidFill>
                  <a:srgbClr val="FF0000"/>
                </a:solidFill>
              </a:rPr>
              <a:t>g</a:t>
            </a:r>
            <a:r>
              <a:rPr lang="en-AU" altLang="en-US" sz="1800" dirty="0">
                <a:solidFill>
                  <a:srgbClr val="FF0000"/>
                </a:solidFill>
              </a:rPr>
              <a:t> = 600 V</a:t>
            </a:r>
          </a:p>
        </p:txBody>
      </p:sp>
      <p:sp>
        <p:nvSpPr>
          <p:cNvPr id="292924" name="Text Box 60"/>
          <p:cNvSpPr txBox="1">
            <a:spLocks noChangeArrowheads="1"/>
          </p:cNvSpPr>
          <p:nvPr/>
        </p:nvSpPr>
        <p:spPr bwMode="auto">
          <a:xfrm>
            <a:off x="5953150" y="1520788"/>
            <a:ext cx="14271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>
                <a:solidFill>
                  <a:srgbClr val="FF0000"/>
                </a:solidFill>
              </a:rPr>
              <a:t>I</a:t>
            </a:r>
            <a:r>
              <a:rPr lang="en-AU" altLang="en-US" baseline="-25000" dirty="0">
                <a:solidFill>
                  <a:srgbClr val="FF0000"/>
                </a:solidFill>
              </a:rPr>
              <a:t>A </a:t>
            </a:r>
            <a:r>
              <a:rPr lang="en-AU" altLang="en-US" dirty="0">
                <a:solidFill>
                  <a:srgbClr val="FF0000"/>
                </a:solidFill>
              </a:rPr>
              <a:t>= 200 A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55" name="Text Box 5"/>
          <p:cNvSpPr txBox="1">
            <a:spLocks noChangeArrowheads="1"/>
          </p:cNvSpPr>
          <p:nvPr/>
        </p:nvSpPr>
        <p:spPr bwMode="auto">
          <a:xfrm>
            <a:off x="395536" y="224644"/>
            <a:ext cx="8028000" cy="2708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 smtClean="0"/>
              <a:t>A 650 V </a:t>
            </a:r>
            <a:r>
              <a:rPr lang="en-AU" altLang="en-US" dirty="0" err="1" smtClean="0"/>
              <a:t>seperately</a:t>
            </a:r>
            <a:r>
              <a:rPr lang="en-AU" altLang="en-US" dirty="0" smtClean="0"/>
              <a:t> excited motor has an effective field flux of 0.08 </a:t>
            </a:r>
            <a:r>
              <a:rPr lang="en-AU" altLang="en-US" dirty="0" err="1" smtClean="0"/>
              <a:t>Wb</a:t>
            </a:r>
            <a:r>
              <a:rPr lang="en-AU" altLang="en-US" dirty="0" smtClean="0"/>
              <a:t> and operates at a speed of 500 rpm. If the motor has a generation machine constant of 15 and an armature resistance of 0.25 </a:t>
            </a:r>
            <a:r>
              <a:rPr lang="el-GR" altLang="en-US" dirty="0" smtClean="0"/>
              <a:t>Ω</a:t>
            </a:r>
            <a:r>
              <a:rPr lang="en-AU" altLang="en-US" dirty="0" smtClean="0"/>
              <a:t>, determine:</a:t>
            </a:r>
          </a:p>
          <a:p>
            <a:pPr marL="457200" indent="-457200" algn="l" eaLnBrk="1" hangingPunct="1">
              <a:buAutoNum type="alphaLcPeriod"/>
            </a:pPr>
            <a:r>
              <a:rPr lang="en-AU" altLang="en-US" dirty="0" smtClean="0"/>
              <a:t>The Back EMF,</a:t>
            </a:r>
          </a:p>
          <a:p>
            <a:pPr marL="457200" indent="-457200" algn="l" eaLnBrk="1" hangingPunct="1">
              <a:buAutoNum type="alphaLcPeriod"/>
            </a:pPr>
            <a:r>
              <a:rPr lang="en-AU" altLang="en-US" dirty="0" smtClean="0"/>
              <a:t>The Armature current, and</a:t>
            </a:r>
          </a:p>
          <a:p>
            <a:pPr marL="457200" indent="-457200" algn="l" eaLnBrk="1" hangingPunct="1">
              <a:buAutoNum type="alphaLcPeriod"/>
            </a:pPr>
            <a:r>
              <a:rPr lang="en-AU" altLang="en-US" dirty="0" smtClean="0"/>
              <a:t>The developed torque.</a:t>
            </a:r>
            <a:endParaRPr lang="en-AU" altLang="en-US" dirty="0"/>
          </a:p>
        </p:txBody>
      </p:sp>
      <p:sp>
        <p:nvSpPr>
          <p:cNvPr id="5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2865786-D1EC-4133-99CA-03C62CA1E1B7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5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CA967C-F70A-466E-8E51-3A203C4BBB70}" type="slidenum">
              <a:rPr lang="en-AU"/>
              <a:pPr>
                <a:defRPr/>
              </a:pPr>
              <a:t>23</a:t>
            </a:fld>
            <a:endParaRPr lang="en-AU"/>
          </a:p>
        </p:txBody>
      </p:sp>
      <p:sp>
        <p:nvSpPr>
          <p:cNvPr id="292867" name="Text Box 3"/>
          <p:cNvSpPr txBox="1">
            <a:spLocks noChangeArrowheads="1"/>
          </p:cNvSpPr>
          <p:nvPr/>
        </p:nvSpPr>
        <p:spPr bwMode="auto">
          <a:xfrm>
            <a:off x="968970" y="4289094"/>
            <a:ext cx="161294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/>
              <a:t>n = 500 rpm</a:t>
            </a:r>
          </a:p>
        </p:txBody>
      </p:sp>
      <p:sp>
        <p:nvSpPr>
          <p:cNvPr id="292868" name="Text Box 4"/>
          <p:cNvSpPr txBox="1">
            <a:spLocks noChangeArrowheads="1"/>
          </p:cNvSpPr>
          <p:nvPr/>
        </p:nvSpPr>
        <p:spPr bwMode="auto">
          <a:xfrm>
            <a:off x="791580" y="3410142"/>
            <a:ext cx="146867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/>
              <a:t>V</a:t>
            </a:r>
            <a:r>
              <a:rPr lang="en-AU" altLang="en-US" baseline="-25000" dirty="0"/>
              <a:t>T</a:t>
            </a:r>
            <a:r>
              <a:rPr lang="en-AU" altLang="en-US" dirty="0"/>
              <a:t> = 650 V</a:t>
            </a:r>
          </a:p>
        </p:txBody>
      </p:sp>
      <p:sp>
        <p:nvSpPr>
          <p:cNvPr id="292869" name="Text Box 5"/>
          <p:cNvSpPr txBox="1">
            <a:spLocks noChangeArrowheads="1"/>
          </p:cNvSpPr>
          <p:nvPr/>
        </p:nvSpPr>
        <p:spPr bwMode="auto">
          <a:xfrm>
            <a:off x="935596" y="3849618"/>
            <a:ext cx="166423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l-GR" altLang="en-US" dirty="0"/>
              <a:t>Φ</a:t>
            </a:r>
            <a:r>
              <a:rPr lang="en-AU" altLang="en-US" dirty="0"/>
              <a:t> = 0.08 </a:t>
            </a:r>
            <a:r>
              <a:rPr lang="en-AU" altLang="en-US" dirty="0" err="1"/>
              <a:t>Wb</a:t>
            </a:r>
            <a:endParaRPr lang="en-AU" altLang="en-US" baseline="30000" dirty="0"/>
          </a:p>
        </p:txBody>
      </p:sp>
      <p:sp>
        <p:nvSpPr>
          <p:cNvPr id="292872" name="Text Box 8"/>
          <p:cNvSpPr txBox="1">
            <a:spLocks noChangeArrowheads="1"/>
          </p:cNvSpPr>
          <p:nvPr/>
        </p:nvSpPr>
        <p:spPr bwMode="auto">
          <a:xfrm>
            <a:off x="827584" y="4728570"/>
            <a:ext cx="98777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/>
              <a:t>k</a:t>
            </a:r>
            <a:r>
              <a:rPr lang="en-AU" altLang="en-US" baseline="-25000"/>
              <a:t>E</a:t>
            </a:r>
            <a:r>
              <a:rPr lang="en-AU" altLang="en-US"/>
              <a:t> = 15</a:t>
            </a:r>
          </a:p>
        </p:txBody>
      </p:sp>
      <p:sp>
        <p:nvSpPr>
          <p:cNvPr id="29714" name="Line 26"/>
          <p:cNvSpPr>
            <a:spLocks noChangeShapeType="1"/>
          </p:cNvSpPr>
          <p:nvPr/>
        </p:nvSpPr>
        <p:spPr bwMode="auto">
          <a:xfrm flipH="1">
            <a:off x="7678551" y="1762249"/>
            <a:ext cx="0" cy="15065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AU"/>
          </a:p>
        </p:txBody>
      </p:sp>
      <p:sp>
        <p:nvSpPr>
          <p:cNvPr id="292891" name="Text Box 27"/>
          <p:cNvSpPr txBox="1">
            <a:spLocks noChangeArrowheads="1"/>
          </p:cNvSpPr>
          <p:nvPr/>
        </p:nvSpPr>
        <p:spPr bwMode="auto">
          <a:xfrm>
            <a:off x="7732526" y="2357562"/>
            <a:ext cx="14525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dirty="0"/>
              <a:t>V</a:t>
            </a:r>
            <a:r>
              <a:rPr lang="en-AU" altLang="en-US" baseline="-25000" dirty="0"/>
              <a:t>T</a:t>
            </a:r>
            <a:r>
              <a:rPr lang="en-AU" altLang="en-US" dirty="0"/>
              <a:t> = 650 V</a:t>
            </a:r>
          </a:p>
        </p:txBody>
      </p:sp>
      <p:sp>
        <p:nvSpPr>
          <p:cNvPr id="292906" name="Text Box 42"/>
          <p:cNvSpPr txBox="1">
            <a:spLocks noChangeArrowheads="1"/>
          </p:cNvSpPr>
          <p:nvPr/>
        </p:nvSpPr>
        <p:spPr bwMode="auto">
          <a:xfrm>
            <a:off x="5598926" y="1965449"/>
            <a:ext cx="10350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/>
              <a:t>0.25 </a:t>
            </a:r>
            <a:r>
              <a:rPr lang="el-GR" altLang="en-US" dirty="0"/>
              <a:t>Ω</a:t>
            </a:r>
          </a:p>
        </p:txBody>
      </p:sp>
      <p:sp>
        <p:nvSpPr>
          <p:cNvPr id="292919" name="Text Box 55"/>
          <p:cNvSpPr txBox="1">
            <a:spLocks noChangeArrowheads="1"/>
          </p:cNvSpPr>
          <p:nvPr/>
        </p:nvSpPr>
        <p:spPr bwMode="auto">
          <a:xfrm>
            <a:off x="785775" y="5168044"/>
            <a:ext cx="161614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/>
              <a:t>R</a:t>
            </a:r>
            <a:r>
              <a:rPr lang="en-AU" altLang="en-US" baseline="-25000" dirty="0"/>
              <a:t>A</a:t>
            </a:r>
            <a:r>
              <a:rPr lang="en-AU" altLang="en-US" dirty="0"/>
              <a:t> = 0.25 </a:t>
            </a:r>
            <a:r>
              <a:rPr lang="el-GR" altLang="en-US" dirty="0"/>
              <a:t>Ω</a:t>
            </a:r>
          </a:p>
        </p:txBody>
      </p:sp>
      <p:sp>
        <p:nvSpPr>
          <p:cNvPr id="56" name="Text Box 4"/>
          <p:cNvSpPr txBox="1">
            <a:spLocks noChangeArrowheads="1"/>
          </p:cNvSpPr>
          <p:nvPr/>
        </p:nvSpPr>
        <p:spPr bwMode="auto">
          <a:xfrm>
            <a:off x="467458" y="3027756"/>
            <a:ext cx="239841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 anchorCtr="0">
            <a:spAutoFit/>
          </a:bodyPr>
          <a:lstStyle>
            <a:defPPr>
              <a:defRPr lang="en-AU"/>
            </a:defPPr>
            <a:lvl1pPr eaLnBrk="1" hangingPunct="1">
              <a:defRPr sz="2000" baseline="0">
                <a:solidFill>
                  <a:srgbClr val="0000FF"/>
                </a:solidFill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</a:lvl9pPr>
          </a:lstStyle>
          <a:p>
            <a:pPr algn="l"/>
            <a:r>
              <a:rPr lang="en-AU" altLang="en-US" dirty="0"/>
              <a:t>What do we know?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4247964" y="1195512"/>
            <a:ext cx="3922712" cy="2449512"/>
            <a:chOff x="4247964" y="1195512"/>
            <a:chExt cx="3922712" cy="2449512"/>
          </a:xfrm>
        </p:grpSpPr>
        <p:sp>
          <p:nvSpPr>
            <p:cNvPr id="29727" name="AutoShape 46"/>
            <p:cNvSpPr>
              <a:spLocks noChangeArrowheads="1"/>
            </p:cNvSpPr>
            <p:nvPr/>
          </p:nvSpPr>
          <p:spPr bwMode="auto">
            <a:xfrm flipH="1">
              <a:off x="5929126" y="1459037"/>
              <a:ext cx="466725" cy="87312"/>
            </a:xfrm>
            <a:prstGeom prst="rightArrow">
              <a:avLst>
                <a:gd name="adj1" fmla="val 50000"/>
                <a:gd name="adj2" fmla="val 133637"/>
              </a:avLst>
            </a:prstGeom>
            <a:solidFill>
              <a:schemeClr val="tx1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4247964" y="1195512"/>
              <a:ext cx="3922712" cy="2449512"/>
              <a:chOff x="4247964" y="1195512"/>
              <a:chExt cx="3922712" cy="2449512"/>
            </a:xfrm>
          </p:grpSpPr>
          <p:cxnSp>
            <p:nvCxnSpPr>
              <p:cNvPr id="29711" name="AutoShape 21"/>
              <p:cNvCxnSpPr>
                <a:cxnSpLocks noChangeShapeType="1"/>
                <a:stCxn id="29722" idx="2"/>
                <a:endCxn id="29735" idx="6"/>
              </p:cNvCxnSpPr>
              <p:nvPr/>
            </p:nvCxnSpPr>
            <p:spPr bwMode="auto">
              <a:xfrm rot="5400000">
                <a:off x="4355914" y="2886199"/>
                <a:ext cx="650875" cy="492125"/>
              </a:xfrm>
              <a:prstGeom prst="bentConnector2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 type="oval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9712" name="Text Box 22"/>
              <p:cNvSpPr txBox="1">
                <a:spLocks noChangeArrowheads="1"/>
              </p:cNvSpPr>
              <p:nvPr/>
            </p:nvSpPr>
            <p:spPr bwMode="auto">
              <a:xfrm>
                <a:off x="7726176" y="1195512"/>
                <a:ext cx="444500" cy="3968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/>
                <a:r>
                  <a:rPr lang="en-AU" altLang="en-US" dirty="0"/>
                  <a:t>A</a:t>
                </a:r>
                <a:r>
                  <a:rPr lang="en-AU" altLang="en-US" baseline="-25000" dirty="0"/>
                  <a:t>1</a:t>
                </a:r>
                <a:endParaRPr lang="en-AU" altLang="en-US" dirty="0"/>
              </a:p>
            </p:txBody>
          </p:sp>
          <p:sp>
            <p:nvSpPr>
              <p:cNvPr id="29713" name="Text Box 23"/>
              <p:cNvSpPr txBox="1">
                <a:spLocks noChangeArrowheads="1"/>
              </p:cNvSpPr>
              <p:nvPr/>
            </p:nvSpPr>
            <p:spPr bwMode="auto">
              <a:xfrm>
                <a:off x="7700776" y="3248149"/>
                <a:ext cx="469900" cy="3968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/>
                <a:r>
                  <a:rPr lang="en-AU" altLang="en-US"/>
                  <a:t>A</a:t>
                </a:r>
                <a:r>
                  <a:rPr lang="en-AU" altLang="en-US" baseline="-25000"/>
                  <a:t>2</a:t>
                </a:r>
                <a:endParaRPr lang="en-AU" altLang="en-US"/>
              </a:p>
            </p:txBody>
          </p:sp>
          <p:sp>
            <p:nvSpPr>
              <p:cNvPr id="29716" name="Oval 28"/>
              <p:cNvSpPr>
                <a:spLocks noChangeArrowheads="1"/>
              </p:cNvSpPr>
              <p:nvPr/>
            </p:nvSpPr>
            <p:spPr bwMode="auto">
              <a:xfrm>
                <a:off x="7622989" y="1328862"/>
                <a:ext cx="111125" cy="115887"/>
              </a:xfrm>
              <a:prstGeom prst="ellipse">
                <a:avLst/>
              </a:prstGeom>
              <a:noFill/>
              <a:ln w="2857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9717" name="Oval 29"/>
              <p:cNvSpPr>
                <a:spLocks noChangeArrowheads="1"/>
              </p:cNvSpPr>
              <p:nvPr/>
            </p:nvSpPr>
            <p:spPr bwMode="auto">
              <a:xfrm>
                <a:off x="7622989" y="3414837"/>
                <a:ext cx="111125" cy="115887"/>
              </a:xfrm>
              <a:prstGeom prst="ellipse">
                <a:avLst/>
              </a:prstGeom>
              <a:noFill/>
              <a:ln w="2857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9719" name="Rectangle 31"/>
              <p:cNvSpPr>
                <a:spLocks noChangeArrowheads="1"/>
              </p:cNvSpPr>
              <p:nvPr/>
            </p:nvSpPr>
            <p:spPr bwMode="auto">
              <a:xfrm>
                <a:off x="5435414" y="1870199"/>
                <a:ext cx="163512" cy="500063"/>
              </a:xfrm>
              <a:prstGeom prst="rect">
                <a:avLst/>
              </a:prstGeom>
              <a:noFill/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grpSp>
            <p:nvGrpSpPr>
              <p:cNvPr id="29720" name="Group 32"/>
              <p:cNvGrpSpPr>
                <a:grpSpLocks/>
              </p:cNvGrpSpPr>
              <p:nvPr/>
            </p:nvGrpSpPr>
            <p:grpSpPr bwMode="auto">
              <a:xfrm>
                <a:off x="5324289" y="2603624"/>
                <a:ext cx="384175" cy="579438"/>
                <a:chOff x="4762" y="2228"/>
                <a:chExt cx="317" cy="453"/>
              </a:xfrm>
            </p:grpSpPr>
            <p:sp>
              <p:nvSpPr>
                <p:cNvPr id="29744" name="Line 33"/>
                <p:cNvSpPr>
                  <a:spLocks noChangeShapeType="1"/>
                </p:cNvSpPr>
                <p:nvPr/>
              </p:nvSpPr>
              <p:spPr bwMode="auto">
                <a:xfrm>
                  <a:off x="4762" y="2296"/>
                  <a:ext cx="317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AU"/>
                </a:p>
              </p:txBody>
            </p:sp>
            <p:sp>
              <p:nvSpPr>
                <p:cNvPr id="29745" name="Line 34"/>
                <p:cNvSpPr>
                  <a:spLocks noChangeShapeType="1"/>
                </p:cNvSpPr>
                <p:nvPr/>
              </p:nvSpPr>
              <p:spPr bwMode="auto">
                <a:xfrm>
                  <a:off x="4830" y="2329"/>
                  <a:ext cx="182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AU"/>
                </a:p>
              </p:txBody>
            </p:sp>
            <p:sp>
              <p:nvSpPr>
                <p:cNvPr id="29746" name="Line 35"/>
                <p:cNvSpPr>
                  <a:spLocks noChangeShapeType="1"/>
                </p:cNvSpPr>
                <p:nvPr/>
              </p:nvSpPr>
              <p:spPr bwMode="auto">
                <a:xfrm>
                  <a:off x="4921" y="2363"/>
                  <a:ext cx="0" cy="18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AU"/>
                </a:p>
              </p:txBody>
            </p:sp>
            <p:sp>
              <p:nvSpPr>
                <p:cNvPr id="29747" name="Line 36"/>
                <p:cNvSpPr>
                  <a:spLocks noChangeShapeType="1"/>
                </p:cNvSpPr>
                <p:nvPr/>
              </p:nvSpPr>
              <p:spPr bwMode="auto">
                <a:xfrm>
                  <a:off x="4762" y="2579"/>
                  <a:ext cx="317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AU"/>
                </a:p>
              </p:txBody>
            </p:sp>
            <p:sp>
              <p:nvSpPr>
                <p:cNvPr id="29748" name="Line 37"/>
                <p:cNvSpPr>
                  <a:spLocks noChangeShapeType="1"/>
                </p:cNvSpPr>
                <p:nvPr/>
              </p:nvSpPr>
              <p:spPr bwMode="auto">
                <a:xfrm>
                  <a:off x="4830" y="2613"/>
                  <a:ext cx="182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AU"/>
                </a:p>
              </p:txBody>
            </p:sp>
            <p:sp>
              <p:nvSpPr>
                <p:cNvPr id="29749" name="Line 38"/>
                <p:cNvSpPr>
                  <a:spLocks noChangeShapeType="1"/>
                </p:cNvSpPr>
                <p:nvPr/>
              </p:nvSpPr>
              <p:spPr bwMode="auto">
                <a:xfrm>
                  <a:off x="4921" y="2228"/>
                  <a:ext cx="0" cy="6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AU"/>
                </a:p>
              </p:txBody>
            </p:sp>
            <p:sp>
              <p:nvSpPr>
                <p:cNvPr id="29750" name="Line 39"/>
                <p:cNvSpPr>
                  <a:spLocks noChangeShapeType="1"/>
                </p:cNvSpPr>
                <p:nvPr/>
              </p:nvSpPr>
              <p:spPr bwMode="auto">
                <a:xfrm>
                  <a:off x="4921" y="2613"/>
                  <a:ext cx="0" cy="6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AU"/>
                </a:p>
              </p:txBody>
            </p:sp>
          </p:grpSp>
          <p:cxnSp>
            <p:nvCxnSpPr>
              <p:cNvPr id="29721" name="AutoShape 40"/>
              <p:cNvCxnSpPr>
                <a:cxnSpLocks noChangeShapeType="1"/>
                <a:stCxn id="29719" idx="2"/>
                <a:endCxn id="29749" idx="1"/>
              </p:cNvCxnSpPr>
              <p:nvPr/>
            </p:nvCxnSpPr>
            <p:spPr bwMode="auto">
              <a:xfrm>
                <a:off x="5517964" y="2382962"/>
                <a:ext cx="0" cy="319087"/>
              </a:xfrm>
              <a:prstGeom prst="straightConnector1">
                <a:avLst/>
              </a:prstGeom>
              <a:noFill/>
              <a:ln w="381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9722" name="Rectangle 41"/>
              <p:cNvSpPr>
                <a:spLocks noChangeArrowheads="1"/>
              </p:cNvSpPr>
              <p:nvPr/>
            </p:nvSpPr>
            <p:spPr bwMode="auto">
              <a:xfrm>
                <a:off x="4789301" y="2241674"/>
                <a:ext cx="276225" cy="550863"/>
              </a:xfrm>
              <a:prstGeom prst="rect">
                <a:avLst/>
              </a:prstGeom>
              <a:noFill/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9724" name="Text Box 43"/>
              <p:cNvSpPr txBox="1">
                <a:spLocks noChangeArrowheads="1"/>
              </p:cNvSpPr>
              <p:nvPr/>
            </p:nvSpPr>
            <p:spPr bwMode="auto">
              <a:xfrm>
                <a:off x="4247964" y="2300412"/>
                <a:ext cx="554037" cy="3968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algn="r" eaLnBrk="1" hangingPunct="1"/>
                <a:r>
                  <a:rPr lang="en-AU" altLang="en-US"/>
                  <a:t>R</a:t>
                </a:r>
                <a:r>
                  <a:rPr lang="en-AU" altLang="en-US" baseline="-25000"/>
                  <a:t>Sh</a:t>
                </a:r>
                <a:endParaRPr lang="en-AU" altLang="en-US"/>
              </a:p>
            </p:txBody>
          </p:sp>
          <p:cxnSp>
            <p:nvCxnSpPr>
              <p:cNvPr id="29730" name="AutoShape 49"/>
              <p:cNvCxnSpPr>
                <a:cxnSpLocks noChangeShapeType="1"/>
                <a:stCxn id="29734" idx="6"/>
                <a:endCxn id="29722" idx="0"/>
              </p:cNvCxnSpPr>
              <p:nvPr/>
            </p:nvCxnSpPr>
            <p:spPr bwMode="auto">
              <a:xfrm>
                <a:off x="4435289" y="1371724"/>
                <a:ext cx="492125" cy="855663"/>
              </a:xfrm>
              <a:prstGeom prst="bentConnector2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9734" name="Oval 53"/>
              <p:cNvSpPr>
                <a:spLocks noChangeArrowheads="1"/>
              </p:cNvSpPr>
              <p:nvPr/>
            </p:nvSpPr>
            <p:spPr bwMode="auto">
              <a:xfrm>
                <a:off x="4309876" y="1312987"/>
                <a:ext cx="111125" cy="115887"/>
              </a:xfrm>
              <a:prstGeom prst="ellipse">
                <a:avLst/>
              </a:prstGeom>
              <a:noFill/>
              <a:ln w="2857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9735" name="Oval 54"/>
              <p:cNvSpPr>
                <a:spLocks noChangeArrowheads="1"/>
              </p:cNvSpPr>
              <p:nvPr/>
            </p:nvSpPr>
            <p:spPr bwMode="auto">
              <a:xfrm>
                <a:off x="4309876" y="3398962"/>
                <a:ext cx="111125" cy="115887"/>
              </a:xfrm>
              <a:prstGeom prst="ellipse">
                <a:avLst/>
              </a:prstGeom>
              <a:noFill/>
              <a:ln w="2857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cxnSp>
            <p:nvCxnSpPr>
              <p:cNvPr id="3" name="Elbow Connector 2"/>
              <p:cNvCxnSpPr>
                <a:stCxn id="29717" idx="2"/>
                <a:endCxn id="29750" idx="0"/>
              </p:cNvCxnSpPr>
              <p:nvPr/>
            </p:nvCxnSpPr>
            <p:spPr bwMode="auto">
              <a:xfrm rot="10800000">
                <a:off x="5516983" y="3096083"/>
                <a:ext cx="2106007" cy="376699"/>
              </a:xfrm>
              <a:prstGeom prst="bentConnector2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0" name="Elbow Connector 59"/>
              <p:cNvCxnSpPr>
                <a:stCxn id="29716" idx="2"/>
                <a:endCxn id="29719" idx="0"/>
              </p:cNvCxnSpPr>
              <p:nvPr/>
            </p:nvCxnSpPr>
            <p:spPr bwMode="auto">
              <a:xfrm rot="10800000" flipV="1">
                <a:off x="5517171" y="1386805"/>
                <a:ext cx="2105819" cy="483393"/>
              </a:xfrm>
              <a:prstGeom prst="bentConnector2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sp>
        <p:nvSpPr>
          <p:cNvPr id="71" name="Text Box 4"/>
          <p:cNvSpPr txBox="1">
            <a:spLocks noChangeArrowheads="1"/>
          </p:cNvSpPr>
          <p:nvPr/>
        </p:nvSpPr>
        <p:spPr bwMode="auto">
          <a:xfrm>
            <a:off x="3105186" y="3573016"/>
            <a:ext cx="336823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 anchorCtr="0">
            <a:spAutoFit/>
          </a:bodyPr>
          <a:lstStyle>
            <a:defPPr>
              <a:defRPr lang="en-AU"/>
            </a:defPPr>
            <a:lvl1pPr eaLnBrk="1" hangingPunct="1">
              <a:defRPr sz="2000" baseline="0">
                <a:solidFill>
                  <a:srgbClr val="0000FF"/>
                </a:solidFill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</a:lvl9pPr>
          </a:lstStyle>
          <a:p>
            <a:pPr algn="l"/>
            <a:r>
              <a:rPr lang="en-AU" altLang="en-US" dirty="0"/>
              <a:t>What do we want to know?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9136269"/>
              </p:ext>
            </p:extLst>
          </p:nvPr>
        </p:nvGraphicFramePr>
        <p:xfrm>
          <a:off x="3491880" y="4077072"/>
          <a:ext cx="2049462" cy="850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72" name="Equation" r:id="rId3" imgW="977476" imgH="406224" progId="Equation.3">
                  <p:embed/>
                </p:oleObj>
              </mc:Choice>
              <mc:Fallback>
                <p:oleObj name="Equation" r:id="rId3" imgW="977476" imgH="406224" progId="Equation.3">
                  <p:embed/>
                  <p:pic>
                    <p:nvPicPr>
                      <p:cNvPr id="0" name="Object 6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1880" y="4077072"/>
                        <a:ext cx="2049462" cy="850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1123159"/>
              </p:ext>
            </p:extLst>
          </p:nvPr>
        </p:nvGraphicFramePr>
        <p:xfrm>
          <a:off x="3491880" y="4912097"/>
          <a:ext cx="3511550" cy="823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73" name="Equation" r:id="rId5" imgW="1675673" imgH="393529" progId="Equation.3">
                  <p:embed/>
                </p:oleObj>
              </mc:Choice>
              <mc:Fallback>
                <p:oleObj name="Equation" r:id="rId5" imgW="1675673" imgH="393529" progId="Equation.3">
                  <p:embed/>
                  <p:pic>
                    <p:nvPicPr>
                      <p:cNvPr id="0" name="Object 6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1880" y="4912097"/>
                        <a:ext cx="3511550" cy="8239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6708930"/>
              </p:ext>
            </p:extLst>
          </p:nvPr>
        </p:nvGraphicFramePr>
        <p:xfrm>
          <a:off x="3504580" y="5718547"/>
          <a:ext cx="2179637" cy="396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74" name="Equation" r:id="rId7" imgW="1040948" imgH="190417" progId="Equation.3">
                  <p:embed/>
                </p:oleObj>
              </mc:Choice>
              <mc:Fallback>
                <p:oleObj name="Equation" r:id="rId7" imgW="1040948" imgH="190417" progId="Equation.3">
                  <p:embed/>
                  <p:pic>
                    <p:nvPicPr>
                      <p:cNvPr id="0" name="Object 6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4580" y="5718547"/>
                        <a:ext cx="2179637" cy="396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66CC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1" name="Straight Connector 60"/>
          <p:cNvCxnSpPr/>
          <p:nvPr/>
        </p:nvCxnSpPr>
        <p:spPr bwMode="auto">
          <a:xfrm>
            <a:off x="1511660" y="2852936"/>
            <a:ext cx="2088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6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  <p:extLst>
      <p:ext uri="{BB962C8B-B14F-4D97-AF65-F5344CB8AC3E}">
        <p14:creationId xmlns:p14="http://schemas.microsoft.com/office/powerpoint/2010/main" val="1543921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C337669-4069-4207-B8E2-A8B79902F193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D821D4-73DB-4411-87D2-8761F931813B}" type="slidenum">
              <a:rPr lang="en-AU"/>
              <a:pPr>
                <a:defRPr/>
              </a:pPr>
              <a:t>24</a:t>
            </a:fld>
            <a:endParaRPr lang="en-AU"/>
          </a:p>
        </p:txBody>
      </p:sp>
      <p:sp>
        <p:nvSpPr>
          <p:cNvPr id="73730" name="WordArt 2"/>
          <p:cNvSpPr>
            <a:spLocks noChangeArrowheads="1" noChangeShapeType="1" noTextEdit="1"/>
          </p:cNvSpPr>
          <p:nvPr/>
        </p:nvSpPr>
        <p:spPr bwMode="auto">
          <a:xfrm>
            <a:off x="936000" y="1566000"/>
            <a:ext cx="7272000" cy="1080000"/>
          </a:xfrm>
          <a:prstGeom prst="rect">
            <a:avLst/>
          </a:prstGeom>
        </p:spPr>
        <p:txBody>
          <a:bodyPr wrap="none" fromWordArt="1"/>
          <a:lstStyle/>
          <a:p>
            <a:pPr>
              <a:spcBef>
                <a:spcPts val="0"/>
              </a:spcBef>
            </a:pPr>
            <a:r>
              <a:rPr lang="en-AU" sz="6600" kern="10" dirty="0">
                <a:latin typeface="Impact"/>
              </a:rPr>
              <a:t>Practical Exercise 9</a:t>
            </a:r>
          </a:p>
        </p:txBody>
      </p:sp>
      <p:sp>
        <p:nvSpPr>
          <p:cNvPr id="73731" name="WordArt 3"/>
          <p:cNvSpPr>
            <a:spLocks noChangeArrowheads="1" noChangeShapeType="1" noTextEdit="1"/>
          </p:cNvSpPr>
          <p:nvPr/>
        </p:nvSpPr>
        <p:spPr bwMode="auto">
          <a:xfrm>
            <a:off x="936000" y="4212000"/>
            <a:ext cx="7272000" cy="1080000"/>
          </a:xfrm>
          <a:prstGeom prst="rect">
            <a:avLst/>
          </a:prstGeom>
        </p:spPr>
        <p:txBody>
          <a:bodyPr wrap="none" fromWordArt="1"/>
          <a:lstStyle/>
          <a:p>
            <a:pPr>
              <a:spcBef>
                <a:spcPts val="0"/>
              </a:spcBef>
            </a:pPr>
            <a:r>
              <a:rPr lang="en-AU" sz="6600" kern="10" dirty="0" smtClean="0">
                <a:latin typeface="Impact"/>
              </a:rPr>
              <a:t>The DC </a:t>
            </a:r>
            <a:r>
              <a:rPr lang="en-AU" sz="6600" kern="10" dirty="0">
                <a:latin typeface="Impact"/>
              </a:rPr>
              <a:t>Motor</a:t>
            </a:r>
          </a:p>
        </p:txBody>
      </p:sp>
      <p:sp>
        <p:nvSpPr>
          <p:cNvPr id="8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37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37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3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37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37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3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0" grpId="0" animBg="1"/>
      <p:bldP spid="73731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49741A-5CFB-4466-B13B-061412E3B109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1191CE-69B3-4832-B355-046464BA1DD9}" type="slidenum">
              <a:rPr lang="en-AU"/>
              <a:pPr>
                <a:defRPr/>
              </a:pPr>
              <a:t>3</a:t>
            </a:fld>
            <a:endParaRPr lang="en-AU"/>
          </a:p>
        </p:txBody>
      </p:sp>
      <p:graphicFrame>
        <p:nvGraphicFramePr>
          <p:cNvPr id="308226" name="Object 2"/>
          <p:cNvGraphicFramePr>
            <a:graphicFrameLocks noChangeAspect="1"/>
          </p:cNvGraphicFramePr>
          <p:nvPr/>
        </p:nvGraphicFramePr>
        <p:xfrm>
          <a:off x="1187450" y="1766888"/>
          <a:ext cx="6769100" cy="3857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7" name="Photo Editor Photo" r:id="rId3" imgW="3123810" imgH="1781424" progId="MSPhotoEd.3">
                  <p:embed/>
                </p:oleObj>
              </mc:Choice>
              <mc:Fallback>
                <p:oleObj name="Photo Editor Photo" r:id="rId3" imgW="3123810" imgH="1781424" progId="MSPhotoEd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450" y="1766888"/>
                        <a:ext cx="6769100" cy="3857625"/>
                      </a:xfrm>
                      <a:prstGeom prst="rect">
                        <a:avLst/>
                      </a:prstGeom>
                      <a:noFill/>
                      <a:ln w="28575" algn="ctr">
                        <a:solidFill>
                          <a:schemeClr val="accent2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8227" name="Text Box 3"/>
          <p:cNvSpPr txBox="1">
            <a:spLocks noChangeArrowheads="1"/>
          </p:cNvSpPr>
          <p:nvPr/>
        </p:nvSpPr>
        <p:spPr bwMode="auto">
          <a:xfrm>
            <a:off x="971550" y="5734050"/>
            <a:ext cx="72009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3200"/>
              <a:t>Fleming’s Right Hand Rule</a:t>
            </a:r>
            <a:br>
              <a:rPr lang="en-AU" altLang="en-US" sz="3200"/>
            </a:br>
            <a:r>
              <a:rPr lang="en-AU" altLang="en-US" sz="3200"/>
              <a:t>(Generators)</a:t>
            </a:r>
          </a:p>
        </p:txBody>
      </p:sp>
      <p:sp>
        <p:nvSpPr>
          <p:cNvPr id="308228" name="Text Box 4"/>
          <p:cNvSpPr txBox="1">
            <a:spLocks noChangeArrowheads="1"/>
          </p:cNvSpPr>
          <p:nvPr/>
        </p:nvSpPr>
        <p:spPr bwMode="auto">
          <a:xfrm>
            <a:off x="827088" y="0"/>
            <a:ext cx="7812087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3600"/>
              <a:t>In generators we use a force on a conductor in a magnetic field to produce a current.</a:t>
            </a:r>
          </a:p>
        </p:txBody>
      </p:sp>
      <p:sp>
        <p:nvSpPr>
          <p:cNvPr id="8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8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08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08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227" grpId="0"/>
      <p:bldP spid="308228" grpId="0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F93D0B0-EF8F-4ABC-B092-D696254746FE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16251F-CA45-416C-A294-A58D1F17D26E}" type="slidenum">
              <a:rPr lang="en-AU"/>
              <a:pPr>
                <a:defRPr/>
              </a:pPr>
              <a:t>4</a:t>
            </a:fld>
            <a:endParaRPr lang="en-AU"/>
          </a:p>
        </p:txBody>
      </p:sp>
      <p:sp>
        <p:nvSpPr>
          <p:cNvPr id="309250" name="Text Box 2"/>
          <p:cNvSpPr txBox="1">
            <a:spLocks noChangeArrowheads="1"/>
          </p:cNvSpPr>
          <p:nvPr/>
        </p:nvSpPr>
        <p:spPr bwMode="auto">
          <a:xfrm>
            <a:off x="827088" y="115888"/>
            <a:ext cx="7812087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3600"/>
              <a:t>In motors we use a current in a conductor in a magnetic field to produce a force.</a:t>
            </a:r>
          </a:p>
        </p:txBody>
      </p:sp>
      <p:sp>
        <p:nvSpPr>
          <p:cNvPr id="309251" name="Text Box 3"/>
          <p:cNvSpPr txBox="1">
            <a:spLocks noChangeArrowheads="1"/>
          </p:cNvSpPr>
          <p:nvPr/>
        </p:nvSpPr>
        <p:spPr bwMode="auto">
          <a:xfrm>
            <a:off x="1150938" y="5710238"/>
            <a:ext cx="72009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3200"/>
              <a:t>Fleming’s Left Hand Rule</a:t>
            </a:r>
            <a:br>
              <a:rPr lang="en-AU" altLang="en-US" sz="3200"/>
            </a:br>
            <a:r>
              <a:rPr lang="en-AU" altLang="en-US" sz="3200"/>
              <a:t>(Motors)</a:t>
            </a:r>
          </a:p>
        </p:txBody>
      </p:sp>
      <p:grpSp>
        <p:nvGrpSpPr>
          <p:cNvPr id="309252" name="Group 4"/>
          <p:cNvGrpSpPr>
            <a:grpSpLocks/>
          </p:cNvGrpSpPr>
          <p:nvPr/>
        </p:nvGrpSpPr>
        <p:grpSpPr bwMode="auto">
          <a:xfrm>
            <a:off x="898525" y="1989138"/>
            <a:ext cx="7094538" cy="3600450"/>
            <a:chOff x="566" y="1253"/>
            <a:chExt cx="4469" cy="2268"/>
          </a:xfrm>
        </p:grpSpPr>
        <p:grpSp>
          <p:nvGrpSpPr>
            <p:cNvPr id="11272" name="Group 5"/>
            <p:cNvGrpSpPr>
              <a:grpSpLocks/>
            </p:cNvGrpSpPr>
            <p:nvPr/>
          </p:nvGrpSpPr>
          <p:grpSpPr bwMode="auto">
            <a:xfrm>
              <a:off x="566" y="1275"/>
              <a:ext cx="4401" cy="2222"/>
              <a:chOff x="0" y="1026"/>
              <a:chExt cx="2880" cy="1698"/>
            </a:xfrm>
          </p:grpSpPr>
          <p:graphicFrame>
            <p:nvGraphicFramePr>
              <p:cNvPr id="11274" name="Object 6"/>
              <p:cNvGraphicFramePr>
                <a:graphicFrameLocks noChangeAspect="1"/>
              </p:cNvGraphicFramePr>
              <p:nvPr/>
            </p:nvGraphicFramePr>
            <p:xfrm>
              <a:off x="405" y="1321"/>
              <a:ext cx="2475" cy="140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327" name="Photo Editor Photo" r:id="rId3" imgW="2704762" imgH="1533739" progId="MSPhotoEd.3">
                      <p:embed/>
                    </p:oleObj>
                  </mc:Choice>
                  <mc:Fallback>
                    <p:oleObj name="Photo Editor Photo" r:id="rId3" imgW="2704762" imgH="1533739" progId="MSPhotoEd.3">
                      <p:embed/>
                      <p:pic>
                        <p:nvPicPr>
                          <p:cNvPr id="0" name="Object 6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05" y="1321"/>
                            <a:ext cx="2475" cy="140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28575" algn="ctr">
                                <a:solidFill>
                                  <a:schemeClr val="accent2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1275" name="Text Box 7"/>
              <p:cNvSpPr txBox="1">
                <a:spLocks noChangeArrowheads="1"/>
              </p:cNvSpPr>
              <p:nvPr/>
            </p:nvSpPr>
            <p:spPr bwMode="auto">
              <a:xfrm>
                <a:off x="1383" y="1026"/>
                <a:ext cx="547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28575" algn="ctr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algn="l" eaLnBrk="1" hangingPunct="1"/>
                <a:r>
                  <a:rPr lang="en-AU" altLang="en-US" sz="2800" b="1"/>
                  <a:t>Motion</a:t>
                </a:r>
              </a:p>
            </p:txBody>
          </p:sp>
          <p:sp>
            <p:nvSpPr>
              <p:cNvPr id="11276" name="Text Box 8"/>
              <p:cNvSpPr txBox="1">
                <a:spLocks noChangeArrowheads="1"/>
              </p:cNvSpPr>
              <p:nvPr/>
            </p:nvSpPr>
            <p:spPr bwMode="auto">
              <a:xfrm>
                <a:off x="612" y="1412"/>
                <a:ext cx="612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28575" algn="ctr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algn="l" eaLnBrk="1" hangingPunct="1"/>
                <a:r>
                  <a:rPr lang="en-AU" altLang="en-US" sz="2800" b="1"/>
                  <a:t>Current</a:t>
                </a:r>
              </a:p>
            </p:txBody>
          </p:sp>
          <p:sp>
            <p:nvSpPr>
              <p:cNvPr id="11277" name="Text Box 9"/>
              <p:cNvSpPr txBox="1">
                <a:spLocks noChangeArrowheads="1"/>
              </p:cNvSpPr>
              <p:nvPr/>
            </p:nvSpPr>
            <p:spPr bwMode="auto">
              <a:xfrm>
                <a:off x="0" y="2092"/>
                <a:ext cx="367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28575" algn="ctr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algn="l" eaLnBrk="1" hangingPunct="1"/>
                <a:r>
                  <a:rPr lang="en-AU" altLang="en-US" sz="2800" b="1"/>
                  <a:t>Flux</a:t>
                </a:r>
              </a:p>
            </p:txBody>
          </p:sp>
        </p:grpSp>
        <p:sp>
          <p:nvSpPr>
            <p:cNvPr id="11273" name="Rectangle 10"/>
            <p:cNvSpPr>
              <a:spLocks noChangeArrowheads="1"/>
            </p:cNvSpPr>
            <p:nvPr/>
          </p:nvSpPr>
          <p:spPr bwMode="auto">
            <a:xfrm>
              <a:off x="567" y="1253"/>
              <a:ext cx="4468" cy="2268"/>
            </a:xfrm>
            <a:prstGeom prst="rect">
              <a:avLst/>
            </a:prstGeom>
            <a:noFill/>
            <a:ln w="38100" algn="ctr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  <p:sp>
        <p:nvSpPr>
          <p:cNvPr id="14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9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09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09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9250" grpId="0"/>
      <p:bldP spid="309251" grpId="0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2AAEA9D-BB33-47FA-BEAB-DF8009864EA0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5F2170-19E3-45D9-978C-55B84E50D8DD}" type="slidenum">
              <a:rPr lang="en-AU"/>
              <a:pPr>
                <a:defRPr/>
              </a:pPr>
              <a:t>5</a:t>
            </a:fld>
            <a:endParaRPr lang="en-AU"/>
          </a:p>
        </p:txBody>
      </p:sp>
      <p:sp>
        <p:nvSpPr>
          <p:cNvPr id="310274" name="Text Box 2"/>
          <p:cNvSpPr txBox="1">
            <a:spLocks noChangeArrowheads="1"/>
          </p:cNvSpPr>
          <p:nvPr/>
        </p:nvSpPr>
        <p:spPr bwMode="auto">
          <a:xfrm>
            <a:off x="522288" y="4618038"/>
            <a:ext cx="7618412" cy="1116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10000"/>
              </a:spcBef>
            </a:pPr>
            <a:r>
              <a:rPr lang="en-AU" altLang="en-US" sz="3200"/>
              <a:t>The DC Motor Converts</a:t>
            </a:r>
          </a:p>
          <a:p>
            <a:pPr eaLnBrk="1" hangingPunct="1">
              <a:spcBef>
                <a:spcPct val="10000"/>
              </a:spcBef>
            </a:pPr>
            <a:r>
              <a:rPr lang="en-AU" altLang="en-US" sz="3200"/>
              <a:t>Electrical Energy to Mechanical Energy</a:t>
            </a:r>
          </a:p>
        </p:txBody>
      </p:sp>
      <p:sp>
        <p:nvSpPr>
          <p:cNvPr id="310275" name="Text Box 3"/>
          <p:cNvSpPr txBox="1">
            <a:spLocks noChangeArrowheads="1"/>
          </p:cNvSpPr>
          <p:nvPr/>
        </p:nvSpPr>
        <p:spPr bwMode="auto">
          <a:xfrm>
            <a:off x="747713" y="742950"/>
            <a:ext cx="7169150" cy="1652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10000"/>
              </a:spcBef>
            </a:pPr>
            <a:r>
              <a:rPr lang="en-AU" altLang="en-US" sz="3200"/>
              <a:t>The action of the DC Motors</a:t>
            </a:r>
          </a:p>
          <a:p>
            <a:pPr eaLnBrk="1" hangingPunct="1">
              <a:spcBef>
                <a:spcPct val="10000"/>
              </a:spcBef>
            </a:pPr>
            <a:r>
              <a:rPr lang="en-AU" altLang="en-US" sz="3200"/>
              <a:t>and Generators depends on</a:t>
            </a:r>
          </a:p>
          <a:p>
            <a:pPr eaLnBrk="1" hangingPunct="1">
              <a:spcBef>
                <a:spcPct val="10000"/>
              </a:spcBef>
            </a:pPr>
            <a:r>
              <a:rPr lang="en-AU" altLang="en-US" sz="3200"/>
              <a:t>Mutual or Electromagnetic Induction</a:t>
            </a:r>
          </a:p>
        </p:txBody>
      </p:sp>
      <p:sp>
        <p:nvSpPr>
          <p:cNvPr id="310276" name="Text Box 4"/>
          <p:cNvSpPr txBox="1">
            <a:spLocks noChangeArrowheads="1"/>
          </p:cNvSpPr>
          <p:nvPr/>
        </p:nvSpPr>
        <p:spPr bwMode="auto">
          <a:xfrm>
            <a:off x="522288" y="2947988"/>
            <a:ext cx="7618412" cy="1116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10000"/>
              </a:spcBef>
            </a:pPr>
            <a:r>
              <a:rPr lang="en-AU" altLang="en-US" sz="3200"/>
              <a:t>The DC Generator Converts</a:t>
            </a:r>
          </a:p>
          <a:p>
            <a:pPr eaLnBrk="1" hangingPunct="1">
              <a:spcBef>
                <a:spcPct val="10000"/>
              </a:spcBef>
            </a:pPr>
            <a:r>
              <a:rPr lang="en-AU" altLang="en-US" sz="3200"/>
              <a:t>Mechanical Energy to Electrical Energy</a:t>
            </a:r>
          </a:p>
        </p:txBody>
      </p:sp>
      <p:sp>
        <p:nvSpPr>
          <p:cNvPr id="8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0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10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10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102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102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102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102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0274" grpId="0" uiExpand="1" build="allAtOnce"/>
      <p:bldP spid="310275" grpId="0" uiExpand="1" build="allAtOnce"/>
      <p:bldP spid="310276" grpId="0" uiExpand="1" build="allAtOnce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B2F09B-D0E9-469E-BFB5-FC7692DAF34B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11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BD2D1B-4911-43CD-9646-EBC4B5856646}" type="slidenum">
              <a:rPr lang="en-AU"/>
              <a:pPr>
                <a:defRPr/>
              </a:pPr>
              <a:t>6</a:t>
            </a:fld>
            <a:endParaRPr lang="en-AU"/>
          </a:p>
        </p:txBody>
      </p:sp>
      <p:sp>
        <p:nvSpPr>
          <p:cNvPr id="276482" name="Rectangle 2"/>
          <p:cNvSpPr>
            <a:spLocks noChangeArrowheads="1"/>
          </p:cNvSpPr>
          <p:nvPr/>
        </p:nvSpPr>
        <p:spPr bwMode="auto">
          <a:xfrm>
            <a:off x="5591175" y="5624513"/>
            <a:ext cx="719138" cy="539750"/>
          </a:xfrm>
          <a:prstGeom prst="rect">
            <a:avLst/>
          </a:prstGeom>
          <a:solidFill>
            <a:srgbClr val="CCECFF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r" eaLnBrk="1" hangingPunct="1"/>
            <a:endParaRPr lang="en-US" altLang="en-US" sz="2400" b="1">
              <a:solidFill>
                <a:srgbClr val="FFFFFF"/>
              </a:solidFill>
            </a:endParaRPr>
          </a:p>
        </p:txBody>
      </p:sp>
      <p:sp>
        <p:nvSpPr>
          <p:cNvPr id="276483" name="Rectangle 3"/>
          <p:cNvSpPr>
            <a:spLocks noChangeArrowheads="1"/>
          </p:cNvSpPr>
          <p:nvPr/>
        </p:nvSpPr>
        <p:spPr bwMode="auto">
          <a:xfrm>
            <a:off x="7669213" y="5624513"/>
            <a:ext cx="719137" cy="539750"/>
          </a:xfrm>
          <a:prstGeom prst="rect">
            <a:avLst/>
          </a:prstGeom>
          <a:solidFill>
            <a:srgbClr val="CCECFF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endParaRPr lang="en-US" altLang="en-US" sz="2400" b="1">
              <a:solidFill>
                <a:srgbClr val="FFFFFF"/>
              </a:solidFill>
            </a:endParaRPr>
          </a:p>
        </p:txBody>
      </p:sp>
      <p:sp>
        <p:nvSpPr>
          <p:cNvPr id="276594" name="Rectangle 114"/>
          <p:cNvSpPr>
            <a:spLocks noChangeArrowheads="1"/>
          </p:cNvSpPr>
          <p:nvPr/>
        </p:nvSpPr>
        <p:spPr bwMode="auto">
          <a:xfrm>
            <a:off x="1187450" y="5624513"/>
            <a:ext cx="719138" cy="539750"/>
          </a:xfrm>
          <a:prstGeom prst="rect">
            <a:avLst/>
          </a:prstGeom>
          <a:solidFill>
            <a:srgbClr val="CCECFF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r" eaLnBrk="1" hangingPunct="1"/>
            <a:endParaRPr lang="en-US" altLang="en-US" sz="2400" b="1">
              <a:solidFill>
                <a:srgbClr val="FFFFFF"/>
              </a:solidFill>
            </a:endParaRPr>
          </a:p>
        </p:txBody>
      </p:sp>
      <p:sp>
        <p:nvSpPr>
          <p:cNvPr id="276595" name="Rectangle 115"/>
          <p:cNvSpPr>
            <a:spLocks noChangeArrowheads="1"/>
          </p:cNvSpPr>
          <p:nvPr/>
        </p:nvSpPr>
        <p:spPr bwMode="auto">
          <a:xfrm>
            <a:off x="3265488" y="5624513"/>
            <a:ext cx="719137" cy="539750"/>
          </a:xfrm>
          <a:prstGeom prst="rect">
            <a:avLst/>
          </a:prstGeom>
          <a:solidFill>
            <a:srgbClr val="CCECFF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endParaRPr lang="en-US" altLang="en-US" sz="2400" b="1">
              <a:solidFill>
                <a:srgbClr val="FFFFFF"/>
              </a:solidFill>
            </a:endParaRPr>
          </a:p>
        </p:txBody>
      </p:sp>
      <p:sp>
        <p:nvSpPr>
          <p:cNvPr id="276484" name="Rectangle 4"/>
          <p:cNvSpPr>
            <a:spLocks noChangeArrowheads="1"/>
          </p:cNvSpPr>
          <p:nvPr/>
        </p:nvSpPr>
        <p:spPr bwMode="auto">
          <a:xfrm>
            <a:off x="5591175" y="5630863"/>
            <a:ext cx="719138" cy="539750"/>
          </a:xfrm>
          <a:prstGeom prst="rect">
            <a:avLst/>
          </a:prstGeom>
          <a:gradFill rotWithShape="1">
            <a:gsLst>
              <a:gs pos="0">
                <a:srgbClr val="FF0000"/>
              </a:gs>
              <a:gs pos="100000">
                <a:schemeClr val="accent2"/>
              </a:gs>
            </a:gsLst>
            <a:lin ang="0" scaled="1"/>
          </a:gra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r" eaLnBrk="1" hangingPunct="1"/>
            <a:r>
              <a:rPr lang="en-AU" altLang="en-US" sz="2400" b="1">
                <a:solidFill>
                  <a:srgbClr val="FFFFFF"/>
                </a:solidFill>
              </a:rPr>
              <a:t>S</a:t>
            </a:r>
          </a:p>
        </p:txBody>
      </p:sp>
      <p:sp>
        <p:nvSpPr>
          <p:cNvPr id="276485" name="Rectangle 5"/>
          <p:cNvSpPr>
            <a:spLocks noChangeArrowheads="1"/>
          </p:cNvSpPr>
          <p:nvPr/>
        </p:nvSpPr>
        <p:spPr bwMode="auto">
          <a:xfrm>
            <a:off x="7669213" y="5630863"/>
            <a:ext cx="719137" cy="539750"/>
          </a:xfrm>
          <a:prstGeom prst="rect">
            <a:avLst/>
          </a:prstGeom>
          <a:gradFill rotWithShape="1">
            <a:gsLst>
              <a:gs pos="0">
                <a:srgbClr val="FF0000"/>
              </a:gs>
              <a:gs pos="100000">
                <a:schemeClr val="accent2"/>
              </a:gs>
            </a:gsLst>
            <a:lin ang="0" scaled="1"/>
          </a:gra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400" b="1">
                <a:solidFill>
                  <a:srgbClr val="FFFFFF"/>
                </a:solidFill>
              </a:rPr>
              <a:t>N</a:t>
            </a:r>
          </a:p>
        </p:txBody>
      </p:sp>
      <p:sp>
        <p:nvSpPr>
          <p:cNvPr id="276557" name="Rectangle 77"/>
          <p:cNvSpPr>
            <a:spLocks noChangeArrowheads="1"/>
          </p:cNvSpPr>
          <p:nvPr/>
        </p:nvSpPr>
        <p:spPr bwMode="auto">
          <a:xfrm>
            <a:off x="1198563" y="5632450"/>
            <a:ext cx="719137" cy="53975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rgbClr val="FF0000"/>
              </a:gs>
            </a:gsLst>
            <a:lin ang="0" scaled="1"/>
          </a:gra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r" eaLnBrk="1" hangingPunct="1"/>
            <a:r>
              <a:rPr lang="en-AU" altLang="en-US" sz="2400" b="1">
                <a:solidFill>
                  <a:srgbClr val="FFFFFF"/>
                </a:solidFill>
              </a:rPr>
              <a:t>S</a:t>
            </a:r>
          </a:p>
        </p:txBody>
      </p:sp>
      <p:sp>
        <p:nvSpPr>
          <p:cNvPr id="276558" name="Rectangle 78"/>
          <p:cNvSpPr>
            <a:spLocks noChangeArrowheads="1"/>
          </p:cNvSpPr>
          <p:nvPr/>
        </p:nvSpPr>
        <p:spPr bwMode="auto">
          <a:xfrm>
            <a:off x="3276600" y="5632450"/>
            <a:ext cx="719138" cy="53975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rgbClr val="FF0000"/>
              </a:gs>
            </a:gsLst>
            <a:lin ang="0" scaled="1"/>
          </a:gra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400" b="1">
                <a:solidFill>
                  <a:srgbClr val="FFFFFF"/>
                </a:solidFill>
              </a:rPr>
              <a:t>N</a:t>
            </a:r>
          </a:p>
        </p:txBody>
      </p:sp>
      <p:grpSp>
        <p:nvGrpSpPr>
          <p:cNvPr id="276487" name="Group 7"/>
          <p:cNvGrpSpPr>
            <a:grpSpLocks/>
          </p:cNvGrpSpPr>
          <p:nvPr/>
        </p:nvGrpSpPr>
        <p:grpSpPr bwMode="auto">
          <a:xfrm flipH="1">
            <a:off x="2057400" y="1725613"/>
            <a:ext cx="1079500" cy="360362"/>
            <a:chOff x="1632" y="2244"/>
            <a:chExt cx="2722" cy="264"/>
          </a:xfrm>
        </p:grpSpPr>
        <p:sp>
          <p:nvSpPr>
            <p:cNvPr id="13425" name="Line 8"/>
            <p:cNvSpPr>
              <a:spLocks noChangeShapeType="1"/>
            </p:cNvSpPr>
            <p:nvPr/>
          </p:nvSpPr>
          <p:spPr bwMode="auto">
            <a:xfrm>
              <a:off x="1632" y="2244"/>
              <a:ext cx="2722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3426" name="Line 9"/>
            <p:cNvSpPr>
              <a:spLocks noChangeShapeType="1"/>
            </p:cNvSpPr>
            <p:nvPr/>
          </p:nvSpPr>
          <p:spPr bwMode="auto">
            <a:xfrm>
              <a:off x="1632" y="2332"/>
              <a:ext cx="2722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3427" name="Line 10"/>
            <p:cNvSpPr>
              <a:spLocks noChangeShapeType="1"/>
            </p:cNvSpPr>
            <p:nvPr/>
          </p:nvSpPr>
          <p:spPr bwMode="auto">
            <a:xfrm>
              <a:off x="1632" y="2420"/>
              <a:ext cx="2722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3428" name="Line 11"/>
            <p:cNvSpPr>
              <a:spLocks noChangeShapeType="1"/>
            </p:cNvSpPr>
            <p:nvPr/>
          </p:nvSpPr>
          <p:spPr bwMode="auto">
            <a:xfrm>
              <a:off x="1632" y="2508"/>
              <a:ext cx="2722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</p:grpSp>
      <p:sp>
        <p:nvSpPr>
          <p:cNvPr id="276492" name="Rectangle 12"/>
          <p:cNvSpPr>
            <a:spLocks noChangeArrowheads="1"/>
          </p:cNvSpPr>
          <p:nvPr/>
        </p:nvSpPr>
        <p:spPr bwMode="auto">
          <a:xfrm>
            <a:off x="1198563" y="1636713"/>
            <a:ext cx="719137" cy="53975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rgbClr val="FF0000"/>
              </a:gs>
            </a:gsLst>
            <a:lin ang="0" scaled="1"/>
          </a:gra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r" eaLnBrk="1" hangingPunct="1"/>
            <a:r>
              <a:rPr lang="en-AU" altLang="en-US" sz="2400" b="1">
                <a:solidFill>
                  <a:srgbClr val="FFFFFF"/>
                </a:solidFill>
              </a:rPr>
              <a:t>S</a:t>
            </a:r>
          </a:p>
        </p:txBody>
      </p:sp>
      <p:sp>
        <p:nvSpPr>
          <p:cNvPr id="276493" name="Rectangle 13"/>
          <p:cNvSpPr>
            <a:spLocks noChangeArrowheads="1"/>
          </p:cNvSpPr>
          <p:nvPr/>
        </p:nvSpPr>
        <p:spPr bwMode="auto">
          <a:xfrm>
            <a:off x="3276600" y="1636713"/>
            <a:ext cx="719138" cy="53975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rgbClr val="FF0000"/>
              </a:gs>
            </a:gsLst>
            <a:lin ang="0" scaled="1"/>
          </a:gra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400" b="1">
                <a:solidFill>
                  <a:srgbClr val="FFFFFF"/>
                </a:solidFill>
              </a:rPr>
              <a:t>N</a:t>
            </a:r>
          </a:p>
        </p:txBody>
      </p:sp>
      <p:sp>
        <p:nvSpPr>
          <p:cNvPr id="276494" name="Oval 14"/>
          <p:cNvSpPr>
            <a:spLocks noChangeAspect="1" noChangeArrowheads="1"/>
          </p:cNvSpPr>
          <p:nvPr/>
        </p:nvSpPr>
        <p:spPr bwMode="auto">
          <a:xfrm>
            <a:off x="2381250" y="1690688"/>
            <a:ext cx="431800" cy="431800"/>
          </a:xfrm>
          <a:prstGeom prst="ellipse">
            <a:avLst/>
          </a:prstGeom>
          <a:solidFill>
            <a:srgbClr val="00CCFF"/>
          </a:solidFill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 sz="2400"/>
          </a:p>
        </p:txBody>
      </p:sp>
      <p:sp>
        <p:nvSpPr>
          <p:cNvPr id="276496" name="Text Box 16"/>
          <p:cNvSpPr txBox="1">
            <a:spLocks noChangeArrowheads="1"/>
          </p:cNvSpPr>
          <p:nvPr/>
        </p:nvSpPr>
        <p:spPr bwMode="auto">
          <a:xfrm>
            <a:off x="363538" y="1677988"/>
            <a:ext cx="5619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400"/>
              <a:t>(a)</a:t>
            </a:r>
          </a:p>
        </p:txBody>
      </p:sp>
      <p:sp>
        <p:nvSpPr>
          <p:cNvPr id="276497" name="Line 17"/>
          <p:cNvSpPr>
            <a:spLocks noChangeShapeType="1"/>
          </p:cNvSpPr>
          <p:nvPr/>
        </p:nvSpPr>
        <p:spPr bwMode="auto">
          <a:xfrm flipV="1">
            <a:off x="2597150" y="1235075"/>
            <a:ext cx="0" cy="32385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grpSp>
        <p:nvGrpSpPr>
          <p:cNvPr id="276498" name="Group 18"/>
          <p:cNvGrpSpPr>
            <a:grpSpLocks/>
          </p:cNvGrpSpPr>
          <p:nvPr/>
        </p:nvGrpSpPr>
        <p:grpSpPr bwMode="auto">
          <a:xfrm>
            <a:off x="6450013" y="1725613"/>
            <a:ext cx="1079500" cy="360362"/>
            <a:chOff x="1632" y="2244"/>
            <a:chExt cx="2722" cy="264"/>
          </a:xfrm>
        </p:grpSpPr>
        <p:sp>
          <p:nvSpPr>
            <p:cNvPr id="13421" name="Line 19"/>
            <p:cNvSpPr>
              <a:spLocks noChangeShapeType="1"/>
            </p:cNvSpPr>
            <p:nvPr/>
          </p:nvSpPr>
          <p:spPr bwMode="auto">
            <a:xfrm>
              <a:off x="1632" y="2244"/>
              <a:ext cx="2722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3422" name="Line 20"/>
            <p:cNvSpPr>
              <a:spLocks noChangeShapeType="1"/>
            </p:cNvSpPr>
            <p:nvPr/>
          </p:nvSpPr>
          <p:spPr bwMode="auto">
            <a:xfrm>
              <a:off x="1632" y="2332"/>
              <a:ext cx="2722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3423" name="Line 21"/>
            <p:cNvSpPr>
              <a:spLocks noChangeShapeType="1"/>
            </p:cNvSpPr>
            <p:nvPr/>
          </p:nvSpPr>
          <p:spPr bwMode="auto">
            <a:xfrm>
              <a:off x="1632" y="2420"/>
              <a:ext cx="2722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3424" name="Line 22"/>
            <p:cNvSpPr>
              <a:spLocks noChangeShapeType="1"/>
            </p:cNvSpPr>
            <p:nvPr/>
          </p:nvSpPr>
          <p:spPr bwMode="auto">
            <a:xfrm>
              <a:off x="1632" y="2508"/>
              <a:ext cx="2722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</p:grpSp>
      <p:sp>
        <p:nvSpPr>
          <p:cNvPr id="276503" name="Rectangle 23"/>
          <p:cNvSpPr>
            <a:spLocks noChangeArrowheads="1"/>
          </p:cNvSpPr>
          <p:nvPr/>
        </p:nvSpPr>
        <p:spPr bwMode="auto">
          <a:xfrm>
            <a:off x="5591175" y="1635125"/>
            <a:ext cx="719138" cy="53975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rgbClr val="FF0000"/>
              </a:gs>
            </a:gsLst>
            <a:lin ang="0" scaled="1"/>
          </a:gra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r" eaLnBrk="1" hangingPunct="1"/>
            <a:r>
              <a:rPr lang="en-AU" altLang="en-US" sz="2400" b="1">
                <a:solidFill>
                  <a:srgbClr val="FFFFFF"/>
                </a:solidFill>
              </a:rPr>
              <a:t>N</a:t>
            </a:r>
          </a:p>
        </p:txBody>
      </p:sp>
      <p:sp>
        <p:nvSpPr>
          <p:cNvPr id="276504" name="Rectangle 24"/>
          <p:cNvSpPr>
            <a:spLocks noChangeArrowheads="1"/>
          </p:cNvSpPr>
          <p:nvPr/>
        </p:nvSpPr>
        <p:spPr bwMode="auto">
          <a:xfrm>
            <a:off x="7669213" y="1635125"/>
            <a:ext cx="719137" cy="53975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rgbClr val="FF0000"/>
              </a:gs>
            </a:gsLst>
            <a:lin ang="0" scaled="1"/>
          </a:gra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400" b="1">
                <a:solidFill>
                  <a:srgbClr val="FFFFFF"/>
                </a:solidFill>
              </a:rPr>
              <a:t>S</a:t>
            </a:r>
          </a:p>
        </p:txBody>
      </p:sp>
      <p:sp>
        <p:nvSpPr>
          <p:cNvPr id="276505" name="Oval 25"/>
          <p:cNvSpPr>
            <a:spLocks noChangeAspect="1" noChangeArrowheads="1"/>
          </p:cNvSpPr>
          <p:nvPr/>
        </p:nvSpPr>
        <p:spPr bwMode="auto">
          <a:xfrm>
            <a:off x="6773863" y="1689100"/>
            <a:ext cx="431800" cy="431800"/>
          </a:xfrm>
          <a:prstGeom prst="ellipse">
            <a:avLst/>
          </a:prstGeom>
          <a:solidFill>
            <a:srgbClr val="00CCFF"/>
          </a:solidFill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 sz="2400"/>
          </a:p>
        </p:txBody>
      </p:sp>
      <p:sp>
        <p:nvSpPr>
          <p:cNvPr id="276506" name="Text Box 26"/>
          <p:cNvSpPr txBox="1">
            <a:spLocks noChangeArrowheads="1"/>
          </p:cNvSpPr>
          <p:nvPr/>
        </p:nvSpPr>
        <p:spPr bwMode="auto">
          <a:xfrm>
            <a:off x="4743450" y="1676400"/>
            <a:ext cx="5873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400"/>
              <a:t>(b)</a:t>
            </a:r>
          </a:p>
        </p:txBody>
      </p:sp>
      <p:sp>
        <p:nvSpPr>
          <p:cNvPr id="276507" name="Line 27"/>
          <p:cNvSpPr>
            <a:spLocks noChangeShapeType="1"/>
          </p:cNvSpPr>
          <p:nvPr/>
        </p:nvSpPr>
        <p:spPr bwMode="auto">
          <a:xfrm flipV="1">
            <a:off x="6989763" y="1233488"/>
            <a:ext cx="0" cy="32385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grpSp>
        <p:nvGrpSpPr>
          <p:cNvPr id="276508" name="Group 28"/>
          <p:cNvGrpSpPr>
            <a:grpSpLocks/>
          </p:cNvGrpSpPr>
          <p:nvPr/>
        </p:nvGrpSpPr>
        <p:grpSpPr bwMode="auto">
          <a:xfrm>
            <a:off x="2057400" y="3057525"/>
            <a:ext cx="1079500" cy="360363"/>
            <a:chOff x="1632" y="2244"/>
            <a:chExt cx="2722" cy="264"/>
          </a:xfrm>
        </p:grpSpPr>
        <p:sp>
          <p:nvSpPr>
            <p:cNvPr id="13417" name="Line 29"/>
            <p:cNvSpPr>
              <a:spLocks noChangeShapeType="1"/>
            </p:cNvSpPr>
            <p:nvPr/>
          </p:nvSpPr>
          <p:spPr bwMode="auto">
            <a:xfrm>
              <a:off x="1632" y="2244"/>
              <a:ext cx="2722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3418" name="Line 30"/>
            <p:cNvSpPr>
              <a:spLocks noChangeShapeType="1"/>
            </p:cNvSpPr>
            <p:nvPr/>
          </p:nvSpPr>
          <p:spPr bwMode="auto">
            <a:xfrm>
              <a:off x="1632" y="2332"/>
              <a:ext cx="2722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3419" name="Line 31"/>
            <p:cNvSpPr>
              <a:spLocks noChangeShapeType="1"/>
            </p:cNvSpPr>
            <p:nvPr/>
          </p:nvSpPr>
          <p:spPr bwMode="auto">
            <a:xfrm>
              <a:off x="1632" y="2420"/>
              <a:ext cx="2722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3420" name="Line 32"/>
            <p:cNvSpPr>
              <a:spLocks noChangeShapeType="1"/>
            </p:cNvSpPr>
            <p:nvPr/>
          </p:nvSpPr>
          <p:spPr bwMode="auto">
            <a:xfrm>
              <a:off x="1632" y="2508"/>
              <a:ext cx="2722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</p:grpSp>
      <p:sp>
        <p:nvSpPr>
          <p:cNvPr id="276513" name="Rectangle 33"/>
          <p:cNvSpPr>
            <a:spLocks noChangeArrowheads="1"/>
          </p:cNvSpPr>
          <p:nvPr/>
        </p:nvSpPr>
        <p:spPr bwMode="auto">
          <a:xfrm>
            <a:off x="1198563" y="2968625"/>
            <a:ext cx="719137" cy="53975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rgbClr val="FF0000"/>
              </a:gs>
            </a:gsLst>
            <a:lin ang="0" scaled="1"/>
          </a:gra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r" eaLnBrk="1" hangingPunct="1"/>
            <a:r>
              <a:rPr lang="en-AU" altLang="en-US" sz="2400" b="1">
                <a:solidFill>
                  <a:srgbClr val="FFFFFF"/>
                </a:solidFill>
              </a:rPr>
              <a:t>N</a:t>
            </a:r>
          </a:p>
        </p:txBody>
      </p:sp>
      <p:sp>
        <p:nvSpPr>
          <p:cNvPr id="276514" name="Rectangle 34"/>
          <p:cNvSpPr>
            <a:spLocks noChangeArrowheads="1"/>
          </p:cNvSpPr>
          <p:nvPr/>
        </p:nvSpPr>
        <p:spPr bwMode="auto">
          <a:xfrm>
            <a:off x="3276600" y="2968625"/>
            <a:ext cx="719138" cy="53975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rgbClr val="FF0000"/>
              </a:gs>
            </a:gsLst>
            <a:lin ang="0" scaled="1"/>
          </a:gra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400" b="1">
                <a:solidFill>
                  <a:srgbClr val="FFFFFF"/>
                </a:solidFill>
              </a:rPr>
              <a:t>S</a:t>
            </a:r>
          </a:p>
        </p:txBody>
      </p:sp>
      <p:sp>
        <p:nvSpPr>
          <p:cNvPr id="276515" name="Oval 35"/>
          <p:cNvSpPr>
            <a:spLocks noChangeAspect="1" noChangeArrowheads="1"/>
          </p:cNvSpPr>
          <p:nvPr/>
        </p:nvSpPr>
        <p:spPr bwMode="auto">
          <a:xfrm>
            <a:off x="2381250" y="3022600"/>
            <a:ext cx="431800" cy="431800"/>
          </a:xfrm>
          <a:prstGeom prst="ellipse">
            <a:avLst/>
          </a:prstGeom>
          <a:solidFill>
            <a:srgbClr val="00CCFF"/>
          </a:solidFill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 sz="2400"/>
          </a:p>
        </p:txBody>
      </p:sp>
      <p:sp>
        <p:nvSpPr>
          <p:cNvPr id="276517" name="Text Box 37"/>
          <p:cNvSpPr txBox="1">
            <a:spLocks noChangeArrowheads="1"/>
          </p:cNvSpPr>
          <p:nvPr/>
        </p:nvSpPr>
        <p:spPr bwMode="auto">
          <a:xfrm>
            <a:off x="363538" y="3009900"/>
            <a:ext cx="5619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400"/>
              <a:t>(c)</a:t>
            </a:r>
          </a:p>
        </p:txBody>
      </p:sp>
      <p:sp>
        <p:nvSpPr>
          <p:cNvPr id="276518" name="Line 38"/>
          <p:cNvSpPr>
            <a:spLocks noChangeShapeType="1"/>
          </p:cNvSpPr>
          <p:nvPr/>
        </p:nvSpPr>
        <p:spPr bwMode="auto">
          <a:xfrm>
            <a:off x="2597150" y="3500438"/>
            <a:ext cx="0" cy="32385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grpSp>
        <p:nvGrpSpPr>
          <p:cNvPr id="276519" name="Group 39"/>
          <p:cNvGrpSpPr>
            <a:grpSpLocks/>
          </p:cNvGrpSpPr>
          <p:nvPr/>
        </p:nvGrpSpPr>
        <p:grpSpPr bwMode="auto">
          <a:xfrm flipH="1">
            <a:off x="6450013" y="3057525"/>
            <a:ext cx="1079500" cy="360363"/>
            <a:chOff x="1632" y="2244"/>
            <a:chExt cx="2722" cy="264"/>
          </a:xfrm>
        </p:grpSpPr>
        <p:sp>
          <p:nvSpPr>
            <p:cNvPr id="13413" name="Line 40"/>
            <p:cNvSpPr>
              <a:spLocks noChangeShapeType="1"/>
            </p:cNvSpPr>
            <p:nvPr/>
          </p:nvSpPr>
          <p:spPr bwMode="auto">
            <a:xfrm>
              <a:off x="1632" y="2244"/>
              <a:ext cx="2722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3414" name="Line 41"/>
            <p:cNvSpPr>
              <a:spLocks noChangeShapeType="1"/>
            </p:cNvSpPr>
            <p:nvPr/>
          </p:nvSpPr>
          <p:spPr bwMode="auto">
            <a:xfrm>
              <a:off x="1632" y="2332"/>
              <a:ext cx="2722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3415" name="Line 42"/>
            <p:cNvSpPr>
              <a:spLocks noChangeShapeType="1"/>
            </p:cNvSpPr>
            <p:nvPr/>
          </p:nvSpPr>
          <p:spPr bwMode="auto">
            <a:xfrm>
              <a:off x="1632" y="2420"/>
              <a:ext cx="2722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3416" name="Line 43"/>
            <p:cNvSpPr>
              <a:spLocks noChangeShapeType="1"/>
            </p:cNvSpPr>
            <p:nvPr/>
          </p:nvSpPr>
          <p:spPr bwMode="auto">
            <a:xfrm>
              <a:off x="1632" y="2508"/>
              <a:ext cx="2722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</p:grpSp>
      <p:sp>
        <p:nvSpPr>
          <p:cNvPr id="276524" name="Rectangle 44"/>
          <p:cNvSpPr>
            <a:spLocks noChangeArrowheads="1"/>
          </p:cNvSpPr>
          <p:nvPr/>
        </p:nvSpPr>
        <p:spPr bwMode="auto">
          <a:xfrm>
            <a:off x="5591175" y="2967038"/>
            <a:ext cx="719138" cy="53975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rgbClr val="FF0000"/>
              </a:gs>
            </a:gsLst>
            <a:lin ang="0" scaled="1"/>
          </a:gra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r" eaLnBrk="1" hangingPunct="1"/>
            <a:r>
              <a:rPr lang="en-AU" altLang="en-US" sz="2400" b="1">
                <a:solidFill>
                  <a:srgbClr val="FFFFFF"/>
                </a:solidFill>
              </a:rPr>
              <a:t>S</a:t>
            </a:r>
          </a:p>
        </p:txBody>
      </p:sp>
      <p:sp>
        <p:nvSpPr>
          <p:cNvPr id="276525" name="Rectangle 45"/>
          <p:cNvSpPr>
            <a:spLocks noChangeArrowheads="1"/>
          </p:cNvSpPr>
          <p:nvPr/>
        </p:nvSpPr>
        <p:spPr bwMode="auto">
          <a:xfrm>
            <a:off x="7669213" y="2967038"/>
            <a:ext cx="719137" cy="53975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rgbClr val="FF0000"/>
              </a:gs>
            </a:gsLst>
            <a:lin ang="0" scaled="1"/>
          </a:gra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400" b="1">
                <a:solidFill>
                  <a:srgbClr val="FFFFFF"/>
                </a:solidFill>
              </a:rPr>
              <a:t>N</a:t>
            </a:r>
          </a:p>
        </p:txBody>
      </p:sp>
      <p:sp>
        <p:nvSpPr>
          <p:cNvPr id="276526" name="Oval 46"/>
          <p:cNvSpPr>
            <a:spLocks noChangeAspect="1" noChangeArrowheads="1"/>
          </p:cNvSpPr>
          <p:nvPr/>
        </p:nvSpPr>
        <p:spPr bwMode="auto">
          <a:xfrm>
            <a:off x="6773863" y="3021013"/>
            <a:ext cx="431800" cy="431800"/>
          </a:xfrm>
          <a:prstGeom prst="ellipse">
            <a:avLst/>
          </a:prstGeom>
          <a:solidFill>
            <a:srgbClr val="00CCFF"/>
          </a:solidFill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 sz="2400"/>
          </a:p>
        </p:txBody>
      </p:sp>
      <p:sp>
        <p:nvSpPr>
          <p:cNvPr id="276527" name="Text Box 47"/>
          <p:cNvSpPr txBox="1">
            <a:spLocks noChangeArrowheads="1"/>
          </p:cNvSpPr>
          <p:nvPr/>
        </p:nvSpPr>
        <p:spPr bwMode="auto">
          <a:xfrm>
            <a:off x="4743450" y="3008313"/>
            <a:ext cx="5873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400"/>
              <a:t>(d)</a:t>
            </a:r>
          </a:p>
        </p:txBody>
      </p:sp>
      <p:sp>
        <p:nvSpPr>
          <p:cNvPr id="276528" name="Line 48"/>
          <p:cNvSpPr>
            <a:spLocks noChangeShapeType="1"/>
          </p:cNvSpPr>
          <p:nvPr/>
        </p:nvSpPr>
        <p:spPr bwMode="auto">
          <a:xfrm>
            <a:off x="6989763" y="3500438"/>
            <a:ext cx="0" cy="32385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grpSp>
        <p:nvGrpSpPr>
          <p:cNvPr id="276529" name="Group 49"/>
          <p:cNvGrpSpPr>
            <a:grpSpLocks/>
          </p:cNvGrpSpPr>
          <p:nvPr/>
        </p:nvGrpSpPr>
        <p:grpSpPr bwMode="auto">
          <a:xfrm flipH="1">
            <a:off x="2057400" y="4389438"/>
            <a:ext cx="1079500" cy="360362"/>
            <a:chOff x="1632" y="2244"/>
            <a:chExt cx="2722" cy="264"/>
          </a:xfrm>
        </p:grpSpPr>
        <p:sp>
          <p:nvSpPr>
            <p:cNvPr id="13409" name="Line 50"/>
            <p:cNvSpPr>
              <a:spLocks noChangeShapeType="1"/>
            </p:cNvSpPr>
            <p:nvPr/>
          </p:nvSpPr>
          <p:spPr bwMode="auto">
            <a:xfrm>
              <a:off x="1632" y="2244"/>
              <a:ext cx="2722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3410" name="Line 51"/>
            <p:cNvSpPr>
              <a:spLocks noChangeShapeType="1"/>
            </p:cNvSpPr>
            <p:nvPr/>
          </p:nvSpPr>
          <p:spPr bwMode="auto">
            <a:xfrm>
              <a:off x="1632" y="2332"/>
              <a:ext cx="2722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3411" name="Line 52"/>
            <p:cNvSpPr>
              <a:spLocks noChangeShapeType="1"/>
            </p:cNvSpPr>
            <p:nvPr/>
          </p:nvSpPr>
          <p:spPr bwMode="auto">
            <a:xfrm>
              <a:off x="1632" y="2420"/>
              <a:ext cx="2722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3412" name="Line 53"/>
            <p:cNvSpPr>
              <a:spLocks noChangeShapeType="1"/>
            </p:cNvSpPr>
            <p:nvPr/>
          </p:nvSpPr>
          <p:spPr bwMode="auto">
            <a:xfrm>
              <a:off x="1632" y="2508"/>
              <a:ext cx="2722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</p:grpSp>
      <p:sp>
        <p:nvSpPr>
          <p:cNvPr id="276534" name="Rectangle 54"/>
          <p:cNvSpPr>
            <a:spLocks noChangeArrowheads="1"/>
          </p:cNvSpPr>
          <p:nvPr/>
        </p:nvSpPr>
        <p:spPr bwMode="auto">
          <a:xfrm>
            <a:off x="1198563" y="4300538"/>
            <a:ext cx="719137" cy="53975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rgbClr val="FF0000"/>
              </a:gs>
            </a:gsLst>
            <a:lin ang="0" scaled="1"/>
          </a:gra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r" eaLnBrk="1" hangingPunct="1"/>
            <a:r>
              <a:rPr lang="en-AU" altLang="en-US" sz="2400" b="1">
                <a:solidFill>
                  <a:srgbClr val="FFFFFF"/>
                </a:solidFill>
              </a:rPr>
              <a:t>S</a:t>
            </a:r>
          </a:p>
        </p:txBody>
      </p:sp>
      <p:sp>
        <p:nvSpPr>
          <p:cNvPr id="276535" name="Rectangle 55"/>
          <p:cNvSpPr>
            <a:spLocks noChangeArrowheads="1"/>
          </p:cNvSpPr>
          <p:nvPr/>
        </p:nvSpPr>
        <p:spPr bwMode="auto">
          <a:xfrm>
            <a:off x="3276600" y="4300538"/>
            <a:ext cx="719138" cy="53975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rgbClr val="FF0000"/>
              </a:gs>
            </a:gsLst>
            <a:lin ang="0" scaled="1"/>
          </a:gra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400" b="1">
                <a:solidFill>
                  <a:srgbClr val="FFFFFF"/>
                </a:solidFill>
              </a:rPr>
              <a:t>N</a:t>
            </a:r>
          </a:p>
        </p:txBody>
      </p:sp>
      <p:sp>
        <p:nvSpPr>
          <p:cNvPr id="276536" name="Oval 56"/>
          <p:cNvSpPr>
            <a:spLocks noChangeAspect="1" noChangeArrowheads="1"/>
          </p:cNvSpPr>
          <p:nvPr/>
        </p:nvSpPr>
        <p:spPr bwMode="auto">
          <a:xfrm>
            <a:off x="2381250" y="4354513"/>
            <a:ext cx="431800" cy="431800"/>
          </a:xfrm>
          <a:prstGeom prst="ellipse">
            <a:avLst/>
          </a:prstGeom>
          <a:solidFill>
            <a:srgbClr val="00CCFF"/>
          </a:solidFill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 sz="2400"/>
          </a:p>
        </p:txBody>
      </p:sp>
      <p:sp>
        <p:nvSpPr>
          <p:cNvPr id="276537" name="Text Box 57"/>
          <p:cNvSpPr txBox="1">
            <a:spLocks noChangeArrowheads="1"/>
          </p:cNvSpPr>
          <p:nvPr/>
        </p:nvSpPr>
        <p:spPr bwMode="auto">
          <a:xfrm>
            <a:off x="358775" y="4341813"/>
            <a:ext cx="5730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400"/>
              <a:t>(e)</a:t>
            </a:r>
          </a:p>
        </p:txBody>
      </p:sp>
      <p:sp>
        <p:nvSpPr>
          <p:cNvPr id="276538" name="Line 58"/>
          <p:cNvSpPr>
            <a:spLocks noChangeShapeType="1"/>
          </p:cNvSpPr>
          <p:nvPr/>
        </p:nvSpPr>
        <p:spPr bwMode="auto">
          <a:xfrm>
            <a:off x="1558925" y="4868863"/>
            <a:ext cx="0" cy="32385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276539" name="Line 59"/>
          <p:cNvSpPr>
            <a:spLocks noChangeShapeType="1"/>
          </p:cNvSpPr>
          <p:nvPr/>
        </p:nvSpPr>
        <p:spPr bwMode="auto">
          <a:xfrm flipV="1">
            <a:off x="2597150" y="3935413"/>
            <a:ext cx="0" cy="32385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grpSp>
        <p:nvGrpSpPr>
          <p:cNvPr id="276540" name="Group 60"/>
          <p:cNvGrpSpPr>
            <a:grpSpLocks/>
          </p:cNvGrpSpPr>
          <p:nvPr/>
        </p:nvGrpSpPr>
        <p:grpSpPr bwMode="auto">
          <a:xfrm>
            <a:off x="6450013" y="4389438"/>
            <a:ext cx="1079500" cy="360362"/>
            <a:chOff x="1632" y="2244"/>
            <a:chExt cx="2722" cy="264"/>
          </a:xfrm>
        </p:grpSpPr>
        <p:sp>
          <p:nvSpPr>
            <p:cNvPr id="13405" name="Line 61"/>
            <p:cNvSpPr>
              <a:spLocks noChangeShapeType="1"/>
            </p:cNvSpPr>
            <p:nvPr/>
          </p:nvSpPr>
          <p:spPr bwMode="auto">
            <a:xfrm>
              <a:off x="1632" y="2244"/>
              <a:ext cx="2722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3406" name="Line 62"/>
            <p:cNvSpPr>
              <a:spLocks noChangeShapeType="1"/>
            </p:cNvSpPr>
            <p:nvPr/>
          </p:nvSpPr>
          <p:spPr bwMode="auto">
            <a:xfrm>
              <a:off x="1632" y="2332"/>
              <a:ext cx="2722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3407" name="Line 63"/>
            <p:cNvSpPr>
              <a:spLocks noChangeShapeType="1"/>
            </p:cNvSpPr>
            <p:nvPr/>
          </p:nvSpPr>
          <p:spPr bwMode="auto">
            <a:xfrm>
              <a:off x="1632" y="2420"/>
              <a:ext cx="2722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3408" name="Line 64"/>
            <p:cNvSpPr>
              <a:spLocks noChangeShapeType="1"/>
            </p:cNvSpPr>
            <p:nvPr/>
          </p:nvSpPr>
          <p:spPr bwMode="auto">
            <a:xfrm>
              <a:off x="1632" y="2508"/>
              <a:ext cx="2722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</p:grpSp>
      <p:sp>
        <p:nvSpPr>
          <p:cNvPr id="276545" name="Rectangle 65"/>
          <p:cNvSpPr>
            <a:spLocks noChangeArrowheads="1"/>
          </p:cNvSpPr>
          <p:nvPr/>
        </p:nvSpPr>
        <p:spPr bwMode="auto">
          <a:xfrm>
            <a:off x="5591175" y="4298950"/>
            <a:ext cx="719138" cy="53975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rgbClr val="FF0000"/>
              </a:gs>
            </a:gsLst>
            <a:lin ang="0" scaled="1"/>
          </a:gra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r" eaLnBrk="1" hangingPunct="1"/>
            <a:r>
              <a:rPr lang="en-AU" altLang="en-US" sz="2400" b="1">
                <a:solidFill>
                  <a:srgbClr val="FFFFFF"/>
                </a:solidFill>
              </a:rPr>
              <a:t>N</a:t>
            </a:r>
          </a:p>
        </p:txBody>
      </p:sp>
      <p:sp>
        <p:nvSpPr>
          <p:cNvPr id="276546" name="Rectangle 66"/>
          <p:cNvSpPr>
            <a:spLocks noChangeArrowheads="1"/>
          </p:cNvSpPr>
          <p:nvPr/>
        </p:nvSpPr>
        <p:spPr bwMode="auto">
          <a:xfrm>
            <a:off x="7669213" y="4298950"/>
            <a:ext cx="719137" cy="53975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rgbClr val="FF0000"/>
              </a:gs>
            </a:gsLst>
            <a:lin ang="0" scaled="1"/>
          </a:gra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400" b="1">
                <a:solidFill>
                  <a:srgbClr val="FFFFFF"/>
                </a:solidFill>
              </a:rPr>
              <a:t>S</a:t>
            </a:r>
          </a:p>
        </p:txBody>
      </p:sp>
      <p:sp>
        <p:nvSpPr>
          <p:cNvPr id="276547" name="Oval 67"/>
          <p:cNvSpPr>
            <a:spLocks noChangeAspect="1" noChangeArrowheads="1"/>
          </p:cNvSpPr>
          <p:nvPr/>
        </p:nvSpPr>
        <p:spPr bwMode="auto">
          <a:xfrm>
            <a:off x="6773863" y="4352925"/>
            <a:ext cx="431800" cy="431800"/>
          </a:xfrm>
          <a:prstGeom prst="ellipse">
            <a:avLst/>
          </a:prstGeom>
          <a:solidFill>
            <a:srgbClr val="00CCFF"/>
          </a:solidFill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 sz="2400"/>
          </a:p>
        </p:txBody>
      </p:sp>
      <p:sp>
        <p:nvSpPr>
          <p:cNvPr id="276549" name="Text Box 69"/>
          <p:cNvSpPr txBox="1">
            <a:spLocks noChangeArrowheads="1"/>
          </p:cNvSpPr>
          <p:nvPr/>
        </p:nvSpPr>
        <p:spPr bwMode="auto">
          <a:xfrm>
            <a:off x="4756150" y="4340225"/>
            <a:ext cx="5619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400"/>
              <a:t>(f)</a:t>
            </a:r>
          </a:p>
        </p:txBody>
      </p:sp>
      <p:sp>
        <p:nvSpPr>
          <p:cNvPr id="276550" name="Line 70"/>
          <p:cNvSpPr>
            <a:spLocks noChangeShapeType="1"/>
          </p:cNvSpPr>
          <p:nvPr/>
        </p:nvSpPr>
        <p:spPr bwMode="auto">
          <a:xfrm>
            <a:off x="3636963" y="4867275"/>
            <a:ext cx="0" cy="32385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276551" name="Line 71"/>
          <p:cNvSpPr>
            <a:spLocks noChangeShapeType="1"/>
          </p:cNvSpPr>
          <p:nvPr/>
        </p:nvSpPr>
        <p:spPr bwMode="auto">
          <a:xfrm>
            <a:off x="6989763" y="4868863"/>
            <a:ext cx="0" cy="32385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grpSp>
        <p:nvGrpSpPr>
          <p:cNvPr id="276552" name="Group 72"/>
          <p:cNvGrpSpPr>
            <a:grpSpLocks/>
          </p:cNvGrpSpPr>
          <p:nvPr/>
        </p:nvGrpSpPr>
        <p:grpSpPr bwMode="auto">
          <a:xfrm flipH="1">
            <a:off x="2057400" y="5721350"/>
            <a:ext cx="1079500" cy="360363"/>
            <a:chOff x="1632" y="2244"/>
            <a:chExt cx="2722" cy="264"/>
          </a:xfrm>
        </p:grpSpPr>
        <p:sp>
          <p:nvSpPr>
            <p:cNvPr id="13401" name="Line 73"/>
            <p:cNvSpPr>
              <a:spLocks noChangeShapeType="1"/>
            </p:cNvSpPr>
            <p:nvPr/>
          </p:nvSpPr>
          <p:spPr bwMode="auto">
            <a:xfrm>
              <a:off x="1632" y="2244"/>
              <a:ext cx="2722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3402" name="Line 74"/>
            <p:cNvSpPr>
              <a:spLocks noChangeShapeType="1"/>
            </p:cNvSpPr>
            <p:nvPr/>
          </p:nvSpPr>
          <p:spPr bwMode="auto">
            <a:xfrm>
              <a:off x="1632" y="2332"/>
              <a:ext cx="2722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3403" name="Line 75"/>
            <p:cNvSpPr>
              <a:spLocks noChangeShapeType="1"/>
            </p:cNvSpPr>
            <p:nvPr/>
          </p:nvSpPr>
          <p:spPr bwMode="auto">
            <a:xfrm>
              <a:off x="1632" y="2420"/>
              <a:ext cx="2722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3404" name="Line 76"/>
            <p:cNvSpPr>
              <a:spLocks noChangeShapeType="1"/>
            </p:cNvSpPr>
            <p:nvPr/>
          </p:nvSpPr>
          <p:spPr bwMode="auto">
            <a:xfrm>
              <a:off x="1632" y="2508"/>
              <a:ext cx="2722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</p:grpSp>
      <p:sp>
        <p:nvSpPr>
          <p:cNvPr id="276559" name="Oval 79"/>
          <p:cNvSpPr>
            <a:spLocks noChangeAspect="1" noChangeArrowheads="1"/>
          </p:cNvSpPr>
          <p:nvPr/>
        </p:nvSpPr>
        <p:spPr bwMode="auto">
          <a:xfrm>
            <a:off x="2381250" y="5686425"/>
            <a:ext cx="431800" cy="431800"/>
          </a:xfrm>
          <a:prstGeom prst="ellipse">
            <a:avLst/>
          </a:prstGeom>
          <a:solidFill>
            <a:srgbClr val="00CCFF"/>
          </a:solidFill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 sz="2400"/>
          </a:p>
        </p:txBody>
      </p:sp>
      <p:sp>
        <p:nvSpPr>
          <p:cNvPr id="276560" name="Text Box 80"/>
          <p:cNvSpPr txBox="1">
            <a:spLocks noChangeArrowheads="1"/>
          </p:cNvSpPr>
          <p:nvPr/>
        </p:nvSpPr>
        <p:spPr bwMode="auto">
          <a:xfrm>
            <a:off x="360363" y="5673725"/>
            <a:ext cx="5683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400"/>
              <a:t>(g)</a:t>
            </a:r>
          </a:p>
        </p:txBody>
      </p:sp>
      <p:sp>
        <p:nvSpPr>
          <p:cNvPr id="276561" name="Line 81"/>
          <p:cNvSpPr>
            <a:spLocks noChangeShapeType="1"/>
          </p:cNvSpPr>
          <p:nvPr/>
        </p:nvSpPr>
        <p:spPr bwMode="auto">
          <a:xfrm flipV="1">
            <a:off x="2597150" y="5229225"/>
            <a:ext cx="0" cy="32385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grpSp>
        <p:nvGrpSpPr>
          <p:cNvPr id="276562" name="Group 82"/>
          <p:cNvGrpSpPr>
            <a:grpSpLocks/>
          </p:cNvGrpSpPr>
          <p:nvPr/>
        </p:nvGrpSpPr>
        <p:grpSpPr bwMode="auto">
          <a:xfrm>
            <a:off x="6450013" y="5721350"/>
            <a:ext cx="1079500" cy="360363"/>
            <a:chOff x="1632" y="2244"/>
            <a:chExt cx="2722" cy="264"/>
          </a:xfrm>
        </p:grpSpPr>
        <p:sp>
          <p:nvSpPr>
            <p:cNvPr id="13397" name="Line 83"/>
            <p:cNvSpPr>
              <a:spLocks noChangeShapeType="1"/>
            </p:cNvSpPr>
            <p:nvPr/>
          </p:nvSpPr>
          <p:spPr bwMode="auto">
            <a:xfrm>
              <a:off x="1632" y="2244"/>
              <a:ext cx="2722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prstDash val="dash"/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3398" name="Line 84"/>
            <p:cNvSpPr>
              <a:spLocks noChangeShapeType="1"/>
            </p:cNvSpPr>
            <p:nvPr/>
          </p:nvSpPr>
          <p:spPr bwMode="auto">
            <a:xfrm>
              <a:off x="1632" y="2332"/>
              <a:ext cx="2722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prstDash val="dash"/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3399" name="Line 85"/>
            <p:cNvSpPr>
              <a:spLocks noChangeShapeType="1"/>
            </p:cNvSpPr>
            <p:nvPr/>
          </p:nvSpPr>
          <p:spPr bwMode="auto">
            <a:xfrm>
              <a:off x="1632" y="2420"/>
              <a:ext cx="2722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prstDash val="dash"/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3400" name="Line 86"/>
            <p:cNvSpPr>
              <a:spLocks noChangeShapeType="1"/>
            </p:cNvSpPr>
            <p:nvPr/>
          </p:nvSpPr>
          <p:spPr bwMode="auto">
            <a:xfrm>
              <a:off x="1632" y="2508"/>
              <a:ext cx="2722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prstDash val="dash"/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</p:grpSp>
      <p:sp>
        <p:nvSpPr>
          <p:cNvPr id="276567" name="Oval 87"/>
          <p:cNvSpPr>
            <a:spLocks noChangeAspect="1" noChangeArrowheads="1"/>
          </p:cNvSpPr>
          <p:nvPr/>
        </p:nvSpPr>
        <p:spPr bwMode="auto">
          <a:xfrm>
            <a:off x="6773863" y="5684838"/>
            <a:ext cx="431800" cy="431800"/>
          </a:xfrm>
          <a:prstGeom prst="ellipse">
            <a:avLst/>
          </a:prstGeom>
          <a:solidFill>
            <a:srgbClr val="00CCFF"/>
          </a:solidFill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 sz="2400"/>
          </a:p>
        </p:txBody>
      </p:sp>
      <p:sp>
        <p:nvSpPr>
          <p:cNvPr id="276568" name="Text Box 88"/>
          <p:cNvSpPr txBox="1">
            <a:spLocks noChangeArrowheads="1"/>
          </p:cNvSpPr>
          <p:nvPr/>
        </p:nvSpPr>
        <p:spPr bwMode="auto">
          <a:xfrm>
            <a:off x="4745038" y="5672138"/>
            <a:ext cx="5826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400"/>
              <a:t>(h)</a:t>
            </a:r>
          </a:p>
        </p:txBody>
      </p:sp>
      <p:sp>
        <p:nvSpPr>
          <p:cNvPr id="276569" name="Line 89"/>
          <p:cNvSpPr>
            <a:spLocks noChangeShapeType="1"/>
          </p:cNvSpPr>
          <p:nvPr/>
        </p:nvSpPr>
        <p:spPr bwMode="auto">
          <a:xfrm>
            <a:off x="6989763" y="6164263"/>
            <a:ext cx="0" cy="32385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276570" name="Line 90"/>
          <p:cNvSpPr>
            <a:spLocks noChangeShapeType="1"/>
          </p:cNvSpPr>
          <p:nvPr/>
        </p:nvSpPr>
        <p:spPr bwMode="auto">
          <a:xfrm flipV="1">
            <a:off x="5951538" y="3898900"/>
            <a:ext cx="0" cy="32385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276571" name="Line 91"/>
          <p:cNvSpPr>
            <a:spLocks noChangeShapeType="1"/>
          </p:cNvSpPr>
          <p:nvPr/>
        </p:nvSpPr>
        <p:spPr bwMode="auto">
          <a:xfrm flipV="1">
            <a:off x="8029575" y="3897313"/>
            <a:ext cx="0" cy="32385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grpSp>
        <p:nvGrpSpPr>
          <p:cNvPr id="276572" name="Group 92"/>
          <p:cNvGrpSpPr>
            <a:grpSpLocks/>
          </p:cNvGrpSpPr>
          <p:nvPr/>
        </p:nvGrpSpPr>
        <p:grpSpPr bwMode="auto">
          <a:xfrm>
            <a:off x="2416175" y="1727200"/>
            <a:ext cx="360363" cy="360363"/>
            <a:chOff x="2811" y="2341"/>
            <a:chExt cx="227" cy="227"/>
          </a:xfrm>
        </p:grpSpPr>
        <p:sp>
          <p:nvSpPr>
            <p:cNvPr id="13395" name="Line 93"/>
            <p:cNvSpPr>
              <a:spLocks noChangeShapeType="1"/>
            </p:cNvSpPr>
            <p:nvPr/>
          </p:nvSpPr>
          <p:spPr bwMode="auto">
            <a:xfrm>
              <a:off x="2924" y="2341"/>
              <a:ext cx="0" cy="227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3396" name="Line 94"/>
            <p:cNvSpPr>
              <a:spLocks noChangeShapeType="1"/>
            </p:cNvSpPr>
            <p:nvPr/>
          </p:nvSpPr>
          <p:spPr bwMode="auto">
            <a:xfrm rot="-5400000">
              <a:off x="2925" y="2341"/>
              <a:ext cx="0" cy="227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</p:grpSp>
      <p:grpSp>
        <p:nvGrpSpPr>
          <p:cNvPr id="276575" name="Group 95"/>
          <p:cNvGrpSpPr>
            <a:grpSpLocks/>
          </p:cNvGrpSpPr>
          <p:nvPr/>
        </p:nvGrpSpPr>
        <p:grpSpPr bwMode="auto">
          <a:xfrm>
            <a:off x="2416175" y="3059113"/>
            <a:ext cx="360363" cy="360362"/>
            <a:chOff x="2811" y="2341"/>
            <a:chExt cx="227" cy="227"/>
          </a:xfrm>
        </p:grpSpPr>
        <p:sp>
          <p:nvSpPr>
            <p:cNvPr id="13393" name="Line 96"/>
            <p:cNvSpPr>
              <a:spLocks noChangeShapeType="1"/>
            </p:cNvSpPr>
            <p:nvPr/>
          </p:nvSpPr>
          <p:spPr bwMode="auto">
            <a:xfrm>
              <a:off x="2924" y="2341"/>
              <a:ext cx="0" cy="227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3394" name="Line 97"/>
            <p:cNvSpPr>
              <a:spLocks noChangeShapeType="1"/>
            </p:cNvSpPr>
            <p:nvPr/>
          </p:nvSpPr>
          <p:spPr bwMode="auto">
            <a:xfrm rot="-5400000">
              <a:off x="2925" y="2341"/>
              <a:ext cx="0" cy="227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</p:grpSp>
      <p:grpSp>
        <p:nvGrpSpPr>
          <p:cNvPr id="276588" name="Group 108"/>
          <p:cNvGrpSpPr>
            <a:grpSpLocks/>
          </p:cNvGrpSpPr>
          <p:nvPr/>
        </p:nvGrpSpPr>
        <p:grpSpPr bwMode="auto">
          <a:xfrm>
            <a:off x="3221038" y="0"/>
            <a:ext cx="2700337" cy="1268413"/>
            <a:chOff x="0" y="1026"/>
            <a:chExt cx="2880" cy="1698"/>
          </a:xfrm>
        </p:grpSpPr>
        <p:graphicFrame>
          <p:nvGraphicFramePr>
            <p:cNvPr id="13389" name="Object 109"/>
            <p:cNvGraphicFramePr>
              <a:graphicFrameLocks noChangeAspect="1"/>
            </p:cNvGraphicFramePr>
            <p:nvPr/>
          </p:nvGraphicFramePr>
          <p:xfrm>
            <a:off x="405" y="1321"/>
            <a:ext cx="2475" cy="140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478" name="Photo Editor Photo" r:id="rId3" imgW="2704762" imgH="1533739" progId="MSPhotoEd.3">
                    <p:embed/>
                  </p:oleObj>
                </mc:Choice>
                <mc:Fallback>
                  <p:oleObj name="Photo Editor Photo" r:id="rId3" imgW="2704762" imgH="1533739" progId="MSPhotoEd.3">
                    <p:embed/>
                    <p:pic>
                      <p:nvPicPr>
                        <p:cNvPr id="0" name="Object 10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5" y="1321"/>
                          <a:ext cx="2475" cy="140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28575" algn="ctr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3390" name="Text Box 110"/>
            <p:cNvSpPr txBox="1">
              <a:spLocks noChangeArrowheads="1"/>
            </p:cNvSpPr>
            <p:nvPr/>
          </p:nvSpPr>
          <p:spPr bwMode="auto">
            <a:xfrm>
              <a:off x="1378" y="1026"/>
              <a:ext cx="716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r>
                <a:rPr lang="en-AU" altLang="en-US" sz="1200" b="1"/>
                <a:t>Motion</a:t>
              </a:r>
            </a:p>
          </p:txBody>
        </p:sp>
        <p:sp>
          <p:nvSpPr>
            <p:cNvPr id="13391" name="Text Box 111"/>
            <p:cNvSpPr txBox="1">
              <a:spLocks noChangeArrowheads="1"/>
            </p:cNvSpPr>
            <p:nvPr/>
          </p:nvSpPr>
          <p:spPr bwMode="auto">
            <a:xfrm>
              <a:off x="611" y="1413"/>
              <a:ext cx="789" cy="3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r>
                <a:rPr lang="en-AU" altLang="en-US" sz="1200" b="1"/>
                <a:t>Current</a:t>
              </a:r>
            </a:p>
          </p:txBody>
        </p:sp>
        <p:sp>
          <p:nvSpPr>
            <p:cNvPr id="13392" name="Text Box 112"/>
            <p:cNvSpPr txBox="1">
              <a:spLocks noChangeArrowheads="1"/>
            </p:cNvSpPr>
            <p:nvPr/>
          </p:nvSpPr>
          <p:spPr bwMode="auto">
            <a:xfrm>
              <a:off x="0" y="2091"/>
              <a:ext cx="520" cy="3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r>
                <a:rPr lang="en-AU" altLang="en-US" sz="1200" b="1"/>
                <a:t>Flux</a:t>
              </a:r>
            </a:p>
          </p:txBody>
        </p:sp>
      </p:grpSp>
      <p:sp>
        <p:nvSpPr>
          <p:cNvPr id="276495" name="Oval 15"/>
          <p:cNvSpPr>
            <a:spLocks noChangeArrowheads="1"/>
          </p:cNvSpPr>
          <p:nvPr/>
        </p:nvSpPr>
        <p:spPr bwMode="auto">
          <a:xfrm>
            <a:off x="6899275" y="1814513"/>
            <a:ext cx="180975" cy="179387"/>
          </a:xfrm>
          <a:prstGeom prst="ellipse">
            <a:avLst/>
          </a:prstGeom>
          <a:solidFill>
            <a:srgbClr val="FF0000"/>
          </a:solidFill>
          <a:ln w="28575" algn="ctr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76516" name="Oval 36"/>
          <p:cNvSpPr>
            <a:spLocks noChangeArrowheads="1"/>
          </p:cNvSpPr>
          <p:nvPr/>
        </p:nvSpPr>
        <p:spPr bwMode="auto">
          <a:xfrm>
            <a:off x="6899275" y="3146425"/>
            <a:ext cx="180975" cy="179388"/>
          </a:xfrm>
          <a:prstGeom prst="ellipse">
            <a:avLst/>
          </a:prstGeom>
          <a:solidFill>
            <a:srgbClr val="FF0000"/>
          </a:solidFill>
          <a:ln w="28575" algn="ctr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76548" name="Oval 68"/>
          <p:cNvSpPr>
            <a:spLocks noChangeArrowheads="1"/>
          </p:cNvSpPr>
          <p:nvPr/>
        </p:nvSpPr>
        <p:spPr bwMode="auto">
          <a:xfrm>
            <a:off x="6899275" y="5810250"/>
            <a:ext cx="180975" cy="179388"/>
          </a:xfrm>
          <a:prstGeom prst="ellipse">
            <a:avLst/>
          </a:prstGeom>
          <a:solidFill>
            <a:srgbClr val="FF0000"/>
          </a:solidFill>
          <a:ln w="28575" algn="ctr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grpSp>
        <p:nvGrpSpPr>
          <p:cNvPr id="276578" name="Group 98"/>
          <p:cNvGrpSpPr>
            <a:grpSpLocks/>
          </p:cNvGrpSpPr>
          <p:nvPr/>
        </p:nvGrpSpPr>
        <p:grpSpPr bwMode="auto">
          <a:xfrm>
            <a:off x="2417763" y="4389438"/>
            <a:ext cx="360362" cy="360362"/>
            <a:chOff x="2811" y="2341"/>
            <a:chExt cx="227" cy="227"/>
          </a:xfrm>
        </p:grpSpPr>
        <p:sp>
          <p:nvSpPr>
            <p:cNvPr id="13387" name="Line 99"/>
            <p:cNvSpPr>
              <a:spLocks noChangeShapeType="1"/>
            </p:cNvSpPr>
            <p:nvPr/>
          </p:nvSpPr>
          <p:spPr bwMode="auto">
            <a:xfrm>
              <a:off x="2924" y="2341"/>
              <a:ext cx="0" cy="227"/>
            </a:xfrm>
            <a:prstGeom prst="line">
              <a:avLst/>
            </a:prstGeom>
            <a:noFill/>
            <a:ln w="28575">
              <a:solidFill>
                <a:srgbClr val="0000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3388" name="Line 100"/>
            <p:cNvSpPr>
              <a:spLocks noChangeShapeType="1"/>
            </p:cNvSpPr>
            <p:nvPr/>
          </p:nvSpPr>
          <p:spPr bwMode="auto">
            <a:xfrm rot="-5400000">
              <a:off x="2925" y="2341"/>
              <a:ext cx="0" cy="227"/>
            </a:xfrm>
            <a:prstGeom prst="line">
              <a:avLst/>
            </a:prstGeom>
            <a:noFill/>
            <a:ln w="28575">
              <a:solidFill>
                <a:srgbClr val="0000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</p:grpSp>
      <p:grpSp>
        <p:nvGrpSpPr>
          <p:cNvPr id="276581" name="Group 101"/>
          <p:cNvGrpSpPr>
            <a:grpSpLocks/>
          </p:cNvGrpSpPr>
          <p:nvPr/>
        </p:nvGrpSpPr>
        <p:grpSpPr bwMode="auto">
          <a:xfrm>
            <a:off x="2417763" y="5722938"/>
            <a:ext cx="360362" cy="360362"/>
            <a:chOff x="2811" y="2341"/>
            <a:chExt cx="227" cy="227"/>
          </a:xfrm>
        </p:grpSpPr>
        <p:sp>
          <p:nvSpPr>
            <p:cNvPr id="13385" name="Line 102"/>
            <p:cNvSpPr>
              <a:spLocks noChangeShapeType="1"/>
            </p:cNvSpPr>
            <p:nvPr/>
          </p:nvSpPr>
          <p:spPr bwMode="auto">
            <a:xfrm>
              <a:off x="2924" y="2341"/>
              <a:ext cx="0" cy="227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3386" name="Line 103"/>
            <p:cNvSpPr>
              <a:spLocks noChangeShapeType="1"/>
            </p:cNvSpPr>
            <p:nvPr/>
          </p:nvSpPr>
          <p:spPr bwMode="auto">
            <a:xfrm rot="-5400000">
              <a:off x="2925" y="2341"/>
              <a:ext cx="0" cy="227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</p:grpSp>
      <p:grpSp>
        <p:nvGrpSpPr>
          <p:cNvPr id="276584" name="Group 104"/>
          <p:cNvGrpSpPr>
            <a:grpSpLocks/>
          </p:cNvGrpSpPr>
          <p:nvPr/>
        </p:nvGrpSpPr>
        <p:grpSpPr bwMode="auto">
          <a:xfrm>
            <a:off x="6808788" y="4389438"/>
            <a:ext cx="360362" cy="360362"/>
            <a:chOff x="2811" y="2341"/>
            <a:chExt cx="227" cy="227"/>
          </a:xfrm>
        </p:grpSpPr>
        <p:sp>
          <p:nvSpPr>
            <p:cNvPr id="13383" name="Line 105"/>
            <p:cNvSpPr>
              <a:spLocks noChangeShapeType="1"/>
            </p:cNvSpPr>
            <p:nvPr/>
          </p:nvSpPr>
          <p:spPr bwMode="auto">
            <a:xfrm>
              <a:off x="2924" y="2341"/>
              <a:ext cx="0" cy="227"/>
            </a:xfrm>
            <a:prstGeom prst="line">
              <a:avLst/>
            </a:prstGeom>
            <a:noFill/>
            <a:ln w="28575">
              <a:solidFill>
                <a:srgbClr val="0000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13384" name="Line 106"/>
            <p:cNvSpPr>
              <a:spLocks noChangeShapeType="1"/>
            </p:cNvSpPr>
            <p:nvPr/>
          </p:nvSpPr>
          <p:spPr bwMode="auto">
            <a:xfrm rot="-5400000">
              <a:off x="2925" y="2341"/>
              <a:ext cx="0" cy="227"/>
            </a:xfrm>
            <a:prstGeom prst="line">
              <a:avLst/>
            </a:prstGeom>
            <a:noFill/>
            <a:ln w="28575">
              <a:solidFill>
                <a:srgbClr val="0000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</p:grpSp>
      <p:sp>
        <p:nvSpPr>
          <p:cNvPr id="117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76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76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76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76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76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76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276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76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276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76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276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276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276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76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76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276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276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276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276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276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276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 nodeType="clickPar">
                      <p:stCondLst>
                        <p:cond delay="indefinite"/>
                      </p:stCondLst>
                      <p:childTnLst>
                        <p:par>
                          <p:cTn id="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276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 nodeType="clickPar">
                      <p:stCondLst>
                        <p:cond delay="indefinite"/>
                      </p:stCondLst>
                      <p:childTnLst>
                        <p:par>
                          <p:cTn id="9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4" dur="500"/>
                                        <p:tgtEl>
                                          <p:spTgt spid="276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276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0" dur="500"/>
                                        <p:tgtEl>
                                          <p:spTgt spid="276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276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276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1" dur="500"/>
                                        <p:tgtEl>
                                          <p:spTgt spid="276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 nodeType="clickPar">
                      <p:stCondLst>
                        <p:cond delay="indefinite"/>
                      </p:stCondLst>
                      <p:childTnLst>
                        <p:par>
                          <p:cTn id="1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500"/>
                                        <p:tgtEl>
                                          <p:spTgt spid="276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 nodeType="clickPar">
                      <p:stCondLst>
                        <p:cond delay="indefinite"/>
                      </p:stCondLst>
                      <p:childTnLst>
                        <p:par>
                          <p:cTn id="1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1" dur="500"/>
                                        <p:tgtEl>
                                          <p:spTgt spid="276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4" dur="500"/>
                                        <p:tgtEl>
                                          <p:spTgt spid="276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7" dur="500"/>
                                        <p:tgtEl>
                                          <p:spTgt spid="276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0" dur="500"/>
                                        <p:tgtEl>
                                          <p:spTgt spid="276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3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4" dur="500"/>
                                        <p:tgtEl>
                                          <p:spTgt spid="276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7" dur="500"/>
                                        <p:tgtEl>
                                          <p:spTgt spid="276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0" dur="500"/>
                                        <p:tgtEl>
                                          <p:spTgt spid="276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 nodeType="clickPar">
                      <p:stCondLst>
                        <p:cond delay="indefinite"/>
                      </p:stCondLst>
                      <p:childTnLst>
                        <p:par>
                          <p:cTn id="1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5" dur="500"/>
                                        <p:tgtEl>
                                          <p:spTgt spid="276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 nodeType="clickPar">
                      <p:stCondLst>
                        <p:cond delay="indefinite"/>
                      </p:stCondLst>
                      <p:childTnLst>
                        <p:par>
                          <p:cTn id="1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0" dur="500"/>
                                        <p:tgtEl>
                                          <p:spTgt spid="276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 nodeType="clickPar">
                      <p:stCondLst>
                        <p:cond delay="indefinite"/>
                      </p:stCondLst>
                      <p:childTnLst>
                        <p:par>
                          <p:cTn id="1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5" dur="500"/>
                                        <p:tgtEl>
                                          <p:spTgt spid="276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8" dur="500"/>
                                        <p:tgtEl>
                                          <p:spTgt spid="276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1" dur="500"/>
                                        <p:tgtEl>
                                          <p:spTgt spid="276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4" dur="500"/>
                                        <p:tgtEl>
                                          <p:spTgt spid="276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8" dur="500"/>
                                        <p:tgtEl>
                                          <p:spTgt spid="276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1" dur="500"/>
                                        <p:tgtEl>
                                          <p:spTgt spid="276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4" dur="500"/>
                                        <p:tgtEl>
                                          <p:spTgt spid="276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 nodeType="clickPar">
                      <p:stCondLst>
                        <p:cond delay="indefinite"/>
                      </p:stCondLst>
                      <p:childTnLst>
                        <p:par>
                          <p:cTn id="1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9" dur="500"/>
                                        <p:tgtEl>
                                          <p:spTgt spid="276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 nodeType="clickPar">
                      <p:stCondLst>
                        <p:cond delay="indefinite"/>
                      </p:stCondLst>
                      <p:childTnLst>
                        <p:par>
                          <p:cTn id="1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4" dur="500"/>
                                        <p:tgtEl>
                                          <p:spTgt spid="276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 nodeType="clickPar">
                      <p:stCondLst>
                        <p:cond delay="indefinite"/>
                      </p:stCondLst>
                      <p:childTnLst>
                        <p:par>
                          <p:cTn id="1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9" dur="500"/>
                                        <p:tgtEl>
                                          <p:spTgt spid="276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2" dur="500"/>
                                        <p:tgtEl>
                                          <p:spTgt spid="276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5" dur="500"/>
                                        <p:tgtEl>
                                          <p:spTgt spid="276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8" dur="500"/>
                                        <p:tgtEl>
                                          <p:spTgt spid="276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1" dur="500"/>
                                        <p:tgtEl>
                                          <p:spTgt spid="276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4" dur="500"/>
                                        <p:tgtEl>
                                          <p:spTgt spid="276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 nodeType="clickPar">
                      <p:stCondLst>
                        <p:cond delay="indefinite"/>
                      </p:stCondLst>
                      <p:childTnLst>
                        <p:par>
                          <p:cTn id="2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9" dur="500"/>
                                        <p:tgtEl>
                                          <p:spTgt spid="2765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0" fill="hold" nodeType="clickPar">
                      <p:stCondLst>
                        <p:cond delay="indefinite"/>
                      </p:stCondLst>
                      <p:childTnLst>
                        <p:par>
                          <p:cTn id="2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2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14" dur="500"/>
                                        <p:tgtEl>
                                          <p:spTgt spid="276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17" dur="500"/>
                                        <p:tgtEl>
                                          <p:spTgt spid="276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 nodeType="clickPar">
                      <p:stCondLst>
                        <p:cond delay="indefinite"/>
                      </p:stCondLst>
                      <p:childTnLst>
                        <p:par>
                          <p:cTn id="2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2" dur="500"/>
                                        <p:tgtEl>
                                          <p:spTgt spid="276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5" dur="500"/>
                                        <p:tgtEl>
                                          <p:spTgt spid="276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8" dur="500"/>
                                        <p:tgtEl>
                                          <p:spTgt spid="276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1" dur="500"/>
                                        <p:tgtEl>
                                          <p:spTgt spid="276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4" dur="500"/>
                                        <p:tgtEl>
                                          <p:spTgt spid="276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7" dur="500"/>
                                        <p:tgtEl>
                                          <p:spTgt spid="276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8" fill="hold" nodeType="clickPar">
                      <p:stCondLst>
                        <p:cond delay="indefinite"/>
                      </p:stCondLst>
                      <p:childTnLst>
                        <p:par>
                          <p:cTn id="2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2" dur="500"/>
                                        <p:tgtEl>
                                          <p:spTgt spid="276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3" fill="hold" nodeType="clickPar">
                      <p:stCondLst>
                        <p:cond delay="indefinite"/>
                      </p:stCondLst>
                      <p:childTnLst>
                        <p:par>
                          <p:cTn id="2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47" dur="500"/>
                                        <p:tgtEl>
                                          <p:spTgt spid="276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50" dur="500"/>
                                        <p:tgtEl>
                                          <p:spTgt spid="276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500"/>
                            </p:stCondLst>
                            <p:childTnLst>
                              <p:par>
                                <p:cTn id="25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482" grpId="0" animBg="1"/>
      <p:bldP spid="276483" grpId="0" animBg="1"/>
      <p:bldP spid="276594" grpId="0" animBg="1"/>
      <p:bldP spid="276595" grpId="0" animBg="1"/>
      <p:bldP spid="276484" grpId="0" animBg="1"/>
      <p:bldP spid="276485" grpId="0" animBg="1"/>
      <p:bldP spid="276557" grpId="0" animBg="1"/>
      <p:bldP spid="276558" grpId="0" animBg="1"/>
      <p:bldP spid="276492" grpId="0" animBg="1"/>
      <p:bldP spid="276493" grpId="0" animBg="1"/>
      <p:bldP spid="276494" grpId="0" animBg="1"/>
      <p:bldP spid="276496" grpId="0"/>
      <p:bldP spid="276497" grpId="0" animBg="1"/>
      <p:bldP spid="276503" grpId="0" animBg="1"/>
      <p:bldP spid="276504" grpId="0" animBg="1"/>
      <p:bldP spid="276505" grpId="0" animBg="1"/>
      <p:bldP spid="276506" grpId="0"/>
      <p:bldP spid="276507" grpId="0" animBg="1"/>
      <p:bldP spid="276513" grpId="0" animBg="1"/>
      <p:bldP spid="276514" grpId="0" animBg="1"/>
      <p:bldP spid="276515" grpId="0" animBg="1"/>
      <p:bldP spid="276517" grpId="0"/>
      <p:bldP spid="276518" grpId="0" animBg="1"/>
      <p:bldP spid="276524" grpId="0" animBg="1"/>
      <p:bldP spid="276525" grpId="0" animBg="1"/>
      <p:bldP spid="276526" grpId="0" animBg="1"/>
      <p:bldP spid="276527" grpId="0"/>
      <p:bldP spid="276528" grpId="0" animBg="1"/>
      <p:bldP spid="276534" grpId="0" animBg="1"/>
      <p:bldP spid="276535" grpId="0" animBg="1"/>
      <p:bldP spid="276536" grpId="0" animBg="1"/>
      <p:bldP spid="276537" grpId="0"/>
      <p:bldP spid="276538" grpId="0" animBg="1"/>
      <p:bldP spid="276539" grpId="0" animBg="1"/>
      <p:bldP spid="276545" grpId="0" animBg="1"/>
      <p:bldP spid="276546" grpId="0" animBg="1"/>
      <p:bldP spid="276547" grpId="0" animBg="1"/>
      <p:bldP spid="276549" grpId="0"/>
      <p:bldP spid="276550" grpId="0" animBg="1"/>
      <p:bldP spid="276551" grpId="0" animBg="1"/>
      <p:bldP spid="276559" grpId="0" animBg="1"/>
      <p:bldP spid="276560" grpId="0"/>
      <p:bldP spid="276561" grpId="0" animBg="1"/>
      <p:bldP spid="276567" grpId="0" animBg="1"/>
      <p:bldP spid="276568" grpId="0"/>
      <p:bldP spid="276569" grpId="0" animBg="1"/>
      <p:bldP spid="276570" grpId="0" animBg="1"/>
      <p:bldP spid="276571" grpId="0" animBg="1"/>
      <p:bldP spid="276495" grpId="0" animBg="1"/>
      <p:bldP spid="276516" grpId="0" animBg="1"/>
      <p:bldP spid="276548" grpId="0" animBg="1"/>
      <p:bldP spid="1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13A6B87-B036-4C88-BB52-EDC8FC049FB2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54B61F-BAF3-44E5-870A-759088186E76}" type="slidenum">
              <a:rPr lang="en-AU"/>
              <a:pPr>
                <a:defRPr/>
              </a:pPr>
              <a:t>7</a:t>
            </a:fld>
            <a:endParaRPr lang="en-AU"/>
          </a:p>
        </p:txBody>
      </p:sp>
      <p:sp>
        <p:nvSpPr>
          <p:cNvPr id="278530" name="Text Box 2"/>
          <p:cNvSpPr txBox="1">
            <a:spLocks noChangeArrowheads="1"/>
          </p:cNvSpPr>
          <p:nvPr/>
        </p:nvSpPr>
        <p:spPr bwMode="auto">
          <a:xfrm>
            <a:off x="1689100" y="5164138"/>
            <a:ext cx="5764213" cy="1433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8800"/>
              <a:t>F = BIl {</a:t>
            </a:r>
            <a:r>
              <a:rPr lang="en-AU" altLang="en-US" sz="8800">
                <a:solidFill>
                  <a:srgbClr val="FF0000"/>
                </a:solidFill>
              </a:rPr>
              <a:t>N</a:t>
            </a:r>
            <a:r>
              <a:rPr lang="en-AU" altLang="en-US" sz="8800"/>
              <a:t>}</a:t>
            </a:r>
          </a:p>
        </p:txBody>
      </p:sp>
      <p:sp>
        <p:nvSpPr>
          <p:cNvPr id="278531" name="Text Box 3"/>
          <p:cNvSpPr txBox="1">
            <a:spLocks noChangeArrowheads="1"/>
          </p:cNvSpPr>
          <p:nvPr/>
        </p:nvSpPr>
        <p:spPr bwMode="auto">
          <a:xfrm>
            <a:off x="431800" y="333375"/>
            <a:ext cx="68468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800"/>
              <a:t>The magnitude of the force depends on:</a:t>
            </a:r>
          </a:p>
        </p:txBody>
      </p:sp>
      <p:sp>
        <p:nvSpPr>
          <p:cNvPr id="278532" name="Text Box 4"/>
          <p:cNvSpPr txBox="1">
            <a:spLocks noChangeArrowheads="1"/>
          </p:cNvSpPr>
          <p:nvPr/>
        </p:nvSpPr>
        <p:spPr bwMode="auto">
          <a:xfrm>
            <a:off x="755650" y="1055688"/>
            <a:ext cx="56515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400" dirty="0"/>
              <a:t>The strength of the magnetic field,</a:t>
            </a:r>
          </a:p>
        </p:txBody>
      </p:sp>
      <p:sp>
        <p:nvSpPr>
          <p:cNvPr id="278533" name="Text Box 5"/>
          <p:cNvSpPr txBox="1">
            <a:spLocks noChangeArrowheads="1"/>
          </p:cNvSpPr>
          <p:nvPr/>
        </p:nvSpPr>
        <p:spPr bwMode="auto">
          <a:xfrm>
            <a:off x="4248150" y="1612900"/>
            <a:ext cx="46799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400">
                <a:solidFill>
                  <a:schemeClr val="hlink"/>
                </a:solidFill>
              </a:rPr>
              <a:t>Flux Density (B)	{</a:t>
            </a:r>
            <a:r>
              <a:rPr lang="en-AU" altLang="en-US" sz="2400">
                <a:solidFill>
                  <a:srgbClr val="FF0000"/>
                </a:solidFill>
              </a:rPr>
              <a:t>Tesla</a:t>
            </a:r>
            <a:r>
              <a:rPr lang="en-AU" altLang="en-US" sz="2400">
                <a:solidFill>
                  <a:schemeClr val="accent2"/>
                </a:solidFill>
              </a:rPr>
              <a:t>}</a:t>
            </a:r>
            <a:endParaRPr lang="en-AU" altLang="en-US" sz="2400">
              <a:solidFill>
                <a:schemeClr val="hlink"/>
              </a:solidFill>
            </a:endParaRPr>
          </a:p>
        </p:txBody>
      </p:sp>
      <p:sp>
        <p:nvSpPr>
          <p:cNvPr id="278534" name="Text Box 6"/>
          <p:cNvSpPr txBox="1">
            <a:spLocks noChangeArrowheads="1"/>
          </p:cNvSpPr>
          <p:nvPr/>
        </p:nvSpPr>
        <p:spPr bwMode="auto">
          <a:xfrm>
            <a:off x="755650" y="3781425"/>
            <a:ext cx="81359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400"/>
              <a:t>The length of the conductor in the magnetic field,</a:t>
            </a:r>
          </a:p>
        </p:txBody>
      </p:sp>
      <p:sp>
        <p:nvSpPr>
          <p:cNvPr id="278535" name="Text Box 7"/>
          <p:cNvSpPr txBox="1">
            <a:spLocks noChangeArrowheads="1"/>
          </p:cNvSpPr>
          <p:nvPr/>
        </p:nvSpPr>
        <p:spPr bwMode="auto">
          <a:xfrm>
            <a:off x="4248150" y="4340225"/>
            <a:ext cx="46799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400">
                <a:solidFill>
                  <a:schemeClr val="hlink"/>
                </a:solidFill>
              </a:rPr>
              <a:t>Length (l)		</a:t>
            </a:r>
            <a:r>
              <a:rPr lang="en-AU" altLang="en-US" sz="2400">
                <a:solidFill>
                  <a:schemeClr val="accent2"/>
                </a:solidFill>
              </a:rPr>
              <a:t>{</a:t>
            </a:r>
            <a:r>
              <a:rPr lang="en-AU" altLang="en-US" sz="2400">
                <a:solidFill>
                  <a:srgbClr val="FF0000"/>
                </a:solidFill>
              </a:rPr>
              <a:t>meters</a:t>
            </a:r>
            <a:r>
              <a:rPr lang="en-AU" altLang="en-US" sz="2400">
                <a:solidFill>
                  <a:schemeClr val="accent2"/>
                </a:solidFill>
              </a:rPr>
              <a:t>}</a:t>
            </a:r>
          </a:p>
        </p:txBody>
      </p:sp>
      <p:sp>
        <p:nvSpPr>
          <p:cNvPr id="278536" name="Text Box 8"/>
          <p:cNvSpPr txBox="1">
            <a:spLocks noChangeArrowheads="1"/>
          </p:cNvSpPr>
          <p:nvPr/>
        </p:nvSpPr>
        <p:spPr bwMode="auto">
          <a:xfrm>
            <a:off x="755650" y="2170113"/>
            <a:ext cx="80645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400"/>
              <a:t>The current flowing in the conductor,</a:t>
            </a:r>
          </a:p>
        </p:txBody>
      </p:sp>
      <p:sp>
        <p:nvSpPr>
          <p:cNvPr id="278537" name="Text Box 9"/>
          <p:cNvSpPr txBox="1">
            <a:spLocks noChangeArrowheads="1"/>
          </p:cNvSpPr>
          <p:nvPr/>
        </p:nvSpPr>
        <p:spPr bwMode="auto">
          <a:xfrm>
            <a:off x="4248150" y="2727325"/>
            <a:ext cx="46799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400">
                <a:solidFill>
                  <a:schemeClr val="hlink"/>
                </a:solidFill>
              </a:rPr>
              <a:t>Current (I)		{</a:t>
            </a:r>
            <a:r>
              <a:rPr lang="en-AU" altLang="en-US" sz="2400">
                <a:solidFill>
                  <a:srgbClr val="FF0000"/>
                </a:solidFill>
              </a:rPr>
              <a:t>Amps</a:t>
            </a:r>
            <a:r>
              <a:rPr lang="en-AU" altLang="en-US" sz="2400">
                <a:solidFill>
                  <a:schemeClr val="hlink"/>
                </a:solidFill>
              </a:rPr>
              <a:t>}</a:t>
            </a:r>
          </a:p>
        </p:txBody>
      </p:sp>
      <p:sp>
        <p:nvSpPr>
          <p:cNvPr id="278538" name="Rectangle 10"/>
          <p:cNvSpPr>
            <a:spLocks noChangeArrowheads="1"/>
          </p:cNvSpPr>
          <p:nvPr/>
        </p:nvSpPr>
        <p:spPr bwMode="auto">
          <a:xfrm>
            <a:off x="755650" y="3284538"/>
            <a:ext cx="6731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/>
              <a:t> and</a:t>
            </a:r>
          </a:p>
        </p:txBody>
      </p:sp>
      <p:sp>
        <p:nvSpPr>
          <p:cNvPr id="14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8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78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78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78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78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78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78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78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78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8530" grpId="0"/>
      <p:bldP spid="278531" grpId="0"/>
      <p:bldP spid="278532" grpId="0"/>
      <p:bldP spid="278533" grpId="0"/>
      <p:bldP spid="278534" grpId="0"/>
      <p:bldP spid="278535" grpId="0"/>
      <p:bldP spid="278536" grpId="0"/>
      <p:bldP spid="278537" grpId="0"/>
      <p:bldP spid="278538" grpId="0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DA72587-E417-42AC-AFBC-B03D098B9C09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D6D2C4-8BBB-41CD-A173-47D51C1F021E}" type="slidenum">
              <a:rPr lang="en-AU"/>
              <a:pPr>
                <a:defRPr/>
              </a:pPr>
              <a:t>8</a:t>
            </a:fld>
            <a:endParaRPr lang="en-AU"/>
          </a:p>
        </p:txBody>
      </p:sp>
      <p:sp>
        <p:nvSpPr>
          <p:cNvPr id="280579" name="Text Box 3"/>
          <p:cNvSpPr txBox="1">
            <a:spLocks noChangeArrowheads="1"/>
          </p:cNvSpPr>
          <p:nvPr/>
        </p:nvSpPr>
        <p:spPr bwMode="auto">
          <a:xfrm>
            <a:off x="1288574" y="2369966"/>
            <a:ext cx="155523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b="1" dirty="0">
                <a:latin typeface="MT Extra" panose="05050102010205020202" pitchFamily="18" charset="2"/>
              </a:rPr>
              <a:t>l</a:t>
            </a:r>
            <a:r>
              <a:rPr lang="en-AU" altLang="en-US" dirty="0"/>
              <a:t> = 200 mm</a:t>
            </a:r>
          </a:p>
        </p:txBody>
      </p:sp>
      <p:sp>
        <p:nvSpPr>
          <p:cNvPr id="280580" name="Text Box 4"/>
          <p:cNvSpPr txBox="1">
            <a:spLocks noChangeArrowheads="1"/>
          </p:cNvSpPr>
          <p:nvPr/>
        </p:nvSpPr>
        <p:spPr bwMode="auto">
          <a:xfrm>
            <a:off x="1232818" y="3354276"/>
            <a:ext cx="12509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/>
              <a:t>B = 0.4 T</a:t>
            </a:r>
          </a:p>
        </p:txBody>
      </p:sp>
      <p:sp>
        <p:nvSpPr>
          <p:cNvPr id="280581" name="Text Box 5"/>
          <p:cNvSpPr txBox="1">
            <a:spLocks noChangeArrowheads="1"/>
          </p:cNvSpPr>
          <p:nvPr/>
        </p:nvSpPr>
        <p:spPr bwMode="auto">
          <a:xfrm>
            <a:off x="1277985" y="2863738"/>
            <a:ext cx="11779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/>
              <a:t>I = 30 A</a:t>
            </a:r>
          </a:p>
        </p:txBody>
      </p:sp>
      <p:sp>
        <p:nvSpPr>
          <p:cNvPr id="280582" name="Text Box 6"/>
          <p:cNvSpPr txBox="1">
            <a:spLocks noChangeArrowheads="1"/>
          </p:cNvSpPr>
          <p:nvPr/>
        </p:nvSpPr>
        <p:spPr bwMode="auto">
          <a:xfrm>
            <a:off x="4765364" y="2312876"/>
            <a:ext cx="16208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400" dirty="0"/>
              <a:t>F = </a:t>
            </a:r>
            <a:r>
              <a:rPr lang="en-AU" altLang="en-US" sz="2400" dirty="0" err="1"/>
              <a:t>BI</a:t>
            </a:r>
            <a:r>
              <a:rPr lang="en-AU" altLang="en-US" sz="2400" b="1" dirty="0" err="1">
                <a:latin typeface="MT Extra" panose="05050102010205020202" pitchFamily="18" charset="2"/>
              </a:rPr>
              <a:t>l</a:t>
            </a:r>
            <a:endParaRPr lang="en-AU" altLang="en-US" sz="2400" b="1" dirty="0">
              <a:latin typeface="MT Extra" panose="05050102010205020202" pitchFamily="18" charset="2"/>
            </a:endParaRPr>
          </a:p>
        </p:txBody>
      </p:sp>
      <p:sp>
        <p:nvSpPr>
          <p:cNvPr id="280583" name="Text Box 7"/>
          <p:cNvSpPr txBox="1">
            <a:spLocks noChangeArrowheads="1"/>
          </p:cNvSpPr>
          <p:nvPr/>
        </p:nvSpPr>
        <p:spPr bwMode="auto">
          <a:xfrm>
            <a:off x="4765364" y="2803413"/>
            <a:ext cx="38750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400"/>
              <a:t>F = 0.4 x 30 x 200 x 10</a:t>
            </a:r>
            <a:r>
              <a:rPr lang="en-AU" altLang="en-US" sz="2400" baseline="30000"/>
              <a:t>-3</a:t>
            </a:r>
            <a:r>
              <a:rPr lang="en-AU" altLang="en-US" sz="2400"/>
              <a:t>  </a:t>
            </a:r>
          </a:p>
        </p:txBody>
      </p:sp>
      <p:sp>
        <p:nvSpPr>
          <p:cNvPr id="280584" name="Text Box 8"/>
          <p:cNvSpPr txBox="1">
            <a:spLocks noChangeArrowheads="1"/>
          </p:cNvSpPr>
          <p:nvPr/>
        </p:nvSpPr>
        <p:spPr bwMode="auto">
          <a:xfrm>
            <a:off x="4765364" y="3293951"/>
            <a:ext cx="14874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400"/>
              <a:t>F = 2.4 N</a:t>
            </a: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414000" y="500737"/>
            <a:ext cx="8316000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lnSpc>
                <a:spcPct val="125000"/>
              </a:lnSpc>
              <a:spcBef>
                <a:spcPts val="600"/>
              </a:spcBef>
            </a:pPr>
            <a:r>
              <a:rPr lang="en-AU" altLang="en-US" dirty="0" smtClean="0"/>
              <a:t>Calculate the force acting on a 200 mm length of conductor carrying 30A of current at right angles to a magnetic field of  0.4 T.</a:t>
            </a:r>
            <a:endParaRPr lang="en-AU" altLang="en-US" dirty="0"/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575556" y="1700808"/>
            <a:ext cx="239841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 anchorCtr="0">
            <a:spAutoFit/>
          </a:bodyPr>
          <a:lstStyle>
            <a:defPPr>
              <a:defRPr lang="en-AU"/>
            </a:defPPr>
            <a:lvl1pPr eaLnBrk="1" hangingPunct="1">
              <a:defRPr sz="2000" baseline="0">
                <a:solidFill>
                  <a:srgbClr val="0000FF"/>
                </a:solidFill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</a:lvl9pPr>
          </a:lstStyle>
          <a:p>
            <a:r>
              <a:rPr lang="en-AU" altLang="en-US" dirty="0"/>
              <a:t>What do we know?</a:t>
            </a:r>
          </a:p>
        </p:txBody>
      </p:sp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4588146" y="1702868"/>
            <a:ext cx="336823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 anchorCtr="0">
            <a:spAutoFit/>
          </a:bodyPr>
          <a:lstStyle>
            <a:defPPr>
              <a:defRPr lang="en-AU"/>
            </a:defPPr>
            <a:lvl1pPr eaLnBrk="1" hangingPunct="1">
              <a:defRPr sz="2000" baseline="0">
                <a:solidFill>
                  <a:srgbClr val="0000FF"/>
                </a:solidFill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</a:lvl9pPr>
          </a:lstStyle>
          <a:p>
            <a:r>
              <a:rPr lang="en-AU" altLang="en-US" dirty="0"/>
              <a:t>What do we want to know?</a:t>
            </a:r>
          </a:p>
        </p:txBody>
      </p:sp>
      <p:cxnSp>
        <p:nvCxnSpPr>
          <p:cNvPr id="16" name="Straight Connector 15"/>
          <p:cNvCxnSpPr/>
          <p:nvPr/>
        </p:nvCxnSpPr>
        <p:spPr bwMode="auto">
          <a:xfrm>
            <a:off x="4247964" y="872716"/>
            <a:ext cx="1764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Straight Connector 16"/>
          <p:cNvCxnSpPr/>
          <p:nvPr/>
        </p:nvCxnSpPr>
        <p:spPr bwMode="auto">
          <a:xfrm>
            <a:off x="461330" y="1268760"/>
            <a:ext cx="1764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Straight Connector 17"/>
          <p:cNvCxnSpPr/>
          <p:nvPr/>
        </p:nvCxnSpPr>
        <p:spPr bwMode="auto">
          <a:xfrm>
            <a:off x="4763009" y="1268760"/>
            <a:ext cx="2736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Straight Connector 18"/>
          <p:cNvCxnSpPr/>
          <p:nvPr/>
        </p:nvCxnSpPr>
        <p:spPr bwMode="auto">
          <a:xfrm>
            <a:off x="2123804" y="872716"/>
            <a:ext cx="684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80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80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80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80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80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80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0579" grpId="0"/>
      <p:bldP spid="280580" grpId="0"/>
      <p:bldP spid="280581" grpId="0"/>
      <p:bldP spid="280582" grpId="0"/>
      <p:bldP spid="280583" grpId="0"/>
      <p:bldP spid="280584" grpId="0"/>
      <p:bldP spid="14" grpId="0"/>
      <p:bldP spid="15" grpId="0"/>
      <p:bldP spid="2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Oval 16388"/>
          <p:cNvSpPr>
            <a:spLocks noChangeAspect="1"/>
          </p:cNvSpPr>
          <p:nvPr/>
        </p:nvSpPr>
        <p:spPr bwMode="auto">
          <a:xfrm>
            <a:off x="2808196" y="1269152"/>
            <a:ext cx="3528000" cy="3528000"/>
          </a:xfrm>
          <a:prstGeom prst="ellipse">
            <a:avLst/>
          </a:prstGeom>
          <a:noFill/>
          <a:ln w="28575" cap="flat" cmpd="sng" algn="ctr">
            <a:solidFill>
              <a:srgbClr val="0000FF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996633" y="1751162"/>
            <a:ext cx="7150735" cy="2734574"/>
            <a:chOff x="1164566" y="1751162"/>
            <a:chExt cx="7150735" cy="2734574"/>
          </a:xfrm>
        </p:grpSpPr>
        <p:sp>
          <p:nvSpPr>
            <p:cNvPr id="2" name="Freeform 1"/>
            <p:cNvSpPr/>
            <p:nvPr/>
          </p:nvSpPr>
          <p:spPr bwMode="auto">
            <a:xfrm>
              <a:off x="1164566" y="1751162"/>
              <a:ext cx="1751162" cy="2734574"/>
            </a:xfrm>
            <a:custGeom>
              <a:avLst/>
              <a:gdLst>
                <a:gd name="connsiteX0" fmla="*/ 51759 w 1751162"/>
                <a:gd name="connsiteY0" fmla="*/ 0 h 2734574"/>
                <a:gd name="connsiteX1" fmla="*/ 1708030 w 1751162"/>
                <a:gd name="connsiteY1" fmla="*/ 25880 h 2734574"/>
                <a:gd name="connsiteX2" fmla="*/ 1406106 w 1751162"/>
                <a:gd name="connsiteY2" fmla="*/ 586596 h 2734574"/>
                <a:gd name="connsiteX3" fmla="*/ 1302589 w 1751162"/>
                <a:gd name="connsiteY3" fmla="*/ 1069676 h 2734574"/>
                <a:gd name="connsiteX4" fmla="*/ 1293962 w 1751162"/>
                <a:gd name="connsiteY4" fmla="*/ 1431985 h 2734574"/>
                <a:gd name="connsiteX5" fmla="*/ 1337094 w 1751162"/>
                <a:gd name="connsiteY5" fmla="*/ 1802921 h 2734574"/>
                <a:gd name="connsiteX6" fmla="*/ 1431985 w 1751162"/>
                <a:gd name="connsiteY6" fmla="*/ 2139351 h 2734574"/>
                <a:gd name="connsiteX7" fmla="*/ 1673525 w 1751162"/>
                <a:gd name="connsiteY7" fmla="*/ 2613804 h 2734574"/>
                <a:gd name="connsiteX8" fmla="*/ 1751162 w 1751162"/>
                <a:gd name="connsiteY8" fmla="*/ 2734574 h 2734574"/>
                <a:gd name="connsiteX9" fmla="*/ 0 w 1751162"/>
                <a:gd name="connsiteY9" fmla="*/ 2725947 h 2734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51162" h="2734574">
                  <a:moveTo>
                    <a:pt x="51759" y="0"/>
                  </a:moveTo>
                  <a:lnTo>
                    <a:pt x="1708030" y="25880"/>
                  </a:lnTo>
                  <a:lnTo>
                    <a:pt x="1406106" y="586596"/>
                  </a:lnTo>
                  <a:lnTo>
                    <a:pt x="1302589" y="1069676"/>
                  </a:lnTo>
                  <a:lnTo>
                    <a:pt x="1293962" y="1431985"/>
                  </a:lnTo>
                  <a:lnTo>
                    <a:pt x="1337094" y="1802921"/>
                  </a:lnTo>
                  <a:lnTo>
                    <a:pt x="1431985" y="2139351"/>
                  </a:lnTo>
                  <a:lnTo>
                    <a:pt x="1673525" y="2613804"/>
                  </a:lnTo>
                  <a:lnTo>
                    <a:pt x="1751162" y="2734574"/>
                  </a:lnTo>
                  <a:lnTo>
                    <a:pt x="0" y="2725947"/>
                  </a:lnTo>
                </a:path>
              </a:pathLst>
            </a:custGeom>
            <a:noFill/>
            <a:ln w="571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7" name="Freeform 26"/>
            <p:cNvSpPr/>
            <p:nvPr/>
          </p:nvSpPr>
          <p:spPr bwMode="auto">
            <a:xfrm flipH="1">
              <a:off x="6564139" y="1751162"/>
              <a:ext cx="1751162" cy="2734574"/>
            </a:xfrm>
            <a:custGeom>
              <a:avLst/>
              <a:gdLst>
                <a:gd name="connsiteX0" fmla="*/ 51759 w 1751162"/>
                <a:gd name="connsiteY0" fmla="*/ 0 h 2734574"/>
                <a:gd name="connsiteX1" fmla="*/ 1708030 w 1751162"/>
                <a:gd name="connsiteY1" fmla="*/ 25880 h 2734574"/>
                <a:gd name="connsiteX2" fmla="*/ 1406106 w 1751162"/>
                <a:gd name="connsiteY2" fmla="*/ 586596 h 2734574"/>
                <a:gd name="connsiteX3" fmla="*/ 1302589 w 1751162"/>
                <a:gd name="connsiteY3" fmla="*/ 1069676 h 2734574"/>
                <a:gd name="connsiteX4" fmla="*/ 1293962 w 1751162"/>
                <a:gd name="connsiteY4" fmla="*/ 1431985 h 2734574"/>
                <a:gd name="connsiteX5" fmla="*/ 1337094 w 1751162"/>
                <a:gd name="connsiteY5" fmla="*/ 1802921 h 2734574"/>
                <a:gd name="connsiteX6" fmla="*/ 1431985 w 1751162"/>
                <a:gd name="connsiteY6" fmla="*/ 2139351 h 2734574"/>
                <a:gd name="connsiteX7" fmla="*/ 1673525 w 1751162"/>
                <a:gd name="connsiteY7" fmla="*/ 2613804 h 2734574"/>
                <a:gd name="connsiteX8" fmla="*/ 1751162 w 1751162"/>
                <a:gd name="connsiteY8" fmla="*/ 2734574 h 2734574"/>
                <a:gd name="connsiteX9" fmla="*/ 0 w 1751162"/>
                <a:gd name="connsiteY9" fmla="*/ 2725947 h 2734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51162" h="2734574">
                  <a:moveTo>
                    <a:pt x="51759" y="0"/>
                  </a:moveTo>
                  <a:lnTo>
                    <a:pt x="1708030" y="25880"/>
                  </a:lnTo>
                  <a:lnTo>
                    <a:pt x="1406106" y="586596"/>
                  </a:lnTo>
                  <a:lnTo>
                    <a:pt x="1302589" y="1069676"/>
                  </a:lnTo>
                  <a:lnTo>
                    <a:pt x="1293962" y="1431985"/>
                  </a:lnTo>
                  <a:lnTo>
                    <a:pt x="1337094" y="1802921"/>
                  </a:lnTo>
                  <a:lnTo>
                    <a:pt x="1431985" y="2139351"/>
                  </a:lnTo>
                  <a:lnTo>
                    <a:pt x="1673525" y="2613804"/>
                  </a:lnTo>
                  <a:lnTo>
                    <a:pt x="1751162" y="2734574"/>
                  </a:lnTo>
                  <a:lnTo>
                    <a:pt x="0" y="2725947"/>
                  </a:lnTo>
                </a:path>
              </a:pathLst>
            </a:custGeom>
            <a:noFill/>
            <a:ln w="571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en-AU"/>
            </a:p>
          </p:txBody>
        </p:sp>
        <p:grpSp>
          <p:nvGrpSpPr>
            <p:cNvPr id="33" name="Group 6"/>
            <p:cNvGrpSpPr>
              <a:grpSpLocks noChangeAspect="1"/>
            </p:cNvGrpSpPr>
            <p:nvPr/>
          </p:nvGrpSpPr>
          <p:grpSpPr bwMode="auto">
            <a:xfrm rot="16200000">
              <a:off x="4469934" y="1331329"/>
              <a:ext cx="540000" cy="3511324"/>
              <a:chOff x="2676" y="845"/>
              <a:chExt cx="408" cy="2653"/>
            </a:xfrm>
          </p:grpSpPr>
          <p:sp>
            <p:nvSpPr>
              <p:cNvPr id="34" name="Rectangle 7"/>
              <p:cNvSpPr>
                <a:spLocks noChangeArrowheads="1"/>
              </p:cNvSpPr>
              <p:nvPr/>
            </p:nvSpPr>
            <p:spPr bwMode="auto">
              <a:xfrm>
                <a:off x="2676" y="1049"/>
                <a:ext cx="408" cy="2245"/>
              </a:xfrm>
              <a:prstGeom prst="rect">
                <a:avLst/>
              </a:prstGeom>
              <a:solidFill>
                <a:srgbClr val="99CCFF"/>
              </a:solidFill>
              <a:ln w="28575" algn="ctr">
                <a:solidFill>
                  <a:schemeClr val="tx1"/>
                </a:solidFill>
                <a:prstDash val="dash"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35" name="Oval 8"/>
              <p:cNvSpPr>
                <a:spLocks noChangeArrowheads="1"/>
              </p:cNvSpPr>
              <p:nvPr/>
            </p:nvSpPr>
            <p:spPr bwMode="auto">
              <a:xfrm>
                <a:off x="2676" y="845"/>
                <a:ext cx="408" cy="408"/>
              </a:xfrm>
              <a:prstGeom prst="ellipse">
                <a:avLst/>
              </a:prstGeom>
              <a:solidFill>
                <a:srgbClr val="00CCFF"/>
              </a:solidFill>
              <a:ln w="28575" algn="ctr">
                <a:solidFill>
                  <a:srgbClr val="FF0000"/>
                </a:solidFill>
                <a:prstDash val="dash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vert" anchor="ctr"/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/>
                <a:endParaRPr lang="en-AU" altLang="en-US" sz="2400" dirty="0"/>
              </a:p>
            </p:txBody>
          </p:sp>
          <p:sp>
            <p:nvSpPr>
              <p:cNvPr id="36" name="Oval 9"/>
              <p:cNvSpPr>
                <a:spLocks noChangeArrowheads="1"/>
              </p:cNvSpPr>
              <p:nvPr/>
            </p:nvSpPr>
            <p:spPr bwMode="auto">
              <a:xfrm>
                <a:off x="2676" y="3090"/>
                <a:ext cx="408" cy="408"/>
              </a:xfrm>
              <a:prstGeom prst="ellipse">
                <a:avLst/>
              </a:prstGeom>
              <a:solidFill>
                <a:srgbClr val="00CCFF"/>
              </a:solidFill>
              <a:ln w="28575" algn="ctr">
                <a:solidFill>
                  <a:srgbClr val="FF0000"/>
                </a:solidFill>
                <a:prstDash val="dash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vert" anchor="ctr"/>
              <a:lstStyle/>
              <a:p>
                <a:endParaRPr lang="en-AU" altLang="en-US" sz="2400" dirty="0"/>
              </a:p>
            </p:txBody>
          </p:sp>
        </p:grpSp>
      </p:grpSp>
      <p:sp>
        <p:nvSpPr>
          <p:cNvPr id="16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3FA8821-6033-4304-9A3A-E32A8AC313DB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A4F148-BBD2-4C7C-B803-F6B6BD193184}" type="slidenum">
              <a:rPr lang="en-AU"/>
              <a:pPr>
                <a:defRPr/>
              </a:pPr>
              <a:t>9</a:t>
            </a:fld>
            <a:endParaRPr lang="en-AU"/>
          </a:p>
        </p:txBody>
      </p:sp>
      <p:sp>
        <p:nvSpPr>
          <p:cNvPr id="281606" name="Line 6"/>
          <p:cNvSpPr>
            <a:spLocks noChangeShapeType="1"/>
          </p:cNvSpPr>
          <p:nvPr/>
        </p:nvSpPr>
        <p:spPr bwMode="auto">
          <a:xfrm>
            <a:off x="3312281" y="2312988"/>
            <a:ext cx="1655763" cy="0"/>
          </a:xfrm>
          <a:prstGeom prst="line">
            <a:avLst/>
          </a:prstGeom>
          <a:noFill/>
          <a:ln w="44450">
            <a:solidFill>
              <a:srgbClr val="FF0000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281607" name="Line 7"/>
          <p:cNvSpPr>
            <a:spLocks noChangeShapeType="1"/>
          </p:cNvSpPr>
          <p:nvPr/>
        </p:nvSpPr>
        <p:spPr bwMode="auto">
          <a:xfrm>
            <a:off x="3312281" y="2060575"/>
            <a:ext cx="1655763" cy="0"/>
          </a:xfrm>
          <a:prstGeom prst="line">
            <a:avLst/>
          </a:prstGeom>
          <a:noFill/>
          <a:ln w="44450">
            <a:solidFill>
              <a:srgbClr val="FF0000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281608" name="Line 8"/>
          <p:cNvSpPr>
            <a:spLocks noChangeShapeType="1"/>
          </p:cNvSpPr>
          <p:nvPr/>
        </p:nvSpPr>
        <p:spPr bwMode="auto">
          <a:xfrm>
            <a:off x="4176377" y="3752850"/>
            <a:ext cx="1655763" cy="0"/>
          </a:xfrm>
          <a:prstGeom prst="line">
            <a:avLst/>
          </a:prstGeom>
          <a:noFill/>
          <a:ln w="44450">
            <a:solidFill>
              <a:srgbClr val="FF0000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281609" name="Line 9"/>
          <p:cNvSpPr>
            <a:spLocks noChangeShapeType="1"/>
          </p:cNvSpPr>
          <p:nvPr/>
        </p:nvSpPr>
        <p:spPr bwMode="auto">
          <a:xfrm>
            <a:off x="4176377" y="4076700"/>
            <a:ext cx="1655763" cy="0"/>
          </a:xfrm>
          <a:prstGeom prst="line">
            <a:avLst/>
          </a:prstGeom>
          <a:noFill/>
          <a:ln w="44450">
            <a:solidFill>
              <a:srgbClr val="FF0000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281613" name="Line 13"/>
          <p:cNvSpPr>
            <a:spLocks noChangeShapeType="1"/>
          </p:cNvSpPr>
          <p:nvPr/>
        </p:nvSpPr>
        <p:spPr bwMode="auto">
          <a:xfrm>
            <a:off x="6048164" y="3716498"/>
            <a:ext cx="0" cy="1836738"/>
          </a:xfrm>
          <a:prstGeom prst="line">
            <a:avLst/>
          </a:prstGeom>
          <a:noFill/>
          <a:ln w="57150">
            <a:solidFill>
              <a:schemeClr val="tx2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281614" name="Line 14"/>
          <p:cNvSpPr>
            <a:spLocks noChangeShapeType="1"/>
          </p:cNvSpPr>
          <p:nvPr/>
        </p:nvSpPr>
        <p:spPr bwMode="auto">
          <a:xfrm flipV="1">
            <a:off x="3095836" y="476672"/>
            <a:ext cx="0" cy="1836737"/>
          </a:xfrm>
          <a:prstGeom prst="line">
            <a:avLst/>
          </a:prstGeom>
          <a:noFill/>
          <a:ln w="57150">
            <a:solidFill>
              <a:schemeClr val="tx2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3" name="TextBox 2"/>
          <p:cNvSpPr txBox="1"/>
          <p:nvPr/>
        </p:nvSpPr>
        <p:spPr bwMode="auto">
          <a:xfrm>
            <a:off x="1979712" y="2903006"/>
            <a:ext cx="286938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rtlCol="0" anchor="ctr" anchorCtr="0">
            <a:spAutoFit/>
          </a:bodyPr>
          <a:lstStyle/>
          <a:p>
            <a:pPr algn="r" eaLnBrk="1" hangingPunct="1">
              <a:spcBef>
                <a:spcPts val="0"/>
              </a:spcBef>
            </a:pPr>
            <a:r>
              <a:rPr lang="en-AU" sz="2800" baseline="0" dirty="0" smtClean="0"/>
              <a:t>N</a:t>
            </a:r>
          </a:p>
        </p:txBody>
      </p:sp>
      <p:sp>
        <p:nvSpPr>
          <p:cNvPr id="29" name="TextBox 28"/>
          <p:cNvSpPr txBox="1"/>
          <p:nvPr/>
        </p:nvSpPr>
        <p:spPr bwMode="auto">
          <a:xfrm>
            <a:off x="7191255" y="2903006"/>
            <a:ext cx="248465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rtlCol="0" anchor="ctr" anchorCtr="0">
            <a:spAutoFit/>
          </a:bodyPr>
          <a:lstStyle/>
          <a:p>
            <a:pPr algn="r" eaLnBrk="1" hangingPunct="1">
              <a:spcBef>
                <a:spcPts val="0"/>
              </a:spcBef>
            </a:pPr>
            <a:r>
              <a:rPr lang="en-AU" sz="2800" baseline="0" dirty="0" smtClean="0"/>
              <a:t>S</a:t>
            </a:r>
          </a:p>
        </p:txBody>
      </p:sp>
      <p:sp>
        <p:nvSpPr>
          <p:cNvPr id="30" name="Line 6"/>
          <p:cNvSpPr>
            <a:spLocks noChangeShapeType="1"/>
          </p:cNvSpPr>
          <p:nvPr/>
        </p:nvSpPr>
        <p:spPr bwMode="auto">
          <a:xfrm>
            <a:off x="3839026" y="2852936"/>
            <a:ext cx="1655763" cy="0"/>
          </a:xfrm>
          <a:prstGeom prst="line">
            <a:avLst/>
          </a:prstGeom>
          <a:noFill/>
          <a:ln w="44450">
            <a:solidFill>
              <a:srgbClr val="FF0000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31" name="Line 6"/>
          <p:cNvSpPr>
            <a:spLocks noChangeShapeType="1"/>
          </p:cNvSpPr>
          <p:nvPr/>
        </p:nvSpPr>
        <p:spPr bwMode="auto">
          <a:xfrm>
            <a:off x="3829231" y="3002776"/>
            <a:ext cx="1655763" cy="0"/>
          </a:xfrm>
          <a:prstGeom prst="line">
            <a:avLst/>
          </a:prstGeom>
          <a:noFill/>
          <a:ln w="44450">
            <a:solidFill>
              <a:srgbClr val="FF0000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32" name="Line 6"/>
          <p:cNvSpPr>
            <a:spLocks noChangeShapeType="1"/>
          </p:cNvSpPr>
          <p:nvPr/>
        </p:nvSpPr>
        <p:spPr bwMode="auto">
          <a:xfrm>
            <a:off x="3829231" y="3207152"/>
            <a:ext cx="1655763" cy="0"/>
          </a:xfrm>
          <a:prstGeom prst="line">
            <a:avLst/>
          </a:prstGeom>
          <a:noFill/>
          <a:ln w="44450">
            <a:solidFill>
              <a:srgbClr val="FF0000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11" name="Arc 10"/>
          <p:cNvSpPr/>
          <p:nvPr/>
        </p:nvSpPr>
        <p:spPr bwMode="auto">
          <a:xfrm>
            <a:off x="3527884" y="764704"/>
            <a:ext cx="2052000" cy="576000"/>
          </a:xfrm>
          <a:prstGeom prst="arc">
            <a:avLst>
              <a:gd name="adj1" fmla="val 11090896"/>
              <a:gd name="adj2" fmla="val 21280018"/>
            </a:avLst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  <a:extLst/>
        </p:spPr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6" name="TextBox 25"/>
          <p:cNvSpPr txBox="1"/>
          <p:nvPr/>
        </p:nvSpPr>
        <p:spPr bwMode="auto">
          <a:xfrm>
            <a:off x="996633" y="5085184"/>
            <a:ext cx="194400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rtlCol="0" anchor="ctr" anchorCtr="0">
            <a:spAutoFit/>
          </a:bodyPr>
          <a:lstStyle/>
          <a:p>
            <a:pPr marL="72000" algn="l" eaLnBrk="1" hangingPunct="1">
              <a:spcBef>
                <a:spcPts val="0"/>
              </a:spcBef>
            </a:pPr>
            <a:r>
              <a:rPr lang="en-AU" sz="1800" baseline="0" dirty="0" smtClean="0"/>
              <a:t>Weakened</a:t>
            </a:r>
            <a:br>
              <a:rPr lang="en-AU" sz="1800" baseline="0" dirty="0" smtClean="0"/>
            </a:br>
            <a:r>
              <a:rPr lang="en-AU" sz="1800" baseline="0" dirty="0" smtClean="0"/>
              <a:t>Magnetic Field</a:t>
            </a:r>
          </a:p>
        </p:txBody>
      </p:sp>
      <p:sp>
        <p:nvSpPr>
          <p:cNvPr id="77" name="TextBox 76"/>
          <p:cNvSpPr txBox="1"/>
          <p:nvPr/>
        </p:nvSpPr>
        <p:spPr bwMode="auto">
          <a:xfrm>
            <a:off x="6430447" y="512676"/>
            <a:ext cx="172800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rtlCol="0" anchor="ctr" anchorCtr="0">
            <a:spAutoFit/>
          </a:bodyPr>
          <a:lstStyle/>
          <a:p>
            <a:pPr marL="72000" algn="l" eaLnBrk="1" hangingPunct="1">
              <a:spcBef>
                <a:spcPts val="0"/>
              </a:spcBef>
            </a:pPr>
            <a:r>
              <a:rPr lang="en-AU" sz="1800" baseline="0" dirty="0" smtClean="0"/>
              <a:t>Strengthened</a:t>
            </a:r>
            <a:br>
              <a:rPr lang="en-AU" sz="1800" baseline="0" dirty="0" smtClean="0"/>
            </a:br>
            <a:r>
              <a:rPr lang="en-AU" sz="1800" baseline="0" dirty="0" smtClean="0"/>
              <a:t>Magnetic Field</a:t>
            </a:r>
          </a:p>
        </p:txBody>
      </p:sp>
      <p:grpSp>
        <p:nvGrpSpPr>
          <p:cNvPr id="16387" name="Group 16386"/>
          <p:cNvGrpSpPr/>
          <p:nvPr/>
        </p:nvGrpSpPr>
        <p:grpSpPr>
          <a:xfrm>
            <a:off x="4980930" y="1700808"/>
            <a:ext cx="1730108" cy="1944088"/>
            <a:chOff x="4980930" y="1700808"/>
            <a:chExt cx="1730108" cy="1944088"/>
          </a:xfrm>
        </p:grpSpPr>
        <p:sp>
          <p:nvSpPr>
            <p:cNvPr id="55" name="Freeform 10"/>
            <p:cNvSpPr>
              <a:spLocks/>
            </p:cNvSpPr>
            <p:nvPr/>
          </p:nvSpPr>
          <p:spPr bwMode="auto">
            <a:xfrm>
              <a:off x="5376606" y="2182959"/>
              <a:ext cx="1322349" cy="336708"/>
            </a:xfrm>
            <a:custGeom>
              <a:avLst/>
              <a:gdLst>
                <a:gd name="T0" fmla="*/ 833437 w 525"/>
                <a:gd name="T1" fmla="*/ 371475 h 234"/>
                <a:gd name="T2" fmla="*/ 700087 w 525"/>
                <a:gd name="T3" fmla="*/ 114300 h 234"/>
                <a:gd name="T4" fmla="*/ 428625 w 525"/>
                <a:gd name="T5" fmla="*/ 4763 h 234"/>
                <a:gd name="T6" fmla="*/ 152400 w 525"/>
                <a:gd name="T7" fmla="*/ 80963 h 234"/>
                <a:gd name="T8" fmla="*/ 0 w 525"/>
                <a:gd name="T9" fmla="*/ 361950 h 2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connsiteX0" fmla="*/ 13738 w 13738"/>
                <a:gd name="connsiteY0" fmla="*/ 9891 h 14233"/>
                <a:gd name="connsiteX1" fmla="*/ 12138 w 13738"/>
                <a:gd name="connsiteY1" fmla="*/ 2968 h 14233"/>
                <a:gd name="connsiteX2" fmla="*/ 8881 w 13738"/>
                <a:gd name="connsiteY2" fmla="*/ 19 h 14233"/>
                <a:gd name="connsiteX3" fmla="*/ 5567 w 13738"/>
                <a:gd name="connsiteY3" fmla="*/ 2070 h 14233"/>
                <a:gd name="connsiteX4" fmla="*/ 0 w 13738"/>
                <a:gd name="connsiteY4" fmla="*/ 14233 h 14233"/>
                <a:gd name="connsiteX0" fmla="*/ 13738 w 13738"/>
                <a:gd name="connsiteY0" fmla="*/ 9872 h 14214"/>
                <a:gd name="connsiteX1" fmla="*/ 12138 w 13738"/>
                <a:gd name="connsiteY1" fmla="*/ 2949 h 14214"/>
                <a:gd name="connsiteX2" fmla="*/ 8881 w 13738"/>
                <a:gd name="connsiteY2" fmla="*/ 0 h 14214"/>
                <a:gd name="connsiteX3" fmla="*/ 0 w 13738"/>
                <a:gd name="connsiteY3" fmla="*/ 14214 h 14214"/>
                <a:gd name="connsiteX0" fmla="*/ 13738 w 13738"/>
                <a:gd name="connsiteY0" fmla="*/ 9872 h 14214"/>
                <a:gd name="connsiteX1" fmla="*/ 12138 w 13738"/>
                <a:gd name="connsiteY1" fmla="*/ 2949 h 14214"/>
                <a:gd name="connsiteX2" fmla="*/ 8881 w 13738"/>
                <a:gd name="connsiteY2" fmla="*/ 0 h 14214"/>
                <a:gd name="connsiteX3" fmla="*/ 0 w 13738"/>
                <a:gd name="connsiteY3" fmla="*/ 14214 h 14214"/>
                <a:gd name="connsiteX0" fmla="*/ 13738 w 13738"/>
                <a:gd name="connsiteY0" fmla="*/ 9872 h 14214"/>
                <a:gd name="connsiteX1" fmla="*/ 12138 w 13738"/>
                <a:gd name="connsiteY1" fmla="*/ 2949 h 14214"/>
                <a:gd name="connsiteX2" fmla="*/ 8881 w 13738"/>
                <a:gd name="connsiteY2" fmla="*/ 0 h 14214"/>
                <a:gd name="connsiteX3" fmla="*/ 0 w 13738"/>
                <a:gd name="connsiteY3" fmla="*/ 14214 h 14214"/>
                <a:gd name="connsiteX0" fmla="*/ 13738 w 13738"/>
                <a:gd name="connsiteY0" fmla="*/ 9061 h 13403"/>
                <a:gd name="connsiteX1" fmla="*/ 12138 w 13738"/>
                <a:gd name="connsiteY1" fmla="*/ 2138 h 13403"/>
                <a:gd name="connsiteX2" fmla="*/ 7796 w 13738"/>
                <a:gd name="connsiteY2" fmla="*/ 0 h 13403"/>
                <a:gd name="connsiteX3" fmla="*/ 0 w 13738"/>
                <a:gd name="connsiteY3" fmla="*/ 13403 h 13403"/>
                <a:gd name="connsiteX0" fmla="*/ 13738 w 13738"/>
                <a:gd name="connsiteY0" fmla="*/ 9061 h 13403"/>
                <a:gd name="connsiteX1" fmla="*/ 12138 w 13738"/>
                <a:gd name="connsiteY1" fmla="*/ 2138 h 13403"/>
                <a:gd name="connsiteX2" fmla="*/ 7796 w 13738"/>
                <a:gd name="connsiteY2" fmla="*/ 0 h 13403"/>
                <a:gd name="connsiteX3" fmla="*/ 0 w 13738"/>
                <a:gd name="connsiteY3" fmla="*/ 13403 h 13403"/>
                <a:gd name="connsiteX0" fmla="*/ 15486 w 15486"/>
                <a:gd name="connsiteY0" fmla="*/ 5274 h 13403"/>
                <a:gd name="connsiteX1" fmla="*/ 12138 w 15486"/>
                <a:gd name="connsiteY1" fmla="*/ 2138 h 13403"/>
                <a:gd name="connsiteX2" fmla="*/ 7796 w 15486"/>
                <a:gd name="connsiteY2" fmla="*/ 0 h 13403"/>
                <a:gd name="connsiteX3" fmla="*/ 0 w 15486"/>
                <a:gd name="connsiteY3" fmla="*/ 13403 h 13403"/>
                <a:gd name="connsiteX0" fmla="*/ 15486 w 15486"/>
                <a:gd name="connsiteY0" fmla="*/ 5486 h 13615"/>
                <a:gd name="connsiteX1" fmla="*/ 7796 w 15486"/>
                <a:gd name="connsiteY1" fmla="*/ 212 h 13615"/>
                <a:gd name="connsiteX2" fmla="*/ 0 w 15486"/>
                <a:gd name="connsiteY2" fmla="*/ 13615 h 13615"/>
                <a:gd name="connsiteX0" fmla="*/ 15486 w 15486"/>
                <a:gd name="connsiteY0" fmla="*/ 5558 h 13687"/>
                <a:gd name="connsiteX1" fmla="*/ 7796 w 15486"/>
                <a:gd name="connsiteY1" fmla="*/ 284 h 13687"/>
                <a:gd name="connsiteX2" fmla="*/ 0 w 15486"/>
                <a:gd name="connsiteY2" fmla="*/ 13687 h 13687"/>
                <a:gd name="connsiteX0" fmla="*/ 15549 w 15549"/>
                <a:gd name="connsiteY0" fmla="*/ 5558 h 9134"/>
                <a:gd name="connsiteX1" fmla="*/ 7859 w 15549"/>
                <a:gd name="connsiteY1" fmla="*/ 284 h 9134"/>
                <a:gd name="connsiteX2" fmla="*/ 0 w 15549"/>
                <a:gd name="connsiteY2" fmla="*/ 9134 h 9134"/>
                <a:gd name="connsiteX0" fmla="*/ 10204 w 10204"/>
                <a:gd name="connsiteY0" fmla="*/ 9392 h 9880"/>
                <a:gd name="connsiteX1" fmla="*/ 5054 w 10204"/>
                <a:gd name="connsiteY1" fmla="*/ 191 h 9880"/>
                <a:gd name="connsiteX2" fmla="*/ 0 w 10204"/>
                <a:gd name="connsiteY2" fmla="*/ 9880 h 9880"/>
                <a:gd name="connsiteX0" fmla="*/ 10000 w 10000"/>
                <a:gd name="connsiteY0" fmla="*/ 9550 h 10044"/>
                <a:gd name="connsiteX1" fmla="*/ 4953 w 10000"/>
                <a:gd name="connsiteY1" fmla="*/ 237 h 10044"/>
                <a:gd name="connsiteX2" fmla="*/ 0 w 10000"/>
                <a:gd name="connsiteY2" fmla="*/ 10044 h 10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000" h="10044">
                  <a:moveTo>
                    <a:pt x="10000" y="9550"/>
                  </a:moveTo>
                  <a:cubicBezTo>
                    <a:pt x="8895" y="4650"/>
                    <a:pt x="6580" y="-1265"/>
                    <a:pt x="4953" y="237"/>
                  </a:cubicBezTo>
                  <a:cubicBezTo>
                    <a:pt x="3450" y="370"/>
                    <a:pt x="824" y="4815"/>
                    <a:pt x="0" y="10044"/>
                  </a:cubicBezTo>
                </a:path>
              </a:pathLst>
            </a:custGeom>
            <a:noFill/>
            <a:ln w="44450" cap="flat" cmpd="sng">
              <a:solidFill>
                <a:srgbClr val="FF0000"/>
              </a:solidFill>
              <a:prstDash val="dash"/>
              <a:round/>
              <a:headEnd type="triangl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56" name="Freeform 11"/>
            <p:cNvSpPr>
              <a:spLocks/>
            </p:cNvSpPr>
            <p:nvPr/>
          </p:nvSpPr>
          <p:spPr bwMode="auto">
            <a:xfrm flipV="1">
              <a:off x="5390368" y="2368036"/>
              <a:ext cx="1320670" cy="409892"/>
            </a:xfrm>
            <a:custGeom>
              <a:avLst/>
              <a:gdLst>
                <a:gd name="T0" fmla="*/ 1081087 w 681"/>
                <a:gd name="T1" fmla="*/ 109538 h 300"/>
                <a:gd name="T2" fmla="*/ 842962 w 681"/>
                <a:gd name="T3" fmla="*/ 390525 h 300"/>
                <a:gd name="T4" fmla="*/ 552450 w 681"/>
                <a:gd name="T5" fmla="*/ 476250 h 300"/>
                <a:gd name="T6" fmla="*/ 252412 w 681"/>
                <a:gd name="T7" fmla="*/ 390525 h 300"/>
                <a:gd name="T8" fmla="*/ 0 w 681"/>
                <a:gd name="T9" fmla="*/ 0 h 3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connsiteX0" fmla="*/ 11516 w 11516"/>
                <a:gd name="connsiteY0" fmla="*/ 2843 h 10543"/>
                <a:gd name="connsiteX1" fmla="*/ 9313 w 11516"/>
                <a:gd name="connsiteY1" fmla="*/ 8743 h 10543"/>
                <a:gd name="connsiteX2" fmla="*/ 6626 w 11516"/>
                <a:gd name="connsiteY2" fmla="*/ 10543 h 10543"/>
                <a:gd name="connsiteX3" fmla="*/ 3851 w 11516"/>
                <a:gd name="connsiteY3" fmla="*/ 8743 h 10543"/>
                <a:gd name="connsiteX4" fmla="*/ 0 w 11516"/>
                <a:gd name="connsiteY4" fmla="*/ 0 h 10543"/>
                <a:gd name="connsiteX0" fmla="*/ 13990 w 13990"/>
                <a:gd name="connsiteY0" fmla="*/ 851 h 10543"/>
                <a:gd name="connsiteX1" fmla="*/ 9313 w 13990"/>
                <a:gd name="connsiteY1" fmla="*/ 8743 h 10543"/>
                <a:gd name="connsiteX2" fmla="*/ 6626 w 13990"/>
                <a:gd name="connsiteY2" fmla="*/ 10543 h 10543"/>
                <a:gd name="connsiteX3" fmla="*/ 3851 w 13990"/>
                <a:gd name="connsiteY3" fmla="*/ 8743 h 10543"/>
                <a:gd name="connsiteX4" fmla="*/ 0 w 13990"/>
                <a:gd name="connsiteY4" fmla="*/ 0 h 10543"/>
                <a:gd name="connsiteX0" fmla="*/ 13990 w 13990"/>
                <a:gd name="connsiteY0" fmla="*/ 851 h 9303"/>
                <a:gd name="connsiteX1" fmla="*/ 9313 w 13990"/>
                <a:gd name="connsiteY1" fmla="*/ 8743 h 9303"/>
                <a:gd name="connsiteX2" fmla="*/ 6626 w 13990"/>
                <a:gd name="connsiteY2" fmla="*/ 7826 h 9303"/>
                <a:gd name="connsiteX3" fmla="*/ 3851 w 13990"/>
                <a:gd name="connsiteY3" fmla="*/ 8743 h 9303"/>
                <a:gd name="connsiteX4" fmla="*/ 0 w 13990"/>
                <a:gd name="connsiteY4" fmla="*/ 0 h 9303"/>
                <a:gd name="connsiteX0" fmla="*/ 10000 w 10000"/>
                <a:gd name="connsiteY0" fmla="*/ 915 h 10048"/>
                <a:gd name="connsiteX1" fmla="*/ 6657 w 10000"/>
                <a:gd name="connsiteY1" fmla="*/ 9398 h 10048"/>
                <a:gd name="connsiteX2" fmla="*/ 4736 w 10000"/>
                <a:gd name="connsiteY2" fmla="*/ 8412 h 10048"/>
                <a:gd name="connsiteX3" fmla="*/ 0 w 10000"/>
                <a:gd name="connsiteY3" fmla="*/ 0 h 10048"/>
                <a:gd name="connsiteX0" fmla="*/ 10000 w 10000"/>
                <a:gd name="connsiteY0" fmla="*/ 915 h 8414"/>
                <a:gd name="connsiteX1" fmla="*/ 4736 w 10000"/>
                <a:gd name="connsiteY1" fmla="*/ 8412 h 8414"/>
                <a:gd name="connsiteX2" fmla="*/ 0 w 10000"/>
                <a:gd name="connsiteY2" fmla="*/ 0 h 8414"/>
                <a:gd name="connsiteX0" fmla="*/ 10000 w 10000"/>
                <a:gd name="connsiteY0" fmla="*/ 1087 h 10001"/>
                <a:gd name="connsiteX1" fmla="*/ 4736 w 10000"/>
                <a:gd name="connsiteY1" fmla="*/ 9998 h 10001"/>
                <a:gd name="connsiteX2" fmla="*/ 0 w 10000"/>
                <a:gd name="connsiteY2" fmla="*/ 0 h 10001"/>
                <a:gd name="connsiteX0" fmla="*/ 10000 w 10000"/>
                <a:gd name="connsiteY0" fmla="*/ 1087 h 10015"/>
                <a:gd name="connsiteX1" fmla="*/ 4736 w 10000"/>
                <a:gd name="connsiteY1" fmla="*/ 9998 h 10015"/>
                <a:gd name="connsiteX2" fmla="*/ 0 w 10000"/>
                <a:gd name="connsiteY2" fmla="*/ 0 h 10015"/>
                <a:gd name="connsiteX0" fmla="*/ 10000 w 10000"/>
                <a:gd name="connsiteY0" fmla="*/ 1087 h 10015"/>
                <a:gd name="connsiteX1" fmla="*/ 4736 w 10000"/>
                <a:gd name="connsiteY1" fmla="*/ 9998 h 10015"/>
                <a:gd name="connsiteX2" fmla="*/ 0 w 10000"/>
                <a:gd name="connsiteY2" fmla="*/ 0 h 10015"/>
                <a:gd name="connsiteX0" fmla="*/ 8771 w 8771"/>
                <a:gd name="connsiteY0" fmla="*/ 5130 h 10015"/>
                <a:gd name="connsiteX1" fmla="*/ 4736 w 8771"/>
                <a:gd name="connsiteY1" fmla="*/ 9998 h 10015"/>
                <a:gd name="connsiteX2" fmla="*/ 0 w 8771"/>
                <a:gd name="connsiteY2" fmla="*/ 0 h 10015"/>
                <a:gd name="connsiteX0" fmla="*/ 9962 w 9962"/>
                <a:gd name="connsiteY0" fmla="*/ 3776 h 8657"/>
                <a:gd name="connsiteX1" fmla="*/ 5362 w 9962"/>
                <a:gd name="connsiteY1" fmla="*/ 8637 h 8657"/>
                <a:gd name="connsiteX2" fmla="*/ 0 w 9962"/>
                <a:gd name="connsiteY2" fmla="*/ 0 h 8657"/>
                <a:gd name="connsiteX0" fmla="*/ 10000 w 10000"/>
                <a:gd name="connsiteY0" fmla="*/ 4362 h 10004"/>
                <a:gd name="connsiteX1" fmla="*/ 5382 w 10000"/>
                <a:gd name="connsiteY1" fmla="*/ 9977 h 10004"/>
                <a:gd name="connsiteX2" fmla="*/ 0 w 10000"/>
                <a:gd name="connsiteY2" fmla="*/ 0 h 10004"/>
                <a:gd name="connsiteX0" fmla="*/ 10114 w 10114"/>
                <a:gd name="connsiteY0" fmla="*/ 5295 h 10934"/>
                <a:gd name="connsiteX1" fmla="*/ 5496 w 10114"/>
                <a:gd name="connsiteY1" fmla="*/ 10910 h 10934"/>
                <a:gd name="connsiteX2" fmla="*/ 0 w 10114"/>
                <a:gd name="connsiteY2" fmla="*/ 0 h 10934"/>
                <a:gd name="connsiteX0" fmla="*/ 10114 w 10114"/>
                <a:gd name="connsiteY0" fmla="*/ 5295 h 10934"/>
                <a:gd name="connsiteX1" fmla="*/ 5496 w 10114"/>
                <a:gd name="connsiteY1" fmla="*/ 10910 h 10934"/>
                <a:gd name="connsiteX2" fmla="*/ 0 w 10114"/>
                <a:gd name="connsiteY2" fmla="*/ 0 h 10934"/>
                <a:gd name="connsiteX0" fmla="*/ 10114 w 10114"/>
                <a:gd name="connsiteY0" fmla="*/ 5295 h 10934"/>
                <a:gd name="connsiteX1" fmla="*/ 5496 w 10114"/>
                <a:gd name="connsiteY1" fmla="*/ 10910 h 10934"/>
                <a:gd name="connsiteX2" fmla="*/ 0 w 10114"/>
                <a:gd name="connsiteY2" fmla="*/ 0 h 10934"/>
                <a:gd name="connsiteX0" fmla="*/ 10154 w 10154"/>
                <a:gd name="connsiteY0" fmla="*/ 0 h 5686"/>
                <a:gd name="connsiteX1" fmla="*/ 5536 w 10154"/>
                <a:gd name="connsiteY1" fmla="*/ 5615 h 5686"/>
                <a:gd name="connsiteX2" fmla="*/ 0 w 10154"/>
                <a:gd name="connsiteY2" fmla="*/ 265 h 5686"/>
                <a:gd name="connsiteX0" fmla="*/ 10000 w 10000"/>
                <a:gd name="connsiteY0" fmla="*/ 0 h 15114"/>
                <a:gd name="connsiteX1" fmla="*/ 5176 w 10000"/>
                <a:gd name="connsiteY1" fmla="*/ 15052 h 15114"/>
                <a:gd name="connsiteX2" fmla="*/ 0 w 10000"/>
                <a:gd name="connsiteY2" fmla="*/ 466 h 15114"/>
                <a:gd name="connsiteX0" fmla="*/ 9842 w 9842"/>
                <a:gd name="connsiteY0" fmla="*/ 0 h 22304"/>
                <a:gd name="connsiteX1" fmla="*/ 5176 w 9842"/>
                <a:gd name="connsiteY1" fmla="*/ 22242 h 22304"/>
                <a:gd name="connsiteX2" fmla="*/ 0 w 9842"/>
                <a:gd name="connsiteY2" fmla="*/ 7656 h 22304"/>
                <a:gd name="connsiteX0" fmla="*/ 10000 w 10000"/>
                <a:gd name="connsiteY0" fmla="*/ 0 h 10000"/>
                <a:gd name="connsiteX1" fmla="*/ 5259 w 10000"/>
                <a:gd name="connsiteY1" fmla="*/ 9972 h 10000"/>
                <a:gd name="connsiteX2" fmla="*/ 0 w 10000"/>
                <a:gd name="connsiteY2" fmla="*/ 3433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000" h="10000">
                  <a:moveTo>
                    <a:pt x="10000" y="0"/>
                  </a:moveTo>
                  <a:cubicBezTo>
                    <a:pt x="8523" y="4489"/>
                    <a:pt x="7905" y="10015"/>
                    <a:pt x="5259" y="9972"/>
                  </a:cubicBezTo>
                  <a:cubicBezTo>
                    <a:pt x="2747" y="10383"/>
                    <a:pt x="1091" y="6185"/>
                    <a:pt x="0" y="3433"/>
                  </a:cubicBezTo>
                </a:path>
              </a:pathLst>
            </a:custGeom>
            <a:noFill/>
            <a:ln w="44450" cap="flat" cmpd="sng">
              <a:solidFill>
                <a:srgbClr val="FF0000"/>
              </a:solidFill>
              <a:prstDash val="dash"/>
              <a:round/>
              <a:headEnd type="triangl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57" name="Freeform 10"/>
            <p:cNvSpPr>
              <a:spLocks/>
            </p:cNvSpPr>
            <p:nvPr/>
          </p:nvSpPr>
          <p:spPr bwMode="auto">
            <a:xfrm>
              <a:off x="5384300" y="2043014"/>
              <a:ext cx="1295912" cy="321502"/>
            </a:xfrm>
            <a:custGeom>
              <a:avLst/>
              <a:gdLst>
                <a:gd name="T0" fmla="*/ 833437 w 525"/>
                <a:gd name="T1" fmla="*/ 371475 h 234"/>
                <a:gd name="T2" fmla="*/ 700087 w 525"/>
                <a:gd name="T3" fmla="*/ 114300 h 234"/>
                <a:gd name="T4" fmla="*/ 428625 w 525"/>
                <a:gd name="T5" fmla="*/ 4763 h 234"/>
                <a:gd name="T6" fmla="*/ 152400 w 525"/>
                <a:gd name="T7" fmla="*/ 80963 h 234"/>
                <a:gd name="T8" fmla="*/ 0 w 525"/>
                <a:gd name="T9" fmla="*/ 361950 h 2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connsiteX0" fmla="*/ 13738 w 13738"/>
                <a:gd name="connsiteY0" fmla="*/ 9891 h 14233"/>
                <a:gd name="connsiteX1" fmla="*/ 12138 w 13738"/>
                <a:gd name="connsiteY1" fmla="*/ 2968 h 14233"/>
                <a:gd name="connsiteX2" fmla="*/ 8881 w 13738"/>
                <a:gd name="connsiteY2" fmla="*/ 19 h 14233"/>
                <a:gd name="connsiteX3" fmla="*/ 5567 w 13738"/>
                <a:gd name="connsiteY3" fmla="*/ 2070 h 14233"/>
                <a:gd name="connsiteX4" fmla="*/ 0 w 13738"/>
                <a:gd name="connsiteY4" fmla="*/ 14233 h 14233"/>
                <a:gd name="connsiteX0" fmla="*/ 13738 w 13738"/>
                <a:gd name="connsiteY0" fmla="*/ 9872 h 14214"/>
                <a:gd name="connsiteX1" fmla="*/ 12138 w 13738"/>
                <a:gd name="connsiteY1" fmla="*/ 2949 h 14214"/>
                <a:gd name="connsiteX2" fmla="*/ 8881 w 13738"/>
                <a:gd name="connsiteY2" fmla="*/ 0 h 14214"/>
                <a:gd name="connsiteX3" fmla="*/ 0 w 13738"/>
                <a:gd name="connsiteY3" fmla="*/ 14214 h 14214"/>
                <a:gd name="connsiteX0" fmla="*/ 13738 w 13738"/>
                <a:gd name="connsiteY0" fmla="*/ 9872 h 14214"/>
                <a:gd name="connsiteX1" fmla="*/ 12138 w 13738"/>
                <a:gd name="connsiteY1" fmla="*/ 2949 h 14214"/>
                <a:gd name="connsiteX2" fmla="*/ 8881 w 13738"/>
                <a:gd name="connsiteY2" fmla="*/ 0 h 14214"/>
                <a:gd name="connsiteX3" fmla="*/ 0 w 13738"/>
                <a:gd name="connsiteY3" fmla="*/ 14214 h 14214"/>
                <a:gd name="connsiteX0" fmla="*/ 13738 w 13738"/>
                <a:gd name="connsiteY0" fmla="*/ 9872 h 14214"/>
                <a:gd name="connsiteX1" fmla="*/ 12138 w 13738"/>
                <a:gd name="connsiteY1" fmla="*/ 2949 h 14214"/>
                <a:gd name="connsiteX2" fmla="*/ 8881 w 13738"/>
                <a:gd name="connsiteY2" fmla="*/ 0 h 14214"/>
                <a:gd name="connsiteX3" fmla="*/ 0 w 13738"/>
                <a:gd name="connsiteY3" fmla="*/ 14214 h 14214"/>
                <a:gd name="connsiteX0" fmla="*/ 13738 w 13738"/>
                <a:gd name="connsiteY0" fmla="*/ 9061 h 13403"/>
                <a:gd name="connsiteX1" fmla="*/ 12138 w 13738"/>
                <a:gd name="connsiteY1" fmla="*/ 2138 h 13403"/>
                <a:gd name="connsiteX2" fmla="*/ 7796 w 13738"/>
                <a:gd name="connsiteY2" fmla="*/ 0 h 13403"/>
                <a:gd name="connsiteX3" fmla="*/ 0 w 13738"/>
                <a:gd name="connsiteY3" fmla="*/ 13403 h 13403"/>
                <a:gd name="connsiteX0" fmla="*/ 13738 w 13738"/>
                <a:gd name="connsiteY0" fmla="*/ 9061 h 13403"/>
                <a:gd name="connsiteX1" fmla="*/ 12138 w 13738"/>
                <a:gd name="connsiteY1" fmla="*/ 2138 h 13403"/>
                <a:gd name="connsiteX2" fmla="*/ 7796 w 13738"/>
                <a:gd name="connsiteY2" fmla="*/ 0 h 13403"/>
                <a:gd name="connsiteX3" fmla="*/ 0 w 13738"/>
                <a:gd name="connsiteY3" fmla="*/ 13403 h 13403"/>
                <a:gd name="connsiteX0" fmla="*/ 15486 w 15486"/>
                <a:gd name="connsiteY0" fmla="*/ 5274 h 13403"/>
                <a:gd name="connsiteX1" fmla="*/ 12138 w 15486"/>
                <a:gd name="connsiteY1" fmla="*/ 2138 h 13403"/>
                <a:gd name="connsiteX2" fmla="*/ 7796 w 15486"/>
                <a:gd name="connsiteY2" fmla="*/ 0 h 13403"/>
                <a:gd name="connsiteX3" fmla="*/ 0 w 15486"/>
                <a:gd name="connsiteY3" fmla="*/ 13403 h 13403"/>
                <a:gd name="connsiteX0" fmla="*/ 15486 w 15486"/>
                <a:gd name="connsiteY0" fmla="*/ 5486 h 13615"/>
                <a:gd name="connsiteX1" fmla="*/ 7796 w 15486"/>
                <a:gd name="connsiteY1" fmla="*/ 212 h 13615"/>
                <a:gd name="connsiteX2" fmla="*/ 0 w 15486"/>
                <a:gd name="connsiteY2" fmla="*/ 13615 h 13615"/>
                <a:gd name="connsiteX0" fmla="*/ 15486 w 15486"/>
                <a:gd name="connsiteY0" fmla="*/ 5558 h 13687"/>
                <a:gd name="connsiteX1" fmla="*/ 7796 w 15486"/>
                <a:gd name="connsiteY1" fmla="*/ 284 h 13687"/>
                <a:gd name="connsiteX2" fmla="*/ 0 w 15486"/>
                <a:gd name="connsiteY2" fmla="*/ 13687 h 13687"/>
                <a:gd name="connsiteX0" fmla="*/ 15549 w 15549"/>
                <a:gd name="connsiteY0" fmla="*/ 5558 h 8707"/>
                <a:gd name="connsiteX1" fmla="*/ 7859 w 15549"/>
                <a:gd name="connsiteY1" fmla="*/ 284 h 8707"/>
                <a:gd name="connsiteX2" fmla="*/ 0 w 15549"/>
                <a:gd name="connsiteY2" fmla="*/ 8707 h 8707"/>
                <a:gd name="connsiteX0" fmla="*/ 10000 w 10000"/>
                <a:gd name="connsiteY0" fmla="*/ 7630 h 9940"/>
                <a:gd name="connsiteX1" fmla="*/ 5054 w 10000"/>
                <a:gd name="connsiteY1" fmla="*/ 266 h 9940"/>
                <a:gd name="connsiteX2" fmla="*/ 0 w 10000"/>
                <a:gd name="connsiteY2" fmla="*/ 9940 h 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000" h="9940">
                  <a:moveTo>
                    <a:pt x="10000" y="7630"/>
                  </a:moveTo>
                  <a:cubicBezTo>
                    <a:pt x="8505" y="4349"/>
                    <a:pt x="6714" y="-1290"/>
                    <a:pt x="5054" y="266"/>
                  </a:cubicBezTo>
                  <a:cubicBezTo>
                    <a:pt x="3520" y="404"/>
                    <a:pt x="841" y="4520"/>
                    <a:pt x="0" y="9940"/>
                  </a:cubicBezTo>
                </a:path>
              </a:pathLst>
            </a:custGeom>
            <a:noFill/>
            <a:ln w="44450" cap="flat" cmpd="sng">
              <a:solidFill>
                <a:srgbClr val="FF0000"/>
              </a:solidFill>
              <a:prstDash val="dash"/>
              <a:round/>
              <a:headEnd type="triangl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grpSp>
          <p:nvGrpSpPr>
            <p:cNvPr id="18" name="Group 31"/>
            <p:cNvGrpSpPr>
              <a:grpSpLocks noChangeAspect="1"/>
            </p:cNvGrpSpPr>
            <p:nvPr/>
          </p:nvGrpSpPr>
          <p:grpSpPr bwMode="auto">
            <a:xfrm>
              <a:off x="5778036" y="2798896"/>
              <a:ext cx="540000" cy="540000"/>
              <a:chOff x="1519" y="1956"/>
              <a:chExt cx="408" cy="408"/>
            </a:xfrm>
            <a:solidFill>
              <a:srgbClr val="CCFFFF"/>
            </a:solidFill>
          </p:grpSpPr>
          <p:sp>
            <p:nvSpPr>
              <p:cNvPr id="19" name="Oval 32"/>
              <p:cNvSpPr>
                <a:spLocks noChangeArrowheads="1"/>
              </p:cNvSpPr>
              <p:nvPr/>
            </p:nvSpPr>
            <p:spPr bwMode="auto">
              <a:xfrm>
                <a:off x="1519" y="1956"/>
                <a:ext cx="408" cy="408"/>
              </a:xfrm>
              <a:prstGeom prst="ellipse">
                <a:avLst/>
              </a:prstGeom>
              <a:grpFill/>
              <a:ln w="2857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/>
                <a:endParaRPr lang="en-US" altLang="en-US" sz="2400"/>
              </a:p>
            </p:txBody>
          </p:sp>
          <p:grpSp>
            <p:nvGrpSpPr>
              <p:cNvPr id="20" name="Group 33"/>
              <p:cNvGrpSpPr>
                <a:grpSpLocks/>
              </p:cNvGrpSpPr>
              <p:nvPr/>
            </p:nvGrpSpPr>
            <p:grpSpPr bwMode="auto">
              <a:xfrm>
                <a:off x="1553" y="1990"/>
                <a:ext cx="340" cy="340"/>
                <a:chOff x="1338" y="3339"/>
                <a:chExt cx="340" cy="340"/>
              </a:xfrm>
              <a:grpFill/>
            </p:grpSpPr>
            <p:sp>
              <p:nvSpPr>
                <p:cNvPr id="21" name="Line 34"/>
                <p:cNvSpPr>
                  <a:spLocks noChangeShapeType="1"/>
                </p:cNvSpPr>
                <p:nvPr/>
              </p:nvSpPr>
              <p:spPr bwMode="auto">
                <a:xfrm>
                  <a:off x="1508" y="3339"/>
                  <a:ext cx="0" cy="340"/>
                </a:xfrm>
                <a:prstGeom prst="line">
                  <a:avLst/>
                </a:prstGeom>
                <a:grpFill/>
                <a:ln w="2857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endParaRPr lang="en-AU"/>
                </a:p>
              </p:txBody>
            </p:sp>
            <p:sp>
              <p:nvSpPr>
                <p:cNvPr id="22" name="Line 35"/>
                <p:cNvSpPr>
                  <a:spLocks noChangeShapeType="1"/>
                </p:cNvSpPr>
                <p:nvPr/>
              </p:nvSpPr>
              <p:spPr bwMode="auto">
                <a:xfrm>
                  <a:off x="1338" y="3509"/>
                  <a:ext cx="340" cy="0"/>
                </a:xfrm>
                <a:prstGeom prst="line">
                  <a:avLst/>
                </a:prstGeom>
                <a:grpFill/>
                <a:ln w="2857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endParaRPr lang="en-AU"/>
                </a:p>
              </p:txBody>
            </p:sp>
          </p:grpSp>
        </p:grpSp>
        <p:sp>
          <p:nvSpPr>
            <p:cNvPr id="69" name="Arc 68"/>
            <p:cNvSpPr>
              <a:spLocks noChangeAspect="1"/>
            </p:cNvSpPr>
            <p:nvPr/>
          </p:nvSpPr>
          <p:spPr bwMode="auto">
            <a:xfrm flipH="1">
              <a:off x="5634036" y="2654850"/>
              <a:ext cx="828000" cy="828092"/>
            </a:xfrm>
            <a:prstGeom prst="arc">
              <a:avLst>
                <a:gd name="adj1" fmla="val 13117441"/>
                <a:gd name="adj2" fmla="val 0"/>
              </a:avLst>
            </a:prstGeom>
            <a:noFill/>
            <a:ln w="38100" cap="flat" cmpd="sng" algn="ctr">
              <a:solidFill>
                <a:srgbClr val="FF00FF"/>
              </a:solidFill>
              <a:prstDash val="sysDash"/>
              <a:round/>
              <a:headEnd type="triangle" w="med" len="med"/>
              <a:tailEnd type="none" w="med" len="med"/>
            </a:ln>
            <a:effectLst/>
            <a:extLst/>
          </p:spPr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70" name="Arc 69"/>
            <p:cNvSpPr>
              <a:spLocks noChangeAspect="1"/>
            </p:cNvSpPr>
            <p:nvPr/>
          </p:nvSpPr>
          <p:spPr bwMode="auto">
            <a:xfrm flipH="1">
              <a:off x="5472100" y="2492896"/>
              <a:ext cx="1151872" cy="1152000"/>
            </a:xfrm>
            <a:prstGeom prst="arc">
              <a:avLst>
                <a:gd name="adj1" fmla="val 13117441"/>
                <a:gd name="adj2" fmla="val 0"/>
              </a:avLst>
            </a:prstGeom>
            <a:noFill/>
            <a:ln w="38100" cap="flat" cmpd="sng" algn="ctr">
              <a:solidFill>
                <a:srgbClr val="FF00FF"/>
              </a:solidFill>
              <a:prstDash val="sysDash"/>
              <a:round/>
              <a:headEnd type="triangle" w="med" len="med"/>
              <a:tailEnd type="none" w="med" len="med"/>
            </a:ln>
            <a:effectLst/>
            <a:extLst/>
          </p:spPr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71" name="Arc 70"/>
            <p:cNvSpPr>
              <a:spLocks noChangeAspect="1"/>
            </p:cNvSpPr>
            <p:nvPr/>
          </p:nvSpPr>
          <p:spPr bwMode="auto">
            <a:xfrm flipV="1">
              <a:off x="5634036" y="2654850"/>
              <a:ext cx="828000" cy="828092"/>
            </a:xfrm>
            <a:prstGeom prst="arc">
              <a:avLst>
                <a:gd name="adj1" fmla="val 13117441"/>
                <a:gd name="adj2" fmla="val 0"/>
              </a:avLst>
            </a:prstGeom>
            <a:noFill/>
            <a:ln w="38100" cap="flat" cmpd="sng" algn="ctr">
              <a:solidFill>
                <a:srgbClr val="FF00FF"/>
              </a:solidFill>
              <a:prstDash val="sysDash"/>
              <a:round/>
              <a:headEnd type="triangle" w="med" len="med"/>
              <a:tailEnd type="none" w="med" len="med"/>
            </a:ln>
            <a:effectLst/>
            <a:extLst/>
          </p:spPr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72" name="Arc 71"/>
            <p:cNvSpPr>
              <a:spLocks noChangeAspect="1"/>
            </p:cNvSpPr>
            <p:nvPr/>
          </p:nvSpPr>
          <p:spPr bwMode="auto">
            <a:xfrm flipV="1">
              <a:off x="5472100" y="2492896"/>
              <a:ext cx="1151872" cy="1152000"/>
            </a:xfrm>
            <a:prstGeom prst="arc">
              <a:avLst>
                <a:gd name="adj1" fmla="val 13117441"/>
                <a:gd name="adj2" fmla="val 0"/>
              </a:avLst>
            </a:prstGeom>
            <a:noFill/>
            <a:ln w="38100" cap="flat" cmpd="sng" algn="ctr">
              <a:solidFill>
                <a:srgbClr val="FF00FF"/>
              </a:solidFill>
              <a:prstDash val="sysDash"/>
              <a:round/>
              <a:headEnd type="triangle" w="med" len="med"/>
              <a:tailEnd type="none" w="med" len="med"/>
            </a:ln>
            <a:effectLst/>
            <a:extLst/>
          </p:spPr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78" name="Freeform 10"/>
            <p:cNvSpPr>
              <a:spLocks/>
            </p:cNvSpPr>
            <p:nvPr/>
          </p:nvSpPr>
          <p:spPr bwMode="auto">
            <a:xfrm>
              <a:off x="4980930" y="1883363"/>
              <a:ext cx="1607061" cy="435796"/>
            </a:xfrm>
            <a:custGeom>
              <a:avLst/>
              <a:gdLst>
                <a:gd name="T0" fmla="*/ 833437 w 525"/>
                <a:gd name="T1" fmla="*/ 371475 h 234"/>
                <a:gd name="T2" fmla="*/ 700087 w 525"/>
                <a:gd name="T3" fmla="*/ 114300 h 234"/>
                <a:gd name="T4" fmla="*/ 428625 w 525"/>
                <a:gd name="T5" fmla="*/ 4763 h 234"/>
                <a:gd name="T6" fmla="*/ 152400 w 525"/>
                <a:gd name="T7" fmla="*/ 80963 h 234"/>
                <a:gd name="T8" fmla="*/ 0 w 525"/>
                <a:gd name="T9" fmla="*/ 361950 h 2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connsiteX0" fmla="*/ 13738 w 13738"/>
                <a:gd name="connsiteY0" fmla="*/ 9891 h 14233"/>
                <a:gd name="connsiteX1" fmla="*/ 12138 w 13738"/>
                <a:gd name="connsiteY1" fmla="*/ 2968 h 14233"/>
                <a:gd name="connsiteX2" fmla="*/ 8881 w 13738"/>
                <a:gd name="connsiteY2" fmla="*/ 19 h 14233"/>
                <a:gd name="connsiteX3" fmla="*/ 5567 w 13738"/>
                <a:gd name="connsiteY3" fmla="*/ 2070 h 14233"/>
                <a:gd name="connsiteX4" fmla="*/ 0 w 13738"/>
                <a:gd name="connsiteY4" fmla="*/ 14233 h 14233"/>
                <a:gd name="connsiteX0" fmla="*/ 13738 w 13738"/>
                <a:gd name="connsiteY0" fmla="*/ 9872 h 14214"/>
                <a:gd name="connsiteX1" fmla="*/ 12138 w 13738"/>
                <a:gd name="connsiteY1" fmla="*/ 2949 h 14214"/>
                <a:gd name="connsiteX2" fmla="*/ 8881 w 13738"/>
                <a:gd name="connsiteY2" fmla="*/ 0 h 14214"/>
                <a:gd name="connsiteX3" fmla="*/ 0 w 13738"/>
                <a:gd name="connsiteY3" fmla="*/ 14214 h 14214"/>
                <a:gd name="connsiteX0" fmla="*/ 13738 w 13738"/>
                <a:gd name="connsiteY0" fmla="*/ 9872 h 14214"/>
                <a:gd name="connsiteX1" fmla="*/ 12138 w 13738"/>
                <a:gd name="connsiteY1" fmla="*/ 2949 h 14214"/>
                <a:gd name="connsiteX2" fmla="*/ 8881 w 13738"/>
                <a:gd name="connsiteY2" fmla="*/ 0 h 14214"/>
                <a:gd name="connsiteX3" fmla="*/ 0 w 13738"/>
                <a:gd name="connsiteY3" fmla="*/ 14214 h 14214"/>
                <a:gd name="connsiteX0" fmla="*/ 13738 w 13738"/>
                <a:gd name="connsiteY0" fmla="*/ 9872 h 14214"/>
                <a:gd name="connsiteX1" fmla="*/ 12138 w 13738"/>
                <a:gd name="connsiteY1" fmla="*/ 2949 h 14214"/>
                <a:gd name="connsiteX2" fmla="*/ 8881 w 13738"/>
                <a:gd name="connsiteY2" fmla="*/ 0 h 14214"/>
                <a:gd name="connsiteX3" fmla="*/ 0 w 13738"/>
                <a:gd name="connsiteY3" fmla="*/ 14214 h 14214"/>
                <a:gd name="connsiteX0" fmla="*/ 13738 w 13738"/>
                <a:gd name="connsiteY0" fmla="*/ 9061 h 13403"/>
                <a:gd name="connsiteX1" fmla="*/ 12138 w 13738"/>
                <a:gd name="connsiteY1" fmla="*/ 2138 h 13403"/>
                <a:gd name="connsiteX2" fmla="*/ 7796 w 13738"/>
                <a:gd name="connsiteY2" fmla="*/ 0 h 13403"/>
                <a:gd name="connsiteX3" fmla="*/ 0 w 13738"/>
                <a:gd name="connsiteY3" fmla="*/ 13403 h 13403"/>
                <a:gd name="connsiteX0" fmla="*/ 13738 w 13738"/>
                <a:gd name="connsiteY0" fmla="*/ 9061 h 13403"/>
                <a:gd name="connsiteX1" fmla="*/ 12138 w 13738"/>
                <a:gd name="connsiteY1" fmla="*/ 2138 h 13403"/>
                <a:gd name="connsiteX2" fmla="*/ 7796 w 13738"/>
                <a:gd name="connsiteY2" fmla="*/ 0 h 13403"/>
                <a:gd name="connsiteX3" fmla="*/ 0 w 13738"/>
                <a:gd name="connsiteY3" fmla="*/ 13403 h 13403"/>
                <a:gd name="connsiteX0" fmla="*/ 15486 w 15486"/>
                <a:gd name="connsiteY0" fmla="*/ 5274 h 13403"/>
                <a:gd name="connsiteX1" fmla="*/ 12138 w 15486"/>
                <a:gd name="connsiteY1" fmla="*/ 2138 h 13403"/>
                <a:gd name="connsiteX2" fmla="*/ 7796 w 15486"/>
                <a:gd name="connsiteY2" fmla="*/ 0 h 13403"/>
                <a:gd name="connsiteX3" fmla="*/ 0 w 15486"/>
                <a:gd name="connsiteY3" fmla="*/ 13403 h 13403"/>
                <a:gd name="connsiteX0" fmla="*/ 15486 w 15486"/>
                <a:gd name="connsiteY0" fmla="*/ 5486 h 13615"/>
                <a:gd name="connsiteX1" fmla="*/ 7796 w 15486"/>
                <a:gd name="connsiteY1" fmla="*/ 212 h 13615"/>
                <a:gd name="connsiteX2" fmla="*/ 0 w 15486"/>
                <a:gd name="connsiteY2" fmla="*/ 13615 h 13615"/>
                <a:gd name="connsiteX0" fmla="*/ 15486 w 15486"/>
                <a:gd name="connsiteY0" fmla="*/ 5558 h 13687"/>
                <a:gd name="connsiteX1" fmla="*/ 7796 w 15486"/>
                <a:gd name="connsiteY1" fmla="*/ 284 h 13687"/>
                <a:gd name="connsiteX2" fmla="*/ 0 w 15486"/>
                <a:gd name="connsiteY2" fmla="*/ 13687 h 13687"/>
                <a:gd name="connsiteX0" fmla="*/ 15549 w 15549"/>
                <a:gd name="connsiteY0" fmla="*/ 5558 h 8707"/>
                <a:gd name="connsiteX1" fmla="*/ 7859 w 15549"/>
                <a:gd name="connsiteY1" fmla="*/ 284 h 8707"/>
                <a:gd name="connsiteX2" fmla="*/ 0 w 15549"/>
                <a:gd name="connsiteY2" fmla="*/ 8707 h 8707"/>
                <a:gd name="connsiteX0" fmla="*/ 10000 w 10000"/>
                <a:gd name="connsiteY0" fmla="*/ 7630 h 9940"/>
                <a:gd name="connsiteX1" fmla="*/ 5054 w 10000"/>
                <a:gd name="connsiteY1" fmla="*/ 266 h 9940"/>
                <a:gd name="connsiteX2" fmla="*/ 0 w 10000"/>
                <a:gd name="connsiteY2" fmla="*/ 9940 h 9940"/>
                <a:gd name="connsiteX0" fmla="*/ 11813 w 11813"/>
                <a:gd name="connsiteY0" fmla="*/ 7676 h 13160"/>
                <a:gd name="connsiteX1" fmla="*/ 6867 w 11813"/>
                <a:gd name="connsiteY1" fmla="*/ 268 h 13160"/>
                <a:gd name="connsiteX2" fmla="*/ 0 w 11813"/>
                <a:gd name="connsiteY2" fmla="*/ 13160 h 13160"/>
                <a:gd name="connsiteX0" fmla="*/ 11813 w 11813"/>
                <a:gd name="connsiteY0" fmla="*/ 7676 h 13160"/>
                <a:gd name="connsiteX1" fmla="*/ 6867 w 11813"/>
                <a:gd name="connsiteY1" fmla="*/ 268 h 13160"/>
                <a:gd name="connsiteX2" fmla="*/ 1548 w 11813"/>
                <a:gd name="connsiteY2" fmla="*/ 8376 h 13160"/>
                <a:gd name="connsiteX3" fmla="*/ 0 w 11813"/>
                <a:gd name="connsiteY3" fmla="*/ 13160 h 13160"/>
                <a:gd name="connsiteX0" fmla="*/ 11813 w 11813"/>
                <a:gd name="connsiteY0" fmla="*/ 7676 h 13160"/>
                <a:gd name="connsiteX1" fmla="*/ 6867 w 11813"/>
                <a:gd name="connsiteY1" fmla="*/ 268 h 13160"/>
                <a:gd name="connsiteX2" fmla="*/ 2479 w 11813"/>
                <a:gd name="connsiteY2" fmla="*/ 7388 h 13160"/>
                <a:gd name="connsiteX3" fmla="*/ 0 w 11813"/>
                <a:gd name="connsiteY3" fmla="*/ 13160 h 13160"/>
                <a:gd name="connsiteX0" fmla="*/ 11813 w 11813"/>
                <a:gd name="connsiteY0" fmla="*/ 7676 h 13160"/>
                <a:gd name="connsiteX1" fmla="*/ 6867 w 11813"/>
                <a:gd name="connsiteY1" fmla="*/ 268 h 13160"/>
                <a:gd name="connsiteX2" fmla="*/ 2479 w 11813"/>
                <a:gd name="connsiteY2" fmla="*/ 7388 h 13160"/>
                <a:gd name="connsiteX3" fmla="*/ 0 w 11813"/>
                <a:gd name="connsiteY3" fmla="*/ 13160 h 13160"/>
                <a:gd name="connsiteX0" fmla="*/ 11813 w 11813"/>
                <a:gd name="connsiteY0" fmla="*/ 7676 h 13160"/>
                <a:gd name="connsiteX1" fmla="*/ 6867 w 11813"/>
                <a:gd name="connsiteY1" fmla="*/ 268 h 13160"/>
                <a:gd name="connsiteX2" fmla="*/ 2969 w 11813"/>
                <a:gd name="connsiteY2" fmla="*/ 6203 h 13160"/>
                <a:gd name="connsiteX3" fmla="*/ 0 w 11813"/>
                <a:gd name="connsiteY3" fmla="*/ 13160 h 13160"/>
                <a:gd name="connsiteX0" fmla="*/ 11813 w 11813"/>
                <a:gd name="connsiteY0" fmla="*/ 7676 h 13160"/>
                <a:gd name="connsiteX1" fmla="*/ 6867 w 11813"/>
                <a:gd name="connsiteY1" fmla="*/ 268 h 13160"/>
                <a:gd name="connsiteX2" fmla="*/ 2969 w 11813"/>
                <a:gd name="connsiteY2" fmla="*/ 6203 h 13160"/>
                <a:gd name="connsiteX3" fmla="*/ 0 w 11813"/>
                <a:gd name="connsiteY3" fmla="*/ 13160 h 13160"/>
                <a:gd name="connsiteX0" fmla="*/ 11813 w 11813"/>
                <a:gd name="connsiteY0" fmla="*/ 7676 h 13160"/>
                <a:gd name="connsiteX1" fmla="*/ 6867 w 11813"/>
                <a:gd name="connsiteY1" fmla="*/ 268 h 13160"/>
                <a:gd name="connsiteX2" fmla="*/ 2969 w 11813"/>
                <a:gd name="connsiteY2" fmla="*/ 6203 h 13160"/>
                <a:gd name="connsiteX3" fmla="*/ 0 w 11813"/>
                <a:gd name="connsiteY3" fmla="*/ 13160 h 13160"/>
                <a:gd name="connsiteX0" fmla="*/ 12401 w 12401"/>
                <a:gd name="connsiteY0" fmla="*/ 7676 h 13555"/>
                <a:gd name="connsiteX1" fmla="*/ 7455 w 12401"/>
                <a:gd name="connsiteY1" fmla="*/ 268 h 13555"/>
                <a:gd name="connsiteX2" fmla="*/ 3557 w 12401"/>
                <a:gd name="connsiteY2" fmla="*/ 6203 h 13555"/>
                <a:gd name="connsiteX3" fmla="*/ 0 w 12401"/>
                <a:gd name="connsiteY3" fmla="*/ 13555 h 13555"/>
                <a:gd name="connsiteX0" fmla="*/ 12401 w 12401"/>
                <a:gd name="connsiteY0" fmla="*/ 7676 h 13555"/>
                <a:gd name="connsiteX1" fmla="*/ 7455 w 12401"/>
                <a:gd name="connsiteY1" fmla="*/ 268 h 13555"/>
                <a:gd name="connsiteX2" fmla="*/ 3557 w 12401"/>
                <a:gd name="connsiteY2" fmla="*/ 6203 h 13555"/>
                <a:gd name="connsiteX3" fmla="*/ 0 w 12401"/>
                <a:gd name="connsiteY3" fmla="*/ 13555 h 135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401" h="13555">
                  <a:moveTo>
                    <a:pt x="12401" y="7676"/>
                  </a:moveTo>
                  <a:cubicBezTo>
                    <a:pt x="10906" y="4375"/>
                    <a:pt x="9115" y="-1298"/>
                    <a:pt x="7455" y="268"/>
                  </a:cubicBezTo>
                  <a:cubicBezTo>
                    <a:pt x="5744" y="385"/>
                    <a:pt x="4652" y="3066"/>
                    <a:pt x="3557" y="6203"/>
                  </a:cubicBezTo>
                  <a:cubicBezTo>
                    <a:pt x="2413" y="9340"/>
                    <a:pt x="2120" y="12561"/>
                    <a:pt x="0" y="13555"/>
                  </a:cubicBezTo>
                </a:path>
              </a:pathLst>
            </a:custGeom>
            <a:noFill/>
            <a:ln w="44450" cap="flat" cmpd="sng">
              <a:solidFill>
                <a:srgbClr val="FF0000"/>
              </a:solidFill>
              <a:prstDash val="dash"/>
              <a:round/>
              <a:headEnd type="triangl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79" name="Freeform 10"/>
            <p:cNvSpPr>
              <a:spLocks/>
            </p:cNvSpPr>
            <p:nvPr/>
          </p:nvSpPr>
          <p:spPr bwMode="auto">
            <a:xfrm>
              <a:off x="4985122" y="1700808"/>
              <a:ext cx="1530861" cy="372299"/>
            </a:xfrm>
            <a:custGeom>
              <a:avLst/>
              <a:gdLst>
                <a:gd name="T0" fmla="*/ 833437 w 525"/>
                <a:gd name="T1" fmla="*/ 371475 h 234"/>
                <a:gd name="T2" fmla="*/ 700087 w 525"/>
                <a:gd name="T3" fmla="*/ 114300 h 234"/>
                <a:gd name="T4" fmla="*/ 428625 w 525"/>
                <a:gd name="T5" fmla="*/ 4763 h 234"/>
                <a:gd name="T6" fmla="*/ 152400 w 525"/>
                <a:gd name="T7" fmla="*/ 80963 h 234"/>
                <a:gd name="T8" fmla="*/ 0 w 525"/>
                <a:gd name="T9" fmla="*/ 361950 h 2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connsiteX0" fmla="*/ 13738 w 13738"/>
                <a:gd name="connsiteY0" fmla="*/ 9891 h 14233"/>
                <a:gd name="connsiteX1" fmla="*/ 12138 w 13738"/>
                <a:gd name="connsiteY1" fmla="*/ 2968 h 14233"/>
                <a:gd name="connsiteX2" fmla="*/ 8881 w 13738"/>
                <a:gd name="connsiteY2" fmla="*/ 19 h 14233"/>
                <a:gd name="connsiteX3" fmla="*/ 5567 w 13738"/>
                <a:gd name="connsiteY3" fmla="*/ 2070 h 14233"/>
                <a:gd name="connsiteX4" fmla="*/ 0 w 13738"/>
                <a:gd name="connsiteY4" fmla="*/ 14233 h 14233"/>
                <a:gd name="connsiteX0" fmla="*/ 13738 w 13738"/>
                <a:gd name="connsiteY0" fmla="*/ 9872 h 14214"/>
                <a:gd name="connsiteX1" fmla="*/ 12138 w 13738"/>
                <a:gd name="connsiteY1" fmla="*/ 2949 h 14214"/>
                <a:gd name="connsiteX2" fmla="*/ 8881 w 13738"/>
                <a:gd name="connsiteY2" fmla="*/ 0 h 14214"/>
                <a:gd name="connsiteX3" fmla="*/ 0 w 13738"/>
                <a:gd name="connsiteY3" fmla="*/ 14214 h 14214"/>
                <a:gd name="connsiteX0" fmla="*/ 13738 w 13738"/>
                <a:gd name="connsiteY0" fmla="*/ 9872 h 14214"/>
                <a:gd name="connsiteX1" fmla="*/ 12138 w 13738"/>
                <a:gd name="connsiteY1" fmla="*/ 2949 h 14214"/>
                <a:gd name="connsiteX2" fmla="*/ 8881 w 13738"/>
                <a:gd name="connsiteY2" fmla="*/ 0 h 14214"/>
                <a:gd name="connsiteX3" fmla="*/ 0 w 13738"/>
                <a:gd name="connsiteY3" fmla="*/ 14214 h 14214"/>
                <a:gd name="connsiteX0" fmla="*/ 13738 w 13738"/>
                <a:gd name="connsiteY0" fmla="*/ 9872 h 14214"/>
                <a:gd name="connsiteX1" fmla="*/ 12138 w 13738"/>
                <a:gd name="connsiteY1" fmla="*/ 2949 h 14214"/>
                <a:gd name="connsiteX2" fmla="*/ 8881 w 13738"/>
                <a:gd name="connsiteY2" fmla="*/ 0 h 14214"/>
                <a:gd name="connsiteX3" fmla="*/ 0 w 13738"/>
                <a:gd name="connsiteY3" fmla="*/ 14214 h 14214"/>
                <a:gd name="connsiteX0" fmla="*/ 13738 w 13738"/>
                <a:gd name="connsiteY0" fmla="*/ 9061 h 13403"/>
                <a:gd name="connsiteX1" fmla="*/ 12138 w 13738"/>
                <a:gd name="connsiteY1" fmla="*/ 2138 h 13403"/>
                <a:gd name="connsiteX2" fmla="*/ 7796 w 13738"/>
                <a:gd name="connsiteY2" fmla="*/ 0 h 13403"/>
                <a:gd name="connsiteX3" fmla="*/ 0 w 13738"/>
                <a:gd name="connsiteY3" fmla="*/ 13403 h 13403"/>
                <a:gd name="connsiteX0" fmla="*/ 13738 w 13738"/>
                <a:gd name="connsiteY0" fmla="*/ 9061 h 13403"/>
                <a:gd name="connsiteX1" fmla="*/ 12138 w 13738"/>
                <a:gd name="connsiteY1" fmla="*/ 2138 h 13403"/>
                <a:gd name="connsiteX2" fmla="*/ 7796 w 13738"/>
                <a:gd name="connsiteY2" fmla="*/ 0 h 13403"/>
                <a:gd name="connsiteX3" fmla="*/ 0 w 13738"/>
                <a:gd name="connsiteY3" fmla="*/ 13403 h 13403"/>
                <a:gd name="connsiteX0" fmla="*/ 15486 w 15486"/>
                <a:gd name="connsiteY0" fmla="*/ 5274 h 13403"/>
                <a:gd name="connsiteX1" fmla="*/ 12138 w 15486"/>
                <a:gd name="connsiteY1" fmla="*/ 2138 h 13403"/>
                <a:gd name="connsiteX2" fmla="*/ 7796 w 15486"/>
                <a:gd name="connsiteY2" fmla="*/ 0 h 13403"/>
                <a:gd name="connsiteX3" fmla="*/ 0 w 15486"/>
                <a:gd name="connsiteY3" fmla="*/ 13403 h 13403"/>
                <a:gd name="connsiteX0" fmla="*/ 15486 w 15486"/>
                <a:gd name="connsiteY0" fmla="*/ 5486 h 13615"/>
                <a:gd name="connsiteX1" fmla="*/ 7796 w 15486"/>
                <a:gd name="connsiteY1" fmla="*/ 212 h 13615"/>
                <a:gd name="connsiteX2" fmla="*/ 0 w 15486"/>
                <a:gd name="connsiteY2" fmla="*/ 13615 h 13615"/>
                <a:gd name="connsiteX0" fmla="*/ 15486 w 15486"/>
                <a:gd name="connsiteY0" fmla="*/ 5558 h 13687"/>
                <a:gd name="connsiteX1" fmla="*/ 7796 w 15486"/>
                <a:gd name="connsiteY1" fmla="*/ 284 h 13687"/>
                <a:gd name="connsiteX2" fmla="*/ 0 w 15486"/>
                <a:gd name="connsiteY2" fmla="*/ 13687 h 13687"/>
                <a:gd name="connsiteX0" fmla="*/ 15549 w 15549"/>
                <a:gd name="connsiteY0" fmla="*/ 5558 h 8707"/>
                <a:gd name="connsiteX1" fmla="*/ 7859 w 15549"/>
                <a:gd name="connsiteY1" fmla="*/ 284 h 8707"/>
                <a:gd name="connsiteX2" fmla="*/ 0 w 15549"/>
                <a:gd name="connsiteY2" fmla="*/ 8707 h 8707"/>
                <a:gd name="connsiteX0" fmla="*/ 10000 w 10000"/>
                <a:gd name="connsiteY0" fmla="*/ 7630 h 9940"/>
                <a:gd name="connsiteX1" fmla="*/ 5054 w 10000"/>
                <a:gd name="connsiteY1" fmla="*/ 266 h 9940"/>
                <a:gd name="connsiteX2" fmla="*/ 0 w 10000"/>
                <a:gd name="connsiteY2" fmla="*/ 9940 h 9940"/>
                <a:gd name="connsiteX0" fmla="*/ 10000 w 10000"/>
                <a:gd name="connsiteY0" fmla="*/ 7676 h 10000"/>
                <a:gd name="connsiteX1" fmla="*/ 5054 w 10000"/>
                <a:gd name="connsiteY1" fmla="*/ 268 h 10000"/>
                <a:gd name="connsiteX2" fmla="*/ 1320 w 10000"/>
                <a:gd name="connsiteY2" fmla="*/ 5166 h 10000"/>
                <a:gd name="connsiteX3" fmla="*/ 0 w 10000"/>
                <a:gd name="connsiteY3" fmla="*/ 10000 h 10000"/>
                <a:gd name="connsiteX0" fmla="*/ 11813 w 11813"/>
                <a:gd name="connsiteY0" fmla="*/ 7676 h 11580"/>
                <a:gd name="connsiteX1" fmla="*/ 6867 w 11813"/>
                <a:gd name="connsiteY1" fmla="*/ 268 h 11580"/>
                <a:gd name="connsiteX2" fmla="*/ 3133 w 11813"/>
                <a:gd name="connsiteY2" fmla="*/ 5166 h 11580"/>
                <a:gd name="connsiteX3" fmla="*/ 0 w 11813"/>
                <a:gd name="connsiteY3" fmla="*/ 11580 h 11580"/>
                <a:gd name="connsiteX0" fmla="*/ 11813 w 11813"/>
                <a:gd name="connsiteY0" fmla="*/ 7676 h 11580"/>
                <a:gd name="connsiteX1" fmla="*/ 6867 w 11813"/>
                <a:gd name="connsiteY1" fmla="*/ 268 h 11580"/>
                <a:gd name="connsiteX2" fmla="*/ 3133 w 11813"/>
                <a:gd name="connsiteY2" fmla="*/ 5166 h 11580"/>
                <a:gd name="connsiteX3" fmla="*/ 0 w 11813"/>
                <a:gd name="connsiteY3" fmla="*/ 11580 h 11580"/>
                <a:gd name="connsiteX0" fmla="*/ 11813 w 11813"/>
                <a:gd name="connsiteY0" fmla="*/ 7676 h 11580"/>
                <a:gd name="connsiteX1" fmla="*/ 6867 w 11813"/>
                <a:gd name="connsiteY1" fmla="*/ 268 h 11580"/>
                <a:gd name="connsiteX2" fmla="*/ 3378 w 11813"/>
                <a:gd name="connsiteY2" fmla="*/ 4968 h 11580"/>
                <a:gd name="connsiteX3" fmla="*/ 0 w 11813"/>
                <a:gd name="connsiteY3" fmla="*/ 11580 h 11580"/>
                <a:gd name="connsiteX0" fmla="*/ 11813 w 11813"/>
                <a:gd name="connsiteY0" fmla="*/ 7676 h 11580"/>
                <a:gd name="connsiteX1" fmla="*/ 6867 w 11813"/>
                <a:gd name="connsiteY1" fmla="*/ 268 h 11580"/>
                <a:gd name="connsiteX2" fmla="*/ 3378 w 11813"/>
                <a:gd name="connsiteY2" fmla="*/ 4968 h 11580"/>
                <a:gd name="connsiteX3" fmla="*/ 0 w 11813"/>
                <a:gd name="connsiteY3" fmla="*/ 11580 h 11580"/>
                <a:gd name="connsiteX0" fmla="*/ 11813 w 11813"/>
                <a:gd name="connsiteY0" fmla="*/ 7676 h 11580"/>
                <a:gd name="connsiteX1" fmla="*/ 6867 w 11813"/>
                <a:gd name="connsiteY1" fmla="*/ 268 h 11580"/>
                <a:gd name="connsiteX2" fmla="*/ 3378 w 11813"/>
                <a:gd name="connsiteY2" fmla="*/ 4968 h 11580"/>
                <a:gd name="connsiteX3" fmla="*/ 0 w 11813"/>
                <a:gd name="connsiteY3" fmla="*/ 11580 h 11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13" h="11580">
                  <a:moveTo>
                    <a:pt x="11813" y="7676"/>
                  </a:moveTo>
                  <a:cubicBezTo>
                    <a:pt x="10318" y="4375"/>
                    <a:pt x="8527" y="-1298"/>
                    <a:pt x="6867" y="268"/>
                  </a:cubicBezTo>
                  <a:cubicBezTo>
                    <a:pt x="5420" y="-150"/>
                    <a:pt x="4220" y="2556"/>
                    <a:pt x="3378" y="4968"/>
                  </a:cubicBezTo>
                  <a:cubicBezTo>
                    <a:pt x="2144" y="8565"/>
                    <a:pt x="1494" y="10774"/>
                    <a:pt x="0" y="11580"/>
                  </a:cubicBezTo>
                </a:path>
              </a:pathLst>
            </a:custGeom>
            <a:noFill/>
            <a:ln w="44450" cap="flat" cmpd="sng">
              <a:solidFill>
                <a:srgbClr val="FF0000"/>
              </a:solidFill>
              <a:prstDash val="dash"/>
              <a:round/>
              <a:headEnd type="triangl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</p:grpSp>
      <p:grpSp>
        <p:nvGrpSpPr>
          <p:cNvPr id="16386" name="Group 16385"/>
          <p:cNvGrpSpPr/>
          <p:nvPr/>
        </p:nvGrpSpPr>
        <p:grpSpPr>
          <a:xfrm>
            <a:off x="2404066" y="2456892"/>
            <a:ext cx="1745537" cy="1907091"/>
            <a:chOff x="2404066" y="2456892"/>
            <a:chExt cx="1745537" cy="1907091"/>
          </a:xfrm>
        </p:grpSpPr>
        <p:sp>
          <p:nvSpPr>
            <p:cNvPr id="48" name="Freeform 10"/>
            <p:cNvSpPr>
              <a:spLocks/>
            </p:cNvSpPr>
            <p:nvPr/>
          </p:nvSpPr>
          <p:spPr bwMode="auto">
            <a:xfrm flipV="1">
              <a:off x="2404066" y="3383889"/>
              <a:ext cx="1290661" cy="508437"/>
            </a:xfrm>
            <a:custGeom>
              <a:avLst/>
              <a:gdLst>
                <a:gd name="T0" fmla="*/ 833437 w 525"/>
                <a:gd name="T1" fmla="*/ 371475 h 234"/>
                <a:gd name="T2" fmla="*/ 700087 w 525"/>
                <a:gd name="T3" fmla="*/ 114300 h 234"/>
                <a:gd name="T4" fmla="*/ 428625 w 525"/>
                <a:gd name="T5" fmla="*/ 4763 h 234"/>
                <a:gd name="T6" fmla="*/ 152400 w 525"/>
                <a:gd name="T7" fmla="*/ 80963 h 234"/>
                <a:gd name="T8" fmla="*/ 0 w 525"/>
                <a:gd name="T9" fmla="*/ 361950 h 2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connsiteX0" fmla="*/ 13738 w 13738"/>
                <a:gd name="connsiteY0" fmla="*/ 9891 h 14233"/>
                <a:gd name="connsiteX1" fmla="*/ 12138 w 13738"/>
                <a:gd name="connsiteY1" fmla="*/ 2968 h 14233"/>
                <a:gd name="connsiteX2" fmla="*/ 8881 w 13738"/>
                <a:gd name="connsiteY2" fmla="*/ 19 h 14233"/>
                <a:gd name="connsiteX3" fmla="*/ 5567 w 13738"/>
                <a:gd name="connsiteY3" fmla="*/ 2070 h 14233"/>
                <a:gd name="connsiteX4" fmla="*/ 0 w 13738"/>
                <a:gd name="connsiteY4" fmla="*/ 14233 h 14233"/>
                <a:gd name="connsiteX0" fmla="*/ 13738 w 13738"/>
                <a:gd name="connsiteY0" fmla="*/ 9872 h 14214"/>
                <a:gd name="connsiteX1" fmla="*/ 12138 w 13738"/>
                <a:gd name="connsiteY1" fmla="*/ 2949 h 14214"/>
                <a:gd name="connsiteX2" fmla="*/ 8881 w 13738"/>
                <a:gd name="connsiteY2" fmla="*/ 0 h 14214"/>
                <a:gd name="connsiteX3" fmla="*/ 0 w 13738"/>
                <a:gd name="connsiteY3" fmla="*/ 14214 h 14214"/>
                <a:gd name="connsiteX0" fmla="*/ 13738 w 13738"/>
                <a:gd name="connsiteY0" fmla="*/ 9872 h 14214"/>
                <a:gd name="connsiteX1" fmla="*/ 12138 w 13738"/>
                <a:gd name="connsiteY1" fmla="*/ 2949 h 14214"/>
                <a:gd name="connsiteX2" fmla="*/ 8881 w 13738"/>
                <a:gd name="connsiteY2" fmla="*/ 0 h 14214"/>
                <a:gd name="connsiteX3" fmla="*/ 0 w 13738"/>
                <a:gd name="connsiteY3" fmla="*/ 14214 h 14214"/>
                <a:gd name="connsiteX0" fmla="*/ 13738 w 13738"/>
                <a:gd name="connsiteY0" fmla="*/ 9872 h 14214"/>
                <a:gd name="connsiteX1" fmla="*/ 12138 w 13738"/>
                <a:gd name="connsiteY1" fmla="*/ 2949 h 14214"/>
                <a:gd name="connsiteX2" fmla="*/ 8881 w 13738"/>
                <a:gd name="connsiteY2" fmla="*/ 0 h 14214"/>
                <a:gd name="connsiteX3" fmla="*/ 0 w 13738"/>
                <a:gd name="connsiteY3" fmla="*/ 14214 h 14214"/>
                <a:gd name="connsiteX0" fmla="*/ 13738 w 13738"/>
                <a:gd name="connsiteY0" fmla="*/ 9061 h 13403"/>
                <a:gd name="connsiteX1" fmla="*/ 12138 w 13738"/>
                <a:gd name="connsiteY1" fmla="*/ 2138 h 13403"/>
                <a:gd name="connsiteX2" fmla="*/ 7796 w 13738"/>
                <a:gd name="connsiteY2" fmla="*/ 0 h 13403"/>
                <a:gd name="connsiteX3" fmla="*/ 0 w 13738"/>
                <a:gd name="connsiteY3" fmla="*/ 13403 h 13403"/>
                <a:gd name="connsiteX0" fmla="*/ 13738 w 13738"/>
                <a:gd name="connsiteY0" fmla="*/ 9061 h 13403"/>
                <a:gd name="connsiteX1" fmla="*/ 12138 w 13738"/>
                <a:gd name="connsiteY1" fmla="*/ 2138 h 13403"/>
                <a:gd name="connsiteX2" fmla="*/ 7796 w 13738"/>
                <a:gd name="connsiteY2" fmla="*/ 0 h 13403"/>
                <a:gd name="connsiteX3" fmla="*/ 0 w 13738"/>
                <a:gd name="connsiteY3" fmla="*/ 13403 h 13403"/>
                <a:gd name="connsiteX0" fmla="*/ 15486 w 15486"/>
                <a:gd name="connsiteY0" fmla="*/ 5274 h 13403"/>
                <a:gd name="connsiteX1" fmla="*/ 12138 w 15486"/>
                <a:gd name="connsiteY1" fmla="*/ 2138 h 13403"/>
                <a:gd name="connsiteX2" fmla="*/ 7796 w 15486"/>
                <a:gd name="connsiteY2" fmla="*/ 0 h 13403"/>
                <a:gd name="connsiteX3" fmla="*/ 0 w 15486"/>
                <a:gd name="connsiteY3" fmla="*/ 13403 h 13403"/>
                <a:gd name="connsiteX0" fmla="*/ 15486 w 15486"/>
                <a:gd name="connsiteY0" fmla="*/ 5486 h 13615"/>
                <a:gd name="connsiteX1" fmla="*/ 7796 w 15486"/>
                <a:gd name="connsiteY1" fmla="*/ 212 h 13615"/>
                <a:gd name="connsiteX2" fmla="*/ 0 w 15486"/>
                <a:gd name="connsiteY2" fmla="*/ 13615 h 13615"/>
                <a:gd name="connsiteX0" fmla="*/ 15486 w 15486"/>
                <a:gd name="connsiteY0" fmla="*/ 5558 h 13687"/>
                <a:gd name="connsiteX1" fmla="*/ 7796 w 15486"/>
                <a:gd name="connsiteY1" fmla="*/ 284 h 13687"/>
                <a:gd name="connsiteX2" fmla="*/ 0 w 15486"/>
                <a:gd name="connsiteY2" fmla="*/ 13687 h 13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486" h="13687">
                  <a:moveTo>
                    <a:pt x="15486" y="5558"/>
                  </a:moveTo>
                  <a:cubicBezTo>
                    <a:pt x="13161" y="2701"/>
                    <a:pt x="10377" y="-1071"/>
                    <a:pt x="7796" y="284"/>
                  </a:cubicBezTo>
                  <a:cubicBezTo>
                    <a:pt x="5411" y="404"/>
                    <a:pt x="1307" y="8968"/>
                    <a:pt x="0" y="13687"/>
                  </a:cubicBezTo>
                </a:path>
              </a:pathLst>
            </a:custGeom>
            <a:noFill/>
            <a:ln w="44450" cap="flat" cmpd="sng">
              <a:solidFill>
                <a:srgbClr val="FF0000"/>
              </a:solidFill>
              <a:prstDash val="dash"/>
              <a:round/>
              <a:headEnd type="triangl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49" name="Freeform 11"/>
            <p:cNvSpPr>
              <a:spLocks/>
            </p:cNvSpPr>
            <p:nvPr/>
          </p:nvSpPr>
          <p:spPr bwMode="auto">
            <a:xfrm>
              <a:off x="2417863" y="3667066"/>
              <a:ext cx="1336586" cy="353393"/>
            </a:xfrm>
            <a:custGeom>
              <a:avLst/>
              <a:gdLst>
                <a:gd name="T0" fmla="*/ 1081087 w 681"/>
                <a:gd name="T1" fmla="*/ 109538 h 300"/>
                <a:gd name="T2" fmla="*/ 842962 w 681"/>
                <a:gd name="T3" fmla="*/ 390525 h 300"/>
                <a:gd name="T4" fmla="*/ 552450 w 681"/>
                <a:gd name="T5" fmla="*/ 476250 h 300"/>
                <a:gd name="T6" fmla="*/ 252412 w 681"/>
                <a:gd name="T7" fmla="*/ 390525 h 300"/>
                <a:gd name="T8" fmla="*/ 0 w 681"/>
                <a:gd name="T9" fmla="*/ 0 h 3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connsiteX0" fmla="*/ 11516 w 11516"/>
                <a:gd name="connsiteY0" fmla="*/ 2843 h 10543"/>
                <a:gd name="connsiteX1" fmla="*/ 9313 w 11516"/>
                <a:gd name="connsiteY1" fmla="*/ 8743 h 10543"/>
                <a:gd name="connsiteX2" fmla="*/ 6626 w 11516"/>
                <a:gd name="connsiteY2" fmla="*/ 10543 h 10543"/>
                <a:gd name="connsiteX3" fmla="*/ 3851 w 11516"/>
                <a:gd name="connsiteY3" fmla="*/ 8743 h 10543"/>
                <a:gd name="connsiteX4" fmla="*/ 0 w 11516"/>
                <a:gd name="connsiteY4" fmla="*/ 0 h 10543"/>
                <a:gd name="connsiteX0" fmla="*/ 13990 w 13990"/>
                <a:gd name="connsiteY0" fmla="*/ 851 h 10543"/>
                <a:gd name="connsiteX1" fmla="*/ 9313 w 13990"/>
                <a:gd name="connsiteY1" fmla="*/ 8743 h 10543"/>
                <a:gd name="connsiteX2" fmla="*/ 6626 w 13990"/>
                <a:gd name="connsiteY2" fmla="*/ 10543 h 10543"/>
                <a:gd name="connsiteX3" fmla="*/ 3851 w 13990"/>
                <a:gd name="connsiteY3" fmla="*/ 8743 h 10543"/>
                <a:gd name="connsiteX4" fmla="*/ 0 w 13990"/>
                <a:gd name="connsiteY4" fmla="*/ 0 h 10543"/>
                <a:gd name="connsiteX0" fmla="*/ 13990 w 13990"/>
                <a:gd name="connsiteY0" fmla="*/ 851 h 9303"/>
                <a:gd name="connsiteX1" fmla="*/ 9313 w 13990"/>
                <a:gd name="connsiteY1" fmla="*/ 8743 h 9303"/>
                <a:gd name="connsiteX2" fmla="*/ 6626 w 13990"/>
                <a:gd name="connsiteY2" fmla="*/ 7826 h 9303"/>
                <a:gd name="connsiteX3" fmla="*/ 3851 w 13990"/>
                <a:gd name="connsiteY3" fmla="*/ 8743 h 9303"/>
                <a:gd name="connsiteX4" fmla="*/ 0 w 13990"/>
                <a:gd name="connsiteY4" fmla="*/ 0 h 9303"/>
                <a:gd name="connsiteX0" fmla="*/ 10000 w 10000"/>
                <a:gd name="connsiteY0" fmla="*/ 915 h 10048"/>
                <a:gd name="connsiteX1" fmla="*/ 6657 w 10000"/>
                <a:gd name="connsiteY1" fmla="*/ 9398 h 10048"/>
                <a:gd name="connsiteX2" fmla="*/ 4736 w 10000"/>
                <a:gd name="connsiteY2" fmla="*/ 8412 h 10048"/>
                <a:gd name="connsiteX3" fmla="*/ 0 w 10000"/>
                <a:gd name="connsiteY3" fmla="*/ 0 h 10048"/>
                <a:gd name="connsiteX0" fmla="*/ 10000 w 10000"/>
                <a:gd name="connsiteY0" fmla="*/ 915 h 8414"/>
                <a:gd name="connsiteX1" fmla="*/ 4736 w 10000"/>
                <a:gd name="connsiteY1" fmla="*/ 8412 h 8414"/>
                <a:gd name="connsiteX2" fmla="*/ 0 w 10000"/>
                <a:gd name="connsiteY2" fmla="*/ 0 h 8414"/>
                <a:gd name="connsiteX0" fmla="*/ 10000 w 10000"/>
                <a:gd name="connsiteY0" fmla="*/ 1087 h 10001"/>
                <a:gd name="connsiteX1" fmla="*/ 4736 w 10000"/>
                <a:gd name="connsiteY1" fmla="*/ 9998 h 10001"/>
                <a:gd name="connsiteX2" fmla="*/ 0 w 10000"/>
                <a:gd name="connsiteY2" fmla="*/ 0 h 10001"/>
                <a:gd name="connsiteX0" fmla="*/ 10000 w 10000"/>
                <a:gd name="connsiteY0" fmla="*/ 1087 h 10015"/>
                <a:gd name="connsiteX1" fmla="*/ 4736 w 10000"/>
                <a:gd name="connsiteY1" fmla="*/ 9998 h 10015"/>
                <a:gd name="connsiteX2" fmla="*/ 0 w 10000"/>
                <a:gd name="connsiteY2" fmla="*/ 0 h 10015"/>
                <a:gd name="connsiteX0" fmla="*/ 10000 w 10000"/>
                <a:gd name="connsiteY0" fmla="*/ 1087 h 10015"/>
                <a:gd name="connsiteX1" fmla="*/ 4736 w 10000"/>
                <a:gd name="connsiteY1" fmla="*/ 9998 h 10015"/>
                <a:gd name="connsiteX2" fmla="*/ 0 w 10000"/>
                <a:gd name="connsiteY2" fmla="*/ 0 h 10015"/>
                <a:gd name="connsiteX0" fmla="*/ 8771 w 8771"/>
                <a:gd name="connsiteY0" fmla="*/ 5130 h 10015"/>
                <a:gd name="connsiteX1" fmla="*/ 4736 w 8771"/>
                <a:gd name="connsiteY1" fmla="*/ 9998 h 10015"/>
                <a:gd name="connsiteX2" fmla="*/ 0 w 8771"/>
                <a:gd name="connsiteY2" fmla="*/ 0 h 10015"/>
                <a:gd name="connsiteX0" fmla="*/ 9962 w 9962"/>
                <a:gd name="connsiteY0" fmla="*/ 3776 h 8657"/>
                <a:gd name="connsiteX1" fmla="*/ 5362 w 9962"/>
                <a:gd name="connsiteY1" fmla="*/ 8637 h 8657"/>
                <a:gd name="connsiteX2" fmla="*/ 0 w 9962"/>
                <a:gd name="connsiteY2" fmla="*/ 0 h 8657"/>
                <a:gd name="connsiteX0" fmla="*/ 10000 w 10000"/>
                <a:gd name="connsiteY0" fmla="*/ 4362 h 10004"/>
                <a:gd name="connsiteX1" fmla="*/ 5382 w 10000"/>
                <a:gd name="connsiteY1" fmla="*/ 9977 h 10004"/>
                <a:gd name="connsiteX2" fmla="*/ 0 w 10000"/>
                <a:gd name="connsiteY2" fmla="*/ 0 h 10004"/>
                <a:gd name="connsiteX0" fmla="*/ 10114 w 10114"/>
                <a:gd name="connsiteY0" fmla="*/ 5295 h 10934"/>
                <a:gd name="connsiteX1" fmla="*/ 5496 w 10114"/>
                <a:gd name="connsiteY1" fmla="*/ 10910 h 10934"/>
                <a:gd name="connsiteX2" fmla="*/ 0 w 10114"/>
                <a:gd name="connsiteY2" fmla="*/ 0 h 10934"/>
                <a:gd name="connsiteX0" fmla="*/ 10114 w 10114"/>
                <a:gd name="connsiteY0" fmla="*/ 5295 h 10934"/>
                <a:gd name="connsiteX1" fmla="*/ 5496 w 10114"/>
                <a:gd name="connsiteY1" fmla="*/ 10910 h 10934"/>
                <a:gd name="connsiteX2" fmla="*/ 0 w 10114"/>
                <a:gd name="connsiteY2" fmla="*/ 0 h 10934"/>
                <a:gd name="connsiteX0" fmla="*/ 10114 w 10114"/>
                <a:gd name="connsiteY0" fmla="*/ 5295 h 10934"/>
                <a:gd name="connsiteX1" fmla="*/ 5496 w 10114"/>
                <a:gd name="connsiteY1" fmla="*/ 10910 h 10934"/>
                <a:gd name="connsiteX2" fmla="*/ 0 w 10114"/>
                <a:gd name="connsiteY2" fmla="*/ 0 h 10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114" h="10934">
                  <a:moveTo>
                    <a:pt x="10114" y="5295"/>
                  </a:moveTo>
                  <a:cubicBezTo>
                    <a:pt x="8478" y="8371"/>
                    <a:pt x="8140" y="10964"/>
                    <a:pt x="5496" y="10910"/>
                  </a:cubicBezTo>
                  <a:cubicBezTo>
                    <a:pt x="2986" y="11431"/>
                    <a:pt x="1091" y="3491"/>
                    <a:pt x="0" y="0"/>
                  </a:cubicBezTo>
                </a:path>
              </a:pathLst>
            </a:custGeom>
            <a:noFill/>
            <a:ln w="44450" cap="flat" cmpd="sng">
              <a:solidFill>
                <a:srgbClr val="FF0000"/>
              </a:solidFill>
              <a:prstDash val="dash"/>
              <a:round/>
              <a:headEnd type="triangl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50" name="Freeform 10"/>
            <p:cNvSpPr>
              <a:spLocks/>
            </p:cNvSpPr>
            <p:nvPr/>
          </p:nvSpPr>
          <p:spPr bwMode="auto">
            <a:xfrm flipV="1">
              <a:off x="2411760" y="3244599"/>
              <a:ext cx="1290661" cy="508437"/>
            </a:xfrm>
            <a:custGeom>
              <a:avLst/>
              <a:gdLst>
                <a:gd name="T0" fmla="*/ 833437 w 525"/>
                <a:gd name="T1" fmla="*/ 371475 h 234"/>
                <a:gd name="T2" fmla="*/ 700087 w 525"/>
                <a:gd name="T3" fmla="*/ 114300 h 234"/>
                <a:gd name="T4" fmla="*/ 428625 w 525"/>
                <a:gd name="T5" fmla="*/ 4763 h 234"/>
                <a:gd name="T6" fmla="*/ 152400 w 525"/>
                <a:gd name="T7" fmla="*/ 80963 h 234"/>
                <a:gd name="T8" fmla="*/ 0 w 525"/>
                <a:gd name="T9" fmla="*/ 361950 h 2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connsiteX0" fmla="*/ 13738 w 13738"/>
                <a:gd name="connsiteY0" fmla="*/ 9891 h 14233"/>
                <a:gd name="connsiteX1" fmla="*/ 12138 w 13738"/>
                <a:gd name="connsiteY1" fmla="*/ 2968 h 14233"/>
                <a:gd name="connsiteX2" fmla="*/ 8881 w 13738"/>
                <a:gd name="connsiteY2" fmla="*/ 19 h 14233"/>
                <a:gd name="connsiteX3" fmla="*/ 5567 w 13738"/>
                <a:gd name="connsiteY3" fmla="*/ 2070 h 14233"/>
                <a:gd name="connsiteX4" fmla="*/ 0 w 13738"/>
                <a:gd name="connsiteY4" fmla="*/ 14233 h 14233"/>
                <a:gd name="connsiteX0" fmla="*/ 13738 w 13738"/>
                <a:gd name="connsiteY0" fmla="*/ 9872 h 14214"/>
                <a:gd name="connsiteX1" fmla="*/ 12138 w 13738"/>
                <a:gd name="connsiteY1" fmla="*/ 2949 h 14214"/>
                <a:gd name="connsiteX2" fmla="*/ 8881 w 13738"/>
                <a:gd name="connsiteY2" fmla="*/ 0 h 14214"/>
                <a:gd name="connsiteX3" fmla="*/ 0 w 13738"/>
                <a:gd name="connsiteY3" fmla="*/ 14214 h 14214"/>
                <a:gd name="connsiteX0" fmla="*/ 13738 w 13738"/>
                <a:gd name="connsiteY0" fmla="*/ 9872 h 14214"/>
                <a:gd name="connsiteX1" fmla="*/ 12138 w 13738"/>
                <a:gd name="connsiteY1" fmla="*/ 2949 h 14214"/>
                <a:gd name="connsiteX2" fmla="*/ 8881 w 13738"/>
                <a:gd name="connsiteY2" fmla="*/ 0 h 14214"/>
                <a:gd name="connsiteX3" fmla="*/ 0 w 13738"/>
                <a:gd name="connsiteY3" fmla="*/ 14214 h 14214"/>
                <a:gd name="connsiteX0" fmla="*/ 13738 w 13738"/>
                <a:gd name="connsiteY0" fmla="*/ 9872 h 14214"/>
                <a:gd name="connsiteX1" fmla="*/ 12138 w 13738"/>
                <a:gd name="connsiteY1" fmla="*/ 2949 h 14214"/>
                <a:gd name="connsiteX2" fmla="*/ 8881 w 13738"/>
                <a:gd name="connsiteY2" fmla="*/ 0 h 14214"/>
                <a:gd name="connsiteX3" fmla="*/ 0 w 13738"/>
                <a:gd name="connsiteY3" fmla="*/ 14214 h 14214"/>
                <a:gd name="connsiteX0" fmla="*/ 13738 w 13738"/>
                <a:gd name="connsiteY0" fmla="*/ 9061 h 13403"/>
                <a:gd name="connsiteX1" fmla="*/ 12138 w 13738"/>
                <a:gd name="connsiteY1" fmla="*/ 2138 h 13403"/>
                <a:gd name="connsiteX2" fmla="*/ 7796 w 13738"/>
                <a:gd name="connsiteY2" fmla="*/ 0 h 13403"/>
                <a:gd name="connsiteX3" fmla="*/ 0 w 13738"/>
                <a:gd name="connsiteY3" fmla="*/ 13403 h 13403"/>
                <a:gd name="connsiteX0" fmla="*/ 13738 w 13738"/>
                <a:gd name="connsiteY0" fmla="*/ 9061 h 13403"/>
                <a:gd name="connsiteX1" fmla="*/ 12138 w 13738"/>
                <a:gd name="connsiteY1" fmla="*/ 2138 h 13403"/>
                <a:gd name="connsiteX2" fmla="*/ 7796 w 13738"/>
                <a:gd name="connsiteY2" fmla="*/ 0 h 13403"/>
                <a:gd name="connsiteX3" fmla="*/ 0 w 13738"/>
                <a:gd name="connsiteY3" fmla="*/ 13403 h 13403"/>
                <a:gd name="connsiteX0" fmla="*/ 15486 w 15486"/>
                <a:gd name="connsiteY0" fmla="*/ 5274 h 13403"/>
                <a:gd name="connsiteX1" fmla="*/ 12138 w 15486"/>
                <a:gd name="connsiteY1" fmla="*/ 2138 h 13403"/>
                <a:gd name="connsiteX2" fmla="*/ 7796 w 15486"/>
                <a:gd name="connsiteY2" fmla="*/ 0 h 13403"/>
                <a:gd name="connsiteX3" fmla="*/ 0 w 15486"/>
                <a:gd name="connsiteY3" fmla="*/ 13403 h 13403"/>
                <a:gd name="connsiteX0" fmla="*/ 15486 w 15486"/>
                <a:gd name="connsiteY0" fmla="*/ 5486 h 13615"/>
                <a:gd name="connsiteX1" fmla="*/ 7796 w 15486"/>
                <a:gd name="connsiteY1" fmla="*/ 212 h 13615"/>
                <a:gd name="connsiteX2" fmla="*/ 0 w 15486"/>
                <a:gd name="connsiteY2" fmla="*/ 13615 h 13615"/>
                <a:gd name="connsiteX0" fmla="*/ 15486 w 15486"/>
                <a:gd name="connsiteY0" fmla="*/ 5558 h 13687"/>
                <a:gd name="connsiteX1" fmla="*/ 7796 w 15486"/>
                <a:gd name="connsiteY1" fmla="*/ 284 h 13687"/>
                <a:gd name="connsiteX2" fmla="*/ 0 w 15486"/>
                <a:gd name="connsiteY2" fmla="*/ 13687 h 13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486" h="13687">
                  <a:moveTo>
                    <a:pt x="15486" y="5558"/>
                  </a:moveTo>
                  <a:cubicBezTo>
                    <a:pt x="13161" y="2701"/>
                    <a:pt x="10377" y="-1071"/>
                    <a:pt x="7796" y="284"/>
                  </a:cubicBezTo>
                  <a:cubicBezTo>
                    <a:pt x="5411" y="404"/>
                    <a:pt x="1307" y="8968"/>
                    <a:pt x="0" y="13687"/>
                  </a:cubicBezTo>
                </a:path>
              </a:pathLst>
            </a:custGeom>
            <a:noFill/>
            <a:ln w="44450" cap="flat" cmpd="sng">
              <a:solidFill>
                <a:srgbClr val="FF0000"/>
              </a:solidFill>
              <a:prstDash val="dash"/>
              <a:round/>
              <a:headEnd type="triangl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2825964" y="2798896"/>
              <a:ext cx="540000" cy="540000"/>
              <a:chOff x="2826319" y="2816547"/>
              <a:chExt cx="540000" cy="540000"/>
            </a:xfrm>
          </p:grpSpPr>
          <p:sp>
            <p:nvSpPr>
              <p:cNvPr id="24" name="Oval 29"/>
              <p:cNvSpPr>
                <a:spLocks noChangeArrowheads="1"/>
              </p:cNvSpPr>
              <p:nvPr/>
            </p:nvSpPr>
            <p:spPr bwMode="auto">
              <a:xfrm>
                <a:off x="2826319" y="2816547"/>
                <a:ext cx="540000" cy="540000"/>
              </a:xfrm>
              <a:prstGeom prst="ellipse">
                <a:avLst/>
              </a:prstGeom>
              <a:solidFill>
                <a:srgbClr val="CCFFFF"/>
              </a:solidFill>
              <a:ln w="2857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/>
                <a:endParaRPr lang="en-US" altLang="en-US" sz="2400"/>
              </a:p>
            </p:txBody>
          </p:sp>
          <p:sp>
            <p:nvSpPr>
              <p:cNvPr id="25" name="Oval 30"/>
              <p:cNvSpPr>
                <a:spLocks noChangeArrowheads="1"/>
              </p:cNvSpPr>
              <p:nvPr/>
            </p:nvSpPr>
            <p:spPr bwMode="auto">
              <a:xfrm>
                <a:off x="3024170" y="3014415"/>
                <a:ext cx="144298" cy="144265"/>
              </a:xfrm>
              <a:prstGeom prst="ellipse">
                <a:avLst/>
              </a:prstGeom>
              <a:solidFill>
                <a:srgbClr val="FF0000"/>
              </a:solidFill>
              <a:ln w="28575" algn="ctr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grpSp>
          <p:nvGrpSpPr>
            <p:cNvPr id="16384" name="Group 16383"/>
            <p:cNvGrpSpPr/>
            <p:nvPr/>
          </p:nvGrpSpPr>
          <p:grpSpPr>
            <a:xfrm>
              <a:off x="2681708" y="2618846"/>
              <a:ext cx="828256" cy="864096"/>
              <a:chOff x="2681708" y="2618846"/>
              <a:chExt cx="828256" cy="864096"/>
            </a:xfrm>
          </p:grpSpPr>
          <p:sp>
            <p:nvSpPr>
              <p:cNvPr id="12" name="Arc 11"/>
              <p:cNvSpPr>
                <a:spLocks noChangeAspect="1"/>
              </p:cNvSpPr>
              <p:nvPr/>
            </p:nvSpPr>
            <p:spPr bwMode="auto">
              <a:xfrm>
                <a:off x="2681708" y="2618846"/>
                <a:ext cx="828000" cy="828092"/>
              </a:xfrm>
              <a:prstGeom prst="arc">
                <a:avLst>
                  <a:gd name="adj1" fmla="val 13117441"/>
                  <a:gd name="adj2" fmla="val 0"/>
                </a:avLst>
              </a:prstGeom>
              <a:noFill/>
              <a:ln w="38100" cap="flat" cmpd="sng" algn="ctr">
                <a:solidFill>
                  <a:srgbClr val="FF00FF"/>
                </a:solidFill>
                <a:prstDash val="sysDash"/>
                <a:round/>
                <a:headEnd type="triangle" w="med" len="med"/>
                <a:tailEnd type="none" w="med" len="med"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67" name="Arc 66"/>
              <p:cNvSpPr>
                <a:spLocks noChangeAspect="1"/>
              </p:cNvSpPr>
              <p:nvPr/>
            </p:nvSpPr>
            <p:spPr bwMode="auto">
              <a:xfrm flipH="1" flipV="1">
                <a:off x="2681964" y="2654850"/>
                <a:ext cx="828000" cy="828092"/>
              </a:xfrm>
              <a:prstGeom prst="arc">
                <a:avLst>
                  <a:gd name="adj1" fmla="val 13117441"/>
                  <a:gd name="adj2" fmla="val 0"/>
                </a:avLst>
              </a:prstGeom>
              <a:noFill/>
              <a:ln w="38100" cap="flat" cmpd="sng" algn="ctr">
                <a:solidFill>
                  <a:srgbClr val="FF00FF"/>
                </a:solidFill>
                <a:prstDash val="sysDash"/>
                <a:round/>
                <a:headEnd type="triangle" w="med" len="med"/>
                <a:tailEnd type="none" w="med" len="med"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en-AU"/>
              </a:p>
            </p:txBody>
          </p:sp>
        </p:grpSp>
        <p:grpSp>
          <p:nvGrpSpPr>
            <p:cNvPr id="16385" name="Group 16384"/>
            <p:cNvGrpSpPr/>
            <p:nvPr/>
          </p:nvGrpSpPr>
          <p:grpSpPr>
            <a:xfrm>
              <a:off x="2519772" y="2456892"/>
              <a:ext cx="1152128" cy="1188004"/>
              <a:chOff x="2519772" y="2456892"/>
              <a:chExt cx="1152128" cy="1188004"/>
            </a:xfrm>
          </p:grpSpPr>
          <p:sp>
            <p:nvSpPr>
              <p:cNvPr id="66" name="Arc 65"/>
              <p:cNvSpPr>
                <a:spLocks noChangeAspect="1"/>
              </p:cNvSpPr>
              <p:nvPr/>
            </p:nvSpPr>
            <p:spPr bwMode="auto">
              <a:xfrm>
                <a:off x="2519772" y="2456892"/>
                <a:ext cx="1151872" cy="1152000"/>
              </a:xfrm>
              <a:prstGeom prst="arc">
                <a:avLst>
                  <a:gd name="adj1" fmla="val 13117441"/>
                  <a:gd name="adj2" fmla="val 0"/>
                </a:avLst>
              </a:prstGeom>
              <a:noFill/>
              <a:ln w="38100" cap="flat" cmpd="sng" algn="ctr">
                <a:solidFill>
                  <a:srgbClr val="FF00FF"/>
                </a:solidFill>
                <a:prstDash val="sysDash"/>
                <a:round/>
                <a:headEnd type="triangle" w="med" len="med"/>
                <a:tailEnd type="none" w="med" len="med"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68" name="Arc 67"/>
              <p:cNvSpPr>
                <a:spLocks noChangeAspect="1"/>
              </p:cNvSpPr>
              <p:nvPr/>
            </p:nvSpPr>
            <p:spPr bwMode="auto">
              <a:xfrm flipH="1" flipV="1">
                <a:off x="2520028" y="2492896"/>
                <a:ext cx="1151872" cy="1152000"/>
              </a:xfrm>
              <a:prstGeom prst="arc">
                <a:avLst>
                  <a:gd name="adj1" fmla="val 13117441"/>
                  <a:gd name="adj2" fmla="val 0"/>
                </a:avLst>
              </a:prstGeom>
              <a:noFill/>
              <a:ln w="38100" cap="flat" cmpd="sng" algn="ctr">
                <a:solidFill>
                  <a:srgbClr val="FF00FF"/>
                </a:solidFill>
                <a:prstDash val="sysDash"/>
                <a:round/>
                <a:headEnd type="triangle" w="med" len="med"/>
                <a:tailEnd type="none" w="med" len="med"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en-AU"/>
              </a:p>
            </p:txBody>
          </p:sp>
        </p:grpSp>
        <p:sp>
          <p:nvSpPr>
            <p:cNvPr id="80" name="Freeform 11"/>
            <p:cNvSpPr>
              <a:spLocks/>
            </p:cNvSpPr>
            <p:nvPr/>
          </p:nvSpPr>
          <p:spPr bwMode="auto">
            <a:xfrm>
              <a:off x="2411760" y="3761211"/>
              <a:ext cx="1692207" cy="425565"/>
            </a:xfrm>
            <a:custGeom>
              <a:avLst/>
              <a:gdLst>
                <a:gd name="T0" fmla="*/ 1081087 w 681"/>
                <a:gd name="T1" fmla="*/ 109538 h 300"/>
                <a:gd name="T2" fmla="*/ 842962 w 681"/>
                <a:gd name="T3" fmla="*/ 390525 h 300"/>
                <a:gd name="T4" fmla="*/ 552450 w 681"/>
                <a:gd name="T5" fmla="*/ 476250 h 300"/>
                <a:gd name="T6" fmla="*/ 252412 w 681"/>
                <a:gd name="T7" fmla="*/ 390525 h 300"/>
                <a:gd name="T8" fmla="*/ 0 w 681"/>
                <a:gd name="T9" fmla="*/ 0 h 3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connsiteX0" fmla="*/ 11516 w 11516"/>
                <a:gd name="connsiteY0" fmla="*/ 2843 h 10543"/>
                <a:gd name="connsiteX1" fmla="*/ 9313 w 11516"/>
                <a:gd name="connsiteY1" fmla="*/ 8743 h 10543"/>
                <a:gd name="connsiteX2" fmla="*/ 6626 w 11516"/>
                <a:gd name="connsiteY2" fmla="*/ 10543 h 10543"/>
                <a:gd name="connsiteX3" fmla="*/ 3851 w 11516"/>
                <a:gd name="connsiteY3" fmla="*/ 8743 h 10543"/>
                <a:gd name="connsiteX4" fmla="*/ 0 w 11516"/>
                <a:gd name="connsiteY4" fmla="*/ 0 h 10543"/>
                <a:gd name="connsiteX0" fmla="*/ 13990 w 13990"/>
                <a:gd name="connsiteY0" fmla="*/ 851 h 10543"/>
                <a:gd name="connsiteX1" fmla="*/ 9313 w 13990"/>
                <a:gd name="connsiteY1" fmla="*/ 8743 h 10543"/>
                <a:gd name="connsiteX2" fmla="*/ 6626 w 13990"/>
                <a:gd name="connsiteY2" fmla="*/ 10543 h 10543"/>
                <a:gd name="connsiteX3" fmla="*/ 3851 w 13990"/>
                <a:gd name="connsiteY3" fmla="*/ 8743 h 10543"/>
                <a:gd name="connsiteX4" fmla="*/ 0 w 13990"/>
                <a:gd name="connsiteY4" fmla="*/ 0 h 10543"/>
                <a:gd name="connsiteX0" fmla="*/ 13990 w 13990"/>
                <a:gd name="connsiteY0" fmla="*/ 851 h 9303"/>
                <a:gd name="connsiteX1" fmla="*/ 9313 w 13990"/>
                <a:gd name="connsiteY1" fmla="*/ 8743 h 9303"/>
                <a:gd name="connsiteX2" fmla="*/ 6626 w 13990"/>
                <a:gd name="connsiteY2" fmla="*/ 7826 h 9303"/>
                <a:gd name="connsiteX3" fmla="*/ 3851 w 13990"/>
                <a:gd name="connsiteY3" fmla="*/ 8743 h 9303"/>
                <a:gd name="connsiteX4" fmla="*/ 0 w 13990"/>
                <a:gd name="connsiteY4" fmla="*/ 0 h 9303"/>
                <a:gd name="connsiteX0" fmla="*/ 10000 w 10000"/>
                <a:gd name="connsiteY0" fmla="*/ 915 h 10048"/>
                <a:gd name="connsiteX1" fmla="*/ 6657 w 10000"/>
                <a:gd name="connsiteY1" fmla="*/ 9398 h 10048"/>
                <a:gd name="connsiteX2" fmla="*/ 4736 w 10000"/>
                <a:gd name="connsiteY2" fmla="*/ 8412 h 10048"/>
                <a:gd name="connsiteX3" fmla="*/ 0 w 10000"/>
                <a:gd name="connsiteY3" fmla="*/ 0 h 10048"/>
                <a:gd name="connsiteX0" fmla="*/ 10000 w 10000"/>
                <a:gd name="connsiteY0" fmla="*/ 915 h 8414"/>
                <a:gd name="connsiteX1" fmla="*/ 4736 w 10000"/>
                <a:gd name="connsiteY1" fmla="*/ 8412 h 8414"/>
                <a:gd name="connsiteX2" fmla="*/ 0 w 10000"/>
                <a:gd name="connsiteY2" fmla="*/ 0 h 8414"/>
                <a:gd name="connsiteX0" fmla="*/ 10000 w 10000"/>
                <a:gd name="connsiteY0" fmla="*/ 1087 h 10001"/>
                <a:gd name="connsiteX1" fmla="*/ 4736 w 10000"/>
                <a:gd name="connsiteY1" fmla="*/ 9998 h 10001"/>
                <a:gd name="connsiteX2" fmla="*/ 0 w 10000"/>
                <a:gd name="connsiteY2" fmla="*/ 0 h 10001"/>
                <a:gd name="connsiteX0" fmla="*/ 10000 w 10000"/>
                <a:gd name="connsiteY0" fmla="*/ 1087 h 10015"/>
                <a:gd name="connsiteX1" fmla="*/ 4736 w 10000"/>
                <a:gd name="connsiteY1" fmla="*/ 9998 h 10015"/>
                <a:gd name="connsiteX2" fmla="*/ 0 w 10000"/>
                <a:gd name="connsiteY2" fmla="*/ 0 h 10015"/>
                <a:gd name="connsiteX0" fmla="*/ 10000 w 10000"/>
                <a:gd name="connsiteY0" fmla="*/ 1087 h 10015"/>
                <a:gd name="connsiteX1" fmla="*/ 4736 w 10000"/>
                <a:gd name="connsiteY1" fmla="*/ 9998 h 10015"/>
                <a:gd name="connsiteX2" fmla="*/ 0 w 10000"/>
                <a:gd name="connsiteY2" fmla="*/ 0 h 10015"/>
                <a:gd name="connsiteX0" fmla="*/ 8771 w 8771"/>
                <a:gd name="connsiteY0" fmla="*/ 5130 h 10015"/>
                <a:gd name="connsiteX1" fmla="*/ 4736 w 8771"/>
                <a:gd name="connsiteY1" fmla="*/ 9998 h 10015"/>
                <a:gd name="connsiteX2" fmla="*/ 0 w 8771"/>
                <a:gd name="connsiteY2" fmla="*/ 0 h 10015"/>
                <a:gd name="connsiteX0" fmla="*/ 9962 w 9962"/>
                <a:gd name="connsiteY0" fmla="*/ 3776 h 8657"/>
                <a:gd name="connsiteX1" fmla="*/ 5362 w 9962"/>
                <a:gd name="connsiteY1" fmla="*/ 8637 h 8657"/>
                <a:gd name="connsiteX2" fmla="*/ 0 w 9962"/>
                <a:gd name="connsiteY2" fmla="*/ 0 h 8657"/>
                <a:gd name="connsiteX0" fmla="*/ 10000 w 10000"/>
                <a:gd name="connsiteY0" fmla="*/ 4362 h 10004"/>
                <a:gd name="connsiteX1" fmla="*/ 5382 w 10000"/>
                <a:gd name="connsiteY1" fmla="*/ 9977 h 10004"/>
                <a:gd name="connsiteX2" fmla="*/ 0 w 10000"/>
                <a:gd name="connsiteY2" fmla="*/ 0 h 10004"/>
                <a:gd name="connsiteX0" fmla="*/ 10114 w 10114"/>
                <a:gd name="connsiteY0" fmla="*/ 5295 h 10934"/>
                <a:gd name="connsiteX1" fmla="*/ 5496 w 10114"/>
                <a:gd name="connsiteY1" fmla="*/ 10910 h 10934"/>
                <a:gd name="connsiteX2" fmla="*/ 0 w 10114"/>
                <a:gd name="connsiteY2" fmla="*/ 0 h 10934"/>
                <a:gd name="connsiteX0" fmla="*/ 10114 w 10114"/>
                <a:gd name="connsiteY0" fmla="*/ 5295 h 10934"/>
                <a:gd name="connsiteX1" fmla="*/ 5496 w 10114"/>
                <a:gd name="connsiteY1" fmla="*/ 10910 h 10934"/>
                <a:gd name="connsiteX2" fmla="*/ 0 w 10114"/>
                <a:gd name="connsiteY2" fmla="*/ 0 h 10934"/>
                <a:gd name="connsiteX0" fmla="*/ 10114 w 10114"/>
                <a:gd name="connsiteY0" fmla="*/ 5295 h 10934"/>
                <a:gd name="connsiteX1" fmla="*/ 5496 w 10114"/>
                <a:gd name="connsiteY1" fmla="*/ 10910 h 10934"/>
                <a:gd name="connsiteX2" fmla="*/ 0 w 10114"/>
                <a:gd name="connsiteY2" fmla="*/ 0 h 10934"/>
                <a:gd name="connsiteX0" fmla="*/ 10114 w 10114"/>
                <a:gd name="connsiteY0" fmla="*/ 5295 h 11338"/>
                <a:gd name="connsiteX1" fmla="*/ 8514 w 10114"/>
                <a:gd name="connsiteY1" fmla="*/ 8769 h 11338"/>
                <a:gd name="connsiteX2" fmla="*/ 5496 w 10114"/>
                <a:gd name="connsiteY2" fmla="*/ 10910 h 11338"/>
                <a:gd name="connsiteX3" fmla="*/ 0 w 10114"/>
                <a:gd name="connsiteY3" fmla="*/ 0 h 11338"/>
                <a:gd name="connsiteX0" fmla="*/ 13237 w 13237"/>
                <a:gd name="connsiteY0" fmla="*/ 0 h 13705"/>
                <a:gd name="connsiteX1" fmla="*/ 8514 w 13237"/>
                <a:gd name="connsiteY1" fmla="*/ 11136 h 13705"/>
                <a:gd name="connsiteX2" fmla="*/ 5496 w 13237"/>
                <a:gd name="connsiteY2" fmla="*/ 13277 h 13705"/>
                <a:gd name="connsiteX3" fmla="*/ 0 w 13237"/>
                <a:gd name="connsiteY3" fmla="*/ 2367 h 13705"/>
                <a:gd name="connsiteX0" fmla="*/ 13237 w 13237"/>
                <a:gd name="connsiteY0" fmla="*/ 0 h 13550"/>
                <a:gd name="connsiteX1" fmla="*/ 9427 w 13237"/>
                <a:gd name="connsiteY1" fmla="*/ 8975 h 13550"/>
                <a:gd name="connsiteX2" fmla="*/ 5496 w 13237"/>
                <a:gd name="connsiteY2" fmla="*/ 13277 h 13550"/>
                <a:gd name="connsiteX3" fmla="*/ 0 w 13237"/>
                <a:gd name="connsiteY3" fmla="*/ 2367 h 13550"/>
                <a:gd name="connsiteX0" fmla="*/ 13237 w 13237"/>
                <a:gd name="connsiteY0" fmla="*/ 0 h 13550"/>
                <a:gd name="connsiteX1" fmla="*/ 9427 w 13237"/>
                <a:gd name="connsiteY1" fmla="*/ 8975 h 13550"/>
                <a:gd name="connsiteX2" fmla="*/ 5496 w 13237"/>
                <a:gd name="connsiteY2" fmla="*/ 13277 h 13550"/>
                <a:gd name="connsiteX3" fmla="*/ 0 w 13237"/>
                <a:gd name="connsiteY3" fmla="*/ 2367 h 13550"/>
                <a:gd name="connsiteX0" fmla="*/ 13237 w 13237"/>
                <a:gd name="connsiteY0" fmla="*/ 0 h 13550"/>
                <a:gd name="connsiteX1" fmla="*/ 9427 w 13237"/>
                <a:gd name="connsiteY1" fmla="*/ 8975 h 13550"/>
                <a:gd name="connsiteX2" fmla="*/ 5496 w 13237"/>
                <a:gd name="connsiteY2" fmla="*/ 13277 h 13550"/>
                <a:gd name="connsiteX3" fmla="*/ 0 w 13237"/>
                <a:gd name="connsiteY3" fmla="*/ 2367 h 13550"/>
                <a:gd name="connsiteX0" fmla="*/ 13237 w 13237"/>
                <a:gd name="connsiteY0" fmla="*/ 0 h 13559"/>
                <a:gd name="connsiteX1" fmla="*/ 9667 w 13237"/>
                <a:gd name="connsiteY1" fmla="*/ 9171 h 13559"/>
                <a:gd name="connsiteX2" fmla="*/ 5496 w 13237"/>
                <a:gd name="connsiteY2" fmla="*/ 13277 h 13559"/>
                <a:gd name="connsiteX3" fmla="*/ 0 w 13237"/>
                <a:gd name="connsiteY3" fmla="*/ 2367 h 13559"/>
                <a:gd name="connsiteX0" fmla="*/ 12805 w 12805"/>
                <a:gd name="connsiteY0" fmla="*/ 1 h 13167"/>
                <a:gd name="connsiteX1" fmla="*/ 9667 w 12805"/>
                <a:gd name="connsiteY1" fmla="*/ 8779 h 13167"/>
                <a:gd name="connsiteX2" fmla="*/ 5496 w 12805"/>
                <a:gd name="connsiteY2" fmla="*/ 12885 h 13167"/>
                <a:gd name="connsiteX3" fmla="*/ 0 w 12805"/>
                <a:gd name="connsiteY3" fmla="*/ 1975 h 13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805" h="13167">
                  <a:moveTo>
                    <a:pt x="12805" y="1"/>
                  </a:moveTo>
                  <a:cubicBezTo>
                    <a:pt x="11625" y="-9"/>
                    <a:pt x="10581" y="5682"/>
                    <a:pt x="9667" y="8779"/>
                  </a:cubicBezTo>
                  <a:cubicBezTo>
                    <a:pt x="8897" y="9715"/>
                    <a:pt x="6915" y="14346"/>
                    <a:pt x="5496" y="12885"/>
                  </a:cubicBezTo>
                  <a:cubicBezTo>
                    <a:pt x="2986" y="13406"/>
                    <a:pt x="1091" y="5466"/>
                    <a:pt x="0" y="1975"/>
                  </a:cubicBezTo>
                </a:path>
              </a:pathLst>
            </a:custGeom>
            <a:noFill/>
            <a:ln w="44450" cap="flat" cmpd="sng">
              <a:solidFill>
                <a:srgbClr val="FF0000"/>
              </a:solidFill>
              <a:prstDash val="dash"/>
              <a:round/>
              <a:headEnd type="triangl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  <p:sp>
          <p:nvSpPr>
            <p:cNvPr id="81" name="Freeform 11"/>
            <p:cNvSpPr>
              <a:spLocks/>
            </p:cNvSpPr>
            <p:nvPr/>
          </p:nvSpPr>
          <p:spPr bwMode="auto">
            <a:xfrm>
              <a:off x="2519772" y="4005064"/>
              <a:ext cx="1629831" cy="358919"/>
            </a:xfrm>
            <a:custGeom>
              <a:avLst/>
              <a:gdLst>
                <a:gd name="T0" fmla="*/ 1081087 w 681"/>
                <a:gd name="T1" fmla="*/ 109538 h 300"/>
                <a:gd name="T2" fmla="*/ 842962 w 681"/>
                <a:gd name="T3" fmla="*/ 390525 h 300"/>
                <a:gd name="T4" fmla="*/ 552450 w 681"/>
                <a:gd name="T5" fmla="*/ 476250 h 300"/>
                <a:gd name="T6" fmla="*/ 252412 w 681"/>
                <a:gd name="T7" fmla="*/ 390525 h 300"/>
                <a:gd name="T8" fmla="*/ 0 w 681"/>
                <a:gd name="T9" fmla="*/ 0 h 3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connsiteX0" fmla="*/ 11516 w 11516"/>
                <a:gd name="connsiteY0" fmla="*/ 2843 h 10543"/>
                <a:gd name="connsiteX1" fmla="*/ 9313 w 11516"/>
                <a:gd name="connsiteY1" fmla="*/ 8743 h 10543"/>
                <a:gd name="connsiteX2" fmla="*/ 6626 w 11516"/>
                <a:gd name="connsiteY2" fmla="*/ 10543 h 10543"/>
                <a:gd name="connsiteX3" fmla="*/ 3851 w 11516"/>
                <a:gd name="connsiteY3" fmla="*/ 8743 h 10543"/>
                <a:gd name="connsiteX4" fmla="*/ 0 w 11516"/>
                <a:gd name="connsiteY4" fmla="*/ 0 h 10543"/>
                <a:gd name="connsiteX0" fmla="*/ 13990 w 13990"/>
                <a:gd name="connsiteY0" fmla="*/ 851 h 10543"/>
                <a:gd name="connsiteX1" fmla="*/ 9313 w 13990"/>
                <a:gd name="connsiteY1" fmla="*/ 8743 h 10543"/>
                <a:gd name="connsiteX2" fmla="*/ 6626 w 13990"/>
                <a:gd name="connsiteY2" fmla="*/ 10543 h 10543"/>
                <a:gd name="connsiteX3" fmla="*/ 3851 w 13990"/>
                <a:gd name="connsiteY3" fmla="*/ 8743 h 10543"/>
                <a:gd name="connsiteX4" fmla="*/ 0 w 13990"/>
                <a:gd name="connsiteY4" fmla="*/ 0 h 10543"/>
                <a:gd name="connsiteX0" fmla="*/ 13990 w 13990"/>
                <a:gd name="connsiteY0" fmla="*/ 851 h 9303"/>
                <a:gd name="connsiteX1" fmla="*/ 9313 w 13990"/>
                <a:gd name="connsiteY1" fmla="*/ 8743 h 9303"/>
                <a:gd name="connsiteX2" fmla="*/ 6626 w 13990"/>
                <a:gd name="connsiteY2" fmla="*/ 7826 h 9303"/>
                <a:gd name="connsiteX3" fmla="*/ 3851 w 13990"/>
                <a:gd name="connsiteY3" fmla="*/ 8743 h 9303"/>
                <a:gd name="connsiteX4" fmla="*/ 0 w 13990"/>
                <a:gd name="connsiteY4" fmla="*/ 0 h 9303"/>
                <a:gd name="connsiteX0" fmla="*/ 10000 w 10000"/>
                <a:gd name="connsiteY0" fmla="*/ 915 h 10048"/>
                <a:gd name="connsiteX1" fmla="*/ 6657 w 10000"/>
                <a:gd name="connsiteY1" fmla="*/ 9398 h 10048"/>
                <a:gd name="connsiteX2" fmla="*/ 4736 w 10000"/>
                <a:gd name="connsiteY2" fmla="*/ 8412 h 10048"/>
                <a:gd name="connsiteX3" fmla="*/ 0 w 10000"/>
                <a:gd name="connsiteY3" fmla="*/ 0 h 10048"/>
                <a:gd name="connsiteX0" fmla="*/ 10000 w 10000"/>
                <a:gd name="connsiteY0" fmla="*/ 915 h 8414"/>
                <a:gd name="connsiteX1" fmla="*/ 4736 w 10000"/>
                <a:gd name="connsiteY1" fmla="*/ 8412 h 8414"/>
                <a:gd name="connsiteX2" fmla="*/ 0 w 10000"/>
                <a:gd name="connsiteY2" fmla="*/ 0 h 8414"/>
                <a:gd name="connsiteX0" fmla="*/ 10000 w 10000"/>
                <a:gd name="connsiteY0" fmla="*/ 1087 h 10001"/>
                <a:gd name="connsiteX1" fmla="*/ 4736 w 10000"/>
                <a:gd name="connsiteY1" fmla="*/ 9998 h 10001"/>
                <a:gd name="connsiteX2" fmla="*/ 0 w 10000"/>
                <a:gd name="connsiteY2" fmla="*/ 0 h 10001"/>
                <a:gd name="connsiteX0" fmla="*/ 10000 w 10000"/>
                <a:gd name="connsiteY0" fmla="*/ 1087 h 10015"/>
                <a:gd name="connsiteX1" fmla="*/ 4736 w 10000"/>
                <a:gd name="connsiteY1" fmla="*/ 9998 h 10015"/>
                <a:gd name="connsiteX2" fmla="*/ 0 w 10000"/>
                <a:gd name="connsiteY2" fmla="*/ 0 h 10015"/>
                <a:gd name="connsiteX0" fmla="*/ 10000 w 10000"/>
                <a:gd name="connsiteY0" fmla="*/ 1087 h 10015"/>
                <a:gd name="connsiteX1" fmla="*/ 4736 w 10000"/>
                <a:gd name="connsiteY1" fmla="*/ 9998 h 10015"/>
                <a:gd name="connsiteX2" fmla="*/ 0 w 10000"/>
                <a:gd name="connsiteY2" fmla="*/ 0 h 10015"/>
                <a:gd name="connsiteX0" fmla="*/ 8771 w 8771"/>
                <a:gd name="connsiteY0" fmla="*/ 5130 h 10015"/>
                <a:gd name="connsiteX1" fmla="*/ 4736 w 8771"/>
                <a:gd name="connsiteY1" fmla="*/ 9998 h 10015"/>
                <a:gd name="connsiteX2" fmla="*/ 0 w 8771"/>
                <a:gd name="connsiteY2" fmla="*/ 0 h 10015"/>
                <a:gd name="connsiteX0" fmla="*/ 9962 w 9962"/>
                <a:gd name="connsiteY0" fmla="*/ 3776 h 8657"/>
                <a:gd name="connsiteX1" fmla="*/ 5362 w 9962"/>
                <a:gd name="connsiteY1" fmla="*/ 8637 h 8657"/>
                <a:gd name="connsiteX2" fmla="*/ 0 w 9962"/>
                <a:gd name="connsiteY2" fmla="*/ 0 h 8657"/>
                <a:gd name="connsiteX0" fmla="*/ 10000 w 10000"/>
                <a:gd name="connsiteY0" fmla="*/ 4362 h 10004"/>
                <a:gd name="connsiteX1" fmla="*/ 5382 w 10000"/>
                <a:gd name="connsiteY1" fmla="*/ 9977 h 10004"/>
                <a:gd name="connsiteX2" fmla="*/ 0 w 10000"/>
                <a:gd name="connsiteY2" fmla="*/ 0 h 10004"/>
                <a:gd name="connsiteX0" fmla="*/ 10114 w 10114"/>
                <a:gd name="connsiteY0" fmla="*/ 5295 h 10934"/>
                <a:gd name="connsiteX1" fmla="*/ 5496 w 10114"/>
                <a:gd name="connsiteY1" fmla="*/ 10910 h 10934"/>
                <a:gd name="connsiteX2" fmla="*/ 0 w 10114"/>
                <a:gd name="connsiteY2" fmla="*/ 0 h 10934"/>
                <a:gd name="connsiteX0" fmla="*/ 10114 w 10114"/>
                <a:gd name="connsiteY0" fmla="*/ 5295 h 10934"/>
                <a:gd name="connsiteX1" fmla="*/ 5496 w 10114"/>
                <a:gd name="connsiteY1" fmla="*/ 10910 h 10934"/>
                <a:gd name="connsiteX2" fmla="*/ 0 w 10114"/>
                <a:gd name="connsiteY2" fmla="*/ 0 h 10934"/>
                <a:gd name="connsiteX0" fmla="*/ 10114 w 10114"/>
                <a:gd name="connsiteY0" fmla="*/ 5295 h 10934"/>
                <a:gd name="connsiteX1" fmla="*/ 5496 w 10114"/>
                <a:gd name="connsiteY1" fmla="*/ 10910 h 10934"/>
                <a:gd name="connsiteX2" fmla="*/ 0 w 10114"/>
                <a:gd name="connsiteY2" fmla="*/ 0 h 10934"/>
                <a:gd name="connsiteX0" fmla="*/ 10114 w 10114"/>
                <a:gd name="connsiteY0" fmla="*/ 5295 h 11288"/>
                <a:gd name="connsiteX1" fmla="*/ 8610 w 10114"/>
                <a:gd name="connsiteY1" fmla="*/ 8466 h 11288"/>
                <a:gd name="connsiteX2" fmla="*/ 5496 w 10114"/>
                <a:gd name="connsiteY2" fmla="*/ 10910 h 11288"/>
                <a:gd name="connsiteX3" fmla="*/ 0 w 10114"/>
                <a:gd name="connsiteY3" fmla="*/ 0 h 11288"/>
                <a:gd name="connsiteX0" fmla="*/ 12333 w 12333"/>
                <a:gd name="connsiteY0" fmla="*/ 2359 h 11288"/>
                <a:gd name="connsiteX1" fmla="*/ 8610 w 12333"/>
                <a:gd name="connsiteY1" fmla="*/ 8466 h 11288"/>
                <a:gd name="connsiteX2" fmla="*/ 5496 w 12333"/>
                <a:gd name="connsiteY2" fmla="*/ 10910 h 11288"/>
                <a:gd name="connsiteX3" fmla="*/ 0 w 12333"/>
                <a:gd name="connsiteY3" fmla="*/ 0 h 11288"/>
                <a:gd name="connsiteX0" fmla="*/ 12333 w 12333"/>
                <a:gd name="connsiteY0" fmla="*/ 2359 h 11105"/>
                <a:gd name="connsiteX1" fmla="*/ 9981 w 12333"/>
                <a:gd name="connsiteY1" fmla="*/ 4729 h 11105"/>
                <a:gd name="connsiteX2" fmla="*/ 5496 w 12333"/>
                <a:gd name="connsiteY2" fmla="*/ 10910 h 11105"/>
                <a:gd name="connsiteX3" fmla="*/ 0 w 12333"/>
                <a:gd name="connsiteY3" fmla="*/ 0 h 11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333" h="11105">
                  <a:moveTo>
                    <a:pt x="12333" y="2359"/>
                  </a:moveTo>
                  <a:cubicBezTo>
                    <a:pt x="12082" y="2888"/>
                    <a:pt x="10751" y="3793"/>
                    <a:pt x="9981" y="4729"/>
                  </a:cubicBezTo>
                  <a:cubicBezTo>
                    <a:pt x="9211" y="5665"/>
                    <a:pt x="6931" y="12321"/>
                    <a:pt x="5496" y="10910"/>
                  </a:cubicBezTo>
                  <a:cubicBezTo>
                    <a:pt x="2986" y="11431"/>
                    <a:pt x="1091" y="3491"/>
                    <a:pt x="0" y="0"/>
                  </a:cubicBezTo>
                </a:path>
              </a:pathLst>
            </a:custGeom>
            <a:noFill/>
            <a:ln w="44450" cap="flat" cmpd="sng">
              <a:solidFill>
                <a:srgbClr val="FF0000"/>
              </a:solidFill>
              <a:prstDash val="dash"/>
              <a:round/>
              <a:headEnd type="triangl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AU"/>
            </a:p>
          </p:txBody>
        </p:sp>
      </p:grpSp>
      <p:sp>
        <p:nvSpPr>
          <p:cNvPr id="88" name="TextBox 87"/>
          <p:cNvSpPr txBox="1"/>
          <p:nvPr/>
        </p:nvSpPr>
        <p:spPr bwMode="auto">
          <a:xfrm>
            <a:off x="3915108" y="382541"/>
            <a:ext cx="152978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rtlCol="0" anchor="ctr" anchorCtr="0">
            <a:spAutoFit/>
          </a:bodyPr>
          <a:lstStyle/>
          <a:p>
            <a:pPr eaLnBrk="1" hangingPunct="1">
              <a:spcBef>
                <a:spcPts val="0"/>
              </a:spcBef>
            </a:pPr>
            <a:r>
              <a:rPr lang="en-AU" sz="1800" baseline="0" dirty="0" smtClean="0"/>
              <a:t>Rotation</a:t>
            </a:r>
          </a:p>
        </p:txBody>
      </p:sp>
      <p:cxnSp>
        <p:nvCxnSpPr>
          <p:cNvPr id="16391" name="Straight Arrow Connector 16390"/>
          <p:cNvCxnSpPr>
            <a:stCxn id="26" idx="3"/>
            <a:endCxn id="281614" idx="0"/>
          </p:cNvCxnSpPr>
          <p:nvPr/>
        </p:nvCxnSpPr>
        <p:spPr bwMode="auto">
          <a:xfrm flipV="1">
            <a:off x="2940633" y="2313409"/>
            <a:ext cx="155203" cy="3048774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9" name="Straight Arrow Connector 98"/>
          <p:cNvCxnSpPr>
            <a:stCxn id="26" idx="3"/>
            <a:endCxn id="281613" idx="0"/>
          </p:cNvCxnSpPr>
          <p:nvPr/>
        </p:nvCxnSpPr>
        <p:spPr bwMode="auto">
          <a:xfrm flipV="1">
            <a:off x="2940633" y="3716498"/>
            <a:ext cx="3107531" cy="1645685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6" name="Straight Arrow Connector 105"/>
          <p:cNvCxnSpPr>
            <a:stCxn id="77" idx="1"/>
            <a:endCxn id="79" idx="1"/>
          </p:cNvCxnSpPr>
          <p:nvPr/>
        </p:nvCxnSpPr>
        <p:spPr bwMode="auto">
          <a:xfrm flipH="1">
            <a:off x="5875025" y="789675"/>
            <a:ext cx="555422" cy="919749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7" name="Straight Arrow Connector 106"/>
          <p:cNvCxnSpPr>
            <a:stCxn id="77" idx="1"/>
            <a:endCxn id="49" idx="1"/>
          </p:cNvCxnSpPr>
          <p:nvPr/>
        </p:nvCxnSpPr>
        <p:spPr bwMode="auto">
          <a:xfrm flipH="1">
            <a:off x="3144171" y="789675"/>
            <a:ext cx="3286276" cy="323000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4" name="TextBox 113"/>
          <p:cNvSpPr txBox="1"/>
          <p:nvPr/>
        </p:nvSpPr>
        <p:spPr bwMode="auto">
          <a:xfrm>
            <a:off x="6120364" y="4810933"/>
            <a:ext cx="17280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rtlCol="0" anchor="ctr" anchorCtr="0">
            <a:spAutoFit/>
          </a:bodyPr>
          <a:lstStyle/>
          <a:p>
            <a:pPr marL="72000" algn="l" eaLnBrk="1" hangingPunct="1">
              <a:spcBef>
                <a:spcPts val="0"/>
              </a:spcBef>
            </a:pPr>
            <a:r>
              <a:rPr lang="en-AU" sz="1800" baseline="0" dirty="0" smtClean="0"/>
              <a:t>Force</a:t>
            </a:r>
          </a:p>
        </p:txBody>
      </p:sp>
      <p:sp>
        <p:nvSpPr>
          <p:cNvPr id="115" name="TextBox 114"/>
          <p:cNvSpPr txBox="1"/>
          <p:nvPr/>
        </p:nvSpPr>
        <p:spPr bwMode="auto">
          <a:xfrm>
            <a:off x="1259632" y="1040027"/>
            <a:ext cx="17280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rtlCol="0" anchor="ctr" anchorCtr="0">
            <a:spAutoFit/>
          </a:bodyPr>
          <a:lstStyle/>
          <a:p>
            <a:pPr marL="72000" algn="r" eaLnBrk="1" hangingPunct="1">
              <a:spcBef>
                <a:spcPts val="0"/>
              </a:spcBef>
            </a:pPr>
            <a:r>
              <a:rPr lang="en-AU" sz="1800" baseline="0" dirty="0" smtClean="0"/>
              <a:t>Force</a:t>
            </a:r>
          </a:p>
        </p:txBody>
      </p:sp>
      <p:sp>
        <p:nvSpPr>
          <p:cNvPr id="63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00000">
                                      <p:cBhvr>
                                        <p:cTn id="1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00000">
                                      <p:cBhvr>
                                        <p:cTn id="18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00000">
                                      <p:cBhvr>
                                        <p:cTn id="20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2000"/>
                                        <p:tgtEl>
                                          <p:spTgt spid="281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125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2000"/>
                                        <p:tgtEl>
                                          <p:spTgt spid="281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125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1613" grpId="0" animBg="1"/>
      <p:bldP spid="281614" grpId="0" animBg="1"/>
      <p:bldP spid="30" grpId="0" animBg="1"/>
      <p:bldP spid="31" grpId="0" animBg="1"/>
      <p:bldP spid="32" grpId="0" animBg="1"/>
      <p:bldP spid="11" grpId="0" animBg="1"/>
      <p:bldP spid="26" grpId="0"/>
      <p:bldP spid="77" grpId="0"/>
      <p:bldP spid="88" grpId="0"/>
      <p:bldP spid="114" grpId="0"/>
      <p:bldP spid="115" grpId="0"/>
      <p:bldP spid="63" grpId="0" animBg="1"/>
    </p:bldLst>
  </p:timing>
</p:sld>
</file>

<file path=ppt/theme/theme1.xml><?xml version="1.0" encoding="utf-8"?>
<a:theme xmlns:a="http://schemas.openxmlformats.org/drawingml/2006/main" name="1_Default Design">
  <a:themeElements>
    <a:clrScheme name="">
      <a:dk1>
        <a:srgbClr val="000000"/>
      </a:dk1>
      <a:lt1>
        <a:srgbClr val="CCCCFF"/>
      </a:lt1>
      <a:dk2>
        <a:srgbClr val="000000"/>
      </a:dk2>
      <a:lt2>
        <a:srgbClr val="808080"/>
      </a:lt2>
      <a:accent1>
        <a:srgbClr val="CCCCFF"/>
      </a:accent1>
      <a:accent2>
        <a:srgbClr val="3333CC"/>
      </a:accent2>
      <a:accent3>
        <a:srgbClr val="E2E2FF"/>
      </a:accent3>
      <a:accent4>
        <a:srgbClr val="000000"/>
      </a:accent4>
      <a:accent5>
        <a:srgbClr val="E2E2FF"/>
      </a:accent5>
      <a:accent6>
        <a:srgbClr val="2D2DB9"/>
      </a:accent6>
      <a:hlink>
        <a:srgbClr val="3366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57150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rtlCol="0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solidFill>
          <a:schemeClr val="accent1"/>
        </a:solidFill>
        <a:ln w="2857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/>
    </a:lnDef>
    <a:tx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28575" algn="ctr">
              <a:solidFill>
                <a:schemeClr val="tx1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lIns="0" tIns="0" rIns="0" bIns="0" anchor="ctr" anchorCtr="0">
        <a:spAutoFit/>
      </a:bodyPr>
      <a:lstStyle>
        <a:defPPr algn="r" eaLnBrk="1" hangingPunct="1">
          <a:spcBef>
            <a:spcPts val="0"/>
          </a:spcBef>
          <a:defRPr sz="1400" baseline="0" dirty="0" smtClean="0"/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7606</TotalTime>
  <Words>1277</Words>
  <Application>Microsoft Office PowerPoint</Application>
  <PresentationFormat>On-screen Show (4:3)</PresentationFormat>
  <Paragraphs>323</Paragraphs>
  <Slides>24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33" baseType="lpstr">
      <vt:lpstr>Cambria Math</vt:lpstr>
      <vt:lpstr>Comic Sans MS</vt:lpstr>
      <vt:lpstr>Impact</vt:lpstr>
      <vt:lpstr>MT Extra</vt:lpstr>
      <vt:lpstr>Times New Roman</vt:lpstr>
      <vt:lpstr>Wingdings</vt:lpstr>
      <vt:lpstr>1_Default Design</vt:lpstr>
      <vt:lpstr>Photo Editor Photo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DC Motors</dc:title>
  <dc:creator>Michael James</dc:creator>
  <cp:lastModifiedBy>James, Michael</cp:lastModifiedBy>
  <cp:revision>273</cp:revision>
  <dcterms:created xsi:type="dcterms:W3CDTF">2005-12-16T03:00:21Z</dcterms:created>
  <dcterms:modified xsi:type="dcterms:W3CDTF">2018-11-26T20:29:00Z</dcterms:modified>
</cp:coreProperties>
</file>