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24" r:id="rId2"/>
    <p:sldId id="323" r:id="rId3"/>
    <p:sldId id="307" r:id="rId4"/>
    <p:sldId id="308" r:id="rId5"/>
    <p:sldId id="325" r:id="rId6"/>
    <p:sldId id="310" r:id="rId7"/>
    <p:sldId id="321" r:id="rId8"/>
    <p:sldId id="309" r:id="rId9"/>
    <p:sldId id="326" r:id="rId10"/>
    <p:sldId id="311" r:id="rId11"/>
    <p:sldId id="327" r:id="rId12"/>
    <p:sldId id="312" r:id="rId13"/>
    <p:sldId id="319" r:id="rId14"/>
    <p:sldId id="318" r:id="rId15"/>
    <p:sldId id="313" r:id="rId16"/>
    <p:sldId id="328" r:id="rId17"/>
    <p:sldId id="329" r:id="rId18"/>
    <p:sldId id="314" r:id="rId19"/>
    <p:sldId id="320" r:id="rId20"/>
    <p:sldId id="317" r:id="rId21"/>
    <p:sldId id="282" r:id="rId22"/>
  </p:sldIdLst>
  <p:sldSz cx="9144000" cy="6858000" type="screen4x3"/>
  <p:notesSz cx="6858000" cy="9144000"/>
  <p:defaultTextStyle>
    <a:defPPr>
      <a:defRPr lang="en-AU"/>
    </a:defPPr>
    <a:lvl1pPr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scaleToFitPaper="1" frameSlides="1"/>
  <p:clrMru>
    <a:srgbClr val="0000FF"/>
    <a:srgbClr val="CCFFFF"/>
    <a:srgbClr val="969696"/>
    <a:srgbClr val="5F5F5F"/>
    <a:srgbClr val="777777"/>
    <a:srgbClr val="808080"/>
    <a:srgbClr val="006600"/>
    <a:srgbClr val="00CC00"/>
    <a:srgbClr val="0099CC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6" autoAdjust="0"/>
    <p:restoredTop sz="88774" autoAdjust="0"/>
  </p:normalViewPr>
  <p:slideViewPr>
    <p:cSldViewPr showGuides="1">
      <p:cViewPr varScale="1">
        <p:scale>
          <a:sx n="105" d="100"/>
          <a:sy n="105" d="100"/>
        </p:scale>
        <p:origin x="115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124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F140233-302A-4A53-B3A1-30FF74851E0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/>
              <a:t>AE(dc)_L09.ppt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32EEA4E-5BC5-44D6-9DC1-79694569615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6609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A95D5757-0B25-4775-B649-BB312D19026F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AU"/>
              <a:t>AE(dc)_L09.ppt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71C3A01-F7C5-411E-A097-7C756712072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281460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12/09/2018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AU" smtClean="0">
                <a:solidFill>
                  <a:prstClr val="black"/>
                </a:solidFill>
              </a:rPr>
              <a:t>G101A_(08)_DC_Generator_Pt_2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AED98-2EFA-4212-99E6-F2153A9A8DB9}" type="slidenum">
              <a:rPr lang="en-AU">
                <a:solidFill>
                  <a:prstClr val="black"/>
                </a:solidFill>
              </a:rPr>
              <a:pPr/>
              <a:t>1</a:t>
            </a:fld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Title </a:t>
            </a: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AU" dirty="0">
                <a:solidFill>
                  <a:prstClr val="black"/>
                </a:solidFill>
              </a:rPr>
              <a:t>G102A_ (01A)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A15DF8-CADF-4FD8-8D35-C0073E0843C3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D88-9704-4E55-8DB8-F10EBAA5836A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41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1519C3A4-1A93-446F-BF32-18A28C8AC048}" type="datetime1">
              <a:rPr lang="en-AU" altLang="en-US">
                <a:solidFill>
                  <a:srgbClr val="000000"/>
                </a:solidFill>
              </a:rPr>
              <a:pPr/>
              <a:t>27/11/2018</a:t>
            </a:fld>
            <a:endParaRPr lang="en-AU" alt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98000"/>
            <a:ext cx="1905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fld id="{F45ABA31-C29F-4857-A77D-B867BEAE77AC}" type="slidenum">
              <a:rPr lang="en-AU" altLang="en-US">
                <a:solidFill>
                  <a:srgbClr val="000000"/>
                </a:solidFill>
              </a:rPr>
              <a:pPr/>
              <a:t>‹#›</a:t>
            </a:fld>
            <a:endParaRPr lang="en-AU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91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59BB-37AA-492D-9A2D-F276F73E8342}" type="datetime1">
              <a:rPr lang="en-AU" smtClean="0">
                <a:solidFill>
                  <a:srgbClr val="000000"/>
                </a:solidFill>
              </a:rPr>
              <a:pPr/>
              <a:t>27/11/2018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55850-5E45-4649-9A05-A4501BF8BCBC}" type="slidenum">
              <a:rPr lang="en-AU">
                <a:solidFill>
                  <a:srgbClr val="000000"/>
                </a:solidFill>
              </a:rPr>
              <a:pPr/>
              <a:t>1</a:t>
            </a:fld>
            <a:endParaRPr lang="en-AU" dirty="0">
              <a:solidFill>
                <a:srgbClr val="000000"/>
              </a:solidFill>
            </a:endParaRPr>
          </a:p>
        </p:txBody>
      </p:sp>
      <p:sp>
        <p:nvSpPr>
          <p:cNvPr id="20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2" name="Rectangle 1"/>
          <p:cNvSpPr/>
          <p:nvPr/>
        </p:nvSpPr>
        <p:spPr>
          <a:xfrm>
            <a:off x="342000" y="1374592"/>
            <a:ext cx="8460000" cy="41088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UEENEEG101A </a:t>
            </a:r>
            <a:b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AU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Solve problems in electromagnetic devices and related </a:t>
            </a:r>
            <a:r>
              <a:rPr lang="en-AU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circuits</a:t>
            </a:r>
          </a:p>
          <a:p>
            <a:endParaRPr lang="en-AU" sz="40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AU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CCCCFF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Self Excited Generators</a:t>
            </a:r>
            <a:endParaRPr lang="en-AU" sz="54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CCCCFF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102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0E0DB3-E75B-4CD0-ADB2-E865E63DF92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5F11B7-7EC4-45DF-A431-E78D032680B4}" type="slidenum">
              <a:rPr lang="en-AU"/>
              <a:pPr>
                <a:defRPr/>
              </a:pPr>
              <a:t>10</a:t>
            </a:fld>
            <a:endParaRPr lang="en-AU"/>
          </a:p>
        </p:txBody>
      </p:sp>
      <p:sp>
        <p:nvSpPr>
          <p:cNvPr id="253954" name="Text Box 2"/>
          <p:cNvSpPr txBox="1">
            <a:spLocks noChangeArrowheads="1"/>
          </p:cNvSpPr>
          <p:nvPr/>
        </p:nvSpPr>
        <p:spPr bwMode="auto">
          <a:xfrm>
            <a:off x="1728788" y="368300"/>
            <a:ext cx="56880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32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Series Generators</a:t>
            </a:r>
          </a:p>
        </p:txBody>
      </p:sp>
      <p:sp>
        <p:nvSpPr>
          <p:cNvPr id="253956" name="Rectangle 4"/>
          <p:cNvSpPr>
            <a:spLocks noChangeArrowheads="1"/>
          </p:cNvSpPr>
          <p:nvPr/>
        </p:nvSpPr>
        <p:spPr bwMode="auto">
          <a:xfrm>
            <a:off x="7470775" y="2973388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7470775" y="4162425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3958" name="Oval 6"/>
          <p:cNvSpPr>
            <a:spLocks noChangeArrowheads="1"/>
          </p:cNvSpPr>
          <p:nvPr/>
        </p:nvSpPr>
        <p:spPr bwMode="auto">
          <a:xfrm>
            <a:off x="7092950" y="3173413"/>
            <a:ext cx="1079500" cy="1079500"/>
          </a:xfrm>
          <a:prstGeom prst="ellipse">
            <a:avLst/>
          </a:prstGeom>
          <a:solidFill>
            <a:schemeClr val="accent1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3959" name="Oval 7"/>
          <p:cNvSpPr>
            <a:spLocks noChangeArrowheads="1"/>
          </p:cNvSpPr>
          <p:nvPr/>
        </p:nvSpPr>
        <p:spPr bwMode="auto">
          <a:xfrm>
            <a:off x="8451850" y="2128838"/>
            <a:ext cx="144463" cy="1444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3960" name="Oval 8"/>
          <p:cNvSpPr>
            <a:spLocks noChangeArrowheads="1"/>
          </p:cNvSpPr>
          <p:nvPr/>
        </p:nvSpPr>
        <p:spPr bwMode="auto">
          <a:xfrm>
            <a:off x="8453438" y="2420938"/>
            <a:ext cx="144462" cy="14446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53962" name="AutoShape 10"/>
          <p:cNvCxnSpPr>
            <a:cxnSpLocks noChangeShapeType="1"/>
          </p:cNvCxnSpPr>
          <p:nvPr/>
        </p:nvCxnSpPr>
        <p:spPr bwMode="auto">
          <a:xfrm rot="10800000" flipV="1">
            <a:off x="7632700" y="2492375"/>
            <a:ext cx="806450" cy="465138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3963" name="Text Box 11"/>
          <p:cNvSpPr txBox="1">
            <a:spLocks noChangeArrowheads="1"/>
          </p:cNvSpPr>
          <p:nvPr/>
        </p:nvSpPr>
        <p:spPr bwMode="auto">
          <a:xfrm>
            <a:off x="7794625" y="2821497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A</a:t>
            </a:r>
            <a:r>
              <a:rPr lang="en-AU" altLang="en-US" sz="2000" baseline="-25000" dirty="0"/>
              <a:t>1</a:t>
            </a:r>
            <a:endParaRPr lang="en-AU" altLang="en-US" sz="2000" dirty="0"/>
          </a:p>
        </p:txBody>
      </p:sp>
      <p:pic>
        <p:nvPicPr>
          <p:cNvPr id="253981" name="Picture 29" descr="Fig03-1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t="5382" r="17981" b="12030"/>
          <a:stretch>
            <a:fillRect/>
          </a:stretch>
        </p:blipFill>
        <p:spPr bwMode="auto">
          <a:xfrm>
            <a:off x="146050" y="1052513"/>
            <a:ext cx="43815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964" name="Text Box 12"/>
          <p:cNvSpPr txBox="1">
            <a:spLocks noChangeArrowheads="1"/>
          </p:cNvSpPr>
          <p:nvPr/>
        </p:nvSpPr>
        <p:spPr bwMode="auto">
          <a:xfrm>
            <a:off x="7794625" y="417512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A</a:t>
            </a:r>
            <a:r>
              <a:rPr lang="en-AU" altLang="en-US" sz="2000" baseline="-25000" dirty="0"/>
              <a:t>2</a:t>
            </a:r>
            <a:endParaRPr lang="en-AU" altLang="en-US" sz="2000" dirty="0"/>
          </a:p>
        </p:txBody>
      </p:sp>
      <p:sp>
        <p:nvSpPr>
          <p:cNvPr id="253965" name="Text Box 13"/>
          <p:cNvSpPr txBox="1">
            <a:spLocks noChangeArrowheads="1"/>
          </p:cNvSpPr>
          <p:nvPr/>
        </p:nvSpPr>
        <p:spPr bwMode="auto">
          <a:xfrm>
            <a:off x="5942013" y="418425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E</a:t>
            </a:r>
            <a:r>
              <a:rPr lang="en-AU" altLang="en-US" sz="2000" baseline="-25000" dirty="0"/>
              <a:t>1</a:t>
            </a:r>
            <a:endParaRPr lang="en-AU" altLang="en-US" sz="2000" dirty="0"/>
          </a:p>
        </p:txBody>
      </p:sp>
      <p:sp>
        <p:nvSpPr>
          <p:cNvPr id="253966" name="Text Box 14"/>
          <p:cNvSpPr txBox="1">
            <a:spLocks noChangeArrowheads="1"/>
          </p:cNvSpPr>
          <p:nvPr/>
        </p:nvSpPr>
        <p:spPr bwMode="auto">
          <a:xfrm>
            <a:off x="5942013" y="2744924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E</a:t>
            </a:r>
            <a:r>
              <a:rPr lang="en-AU" altLang="en-US" sz="2000" baseline="-25000" dirty="0"/>
              <a:t>2</a:t>
            </a:r>
            <a:endParaRPr lang="en-AU" altLang="en-US" sz="2000" dirty="0"/>
          </a:p>
        </p:txBody>
      </p:sp>
      <p:cxnSp>
        <p:nvCxnSpPr>
          <p:cNvPr id="253971" name="AutoShape 19"/>
          <p:cNvCxnSpPr>
            <a:cxnSpLocks noChangeShapeType="1"/>
            <a:stCxn id="75" idx="4"/>
            <a:endCxn id="12316" idx="1"/>
          </p:cNvCxnSpPr>
          <p:nvPr/>
        </p:nvCxnSpPr>
        <p:spPr bwMode="auto">
          <a:xfrm rot="5400000" flipH="1">
            <a:off x="5436340" y="3555261"/>
            <a:ext cx="612379" cy="1439357"/>
          </a:xfrm>
          <a:prstGeom prst="bentConnector3">
            <a:avLst>
              <a:gd name="adj1" fmla="val -37330"/>
            </a:avLst>
          </a:prstGeom>
          <a:noFill/>
          <a:ln w="38100">
            <a:solidFill>
              <a:srgbClr val="0000FF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53973" name="Group 21"/>
          <p:cNvGrpSpPr>
            <a:grpSpLocks/>
          </p:cNvGrpSpPr>
          <p:nvPr/>
        </p:nvGrpSpPr>
        <p:grpSpPr bwMode="auto">
          <a:xfrm rot="5400000">
            <a:off x="4572001" y="2960687"/>
            <a:ext cx="900112" cy="1116013"/>
            <a:chOff x="3526" y="1026"/>
            <a:chExt cx="567" cy="703"/>
          </a:xfrm>
        </p:grpSpPr>
        <p:sp>
          <p:nvSpPr>
            <p:cNvPr id="12316" name="Rectangle 22"/>
            <p:cNvSpPr>
              <a:spLocks noChangeArrowheads="1"/>
            </p:cNvSpPr>
            <p:nvPr/>
          </p:nvSpPr>
          <p:spPr bwMode="auto">
            <a:xfrm flipH="1">
              <a:off x="3526" y="1275"/>
              <a:ext cx="567" cy="204"/>
            </a:xfrm>
            <a:prstGeom prst="rect">
              <a:avLst/>
            </a:prstGeom>
            <a:noFill/>
            <a:ln w="38100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17" name="Line 23"/>
            <p:cNvSpPr>
              <a:spLocks noChangeShapeType="1"/>
            </p:cNvSpPr>
            <p:nvPr/>
          </p:nvSpPr>
          <p:spPr bwMode="auto">
            <a:xfrm rot="-2700000" flipH="1" flipV="1">
              <a:off x="3810" y="1026"/>
              <a:ext cx="0" cy="70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253976" name="Text Box 24"/>
          <p:cNvSpPr txBox="1">
            <a:spLocks noChangeArrowheads="1"/>
          </p:cNvSpPr>
          <p:nvPr/>
        </p:nvSpPr>
        <p:spPr bwMode="auto">
          <a:xfrm>
            <a:off x="4543761" y="1492370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Field Rheostat</a:t>
            </a:r>
          </a:p>
        </p:txBody>
      </p:sp>
      <p:sp>
        <p:nvSpPr>
          <p:cNvPr id="253977" name="Text Box 25"/>
          <p:cNvSpPr txBox="1">
            <a:spLocks noChangeArrowheads="1"/>
          </p:cNvSpPr>
          <p:nvPr/>
        </p:nvSpPr>
        <p:spPr bwMode="auto">
          <a:xfrm>
            <a:off x="5219799" y="3248980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Field Windings</a:t>
            </a:r>
          </a:p>
        </p:txBody>
      </p:sp>
      <p:sp>
        <p:nvSpPr>
          <p:cNvPr id="253980" name="Text Box 28"/>
          <p:cNvSpPr txBox="1">
            <a:spLocks noChangeArrowheads="1"/>
          </p:cNvSpPr>
          <p:nvPr/>
        </p:nvSpPr>
        <p:spPr bwMode="auto">
          <a:xfrm>
            <a:off x="5742529" y="1124744"/>
            <a:ext cx="32750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 smtClean="0"/>
              <a:t>Compensation </a:t>
            </a:r>
            <a:r>
              <a:rPr lang="en-AU" altLang="en-US" sz="1600" dirty="0"/>
              <a:t>Windings </a:t>
            </a:r>
            <a:r>
              <a:rPr lang="en-AU" altLang="en-US" sz="1600" dirty="0" smtClean="0"/>
              <a:t>are part of the Armature Circuit</a:t>
            </a:r>
            <a:endParaRPr lang="en-AU" altLang="en-US" sz="1600" dirty="0"/>
          </a:p>
        </p:txBody>
      </p:sp>
      <p:sp>
        <p:nvSpPr>
          <p:cNvPr id="32" name="Rounded Rectangle 31"/>
          <p:cNvSpPr/>
          <p:nvPr/>
        </p:nvSpPr>
        <p:spPr bwMode="auto">
          <a:xfrm rot="10800000">
            <a:off x="3455876" y="3653631"/>
            <a:ext cx="728388" cy="466725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Freeform 2"/>
          <p:cNvSpPr/>
          <p:nvPr/>
        </p:nvSpPr>
        <p:spPr bwMode="auto">
          <a:xfrm>
            <a:off x="2855343" y="4028536"/>
            <a:ext cx="664234" cy="129396"/>
          </a:xfrm>
          <a:custGeom>
            <a:avLst/>
            <a:gdLst>
              <a:gd name="connsiteX0" fmla="*/ 0 w 664234"/>
              <a:gd name="connsiteY0" fmla="*/ 129396 h 129396"/>
              <a:gd name="connsiteX1" fmla="*/ 664234 w 664234"/>
              <a:gd name="connsiteY1" fmla="*/ 129396 h 129396"/>
              <a:gd name="connsiteX2" fmla="*/ 646982 w 664234"/>
              <a:gd name="connsiteY2" fmla="*/ 0 h 12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4234" h="129396">
                <a:moveTo>
                  <a:pt x="0" y="129396"/>
                </a:moveTo>
                <a:lnTo>
                  <a:pt x="664234" y="129396"/>
                </a:lnTo>
                <a:lnTo>
                  <a:pt x="646982" y="0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 rot="16200000">
            <a:off x="1997422" y="5109379"/>
            <a:ext cx="490677" cy="466725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2398143" y="3752491"/>
            <a:ext cx="1871932" cy="1992701"/>
          </a:xfrm>
          <a:custGeom>
            <a:avLst/>
            <a:gdLst>
              <a:gd name="connsiteX0" fmla="*/ 1578634 w 1871932"/>
              <a:gd name="connsiteY0" fmla="*/ 0 h 1992701"/>
              <a:gd name="connsiteX1" fmla="*/ 1871932 w 1871932"/>
              <a:gd name="connsiteY1" fmla="*/ 0 h 1992701"/>
              <a:gd name="connsiteX2" fmla="*/ 1871932 w 1871932"/>
              <a:gd name="connsiteY2" fmla="*/ 974784 h 1992701"/>
              <a:gd name="connsiteX3" fmla="*/ 845389 w 1871932"/>
              <a:gd name="connsiteY3" fmla="*/ 1992701 h 1992701"/>
              <a:gd name="connsiteX4" fmla="*/ 8627 w 1871932"/>
              <a:gd name="connsiteY4" fmla="*/ 1992701 h 1992701"/>
              <a:gd name="connsiteX5" fmla="*/ 0 w 1871932"/>
              <a:gd name="connsiteY5" fmla="*/ 1664898 h 1992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1932" h="1992701">
                <a:moveTo>
                  <a:pt x="1578634" y="0"/>
                </a:moveTo>
                <a:lnTo>
                  <a:pt x="1871932" y="0"/>
                </a:lnTo>
                <a:lnTo>
                  <a:pt x="1871932" y="974784"/>
                </a:lnTo>
                <a:lnTo>
                  <a:pt x="845389" y="1992701"/>
                </a:lnTo>
                <a:lnTo>
                  <a:pt x="8627" y="1992701"/>
                </a:lnTo>
                <a:lnTo>
                  <a:pt x="0" y="1664898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0" name="Rounded Rectangle 39"/>
          <p:cNvSpPr/>
          <p:nvPr/>
        </p:nvSpPr>
        <p:spPr bwMode="auto">
          <a:xfrm rot="10800000">
            <a:off x="431540" y="3656313"/>
            <a:ext cx="728388" cy="466725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Freeform 4"/>
          <p:cNvSpPr/>
          <p:nvPr/>
        </p:nvSpPr>
        <p:spPr bwMode="auto">
          <a:xfrm>
            <a:off x="1052423" y="3786996"/>
            <a:ext cx="1121434" cy="1423359"/>
          </a:xfrm>
          <a:custGeom>
            <a:avLst/>
            <a:gdLst>
              <a:gd name="connsiteX0" fmla="*/ 1121434 w 1121434"/>
              <a:gd name="connsiteY0" fmla="*/ 1423359 h 1423359"/>
              <a:gd name="connsiteX1" fmla="*/ 888520 w 1121434"/>
              <a:gd name="connsiteY1" fmla="*/ 1423359 h 1423359"/>
              <a:gd name="connsiteX2" fmla="*/ 8626 w 1121434"/>
              <a:gd name="connsiteY2" fmla="*/ 526212 h 1423359"/>
              <a:gd name="connsiteX3" fmla="*/ 0 w 1121434"/>
              <a:gd name="connsiteY3" fmla="*/ 0 h 142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434" h="1423359">
                <a:moveTo>
                  <a:pt x="1121434" y="1423359"/>
                </a:moveTo>
                <a:lnTo>
                  <a:pt x="888520" y="1423359"/>
                </a:lnTo>
                <a:lnTo>
                  <a:pt x="8626" y="526212"/>
                </a:lnTo>
                <a:lnTo>
                  <a:pt x="0" y="0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 rot="16200000">
            <a:off x="2005067" y="2266223"/>
            <a:ext cx="490677" cy="466725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70936" y="2061713"/>
            <a:ext cx="1777041" cy="1940944"/>
          </a:xfrm>
          <a:custGeom>
            <a:avLst/>
            <a:gdLst>
              <a:gd name="connsiteX0" fmla="*/ 215660 w 1777041"/>
              <a:gd name="connsiteY0" fmla="*/ 1940944 h 1940944"/>
              <a:gd name="connsiteX1" fmla="*/ 8626 w 1777041"/>
              <a:gd name="connsiteY1" fmla="*/ 1932317 h 1940944"/>
              <a:gd name="connsiteX2" fmla="*/ 0 w 1777041"/>
              <a:gd name="connsiteY2" fmla="*/ 1043796 h 1940944"/>
              <a:gd name="connsiteX3" fmla="*/ 1043796 w 1777041"/>
              <a:gd name="connsiteY3" fmla="*/ 17253 h 1940944"/>
              <a:gd name="connsiteX4" fmla="*/ 1500996 w 1777041"/>
              <a:gd name="connsiteY4" fmla="*/ 0 h 1940944"/>
              <a:gd name="connsiteX5" fmla="*/ 1777041 w 1777041"/>
              <a:gd name="connsiteY5" fmla="*/ 293298 h 194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77041" h="1940944">
                <a:moveTo>
                  <a:pt x="215660" y="1940944"/>
                </a:moveTo>
                <a:lnTo>
                  <a:pt x="8626" y="1932317"/>
                </a:lnTo>
                <a:cubicBezTo>
                  <a:pt x="5751" y="1636143"/>
                  <a:pt x="2875" y="1339970"/>
                  <a:pt x="0" y="1043796"/>
                </a:cubicBezTo>
                <a:lnTo>
                  <a:pt x="1043796" y="17253"/>
                </a:lnTo>
                <a:lnTo>
                  <a:pt x="1500996" y="0"/>
                </a:lnTo>
                <a:lnTo>
                  <a:pt x="1777041" y="293298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2467155" y="1492370"/>
            <a:ext cx="8626" cy="1587260"/>
          </a:xfrm>
          <a:custGeom>
            <a:avLst/>
            <a:gdLst>
              <a:gd name="connsiteX0" fmla="*/ 8626 w 8626"/>
              <a:gd name="connsiteY0" fmla="*/ 0 h 1587260"/>
              <a:gd name="connsiteX1" fmla="*/ 0 w 8626"/>
              <a:gd name="connsiteY1" fmla="*/ 1587260 h 158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26" h="1587260">
                <a:moveTo>
                  <a:pt x="8626" y="0"/>
                </a:moveTo>
                <a:cubicBezTo>
                  <a:pt x="5751" y="529087"/>
                  <a:pt x="2875" y="1058173"/>
                  <a:pt x="0" y="1587260"/>
                </a:cubicBez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2191109" y="1552755"/>
            <a:ext cx="189782" cy="1035170"/>
          </a:xfrm>
          <a:custGeom>
            <a:avLst/>
            <a:gdLst>
              <a:gd name="connsiteX0" fmla="*/ 189782 w 189782"/>
              <a:gd name="connsiteY0" fmla="*/ 1035170 h 1035170"/>
              <a:gd name="connsiteX1" fmla="*/ 189782 w 189782"/>
              <a:gd name="connsiteY1" fmla="*/ 569343 h 1035170"/>
              <a:gd name="connsiteX2" fmla="*/ 17253 w 189782"/>
              <a:gd name="connsiteY2" fmla="*/ 577970 h 1035170"/>
              <a:gd name="connsiteX3" fmla="*/ 0 w 189782"/>
              <a:gd name="connsiteY3" fmla="*/ 0 h 103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782" h="1035170">
                <a:moveTo>
                  <a:pt x="189782" y="1035170"/>
                </a:moveTo>
                <a:lnTo>
                  <a:pt x="189782" y="569343"/>
                </a:lnTo>
                <a:lnTo>
                  <a:pt x="17253" y="577970"/>
                </a:lnTo>
                <a:lnTo>
                  <a:pt x="0" y="0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 rot="7892851">
            <a:off x="713246" y="2682362"/>
            <a:ext cx="1251719" cy="413652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1664898" y="1561381"/>
            <a:ext cx="310551" cy="957532"/>
          </a:xfrm>
          <a:custGeom>
            <a:avLst/>
            <a:gdLst>
              <a:gd name="connsiteX0" fmla="*/ 310551 w 310551"/>
              <a:gd name="connsiteY0" fmla="*/ 0 h 957532"/>
              <a:gd name="connsiteX1" fmla="*/ 301925 w 310551"/>
              <a:gd name="connsiteY1" fmla="*/ 370936 h 957532"/>
              <a:gd name="connsiteX2" fmla="*/ 8627 w 310551"/>
              <a:gd name="connsiteY2" fmla="*/ 379562 h 957532"/>
              <a:gd name="connsiteX3" fmla="*/ 0 w 310551"/>
              <a:gd name="connsiteY3" fmla="*/ 957532 h 95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551" h="957532">
                <a:moveTo>
                  <a:pt x="310551" y="0"/>
                </a:moveTo>
                <a:lnTo>
                  <a:pt x="301925" y="370936"/>
                </a:lnTo>
                <a:lnTo>
                  <a:pt x="8627" y="379562"/>
                </a:lnTo>
                <a:lnTo>
                  <a:pt x="0" y="957532"/>
                </a:lnTo>
              </a:path>
            </a:pathLst>
          </a:custGeom>
          <a:noFill/>
          <a:ln w="57150" cap="flat" cmpd="sng" algn="ctr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2" name="Rounded Rectangle 51"/>
          <p:cNvSpPr/>
          <p:nvPr/>
        </p:nvSpPr>
        <p:spPr bwMode="auto">
          <a:xfrm rot="18831550">
            <a:off x="2535806" y="4740837"/>
            <a:ext cx="1251719" cy="413652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 rot="13554674">
            <a:off x="2647092" y="2648557"/>
            <a:ext cx="1251719" cy="413652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" name="Rounded Rectangle 57"/>
          <p:cNvSpPr/>
          <p:nvPr/>
        </p:nvSpPr>
        <p:spPr bwMode="auto">
          <a:xfrm rot="2740010">
            <a:off x="681831" y="4692269"/>
            <a:ext cx="1251719" cy="413652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750498" y="3329796"/>
            <a:ext cx="974785" cy="1837427"/>
          </a:xfrm>
          <a:custGeom>
            <a:avLst/>
            <a:gdLst>
              <a:gd name="connsiteX0" fmla="*/ 310551 w 974785"/>
              <a:gd name="connsiteY0" fmla="*/ 0 h 1837427"/>
              <a:gd name="connsiteX1" fmla="*/ 0 w 974785"/>
              <a:gd name="connsiteY1" fmla="*/ 319178 h 1837427"/>
              <a:gd name="connsiteX2" fmla="*/ 17253 w 974785"/>
              <a:gd name="connsiteY2" fmla="*/ 879895 h 1837427"/>
              <a:gd name="connsiteX3" fmla="*/ 974785 w 974785"/>
              <a:gd name="connsiteY3" fmla="*/ 1837427 h 183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4785" h="1837427">
                <a:moveTo>
                  <a:pt x="310551" y="0"/>
                </a:moveTo>
                <a:lnTo>
                  <a:pt x="0" y="319178"/>
                </a:lnTo>
                <a:lnTo>
                  <a:pt x="17253" y="879895"/>
                </a:lnTo>
                <a:lnTo>
                  <a:pt x="974785" y="1837427"/>
                </a:lnTo>
              </a:path>
            </a:pathLst>
          </a:custGeom>
          <a:noFill/>
          <a:ln w="57150" cap="flat" cmpd="sng" algn="ctr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931653" y="4597879"/>
            <a:ext cx="1975449" cy="931653"/>
          </a:xfrm>
          <a:custGeom>
            <a:avLst/>
            <a:gdLst>
              <a:gd name="connsiteX0" fmla="*/ 0 w 1975449"/>
              <a:gd name="connsiteY0" fmla="*/ 0 h 931653"/>
              <a:gd name="connsiteX1" fmla="*/ 931653 w 1975449"/>
              <a:gd name="connsiteY1" fmla="*/ 931653 h 931653"/>
              <a:gd name="connsiteX2" fmla="*/ 1777041 w 1975449"/>
              <a:gd name="connsiteY2" fmla="*/ 923027 h 931653"/>
              <a:gd name="connsiteX3" fmla="*/ 1975449 w 1975449"/>
              <a:gd name="connsiteY3" fmla="*/ 690113 h 93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5449" h="931653">
                <a:moveTo>
                  <a:pt x="0" y="0"/>
                </a:moveTo>
                <a:lnTo>
                  <a:pt x="931653" y="931653"/>
                </a:lnTo>
                <a:lnTo>
                  <a:pt x="1777041" y="923027"/>
                </a:lnTo>
                <a:lnTo>
                  <a:pt x="1975449" y="690113"/>
                </a:lnTo>
              </a:path>
            </a:pathLst>
          </a:custGeom>
          <a:noFill/>
          <a:ln w="57150" cap="flat" cmpd="sng" algn="ctr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855343" y="2536166"/>
            <a:ext cx="1000665" cy="2035834"/>
          </a:xfrm>
          <a:custGeom>
            <a:avLst/>
            <a:gdLst>
              <a:gd name="connsiteX0" fmla="*/ 638355 w 1000665"/>
              <a:gd name="connsiteY0" fmla="*/ 2035834 h 2035834"/>
              <a:gd name="connsiteX1" fmla="*/ 992038 w 1000665"/>
              <a:gd name="connsiteY1" fmla="*/ 1673525 h 2035834"/>
              <a:gd name="connsiteX2" fmla="*/ 1000665 w 1000665"/>
              <a:gd name="connsiteY2" fmla="*/ 1017917 h 2035834"/>
              <a:gd name="connsiteX3" fmla="*/ 0 w 1000665"/>
              <a:gd name="connsiteY3" fmla="*/ 0 h 203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65" h="2035834">
                <a:moveTo>
                  <a:pt x="638355" y="2035834"/>
                </a:moveTo>
                <a:lnTo>
                  <a:pt x="992038" y="1673525"/>
                </a:lnTo>
                <a:lnTo>
                  <a:pt x="1000665" y="1017917"/>
                </a:lnTo>
                <a:lnTo>
                  <a:pt x="0" y="0"/>
                </a:lnTo>
              </a:path>
            </a:pathLst>
          </a:custGeom>
          <a:noFill/>
          <a:ln w="57150" cap="flat" cmpd="sng" algn="ctr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2820838" y="1535502"/>
            <a:ext cx="810883" cy="1544128"/>
          </a:xfrm>
          <a:custGeom>
            <a:avLst/>
            <a:gdLst>
              <a:gd name="connsiteX0" fmla="*/ 810883 w 810883"/>
              <a:gd name="connsiteY0" fmla="*/ 1544128 h 1544128"/>
              <a:gd name="connsiteX1" fmla="*/ 0 w 810883"/>
              <a:gd name="connsiteY1" fmla="*/ 733245 h 1544128"/>
              <a:gd name="connsiteX2" fmla="*/ 0 w 810883"/>
              <a:gd name="connsiteY2" fmla="*/ 0 h 154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0883" h="1544128">
                <a:moveTo>
                  <a:pt x="810883" y="1544128"/>
                </a:moveTo>
                <a:lnTo>
                  <a:pt x="0" y="733245"/>
                </a:lnTo>
                <a:lnTo>
                  <a:pt x="0" y="0"/>
                </a:lnTo>
              </a:path>
            </a:pathLst>
          </a:custGeom>
          <a:noFill/>
          <a:ln w="57150" cap="flat" cmpd="sng" algn="ctr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7" name="Elbow Connector 16"/>
          <p:cNvCxnSpPr>
            <a:stCxn id="22" idx="0"/>
            <a:endCxn id="253959" idx="2"/>
          </p:cNvCxnSpPr>
          <p:nvPr/>
        </p:nvCxnSpPr>
        <p:spPr bwMode="auto">
          <a:xfrm rot="5400000" flipH="1" flipV="1">
            <a:off x="7185102" y="1478176"/>
            <a:ext cx="543855" cy="19896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Elbow Connector 24"/>
          <p:cNvCxnSpPr>
            <a:stCxn id="253957" idx="2"/>
            <a:endCxn id="75" idx="4"/>
          </p:cNvCxnSpPr>
          <p:nvPr/>
        </p:nvCxnSpPr>
        <p:spPr bwMode="auto">
          <a:xfrm rot="5400000">
            <a:off x="6982565" y="3930993"/>
            <a:ext cx="129778" cy="1170492"/>
          </a:xfrm>
          <a:prstGeom prst="bentConnector3">
            <a:avLst>
              <a:gd name="adj1" fmla="val 276147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3" name="Group 22"/>
          <p:cNvGrpSpPr/>
          <p:nvPr/>
        </p:nvGrpSpPr>
        <p:grpSpPr>
          <a:xfrm>
            <a:off x="6444208" y="2744924"/>
            <a:ext cx="233362" cy="1836204"/>
            <a:chOff x="6444208" y="2744924"/>
            <a:chExt cx="233362" cy="1836204"/>
          </a:xfrm>
        </p:grpSpPr>
        <p:sp>
          <p:nvSpPr>
            <p:cNvPr id="253969" name="Freeform 17"/>
            <p:cNvSpPr>
              <a:spLocks/>
            </p:cNvSpPr>
            <p:nvPr/>
          </p:nvSpPr>
          <p:spPr bwMode="auto">
            <a:xfrm rot="5400000">
              <a:off x="5662364" y="3536157"/>
              <a:ext cx="1797050" cy="233362"/>
            </a:xfrm>
            <a:custGeom>
              <a:avLst/>
              <a:gdLst>
                <a:gd name="T0" fmla="*/ 0 w 1132"/>
                <a:gd name="T1" fmla="*/ 219075 h 147"/>
                <a:gd name="T2" fmla="*/ 320675 w 1132"/>
                <a:gd name="T3" fmla="*/ 219075 h 147"/>
                <a:gd name="T4" fmla="*/ 463550 w 1132"/>
                <a:gd name="T5" fmla="*/ 1587 h 147"/>
                <a:gd name="T6" fmla="*/ 609600 w 1132"/>
                <a:gd name="T7" fmla="*/ 231775 h 147"/>
                <a:gd name="T8" fmla="*/ 754063 w 1132"/>
                <a:gd name="T9" fmla="*/ 4762 h 147"/>
                <a:gd name="T10" fmla="*/ 900113 w 1132"/>
                <a:gd name="T11" fmla="*/ 233362 h 147"/>
                <a:gd name="T12" fmla="*/ 1044575 w 1132"/>
                <a:gd name="T13" fmla="*/ 1587 h 147"/>
                <a:gd name="T14" fmla="*/ 1185863 w 1132"/>
                <a:gd name="T15" fmla="*/ 231775 h 147"/>
                <a:gd name="T16" fmla="*/ 1330325 w 1132"/>
                <a:gd name="T17" fmla="*/ 4762 h 147"/>
                <a:gd name="T18" fmla="*/ 1476375 w 1132"/>
                <a:gd name="T19" fmla="*/ 220662 h 147"/>
                <a:gd name="T20" fmla="*/ 1797050 w 1132"/>
                <a:gd name="T21" fmla="*/ 220662 h 1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444208" y="2744924"/>
              <a:ext cx="36000" cy="36000"/>
            </a:xfrm>
            <a:prstGeom prst="ellipse">
              <a:avLst/>
            </a:prstGeom>
            <a:noFill/>
            <a:ln w="571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5" name="Oval 74"/>
            <p:cNvSpPr/>
            <p:nvPr/>
          </p:nvSpPr>
          <p:spPr bwMode="auto">
            <a:xfrm>
              <a:off x="6444208" y="4545128"/>
              <a:ext cx="36000" cy="36000"/>
            </a:xfrm>
            <a:prstGeom prst="ellipse">
              <a:avLst/>
            </a:prstGeom>
            <a:noFill/>
            <a:ln w="571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cxnSp>
        <p:nvCxnSpPr>
          <p:cNvPr id="48" name="Elbow Connector 47"/>
          <p:cNvCxnSpPr>
            <a:stCxn id="12316" idx="3"/>
            <a:endCxn id="253959" idx="2"/>
          </p:cNvCxnSpPr>
          <p:nvPr/>
        </p:nvCxnSpPr>
        <p:spPr bwMode="auto">
          <a:xfrm rot="5400000" flipH="1" flipV="1">
            <a:off x="6303566" y="920354"/>
            <a:ext cx="867568" cy="342899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Text Box 28"/>
          <p:cNvSpPr txBox="1">
            <a:spLocks noChangeArrowheads="1"/>
          </p:cNvSpPr>
          <p:nvPr/>
        </p:nvSpPr>
        <p:spPr bwMode="auto">
          <a:xfrm>
            <a:off x="5250656" y="5076473"/>
            <a:ext cx="32750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Series Field Windings have</a:t>
            </a:r>
            <a:br>
              <a:rPr lang="en-AU" altLang="en-US" sz="1600" dirty="0"/>
            </a:br>
            <a:r>
              <a:rPr lang="en-AU" altLang="en-US" sz="1600" dirty="0" smtClean="0">
                <a:solidFill>
                  <a:srgbClr val="FF0000"/>
                </a:solidFill>
              </a:rPr>
              <a:t>few </a:t>
            </a:r>
            <a:r>
              <a:rPr lang="en-AU" altLang="en-US" sz="1600" dirty="0">
                <a:solidFill>
                  <a:srgbClr val="FF0000"/>
                </a:solidFill>
              </a:rPr>
              <a:t>turns of </a:t>
            </a:r>
            <a:r>
              <a:rPr lang="en-AU" altLang="en-US" sz="1600" dirty="0" smtClean="0">
                <a:solidFill>
                  <a:srgbClr val="FF0000"/>
                </a:solidFill>
              </a:rPr>
              <a:t>large CSA</a:t>
            </a:r>
            <a:r>
              <a:rPr lang="en-AU" altLang="en-US" sz="1600" dirty="0" smtClean="0"/>
              <a:t/>
            </a:r>
            <a:br>
              <a:rPr lang="en-AU" altLang="en-US" sz="1600" dirty="0" smtClean="0"/>
            </a:br>
            <a:r>
              <a:rPr lang="en-AU" altLang="en-US" sz="1600" dirty="0" smtClean="0"/>
              <a:t>giving </a:t>
            </a:r>
            <a:r>
              <a:rPr lang="en-AU" altLang="en-US" sz="1600" dirty="0" smtClean="0">
                <a:solidFill>
                  <a:srgbClr val="0000FF"/>
                </a:solidFill>
              </a:rPr>
              <a:t>LOW Resistance</a:t>
            </a:r>
            <a:r>
              <a:rPr lang="en-AU" altLang="en-US" sz="1600" dirty="0" smtClean="0"/>
              <a:t>. </a:t>
            </a:r>
            <a:endParaRPr lang="en-AU" altLang="en-US" sz="1600" dirty="0"/>
          </a:p>
        </p:txBody>
      </p:sp>
      <p:sp>
        <p:nvSpPr>
          <p:cNvPr id="9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53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3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3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3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53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3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5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7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5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25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75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25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53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75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750"/>
                                        <p:tgtEl>
                                          <p:spTgt spid="25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53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0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9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53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5" dur="750"/>
                                        <p:tgtEl>
                                          <p:spTgt spid="25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5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750"/>
                                        <p:tgtEl>
                                          <p:spTgt spid="25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225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6" grpId="0" animBg="1"/>
      <p:bldP spid="253957" grpId="0" animBg="1"/>
      <p:bldP spid="253958" grpId="0" animBg="1"/>
      <p:bldP spid="253959" grpId="0" animBg="1"/>
      <p:bldP spid="253960" grpId="0" animBg="1"/>
      <p:bldP spid="253963" grpId="0"/>
      <p:bldP spid="253964" grpId="0"/>
      <p:bldP spid="253965" grpId="0"/>
      <p:bldP spid="253966" grpId="0"/>
      <p:bldP spid="253976" grpId="0"/>
      <p:bldP spid="253977" grpId="0"/>
      <p:bldP spid="253980" grpId="0"/>
      <p:bldP spid="32" grpId="0" animBg="1"/>
      <p:bldP spid="3" grpId="0" animBg="1"/>
      <p:bldP spid="36" grpId="0" animBg="1"/>
      <p:bldP spid="4" grpId="0" animBg="1"/>
      <p:bldP spid="40" grpId="0" animBg="1"/>
      <p:bldP spid="5" grpId="0" animBg="1"/>
      <p:bldP spid="45" grpId="0" animBg="1"/>
      <p:bldP spid="6" grpId="0" animBg="1"/>
      <p:bldP spid="2" grpId="0" animBg="1"/>
      <p:bldP spid="7" grpId="0" animBg="1"/>
      <p:bldP spid="49" grpId="0" animBg="1"/>
      <p:bldP spid="8" grpId="0" animBg="1"/>
      <p:bldP spid="52" grpId="0" animBg="1"/>
      <p:bldP spid="55" grpId="0" animBg="1"/>
      <p:bldP spid="58" grpId="0" animBg="1"/>
      <p:bldP spid="9" grpId="0" animBg="1"/>
      <p:bldP spid="10" grpId="0" animBg="1"/>
      <p:bldP spid="12" grpId="0" animBg="1"/>
      <p:bldP spid="13" grpId="0" animBg="1"/>
      <p:bldP spid="89" grpId="0"/>
      <p:bldP spid="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0E0DB3-E75B-4CD0-ADB2-E865E63DF92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5F11B7-7EC4-45DF-A431-E78D032680B4}" type="slidenum">
              <a:rPr lang="en-AU"/>
              <a:pPr>
                <a:defRPr/>
              </a:pPr>
              <a:t>11</a:t>
            </a:fld>
            <a:endParaRPr lang="en-AU"/>
          </a:p>
        </p:txBody>
      </p:sp>
      <p:sp>
        <p:nvSpPr>
          <p:cNvPr id="253954" name="Text Box 2"/>
          <p:cNvSpPr txBox="1">
            <a:spLocks noChangeArrowheads="1"/>
          </p:cNvSpPr>
          <p:nvPr/>
        </p:nvSpPr>
        <p:spPr bwMode="auto">
          <a:xfrm>
            <a:off x="1728788" y="368300"/>
            <a:ext cx="56880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32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Series Generators</a:t>
            </a:r>
          </a:p>
        </p:txBody>
      </p:sp>
      <p:sp>
        <p:nvSpPr>
          <p:cNvPr id="253956" name="Rectangle 4"/>
          <p:cNvSpPr>
            <a:spLocks noChangeArrowheads="1"/>
          </p:cNvSpPr>
          <p:nvPr/>
        </p:nvSpPr>
        <p:spPr bwMode="auto">
          <a:xfrm>
            <a:off x="7470775" y="2973388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7470775" y="4162425"/>
            <a:ext cx="323850" cy="288925"/>
          </a:xfrm>
          <a:prstGeom prst="rect">
            <a:avLst/>
          </a:prstGeom>
          <a:solidFill>
            <a:schemeClr val="tx1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3958" name="Oval 6"/>
          <p:cNvSpPr>
            <a:spLocks noChangeArrowheads="1"/>
          </p:cNvSpPr>
          <p:nvPr/>
        </p:nvSpPr>
        <p:spPr bwMode="auto">
          <a:xfrm>
            <a:off x="7092950" y="3173413"/>
            <a:ext cx="1079500" cy="1079500"/>
          </a:xfrm>
          <a:prstGeom prst="ellipse">
            <a:avLst/>
          </a:prstGeom>
          <a:solidFill>
            <a:schemeClr val="accent1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3959" name="Oval 7"/>
          <p:cNvSpPr>
            <a:spLocks noChangeArrowheads="1"/>
          </p:cNvSpPr>
          <p:nvPr/>
        </p:nvSpPr>
        <p:spPr bwMode="auto">
          <a:xfrm>
            <a:off x="8451850" y="2128838"/>
            <a:ext cx="144463" cy="144462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3960" name="Oval 8"/>
          <p:cNvSpPr>
            <a:spLocks noChangeArrowheads="1"/>
          </p:cNvSpPr>
          <p:nvPr/>
        </p:nvSpPr>
        <p:spPr bwMode="auto">
          <a:xfrm>
            <a:off x="8453438" y="2420938"/>
            <a:ext cx="144462" cy="14446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53962" name="AutoShape 10"/>
          <p:cNvCxnSpPr>
            <a:cxnSpLocks noChangeShapeType="1"/>
          </p:cNvCxnSpPr>
          <p:nvPr/>
        </p:nvCxnSpPr>
        <p:spPr bwMode="auto">
          <a:xfrm rot="10800000" flipV="1">
            <a:off x="7632700" y="2492375"/>
            <a:ext cx="806450" cy="465138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3963" name="Text Box 11"/>
          <p:cNvSpPr txBox="1">
            <a:spLocks noChangeArrowheads="1"/>
          </p:cNvSpPr>
          <p:nvPr/>
        </p:nvSpPr>
        <p:spPr bwMode="auto">
          <a:xfrm>
            <a:off x="7794625" y="2821497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A</a:t>
            </a:r>
            <a:r>
              <a:rPr lang="en-AU" altLang="en-US" sz="2000" baseline="-25000" dirty="0"/>
              <a:t>1</a:t>
            </a:r>
            <a:endParaRPr lang="en-AU" altLang="en-US" sz="2000" dirty="0"/>
          </a:p>
        </p:txBody>
      </p:sp>
      <p:sp>
        <p:nvSpPr>
          <p:cNvPr id="253964" name="Text Box 12"/>
          <p:cNvSpPr txBox="1">
            <a:spLocks noChangeArrowheads="1"/>
          </p:cNvSpPr>
          <p:nvPr/>
        </p:nvSpPr>
        <p:spPr bwMode="auto">
          <a:xfrm>
            <a:off x="7794625" y="417512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A</a:t>
            </a:r>
            <a:r>
              <a:rPr lang="en-AU" altLang="en-US" sz="2000" baseline="-25000" dirty="0"/>
              <a:t>2</a:t>
            </a:r>
            <a:endParaRPr lang="en-AU" altLang="en-US" sz="2000" dirty="0"/>
          </a:p>
        </p:txBody>
      </p:sp>
      <p:sp>
        <p:nvSpPr>
          <p:cNvPr id="253965" name="Text Box 13"/>
          <p:cNvSpPr txBox="1">
            <a:spLocks noChangeArrowheads="1"/>
          </p:cNvSpPr>
          <p:nvPr/>
        </p:nvSpPr>
        <p:spPr bwMode="auto">
          <a:xfrm>
            <a:off x="5942013" y="418425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E</a:t>
            </a:r>
            <a:r>
              <a:rPr lang="en-AU" altLang="en-US" sz="2000" baseline="-25000" dirty="0"/>
              <a:t>1</a:t>
            </a:r>
            <a:endParaRPr lang="en-AU" altLang="en-US" sz="2000" dirty="0"/>
          </a:p>
        </p:txBody>
      </p:sp>
      <p:sp>
        <p:nvSpPr>
          <p:cNvPr id="253966" name="Text Box 14"/>
          <p:cNvSpPr txBox="1">
            <a:spLocks noChangeArrowheads="1"/>
          </p:cNvSpPr>
          <p:nvPr/>
        </p:nvSpPr>
        <p:spPr bwMode="auto">
          <a:xfrm>
            <a:off x="5942013" y="2744924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E</a:t>
            </a:r>
            <a:r>
              <a:rPr lang="en-AU" altLang="en-US" sz="2000" baseline="-25000" dirty="0"/>
              <a:t>2</a:t>
            </a:r>
            <a:endParaRPr lang="en-AU" altLang="en-US" sz="2000" dirty="0"/>
          </a:p>
        </p:txBody>
      </p:sp>
      <p:cxnSp>
        <p:nvCxnSpPr>
          <p:cNvPr id="253971" name="AutoShape 19"/>
          <p:cNvCxnSpPr>
            <a:cxnSpLocks noChangeShapeType="1"/>
            <a:stCxn id="75" idx="4"/>
            <a:endCxn id="12316" idx="1"/>
          </p:cNvCxnSpPr>
          <p:nvPr/>
        </p:nvCxnSpPr>
        <p:spPr bwMode="auto">
          <a:xfrm rot="5400000" flipH="1">
            <a:off x="5436340" y="3555261"/>
            <a:ext cx="612379" cy="1439357"/>
          </a:xfrm>
          <a:prstGeom prst="bentConnector3">
            <a:avLst>
              <a:gd name="adj1" fmla="val -37330"/>
            </a:avLst>
          </a:prstGeom>
          <a:noFill/>
          <a:ln w="38100">
            <a:solidFill>
              <a:srgbClr val="0000FF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53973" name="Group 21"/>
          <p:cNvGrpSpPr>
            <a:grpSpLocks/>
          </p:cNvGrpSpPr>
          <p:nvPr/>
        </p:nvGrpSpPr>
        <p:grpSpPr bwMode="auto">
          <a:xfrm rot="5400000">
            <a:off x="4572001" y="2960687"/>
            <a:ext cx="900112" cy="1116013"/>
            <a:chOff x="3526" y="1026"/>
            <a:chExt cx="567" cy="703"/>
          </a:xfrm>
        </p:grpSpPr>
        <p:sp>
          <p:nvSpPr>
            <p:cNvPr id="12316" name="Rectangle 22"/>
            <p:cNvSpPr>
              <a:spLocks noChangeArrowheads="1"/>
            </p:cNvSpPr>
            <p:nvPr/>
          </p:nvSpPr>
          <p:spPr bwMode="auto">
            <a:xfrm flipH="1">
              <a:off x="3526" y="1275"/>
              <a:ext cx="567" cy="204"/>
            </a:xfrm>
            <a:prstGeom prst="rect">
              <a:avLst/>
            </a:prstGeom>
            <a:noFill/>
            <a:ln w="38100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17" name="Line 23"/>
            <p:cNvSpPr>
              <a:spLocks noChangeShapeType="1"/>
            </p:cNvSpPr>
            <p:nvPr/>
          </p:nvSpPr>
          <p:spPr bwMode="auto">
            <a:xfrm rot="-2700000" flipH="1" flipV="1">
              <a:off x="3810" y="1026"/>
              <a:ext cx="0" cy="70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253976" name="Text Box 24"/>
          <p:cNvSpPr txBox="1">
            <a:spLocks noChangeArrowheads="1"/>
          </p:cNvSpPr>
          <p:nvPr/>
        </p:nvSpPr>
        <p:spPr bwMode="auto">
          <a:xfrm>
            <a:off x="4543761" y="1492370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Field Rheostat</a:t>
            </a:r>
          </a:p>
        </p:txBody>
      </p:sp>
      <p:sp>
        <p:nvSpPr>
          <p:cNvPr id="253977" name="Text Box 25"/>
          <p:cNvSpPr txBox="1">
            <a:spLocks noChangeArrowheads="1"/>
          </p:cNvSpPr>
          <p:nvPr/>
        </p:nvSpPr>
        <p:spPr bwMode="auto">
          <a:xfrm>
            <a:off x="5219799" y="3248980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Field Windings</a:t>
            </a:r>
          </a:p>
        </p:txBody>
      </p:sp>
      <p:sp>
        <p:nvSpPr>
          <p:cNvPr id="253980" name="Text Box 28"/>
          <p:cNvSpPr txBox="1">
            <a:spLocks noChangeArrowheads="1"/>
          </p:cNvSpPr>
          <p:nvPr/>
        </p:nvSpPr>
        <p:spPr bwMode="auto">
          <a:xfrm>
            <a:off x="5742529" y="1124744"/>
            <a:ext cx="32750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 smtClean="0"/>
              <a:t>Compensation </a:t>
            </a:r>
            <a:r>
              <a:rPr lang="en-AU" altLang="en-US" sz="1600" dirty="0"/>
              <a:t>Windings </a:t>
            </a:r>
            <a:r>
              <a:rPr lang="en-AU" altLang="en-US" sz="1600" dirty="0" smtClean="0"/>
              <a:t>are part of the Armature Circuit</a:t>
            </a:r>
            <a:endParaRPr lang="en-AU" altLang="en-US" sz="1600" dirty="0"/>
          </a:p>
        </p:txBody>
      </p:sp>
      <p:cxnSp>
        <p:nvCxnSpPr>
          <p:cNvPr id="17" name="Elbow Connector 16"/>
          <p:cNvCxnSpPr>
            <a:stCxn id="22" idx="0"/>
            <a:endCxn id="253959" idx="2"/>
          </p:cNvCxnSpPr>
          <p:nvPr/>
        </p:nvCxnSpPr>
        <p:spPr bwMode="auto">
          <a:xfrm rot="5400000" flipH="1" flipV="1">
            <a:off x="7185102" y="1478176"/>
            <a:ext cx="543855" cy="19896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Elbow Connector 24"/>
          <p:cNvCxnSpPr>
            <a:stCxn id="253957" idx="2"/>
            <a:endCxn id="75" idx="4"/>
          </p:cNvCxnSpPr>
          <p:nvPr/>
        </p:nvCxnSpPr>
        <p:spPr bwMode="auto">
          <a:xfrm rot="5400000">
            <a:off x="6982565" y="3930993"/>
            <a:ext cx="129778" cy="1170492"/>
          </a:xfrm>
          <a:prstGeom prst="bentConnector3">
            <a:avLst>
              <a:gd name="adj1" fmla="val 276147"/>
            </a:avLst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3" name="Group 22"/>
          <p:cNvGrpSpPr/>
          <p:nvPr/>
        </p:nvGrpSpPr>
        <p:grpSpPr>
          <a:xfrm>
            <a:off x="6444208" y="2744924"/>
            <a:ext cx="233362" cy="1836204"/>
            <a:chOff x="6444208" y="2744924"/>
            <a:chExt cx="233362" cy="1836204"/>
          </a:xfrm>
        </p:grpSpPr>
        <p:sp>
          <p:nvSpPr>
            <p:cNvPr id="253969" name="Freeform 17"/>
            <p:cNvSpPr>
              <a:spLocks/>
            </p:cNvSpPr>
            <p:nvPr/>
          </p:nvSpPr>
          <p:spPr bwMode="auto">
            <a:xfrm rot="5400000">
              <a:off x="5662364" y="3536157"/>
              <a:ext cx="1797050" cy="233362"/>
            </a:xfrm>
            <a:custGeom>
              <a:avLst/>
              <a:gdLst>
                <a:gd name="T0" fmla="*/ 0 w 1132"/>
                <a:gd name="T1" fmla="*/ 219075 h 147"/>
                <a:gd name="T2" fmla="*/ 320675 w 1132"/>
                <a:gd name="T3" fmla="*/ 219075 h 147"/>
                <a:gd name="T4" fmla="*/ 463550 w 1132"/>
                <a:gd name="T5" fmla="*/ 1587 h 147"/>
                <a:gd name="T6" fmla="*/ 609600 w 1132"/>
                <a:gd name="T7" fmla="*/ 231775 h 147"/>
                <a:gd name="T8" fmla="*/ 754063 w 1132"/>
                <a:gd name="T9" fmla="*/ 4762 h 147"/>
                <a:gd name="T10" fmla="*/ 900113 w 1132"/>
                <a:gd name="T11" fmla="*/ 233362 h 147"/>
                <a:gd name="T12" fmla="*/ 1044575 w 1132"/>
                <a:gd name="T13" fmla="*/ 1587 h 147"/>
                <a:gd name="T14" fmla="*/ 1185863 w 1132"/>
                <a:gd name="T15" fmla="*/ 231775 h 147"/>
                <a:gd name="T16" fmla="*/ 1330325 w 1132"/>
                <a:gd name="T17" fmla="*/ 4762 h 147"/>
                <a:gd name="T18" fmla="*/ 1476375 w 1132"/>
                <a:gd name="T19" fmla="*/ 220662 h 147"/>
                <a:gd name="T20" fmla="*/ 1797050 w 1132"/>
                <a:gd name="T21" fmla="*/ 220662 h 1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444208" y="2744924"/>
              <a:ext cx="36000" cy="36000"/>
            </a:xfrm>
            <a:prstGeom prst="ellipse">
              <a:avLst/>
            </a:prstGeom>
            <a:noFill/>
            <a:ln w="571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5" name="Oval 74"/>
            <p:cNvSpPr/>
            <p:nvPr/>
          </p:nvSpPr>
          <p:spPr bwMode="auto">
            <a:xfrm>
              <a:off x="6444208" y="4545128"/>
              <a:ext cx="36000" cy="36000"/>
            </a:xfrm>
            <a:prstGeom prst="ellipse">
              <a:avLst/>
            </a:prstGeom>
            <a:noFill/>
            <a:ln w="571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cxnSp>
        <p:nvCxnSpPr>
          <p:cNvPr id="48" name="Elbow Connector 47"/>
          <p:cNvCxnSpPr>
            <a:stCxn id="12316" idx="3"/>
            <a:endCxn id="253959" idx="2"/>
          </p:cNvCxnSpPr>
          <p:nvPr/>
        </p:nvCxnSpPr>
        <p:spPr bwMode="auto">
          <a:xfrm rot="5400000" flipH="1" flipV="1">
            <a:off x="6303566" y="920354"/>
            <a:ext cx="867568" cy="342899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Text Box 28"/>
          <p:cNvSpPr txBox="1">
            <a:spLocks noChangeArrowheads="1"/>
          </p:cNvSpPr>
          <p:nvPr/>
        </p:nvSpPr>
        <p:spPr bwMode="auto">
          <a:xfrm>
            <a:off x="5250656" y="5076473"/>
            <a:ext cx="32750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Series Field Windings have</a:t>
            </a:r>
            <a:br>
              <a:rPr lang="en-AU" altLang="en-US" sz="1600" dirty="0"/>
            </a:br>
            <a:r>
              <a:rPr lang="en-AU" altLang="en-US" sz="1600" dirty="0" smtClean="0">
                <a:solidFill>
                  <a:srgbClr val="FF0000"/>
                </a:solidFill>
              </a:rPr>
              <a:t>few </a:t>
            </a:r>
            <a:r>
              <a:rPr lang="en-AU" altLang="en-US" sz="1600" dirty="0">
                <a:solidFill>
                  <a:srgbClr val="FF0000"/>
                </a:solidFill>
              </a:rPr>
              <a:t>turns of </a:t>
            </a:r>
            <a:r>
              <a:rPr lang="en-AU" altLang="en-US" sz="1600" dirty="0" smtClean="0">
                <a:solidFill>
                  <a:srgbClr val="FF0000"/>
                </a:solidFill>
              </a:rPr>
              <a:t>large CSA</a:t>
            </a:r>
            <a:r>
              <a:rPr lang="en-AU" altLang="en-US" sz="1600" dirty="0" smtClean="0"/>
              <a:t/>
            </a:r>
            <a:br>
              <a:rPr lang="en-AU" altLang="en-US" sz="1600" dirty="0" smtClean="0"/>
            </a:br>
            <a:r>
              <a:rPr lang="en-AU" altLang="en-US" sz="1600" dirty="0" smtClean="0"/>
              <a:t>giving </a:t>
            </a:r>
            <a:r>
              <a:rPr lang="en-AU" altLang="en-US" sz="1600" dirty="0" smtClean="0">
                <a:solidFill>
                  <a:srgbClr val="0000FF"/>
                </a:solidFill>
              </a:rPr>
              <a:t>LOW Resistance</a:t>
            </a:r>
            <a:r>
              <a:rPr lang="en-AU" altLang="en-US" sz="1600" dirty="0" smtClean="0"/>
              <a:t>. </a:t>
            </a:r>
            <a:endParaRPr lang="en-AU" altLang="en-US" sz="1600" dirty="0"/>
          </a:p>
        </p:txBody>
      </p:sp>
      <p:sp>
        <p:nvSpPr>
          <p:cNvPr id="100" name="Text Box 71"/>
          <p:cNvSpPr txBox="1">
            <a:spLocks noChangeArrowheads="1"/>
          </p:cNvSpPr>
          <p:nvPr/>
        </p:nvSpPr>
        <p:spPr bwMode="auto">
          <a:xfrm>
            <a:off x="340854" y="953075"/>
            <a:ext cx="3925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lvl="0" algn="l" eaLnBrk="1" hangingPunct="1"/>
            <a:r>
              <a:rPr lang="en-AU" altLang="en-US" sz="1600" dirty="0" smtClean="0"/>
              <a:t>The Field Rheostat is used to control the field flux level and is incorporated with </a:t>
            </a:r>
            <a:r>
              <a:rPr lang="en-AU" altLang="en-US" sz="1600" dirty="0" smtClean="0">
                <a:solidFill>
                  <a:srgbClr val="000000"/>
                </a:solidFill>
              </a:rPr>
              <a:t>R</a:t>
            </a:r>
            <a:r>
              <a:rPr lang="en-AU" altLang="en-US" sz="1600" baseline="-25000" dirty="0" smtClean="0">
                <a:solidFill>
                  <a:srgbClr val="000000"/>
                </a:solidFill>
              </a:rPr>
              <a:t>F</a:t>
            </a:r>
            <a:r>
              <a:rPr lang="en-AU" altLang="en-US" sz="1600" dirty="0" smtClean="0"/>
              <a:t> for calculations.</a:t>
            </a:r>
            <a:endParaRPr lang="en-AU" altLang="en-US" sz="1600" dirty="0"/>
          </a:p>
        </p:txBody>
      </p:sp>
      <p:sp>
        <p:nvSpPr>
          <p:cNvPr id="10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23628" y="2096852"/>
            <a:ext cx="2160240" cy="3204356"/>
            <a:chOff x="2123728" y="1952836"/>
            <a:chExt cx="2160240" cy="3204356"/>
          </a:xfrm>
        </p:grpSpPr>
        <p:sp>
          <p:nvSpPr>
            <p:cNvPr id="54" name="Text Box 56"/>
            <p:cNvSpPr txBox="1">
              <a:spLocks noChangeArrowheads="1"/>
            </p:cNvSpPr>
            <p:nvPr/>
          </p:nvSpPr>
          <p:spPr bwMode="auto">
            <a:xfrm>
              <a:off x="2731389" y="3522435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/>
                <a:t>A</a:t>
              </a:r>
              <a:r>
                <a:rPr lang="en-AU" altLang="en-US" sz="1400" dirty="0"/>
                <a:t>2</a:t>
              </a:r>
              <a:endParaRPr lang="en-AU" altLang="en-US" sz="1400" baseline="0" dirty="0"/>
            </a:p>
          </p:txBody>
        </p:sp>
        <p:sp>
          <p:nvSpPr>
            <p:cNvPr id="70" name="Text Box 57"/>
            <p:cNvSpPr txBox="1">
              <a:spLocks noChangeArrowheads="1"/>
            </p:cNvSpPr>
            <p:nvPr/>
          </p:nvSpPr>
          <p:spPr bwMode="auto">
            <a:xfrm>
              <a:off x="2328689" y="3517267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/>
                <a:t>E</a:t>
              </a:r>
              <a:r>
                <a:rPr lang="en-AU" altLang="en-US" sz="1400" dirty="0"/>
                <a:t>1</a:t>
              </a:r>
              <a:endParaRPr lang="en-AU" altLang="en-US" sz="1400" baseline="0" dirty="0"/>
            </a:p>
          </p:txBody>
        </p:sp>
        <p:sp>
          <p:nvSpPr>
            <p:cNvPr id="53" name="Text Box 55"/>
            <p:cNvSpPr txBox="1">
              <a:spLocks noChangeArrowheads="1"/>
            </p:cNvSpPr>
            <p:nvPr/>
          </p:nvSpPr>
          <p:spPr bwMode="auto">
            <a:xfrm>
              <a:off x="2731389" y="2024844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/>
                <a:t>A</a:t>
              </a:r>
              <a:r>
                <a:rPr lang="en-AU" altLang="en-US" sz="1400" dirty="0"/>
                <a:t>1</a:t>
              </a:r>
              <a:endParaRPr lang="en-AU" altLang="en-US" sz="1400" baseline="0" dirty="0"/>
            </a:p>
          </p:txBody>
        </p:sp>
        <p:sp>
          <p:nvSpPr>
            <p:cNvPr id="56" name="Line 62"/>
            <p:cNvSpPr>
              <a:spLocks noChangeShapeType="1"/>
            </p:cNvSpPr>
            <p:nvPr/>
          </p:nvSpPr>
          <p:spPr bwMode="auto">
            <a:xfrm flipH="1">
              <a:off x="3840141" y="2348879"/>
              <a:ext cx="0" cy="2484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59" name="Oval 64"/>
            <p:cNvSpPr>
              <a:spLocks noChangeArrowheads="1"/>
            </p:cNvSpPr>
            <p:nvPr/>
          </p:nvSpPr>
          <p:spPr bwMode="auto">
            <a:xfrm>
              <a:off x="3779912" y="1952836"/>
              <a:ext cx="91376" cy="99058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60" name="Oval 65"/>
            <p:cNvSpPr>
              <a:spLocks noChangeArrowheads="1"/>
            </p:cNvSpPr>
            <p:nvPr/>
          </p:nvSpPr>
          <p:spPr bwMode="auto">
            <a:xfrm>
              <a:off x="3796548" y="4950122"/>
              <a:ext cx="91376" cy="99058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cxnSp>
          <p:nvCxnSpPr>
            <p:cNvPr id="61" name="AutoShape 67"/>
            <p:cNvCxnSpPr>
              <a:cxnSpLocks noChangeShapeType="1"/>
              <a:stCxn id="60" idx="2"/>
              <a:endCxn id="73" idx="2"/>
            </p:cNvCxnSpPr>
            <p:nvPr/>
          </p:nvCxnSpPr>
          <p:spPr bwMode="auto">
            <a:xfrm rot="10800000">
              <a:off x="2721818" y="4844141"/>
              <a:ext cx="1074730" cy="15551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Rectangle 68"/>
            <p:cNvSpPr>
              <a:spLocks noChangeArrowheads="1"/>
            </p:cNvSpPr>
            <p:nvPr/>
          </p:nvSpPr>
          <p:spPr bwMode="auto">
            <a:xfrm>
              <a:off x="2634344" y="2354532"/>
              <a:ext cx="181748" cy="518149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63" name="Group 69"/>
            <p:cNvGrpSpPr>
              <a:grpSpLocks/>
            </p:cNvGrpSpPr>
            <p:nvPr/>
          </p:nvGrpSpPr>
          <p:grpSpPr bwMode="auto">
            <a:xfrm>
              <a:off x="2566063" y="3032956"/>
              <a:ext cx="318310" cy="493113"/>
              <a:chOff x="4762" y="2228"/>
              <a:chExt cx="317" cy="453"/>
            </a:xfrm>
          </p:grpSpPr>
          <p:sp>
            <p:nvSpPr>
              <p:cNvPr id="79" name="Line 70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80" name="Line 71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81" name="Line 72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82" name="Line 73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83" name="Line 74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84" name="Line 75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85" name="Line 76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</p:grpSp>
        <p:cxnSp>
          <p:nvCxnSpPr>
            <p:cNvPr id="64" name="AutoShape 77"/>
            <p:cNvCxnSpPr>
              <a:cxnSpLocks noChangeShapeType="1"/>
              <a:stCxn id="62" idx="2"/>
              <a:endCxn id="84" idx="0"/>
            </p:cNvCxnSpPr>
            <p:nvPr/>
          </p:nvCxnSpPr>
          <p:spPr bwMode="auto">
            <a:xfrm>
              <a:off x="2725218" y="2872681"/>
              <a:ext cx="502" cy="16027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5" name="Text Box 81"/>
            <p:cNvSpPr txBox="1">
              <a:spLocks noChangeArrowheads="1"/>
            </p:cNvSpPr>
            <p:nvPr/>
          </p:nvSpPr>
          <p:spPr bwMode="auto">
            <a:xfrm>
              <a:off x="2820757" y="2459718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400" baseline="0" dirty="0"/>
                <a:t>R</a:t>
              </a:r>
              <a:r>
                <a:rPr lang="en-AU" altLang="en-US" sz="1400" dirty="0"/>
                <a:t>A</a:t>
              </a:r>
              <a:endParaRPr lang="en-AU" altLang="en-US" sz="1400" baseline="0" dirty="0"/>
            </a:p>
          </p:txBody>
        </p:sp>
        <p:sp>
          <p:nvSpPr>
            <p:cNvPr id="66" name="Text Box 85"/>
            <p:cNvSpPr txBox="1">
              <a:spLocks noChangeArrowheads="1"/>
            </p:cNvSpPr>
            <p:nvPr/>
          </p:nvSpPr>
          <p:spPr bwMode="auto">
            <a:xfrm>
              <a:off x="2843852" y="3138543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400" baseline="0" dirty="0"/>
                <a:t>E</a:t>
              </a:r>
              <a:r>
                <a:rPr lang="en-AU" altLang="en-US" sz="1400" dirty="0"/>
                <a:t>g</a:t>
              </a:r>
              <a:endParaRPr lang="en-AU" altLang="en-US" sz="1400" baseline="0" dirty="0"/>
            </a:p>
          </p:txBody>
        </p:sp>
        <p:cxnSp>
          <p:nvCxnSpPr>
            <p:cNvPr id="67" name="AutoShape 44"/>
            <p:cNvCxnSpPr>
              <a:cxnSpLocks noChangeShapeType="1"/>
              <a:stCxn id="62" idx="0"/>
              <a:endCxn id="59" idx="2"/>
            </p:cNvCxnSpPr>
            <p:nvPr/>
          </p:nvCxnSpPr>
          <p:spPr bwMode="auto">
            <a:xfrm rot="5400000" flipH="1" flipV="1">
              <a:off x="3076482" y="1651102"/>
              <a:ext cx="352167" cy="105469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AutoShape 47"/>
            <p:cNvCxnSpPr>
              <a:cxnSpLocks noChangeShapeType="1"/>
              <a:stCxn id="73" idx="0"/>
              <a:endCxn id="85" idx="0"/>
            </p:cNvCxnSpPr>
            <p:nvPr/>
          </p:nvCxnSpPr>
          <p:spPr bwMode="auto">
            <a:xfrm flipV="1">
              <a:off x="2721818" y="3452048"/>
              <a:ext cx="3902" cy="37974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>
              <a:off x="2328689" y="4849415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/>
                <a:t>E</a:t>
              </a:r>
              <a:r>
                <a:rPr lang="en-AU" altLang="en-US" sz="1400" dirty="0"/>
                <a:t>2</a:t>
              </a:r>
              <a:endParaRPr lang="en-AU" altLang="en-US" sz="1400" baseline="0" dirty="0"/>
            </a:p>
          </p:txBody>
        </p:sp>
        <p:sp>
          <p:nvSpPr>
            <p:cNvPr id="73" name="Rectangle 78"/>
            <p:cNvSpPr>
              <a:spLocks noChangeArrowheads="1"/>
            </p:cNvSpPr>
            <p:nvPr/>
          </p:nvSpPr>
          <p:spPr bwMode="auto">
            <a:xfrm>
              <a:off x="2574210" y="3831790"/>
              <a:ext cx="295215" cy="1012351"/>
            </a:xfrm>
            <a:prstGeom prst="rect">
              <a:avLst/>
            </a:prstGeom>
            <a:solidFill>
              <a:srgbClr val="CCFF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74" name="Text Box 82"/>
            <p:cNvSpPr txBox="1">
              <a:spLocks noChangeArrowheads="1"/>
            </p:cNvSpPr>
            <p:nvPr/>
          </p:nvSpPr>
          <p:spPr bwMode="auto">
            <a:xfrm>
              <a:off x="2123728" y="4201896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 sz="1400" baseline="0" dirty="0"/>
                <a:t>R</a:t>
              </a:r>
              <a:r>
                <a:rPr lang="en-AU" altLang="en-US" sz="1400" dirty="0"/>
                <a:t>F</a:t>
              </a:r>
              <a:endParaRPr lang="en-AU" altLang="en-US" sz="1400" baseline="0" dirty="0"/>
            </a:p>
          </p:txBody>
        </p:sp>
        <p:sp>
          <p:nvSpPr>
            <p:cNvPr id="57" name="Text Box 63"/>
            <p:cNvSpPr txBox="1">
              <a:spLocks noChangeArrowheads="1"/>
            </p:cNvSpPr>
            <p:nvPr/>
          </p:nvSpPr>
          <p:spPr bwMode="auto">
            <a:xfrm>
              <a:off x="3396314" y="3390824"/>
              <a:ext cx="887654" cy="40011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000" baseline="0" dirty="0"/>
                <a:t>Terminal Voltage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500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F68E78-F1AB-4E58-97AC-CB05A49611D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0A7892-596E-4EB7-91D7-CC2D9B2CAE8C}" type="slidenum">
              <a:rPr lang="en-AU"/>
              <a:pPr>
                <a:defRPr/>
              </a:pPr>
              <a:t>12</a:t>
            </a:fld>
            <a:endParaRPr lang="en-AU"/>
          </a:p>
        </p:txBody>
      </p:sp>
      <p:sp>
        <p:nvSpPr>
          <p:cNvPr id="254978" name="Freeform 2"/>
          <p:cNvSpPr>
            <a:spLocks/>
          </p:cNvSpPr>
          <p:nvPr/>
        </p:nvSpPr>
        <p:spPr bwMode="auto">
          <a:xfrm>
            <a:off x="1543050" y="1082675"/>
            <a:ext cx="6727825" cy="4838700"/>
          </a:xfrm>
          <a:custGeom>
            <a:avLst/>
            <a:gdLst>
              <a:gd name="T0" fmla="*/ 107950 w 4238"/>
              <a:gd name="T1" fmla="*/ 4635500 h 3048"/>
              <a:gd name="T2" fmla="*/ 844550 w 4238"/>
              <a:gd name="T3" fmla="*/ 4171950 h 3048"/>
              <a:gd name="T4" fmla="*/ 5172075 w 4238"/>
              <a:gd name="T5" fmla="*/ 636588 h 3048"/>
              <a:gd name="T6" fmla="*/ 6496050 w 4238"/>
              <a:gd name="T7" fmla="*/ 350838 h 3048"/>
              <a:gd name="T8" fmla="*/ 6727825 w 4238"/>
              <a:gd name="T9" fmla="*/ 1004888 h 30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38" h="3048">
                <a:moveTo>
                  <a:pt x="68" y="2920"/>
                </a:moveTo>
                <a:cubicBezTo>
                  <a:pt x="145" y="2873"/>
                  <a:pt x="0" y="3048"/>
                  <a:pt x="532" y="2628"/>
                </a:cubicBezTo>
                <a:cubicBezTo>
                  <a:pt x="1064" y="2208"/>
                  <a:pt x="2665" y="802"/>
                  <a:pt x="3258" y="401"/>
                </a:cubicBezTo>
                <a:cubicBezTo>
                  <a:pt x="3851" y="0"/>
                  <a:pt x="3946" y="75"/>
                  <a:pt x="4092" y="221"/>
                </a:cubicBezTo>
                <a:cubicBezTo>
                  <a:pt x="4238" y="367"/>
                  <a:pt x="4208" y="547"/>
                  <a:pt x="4238" y="633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1681163" y="368300"/>
            <a:ext cx="5780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28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Series Generator Characteristics</a:t>
            </a:r>
          </a:p>
        </p:txBody>
      </p:sp>
      <p:sp>
        <p:nvSpPr>
          <p:cNvPr id="254981" name="Line 5"/>
          <p:cNvSpPr>
            <a:spLocks noChangeShapeType="1"/>
          </p:cNvSpPr>
          <p:nvPr/>
        </p:nvSpPr>
        <p:spPr bwMode="auto">
          <a:xfrm>
            <a:off x="1665288" y="5976938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54982" name="Text Box 6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Load Current - Amps</a:t>
            </a:r>
          </a:p>
        </p:txBody>
      </p:sp>
      <p:sp>
        <p:nvSpPr>
          <p:cNvPr id="254983" name="Line 7"/>
          <p:cNvSpPr>
            <a:spLocks noChangeShapeType="1"/>
          </p:cNvSpPr>
          <p:nvPr/>
        </p:nvSpPr>
        <p:spPr bwMode="auto">
          <a:xfrm rot="-5400000">
            <a:off x="-869156" y="3442494"/>
            <a:ext cx="50688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4984" name="Text Box 8"/>
          <p:cNvSpPr txBox="1">
            <a:spLocks noChangeArrowheads="1"/>
          </p:cNvSpPr>
          <p:nvPr/>
        </p:nvSpPr>
        <p:spPr bwMode="auto">
          <a:xfrm rot="-5400000">
            <a:off x="-300831" y="3369469"/>
            <a:ext cx="3127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Output – Terminal Voltage</a:t>
            </a:r>
          </a:p>
        </p:txBody>
      </p:sp>
      <p:sp>
        <p:nvSpPr>
          <p:cNvPr id="254985" name="Text Box 9"/>
          <p:cNvSpPr txBox="1">
            <a:spLocks noChangeArrowheads="1"/>
          </p:cNvSpPr>
          <p:nvPr/>
        </p:nvSpPr>
        <p:spPr bwMode="auto">
          <a:xfrm>
            <a:off x="2938463" y="2060575"/>
            <a:ext cx="2209800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Rated Voltage</a:t>
            </a:r>
          </a:p>
        </p:txBody>
      </p:sp>
      <p:cxnSp>
        <p:nvCxnSpPr>
          <p:cNvPr id="254986" name="AutoShape 10"/>
          <p:cNvCxnSpPr>
            <a:cxnSpLocks noChangeShapeType="1"/>
            <a:stCxn id="254985" idx="1"/>
            <a:endCxn id="254987" idx="0"/>
          </p:cNvCxnSpPr>
          <p:nvPr/>
        </p:nvCxnSpPr>
        <p:spPr bwMode="auto">
          <a:xfrm flipH="1" flipV="1">
            <a:off x="1646238" y="1739900"/>
            <a:ext cx="1277937" cy="5635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4987" name="Freeform 11"/>
          <p:cNvSpPr>
            <a:spLocks/>
          </p:cNvSpPr>
          <p:nvPr/>
        </p:nvSpPr>
        <p:spPr bwMode="auto">
          <a:xfrm>
            <a:off x="1655763" y="1733550"/>
            <a:ext cx="6110287" cy="6350"/>
          </a:xfrm>
          <a:custGeom>
            <a:avLst/>
            <a:gdLst>
              <a:gd name="T0" fmla="*/ 0 w 3849"/>
              <a:gd name="T1" fmla="*/ 6350 h 4"/>
              <a:gd name="T2" fmla="*/ 6110287 w 3849"/>
              <a:gd name="T3" fmla="*/ 0 h 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849" h="4">
                <a:moveTo>
                  <a:pt x="0" y="4"/>
                </a:moveTo>
                <a:lnTo>
                  <a:pt x="384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4988" name="Line 12"/>
          <p:cNvSpPr>
            <a:spLocks noChangeShapeType="1"/>
          </p:cNvSpPr>
          <p:nvPr/>
        </p:nvSpPr>
        <p:spPr bwMode="auto">
          <a:xfrm rot="5400000" flipV="1">
            <a:off x="4428332" y="3680619"/>
            <a:ext cx="460851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4989" name="Text Box 13"/>
          <p:cNvSpPr txBox="1">
            <a:spLocks noChangeArrowheads="1"/>
          </p:cNvSpPr>
          <p:nvPr/>
        </p:nvSpPr>
        <p:spPr bwMode="auto">
          <a:xfrm>
            <a:off x="7272338" y="3608388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Full Load Current</a:t>
            </a:r>
          </a:p>
        </p:txBody>
      </p:sp>
      <p:cxnSp>
        <p:nvCxnSpPr>
          <p:cNvPr id="254990" name="AutoShape 14"/>
          <p:cNvCxnSpPr>
            <a:cxnSpLocks noChangeShapeType="1"/>
            <a:stCxn id="254989" idx="2"/>
            <a:endCxn id="254988" idx="1"/>
          </p:cNvCxnSpPr>
          <p:nvPr/>
        </p:nvCxnSpPr>
        <p:spPr bwMode="auto">
          <a:xfrm flipH="1">
            <a:off x="6743700" y="4473575"/>
            <a:ext cx="1320800" cy="15097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4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4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4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4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4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54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4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4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54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4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 animBg="1"/>
      <p:bldP spid="254981" grpId="0" animBg="1"/>
      <p:bldP spid="254982" grpId="0"/>
      <p:bldP spid="254983" grpId="0" animBg="1"/>
      <p:bldP spid="254984" grpId="0"/>
      <p:bldP spid="254985" grpId="0" animBg="1"/>
      <p:bldP spid="254987" grpId="0" animBg="1"/>
      <p:bldP spid="254988" grpId="0" animBg="1"/>
      <p:bldP spid="254989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3FCB46-1C30-460C-9513-A6702BDD038E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6CA9E-110A-4F4E-8A63-F974AECB050B}" type="slidenum">
              <a:rPr lang="en-AU"/>
              <a:pPr>
                <a:defRPr/>
              </a:pPr>
              <a:t>13</a:t>
            </a:fld>
            <a:endParaRPr lang="en-AU"/>
          </a:p>
        </p:txBody>
      </p:sp>
      <p:sp>
        <p:nvSpPr>
          <p:cNvPr id="264194" name="Text Box 2"/>
          <p:cNvSpPr txBox="1">
            <a:spLocks noChangeArrowheads="1"/>
          </p:cNvSpPr>
          <p:nvPr/>
        </p:nvSpPr>
        <p:spPr bwMode="auto">
          <a:xfrm>
            <a:off x="973138" y="512763"/>
            <a:ext cx="7197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l">
              <a:defRPr/>
            </a:pPr>
            <a:r>
              <a:rPr lang="en-AU" sz="4800" i="1" u="sng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Applications of Series Generators</a:t>
            </a:r>
          </a:p>
        </p:txBody>
      </p:sp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973138" y="1782763"/>
            <a:ext cx="7197725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4400" baseline="-25000">
                <a:solidFill>
                  <a:srgbClr val="000066"/>
                </a:solidFill>
              </a:rPr>
              <a:t>Not much used for general applications</a:t>
            </a:r>
          </a:p>
        </p:txBody>
      </p:sp>
      <p:sp>
        <p:nvSpPr>
          <p:cNvPr id="264196" name="Text Box 4"/>
          <p:cNvSpPr txBox="1">
            <a:spLocks noChangeArrowheads="1"/>
          </p:cNvSpPr>
          <p:nvPr/>
        </p:nvSpPr>
        <p:spPr bwMode="auto">
          <a:xfrm>
            <a:off x="973138" y="3006725"/>
            <a:ext cx="7197725" cy="74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4400" baseline="-25000">
                <a:solidFill>
                  <a:srgbClr val="000066"/>
                </a:solidFill>
              </a:rPr>
              <a:t>Voltage Boosters in long DC Supplies</a:t>
            </a:r>
          </a:p>
        </p:txBody>
      </p:sp>
      <p:sp>
        <p:nvSpPr>
          <p:cNvPr id="264197" name="Text Box 5"/>
          <p:cNvSpPr txBox="1">
            <a:spLocks noChangeArrowheads="1"/>
          </p:cNvSpPr>
          <p:nvPr/>
        </p:nvSpPr>
        <p:spPr bwMode="auto">
          <a:xfrm>
            <a:off x="973138" y="4230688"/>
            <a:ext cx="7197725" cy="74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4400" baseline="-25000">
                <a:solidFill>
                  <a:srgbClr val="000066"/>
                </a:solidFill>
              </a:rPr>
              <a:t>Experimental Work</a:t>
            </a:r>
          </a:p>
        </p:txBody>
      </p:sp>
      <p:sp>
        <p:nvSpPr>
          <p:cNvPr id="9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 Box 5"/>
          <p:cNvSpPr txBox="1">
            <a:spLocks noChangeArrowheads="1"/>
          </p:cNvSpPr>
          <p:nvPr/>
        </p:nvSpPr>
        <p:spPr bwMode="auto">
          <a:xfrm>
            <a:off x="5495553" y="2607639"/>
            <a:ext cx="309732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L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P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V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9 600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240</a:t>
            </a:r>
            <a:r>
              <a:rPr lang="en-AU" altLang="en-US" sz="2000" dirty="0">
                <a:solidFill>
                  <a:srgbClr val="0000FF"/>
                </a:solidFill>
              </a:rPr>
              <a:t> = 40 A</a:t>
            </a:r>
            <a:endParaRPr lang="en-AU" altLang="en-US" sz="2000" baseline="-25000" dirty="0">
              <a:solidFill>
                <a:srgbClr val="0000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8773" y="2164062"/>
            <a:ext cx="2629111" cy="2921122"/>
            <a:chOff x="898773" y="2164062"/>
            <a:chExt cx="2629111" cy="2921122"/>
          </a:xfrm>
        </p:grpSpPr>
        <p:sp>
          <p:nvSpPr>
            <p:cNvPr id="15373" name="Text Box 11"/>
            <p:cNvSpPr txBox="1">
              <a:spLocks noChangeArrowheads="1"/>
            </p:cNvSpPr>
            <p:nvPr/>
          </p:nvSpPr>
          <p:spPr bwMode="auto">
            <a:xfrm>
              <a:off x="2999696" y="2164062"/>
              <a:ext cx="504825" cy="3968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15374" name="Text Box 12"/>
            <p:cNvSpPr txBox="1">
              <a:spLocks noChangeArrowheads="1"/>
            </p:cNvSpPr>
            <p:nvPr/>
          </p:nvSpPr>
          <p:spPr bwMode="auto">
            <a:xfrm>
              <a:off x="3023059" y="4688309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sp>
          <p:nvSpPr>
            <p:cNvPr id="15377" name="Line 15"/>
            <p:cNvSpPr>
              <a:spLocks noChangeShapeType="1"/>
            </p:cNvSpPr>
            <p:nvPr/>
          </p:nvSpPr>
          <p:spPr bwMode="auto">
            <a:xfrm flipH="1">
              <a:off x="2928258" y="2699209"/>
              <a:ext cx="0" cy="1871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5378" name="Text Box 16"/>
            <p:cNvSpPr txBox="1">
              <a:spLocks noChangeArrowheads="1"/>
            </p:cNvSpPr>
            <p:nvPr/>
          </p:nvSpPr>
          <p:spPr bwMode="auto">
            <a:xfrm>
              <a:off x="2928258" y="3437396"/>
              <a:ext cx="5400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/>
                <a:t>V</a:t>
              </a:r>
              <a:r>
                <a:rPr lang="en-AU" altLang="en-US" sz="1800" baseline="-25000" dirty="0" smtClean="0"/>
                <a:t>T</a:t>
              </a:r>
              <a:endParaRPr lang="en-AU" altLang="en-US" sz="1800" dirty="0"/>
            </a:p>
          </p:txBody>
        </p:sp>
        <p:sp>
          <p:nvSpPr>
            <p:cNvPr id="15379" name="Oval 17"/>
            <p:cNvSpPr>
              <a:spLocks noChangeArrowheads="1"/>
            </p:cNvSpPr>
            <p:nvPr/>
          </p:nvSpPr>
          <p:spPr bwMode="auto">
            <a:xfrm>
              <a:off x="2855233" y="2290269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80" name="Oval 18"/>
            <p:cNvSpPr>
              <a:spLocks noChangeArrowheads="1"/>
            </p:cNvSpPr>
            <p:nvPr/>
          </p:nvSpPr>
          <p:spPr bwMode="auto">
            <a:xfrm>
              <a:off x="2855233" y="4814515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82" name="Rectangle 20"/>
            <p:cNvSpPr>
              <a:spLocks noChangeArrowheads="1"/>
            </p:cNvSpPr>
            <p:nvPr/>
          </p:nvSpPr>
          <p:spPr bwMode="auto">
            <a:xfrm>
              <a:off x="1043236" y="2757153"/>
              <a:ext cx="215900" cy="39687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5383" name="Group 21"/>
            <p:cNvGrpSpPr>
              <a:grpSpLocks/>
            </p:cNvGrpSpPr>
            <p:nvPr/>
          </p:nvGrpSpPr>
          <p:grpSpPr bwMode="auto">
            <a:xfrm>
              <a:off x="898773" y="4139071"/>
              <a:ext cx="503238" cy="503238"/>
              <a:chOff x="2902" y="1344"/>
              <a:chExt cx="317" cy="317"/>
            </a:xfrm>
          </p:grpSpPr>
          <p:grpSp>
            <p:nvGrpSpPr>
              <p:cNvPr id="15404" name="Group 22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15411" name="Line 23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5412" name="Line 24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5405" name="Line 25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15406" name="Group 26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15409" name="Line 27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5410" name="Line 28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5407" name="Line 29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5408" name="Line 30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5384" name="AutoShape 31"/>
            <p:cNvCxnSpPr>
              <a:cxnSpLocks noChangeShapeType="1"/>
              <a:stCxn id="15382" idx="2"/>
              <a:endCxn id="15397" idx="0"/>
            </p:cNvCxnSpPr>
            <p:nvPr/>
          </p:nvCxnSpPr>
          <p:spPr bwMode="auto">
            <a:xfrm>
              <a:off x="1151186" y="3154028"/>
              <a:ext cx="0" cy="42227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85" name="Text Box 32"/>
            <p:cNvSpPr txBox="1">
              <a:spLocks noChangeArrowheads="1"/>
            </p:cNvSpPr>
            <p:nvPr/>
          </p:nvSpPr>
          <p:spPr bwMode="auto">
            <a:xfrm>
              <a:off x="1367086" y="2757153"/>
              <a:ext cx="5400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/>
                <a:t>R</a:t>
              </a:r>
              <a:r>
                <a:rPr lang="en-AU" altLang="en-US" sz="1800" baseline="-25000" dirty="0" smtClean="0"/>
                <a:t>F</a:t>
              </a:r>
              <a:r>
                <a:rPr lang="en-AU" altLang="en-US" sz="1800" dirty="0" smtClean="0"/>
                <a:t> </a:t>
              </a:r>
              <a:endParaRPr lang="en-AU" altLang="en-US" sz="1800" dirty="0"/>
            </a:p>
          </p:txBody>
        </p:sp>
        <p:sp>
          <p:nvSpPr>
            <p:cNvPr id="15386" name="Text Box 33"/>
            <p:cNvSpPr txBox="1">
              <a:spLocks noChangeArrowheads="1"/>
            </p:cNvSpPr>
            <p:nvPr/>
          </p:nvSpPr>
          <p:spPr bwMode="auto">
            <a:xfrm>
              <a:off x="1367086" y="4192253"/>
              <a:ext cx="4680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err="1"/>
                <a:t>E</a:t>
              </a:r>
              <a:r>
                <a:rPr lang="en-AU" altLang="en-US" sz="1800" baseline="-25000" dirty="0" err="1"/>
                <a:t>g</a:t>
              </a:r>
              <a:endParaRPr lang="en-AU" altLang="en-US" sz="1800" dirty="0"/>
            </a:p>
          </p:txBody>
        </p:sp>
        <p:sp>
          <p:nvSpPr>
            <p:cNvPr id="15397" name="Rectangle 45"/>
            <p:cNvSpPr>
              <a:spLocks noChangeArrowheads="1"/>
            </p:cNvSpPr>
            <p:nvPr/>
          </p:nvSpPr>
          <p:spPr bwMode="auto">
            <a:xfrm>
              <a:off x="1043236" y="3576303"/>
              <a:ext cx="215900" cy="36988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98" name="Text Box 46"/>
            <p:cNvSpPr txBox="1">
              <a:spLocks noChangeArrowheads="1"/>
            </p:cNvSpPr>
            <p:nvPr/>
          </p:nvSpPr>
          <p:spPr bwMode="auto">
            <a:xfrm>
              <a:off x="1367086" y="3562809"/>
              <a:ext cx="5400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1800" dirty="0" smtClean="0"/>
                <a:t>R</a:t>
              </a:r>
              <a:r>
                <a:rPr lang="en-AU" altLang="en-US" sz="1800" baseline="-25000" dirty="0" smtClean="0"/>
                <a:t>A</a:t>
              </a:r>
              <a:endParaRPr lang="en-AU" altLang="en-US" sz="1800" dirty="0"/>
            </a:p>
          </p:txBody>
        </p:sp>
        <p:cxnSp>
          <p:nvCxnSpPr>
            <p:cNvPr id="15399" name="AutoShape 47"/>
            <p:cNvCxnSpPr>
              <a:cxnSpLocks noChangeShapeType="1"/>
              <a:stCxn id="15397" idx="2"/>
              <a:endCxn id="15407" idx="1"/>
            </p:cNvCxnSpPr>
            <p:nvPr/>
          </p:nvCxnSpPr>
          <p:spPr bwMode="auto">
            <a:xfrm>
              <a:off x="1151186" y="3946190"/>
              <a:ext cx="1" cy="3008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" name="Elbow Connector 2"/>
            <p:cNvCxnSpPr>
              <a:stCxn id="15380" idx="2"/>
              <a:endCxn id="15408" idx="0"/>
            </p:cNvCxnSpPr>
            <p:nvPr/>
          </p:nvCxnSpPr>
          <p:spPr bwMode="auto">
            <a:xfrm rot="10800000">
              <a:off x="1151187" y="4534360"/>
              <a:ext cx="1704047" cy="352387"/>
            </a:xfrm>
            <a:prstGeom prst="bentConnector2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" name="Elbow Connector 5"/>
            <p:cNvCxnSpPr>
              <a:stCxn id="15379" idx="2"/>
              <a:endCxn id="15382" idx="0"/>
            </p:cNvCxnSpPr>
            <p:nvPr/>
          </p:nvCxnSpPr>
          <p:spPr bwMode="auto">
            <a:xfrm rot="10800000" flipV="1">
              <a:off x="1151187" y="2362499"/>
              <a:ext cx="1704047" cy="394653"/>
            </a:xfrm>
            <a:prstGeom prst="bentConnector2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9" name="Text Box 16"/>
          <p:cNvSpPr txBox="1">
            <a:spLocks noChangeArrowheads="1"/>
          </p:cNvSpPr>
          <p:nvPr/>
        </p:nvSpPr>
        <p:spPr bwMode="auto">
          <a:xfrm>
            <a:off x="2928258" y="3437396"/>
            <a:ext cx="144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>
                <a:solidFill>
                  <a:srgbClr val="0000FF"/>
                </a:solidFill>
              </a:rPr>
              <a:t>V</a:t>
            </a:r>
            <a:r>
              <a:rPr lang="en-AU" altLang="en-US" sz="1800" baseline="-25000" dirty="0" smtClean="0">
                <a:solidFill>
                  <a:srgbClr val="0000FF"/>
                </a:solidFill>
              </a:rPr>
              <a:t>T</a:t>
            </a:r>
            <a:r>
              <a:rPr lang="en-AU" altLang="en-US" sz="1800" dirty="0" smtClean="0">
                <a:solidFill>
                  <a:srgbClr val="0000FF"/>
                </a:solidFill>
              </a:rPr>
              <a:t> = 240 V</a:t>
            </a:r>
            <a:endParaRPr lang="en-AU" altLang="en-US" sz="1800" dirty="0">
              <a:solidFill>
                <a:srgbClr val="0000FF"/>
              </a:solidFill>
            </a:endParaRPr>
          </a:p>
        </p:txBody>
      </p:sp>
      <p:sp>
        <p:nvSpPr>
          <p:cNvPr id="60" name="Text Box 32"/>
          <p:cNvSpPr txBox="1">
            <a:spLocks noChangeArrowheads="1"/>
          </p:cNvSpPr>
          <p:nvPr/>
        </p:nvSpPr>
        <p:spPr bwMode="auto">
          <a:xfrm>
            <a:off x="1367086" y="2757153"/>
            <a:ext cx="144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>
                <a:solidFill>
                  <a:srgbClr val="0000FF"/>
                </a:solidFill>
              </a:rPr>
              <a:t>R</a:t>
            </a:r>
            <a:r>
              <a:rPr lang="en-AU" altLang="en-US" sz="1800" baseline="-25000" dirty="0" smtClean="0">
                <a:solidFill>
                  <a:srgbClr val="0000FF"/>
                </a:solidFill>
              </a:rPr>
              <a:t>F</a:t>
            </a:r>
            <a:r>
              <a:rPr lang="en-AU" altLang="en-US" sz="1800" dirty="0" smtClean="0">
                <a:solidFill>
                  <a:srgbClr val="0000FF"/>
                </a:solidFill>
              </a:rPr>
              <a:t> </a:t>
            </a:r>
            <a:r>
              <a:rPr lang="en-AU" altLang="en-US" sz="1800" dirty="0">
                <a:solidFill>
                  <a:srgbClr val="0000FF"/>
                </a:solidFill>
              </a:rPr>
              <a:t>= 0.20 </a:t>
            </a:r>
            <a:r>
              <a:rPr lang="el-GR" altLang="en-US" sz="1800" dirty="0" smtClean="0">
                <a:solidFill>
                  <a:srgbClr val="0000FF"/>
                </a:solidFill>
              </a:rPr>
              <a:t>Ω</a:t>
            </a:r>
            <a:r>
              <a:rPr lang="en-AU" altLang="en-US" sz="1800" dirty="0" smtClean="0">
                <a:solidFill>
                  <a:srgbClr val="0000FF"/>
                </a:solidFill>
              </a:rPr>
              <a:t> </a:t>
            </a:r>
            <a:endParaRPr lang="en-AU" altLang="en-US" sz="1800" dirty="0">
              <a:solidFill>
                <a:srgbClr val="0000FF"/>
              </a:solidFill>
            </a:endParaRPr>
          </a:p>
        </p:txBody>
      </p:sp>
      <p:sp>
        <p:nvSpPr>
          <p:cNvPr id="61" name="Text Box 46"/>
          <p:cNvSpPr txBox="1">
            <a:spLocks noChangeArrowheads="1"/>
          </p:cNvSpPr>
          <p:nvPr/>
        </p:nvSpPr>
        <p:spPr bwMode="auto">
          <a:xfrm>
            <a:off x="1367086" y="3562809"/>
            <a:ext cx="1476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smtClean="0">
                <a:solidFill>
                  <a:srgbClr val="0000FF"/>
                </a:solidFill>
              </a:rPr>
              <a:t>R</a:t>
            </a:r>
            <a:r>
              <a:rPr lang="en-AU" altLang="en-US" sz="1800" baseline="-25000" dirty="0" smtClean="0">
                <a:solidFill>
                  <a:srgbClr val="0000FF"/>
                </a:solidFill>
              </a:rPr>
              <a:t>A</a:t>
            </a:r>
            <a:r>
              <a:rPr lang="en-AU" altLang="en-US" sz="1800" dirty="0" smtClean="0">
                <a:solidFill>
                  <a:srgbClr val="0000FF"/>
                </a:solidFill>
              </a:rPr>
              <a:t> = </a:t>
            </a:r>
            <a:r>
              <a:rPr lang="en-AU" altLang="en-US" sz="1800" dirty="0">
                <a:solidFill>
                  <a:srgbClr val="0000FF"/>
                </a:solidFill>
              </a:rPr>
              <a:t>0.05 </a:t>
            </a:r>
            <a:r>
              <a:rPr lang="el-GR" altLang="en-US" sz="1800" dirty="0" smtClean="0">
                <a:solidFill>
                  <a:srgbClr val="0000FF"/>
                </a:solidFill>
              </a:rPr>
              <a:t>Ω</a:t>
            </a:r>
            <a:endParaRPr lang="en-AU" altLang="en-US" sz="1800" dirty="0">
              <a:solidFill>
                <a:srgbClr val="0000FF"/>
              </a:solidFill>
            </a:endParaRPr>
          </a:p>
        </p:txBody>
      </p:sp>
      <p:sp>
        <p:nvSpPr>
          <p:cNvPr id="62" name="Text Box 33"/>
          <p:cNvSpPr txBox="1">
            <a:spLocks noChangeArrowheads="1"/>
          </p:cNvSpPr>
          <p:nvPr/>
        </p:nvSpPr>
        <p:spPr bwMode="auto">
          <a:xfrm>
            <a:off x="1367086" y="4192253"/>
            <a:ext cx="576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err="1">
                <a:solidFill>
                  <a:srgbClr val="FF0000"/>
                </a:solidFill>
              </a:rPr>
              <a:t>E</a:t>
            </a:r>
            <a:r>
              <a:rPr lang="en-AU" altLang="en-US" sz="1800" baseline="-25000" dirty="0" err="1">
                <a:solidFill>
                  <a:srgbClr val="FF0000"/>
                </a:solidFill>
              </a:rPr>
              <a:t>g</a:t>
            </a:r>
            <a:endParaRPr lang="en-AU" altLang="en-US" sz="1800" dirty="0">
              <a:solidFill>
                <a:srgbClr val="FF0000"/>
              </a:solidFill>
            </a:endParaRPr>
          </a:p>
        </p:txBody>
      </p:sp>
      <p:sp>
        <p:nvSpPr>
          <p:cNvPr id="5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CCE391-8AC5-4D42-AEC7-453BDB5599B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8BCB31-AF5A-4B4C-98D5-42676B80CC56}" type="slidenum">
              <a:rPr lang="en-AU"/>
              <a:pPr>
                <a:defRPr/>
              </a:pPr>
              <a:t>14</a:t>
            </a:fld>
            <a:endParaRPr lang="en-AU"/>
          </a:p>
        </p:txBody>
      </p:sp>
      <p:sp>
        <p:nvSpPr>
          <p:cNvPr id="263170" name="Text Box 2"/>
          <p:cNvSpPr txBox="1">
            <a:spLocks noChangeArrowheads="1"/>
          </p:cNvSpPr>
          <p:nvPr/>
        </p:nvSpPr>
        <p:spPr bwMode="auto">
          <a:xfrm>
            <a:off x="2928258" y="2999215"/>
            <a:ext cx="16097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 err="1">
                <a:solidFill>
                  <a:srgbClr val="0000FF"/>
                </a:solidFill>
              </a:rPr>
              <a:t>P</a:t>
            </a:r>
            <a:r>
              <a:rPr lang="en-AU" altLang="en-US" sz="1800" baseline="-25000" dirty="0" err="1">
                <a:solidFill>
                  <a:srgbClr val="0000FF"/>
                </a:solidFill>
              </a:rPr>
              <a:t>Out</a:t>
            </a:r>
            <a:r>
              <a:rPr lang="en-AU" altLang="en-US" sz="1800" dirty="0">
                <a:solidFill>
                  <a:srgbClr val="0000FF"/>
                </a:solidFill>
              </a:rPr>
              <a:t> = 9.6 kW</a:t>
            </a:r>
            <a:endParaRPr lang="el-GR" altLang="en-US" sz="1800" dirty="0">
              <a:solidFill>
                <a:srgbClr val="0000FF"/>
              </a:solidFill>
            </a:endParaRPr>
          </a:p>
        </p:txBody>
      </p:sp>
      <p:sp>
        <p:nvSpPr>
          <p:cNvPr id="263173" name="Text Box 5"/>
          <p:cNvSpPr txBox="1">
            <a:spLocks noChangeArrowheads="1"/>
          </p:cNvSpPr>
          <p:nvPr/>
        </p:nvSpPr>
        <p:spPr bwMode="auto">
          <a:xfrm>
            <a:off x="5495553" y="2607639"/>
            <a:ext cx="10358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= </a:t>
            </a:r>
            <a:r>
              <a:rPr lang="en-AU" altLang="en-US" sz="2000" baseline="30000" dirty="0" smtClean="0"/>
              <a:t>P</a:t>
            </a:r>
            <a:r>
              <a:rPr lang="en-AU" altLang="en-US" sz="2000" dirty="0" smtClean="0"/>
              <a:t>/</a:t>
            </a:r>
            <a:r>
              <a:rPr lang="en-AU" altLang="en-US" sz="2000" baseline="-25000" dirty="0" smtClean="0"/>
              <a:t>V</a:t>
            </a:r>
            <a:endParaRPr lang="en-AU" altLang="en-US" sz="2000" baseline="-25000" dirty="0"/>
          </a:p>
        </p:txBody>
      </p:sp>
      <p:sp>
        <p:nvSpPr>
          <p:cNvPr id="263174" name="Text Box 6"/>
          <p:cNvSpPr txBox="1">
            <a:spLocks noChangeArrowheads="1"/>
          </p:cNvSpPr>
          <p:nvPr/>
        </p:nvSpPr>
        <p:spPr bwMode="auto">
          <a:xfrm>
            <a:off x="5472100" y="3146257"/>
            <a:ext cx="302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240 + (40 x 0.25) V</a:t>
            </a:r>
          </a:p>
        </p:txBody>
      </p:sp>
      <p:sp>
        <p:nvSpPr>
          <p:cNvPr id="263175" name="Text Box 7"/>
          <p:cNvSpPr txBox="1">
            <a:spLocks noChangeArrowheads="1"/>
          </p:cNvSpPr>
          <p:nvPr/>
        </p:nvSpPr>
        <p:spPr bwMode="auto">
          <a:xfrm>
            <a:off x="5471430" y="1533638"/>
            <a:ext cx="3421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V</a:t>
            </a:r>
            <a:r>
              <a:rPr lang="en-AU" altLang="en-US" sz="2000" baseline="-25000" dirty="0"/>
              <a:t>T</a:t>
            </a:r>
            <a:r>
              <a:rPr lang="en-AU" altLang="en-US" sz="2000" dirty="0"/>
              <a:t> + </a:t>
            </a:r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(R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 + R</a:t>
            </a:r>
            <a:r>
              <a:rPr lang="en-AU" altLang="en-US" sz="2000" baseline="-25000" dirty="0" smtClean="0"/>
              <a:t>F</a:t>
            </a:r>
            <a:r>
              <a:rPr lang="en-AU" altLang="en-US" sz="2000" dirty="0" smtClean="0"/>
              <a:t>)</a:t>
            </a:r>
            <a:endParaRPr lang="en-AU" altLang="en-US" sz="2000" dirty="0"/>
          </a:p>
        </p:txBody>
      </p:sp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5457664" y="4220257"/>
            <a:ext cx="1598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250 V</a:t>
            </a:r>
          </a:p>
        </p:txBody>
      </p:sp>
      <p:sp>
        <p:nvSpPr>
          <p:cNvPr id="263202" name="Text Box 34"/>
          <p:cNvSpPr txBox="1">
            <a:spLocks noChangeArrowheads="1"/>
          </p:cNvSpPr>
          <p:nvPr/>
        </p:nvSpPr>
        <p:spPr bwMode="auto">
          <a:xfrm>
            <a:off x="575556" y="369888"/>
            <a:ext cx="795688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/>
              <a:t>Calculate the generated voltage of a 240 V DC series generator which has an output of 9.6 kW.  The series field resistance is 0.20</a:t>
            </a:r>
            <a:r>
              <a:rPr lang="el-GR" altLang="en-US" sz="1800" dirty="0"/>
              <a:t>Ω</a:t>
            </a:r>
            <a:r>
              <a:rPr lang="en-AU" altLang="en-US" sz="1800" dirty="0"/>
              <a:t> and the armature resistance is 0.05</a:t>
            </a:r>
            <a:r>
              <a:rPr lang="el-GR" altLang="en-US" sz="1800" dirty="0"/>
              <a:t>Ω</a:t>
            </a:r>
            <a:r>
              <a:rPr lang="en-AU" altLang="en-US" sz="1800" dirty="0"/>
              <a:t>.</a:t>
            </a:r>
            <a:endParaRPr lang="el-GR" altLang="en-US" sz="1800" dirty="0"/>
          </a:p>
        </p:txBody>
      </p:sp>
      <p:sp>
        <p:nvSpPr>
          <p:cNvPr id="263205" name="Text Box 37"/>
          <p:cNvSpPr txBox="1">
            <a:spLocks noChangeArrowheads="1"/>
          </p:cNvSpPr>
          <p:nvPr/>
        </p:nvSpPr>
        <p:spPr bwMode="auto">
          <a:xfrm>
            <a:off x="5465702" y="2069021"/>
            <a:ext cx="9685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</a:t>
            </a:r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L</a:t>
            </a:r>
            <a:endParaRPr lang="en-AU" altLang="en-US" sz="2000" baseline="-25000" dirty="0"/>
          </a:p>
        </p:txBody>
      </p:sp>
      <p:sp>
        <p:nvSpPr>
          <p:cNvPr id="15388" name="Text Box 35"/>
          <p:cNvSpPr txBox="1">
            <a:spLocks noChangeArrowheads="1"/>
          </p:cNvSpPr>
          <p:nvPr/>
        </p:nvSpPr>
        <p:spPr bwMode="auto">
          <a:xfrm>
            <a:off x="1690936" y="170080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FF0000"/>
                </a:solidFill>
              </a:rPr>
              <a:t>I</a:t>
            </a:r>
            <a:r>
              <a:rPr lang="en-AU" altLang="en-US" baseline="-25000" dirty="0">
                <a:solidFill>
                  <a:srgbClr val="FF0000"/>
                </a:solidFill>
              </a:rPr>
              <a:t>L</a:t>
            </a:r>
            <a:endParaRPr lang="en-AU" altLang="en-US" dirty="0">
              <a:solidFill>
                <a:srgbClr val="FF0000"/>
              </a:solidFill>
            </a:endParaRPr>
          </a:p>
        </p:txBody>
      </p:sp>
      <p:sp>
        <p:nvSpPr>
          <p:cNvPr id="15389" name="AutoShape 36"/>
          <p:cNvSpPr>
            <a:spLocks noChangeArrowheads="1"/>
          </p:cNvSpPr>
          <p:nvPr/>
        </p:nvSpPr>
        <p:spPr bwMode="auto">
          <a:xfrm>
            <a:off x="1690936" y="2159273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401" name="Text Box 49"/>
          <p:cNvSpPr txBox="1">
            <a:spLocks noChangeArrowheads="1"/>
          </p:cNvSpPr>
          <p:nvPr/>
        </p:nvSpPr>
        <p:spPr bwMode="auto">
          <a:xfrm>
            <a:off x="395536" y="3392934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FF0000"/>
                </a:solidFill>
              </a:rPr>
              <a:t>I</a:t>
            </a:r>
            <a:r>
              <a:rPr lang="en-AU" altLang="en-US" baseline="-25000" dirty="0">
                <a:solidFill>
                  <a:srgbClr val="FF0000"/>
                </a:solidFill>
              </a:rPr>
              <a:t>A</a:t>
            </a:r>
            <a:endParaRPr lang="en-AU" altLang="en-US" dirty="0">
              <a:solidFill>
                <a:srgbClr val="FF0000"/>
              </a:solidFill>
            </a:endParaRPr>
          </a:p>
        </p:txBody>
      </p:sp>
      <p:sp>
        <p:nvSpPr>
          <p:cNvPr id="15402" name="AutoShape 50"/>
          <p:cNvSpPr>
            <a:spLocks noChangeArrowheads="1"/>
          </p:cNvSpPr>
          <p:nvPr/>
        </p:nvSpPr>
        <p:spPr bwMode="auto">
          <a:xfrm rot="16200000">
            <a:off x="574923" y="3537397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4572000" y="656692"/>
            <a:ext cx="284431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1402011" y="944724"/>
            <a:ext cx="18734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3959932" y="944724"/>
            <a:ext cx="338437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665411" y="1232756"/>
            <a:ext cx="322251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2105086" y="656692"/>
            <a:ext cx="192685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76" name="Text Box 6"/>
          <p:cNvSpPr txBox="1">
            <a:spLocks noChangeArrowheads="1"/>
          </p:cNvSpPr>
          <p:nvPr/>
        </p:nvSpPr>
        <p:spPr bwMode="auto">
          <a:xfrm>
            <a:off x="5472100" y="3681640"/>
            <a:ext cx="198644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240 + </a:t>
            </a:r>
            <a:r>
              <a:rPr lang="en-AU" altLang="en-US" sz="2000" dirty="0" smtClean="0"/>
              <a:t>10 </a:t>
            </a:r>
            <a:r>
              <a:rPr lang="en-AU" altLang="en-US" sz="2000" dirty="0"/>
              <a:t>V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3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63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6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6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6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59" grpId="0"/>
      <p:bldP spid="60" grpId="0"/>
      <p:bldP spid="61" grpId="0"/>
      <p:bldP spid="62" grpId="0"/>
      <p:bldP spid="263170" grpId="0"/>
      <p:bldP spid="263173" grpId="0"/>
      <p:bldP spid="263174" grpId="0"/>
      <p:bldP spid="263175" grpId="0"/>
      <p:bldP spid="263177" grpId="0"/>
      <p:bldP spid="263205" grpId="0"/>
      <p:bldP spid="15388" grpId="0"/>
      <p:bldP spid="15389" grpId="0" animBg="1"/>
      <p:bldP spid="15401" grpId="0"/>
      <p:bldP spid="15402" grpId="0" animBg="1"/>
      <p:bldP spid="75" grpId="0" animBg="1"/>
      <p:bldP spid="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8A4625-B568-4947-9217-4B53066B5C9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420DD4-F769-4A8C-B056-86D10C6AD07D}" type="slidenum">
              <a:rPr lang="en-AU"/>
              <a:pPr>
                <a:defRPr/>
              </a:pPr>
              <a:t>15</a:t>
            </a:fld>
            <a:endParaRPr lang="en-AU"/>
          </a:p>
        </p:txBody>
      </p:sp>
      <p:sp>
        <p:nvSpPr>
          <p:cNvPr id="256002" name="Text Box 2"/>
          <p:cNvSpPr txBox="1">
            <a:spLocks noChangeArrowheads="1"/>
          </p:cNvSpPr>
          <p:nvPr/>
        </p:nvSpPr>
        <p:spPr bwMode="auto">
          <a:xfrm>
            <a:off x="1728788" y="152400"/>
            <a:ext cx="568801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4400" u="sng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Compound Generators</a:t>
            </a:r>
          </a:p>
        </p:txBody>
      </p:sp>
      <p:sp>
        <p:nvSpPr>
          <p:cNvPr id="256006" name="Oval 6"/>
          <p:cNvSpPr>
            <a:spLocks noChangeArrowheads="1"/>
          </p:cNvSpPr>
          <p:nvPr/>
        </p:nvSpPr>
        <p:spPr bwMode="auto">
          <a:xfrm>
            <a:off x="8424863" y="1017588"/>
            <a:ext cx="144462" cy="14446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007" name="Oval 7"/>
          <p:cNvSpPr>
            <a:spLocks noChangeArrowheads="1"/>
          </p:cNvSpPr>
          <p:nvPr/>
        </p:nvSpPr>
        <p:spPr bwMode="auto">
          <a:xfrm>
            <a:off x="8423275" y="4508500"/>
            <a:ext cx="144463" cy="144463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56015" name="AutoShape 15"/>
          <p:cNvCxnSpPr>
            <a:cxnSpLocks noChangeShapeType="1"/>
            <a:stCxn id="256006" idx="2"/>
            <a:endCxn id="9" idx="0"/>
          </p:cNvCxnSpPr>
          <p:nvPr/>
        </p:nvCxnSpPr>
        <p:spPr bwMode="auto">
          <a:xfrm rot="10800000" flipV="1">
            <a:off x="5418093" y="1089818"/>
            <a:ext cx="3006771" cy="1783933"/>
          </a:xfrm>
          <a:prstGeom prst="bentConnector2">
            <a:avLst/>
          </a:prstGeom>
          <a:noFill/>
          <a:ln w="38100">
            <a:solidFill>
              <a:srgbClr val="0000FF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009" name="AutoShape 9"/>
          <p:cNvCxnSpPr>
            <a:cxnSpLocks noChangeShapeType="1"/>
            <a:stCxn id="256006" idx="2"/>
            <a:endCxn id="47" idx="0"/>
          </p:cNvCxnSpPr>
          <p:nvPr/>
        </p:nvCxnSpPr>
        <p:spPr bwMode="auto">
          <a:xfrm rot="10800000" flipV="1">
            <a:off x="7020933" y="1089819"/>
            <a:ext cx="1403930" cy="25575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9" name="Group 18"/>
          <p:cNvGrpSpPr/>
          <p:nvPr/>
        </p:nvGrpSpPr>
        <p:grpSpPr>
          <a:xfrm>
            <a:off x="6480212" y="2528900"/>
            <a:ext cx="1224136" cy="1712119"/>
            <a:chOff x="6480212" y="2528900"/>
            <a:chExt cx="1224136" cy="1712119"/>
          </a:xfrm>
        </p:grpSpPr>
        <p:grpSp>
          <p:nvGrpSpPr>
            <p:cNvPr id="16" name="Group 15"/>
            <p:cNvGrpSpPr/>
            <p:nvPr/>
          </p:nvGrpSpPr>
          <p:grpSpPr>
            <a:xfrm>
              <a:off x="6480212" y="2636850"/>
              <a:ext cx="1079500" cy="1477962"/>
              <a:chOff x="6516688" y="2865438"/>
              <a:chExt cx="1079500" cy="1477962"/>
            </a:xfrm>
          </p:grpSpPr>
          <p:sp>
            <p:nvSpPr>
              <p:cNvPr id="256003" name="Rectangle 3"/>
              <p:cNvSpPr>
                <a:spLocks noChangeArrowheads="1"/>
              </p:cNvSpPr>
              <p:nvPr/>
            </p:nvSpPr>
            <p:spPr bwMode="auto">
              <a:xfrm>
                <a:off x="6894513" y="2865438"/>
                <a:ext cx="323850" cy="288925"/>
              </a:xfrm>
              <a:prstGeom prst="rect">
                <a:avLst/>
              </a:prstGeom>
              <a:solidFill>
                <a:schemeClr val="tx1"/>
              </a:solidFill>
              <a:ln w="285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6004" name="Rectangle 4"/>
              <p:cNvSpPr>
                <a:spLocks noChangeArrowheads="1"/>
              </p:cNvSpPr>
              <p:nvPr/>
            </p:nvSpPr>
            <p:spPr bwMode="auto">
              <a:xfrm>
                <a:off x="6894513" y="4054475"/>
                <a:ext cx="323850" cy="288925"/>
              </a:xfrm>
              <a:prstGeom prst="rect">
                <a:avLst/>
              </a:prstGeom>
              <a:solidFill>
                <a:schemeClr val="tx1"/>
              </a:solidFill>
              <a:ln w="285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6005" name="Oval 5"/>
              <p:cNvSpPr>
                <a:spLocks noChangeArrowheads="1"/>
              </p:cNvSpPr>
              <p:nvPr/>
            </p:nvSpPr>
            <p:spPr bwMode="auto">
              <a:xfrm>
                <a:off x="6516688" y="3065463"/>
                <a:ext cx="1079500" cy="1079500"/>
              </a:xfrm>
              <a:prstGeom prst="ellipse">
                <a:avLst/>
              </a:prstGeom>
              <a:solidFill>
                <a:schemeClr val="accent1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256010" name="Text Box 10"/>
            <p:cNvSpPr txBox="1">
              <a:spLocks noChangeArrowheads="1"/>
            </p:cNvSpPr>
            <p:nvPr/>
          </p:nvSpPr>
          <p:spPr bwMode="auto">
            <a:xfrm>
              <a:off x="7199523" y="2528900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256011" name="Text Box 11"/>
            <p:cNvSpPr txBox="1">
              <a:spLocks noChangeArrowheads="1"/>
            </p:cNvSpPr>
            <p:nvPr/>
          </p:nvSpPr>
          <p:spPr bwMode="auto">
            <a:xfrm>
              <a:off x="7199523" y="3844144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</p:grpSp>
      <p:cxnSp>
        <p:nvCxnSpPr>
          <p:cNvPr id="256018" name="AutoShape 18"/>
          <p:cNvCxnSpPr>
            <a:cxnSpLocks noChangeShapeType="1"/>
            <a:stCxn id="40" idx="4"/>
            <a:endCxn id="256007" idx="2"/>
          </p:cNvCxnSpPr>
          <p:nvPr/>
        </p:nvCxnSpPr>
        <p:spPr bwMode="auto">
          <a:xfrm rot="16200000" flipH="1">
            <a:off x="6564395" y="2721852"/>
            <a:ext cx="712576" cy="3005183"/>
          </a:xfrm>
          <a:prstGeom prst="bentConnector2">
            <a:avLst/>
          </a:prstGeom>
          <a:noFill/>
          <a:ln w="38100">
            <a:solidFill>
              <a:srgbClr val="0000FF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026" name="AutoShape 26"/>
          <p:cNvCxnSpPr>
            <a:cxnSpLocks noChangeShapeType="1"/>
            <a:stCxn id="256003" idx="0"/>
            <a:endCxn id="48" idx="4"/>
          </p:cNvCxnSpPr>
          <p:nvPr/>
        </p:nvCxnSpPr>
        <p:spPr bwMode="auto">
          <a:xfrm flipV="1">
            <a:off x="7019962" y="2339973"/>
            <a:ext cx="971" cy="296877"/>
          </a:xfrm>
          <a:prstGeom prst="straightConnector1">
            <a:avLst/>
          </a:prstGeom>
          <a:noFill/>
          <a:ln w="38100">
            <a:solidFill>
              <a:srgbClr val="FF0000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6409" name="Picture 28" descr="Fig03-12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3" t="4782" r="17494" b="15311"/>
          <a:stretch>
            <a:fillRect/>
          </a:stretch>
        </p:blipFill>
        <p:spPr bwMode="auto">
          <a:xfrm>
            <a:off x="250825" y="728663"/>
            <a:ext cx="4381500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6030" name="AutoShape 30"/>
          <p:cNvCxnSpPr>
            <a:cxnSpLocks noChangeShapeType="1"/>
            <a:stCxn id="256007" idx="2"/>
            <a:endCxn id="256004" idx="2"/>
          </p:cNvCxnSpPr>
          <p:nvPr/>
        </p:nvCxnSpPr>
        <p:spPr bwMode="auto">
          <a:xfrm rot="10800000">
            <a:off x="7019963" y="4114812"/>
            <a:ext cx="1403313" cy="46592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" name="Group 17"/>
          <p:cNvGrpSpPr/>
          <p:nvPr/>
        </p:nvGrpSpPr>
        <p:grpSpPr>
          <a:xfrm>
            <a:off x="5400092" y="2617651"/>
            <a:ext cx="524364" cy="1495425"/>
            <a:chOff x="5851840" y="2559050"/>
            <a:chExt cx="524364" cy="1495425"/>
          </a:xfrm>
        </p:grpSpPr>
        <p:sp>
          <p:nvSpPr>
            <p:cNvPr id="256012" name="Text Box 12"/>
            <p:cNvSpPr txBox="1">
              <a:spLocks noChangeArrowheads="1"/>
            </p:cNvSpPr>
            <p:nvPr/>
          </p:nvSpPr>
          <p:spPr bwMode="auto">
            <a:xfrm>
              <a:off x="5871379" y="2559050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E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256013" name="Text Box 13"/>
            <p:cNvSpPr txBox="1">
              <a:spLocks noChangeArrowheads="1"/>
            </p:cNvSpPr>
            <p:nvPr/>
          </p:nvSpPr>
          <p:spPr bwMode="auto">
            <a:xfrm>
              <a:off x="5863793" y="3657600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E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851840" y="2811018"/>
              <a:ext cx="233363" cy="998537"/>
              <a:chOff x="5851840" y="2811018"/>
              <a:chExt cx="233363" cy="998537"/>
            </a:xfrm>
          </p:grpSpPr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 rot="5400000">
                <a:off x="5469253" y="3193605"/>
                <a:ext cx="998537" cy="233363"/>
              </a:xfrm>
              <a:custGeom>
                <a:avLst/>
                <a:gdLst>
                  <a:gd name="T0" fmla="*/ 0 w 1132"/>
                  <a:gd name="T1" fmla="*/ 219075 h 147"/>
                  <a:gd name="T2" fmla="*/ 178184 w 1132"/>
                  <a:gd name="T3" fmla="*/ 219075 h 147"/>
                  <a:gd name="T4" fmla="*/ 257573 w 1132"/>
                  <a:gd name="T5" fmla="*/ 1588 h 147"/>
                  <a:gd name="T6" fmla="*/ 338726 w 1132"/>
                  <a:gd name="T7" fmla="*/ 231775 h 147"/>
                  <a:gd name="T8" fmla="*/ 418997 w 1132"/>
                  <a:gd name="T9" fmla="*/ 4763 h 147"/>
                  <a:gd name="T10" fmla="*/ 500151 w 1132"/>
                  <a:gd name="T11" fmla="*/ 233363 h 147"/>
                  <a:gd name="T12" fmla="*/ 580422 w 1132"/>
                  <a:gd name="T13" fmla="*/ 1588 h 147"/>
                  <a:gd name="T14" fmla="*/ 658929 w 1132"/>
                  <a:gd name="T15" fmla="*/ 231775 h 147"/>
                  <a:gd name="T16" fmla="*/ 739200 w 1132"/>
                  <a:gd name="T17" fmla="*/ 4763 h 147"/>
                  <a:gd name="T18" fmla="*/ 820353 w 1132"/>
                  <a:gd name="T19" fmla="*/ 220663 h 147"/>
                  <a:gd name="T20" fmla="*/ 998537 w 1132"/>
                  <a:gd name="T21" fmla="*/ 220663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32" h="147">
                    <a:moveTo>
                      <a:pt x="0" y="138"/>
                    </a:moveTo>
                    <a:cubicBezTo>
                      <a:pt x="0" y="138"/>
                      <a:pt x="81" y="138"/>
                      <a:pt x="202" y="138"/>
                    </a:cubicBezTo>
                    <a:cubicBezTo>
                      <a:pt x="226" y="27"/>
                      <a:pt x="262" y="0"/>
                      <a:pt x="292" y="1"/>
                    </a:cubicBezTo>
                    <a:cubicBezTo>
                      <a:pt x="322" y="2"/>
                      <a:pt x="364" y="52"/>
                      <a:pt x="384" y="146"/>
                    </a:cubicBezTo>
                    <a:cubicBezTo>
                      <a:pt x="403" y="55"/>
                      <a:pt x="445" y="3"/>
                      <a:pt x="475" y="3"/>
                    </a:cubicBezTo>
                    <a:cubicBezTo>
                      <a:pt x="505" y="3"/>
                      <a:pt x="543" y="57"/>
                      <a:pt x="567" y="147"/>
                    </a:cubicBezTo>
                    <a:cubicBezTo>
                      <a:pt x="574" y="55"/>
                      <a:pt x="628" y="1"/>
                      <a:pt x="658" y="1"/>
                    </a:cubicBezTo>
                    <a:cubicBezTo>
                      <a:pt x="688" y="1"/>
                      <a:pt x="730" y="51"/>
                      <a:pt x="747" y="146"/>
                    </a:cubicBezTo>
                    <a:cubicBezTo>
                      <a:pt x="768" y="49"/>
                      <a:pt x="808" y="4"/>
                      <a:pt x="838" y="3"/>
                    </a:cubicBezTo>
                    <a:cubicBezTo>
                      <a:pt x="868" y="2"/>
                      <a:pt x="912" y="49"/>
                      <a:pt x="930" y="139"/>
                    </a:cubicBezTo>
                    <a:cubicBezTo>
                      <a:pt x="1031" y="139"/>
                      <a:pt x="1132" y="139"/>
                      <a:pt x="1132" y="139"/>
                    </a:cubicBez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" name="Oval 8"/>
              <p:cNvSpPr/>
              <p:nvPr/>
            </p:nvSpPr>
            <p:spPr bwMode="auto">
              <a:xfrm>
                <a:off x="5851840" y="2815151"/>
                <a:ext cx="36000" cy="36000"/>
              </a:xfrm>
              <a:prstGeom prst="ellipse">
                <a:avLst/>
              </a:prstGeom>
              <a:solidFill>
                <a:srgbClr val="0000FF"/>
              </a:solidFill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 bwMode="auto">
              <a:xfrm>
                <a:off x="5851840" y="3773555"/>
                <a:ext cx="36000" cy="36000"/>
              </a:xfrm>
              <a:prstGeom prst="ellipse">
                <a:avLst/>
              </a:prstGeom>
              <a:solidFill>
                <a:srgbClr val="0000FF"/>
              </a:solidFill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7002933" y="1341436"/>
            <a:ext cx="233363" cy="998537"/>
            <a:chOff x="5851840" y="2811018"/>
            <a:chExt cx="233363" cy="998537"/>
          </a:xfrm>
        </p:grpSpPr>
        <p:sp>
          <p:nvSpPr>
            <p:cNvPr id="46" name="Freeform 29"/>
            <p:cNvSpPr>
              <a:spLocks/>
            </p:cNvSpPr>
            <p:nvPr/>
          </p:nvSpPr>
          <p:spPr bwMode="auto">
            <a:xfrm rot="5400000">
              <a:off x="5469253" y="3193605"/>
              <a:ext cx="998537" cy="233363"/>
            </a:xfrm>
            <a:custGeom>
              <a:avLst/>
              <a:gdLst>
                <a:gd name="T0" fmla="*/ 0 w 1132"/>
                <a:gd name="T1" fmla="*/ 219075 h 147"/>
                <a:gd name="T2" fmla="*/ 178184 w 1132"/>
                <a:gd name="T3" fmla="*/ 219075 h 147"/>
                <a:gd name="T4" fmla="*/ 257573 w 1132"/>
                <a:gd name="T5" fmla="*/ 1588 h 147"/>
                <a:gd name="T6" fmla="*/ 338726 w 1132"/>
                <a:gd name="T7" fmla="*/ 231775 h 147"/>
                <a:gd name="T8" fmla="*/ 418997 w 1132"/>
                <a:gd name="T9" fmla="*/ 4763 h 147"/>
                <a:gd name="T10" fmla="*/ 500151 w 1132"/>
                <a:gd name="T11" fmla="*/ 233363 h 147"/>
                <a:gd name="T12" fmla="*/ 580422 w 1132"/>
                <a:gd name="T13" fmla="*/ 1588 h 147"/>
                <a:gd name="T14" fmla="*/ 658929 w 1132"/>
                <a:gd name="T15" fmla="*/ 231775 h 147"/>
                <a:gd name="T16" fmla="*/ 739200 w 1132"/>
                <a:gd name="T17" fmla="*/ 4763 h 147"/>
                <a:gd name="T18" fmla="*/ 820353 w 1132"/>
                <a:gd name="T19" fmla="*/ 220663 h 147"/>
                <a:gd name="T20" fmla="*/ 998537 w 1132"/>
                <a:gd name="T21" fmla="*/ 220663 h 1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5851840" y="2815151"/>
              <a:ext cx="36000" cy="36000"/>
            </a:xfrm>
            <a:prstGeom prst="ellipse">
              <a:avLst/>
            </a:prstGeom>
            <a:solidFill>
              <a:srgbClr val="FF0000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5851840" y="3773555"/>
              <a:ext cx="36000" cy="36000"/>
            </a:xfrm>
            <a:prstGeom prst="ellipse">
              <a:avLst/>
            </a:prstGeom>
            <a:solidFill>
              <a:srgbClr val="FF0000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54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55" name="Rounded Rectangle 54"/>
          <p:cNvSpPr/>
          <p:nvPr/>
        </p:nvSpPr>
        <p:spPr bwMode="auto">
          <a:xfrm rot="7860000">
            <a:off x="757712" y="2327376"/>
            <a:ext cx="1224000" cy="252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6" name="Rounded Rectangle 55"/>
          <p:cNvSpPr/>
          <p:nvPr/>
        </p:nvSpPr>
        <p:spPr bwMode="auto">
          <a:xfrm rot="18831550">
            <a:off x="2797028" y="4358592"/>
            <a:ext cx="1224000" cy="252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7" name="Rounded Rectangle 56"/>
          <p:cNvSpPr/>
          <p:nvPr/>
        </p:nvSpPr>
        <p:spPr bwMode="auto">
          <a:xfrm rot="13554674">
            <a:off x="2820130" y="2199691"/>
            <a:ext cx="1224000" cy="252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" name="Rounded Rectangle 57"/>
          <p:cNvSpPr/>
          <p:nvPr/>
        </p:nvSpPr>
        <p:spPr bwMode="auto">
          <a:xfrm rot="2740010">
            <a:off x="774780" y="4253571"/>
            <a:ext cx="1224000" cy="252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9" name="Rounded Rectangle 58"/>
          <p:cNvSpPr/>
          <p:nvPr/>
        </p:nvSpPr>
        <p:spPr bwMode="auto">
          <a:xfrm rot="7860000">
            <a:off x="1021228" y="2543400"/>
            <a:ext cx="1224000" cy="252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0" name="Rounded Rectangle 59"/>
          <p:cNvSpPr/>
          <p:nvPr/>
        </p:nvSpPr>
        <p:spPr bwMode="auto">
          <a:xfrm rot="18831550">
            <a:off x="2592492" y="4142568"/>
            <a:ext cx="1224000" cy="252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1" name="Rounded Rectangle 60"/>
          <p:cNvSpPr/>
          <p:nvPr/>
        </p:nvSpPr>
        <p:spPr bwMode="auto">
          <a:xfrm rot="13554674">
            <a:off x="2562720" y="2415499"/>
            <a:ext cx="1224000" cy="252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 rot="2740010">
            <a:off x="1029922" y="4044833"/>
            <a:ext cx="1224000" cy="252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3" name="Text Box 35"/>
          <p:cNvSpPr txBox="1">
            <a:spLocks noChangeArrowheads="1"/>
          </p:cNvSpPr>
          <p:nvPr/>
        </p:nvSpPr>
        <p:spPr bwMode="auto">
          <a:xfrm>
            <a:off x="5273674" y="4802261"/>
            <a:ext cx="2898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Shunt Field Windings </a:t>
            </a:r>
            <a:r>
              <a:rPr lang="en-AU" altLang="en-US" sz="1600" dirty="0" smtClean="0"/>
              <a:t>have</a:t>
            </a:r>
            <a:br>
              <a:rPr lang="en-AU" altLang="en-US" sz="1600" dirty="0" smtClean="0"/>
            </a:br>
            <a:r>
              <a:rPr lang="en-AU" altLang="en-US" sz="1600" dirty="0" smtClean="0">
                <a:solidFill>
                  <a:srgbClr val="FF0000"/>
                </a:solidFill>
              </a:rPr>
              <a:t>many turns </a:t>
            </a:r>
            <a:r>
              <a:rPr lang="en-AU" altLang="en-US" sz="1600" dirty="0">
                <a:solidFill>
                  <a:srgbClr val="FF0000"/>
                </a:solidFill>
              </a:rPr>
              <a:t>of </a:t>
            </a:r>
            <a:r>
              <a:rPr lang="en-AU" altLang="en-US" sz="1600" dirty="0" smtClean="0">
                <a:solidFill>
                  <a:srgbClr val="FF0000"/>
                </a:solidFill>
              </a:rPr>
              <a:t>small CSA</a:t>
            </a:r>
            <a:br>
              <a:rPr lang="en-AU" altLang="en-US" sz="1600" dirty="0" smtClean="0">
                <a:solidFill>
                  <a:srgbClr val="FF0000"/>
                </a:solidFill>
              </a:rPr>
            </a:br>
            <a:r>
              <a:rPr lang="en-AU" altLang="en-US" sz="1600" dirty="0" smtClean="0"/>
              <a:t>giving </a:t>
            </a:r>
            <a:r>
              <a:rPr lang="en-AU" altLang="en-US" sz="1600" dirty="0" smtClean="0">
                <a:solidFill>
                  <a:srgbClr val="0000FF"/>
                </a:solidFill>
              </a:rPr>
              <a:t>HIGH Resistance</a:t>
            </a:r>
            <a:r>
              <a:rPr lang="en-AU" altLang="en-US" sz="1600" dirty="0" smtClean="0"/>
              <a:t> </a:t>
            </a:r>
            <a:endParaRPr lang="en-AU" altLang="en-US" sz="1600" dirty="0"/>
          </a:p>
        </p:txBody>
      </p:sp>
      <p:sp>
        <p:nvSpPr>
          <p:cNvPr id="64" name="Text Box 28"/>
          <p:cNvSpPr txBox="1">
            <a:spLocks noChangeArrowheads="1"/>
          </p:cNvSpPr>
          <p:nvPr/>
        </p:nvSpPr>
        <p:spPr bwMode="auto">
          <a:xfrm>
            <a:off x="5250656" y="5801578"/>
            <a:ext cx="32750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Series Field Windings have</a:t>
            </a:r>
            <a:br>
              <a:rPr lang="en-AU" altLang="en-US" sz="1600" dirty="0"/>
            </a:br>
            <a:r>
              <a:rPr lang="en-AU" altLang="en-US" sz="1600" dirty="0" smtClean="0">
                <a:solidFill>
                  <a:srgbClr val="FF0000"/>
                </a:solidFill>
              </a:rPr>
              <a:t>few </a:t>
            </a:r>
            <a:r>
              <a:rPr lang="en-AU" altLang="en-US" sz="1600" dirty="0">
                <a:solidFill>
                  <a:srgbClr val="FF0000"/>
                </a:solidFill>
              </a:rPr>
              <a:t>turns of </a:t>
            </a:r>
            <a:r>
              <a:rPr lang="en-AU" altLang="en-US" sz="1600" dirty="0" smtClean="0">
                <a:solidFill>
                  <a:srgbClr val="FF0000"/>
                </a:solidFill>
              </a:rPr>
              <a:t>large CSA</a:t>
            </a:r>
            <a:r>
              <a:rPr lang="en-AU" altLang="en-US" sz="1600" dirty="0" smtClean="0"/>
              <a:t/>
            </a:r>
            <a:br>
              <a:rPr lang="en-AU" altLang="en-US" sz="1600" dirty="0" smtClean="0"/>
            </a:br>
            <a:r>
              <a:rPr lang="en-AU" altLang="en-US" sz="1600" dirty="0" smtClean="0"/>
              <a:t>giving </a:t>
            </a:r>
            <a:r>
              <a:rPr lang="en-AU" altLang="en-US" sz="1600" dirty="0" smtClean="0">
                <a:solidFill>
                  <a:srgbClr val="0000FF"/>
                </a:solidFill>
              </a:rPr>
              <a:t>LOW Resistance</a:t>
            </a:r>
            <a:r>
              <a:rPr lang="en-AU" altLang="en-US" sz="1600" dirty="0" smtClean="0"/>
              <a:t>. </a:t>
            </a:r>
            <a:endParaRPr lang="en-AU" altLang="en-US" sz="1600" dirty="0"/>
          </a:p>
        </p:txBody>
      </p:sp>
      <p:sp>
        <p:nvSpPr>
          <p:cNvPr id="42" name="Rounded Rectangle 41"/>
          <p:cNvSpPr/>
          <p:nvPr/>
        </p:nvSpPr>
        <p:spPr bwMode="auto">
          <a:xfrm>
            <a:off x="2087724" y="2888940"/>
            <a:ext cx="720000" cy="1188000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56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56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25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25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256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25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25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5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7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5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7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2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75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6" grpId="0" animBg="1"/>
      <p:bldP spid="256007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8A4625-B568-4947-9217-4B53066B5C9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420DD4-F769-4A8C-B056-86D10C6AD07D}" type="slidenum">
              <a:rPr lang="en-AU"/>
              <a:pPr>
                <a:defRPr/>
              </a:pPr>
              <a:t>16</a:t>
            </a:fld>
            <a:endParaRPr lang="en-AU"/>
          </a:p>
        </p:txBody>
      </p:sp>
      <p:sp>
        <p:nvSpPr>
          <p:cNvPr id="256002" name="Text Box 2"/>
          <p:cNvSpPr txBox="1">
            <a:spLocks noChangeArrowheads="1"/>
          </p:cNvSpPr>
          <p:nvPr/>
        </p:nvSpPr>
        <p:spPr bwMode="auto">
          <a:xfrm>
            <a:off x="1728788" y="152400"/>
            <a:ext cx="568801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4400" u="sng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Compound Generators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480212" y="2636850"/>
            <a:ext cx="1079500" cy="1477962"/>
            <a:chOff x="6516688" y="2865438"/>
            <a:chExt cx="1079500" cy="1477962"/>
          </a:xfrm>
        </p:grpSpPr>
        <p:sp>
          <p:nvSpPr>
            <p:cNvPr id="256003" name="Rectangle 3"/>
            <p:cNvSpPr>
              <a:spLocks noChangeArrowheads="1"/>
            </p:cNvSpPr>
            <p:nvPr/>
          </p:nvSpPr>
          <p:spPr bwMode="auto">
            <a:xfrm>
              <a:off x="6894513" y="2865438"/>
              <a:ext cx="323850" cy="288925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6004" name="Rectangle 4"/>
            <p:cNvSpPr>
              <a:spLocks noChangeArrowheads="1"/>
            </p:cNvSpPr>
            <p:nvPr/>
          </p:nvSpPr>
          <p:spPr bwMode="auto">
            <a:xfrm>
              <a:off x="6894513" y="4054475"/>
              <a:ext cx="323850" cy="288925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6005" name="Oval 5"/>
            <p:cNvSpPr>
              <a:spLocks noChangeArrowheads="1"/>
            </p:cNvSpPr>
            <p:nvPr/>
          </p:nvSpPr>
          <p:spPr bwMode="auto">
            <a:xfrm>
              <a:off x="6516688" y="3065463"/>
              <a:ext cx="1079500" cy="1079500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56006" name="Oval 6"/>
          <p:cNvSpPr>
            <a:spLocks noChangeArrowheads="1"/>
          </p:cNvSpPr>
          <p:nvPr/>
        </p:nvSpPr>
        <p:spPr bwMode="auto">
          <a:xfrm>
            <a:off x="8424863" y="1017588"/>
            <a:ext cx="144462" cy="14446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007" name="Oval 7"/>
          <p:cNvSpPr>
            <a:spLocks noChangeArrowheads="1"/>
          </p:cNvSpPr>
          <p:nvPr/>
        </p:nvSpPr>
        <p:spPr bwMode="auto">
          <a:xfrm>
            <a:off x="8423275" y="4508500"/>
            <a:ext cx="144463" cy="144463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56015" name="AutoShape 15"/>
          <p:cNvCxnSpPr>
            <a:cxnSpLocks noChangeShapeType="1"/>
            <a:stCxn id="256006" idx="2"/>
            <a:endCxn id="9" idx="0"/>
          </p:cNvCxnSpPr>
          <p:nvPr/>
        </p:nvCxnSpPr>
        <p:spPr bwMode="auto">
          <a:xfrm rot="10800000" flipV="1">
            <a:off x="5418093" y="1089818"/>
            <a:ext cx="3006771" cy="1783933"/>
          </a:xfrm>
          <a:prstGeom prst="bentConnector2">
            <a:avLst/>
          </a:prstGeom>
          <a:noFill/>
          <a:ln w="38100">
            <a:solidFill>
              <a:srgbClr val="0000FF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009" name="AutoShape 9"/>
          <p:cNvCxnSpPr>
            <a:cxnSpLocks noChangeShapeType="1"/>
            <a:stCxn id="256006" idx="2"/>
            <a:endCxn id="47" idx="0"/>
          </p:cNvCxnSpPr>
          <p:nvPr/>
        </p:nvCxnSpPr>
        <p:spPr bwMode="auto">
          <a:xfrm rot="10800000" flipV="1">
            <a:off x="7020933" y="1089819"/>
            <a:ext cx="1403930" cy="25575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6010" name="Text Box 10"/>
          <p:cNvSpPr txBox="1">
            <a:spLocks noChangeArrowheads="1"/>
          </p:cNvSpPr>
          <p:nvPr/>
        </p:nvSpPr>
        <p:spPr bwMode="auto">
          <a:xfrm>
            <a:off x="7199523" y="2528900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A</a:t>
            </a:r>
            <a:r>
              <a:rPr lang="en-AU" altLang="en-US" sz="2000" baseline="-25000" dirty="0"/>
              <a:t>1</a:t>
            </a:r>
            <a:endParaRPr lang="en-AU" altLang="en-US" sz="2000" dirty="0"/>
          </a:p>
        </p:txBody>
      </p:sp>
      <p:sp>
        <p:nvSpPr>
          <p:cNvPr id="256011" name="Text Box 11"/>
          <p:cNvSpPr txBox="1">
            <a:spLocks noChangeArrowheads="1"/>
          </p:cNvSpPr>
          <p:nvPr/>
        </p:nvSpPr>
        <p:spPr bwMode="auto">
          <a:xfrm>
            <a:off x="7199523" y="3844144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000" dirty="0"/>
              <a:t>A</a:t>
            </a:r>
            <a:r>
              <a:rPr lang="en-AU" altLang="en-US" sz="2000" baseline="-25000" dirty="0"/>
              <a:t>2</a:t>
            </a:r>
            <a:endParaRPr lang="en-AU" altLang="en-US" sz="2000" dirty="0"/>
          </a:p>
        </p:txBody>
      </p:sp>
      <p:cxnSp>
        <p:nvCxnSpPr>
          <p:cNvPr id="256018" name="AutoShape 18"/>
          <p:cNvCxnSpPr>
            <a:cxnSpLocks noChangeShapeType="1"/>
            <a:stCxn id="40" idx="4"/>
            <a:endCxn id="256007" idx="2"/>
          </p:cNvCxnSpPr>
          <p:nvPr/>
        </p:nvCxnSpPr>
        <p:spPr bwMode="auto">
          <a:xfrm rot="16200000" flipH="1">
            <a:off x="6564395" y="2721852"/>
            <a:ext cx="712576" cy="3005183"/>
          </a:xfrm>
          <a:prstGeom prst="bentConnector2">
            <a:avLst/>
          </a:prstGeom>
          <a:noFill/>
          <a:ln w="38100">
            <a:solidFill>
              <a:srgbClr val="0000FF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026" name="AutoShape 26"/>
          <p:cNvCxnSpPr>
            <a:cxnSpLocks noChangeShapeType="1"/>
            <a:stCxn id="256003" idx="0"/>
            <a:endCxn id="48" idx="4"/>
          </p:cNvCxnSpPr>
          <p:nvPr/>
        </p:nvCxnSpPr>
        <p:spPr bwMode="auto">
          <a:xfrm flipV="1">
            <a:off x="7019962" y="2339973"/>
            <a:ext cx="971" cy="296877"/>
          </a:xfrm>
          <a:prstGeom prst="straightConnector1">
            <a:avLst/>
          </a:prstGeom>
          <a:noFill/>
          <a:ln w="38100">
            <a:solidFill>
              <a:srgbClr val="FF0000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030" name="AutoShape 30"/>
          <p:cNvCxnSpPr>
            <a:cxnSpLocks noChangeShapeType="1"/>
            <a:stCxn id="256007" idx="2"/>
            <a:endCxn id="256004" idx="2"/>
          </p:cNvCxnSpPr>
          <p:nvPr/>
        </p:nvCxnSpPr>
        <p:spPr bwMode="auto">
          <a:xfrm rot="10800000">
            <a:off x="7019963" y="4114812"/>
            <a:ext cx="1403313" cy="465920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" name="Group 17"/>
          <p:cNvGrpSpPr/>
          <p:nvPr/>
        </p:nvGrpSpPr>
        <p:grpSpPr>
          <a:xfrm>
            <a:off x="5400092" y="2617651"/>
            <a:ext cx="524364" cy="1495425"/>
            <a:chOff x="5851840" y="2559050"/>
            <a:chExt cx="524364" cy="1495425"/>
          </a:xfrm>
        </p:grpSpPr>
        <p:sp>
          <p:nvSpPr>
            <p:cNvPr id="256012" name="Text Box 12"/>
            <p:cNvSpPr txBox="1">
              <a:spLocks noChangeArrowheads="1"/>
            </p:cNvSpPr>
            <p:nvPr/>
          </p:nvSpPr>
          <p:spPr bwMode="auto">
            <a:xfrm>
              <a:off x="5871379" y="2559050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E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256013" name="Text Box 13"/>
            <p:cNvSpPr txBox="1">
              <a:spLocks noChangeArrowheads="1"/>
            </p:cNvSpPr>
            <p:nvPr/>
          </p:nvSpPr>
          <p:spPr bwMode="auto">
            <a:xfrm>
              <a:off x="5863793" y="3657600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E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851840" y="2811018"/>
              <a:ext cx="233363" cy="998537"/>
              <a:chOff x="5851840" y="2811018"/>
              <a:chExt cx="233363" cy="998537"/>
            </a:xfrm>
          </p:grpSpPr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 rot="5400000">
                <a:off x="5469253" y="3193605"/>
                <a:ext cx="998537" cy="233363"/>
              </a:xfrm>
              <a:custGeom>
                <a:avLst/>
                <a:gdLst>
                  <a:gd name="T0" fmla="*/ 0 w 1132"/>
                  <a:gd name="T1" fmla="*/ 219075 h 147"/>
                  <a:gd name="T2" fmla="*/ 178184 w 1132"/>
                  <a:gd name="T3" fmla="*/ 219075 h 147"/>
                  <a:gd name="T4" fmla="*/ 257573 w 1132"/>
                  <a:gd name="T5" fmla="*/ 1588 h 147"/>
                  <a:gd name="T6" fmla="*/ 338726 w 1132"/>
                  <a:gd name="T7" fmla="*/ 231775 h 147"/>
                  <a:gd name="T8" fmla="*/ 418997 w 1132"/>
                  <a:gd name="T9" fmla="*/ 4763 h 147"/>
                  <a:gd name="T10" fmla="*/ 500151 w 1132"/>
                  <a:gd name="T11" fmla="*/ 233363 h 147"/>
                  <a:gd name="T12" fmla="*/ 580422 w 1132"/>
                  <a:gd name="T13" fmla="*/ 1588 h 147"/>
                  <a:gd name="T14" fmla="*/ 658929 w 1132"/>
                  <a:gd name="T15" fmla="*/ 231775 h 147"/>
                  <a:gd name="T16" fmla="*/ 739200 w 1132"/>
                  <a:gd name="T17" fmla="*/ 4763 h 147"/>
                  <a:gd name="T18" fmla="*/ 820353 w 1132"/>
                  <a:gd name="T19" fmla="*/ 220663 h 147"/>
                  <a:gd name="T20" fmla="*/ 998537 w 1132"/>
                  <a:gd name="T21" fmla="*/ 220663 h 1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32" h="147">
                    <a:moveTo>
                      <a:pt x="0" y="138"/>
                    </a:moveTo>
                    <a:cubicBezTo>
                      <a:pt x="0" y="138"/>
                      <a:pt x="81" y="138"/>
                      <a:pt x="202" y="138"/>
                    </a:cubicBezTo>
                    <a:cubicBezTo>
                      <a:pt x="226" y="27"/>
                      <a:pt x="262" y="0"/>
                      <a:pt x="292" y="1"/>
                    </a:cubicBezTo>
                    <a:cubicBezTo>
                      <a:pt x="322" y="2"/>
                      <a:pt x="364" y="52"/>
                      <a:pt x="384" y="146"/>
                    </a:cubicBezTo>
                    <a:cubicBezTo>
                      <a:pt x="403" y="55"/>
                      <a:pt x="445" y="3"/>
                      <a:pt x="475" y="3"/>
                    </a:cubicBezTo>
                    <a:cubicBezTo>
                      <a:pt x="505" y="3"/>
                      <a:pt x="543" y="57"/>
                      <a:pt x="567" y="147"/>
                    </a:cubicBezTo>
                    <a:cubicBezTo>
                      <a:pt x="574" y="55"/>
                      <a:pt x="628" y="1"/>
                      <a:pt x="658" y="1"/>
                    </a:cubicBezTo>
                    <a:cubicBezTo>
                      <a:pt x="688" y="1"/>
                      <a:pt x="730" y="51"/>
                      <a:pt x="747" y="146"/>
                    </a:cubicBezTo>
                    <a:cubicBezTo>
                      <a:pt x="768" y="49"/>
                      <a:pt x="808" y="4"/>
                      <a:pt x="838" y="3"/>
                    </a:cubicBezTo>
                    <a:cubicBezTo>
                      <a:pt x="868" y="2"/>
                      <a:pt x="912" y="49"/>
                      <a:pt x="930" y="139"/>
                    </a:cubicBezTo>
                    <a:cubicBezTo>
                      <a:pt x="1031" y="139"/>
                      <a:pt x="1132" y="139"/>
                      <a:pt x="1132" y="139"/>
                    </a:cubicBez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" name="Oval 8"/>
              <p:cNvSpPr/>
              <p:nvPr/>
            </p:nvSpPr>
            <p:spPr bwMode="auto">
              <a:xfrm>
                <a:off x="5851840" y="2815151"/>
                <a:ext cx="36000" cy="36000"/>
              </a:xfrm>
              <a:prstGeom prst="ellipse">
                <a:avLst/>
              </a:prstGeom>
              <a:solidFill>
                <a:srgbClr val="0000FF"/>
              </a:solidFill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 bwMode="auto">
              <a:xfrm>
                <a:off x="5851840" y="3773555"/>
                <a:ext cx="36000" cy="36000"/>
              </a:xfrm>
              <a:prstGeom prst="ellipse">
                <a:avLst/>
              </a:prstGeom>
              <a:solidFill>
                <a:srgbClr val="0000FF"/>
              </a:solidFill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AU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7002933" y="1341436"/>
            <a:ext cx="233363" cy="998537"/>
            <a:chOff x="5851840" y="2811018"/>
            <a:chExt cx="233363" cy="998537"/>
          </a:xfrm>
        </p:grpSpPr>
        <p:sp>
          <p:nvSpPr>
            <p:cNvPr id="46" name="Freeform 29"/>
            <p:cNvSpPr>
              <a:spLocks/>
            </p:cNvSpPr>
            <p:nvPr/>
          </p:nvSpPr>
          <p:spPr bwMode="auto">
            <a:xfrm rot="5400000">
              <a:off x="5469253" y="3193605"/>
              <a:ext cx="998537" cy="233363"/>
            </a:xfrm>
            <a:custGeom>
              <a:avLst/>
              <a:gdLst>
                <a:gd name="T0" fmla="*/ 0 w 1132"/>
                <a:gd name="T1" fmla="*/ 219075 h 147"/>
                <a:gd name="T2" fmla="*/ 178184 w 1132"/>
                <a:gd name="T3" fmla="*/ 219075 h 147"/>
                <a:gd name="T4" fmla="*/ 257573 w 1132"/>
                <a:gd name="T5" fmla="*/ 1588 h 147"/>
                <a:gd name="T6" fmla="*/ 338726 w 1132"/>
                <a:gd name="T7" fmla="*/ 231775 h 147"/>
                <a:gd name="T8" fmla="*/ 418997 w 1132"/>
                <a:gd name="T9" fmla="*/ 4763 h 147"/>
                <a:gd name="T10" fmla="*/ 500151 w 1132"/>
                <a:gd name="T11" fmla="*/ 233363 h 147"/>
                <a:gd name="T12" fmla="*/ 580422 w 1132"/>
                <a:gd name="T13" fmla="*/ 1588 h 147"/>
                <a:gd name="T14" fmla="*/ 658929 w 1132"/>
                <a:gd name="T15" fmla="*/ 231775 h 147"/>
                <a:gd name="T16" fmla="*/ 739200 w 1132"/>
                <a:gd name="T17" fmla="*/ 4763 h 147"/>
                <a:gd name="T18" fmla="*/ 820353 w 1132"/>
                <a:gd name="T19" fmla="*/ 220663 h 147"/>
                <a:gd name="T20" fmla="*/ 998537 w 1132"/>
                <a:gd name="T21" fmla="*/ 220663 h 1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5851840" y="2815151"/>
              <a:ext cx="36000" cy="36000"/>
            </a:xfrm>
            <a:prstGeom prst="ellipse">
              <a:avLst/>
            </a:prstGeom>
            <a:solidFill>
              <a:srgbClr val="FF0000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5851840" y="3773555"/>
              <a:ext cx="36000" cy="36000"/>
            </a:xfrm>
            <a:prstGeom prst="ellipse">
              <a:avLst/>
            </a:prstGeom>
            <a:solidFill>
              <a:srgbClr val="FF0000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A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63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64" name="Text Box 35"/>
          <p:cNvSpPr txBox="1">
            <a:spLocks noChangeArrowheads="1"/>
          </p:cNvSpPr>
          <p:nvPr/>
        </p:nvSpPr>
        <p:spPr bwMode="auto">
          <a:xfrm>
            <a:off x="5273674" y="4802261"/>
            <a:ext cx="2898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Shunt Field Windings </a:t>
            </a:r>
            <a:r>
              <a:rPr lang="en-AU" altLang="en-US" sz="1600" dirty="0" smtClean="0"/>
              <a:t>have</a:t>
            </a:r>
            <a:br>
              <a:rPr lang="en-AU" altLang="en-US" sz="1600" dirty="0" smtClean="0"/>
            </a:br>
            <a:r>
              <a:rPr lang="en-AU" altLang="en-US" sz="1600" dirty="0" smtClean="0">
                <a:solidFill>
                  <a:srgbClr val="FF0000"/>
                </a:solidFill>
              </a:rPr>
              <a:t>many turns </a:t>
            </a:r>
            <a:r>
              <a:rPr lang="en-AU" altLang="en-US" sz="1600" dirty="0">
                <a:solidFill>
                  <a:srgbClr val="FF0000"/>
                </a:solidFill>
              </a:rPr>
              <a:t>of </a:t>
            </a:r>
            <a:r>
              <a:rPr lang="en-AU" altLang="en-US" sz="1600" dirty="0" smtClean="0">
                <a:solidFill>
                  <a:srgbClr val="FF0000"/>
                </a:solidFill>
              </a:rPr>
              <a:t>small CSA</a:t>
            </a:r>
            <a:br>
              <a:rPr lang="en-AU" altLang="en-US" sz="1600" dirty="0" smtClean="0">
                <a:solidFill>
                  <a:srgbClr val="FF0000"/>
                </a:solidFill>
              </a:rPr>
            </a:br>
            <a:r>
              <a:rPr lang="en-AU" altLang="en-US" sz="1600" dirty="0" smtClean="0"/>
              <a:t>giving </a:t>
            </a:r>
            <a:r>
              <a:rPr lang="en-AU" altLang="en-US" sz="1600" dirty="0" smtClean="0">
                <a:solidFill>
                  <a:srgbClr val="0000FF"/>
                </a:solidFill>
              </a:rPr>
              <a:t>HIGH Resistance</a:t>
            </a:r>
            <a:r>
              <a:rPr lang="en-AU" altLang="en-US" sz="1600" dirty="0" smtClean="0"/>
              <a:t> </a:t>
            </a:r>
            <a:endParaRPr lang="en-AU" altLang="en-US" sz="1600" dirty="0"/>
          </a:p>
        </p:txBody>
      </p:sp>
      <p:sp>
        <p:nvSpPr>
          <p:cNvPr id="65" name="Text Box 28"/>
          <p:cNvSpPr txBox="1">
            <a:spLocks noChangeArrowheads="1"/>
          </p:cNvSpPr>
          <p:nvPr/>
        </p:nvSpPr>
        <p:spPr bwMode="auto">
          <a:xfrm>
            <a:off x="5250656" y="5801578"/>
            <a:ext cx="32750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Series Field Windings have</a:t>
            </a:r>
            <a:br>
              <a:rPr lang="en-AU" altLang="en-US" sz="1600" dirty="0"/>
            </a:br>
            <a:r>
              <a:rPr lang="en-AU" altLang="en-US" sz="1600" dirty="0" smtClean="0">
                <a:solidFill>
                  <a:srgbClr val="FF0000"/>
                </a:solidFill>
              </a:rPr>
              <a:t>few </a:t>
            </a:r>
            <a:r>
              <a:rPr lang="en-AU" altLang="en-US" sz="1600" dirty="0">
                <a:solidFill>
                  <a:srgbClr val="FF0000"/>
                </a:solidFill>
              </a:rPr>
              <a:t>turns of </a:t>
            </a:r>
            <a:r>
              <a:rPr lang="en-AU" altLang="en-US" sz="1600" dirty="0" smtClean="0">
                <a:solidFill>
                  <a:srgbClr val="FF0000"/>
                </a:solidFill>
              </a:rPr>
              <a:t>large CSA</a:t>
            </a:r>
            <a:r>
              <a:rPr lang="en-AU" altLang="en-US" sz="1600" dirty="0" smtClean="0"/>
              <a:t/>
            </a:r>
            <a:br>
              <a:rPr lang="en-AU" altLang="en-US" sz="1600" dirty="0" smtClean="0"/>
            </a:br>
            <a:r>
              <a:rPr lang="en-AU" altLang="en-US" sz="1600" dirty="0" smtClean="0"/>
              <a:t>giving </a:t>
            </a:r>
            <a:r>
              <a:rPr lang="en-AU" altLang="en-US" sz="1600" dirty="0" smtClean="0">
                <a:solidFill>
                  <a:srgbClr val="0000FF"/>
                </a:solidFill>
              </a:rPr>
              <a:t>LOW Resistance</a:t>
            </a:r>
            <a:r>
              <a:rPr lang="en-AU" altLang="en-US" sz="1600" dirty="0" smtClean="0"/>
              <a:t>. </a:t>
            </a:r>
            <a:endParaRPr lang="en-AU" altLang="en-US" sz="16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359891" y="1520788"/>
            <a:ext cx="4212109" cy="2844007"/>
            <a:chOff x="251520" y="1845133"/>
            <a:chExt cx="4212109" cy="2844007"/>
          </a:xfrm>
        </p:grpSpPr>
        <p:sp>
          <p:nvSpPr>
            <p:cNvPr id="67" name="Line 19"/>
            <p:cNvSpPr>
              <a:spLocks noChangeShapeType="1"/>
            </p:cNvSpPr>
            <p:nvPr/>
          </p:nvSpPr>
          <p:spPr bwMode="auto">
            <a:xfrm flipH="1">
              <a:off x="3850630" y="2349165"/>
              <a:ext cx="0" cy="1871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68" name="Text Box 20"/>
            <p:cNvSpPr txBox="1">
              <a:spLocks noChangeArrowheads="1"/>
            </p:cNvSpPr>
            <p:nvPr/>
          </p:nvSpPr>
          <p:spPr bwMode="auto">
            <a:xfrm>
              <a:off x="3923159" y="3104133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V</a:t>
              </a:r>
              <a:r>
                <a:rPr lang="en-AU" altLang="en-US" sz="2000" baseline="-25000" dirty="0"/>
                <a:t>T</a:t>
              </a:r>
              <a:endParaRPr lang="en-AU" altLang="en-US" sz="2000" dirty="0"/>
            </a:p>
          </p:txBody>
        </p:sp>
        <p:sp>
          <p:nvSpPr>
            <p:cNvPr id="69" name="Text Box 13"/>
            <p:cNvSpPr txBox="1">
              <a:spLocks noChangeArrowheads="1"/>
            </p:cNvSpPr>
            <p:nvPr/>
          </p:nvSpPr>
          <p:spPr bwMode="auto">
            <a:xfrm>
              <a:off x="3958804" y="1845133"/>
              <a:ext cx="504825" cy="3968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70" name="Text Box 14"/>
            <p:cNvSpPr txBox="1">
              <a:spLocks noChangeArrowheads="1"/>
            </p:cNvSpPr>
            <p:nvPr/>
          </p:nvSpPr>
          <p:spPr bwMode="auto">
            <a:xfrm>
              <a:off x="3958804" y="4292265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sp>
          <p:nvSpPr>
            <p:cNvPr id="71" name="Text Box 62"/>
            <p:cNvSpPr txBox="1">
              <a:spLocks noChangeArrowheads="1"/>
            </p:cNvSpPr>
            <p:nvPr/>
          </p:nvSpPr>
          <p:spPr bwMode="auto">
            <a:xfrm>
              <a:off x="611201" y="3034574"/>
              <a:ext cx="5762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/>
                <a:t>R</a:t>
              </a:r>
              <a:r>
                <a:rPr lang="en-AU" altLang="en-US" sz="2000" baseline="-25000" dirty="0"/>
                <a:t>F</a:t>
              </a:r>
              <a:endParaRPr lang="en-AU" altLang="en-US" sz="2000" dirty="0"/>
            </a:p>
          </p:txBody>
        </p:sp>
        <p:cxnSp>
          <p:nvCxnSpPr>
            <p:cNvPr id="72" name="AutoShape 11"/>
            <p:cNvCxnSpPr>
              <a:cxnSpLocks noChangeShapeType="1"/>
              <a:stCxn id="74" idx="2"/>
              <a:endCxn id="86" idx="2"/>
            </p:cNvCxnSpPr>
            <p:nvPr/>
          </p:nvCxnSpPr>
          <p:spPr bwMode="auto">
            <a:xfrm rot="10800000">
              <a:off x="431701" y="3572396"/>
              <a:ext cx="3382640" cy="918306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" name="Oval 21"/>
            <p:cNvSpPr>
              <a:spLocks noChangeArrowheads="1"/>
            </p:cNvSpPr>
            <p:nvPr/>
          </p:nvSpPr>
          <p:spPr bwMode="auto">
            <a:xfrm>
              <a:off x="3814341" y="1971340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4" name="Oval 22"/>
            <p:cNvSpPr>
              <a:spLocks noChangeArrowheads="1"/>
            </p:cNvSpPr>
            <p:nvPr/>
          </p:nvSpPr>
          <p:spPr bwMode="auto">
            <a:xfrm>
              <a:off x="3814341" y="4418471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5" name="Rectangle 24"/>
            <p:cNvSpPr>
              <a:spLocks noChangeArrowheads="1"/>
            </p:cNvSpPr>
            <p:nvPr/>
          </p:nvSpPr>
          <p:spPr bwMode="auto">
            <a:xfrm>
              <a:off x="1978720" y="2347577"/>
              <a:ext cx="215900" cy="39687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6" name="Group 55"/>
            <p:cNvGrpSpPr>
              <a:grpSpLocks/>
            </p:cNvGrpSpPr>
            <p:nvPr/>
          </p:nvGrpSpPr>
          <p:grpSpPr bwMode="auto">
            <a:xfrm>
              <a:off x="1834257" y="3789027"/>
              <a:ext cx="503238" cy="503238"/>
              <a:chOff x="2902" y="1344"/>
              <a:chExt cx="317" cy="317"/>
            </a:xfrm>
          </p:grpSpPr>
          <p:grpSp>
            <p:nvGrpSpPr>
              <p:cNvPr id="87" name="Group 53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94" name="Line 26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95" name="Line 27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88" name="Line 28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89" name="Group 54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92" name="Line 29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93" name="Line 30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90" name="Line 31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91" name="Line 32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77" name="AutoShape 33"/>
            <p:cNvCxnSpPr>
              <a:cxnSpLocks noChangeShapeType="1"/>
              <a:stCxn id="75" idx="2"/>
              <a:endCxn id="82" idx="0"/>
            </p:cNvCxnSpPr>
            <p:nvPr/>
          </p:nvCxnSpPr>
          <p:spPr bwMode="auto">
            <a:xfrm>
              <a:off x="2086670" y="2744452"/>
              <a:ext cx="0" cy="39127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8" name="Text Box 35"/>
            <p:cNvSpPr txBox="1">
              <a:spLocks noChangeArrowheads="1"/>
            </p:cNvSpPr>
            <p:nvPr/>
          </p:nvSpPr>
          <p:spPr bwMode="auto">
            <a:xfrm>
              <a:off x="2186125" y="2386502"/>
              <a:ext cx="5762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/>
                <a:t>R</a:t>
              </a:r>
              <a:r>
                <a:rPr lang="en-AU" altLang="en-US" sz="2000" baseline="-25000" dirty="0"/>
                <a:t>S</a:t>
              </a:r>
              <a:endParaRPr lang="en-AU" altLang="en-US" sz="2000" dirty="0"/>
            </a:p>
          </p:txBody>
        </p:sp>
        <p:sp>
          <p:nvSpPr>
            <p:cNvPr id="79" name="Text Box 37"/>
            <p:cNvSpPr txBox="1">
              <a:spLocks noChangeArrowheads="1"/>
            </p:cNvSpPr>
            <p:nvPr/>
          </p:nvSpPr>
          <p:spPr bwMode="auto">
            <a:xfrm>
              <a:off x="2302570" y="3823952"/>
              <a:ext cx="5762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 err="1"/>
                <a:t>E</a:t>
              </a:r>
              <a:r>
                <a:rPr lang="en-AU" altLang="en-US" sz="2000" baseline="-25000" dirty="0" err="1"/>
                <a:t>g</a:t>
              </a:r>
              <a:endParaRPr lang="en-AU" altLang="en-US" sz="2000" dirty="0"/>
            </a:p>
          </p:txBody>
        </p:sp>
        <p:cxnSp>
          <p:nvCxnSpPr>
            <p:cNvPr id="80" name="AutoShape 47"/>
            <p:cNvCxnSpPr>
              <a:cxnSpLocks noChangeShapeType="1"/>
              <a:stCxn id="73" idx="2"/>
              <a:endCxn id="75" idx="0"/>
            </p:cNvCxnSpPr>
            <p:nvPr/>
          </p:nvCxnSpPr>
          <p:spPr bwMode="auto">
            <a:xfrm rot="10800000" flipV="1">
              <a:off x="2086671" y="2043571"/>
              <a:ext cx="1727671" cy="304006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AutoShape 49"/>
            <p:cNvCxnSpPr>
              <a:cxnSpLocks noChangeShapeType="1"/>
              <a:stCxn id="91" idx="0"/>
              <a:endCxn id="74" idx="2"/>
            </p:cNvCxnSpPr>
            <p:nvPr/>
          </p:nvCxnSpPr>
          <p:spPr bwMode="auto">
            <a:xfrm rot="16200000" flipH="1">
              <a:off x="2797312" y="3473672"/>
              <a:ext cx="306387" cy="1727671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Rectangle 51"/>
            <p:cNvSpPr>
              <a:spLocks noChangeArrowheads="1"/>
            </p:cNvSpPr>
            <p:nvPr/>
          </p:nvSpPr>
          <p:spPr bwMode="auto">
            <a:xfrm>
              <a:off x="1978720" y="3135731"/>
              <a:ext cx="215900" cy="36988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3" name="Text Box 52"/>
            <p:cNvSpPr txBox="1">
              <a:spLocks noChangeArrowheads="1"/>
            </p:cNvSpPr>
            <p:nvPr/>
          </p:nvSpPr>
          <p:spPr bwMode="auto">
            <a:xfrm>
              <a:off x="2186125" y="3105273"/>
              <a:ext cx="5762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/>
                <a:t>R</a:t>
              </a:r>
              <a:r>
                <a:rPr lang="en-AU" altLang="en-US" sz="2000" baseline="-25000" dirty="0"/>
                <a:t>A</a:t>
              </a:r>
              <a:endParaRPr lang="en-AU" altLang="en-US" sz="2000" dirty="0"/>
            </a:p>
          </p:txBody>
        </p:sp>
        <p:cxnSp>
          <p:nvCxnSpPr>
            <p:cNvPr id="84" name="AutoShape 56"/>
            <p:cNvCxnSpPr>
              <a:cxnSpLocks noChangeShapeType="1"/>
              <a:stCxn id="82" idx="2"/>
              <a:endCxn id="90" idx="1"/>
            </p:cNvCxnSpPr>
            <p:nvPr/>
          </p:nvCxnSpPr>
          <p:spPr bwMode="auto">
            <a:xfrm>
              <a:off x="2086670" y="3505618"/>
              <a:ext cx="1" cy="39135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5" name="AutoShape 58"/>
            <p:cNvCxnSpPr>
              <a:cxnSpLocks noChangeShapeType="1"/>
              <a:stCxn id="86" idx="0"/>
              <a:endCxn id="73" idx="2"/>
            </p:cNvCxnSpPr>
            <p:nvPr/>
          </p:nvCxnSpPr>
          <p:spPr bwMode="auto">
            <a:xfrm rot="5400000" flipH="1" flipV="1">
              <a:off x="1700715" y="774557"/>
              <a:ext cx="844612" cy="338264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6" name="Rectangle 61"/>
            <p:cNvSpPr>
              <a:spLocks noChangeArrowheads="1"/>
            </p:cNvSpPr>
            <p:nvPr/>
          </p:nvSpPr>
          <p:spPr bwMode="auto">
            <a:xfrm>
              <a:off x="251520" y="2888183"/>
              <a:ext cx="360362" cy="68421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932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86973-5827-42EE-AAE7-10C84DB03F57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8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D809ED-AD7B-4E8F-BD3A-61DC7F4F4FA6}" type="slidenum">
              <a:rPr lang="en-AU"/>
              <a:pPr>
                <a:defRPr/>
              </a:pPr>
              <a:t>17</a:t>
            </a:fld>
            <a:endParaRPr lang="en-AU"/>
          </a:p>
        </p:txBody>
      </p:sp>
      <p:cxnSp>
        <p:nvCxnSpPr>
          <p:cNvPr id="6148" name="AutoShape 10"/>
          <p:cNvCxnSpPr>
            <a:cxnSpLocks noChangeShapeType="1"/>
            <a:stCxn id="6167" idx="2"/>
            <a:endCxn id="6173" idx="2"/>
          </p:cNvCxnSpPr>
          <p:nvPr/>
        </p:nvCxnSpPr>
        <p:spPr bwMode="auto">
          <a:xfrm rot="10800000">
            <a:off x="971550" y="2938463"/>
            <a:ext cx="1604963" cy="41910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3452813" y="51276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6150" name="Text Box 12"/>
          <p:cNvSpPr txBox="1">
            <a:spLocks noChangeArrowheads="1"/>
          </p:cNvSpPr>
          <p:nvPr/>
        </p:nvSpPr>
        <p:spPr bwMode="auto">
          <a:xfrm>
            <a:off x="3417888" y="2960688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2</a:t>
            </a:r>
            <a:endParaRPr lang="en-AU" altLang="en-US"/>
          </a:p>
        </p:txBody>
      </p:sp>
      <p:sp>
        <p:nvSpPr>
          <p:cNvPr id="6151" name="Line 13"/>
          <p:cNvSpPr>
            <a:spLocks noChangeShapeType="1"/>
          </p:cNvSpPr>
          <p:nvPr/>
        </p:nvSpPr>
        <p:spPr bwMode="auto">
          <a:xfrm flipH="1">
            <a:off x="3957638" y="1233488"/>
            <a:ext cx="0" cy="1871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6152" name="Text Box 14"/>
          <p:cNvSpPr txBox="1">
            <a:spLocks noChangeArrowheads="1"/>
          </p:cNvSpPr>
          <p:nvPr/>
        </p:nvSpPr>
        <p:spPr bwMode="auto">
          <a:xfrm>
            <a:off x="3957638" y="1971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V</a:t>
            </a:r>
            <a:r>
              <a:rPr lang="en-AU" altLang="en-US" baseline="-25000"/>
              <a:t>T</a:t>
            </a:r>
            <a:endParaRPr lang="en-AU" altLang="en-US"/>
          </a:p>
        </p:txBody>
      </p:sp>
      <p:sp>
        <p:nvSpPr>
          <p:cNvPr id="6153" name="Oval 15"/>
          <p:cNvSpPr>
            <a:spLocks noChangeArrowheads="1"/>
          </p:cNvSpPr>
          <p:nvPr/>
        </p:nvSpPr>
        <p:spPr bwMode="auto">
          <a:xfrm>
            <a:off x="3884613" y="855663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54" name="Oval 16"/>
          <p:cNvSpPr>
            <a:spLocks noChangeArrowheads="1"/>
          </p:cNvSpPr>
          <p:nvPr/>
        </p:nvSpPr>
        <p:spPr bwMode="auto">
          <a:xfrm>
            <a:off x="3884613" y="3284538"/>
            <a:ext cx="144462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55" name="AutoShape 17"/>
          <p:cNvCxnSpPr>
            <a:cxnSpLocks noChangeShapeType="1"/>
            <a:stCxn id="6154" idx="2"/>
            <a:endCxn id="6167" idx="6"/>
          </p:cNvCxnSpPr>
          <p:nvPr/>
        </p:nvCxnSpPr>
        <p:spPr bwMode="auto">
          <a:xfrm rot="10800000">
            <a:off x="2641600" y="3357563"/>
            <a:ext cx="12287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6" name="Rectangle 18"/>
          <p:cNvSpPr>
            <a:spLocks noChangeArrowheads="1"/>
          </p:cNvSpPr>
          <p:nvPr/>
        </p:nvSpPr>
        <p:spPr bwMode="auto">
          <a:xfrm>
            <a:off x="2517775" y="1231900"/>
            <a:ext cx="215900" cy="3968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157" name="Group 19"/>
          <p:cNvGrpSpPr>
            <a:grpSpLocks/>
          </p:cNvGrpSpPr>
          <p:nvPr/>
        </p:nvGrpSpPr>
        <p:grpSpPr bwMode="auto">
          <a:xfrm>
            <a:off x="2373313" y="2673350"/>
            <a:ext cx="503237" cy="503238"/>
            <a:chOff x="2902" y="1344"/>
            <a:chExt cx="317" cy="317"/>
          </a:xfrm>
        </p:grpSpPr>
        <p:grpSp>
          <p:nvGrpSpPr>
            <p:cNvPr id="6220" name="Group 20"/>
            <p:cNvGrpSpPr>
              <a:grpSpLocks/>
            </p:cNvGrpSpPr>
            <p:nvPr/>
          </p:nvGrpSpPr>
          <p:grpSpPr bwMode="auto">
            <a:xfrm>
              <a:off x="2902" y="1424"/>
              <a:ext cx="317" cy="33"/>
              <a:chOff x="2902" y="1276"/>
              <a:chExt cx="317" cy="33"/>
            </a:xfrm>
          </p:grpSpPr>
          <p:sp>
            <p:nvSpPr>
              <p:cNvPr id="6227" name="Line 21"/>
              <p:cNvSpPr>
                <a:spLocks noChangeShapeType="1"/>
              </p:cNvSpPr>
              <p:nvPr/>
            </p:nvSpPr>
            <p:spPr bwMode="auto">
              <a:xfrm>
                <a:off x="2902" y="127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28" name="Line 22"/>
              <p:cNvSpPr>
                <a:spLocks noChangeShapeType="1"/>
              </p:cNvSpPr>
              <p:nvPr/>
            </p:nvSpPr>
            <p:spPr bwMode="auto">
              <a:xfrm>
                <a:off x="2970" y="130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6221" name="Line 23"/>
            <p:cNvSpPr>
              <a:spLocks noChangeShapeType="1"/>
            </p:cNvSpPr>
            <p:nvPr/>
          </p:nvSpPr>
          <p:spPr bwMode="auto">
            <a:xfrm>
              <a:off x="3061" y="1457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6222" name="Group 24"/>
            <p:cNvGrpSpPr>
              <a:grpSpLocks/>
            </p:cNvGrpSpPr>
            <p:nvPr/>
          </p:nvGrpSpPr>
          <p:grpSpPr bwMode="auto">
            <a:xfrm>
              <a:off x="2902" y="1559"/>
              <a:ext cx="317" cy="34"/>
              <a:chOff x="2902" y="1559"/>
              <a:chExt cx="317" cy="34"/>
            </a:xfrm>
          </p:grpSpPr>
          <p:sp>
            <p:nvSpPr>
              <p:cNvPr id="6225" name="Line 25"/>
              <p:cNvSpPr>
                <a:spLocks noChangeShapeType="1"/>
              </p:cNvSpPr>
              <p:nvPr/>
            </p:nvSpPr>
            <p:spPr bwMode="auto">
              <a:xfrm>
                <a:off x="2902" y="155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26" name="Line 26"/>
              <p:cNvSpPr>
                <a:spLocks noChangeShapeType="1"/>
              </p:cNvSpPr>
              <p:nvPr/>
            </p:nvSpPr>
            <p:spPr bwMode="auto">
              <a:xfrm>
                <a:off x="2970" y="159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6223" name="Line 27"/>
            <p:cNvSpPr>
              <a:spLocks noChangeShapeType="1"/>
            </p:cNvSpPr>
            <p:nvPr/>
          </p:nvSpPr>
          <p:spPr bwMode="auto">
            <a:xfrm>
              <a:off x="3061" y="1344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6224" name="Line 28"/>
            <p:cNvSpPr>
              <a:spLocks noChangeShapeType="1"/>
            </p:cNvSpPr>
            <p:nvPr/>
          </p:nvSpPr>
          <p:spPr bwMode="auto">
            <a:xfrm>
              <a:off x="3061" y="159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cxnSp>
        <p:nvCxnSpPr>
          <p:cNvPr id="6158" name="AutoShape 29"/>
          <p:cNvCxnSpPr>
            <a:cxnSpLocks noChangeShapeType="1"/>
            <a:stCxn id="6156" idx="2"/>
            <a:endCxn id="6169" idx="0"/>
          </p:cNvCxnSpPr>
          <p:nvPr/>
        </p:nvCxnSpPr>
        <p:spPr bwMode="auto">
          <a:xfrm>
            <a:off x="2625725" y="1643063"/>
            <a:ext cx="0" cy="4651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9" name="Text Box 30"/>
          <p:cNvSpPr txBox="1">
            <a:spLocks noChangeArrowheads="1"/>
          </p:cNvSpPr>
          <p:nvPr/>
        </p:nvSpPr>
        <p:spPr bwMode="auto">
          <a:xfrm>
            <a:off x="2841625" y="1350963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</a:t>
            </a:r>
            <a:r>
              <a:rPr lang="en-AU" altLang="en-US" baseline="-25000"/>
              <a:t>S</a:t>
            </a:r>
            <a:endParaRPr lang="en-AU" altLang="en-US"/>
          </a:p>
        </p:txBody>
      </p:sp>
      <p:sp>
        <p:nvSpPr>
          <p:cNvPr id="6160" name="Text Box 31"/>
          <p:cNvSpPr txBox="1">
            <a:spLocks noChangeArrowheads="1"/>
          </p:cNvSpPr>
          <p:nvPr/>
        </p:nvSpPr>
        <p:spPr bwMode="auto">
          <a:xfrm>
            <a:off x="2841625" y="2708275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E</a:t>
            </a:r>
            <a:r>
              <a:rPr lang="en-AU" altLang="en-US" baseline="-25000"/>
              <a:t>g</a:t>
            </a:r>
            <a:endParaRPr lang="en-AU" altLang="en-US"/>
          </a:p>
        </p:txBody>
      </p:sp>
      <p:sp>
        <p:nvSpPr>
          <p:cNvPr id="6161" name="Text Box 33"/>
          <p:cNvSpPr txBox="1">
            <a:spLocks noChangeArrowheads="1"/>
          </p:cNvSpPr>
          <p:nvPr/>
        </p:nvSpPr>
        <p:spPr bwMode="auto">
          <a:xfrm>
            <a:off x="3201988" y="110013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L</a:t>
            </a:r>
            <a:endParaRPr lang="en-AU" altLang="en-US" sz="2400"/>
          </a:p>
        </p:txBody>
      </p:sp>
      <p:sp>
        <p:nvSpPr>
          <p:cNvPr id="6162" name="AutoShape 34"/>
          <p:cNvSpPr>
            <a:spLocks noChangeArrowheads="1"/>
          </p:cNvSpPr>
          <p:nvPr/>
        </p:nvSpPr>
        <p:spPr bwMode="auto">
          <a:xfrm>
            <a:off x="3165475" y="10175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63" name="Oval 36"/>
          <p:cNvSpPr>
            <a:spLocks noChangeArrowheads="1"/>
          </p:cNvSpPr>
          <p:nvPr/>
        </p:nvSpPr>
        <p:spPr bwMode="auto">
          <a:xfrm>
            <a:off x="2606675" y="908050"/>
            <a:ext cx="36513" cy="36513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64" name="AutoShape 37"/>
          <p:cNvCxnSpPr>
            <a:cxnSpLocks noChangeShapeType="1"/>
            <a:stCxn id="6153" idx="2"/>
            <a:endCxn id="6163" idx="6"/>
          </p:cNvCxnSpPr>
          <p:nvPr/>
        </p:nvCxnSpPr>
        <p:spPr bwMode="auto">
          <a:xfrm flipH="1" flipV="1">
            <a:off x="2657475" y="927100"/>
            <a:ext cx="121285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9526" name="AutoShape 38"/>
          <p:cNvCxnSpPr>
            <a:cxnSpLocks noChangeShapeType="1"/>
            <a:stCxn id="6163" idx="2"/>
            <a:endCxn id="6173" idx="0"/>
          </p:cNvCxnSpPr>
          <p:nvPr/>
        </p:nvCxnSpPr>
        <p:spPr bwMode="auto">
          <a:xfrm rot="10800000" flipV="1">
            <a:off x="971550" y="927100"/>
            <a:ext cx="1620838" cy="1298575"/>
          </a:xfrm>
          <a:prstGeom prst="bentConnector2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6" name="AutoShape 39"/>
          <p:cNvCxnSpPr>
            <a:cxnSpLocks noChangeShapeType="1"/>
            <a:stCxn id="6163" idx="4"/>
            <a:endCxn id="6156" idx="0"/>
          </p:cNvCxnSpPr>
          <p:nvPr/>
        </p:nvCxnSpPr>
        <p:spPr bwMode="auto">
          <a:xfrm>
            <a:off x="2625725" y="958850"/>
            <a:ext cx="0" cy="258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7" name="Oval 40"/>
          <p:cNvSpPr>
            <a:spLocks noChangeArrowheads="1"/>
          </p:cNvSpPr>
          <p:nvPr/>
        </p:nvSpPr>
        <p:spPr bwMode="auto">
          <a:xfrm>
            <a:off x="2590800" y="3338513"/>
            <a:ext cx="36513" cy="36512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68" name="AutoShape 41"/>
          <p:cNvCxnSpPr>
            <a:cxnSpLocks noChangeShapeType="1"/>
            <a:stCxn id="6224" idx="0"/>
            <a:endCxn id="6167" idx="7"/>
          </p:cNvCxnSpPr>
          <p:nvPr/>
        </p:nvCxnSpPr>
        <p:spPr bwMode="auto">
          <a:xfrm flipH="1">
            <a:off x="2622550" y="3054350"/>
            <a:ext cx="3175" cy="2746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9" name="Rectangle 43"/>
          <p:cNvSpPr>
            <a:spLocks noChangeArrowheads="1"/>
          </p:cNvSpPr>
          <p:nvPr/>
        </p:nvSpPr>
        <p:spPr bwMode="auto">
          <a:xfrm>
            <a:off x="2517775" y="2122488"/>
            <a:ext cx="215900" cy="369887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70" name="Text Box 44"/>
          <p:cNvSpPr txBox="1">
            <a:spLocks noChangeArrowheads="1"/>
          </p:cNvSpPr>
          <p:nvPr/>
        </p:nvSpPr>
        <p:spPr bwMode="auto">
          <a:xfrm>
            <a:off x="2841625" y="2097088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</a:t>
            </a:r>
            <a:r>
              <a:rPr lang="en-AU" altLang="en-US" baseline="-25000"/>
              <a:t>A</a:t>
            </a:r>
            <a:endParaRPr lang="en-AU" altLang="en-US"/>
          </a:p>
        </p:txBody>
      </p:sp>
      <p:cxnSp>
        <p:nvCxnSpPr>
          <p:cNvPr id="6171" name="AutoShape 45"/>
          <p:cNvCxnSpPr>
            <a:cxnSpLocks noChangeShapeType="1"/>
            <a:stCxn id="6169" idx="2"/>
            <a:endCxn id="6223" idx="1"/>
          </p:cNvCxnSpPr>
          <p:nvPr/>
        </p:nvCxnSpPr>
        <p:spPr bwMode="auto">
          <a:xfrm>
            <a:off x="2625725" y="2506663"/>
            <a:ext cx="0" cy="2889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72" name="Text Box 46"/>
          <p:cNvSpPr txBox="1">
            <a:spLocks noChangeArrowheads="1"/>
          </p:cNvSpPr>
          <p:nvPr/>
        </p:nvSpPr>
        <p:spPr bwMode="auto">
          <a:xfrm>
            <a:off x="1544638" y="2420938"/>
            <a:ext cx="684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F</a:t>
            </a:r>
            <a:endParaRPr lang="en-AU" altLang="en-US" sz="2400"/>
          </a:p>
        </p:txBody>
      </p:sp>
      <p:sp>
        <p:nvSpPr>
          <p:cNvPr id="6173" name="Rectangle 50"/>
          <p:cNvSpPr>
            <a:spLocks noChangeArrowheads="1"/>
          </p:cNvSpPr>
          <p:nvPr/>
        </p:nvSpPr>
        <p:spPr bwMode="auto">
          <a:xfrm>
            <a:off x="790575" y="2239963"/>
            <a:ext cx="360363" cy="68421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74" name="Text Box 51"/>
          <p:cNvSpPr txBox="1">
            <a:spLocks noChangeArrowheads="1"/>
          </p:cNvSpPr>
          <p:nvPr/>
        </p:nvSpPr>
        <p:spPr bwMode="auto">
          <a:xfrm>
            <a:off x="142875" y="2384425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/>
              <a:t>R</a:t>
            </a:r>
            <a:r>
              <a:rPr lang="en-AU" altLang="en-US" baseline="-25000"/>
              <a:t>F</a:t>
            </a:r>
            <a:endParaRPr lang="en-AU" altLang="en-US"/>
          </a:p>
        </p:txBody>
      </p:sp>
      <p:sp>
        <p:nvSpPr>
          <p:cNvPr id="6175" name="AutoShape 52"/>
          <p:cNvSpPr>
            <a:spLocks noChangeArrowheads="1"/>
          </p:cNvSpPr>
          <p:nvPr/>
        </p:nvSpPr>
        <p:spPr bwMode="auto">
          <a:xfrm rot="16200000" flipH="1">
            <a:off x="1150937" y="2492376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76" name="Text Box 55"/>
          <p:cNvSpPr txBox="1">
            <a:spLocks noChangeArrowheads="1"/>
          </p:cNvSpPr>
          <p:nvPr/>
        </p:nvSpPr>
        <p:spPr bwMode="auto">
          <a:xfrm>
            <a:off x="1870075" y="1700213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A</a:t>
            </a:r>
            <a:endParaRPr lang="en-AU" altLang="en-US" sz="2400"/>
          </a:p>
        </p:txBody>
      </p:sp>
      <p:sp>
        <p:nvSpPr>
          <p:cNvPr id="6177" name="AutoShape 56"/>
          <p:cNvSpPr>
            <a:spLocks noChangeArrowheads="1"/>
          </p:cNvSpPr>
          <p:nvPr/>
        </p:nvSpPr>
        <p:spPr bwMode="auto">
          <a:xfrm rot="-5400000">
            <a:off x="2049462" y="1844676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78" name="AutoShape 57"/>
          <p:cNvCxnSpPr>
            <a:cxnSpLocks noChangeShapeType="1"/>
            <a:stCxn id="6196" idx="2"/>
            <a:endCxn id="6202" idx="2"/>
          </p:cNvCxnSpPr>
          <p:nvPr/>
        </p:nvCxnSpPr>
        <p:spPr bwMode="auto">
          <a:xfrm rot="10800000">
            <a:off x="5294313" y="2938463"/>
            <a:ext cx="1604962" cy="41910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79" name="Text Box 58"/>
          <p:cNvSpPr txBox="1">
            <a:spLocks noChangeArrowheads="1"/>
          </p:cNvSpPr>
          <p:nvPr/>
        </p:nvSpPr>
        <p:spPr bwMode="auto">
          <a:xfrm>
            <a:off x="7775575" y="512763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1</a:t>
            </a:r>
            <a:endParaRPr lang="en-AU" altLang="en-US"/>
          </a:p>
        </p:txBody>
      </p:sp>
      <p:sp>
        <p:nvSpPr>
          <p:cNvPr id="6180" name="Text Box 59"/>
          <p:cNvSpPr txBox="1">
            <a:spLocks noChangeArrowheads="1"/>
          </p:cNvSpPr>
          <p:nvPr/>
        </p:nvSpPr>
        <p:spPr bwMode="auto">
          <a:xfrm>
            <a:off x="7740650" y="2960688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A</a:t>
            </a:r>
            <a:r>
              <a:rPr lang="en-AU" altLang="en-US" baseline="-25000"/>
              <a:t>2</a:t>
            </a:r>
            <a:endParaRPr lang="en-AU" altLang="en-US"/>
          </a:p>
        </p:txBody>
      </p:sp>
      <p:sp>
        <p:nvSpPr>
          <p:cNvPr id="6181" name="Line 60"/>
          <p:cNvSpPr>
            <a:spLocks noChangeShapeType="1"/>
          </p:cNvSpPr>
          <p:nvPr/>
        </p:nvSpPr>
        <p:spPr bwMode="auto">
          <a:xfrm flipH="1">
            <a:off x="8280400" y="1233488"/>
            <a:ext cx="0" cy="1871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6182" name="Text Box 61"/>
          <p:cNvSpPr txBox="1">
            <a:spLocks noChangeArrowheads="1"/>
          </p:cNvSpPr>
          <p:nvPr/>
        </p:nvSpPr>
        <p:spPr bwMode="auto">
          <a:xfrm>
            <a:off x="8280400" y="1971675"/>
            <a:ext cx="50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/>
              <a:t>V</a:t>
            </a:r>
            <a:r>
              <a:rPr lang="en-AU" altLang="en-US" baseline="-25000"/>
              <a:t>T</a:t>
            </a:r>
            <a:endParaRPr lang="en-AU" altLang="en-US"/>
          </a:p>
        </p:txBody>
      </p:sp>
      <p:sp>
        <p:nvSpPr>
          <p:cNvPr id="6183" name="Oval 62"/>
          <p:cNvSpPr>
            <a:spLocks noChangeArrowheads="1"/>
          </p:cNvSpPr>
          <p:nvPr/>
        </p:nvSpPr>
        <p:spPr bwMode="auto">
          <a:xfrm>
            <a:off x="8207375" y="855663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84" name="Oval 63"/>
          <p:cNvSpPr>
            <a:spLocks noChangeArrowheads="1"/>
          </p:cNvSpPr>
          <p:nvPr/>
        </p:nvSpPr>
        <p:spPr bwMode="auto">
          <a:xfrm>
            <a:off x="8207375" y="3284538"/>
            <a:ext cx="144463" cy="1444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85" name="AutoShape 64"/>
          <p:cNvCxnSpPr>
            <a:cxnSpLocks noChangeShapeType="1"/>
            <a:stCxn id="6184" idx="2"/>
            <a:endCxn id="6196" idx="6"/>
          </p:cNvCxnSpPr>
          <p:nvPr/>
        </p:nvCxnSpPr>
        <p:spPr bwMode="auto">
          <a:xfrm rot="10800000">
            <a:off x="6964363" y="3357563"/>
            <a:ext cx="12287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86" name="Rectangle 65"/>
          <p:cNvSpPr>
            <a:spLocks noChangeArrowheads="1"/>
          </p:cNvSpPr>
          <p:nvPr/>
        </p:nvSpPr>
        <p:spPr bwMode="auto">
          <a:xfrm>
            <a:off x="6840538" y="1231900"/>
            <a:ext cx="215900" cy="3968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187" name="Group 66"/>
          <p:cNvGrpSpPr>
            <a:grpSpLocks/>
          </p:cNvGrpSpPr>
          <p:nvPr/>
        </p:nvGrpSpPr>
        <p:grpSpPr bwMode="auto">
          <a:xfrm>
            <a:off x="6696075" y="2673350"/>
            <a:ext cx="503238" cy="503238"/>
            <a:chOff x="2902" y="1344"/>
            <a:chExt cx="317" cy="317"/>
          </a:xfrm>
        </p:grpSpPr>
        <p:grpSp>
          <p:nvGrpSpPr>
            <p:cNvPr id="6211" name="Group 67"/>
            <p:cNvGrpSpPr>
              <a:grpSpLocks/>
            </p:cNvGrpSpPr>
            <p:nvPr/>
          </p:nvGrpSpPr>
          <p:grpSpPr bwMode="auto">
            <a:xfrm>
              <a:off x="2902" y="1424"/>
              <a:ext cx="317" cy="33"/>
              <a:chOff x="2902" y="1276"/>
              <a:chExt cx="317" cy="33"/>
            </a:xfrm>
          </p:grpSpPr>
          <p:sp>
            <p:nvSpPr>
              <p:cNvPr id="6218" name="Line 68"/>
              <p:cNvSpPr>
                <a:spLocks noChangeShapeType="1"/>
              </p:cNvSpPr>
              <p:nvPr/>
            </p:nvSpPr>
            <p:spPr bwMode="auto">
              <a:xfrm>
                <a:off x="2902" y="127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19" name="Line 69"/>
              <p:cNvSpPr>
                <a:spLocks noChangeShapeType="1"/>
              </p:cNvSpPr>
              <p:nvPr/>
            </p:nvSpPr>
            <p:spPr bwMode="auto">
              <a:xfrm>
                <a:off x="2970" y="130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6212" name="Line 70"/>
            <p:cNvSpPr>
              <a:spLocks noChangeShapeType="1"/>
            </p:cNvSpPr>
            <p:nvPr/>
          </p:nvSpPr>
          <p:spPr bwMode="auto">
            <a:xfrm>
              <a:off x="3061" y="1457"/>
              <a:ext cx="0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grpSp>
          <p:nvGrpSpPr>
            <p:cNvPr id="6213" name="Group 71"/>
            <p:cNvGrpSpPr>
              <a:grpSpLocks/>
            </p:cNvGrpSpPr>
            <p:nvPr/>
          </p:nvGrpSpPr>
          <p:grpSpPr bwMode="auto">
            <a:xfrm>
              <a:off x="2902" y="1559"/>
              <a:ext cx="317" cy="34"/>
              <a:chOff x="2902" y="1559"/>
              <a:chExt cx="317" cy="34"/>
            </a:xfrm>
          </p:grpSpPr>
          <p:sp>
            <p:nvSpPr>
              <p:cNvPr id="6216" name="Line 72"/>
              <p:cNvSpPr>
                <a:spLocks noChangeShapeType="1"/>
              </p:cNvSpPr>
              <p:nvPr/>
            </p:nvSpPr>
            <p:spPr bwMode="auto">
              <a:xfrm>
                <a:off x="2902" y="155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6217" name="Line 73"/>
              <p:cNvSpPr>
                <a:spLocks noChangeShapeType="1"/>
              </p:cNvSpPr>
              <p:nvPr/>
            </p:nvSpPr>
            <p:spPr bwMode="auto">
              <a:xfrm>
                <a:off x="2970" y="159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6214" name="Line 74"/>
            <p:cNvSpPr>
              <a:spLocks noChangeShapeType="1"/>
            </p:cNvSpPr>
            <p:nvPr/>
          </p:nvSpPr>
          <p:spPr bwMode="auto">
            <a:xfrm>
              <a:off x="3061" y="1344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6215" name="Line 75"/>
            <p:cNvSpPr>
              <a:spLocks noChangeShapeType="1"/>
            </p:cNvSpPr>
            <p:nvPr/>
          </p:nvSpPr>
          <p:spPr bwMode="auto">
            <a:xfrm>
              <a:off x="3061" y="1593"/>
              <a:ext cx="0" cy="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sp>
        <p:nvSpPr>
          <p:cNvPr id="6188" name="Text Box 77"/>
          <p:cNvSpPr txBox="1">
            <a:spLocks noChangeArrowheads="1"/>
          </p:cNvSpPr>
          <p:nvPr/>
        </p:nvSpPr>
        <p:spPr bwMode="auto">
          <a:xfrm>
            <a:off x="7164388" y="1350963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</a:t>
            </a:r>
            <a:r>
              <a:rPr lang="en-AU" altLang="en-US" baseline="-25000"/>
              <a:t>S</a:t>
            </a:r>
            <a:endParaRPr lang="en-AU" altLang="en-US"/>
          </a:p>
        </p:txBody>
      </p:sp>
      <p:sp>
        <p:nvSpPr>
          <p:cNvPr id="6189" name="Text Box 78"/>
          <p:cNvSpPr txBox="1">
            <a:spLocks noChangeArrowheads="1"/>
          </p:cNvSpPr>
          <p:nvPr/>
        </p:nvSpPr>
        <p:spPr bwMode="auto">
          <a:xfrm>
            <a:off x="7164388" y="2708275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E</a:t>
            </a:r>
            <a:r>
              <a:rPr lang="en-AU" altLang="en-US" baseline="-25000"/>
              <a:t>g</a:t>
            </a:r>
            <a:endParaRPr lang="en-AU" altLang="en-US"/>
          </a:p>
        </p:txBody>
      </p:sp>
      <p:sp>
        <p:nvSpPr>
          <p:cNvPr id="6190" name="Text Box 79"/>
          <p:cNvSpPr txBox="1">
            <a:spLocks noChangeArrowheads="1"/>
          </p:cNvSpPr>
          <p:nvPr/>
        </p:nvSpPr>
        <p:spPr bwMode="auto">
          <a:xfrm>
            <a:off x="7524750" y="110013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L</a:t>
            </a:r>
            <a:endParaRPr lang="en-AU" altLang="en-US" sz="2400"/>
          </a:p>
        </p:txBody>
      </p:sp>
      <p:sp>
        <p:nvSpPr>
          <p:cNvPr id="6191" name="AutoShape 80"/>
          <p:cNvSpPr>
            <a:spLocks noChangeArrowheads="1"/>
          </p:cNvSpPr>
          <p:nvPr/>
        </p:nvSpPr>
        <p:spPr bwMode="auto">
          <a:xfrm>
            <a:off x="7488238" y="10175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92" name="Oval 81"/>
          <p:cNvSpPr>
            <a:spLocks noChangeArrowheads="1"/>
          </p:cNvSpPr>
          <p:nvPr/>
        </p:nvSpPr>
        <p:spPr bwMode="auto">
          <a:xfrm>
            <a:off x="6929438" y="908050"/>
            <a:ext cx="36512" cy="36513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93" name="AutoShape 82"/>
          <p:cNvCxnSpPr>
            <a:cxnSpLocks noChangeShapeType="1"/>
            <a:stCxn id="6183" idx="2"/>
            <a:endCxn id="6192" idx="6"/>
          </p:cNvCxnSpPr>
          <p:nvPr/>
        </p:nvCxnSpPr>
        <p:spPr bwMode="auto">
          <a:xfrm flipH="1" flipV="1">
            <a:off x="6980238" y="927100"/>
            <a:ext cx="121285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9571" name="AutoShape 83"/>
          <p:cNvCxnSpPr>
            <a:cxnSpLocks noChangeShapeType="1"/>
            <a:stCxn id="6198" idx="0"/>
            <a:endCxn id="6202" idx="0"/>
          </p:cNvCxnSpPr>
          <p:nvPr/>
        </p:nvCxnSpPr>
        <p:spPr bwMode="auto">
          <a:xfrm rot="-5400000" flipH="1" flipV="1">
            <a:off x="6062663" y="1339850"/>
            <a:ext cx="117475" cy="1654175"/>
          </a:xfrm>
          <a:prstGeom prst="bentConnector3">
            <a:avLst>
              <a:gd name="adj1" fmla="val -182431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95" name="AutoShape 84"/>
          <p:cNvCxnSpPr>
            <a:cxnSpLocks noChangeShapeType="1"/>
            <a:stCxn id="6192" idx="4"/>
            <a:endCxn id="6186" idx="0"/>
          </p:cNvCxnSpPr>
          <p:nvPr/>
        </p:nvCxnSpPr>
        <p:spPr bwMode="auto">
          <a:xfrm>
            <a:off x="6948488" y="958850"/>
            <a:ext cx="0" cy="2587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6" name="Oval 85"/>
          <p:cNvSpPr>
            <a:spLocks noChangeArrowheads="1"/>
          </p:cNvSpPr>
          <p:nvPr/>
        </p:nvSpPr>
        <p:spPr bwMode="auto">
          <a:xfrm>
            <a:off x="6913563" y="3338513"/>
            <a:ext cx="36512" cy="36512"/>
          </a:xfrm>
          <a:prstGeom prst="ellipse">
            <a:avLst/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6197" name="AutoShape 86"/>
          <p:cNvCxnSpPr>
            <a:cxnSpLocks noChangeShapeType="1"/>
            <a:stCxn id="6215" idx="0"/>
            <a:endCxn id="6196" idx="7"/>
          </p:cNvCxnSpPr>
          <p:nvPr/>
        </p:nvCxnSpPr>
        <p:spPr bwMode="auto">
          <a:xfrm flipH="1">
            <a:off x="6945313" y="3054350"/>
            <a:ext cx="3175" cy="2746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8" name="Rectangle 87"/>
          <p:cNvSpPr>
            <a:spLocks noChangeArrowheads="1"/>
          </p:cNvSpPr>
          <p:nvPr/>
        </p:nvSpPr>
        <p:spPr bwMode="auto">
          <a:xfrm>
            <a:off x="6840538" y="2122488"/>
            <a:ext cx="215900" cy="369887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99" name="Text Box 88"/>
          <p:cNvSpPr txBox="1">
            <a:spLocks noChangeArrowheads="1"/>
          </p:cNvSpPr>
          <p:nvPr/>
        </p:nvSpPr>
        <p:spPr bwMode="auto">
          <a:xfrm>
            <a:off x="7164388" y="2097088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</a:t>
            </a:r>
            <a:r>
              <a:rPr lang="en-AU" altLang="en-US" baseline="-25000"/>
              <a:t>A</a:t>
            </a:r>
            <a:endParaRPr lang="en-AU" altLang="en-US"/>
          </a:p>
        </p:txBody>
      </p:sp>
      <p:cxnSp>
        <p:nvCxnSpPr>
          <p:cNvPr id="6200" name="AutoShape 89"/>
          <p:cNvCxnSpPr>
            <a:cxnSpLocks noChangeShapeType="1"/>
            <a:stCxn id="6198" idx="2"/>
            <a:endCxn id="6214" idx="1"/>
          </p:cNvCxnSpPr>
          <p:nvPr/>
        </p:nvCxnSpPr>
        <p:spPr bwMode="auto">
          <a:xfrm>
            <a:off x="6948488" y="2506663"/>
            <a:ext cx="0" cy="2889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01" name="Text Box 90"/>
          <p:cNvSpPr txBox="1">
            <a:spLocks noChangeArrowheads="1"/>
          </p:cNvSpPr>
          <p:nvPr/>
        </p:nvSpPr>
        <p:spPr bwMode="auto">
          <a:xfrm>
            <a:off x="5580063" y="2287588"/>
            <a:ext cx="684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I</a:t>
            </a:r>
            <a:r>
              <a:rPr lang="en-AU" altLang="en-US" sz="2400" baseline="-25000"/>
              <a:t>F</a:t>
            </a:r>
            <a:endParaRPr lang="en-AU" altLang="en-US" sz="2400"/>
          </a:p>
        </p:txBody>
      </p:sp>
      <p:sp>
        <p:nvSpPr>
          <p:cNvPr id="6202" name="Rectangle 91"/>
          <p:cNvSpPr>
            <a:spLocks noChangeArrowheads="1"/>
          </p:cNvSpPr>
          <p:nvPr/>
        </p:nvSpPr>
        <p:spPr bwMode="auto">
          <a:xfrm>
            <a:off x="5113338" y="2239963"/>
            <a:ext cx="360362" cy="68421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03" name="Text Box 92"/>
          <p:cNvSpPr txBox="1">
            <a:spLocks noChangeArrowheads="1"/>
          </p:cNvSpPr>
          <p:nvPr/>
        </p:nvSpPr>
        <p:spPr bwMode="auto">
          <a:xfrm>
            <a:off x="4465638" y="2384425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r>
              <a:rPr lang="en-AU" altLang="en-US"/>
              <a:t>R</a:t>
            </a:r>
            <a:r>
              <a:rPr lang="en-AU" altLang="en-US" baseline="-25000"/>
              <a:t>F</a:t>
            </a:r>
            <a:endParaRPr lang="en-AU" altLang="en-US"/>
          </a:p>
        </p:txBody>
      </p:sp>
      <p:sp>
        <p:nvSpPr>
          <p:cNvPr id="6204" name="AutoShape 93"/>
          <p:cNvSpPr>
            <a:spLocks noChangeArrowheads="1"/>
          </p:cNvSpPr>
          <p:nvPr/>
        </p:nvSpPr>
        <p:spPr bwMode="auto">
          <a:xfrm rot="16200000" flipH="1">
            <a:off x="5364162" y="252888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05" name="Text Box 94"/>
          <p:cNvSpPr txBox="1">
            <a:spLocks noChangeArrowheads="1"/>
          </p:cNvSpPr>
          <p:nvPr/>
        </p:nvSpPr>
        <p:spPr bwMode="auto">
          <a:xfrm>
            <a:off x="6084888" y="2276475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400"/>
              <a:t>I</a:t>
            </a:r>
            <a:r>
              <a:rPr lang="en-AU" altLang="en-US" sz="2400" baseline="-25000"/>
              <a:t>A</a:t>
            </a:r>
            <a:endParaRPr lang="en-AU" altLang="en-US" sz="2400"/>
          </a:p>
        </p:txBody>
      </p:sp>
      <p:sp>
        <p:nvSpPr>
          <p:cNvPr id="6206" name="AutoShape 95"/>
          <p:cNvSpPr>
            <a:spLocks noChangeArrowheads="1"/>
          </p:cNvSpPr>
          <p:nvPr/>
        </p:nvSpPr>
        <p:spPr bwMode="auto">
          <a:xfrm rot="-5400000">
            <a:off x="6264275" y="242093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07" name="Text Box 96"/>
          <p:cNvSpPr txBox="1">
            <a:spLocks noChangeArrowheads="1"/>
          </p:cNvSpPr>
          <p:nvPr/>
        </p:nvSpPr>
        <p:spPr bwMode="auto">
          <a:xfrm>
            <a:off x="1222375" y="3752850"/>
            <a:ext cx="177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Long Shunt</a:t>
            </a:r>
          </a:p>
        </p:txBody>
      </p:sp>
      <p:sp>
        <p:nvSpPr>
          <p:cNvPr id="6208" name="Text Box 97"/>
          <p:cNvSpPr txBox="1">
            <a:spLocks noChangeArrowheads="1"/>
          </p:cNvSpPr>
          <p:nvPr/>
        </p:nvSpPr>
        <p:spPr bwMode="auto">
          <a:xfrm>
            <a:off x="5765800" y="3752850"/>
            <a:ext cx="196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400"/>
              <a:t>Short Shunt</a:t>
            </a:r>
          </a:p>
        </p:txBody>
      </p:sp>
      <p:cxnSp>
        <p:nvCxnSpPr>
          <p:cNvPr id="6209" name="AutoShape 76"/>
          <p:cNvCxnSpPr>
            <a:cxnSpLocks noChangeShapeType="1"/>
            <a:stCxn id="6186" idx="2"/>
            <a:endCxn id="6198" idx="0"/>
          </p:cNvCxnSpPr>
          <p:nvPr/>
        </p:nvCxnSpPr>
        <p:spPr bwMode="auto">
          <a:xfrm>
            <a:off x="6948488" y="1643063"/>
            <a:ext cx="0" cy="4651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9587" name="Oval 99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80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366754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750"/>
                                        <p:tgtEl>
                                          <p:spTgt spid="31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750"/>
                                        <p:tgtEl>
                                          <p:spTgt spid="31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9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58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5D5826-F212-45C1-9B7E-D619A4D5D76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33439-EE47-45DE-A8DF-E7F025ADFAB0}" type="slidenum">
              <a:rPr lang="en-AU"/>
              <a:pPr>
                <a:defRPr/>
              </a:pPr>
              <a:t>18</a:t>
            </a:fld>
            <a:endParaRPr lang="en-AU"/>
          </a:p>
        </p:txBody>
      </p:sp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1681163" y="368300"/>
            <a:ext cx="6562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28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Compound Generator Characteristics</a:t>
            </a:r>
          </a:p>
        </p:txBody>
      </p:sp>
      <p:sp>
        <p:nvSpPr>
          <p:cNvPr id="257028" name="Line 4"/>
          <p:cNvSpPr>
            <a:spLocks noChangeShapeType="1"/>
          </p:cNvSpPr>
          <p:nvPr/>
        </p:nvSpPr>
        <p:spPr bwMode="auto">
          <a:xfrm>
            <a:off x="1665288" y="5976938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57029" name="Text Box 5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Load Current - Amps</a:t>
            </a:r>
          </a:p>
        </p:txBody>
      </p:sp>
      <p:sp>
        <p:nvSpPr>
          <p:cNvPr id="257030" name="Line 6"/>
          <p:cNvSpPr>
            <a:spLocks noChangeShapeType="1"/>
          </p:cNvSpPr>
          <p:nvPr/>
        </p:nvSpPr>
        <p:spPr bwMode="auto">
          <a:xfrm rot="-5400000">
            <a:off x="-869156" y="3442494"/>
            <a:ext cx="50688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7031" name="Text Box 7"/>
          <p:cNvSpPr txBox="1">
            <a:spLocks noChangeArrowheads="1"/>
          </p:cNvSpPr>
          <p:nvPr/>
        </p:nvSpPr>
        <p:spPr bwMode="auto">
          <a:xfrm rot="-5400000">
            <a:off x="-300831" y="3369469"/>
            <a:ext cx="3127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Output – Terminal Voltage</a:t>
            </a:r>
          </a:p>
        </p:txBody>
      </p:sp>
      <p:sp>
        <p:nvSpPr>
          <p:cNvPr id="257032" name="Text Box 8"/>
          <p:cNvSpPr txBox="1">
            <a:spLocks noChangeArrowheads="1"/>
          </p:cNvSpPr>
          <p:nvPr/>
        </p:nvSpPr>
        <p:spPr bwMode="auto">
          <a:xfrm>
            <a:off x="2649538" y="2259013"/>
            <a:ext cx="2209800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Rated Voltage</a:t>
            </a:r>
          </a:p>
        </p:txBody>
      </p:sp>
      <p:cxnSp>
        <p:nvCxnSpPr>
          <p:cNvPr id="257033" name="AutoShape 9"/>
          <p:cNvCxnSpPr>
            <a:cxnSpLocks noChangeShapeType="1"/>
            <a:stCxn id="257032" idx="1"/>
          </p:cNvCxnSpPr>
          <p:nvPr/>
        </p:nvCxnSpPr>
        <p:spPr bwMode="auto">
          <a:xfrm flipH="1" flipV="1">
            <a:off x="1655763" y="1739900"/>
            <a:ext cx="979487" cy="7620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34" name="Freeform 10"/>
          <p:cNvSpPr>
            <a:spLocks/>
          </p:cNvSpPr>
          <p:nvPr/>
        </p:nvSpPr>
        <p:spPr bwMode="auto">
          <a:xfrm>
            <a:off x="1655763" y="1733550"/>
            <a:ext cx="6110287" cy="6350"/>
          </a:xfrm>
          <a:custGeom>
            <a:avLst/>
            <a:gdLst>
              <a:gd name="T0" fmla="*/ 0 w 3849"/>
              <a:gd name="T1" fmla="*/ 6350 h 4"/>
              <a:gd name="T2" fmla="*/ 6110287 w 3849"/>
              <a:gd name="T3" fmla="*/ 0 h 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849" h="4">
                <a:moveTo>
                  <a:pt x="0" y="4"/>
                </a:moveTo>
                <a:lnTo>
                  <a:pt x="3849" y="0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7035" name="Freeform 11"/>
          <p:cNvSpPr>
            <a:spLocks/>
          </p:cNvSpPr>
          <p:nvPr/>
        </p:nvSpPr>
        <p:spPr bwMode="auto">
          <a:xfrm>
            <a:off x="6734175" y="1203325"/>
            <a:ext cx="1588" cy="4781550"/>
          </a:xfrm>
          <a:custGeom>
            <a:avLst/>
            <a:gdLst>
              <a:gd name="T0" fmla="*/ 0 w 1"/>
              <a:gd name="T1" fmla="*/ 0 h 3012"/>
              <a:gd name="T2" fmla="*/ 0 w 1"/>
              <a:gd name="T3" fmla="*/ 4781550 h 30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3012">
                <a:moveTo>
                  <a:pt x="0" y="0"/>
                </a:moveTo>
                <a:lnTo>
                  <a:pt x="0" y="3012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7036" name="Text Box 12"/>
          <p:cNvSpPr txBox="1">
            <a:spLocks noChangeArrowheads="1"/>
          </p:cNvSpPr>
          <p:nvPr/>
        </p:nvSpPr>
        <p:spPr bwMode="auto">
          <a:xfrm>
            <a:off x="7308850" y="4184650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Full Load Current</a:t>
            </a:r>
          </a:p>
        </p:txBody>
      </p:sp>
      <p:cxnSp>
        <p:nvCxnSpPr>
          <p:cNvPr id="257037" name="AutoShape 13"/>
          <p:cNvCxnSpPr>
            <a:cxnSpLocks noChangeShapeType="1"/>
            <a:stCxn id="257036" idx="2"/>
          </p:cNvCxnSpPr>
          <p:nvPr/>
        </p:nvCxnSpPr>
        <p:spPr bwMode="auto">
          <a:xfrm flipH="1">
            <a:off x="6743700" y="5049838"/>
            <a:ext cx="1357313" cy="9445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38" name="Text Box 14"/>
          <p:cNvSpPr txBox="1">
            <a:spLocks noChangeArrowheads="1"/>
          </p:cNvSpPr>
          <p:nvPr/>
        </p:nvSpPr>
        <p:spPr bwMode="auto">
          <a:xfrm>
            <a:off x="2159000" y="3771900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Level Compounded</a:t>
            </a:r>
          </a:p>
        </p:txBody>
      </p:sp>
      <p:cxnSp>
        <p:nvCxnSpPr>
          <p:cNvPr id="257039" name="AutoShape 15"/>
          <p:cNvCxnSpPr>
            <a:cxnSpLocks noChangeShapeType="1"/>
            <a:stCxn id="257038" idx="3"/>
            <a:endCxn id="257026" idx="2"/>
          </p:cNvCxnSpPr>
          <p:nvPr/>
        </p:nvCxnSpPr>
        <p:spPr bwMode="auto">
          <a:xfrm flipV="1">
            <a:off x="5232400" y="1714500"/>
            <a:ext cx="1487488" cy="230028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40" name="Freeform 16"/>
          <p:cNvSpPr>
            <a:spLocks/>
          </p:cNvSpPr>
          <p:nvPr/>
        </p:nvSpPr>
        <p:spPr bwMode="auto">
          <a:xfrm>
            <a:off x="1638300" y="1524000"/>
            <a:ext cx="6524625" cy="790575"/>
          </a:xfrm>
          <a:custGeom>
            <a:avLst/>
            <a:gdLst>
              <a:gd name="T0" fmla="*/ 0 w 4110"/>
              <a:gd name="T1" fmla="*/ 790575 h 498"/>
              <a:gd name="T2" fmla="*/ 4305300 w 4110"/>
              <a:gd name="T3" fmla="*/ 304800 h 498"/>
              <a:gd name="T4" fmla="*/ 5086350 w 4110"/>
              <a:gd name="T5" fmla="*/ 200025 h 498"/>
              <a:gd name="T6" fmla="*/ 6524625 w 4110"/>
              <a:gd name="T7" fmla="*/ 0 h 4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110" h="498">
                <a:moveTo>
                  <a:pt x="0" y="498"/>
                </a:moveTo>
                <a:cubicBezTo>
                  <a:pt x="452" y="447"/>
                  <a:pt x="2178" y="254"/>
                  <a:pt x="2712" y="192"/>
                </a:cubicBezTo>
                <a:cubicBezTo>
                  <a:pt x="3234" y="120"/>
                  <a:pt x="2971" y="158"/>
                  <a:pt x="3204" y="126"/>
                </a:cubicBezTo>
                <a:cubicBezTo>
                  <a:pt x="3437" y="94"/>
                  <a:pt x="3959" y="21"/>
                  <a:pt x="411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57041" name="Text Box 17"/>
          <p:cNvSpPr txBox="1">
            <a:spLocks noChangeArrowheads="1"/>
          </p:cNvSpPr>
          <p:nvPr/>
        </p:nvSpPr>
        <p:spPr bwMode="auto">
          <a:xfrm>
            <a:off x="2159000" y="3087688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Over Compounded</a:t>
            </a:r>
          </a:p>
        </p:txBody>
      </p:sp>
      <p:cxnSp>
        <p:nvCxnSpPr>
          <p:cNvPr id="257042" name="AutoShape 18"/>
          <p:cNvCxnSpPr>
            <a:cxnSpLocks noChangeShapeType="1"/>
            <a:stCxn id="257041" idx="3"/>
            <a:endCxn id="257040" idx="1"/>
          </p:cNvCxnSpPr>
          <p:nvPr/>
        </p:nvCxnSpPr>
        <p:spPr bwMode="auto">
          <a:xfrm flipV="1">
            <a:off x="5232400" y="1828800"/>
            <a:ext cx="725488" cy="150177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43" name="Freeform 19"/>
          <p:cNvSpPr>
            <a:spLocks/>
          </p:cNvSpPr>
          <p:nvPr/>
        </p:nvSpPr>
        <p:spPr bwMode="auto">
          <a:xfrm>
            <a:off x="1666875" y="1266825"/>
            <a:ext cx="6076950" cy="1238250"/>
          </a:xfrm>
          <a:custGeom>
            <a:avLst/>
            <a:gdLst>
              <a:gd name="T0" fmla="*/ 0 w 3828"/>
              <a:gd name="T1" fmla="*/ 0 h 780"/>
              <a:gd name="T2" fmla="*/ 5029200 w 3828"/>
              <a:gd name="T3" fmla="*/ 466725 h 780"/>
              <a:gd name="T4" fmla="*/ 6076950 w 3828"/>
              <a:gd name="T5" fmla="*/ 1238250 h 7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28" h="780">
                <a:moveTo>
                  <a:pt x="0" y="0"/>
                </a:moveTo>
                <a:cubicBezTo>
                  <a:pt x="528" y="49"/>
                  <a:pt x="2530" y="164"/>
                  <a:pt x="3168" y="294"/>
                </a:cubicBezTo>
                <a:cubicBezTo>
                  <a:pt x="3806" y="424"/>
                  <a:pt x="3690" y="679"/>
                  <a:pt x="3828" y="780"/>
                </a:cubicBez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57044" name="Text Box 20"/>
          <p:cNvSpPr txBox="1">
            <a:spLocks noChangeArrowheads="1"/>
          </p:cNvSpPr>
          <p:nvPr/>
        </p:nvSpPr>
        <p:spPr bwMode="auto">
          <a:xfrm>
            <a:off x="2159000" y="4456113"/>
            <a:ext cx="305911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Under Compounded</a:t>
            </a:r>
          </a:p>
        </p:txBody>
      </p:sp>
      <p:cxnSp>
        <p:nvCxnSpPr>
          <p:cNvPr id="257045" name="AutoShape 21"/>
          <p:cNvCxnSpPr>
            <a:cxnSpLocks noChangeShapeType="1"/>
            <a:stCxn id="257044" idx="3"/>
            <a:endCxn id="257043" idx="2"/>
          </p:cNvCxnSpPr>
          <p:nvPr/>
        </p:nvCxnSpPr>
        <p:spPr bwMode="auto">
          <a:xfrm flipV="1">
            <a:off x="5232400" y="2505075"/>
            <a:ext cx="2525713" cy="219392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026" name="Freeform 2"/>
          <p:cNvSpPr>
            <a:spLocks/>
          </p:cNvSpPr>
          <p:nvPr/>
        </p:nvSpPr>
        <p:spPr bwMode="auto">
          <a:xfrm>
            <a:off x="1663700" y="1593850"/>
            <a:ext cx="6489700" cy="606425"/>
          </a:xfrm>
          <a:custGeom>
            <a:avLst/>
            <a:gdLst>
              <a:gd name="T0" fmla="*/ 0 w 4088"/>
              <a:gd name="T1" fmla="*/ 139700 h 382"/>
              <a:gd name="T2" fmla="*/ 2457450 w 4088"/>
              <a:gd name="T3" fmla="*/ 3175 h 382"/>
              <a:gd name="T4" fmla="*/ 5041900 w 4088"/>
              <a:gd name="T5" fmla="*/ 120650 h 382"/>
              <a:gd name="T6" fmla="*/ 6489700 w 4088"/>
              <a:gd name="T7" fmla="*/ 606425 h 38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88" h="382">
                <a:moveTo>
                  <a:pt x="0" y="88"/>
                </a:moveTo>
                <a:cubicBezTo>
                  <a:pt x="258" y="74"/>
                  <a:pt x="1019" y="4"/>
                  <a:pt x="1548" y="2"/>
                </a:cubicBezTo>
                <a:cubicBezTo>
                  <a:pt x="2077" y="0"/>
                  <a:pt x="2753" y="13"/>
                  <a:pt x="3176" y="76"/>
                </a:cubicBezTo>
                <a:cubicBezTo>
                  <a:pt x="3599" y="139"/>
                  <a:pt x="3898" y="318"/>
                  <a:pt x="4088" y="38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7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7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7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7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7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57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7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7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57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7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7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7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7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7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7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5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8" grpId="0" animBg="1"/>
      <p:bldP spid="257029" grpId="0"/>
      <p:bldP spid="257030" grpId="0" animBg="1"/>
      <p:bldP spid="257031" grpId="0"/>
      <p:bldP spid="257032" grpId="0" animBg="1"/>
      <p:bldP spid="257034" grpId="0" animBg="1"/>
      <p:bldP spid="257035" grpId="0" animBg="1"/>
      <p:bldP spid="257036" grpId="0" animBg="1"/>
      <p:bldP spid="257038" grpId="0" animBg="1"/>
      <p:bldP spid="257040" grpId="0" animBg="1"/>
      <p:bldP spid="257041" grpId="0" animBg="1"/>
      <p:bldP spid="257043" grpId="0" animBg="1"/>
      <p:bldP spid="257044" grpId="0" animBg="1"/>
      <p:bldP spid="257026" grpId="0" animBg="1"/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7D97AF-1755-497C-B00E-A5C5E895177C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F01A42-60D3-40ED-A130-BC241A369ED1}" type="slidenum">
              <a:rPr lang="en-AU"/>
              <a:pPr>
                <a:defRPr/>
              </a:pPr>
              <a:t>19</a:t>
            </a:fld>
            <a:endParaRPr lang="en-AU"/>
          </a:p>
        </p:txBody>
      </p:sp>
      <p:sp>
        <p:nvSpPr>
          <p:cNvPr id="265218" name="Text Box 2"/>
          <p:cNvSpPr txBox="1">
            <a:spLocks noChangeArrowheads="1"/>
          </p:cNvSpPr>
          <p:nvPr/>
        </p:nvSpPr>
        <p:spPr bwMode="auto">
          <a:xfrm>
            <a:off x="917575" y="260350"/>
            <a:ext cx="73088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n-AU" sz="4800" i="1" u="sng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Applications of Compound Generators</a:t>
            </a:r>
          </a:p>
        </p:txBody>
      </p:sp>
      <p:sp>
        <p:nvSpPr>
          <p:cNvPr id="265219" name="Text Box 3"/>
          <p:cNvSpPr txBox="1">
            <a:spLocks noChangeArrowheads="1"/>
          </p:cNvSpPr>
          <p:nvPr/>
        </p:nvSpPr>
        <p:spPr bwMode="auto">
          <a:xfrm>
            <a:off x="2305050" y="3200400"/>
            <a:ext cx="5399088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>
                <a:solidFill>
                  <a:srgbClr val="000066"/>
                </a:solidFill>
              </a:rPr>
              <a:t>Loads close to the generator</a:t>
            </a:r>
            <a:br>
              <a:rPr lang="en-AU" altLang="en-US" sz="3200" baseline="-25000">
                <a:solidFill>
                  <a:srgbClr val="000066"/>
                </a:solidFill>
              </a:rPr>
            </a:br>
            <a:endParaRPr lang="en-AU" altLang="en-US" sz="3200" baseline="-25000">
              <a:solidFill>
                <a:srgbClr val="000066"/>
              </a:solidFill>
            </a:endParaRPr>
          </a:p>
        </p:txBody>
      </p:sp>
      <p:sp>
        <p:nvSpPr>
          <p:cNvPr id="265222" name="Text Box 6"/>
          <p:cNvSpPr txBox="1">
            <a:spLocks noChangeArrowheads="1"/>
          </p:cNvSpPr>
          <p:nvPr/>
        </p:nvSpPr>
        <p:spPr bwMode="auto">
          <a:xfrm>
            <a:off x="2305050" y="5384800"/>
            <a:ext cx="5399088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>
                <a:solidFill>
                  <a:srgbClr val="000066"/>
                </a:solidFill>
              </a:rPr>
              <a:t>Not often used</a:t>
            </a:r>
          </a:p>
        </p:txBody>
      </p:sp>
      <p:sp>
        <p:nvSpPr>
          <p:cNvPr id="265223" name="Text Box 7"/>
          <p:cNvSpPr txBox="1">
            <a:spLocks noChangeArrowheads="1"/>
          </p:cNvSpPr>
          <p:nvPr/>
        </p:nvSpPr>
        <p:spPr bwMode="auto">
          <a:xfrm>
            <a:off x="1995488" y="2889250"/>
            <a:ext cx="2757487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rgbClr val="006600"/>
                </a:solidFill>
              </a:rPr>
              <a:t>Level Compounded</a:t>
            </a:r>
          </a:p>
        </p:txBody>
      </p:sp>
      <p:sp>
        <p:nvSpPr>
          <p:cNvPr id="265224" name="Text Box 8"/>
          <p:cNvSpPr txBox="1">
            <a:spLocks noChangeArrowheads="1"/>
          </p:cNvSpPr>
          <p:nvPr/>
        </p:nvSpPr>
        <p:spPr bwMode="auto">
          <a:xfrm>
            <a:off x="1995488" y="4005263"/>
            <a:ext cx="272732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rgbClr val="006600"/>
                </a:solidFill>
              </a:rPr>
              <a:t>Over Compounded</a:t>
            </a:r>
          </a:p>
        </p:txBody>
      </p:sp>
      <p:sp>
        <p:nvSpPr>
          <p:cNvPr id="265225" name="Text Box 9"/>
          <p:cNvSpPr txBox="1">
            <a:spLocks noChangeArrowheads="1"/>
          </p:cNvSpPr>
          <p:nvPr/>
        </p:nvSpPr>
        <p:spPr bwMode="auto">
          <a:xfrm>
            <a:off x="1995488" y="5084763"/>
            <a:ext cx="2900362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rgbClr val="006600"/>
                </a:solidFill>
              </a:rPr>
              <a:t>Under Compounded</a:t>
            </a:r>
          </a:p>
        </p:txBody>
      </p:sp>
      <p:sp>
        <p:nvSpPr>
          <p:cNvPr id="265226" name="Text Box 10"/>
          <p:cNvSpPr txBox="1">
            <a:spLocks noChangeArrowheads="1"/>
          </p:cNvSpPr>
          <p:nvPr/>
        </p:nvSpPr>
        <p:spPr bwMode="auto">
          <a:xfrm>
            <a:off x="2305050" y="4292600"/>
            <a:ext cx="5399088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>
                <a:solidFill>
                  <a:srgbClr val="000066"/>
                </a:solidFill>
              </a:rPr>
              <a:t>Loads some distance from the generator</a:t>
            </a:r>
          </a:p>
        </p:txBody>
      </p:sp>
      <p:sp>
        <p:nvSpPr>
          <p:cNvPr id="265228" name="Text Box 12"/>
          <p:cNvSpPr txBox="1">
            <a:spLocks noChangeArrowheads="1"/>
          </p:cNvSpPr>
          <p:nvPr/>
        </p:nvSpPr>
        <p:spPr bwMode="auto">
          <a:xfrm>
            <a:off x="1258888" y="1016000"/>
            <a:ext cx="719772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>
                <a:solidFill>
                  <a:srgbClr val="000066"/>
                </a:solidFill>
              </a:rPr>
              <a:t>Shipboard DC Supply</a:t>
            </a:r>
          </a:p>
        </p:txBody>
      </p:sp>
      <p:sp>
        <p:nvSpPr>
          <p:cNvPr id="265229" name="Text Box 13"/>
          <p:cNvSpPr txBox="1">
            <a:spLocks noChangeArrowheads="1"/>
          </p:cNvSpPr>
          <p:nvPr/>
        </p:nvSpPr>
        <p:spPr bwMode="auto">
          <a:xfrm>
            <a:off x="1258888" y="1562100"/>
            <a:ext cx="719772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>
                <a:solidFill>
                  <a:srgbClr val="000066"/>
                </a:solidFill>
              </a:rPr>
              <a:t>Traction Generators for Locomotives</a:t>
            </a:r>
          </a:p>
        </p:txBody>
      </p:sp>
      <p:sp>
        <p:nvSpPr>
          <p:cNvPr id="265230" name="Text Box 14"/>
          <p:cNvSpPr txBox="1">
            <a:spLocks noChangeArrowheads="1"/>
          </p:cNvSpPr>
          <p:nvPr/>
        </p:nvSpPr>
        <p:spPr bwMode="auto">
          <a:xfrm>
            <a:off x="1258888" y="2108200"/>
            <a:ext cx="719772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>
                <a:solidFill>
                  <a:srgbClr val="000066"/>
                </a:solidFill>
              </a:rPr>
              <a:t>DC Generators for Aircraft</a:t>
            </a:r>
          </a:p>
        </p:txBody>
      </p:sp>
      <p:sp>
        <p:nvSpPr>
          <p:cNvPr id="15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5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5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5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5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5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5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/>
      <p:bldP spid="265222" grpId="0"/>
      <p:bldP spid="265223" grpId="0"/>
      <p:bldP spid="265224" grpId="0"/>
      <p:bldP spid="265225" grpId="0"/>
      <p:bldP spid="265226" grpId="0"/>
      <p:bldP spid="265228" grpId="0"/>
      <p:bldP spid="265229" grpId="0"/>
      <p:bldP spid="265230" grpId="0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F87553-0B7F-4531-A5E1-E473BB945676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3FD49-0683-4726-A457-481E45CB8268}" type="slidenum">
              <a:rPr lang="en-AU"/>
              <a:pPr>
                <a:defRPr/>
              </a:pPr>
              <a:t>2</a:t>
            </a:fld>
            <a:endParaRPr lang="en-AU"/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684213" y="296863"/>
            <a:ext cx="6084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2800"/>
              <a:t>Objectives</a:t>
            </a:r>
          </a:p>
        </p:txBody>
      </p:sp>
      <p:sp>
        <p:nvSpPr>
          <p:cNvPr id="280579" name="Text Box 3"/>
          <p:cNvSpPr txBox="1">
            <a:spLocks noChangeArrowheads="1"/>
          </p:cNvSpPr>
          <p:nvPr/>
        </p:nvSpPr>
        <p:spPr bwMode="auto">
          <a:xfrm>
            <a:off x="684213" y="1140634"/>
            <a:ext cx="777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/>
              <a:t>At the end of this section students should be able to:</a:t>
            </a:r>
          </a:p>
        </p:txBody>
      </p:sp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684213" y="1862168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/>
              <a:t>1.	Draw the circuit arrangements and connections of various types of Self Excited DC Generators.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684213" y="2888502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/>
              <a:t>2.	List the characteristics and applications of Self Excited DC Generators.</a:t>
            </a:r>
          </a:p>
        </p:txBody>
      </p:sp>
      <p:sp>
        <p:nvSpPr>
          <p:cNvPr id="280582" name="Text Box 6"/>
          <p:cNvSpPr txBox="1">
            <a:spLocks noChangeArrowheads="1"/>
          </p:cNvSpPr>
          <p:nvPr/>
        </p:nvSpPr>
        <p:spPr bwMode="auto">
          <a:xfrm>
            <a:off x="684213" y="3914836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/>
              <a:t>3.	List and describe the methods of excitation of DC Generators.</a:t>
            </a:r>
          </a:p>
        </p:txBody>
      </p:sp>
      <p:sp>
        <p:nvSpPr>
          <p:cNvPr id="280583" name="Text Box 7"/>
          <p:cNvSpPr txBox="1">
            <a:spLocks noChangeArrowheads="1"/>
          </p:cNvSpPr>
          <p:nvPr/>
        </p:nvSpPr>
        <p:spPr bwMode="auto">
          <a:xfrm>
            <a:off x="684213" y="4941168"/>
            <a:ext cx="7775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36575" indent="-536575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4.	Describe the methods used to regulate the output  voltage of DC Generators.</a:t>
            </a:r>
          </a:p>
        </p:txBody>
      </p:sp>
      <p:sp>
        <p:nvSpPr>
          <p:cNvPr id="1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7" name="Text Box 3"/>
          <p:cNvSpPr txBox="1">
            <a:spLocks noChangeArrowheads="1"/>
          </p:cNvSpPr>
          <p:nvPr/>
        </p:nvSpPr>
        <p:spPr bwMode="auto">
          <a:xfrm>
            <a:off x="3923928" y="3629021"/>
            <a:ext cx="14686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V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T</a:t>
            </a:r>
            <a:r>
              <a:rPr lang="en-AU" altLang="en-US" sz="2000" dirty="0">
                <a:solidFill>
                  <a:srgbClr val="0000FF"/>
                </a:solidFill>
              </a:rPr>
              <a:t> = 240 V</a:t>
            </a:r>
          </a:p>
        </p:txBody>
      </p:sp>
      <p:sp>
        <p:nvSpPr>
          <p:cNvPr id="139" name="Text Box 66"/>
          <p:cNvSpPr txBox="1">
            <a:spLocks noChangeArrowheads="1"/>
          </p:cNvSpPr>
          <p:nvPr/>
        </p:nvSpPr>
        <p:spPr bwMode="auto">
          <a:xfrm>
            <a:off x="5487492" y="2648870"/>
            <a:ext cx="29290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F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V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R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240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50</a:t>
            </a:r>
            <a:r>
              <a:rPr lang="en-AU" altLang="en-US" sz="2000" dirty="0">
                <a:solidFill>
                  <a:srgbClr val="0000FF"/>
                </a:solidFill>
              </a:rPr>
              <a:t> = 4.8 A</a:t>
            </a:r>
            <a:endParaRPr lang="en-AU" altLang="en-US" sz="2000" baseline="-25000" dirty="0">
              <a:solidFill>
                <a:srgbClr val="0000FF"/>
              </a:solidFill>
            </a:endParaRPr>
          </a:p>
        </p:txBody>
      </p:sp>
      <p:sp>
        <p:nvSpPr>
          <p:cNvPr id="138" name="Text Box 5"/>
          <p:cNvSpPr txBox="1">
            <a:spLocks noChangeArrowheads="1"/>
          </p:cNvSpPr>
          <p:nvPr/>
        </p:nvSpPr>
        <p:spPr bwMode="auto">
          <a:xfrm>
            <a:off x="5487492" y="2189911"/>
            <a:ext cx="34355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L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P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V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120 000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240</a:t>
            </a:r>
            <a:r>
              <a:rPr lang="en-AU" altLang="en-US" sz="2000" dirty="0">
                <a:solidFill>
                  <a:srgbClr val="0000FF"/>
                </a:solidFill>
              </a:rPr>
              <a:t> = 500 A</a:t>
            </a:r>
            <a:endParaRPr lang="en-AU" altLang="en-US" sz="2000" baseline="-25000" dirty="0">
              <a:solidFill>
                <a:srgbClr val="0000FF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51520" y="2385193"/>
            <a:ext cx="4212109" cy="2844007"/>
            <a:chOff x="251520" y="1845133"/>
            <a:chExt cx="4212109" cy="2844007"/>
          </a:xfrm>
        </p:grpSpPr>
        <p:sp>
          <p:nvSpPr>
            <p:cNvPr id="97" name="Line 19"/>
            <p:cNvSpPr>
              <a:spLocks noChangeShapeType="1"/>
            </p:cNvSpPr>
            <p:nvPr/>
          </p:nvSpPr>
          <p:spPr bwMode="auto">
            <a:xfrm flipH="1">
              <a:off x="3850630" y="2349165"/>
              <a:ext cx="0" cy="1871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99" name="Text Box 13"/>
            <p:cNvSpPr txBox="1">
              <a:spLocks noChangeArrowheads="1"/>
            </p:cNvSpPr>
            <p:nvPr/>
          </p:nvSpPr>
          <p:spPr bwMode="auto">
            <a:xfrm>
              <a:off x="3958804" y="1845133"/>
              <a:ext cx="504825" cy="3968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100" name="Text Box 14"/>
            <p:cNvSpPr txBox="1">
              <a:spLocks noChangeArrowheads="1"/>
            </p:cNvSpPr>
            <p:nvPr/>
          </p:nvSpPr>
          <p:spPr bwMode="auto">
            <a:xfrm>
              <a:off x="3958804" y="4292265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sp>
          <p:nvSpPr>
            <p:cNvPr id="101" name="Text Box 62"/>
            <p:cNvSpPr txBox="1">
              <a:spLocks noChangeArrowheads="1"/>
            </p:cNvSpPr>
            <p:nvPr/>
          </p:nvSpPr>
          <p:spPr bwMode="auto">
            <a:xfrm>
              <a:off x="611201" y="3034574"/>
              <a:ext cx="5762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/>
                <a:t>R</a:t>
              </a:r>
              <a:r>
                <a:rPr lang="en-AU" altLang="en-US" sz="2000" baseline="-25000" dirty="0"/>
                <a:t>F</a:t>
              </a:r>
              <a:endParaRPr lang="en-AU" altLang="en-US" sz="2000" dirty="0"/>
            </a:p>
          </p:txBody>
        </p:sp>
        <p:cxnSp>
          <p:nvCxnSpPr>
            <p:cNvPr id="102" name="AutoShape 11"/>
            <p:cNvCxnSpPr>
              <a:cxnSpLocks noChangeShapeType="1"/>
              <a:stCxn id="104" idx="2"/>
              <a:endCxn id="116" idx="2"/>
            </p:cNvCxnSpPr>
            <p:nvPr/>
          </p:nvCxnSpPr>
          <p:spPr bwMode="auto">
            <a:xfrm rot="10800000">
              <a:off x="431701" y="3572396"/>
              <a:ext cx="3382640" cy="918306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3" name="Oval 21"/>
            <p:cNvSpPr>
              <a:spLocks noChangeArrowheads="1"/>
            </p:cNvSpPr>
            <p:nvPr/>
          </p:nvSpPr>
          <p:spPr bwMode="auto">
            <a:xfrm>
              <a:off x="3814341" y="1971340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" name="Oval 22"/>
            <p:cNvSpPr>
              <a:spLocks noChangeArrowheads="1"/>
            </p:cNvSpPr>
            <p:nvPr/>
          </p:nvSpPr>
          <p:spPr bwMode="auto">
            <a:xfrm>
              <a:off x="3814341" y="4418471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" name="Rectangle 24"/>
            <p:cNvSpPr>
              <a:spLocks noChangeArrowheads="1"/>
            </p:cNvSpPr>
            <p:nvPr/>
          </p:nvSpPr>
          <p:spPr bwMode="auto">
            <a:xfrm>
              <a:off x="1978720" y="2347577"/>
              <a:ext cx="215900" cy="39687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06" name="Group 55"/>
            <p:cNvGrpSpPr>
              <a:grpSpLocks/>
            </p:cNvGrpSpPr>
            <p:nvPr/>
          </p:nvGrpSpPr>
          <p:grpSpPr bwMode="auto">
            <a:xfrm>
              <a:off x="1834257" y="3789027"/>
              <a:ext cx="503238" cy="503238"/>
              <a:chOff x="2902" y="1344"/>
              <a:chExt cx="317" cy="317"/>
            </a:xfrm>
          </p:grpSpPr>
          <p:grpSp>
            <p:nvGrpSpPr>
              <p:cNvPr id="117" name="Group 53"/>
              <p:cNvGrpSpPr>
                <a:grpSpLocks/>
              </p:cNvGrpSpPr>
              <p:nvPr/>
            </p:nvGrpSpPr>
            <p:grpSpPr bwMode="auto">
              <a:xfrm>
                <a:off x="2902" y="1424"/>
                <a:ext cx="317" cy="33"/>
                <a:chOff x="2902" y="1276"/>
                <a:chExt cx="317" cy="33"/>
              </a:xfrm>
            </p:grpSpPr>
            <p:sp>
              <p:nvSpPr>
                <p:cNvPr id="124" name="Line 26"/>
                <p:cNvSpPr>
                  <a:spLocks noChangeShapeType="1"/>
                </p:cNvSpPr>
                <p:nvPr/>
              </p:nvSpPr>
              <p:spPr bwMode="auto">
                <a:xfrm>
                  <a:off x="2902" y="1276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5" name="Line 27"/>
                <p:cNvSpPr>
                  <a:spLocks noChangeShapeType="1"/>
                </p:cNvSpPr>
                <p:nvPr/>
              </p:nvSpPr>
              <p:spPr bwMode="auto">
                <a:xfrm>
                  <a:off x="2970" y="1309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18" name="Line 28"/>
              <p:cNvSpPr>
                <a:spLocks noChangeShapeType="1"/>
              </p:cNvSpPr>
              <p:nvPr/>
            </p:nvSpPr>
            <p:spPr bwMode="auto">
              <a:xfrm>
                <a:off x="3061" y="1457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grpSp>
            <p:nvGrpSpPr>
              <p:cNvPr id="119" name="Group 54"/>
              <p:cNvGrpSpPr>
                <a:grpSpLocks/>
              </p:cNvGrpSpPr>
              <p:nvPr/>
            </p:nvGrpSpPr>
            <p:grpSpPr bwMode="auto">
              <a:xfrm>
                <a:off x="2902" y="1559"/>
                <a:ext cx="317" cy="34"/>
                <a:chOff x="2902" y="1559"/>
                <a:chExt cx="317" cy="34"/>
              </a:xfrm>
            </p:grpSpPr>
            <p:sp>
              <p:nvSpPr>
                <p:cNvPr id="122" name="Line 29"/>
                <p:cNvSpPr>
                  <a:spLocks noChangeShapeType="1"/>
                </p:cNvSpPr>
                <p:nvPr/>
              </p:nvSpPr>
              <p:spPr bwMode="auto">
                <a:xfrm>
                  <a:off x="2902" y="1559"/>
                  <a:ext cx="3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AU"/>
                </a:p>
              </p:txBody>
            </p:sp>
            <p:sp>
              <p:nvSpPr>
                <p:cNvPr id="123" name="Line 30"/>
                <p:cNvSpPr>
                  <a:spLocks noChangeShapeType="1"/>
                </p:cNvSpPr>
                <p:nvPr/>
              </p:nvSpPr>
              <p:spPr bwMode="auto">
                <a:xfrm>
                  <a:off x="2970" y="1593"/>
                  <a:ext cx="18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AU"/>
                </a:p>
              </p:txBody>
            </p:sp>
          </p:grpSp>
          <p:sp>
            <p:nvSpPr>
              <p:cNvPr id="120" name="Line 31"/>
              <p:cNvSpPr>
                <a:spLocks noChangeShapeType="1"/>
              </p:cNvSpPr>
              <p:nvPr/>
            </p:nvSpPr>
            <p:spPr bwMode="auto">
              <a:xfrm>
                <a:off x="3061" y="1344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21" name="Line 32"/>
              <p:cNvSpPr>
                <a:spLocks noChangeShapeType="1"/>
              </p:cNvSpPr>
              <p:nvPr/>
            </p:nvSpPr>
            <p:spPr bwMode="auto">
              <a:xfrm>
                <a:off x="3061" y="159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cxnSp>
          <p:nvCxnSpPr>
            <p:cNvPr id="107" name="AutoShape 33"/>
            <p:cNvCxnSpPr>
              <a:cxnSpLocks noChangeShapeType="1"/>
              <a:stCxn id="105" idx="2"/>
              <a:endCxn id="112" idx="0"/>
            </p:cNvCxnSpPr>
            <p:nvPr/>
          </p:nvCxnSpPr>
          <p:spPr bwMode="auto">
            <a:xfrm>
              <a:off x="2086670" y="2758740"/>
              <a:ext cx="0" cy="46513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" name="Text Box 35"/>
            <p:cNvSpPr txBox="1">
              <a:spLocks noChangeArrowheads="1"/>
            </p:cNvSpPr>
            <p:nvPr/>
          </p:nvSpPr>
          <p:spPr bwMode="auto">
            <a:xfrm>
              <a:off x="2186125" y="2386502"/>
              <a:ext cx="5762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/>
                <a:t>R</a:t>
              </a:r>
              <a:r>
                <a:rPr lang="en-AU" altLang="en-US" sz="2000" baseline="-25000" dirty="0"/>
                <a:t>S</a:t>
              </a:r>
              <a:endParaRPr lang="en-AU" altLang="en-US" sz="2000" dirty="0"/>
            </a:p>
          </p:txBody>
        </p:sp>
        <p:sp>
          <p:nvSpPr>
            <p:cNvPr id="109" name="Text Box 37"/>
            <p:cNvSpPr txBox="1">
              <a:spLocks noChangeArrowheads="1"/>
            </p:cNvSpPr>
            <p:nvPr/>
          </p:nvSpPr>
          <p:spPr bwMode="auto">
            <a:xfrm>
              <a:off x="2302570" y="3823952"/>
              <a:ext cx="5762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 err="1"/>
                <a:t>E</a:t>
              </a:r>
              <a:r>
                <a:rPr lang="en-AU" altLang="en-US" sz="2000" baseline="-25000" dirty="0" err="1"/>
                <a:t>g</a:t>
              </a:r>
              <a:endParaRPr lang="en-AU" altLang="en-US" sz="2000" dirty="0"/>
            </a:p>
          </p:txBody>
        </p:sp>
        <p:cxnSp>
          <p:nvCxnSpPr>
            <p:cNvPr id="110" name="AutoShape 47"/>
            <p:cNvCxnSpPr>
              <a:cxnSpLocks noChangeShapeType="1"/>
              <a:stCxn id="103" idx="2"/>
              <a:endCxn id="105" idx="0"/>
            </p:cNvCxnSpPr>
            <p:nvPr/>
          </p:nvCxnSpPr>
          <p:spPr bwMode="auto">
            <a:xfrm rot="10800000" flipV="1">
              <a:off x="2086671" y="2043571"/>
              <a:ext cx="1727671" cy="304006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AutoShape 49"/>
            <p:cNvCxnSpPr>
              <a:cxnSpLocks noChangeShapeType="1"/>
              <a:stCxn id="121" idx="0"/>
              <a:endCxn id="104" idx="2"/>
            </p:cNvCxnSpPr>
            <p:nvPr/>
          </p:nvCxnSpPr>
          <p:spPr bwMode="auto">
            <a:xfrm rot="16200000" flipH="1">
              <a:off x="2797312" y="3473672"/>
              <a:ext cx="306387" cy="1727671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Rectangle 51"/>
            <p:cNvSpPr>
              <a:spLocks noChangeArrowheads="1"/>
            </p:cNvSpPr>
            <p:nvPr/>
          </p:nvSpPr>
          <p:spPr bwMode="auto">
            <a:xfrm>
              <a:off x="1978720" y="3238165"/>
              <a:ext cx="215900" cy="369887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3" name="Text Box 52"/>
            <p:cNvSpPr txBox="1">
              <a:spLocks noChangeArrowheads="1"/>
            </p:cNvSpPr>
            <p:nvPr/>
          </p:nvSpPr>
          <p:spPr bwMode="auto">
            <a:xfrm>
              <a:off x="2186125" y="3207707"/>
              <a:ext cx="5762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/>
                <a:t>R</a:t>
              </a:r>
              <a:r>
                <a:rPr lang="en-AU" altLang="en-US" sz="2000" baseline="-25000" dirty="0"/>
                <a:t>A</a:t>
              </a:r>
              <a:endParaRPr lang="en-AU" altLang="en-US" sz="2000" dirty="0"/>
            </a:p>
          </p:txBody>
        </p:sp>
        <p:cxnSp>
          <p:nvCxnSpPr>
            <p:cNvPr id="114" name="AutoShape 56"/>
            <p:cNvCxnSpPr>
              <a:cxnSpLocks noChangeShapeType="1"/>
              <a:stCxn id="112" idx="2"/>
              <a:endCxn id="120" idx="1"/>
            </p:cNvCxnSpPr>
            <p:nvPr/>
          </p:nvCxnSpPr>
          <p:spPr bwMode="auto">
            <a:xfrm>
              <a:off x="2086670" y="3622340"/>
              <a:ext cx="0" cy="28892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AutoShape 58"/>
            <p:cNvCxnSpPr>
              <a:cxnSpLocks noChangeShapeType="1"/>
              <a:stCxn id="116" idx="0"/>
              <a:endCxn id="103" idx="2"/>
            </p:cNvCxnSpPr>
            <p:nvPr/>
          </p:nvCxnSpPr>
          <p:spPr bwMode="auto">
            <a:xfrm rot="5400000" flipH="1" flipV="1">
              <a:off x="1700715" y="774557"/>
              <a:ext cx="844612" cy="338264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6" name="Rectangle 61"/>
            <p:cNvSpPr>
              <a:spLocks noChangeArrowheads="1"/>
            </p:cNvSpPr>
            <p:nvPr/>
          </p:nvSpPr>
          <p:spPr bwMode="auto">
            <a:xfrm>
              <a:off x="251520" y="2888183"/>
              <a:ext cx="360362" cy="68421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128" name="Text Box 37"/>
          <p:cNvSpPr txBox="1">
            <a:spLocks noChangeArrowheads="1"/>
          </p:cNvSpPr>
          <p:nvPr/>
        </p:nvSpPr>
        <p:spPr bwMode="auto">
          <a:xfrm>
            <a:off x="2303748" y="4365104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>
                <a:solidFill>
                  <a:srgbClr val="FF0000"/>
                </a:solidFill>
              </a:rPr>
              <a:t>E</a:t>
            </a:r>
            <a:r>
              <a:rPr lang="en-AU" altLang="en-US" sz="2000" baseline="-25000" dirty="0" err="1">
                <a:solidFill>
                  <a:srgbClr val="FF0000"/>
                </a:solidFill>
              </a:rPr>
              <a:t>g</a:t>
            </a:r>
            <a:endParaRPr lang="en-AU" altLang="en-US" sz="2000" dirty="0">
              <a:solidFill>
                <a:srgbClr val="FF0000"/>
              </a:solidFill>
            </a:endParaRPr>
          </a:p>
        </p:txBody>
      </p:sp>
      <p:sp>
        <p:nvSpPr>
          <p:cNvPr id="5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B9CA6A-3608-4BDB-8496-04207E4C3D2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179320-95A2-423C-ADAE-5795DEB21FD6}" type="slidenum">
              <a:rPr lang="en-AU"/>
              <a:pPr>
                <a:defRPr/>
              </a:pPr>
              <a:t>20</a:t>
            </a:fld>
            <a:endParaRPr lang="en-AU"/>
          </a:p>
        </p:txBody>
      </p:sp>
      <p:sp>
        <p:nvSpPr>
          <p:cNvPr id="262146" name="Text Box 2"/>
          <p:cNvSpPr txBox="1">
            <a:spLocks noChangeArrowheads="1"/>
          </p:cNvSpPr>
          <p:nvPr/>
        </p:nvSpPr>
        <p:spPr bwMode="auto">
          <a:xfrm>
            <a:off x="3928071" y="4129032"/>
            <a:ext cx="18181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>
                <a:solidFill>
                  <a:srgbClr val="0000FF"/>
                </a:solidFill>
              </a:rPr>
              <a:t>P</a:t>
            </a:r>
            <a:r>
              <a:rPr lang="en-AU" altLang="en-US" sz="2000" baseline="-25000" dirty="0" err="1">
                <a:solidFill>
                  <a:srgbClr val="0000FF"/>
                </a:solidFill>
              </a:rPr>
              <a:t>Out</a:t>
            </a:r>
            <a:r>
              <a:rPr lang="en-AU" altLang="en-US" sz="2000" dirty="0">
                <a:solidFill>
                  <a:srgbClr val="0000FF"/>
                </a:solidFill>
              </a:rPr>
              <a:t> = 120 kW</a:t>
            </a:r>
            <a:endParaRPr lang="el-GR" altLang="en-US" sz="2000" dirty="0">
              <a:solidFill>
                <a:srgbClr val="0000FF"/>
              </a:solidFill>
            </a:endParaRPr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>
            <a:off x="2186125" y="2924944"/>
            <a:ext cx="16097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R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S</a:t>
            </a:r>
            <a:r>
              <a:rPr lang="en-AU" altLang="en-US" sz="2000" dirty="0">
                <a:solidFill>
                  <a:srgbClr val="0000FF"/>
                </a:solidFill>
              </a:rPr>
              <a:t> = 0.05 </a:t>
            </a:r>
            <a:r>
              <a:rPr lang="el-GR" altLang="en-US" sz="2000" dirty="0">
                <a:solidFill>
                  <a:srgbClr val="0000FF"/>
                </a:solidFill>
              </a:rPr>
              <a:t>Ω</a:t>
            </a:r>
          </a:p>
        </p:txBody>
      </p:sp>
      <p:sp>
        <p:nvSpPr>
          <p:cNvPr id="262149" name="Text Box 5"/>
          <p:cNvSpPr txBox="1">
            <a:spLocks noChangeArrowheads="1"/>
          </p:cNvSpPr>
          <p:nvPr/>
        </p:nvSpPr>
        <p:spPr bwMode="auto">
          <a:xfrm>
            <a:off x="5484962" y="2189911"/>
            <a:ext cx="10358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= </a:t>
            </a:r>
            <a:r>
              <a:rPr lang="en-AU" altLang="en-US" sz="2000" baseline="30000" dirty="0" smtClean="0"/>
              <a:t>P</a:t>
            </a:r>
            <a:r>
              <a:rPr lang="en-AU" altLang="en-US" sz="2000" dirty="0" smtClean="0"/>
              <a:t>/</a:t>
            </a:r>
            <a:r>
              <a:rPr lang="en-AU" altLang="en-US" sz="2000" baseline="-25000" dirty="0" smtClean="0"/>
              <a:t>V</a:t>
            </a:r>
            <a:endParaRPr lang="en-AU" altLang="en-US" sz="2000" baseline="-25000" dirty="0"/>
          </a:p>
        </p:txBody>
      </p:sp>
      <p:sp>
        <p:nvSpPr>
          <p:cNvPr id="262150" name="Text Box 6"/>
          <p:cNvSpPr txBox="1">
            <a:spLocks noChangeArrowheads="1"/>
          </p:cNvSpPr>
          <p:nvPr/>
        </p:nvSpPr>
        <p:spPr bwMode="auto">
          <a:xfrm>
            <a:off x="5472100" y="4481470"/>
            <a:ext cx="3400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240 + (504.8 x 0.09) V</a:t>
            </a:r>
          </a:p>
        </p:txBody>
      </p:sp>
      <p:sp>
        <p:nvSpPr>
          <p:cNvPr id="262151" name="Text Box 7"/>
          <p:cNvSpPr txBox="1">
            <a:spLocks noChangeArrowheads="1"/>
          </p:cNvSpPr>
          <p:nvPr/>
        </p:nvSpPr>
        <p:spPr bwMode="auto">
          <a:xfrm>
            <a:off x="5436096" y="1268760"/>
            <a:ext cx="2728181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V</a:t>
            </a:r>
            <a:r>
              <a:rPr lang="en-AU" altLang="en-US" sz="2000" baseline="-25000" dirty="0"/>
              <a:t>T</a:t>
            </a:r>
            <a:r>
              <a:rPr lang="en-AU" altLang="en-US" sz="2000" dirty="0"/>
              <a:t> + </a:t>
            </a:r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(R</a:t>
            </a:r>
            <a:r>
              <a:rPr lang="en-AU" altLang="en-US" sz="2000" baseline="-25000" dirty="0" smtClean="0"/>
              <a:t>A</a:t>
            </a:r>
            <a:r>
              <a:rPr lang="en-AU" altLang="en-US" sz="2000" dirty="0" smtClean="0"/>
              <a:t> + R</a:t>
            </a:r>
            <a:r>
              <a:rPr lang="en-AU" altLang="en-US" sz="2000" baseline="-25000" dirty="0" smtClean="0"/>
              <a:t>S</a:t>
            </a:r>
            <a:r>
              <a:rPr lang="en-AU" altLang="en-US" sz="2000" dirty="0" smtClean="0"/>
              <a:t>)</a:t>
            </a:r>
            <a:endParaRPr lang="en-AU" altLang="en-US" sz="2000" dirty="0"/>
          </a:p>
        </p:txBody>
      </p:sp>
      <p:sp>
        <p:nvSpPr>
          <p:cNvPr id="262152" name="Text Box 8"/>
          <p:cNvSpPr txBox="1">
            <a:spLocks noChangeArrowheads="1"/>
          </p:cNvSpPr>
          <p:nvPr/>
        </p:nvSpPr>
        <p:spPr bwMode="auto">
          <a:xfrm>
            <a:off x="2186125" y="3746149"/>
            <a:ext cx="16161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R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A</a:t>
            </a:r>
            <a:r>
              <a:rPr lang="en-AU" altLang="en-US" sz="2000" dirty="0">
                <a:solidFill>
                  <a:srgbClr val="0000FF"/>
                </a:solidFill>
              </a:rPr>
              <a:t> = 0.04 </a:t>
            </a:r>
            <a:r>
              <a:rPr lang="el-GR" altLang="en-US" sz="2000" dirty="0">
                <a:solidFill>
                  <a:srgbClr val="0000FF"/>
                </a:solidFill>
              </a:rPr>
              <a:t>Ω</a:t>
            </a:r>
          </a:p>
        </p:txBody>
      </p:sp>
      <p:sp>
        <p:nvSpPr>
          <p:cNvPr id="262153" name="Text Box 9"/>
          <p:cNvSpPr txBox="1">
            <a:spLocks noChangeArrowheads="1"/>
          </p:cNvSpPr>
          <p:nvPr/>
        </p:nvSpPr>
        <p:spPr bwMode="auto">
          <a:xfrm>
            <a:off x="5472100" y="5444393"/>
            <a:ext cx="1944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285.4 V</a:t>
            </a:r>
          </a:p>
        </p:txBody>
      </p:sp>
      <p:sp>
        <p:nvSpPr>
          <p:cNvPr id="262183" name="Text Box 39"/>
          <p:cNvSpPr txBox="1">
            <a:spLocks noChangeArrowheads="1"/>
          </p:cNvSpPr>
          <p:nvPr/>
        </p:nvSpPr>
        <p:spPr bwMode="auto">
          <a:xfrm>
            <a:off x="107504" y="253097"/>
            <a:ext cx="89649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lnSpc>
                <a:spcPct val="125000"/>
              </a:lnSpc>
            </a:pPr>
            <a:r>
              <a:rPr lang="en-AU" altLang="en-US" baseline="-25000" dirty="0"/>
              <a:t>Calculate the generated voltage of a 240 V DC compound generator which has an </a:t>
            </a:r>
            <a:r>
              <a:rPr lang="en-AU" altLang="en-US" baseline="-25000" dirty="0" smtClean="0"/>
              <a:t/>
            </a:r>
            <a:br>
              <a:rPr lang="en-AU" altLang="en-US" baseline="-25000" dirty="0" smtClean="0"/>
            </a:br>
            <a:r>
              <a:rPr lang="en-AU" altLang="en-US" baseline="-25000" dirty="0" smtClean="0"/>
              <a:t>output </a:t>
            </a:r>
            <a:r>
              <a:rPr lang="en-AU" altLang="en-US" baseline="-25000" dirty="0"/>
              <a:t>of 120 kW.  </a:t>
            </a:r>
            <a:r>
              <a:rPr lang="en-AU" altLang="en-US" baseline="-25000" dirty="0" smtClean="0"/>
              <a:t>The </a:t>
            </a:r>
            <a:r>
              <a:rPr lang="en-AU" altLang="en-US" baseline="-25000" dirty="0"/>
              <a:t>series field resistance is 0.05 </a:t>
            </a:r>
            <a:r>
              <a:rPr lang="el-GR" altLang="en-US" baseline="-25000" dirty="0"/>
              <a:t>Ω</a:t>
            </a:r>
            <a:r>
              <a:rPr lang="en-AU" altLang="en-US" baseline="-25000" dirty="0"/>
              <a:t>, the shunt field resistance is 50 </a:t>
            </a:r>
            <a:r>
              <a:rPr lang="el-GR" altLang="en-US" baseline="-25000" dirty="0"/>
              <a:t>Ω</a:t>
            </a:r>
            <a:r>
              <a:rPr lang="en-AU" altLang="en-US" baseline="-25000" dirty="0"/>
              <a:t> and the armature resistance is 0.04 </a:t>
            </a:r>
            <a:r>
              <a:rPr lang="el-GR" altLang="en-US" baseline="-25000" dirty="0"/>
              <a:t>Ω</a:t>
            </a:r>
            <a:r>
              <a:rPr lang="en-AU" altLang="en-US" baseline="-25000" dirty="0"/>
              <a:t>.</a:t>
            </a:r>
            <a:endParaRPr lang="el-GR" altLang="en-US" baseline="-25000" dirty="0"/>
          </a:p>
        </p:txBody>
      </p:sp>
      <p:sp>
        <p:nvSpPr>
          <p:cNvPr id="262187" name="Text Box 43"/>
          <p:cNvSpPr txBox="1">
            <a:spLocks noChangeArrowheads="1"/>
          </p:cNvSpPr>
          <p:nvPr/>
        </p:nvSpPr>
        <p:spPr bwMode="auto">
          <a:xfrm>
            <a:off x="5451447" y="1727718"/>
            <a:ext cx="1489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+ </a:t>
            </a:r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F</a:t>
            </a:r>
            <a:endParaRPr lang="en-AU" altLang="en-US" sz="2000" baseline="-25000" dirty="0"/>
          </a:p>
        </p:txBody>
      </p:sp>
      <p:sp>
        <p:nvSpPr>
          <p:cNvPr id="262209" name="Text Box 65"/>
          <p:cNvSpPr txBox="1">
            <a:spLocks noChangeArrowheads="1"/>
          </p:cNvSpPr>
          <p:nvPr/>
        </p:nvSpPr>
        <p:spPr bwMode="auto">
          <a:xfrm>
            <a:off x="611201" y="3573016"/>
            <a:ext cx="137409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R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F</a:t>
            </a:r>
            <a:r>
              <a:rPr lang="en-AU" altLang="en-US" sz="2000" dirty="0">
                <a:solidFill>
                  <a:srgbClr val="0000FF"/>
                </a:solidFill>
              </a:rPr>
              <a:t> = 50 </a:t>
            </a:r>
            <a:r>
              <a:rPr lang="el-GR" altLang="en-US" sz="2000" dirty="0">
                <a:solidFill>
                  <a:srgbClr val="0000FF"/>
                </a:solidFill>
              </a:rPr>
              <a:t>Ω</a:t>
            </a:r>
          </a:p>
        </p:txBody>
      </p:sp>
      <p:sp>
        <p:nvSpPr>
          <p:cNvPr id="262210" name="Text Box 66"/>
          <p:cNvSpPr txBox="1">
            <a:spLocks noChangeArrowheads="1"/>
          </p:cNvSpPr>
          <p:nvPr/>
        </p:nvSpPr>
        <p:spPr bwMode="auto">
          <a:xfrm>
            <a:off x="5484962" y="2648870"/>
            <a:ext cx="10631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F</a:t>
            </a:r>
            <a:r>
              <a:rPr lang="en-AU" altLang="en-US" sz="2000" dirty="0"/>
              <a:t> = </a:t>
            </a:r>
            <a:r>
              <a:rPr lang="en-AU" altLang="en-US" sz="2000" baseline="30000" dirty="0" smtClean="0"/>
              <a:t>V</a:t>
            </a:r>
            <a:r>
              <a:rPr lang="en-AU" altLang="en-US" sz="2000" dirty="0" smtClean="0"/>
              <a:t>/</a:t>
            </a:r>
            <a:r>
              <a:rPr lang="en-AU" altLang="en-US" sz="2000" baseline="-25000" dirty="0" smtClean="0"/>
              <a:t>R</a:t>
            </a:r>
            <a:endParaRPr lang="en-AU" altLang="en-US" sz="2000" baseline="-25000" dirty="0"/>
          </a:p>
        </p:txBody>
      </p:sp>
      <p:sp>
        <p:nvSpPr>
          <p:cNvPr id="90" name="Text Box 40"/>
          <p:cNvSpPr txBox="1">
            <a:spLocks noChangeArrowheads="1"/>
          </p:cNvSpPr>
          <p:nvPr/>
        </p:nvSpPr>
        <p:spPr bwMode="auto">
          <a:xfrm>
            <a:off x="2653680" y="1880828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>
                <a:solidFill>
                  <a:srgbClr val="FF0000"/>
                </a:solidFill>
              </a:rPr>
              <a:t>I</a:t>
            </a:r>
            <a:r>
              <a:rPr lang="en-AU" altLang="en-US" baseline="-25000">
                <a:solidFill>
                  <a:srgbClr val="FF0000"/>
                </a:solidFill>
              </a:rPr>
              <a:t>L</a:t>
            </a:r>
            <a:endParaRPr lang="en-AU" altLang="en-US">
              <a:solidFill>
                <a:srgbClr val="FF0000"/>
              </a:solidFill>
            </a:endParaRPr>
          </a:p>
        </p:txBody>
      </p:sp>
      <p:sp>
        <p:nvSpPr>
          <p:cNvPr id="91" name="AutoShape 41"/>
          <p:cNvSpPr>
            <a:spLocks noChangeArrowheads="1"/>
          </p:cNvSpPr>
          <p:nvPr/>
        </p:nvSpPr>
        <p:spPr bwMode="auto">
          <a:xfrm>
            <a:off x="2617168" y="2313285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" name="Text Box 57"/>
          <p:cNvSpPr txBox="1">
            <a:spLocks noChangeArrowheads="1"/>
          </p:cNvSpPr>
          <p:nvPr/>
        </p:nvSpPr>
        <p:spPr bwMode="auto">
          <a:xfrm>
            <a:off x="996330" y="1880828"/>
            <a:ext cx="684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FF0000"/>
                </a:solidFill>
              </a:rPr>
              <a:t>I</a:t>
            </a:r>
            <a:r>
              <a:rPr lang="en-AU" altLang="en-US" baseline="-25000" dirty="0">
                <a:solidFill>
                  <a:srgbClr val="FF0000"/>
                </a:solidFill>
              </a:rPr>
              <a:t>F</a:t>
            </a:r>
            <a:endParaRPr lang="en-AU" altLang="en-US" dirty="0">
              <a:solidFill>
                <a:srgbClr val="FF0000"/>
              </a:solidFill>
            </a:endParaRPr>
          </a:p>
        </p:txBody>
      </p:sp>
      <p:sp>
        <p:nvSpPr>
          <p:cNvPr id="93" name="AutoShape 63"/>
          <p:cNvSpPr>
            <a:spLocks noChangeArrowheads="1"/>
          </p:cNvSpPr>
          <p:nvPr/>
        </p:nvSpPr>
        <p:spPr bwMode="auto">
          <a:xfrm flipH="1">
            <a:off x="959818" y="2313285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4" name="Text Box 67"/>
          <p:cNvSpPr txBox="1">
            <a:spLocks noChangeArrowheads="1"/>
          </p:cNvSpPr>
          <p:nvPr/>
        </p:nvSpPr>
        <p:spPr bwMode="auto">
          <a:xfrm>
            <a:off x="1321768" y="2996890"/>
            <a:ext cx="53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dirty="0">
                <a:solidFill>
                  <a:srgbClr val="FF0000"/>
                </a:solidFill>
              </a:rPr>
              <a:t>I</a:t>
            </a:r>
            <a:r>
              <a:rPr lang="en-AU" altLang="en-US" baseline="-25000" dirty="0">
                <a:solidFill>
                  <a:srgbClr val="FF0000"/>
                </a:solidFill>
              </a:rPr>
              <a:t>A</a:t>
            </a:r>
            <a:endParaRPr lang="en-AU" altLang="en-US" dirty="0">
              <a:solidFill>
                <a:srgbClr val="FF0000"/>
              </a:solidFill>
            </a:endParaRPr>
          </a:p>
        </p:txBody>
      </p:sp>
      <p:sp>
        <p:nvSpPr>
          <p:cNvPr id="95" name="AutoShape 68"/>
          <p:cNvSpPr>
            <a:spLocks noChangeArrowheads="1"/>
          </p:cNvSpPr>
          <p:nvPr/>
        </p:nvSpPr>
        <p:spPr bwMode="auto">
          <a:xfrm rot="-5400000">
            <a:off x="1501155" y="3141353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3707904" y="656692"/>
            <a:ext cx="284718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215516" y="944724"/>
            <a:ext cx="165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2653680" y="944724"/>
            <a:ext cx="308837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" name="Straight Connector 133"/>
          <p:cNvCxnSpPr/>
          <p:nvPr/>
        </p:nvCxnSpPr>
        <p:spPr bwMode="auto">
          <a:xfrm>
            <a:off x="5984126" y="944724"/>
            <a:ext cx="28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5" name="Straight Connector 134"/>
          <p:cNvCxnSpPr/>
          <p:nvPr/>
        </p:nvCxnSpPr>
        <p:spPr bwMode="auto">
          <a:xfrm>
            <a:off x="970630" y="1270329"/>
            <a:ext cx="28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Straight Connector 135"/>
          <p:cNvCxnSpPr/>
          <p:nvPr/>
        </p:nvCxnSpPr>
        <p:spPr bwMode="auto">
          <a:xfrm>
            <a:off x="1123030" y="656692"/>
            <a:ext cx="205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 Box 43"/>
          <p:cNvSpPr txBox="1">
            <a:spLocks noChangeArrowheads="1"/>
          </p:cNvSpPr>
          <p:nvPr/>
        </p:nvSpPr>
        <p:spPr bwMode="auto">
          <a:xfrm>
            <a:off x="5467114" y="3104133"/>
            <a:ext cx="2697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+ I</a:t>
            </a:r>
            <a:r>
              <a:rPr lang="en-AU" altLang="en-US" sz="2000" baseline="-25000" dirty="0"/>
              <a:t>F</a:t>
            </a:r>
            <a:r>
              <a:rPr lang="en-AU" altLang="en-US" sz="2000" dirty="0"/>
              <a:t> = 504.8 A</a:t>
            </a:r>
            <a:endParaRPr lang="en-AU" altLang="en-US" sz="2000" baseline="-25000" dirty="0"/>
          </a:p>
        </p:txBody>
      </p:sp>
      <p:sp>
        <p:nvSpPr>
          <p:cNvPr id="14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141" name="Text Box 6"/>
          <p:cNvSpPr txBox="1">
            <a:spLocks noChangeArrowheads="1"/>
          </p:cNvSpPr>
          <p:nvPr/>
        </p:nvSpPr>
        <p:spPr bwMode="auto">
          <a:xfrm>
            <a:off x="5472100" y="4962932"/>
            <a:ext cx="240642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240 </a:t>
            </a:r>
            <a:r>
              <a:rPr lang="en-AU" altLang="en-US" sz="2000"/>
              <a:t>+ </a:t>
            </a:r>
            <a:r>
              <a:rPr lang="en-AU" altLang="en-US" sz="2000" smtClean="0"/>
              <a:t>45.43 </a:t>
            </a:r>
            <a:r>
              <a:rPr lang="en-AU" altLang="en-US" sz="2000" dirty="0"/>
              <a:t>V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2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62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62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6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/>
      <p:bldP spid="139" grpId="0"/>
      <p:bldP spid="138" grpId="0"/>
      <p:bldP spid="128" grpId="0"/>
      <p:bldP spid="262146" grpId="0"/>
      <p:bldP spid="262148" grpId="0"/>
      <p:bldP spid="262149" grpId="0"/>
      <p:bldP spid="262150" grpId="0"/>
      <p:bldP spid="262151" grpId="0"/>
      <p:bldP spid="262152" grpId="0"/>
      <p:bldP spid="262153" grpId="0"/>
      <p:bldP spid="262187" grpId="0"/>
      <p:bldP spid="262209" grpId="0"/>
      <p:bldP spid="262210" grpId="0"/>
      <p:bldP spid="90" grpId="0"/>
      <p:bldP spid="91" grpId="0" animBg="1"/>
      <p:bldP spid="92" grpId="0"/>
      <p:bldP spid="93" grpId="0" animBg="1"/>
      <p:bldP spid="94" grpId="0"/>
      <p:bldP spid="95" grpId="0" animBg="1"/>
      <p:bldP spid="137" grpId="0"/>
      <p:bldP spid="140" grpId="0" animBg="1"/>
      <p:bldP spid="1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3CA60-8545-4977-AD15-0FE97D5E861B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8FBA4-D4DB-4C0D-9D3A-B456D1F1E572}" type="slidenum">
              <a:rPr lang="en-AU"/>
              <a:pPr>
                <a:defRPr/>
              </a:pPr>
              <a:t>21</a:t>
            </a:fld>
            <a:endParaRPr lang="en-AU"/>
          </a:p>
        </p:txBody>
      </p:sp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972000" y="744538"/>
            <a:ext cx="7200000" cy="1222375"/>
          </a:xfrm>
          <a:prstGeom prst="rect">
            <a:avLst/>
          </a:prstGeom>
        </p:spPr>
        <p:txBody>
          <a:bodyPr wrap="none" fromWordArt="1"/>
          <a:lstStyle/>
          <a:p>
            <a:pPr>
              <a:spcBef>
                <a:spcPts val="0"/>
              </a:spcBef>
            </a:pPr>
            <a:r>
              <a:rPr lang="en-AU" sz="9600" kern="10" baseline="-25000" dirty="0">
                <a:latin typeface="Impact"/>
              </a:rPr>
              <a:t>Practical Exercise 8</a:t>
            </a:r>
          </a:p>
        </p:txBody>
      </p:sp>
      <p:sp>
        <p:nvSpPr>
          <p:cNvPr id="73731" name="WordArt 3"/>
          <p:cNvSpPr>
            <a:spLocks noChangeArrowheads="1" noChangeShapeType="1" noTextEdit="1"/>
          </p:cNvSpPr>
          <p:nvPr/>
        </p:nvSpPr>
        <p:spPr bwMode="auto">
          <a:xfrm>
            <a:off x="1584325" y="2960340"/>
            <a:ext cx="5975350" cy="2628900"/>
          </a:xfrm>
          <a:prstGeom prst="rect">
            <a:avLst/>
          </a:prstGeom>
        </p:spPr>
        <p:txBody>
          <a:bodyPr wrap="none" fromWordArt="1"/>
          <a:lstStyle/>
          <a:p>
            <a:pPr>
              <a:spcBef>
                <a:spcPts val="0"/>
              </a:spcBef>
            </a:pPr>
            <a:r>
              <a:rPr lang="en-AU" sz="9600" kern="10" baseline="-25000" dirty="0">
                <a:latin typeface="Impact"/>
              </a:rPr>
              <a:t>The Self</a:t>
            </a:r>
          </a:p>
          <a:p>
            <a:pPr>
              <a:spcBef>
                <a:spcPts val="0"/>
              </a:spcBef>
            </a:pPr>
            <a:r>
              <a:rPr lang="en-AU" sz="9600" kern="10" baseline="-25000" dirty="0">
                <a:latin typeface="Impact"/>
              </a:rPr>
              <a:t>Excited Generator</a:t>
            </a:r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nimBg="1"/>
      <p:bldP spid="73731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320A3C-66D4-4206-B8A3-883471C95F4F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5E2144-28C1-4C84-A01B-D037A2EC08E4}" type="slidenum">
              <a:rPr lang="en-AU"/>
              <a:pPr>
                <a:defRPr/>
              </a:pPr>
              <a:t>3</a:t>
            </a:fld>
            <a:endParaRPr lang="en-AU"/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1116000" y="399644"/>
            <a:ext cx="6912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 anchorCtr="0">
            <a:spAutoFit/>
          </a:bodyPr>
          <a:lstStyle/>
          <a:p>
            <a:pPr>
              <a:defRPr/>
            </a:pPr>
            <a:r>
              <a:rPr lang="en-AU" sz="32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Types of Self Excited Generators</a:t>
            </a:r>
          </a:p>
        </p:txBody>
      </p:sp>
      <p:sp>
        <p:nvSpPr>
          <p:cNvPr id="245766" name="Text Box 6"/>
          <p:cNvSpPr txBox="1">
            <a:spLocks noChangeArrowheads="1"/>
          </p:cNvSpPr>
          <p:nvPr/>
        </p:nvSpPr>
        <p:spPr bwMode="auto">
          <a:xfrm>
            <a:off x="323527" y="2284509"/>
            <a:ext cx="216000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no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en-AU" sz="32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Series</a:t>
            </a:r>
          </a:p>
        </p:txBody>
      </p:sp>
      <p:sp>
        <p:nvSpPr>
          <p:cNvPr id="245767" name="Text Box 7"/>
          <p:cNvSpPr txBox="1">
            <a:spLocks noChangeArrowheads="1"/>
          </p:cNvSpPr>
          <p:nvPr/>
        </p:nvSpPr>
        <p:spPr bwMode="auto">
          <a:xfrm>
            <a:off x="2989263" y="2237547"/>
            <a:ext cx="593883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 baseline="-25000" dirty="0"/>
              <a:t>The field winding is connected in series with the armature.</a:t>
            </a:r>
          </a:p>
        </p:txBody>
      </p:sp>
      <p:sp>
        <p:nvSpPr>
          <p:cNvPr id="245768" name="Text Box 8"/>
          <p:cNvSpPr txBox="1">
            <a:spLocks noChangeArrowheads="1"/>
          </p:cNvSpPr>
          <p:nvPr/>
        </p:nvSpPr>
        <p:spPr bwMode="auto">
          <a:xfrm>
            <a:off x="323527" y="1369945"/>
            <a:ext cx="216000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no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en-AU" sz="32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Shunt</a:t>
            </a:r>
          </a:p>
        </p:txBody>
      </p:sp>
      <p:sp>
        <p:nvSpPr>
          <p:cNvPr id="245769" name="Text Box 9"/>
          <p:cNvSpPr txBox="1">
            <a:spLocks noChangeArrowheads="1"/>
          </p:cNvSpPr>
          <p:nvPr/>
        </p:nvSpPr>
        <p:spPr bwMode="auto">
          <a:xfrm>
            <a:off x="2989263" y="1322983"/>
            <a:ext cx="593883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 baseline="-25000" dirty="0"/>
              <a:t>The field winding is connected in parallel, or shunt,</a:t>
            </a:r>
            <a:br>
              <a:rPr lang="en-AU" altLang="en-US" sz="2800" baseline="-25000" dirty="0"/>
            </a:br>
            <a:r>
              <a:rPr lang="en-AU" altLang="en-US" sz="2800" baseline="-25000" dirty="0"/>
              <a:t>with the armature.</a:t>
            </a:r>
          </a:p>
        </p:txBody>
      </p:sp>
      <p:sp>
        <p:nvSpPr>
          <p:cNvPr id="245770" name="Text Box 10"/>
          <p:cNvSpPr txBox="1">
            <a:spLocks noChangeArrowheads="1"/>
          </p:cNvSpPr>
          <p:nvPr/>
        </p:nvSpPr>
        <p:spPr bwMode="auto">
          <a:xfrm>
            <a:off x="323527" y="3152112"/>
            <a:ext cx="216000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0">
            <a:no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en-AU" sz="3200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Compound</a:t>
            </a:r>
          </a:p>
        </p:txBody>
      </p:sp>
      <p:sp>
        <p:nvSpPr>
          <p:cNvPr id="245771" name="Text Box 11"/>
          <p:cNvSpPr txBox="1">
            <a:spLocks noChangeArrowheads="1"/>
          </p:cNvSpPr>
          <p:nvPr/>
        </p:nvSpPr>
        <p:spPr bwMode="auto">
          <a:xfrm>
            <a:off x="2952750" y="3105150"/>
            <a:ext cx="589915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800" baseline="-25000"/>
              <a:t>Part of the field windings are connected in shunt with the armature, and part is connected in series</a:t>
            </a:r>
          </a:p>
        </p:txBody>
      </p:sp>
      <p:sp>
        <p:nvSpPr>
          <p:cNvPr id="245772" name="Text Box 12"/>
          <p:cNvSpPr txBox="1">
            <a:spLocks noChangeArrowheads="1"/>
          </p:cNvSpPr>
          <p:nvPr/>
        </p:nvSpPr>
        <p:spPr bwMode="auto">
          <a:xfrm>
            <a:off x="2087563" y="4498813"/>
            <a:ext cx="666115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>
                <a:solidFill>
                  <a:srgbClr val="006600"/>
                </a:solidFill>
              </a:rPr>
              <a:t>will not work if there is no residual magnetism</a:t>
            </a:r>
          </a:p>
        </p:txBody>
      </p:sp>
      <p:sp>
        <p:nvSpPr>
          <p:cNvPr id="245773" name="Text Box 13"/>
          <p:cNvSpPr txBox="1">
            <a:spLocks noChangeArrowheads="1"/>
          </p:cNvSpPr>
          <p:nvPr/>
        </p:nvSpPr>
        <p:spPr bwMode="auto">
          <a:xfrm>
            <a:off x="2087563" y="5500526"/>
            <a:ext cx="6661150" cy="420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 dirty="0">
                <a:solidFill>
                  <a:srgbClr val="006600"/>
                </a:solidFill>
              </a:rPr>
              <a:t>field windings must </a:t>
            </a:r>
            <a:r>
              <a:rPr lang="en-AU" altLang="en-US" sz="3200" baseline="-25000" dirty="0" smtClean="0">
                <a:solidFill>
                  <a:srgbClr val="006600"/>
                </a:solidFill>
              </a:rPr>
              <a:t>have low </a:t>
            </a:r>
            <a:r>
              <a:rPr lang="en-AU" altLang="en-US" sz="3200" baseline="-25000" dirty="0">
                <a:solidFill>
                  <a:srgbClr val="006600"/>
                </a:solidFill>
              </a:rPr>
              <a:t>resistance</a:t>
            </a:r>
          </a:p>
        </p:txBody>
      </p:sp>
      <p:sp>
        <p:nvSpPr>
          <p:cNvPr id="245774" name="Text Box 14"/>
          <p:cNvSpPr txBox="1">
            <a:spLocks noChangeArrowheads="1"/>
          </p:cNvSpPr>
          <p:nvPr/>
        </p:nvSpPr>
        <p:spPr bwMode="auto">
          <a:xfrm>
            <a:off x="2087563" y="4998876"/>
            <a:ext cx="666115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>
                <a:solidFill>
                  <a:srgbClr val="006600"/>
                </a:solidFill>
              </a:rPr>
              <a:t>must reach critical speed to generate an EMF</a:t>
            </a:r>
          </a:p>
        </p:txBody>
      </p:sp>
      <p:sp>
        <p:nvSpPr>
          <p:cNvPr id="245775" name="Rectangle 15"/>
          <p:cNvSpPr>
            <a:spLocks noChangeArrowheads="1"/>
          </p:cNvSpPr>
          <p:nvPr/>
        </p:nvSpPr>
        <p:spPr bwMode="auto">
          <a:xfrm>
            <a:off x="863600" y="3949538"/>
            <a:ext cx="326548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baseline="-25000" dirty="0"/>
              <a:t>Self excited generators:</a:t>
            </a:r>
          </a:p>
        </p:txBody>
      </p:sp>
      <p:sp>
        <p:nvSpPr>
          <p:cNvPr id="1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5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5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5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5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5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5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5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5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5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6" grpId="0"/>
      <p:bldP spid="245767" grpId="0"/>
      <p:bldP spid="245768" grpId="0"/>
      <p:bldP spid="245769" grpId="0"/>
      <p:bldP spid="245770" grpId="0"/>
      <p:bldP spid="245771" grpId="0"/>
      <p:bldP spid="245772" grpId="0"/>
      <p:bldP spid="245773" grpId="0"/>
      <p:bldP spid="245774" grpId="0"/>
      <p:bldP spid="245775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932363" y="1354138"/>
            <a:ext cx="2700337" cy="3349625"/>
            <a:chOff x="4932363" y="1354138"/>
            <a:chExt cx="2700337" cy="3349625"/>
          </a:xfrm>
        </p:grpSpPr>
        <p:sp>
          <p:nvSpPr>
            <p:cNvPr id="248856" name="Text Box 24"/>
            <p:cNvSpPr txBox="1">
              <a:spLocks noChangeArrowheads="1"/>
            </p:cNvSpPr>
            <p:nvPr/>
          </p:nvSpPr>
          <p:spPr bwMode="auto">
            <a:xfrm>
              <a:off x="5186363" y="2614613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E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248857" name="Text Box 25"/>
            <p:cNvSpPr txBox="1">
              <a:spLocks noChangeArrowheads="1"/>
            </p:cNvSpPr>
            <p:nvPr/>
          </p:nvSpPr>
          <p:spPr bwMode="auto">
            <a:xfrm>
              <a:off x="5184775" y="4306888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E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sp>
          <p:nvSpPr>
            <p:cNvPr id="248843" name="Freeform 11"/>
            <p:cNvSpPr>
              <a:spLocks/>
            </p:cNvSpPr>
            <p:nvPr/>
          </p:nvSpPr>
          <p:spPr bwMode="auto">
            <a:xfrm rot="5400000">
              <a:off x="4150519" y="3536157"/>
              <a:ext cx="1797050" cy="233362"/>
            </a:xfrm>
            <a:custGeom>
              <a:avLst/>
              <a:gdLst>
                <a:gd name="T0" fmla="*/ 0 w 1132"/>
                <a:gd name="T1" fmla="*/ 219075 h 147"/>
                <a:gd name="T2" fmla="*/ 320675 w 1132"/>
                <a:gd name="T3" fmla="*/ 219075 h 147"/>
                <a:gd name="T4" fmla="*/ 463550 w 1132"/>
                <a:gd name="T5" fmla="*/ 1587 h 147"/>
                <a:gd name="T6" fmla="*/ 609600 w 1132"/>
                <a:gd name="T7" fmla="*/ 231775 h 147"/>
                <a:gd name="T8" fmla="*/ 754063 w 1132"/>
                <a:gd name="T9" fmla="*/ 4762 h 147"/>
                <a:gd name="T10" fmla="*/ 900113 w 1132"/>
                <a:gd name="T11" fmla="*/ 233362 h 147"/>
                <a:gd name="T12" fmla="*/ 1044575 w 1132"/>
                <a:gd name="T13" fmla="*/ 1587 h 147"/>
                <a:gd name="T14" fmla="*/ 1185863 w 1132"/>
                <a:gd name="T15" fmla="*/ 231775 h 147"/>
                <a:gd name="T16" fmla="*/ 1330325 w 1132"/>
                <a:gd name="T17" fmla="*/ 4762 h 147"/>
                <a:gd name="T18" fmla="*/ 1476375 w 1132"/>
                <a:gd name="T19" fmla="*/ 220662 h 147"/>
                <a:gd name="T20" fmla="*/ 1797050 w 1132"/>
                <a:gd name="T21" fmla="*/ 220662 h 1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accent5">
                  <a:lumMod val="50000"/>
                </a:schemeClr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cxnSp>
          <p:nvCxnSpPr>
            <p:cNvPr id="248845" name="AutoShape 13"/>
            <p:cNvCxnSpPr>
              <a:cxnSpLocks noChangeShapeType="1"/>
              <a:stCxn id="248843" idx="0"/>
              <a:endCxn id="248840" idx="3"/>
            </p:cNvCxnSpPr>
            <p:nvPr/>
          </p:nvCxnSpPr>
          <p:spPr bwMode="auto">
            <a:xfrm rot="16200000">
              <a:off x="4924425" y="2224088"/>
              <a:ext cx="536575" cy="488950"/>
            </a:xfrm>
            <a:prstGeom prst="bentConnector2">
              <a:avLst/>
            </a:prstGeom>
            <a:noFill/>
            <a:ln w="38100">
              <a:solidFill>
                <a:schemeClr val="accent5">
                  <a:lumMod val="50000"/>
                </a:schemeClr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8840" name="Rectangle 8"/>
            <p:cNvSpPr>
              <a:spLocks noChangeArrowheads="1"/>
            </p:cNvSpPr>
            <p:nvPr/>
          </p:nvSpPr>
          <p:spPr bwMode="auto">
            <a:xfrm flipH="1">
              <a:off x="5454650" y="2038350"/>
              <a:ext cx="900113" cy="323850"/>
            </a:xfrm>
            <a:prstGeom prst="rect">
              <a:avLst/>
            </a:prstGeom>
            <a:noFill/>
            <a:ln w="38100" algn="ctr">
              <a:solidFill>
                <a:schemeClr val="accent5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8858" name="Line 26"/>
            <p:cNvSpPr>
              <a:spLocks noChangeShapeType="1"/>
            </p:cNvSpPr>
            <p:nvPr/>
          </p:nvSpPr>
          <p:spPr bwMode="auto">
            <a:xfrm rot="18900000" flipH="1" flipV="1">
              <a:off x="5905500" y="1643063"/>
              <a:ext cx="0" cy="1116012"/>
            </a:xfrm>
            <a:prstGeom prst="line">
              <a:avLst/>
            </a:prstGeom>
            <a:noFill/>
            <a:ln w="28575">
              <a:solidFill>
                <a:schemeClr val="accent5">
                  <a:lumMod val="50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248861" name="Text Box 29"/>
            <p:cNvSpPr txBox="1">
              <a:spLocks noChangeArrowheads="1"/>
            </p:cNvSpPr>
            <p:nvPr/>
          </p:nvSpPr>
          <p:spPr bwMode="auto">
            <a:xfrm>
              <a:off x="5689600" y="1354138"/>
              <a:ext cx="1368425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Field Rheostat</a:t>
              </a:r>
            </a:p>
          </p:txBody>
        </p:sp>
        <p:sp>
          <p:nvSpPr>
            <p:cNvPr id="248862" name="Text Box 30"/>
            <p:cNvSpPr txBox="1">
              <a:spLocks noChangeArrowheads="1"/>
            </p:cNvSpPr>
            <p:nvPr/>
          </p:nvSpPr>
          <p:spPr bwMode="auto">
            <a:xfrm>
              <a:off x="5148263" y="3352800"/>
              <a:ext cx="1368425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Field Windings</a:t>
              </a:r>
            </a:p>
          </p:txBody>
        </p:sp>
        <p:cxnSp>
          <p:nvCxnSpPr>
            <p:cNvPr id="248864" name="AutoShape 32"/>
            <p:cNvCxnSpPr>
              <a:cxnSpLocks noChangeShapeType="1"/>
              <a:stCxn id="248840" idx="1"/>
              <a:endCxn id="248847" idx="0"/>
            </p:cNvCxnSpPr>
            <p:nvPr/>
          </p:nvCxnSpPr>
          <p:spPr bwMode="auto">
            <a:xfrm>
              <a:off x="6375400" y="2200275"/>
              <a:ext cx="1257300" cy="758825"/>
            </a:xfrm>
            <a:prstGeom prst="bentConnector2">
              <a:avLst/>
            </a:prstGeom>
            <a:noFill/>
            <a:ln w="38100">
              <a:solidFill>
                <a:schemeClr val="accent5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8865" name="AutoShape 33"/>
            <p:cNvCxnSpPr>
              <a:cxnSpLocks noChangeShapeType="1"/>
              <a:stCxn id="248848" idx="2"/>
              <a:endCxn id="248843" idx="10"/>
            </p:cNvCxnSpPr>
            <p:nvPr/>
          </p:nvCxnSpPr>
          <p:spPr bwMode="auto">
            <a:xfrm rot="5400000">
              <a:off x="6236494" y="3175794"/>
              <a:ext cx="106362" cy="2686050"/>
            </a:xfrm>
            <a:prstGeom prst="bentConnector3">
              <a:avLst>
                <a:gd name="adj1" fmla="val 537310"/>
              </a:avLst>
            </a:prstGeom>
            <a:noFill/>
            <a:ln w="38100">
              <a:solidFill>
                <a:schemeClr val="accent5">
                  <a:lumMod val="50000"/>
                </a:schemeClr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89226-CAA8-4879-89DE-06520CF60895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6B65F-8E0C-4FD3-840F-E56208079215}" type="slidenum">
              <a:rPr lang="en-AU"/>
              <a:pPr>
                <a:defRPr/>
              </a:pPr>
              <a:t>4</a:t>
            </a:fld>
            <a:endParaRPr lang="en-AU"/>
          </a:p>
        </p:txBody>
      </p:sp>
      <p:sp>
        <p:nvSpPr>
          <p:cNvPr id="248837" name="Text Box 5"/>
          <p:cNvSpPr txBox="1">
            <a:spLocks noChangeArrowheads="1"/>
          </p:cNvSpPr>
          <p:nvPr/>
        </p:nvSpPr>
        <p:spPr bwMode="auto">
          <a:xfrm>
            <a:off x="1728788" y="368300"/>
            <a:ext cx="5688012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4400" u="sng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Shunt Generators</a:t>
            </a:r>
          </a:p>
        </p:txBody>
      </p:sp>
      <p:graphicFrame>
        <p:nvGraphicFramePr>
          <p:cNvPr id="248838" name="Object 6"/>
          <p:cNvGraphicFramePr>
            <a:graphicFrameLocks noChangeAspect="1"/>
          </p:cNvGraphicFramePr>
          <p:nvPr/>
        </p:nvGraphicFramePr>
        <p:xfrm>
          <a:off x="215900" y="1344613"/>
          <a:ext cx="3819525" cy="435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4" name="Photo Editor Photo" r:id="rId3" imgW="3820058" imgH="4352381" progId="MSPhotoEd.3">
                  <p:embed/>
                </p:oleObj>
              </mc:Choice>
              <mc:Fallback>
                <p:oleObj name="Photo Editor Photo" r:id="rId3" imgW="3820058" imgH="4352381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00" y="1344613"/>
                        <a:ext cx="3819525" cy="435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7092950" y="2128838"/>
            <a:ext cx="1511300" cy="2974975"/>
            <a:chOff x="7092950" y="2128838"/>
            <a:chExt cx="1511300" cy="2974975"/>
          </a:xfrm>
        </p:grpSpPr>
        <p:sp>
          <p:nvSpPr>
            <p:cNvPr id="248850" name="Oval 18"/>
            <p:cNvSpPr>
              <a:spLocks noChangeArrowheads="1"/>
            </p:cNvSpPr>
            <p:nvPr/>
          </p:nvSpPr>
          <p:spPr bwMode="auto">
            <a:xfrm>
              <a:off x="8445500" y="2128838"/>
              <a:ext cx="144463" cy="144462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8851" name="Oval 19"/>
            <p:cNvSpPr>
              <a:spLocks noChangeArrowheads="1"/>
            </p:cNvSpPr>
            <p:nvPr/>
          </p:nvSpPr>
          <p:spPr bwMode="auto">
            <a:xfrm>
              <a:off x="8459788" y="4959350"/>
              <a:ext cx="144462" cy="144463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7092950" y="2201863"/>
              <a:ext cx="1352550" cy="2830512"/>
              <a:chOff x="7092950" y="2201863"/>
              <a:chExt cx="1352550" cy="2830512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7092950" y="2973388"/>
                <a:ext cx="1079500" cy="1477962"/>
                <a:chOff x="7092950" y="2973388"/>
                <a:chExt cx="1079500" cy="1477962"/>
              </a:xfrm>
            </p:grpSpPr>
            <p:sp>
              <p:nvSpPr>
                <p:cNvPr id="248847" name="Rectangle 15"/>
                <p:cNvSpPr>
                  <a:spLocks noChangeArrowheads="1"/>
                </p:cNvSpPr>
                <p:nvPr/>
              </p:nvSpPr>
              <p:spPr bwMode="auto">
                <a:xfrm>
                  <a:off x="7470775" y="2973388"/>
                  <a:ext cx="323850" cy="288925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rgbClr val="FF0000"/>
                  </a:solidFill>
                  <a:headEnd/>
                  <a:tailEnd/>
                </a:ln>
                <a:extLst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48848" name="Rectangle 16"/>
                <p:cNvSpPr>
                  <a:spLocks noChangeArrowheads="1"/>
                </p:cNvSpPr>
                <p:nvPr/>
              </p:nvSpPr>
              <p:spPr bwMode="auto">
                <a:xfrm>
                  <a:off x="7470775" y="4162425"/>
                  <a:ext cx="323850" cy="288925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rgbClr val="FF0000"/>
                  </a:solidFill>
                  <a:headEnd/>
                  <a:tailEnd/>
                </a:ln>
                <a:extLst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48849" name="Oval 17"/>
                <p:cNvSpPr>
                  <a:spLocks noChangeArrowheads="1"/>
                </p:cNvSpPr>
                <p:nvPr/>
              </p:nvSpPr>
              <p:spPr bwMode="auto">
                <a:xfrm>
                  <a:off x="7092950" y="3173413"/>
                  <a:ext cx="1079500" cy="1079500"/>
                </a:xfrm>
                <a:prstGeom prst="ellips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  <a:extLst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cxnSp>
            <p:nvCxnSpPr>
              <p:cNvPr id="248852" name="AutoShape 20"/>
              <p:cNvCxnSpPr>
                <a:cxnSpLocks noChangeShapeType="1"/>
                <a:stCxn id="248850" idx="2"/>
                <a:endCxn id="248847" idx="0"/>
              </p:cNvCxnSpPr>
              <p:nvPr/>
            </p:nvCxnSpPr>
            <p:spPr bwMode="auto">
              <a:xfrm rot="10800000" flipV="1">
                <a:off x="7632700" y="2201863"/>
                <a:ext cx="798513" cy="757237"/>
              </a:xfrm>
              <a:prstGeom prst="bentConnector2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8853" name="AutoShape 21"/>
              <p:cNvCxnSpPr>
                <a:cxnSpLocks noChangeShapeType="1"/>
                <a:stCxn id="248851" idx="2"/>
                <a:endCxn id="248848" idx="2"/>
              </p:cNvCxnSpPr>
              <p:nvPr/>
            </p:nvCxnSpPr>
            <p:spPr bwMode="auto">
              <a:xfrm rot="10800000">
                <a:off x="7632700" y="4465638"/>
                <a:ext cx="812800" cy="566737"/>
              </a:xfrm>
              <a:prstGeom prst="bentConnector2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8854" name="Text Box 22"/>
              <p:cNvSpPr txBox="1">
                <a:spLocks noChangeArrowheads="1"/>
              </p:cNvSpPr>
              <p:nvPr/>
            </p:nvSpPr>
            <p:spPr bwMode="auto">
              <a:xfrm>
                <a:off x="7811591" y="2781300"/>
                <a:ext cx="504825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000" dirty="0"/>
                  <a:t>A</a:t>
                </a:r>
                <a:r>
                  <a:rPr lang="en-AU" altLang="en-US" sz="2000" baseline="-25000" dirty="0"/>
                  <a:t>1</a:t>
                </a:r>
                <a:endParaRPr lang="en-AU" altLang="en-US" sz="2000" dirty="0"/>
              </a:p>
            </p:txBody>
          </p:sp>
          <p:sp>
            <p:nvSpPr>
              <p:cNvPr id="248855" name="Text Box 23"/>
              <p:cNvSpPr txBox="1">
                <a:spLocks noChangeArrowheads="1"/>
              </p:cNvSpPr>
              <p:nvPr/>
            </p:nvSpPr>
            <p:spPr bwMode="auto">
              <a:xfrm>
                <a:off x="7811591" y="4243388"/>
                <a:ext cx="504825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000" dirty="0"/>
                  <a:t>A</a:t>
                </a:r>
                <a:r>
                  <a:rPr lang="en-AU" altLang="en-US" sz="2000" baseline="-25000" dirty="0"/>
                  <a:t>2</a:t>
                </a:r>
                <a:endParaRPr lang="en-AU" altLang="en-US" sz="2000" dirty="0"/>
              </a:p>
            </p:txBody>
          </p:sp>
        </p:grpSp>
      </p:grpSp>
      <p:sp>
        <p:nvSpPr>
          <p:cNvPr id="248867" name="Text Box 35"/>
          <p:cNvSpPr txBox="1">
            <a:spLocks noChangeArrowheads="1"/>
          </p:cNvSpPr>
          <p:nvPr/>
        </p:nvSpPr>
        <p:spPr bwMode="auto">
          <a:xfrm>
            <a:off x="5273675" y="5226997"/>
            <a:ext cx="2898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Shunt Field Windings </a:t>
            </a:r>
            <a:r>
              <a:rPr lang="en-AU" altLang="en-US" sz="1600" dirty="0" smtClean="0"/>
              <a:t>have</a:t>
            </a:r>
            <a:br>
              <a:rPr lang="en-AU" altLang="en-US" sz="1600" dirty="0" smtClean="0"/>
            </a:br>
            <a:r>
              <a:rPr lang="en-AU" altLang="en-US" sz="1600" dirty="0" smtClean="0">
                <a:solidFill>
                  <a:srgbClr val="FF0000"/>
                </a:solidFill>
              </a:rPr>
              <a:t>many turns </a:t>
            </a:r>
            <a:r>
              <a:rPr lang="en-AU" altLang="en-US" sz="1600" dirty="0">
                <a:solidFill>
                  <a:srgbClr val="FF0000"/>
                </a:solidFill>
              </a:rPr>
              <a:t>of </a:t>
            </a:r>
            <a:r>
              <a:rPr lang="en-AU" altLang="en-US" sz="1600" dirty="0" smtClean="0">
                <a:solidFill>
                  <a:srgbClr val="FF0000"/>
                </a:solidFill>
              </a:rPr>
              <a:t>small CSA</a:t>
            </a:r>
            <a:br>
              <a:rPr lang="en-AU" altLang="en-US" sz="1600" dirty="0" smtClean="0">
                <a:solidFill>
                  <a:srgbClr val="FF0000"/>
                </a:solidFill>
              </a:rPr>
            </a:br>
            <a:r>
              <a:rPr lang="en-AU" altLang="en-US" sz="1600" dirty="0" smtClean="0"/>
              <a:t>giving </a:t>
            </a:r>
            <a:r>
              <a:rPr lang="en-AU" altLang="en-US" sz="1600" dirty="0" smtClean="0">
                <a:solidFill>
                  <a:srgbClr val="0000FF"/>
                </a:solidFill>
              </a:rPr>
              <a:t>HIGH Resistance</a:t>
            </a:r>
            <a:r>
              <a:rPr lang="en-AU" altLang="en-US" sz="1600" dirty="0" smtClean="0"/>
              <a:t> </a:t>
            </a:r>
            <a:endParaRPr lang="en-AU" altLang="en-US" sz="1600" dirty="0"/>
          </a:p>
        </p:txBody>
      </p:sp>
      <p:sp>
        <p:nvSpPr>
          <p:cNvPr id="2" name="Freeform 1"/>
          <p:cNvSpPr/>
          <p:nvPr/>
        </p:nvSpPr>
        <p:spPr bwMode="auto">
          <a:xfrm>
            <a:off x="2279168" y="1716656"/>
            <a:ext cx="175066" cy="2410633"/>
          </a:xfrm>
          <a:custGeom>
            <a:avLst/>
            <a:gdLst>
              <a:gd name="connsiteX0" fmla="*/ 146649 w 172529"/>
              <a:gd name="connsiteY0" fmla="*/ 0 h 2415396"/>
              <a:gd name="connsiteX1" fmla="*/ 155276 w 172529"/>
              <a:gd name="connsiteY1" fmla="*/ 370935 h 2415396"/>
              <a:gd name="connsiteX2" fmla="*/ 8627 w 172529"/>
              <a:gd name="connsiteY2" fmla="*/ 370935 h 2415396"/>
              <a:gd name="connsiteX3" fmla="*/ 0 w 172529"/>
              <a:gd name="connsiteY3" fmla="*/ 1362973 h 2415396"/>
              <a:gd name="connsiteX4" fmla="*/ 163902 w 172529"/>
              <a:gd name="connsiteY4" fmla="*/ 1380226 h 2415396"/>
              <a:gd name="connsiteX5" fmla="*/ 172529 w 172529"/>
              <a:gd name="connsiteY5" fmla="*/ 2415396 h 2415396"/>
              <a:gd name="connsiteX6" fmla="*/ 0 w 172529"/>
              <a:gd name="connsiteY6" fmla="*/ 2406769 h 2415396"/>
              <a:gd name="connsiteX0" fmla="*/ 146649 w 172529"/>
              <a:gd name="connsiteY0" fmla="*/ 0 h 2415396"/>
              <a:gd name="connsiteX1" fmla="*/ 155276 w 172529"/>
              <a:gd name="connsiteY1" fmla="*/ 370935 h 2415396"/>
              <a:gd name="connsiteX2" fmla="*/ 8627 w 172529"/>
              <a:gd name="connsiteY2" fmla="*/ 370935 h 2415396"/>
              <a:gd name="connsiteX3" fmla="*/ 0 w 172529"/>
              <a:gd name="connsiteY3" fmla="*/ 1362973 h 2415396"/>
              <a:gd name="connsiteX4" fmla="*/ 159140 w 172529"/>
              <a:gd name="connsiteY4" fmla="*/ 1370701 h 2415396"/>
              <a:gd name="connsiteX5" fmla="*/ 172529 w 172529"/>
              <a:gd name="connsiteY5" fmla="*/ 2415396 h 2415396"/>
              <a:gd name="connsiteX6" fmla="*/ 0 w 172529"/>
              <a:gd name="connsiteY6" fmla="*/ 2406769 h 2415396"/>
              <a:gd name="connsiteX0" fmla="*/ 146649 w 159608"/>
              <a:gd name="connsiteY0" fmla="*/ 0 h 2410633"/>
              <a:gd name="connsiteX1" fmla="*/ 155276 w 159608"/>
              <a:gd name="connsiteY1" fmla="*/ 370935 h 2410633"/>
              <a:gd name="connsiteX2" fmla="*/ 8627 w 159608"/>
              <a:gd name="connsiteY2" fmla="*/ 370935 h 2410633"/>
              <a:gd name="connsiteX3" fmla="*/ 0 w 159608"/>
              <a:gd name="connsiteY3" fmla="*/ 1362973 h 2410633"/>
              <a:gd name="connsiteX4" fmla="*/ 159140 w 159608"/>
              <a:gd name="connsiteY4" fmla="*/ 1370701 h 2410633"/>
              <a:gd name="connsiteX5" fmla="*/ 153479 w 159608"/>
              <a:gd name="connsiteY5" fmla="*/ 2410633 h 2410633"/>
              <a:gd name="connsiteX6" fmla="*/ 0 w 159608"/>
              <a:gd name="connsiteY6" fmla="*/ 2406769 h 2410633"/>
              <a:gd name="connsiteX0" fmla="*/ 162107 w 175066"/>
              <a:gd name="connsiteY0" fmla="*/ 0 h 2410633"/>
              <a:gd name="connsiteX1" fmla="*/ 170734 w 175066"/>
              <a:gd name="connsiteY1" fmla="*/ 370935 h 2410633"/>
              <a:gd name="connsiteX2" fmla="*/ 272 w 175066"/>
              <a:gd name="connsiteY2" fmla="*/ 370935 h 2410633"/>
              <a:gd name="connsiteX3" fmla="*/ 15458 w 175066"/>
              <a:gd name="connsiteY3" fmla="*/ 1362973 h 2410633"/>
              <a:gd name="connsiteX4" fmla="*/ 174598 w 175066"/>
              <a:gd name="connsiteY4" fmla="*/ 1370701 h 2410633"/>
              <a:gd name="connsiteX5" fmla="*/ 168937 w 175066"/>
              <a:gd name="connsiteY5" fmla="*/ 2410633 h 2410633"/>
              <a:gd name="connsiteX6" fmla="*/ 15458 w 175066"/>
              <a:gd name="connsiteY6" fmla="*/ 2406769 h 2410633"/>
              <a:gd name="connsiteX0" fmla="*/ 162107 w 175066"/>
              <a:gd name="connsiteY0" fmla="*/ 0 h 2410633"/>
              <a:gd name="connsiteX1" fmla="*/ 161209 w 175066"/>
              <a:gd name="connsiteY1" fmla="*/ 366172 h 2410633"/>
              <a:gd name="connsiteX2" fmla="*/ 272 w 175066"/>
              <a:gd name="connsiteY2" fmla="*/ 370935 h 2410633"/>
              <a:gd name="connsiteX3" fmla="*/ 15458 w 175066"/>
              <a:gd name="connsiteY3" fmla="*/ 1362973 h 2410633"/>
              <a:gd name="connsiteX4" fmla="*/ 174598 w 175066"/>
              <a:gd name="connsiteY4" fmla="*/ 1370701 h 2410633"/>
              <a:gd name="connsiteX5" fmla="*/ 168937 w 175066"/>
              <a:gd name="connsiteY5" fmla="*/ 2410633 h 2410633"/>
              <a:gd name="connsiteX6" fmla="*/ 15458 w 175066"/>
              <a:gd name="connsiteY6" fmla="*/ 2406769 h 241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5066" h="2410633">
                <a:moveTo>
                  <a:pt x="162107" y="0"/>
                </a:moveTo>
                <a:cubicBezTo>
                  <a:pt x="161808" y="122057"/>
                  <a:pt x="161508" y="244115"/>
                  <a:pt x="161209" y="366172"/>
                </a:cubicBezTo>
                <a:lnTo>
                  <a:pt x="272" y="370935"/>
                </a:lnTo>
                <a:cubicBezTo>
                  <a:pt x="-2604" y="701614"/>
                  <a:pt x="18334" y="1032294"/>
                  <a:pt x="15458" y="1362973"/>
                </a:cubicBezTo>
                <a:lnTo>
                  <a:pt x="174598" y="1370701"/>
                </a:lnTo>
                <a:cubicBezTo>
                  <a:pt x="177474" y="1715758"/>
                  <a:pt x="166061" y="2065576"/>
                  <a:pt x="168937" y="2410633"/>
                </a:cubicBezTo>
                <a:lnTo>
                  <a:pt x="15458" y="2406769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Freeform 28"/>
          <p:cNvSpPr/>
          <p:nvPr/>
        </p:nvSpPr>
        <p:spPr bwMode="auto">
          <a:xfrm flipH="1">
            <a:off x="1749651" y="1681161"/>
            <a:ext cx="217622" cy="2439209"/>
          </a:xfrm>
          <a:custGeom>
            <a:avLst/>
            <a:gdLst>
              <a:gd name="connsiteX0" fmla="*/ 146649 w 172529"/>
              <a:gd name="connsiteY0" fmla="*/ 0 h 2415396"/>
              <a:gd name="connsiteX1" fmla="*/ 155276 w 172529"/>
              <a:gd name="connsiteY1" fmla="*/ 370935 h 2415396"/>
              <a:gd name="connsiteX2" fmla="*/ 8627 w 172529"/>
              <a:gd name="connsiteY2" fmla="*/ 370935 h 2415396"/>
              <a:gd name="connsiteX3" fmla="*/ 0 w 172529"/>
              <a:gd name="connsiteY3" fmla="*/ 1362973 h 2415396"/>
              <a:gd name="connsiteX4" fmla="*/ 163902 w 172529"/>
              <a:gd name="connsiteY4" fmla="*/ 1380226 h 2415396"/>
              <a:gd name="connsiteX5" fmla="*/ 172529 w 172529"/>
              <a:gd name="connsiteY5" fmla="*/ 2415396 h 2415396"/>
              <a:gd name="connsiteX6" fmla="*/ 0 w 172529"/>
              <a:gd name="connsiteY6" fmla="*/ 2406769 h 2415396"/>
              <a:gd name="connsiteX0" fmla="*/ 0 w 206855"/>
              <a:gd name="connsiteY0" fmla="*/ 0 h 2439209"/>
              <a:gd name="connsiteX1" fmla="*/ 189602 w 206855"/>
              <a:gd name="connsiteY1" fmla="*/ 394748 h 2439209"/>
              <a:gd name="connsiteX2" fmla="*/ 42953 w 206855"/>
              <a:gd name="connsiteY2" fmla="*/ 394748 h 2439209"/>
              <a:gd name="connsiteX3" fmla="*/ 34326 w 206855"/>
              <a:gd name="connsiteY3" fmla="*/ 1386786 h 2439209"/>
              <a:gd name="connsiteX4" fmla="*/ 198228 w 206855"/>
              <a:gd name="connsiteY4" fmla="*/ 1404039 h 2439209"/>
              <a:gd name="connsiteX5" fmla="*/ 206855 w 206855"/>
              <a:gd name="connsiteY5" fmla="*/ 2439209 h 2439209"/>
              <a:gd name="connsiteX6" fmla="*/ 34326 w 206855"/>
              <a:gd name="connsiteY6" fmla="*/ 2430582 h 2439209"/>
              <a:gd name="connsiteX0" fmla="*/ 0 w 206855"/>
              <a:gd name="connsiteY0" fmla="*/ 0 h 2439209"/>
              <a:gd name="connsiteX1" fmla="*/ 42953 w 206855"/>
              <a:gd name="connsiteY1" fmla="*/ 394748 h 2439209"/>
              <a:gd name="connsiteX2" fmla="*/ 34326 w 206855"/>
              <a:gd name="connsiteY2" fmla="*/ 1386786 h 2439209"/>
              <a:gd name="connsiteX3" fmla="*/ 198228 w 206855"/>
              <a:gd name="connsiteY3" fmla="*/ 1404039 h 2439209"/>
              <a:gd name="connsiteX4" fmla="*/ 206855 w 206855"/>
              <a:gd name="connsiteY4" fmla="*/ 2439209 h 2439209"/>
              <a:gd name="connsiteX5" fmla="*/ 34326 w 206855"/>
              <a:gd name="connsiteY5" fmla="*/ 2430582 h 2439209"/>
              <a:gd name="connsiteX0" fmla="*/ 0 w 206855"/>
              <a:gd name="connsiteY0" fmla="*/ 0 h 2439209"/>
              <a:gd name="connsiteX1" fmla="*/ 34326 w 206855"/>
              <a:gd name="connsiteY1" fmla="*/ 1386786 h 2439209"/>
              <a:gd name="connsiteX2" fmla="*/ 198228 w 206855"/>
              <a:gd name="connsiteY2" fmla="*/ 1404039 h 2439209"/>
              <a:gd name="connsiteX3" fmla="*/ 206855 w 206855"/>
              <a:gd name="connsiteY3" fmla="*/ 2439209 h 2439209"/>
              <a:gd name="connsiteX4" fmla="*/ 34326 w 206855"/>
              <a:gd name="connsiteY4" fmla="*/ 2430582 h 2439209"/>
              <a:gd name="connsiteX0" fmla="*/ 0 w 206855"/>
              <a:gd name="connsiteY0" fmla="*/ 0 h 2439209"/>
              <a:gd name="connsiteX1" fmla="*/ 5751 w 206855"/>
              <a:gd name="connsiteY1" fmla="*/ 1386786 h 2439209"/>
              <a:gd name="connsiteX2" fmla="*/ 198228 w 206855"/>
              <a:gd name="connsiteY2" fmla="*/ 1404039 h 2439209"/>
              <a:gd name="connsiteX3" fmla="*/ 206855 w 206855"/>
              <a:gd name="connsiteY3" fmla="*/ 2439209 h 2439209"/>
              <a:gd name="connsiteX4" fmla="*/ 34326 w 206855"/>
              <a:gd name="connsiteY4" fmla="*/ 2430582 h 2439209"/>
              <a:gd name="connsiteX0" fmla="*/ 0 w 217622"/>
              <a:gd name="connsiteY0" fmla="*/ 0 h 2439209"/>
              <a:gd name="connsiteX1" fmla="*/ 5751 w 217622"/>
              <a:gd name="connsiteY1" fmla="*/ 1386786 h 2439209"/>
              <a:gd name="connsiteX2" fmla="*/ 217278 w 217622"/>
              <a:gd name="connsiteY2" fmla="*/ 1384989 h 2439209"/>
              <a:gd name="connsiteX3" fmla="*/ 206855 w 217622"/>
              <a:gd name="connsiteY3" fmla="*/ 2439209 h 2439209"/>
              <a:gd name="connsiteX4" fmla="*/ 34326 w 217622"/>
              <a:gd name="connsiteY4" fmla="*/ 2430582 h 2439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622" h="2439209">
                <a:moveTo>
                  <a:pt x="0" y="0"/>
                </a:moveTo>
                <a:lnTo>
                  <a:pt x="5751" y="1386786"/>
                </a:lnTo>
                <a:lnTo>
                  <a:pt x="217278" y="1384989"/>
                </a:lnTo>
                <a:cubicBezTo>
                  <a:pt x="220154" y="1730046"/>
                  <a:pt x="203979" y="2094152"/>
                  <a:pt x="206855" y="2439209"/>
                </a:cubicBezTo>
                <a:lnTo>
                  <a:pt x="34326" y="2430582"/>
                </a:ln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 rot="13653432">
            <a:off x="2435532" y="2716124"/>
            <a:ext cx="1132578" cy="466725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699792" y="1716656"/>
            <a:ext cx="0" cy="95626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Rounded Rectangle 39"/>
          <p:cNvSpPr/>
          <p:nvPr/>
        </p:nvSpPr>
        <p:spPr bwMode="auto">
          <a:xfrm rot="18631044">
            <a:off x="2393684" y="4420028"/>
            <a:ext cx="1116000" cy="466725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2619375" y="3248025"/>
            <a:ext cx="890588" cy="1676400"/>
          </a:xfrm>
          <a:custGeom>
            <a:avLst/>
            <a:gdLst>
              <a:gd name="connsiteX0" fmla="*/ 642938 w 890588"/>
              <a:gd name="connsiteY0" fmla="*/ 0 h 1676400"/>
              <a:gd name="connsiteX1" fmla="*/ 890588 w 890588"/>
              <a:gd name="connsiteY1" fmla="*/ 233363 h 1676400"/>
              <a:gd name="connsiteX2" fmla="*/ 881063 w 890588"/>
              <a:gd name="connsiteY2" fmla="*/ 814388 h 1676400"/>
              <a:gd name="connsiteX3" fmla="*/ 0 w 890588"/>
              <a:gd name="connsiteY3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588" h="1676400">
                <a:moveTo>
                  <a:pt x="642938" y="0"/>
                </a:moveTo>
                <a:lnTo>
                  <a:pt x="890588" y="233363"/>
                </a:lnTo>
                <a:lnTo>
                  <a:pt x="881063" y="814388"/>
                </a:lnTo>
                <a:lnTo>
                  <a:pt x="0" y="1676400"/>
                </a:lnTo>
              </a:path>
            </a:pathLst>
          </a:custGeom>
          <a:noFill/>
          <a:ln w="5715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2" name="Rounded Rectangle 41"/>
          <p:cNvSpPr/>
          <p:nvPr/>
        </p:nvSpPr>
        <p:spPr bwMode="auto">
          <a:xfrm rot="2649542">
            <a:off x="737291" y="4470401"/>
            <a:ext cx="1116000" cy="466725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1595438" y="4405313"/>
            <a:ext cx="1762125" cy="828675"/>
          </a:xfrm>
          <a:custGeom>
            <a:avLst/>
            <a:gdLst>
              <a:gd name="connsiteX0" fmla="*/ 1762125 w 1762125"/>
              <a:gd name="connsiteY0" fmla="*/ 0 h 828675"/>
              <a:gd name="connsiteX1" fmla="*/ 947737 w 1762125"/>
              <a:gd name="connsiteY1" fmla="*/ 823912 h 828675"/>
              <a:gd name="connsiteX2" fmla="*/ 161925 w 1762125"/>
              <a:gd name="connsiteY2" fmla="*/ 828675 h 828675"/>
              <a:gd name="connsiteX3" fmla="*/ 0 w 1762125"/>
              <a:gd name="connsiteY3" fmla="*/ 652462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2125" h="828675">
                <a:moveTo>
                  <a:pt x="1762125" y="0"/>
                </a:moveTo>
                <a:lnTo>
                  <a:pt x="947737" y="823912"/>
                </a:lnTo>
                <a:lnTo>
                  <a:pt x="161925" y="828675"/>
                </a:lnTo>
                <a:lnTo>
                  <a:pt x="0" y="652462"/>
                </a:lnTo>
              </a:path>
            </a:pathLst>
          </a:custGeom>
          <a:noFill/>
          <a:ln w="5715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 rot="8067245">
            <a:off x="729003" y="2667402"/>
            <a:ext cx="1132578" cy="466725"/>
          </a:xfrm>
          <a:prstGeom prst="roundRect">
            <a:avLst/>
          </a:prstGeom>
          <a:solidFill>
            <a:srgbClr val="969696">
              <a:alpha val="60000"/>
            </a:srgbClr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752475" y="2614613"/>
            <a:ext cx="890588" cy="1762125"/>
          </a:xfrm>
          <a:custGeom>
            <a:avLst/>
            <a:gdLst>
              <a:gd name="connsiteX0" fmla="*/ 304800 w 890588"/>
              <a:gd name="connsiteY0" fmla="*/ 1762125 h 1762125"/>
              <a:gd name="connsiteX1" fmla="*/ 0 w 890588"/>
              <a:gd name="connsiteY1" fmla="*/ 1462087 h 1762125"/>
              <a:gd name="connsiteX2" fmla="*/ 0 w 890588"/>
              <a:gd name="connsiteY2" fmla="*/ 881062 h 1762125"/>
              <a:gd name="connsiteX3" fmla="*/ 890588 w 890588"/>
              <a:gd name="connsiteY3" fmla="*/ 0 h 176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588" h="1762125">
                <a:moveTo>
                  <a:pt x="304800" y="1762125"/>
                </a:moveTo>
                <a:lnTo>
                  <a:pt x="0" y="1462087"/>
                </a:lnTo>
                <a:lnTo>
                  <a:pt x="0" y="881062"/>
                </a:lnTo>
                <a:lnTo>
                  <a:pt x="890588" y="0"/>
                </a:lnTo>
              </a:path>
            </a:pathLst>
          </a:custGeom>
          <a:noFill/>
          <a:ln w="5715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947738" y="1700213"/>
            <a:ext cx="776287" cy="1376362"/>
          </a:xfrm>
          <a:custGeom>
            <a:avLst/>
            <a:gdLst>
              <a:gd name="connsiteX0" fmla="*/ 0 w 776287"/>
              <a:gd name="connsiteY0" fmla="*/ 1376362 h 1376362"/>
              <a:gd name="connsiteX1" fmla="*/ 614362 w 776287"/>
              <a:gd name="connsiteY1" fmla="*/ 766762 h 1376362"/>
              <a:gd name="connsiteX2" fmla="*/ 619125 w 776287"/>
              <a:gd name="connsiteY2" fmla="*/ 381000 h 1376362"/>
              <a:gd name="connsiteX3" fmla="*/ 776287 w 776287"/>
              <a:gd name="connsiteY3" fmla="*/ 376237 h 1376362"/>
              <a:gd name="connsiteX4" fmla="*/ 776287 w 776287"/>
              <a:gd name="connsiteY4" fmla="*/ 0 h 137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287" h="1376362">
                <a:moveTo>
                  <a:pt x="0" y="1376362"/>
                </a:moveTo>
                <a:lnTo>
                  <a:pt x="614362" y="766762"/>
                </a:lnTo>
                <a:cubicBezTo>
                  <a:pt x="615950" y="638175"/>
                  <a:pt x="617537" y="509587"/>
                  <a:pt x="619125" y="381000"/>
                </a:cubicBezTo>
                <a:lnTo>
                  <a:pt x="776287" y="376237"/>
                </a:lnTo>
                <a:lnTo>
                  <a:pt x="776287" y="0"/>
                </a:lnTo>
              </a:path>
            </a:pathLst>
          </a:custGeom>
          <a:noFill/>
          <a:ln w="5715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663788" y="2636912"/>
            <a:ext cx="72008" cy="7619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3239852" y="3208785"/>
            <a:ext cx="72008" cy="7619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2591780" y="4864969"/>
            <a:ext cx="72008" cy="7619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3347864" y="4360913"/>
            <a:ext cx="72008" cy="7619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1007604" y="4329100"/>
            <a:ext cx="72008" cy="7619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1583668" y="5008985"/>
            <a:ext cx="72008" cy="7619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935596" y="3032956"/>
            <a:ext cx="72008" cy="7619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1583668" y="2596717"/>
            <a:ext cx="72008" cy="7619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1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1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2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2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3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3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4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4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5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5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6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6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7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7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8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8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8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8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67" grpId="0"/>
      <p:bldP spid="2" grpId="0" animBg="1"/>
      <p:bldP spid="29" grpId="0" animBg="1"/>
      <p:bldP spid="13" grpId="0" animBg="1"/>
      <p:bldP spid="40" grpId="0" animBg="1"/>
      <p:bldP spid="6" grpId="0" animBg="1"/>
      <p:bldP spid="42" grpId="0" animBg="1"/>
      <p:bldP spid="7" grpId="0" animBg="1"/>
      <p:bldP spid="41" grpId="0" animBg="1"/>
      <p:bldP spid="8" grpId="0" animBg="1"/>
      <p:bldP spid="9" grpId="0" animBg="1"/>
      <p:bldP spid="14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932363" y="1354138"/>
            <a:ext cx="2700337" cy="3349625"/>
            <a:chOff x="4932363" y="1354138"/>
            <a:chExt cx="2700337" cy="3349625"/>
          </a:xfrm>
        </p:grpSpPr>
        <p:sp>
          <p:nvSpPr>
            <p:cNvPr id="248856" name="Text Box 24"/>
            <p:cNvSpPr txBox="1">
              <a:spLocks noChangeArrowheads="1"/>
            </p:cNvSpPr>
            <p:nvPr/>
          </p:nvSpPr>
          <p:spPr bwMode="auto">
            <a:xfrm>
              <a:off x="5186363" y="2614613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E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248857" name="Text Box 25"/>
            <p:cNvSpPr txBox="1">
              <a:spLocks noChangeArrowheads="1"/>
            </p:cNvSpPr>
            <p:nvPr/>
          </p:nvSpPr>
          <p:spPr bwMode="auto">
            <a:xfrm>
              <a:off x="5184775" y="4306888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E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sp>
          <p:nvSpPr>
            <p:cNvPr id="248843" name="Freeform 11"/>
            <p:cNvSpPr>
              <a:spLocks/>
            </p:cNvSpPr>
            <p:nvPr/>
          </p:nvSpPr>
          <p:spPr bwMode="auto">
            <a:xfrm rot="5400000">
              <a:off x="4150519" y="3536157"/>
              <a:ext cx="1797050" cy="233362"/>
            </a:xfrm>
            <a:custGeom>
              <a:avLst/>
              <a:gdLst>
                <a:gd name="T0" fmla="*/ 0 w 1132"/>
                <a:gd name="T1" fmla="*/ 219075 h 147"/>
                <a:gd name="T2" fmla="*/ 320675 w 1132"/>
                <a:gd name="T3" fmla="*/ 219075 h 147"/>
                <a:gd name="T4" fmla="*/ 463550 w 1132"/>
                <a:gd name="T5" fmla="*/ 1587 h 147"/>
                <a:gd name="T6" fmla="*/ 609600 w 1132"/>
                <a:gd name="T7" fmla="*/ 231775 h 147"/>
                <a:gd name="T8" fmla="*/ 754063 w 1132"/>
                <a:gd name="T9" fmla="*/ 4762 h 147"/>
                <a:gd name="T10" fmla="*/ 900113 w 1132"/>
                <a:gd name="T11" fmla="*/ 233362 h 147"/>
                <a:gd name="T12" fmla="*/ 1044575 w 1132"/>
                <a:gd name="T13" fmla="*/ 1587 h 147"/>
                <a:gd name="T14" fmla="*/ 1185863 w 1132"/>
                <a:gd name="T15" fmla="*/ 231775 h 147"/>
                <a:gd name="T16" fmla="*/ 1330325 w 1132"/>
                <a:gd name="T17" fmla="*/ 4762 h 147"/>
                <a:gd name="T18" fmla="*/ 1476375 w 1132"/>
                <a:gd name="T19" fmla="*/ 220662 h 147"/>
                <a:gd name="T20" fmla="*/ 1797050 w 1132"/>
                <a:gd name="T21" fmla="*/ 220662 h 1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2" h="147">
                  <a:moveTo>
                    <a:pt x="0" y="138"/>
                  </a:moveTo>
                  <a:cubicBezTo>
                    <a:pt x="0" y="138"/>
                    <a:pt x="81" y="138"/>
                    <a:pt x="202" y="138"/>
                  </a:cubicBezTo>
                  <a:cubicBezTo>
                    <a:pt x="226" y="27"/>
                    <a:pt x="262" y="0"/>
                    <a:pt x="292" y="1"/>
                  </a:cubicBezTo>
                  <a:cubicBezTo>
                    <a:pt x="322" y="2"/>
                    <a:pt x="364" y="52"/>
                    <a:pt x="384" y="146"/>
                  </a:cubicBezTo>
                  <a:cubicBezTo>
                    <a:pt x="403" y="55"/>
                    <a:pt x="445" y="3"/>
                    <a:pt x="475" y="3"/>
                  </a:cubicBezTo>
                  <a:cubicBezTo>
                    <a:pt x="505" y="3"/>
                    <a:pt x="543" y="57"/>
                    <a:pt x="567" y="147"/>
                  </a:cubicBezTo>
                  <a:cubicBezTo>
                    <a:pt x="574" y="55"/>
                    <a:pt x="628" y="1"/>
                    <a:pt x="658" y="1"/>
                  </a:cubicBezTo>
                  <a:cubicBezTo>
                    <a:pt x="688" y="1"/>
                    <a:pt x="730" y="51"/>
                    <a:pt x="747" y="146"/>
                  </a:cubicBezTo>
                  <a:cubicBezTo>
                    <a:pt x="768" y="49"/>
                    <a:pt x="808" y="4"/>
                    <a:pt x="838" y="3"/>
                  </a:cubicBezTo>
                  <a:cubicBezTo>
                    <a:pt x="868" y="2"/>
                    <a:pt x="912" y="49"/>
                    <a:pt x="930" y="139"/>
                  </a:cubicBezTo>
                  <a:cubicBezTo>
                    <a:pt x="1031" y="139"/>
                    <a:pt x="1132" y="139"/>
                    <a:pt x="1132" y="139"/>
                  </a:cubicBezTo>
                </a:path>
              </a:pathLst>
            </a:custGeom>
            <a:noFill/>
            <a:ln w="38100" cap="flat" cmpd="sng">
              <a:solidFill>
                <a:schemeClr val="accent5">
                  <a:lumMod val="50000"/>
                </a:schemeClr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AU"/>
            </a:p>
          </p:txBody>
        </p:sp>
        <p:cxnSp>
          <p:nvCxnSpPr>
            <p:cNvPr id="248845" name="AutoShape 13"/>
            <p:cNvCxnSpPr>
              <a:cxnSpLocks noChangeShapeType="1"/>
              <a:stCxn id="248843" idx="0"/>
              <a:endCxn id="248840" idx="3"/>
            </p:cNvCxnSpPr>
            <p:nvPr/>
          </p:nvCxnSpPr>
          <p:spPr bwMode="auto">
            <a:xfrm rot="16200000">
              <a:off x="4924425" y="2224088"/>
              <a:ext cx="536575" cy="488950"/>
            </a:xfrm>
            <a:prstGeom prst="bentConnector2">
              <a:avLst/>
            </a:prstGeom>
            <a:noFill/>
            <a:ln w="38100">
              <a:solidFill>
                <a:schemeClr val="accent5">
                  <a:lumMod val="50000"/>
                </a:schemeClr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8840" name="Rectangle 8"/>
            <p:cNvSpPr>
              <a:spLocks noChangeArrowheads="1"/>
            </p:cNvSpPr>
            <p:nvPr/>
          </p:nvSpPr>
          <p:spPr bwMode="auto">
            <a:xfrm flipH="1">
              <a:off x="5454650" y="2038350"/>
              <a:ext cx="900113" cy="323850"/>
            </a:xfrm>
            <a:prstGeom prst="rect">
              <a:avLst/>
            </a:prstGeom>
            <a:noFill/>
            <a:ln w="38100" algn="ctr">
              <a:solidFill>
                <a:schemeClr val="accent5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8858" name="Line 26"/>
            <p:cNvSpPr>
              <a:spLocks noChangeShapeType="1"/>
            </p:cNvSpPr>
            <p:nvPr/>
          </p:nvSpPr>
          <p:spPr bwMode="auto">
            <a:xfrm rot="18900000" flipH="1" flipV="1">
              <a:off x="5905500" y="1643063"/>
              <a:ext cx="0" cy="1116012"/>
            </a:xfrm>
            <a:prstGeom prst="line">
              <a:avLst/>
            </a:prstGeom>
            <a:noFill/>
            <a:ln w="28575">
              <a:solidFill>
                <a:schemeClr val="accent5">
                  <a:lumMod val="50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248861" name="Text Box 29"/>
            <p:cNvSpPr txBox="1">
              <a:spLocks noChangeArrowheads="1"/>
            </p:cNvSpPr>
            <p:nvPr/>
          </p:nvSpPr>
          <p:spPr bwMode="auto">
            <a:xfrm>
              <a:off x="5689600" y="1354138"/>
              <a:ext cx="1368425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Field Rheostat</a:t>
              </a:r>
            </a:p>
          </p:txBody>
        </p:sp>
        <p:sp>
          <p:nvSpPr>
            <p:cNvPr id="248862" name="Text Box 30"/>
            <p:cNvSpPr txBox="1">
              <a:spLocks noChangeArrowheads="1"/>
            </p:cNvSpPr>
            <p:nvPr/>
          </p:nvSpPr>
          <p:spPr bwMode="auto">
            <a:xfrm>
              <a:off x="5148263" y="3352800"/>
              <a:ext cx="1368425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Field Windings</a:t>
              </a:r>
            </a:p>
          </p:txBody>
        </p:sp>
        <p:cxnSp>
          <p:nvCxnSpPr>
            <p:cNvPr id="248864" name="AutoShape 32"/>
            <p:cNvCxnSpPr>
              <a:cxnSpLocks noChangeShapeType="1"/>
              <a:stCxn id="248840" idx="1"/>
              <a:endCxn id="248847" idx="0"/>
            </p:cNvCxnSpPr>
            <p:nvPr/>
          </p:nvCxnSpPr>
          <p:spPr bwMode="auto">
            <a:xfrm>
              <a:off x="6375400" y="2200275"/>
              <a:ext cx="1257300" cy="758825"/>
            </a:xfrm>
            <a:prstGeom prst="bentConnector2">
              <a:avLst/>
            </a:prstGeom>
            <a:noFill/>
            <a:ln w="38100">
              <a:solidFill>
                <a:schemeClr val="accent5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8865" name="AutoShape 33"/>
            <p:cNvCxnSpPr>
              <a:cxnSpLocks noChangeShapeType="1"/>
              <a:stCxn id="248848" idx="2"/>
              <a:endCxn id="248843" idx="10"/>
            </p:cNvCxnSpPr>
            <p:nvPr/>
          </p:nvCxnSpPr>
          <p:spPr bwMode="auto">
            <a:xfrm rot="5400000">
              <a:off x="6236494" y="3175794"/>
              <a:ext cx="106362" cy="2686050"/>
            </a:xfrm>
            <a:prstGeom prst="bentConnector3">
              <a:avLst>
                <a:gd name="adj1" fmla="val 537310"/>
              </a:avLst>
            </a:prstGeom>
            <a:noFill/>
            <a:ln w="38100">
              <a:solidFill>
                <a:schemeClr val="accent5">
                  <a:lumMod val="50000"/>
                </a:schemeClr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89226-CAA8-4879-89DE-06520CF60895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6B65F-8E0C-4FD3-840F-E56208079215}" type="slidenum">
              <a:rPr lang="en-AU"/>
              <a:pPr>
                <a:defRPr/>
              </a:pPr>
              <a:t>5</a:t>
            </a:fld>
            <a:endParaRPr lang="en-AU"/>
          </a:p>
        </p:txBody>
      </p:sp>
      <p:sp>
        <p:nvSpPr>
          <p:cNvPr id="248837" name="Text Box 5"/>
          <p:cNvSpPr txBox="1">
            <a:spLocks noChangeArrowheads="1"/>
          </p:cNvSpPr>
          <p:nvPr/>
        </p:nvSpPr>
        <p:spPr bwMode="auto">
          <a:xfrm>
            <a:off x="1728788" y="188640"/>
            <a:ext cx="56880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36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Shunt Generators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092950" y="2128838"/>
            <a:ext cx="1511300" cy="2974975"/>
            <a:chOff x="7092950" y="2128838"/>
            <a:chExt cx="1511300" cy="2974975"/>
          </a:xfrm>
        </p:grpSpPr>
        <p:sp>
          <p:nvSpPr>
            <p:cNvPr id="248850" name="Oval 18"/>
            <p:cNvSpPr>
              <a:spLocks noChangeArrowheads="1"/>
            </p:cNvSpPr>
            <p:nvPr/>
          </p:nvSpPr>
          <p:spPr bwMode="auto">
            <a:xfrm>
              <a:off x="8445500" y="2128838"/>
              <a:ext cx="144463" cy="144462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8851" name="Oval 19"/>
            <p:cNvSpPr>
              <a:spLocks noChangeArrowheads="1"/>
            </p:cNvSpPr>
            <p:nvPr/>
          </p:nvSpPr>
          <p:spPr bwMode="auto">
            <a:xfrm>
              <a:off x="8459788" y="4959350"/>
              <a:ext cx="144462" cy="144463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7092950" y="2201863"/>
              <a:ext cx="1352550" cy="2830512"/>
              <a:chOff x="7092950" y="2201863"/>
              <a:chExt cx="1352550" cy="2830512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7092950" y="2973388"/>
                <a:ext cx="1079500" cy="1477962"/>
                <a:chOff x="7092950" y="2973388"/>
                <a:chExt cx="1079500" cy="1477962"/>
              </a:xfrm>
            </p:grpSpPr>
            <p:sp>
              <p:nvSpPr>
                <p:cNvPr id="248847" name="Rectangle 15"/>
                <p:cNvSpPr>
                  <a:spLocks noChangeArrowheads="1"/>
                </p:cNvSpPr>
                <p:nvPr/>
              </p:nvSpPr>
              <p:spPr bwMode="auto">
                <a:xfrm>
                  <a:off x="7470775" y="2973388"/>
                  <a:ext cx="323850" cy="288925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rgbClr val="FF0000"/>
                  </a:solidFill>
                  <a:headEnd/>
                  <a:tailEnd/>
                </a:ln>
                <a:extLst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48848" name="Rectangle 16"/>
                <p:cNvSpPr>
                  <a:spLocks noChangeArrowheads="1"/>
                </p:cNvSpPr>
                <p:nvPr/>
              </p:nvSpPr>
              <p:spPr bwMode="auto">
                <a:xfrm>
                  <a:off x="7470775" y="4162425"/>
                  <a:ext cx="323850" cy="288925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rgbClr val="FF0000"/>
                  </a:solidFill>
                  <a:headEnd/>
                  <a:tailEnd/>
                </a:ln>
                <a:extLst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48849" name="Oval 17"/>
                <p:cNvSpPr>
                  <a:spLocks noChangeArrowheads="1"/>
                </p:cNvSpPr>
                <p:nvPr/>
              </p:nvSpPr>
              <p:spPr bwMode="auto">
                <a:xfrm>
                  <a:off x="7092950" y="3173413"/>
                  <a:ext cx="1079500" cy="1079500"/>
                </a:xfrm>
                <a:prstGeom prst="ellips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  <a:extLst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</p:grpSp>
          <p:cxnSp>
            <p:nvCxnSpPr>
              <p:cNvPr id="248852" name="AutoShape 20"/>
              <p:cNvCxnSpPr>
                <a:cxnSpLocks noChangeShapeType="1"/>
                <a:stCxn id="248850" idx="2"/>
                <a:endCxn id="248847" idx="0"/>
              </p:cNvCxnSpPr>
              <p:nvPr/>
            </p:nvCxnSpPr>
            <p:spPr bwMode="auto">
              <a:xfrm rot="10800000" flipV="1">
                <a:off x="7632700" y="2201863"/>
                <a:ext cx="798513" cy="757237"/>
              </a:xfrm>
              <a:prstGeom prst="bentConnector2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8853" name="AutoShape 21"/>
              <p:cNvCxnSpPr>
                <a:cxnSpLocks noChangeShapeType="1"/>
                <a:stCxn id="248851" idx="2"/>
                <a:endCxn id="248848" idx="2"/>
              </p:cNvCxnSpPr>
              <p:nvPr/>
            </p:nvCxnSpPr>
            <p:spPr bwMode="auto">
              <a:xfrm rot="10800000">
                <a:off x="7632700" y="4465638"/>
                <a:ext cx="812800" cy="566737"/>
              </a:xfrm>
              <a:prstGeom prst="bentConnector2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8854" name="Text Box 22"/>
              <p:cNvSpPr txBox="1">
                <a:spLocks noChangeArrowheads="1"/>
              </p:cNvSpPr>
              <p:nvPr/>
            </p:nvSpPr>
            <p:spPr bwMode="auto">
              <a:xfrm>
                <a:off x="7811591" y="2781300"/>
                <a:ext cx="504825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000" dirty="0"/>
                  <a:t>A</a:t>
                </a:r>
                <a:r>
                  <a:rPr lang="en-AU" altLang="en-US" sz="2000" baseline="-25000" dirty="0"/>
                  <a:t>1</a:t>
                </a:r>
                <a:endParaRPr lang="en-AU" altLang="en-US" sz="2000" dirty="0"/>
              </a:p>
            </p:txBody>
          </p:sp>
          <p:sp>
            <p:nvSpPr>
              <p:cNvPr id="248855" name="Text Box 23"/>
              <p:cNvSpPr txBox="1">
                <a:spLocks noChangeArrowheads="1"/>
              </p:cNvSpPr>
              <p:nvPr/>
            </p:nvSpPr>
            <p:spPr bwMode="auto">
              <a:xfrm>
                <a:off x="7811591" y="4243388"/>
                <a:ext cx="504825" cy="396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AU" altLang="en-US" sz="2000" dirty="0"/>
                  <a:t>A</a:t>
                </a:r>
                <a:r>
                  <a:rPr lang="en-AU" altLang="en-US" sz="2000" baseline="-25000" dirty="0"/>
                  <a:t>2</a:t>
                </a:r>
                <a:endParaRPr lang="en-AU" altLang="en-US" sz="2000" dirty="0"/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23528" y="2122351"/>
            <a:ext cx="3960440" cy="2926829"/>
            <a:chOff x="323528" y="2122351"/>
            <a:chExt cx="3960440" cy="2926829"/>
          </a:xfrm>
        </p:grpSpPr>
        <p:cxnSp>
          <p:nvCxnSpPr>
            <p:cNvPr id="102" name="AutoShape 53"/>
            <p:cNvCxnSpPr>
              <a:cxnSpLocks noChangeShapeType="1"/>
              <a:stCxn id="107" idx="2"/>
              <a:endCxn id="110" idx="0"/>
            </p:cNvCxnSpPr>
            <p:nvPr/>
          </p:nvCxnSpPr>
          <p:spPr bwMode="auto">
            <a:xfrm rot="10800000" flipV="1">
              <a:off x="2606920" y="2171880"/>
              <a:ext cx="1172993" cy="6229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3" name="Text Box 55"/>
            <p:cNvSpPr txBox="1">
              <a:spLocks noChangeArrowheads="1"/>
            </p:cNvSpPr>
            <p:nvPr/>
          </p:nvSpPr>
          <p:spPr bwMode="auto">
            <a:xfrm>
              <a:off x="2613090" y="2348880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/>
                <a:t>A</a:t>
              </a:r>
              <a:r>
                <a:rPr lang="en-AU" altLang="en-US" sz="1400" dirty="0"/>
                <a:t>1</a:t>
              </a:r>
              <a:endParaRPr lang="en-AU" altLang="en-US" sz="1400" baseline="0" dirty="0"/>
            </a:p>
          </p:txBody>
        </p:sp>
        <p:sp>
          <p:nvSpPr>
            <p:cNvPr id="104" name="Text Box 56"/>
            <p:cNvSpPr txBox="1">
              <a:spLocks noChangeArrowheads="1"/>
            </p:cNvSpPr>
            <p:nvPr/>
          </p:nvSpPr>
          <p:spPr bwMode="auto">
            <a:xfrm>
              <a:off x="2612086" y="4561383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/>
                <a:t>A</a:t>
              </a:r>
              <a:r>
                <a:rPr lang="en-AU" altLang="en-US" sz="1400" dirty="0"/>
                <a:t>2</a:t>
              </a:r>
              <a:endParaRPr lang="en-AU" altLang="en-US" sz="1400" baseline="0" dirty="0"/>
            </a:p>
          </p:txBody>
        </p:sp>
        <p:sp>
          <p:nvSpPr>
            <p:cNvPr id="105" name="Line 62"/>
            <p:cNvSpPr>
              <a:spLocks noChangeShapeType="1"/>
            </p:cNvSpPr>
            <p:nvPr/>
          </p:nvSpPr>
          <p:spPr bwMode="auto">
            <a:xfrm flipH="1">
              <a:off x="3840141" y="2348879"/>
              <a:ext cx="0" cy="2484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 dirty="0"/>
            </a:p>
          </p:txBody>
        </p:sp>
        <p:sp>
          <p:nvSpPr>
            <p:cNvPr id="106" name="Text Box 63"/>
            <p:cNvSpPr txBox="1">
              <a:spLocks noChangeArrowheads="1"/>
            </p:cNvSpPr>
            <p:nvPr/>
          </p:nvSpPr>
          <p:spPr bwMode="auto">
            <a:xfrm>
              <a:off x="3396314" y="3390824"/>
              <a:ext cx="887654" cy="40011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000" baseline="0" dirty="0"/>
                <a:t>Terminal Voltage</a:t>
              </a:r>
            </a:p>
          </p:txBody>
        </p:sp>
        <p:sp>
          <p:nvSpPr>
            <p:cNvPr id="107" name="Oval 64"/>
            <p:cNvSpPr>
              <a:spLocks noChangeArrowheads="1"/>
            </p:cNvSpPr>
            <p:nvPr/>
          </p:nvSpPr>
          <p:spPr bwMode="auto">
            <a:xfrm>
              <a:off x="3779912" y="2122351"/>
              <a:ext cx="91376" cy="99058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08" name="Oval 65"/>
            <p:cNvSpPr>
              <a:spLocks noChangeArrowheads="1"/>
            </p:cNvSpPr>
            <p:nvPr/>
          </p:nvSpPr>
          <p:spPr bwMode="auto">
            <a:xfrm>
              <a:off x="3796548" y="4950122"/>
              <a:ext cx="91376" cy="99058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cxnSp>
          <p:nvCxnSpPr>
            <p:cNvPr id="109" name="AutoShape 67"/>
            <p:cNvCxnSpPr>
              <a:cxnSpLocks noChangeShapeType="1"/>
              <a:stCxn id="108" idx="2"/>
              <a:endCxn id="121" idx="0"/>
            </p:cNvCxnSpPr>
            <p:nvPr/>
          </p:nvCxnSpPr>
          <p:spPr bwMode="auto">
            <a:xfrm rot="10800000">
              <a:off x="2607422" y="4327087"/>
              <a:ext cx="1189127" cy="67256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0" name="Rectangle 68"/>
            <p:cNvSpPr>
              <a:spLocks noChangeArrowheads="1"/>
            </p:cNvSpPr>
            <p:nvPr/>
          </p:nvSpPr>
          <p:spPr bwMode="auto">
            <a:xfrm>
              <a:off x="2516045" y="2794832"/>
              <a:ext cx="181748" cy="518149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111" name="Group 69"/>
            <p:cNvGrpSpPr>
              <a:grpSpLocks/>
            </p:cNvGrpSpPr>
            <p:nvPr/>
          </p:nvGrpSpPr>
          <p:grpSpPr bwMode="auto">
            <a:xfrm>
              <a:off x="2447764" y="3907995"/>
              <a:ext cx="318310" cy="493113"/>
              <a:chOff x="4762" y="2228"/>
              <a:chExt cx="317" cy="453"/>
            </a:xfrm>
          </p:grpSpPr>
          <p:sp>
            <p:nvSpPr>
              <p:cNvPr id="115" name="Line 70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16" name="Line 71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17" name="Line 72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18" name="Line 73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19" name="Line 74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20" name="Line 75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  <p:sp>
            <p:nvSpPr>
              <p:cNvPr id="121" name="Line 76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 dirty="0"/>
              </a:p>
            </p:txBody>
          </p:sp>
        </p:grpSp>
        <p:cxnSp>
          <p:nvCxnSpPr>
            <p:cNvPr id="112" name="AutoShape 77"/>
            <p:cNvCxnSpPr>
              <a:cxnSpLocks noChangeShapeType="1"/>
              <a:stCxn id="110" idx="2"/>
              <a:endCxn id="120" idx="0"/>
            </p:cNvCxnSpPr>
            <p:nvPr/>
          </p:nvCxnSpPr>
          <p:spPr bwMode="auto">
            <a:xfrm>
              <a:off x="2606919" y="3312981"/>
              <a:ext cx="502" cy="59501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3" name="Text Box 81"/>
            <p:cNvSpPr txBox="1">
              <a:spLocks noChangeArrowheads="1"/>
            </p:cNvSpPr>
            <p:nvPr/>
          </p:nvSpPr>
          <p:spPr bwMode="auto">
            <a:xfrm>
              <a:off x="2702458" y="2844904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400" baseline="0" dirty="0"/>
                <a:t>R</a:t>
              </a:r>
              <a:r>
                <a:rPr lang="en-AU" altLang="en-US" sz="1400" dirty="0"/>
                <a:t>A</a:t>
              </a:r>
              <a:endParaRPr lang="en-AU" altLang="en-US" sz="1400" baseline="0" dirty="0"/>
            </a:p>
          </p:txBody>
        </p:sp>
        <p:sp>
          <p:nvSpPr>
            <p:cNvPr id="114" name="Text Box 85"/>
            <p:cNvSpPr txBox="1">
              <a:spLocks noChangeArrowheads="1"/>
            </p:cNvSpPr>
            <p:nvPr/>
          </p:nvSpPr>
          <p:spPr bwMode="auto">
            <a:xfrm>
              <a:off x="2725553" y="4013582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1400" baseline="0" dirty="0"/>
                <a:t>E</a:t>
              </a:r>
              <a:r>
                <a:rPr lang="en-AU" altLang="en-US" sz="1400" dirty="0"/>
                <a:t>g</a:t>
              </a:r>
              <a:endParaRPr lang="en-AU" altLang="en-US" sz="1400" baseline="0" dirty="0"/>
            </a:p>
          </p:txBody>
        </p:sp>
        <p:cxnSp>
          <p:nvCxnSpPr>
            <p:cNvPr id="88" name="AutoShape 46"/>
            <p:cNvCxnSpPr>
              <a:cxnSpLocks noChangeShapeType="1"/>
              <a:stCxn id="93" idx="0"/>
              <a:endCxn id="107" idx="2"/>
            </p:cNvCxnSpPr>
            <p:nvPr/>
          </p:nvCxnSpPr>
          <p:spPr bwMode="auto">
            <a:xfrm rot="5400000" flipH="1" flipV="1">
              <a:off x="1970860" y="1122638"/>
              <a:ext cx="759810" cy="285829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AutoShape 47"/>
            <p:cNvCxnSpPr>
              <a:cxnSpLocks noChangeShapeType="1"/>
              <a:stCxn id="93" idx="2"/>
              <a:endCxn id="108" idx="2"/>
            </p:cNvCxnSpPr>
            <p:nvPr/>
          </p:nvCxnSpPr>
          <p:spPr bwMode="auto">
            <a:xfrm rot="16200000" flipH="1">
              <a:off x="1831278" y="3034381"/>
              <a:ext cx="1055610" cy="287493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0" name="Text Box 57"/>
            <p:cNvSpPr txBox="1">
              <a:spLocks noChangeArrowheads="1"/>
            </p:cNvSpPr>
            <p:nvPr/>
          </p:nvSpPr>
          <p:spPr bwMode="auto">
            <a:xfrm>
              <a:off x="528489" y="2492896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/>
                <a:t>E</a:t>
              </a:r>
              <a:r>
                <a:rPr lang="en-AU" altLang="en-US" sz="1400" dirty="0"/>
                <a:t>1</a:t>
              </a:r>
              <a:endParaRPr lang="en-AU" altLang="en-US" sz="1400" baseline="0" dirty="0"/>
            </a:p>
          </p:txBody>
        </p:sp>
        <p:sp>
          <p:nvSpPr>
            <p:cNvPr id="91" name="Text Box 58"/>
            <p:cNvSpPr txBox="1">
              <a:spLocks noChangeArrowheads="1"/>
            </p:cNvSpPr>
            <p:nvPr/>
          </p:nvSpPr>
          <p:spPr bwMode="auto">
            <a:xfrm>
              <a:off x="528489" y="4057327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AU" altLang="en-US" sz="1400" baseline="0" dirty="0"/>
                <a:t>E</a:t>
              </a:r>
              <a:r>
                <a:rPr lang="en-AU" altLang="en-US" sz="1400" dirty="0"/>
                <a:t>2</a:t>
              </a:r>
              <a:endParaRPr lang="en-AU" altLang="en-US" sz="1400" baseline="0" dirty="0"/>
            </a:p>
          </p:txBody>
        </p:sp>
        <p:sp>
          <p:nvSpPr>
            <p:cNvPr id="93" name="Rectangle 78"/>
            <p:cNvSpPr>
              <a:spLocks noChangeArrowheads="1"/>
            </p:cNvSpPr>
            <p:nvPr/>
          </p:nvSpPr>
          <p:spPr bwMode="auto">
            <a:xfrm>
              <a:off x="774010" y="2931690"/>
              <a:ext cx="295215" cy="1012351"/>
            </a:xfrm>
            <a:prstGeom prst="rect">
              <a:avLst/>
            </a:prstGeom>
            <a:solidFill>
              <a:srgbClr val="CCFFFF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96" name="Text Box 82"/>
            <p:cNvSpPr txBox="1">
              <a:spLocks noChangeArrowheads="1"/>
            </p:cNvSpPr>
            <p:nvPr/>
          </p:nvSpPr>
          <p:spPr bwMode="auto">
            <a:xfrm>
              <a:off x="323528" y="3301796"/>
              <a:ext cx="39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r" eaLnBrk="1" hangingPunct="1"/>
              <a:r>
                <a:rPr lang="en-AU" altLang="en-US" sz="1400" baseline="0" dirty="0"/>
                <a:t>R</a:t>
              </a:r>
              <a:r>
                <a:rPr lang="en-AU" altLang="en-US" sz="1400" dirty="0"/>
                <a:t>F</a:t>
              </a:r>
              <a:endParaRPr lang="en-AU" altLang="en-US" sz="1400" baseline="0" dirty="0"/>
            </a:p>
          </p:txBody>
        </p:sp>
      </p:grpSp>
      <p:sp>
        <p:nvSpPr>
          <p:cNvPr id="128" name="Text Box 35"/>
          <p:cNvSpPr txBox="1">
            <a:spLocks noChangeArrowheads="1"/>
          </p:cNvSpPr>
          <p:nvPr/>
        </p:nvSpPr>
        <p:spPr bwMode="auto">
          <a:xfrm>
            <a:off x="5273675" y="5226997"/>
            <a:ext cx="2898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Shunt Field Windings </a:t>
            </a:r>
            <a:r>
              <a:rPr lang="en-AU" altLang="en-US" sz="1600" dirty="0" smtClean="0"/>
              <a:t>have</a:t>
            </a:r>
            <a:br>
              <a:rPr lang="en-AU" altLang="en-US" sz="1600" dirty="0" smtClean="0"/>
            </a:br>
            <a:r>
              <a:rPr lang="en-AU" altLang="en-US" sz="1600" dirty="0" smtClean="0">
                <a:solidFill>
                  <a:srgbClr val="FF0000"/>
                </a:solidFill>
              </a:rPr>
              <a:t>many turns </a:t>
            </a:r>
            <a:r>
              <a:rPr lang="en-AU" altLang="en-US" sz="1600" dirty="0">
                <a:solidFill>
                  <a:srgbClr val="FF0000"/>
                </a:solidFill>
              </a:rPr>
              <a:t>of </a:t>
            </a:r>
            <a:r>
              <a:rPr lang="en-AU" altLang="en-US" sz="1600" dirty="0" smtClean="0">
                <a:solidFill>
                  <a:srgbClr val="FF0000"/>
                </a:solidFill>
              </a:rPr>
              <a:t>small CSA</a:t>
            </a:r>
            <a:br>
              <a:rPr lang="en-AU" altLang="en-US" sz="1600" dirty="0" smtClean="0">
                <a:solidFill>
                  <a:srgbClr val="FF0000"/>
                </a:solidFill>
              </a:rPr>
            </a:br>
            <a:r>
              <a:rPr lang="en-AU" altLang="en-US" sz="1600" dirty="0" smtClean="0"/>
              <a:t>giving </a:t>
            </a:r>
            <a:r>
              <a:rPr lang="en-AU" altLang="en-US" sz="1600" dirty="0" smtClean="0">
                <a:solidFill>
                  <a:srgbClr val="0000FF"/>
                </a:solidFill>
              </a:rPr>
              <a:t>HIGH Resistance</a:t>
            </a:r>
            <a:r>
              <a:rPr lang="en-AU" altLang="en-US" sz="1600" dirty="0" smtClean="0"/>
              <a:t> </a:t>
            </a:r>
            <a:endParaRPr lang="en-AU" altLang="en-US" sz="1600" dirty="0"/>
          </a:p>
        </p:txBody>
      </p:sp>
      <p:sp>
        <p:nvSpPr>
          <p:cNvPr id="131" name="Text Box 71"/>
          <p:cNvSpPr txBox="1">
            <a:spLocks noChangeArrowheads="1"/>
          </p:cNvSpPr>
          <p:nvPr/>
        </p:nvSpPr>
        <p:spPr bwMode="auto">
          <a:xfrm>
            <a:off x="553151" y="1207353"/>
            <a:ext cx="3925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lvl="0" algn="l" eaLnBrk="1" hangingPunct="1"/>
            <a:r>
              <a:rPr lang="en-AU" altLang="en-US" sz="1600" dirty="0" smtClean="0"/>
              <a:t>The Field Rheostat is used to control the field flux level and is incorporated with </a:t>
            </a:r>
            <a:r>
              <a:rPr lang="en-AU" altLang="en-US" sz="1600" dirty="0" smtClean="0">
                <a:solidFill>
                  <a:srgbClr val="000000"/>
                </a:solidFill>
              </a:rPr>
              <a:t>R</a:t>
            </a:r>
            <a:r>
              <a:rPr lang="en-AU" altLang="en-US" sz="1600" baseline="-25000" dirty="0" smtClean="0">
                <a:solidFill>
                  <a:srgbClr val="000000"/>
                </a:solidFill>
              </a:rPr>
              <a:t>F</a:t>
            </a:r>
            <a:r>
              <a:rPr lang="en-AU" altLang="en-US" sz="1600" dirty="0" smtClean="0"/>
              <a:t> for calculations.</a:t>
            </a:r>
            <a:endParaRPr lang="en-AU" altLang="en-US" sz="1600" dirty="0"/>
          </a:p>
        </p:txBody>
      </p:sp>
      <p:sp>
        <p:nvSpPr>
          <p:cNvPr id="132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77594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1E92C3-3DC0-4EBE-AFA0-35CDB157B8F1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0C2D-CFE2-4615-97E3-214BB75FD390}" type="slidenum">
              <a:rPr lang="en-AU"/>
              <a:pPr>
                <a:defRPr/>
              </a:pPr>
              <a:t>6</a:t>
            </a:fld>
            <a:endParaRPr lang="en-AU"/>
          </a:p>
        </p:txBody>
      </p:sp>
      <p:sp>
        <p:nvSpPr>
          <p:cNvPr id="251911" name="Freeform 7"/>
          <p:cNvSpPr>
            <a:spLocks/>
          </p:cNvSpPr>
          <p:nvPr/>
        </p:nvSpPr>
        <p:spPr bwMode="auto">
          <a:xfrm>
            <a:off x="1677988" y="1282700"/>
            <a:ext cx="6611937" cy="4684713"/>
          </a:xfrm>
          <a:custGeom>
            <a:avLst/>
            <a:gdLst>
              <a:gd name="T0" fmla="*/ 0 w 4165"/>
              <a:gd name="T1" fmla="*/ 0 h 2951"/>
              <a:gd name="T2" fmla="*/ 5049837 w 4165"/>
              <a:gd name="T3" fmla="*/ 450850 h 2951"/>
              <a:gd name="T4" fmla="*/ 6100762 w 4165"/>
              <a:gd name="T5" fmla="*/ 1692275 h 2951"/>
              <a:gd name="T6" fmla="*/ 1979612 w 4165"/>
              <a:gd name="T7" fmla="*/ 3603625 h 2951"/>
              <a:gd name="T8" fmla="*/ 1317625 w 4165"/>
              <a:gd name="T9" fmla="*/ 4684713 h 29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65" h="2951">
                <a:moveTo>
                  <a:pt x="0" y="0"/>
                </a:moveTo>
                <a:cubicBezTo>
                  <a:pt x="530" y="47"/>
                  <a:pt x="2541" y="106"/>
                  <a:pt x="3181" y="284"/>
                </a:cubicBezTo>
                <a:cubicBezTo>
                  <a:pt x="3821" y="462"/>
                  <a:pt x="4165" y="735"/>
                  <a:pt x="3843" y="1066"/>
                </a:cubicBezTo>
                <a:cubicBezTo>
                  <a:pt x="3521" y="1397"/>
                  <a:pt x="1749" y="1956"/>
                  <a:pt x="1247" y="2270"/>
                </a:cubicBezTo>
                <a:cubicBezTo>
                  <a:pt x="745" y="2584"/>
                  <a:pt x="917" y="2809"/>
                  <a:pt x="830" y="2951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51918" name="Rectangle 14"/>
          <p:cNvSpPr>
            <a:spLocks noChangeArrowheads="1"/>
          </p:cNvSpPr>
          <p:nvPr/>
        </p:nvSpPr>
        <p:spPr bwMode="auto">
          <a:xfrm>
            <a:off x="2268538" y="2779713"/>
            <a:ext cx="5148262" cy="32416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1681163" y="368300"/>
            <a:ext cx="5780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AU" sz="28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Shunt Generator Characteristics</a:t>
            </a:r>
          </a:p>
        </p:txBody>
      </p:sp>
      <p:sp>
        <p:nvSpPr>
          <p:cNvPr id="251907" name="Line 3"/>
          <p:cNvSpPr>
            <a:spLocks noChangeShapeType="1"/>
          </p:cNvSpPr>
          <p:nvPr/>
        </p:nvSpPr>
        <p:spPr bwMode="auto">
          <a:xfrm>
            <a:off x="1665288" y="5976938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AU"/>
          </a:p>
        </p:txBody>
      </p:sp>
      <p:sp>
        <p:nvSpPr>
          <p:cNvPr id="251908" name="Text Box 4"/>
          <p:cNvSpPr txBox="1">
            <a:spLocks noChangeArrowheads="1"/>
          </p:cNvSpPr>
          <p:nvPr/>
        </p:nvSpPr>
        <p:spPr bwMode="auto">
          <a:xfrm>
            <a:off x="2447925" y="6049963"/>
            <a:ext cx="467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Load Current - Amps</a:t>
            </a:r>
          </a:p>
        </p:txBody>
      </p:sp>
      <p:sp>
        <p:nvSpPr>
          <p:cNvPr id="251909" name="Line 5"/>
          <p:cNvSpPr>
            <a:spLocks noChangeShapeType="1"/>
          </p:cNvSpPr>
          <p:nvPr/>
        </p:nvSpPr>
        <p:spPr bwMode="auto">
          <a:xfrm rot="-5400000">
            <a:off x="-869156" y="3442494"/>
            <a:ext cx="50688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1910" name="Text Box 6"/>
          <p:cNvSpPr txBox="1">
            <a:spLocks noChangeArrowheads="1"/>
          </p:cNvSpPr>
          <p:nvPr/>
        </p:nvSpPr>
        <p:spPr bwMode="auto">
          <a:xfrm rot="-5400000">
            <a:off x="-300831" y="3369469"/>
            <a:ext cx="3127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1800"/>
              <a:t>Output – Terminal Voltage</a:t>
            </a:r>
          </a:p>
        </p:txBody>
      </p:sp>
      <p:sp>
        <p:nvSpPr>
          <p:cNvPr id="251912" name="Text Box 8"/>
          <p:cNvSpPr txBox="1">
            <a:spLocks noChangeArrowheads="1"/>
          </p:cNvSpPr>
          <p:nvPr/>
        </p:nvSpPr>
        <p:spPr bwMode="auto">
          <a:xfrm>
            <a:off x="2938463" y="2060575"/>
            <a:ext cx="2209800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Rated Voltage</a:t>
            </a:r>
          </a:p>
        </p:txBody>
      </p:sp>
      <p:cxnSp>
        <p:nvCxnSpPr>
          <p:cNvPr id="251913" name="AutoShape 9"/>
          <p:cNvCxnSpPr>
            <a:cxnSpLocks noChangeShapeType="1"/>
            <a:stCxn id="251912" idx="1"/>
            <a:endCxn id="251914" idx="0"/>
          </p:cNvCxnSpPr>
          <p:nvPr/>
        </p:nvCxnSpPr>
        <p:spPr bwMode="auto">
          <a:xfrm flipH="1" flipV="1">
            <a:off x="1655763" y="1746250"/>
            <a:ext cx="1268412" cy="5572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1914" name="Line 10"/>
          <p:cNvSpPr>
            <a:spLocks noChangeShapeType="1"/>
          </p:cNvSpPr>
          <p:nvPr/>
        </p:nvSpPr>
        <p:spPr bwMode="auto">
          <a:xfrm flipV="1">
            <a:off x="1655763" y="1736725"/>
            <a:ext cx="554355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1915" name="Line 11"/>
          <p:cNvSpPr>
            <a:spLocks noChangeShapeType="1"/>
          </p:cNvSpPr>
          <p:nvPr/>
        </p:nvSpPr>
        <p:spPr bwMode="auto">
          <a:xfrm rot="5400000" flipV="1">
            <a:off x="4428332" y="3680619"/>
            <a:ext cx="4608512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AU"/>
          </a:p>
        </p:txBody>
      </p:sp>
      <p:sp>
        <p:nvSpPr>
          <p:cNvPr id="251916" name="Text Box 12"/>
          <p:cNvSpPr txBox="1">
            <a:spLocks noChangeArrowheads="1"/>
          </p:cNvSpPr>
          <p:nvPr/>
        </p:nvSpPr>
        <p:spPr bwMode="auto">
          <a:xfrm>
            <a:off x="7272338" y="3608388"/>
            <a:ext cx="1584325" cy="8509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Full Load Current</a:t>
            </a:r>
          </a:p>
        </p:txBody>
      </p:sp>
      <p:cxnSp>
        <p:nvCxnSpPr>
          <p:cNvPr id="251917" name="AutoShape 13"/>
          <p:cNvCxnSpPr>
            <a:cxnSpLocks noChangeShapeType="1"/>
            <a:stCxn id="251916" idx="2"/>
            <a:endCxn id="251915" idx="1"/>
          </p:cNvCxnSpPr>
          <p:nvPr/>
        </p:nvCxnSpPr>
        <p:spPr bwMode="auto">
          <a:xfrm flipH="1">
            <a:off x="6743700" y="4473575"/>
            <a:ext cx="1320800" cy="15097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1919" name="Text Box 15"/>
          <p:cNvSpPr txBox="1">
            <a:spLocks noChangeArrowheads="1"/>
          </p:cNvSpPr>
          <p:nvPr/>
        </p:nvSpPr>
        <p:spPr bwMode="auto">
          <a:xfrm>
            <a:off x="2447925" y="2852738"/>
            <a:ext cx="2989263" cy="4857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>
                <a:solidFill>
                  <a:schemeClr val="accent2"/>
                </a:solidFill>
              </a:rPr>
              <a:t>Operation Unstable</a:t>
            </a:r>
          </a:p>
        </p:txBody>
      </p:sp>
      <p:cxnSp>
        <p:nvCxnSpPr>
          <p:cNvPr id="251920" name="AutoShape 16"/>
          <p:cNvCxnSpPr>
            <a:cxnSpLocks noChangeShapeType="1"/>
            <a:stCxn id="251919" idx="3"/>
            <a:endCxn id="251911" idx="2"/>
          </p:cNvCxnSpPr>
          <p:nvPr/>
        </p:nvCxnSpPr>
        <p:spPr bwMode="auto">
          <a:xfrm flipV="1">
            <a:off x="5451475" y="2974975"/>
            <a:ext cx="2341563" cy="1206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251921" name="Object 17"/>
          <p:cNvGraphicFramePr>
            <a:graphicFrameLocks noChangeAspect="1"/>
          </p:cNvGraphicFramePr>
          <p:nvPr/>
        </p:nvGraphicFramePr>
        <p:xfrm>
          <a:off x="1979613" y="3892550"/>
          <a:ext cx="4627562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8" name="Equation" r:id="rId3" imgW="3771900" imgH="444500" progId="Equation.3">
                  <p:embed/>
                </p:oleObj>
              </mc:Choice>
              <mc:Fallback>
                <p:oleObj name="Equation" r:id="rId3" imgW="3771900" imgH="4445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892550"/>
                        <a:ext cx="4627562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1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1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1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1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1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51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1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1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1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1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1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11" grpId="0" animBg="1"/>
      <p:bldP spid="251907" grpId="0" animBg="1"/>
      <p:bldP spid="251908" grpId="0"/>
      <p:bldP spid="251909" grpId="0" animBg="1"/>
      <p:bldP spid="251910" grpId="0"/>
      <p:bldP spid="251912" grpId="0" animBg="1"/>
      <p:bldP spid="251914" grpId="0" animBg="1"/>
      <p:bldP spid="251915" grpId="0" animBg="1"/>
      <p:bldP spid="251916" grpId="0" animBg="1"/>
      <p:bldP spid="251919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0B1BFD-99D1-49D8-AF6E-92F9B61E41A2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5EC608-9006-4082-BD50-103DFF432554}" type="slidenum">
              <a:rPr lang="en-AU"/>
              <a:pPr>
                <a:defRPr/>
              </a:pPr>
              <a:t>7</a:t>
            </a:fld>
            <a:endParaRPr lang="en-AU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314450" y="333375"/>
            <a:ext cx="6516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AU" altLang="en-US" sz="3600" i="1" u="sng"/>
              <a:t>Voltage Regulation</a:t>
            </a:r>
          </a:p>
        </p:txBody>
      </p:sp>
      <p:graphicFrame>
        <p:nvGraphicFramePr>
          <p:cNvPr id="277509" name="Object 5"/>
          <p:cNvGraphicFramePr>
            <a:graphicFrameLocks noChangeAspect="1"/>
          </p:cNvGraphicFramePr>
          <p:nvPr/>
        </p:nvGraphicFramePr>
        <p:xfrm>
          <a:off x="665163" y="1428750"/>
          <a:ext cx="7813675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6" name="Equation" r:id="rId3" imgW="3771900" imgH="444500" progId="Equation.3">
                  <p:embed/>
                </p:oleObj>
              </mc:Choice>
              <mc:Fallback>
                <p:oleObj name="Equation" r:id="rId3" imgW="3771900" imgH="444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3" y="1428750"/>
                        <a:ext cx="7813675" cy="92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7510" name="Text Box 6"/>
          <p:cNvSpPr txBox="1">
            <a:spLocks noChangeArrowheads="1"/>
          </p:cNvSpPr>
          <p:nvPr/>
        </p:nvSpPr>
        <p:spPr bwMode="auto">
          <a:xfrm>
            <a:off x="522288" y="2528888"/>
            <a:ext cx="810101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23888" indent="-623888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/>
              <a:t>Eg.	A DC Shunt Generator has an open circuit terminal voltage of 250 V which reduces to 230 V when the generator is providing the rated current. Calculate the Voltage regulation.</a:t>
            </a:r>
          </a:p>
        </p:txBody>
      </p:sp>
      <p:graphicFrame>
        <p:nvGraphicFramePr>
          <p:cNvPr id="277511" name="Object 7"/>
          <p:cNvGraphicFramePr>
            <a:graphicFrameLocks noChangeAspect="1"/>
          </p:cNvGraphicFramePr>
          <p:nvPr/>
        </p:nvGraphicFramePr>
        <p:xfrm>
          <a:off x="2627313" y="3729038"/>
          <a:ext cx="3887787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7" name="Equation" r:id="rId5" imgW="1815312" imgH="393529" progId="Equation.3">
                  <p:embed/>
                </p:oleObj>
              </mc:Choice>
              <mc:Fallback>
                <p:oleObj name="Equation" r:id="rId5" imgW="1815312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3729038"/>
                        <a:ext cx="3887787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7512" name="Text Box 8"/>
          <p:cNvSpPr txBox="1">
            <a:spLocks noChangeArrowheads="1"/>
          </p:cNvSpPr>
          <p:nvPr/>
        </p:nvSpPr>
        <p:spPr bwMode="auto">
          <a:xfrm>
            <a:off x="2627313" y="4808538"/>
            <a:ext cx="2447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/>
              <a:t>Reg % = 8.7 %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5760132" y="2816932"/>
            <a:ext cx="27003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Oval 3"/>
          <p:cNvSpPr/>
          <p:nvPr/>
        </p:nvSpPr>
        <p:spPr bwMode="auto">
          <a:xfrm>
            <a:off x="2735796" y="1232756"/>
            <a:ext cx="2880320" cy="75608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3047835" y="3104964"/>
            <a:ext cx="523257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Oval 14"/>
          <p:cNvSpPr/>
          <p:nvPr/>
        </p:nvSpPr>
        <p:spPr bwMode="auto">
          <a:xfrm>
            <a:off x="5616116" y="1232756"/>
            <a:ext cx="2880320" cy="75608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7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7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10" grpId="0"/>
      <p:bldP spid="277512" grpId="0"/>
      <p:bldP spid="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C6B727-1CCA-4F92-8F21-D161ADACAE5D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F99711-B7C4-42EA-AB98-83EAAEB0B5CD}" type="slidenum">
              <a:rPr lang="en-AU"/>
              <a:pPr>
                <a:defRPr/>
              </a:pPr>
              <a:t>8</a:t>
            </a:fld>
            <a:endParaRPr lang="en-AU"/>
          </a:p>
        </p:txBody>
      </p:sp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973137" y="690563"/>
            <a:ext cx="7920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l">
              <a:defRPr/>
            </a:pPr>
            <a:r>
              <a:rPr lang="en-AU" sz="3600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Applications of Shunt Generators</a:t>
            </a:r>
          </a:p>
        </p:txBody>
      </p:sp>
      <p:sp>
        <p:nvSpPr>
          <p:cNvPr id="250885" name="Text Box 5"/>
          <p:cNvSpPr txBox="1">
            <a:spLocks noChangeArrowheads="1"/>
          </p:cNvSpPr>
          <p:nvPr/>
        </p:nvSpPr>
        <p:spPr bwMode="auto">
          <a:xfrm>
            <a:off x="973137" y="1592263"/>
            <a:ext cx="79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 dirty="0">
                <a:solidFill>
                  <a:srgbClr val="000066"/>
                </a:solidFill>
              </a:rPr>
              <a:t>Battery Charging</a:t>
            </a:r>
          </a:p>
        </p:txBody>
      </p:sp>
      <p:sp>
        <p:nvSpPr>
          <p:cNvPr id="250886" name="Text Box 6"/>
          <p:cNvSpPr txBox="1">
            <a:spLocks noChangeArrowheads="1"/>
          </p:cNvSpPr>
          <p:nvPr/>
        </p:nvSpPr>
        <p:spPr bwMode="auto">
          <a:xfrm>
            <a:off x="973137" y="2420938"/>
            <a:ext cx="79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>
                <a:solidFill>
                  <a:srgbClr val="000066"/>
                </a:solidFill>
              </a:rPr>
              <a:t>Lighting</a:t>
            </a:r>
          </a:p>
        </p:txBody>
      </p:sp>
      <p:sp>
        <p:nvSpPr>
          <p:cNvPr id="250887" name="Text Box 7"/>
          <p:cNvSpPr txBox="1">
            <a:spLocks noChangeArrowheads="1"/>
          </p:cNvSpPr>
          <p:nvPr/>
        </p:nvSpPr>
        <p:spPr bwMode="auto">
          <a:xfrm>
            <a:off x="973137" y="3249613"/>
            <a:ext cx="79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>
                <a:solidFill>
                  <a:srgbClr val="000066"/>
                </a:solidFill>
              </a:rPr>
              <a:t>Electroplating</a:t>
            </a:r>
          </a:p>
        </p:txBody>
      </p:sp>
      <p:sp>
        <p:nvSpPr>
          <p:cNvPr id="250888" name="Text Box 8"/>
          <p:cNvSpPr txBox="1">
            <a:spLocks noChangeArrowheads="1"/>
          </p:cNvSpPr>
          <p:nvPr/>
        </p:nvSpPr>
        <p:spPr bwMode="auto">
          <a:xfrm>
            <a:off x="973137" y="4078288"/>
            <a:ext cx="79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3200">
                <a:solidFill>
                  <a:srgbClr val="000066"/>
                </a:solidFill>
              </a:rPr>
              <a:t>Steady loads requiring little regulation</a:t>
            </a:r>
          </a:p>
        </p:txBody>
      </p:sp>
      <p:sp>
        <p:nvSpPr>
          <p:cNvPr id="10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898775" y="1052736"/>
            <a:ext cx="5148386" cy="2744663"/>
            <a:chOff x="2898775" y="1052736"/>
            <a:chExt cx="5148386" cy="2744663"/>
          </a:xfrm>
        </p:grpSpPr>
        <p:sp>
          <p:nvSpPr>
            <p:cNvPr id="11293" name="Text Box 49"/>
            <p:cNvSpPr txBox="1">
              <a:spLocks noChangeArrowheads="1"/>
            </p:cNvSpPr>
            <p:nvPr/>
          </p:nvSpPr>
          <p:spPr bwMode="auto">
            <a:xfrm>
              <a:off x="3275658" y="2311685"/>
              <a:ext cx="593079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 smtClean="0"/>
                <a:t>R</a:t>
              </a:r>
              <a:r>
                <a:rPr lang="en-AU" altLang="en-US" sz="2000" baseline="-25000" dirty="0" smtClean="0"/>
                <a:t>F</a:t>
              </a:r>
              <a:endParaRPr lang="en-AU" altLang="en-US" sz="2000" dirty="0"/>
            </a:p>
          </p:txBody>
        </p:sp>
        <p:cxnSp>
          <p:nvCxnSpPr>
            <p:cNvPr id="11290" name="AutoShape 44"/>
            <p:cNvCxnSpPr>
              <a:cxnSpLocks noChangeShapeType="1"/>
              <a:stCxn id="11288" idx="2"/>
              <a:endCxn id="11316" idx="1"/>
            </p:cNvCxnSpPr>
            <p:nvPr/>
          </p:nvCxnSpPr>
          <p:spPr bwMode="auto">
            <a:xfrm>
              <a:off x="5543674" y="2218755"/>
              <a:ext cx="0" cy="396875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78" name="AutoShape 21"/>
            <p:cNvCxnSpPr>
              <a:cxnSpLocks noChangeShapeType="1"/>
              <a:stCxn id="11291" idx="2"/>
              <a:endCxn id="11286" idx="2"/>
            </p:cNvCxnSpPr>
            <p:nvPr/>
          </p:nvCxnSpPr>
          <p:spPr bwMode="auto">
            <a:xfrm rot="16200000" flipH="1">
              <a:off x="4856027" y="1076002"/>
              <a:ext cx="745889" cy="4300028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79" name="Text Box 23"/>
            <p:cNvSpPr txBox="1">
              <a:spLocks noChangeArrowheads="1"/>
            </p:cNvSpPr>
            <p:nvPr/>
          </p:nvSpPr>
          <p:spPr bwMode="auto">
            <a:xfrm>
              <a:off x="7542336" y="1052736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1</a:t>
              </a:r>
              <a:endParaRPr lang="en-AU" altLang="en-US" sz="2000" dirty="0"/>
            </a:p>
          </p:txBody>
        </p:sp>
        <p:sp>
          <p:nvSpPr>
            <p:cNvPr id="11280" name="Text Box 24"/>
            <p:cNvSpPr txBox="1">
              <a:spLocks noChangeArrowheads="1"/>
            </p:cNvSpPr>
            <p:nvPr/>
          </p:nvSpPr>
          <p:spPr bwMode="auto">
            <a:xfrm>
              <a:off x="7542336" y="3400524"/>
              <a:ext cx="5048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AU" altLang="en-US" sz="2000" dirty="0"/>
                <a:t>A</a:t>
              </a:r>
              <a:r>
                <a:rPr lang="en-AU" altLang="en-US" sz="2000" baseline="-25000" dirty="0"/>
                <a:t>2</a:t>
              </a:r>
              <a:endParaRPr lang="en-AU" altLang="en-US" sz="2000" dirty="0"/>
            </a:p>
          </p:txBody>
        </p:sp>
        <p:sp>
          <p:nvSpPr>
            <p:cNvPr id="11283" name="Line 30"/>
            <p:cNvSpPr>
              <a:spLocks noChangeShapeType="1"/>
            </p:cNvSpPr>
            <p:nvPr/>
          </p:nvSpPr>
          <p:spPr bwMode="auto">
            <a:xfrm flipH="1">
              <a:off x="7272300" y="1448818"/>
              <a:ext cx="0" cy="1871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11284" name="Text Box 31"/>
            <p:cNvSpPr txBox="1">
              <a:spLocks noChangeArrowheads="1"/>
            </p:cNvSpPr>
            <p:nvPr/>
          </p:nvSpPr>
          <p:spPr bwMode="auto">
            <a:xfrm>
              <a:off x="7308614" y="2187005"/>
              <a:ext cx="54099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 smtClean="0"/>
                <a:t>V</a:t>
              </a:r>
              <a:r>
                <a:rPr lang="en-AU" altLang="en-US" sz="2000" baseline="-25000" dirty="0" smtClean="0"/>
                <a:t>T</a:t>
              </a:r>
              <a:endParaRPr lang="en-AU" altLang="en-US" sz="2000" dirty="0"/>
            </a:p>
          </p:txBody>
        </p:sp>
        <p:sp>
          <p:nvSpPr>
            <p:cNvPr id="11285" name="Oval 32"/>
            <p:cNvSpPr>
              <a:spLocks noChangeArrowheads="1"/>
            </p:cNvSpPr>
            <p:nvPr/>
          </p:nvSpPr>
          <p:spPr bwMode="auto">
            <a:xfrm>
              <a:off x="7378985" y="1178942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286" name="Oval 33"/>
            <p:cNvSpPr>
              <a:spLocks noChangeArrowheads="1"/>
            </p:cNvSpPr>
            <p:nvPr/>
          </p:nvSpPr>
          <p:spPr bwMode="auto">
            <a:xfrm>
              <a:off x="7378985" y="3526730"/>
              <a:ext cx="144463" cy="144462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288" name="Rectangle 35"/>
            <p:cNvSpPr>
              <a:spLocks noChangeArrowheads="1"/>
            </p:cNvSpPr>
            <p:nvPr/>
          </p:nvSpPr>
          <p:spPr bwMode="auto">
            <a:xfrm>
              <a:off x="5435724" y="1582168"/>
              <a:ext cx="215900" cy="6223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1289" name="Group 36"/>
            <p:cNvGrpSpPr>
              <a:grpSpLocks/>
            </p:cNvGrpSpPr>
            <p:nvPr/>
          </p:nvGrpSpPr>
          <p:grpSpPr bwMode="auto">
            <a:xfrm>
              <a:off x="5291261" y="2493393"/>
              <a:ext cx="503238" cy="719137"/>
              <a:chOff x="4762" y="2228"/>
              <a:chExt cx="317" cy="453"/>
            </a:xfrm>
          </p:grpSpPr>
          <p:sp>
            <p:nvSpPr>
              <p:cNvPr id="11311" name="Line 37"/>
              <p:cNvSpPr>
                <a:spLocks noChangeShapeType="1"/>
              </p:cNvSpPr>
              <p:nvPr/>
            </p:nvSpPr>
            <p:spPr bwMode="auto">
              <a:xfrm>
                <a:off x="4762" y="2296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312" name="Line 38"/>
              <p:cNvSpPr>
                <a:spLocks noChangeShapeType="1"/>
              </p:cNvSpPr>
              <p:nvPr/>
            </p:nvSpPr>
            <p:spPr bwMode="auto">
              <a:xfrm>
                <a:off x="4830" y="232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313" name="Line 39"/>
              <p:cNvSpPr>
                <a:spLocks noChangeShapeType="1"/>
              </p:cNvSpPr>
              <p:nvPr/>
            </p:nvSpPr>
            <p:spPr bwMode="auto">
              <a:xfrm>
                <a:off x="4921" y="2363"/>
                <a:ext cx="0" cy="18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314" name="Line 40"/>
              <p:cNvSpPr>
                <a:spLocks noChangeShapeType="1"/>
              </p:cNvSpPr>
              <p:nvPr/>
            </p:nvSpPr>
            <p:spPr bwMode="auto">
              <a:xfrm>
                <a:off x="4762" y="2579"/>
                <a:ext cx="31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315" name="Line 41"/>
              <p:cNvSpPr>
                <a:spLocks noChangeShapeType="1"/>
              </p:cNvSpPr>
              <p:nvPr/>
            </p:nvSpPr>
            <p:spPr bwMode="auto">
              <a:xfrm>
                <a:off x="4830" y="26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316" name="Line 42"/>
              <p:cNvSpPr>
                <a:spLocks noChangeShapeType="1"/>
              </p:cNvSpPr>
              <p:nvPr/>
            </p:nvSpPr>
            <p:spPr bwMode="auto">
              <a:xfrm>
                <a:off x="4921" y="2228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1317" name="Line 43"/>
              <p:cNvSpPr>
                <a:spLocks noChangeShapeType="1"/>
              </p:cNvSpPr>
              <p:nvPr/>
            </p:nvSpPr>
            <p:spPr bwMode="auto">
              <a:xfrm>
                <a:off x="4921" y="2613"/>
                <a:ext cx="0" cy="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1291" name="Rectangle 45"/>
            <p:cNvSpPr>
              <a:spLocks noChangeArrowheads="1"/>
            </p:cNvSpPr>
            <p:nvPr/>
          </p:nvSpPr>
          <p:spPr bwMode="auto">
            <a:xfrm>
              <a:off x="2898775" y="2168860"/>
              <a:ext cx="360363" cy="684212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292" name="Text Box 48"/>
            <p:cNvSpPr txBox="1">
              <a:spLocks noChangeArrowheads="1"/>
            </p:cNvSpPr>
            <p:nvPr/>
          </p:nvSpPr>
          <p:spPr bwMode="auto">
            <a:xfrm>
              <a:off x="5651624" y="1842989"/>
              <a:ext cx="57682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 smtClean="0"/>
                <a:t>R</a:t>
              </a:r>
              <a:r>
                <a:rPr lang="en-AU" altLang="en-US" sz="2000" baseline="-25000" dirty="0" smtClean="0"/>
                <a:t>A</a:t>
              </a:r>
              <a:endParaRPr lang="en-AU" altLang="en-US" sz="2000" dirty="0"/>
            </a:p>
          </p:txBody>
        </p:sp>
        <p:sp>
          <p:nvSpPr>
            <p:cNvPr id="11294" name="Text Box 50"/>
            <p:cNvSpPr txBox="1">
              <a:spLocks noChangeArrowheads="1"/>
            </p:cNvSpPr>
            <p:nvPr/>
          </p:nvSpPr>
          <p:spPr bwMode="auto">
            <a:xfrm>
              <a:off x="5759574" y="2636912"/>
              <a:ext cx="5762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n-AU" altLang="en-US" sz="2000" dirty="0" err="1"/>
                <a:t>E</a:t>
              </a:r>
              <a:r>
                <a:rPr lang="en-AU" altLang="en-US" sz="2000" baseline="-25000" dirty="0" err="1"/>
                <a:t>g</a:t>
              </a:r>
              <a:endParaRPr lang="en-AU" altLang="en-US" sz="2000" dirty="0"/>
            </a:p>
          </p:txBody>
        </p:sp>
        <p:cxnSp>
          <p:nvCxnSpPr>
            <p:cNvPr id="11303" name="AutoShape 66"/>
            <p:cNvCxnSpPr>
              <a:cxnSpLocks noChangeShapeType="1"/>
              <a:stCxn id="11285" idx="2"/>
              <a:endCxn id="11291" idx="0"/>
            </p:cNvCxnSpPr>
            <p:nvPr/>
          </p:nvCxnSpPr>
          <p:spPr bwMode="auto">
            <a:xfrm rot="10800000" flipV="1">
              <a:off x="3078957" y="1251172"/>
              <a:ext cx="4300028" cy="917687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Elbow Connector 6"/>
            <p:cNvCxnSpPr>
              <a:stCxn id="11288" idx="0"/>
              <a:endCxn id="11285" idx="2"/>
            </p:cNvCxnSpPr>
            <p:nvPr/>
          </p:nvCxnSpPr>
          <p:spPr bwMode="auto">
            <a:xfrm rot="5400000" flipH="1" flipV="1">
              <a:off x="6295832" y="499016"/>
              <a:ext cx="330995" cy="1835311"/>
            </a:xfrm>
            <a:prstGeom prst="bentConnector2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Elbow Connector 9"/>
            <p:cNvCxnSpPr>
              <a:stCxn id="11317" idx="0"/>
              <a:endCxn id="11286" idx="2"/>
            </p:cNvCxnSpPr>
            <p:nvPr/>
          </p:nvCxnSpPr>
          <p:spPr bwMode="auto">
            <a:xfrm rot="16200000" flipH="1">
              <a:off x="6214139" y="2434114"/>
              <a:ext cx="494381" cy="1835311"/>
            </a:xfrm>
            <a:prstGeom prst="bentConnector2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4" name="Text Box 50"/>
          <p:cNvSpPr txBox="1">
            <a:spLocks noChangeArrowheads="1"/>
          </p:cNvSpPr>
          <p:nvPr/>
        </p:nvSpPr>
        <p:spPr bwMode="auto">
          <a:xfrm>
            <a:off x="5759934" y="2636912"/>
            <a:ext cx="576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>
                <a:solidFill>
                  <a:srgbClr val="FF0000"/>
                </a:solidFill>
              </a:rPr>
              <a:t>E</a:t>
            </a:r>
            <a:r>
              <a:rPr lang="en-AU" altLang="en-US" sz="2000" baseline="-25000" dirty="0" err="1">
                <a:solidFill>
                  <a:srgbClr val="FF0000"/>
                </a:solidFill>
              </a:rPr>
              <a:t>g</a:t>
            </a:r>
            <a:endParaRPr lang="en-AU" altLang="en-US" sz="2000" dirty="0">
              <a:solidFill>
                <a:srgbClr val="FF0000"/>
              </a:solidFill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7308614" y="1694880"/>
            <a:ext cx="17668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>
                <a:solidFill>
                  <a:srgbClr val="0000FF"/>
                </a:solidFill>
              </a:rPr>
              <a:t>P</a:t>
            </a:r>
            <a:r>
              <a:rPr lang="en-AU" altLang="en-US" sz="2000" baseline="-25000" dirty="0" err="1">
                <a:solidFill>
                  <a:srgbClr val="0000FF"/>
                </a:solidFill>
              </a:rPr>
              <a:t>Out</a:t>
            </a:r>
            <a:r>
              <a:rPr lang="en-AU" altLang="en-US" sz="2000" dirty="0">
                <a:solidFill>
                  <a:srgbClr val="0000FF"/>
                </a:solidFill>
              </a:rPr>
              <a:t> = 9.6 kW</a:t>
            </a:r>
            <a:endParaRPr lang="el-GR" altLang="en-US" sz="2000" dirty="0">
              <a:solidFill>
                <a:srgbClr val="0000FF"/>
              </a:solidFill>
            </a:endParaRPr>
          </a:p>
        </p:txBody>
      </p:sp>
      <p:sp>
        <p:nvSpPr>
          <p:cNvPr id="56" name="Text Box 31"/>
          <p:cNvSpPr txBox="1">
            <a:spLocks noChangeArrowheads="1"/>
          </p:cNvSpPr>
          <p:nvPr/>
        </p:nvSpPr>
        <p:spPr bwMode="auto">
          <a:xfrm>
            <a:off x="7308614" y="2187005"/>
            <a:ext cx="1477094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smtClean="0">
                <a:solidFill>
                  <a:srgbClr val="0000FF"/>
                </a:solidFill>
              </a:rPr>
              <a:t>V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T</a:t>
            </a:r>
            <a:r>
              <a:rPr lang="en-AU" altLang="en-US" sz="2000" dirty="0" smtClean="0">
                <a:solidFill>
                  <a:srgbClr val="0000FF"/>
                </a:solidFill>
              </a:rPr>
              <a:t> =240 V </a:t>
            </a:r>
            <a:endParaRPr lang="en-AU" altLang="en-US" sz="2000" dirty="0">
              <a:solidFill>
                <a:srgbClr val="0000FF"/>
              </a:solidFill>
            </a:endParaRPr>
          </a:p>
        </p:txBody>
      </p:sp>
      <p:sp>
        <p:nvSpPr>
          <p:cNvPr id="60" name="Text Box 48"/>
          <p:cNvSpPr txBox="1">
            <a:spLocks noChangeArrowheads="1"/>
          </p:cNvSpPr>
          <p:nvPr/>
        </p:nvSpPr>
        <p:spPr bwMode="auto">
          <a:xfrm>
            <a:off x="5651364" y="1842989"/>
            <a:ext cx="176495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smtClean="0">
                <a:solidFill>
                  <a:srgbClr val="0000FF"/>
                </a:solidFill>
              </a:rPr>
              <a:t>R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A</a:t>
            </a:r>
            <a:r>
              <a:rPr lang="en-AU" altLang="en-US" sz="2000" dirty="0" smtClean="0">
                <a:solidFill>
                  <a:srgbClr val="0000FF"/>
                </a:solidFill>
              </a:rPr>
              <a:t> = 0.05 </a:t>
            </a:r>
            <a:r>
              <a:rPr lang="el-GR" altLang="en-US" sz="2000" dirty="0">
                <a:solidFill>
                  <a:srgbClr val="0000FF"/>
                </a:solidFill>
              </a:rPr>
              <a:t>Ω</a:t>
            </a:r>
            <a:endParaRPr lang="en-AU" altLang="en-US" sz="2000" dirty="0">
              <a:solidFill>
                <a:srgbClr val="0000FF"/>
              </a:solidFill>
            </a:endParaRPr>
          </a:p>
        </p:txBody>
      </p:sp>
      <p:sp>
        <p:nvSpPr>
          <p:cNvPr id="61" name="Text Box 49"/>
          <p:cNvSpPr txBox="1">
            <a:spLocks noChangeArrowheads="1"/>
          </p:cNvSpPr>
          <p:nvPr/>
        </p:nvSpPr>
        <p:spPr bwMode="auto">
          <a:xfrm>
            <a:off x="3275658" y="2311685"/>
            <a:ext cx="172839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smtClean="0">
                <a:solidFill>
                  <a:srgbClr val="0000FF"/>
                </a:solidFill>
              </a:rPr>
              <a:t>R</a:t>
            </a:r>
            <a:r>
              <a:rPr lang="en-AU" altLang="en-US" sz="2000" baseline="-25000" dirty="0" smtClean="0">
                <a:solidFill>
                  <a:srgbClr val="0000FF"/>
                </a:solidFill>
              </a:rPr>
              <a:t>F</a:t>
            </a:r>
            <a:r>
              <a:rPr lang="en-AU" altLang="en-US" sz="2000" dirty="0" smtClean="0">
                <a:solidFill>
                  <a:srgbClr val="0000FF"/>
                </a:solidFill>
              </a:rPr>
              <a:t> = 120 </a:t>
            </a:r>
            <a:r>
              <a:rPr lang="el-GR" altLang="en-US" sz="2000" dirty="0" smtClean="0">
                <a:solidFill>
                  <a:srgbClr val="0000FF"/>
                </a:solidFill>
              </a:rPr>
              <a:t>Ω</a:t>
            </a:r>
            <a:endParaRPr lang="en-AU" altLang="en-US" sz="2000" dirty="0">
              <a:solidFill>
                <a:srgbClr val="0000FF"/>
              </a:solidFill>
            </a:endParaRPr>
          </a:p>
        </p:txBody>
      </p:sp>
      <p:sp>
        <p:nvSpPr>
          <p:cNvPr id="66" name="Text Box 62"/>
          <p:cNvSpPr txBox="1">
            <a:spLocks noChangeArrowheads="1"/>
          </p:cNvSpPr>
          <p:nvPr/>
        </p:nvSpPr>
        <p:spPr bwMode="auto">
          <a:xfrm>
            <a:off x="923925" y="5179921"/>
            <a:ext cx="27847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F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V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R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240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120</a:t>
            </a:r>
            <a:r>
              <a:rPr lang="en-AU" altLang="en-US" sz="2000" dirty="0">
                <a:solidFill>
                  <a:srgbClr val="0000FF"/>
                </a:solidFill>
              </a:rPr>
              <a:t> = 2 A</a:t>
            </a:r>
            <a:endParaRPr lang="en-AU" altLang="en-US" sz="2000" baseline="-25000" dirty="0">
              <a:solidFill>
                <a:srgbClr val="0000FF"/>
              </a:solidFill>
            </a:endParaRPr>
          </a:p>
        </p:txBody>
      </p:sp>
      <p:sp>
        <p:nvSpPr>
          <p:cNvPr id="65" name="Text Box 7"/>
          <p:cNvSpPr txBox="1">
            <a:spLocks noChangeArrowheads="1"/>
          </p:cNvSpPr>
          <p:nvPr/>
        </p:nvSpPr>
        <p:spPr bwMode="auto">
          <a:xfrm>
            <a:off x="923925" y="4591413"/>
            <a:ext cx="309732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L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P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V</a:t>
            </a:r>
            <a:r>
              <a:rPr lang="en-AU" altLang="en-US" sz="2000" dirty="0">
                <a:solidFill>
                  <a:srgbClr val="0000FF"/>
                </a:solidFill>
              </a:rPr>
              <a:t> = </a:t>
            </a:r>
            <a:r>
              <a:rPr lang="en-AU" altLang="en-US" sz="2000" baseline="30000" dirty="0">
                <a:solidFill>
                  <a:srgbClr val="0000FF"/>
                </a:solidFill>
              </a:rPr>
              <a:t>9 600</a:t>
            </a:r>
            <a:r>
              <a:rPr lang="en-AU" altLang="en-US" sz="2000" dirty="0">
                <a:solidFill>
                  <a:srgbClr val="0000FF"/>
                </a:solidFill>
              </a:rPr>
              <a:t>/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240</a:t>
            </a:r>
            <a:r>
              <a:rPr lang="en-AU" altLang="en-US" sz="2000" dirty="0">
                <a:solidFill>
                  <a:srgbClr val="0000FF"/>
                </a:solidFill>
              </a:rPr>
              <a:t> = 40 A</a:t>
            </a:r>
            <a:endParaRPr lang="en-AU" altLang="en-US" sz="2000" baseline="-25000" dirty="0">
              <a:solidFill>
                <a:srgbClr val="0000FF"/>
              </a:solidFill>
            </a:endParaRPr>
          </a:p>
        </p:txBody>
      </p:sp>
      <p:sp>
        <p:nvSpPr>
          <p:cNvPr id="5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363292-F023-4B3B-B9E7-306DE1542C69}" type="datetime1">
              <a:rPr lang="en-AU"/>
              <a:pPr>
                <a:defRPr/>
              </a:pPr>
              <a:t>27/11/2018</a:t>
            </a:fld>
            <a:endParaRPr lang="en-AU"/>
          </a:p>
        </p:txBody>
      </p:sp>
      <p:sp>
        <p:nvSpPr>
          <p:cNvPr id="5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14DB98-AC83-45DD-AC0B-5E7B3284CB94}" type="slidenum">
              <a:rPr lang="en-AU"/>
              <a:pPr>
                <a:defRPr/>
              </a:pPr>
              <a:t>9</a:t>
            </a:fld>
            <a:endParaRPr lang="en-AU"/>
          </a:p>
        </p:txBody>
      </p:sp>
      <p:sp>
        <p:nvSpPr>
          <p:cNvPr id="261127" name="Text Box 7"/>
          <p:cNvSpPr txBox="1">
            <a:spLocks noChangeArrowheads="1"/>
          </p:cNvSpPr>
          <p:nvPr/>
        </p:nvSpPr>
        <p:spPr bwMode="auto">
          <a:xfrm>
            <a:off x="923925" y="4591413"/>
            <a:ext cx="10358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= </a:t>
            </a:r>
            <a:r>
              <a:rPr lang="en-AU" altLang="en-US" sz="2000" baseline="30000" dirty="0" smtClean="0"/>
              <a:t>P</a:t>
            </a:r>
            <a:r>
              <a:rPr lang="en-AU" altLang="en-US" sz="2000" dirty="0" smtClean="0"/>
              <a:t>/</a:t>
            </a:r>
            <a:r>
              <a:rPr lang="en-AU" altLang="en-US" sz="2000" baseline="-25000" dirty="0" smtClean="0"/>
              <a:t>V</a:t>
            </a:r>
            <a:endParaRPr lang="en-AU" altLang="en-US" sz="2000" baseline="-25000" dirty="0"/>
          </a:p>
        </p:txBody>
      </p:sp>
      <p:sp>
        <p:nvSpPr>
          <p:cNvPr id="261128" name="Text Box 8"/>
          <p:cNvSpPr txBox="1">
            <a:spLocks noChangeArrowheads="1"/>
          </p:cNvSpPr>
          <p:nvPr/>
        </p:nvSpPr>
        <p:spPr bwMode="auto">
          <a:xfrm>
            <a:off x="5194300" y="4579412"/>
            <a:ext cx="302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240 + (42 x 0.05) V</a:t>
            </a:r>
          </a:p>
        </p:txBody>
      </p:sp>
      <p:sp>
        <p:nvSpPr>
          <p:cNvPr id="261129" name="Text Box 9"/>
          <p:cNvSpPr txBox="1">
            <a:spLocks noChangeArrowheads="1"/>
          </p:cNvSpPr>
          <p:nvPr/>
        </p:nvSpPr>
        <p:spPr bwMode="auto">
          <a:xfrm>
            <a:off x="5194300" y="4002905"/>
            <a:ext cx="2520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V</a:t>
            </a:r>
            <a:r>
              <a:rPr lang="en-AU" altLang="en-US" sz="2000" baseline="-25000" dirty="0"/>
              <a:t>T</a:t>
            </a:r>
            <a:r>
              <a:rPr lang="en-AU" altLang="en-US" sz="2000" dirty="0"/>
              <a:t> + </a:t>
            </a:r>
            <a:r>
              <a:rPr lang="en-AU" altLang="en-US" sz="2000" dirty="0" err="1"/>
              <a:t>I</a:t>
            </a:r>
            <a:r>
              <a:rPr lang="en-AU" altLang="en-US" sz="2000" baseline="-25000" dirty="0" err="1"/>
              <a:t>A</a:t>
            </a:r>
            <a:r>
              <a:rPr lang="en-AU" altLang="en-US" sz="2000" dirty="0" err="1"/>
              <a:t>R</a:t>
            </a:r>
            <a:r>
              <a:rPr lang="en-AU" altLang="en-US" sz="2000" baseline="-25000" dirty="0" err="1"/>
              <a:t>A</a:t>
            </a:r>
            <a:endParaRPr lang="en-AU" altLang="en-US" sz="2000" dirty="0"/>
          </a:p>
        </p:txBody>
      </p:sp>
      <p:sp>
        <p:nvSpPr>
          <p:cNvPr id="261131" name="Text Box 11"/>
          <p:cNvSpPr txBox="1">
            <a:spLocks noChangeArrowheads="1"/>
          </p:cNvSpPr>
          <p:nvPr/>
        </p:nvSpPr>
        <p:spPr bwMode="auto">
          <a:xfrm>
            <a:off x="5194300" y="5732425"/>
            <a:ext cx="192663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242.1 V</a:t>
            </a:r>
          </a:p>
        </p:txBody>
      </p:sp>
      <p:sp>
        <p:nvSpPr>
          <p:cNvPr id="11276" name="Text Box 18"/>
          <p:cNvSpPr txBox="1">
            <a:spLocks noChangeArrowheads="1"/>
          </p:cNvSpPr>
          <p:nvPr/>
        </p:nvSpPr>
        <p:spPr bwMode="auto">
          <a:xfrm>
            <a:off x="4464036" y="1423418"/>
            <a:ext cx="43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>
                <a:solidFill>
                  <a:srgbClr val="FF0000"/>
                </a:solidFill>
              </a:rPr>
              <a:t>I</a:t>
            </a:r>
            <a:r>
              <a:rPr lang="en-AU" altLang="en-US" sz="1800" baseline="-25000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11295" name="AutoShape 57"/>
          <p:cNvSpPr>
            <a:spLocks noChangeArrowheads="1"/>
          </p:cNvSpPr>
          <p:nvPr/>
        </p:nvSpPr>
        <p:spPr bwMode="auto">
          <a:xfrm flipH="1">
            <a:off x="4283261" y="134086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1179" name="Text Box 59"/>
          <p:cNvSpPr txBox="1">
            <a:spLocks noChangeArrowheads="1"/>
          </p:cNvSpPr>
          <p:nvPr/>
        </p:nvSpPr>
        <p:spPr bwMode="auto">
          <a:xfrm>
            <a:off x="539750" y="224644"/>
            <a:ext cx="72009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600" dirty="0"/>
              <a:t>Calculate the generated voltage of a 240 V DC shunt generator which has an output of 9.6 kW.  The shunt field resistance is 120</a:t>
            </a:r>
            <a:r>
              <a:rPr lang="el-GR" altLang="en-US" sz="1600" dirty="0"/>
              <a:t>Ω</a:t>
            </a:r>
            <a:r>
              <a:rPr lang="en-AU" altLang="en-US" sz="1600" dirty="0"/>
              <a:t> and the armature resistance is 0.05</a:t>
            </a:r>
            <a:r>
              <a:rPr lang="el-GR" altLang="en-US" sz="1600" dirty="0"/>
              <a:t>Ω</a:t>
            </a:r>
            <a:r>
              <a:rPr lang="en-AU" altLang="en-US" sz="1600" dirty="0"/>
              <a:t>.</a:t>
            </a:r>
            <a:endParaRPr lang="el-GR" altLang="en-US" sz="1600" dirty="0"/>
          </a:p>
        </p:txBody>
      </p:sp>
      <p:sp>
        <p:nvSpPr>
          <p:cNvPr id="11297" name="Text Box 60"/>
          <p:cNvSpPr txBox="1">
            <a:spLocks noChangeArrowheads="1"/>
          </p:cNvSpPr>
          <p:nvPr/>
        </p:nvSpPr>
        <p:spPr bwMode="auto">
          <a:xfrm>
            <a:off x="5940660" y="1423418"/>
            <a:ext cx="43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>
                <a:solidFill>
                  <a:srgbClr val="FF0000"/>
                </a:solidFill>
              </a:rPr>
              <a:t>I</a:t>
            </a:r>
            <a:r>
              <a:rPr lang="en-AU" altLang="en-US" sz="1800" baseline="-25000" dirty="0">
                <a:solidFill>
                  <a:srgbClr val="FF0000"/>
                </a:solidFill>
              </a:rPr>
              <a:t>L</a:t>
            </a:r>
            <a:endParaRPr lang="en-AU" altLang="en-US" sz="1800" dirty="0">
              <a:solidFill>
                <a:srgbClr val="FF0000"/>
              </a:solidFill>
            </a:endParaRPr>
          </a:p>
        </p:txBody>
      </p:sp>
      <p:sp>
        <p:nvSpPr>
          <p:cNvPr id="11298" name="AutoShape 61"/>
          <p:cNvSpPr>
            <a:spLocks noChangeArrowheads="1"/>
          </p:cNvSpPr>
          <p:nvPr/>
        </p:nvSpPr>
        <p:spPr bwMode="auto">
          <a:xfrm>
            <a:off x="5904148" y="1340868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1182" name="Text Box 62"/>
          <p:cNvSpPr txBox="1">
            <a:spLocks noChangeArrowheads="1"/>
          </p:cNvSpPr>
          <p:nvPr/>
        </p:nvSpPr>
        <p:spPr bwMode="auto">
          <a:xfrm>
            <a:off x="923925" y="5179921"/>
            <a:ext cx="10631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F</a:t>
            </a:r>
            <a:r>
              <a:rPr lang="en-AU" altLang="en-US" sz="2000" dirty="0"/>
              <a:t> = </a:t>
            </a:r>
            <a:r>
              <a:rPr lang="en-AU" altLang="en-US" sz="2000" baseline="30000" dirty="0" smtClean="0"/>
              <a:t>V</a:t>
            </a:r>
            <a:r>
              <a:rPr lang="en-AU" altLang="en-US" sz="2000" dirty="0" smtClean="0"/>
              <a:t>/</a:t>
            </a:r>
            <a:r>
              <a:rPr lang="en-AU" altLang="en-US" sz="2000" baseline="-25000" dirty="0" smtClean="0"/>
              <a:t>R</a:t>
            </a:r>
            <a:endParaRPr lang="en-AU" altLang="en-US" sz="2000" baseline="-25000" dirty="0"/>
          </a:p>
        </p:txBody>
      </p:sp>
      <p:sp>
        <p:nvSpPr>
          <p:cNvPr id="261183" name="Text Box 63"/>
          <p:cNvSpPr txBox="1">
            <a:spLocks noChangeArrowheads="1"/>
          </p:cNvSpPr>
          <p:nvPr/>
        </p:nvSpPr>
        <p:spPr bwMode="auto">
          <a:xfrm>
            <a:off x="923925" y="5768429"/>
            <a:ext cx="33874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>
                <a:solidFill>
                  <a:srgbClr val="0000FF"/>
                </a:solidFill>
              </a:rPr>
              <a:t>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A</a:t>
            </a:r>
            <a:r>
              <a:rPr lang="en-AU" altLang="en-US" sz="2000" dirty="0">
                <a:solidFill>
                  <a:srgbClr val="0000FF"/>
                </a:solidFill>
              </a:rPr>
              <a:t> = 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L</a:t>
            </a:r>
            <a:r>
              <a:rPr lang="en-AU" altLang="en-US" sz="2000" dirty="0">
                <a:solidFill>
                  <a:srgbClr val="0000FF"/>
                </a:solidFill>
              </a:rPr>
              <a:t> + I</a:t>
            </a:r>
            <a:r>
              <a:rPr lang="en-AU" altLang="en-US" sz="2000" baseline="-25000" dirty="0">
                <a:solidFill>
                  <a:srgbClr val="0000FF"/>
                </a:solidFill>
              </a:rPr>
              <a:t>F</a:t>
            </a:r>
            <a:r>
              <a:rPr lang="en-AU" altLang="en-US" sz="2000" dirty="0">
                <a:solidFill>
                  <a:srgbClr val="0000FF"/>
                </a:solidFill>
              </a:rPr>
              <a:t> = 40 + 2 = 42 A</a:t>
            </a:r>
            <a:endParaRPr lang="en-AU" altLang="en-US" sz="2000" baseline="-25000" dirty="0">
              <a:solidFill>
                <a:srgbClr val="0000FF"/>
              </a:solidFill>
            </a:endParaRPr>
          </a:p>
        </p:txBody>
      </p:sp>
      <p:sp>
        <p:nvSpPr>
          <p:cNvPr id="11308" name="Text Box 72"/>
          <p:cNvSpPr txBox="1">
            <a:spLocks noChangeArrowheads="1"/>
          </p:cNvSpPr>
          <p:nvPr/>
        </p:nvSpPr>
        <p:spPr bwMode="auto">
          <a:xfrm>
            <a:off x="4824076" y="1798524"/>
            <a:ext cx="43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1800" dirty="0">
                <a:solidFill>
                  <a:srgbClr val="FF0000"/>
                </a:solidFill>
              </a:rPr>
              <a:t>I</a:t>
            </a:r>
            <a:r>
              <a:rPr lang="en-AU" altLang="en-US" sz="1800" baseline="-25000" dirty="0">
                <a:solidFill>
                  <a:srgbClr val="FF0000"/>
                </a:solidFill>
              </a:rPr>
              <a:t>A</a:t>
            </a:r>
            <a:endParaRPr lang="en-AU" altLang="en-US" sz="1800" dirty="0">
              <a:solidFill>
                <a:srgbClr val="FF0000"/>
              </a:solidFill>
            </a:endParaRPr>
          </a:p>
        </p:txBody>
      </p:sp>
      <p:sp>
        <p:nvSpPr>
          <p:cNvPr id="11309" name="AutoShape 73"/>
          <p:cNvSpPr>
            <a:spLocks noChangeArrowheads="1"/>
          </p:cNvSpPr>
          <p:nvPr/>
        </p:nvSpPr>
        <p:spPr bwMode="auto">
          <a:xfrm rot="-5400000">
            <a:off x="4967411" y="1880209"/>
            <a:ext cx="612775" cy="107950"/>
          </a:xfrm>
          <a:prstGeom prst="rightArrow">
            <a:avLst>
              <a:gd name="adj1" fmla="val 50000"/>
              <a:gd name="adj2" fmla="val 141912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140200" y="510270"/>
            <a:ext cx="244802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>
            <a:off x="870694" y="726294"/>
            <a:ext cx="165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/>
          <p:nvPr/>
        </p:nvCxnSpPr>
        <p:spPr bwMode="auto">
          <a:xfrm>
            <a:off x="3112969" y="727732"/>
            <a:ext cx="28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/>
          <p:nvPr/>
        </p:nvCxnSpPr>
        <p:spPr bwMode="auto">
          <a:xfrm>
            <a:off x="594320" y="978707"/>
            <a:ext cx="2880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Text Box 63"/>
          <p:cNvSpPr txBox="1">
            <a:spLocks noChangeArrowheads="1"/>
          </p:cNvSpPr>
          <p:nvPr/>
        </p:nvSpPr>
        <p:spPr bwMode="auto">
          <a:xfrm>
            <a:off x="923925" y="4002905"/>
            <a:ext cx="1489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/>
              <a:t>I</a:t>
            </a:r>
            <a:r>
              <a:rPr lang="en-AU" altLang="en-US" sz="2000" baseline="-25000" dirty="0"/>
              <a:t>A</a:t>
            </a:r>
            <a:r>
              <a:rPr lang="en-AU" altLang="en-US" sz="2000" dirty="0"/>
              <a:t> = I</a:t>
            </a:r>
            <a:r>
              <a:rPr lang="en-AU" altLang="en-US" sz="2000" baseline="-25000" dirty="0"/>
              <a:t>L</a:t>
            </a:r>
            <a:r>
              <a:rPr lang="en-AU" altLang="en-US" sz="2000" dirty="0"/>
              <a:t> + </a:t>
            </a:r>
            <a:r>
              <a:rPr lang="en-AU" altLang="en-US" sz="2000" dirty="0" smtClean="0"/>
              <a:t>I</a:t>
            </a:r>
            <a:r>
              <a:rPr lang="en-AU" altLang="en-US" sz="2000" baseline="-25000" dirty="0" smtClean="0"/>
              <a:t>F</a:t>
            </a:r>
            <a:endParaRPr lang="en-AU" altLang="en-US" sz="2000" baseline="-25000" dirty="0"/>
          </a:p>
        </p:txBody>
      </p:sp>
      <p:cxnSp>
        <p:nvCxnSpPr>
          <p:cNvPr id="64" name="Straight Connector 63"/>
          <p:cNvCxnSpPr/>
          <p:nvPr/>
        </p:nvCxnSpPr>
        <p:spPr bwMode="auto">
          <a:xfrm>
            <a:off x="1888957" y="508192"/>
            <a:ext cx="1764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7" name="Oval 6"/>
          <p:cNvSpPr>
            <a:spLocks noChangeAspect="1" noChangeArrowheads="1"/>
          </p:cNvSpPr>
          <p:nvPr/>
        </p:nvSpPr>
        <p:spPr bwMode="auto">
          <a:xfrm>
            <a:off x="8640763" y="6632575"/>
            <a:ext cx="144462" cy="1428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GB" sz="800" dirty="0">
                <a:solidFill>
                  <a:srgbClr val="000000"/>
                </a:solidFill>
              </a:rPr>
              <a:t>L</a:t>
            </a:r>
          </a:p>
        </p:txBody>
      </p:sp>
      <p:sp>
        <p:nvSpPr>
          <p:cNvPr id="78" name="Text Box 8"/>
          <p:cNvSpPr txBox="1">
            <a:spLocks noChangeArrowheads="1"/>
          </p:cNvSpPr>
          <p:nvPr/>
        </p:nvSpPr>
        <p:spPr bwMode="auto">
          <a:xfrm>
            <a:off x="5184068" y="5155919"/>
            <a:ext cx="20505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AU" altLang="en-US" sz="2000" dirty="0" err="1"/>
              <a:t>E</a:t>
            </a:r>
            <a:r>
              <a:rPr lang="en-AU" altLang="en-US" sz="2000" baseline="-25000" dirty="0" err="1"/>
              <a:t>g</a:t>
            </a:r>
            <a:r>
              <a:rPr lang="en-AU" altLang="en-US" sz="2000" dirty="0"/>
              <a:t> = 240 + </a:t>
            </a:r>
            <a:r>
              <a:rPr lang="en-AU" altLang="en-US" sz="2000" dirty="0" smtClean="0"/>
              <a:t>2.1 </a:t>
            </a:r>
            <a:r>
              <a:rPr lang="en-AU" altLang="en-US" sz="2000" dirty="0"/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41177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1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61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61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6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6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62" grpId="0"/>
      <p:bldP spid="56" grpId="0"/>
      <p:bldP spid="60" grpId="0"/>
      <p:bldP spid="61" grpId="0"/>
      <p:bldP spid="66" grpId="0"/>
      <p:bldP spid="65" grpId="0"/>
      <p:bldP spid="261127" grpId="0"/>
      <p:bldP spid="261128" grpId="0"/>
      <p:bldP spid="261129" grpId="0"/>
      <p:bldP spid="261131" grpId="0"/>
      <p:bldP spid="11276" grpId="0"/>
      <p:bldP spid="11295" grpId="0" animBg="1"/>
      <p:bldP spid="11297" grpId="0"/>
      <p:bldP spid="11298" grpId="0" animBg="1"/>
      <p:bldP spid="261182" grpId="0"/>
      <p:bldP spid="261183" grpId="0"/>
      <p:bldP spid="11308" grpId="0"/>
      <p:bldP spid="11309" grpId="0" animBg="1"/>
      <p:bldP spid="63" grpId="0"/>
      <p:bldP spid="77" grpId="0" animBg="1"/>
      <p:bldP spid="78" grpId="0"/>
    </p:bld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CCCCFF"/>
      </a:lt1>
      <a:dk2>
        <a:srgbClr val="000000"/>
      </a:dk2>
      <a:lt2>
        <a:srgbClr val="808080"/>
      </a:lt2>
      <a:accent1>
        <a:srgbClr val="CCCCFF"/>
      </a:accent1>
      <a:accent2>
        <a:srgbClr val="3333CC"/>
      </a:accent2>
      <a:accent3>
        <a:srgbClr val="E2E2FF"/>
      </a:accent3>
      <a:accent4>
        <a:srgbClr val="000000"/>
      </a:accent4>
      <a:accent5>
        <a:srgbClr val="E2E2FF"/>
      </a:accent5>
      <a:accent6>
        <a:srgbClr val="2D2DB9"/>
      </a:accent6>
      <a:hlink>
        <a:srgbClr val="3366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571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28575" algn="ctr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 anchor="ctr" anchorCtr="0">
        <a:spAutoFit/>
      </a:bodyPr>
      <a:lstStyle>
        <a:defPPr algn="r" eaLnBrk="1" hangingPunct="1">
          <a:spcBef>
            <a:spcPts val="0"/>
          </a:spcBef>
          <a:defRPr sz="1400" baseline="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7477</TotalTime>
  <Words>834</Words>
  <Application>Microsoft Office PowerPoint</Application>
  <PresentationFormat>On-screen Show (4:3)</PresentationFormat>
  <Paragraphs>299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Comic Sans MS</vt:lpstr>
      <vt:lpstr>Impact</vt:lpstr>
      <vt:lpstr>Times New Roman</vt:lpstr>
      <vt:lpstr>1_Default Design</vt:lpstr>
      <vt:lpstr>Photo Editor Photo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 Excited Generators</dc:title>
  <dc:creator>Michael James</dc:creator>
  <cp:lastModifiedBy>James, Michael</cp:lastModifiedBy>
  <cp:revision>265</cp:revision>
  <dcterms:created xsi:type="dcterms:W3CDTF">2005-12-16T03:00:21Z</dcterms:created>
  <dcterms:modified xsi:type="dcterms:W3CDTF">2018-11-26T20:29:26Z</dcterms:modified>
</cp:coreProperties>
</file>