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357" r:id="rId2"/>
    <p:sldId id="349" r:id="rId3"/>
    <p:sldId id="356" r:id="rId4"/>
    <p:sldId id="335" r:id="rId5"/>
    <p:sldId id="360" r:id="rId6"/>
    <p:sldId id="324" r:id="rId7"/>
    <p:sldId id="326" r:id="rId8"/>
    <p:sldId id="321" r:id="rId9"/>
    <p:sldId id="336" r:id="rId10"/>
    <p:sldId id="337" r:id="rId11"/>
    <p:sldId id="350" r:id="rId12"/>
    <p:sldId id="351" r:id="rId13"/>
    <p:sldId id="339" r:id="rId14"/>
    <p:sldId id="340" r:id="rId15"/>
    <p:sldId id="341" r:id="rId16"/>
    <p:sldId id="342" r:id="rId17"/>
    <p:sldId id="343" r:id="rId18"/>
    <p:sldId id="359" r:id="rId19"/>
    <p:sldId id="344" r:id="rId20"/>
    <p:sldId id="346" r:id="rId21"/>
    <p:sldId id="347" r:id="rId22"/>
    <p:sldId id="361" r:id="rId23"/>
    <p:sldId id="362" r:id="rId24"/>
    <p:sldId id="364" r:id="rId25"/>
    <p:sldId id="363" r:id="rId26"/>
    <p:sldId id="348" r:id="rId27"/>
    <p:sldId id="352" r:id="rId28"/>
    <p:sldId id="353" r:id="rId29"/>
    <p:sldId id="355" r:id="rId30"/>
    <p:sldId id="358" r:id="rId31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50000"/>
      </a:spcBef>
      <a:spcAft>
        <a:spcPct val="0"/>
      </a:spcAft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bw" scaleToFitPaper="1" frameSlides="1"/>
  <p:clrMru>
    <a:srgbClr val="0000CC"/>
    <a:srgbClr val="66FFFF"/>
    <a:srgbClr val="3399FF"/>
    <a:srgbClr val="5F5F5F"/>
    <a:srgbClr val="777777"/>
    <a:srgbClr val="808080"/>
    <a:srgbClr val="006600"/>
    <a:srgbClr val="00CC00"/>
    <a:srgbClr val="A50021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21" autoAdjust="0"/>
    <p:restoredTop sz="99126" autoAdjust="0"/>
  </p:normalViewPr>
  <p:slideViewPr>
    <p:cSldViewPr showGuides="1">
      <p:cViewPr varScale="1">
        <p:scale>
          <a:sx n="105" d="100"/>
          <a:sy n="105" d="100"/>
        </p:scale>
        <p:origin x="122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7" d="100"/>
          <a:sy n="77" d="100"/>
        </p:scale>
        <p:origin x="-2124" y="-78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3.wmf"/><Relationship Id="rId4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1A98148-5CDA-4388-A639-4D610D8ACE60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/>
              <a:t>AE(dc)_L11.ppt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3ED1927F-B218-4016-A93B-E7005806C98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0963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1CFE6A0A-C36B-40BE-ACA7-266F30FC18CA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/>
              <a:t>AE(dc)_L11.ppt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B156C2A-B6E3-468E-8E91-C0F140CBDA6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795495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AU" dirty="0" smtClean="0">
                <a:solidFill>
                  <a:prstClr val="black"/>
                </a:solidFill>
              </a:rPr>
              <a:t>12/09/2018</a:t>
            </a:r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AU" dirty="0" smtClean="0">
                <a:solidFill>
                  <a:prstClr val="black"/>
                </a:solidFill>
              </a:rPr>
              <a:t>G101A_(08)_DC_Generator_Pt_2</a:t>
            </a:r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AED98-2EFA-4212-99E6-F2153A9A8DB9}" type="slidenum">
              <a:rPr lang="en-AU">
                <a:solidFill>
                  <a:prstClr val="black"/>
                </a:solidFill>
              </a:rPr>
              <a:pPr/>
              <a:t>1</a:t>
            </a:fld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Title </a:t>
            </a:r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AU" dirty="0">
                <a:solidFill>
                  <a:prstClr val="black"/>
                </a:solidFill>
              </a:rPr>
              <a:t>G102A_ (01A)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AU" smtClean="0">
                <a:solidFill>
                  <a:prstClr val="black"/>
                </a:solidFill>
              </a:rPr>
              <a:t>12/09/2018</a:t>
            </a:r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AU" smtClean="0">
                <a:solidFill>
                  <a:prstClr val="black"/>
                </a:solidFill>
              </a:rPr>
              <a:t>G101A_(08)_DC_Generator_Pt_2</a:t>
            </a:r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AED98-2EFA-4212-99E6-F2153A9A8DB9}" type="slidenum">
              <a:rPr lang="en-AU">
                <a:solidFill>
                  <a:prstClr val="black"/>
                </a:solidFill>
              </a:rPr>
              <a:pPr/>
              <a:t>30</a:t>
            </a:fld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Title </a:t>
            </a:r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AU" dirty="0">
                <a:solidFill>
                  <a:prstClr val="black"/>
                </a:solidFill>
              </a:rPr>
              <a:t>G102A_ (01A)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A15DF8-CADF-4FD8-8D35-C0073E0843C3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7AD88-9704-4E55-8DB8-F10EBAA5836A}" type="slidenum">
              <a:rPr lang="en-AU" altLang="en-US">
                <a:solidFill>
                  <a:srgbClr val="000000"/>
                </a:solidFill>
              </a:rPr>
              <a:pPr/>
              <a:t>‹#›</a:t>
            </a:fld>
            <a:endParaRPr lang="en-AU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199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1519C3A4-1A93-446F-BF32-18A28C8AC048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F45ABA31-C29F-4857-A77D-B867BEAE77AC}" type="slidenum">
              <a:rPr lang="en-AU" altLang="en-US">
                <a:solidFill>
                  <a:srgbClr val="000000"/>
                </a:solidFill>
              </a:rPr>
              <a:pPr/>
              <a:t>‹#›</a:t>
            </a:fld>
            <a:endParaRPr lang="en-AU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22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4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3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3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9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14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59BB-37AA-492D-9A2D-F276F73E8342}" type="datetime1">
              <a:rPr lang="en-AU" smtClean="0">
                <a:solidFill>
                  <a:srgbClr val="000000"/>
                </a:solidFill>
              </a:rPr>
              <a:pPr/>
              <a:t>27/11/2018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5850-5E45-4649-9A05-A4501BF8BCBC}" type="slidenum">
              <a:rPr lang="en-AU">
                <a:solidFill>
                  <a:srgbClr val="000000"/>
                </a:solidFill>
              </a:rPr>
              <a:pPr/>
              <a:t>1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205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2" name="Rectangle 1"/>
          <p:cNvSpPr/>
          <p:nvPr/>
        </p:nvSpPr>
        <p:spPr>
          <a:xfrm>
            <a:off x="342000" y="1420758"/>
            <a:ext cx="8460000" cy="40164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UEENEEG101A </a:t>
            </a:r>
            <a:b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Solve problems in electromagnetic devices and related </a:t>
            </a:r>
            <a:r>
              <a:rPr lang="en-AU" sz="40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circuits</a:t>
            </a:r>
          </a:p>
          <a:p>
            <a:pPr algn="ctr"/>
            <a:r>
              <a:rPr lang="en-AU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DC </a:t>
            </a:r>
            <a:r>
              <a:rPr lang="en-AU" sz="54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Motor </a:t>
            </a:r>
            <a:r>
              <a:rPr lang="en-AU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Characteristics</a:t>
            </a:r>
            <a:br>
              <a:rPr lang="en-AU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AU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Reversal</a:t>
            </a:r>
            <a:endParaRPr lang="en-AU" sz="54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CCCCFF">
                  <a:lumMod val="50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2611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8511CF-AE99-487E-8B98-632BC2A8D9A1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CD482-C3AD-4E57-ACF3-965B76E0070E}" type="slidenum">
              <a:rPr lang="en-AU"/>
              <a:pPr>
                <a:defRPr/>
              </a:pPr>
              <a:t>10</a:t>
            </a:fld>
            <a:endParaRPr lang="en-AU"/>
          </a:p>
        </p:txBody>
      </p:sp>
      <p:sp>
        <p:nvSpPr>
          <p:cNvPr id="303106" name="Text Box 2"/>
          <p:cNvSpPr txBox="1">
            <a:spLocks noChangeArrowheads="1"/>
          </p:cNvSpPr>
          <p:nvPr/>
        </p:nvSpPr>
        <p:spPr bwMode="auto">
          <a:xfrm>
            <a:off x="1681163" y="368300"/>
            <a:ext cx="65627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2800" u="sng">
                <a:effectLst>
                  <a:outerShdw blurRad="38100" dist="38100" dir="2700000" algn="tl">
                    <a:srgbClr val="FFFFFF"/>
                  </a:outerShdw>
                </a:effectLst>
              </a:rPr>
              <a:t>Shunt Motor Characteristics</a:t>
            </a:r>
          </a:p>
        </p:txBody>
      </p:sp>
      <p:sp>
        <p:nvSpPr>
          <p:cNvPr id="303107" name="Line 3"/>
          <p:cNvSpPr>
            <a:spLocks noChangeShapeType="1"/>
          </p:cNvSpPr>
          <p:nvPr/>
        </p:nvSpPr>
        <p:spPr bwMode="auto">
          <a:xfrm>
            <a:off x="1665288" y="5984875"/>
            <a:ext cx="6553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303108" name="Text Box 4"/>
          <p:cNvSpPr txBox="1">
            <a:spLocks noChangeArrowheads="1"/>
          </p:cNvSpPr>
          <p:nvPr/>
        </p:nvSpPr>
        <p:spPr bwMode="auto">
          <a:xfrm>
            <a:off x="2447925" y="6049963"/>
            <a:ext cx="467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1800"/>
              <a:t>Armature Current - Amps</a:t>
            </a:r>
          </a:p>
        </p:txBody>
      </p:sp>
      <p:sp>
        <p:nvSpPr>
          <p:cNvPr id="303109" name="Line 5"/>
          <p:cNvSpPr>
            <a:spLocks noChangeShapeType="1"/>
          </p:cNvSpPr>
          <p:nvPr/>
        </p:nvSpPr>
        <p:spPr bwMode="auto">
          <a:xfrm rot="-5400000">
            <a:off x="-870744" y="3450432"/>
            <a:ext cx="5068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03114" name="Freeform 10"/>
          <p:cNvSpPr>
            <a:spLocks/>
          </p:cNvSpPr>
          <p:nvPr/>
        </p:nvSpPr>
        <p:spPr bwMode="auto">
          <a:xfrm>
            <a:off x="6734175" y="1203325"/>
            <a:ext cx="1588" cy="4781550"/>
          </a:xfrm>
          <a:custGeom>
            <a:avLst/>
            <a:gdLst>
              <a:gd name="T0" fmla="*/ 0 w 1"/>
              <a:gd name="T1" fmla="*/ 0 h 3012"/>
              <a:gd name="T2" fmla="*/ 0 w 1"/>
              <a:gd name="T3" fmla="*/ 4781550 h 3012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" h="3012">
                <a:moveTo>
                  <a:pt x="0" y="0"/>
                </a:moveTo>
                <a:lnTo>
                  <a:pt x="0" y="3012"/>
                </a:lnTo>
              </a:path>
            </a:pathLst>
          </a:cu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03115" name="Text Box 11"/>
          <p:cNvSpPr txBox="1">
            <a:spLocks noChangeArrowheads="1"/>
          </p:cNvSpPr>
          <p:nvPr/>
        </p:nvSpPr>
        <p:spPr bwMode="auto">
          <a:xfrm>
            <a:off x="7308850" y="4184650"/>
            <a:ext cx="1584325" cy="85090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>
                <a:solidFill>
                  <a:schemeClr val="accent2"/>
                </a:solidFill>
              </a:rPr>
              <a:t>Full Load Current</a:t>
            </a:r>
          </a:p>
        </p:txBody>
      </p:sp>
      <p:cxnSp>
        <p:nvCxnSpPr>
          <p:cNvPr id="303116" name="AutoShape 12"/>
          <p:cNvCxnSpPr>
            <a:cxnSpLocks noChangeShapeType="1"/>
            <a:stCxn id="303115" idx="2"/>
          </p:cNvCxnSpPr>
          <p:nvPr/>
        </p:nvCxnSpPr>
        <p:spPr bwMode="auto">
          <a:xfrm flipH="1">
            <a:off x="6743700" y="5049838"/>
            <a:ext cx="1357313" cy="94456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3122" name="Freeform 18"/>
          <p:cNvSpPr>
            <a:spLocks/>
          </p:cNvSpPr>
          <p:nvPr/>
        </p:nvSpPr>
        <p:spPr bwMode="auto">
          <a:xfrm>
            <a:off x="1663700" y="1266825"/>
            <a:ext cx="6784975" cy="663575"/>
          </a:xfrm>
          <a:custGeom>
            <a:avLst/>
            <a:gdLst>
              <a:gd name="T0" fmla="*/ 0 w 4274"/>
              <a:gd name="T1" fmla="*/ 0 h 418"/>
              <a:gd name="T2" fmla="*/ 5057775 w 4274"/>
              <a:gd name="T3" fmla="*/ 307975 h 418"/>
              <a:gd name="T4" fmla="*/ 6784975 w 4274"/>
              <a:gd name="T5" fmla="*/ 663575 h 41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274" h="418">
                <a:moveTo>
                  <a:pt x="0" y="0"/>
                </a:moveTo>
                <a:cubicBezTo>
                  <a:pt x="531" y="32"/>
                  <a:pt x="2474" y="124"/>
                  <a:pt x="3186" y="194"/>
                </a:cubicBezTo>
                <a:cubicBezTo>
                  <a:pt x="3898" y="264"/>
                  <a:pt x="4047" y="371"/>
                  <a:pt x="4274" y="418"/>
                </a:cubicBez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303123" name="Text Box 19"/>
          <p:cNvSpPr txBox="1">
            <a:spLocks noChangeArrowheads="1"/>
          </p:cNvSpPr>
          <p:nvPr/>
        </p:nvSpPr>
        <p:spPr bwMode="auto">
          <a:xfrm>
            <a:off x="1804988" y="1952625"/>
            <a:ext cx="1958975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>
                <a:solidFill>
                  <a:schemeClr val="accent2"/>
                </a:solidFill>
              </a:rPr>
              <a:t>Speed (rpm)</a:t>
            </a:r>
          </a:p>
        </p:txBody>
      </p:sp>
      <p:cxnSp>
        <p:nvCxnSpPr>
          <p:cNvPr id="303124" name="AutoShape 20"/>
          <p:cNvCxnSpPr>
            <a:cxnSpLocks noChangeShapeType="1"/>
            <a:stCxn id="303123" idx="3"/>
            <a:endCxn id="303122" idx="1"/>
          </p:cNvCxnSpPr>
          <p:nvPr/>
        </p:nvCxnSpPr>
        <p:spPr bwMode="auto">
          <a:xfrm flipV="1">
            <a:off x="3778250" y="1574800"/>
            <a:ext cx="2957513" cy="620713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303126" name="Object 22"/>
          <p:cNvGraphicFramePr>
            <a:graphicFrameLocks noChangeAspect="1"/>
          </p:cNvGraphicFramePr>
          <p:nvPr/>
        </p:nvGraphicFramePr>
        <p:xfrm>
          <a:off x="1800225" y="2673350"/>
          <a:ext cx="4824413" cy="598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8" name="Equation" r:id="rId3" imgW="3581400" imgH="444500" progId="Equation.3">
                  <p:embed/>
                </p:oleObj>
              </mc:Choice>
              <mc:Fallback>
                <p:oleObj name="Equation" r:id="rId3" imgW="3581400" imgH="4445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0225" y="2673350"/>
                        <a:ext cx="4824413" cy="598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3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03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3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03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0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0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0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107" grpId="0" animBg="1"/>
      <p:bldP spid="303108" grpId="0"/>
      <p:bldP spid="303109" grpId="0" animBg="1"/>
      <p:bldP spid="303114" grpId="0" animBg="1"/>
      <p:bldP spid="303115" grpId="0" animBg="1"/>
      <p:bldP spid="303122" grpId="0" animBg="1"/>
      <p:bldP spid="303123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560A99-8631-4475-B7CC-1BB199D1645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EAF320-C452-41D9-A70C-3FC2B2FB1CC9}" type="slidenum">
              <a:rPr lang="en-AU"/>
              <a:pPr>
                <a:defRPr/>
              </a:pPr>
              <a:t>11</a:t>
            </a:fld>
            <a:endParaRPr lang="en-AU"/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1314450" y="333375"/>
            <a:ext cx="65166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3600" i="1" u="sng"/>
              <a:t>Speed Regulation</a:t>
            </a:r>
          </a:p>
        </p:txBody>
      </p:sp>
      <p:graphicFrame>
        <p:nvGraphicFramePr>
          <p:cNvPr id="331779" name="Object 3"/>
          <p:cNvGraphicFramePr>
            <a:graphicFrameLocks noChangeAspect="1"/>
          </p:cNvGraphicFramePr>
          <p:nvPr/>
        </p:nvGraphicFramePr>
        <p:xfrm>
          <a:off x="862013" y="1428750"/>
          <a:ext cx="7418387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92" name="Equation" r:id="rId3" imgW="3581400" imgH="444500" progId="Equation.3">
                  <p:embed/>
                </p:oleObj>
              </mc:Choice>
              <mc:Fallback>
                <p:oleObj name="Equation" r:id="rId3" imgW="3581400" imgH="4445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2013" y="1428750"/>
                        <a:ext cx="7418387" cy="920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1780" name="Text Box 4"/>
          <p:cNvSpPr txBox="1">
            <a:spLocks noChangeArrowheads="1"/>
          </p:cNvSpPr>
          <p:nvPr/>
        </p:nvSpPr>
        <p:spPr bwMode="auto">
          <a:xfrm>
            <a:off x="522288" y="2528888"/>
            <a:ext cx="8101012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23888" indent="-623888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dirty="0" err="1"/>
              <a:t>Eg</a:t>
            </a:r>
            <a:r>
              <a:rPr lang="en-AU" altLang="en-US" sz="1800" dirty="0"/>
              <a:t>.	A DC Shunt Motor has an open circuit speed of 2500 rpm which reduces to 2450 rpm when the motor is providing the rated current. Calculate the Speed Regulation.</a:t>
            </a:r>
          </a:p>
        </p:txBody>
      </p:sp>
      <p:graphicFrame>
        <p:nvGraphicFramePr>
          <p:cNvPr id="331781" name="Object 5"/>
          <p:cNvGraphicFramePr>
            <a:graphicFrameLocks noChangeAspect="1"/>
          </p:cNvGraphicFramePr>
          <p:nvPr/>
        </p:nvGraphicFramePr>
        <p:xfrm>
          <a:off x="2424113" y="3729038"/>
          <a:ext cx="4294187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93" name="Equation" r:id="rId5" imgW="2005729" imgH="393529" progId="Equation.3">
                  <p:embed/>
                </p:oleObj>
              </mc:Choice>
              <mc:Fallback>
                <p:oleObj name="Equation" r:id="rId5" imgW="2005729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4113" y="3729038"/>
                        <a:ext cx="4294187" cy="841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1782" name="Text Box 6"/>
          <p:cNvSpPr txBox="1">
            <a:spLocks noChangeArrowheads="1"/>
          </p:cNvSpPr>
          <p:nvPr/>
        </p:nvSpPr>
        <p:spPr bwMode="auto">
          <a:xfrm>
            <a:off x="2627313" y="4808538"/>
            <a:ext cx="2447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Reg % = 2.0 %</a:t>
            </a:r>
          </a:p>
        </p:txBody>
      </p:sp>
      <p:sp>
        <p:nvSpPr>
          <p:cNvPr id="10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1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1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780" grpId="0"/>
      <p:bldP spid="331782" grpId="0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2CC534-0CC0-4A44-B9E7-8C5596AA2B28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4DB9FC-3494-45FF-85F8-BA7672B6947D}" type="slidenum">
              <a:rPr lang="en-AU"/>
              <a:pPr>
                <a:defRPr/>
              </a:pPr>
              <a:t>12</a:t>
            </a:fld>
            <a:endParaRPr lang="en-AU"/>
          </a:p>
        </p:txBody>
      </p:sp>
      <p:sp>
        <p:nvSpPr>
          <p:cNvPr id="332802" name="Text Box 2"/>
          <p:cNvSpPr txBox="1">
            <a:spLocks noChangeArrowheads="1"/>
          </p:cNvSpPr>
          <p:nvPr/>
        </p:nvSpPr>
        <p:spPr bwMode="auto">
          <a:xfrm>
            <a:off x="1681163" y="368300"/>
            <a:ext cx="65627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2800" u="sng">
                <a:effectLst>
                  <a:outerShdw blurRad="38100" dist="38100" dir="2700000" algn="tl">
                    <a:srgbClr val="FFFFFF"/>
                  </a:outerShdw>
                </a:effectLst>
              </a:rPr>
              <a:t>Shunt Motor Characteristics</a:t>
            </a:r>
          </a:p>
        </p:txBody>
      </p:sp>
      <p:sp>
        <p:nvSpPr>
          <p:cNvPr id="14341" name="Line 3"/>
          <p:cNvSpPr>
            <a:spLocks noChangeShapeType="1"/>
          </p:cNvSpPr>
          <p:nvPr/>
        </p:nvSpPr>
        <p:spPr bwMode="auto">
          <a:xfrm>
            <a:off x="1665288" y="5984875"/>
            <a:ext cx="6553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342" name="Text Box 4"/>
          <p:cNvSpPr txBox="1">
            <a:spLocks noChangeArrowheads="1"/>
          </p:cNvSpPr>
          <p:nvPr/>
        </p:nvSpPr>
        <p:spPr bwMode="auto">
          <a:xfrm>
            <a:off x="2447925" y="6049963"/>
            <a:ext cx="467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1800"/>
              <a:t>Armature Current - Amps</a:t>
            </a:r>
          </a:p>
        </p:txBody>
      </p:sp>
      <p:sp>
        <p:nvSpPr>
          <p:cNvPr id="14343" name="Line 5"/>
          <p:cNvSpPr>
            <a:spLocks noChangeShapeType="1"/>
          </p:cNvSpPr>
          <p:nvPr/>
        </p:nvSpPr>
        <p:spPr bwMode="auto">
          <a:xfrm rot="-5400000">
            <a:off x="-870744" y="3450432"/>
            <a:ext cx="5068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4344" name="Freeform 6"/>
          <p:cNvSpPr>
            <a:spLocks/>
          </p:cNvSpPr>
          <p:nvPr/>
        </p:nvSpPr>
        <p:spPr bwMode="auto">
          <a:xfrm>
            <a:off x="6734175" y="1203325"/>
            <a:ext cx="1588" cy="4781550"/>
          </a:xfrm>
          <a:custGeom>
            <a:avLst/>
            <a:gdLst>
              <a:gd name="T0" fmla="*/ 0 w 1"/>
              <a:gd name="T1" fmla="*/ 0 h 3012"/>
              <a:gd name="T2" fmla="*/ 0 w 1"/>
              <a:gd name="T3" fmla="*/ 4781550 h 3012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" h="3012">
                <a:moveTo>
                  <a:pt x="0" y="0"/>
                </a:moveTo>
                <a:lnTo>
                  <a:pt x="0" y="3012"/>
                </a:lnTo>
              </a:path>
            </a:pathLst>
          </a:cu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4345" name="Text Box 7"/>
          <p:cNvSpPr txBox="1">
            <a:spLocks noChangeArrowheads="1"/>
          </p:cNvSpPr>
          <p:nvPr/>
        </p:nvSpPr>
        <p:spPr bwMode="auto">
          <a:xfrm>
            <a:off x="7308850" y="4184650"/>
            <a:ext cx="1584325" cy="85090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>
                <a:solidFill>
                  <a:schemeClr val="accent2"/>
                </a:solidFill>
              </a:rPr>
              <a:t>Full Load Current</a:t>
            </a:r>
          </a:p>
        </p:txBody>
      </p:sp>
      <p:cxnSp>
        <p:nvCxnSpPr>
          <p:cNvPr id="14346" name="AutoShape 8"/>
          <p:cNvCxnSpPr>
            <a:cxnSpLocks noChangeShapeType="1"/>
            <a:stCxn id="14345" idx="2"/>
          </p:cNvCxnSpPr>
          <p:nvPr/>
        </p:nvCxnSpPr>
        <p:spPr bwMode="auto">
          <a:xfrm flipH="1">
            <a:off x="6743700" y="5049838"/>
            <a:ext cx="1357313" cy="94456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2809" name="AutoShape 9"/>
          <p:cNvCxnSpPr>
            <a:cxnSpLocks noChangeShapeType="1"/>
            <a:stCxn id="332817" idx="1"/>
            <a:endCxn id="332816" idx="1"/>
          </p:cNvCxnSpPr>
          <p:nvPr/>
        </p:nvCxnSpPr>
        <p:spPr bwMode="auto">
          <a:xfrm flipH="1">
            <a:off x="2787650" y="2987675"/>
            <a:ext cx="1049338" cy="47625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2810" name="Freeform 10"/>
          <p:cNvSpPr>
            <a:spLocks/>
          </p:cNvSpPr>
          <p:nvPr/>
        </p:nvSpPr>
        <p:spPr bwMode="auto">
          <a:xfrm>
            <a:off x="1663700" y="2655888"/>
            <a:ext cx="6594475" cy="3328987"/>
          </a:xfrm>
          <a:custGeom>
            <a:avLst/>
            <a:gdLst>
              <a:gd name="T0" fmla="*/ 0 w 4154"/>
              <a:gd name="T1" fmla="*/ 3328987 h 2097"/>
              <a:gd name="T2" fmla="*/ 3625850 w 4154"/>
              <a:gd name="T3" fmla="*/ 1093787 h 2097"/>
              <a:gd name="T4" fmla="*/ 5854700 w 4154"/>
              <a:gd name="T5" fmla="*/ 82550 h 2097"/>
              <a:gd name="T6" fmla="*/ 6594475 w 4154"/>
              <a:gd name="T7" fmla="*/ 68262 h 209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154" h="2097">
                <a:moveTo>
                  <a:pt x="0" y="2097"/>
                </a:moveTo>
                <a:cubicBezTo>
                  <a:pt x="381" y="1862"/>
                  <a:pt x="1669" y="1030"/>
                  <a:pt x="2284" y="689"/>
                </a:cubicBezTo>
                <a:cubicBezTo>
                  <a:pt x="2899" y="348"/>
                  <a:pt x="3497" y="104"/>
                  <a:pt x="3688" y="52"/>
                </a:cubicBezTo>
                <a:cubicBezTo>
                  <a:pt x="3879" y="0"/>
                  <a:pt x="4057" y="45"/>
                  <a:pt x="4154" y="43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332811" name="Text Box 11"/>
          <p:cNvSpPr txBox="1">
            <a:spLocks noChangeArrowheads="1"/>
          </p:cNvSpPr>
          <p:nvPr/>
        </p:nvSpPr>
        <p:spPr bwMode="auto">
          <a:xfrm>
            <a:off x="4427538" y="4545013"/>
            <a:ext cx="2003425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>
                <a:solidFill>
                  <a:schemeClr val="accent2"/>
                </a:solidFill>
              </a:rPr>
              <a:t>Torque (Nm)</a:t>
            </a:r>
          </a:p>
        </p:txBody>
      </p:sp>
      <p:cxnSp>
        <p:nvCxnSpPr>
          <p:cNvPr id="332812" name="AutoShape 12"/>
          <p:cNvCxnSpPr>
            <a:cxnSpLocks noChangeShapeType="1"/>
            <a:stCxn id="332811" idx="0"/>
            <a:endCxn id="332810" idx="1"/>
          </p:cNvCxnSpPr>
          <p:nvPr/>
        </p:nvCxnSpPr>
        <p:spPr bwMode="auto">
          <a:xfrm flipH="1" flipV="1">
            <a:off x="5289550" y="3735388"/>
            <a:ext cx="139700" cy="795337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351" name="Freeform 13"/>
          <p:cNvSpPr>
            <a:spLocks/>
          </p:cNvSpPr>
          <p:nvPr/>
        </p:nvSpPr>
        <p:spPr bwMode="auto">
          <a:xfrm>
            <a:off x="1663700" y="1266825"/>
            <a:ext cx="6784975" cy="663575"/>
          </a:xfrm>
          <a:custGeom>
            <a:avLst/>
            <a:gdLst>
              <a:gd name="T0" fmla="*/ 0 w 4274"/>
              <a:gd name="T1" fmla="*/ 0 h 418"/>
              <a:gd name="T2" fmla="*/ 5057775 w 4274"/>
              <a:gd name="T3" fmla="*/ 307975 h 418"/>
              <a:gd name="T4" fmla="*/ 6784975 w 4274"/>
              <a:gd name="T5" fmla="*/ 663575 h 41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274" h="418">
                <a:moveTo>
                  <a:pt x="0" y="0"/>
                </a:moveTo>
                <a:cubicBezTo>
                  <a:pt x="531" y="32"/>
                  <a:pt x="2474" y="124"/>
                  <a:pt x="3186" y="194"/>
                </a:cubicBezTo>
                <a:cubicBezTo>
                  <a:pt x="3898" y="264"/>
                  <a:pt x="4047" y="371"/>
                  <a:pt x="4274" y="418"/>
                </a:cubicBez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14352" name="Text Box 14"/>
          <p:cNvSpPr txBox="1">
            <a:spLocks noChangeArrowheads="1"/>
          </p:cNvSpPr>
          <p:nvPr/>
        </p:nvSpPr>
        <p:spPr bwMode="auto">
          <a:xfrm>
            <a:off x="1804988" y="1952625"/>
            <a:ext cx="1958975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>
                <a:solidFill>
                  <a:schemeClr val="accent2"/>
                </a:solidFill>
              </a:rPr>
              <a:t>Speed (rpm)</a:t>
            </a:r>
          </a:p>
        </p:txBody>
      </p:sp>
      <p:cxnSp>
        <p:nvCxnSpPr>
          <p:cNvPr id="14353" name="AutoShape 15"/>
          <p:cNvCxnSpPr>
            <a:cxnSpLocks noChangeShapeType="1"/>
            <a:stCxn id="14352" idx="3"/>
            <a:endCxn id="14351" idx="1"/>
          </p:cNvCxnSpPr>
          <p:nvPr/>
        </p:nvCxnSpPr>
        <p:spPr bwMode="auto">
          <a:xfrm flipV="1">
            <a:off x="3778250" y="1574800"/>
            <a:ext cx="2957513" cy="620713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2816" name="Freeform 16"/>
          <p:cNvSpPr>
            <a:spLocks/>
          </p:cNvSpPr>
          <p:nvPr/>
        </p:nvSpPr>
        <p:spPr bwMode="auto">
          <a:xfrm>
            <a:off x="1663700" y="2109788"/>
            <a:ext cx="6148388" cy="3875087"/>
          </a:xfrm>
          <a:custGeom>
            <a:avLst/>
            <a:gdLst>
              <a:gd name="T0" fmla="*/ 0 w 3873"/>
              <a:gd name="T1" fmla="*/ 3875087 h 2441"/>
              <a:gd name="T2" fmla="*/ 1138238 w 3873"/>
              <a:gd name="T3" fmla="*/ 925512 h 2441"/>
              <a:gd name="T4" fmla="*/ 5076825 w 3873"/>
              <a:gd name="T5" fmla="*/ 49212 h 2441"/>
              <a:gd name="T6" fmla="*/ 6148388 w 3873"/>
              <a:gd name="T7" fmla="*/ 225425 h 244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873" h="2441">
                <a:moveTo>
                  <a:pt x="0" y="2441"/>
                </a:moveTo>
                <a:cubicBezTo>
                  <a:pt x="120" y="2131"/>
                  <a:pt x="184" y="985"/>
                  <a:pt x="717" y="583"/>
                </a:cubicBezTo>
                <a:cubicBezTo>
                  <a:pt x="1250" y="181"/>
                  <a:pt x="2628" y="0"/>
                  <a:pt x="3198" y="31"/>
                </a:cubicBezTo>
                <a:cubicBezTo>
                  <a:pt x="3768" y="62"/>
                  <a:pt x="3733" y="119"/>
                  <a:pt x="3873" y="14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332817" name="Text Box 17"/>
          <p:cNvSpPr txBox="1">
            <a:spLocks noChangeArrowheads="1"/>
          </p:cNvSpPr>
          <p:nvPr/>
        </p:nvSpPr>
        <p:spPr bwMode="auto">
          <a:xfrm>
            <a:off x="3851275" y="2744788"/>
            <a:ext cx="2249488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>
                <a:solidFill>
                  <a:schemeClr val="accent2"/>
                </a:solidFill>
              </a:rPr>
              <a:t>Efficiency (%)</a:t>
            </a:r>
          </a:p>
        </p:txBody>
      </p:sp>
      <p:sp>
        <p:nvSpPr>
          <p:cNvPr id="2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2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2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32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32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2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32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10" grpId="0" animBg="1"/>
      <p:bldP spid="332811" grpId="0" animBg="1"/>
      <p:bldP spid="332816" grpId="0" animBg="1"/>
      <p:bldP spid="332817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1CA240-21E0-4DA0-9EAF-B64756E25E73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5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102428-6044-4B20-BD99-080AD384C1FE}" type="slidenum">
              <a:rPr lang="en-AU"/>
              <a:pPr>
                <a:defRPr/>
              </a:pPr>
              <a:t>13</a:t>
            </a:fld>
            <a:endParaRPr lang="en-AU"/>
          </a:p>
        </p:txBody>
      </p:sp>
      <p:sp>
        <p:nvSpPr>
          <p:cNvPr id="305157" name="Text Box 5"/>
          <p:cNvSpPr txBox="1">
            <a:spLocks noChangeArrowheads="1"/>
          </p:cNvSpPr>
          <p:nvPr/>
        </p:nvSpPr>
        <p:spPr bwMode="auto">
          <a:xfrm>
            <a:off x="5292080" y="1114262"/>
            <a:ext cx="30924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I</a:t>
            </a:r>
            <a:r>
              <a:rPr lang="en-AU" altLang="en-US" sz="2000" baseline="-25000" dirty="0"/>
              <a:t>F</a:t>
            </a:r>
            <a:r>
              <a:rPr lang="en-AU" altLang="en-US" sz="2000" dirty="0"/>
              <a:t> = </a:t>
            </a:r>
            <a:r>
              <a:rPr lang="en-AU" altLang="en-US" sz="2000" baseline="30000" dirty="0"/>
              <a:t>V</a:t>
            </a:r>
            <a:r>
              <a:rPr lang="en-AU" altLang="en-US" sz="2000" dirty="0"/>
              <a:t>/</a:t>
            </a:r>
            <a:r>
              <a:rPr lang="en-AU" altLang="en-US" sz="2000" baseline="-25000" dirty="0"/>
              <a:t>R</a:t>
            </a:r>
            <a:r>
              <a:rPr lang="en-AU" altLang="en-US" sz="2000" dirty="0"/>
              <a:t> = </a:t>
            </a:r>
            <a:r>
              <a:rPr lang="en-AU" altLang="en-US" sz="2000" baseline="30000" dirty="0"/>
              <a:t>250</a:t>
            </a:r>
            <a:r>
              <a:rPr lang="en-AU" altLang="en-US" sz="2000" dirty="0"/>
              <a:t>/</a:t>
            </a:r>
            <a:r>
              <a:rPr lang="en-AU" altLang="en-US" sz="2000" baseline="-25000" dirty="0"/>
              <a:t>200</a:t>
            </a:r>
            <a:r>
              <a:rPr lang="en-AU" altLang="en-US" sz="2000" dirty="0"/>
              <a:t> = 1.25 A</a:t>
            </a:r>
            <a:endParaRPr lang="en-AU" altLang="en-US" sz="2000" baseline="-25000" dirty="0"/>
          </a:p>
        </p:txBody>
      </p:sp>
      <p:sp>
        <p:nvSpPr>
          <p:cNvPr id="305158" name="Text Box 6"/>
          <p:cNvSpPr txBox="1">
            <a:spLocks noChangeArrowheads="1"/>
          </p:cNvSpPr>
          <p:nvPr/>
        </p:nvSpPr>
        <p:spPr bwMode="auto">
          <a:xfrm>
            <a:off x="5292080" y="3244775"/>
            <a:ext cx="31877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/>
              <a:t>E</a:t>
            </a:r>
            <a:r>
              <a:rPr lang="en-AU" altLang="en-US" sz="2000" baseline="-25000"/>
              <a:t>g</a:t>
            </a:r>
            <a:r>
              <a:rPr lang="en-AU" altLang="en-US" sz="2000"/>
              <a:t> = 250 - (18.75 x 0.2) V</a:t>
            </a:r>
          </a:p>
        </p:txBody>
      </p:sp>
      <p:sp>
        <p:nvSpPr>
          <p:cNvPr id="305159" name="Text Box 7"/>
          <p:cNvSpPr txBox="1">
            <a:spLocks noChangeArrowheads="1"/>
          </p:cNvSpPr>
          <p:nvPr/>
        </p:nvSpPr>
        <p:spPr bwMode="auto">
          <a:xfrm>
            <a:off x="5292080" y="2666925"/>
            <a:ext cx="17891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 err="1"/>
              <a:t>E</a:t>
            </a:r>
            <a:r>
              <a:rPr lang="en-AU" altLang="en-US" sz="2000" baseline="-25000" dirty="0" err="1"/>
              <a:t>g</a:t>
            </a:r>
            <a:r>
              <a:rPr lang="en-AU" altLang="en-US" sz="2000" dirty="0"/>
              <a:t> = V</a:t>
            </a:r>
            <a:r>
              <a:rPr lang="en-AU" altLang="en-US" sz="2000" baseline="-25000" dirty="0"/>
              <a:t>T</a:t>
            </a:r>
            <a:r>
              <a:rPr lang="en-AU" altLang="en-US" sz="2000" dirty="0"/>
              <a:t> - </a:t>
            </a:r>
            <a:r>
              <a:rPr lang="en-AU" altLang="en-US" sz="2000" dirty="0" err="1"/>
              <a:t>I</a:t>
            </a:r>
            <a:r>
              <a:rPr lang="en-AU" altLang="en-US" sz="2000" baseline="-25000" dirty="0" err="1"/>
              <a:t>A</a:t>
            </a:r>
            <a:r>
              <a:rPr lang="en-AU" altLang="en-US" sz="2000" dirty="0" err="1"/>
              <a:t>R</a:t>
            </a:r>
            <a:r>
              <a:rPr lang="en-AU" altLang="en-US" sz="2000" baseline="-25000" dirty="0" err="1"/>
              <a:t>A</a:t>
            </a:r>
            <a:endParaRPr lang="en-AU" altLang="en-US" sz="2000" dirty="0"/>
          </a:p>
        </p:txBody>
      </p:sp>
      <p:sp>
        <p:nvSpPr>
          <p:cNvPr id="305161" name="Text Box 9"/>
          <p:cNvSpPr txBox="1">
            <a:spLocks noChangeArrowheads="1"/>
          </p:cNvSpPr>
          <p:nvPr/>
        </p:nvSpPr>
        <p:spPr bwMode="auto">
          <a:xfrm>
            <a:off x="5292080" y="3824213"/>
            <a:ext cx="17954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/>
              <a:t>E</a:t>
            </a:r>
            <a:r>
              <a:rPr lang="en-AU" altLang="en-US" sz="2000" baseline="-25000"/>
              <a:t>g</a:t>
            </a:r>
            <a:r>
              <a:rPr lang="en-AU" altLang="en-US" sz="2000"/>
              <a:t> = 246.25 V</a:t>
            </a:r>
          </a:p>
        </p:txBody>
      </p:sp>
      <p:sp>
        <p:nvSpPr>
          <p:cNvPr id="305193" name="Text Box 41"/>
          <p:cNvSpPr txBox="1">
            <a:spLocks noChangeArrowheads="1"/>
          </p:cNvSpPr>
          <p:nvPr/>
        </p:nvSpPr>
        <p:spPr bwMode="auto">
          <a:xfrm>
            <a:off x="5292080" y="1692112"/>
            <a:ext cx="2792413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I</a:t>
            </a:r>
            <a:r>
              <a:rPr lang="en-AU" altLang="en-US" sz="2000" baseline="-25000" dirty="0"/>
              <a:t>A</a:t>
            </a:r>
            <a:r>
              <a:rPr lang="en-AU" altLang="en-US" sz="2000" dirty="0"/>
              <a:t> = I</a:t>
            </a:r>
            <a:r>
              <a:rPr lang="en-AU" altLang="en-US" sz="2000" baseline="-25000" dirty="0"/>
              <a:t>L</a:t>
            </a:r>
            <a:r>
              <a:rPr lang="en-AU" altLang="en-US" sz="2000" dirty="0"/>
              <a:t> - I</a:t>
            </a:r>
            <a:r>
              <a:rPr lang="en-AU" altLang="en-US" sz="2000" baseline="-25000" dirty="0"/>
              <a:t>F</a:t>
            </a:r>
            <a:r>
              <a:rPr lang="en-AU" altLang="en-US" sz="2000" dirty="0"/>
              <a:t> = 20 - 1.25</a:t>
            </a:r>
          </a:p>
          <a:p>
            <a:pPr eaLnBrk="1" hangingPunct="1"/>
            <a:r>
              <a:rPr lang="en-AU" altLang="en-US" sz="2000" dirty="0"/>
              <a:t>I</a:t>
            </a:r>
            <a:r>
              <a:rPr lang="en-AU" altLang="en-US" sz="2000" baseline="-25000" dirty="0"/>
              <a:t>A</a:t>
            </a:r>
            <a:r>
              <a:rPr lang="en-AU" altLang="en-US" sz="2000" dirty="0"/>
              <a:t> = 18.75 A</a:t>
            </a:r>
          </a:p>
        </p:txBody>
      </p:sp>
      <p:sp>
        <p:nvSpPr>
          <p:cNvPr id="15392" name="Text Box 38"/>
          <p:cNvSpPr txBox="1">
            <a:spLocks noChangeArrowheads="1"/>
          </p:cNvSpPr>
          <p:nvPr/>
        </p:nvSpPr>
        <p:spPr bwMode="auto">
          <a:xfrm>
            <a:off x="3047071" y="1232756"/>
            <a:ext cx="75485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dirty="0" smtClean="0">
                <a:solidFill>
                  <a:srgbClr val="FF0000"/>
                </a:solidFill>
              </a:rPr>
              <a:t>20 A</a:t>
            </a:r>
            <a:endParaRPr lang="en-AU" altLang="en-US" sz="1800" dirty="0">
              <a:solidFill>
                <a:srgbClr val="FF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45516" y="1556643"/>
            <a:ext cx="4473087" cy="2591494"/>
            <a:chOff x="645516" y="1556643"/>
            <a:chExt cx="4473087" cy="2591494"/>
          </a:xfrm>
        </p:grpSpPr>
        <p:sp>
          <p:nvSpPr>
            <p:cNvPr id="15389" name="Text Box 34"/>
            <p:cNvSpPr txBox="1">
              <a:spLocks noChangeArrowheads="1"/>
            </p:cNvSpPr>
            <p:nvPr/>
          </p:nvSpPr>
          <p:spPr bwMode="auto">
            <a:xfrm>
              <a:off x="1039216" y="3301999"/>
              <a:ext cx="9906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l-GR" altLang="en-US" sz="1800" dirty="0">
                  <a:solidFill>
                    <a:srgbClr val="FF0000"/>
                  </a:solidFill>
                </a:rPr>
                <a:t>200 Ω</a:t>
              </a:r>
            </a:p>
          </p:txBody>
        </p:sp>
        <p:sp>
          <p:nvSpPr>
            <p:cNvPr id="15372" name="Text Box 10"/>
            <p:cNvSpPr txBox="1">
              <a:spLocks noChangeArrowheads="1"/>
            </p:cNvSpPr>
            <p:nvPr/>
          </p:nvSpPr>
          <p:spPr bwMode="auto">
            <a:xfrm>
              <a:off x="1345604" y="1927225"/>
              <a:ext cx="684212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 dirty="0"/>
                <a:t>I</a:t>
              </a:r>
              <a:r>
                <a:rPr lang="en-AU" altLang="en-US" sz="2400" baseline="-25000" dirty="0"/>
                <a:t>F</a:t>
              </a:r>
              <a:endParaRPr lang="en-AU" altLang="en-US" sz="2400" dirty="0"/>
            </a:p>
          </p:txBody>
        </p:sp>
        <p:cxnSp>
          <p:nvCxnSpPr>
            <p:cNvPr id="15373" name="AutoShape 11"/>
            <p:cNvCxnSpPr>
              <a:cxnSpLocks noChangeShapeType="1"/>
              <a:stCxn id="15387" idx="0"/>
              <a:endCxn id="15377" idx="3"/>
            </p:cNvCxnSpPr>
            <p:nvPr/>
          </p:nvCxnSpPr>
          <p:spPr bwMode="auto">
            <a:xfrm rot="16200000">
              <a:off x="596303" y="2895600"/>
              <a:ext cx="460375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374" name="AutoShape 12"/>
            <p:cNvCxnSpPr>
              <a:cxnSpLocks noChangeShapeType="1"/>
              <a:stCxn id="15387" idx="2"/>
              <a:endCxn id="15399" idx="2"/>
            </p:cNvCxnSpPr>
            <p:nvPr/>
          </p:nvCxnSpPr>
          <p:spPr bwMode="auto">
            <a:xfrm rot="16200000" flipH="1">
              <a:off x="1572616" y="3092450"/>
              <a:ext cx="238125" cy="1730375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375" name="Text Box 13"/>
            <p:cNvSpPr txBox="1">
              <a:spLocks noChangeArrowheads="1"/>
            </p:cNvSpPr>
            <p:nvPr/>
          </p:nvSpPr>
          <p:spPr bwMode="auto">
            <a:xfrm>
              <a:off x="3455107" y="1753393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2000" dirty="0"/>
                <a:t>A</a:t>
              </a:r>
              <a:r>
                <a:rPr lang="en-AU" altLang="en-US" sz="2000" baseline="-25000" dirty="0"/>
                <a:t>1</a:t>
              </a:r>
              <a:endParaRPr lang="en-AU" altLang="en-US" sz="2000" dirty="0"/>
            </a:p>
          </p:txBody>
        </p:sp>
        <p:sp>
          <p:nvSpPr>
            <p:cNvPr id="15376" name="Text Box 14"/>
            <p:cNvSpPr txBox="1">
              <a:spLocks noChangeArrowheads="1"/>
            </p:cNvSpPr>
            <p:nvPr/>
          </p:nvSpPr>
          <p:spPr bwMode="auto">
            <a:xfrm>
              <a:off x="3455107" y="3679825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2000" dirty="0"/>
                <a:t>A</a:t>
              </a:r>
              <a:r>
                <a:rPr lang="en-AU" altLang="en-US" sz="2000" baseline="-25000" dirty="0"/>
                <a:t>2</a:t>
              </a:r>
              <a:endParaRPr lang="en-AU" altLang="en-US" sz="2000" dirty="0"/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16200000" flipH="1">
              <a:off x="508198" y="2167731"/>
              <a:ext cx="633412" cy="323850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5378" name="Line 16"/>
            <p:cNvSpPr>
              <a:spLocks noChangeShapeType="1"/>
            </p:cNvSpPr>
            <p:nvPr/>
          </p:nvSpPr>
          <p:spPr bwMode="auto">
            <a:xfrm rot="18900000" flipH="1" flipV="1">
              <a:off x="826491" y="1771650"/>
              <a:ext cx="0" cy="11160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15379" name="Line 17"/>
            <p:cNvSpPr>
              <a:spLocks noChangeShapeType="1"/>
            </p:cNvSpPr>
            <p:nvPr/>
          </p:nvSpPr>
          <p:spPr bwMode="auto">
            <a:xfrm flipH="1">
              <a:off x="3937991" y="1952625"/>
              <a:ext cx="0" cy="1871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15380" name="Text Box 18"/>
            <p:cNvSpPr txBox="1">
              <a:spLocks noChangeArrowheads="1"/>
            </p:cNvSpPr>
            <p:nvPr/>
          </p:nvSpPr>
          <p:spPr bwMode="auto">
            <a:xfrm>
              <a:off x="3937991" y="2690812"/>
              <a:ext cx="1180612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800" dirty="0" smtClean="0">
                  <a:solidFill>
                    <a:srgbClr val="FF0000"/>
                  </a:solidFill>
                </a:rPr>
                <a:t>250 V</a:t>
              </a:r>
              <a:endParaRPr lang="en-AU" alt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15381" name="Oval 19"/>
            <p:cNvSpPr>
              <a:spLocks noChangeArrowheads="1"/>
            </p:cNvSpPr>
            <p:nvPr/>
          </p:nvSpPr>
          <p:spPr bwMode="auto">
            <a:xfrm>
              <a:off x="3864966" y="1682750"/>
              <a:ext cx="144463" cy="144462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5382" name="Oval 20"/>
            <p:cNvSpPr>
              <a:spLocks noChangeArrowheads="1"/>
            </p:cNvSpPr>
            <p:nvPr/>
          </p:nvSpPr>
          <p:spPr bwMode="auto">
            <a:xfrm>
              <a:off x="3864966" y="4003675"/>
              <a:ext cx="144463" cy="144462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15383" name="AutoShape 21"/>
            <p:cNvCxnSpPr>
              <a:cxnSpLocks noChangeShapeType="1"/>
              <a:stCxn id="15382" idx="2"/>
              <a:endCxn id="15399" idx="6"/>
            </p:cNvCxnSpPr>
            <p:nvPr/>
          </p:nvCxnSpPr>
          <p:spPr bwMode="auto">
            <a:xfrm rot="10800000">
              <a:off x="2621954" y="4076700"/>
              <a:ext cx="1228725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384" name="Rectangle 22"/>
            <p:cNvSpPr>
              <a:spLocks noChangeArrowheads="1"/>
            </p:cNvSpPr>
            <p:nvPr/>
          </p:nvSpPr>
          <p:spPr bwMode="auto">
            <a:xfrm>
              <a:off x="2498129" y="2085975"/>
              <a:ext cx="215900" cy="622300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15385" name="Group 23"/>
            <p:cNvGrpSpPr>
              <a:grpSpLocks/>
            </p:cNvGrpSpPr>
            <p:nvPr/>
          </p:nvGrpSpPr>
          <p:grpSpPr bwMode="auto">
            <a:xfrm>
              <a:off x="2353666" y="2997200"/>
              <a:ext cx="503238" cy="719137"/>
              <a:chOff x="4762" y="2228"/>
              <a:chExt cx="317" cy="453"/>
            </a:xfrm>
          </p:grpSpPr>
          <p:sp>
            <p:nvSpPr>
              <p:cNvPr id="15411" name="Line 24"/>
              <p:cNvSpPr>
                <a:spLocks noChangeShapeType="1"/>
              </p:cNvSpPr>
              <p:nvPr/>
            </p:nvSpPr>
            <p:spPr bwMode="auto">
              <a:xfrm>
                <a:off x="4762" y="2296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5412" name="Line 25"/>
              <p:cNvSpPr>
                <a:spLocks noChangeShapeType="1"/>
              </p:cNvSpPr>
              <p:nvPr/>
            </p:nvSpPr>
            <p:spPr bwMode="auto">
              <a:xfrm>
                <a:off x="4830" y="232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5413" name="Line 26"/>
              <p:cNvSpPr>
                <a:spLocks noChangeShapeType="1"/>
              </p:cNvSpPr>
              <p:nvPr/>
            </p:nvSpPr>
            <p:spPr bwMode="auto">
              <a:xfrm>
                <a:off x="4921" y="2363"/>
                <a:ext cx="0" cy="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5414" name="Line 27"/>
              <p:cNvSpPr>
                <a:spLocks noChangeShapeType="1"/>
              </p:cNvSpPr>
              <p:nvPr/>
            </p:nvSpPr>
            <p:spPr bwMode="auto">
              <a:xfrm>
                <a:off x="4762" y="2579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5415" name="Line 28"/>
              <p:cNvSpPr>
                <a:spLocks noChangeShapeType="1"/>
              </p:cNvSpPr>
              <p:nvPr/>
            </p:nvSpPr>
            <p:spPr bwMode="auto">
              <a:xfrm>
                <a:off x="4830" y="261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5416" name="Line 29"/>
              <p:cNvSpPr>
                <a:spLocks noChangeShapeType="1"/>
              </p:cNvSpPr>
              <p:nvPr/>
            </p:nvSpPr>
            <p:spPr bwMode="auto">
              <a:xfrm>
                <a:off x="4921" y="2228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5417" name="Line 30"/>
              <p:cNvSpPr>
                <a:spLocks noChangeShapeType="1"/>
              </p:cNvSpPr>
              <p:nvPr/>
            </p:nvSpPr>
            <p:spPr bwMode="auto">
              <a:xfrm>
                <a:off x="4921" y="2613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</p:grpSp>
        <p:cxnSp>
          <p:nvCxnSpPr>
            <p:cNvPr id="15386" name="AutoShape 31"/>
            <p:cNvCxnSpPr>
              <a:cxnSpLocks noChangeShapeType="1"/>
              <a:stCxn id="15384" idx="2"/>
              <a:endCxn id="15416" idx="1"/>
            </p:cNvCxnSpPr>
            <p:nvPr/>
          </p:nvCxnSpPr>
          <p:spPr bwMode="auto">
            <a:xfrm>
              <a:off x="2606079" y="2722562"/>
              <a:ext cx="0" cy="396875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387" name="Rectangle 32"/>
            <p:cNvSpPr>
              <a:spLocks noChangeArrowheads="1"/>
            </p:cNvSpPr>
            <p:nvPr/>
          </p:nvSpPr>
          <p:spPr bwMode="auto">
            <a:xfrm>
              <a:off x="645516" y="3140075"/>
              <a:ext cx="360363" cy="684212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5388" name="Text Box 33"/>
            <p:cNvSpPr txBox="1">
              <a:spLocks noChangeArrowheads="1"/>
            </p:cNvSpPr>
            <p:nvPr/>
          </p:nvSpPr>
          <p:spPr bwMode="auto">
            <a:xfrm>
              <a:off x="2714029" y="2205037"/>
              <a:ext cx="113665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l-GR" altLang="en-US" sz="1800" dirty="0">
                  <a:solidFill>
                    <a:srgbClr val="FF0000"/>
                  </a:solidFill>
                </a:rPr>
                <a:t>0.2 Ω</a:t>
              </a:r>
              <a:endParaRPr lang="en-AU" alt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15390" name="Text Box 35"/>
            <p:cNvSpPr txBox="1">
              <a:spLocks noChangeArrowheads="1"/>
            </p:cNvSpPr>
            <p:nvPr/>
          </p:nvSpPr>
          <p:spPr bwMode="auto">
            <a:xfrm>
              <a:off x="2821979" y="3159125"/>
              <a:ext cx="576262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/>
                <a:t>E</a:t>
              </a:r>
              <a:r>
                <a:rPr lang="en-AU" altLang="en-US" sz="2000" baseline="-25000"/>
                <a:t>g</a:t>
              </a:r>
              <a:endParaRPr lang="en-AU" altLang="en-US" sz="2000"/>
            </a:p>
          </p:txBody>
        </p:sp>
        <p:sp>
          <p:nvSpPr>
            <p:cNvPr id="15391" name="AutoShape 36"/>
            <p:cNvSpPr>
              <a:spLocks noChangeArrowheads="1"/>
            </p:cNvSpPr>
            <p:nvPr/>
          </p:nvSpPr>
          <p:spPr bwMode="auto">
            <a:xfrm flipH="1">
              <a:off x="1309091" y="1844675"/>
              <a:ext cx="612775" cy="107950"/>
            </a:xfrm>
            <a:prstGeom prst="rightArrow">
              <a:avLst>
                <a:gd name="adj1" fmla="val 50000"/>
                <a:gd name="adj2" fmla="val 141912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5393" name="AutoShape 39"/>
            <p:cNvSpPr>
              <a:spLocks noChangeArrowheads="1"/>
            </p:cNvSpPr>
            <p:nvPr/>
          </p:nvSpPr>
          <p:spPr bwMode="auto">
            <a:xfrm flipH="1">
              <a:off x="2915816" y="1556643"/>
              <a:ext cx="612775" cy="107950"/>
            </a:xfrm>
            <a:prstGeom prst="rightArrow">
              <a:avLst>
                <a:gd name="adj1" fmla="val 50000"/>
                <a:gd name="adj2" fmla="val 141912"/>
              </a:avLst>
            </a:prstGeom>
            <a:solidFill>
              <a:srgbClr val="FF0000"/>
            </a:solidFill>
            <a:ln w="28575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5395" name="Oval 42"/>
            <p:cNvSpPr>
              <a:spLocks noChangeArrowheads="1"/>
            </p:cNvSpPr>
            <p:nvPr/>
          </p:nvSpPr>
          <p:spPr bwMode="auto">
            <a:xfrm>
              <a:off x="2587029" y="1735137"/>
              <a:ext cx="36512" cy="36513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15396" name="AutoShape 43"/>
            <p:cNvCxnSpPr>
              <a:cxnSpLocks noChangeShapeType="1"/>
              <a:stCxn id="15381" idx="2"/>
              <a:endCxn id="15395" idx="6"/>
            </p:cNvCxnSpPr>
            <p:nvPr/>
          </p:nvCxnSpPr>
          <p:spPr bwMode="auto">
            <a:xfrm flipH="1" flipV="1">
              <a:off x="2637829" y="1754187"/>
              <a:ext cx="1212850" cy="1588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397" name="AutoShape 44"/>
            <p:cNvCxnSpPr>
              <a:cxnSpLocks noChangeShapeType="1"/>
              <a:stCxn id="15395" idx="2"/>
              <a:endCxn id="15377" idx="1"/>
            </p:cNvCxnSpPr>
            <p:nvPr/>
          </p:nvCxnSpPr>
          <p:spPr bwMode="auto">
            <a:xfrm rot="10800000" flipV="1">
              <a:off x="826491" y="1754187"/>
              <a:ext cx="1746250" cy="239713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398" name="AutoShape 45"/>
            <p:cNvCxnSpPr>
              <a:cxnSpLocks noChangeShapeType="1"/>
              <a:stCxn id="15395" idx="4"/>
              <a:endCxn id="15384" idx="0"/>
            </p:cNvCxnSpPr>
            <p:nvPr/>
          </p:nvCxnSpPr>
          <p:spPr bwMode="auto">
            <a:xfrm>
              <a:off x="2606079" y="1785937"/>
              <a:ext cx="0" cy="28575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399" name="Oval 46"/>
            <p:cNvSpPr>
              <a:spLocks noChangeArrowheads="1"/>
            </p:cNvSpPr>
            <p:nvPr/>
          </p:nvSpPr>
          <p:spPr bwMode="auto">
            <a:xfrm>
              <a:off x="2571154" y="4057650"/>
              <a:ext cx="36512" cy="36512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15400" name="AutoShape 47"/>
            <p:cNvCxnSpPr>
              <a:cxnSpLocks noChangeShapeType="1"/>
              <a:stCxn id="15417" idx="0"/>
              <a:endCxn id="15399" idx="7"/>
            </p:cNvCxnSpPr>
            <p:nvPr/>
          </p:nvCxnSpPr>
          <p:spPr bwMode="auto">
            <a:xfrm flipH="1">
              <a:off x="2602904" y="3594100"/>
              <a:ext cx="3175" cy="454025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402" name="Text Box 49"/>
            <p:cNvSpPr txBox="1">
              <a:spLocks noChangeArrowheads="1"/>
            </p:cNvSpPr>
            <p:nvPr/>
          </p:nvSpPr>
          <p:spPr bwMode="auto">
            <a:xfrm>
              <a:off x="1799692" y="2312876"/>
              <a:ext cx="5397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 dirty="0"/>
                <a:t>I</a:t>
              </a:r>
              <a:r>
                <a:rPr lang="en-AU" altLang="en-US" sz="2400" baseline="-25000" dirty="0"/>
                <a:t>A</a:t>
              </a:r>
              <a:endParaRPr lang="en-AU" altLang="en-US" sz="2400" dirty="0"/>
            </a:p>
          </p:txBody>
        </p:sp>
        <p:sp>
          <p:nvSpPr>
            <p:cNvPr id="15403" name="AutoShape 50"/>
            <p:cNvSpPr>
              <a:spLocks noChangeArrowheads="1"/>
            </p:cNvSpPr>
            <p:nvPr/>
          </p:nvSpPr>
          <p:spPr bwMode="auto">
            <a:xfrm rot="5400000" flipV="1">
              <a:off x="2029816" y="2563813"/>
              <a:ext cx="612775" cy="107950"/>
            </a:xfrm>
            <a:prstGeom prst="rightArrow">
              <a:avLst>
                <a:gd name="adj1" fmla="val 50000"/>
                <a:gd name="adj2" fmla="val 141912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305205" name="Text Box 53"/>
          <p:cNvSpPr txBox="1">
            <a:spLocks noChangeArrowheads="1"/>
          </p:cNvSpPr>
          <p:nvPr/>
        </p:nvSpPr>
        <p:spPr bwMode="auto">
          <a:xfrm>
            <a:off x="5292080" y="5379585"/>
            <a:ext cx="3228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/>
              <a:t>E</a:t>
            </a:r>
            <a:r>
              <a:rPr lang="en-AU" altLang="en-US" sz="2000" baseline="-25000"/>
              <a:t>g</a:t>
            </a:r>
            <a:r>
              <a:rPr lang="en-AU" altLang="en-US" sz="2000"/>
              <a:t> = 250 - (23.75 x 0.2) V</a:t>
            </a:r>
          </a:p>
        </p:txBody>
      </p:sp>
      <p:sp>
        <p:nvSpPr>
          <p:cNvPr id="305206" name="Text Box 54"/>
          <p:cNvSpPr txBox="1">
            <a:spLocks noChangeArrowheads="1"/>
          </p:cNvSpPr>
          <p:nvPr/>
        </p:nvSpPr>
        <p:spPr bwMode="auto">
          <a:xfrm>
            <a:off x="5292080" y="4845895"/>
            <a:ext cx="17891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 err="1"/>
              <a:t>E</a:t>
            </a:r>
            <a:r>
              <a:rPr lang="en-AU" altLang="en-US" sz="2000" baseline="-25000" dirty="0" err="1"/>
              <a:t>g</a:t>
            </a:r>
            <a:r>
              <a:rPr lang="en-AU" altLang="en-US" sz="2000" dirty="0"/>
              <a:t> = V</a:t>
            </a:r>
            <a:r>
              <a:rPr lang="en-AU" altLang="en-US" sz="2000" baseline="-25000" dirty="0"/>
              <a:t>T</a:t>
            </a:r>
            <a:r>
              <a:rPr lang="en-AU" altLang="en-US" sz="2000" dirty="0"/>
              <a:t> - </a:t>
            </a:r>
            <a:r>
              <a:rPr lang="en-AU" altLang="en-US" sz="2000" dirty="0" err="1"/>
              <a:t>I</a:t>
            </a:r>
            <a:r>
              <a:rPr lang="en-AU" altLang="en-US" sz="2000" baseline="-25000" dirty="0" err="1"/>
              <a:t>A</a:t>
            </a:r>
            <a:r>
              <a:rPr lang="en-AU" altLang="en-US" sz="2000" dirty="0" err="1"/>
              <a:t>R</a:t>
            </a:r>
            <a:r>
              <a:rPr lang="en-AU" altLang="en-US" sz="2000" baseline="-25000" dirty="0" err="1"/>
              <a:t>A</a:t>
            </a:r>
            <a:endParaRPr lang="en-AU" altLang="en-US" sz="2000" dirty="0"/>
          </a:p>
        </p:txBody>
      </p:sp>
      <p:sp>
        <p:nvSpPr>
          <p:cNvPr id="305207" name="Text Box 55"/>
          <p:cNvSpPr txBox="1">
            <a:spLocks noChangeArrowheads="1"/>
          </p:cNvSpPr>
          <p:nvPr/>
        </p:nvSpPr>
        <p:spPr bwMode="auto">
          <a:xfrm>
            <a:off x="5292080" y="5913276"/>
            <a:ext cx="17954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/>
              <a:t>E</a:t>
            </a:r>
            <a:r>
              <a:rPr lang="en-AU" altLang="en-US" sz="2000" baseline="-25000"/>
              <a:t>g</a:t>
            </a:r>
            <a:r>
              <a:rPr lang="en-AU" altLang="en-US" sz="2000"/>
              <a:t> = 245.25 V</a:t>
            </a:r>
          </a:p>
        </p:txBody>
      </p:sp>
      <p:sp>
        <p:nvSpPr>
          <p:cNvPr id="305208" name="Text Box 56"/>
          <p:cNvSpPr txBox="1">
            <a:spLocks noChangeArrowheads="1"/>
          </p:cNvSpPr>
          <p:nvPr/>
        </p:nvSpPr>
        <p:spPr bwMode="auto">
          <a:xfrm>
            <a:off x="1275531" y="4845895"/>
            <a:ext cx="282801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I</a:t>
            </a:r>
            <a:r>
              <a:rPr lang="en-AU" altLang="en-US" sz="2000" baseline="-25000" dirty="0"/>
              <a:t>A</a:t>
            </a:r>
            <a:r>
              <a:rPr lang="en-AU" altLang="en-US" sz="2000" dirty="0"/>
              <a:t> = I</a:t>
            </a:r>
            <a:r>
              <a:rPr lang="en-AU" altLang="en-US" sz="2000" baseline="-25000" dirty="0"/>
              <a:t>L</a:t>
            </a:r>
            <a:r>
              <a:rPr lang="en-AU" altLang="en-US" sz="2000" dirty="0"/>
              <a:t> - I</a:t>
            </a:r>
            <a:r>
              <a:rPr lang="en-AU" altLang="en-US" sz="2000" baseline="-25000" dirty="0"/>
              <a:t>F</a:t>
            </a:r>
            <a:r>
              <a:rPr lang="en-AU" altLang="en-US" sz="2000" dirty="0"/>
              <a:t> = 25 - </a:t>
            </a:r>
            <a:r>
              <a:rPr lang="en-AU" altLang="en-US" sz="2000" dirty="0" smtClean="0"/>
              <a:t>1.25</a:t>
            </a:r>
            <a:endParaRPr lang="en-AU" altLang="en-US" sz="2000" dirty="0"/>
          </a:p>
        </p:txBody>
      </p:sp>
      <p:sp>
        <p:nvSpPr>
          <p:cNvPr id="305209" name="Text Box 57"/>
          <p:cNvSpPr txBox="1">
            <a:spLocks noChangeArrowheads="1"/>
          </p:cNvSpPr>
          <p:nvPr/>
        </p:nvSpPr>
        <p:spPr bwMode="auto">
          <a:xfrm>
            <a:off x="3714859" y="1241180"/>
            <a:ext cx="11705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dirty="0">
                <a:solidFill>
                  <a:schemeClr val="accent2"/>
                </a:solidFill>
              </a:rPr>
              <a:t>I</a:t>
            </a:r>
            <a:r>
              <a:rPr lang="en-AU" altLang="en-US" sz="1800" baseline="-25000" dirty="0">
                <a:solidFill>
                  <a:schemeClr val="accent2"/>
                </a:solidFill>
              </a:rPr>
              <a:t>L</a:t>
            </a:r>
            <a:r>
              <a:rPr lang="en-AU" altLang="en-US" sz="1800" dirty="0">
                <a:solidFill>
                  <a:schemeClr val="accent2"/>
                </a:solidFill>
              </a:rPr>
              <a:t> = 25 A</a:t>
            </a:r>
          </a:p>
        </p:txBody>
      </p:sp>
      <p:sp>
        <p:nvSpPr>
          <p:cNvPr id="60" name="Text Box 4"/>
          <p:cNvSpPr txBox="1">
            <a:spLocks noChangeArrowheads="1"/>
          </p:cNvSpPr>
          <p:nvPr/>
        </p:nvSpPr>
        <p:spPr bwMode="auto">
          <a:xfrm>
            <a:off x="472854" y="223192"/>
            <a:ext cx="8198292" cy="1089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623888" indent="-623888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indent="0" eaLnBrk="1" hangingPunct="1">
              <a:lnSpc>
                <a:spcPct val="120000"/>
              </a:lnSpc>
            </a:pPr>
            <a:r>
              <a:rPr lang="en-AU" altLang="en-US" sz="1800" dirty="0" smtClean="0"/>
              <a:t>A 250 Volt </a:t>
            </a:r>
            <a:r>
              <a:rPr lang="en-AU" altLang="en-US" sz="1800" dirty="0"/>
              <a:t>Shunt Motor </a:t>
            </a:r>
            <a:r>
              <a:rPr lang="en-AU" altLang="en-US" sz="1800" dirty="0" smtClean="0"/>
              <a:t>draws a line current of 20 Amps. </a:t>
            </a:r>
            <a:r>
              <a:rPr lang="en-AU" altLang="en-US" sz="1800" dirty="0"/>
              <a:t>Calculate the </a:t>
            </a:r>
            <a:r>
              <a:rPr lang="en-AU" altLang="en-US" sz="1800" dirty="0" smtClean="0"/>
              <a:t>Back EMF if the shunt field resistance is 200 </a:t>
            </a:r>
            <a:r>
              <a:rPr lang="el-GR" altLang="en-US" sz="1800" dirty="0" smtClean="0"/>
              <a:t>Ω</a:t>
            </a:r>
            <a:r>
              <a:rPr lang="en-AU" altLang="en-US" sz="1800" dirty="0" smtClean="0"/>
              <a:t> and the armature circuit resistance is 0.2 </a:t>
            </a:r>
            <a:r>
              <a:rPr lang="el-GR" altLang="en-US" sz="1800" dirty="0" smtClean="0"/>
              <a:t>Ω</a:t>
            </a:r>
            <a:r>
              <a:rPr lang="en-AU" altLang="en-US" sz="1800" dirty="0" smtClean="0"/>
              <a:t>.</a:t>
            </a:r>
            <a:endParaRPr lang="en-AU" altLang="en-US" sz="1800" dirty="0"/>
          </a:p>
        </p:txBody>
      </p:sp>
      <p:sp>
        <p:nvSpPr>
          <p:cNvPr id="61" name="Text Box 4"/>
          <p:cNvSpPr txBox="1">
            <a:spLocks noChangeArrowheads="1"/>
          </p:cNvSpPr>
          <p:nvPr/>
        </p:nvSpPr>
        <p:spPr bwMode="auto">
          <a:xfrm>
            <a:off x="472854" y="4372420"/>
            <a:ext cx="8198292" cy="42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623888" indent="-623888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indent="0" eaLnBrk="1" hangingPunct="1">
              <a:lnSpc>
                <a:spcPct val="120000"/>
              </a:lnSpc>
            </a:pPr>
            <a:r>
              <a:rPr lang="en-AU" altLang="en-US" sz="1800" dirty="0" smtClean="0"/>
              <a:t>Calculate the new  Back EMF if the load current changes to 25 A.</a:t>
            </a:r>
            <a:endParaRPr lang="en-AU" altLang="en-US" sz="1800" dirty="0"/>
          </a:p>
        </p:txBody>
      </p:sp>
      <p:sp>
        <p:nvSpPr>
          <p:cNvPr id="6" name="Rectangle 5"/>
          <p:cNvSpPr/>
          <p:nvPr/>
        </p:nvSpPr>
        <p:spPr>
          <a:xfrm>
            <a:off x="1275531" y="5379585"/>
            <a:ext cx="16914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AU" altLang="en-US" sz="2000" dirty="0"/>
              <a:t>I</a:t>
            </a:r>
            <a:r>
              <a:rPr lang="en-AU" altLang="en-US" sz="2000" baseline="-25000" dirty="0"/>
              <a:t>A</a:t>
            </a:r>
            <a:r>
              <a:rPr lang="en-AU" altLang="en-US" sz="2000" dirty="0"/>
              <a:t> = 23.75 A</a:t>
            </a:r>
          </a:p>
        </p:txBody>
      </p:sp>
      <p:sp>
        <p:nvSpPr>
          <p:cNvPr id="6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5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5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05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5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0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5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5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5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5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05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05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05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05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57" grpId="0"/>
      <p:bldP spid="305158" grpId="0"/>
      <p:bldP spid="305159" grpId="0"/>
      <p:bldP spid="305161" grpId="0"/>
      <p:bldP spid="305193" grpId="0" build="p"/>
      <p:bldP spid="15392" grpId="0"/>
      <p:bldP spid="15392" grpId="1"/>
      <p:bldP spid="305205" grpId="0"/>
      <p:bldP spid="305206" grpId="0"/>
      <p:bldP spid="305207" grpId="0"/>
      <p:bldP spid="305208" grpId="0" build="p"/>
      <p:bldP spid="305209" grpId="0"/>
      <p:bldP spid="61" grpId="0"/>
      <p:bldP spid="6" grpId="0"/>
      <p:bldP spid="6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7DB45C-444A-4FEC-AB3F-4A91C9CD6861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F46ECC-AE66-4421-93C8-55D4F70C0D16}" type="slidenum">
              <a:rPr lang="en-AU"/>
              <a:pPr>
                <a:defRPr/>
              </a:pPr>
              <a:t>14</a:t>
            </a:fld>
            <a:endParaRPr lang="en-AU"/>
          </a:p>
        </p:txBody>
      </p:sp>
      <p:sp>
        <p:nvSpPr>
          <p:cNvPr id="16388" name="Text Box 2"/>
          <p:cNvSpPr txBox="1">
            <a:spLocks noChangeArrowheads="1"/>
          </p:cNvSpPr>
          <p:nvPr/>
        </p:nvSpPr>
        <p:spPr bwMode="auto">
          <a:xfrm>
            <a:off x="3041650" y="225425"/>
            <a:ext cx="30607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u="sng">
                <a:solidFill>
                  <a:schemeClr val="accent2"/>
                </a:solidFill>
              </a:rPr>
              <a:t>Series Motor</a:t>
            </a:r>
          </a:p>
        </p:txBody>
      </p:sp>
      <p:sp>
        <p:nvSpPr>
          <p:cNvPr id="306179" name="Text Box 3"/>
          <p:cNvSpPr txBox="1">
            <a:spLocks noChangeArrowheads="1"/>
          </p:cNvSpPr>
          <p:nvPr/>
        </p:nvSpPr>
        <p:spPr bwMode="auto">
          <a:xfrm>
            <a:off x="449262" y="873125"/>
            <a:ext cx="8280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2400" dirty="0"/>
              <a:t>In a Series Motor the Applied Voltage (V</a:t>
            </a:r>
            <a:r>
              <a:rPr lang="en-AU" altLang="en-US" sz="2400" baseline="-25000" dirty="0"/>
              <a:t>T</a:t>
            </a:r>
            <a:r>
              <a:rPr lang="en-AU" altLang="en-US" sz="2400" dirty="0"/>
              <a:t>) is relatively constant, </a:t>
            </a:r>
            <a:r>
              <a:rPr lang="en-AU" altLang="en-US" sz="2400" dirty="0">
                <a:solidFill>
                  <a:srgbClr val="FF3300"/>
                </a:solidFill>
                <a:sym typeface="Symbol" pitchFamily="18" charset="2"/>
              </a:rPr>
              <a:t>BUT</a:t>
            </a:r>
            <a:r>
              <a:rPr lang="en-AU" altLang="en-US" sz="2400" dirty="0">
                <a:sym typeface="Symbol" pitchFamily="18" charset="2"/>
              </a:rPr>
              <a:t> </a:t>
            </a:r>
            <a:r>
              <a:rPr lang="en-AU" altLang="en-US" sz="2400" dirty="0"/>
              <a:t> </a:t>
            </a:r>
            <a:r>
              <a:rPr lang="en-AU" altLang="en-US" sz="2400" dirty="0">
                <a:sym typeface="Symbol" pitchFamily="18" charset="2"/>
              </a:rPr>
              <a:t>I</a:t>
            </a:r>
            <a:r>
              <a:rPr lang="en-AU" altLang="en-US" sz="2400" baseline="-25000" dirty="0">
                <a:sym typeface="Symbol" pitchFamily="18" charset="2"/>
              </a:rPr>
              <a:t>A</a:t>
            </a:r>
            <a:r>
              <a:rPr lang="en-AU" altLang="en-US" sz="2400" dirty="0">
                <a:sym typeface="Symbol" pitchFamily="18" charset="2"/>
              </a:rPr>
              <a:t> and </a:t>
            </a:r>
            <a:r>
              <a:rPr lang="el-GR" altLang="en-US" sz="2400" dirty="0">
                <a:sym typeface="Symbol" pitchFamily="18" charset="2"/>
              </a:rPr>
              <a:t>Φ</a:t>
            </a:r>
            <a:r>
              <a:rPr lang="en-AU" altLang="en-US" sz="2400" dirty="0">
                <a:sym typeface="Symbol" pitchFamily="18" charset="2"/>
              </a:rPr>
              <a:t> are variable and related.</a:t>
            </a:r>
          </a:p>
        </p:txBody>
      </p:sp>
      <p:sp>
        <p:nvSpPr>
          <p:cNvPr id="306180" name="Text Box 4"/>
          <p:cNvSpPr txBox="1">
            <a:spLocks noChangeArrowheads="1"/>
          </p:cNvSpPr>
          <p:nvPr/>
        </p:nvSpPr>
        <p:spPr bwMode="auto">
          <a:xfrm>
            <a:off x="449262" y="4939804"/>
            <a:ext cx="828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2400" dirty="0">
                <a:sym typeface="Symbol" pitchFamily="18" charset="2"/>
              </a:rPr>
              <a:t>and </a:t>
            </a:r>
            <a:r>
              <a:rPr lang="en-AU" altLang="en-US" sz="2400" dirty="0" smtClean="0">
                <a:sym typeface="Symbol" pitchFamily="18" charset="2"/>
              </a:rPr>
              <a:t>therefore the </a:t>
            </a:r>
            <a:r>
              <a:rPr lang="en-AU" altLang="en-US" sz="2400" dirty="0">
                <a:sym typeface="Symbol" pitchFamily="18" charset="2"/>
              </a:rPr>
              <a:t>Torque will change.</a:t>
            </a:r>
            <a:endParaRPr lang="el-GR" altLang="en-US" sz="2400" dirty="0">
              <a:sym typeface="Symbol" pitchFamily="18" charset="2"/>
            </a:endParaRPr>
          </a:p>
        </p:txBody>
      </p:sp>
      <p:sp>
        <p:nvSpPr>
          <p:cNvPr id="306181" name="Text Box 5"/>
          <p:cNvSpPr txBox="1">
            <a:spLocks noChangeArrowheads="1"/>
          </p:cNvSpPr>
          <p:nvPr/>
        </p:nvSpPr>
        <p:spPr bwMode="auto">
          <a:xfrm>
            <a:off x="449262" y="1763713"/>
            <a:ext cx="8280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2400" dirty="0"/>
              <a:t>If there is no load the motor speed (n) will be very high because there is no I</a:t>
            </a:r>
            <a:r>
              <a:rPr lang="en-AU" altLang="en-US" sz="2400" baseline="-25000" dirty="0"/>
              <a:t>A</a:t>
            </a:r>
            <a:r>
              <a:rPr lang="en-AU" altLang="en-US" sz="2400" dirty="0"/>
              <a:t> and little </a:t>
            </a:r>
            <a:r>
              <a:rPr lang="el-GR" altLang="en-US" sz="2400" dirty="0"/>
              <a:t>Φ</a:t>
            </a:r>
            <a:r>
              <a:rPr lang="en-AU" altLang="en-US" sz="2400" dirty="0"/>
              <a:t> (Residual Mag ONLY). </a:t>
            </a:r>
          </a:p>
        </p:txBody>
      </p:sp>
      <p:sp>
        <p:nvSpPr>
          <p:cNvPr id="306182" name="Text Box 6"/>
          <p:cNvSpPr txBox="1">
            <a:spLocks noChangeArrowheads="1"/>
          </p:cNvSpPr>
          <p:nvPr/>
        </p:nvSpPr>
        <p:spPr bwMode="auto">
          <a:xfrm>
            <a:off x="6998493" y="2827122"/>
            <a:ext cx="1908175" cy="598487"/>
          </a:xfrm>
          <a:prstGeom prst="rect">
            <a:avLst/>
          </a:prstGeom>
          <a:solidFill>
            <a:srgbClr val="FF66FF"/>
          </a:solidFill>
          <a:ln w="1905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 err="1"/>
              <a:t>E</a:t>
            </a:r>
            <a:r>
              <a:rPr lang="en-AU" altLang="en-US" baseline="-25000" dirty="0" err="1"/>
              <a:t>g</a:t>
            </a:r>
            <a:r>
              <a:rPr lang="en-AU" altLang="en-US" dirty="0"/>
              <a:t> = </a:t>
            </a:r>
            <a:r>
              <a:rPr lang="en-AU" altLang="en-US" dirty="0" err="1"/>
              <a:t>k</a:t>
            </a:r>
            <a:r>
              <a:rPr lang="en-AU" altLang="en-US" baseline="-25000" dirty="0" err="1"/>
              <a:t>E</a:t>
            </a:r>
            <a:r>
              <a:rPr lang="el-GR" altLang="en-US" dirty="0"/>
              <a:t>Φ</a:t>
            </a:r>
            <a:r>
              <a:rPr lang="en-AU" altLang="en-US" dirty="0"/>
              <a:t>n</a:t>
            </a:r>
            <a:endParaRPr lang="el-GR" altLang="en-US" dirty="0"/>
          </a:p>
        </p:txBody>
      </p:sp>
      <p:sp>
        <p:nvSpPr>
          <p:cNvPr id="306183" name="Text Box 7"/>
          <p:cNvSpPr txBox="1">
            <a:spLocks noChangeArrowheads="1"/>
          </p:cNvSpPr>
          <p:nvPr/>
        </p:nvSpPr>
        <p:spPr bwMode="auto">
          <a:xfrm>
            <a:off x="6898481" y="4869160"/>
            <a:ext cx="2008187" cy="598488"/>
          </a:xfrm>
          <a:prstGeom prst="rect">
            <a:avLst/>
          </a:prstGeom>
          <a:solidFill>
            <a:srgbClr val="FF66FF"/>
          </a:solidFill>
          <a:ln w="1905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T = </a:t>
            </a:r>
            <a:r>
              <a:rPr lang="en-AU" altLang="en-US" dirty="0" err="1"/>
              <a:t>k</a:t>
            </a:r>
            <a:r>
              <a:rPr lang="en-AU" altLang="en-US" baseline="-25000" dirty="0" err="1"/>
              <a:t>T</a:t>
            </a:r>
            <a:r>
              <a:rPr lang="el-GR" altLang="en-US" dirty="0"/>
              <a:t>Φ</a:t>
            </a:r>
            <a:r>
              <a:rPr lang="en-AU" altLang="en-US" dirty="0"/>
              <a:t>I</a:t>
            </a:r>
            <a:r>
              <a:rPr lang="en-AU" altLang="en-US" baseline="-25000" dirty="0"/>
              <a:t>A</a:t>
            </a:r>
            <a:endParaRPr lang="el-GR" altLang="en-US" baseline="-25000" dirty="0"/>
          </a:p>
        </p:txBody>
      </p:sp>
      <p:sp>
        <p:nvSpPr>
          <p:cNvPr id="306184" name="Text Box 8"/>
          <p:cNvSpPr txBox="1">
            <a:spLocks noChangeArrowheads="1"/>
          </p:cNvSpPr>
          <p:nvPr/>
        </p:nvSpPr>
        <p:spPr bwMode="auto">
          <a:xfrm>
            <a:off x="449262" y="4178854"/>
            <a:ext cx="828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342900" indent="-342900" eaLnBrk="1" hangingPunct="1">
              <a:spcBef>
                <a:spcPct val="10000"/>
              </a:spcBef>
              <a:buFont typeface="Arial" panose="020B0604020202020204" pitchFamily="34" charset="0"/>
              <a:buChar char="•"/>
            </a:pPr>
            <a:r>
              <a:rPr lang="en-AU" altLang="en-US" sz="2400" dirty="0"/>
              <a:t>the Armature Current (I</a:t>
            </a:r>
            <a:r>
              <a:rPr lang="en-AU" altLang="en-US" sz="2400" baseline="-25000" dirty="0"/>
              <a:t>A</a:t>
            </a:r>
            <a:r>
              <a:rPr lang="en-AU" altLang="en-US" sz="2400" dirty="0"/>
              <a:t>) will change,</a:t>
            </a:r>
          </a:p>
        </p:txBody>
      </p:sp>
      <p:graphicFrame>
        <p:nvGraphicFramePr>
          <p:cNvPr id="30618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183174"/>
              </p:ext>
            </p:extLst>
          </p:nvPr>
        </p:nvGraphicFramePr>
        <p:xfrm>
          <a:off x="6854031" y="3612397"/>
          <a:ext cx="2052637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6" name="Equation" r:id="rId3" imgW="876300" imgH="457200" progId="Equation.3">
                  <p:embed/>
                </p:oleObj>
              </mc:Choice>
              <mc:Fallback>
                <p:oleObj name="Equation" r:id="rId3" imgW="876300" imgH="457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4031" y="3612397"/>
                        <a:ext cx="2052637" cy="1069975"/>
                      </a:xfrm>
                      <a:prstGeom prst="rect">
                        <a:avLst/>
                      </a:prstGeom>
                      <a:solidFill>
                        <a:srgbClr val="FF66FF"/>
                      </a:solidFill>
                      <a:ln w="19050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6186" name="Rectangle 10"/>
          <p:cNvSpPr>
            <a:spLocks noChangeArrowheads="1"/>
          </p:cNvSpPr>
          <p:nvPr/>
        </p:nvSpPr>
        <p:spPr bwMode="auto">
          <a:xfrm>
            <a:off x="449263" y="2600908"/>
            <a:ext cx="4926349" cy="1274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2400" dirty="0"/>
              <a:t>As the load </a:t>
            </a:r>
            <a:r>
              <a:rPr lang="en-AU" altLang="en-US" sz="2400" dirty="0" smtClean="0"/>
              <a:t>changes:</a:t>
            </a:r>
          </a:p>
          <a:p>
            <a:pPr marL="342900" indent="-342900" eaLnBrk="1" hangingPunct="1">
              <a:spcBef>
                <a:spcPct val="10000"/>
              </a:spcBef>
              <a:buFont typeface="Arial" panose="020B0604020202020204" pitchFamily="34" charset="0"/>
              <a:buChar char="•"/>
            </a:pPr>
            <a:r>
              <a:rPr lang="en-AU" altLang="en-US" sz="2400" dirty="0" smtClean="0"/>
              <a:t>the speed (n) changes,</a:t>
            </a:r>
          </a:p>
          <a:p>
            <a:pPr marL="342900" indent="-342900" eaLnBrk="1" hangingPunct="1">
              <a:spcBef>
                <a:spcPct val="10000"/>
              </a:spcBef>
              <a:buFont typeface="Arial" panose="020B0604020202020204" pitchFamily="34" charset="0"/>
              <a:buChar char="•"/>
            </a:pPr>
            <a:r>
              <a:rPr lang="en-AU" altLang="en-US" sz="2400" dirty="0" smtClean="0"/>
              <a:t>the </a:t>
            </a:r>
            <a:r>
              <a:rPr lang="en-AU" altLang="en-US" sz="2400" dirty="0"/>
              <a:t>Back EMF (</a:t>
            </a:r>
            <a:r>
              <a:rPr lang="en-AU" altLang="en-US" sz="2400" dirty="0" err="1"/>
              <a:t>Eg</a:t>
            </a:r>
            <a:r>
              <a:rPr lang="en-AU" altLang="en-US" sz="2400" dirty="0"/>
              <a:t>) will change,</a:t>
            </a:r>
          </a:p>
        </p:txBody>
      </p:sp>
      <p:sp>
        <p:nvSpPr>
          <p:cNvPr id="306188" name="Text Box 12"/>
          <p:cNvSpPr txBox="1">
            <a:spLocks noChangeArrowheads="1"/>
          </p:cNvSpPr>
          <p:nvPr/>
        </p:nvSpPr>
        <p:spPr bwMode="auto">
          <a:xfrm>
            <a:off x="602355" y="5841268"/>
            <a:ext cx="7939290" cy="461665"/>
          </a:xfrm>
          <a:prstGeom prst="rect">
            <a:avLst/>
          </a:prstGeom>
          <a:solidFill>
            <a:srgbClr val="66FF66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>
                <a:solidFill>
                  <a:schemeClr val="accent2"/>
                </a:solidFill>
              </a:rPr>
              <a:t>Series motors are considered to be variable speed.</a:t>
            </a:r>
          </a:p>
        </p:txBody>
      </p:sp>
      <p:sp>
        <p:nvSpPr>
          <p:cNvPr id="1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6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6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06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06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6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06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6179" grpId="0"/>
      <p:bldP spid="306180" grpId="0"/>
      <p:bldP spid="306181" grpId="0"/>
      <p:bldP spid="306182" grpId="0" animBg="1"/>
      <p:bldP spid="306183" grpId="0" animBg="1"/>
      <p:bldP spid="306184" grpId="0"/>
      <p:bldP spid="306186" grpId="0"/>
      <p:bldP spid="306188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434DCB-7F83-4538-B60D-CF170923F438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AB901-0B83-4319-8E63-256C75612EA0}" type="slidenum">
              <a:rPr lang="en-AU"/>
              <a:pPr>
                <a:defRPr/>
              </a:pPr>
              <a:t>15</a:t>
            </a:fld>
            <a:endParaRPr lang="en-AU"/>
          </a:p>
        </p:txBody>
      </p:sp>
      <p:sp>
        <p:nvSpPr>
          <p:cNvPr id="307202" name="Text Box 2"/>
          <p:cNvSpPr txBox="1">
            <a:spLocks noChangeArrowheads="1"/>
          </p:cNvSpPr>
          <p:nvPr/>
        </p:nvSpPr>
        <p:spPr bwMode="auto">
          <a:xfrm>
            <a:off x="1681163" y="368300"/>
            <a:ext cx="65627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2800" u="sng">
                <a:effectLst>
                  <a:outerShdw blurRad="38100" dist="38100" dir="2700000" algn="tl">
                    <a:srgbClr val="FFFFFF"/>
                  </a:outerShdw>
                </a:effectLst>
              </a:rPr>
              <a:t>Shunt Motor Characteristics</a:t>
            </a:r>
          </a:p>
        </p:txBody>
      </p:sp>
      <p:sp>
        <p:nvSpPr>
          <p:cNvPr id="307203" name="Line 3"/>
          <p:cNvSpPr>
            <a:spLocks noChangeShapeType="1"/>
          </p:cNvSpPr>
          <p:nvPr/>
        </p:nvSpPr>
        <p:spPr bwMode="auto">
          <a:xfrm>
            <a:off x="1665288" y="5984875"/>
            <a:ext cx="6553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307204" name="Text Box 4"/>
          <p:cNvSpPr txBox="1">
            <a:spLocks noChangeArrowheads="1"/>
          </p:cNvSpPr>
          <p:nvPr/>
        </p:nvSpPr>
        <p:spPr bwMode="auto">
          <a:xfrm>
            <a:off x="2447925" y="6049963"/>
            <a:ext cx="467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1800"/>
              <a:t>Armature Current - Amps</a:t>
            </a:r>
          </a:p>
        </p:txBody>
      </p:sp>
      <p:sp>
        <p:nvSpPr>
          <p:cNvPr id="307205" name="Line 5"/>
          <p:cNvSpPr>
            <a:spLocks noChangeShapeType="1"/>
          </p:cNvSpPr>
          <p:nvPr/>
        </p:nvSpPr>
        <p:spPr bwMode="auto">
          <a:xfrm rot="-5400000">
            <a:off x="-870744" y="3450432"/>
            <a:ext cx="5068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07206" name="Freeform 6"/>
          <p:cNvSpPr>
            <a:spLocks/>
          </p:cNvSpPr>
          <p:nvPr/>
        </p:nvSpPr>
        <p:spPr bwMode="auto">
          <a:xfrm>
            <a:off x="6734175" y="1203325"/>
            <a:ext cx="1588" cy="4781550"/>
          </a:xfrm>
          <a:custGeom>
            <a:avLst/>
            <a:gdLst>
              <a:gd name="T0" fmla="*/ 0 w 1"/>
              <a:gd name="T1" fmla="*/ 0 h 3012"/>
              <a:gd name="T2" fmla="*/ 0 w 1"/>
              <a:gd name="T3" fmla="*/ 4781550 h 3012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" h="3012">
                <a:moveTo>
                  <a:pt x="0" y="0"/>
                </a:moveTo>
                <a:lnTo>
                  <a:pt x="0" y="3012"/>
                </a:lnTo>
              </a:path>
            </a:pathLst>
          </a:cu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07207" name="Text Box 7"/>
          <p:cNvSpPr txBox="1">
            <a:spLocks noChangeArrowheads="1"/>
          </p:cNvSpPr>
          <p:nvPr/>
        </p:nvSpPr>
        <p:spPr bwMode="auto">
          <a:xfrm>
            <a:off x="7308850" y="4184650"/>
            <a:ext cx="1584325" cy="85090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>
                <a:solidFill>
                  <a:schemeClr val="accent2"/>
                </a:solidFill>
              </a:rPr>
              <a:t>Full Load Current</a:t>
            </a:r>
          </a:p>
        </p:txBody>
      </p:sp>
      <p:cxnSp>
        <p:nvCxnSpPr>
          <p:cNvPr id="307208" name="AutoShape 8"/>
          <p:cNvCxnSpPr>
            <a:cxnSpLocks noChangeShapeType="1"/>
            <a:stCxn id="307207" idx="2"/>
          </p:cNvCxnSpPr>
          <p:nvPr/>
        </p:nvCxnSpPr>
        <p:spPr bwMode="auto">
          <a:xfrm flipH="1">
            <a:off x="6743700" y="5049838"/>
            <a:ext cx="1357313" cy="94456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209" name="AutoShape 9"/>
          <p:cNvCxnSpPr>
            <a:cxnSpLocks noChangeShapeType="1"/>
            <a:stCxn id="307217" idx="1"/>
            <a:endCxn id="307216" idx="1"/>
          </p:cNvCxnSpPr>
          <p:nvPr/>
        </p:nvCxnSpPr>
        <p:spPr bwMode="auto">
          <a:xfrm flipH="1" flipV="1">
            <a:off x="3775075" y="2193925"/>
            <a:ext cx="314325" cy="325438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7210" name="Freeform 10"/>
          <p:cNvSpPr>
            <a:spLocks/>
          </p:cNvSpPr>
          <p:nvPr/>
        </p:nvSpPr>
        <p:spPr bwMode="auto">
          <a:xfrm>
            <a:off x="1663700" y="1343025"/>
            <a:ext cx="5446713" cy="4641850"/>
          </a:xfrm>
          <a:custGeom>
            <a:avLst/>
            <a:gdLst>
              <a:gd name="T0" fmla="*/ 0 w 3431"/>
              <a:gd name="T1" fmla="*/ 4641850 h 2924"/>
              <a:gd name="T2" fmla="*/ 3763963 w 3431"/>
              <a:gd name="T3" fmla="*/ 3200400 h 2924"/>
              <a:gd name="T4" fmla="*/ 5446713 w 3431"/>
              <a:gd name="T5" fmla="*/ 0 h 292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431" h="2924">
                <a:moveTo>
                  <a:pt x="0" y="2924"/>
                </a:moveTo>
                <a:cubicBezTo>
                  <a:pt x="395" y="2773"/>
                  <a:pt x="1799" y="2503"/>
                  <a:pt x="2371" y="2016"/>
                </a:cubicBezTo>
                <a:cubicBezTo>
                  <a:pt x="2943" y="1529"/>
                  <a:pt x="3210" y="420"/>
                  <a:pt x="3431" y="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cxnSp>
        <p:nvCxnSpPr>
          <p:cNvPr id="307212" name="AutoShape 12"/>
          <p:cNvCxnSpPr>
            <a:cxnSpLocks noChangeShapeType="1"/>
            <a:stCxn id="307211" idx="2"/>
            <a:endCxn id="307210" idx="1"/>
          </p:cNvCxnSpPr>
          <p:nvPr/>
        </p:nvCxnSpPr>
        <p:spPr bwMode="auto">
          <a:xfrm>
            <a:off x="4572000" y="3443288"/>
            <a:ext cx="869950" cy="1100137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215" name="AutoShape 15"/>
          <p:cNvCxnSpPr>
            <a:cxnSpLocks noChangeShapeType="1"/>
            <a:stCxn id="307214" idx="2"/>
            <a:endCxn id="307213" idx="1"/>
          </p:cNvCxnSpPr>
          <p:nvPr/>
        </p:nvCxnSpPr>
        <p:spPr bwMode="auto">
          <a:xfrm flipH="1">
            <a:off x="3098800" y="1697038"/>
            <a:ext cx="257175" cy="2300287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7216" name="Freeform 16"/>
          <p:cNvSpPr>
            <a:spLocks/>
          </p:cNvSpPr>
          <p:nvPr/>
        </p:nvSpPr>
        <p:spPr bwMode="auto">
          <a:xfrm>
            <a:off x="1663700" y="1528763"/>
            <a:ext cx="6332538" cy="4456112"/>
          </a:xfrm>
          <a:custGeom>
            <a:avLst/>
            <a:gdLst>
              <a:gd name="T0" fmla="*/ 0 w 3989"/>
              <a:gd name="T1" fmla="*/ 4456112 h 2807"/>
              <a:gd name="T2" fmla="*/ 2111375 w 3989"/>
              <a:gd name="T3" fmla="*/ 679450 h 2807"/>
              <a:gd name="T4" fmla="*/ 6332538 w 3989"/>
              <a:gd name="T5" fmla="*/ 377825 h 280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989" h="2807">
                <a:moveTo>
                  <a:pt x="0" y="2807"/>
                </a:moveTo>
                <a:cubicBezTo>
                  <a:pt x="222" y="2411"/>
                  <a:pt x="665" y="856"/>
                  <a:pt x="1330" y="428"/>
                </a:cubicBezTo>
                <a:cubicBezTo>
                  <a:pt x="1995" y="0"/>
                  <a:pt x="3435" y="278"/>
                  <a:pt x="3989" y="238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307211" name="Text Box 11"/>
          <p:cNvSpPr txBox="1">
            <a:spLocks noChangeArrowheads="1"/>
          </p:cNvSpPr>
          <p:nvPr/>
        </p:nvSpPr>
        <p:spPr bwMode="auto">
          <a:xfrm>
            <a:off x="3570288" y="2943225"/>
            <a:ext cx="2003425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>
                <a:solidFill>
                  <a:schemeClr val="accent2"/>
                </a:solidFill>
              </a:rPr>
              <a:t>Torque (Nm)</a:t>
            </a:r>
          </a:p>
        </p:txBody>
      </p:sp>
      <p:sp>
        <p:nvSpPr>
          <p:cNvPr id="307214" name="Text Box 14"/>
          <p:cNvSpPr txBox="1">
            <a:spLocks noChangeArrowheads="1"/>
          </p:cNvSpPr>
          <p:nvPr/>
        </p:nvSpPr>
        <p:spPr bwMode="auto">
          <a:xfrm>
            <a:off x="2376488" y="1196975"/>
            <a:ext cx="1958975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>
                <a:solidFill>
                  <a:schemeClr val="accent2"/>
                </a:solidFill>
              </a:rPr>
              <a:t>Speed (rpm)</a:t>
            </a:r>
          </a:p>
        </p:txBody>
      </p:sp>
      <p:sp>
        <p:nvSpPr>
          <p:cNvPr id="307217" name="Text Box 17"/>
          <p:cNvSpPr txBox="1">
            <a:spLocks noChangeArrowheads="1"/>
          </p:cNvSpPr>
          <p:nvPr/>
        </p:nvSpPr>
        <p:spPr bwMode="auto">
          <a:xfrm>
            <a:off x="4103688" y="2276475"/>
            <a:ext cx="2249487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>
                <a:solidFill>
                  <a:schemeClr val="accent2"/>
                </a:solidFill>
              </a:rPr>
              <a:t>Efficiency (%)</a:t>
            </a:r>
          </a:p>
        </p:txBody>
      </p:sp>
      <p:sp>
        <p:nvSpPr>
          <p:cNvPr id="307213" name="Freeform 13"/>
          <p:cNvSpPr>
            <a:spLocks/>
          </p:cNvSpPr>
          <p:nvPr/>
        </p:nvSpPr>
        <p:spPr bwMode="auto">
          <a:xfrm>
            <a:off x="2133600" y="808038"/>
            <a:ext cx="5921375" cy="4513262"/>
          </a:xfrm>
          <a:custGeom>
            <a:avLst/>
            <a:gdLst>
              <a:gd name="T0" fmla="*/ 46038 w 3730"/>
              <a:gd name="T1" fmla="*/ 0 h 2843"/>
              <a:gd name="T2" fmla="*/ 979488 w 3730"/>
              <a:gd name="T3" fmla="*/ 3189287 h 2843"/>
              <a:gd name="T4" fmla="*/ 5921375 w 3730"/>
              <a:gd name="T5" fmla="*/ 4513262 h 284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730" h="2843">
                <a:moveTo>
                  <a:pt x="29" y="0"/>
                </a:moveTo>
                <a:cubicBezTo>
                  <a:pt x="127" y="335"/>
                  <a:pt x="0" y="1535"/>
                  <a:pt x="617" y="2009"/>
                </a:cubicBezTo>
                <a:cubicBezTo>
                  <a:pt x="1234" y="2483"/>
                  <a:pt x="3082" y="2669"/>
                  <a:pt x="3730" y="2843"/>
                </a:cubicBez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2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0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7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07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07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7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7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07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07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07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07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07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07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07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03" grpId="0" animBg="1"/>
      <p:bldP spid="307204" grpId="0"/>
      <p:bldP spid="307205" grpId="0" animBg="1"/>
      <p:bldP spid="307206" grpId="0" animBg="1"/>
      <p:bldP spid="307207" grpId="0" animBg="1"/>
      <p:bldP spid="307210" grpId="0" animBg="1"/>
      <p:bldP spid="307216" grpId="0" animBg="1"/>
      <p:bldP spid="307211" grpId="0" animBg="1"/>
      <p:bldP spid="307214" grpId="0" animBg="1"/>
      <p:bldP spid="307217" grpId="0" animBg="1"/>
      <p:bldP spid="307213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2375C3-53D0-4FA4-B899-A5EC01F19274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5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20A925-3A2A-4C20-8B10-E30151BD5022}" type="slidenum">
              <a:rPr lang="en-AU"/>
              <a:pPr>
                <a:defRPr/>
              </a:pPr>
              <a:t>16</a:t>
            </a:fld>
            <a:endParaRPr lang="en-AU"/>
          </a:p>
        </p:txBody>
      </p:sp>
      <p:sp>
        <p:nvSpPr>
          <p:cNvPr id="309298" name="Text Box 50"/>
          <p:cNvSpPr txBox="1">
            <a:spLocks noChangeArrowheads="1"/>
          </p:cNvSpPr>
          <p:nvPr/>
        </p:nvSpPr>
        <p:spPr bwMode="auto">
          <a:xfrm>
            <a:off x="4572000" y="4878722"/>
            <a:ext cx="2968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/>
              <a:t>E</a:t>
            </a:r>
            <a:r>
              <a:rPr lang="en-AU" altLang="en-US" sz="2000" baseline="-25000"/>
              <a:t>g</a:t>
            </a:r>
            <a:r>
              <a:rPr lang="en-AU" altLang="en-US" sz="2000"/>
              <a:t> = 400 - (125 x 0.4) V</a:t>
            </a:r>
          </a:p>
        </p:txBody>
      </p:sp>
      <p:sp>
        <p:nvSpPr>
          <p:cNvPr id="309299" name="Text Box 51"/>
          <p:cNvSpPr txBox="1">
            <a:spLocks noChangeArrowheads="1"/>
          </p:cNvSpPr>
          <p:nvPr/>
        </p:nvSpPr>
        <p:spPr bwMode="auto">
          <a:xfrm>
            <a:off x="4572000" y="4343735"/>
            <a:ext cx="17891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 err="1"/>
              <a:t>E</a:t>
            </a:r>
            <a:r>
              <a:rPr lang="en-AU" altLang="en-US" sz="2000" baseline="-25000" dirty="0" err="1"/>
              <a:t>g</a:t>
            </a:r>
            <a:r>
              <a:rPr lang="en-AU" altLang="en-US" sz="2000" dirty="0"/>
              <a:t> = V</a:t>
            </a:r>
            <a:r>
              <a:rPr lang="en-AU" altLang="en-US" sz="2000" baseline="-25000" dirty="0"/>
              <a:t>T</a:t>
            </a:r>
            <a:r>
              <a:rPr lang="en-AU" altLang="en-US" sz="2000" dirty="0"/>
              <a:t> - </a:t>
            </a:r>
            <a:r>
              <a:rPr lang="en-AU" altLang="en-US" sz="2000" dirty="0" err="1"/>
              <a:t>I</a:t>
            </a:r>
            <a:r>
              <a:rPr lang="en-AU" altLang="en-US" sz="2000" baseline="-25000" dirty="0" err="1"/>
              <a:t>A</a:t>
            </a:r>
            <a:r>
              <a:rPr lang="en-AU" altLang="en-US" sz="2000" dirty="0" err="1"/>
              <a:t>R</a:t>
            </a:r>
            <a:r>
              <a:rPr lang="en-AU" altLang="en-US" sz="2000" baseline="-25000" dirty="0" err="1"/>
              <a:t>A</a:t>
            </a:r>
            <a:endParaRPr lang="en-AU" altLang="en-US" sz="2000" dirty="0"/>
          </a:p>
        </p:txBody>
      </p:sp>
      <p:sp>
        <p:nvSpPr>
          <p:cNvPr id="309300" name="Text Box 52"/>
          <p:cNvSpPr txBox="1">
            <a:spLocks noChangeArrowheads="1"/>
          </p:cNvSpPr>
          <p:nvPr/>
        </p:nvSpPr>
        <p:spPr bwMode="auto">
          <a:xfrm>
            <a:off x="4572000" y="5413710"/>
            <a:ext cx="14208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 err="1"/>
              <a:t>E</a:t>
            </a:r>
            <a:r>
              <a:rPr lang="en-AU" altLang="en-US" sz="2000" baseline="-25000" dirty="0" err="1"/>
              <a:t>g</a:t>
            </a:r>
            <a:r>
              <a:rPr lang="en-AU" altLang="en-US" sz="2000" dirty="0"/>
              <a:t> = 350 V</a:t>
            </a:r>
          </a:p>
        </p:txBody>
      </p:sp>
      <p:sp>
        <p:nvSpPr>
          <p:cNvPr id="309302" name="Text Box 54"/>
          <p:cNvSpPr txBox="1">
            <a:spLocks noChangeArrowheads="1"/>
          </p:cNvSpPr>
          <p:nvPr/>
        </p:nvSpPr>
        <p:spPr bwMode="auto">
          <a:xfrm>
            <a:off x="950945" y="4343733"/>
            <a:ext cx="1412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 smtClean="0">
                <a:solidFill>
                  <a:schemeClr val="accent2"/>
                </a:solidFill>
              </a:rPr>
              <a:t>I</a:t>
            </a:r>
            <a:r>
              <a:rPr lang="en-AU" altLang="en-US" sz="2000" baseline="-25000" dirty="0" smtClean="0">
                <a:solidFill>
                  <a:schemeClr val="accent2"/>
                </a:solidFill>
              </a:rPr>
              <a:t>L</a:t>
            </a:r>
            <a:r>
              <a:rPr lang="en-AU" altLang="en-US" sz="2000" dirty="0" smtClean="0">
                <a:solidFill>
                  <a:schemeClr val="accent2"/>
                </a:solidFill>
              </a:rPr>
              <a:t> </a:t>
            </a:r>
            <a:r>
              <a:rPr lang="en-AU" altLang="en-US" sz="2000" dirty="0">
                <a:solidFill>
                  <a:schemeClr val="accent2"/>
                </a:solidFill>
              </a:rPr>
              <a:t>= 125 A</a:t>
            </a:r>
          </a:p>
        </p:txBody>
      </p:sp>
      <p:graphicFrame>
        <p:nvGraphicFramePr>
          <p:cNvPr id="309341" name="Object 9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2560374"/>
              </p:ext>
            </p:extLst>
          </p:nvPr>
        </p:nvGraphicFramePr>
        <p:xfrm>
          <a:off x="4545370" y="1123645"/>
          <a:ext cx="1692275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57" name="Equation" r:id="rId3" imgW="876300" imgH="457200" progId="Equation.3">
                  <p:embed/>
                </p:oleObj>
              </mc:Choice>
              <mc:Fallback>
                <p:oleObj name="Equation" r:id="rId3" imgW="876300" imgH="457200" progId="Equation.3">
                  <p:embed/>
                  <p:pic>
                    <p:nvPicPr>
                      <p:cNvPr id="0" name="Object 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5370" y="1123645"/>
                        <a:ext cx="1692275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9342" name="Object 9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8715676"/>
              </p:ext>
            </p:extLst>
          </p:nvPr>
        </p:nvGraphicFramePr>
        <p:xfrm>
          <a:off x="4545370" y="2120595"/>
          <a:ext cx="2159000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58" name="Equation" r:id="rId5" imgW="1117115" imgH="393529" progId="Equation.3">
                  <p:embed/>
                </p:oleObj>
              </mc:Choice>
              <mc:Fallback>
                <p:oleObj name="Equation" r:id="rId5" imgW="1117115" imgH="393529" progId="Equation.3">
                  <p:embed/>
                  <p:pic>
                    <p:nvPicPr>
                      <p:cNvPr id="0" name="Object 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5370" y="2120595"/>
                        <a:ext cx="2159000" cy="760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343" name="Text Box 95"/>
          <p:cNvSpPr txBox="1">
            <a:spLocks noChangeArrowheads="1"/>
          </p:cNvSpPr>
          <p:nvPr/>
        </p:nvSpPr>
        <p:spPr bwMode="auto">
          <a:xfrm>
            <a:off x="4545370" y="2996895"/>
            <a:ext cx="165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I</a:t>
            </a:r>
            <a:r>
              <a:rPr lang="en-AU" altLang="en-US" sz="2400" baseline="-25000"/>
              <a:t>A</a:t>
            </a:r>
            <a:r>
              <a:rPr lang="en-AU" altLang="en-US" sz="2400"/>
              <a:t> = 100 A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08810" y="980728"/>
            <a:ext cx="2927487" cy="2826061"/>
            <a:chOff x="2087724" y="719408"/>
            <a:chExt cx="2927487" cy="2826061"/>
          </a:xfrm>
        </p:grpSpPr>
        <p:sp>
          <p:nvSpPr>
            <p:cNvPr id="18451" name="Text Box 57"/>
            <p:cNvSpPr txBox="1">
              <a:spLocks noChangeArrowheads="1"/>
            </p:cNvSpPr>
            <p:nvPr/>
          </p:nvSpPr>
          <p:spPr bwMode="auto">
            <a:xfrm>
              <a:off x="4197320" y="1104454"/>
              <a:ext cx="42191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1800"/>
                <a:t>A</a:t>
              </a:r>
              <a:r>
                <a:rPr lang="en-AU" altLang="en-US" sz="1800" baseline="-25000"/>
                <a:t>1</a:t>
              </a:r>
              <a:endParaRPr lang="en-AU" altLang="en-US" sz="1800"/>
            </a:p>
          </p:txBody>
        </p:sp>
        <p:sp>
          <p:nvSpPr>
            <p:cNvPr id="18452" name="Text Box 58"/>
            <p:cNvSpPr txBox="1">
              <a:spLocks noChangeArrowheads="1"/>
            </p:cNvSpPr>
            <p:nvPr/>
          </p:nvSpPr>
          <p:spPr bwMode="auto">
            <a:xfrm>
              <a:off x="4184496" y="3176137"/>
              <a:ext cx="44755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1800"/>
                <a:t>A</a:t>
              </a:r>
              <a:r>
                <a:rPr lang="en-AU" altLang="en-US" sz="1800" baseline="-25000"/>
                <a:t>2</a:t>
              </a:r>
              <a:endParaRPr lang="en-AU" altLang="en-US" sz="1800"/>
            </a:p>
          </p:txBody>
        </p:sp>
        <p:sp>
          <p:nvSpPr>
            <p:cNvPr id="18455" name="Line 61"/>
            <p:cNvSpPr>
              <a:spLocks noChangeShapeType="1"/>
            </p:cNvSpPr>
            <p:nvPr/>
          </p:nvSpPr>
          <p:spPr bwMode="auto">
            <a:xfrm flipH="1">
              <a:off x="4130488" y="1538157"/>
              <a:ext cx="0" cy="16079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18456" name="Text Box 62"/>
            <p:cNvSpPr txBox="1">
              <a:spLocks noChangeArrowheads="1"/>
            </p:cNvSpPr>
            <p:nvPr/>
          </p:nvSpPr>
          <p:spPr bwMode="auto">
            <a:xfrm>
              <a:off x="4187740" y="2172346"/>
              <a:ext cx="82747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800" dirty="0">
                  <a:solidFill>
                    <a:srgbClr val="FF0000"/>
                  </a:solidFill>
                </a:rPr>
                <a:t>400 V</a:t>
              </a:r>
            </a:p>
          </p:txBody>
        </p:sp>
        <p:sp>
          <p:nvSpPr>
            <p:cNvPr id="18457" name="Oval 63"/>
            <p:cNvSpPr>
              <a:spLocks noChangeArrowheads="1"/>
            </p:cNvSpPr>
            <p:nvPr/>
          </p:nvSpPr>
          <p:spPr bwMode="auto">
            <a:xfrm>
              <a:off x="4060278" y="1213562"/>
              <a:ext cx="108000" cy="108000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458" name="Oval 64"/>
            <p:cNvSpPr>
              <a:spLocks noChangeArrowheads="1"/>
            </p:cNvSpPr>
            <p:nvPr/>
          </p:nvSpPr>
          <p:spPr bwMode="auto">
            <a:xfrm>
              <a:off x="4060278" y="3300247"/>
              <a:ext cx="108000" cy="108000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460" name="Rectangle 66"/>
            <p:cNvSpPr>
              <a:spLocks noChangeArrowheads="1"/>
            </p:cNvSpPr>
            <p:nvPr/>
          </p:nvSpPr>
          <p:spPr bwMode="auto">
            <a:xfrm>
              <a:off x="2746130" y="1536793"/>
              <a:ext cx="207577" cy="340962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18461" name="Group 67"/>
            <p:cNvGrpSpPr>
              <a:grpSpLocks/>
            </p:cNvGrpSpPr>
            <p:nvPr/>
          </p:nvGrpSpPr>
          <p:grpSpPr bwMode="auto">
            <a:xfrm>
              <a:off x="2607237" y="2775166"/>
              <a:ext cx="483838" cy="432339"/>
              <a:chOff x="2902" y="1344"/>
              <a:chExt cx="317" cy="317"/>
            </a:xfrm>
          </p:grpSpPr>
          <p:grpSp>
            <p:nvGrpSpPr>
              <p:cNvPr id="18478" name="Group 68"/>
              <p:cNvGrpSpPr>
                <a:grpSpLocks/>
              </p:cNvGrpSpPr>
              <p:nvPr/>
            </p:nvGrpSpPr>
            <p:grpSpPr bwMode="auto">
              <a:xfrm>
                <a:off x="2902" y="1424"/>
                <a:ext cx="317" cy="33"/>
                <a:chOff x="2902" y="1276"/>
                <a:chExt cx="317" cy="33"/>
              </a:xfrm>
            </p:grpSpPr>
            <p:sp>
              <p:nvSpPr>
                <p:cNvPr id="18485" name="Line 69"/>
                <p:cNvSpPr>
                  <a:spLocks noChangeShapeType="1"/>
                </p:cNvSpPr>
                <p:nvPr/>
              </p:nvSpPr>
              <p:spPr bwMode="auto">
                <a:xfrm>
                  <a:off x="2902" y="1276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8486" name="Line 70"/>
                <p:cNvSpPr>
                  <a:spLocks noChangeShapeType="1"/>
                </p:cNvSpPr>
                <p:nvPr/>
              </p:nvSpPr>
              <p:spPr bwMode="auto">
                <a:xfrm>
                  <a:off x="2970" y="1309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18479" name="Line 71"/>
              <p:cNvSpPr>
                <a:spLocks noChangeShapeType="1"/>
              </p:cNvSpPr>
              <p:nvPr/>
            </p:nvSpPr>
            <p:spPr bwMode="auto">
              <a:xfrm>
                <a:off x="3061" y="1457"/>
                <a:ext cx="0" cy="9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grpSp>
            <p:nvGrpSpPr>
              <p:cNvPr id="18480" name="Group 72"/>
              <p:cNvGrpSpPr>
                <a:grpSpLocks/>
              </p:cNvGrpSpPr>
              <p:nvPr/>
            </p:nvGrpSpPr>
            <p:grpSpPr bwMode="auto">
              <a:xfrm>
                <a:off x="2902" y="1559"/>
                <a:ext cx="317" cy="34"/>
                <a:chOff x="2902" y="1559"/>
                <a:chExt cx="317" cy="34"/>
              </a:xfrm>
            </p:grpSpPr>
            <p:sp>
              <p:nvSpPr>
                <p:cNvPr id="18483" name="Line 73"/>
                <p:cNvSpPr>
                  <a:spLocks noChangeShapeType="1"/>
                </p:cNvSpPr>
                <p:nvPr/>
              </p:nvSpPr>
              <p:spPr bwMode="auto">
                <a:xfrm>
                  <a:off x="2902" y="1559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8484" name="Line 74"/>
                <p:cNvSpPr>
                  <a:spLocks noChangeShapeType="1"/>
                </p:cNvSpPr>
                <p:nvPr/>
              </p:nvSpPr>
              <p:spPr bwMode="auto">
                <a:xfrm>
                  <a:off x="2970" y="1593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18481" name="Line 75"/>
              <p:cNvSpPr>
                <a:spLocks noChangeShapeType="1"/>
              </p:cNvSpPr>
              <p:nvPr/>
            </p:nvSpPr>
            <p:spPr bwMode="auto">
              <a:xfrm>
                <a:off x="3061" y="1344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8482" name="Line 76"/>
              <p:cNvSpPr>
                <a:spLocks noChangeShapeType="1"/>
              </p:cNvSpPr>
              <p:nvPr/>
            </p:nvSpPr>
            <p:spPr bwMode="auto">
              <a:xfrm>
                <a:off x="3061" y="1593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  <p:cxnSp>
          <p:nvCxnSpPr>
            <p:cNvPr id="18462" name="AutoShape 77"/>
            <p:cNvCxnSpPr>
              <a:cxnSpLocks noChangeShapeType="1"/>
              <a:stCxn id="18460" idx="2"/>
              <a:endCxn id="18473" idx="0"/>
            </p:cNvCxnSpPr>
            <p:nvPr/>
          </p:nvCxnSpPr>
          <p:spPr bwMode="auto">
            <a:xfrm>
              <a:off x="2849919" y="1890030"/>
              <a:ext cx="0" cy="399607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463" name="Text Box 78"/>
            <p:cNvSpPr txBox="1">
              <a:spLocks noChangeArrowheads="1"/>
            </p:cNvSpPr>
            <p:nvPr/>
          </p:nvSpPr>
          <p:spPr bwMode="auto">
            <a:xfrm>
              <a:off x="3057496" y="1484784"/>
              <a:ext cx="81464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l-GR" altLang="en-US" sz="1800" dirty="0" smtClean="0">
                  <a:solidFill>
                    <a:srgbClr val="FF0000"/>
                  </a:solidFill>
                </a:rPr>
                <a:t>0.</a:t>
              </a:r>
              <a:r>
                <a:rPr lang="en-AU" altLang="en-US" sz="1800" dirty="0" smtClean="0">
                  <a:solidFill>
                    <a:srgbClr val="FF0000"/>
                  </a:solidFill>
                </a:rPr>
                <a:t>2</a:t>
              </a:r>
              <a:r>
                <a:rPr lang="el-GR" altLang="en-US" sz="1800" dirty="0" smtClean="0">
                  <a:solidFill>
                    <a:srgbClr val="FF0000"/>
                  </a:solidFill>
                </a:rPr>
                <a:t> </a:t>
              </a:r>
              <a:r>
                <a:rPr lang="el-GR" altLang="en-US" sz="1800" dirty="0">
                  <a:solidFill>
                    <a:srgbClr val="FF0000"/>
                  </a:solidFill>
                </a:rPr>
                <a:t>Ω</a:t>
              </a:r>
              <a:endParaRPr lang="en-AU" alt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18465" name="Text Box 80"/>
            <p:cNvSpPr txBox="1">
              <a:spLocks noChangeArrowheads="1"/>
            </p:cNvSpPr>
            <p:nvPr/>
          </p:nvSpPr>
          <p:spPr bwMode="auto">
            <a:xfrm>
              <a:off x="3336297" y="719408"/>
              <a:ext cx="396262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800" dirty="0"/>
                <a:t>I</a:t>
              </a:r>
              <a:r>
                <a:rPr lang="en-AU" altLang="en-US" sz="1800" baseline="-25000" dirty="0"/>
                <a:t>L</a:t>
              </a:r>
              <a:endParaRPr lang="en-AU" altLang="en-US" sz="1800" dirty="0"/>
            </a:p>
          </p:txBody>
        </p:sp>
        <p:sp>
          <p:nvSpPr>
            <p:cNvPr id="18466" name="AutoShape 81"/>
            <p:cNvSpPr>
              <a:spLocks noChangeArrowheads="1"/>
            </p:cNvSpPr>
            <p:nvPr/>
          </p:nvSpPr>
          <p:spPr bwMode="auto">
            <a:xfrm flipH="1">
              <a:off x="3239852" y="1085205"/>
              <a:ext cx="589153" cy="92742"/>
            </a:xfrm>
            <a:prstGeom prst="rightArrow">
              <a:avLst>
                <a:gd name="adj1" fmla="val 50000"/>
                <a:gd name="adj2" fmla="val 141912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473" name="Rectangle 88"/>
            <p:cNvSpPr>
              <a:spLocks noChangeArrowheads="1"/>
            </p:cNvSpPr>
            <p:nvPr/>
          </p:nvSpPr>
          <p:spPr bwMode="auto">
            <a:xfrm>
              <a:off x="2746130" y="2301911"/>
              <a:ext cx="207577" cy="317776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474" name="Text Box 89"/>
            <p:cNvSpPr txBox="1">
              <a:spLocks noChangeArrowheads="1"/>
            </p:cNvSpPr>
            <p:nvPr/>
          </p:nvSpPr>
          <p:spPr bwMode="auto">
            <a:xfrm>
              <a:off x="3057496" y="2280090"/>
              <a:ext cx="81464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l-GR" altLang="en-US" sz="1800" dirty="0">
                  <a:solidFill>
                    <a:srgbClr val="FF0000"/>
                  </a:solidFill>
                </a:rPr>
                <a:t>0.</a:t>
              </a:r>
              <a:r>
                <a:rPr lang="en-AU" altLang="en-US" sz="1800" dirty="0">
                  <a:solidFill>
                    <a:srgbClr val="FF0000"/>
                  </a:solidFill>
                </a:rPr>
                <a:t>2</a:t>
              </a:r>
              <a:r>
                <a:rPr lang="el-GR" altLang="en-US" sz="1800" dirty="0">
                  <a:solidFill>
                    <a:srgbClr val="FF0000"/>
                  </a:solidFill>
                </a:rPr>
                <a:t> Ω</a:t>
              </a:r>
              <a:endParaRPr lang="en-AU" altLang="en-US" sz="1800" dirty="0">
                <a:solidFill>
                  <a:srgbClr val="FF0000"/>
                </a:solidFill>
              </a:endParaRPr>
            </a:p>
          </p:txBody>
        </p:sp>
        <p:cxnSp>
          <p:nvCxnSpPr>
            <p:cNvPr id="18475" name="AutoShape 90"/>
            <p:cNvCxnSpPr>
              <a:cxnSpLocks noChangeShapeType="1"/>
              <a:stCxn id="18473" idx="2"/>
              <a:endCxn id="18481" idx="1"/>
            </p:cNvCxnSpPr>
            <p:nvPr/>
          </p:nvCxnSpPr>
          <p:spPr bwMode="auto">
            <a:xfrm>
              <a:off x="2849919" y="2631962"/>
              <a:ext cx="0" cy="24822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476" name="Text Box 91"/>
            <p:cNvSpPr txBox="1">
              <a:spLocks noChangeArrowheads="1"/>
            </p:cNvSpPr>
            <p:nvPr/>
          </p:nvSpPr>
          <p:spPr bwMode="auto">
            <a:xfrm>
              <a:off x="2087724" y="1830809"/>
              <a:ext cx="42351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800" dirty="0"/>
                <a:t>I</a:t>
              </a:r>
              <a:r>
                <a:rPr lang="en-AU" altLang="en-US" sz="1800" baseline="-25000" dirty="0"/>
                <a:t>A</a:t>
              </a:r>
              <a:endParaRPr lang="en-AU" altLang="en-US" sz="1800" dirty="0"/>
            </a:p>
          </p:txBody>
        </p:sp>
        <p:sp>
          <p:nvSpPr>
            <p:cNvPr id="18477" name="AutoShape 92"/>
            <p:cNvSpPr>
              <a:spLocks noChangeArrowheads="1"/>
            </p:cNvSpPr>
            <p:nvPr/>
          </p:nvSpPr>
          <p:spPr bwMode="auto">
            <a:xfrm rot="5400000" flipV="1">
              <a:off x="2291551" y="1963581"/>
              <a:ext cx="526445" cy="103789"/>
            </a:xfrm>
            <a:prstGeom prst="rightArrow">
              <a:avLst>
                <a:gd name="adj1" fmla="val 50000"/>
                <a:gd name="adj2" fmla="val 141912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3" name="Elbow Connector 2"/>
            <p:cNvCxnSpPr>
              <a:stCxn id="18457" idx="2"/>
              <a:endCxn id="18460" idx="0"/>
            </p:cNvCxnSpPr>
            <p:nvPr/>
          </p:nvCxnSpPr>
          <p:spPr bwMode="auto">
            <a:xfrm rot="10800000" flipV="1">
              <a:off x="2849920" y="1267561"/>
              <a:ext cx="1210359" cy="269231"/>
            </a:xfrm>
            <a:prstGeom prst="bentConnector2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8" name="Elbow Connector 57"/>
            <p:cNvCxnSpPr>
              <a:stCxn id="18458" idx="2"/>
              <a:endCxn id="18482" idx="0"/>
            </p:cNvCxnSpPr>
            <p:nvPr/>
          </p:nvCxnSpPr>
          <p:spPr bwMode="auto">
            <a:xfrm rot="10800000">
              <a:off x="2849920" y="3114765"/>
              <a:ext cx="1210359" cy="239483"/>
            </a:xfrm>
            <a:prstGeom prst="bentConnector2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62" name="Text Box 4"/>
          <p:cNvSpPr txBox="1">
            <a:spLocks noChangeArrowheads="1"/>
          </p:cNvSpPr>
          <p:nvPr/>
        </p:nvSpPr>
        <p:spPr bwMode="auto">
          <a:xfrm>
            <a:off x="472854" y="223192"/>
            <a:ext cx="8198292" cy="75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623888" indent="-623888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indent="0" eaLnBrk="1" hangingPunct="1">
              <a:lnSpc>
                <a:spcPct val="120000"/>
              </a:lnSpc>
            </a:pPr>
            <a:r>
              <a:rPr lang="en-AU" altLang="en-US" sz="1800" dirty="0" smtClean="0"/>
              <a:t>Calculate the line current drawn by a 400 Volt Series </a:t>
            </a:r>
            <a:r>
              <a:rPr lang="en-AU" altLang="en-US" sz="1800" dirty="0"/>
              <a:t>Motor </a:t>
            </a:r>
            <a:r>
              <a:rPr lang="en-AU" altLang="en-US" sz="1800" dirty="0" smtClean="0"/>
              <a:t>with </a:t>
            </a:r>
            <a:r>
              <a:rPr lang="en-AU" altLang="en-US" sz="1800" dirty="0"/>
              <a:t>an armature circuit resistance is 0.4 </a:t>
            </a:r>
            <a:r>
              <a:rPr lang="el-GR" altLang="en-US" sz="1800" dirty="0" smtClean="0"/>
              <a:t>Ω</a:t>
            </a:r>
            <a:r>
              <a:rPr lang="en-AU" altLang="en-US" sz="1800" dirty="0" smtClean="0"/>
              <a:t> and a Back EMF 360 Volts.</a:t>
            </a:r>
            <a:endParaRPr lang="en-AU" altLang="en-US" sz="1800" dirty="0"/>
          </a:p>
        </p:txBody>
      </p:sp>
      <p:sp>
        <p:nvSpPr>
          <p:cNvPr id="63" name="Text Box 4"/>
          <p:cNvSpPr txBox="1">
            <a:spLocks noChangeArrowheads="1"/>
          </p:cNvSpPr>
          <p:nvPr/>
        </p:nvSpPr>
        <p:spPr bwMode="auto">
          <a:xfrm>
            <a:off x="472854" y="3825044"/>
            <a:ext cx="8198292" cy="42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623888" indent="-623888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indent="0" eaLnBrk="1" hangingPunct="1">
              <a:lnSpc>
                <a:spcPct val="120000"/>
              </a:lnSpc>
            </a:pPr>
            <a:r>
              <a:rPr lang="en-AU" altLang="en-US" sz="1800" dirty="0" smtClean="0"/>
              <a:t>Calculate the new  Back EMF if the line current changes to 125 A.</a:t>
            </a:r>
            <a:endParaRPr lang="en-AU" altLang="en-US" sz="1800" dirty="0"/>
          </a:p>
        </p:txBody>
      </p:sp>
      <p:sp>
        <p:nvSpPr>
          <p:cNvPr id="64" name="Text Box 79"/>
          <p:cNvSpPr txBox="1">
            <a:spLocks noChangeArrowheads="1"/>
          </p:cNvSpPr>
          <p:nvPr/>
        </p:nvSpPr>
        <p:spPr bwMode="auto">
          <a:xfrm>
            <a:off x="1378582" y="3065127"/>
            <a:ext cx="82747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dirty="0">
                <a:solidFill>
                  <a:srgbClr val="FF0000"/>
                </a:solidFill>
              </a:rPr>
              <a:t>360 V</a:t>
            </a:r>
          </a:p>
        </p:txBody>
      </p:sp>
      <p:sp>
        <p:nvSpPr>
          <p:cNvPr id="65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9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9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09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9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9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09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09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98" grpId="0"/>
      <p:bldP spid="309299" grpId="0"/>
      <p:bldP spid="309300" grpId="0"/>
      <p:bldP spid="309302" grpId="0"/>
      <p:bldP spid="309343" grpId="0" build="p"/>
      <p:bldP spid="63" grpId="0"/>
      <p:bldP spid="64" grpId="0"/>
      <p:bldP spid="64" grpId="1"/>
      <p:bldP spid="6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DB1F26-1CEA-49B3-B883-ECDEB9DB7362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E467B-5C62-4B50-9B11-4CF520712BD1}" type="slidenum">
              <a:rPr lang="en-AU"/>
              <a:pPr>
                <a:defRPr/>
              </a:pPr>
              <a:t>17</a:t>
            </a:fld>
            <a:endParaRPr lang="en-AU"/>
          </a:p>
        </p:txBody>
      </p:sp>
      <p:sp>
        <p:nvSpPr>
          <p:cNvPr id="19460" name="Text Box 2"/>
          <p:cNvSpPr txBox="1">
            <a:spLocks noChangeArrowheads="1"/>
          </p:cNvSpPr>
          <p:nvPr/>
        </p:nvSpPr>
        <p:spPr bwMode="auto">
          <a:xfrm>
            <a:off x="2897188" y="225425"/>
            <a:ext cx="33496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u="sng">
                <a:solidFill>
                  <a:schemeClr val="accent2"/>
                </a:solidFill>
              </a:rPr>
              <a:t>Compound Motor</a:t>
            </a:r>
          </a:p>
        </p:txBody>
      </p:sp>
      <p:sp>
        <p:nvSpPr>
          <p:cNvPr id="310275" name="Text Box 3"/>
          <p:cNvSpPr txBox="1">
            <a:spLocks noChangeArrowheads="1"/>
          </p:cNvSpPr>
          <p:nvPr/>
        </p:nvSpPr>
        <p:spPr bwMode="auto">
          <a:xfrm>
            <a:off x="971550" y="1136650"/>
            <a:ext cx="7200900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2400"/>
              <a:t>A Cumulative Compound Motor</a:t>
            </a:r>
          </a:p>
          <a:p>
            <a:pPr eaLnBrk="1" hangingPunct="1">
              <a:spcBef>
                <a:spcPct val="10000"/>
              </a:spcBef>
            </a:pPr>
            <a:r>
              <a:rPr lang="en-AU" altLang="en-US" sz="2400"/>
              <a:t>Series and Shunt Fields assist each other.</a:t>
            </a:r>
            <a:endParaRPr lang="en-AU" altLang="en-US" sz="2400">
              <a:sym typeface="Symbol" pitchFamily="18" charset="2"/>
            </a:endParaRPr>
          </a:p>
        </p:txBody>
      </p:sp>
      <p:sp>
        <p:nvSpPr>
          <p:cNvPr id="310277" name="Text Box 5"/>
          <p:cNvSpPr txBox="1">
            <a:spLocks noChangeArrowheads="1"/>
          </p:cNvSpPr>
          <p:nvPr/>
        </p:nvSpPr>
        <p:spPr bwMode="auto">
          <a:xfrm>
            <a:off x="971550" y="2333625"/>
            <a:ext cx="3960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2400" b="1"/>
              <a:t>Light Series Winding</a:t>
            </a:r>
          </a:p>
        </p:txBody>
      </p:sp>
      <p:sp>
        <p:nvSpPr>
          <p:cNvPr id="310283" name="Text Box 11"/>
          <p:cNvSpPr txBox="1">
            <a:spLocks noChangeArrowheads="1"/>
          </p:cNvSpPr>
          <p:nvPr/>
        </p:nvSpPr>
        <p:spPr bwMode="auto">
          <a:xfrm>
            <a:off x="1330325" y="3130550"/>
            <a:ext cx="6194425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2400"/>
              <a:t>Characteristics of a Shunt Motor</a:t>
            </a:r>
          </a:p>
          <a:p>
            <a:pPr eaLnBrk="1" hangingPunct="1">
              <a:spcBef>
                <a:spcPct val="10000"/>
              </a:spcBef>
            </a:pPr>
            <a:r>
              <a:rPr lang="en-AU" altLang="en-US" sz="2400"/>
              <a:t>		But better Torque</a:t>
            </a:r>
            <a:endParaRPr lang="en-AU" altLang="en-US" sz="2400" b="1"/>
          </a:p>
        </p:txBody>
      </p:sp>
      <p:sp>
        <p:nvSpPr>
          <p:cNvPr id="310284" name="Text Box 12"/>
          <p:cNvSpPr txBox="1">
            <a:spLocks noChangeArrowheads="1"/>
          </p:cNvSpPr>
          <p:nvPr/>
        </p:nvSpPr>
        <p:spPr bwMode="auto">
          <a:xfrm>
            <a:off x="971550" y="4329113"/>
            <a:ext cx="3781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2400" b="1"/>
              <a:t>Heavy Series Winding</a:t>
            </a:r>
          </a:p>
        </p:txBody>
      </p:sp>
      <p:sp>
        <p:nvSpPr>
          <p:cNvPr id="310285" name="Text Box 13"/>
          <p:cNvSpPr txBox="1">
            <a:spLocks noChangeArrowheads="1"/>
          </p:cNvSpPr>
          <p:nvPr/>
        </p:nvSpPr>
        <p:spPr bwMode="auto">
          <a:xfrm>
            <a:off x="1330325" y="5126038"/>
            <a:ext cx="770572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2400"/>
              <a:t>Characteristics of a Series Motor</a:t>
            </a:r>
          </a:p>
          <a:p>
            <a:pPr eaLnBrk="1" hangingPunct="1">
              <a:spcBef>
                <a:spcPct val="10000"/>
              </a:spcBef>
            </a:pPr>
            <a:r>
              <a:rPr lang="en-AU" altLang="en-US" sz="2400"/>
              <a:t>	But better Speed Regulation on light loads</a:t>
            </a:r>
            <a:endParaRPr lang="en-AU" altLang="en-US" sz="2400" b="1"/>
          </a:p>
        </p:txBody>
      </p:sp>
      <p:sp>
        <p:nvSpPr>
          <p:cNvPr id="1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0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10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10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0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10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10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275" grpId="0"/>
      <p:bldP spid="310277" grpId="0"/>
      <p:bldP spid="310283" grpId="0" build="p"/>
      <p:bldP spid="310284" grpId="0"/>
      <p:bldP spid="310285" grpId="0" build="p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5D5826-F212-45C1-9B7E-D619A4D5D76D}" type="datetime1">
              <a:rPr lang="en-AU">
                <a:solidFill>
                  <a:srgbClr val="000000"/>
                </a:solidFill>
              </a:rPr>
              <a:pPr>
                <a:defRPr/>
              </a:pPr>
              <a:t>27/11/2018</a:t>
            </a:fld>
            <a:endParaRPr lang="en-AU">
              <a:solidFill>
                <a:srgbClr val="000000"/>
              </a:solidFill>
            </a:endParaRPr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33439-EE47-45DE-A8DF-E7F025ADFAB0}" type="slidenum">
              <a:rPr lang="en-AU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en-AU">
              <a:solidFill>
                <a:srgbClr val="000000"/>
              </a:solidFill>
            </a:endParaRPr>
          </a:p>
        </p:txBody>
      </p:sp>
      <p:sp>
        <p:nvSpPr>
          <p:cNvPr id="257027" name="Text Box 3"/>
          <p:cNvSpPr txBox="1">
            <a:spLocks noChangeArrowheads="1"/>
          </p:cNvSpPr>
          <p:nvPr/>
        </p:nvSpPr>
        <p:spPr bwMode="auto">
          <a:xfrm>
            <a:off x="1681163" y="368300"/>
            <a:ext cx="65627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2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Compound </a:t>
            </a:r>
            <a:r>
              <a:rPr lang="en-AU" sz="2800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Motor </a:t>
            </a:r>
            <a:r>
              <a:rPr lang="en-AU" sz="2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Characteristics</a:t>
            </a:r>
          </a:p>
        </p:txBody>
      </p:sp>
      <p:sp>
        <p:nvSpPr>
          <p:cNvPr id="257028" name="Line 4"/>
          <p:cNvSpPr>
            <a:spLocks noChangeShapeType="1"/>
          </p:cNvSpPr>
          <p:nvPr/>
        </p:nvSpPr>
        <p:spPr bwMode="auto">
          <a:xfrm>
            <a:off x="1665288" y="5976938"/>
            <a:ext cx="6553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en-AU" sz="2400">
              <a:solidFill>
                <a:srgbClr val="000000"/>
              </a:solidFill>
            </a:endParaRPr>
          </a:p>
        </p:txBody>
      </p:sp>
      <p:sp>
        <p:nvSpPr>
          <p:cNvPr id="257029" name="Text Box 5"/>
          <p:cNvSpPr txBox="1">
            <a:spLocks noChangeArrowheads="1"/>
          </p:cNvSpPr>
          <p:nvPr/>
        </p:nvSpPr>
        <p:spPr bwMode="auto">
          <a:xfrm>
            <a:off x="2447925" y="6049963"/>
            <a:ext cx="467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1800">
                <a:solidFill>
                  <a:srgbClr val="000000"/>
                </a:solidFill>
              </a:rPr>
              <a:t>Load Current - Amps</a:t>
            </a:r>
          </a:p>
        </p:txBody>
      </p:sp>
      <p:sp>
        <p:nvSpPr>
          <p:cNvPr id="257030" name="Line 6"/>
          <p:cNvSpPr>
            <a:spLocks noChangeShapeType="1"/>
          </p:cNvSpPr>
          <p:nvPr/>
        </p:nvSpPr>
        <p:spPr bwMode="auto">
          <a:xfrm rot="-5400000">
            <a:off x="-869156" y="3442494"/>
            <a:ext cx="50688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endParaRPr lang="en-AU" sz="2400">
              <a:solidFill>
                <a:srgbClr val="000000"/>
              </a:solidFill>
            </a:endParaRPr>
          </a:p>
        </p:txBody>
      </p:sp>
      <p:sp>
        <p:nvSpPr>
          <p:cNvPr id="257031" name="Text Box 7"/>
          <p:cNvSpPr txBox="1">
            <a:spLocks noChangeArrowheads="1"/>
          </p:cNvSpPr>
          <p:nvPr/>
        </p:nvSpPr>
        <p:spPr bwMode="auto">
          <a:xfrm rot="-5400000">
            <a:off x="-300831" y="3369469"/>
            <a:ext cx="3127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1800" dirty="0">
                <a:solidFill>
                  <a:srgbClr val="000000"/>
                </a:solidFill>
              </a:rPr>
              <a:t>Output – </a:t>
            </a:r>
            <a:r>
              <a:rPr lang="en-AU" altLang="en-US" sz="1800" dirty="0" smtClean="0">
                <a:solidFill>
                  <a:srgbClr val="000000"/>
                </a:solidFill>
              </a:rPr>
              <a:t>Speed or Torque</a:t>
            </a:r>
            <a:endParaRPr lang="en-AU" altLang="en-US" sz="1800" dirty="0">
              <a:solidFill>
                <a:srgbClr val="000000"/>
              </a:solidFill>
            </a:endParaRPr>
          </a:p>
        </p:txBody>
      </p:sp>
      <p:sp>
        <p:nvSpPr>
          <p:cNvPr id="257032" name="Text Box 8"/>
          <p:cNvSpPr txBox="1">
            <a:spLocks noChangeArrowheads="1"/>
          </p:cNvSpPr>
          <p:nvPr/>
        </p:nvSpPr>
        <p:spPr bwMode="auto">
          <a:xfrm>
            <a:off x="2808506" y="2259013"/>
            <a:ext cx="1891865" cy="46166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dirty="0">
                <a:solidFill>
                  <a:srgbClr val="3333CC"/>
                </a:solidFill>
              </a:rPr>
              <a:t>Rated </a:t>
            </a:r>
            <a:r>
              <a:rPr lang="en-AU" altLang="en-US" dirty="0" smtClean="0">
                <a:solidFill>
                  <a:srgbClr val="3333CC"/>
                </a:solidFill>
              </a:rPr>
              <a:t>Value</a:t>
            </a:r>
            <a:endParaRPr lang="en-AU" altLang="en-US" dirty="0">
              <a:solidFill>
                <a:srgbClr val="3333CC"/>
              </a:solidFill>
            </a:endParaRPr>
          </a:p>
        </p:txBody>
      </p:sp>
      <p:cxnSp>
        <p:nvCxnSpPr>
          <p:cNvPr id="257033" name="AutoShape 9"/>
          <p:cNvCxnSpPr>
            <a:cxnSpLocks noChangeShapeType="1"/>
            <a:stCxn id="257032" idx="1"/>
          </p:cNvCxnSpPr>
          <p:nvPr/>
        </p:nvCxnSpPr>
        <p:spPr bwMode="auto">
          <a:xfrm flipH="1" flipV="1">
            <a:off x="1655767" y="1739900"/>
            <a:ext cx="1152739" cy="749946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034" name="Freeform 10"/>
          <p:cNvSpPr>
            <a:spLocks/>
          </p:cNvSpPr>
          <p:nvPr/>
        </p:nvSpPr>
        <p:spPr bwMode="auto">
          <a:xfrm>
            <a:off x="1655763" y="1733550"/>
            <a:ext cx="6110287" cy="6350"/>
          </a:xfrm>
          <a:custGeom>
            <a:avLst/>
            <a:gdLst>
              <a:gd name="T0" fmla="*/ 0 w 3849"/>
              <a:gd name="T1" fmla="*/ 6350 h 4"/>
              <a:gd name="T2" fmla="*/ 6110287 w 3849"/>
              <a:gd name="T3" fmla="*/ 0 h 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849" h="4">
                <a:moveTo>
                  <a:pt x="0" y="4"/>
                </a:moveTo>
                <a:lnTo>
                  <a:pt x="384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endParaRPr lang="en-AU" sz="2400">
              <a:solidFill>
                <a:srgbClr val="000000"/>
              </a:solidFill>
            </a:endParaRPr>
          </a:p>
        </p:txBody>
      </p:sp>
      <p:sp>
        <p:nvSpPr>
          <p:cNvPr id="257035" name="Freeform 11"/>
          <p:cNvSpPr>
            <a:spLocks/>
          </p:cNvSpPr>
          <p:nvPr/>
        </p:nvSpPr>
        <p:spPr bwMode="auto">
          <a:xfrm>
            <a:off x="6734175" y="1203325"/>
            <a:ext cx="1588" cy="4781550"/>
          </a:xfrm>
          <a:custGeom>
            <a:avLst/>
            <a:gdLst>
              <a:gd name="T0" fmla="*/ 0 w 1"/>
              <a:gd name="T1" fmla="*/ 0 h 3012"/>
              <a:gd name="T2" fmla="*/ 0 w 1"/>
              <a:gd name="T3" fmla="*/ 4781550 h 3012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" h="3012">
                <a:moveTo>
                  <a:pt x="0" y="0"/>
                </a:moveTo>
                <a:lnTo>
                  <a:pt x="0" y="3012"/>
                </a:lnTo>
              </a:path>
            </a:pathLst>
          </a:cu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endParaRPr lang="en-AU" sz="2400">
              <a:solidFill>
                <a:srgbClr val="000000"/>
              </a:solidFill>
            </a:endParaRPr>
          </a:p>
        </p:txBody>
      </p:sp>
      <p:sp>
        <p:nvSpPr>
          <p:cNvPr id="257036" name="Text Box 12"/>
          <p:cNvSpPr txBox="1">
            <a:spLocks noChangeArrowheads="1"/>
          </p:cNvSpPr>
          <p:nvPr/>
        </p:nvSpPr>
        <p:spPr bwMode="auto">
          <a:xfrm>
            <a:off x="7308850" y="4184650"/>
            <a:ext cx="1584325" cy="85090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>
                <a:solidFill>
                  <a:srgbClr val="3333CC"/>
                </a:solidFill>
              </a:rPr>
              <a:t>Full Load Current</a:t>
            </a:r>
          </a:p>
        </p:txBody>
      </p:sp>
      <p:cxnSp>
        <p:nvCxnSpPr>
          <p:cNvPr id="257037" name="AutoShape 13"/>
          <p:cNvCxnSpPr>
            <a:cxnSpLocks noChangeShapeType="1"/>
            <a:stCxn id="257036" idx="2"/>
          </p:cNvCxnSpPr>
          <p:nvPr/>
        </p:nvCxnSpPr>
        <p:spPr bwMode="auto">
          <a:xfrm flipH="1">
            <a:off x="6743700" y="5049838"/>
            <a:ext cx="1357313" cy="94456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038" name="Text Box 14"/>
          <p:cNvSpPr txBox="1">
            <a:spLocks noChangeArrowheads="1"/>
          </p:cNvSpPr>
          <p:nvPr/>
        </p:nvSpPr>
        <p:spPr bwMode="auto">
          <a:xfrm>
            <a:off x="2159000" y="3771900"/>
            <a:ext cx="3059113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>
                <a:solidFill>
                  <a:srgbClr val="3333CC"/>
                </a:solidFill>
              </a:rPr>
              <a:t>Level Compounded</a:t>
            </a:r>
          </a:p>
        </p:txBody>
      </p:sp>
      <p:cxnSp>
        <p:nvCxnSpPr>
          <p:cNvPr id="257039" name="AutoShape 15"/>
          <p:cNvCxnSpPr>
            <a:cxnSpLocks noChangeShapeType="1"/>
            <a:stCxn id="257038" idx="3"/>
            <a:endCxn id="257026" idx="2"/>
          </p:cNvCxnSpPr>
          <p:nvPr/>
        </p:nvCxnSpPr>
        <p:spPr bwMode="auto">
          <a:xfrm flipV="1">
            <a:off x="5232400" y="1714500"/>
            <a:ext cx="1487488" cy="2300288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040" name="Freeform 16"/>
          <p:cNvSpPr>
            <a:spLocks/>
          </p:cNvSpPr>
          <p:nvPr/>
        </p:nvSpPr>
        <p:spPr bwMode="auto">
          <a:xfrm>
            <a:off x="1638300" y="1524000"/>
            <a:ext cx="6524625" cy="790575"/>
          </a:xfrm>
          <a:custGeom>
            <a:avLst/>
            <a:gdLst>
              <a:gd name="T0" fmla="*/ 0 w 4110"/>
              <a:gd name="T1" fmla="*/ 790575 h 498"/>
              <a:gd name="T2" fmla="*/ 4305300 w 4110"/>
              <a:gd name="T3" fmla="*/ 304800 h 498"/>
              <a:gd name="T4" fmla="*/ 5086350 w 4110"/>
              <a:gd name="T5" fmla="*/ 200025 h 498"/>
              <a:gd name="T6" fmla="*/ 6524625 w 4110"/>
              <a:gd name="T7" fmla="*/ 0 h 49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110" h="498">
                <a:moveTo>
                  <a:pt x="0" y="498"/>
                </a:moveTo>
                <a:cubicBezTo>
                  <a:pt x="452" y="447"/>
                  <a:pt x="2178" y="254"/>
                  <a:pt x="2712" y="192"/>
                </a:cubicBezTo>
                <a:cubicBezTo>
                  <a:pt x="3234" y="120"/>
                  <a:pt x="2971" y="158"/>
                  <a:pt x="3204" y="126"/>
                </a:cubicBezTo>
                <a:cubicBezTo>
                  <a:pt x="3437" y="94"/>
                  <a:pt x="3959" y="21"/>
                  <a:pt x="4110" y="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en-AU" sz="2400">
              <a:solidFill>
                <a:srgbClr val="000000"/>
              </a:solidFill>
            </a:endParaRPr>
          </a:p>
        </p:txBody>
      </p:sp>
      <p:sp>
        <p:nvSpPr>
          <p:cNvPr id="257041" name="Text Box 17"/>
          <p:cNvSpPr txBox="1">
            <a:spLocks noChangeArrowheads="1"/>
          </p:cNvSpPr>
          <p:nvPr/>
        </p:nvSpPr>
        <p:spPr bwMode="auto">
          <a:xfrm>
            <a:off x="2159000" y="3087688"/>
            <a:ext cx="3059113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>
                <a:solidFill>
                  <a:srgbClr val="3333CC"/>
                </a:solidFill>
              </a:rPr>
              <a:t>Over Compounded</a:t>
            </a:r>
          </a:p>
        </p:txBody>
      </p:sp>
      <p:cxnSp>
        <p:nvCxnSpPr>
          <p:cNvPr id="257042" name="AutoShape 18"/>
          <p:cNvCxnSpPr>
            <a:cxnSpLocks noChangeShapeType="1"/>
            <a:stCxn id="257041" idx="3"/>
            <a:endCxn id="257040" idx="1"/>
          </p:cNvCxnSpPr>
          <p:nvPr/>
        </p:nvCxnSpPr>
        <p:spPr bwMode="auto">
          <a:xfrm flipV="1">
            <a:off x="5232400" y="1828800"/>
            <a:ext cx="725488" cy="1501775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043" name="Freeform 19"/>
          <p:cNvSpPr>
            <a:spLocks/>
          </p:cNvSpPr>
          <p:nvPr/>
        </p:nvSpPr>
        <p:spPr bwMode="auto">
          <a:xfrm>
            <a:off x="1666875" y="1266825"/>
            <a:ext cx="6076950" cy="1238250"/>
          </a:xfrm>
          <a:custGeom>
            <a:avLst/>
            <a:gdLst>
              <a:gd name="T0" fmla="*/ 0 w 3828"/>
              <a:gd name="T1" fmla="*/ 0 h 780"/>
              <a:gd name="T2" fmla="*/ 5029200 w 3828"/>
              <a:gd name="T3" fmla="*/ 466725 h 780"/>
              <a:gd name="T4" fmla="*/ 6076950 w 3828"/>
              <a:gd name="T5" fmla="*/ 1238250 h 7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828" h="780">
                <a:moveTo>
                  <a:pt x="0" y="0"/>
                </a:moveTo>
                <a:cubicBezTo>
                  <a:pt x="528" y="49"/>
                  <a:pt x="2530" y="164"/>
                  <a:pt x="3168" y="294"/>
                </a:cubicBezTo>
                <a:cubicBezTo>
                  <a:pt x="3806" y="424"/>
                  <a:pt x="3690" y="679"/>
                  <a:pt x="3828" y="780"/>
                </a:cubicBez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en-AU" sz="2400">
              <a:solidFill>
                <a:srgbClr val="000000"/>
              </a:solidFill>
            </a:endParaRPr>
          </a:p>
        </p:txBody>
      </p:sp>
      <p:sp>
        <p:nvSpPr>
          <p:cNvPr id="257044" name="Text Box 20"/>
          <p:cNvSpPr txBox="1">
            <a:spLocks noChangeArrowheads="1"/>
          </p:cNvSpPr>
          <p:nvPr/>
        </p:nvSpPr>
        <p:spPr bwMode="auto">
          <a:xfrm>
            <a:off x="2159000" y="4456113"/>
            <a:ext cx="3059113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>
                <a:solidFill>
                  <a:srgbClr val="3333CC"/>
                </a:solidFill>
              </a:rPr>
              <a:t>Under Compounded</a:t>
            </a:r>
          </a:p>
        </p:txBody>
      </p:sp>
      <p:cxnSp>
        <p:nvCxnSpPr>
          <p:cNvPr id="257045" name="AutoShape 21"/>
          <p:cNvCxnSpPr>
            <a:cxnSpLocks noChangeShapeType="1"/>
            <a:stCxn id="257044" idx="3"/>
            <a:endCxn id="257043" idx="2"/>
          </p:cNvCxnSpPr>
          <p:nvPr/>
        </p:nvCxnSpPr>
        <p:spPr bwMode="auto">
          <a:xfrm flipV="1">
            <a:off x="5232400" y="2505075"/>
            <a:ext cx="2525713" cy="2193925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026" name="Freeform 2"/>
          <p:cNvSpPr>
            <a:spLocks/>
          </p:cNvSpPr>
          <p:nvPr/>
        </p:nvSpPr>
        <p:spPr bwMode="auto">
          <a:xfrm>
            <a:off x="1663700" y="1593850"/>
            <a:ext cx="6489700" cy="606425"/>
          </a:xfrm>
          <a:custGeom>
            <a:avLst/>
            <a:gdLst>
              <a:gd name="T0" fmla="*/ 0 w 4088"/>
              <a:gd name="T1" fmla="*/ 139700 h 382"/>
              <a:gd name="T2" fmla="*/ 2457450 w 4088"/>
              <a:gd name="T3" fmla="*/ 3175 h 382"/>
              <a:gd name="T4" fmla="*/ 5041900 w 4088"/>
              <a:gd name="T5" fmla="*/ 120650 h 382"/>
              <a:gd name="T6" fmla="*/ 6489700 w 4088"/>
              <a:gd name="T7" fmla="*/ 606425 h 38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088" h="382">
                <a:moveTo>
                  <a:pt x="0" y="88"/>
                </a:moveTo>
                <a:cubicBezTo>
                  <a:pt x="258" y="74"/>
                  <a:pt x="1019" y="4"/>
                  <a:pt x="1548" y="2"/>
                </a:cubicBezTo>
                <a:cubicBezTo>
                  <a:pt x="2077" y="0"/>
                  <a:pt x="2753" y="13"/>
                  <a:pt x="3176" y="76"/>
                </a:cubicBezTo>
                <a:cubicBezTo>
                  <a:pt x="3599" y="139"/>
                  <a:pt x="3898" y="318"/>
                  <a:pt x="4088" y="38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en-AU" sz="2400">
              <a:solidFill>
                <a:srgbClr val="000000"/>
              </a:solidFill>
            </a:endParaRPr>
          </a:p>
        </p:txBody>
      </p:sp>
      <p:sp>
        <p:nvSpPr>
          <p:cNvPr id="2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83655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7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7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57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7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7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57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57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7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57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57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57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7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57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57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57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5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57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57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5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28" grpId="0" animBg="1"/>
      <p:bldP spid="257029" grpId="0"/>
      <p:bldP spid="257030" grpId="0" animBg="1"/>
      <p:bldP spid="257031" grpId="0"/>
      <p:bldP spid="257032" grpId="0" animBg="1"/>
      <p:bldP spid="257034" grpId="0" animBg="1"/>
      <p:bldP spid="257035" grpId="0" animBg="1"/>
      <p:bldP spid="257036" grpId="0" animBg="1"/>
      <p:bldP spid="257038" grpId="0" animBg="1"/>
      <p:bldP spid="257040" grpId="0" animBg="1"/>
      <p:bldP spid="257041" grpId="0" animBg="1"/>
      <p:bldP spid="257043" grpId="0" animBg="1"/>
      <p:bldP spid="257044" grpId="0" animBg="1"/>
      <p:bldP spid="257026" grpId="0" animBg="1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6BC261-3590-43AB-8C8F-081373DF2DCC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ECF32F-FAC6-4025-ACE7-5ED754FF54BE}" type="slidenum">
              <a:rPr lang="en-AU"/>
              <a:pPr>
                <a:defRPr/>
              </a:pPr>
              <a:t>19</a:t>
            </a:fld>
            <a:endParaRPr lang="en-AU"/>
          </a:p>
        </p:txBody>
      </p:sp>
      <p:sp>
        <p:nvSpPr>
          <p:cNvPr id="20484" name="Text Box 2"/>
          <p:cNvSpPr txBox="1">
            <a:spLocks noChangeArrowheads="1"/>
          </p:cNvSpPr>
          <p:nvPr/>
        </p:nvSpPr>
        <p:spPr bwMode="auto">
          <a:xfrm>
            <a:off x="2897188" y="225425"/>
            <a:ext cx="33496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u="sng">
                <a:solidFill>
                  <a:schemeClr val="accent2"/>
                </a:solidFill>
              </a:rPr>
              <a:t>Compound Motor</a:t>
            </a:r>
          </a:p>
        </p:txBody>
      </p:sp>
      <p:sp>
        <p:nvSpPr>
          <p:cNvPr id="315395" name="Text Box 3"/>
          <p:cNvSpPr txBox="1">
            <a:spLocks noChangeArrowheads="1"/>
          </p:cNvSpPr>
          <p:nvPr/>
        </p:nvSpPr>
        <p:spPr bwMode="auto">
          <a:xfrm>
            <a:off x="431800" y="1120775"/>
            <a:ext cx="7235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2400"/>
              <a:t>Cumulative Compound Motor applications include:</a:t>
            </a:r>
            <a:endParaRPr lang="en-AU" altLang="en-US" sz="2400">
              <a:sym typeface="Symbol" pitchFamily="18" charset="2"/>
            </a:endParaRPr>
          </a:p>
        </p:txBody>
      </p:sp>
      <p:sp>
        <p:nvSpPr>
          <p:cNvPr id="315396" name="Text Box 4"/>
          <p:cNvSpPr txBox="1">
            <a:spLocks noChangeArrowheads="1"/>
          </p:cNvSpPr>
          <p:nvPr/>
        </p:nvSpPr>
        <p:spPr bwMode="auto">
          <a:xfrm>
            <a:off x="1366838" y="1898650"/>
            <a:ext cx="5473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2400"/>
              <a:t>Constant Speed but varying loads:</a:t>
            </a:r>
          </a:p>
        </p:txBody>
      </p:sp>
      <p:sp>
        <p:nvSpPr>
          <p:cNvPr id="315397" name="Text Box 5"/>
          <p:cNvSpPr txBox="1">
            <a:spLocks noChangeArrowheads="1"/>
          </p:cNvSpPr>
          <p:nvPr/>
        </p:nvSpPr>
        <p:spPr bwMode="auto">
          <a:xfrm>
            <a:off x="1943100" y="2673350"/>
            <a:ext cx="4111625" cy="1662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2400"/>
              <a:t>Presses</a:t>
            </a:r>
          </a:p>
          <a:p>
            <a:pPr eaLnBrk="1" hangingPunct="1">
              <a:spcBef>
                <a:spcPct val="10000"/>
              </a:spcBef>
            </a:pPr>
            <a:r>
              <a:rPr lang="en-AU" altLang="en-US" sz="2400"/>
              <a:t>Planers</a:t>
            </a:r>
          </a:p>
          <a:p>
            <a:pPr eaLnBrk="1" hangingPunct="1">
              <a:spcBef>
                <a:spcPct val="10000"/>
              </a:spcBef>
            </a:pPr>
            <a:r>
              <a:rPr lang="en-AU" altLang="en-US" sz="2400"/>
              <a:t>Compressors</a:t>
            </a:r>
          </a:p>
          <a:p>
            <a:pPr eaLnBrk="1" hangingPunct="1">
              <a:spcBef>
                <a:spcPct val="10000"/>
              </a:spcBef>
            </a:pPr>
            <a:r>
              <a:rPr lang="en-AU" altLang="en-US" sz="2400"/>
              <a:t>Lifts</a:t>
            </a:r>
          </a:p>
        </p:txBody>
      </p:sp>
      <p:sp>
        <p:nvSpPr>
          <p:cNvPr id="315400" name="Text Box 8"/>
          <p:cNvSpPr txBox="1">
            <a:spLocks noChangeArrowheads="1"/>
          </p:cNvSpPr>
          <p:nvPr/>
        </p:nvSpPr>
        <p:spPr bwMode="auto">
          <a:xfrm>
            <a:off x="1368425" y="4808538"/>
            <a:ext cx="6767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2400"/>
              <a:t>Possible / Intermittent Overload Situations</a:t>
            </a:r>
          </a:p>
        </p:txBody>
      </p:sp>
      <p:sp>
        <p:nvSpPr>
          <p:cNvPr id="10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15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15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15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15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5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395" grpId="0"/>
      <p:bldP spid="315396" grpId="0"/>
      <p:bldP spid="315397" grpId="0" build="p"/>
      <p:bldP spid="315400" grpId="0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DD1E1-C423-48A6-B8FB-83ED40349AB5}" type="datetime1">
              <a:rPr lang="en-AU"/>
              <a:pPr>
                <a:defRPr/>
              </a:pPr>
              <a:t>27/11/2018</a:t>
            </a:fld>
            <a:endParaRPr lang="en-AU" dirty="0"/>
          </a:p>
        </p:txBody>
      </p:sp>
      <p:sp>
        <p:nvSpPr>
          <p:cNvPr id="8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142660-837E-4AA2-9B9A-55947C6354F5}" type="slidenum">
              <a:rPr lang="en-AU"/>
              <a:pPr>
                <a:defRPr/>
              </a:pPr>
              <a:t>2</a:t>
            </a:fld>
            <a:endParaRPr lang="en-AU" dirty="0"/>
          </a:p>
        </p:txBody>
      </p:sp>
      <p:sp>
        <p:nvSpPr>
          <p:cNvPr id="323586" name="Rectangle 2"/>
          <p:cNvSpPr>
            <a:spLocks noChangeArrowheads="1"/>
          </p:cNvSpPr>
          <p:nvPr/>
        </p:nvSpPr>
        <p:spPr bwMode="auto">
          <a:xfrm>
            <a:off x="5591175" y="5053013"/>
            <a:ext cx="719138" cy="539750"/>
          </a:xfrm>
          <a:prstGeom prst="rect">
            <a:avLst/>
          </a:prstGeom>
          <a:solidFill>
            <a:srgbClr val="CCEC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endParaRPr lang="en-US" altLang="en-US" sz="2400" b="1" dirty="0">
              <a:solidFill>
                <a:srgbClr val="FFFFFF"/>
              </a:solidFill>
            </a:endParaRPr>
          </a:p>
        </p:txBody>
      </p:sp>
      <p:sp>
        <p:nvSpPr>
          <p:cNvPr id="323587" name="Rectangle 3"/>
          <p:cNvSpPr>
            <a:spLocks noChangeArrowheads="1"/>
          </p:cNvSpPr>
          <p:nvPr/>
        </p:nvSpPr>
        <p:spPr bwMode="auto">
          <a:xfrm>
            <a:off x="7669213" y="5053013"/>
            <a:ext cx="719137" cy="539750"/>
          </a:xfrm>
          <a:prstGeom prst="rect">
            <a:avLst/>
          </a:prstGeom>
          <a:solidFill>
            <a:srgbClr val="CCEC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sz="2400" b="1" dirty="0">
              <a:solidFill>
                <a:srgbClr val="FFFFFF"/>
              </a:solidFill>
            </a:endParaRPr>
          </a:p>
        </p:txBody>
      </p:sp>
      <p:sp>
        <p:nvSpPr>
          <p:cNvPr id="323590" name="Rectangle 6"/>
          <p:cNvSpPr>
            <a:spLocks noChangeArrowheads="1"/>
          </p:cNvSpPr>
          <p:nvPr/>
        </p:nvSpPr>
        <p:spPr bwMode="auto">
          <a:xfrm>
            <a:off x="5591175" y="5053013"/>
            <a:ext cx="719138" cy="539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 sz="2400" b="1" dirty="0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323591" name="Rectangle 7"/>
          <p:cNvSpPr>
            <a:spLocks noChangeArrowheads="1"/>
          </p:cNvSpPr>
          <p:nvPr/>
        </p:nvSpPr>
        <p:spPr bwMode="auto">
          <a:xfrm>
            <a:off x="7669213" y="5053013"/>
            <a:ext cx="719137" cy="539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b="1" dirty="0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323588" name="Rectangle 4"/>
          <p:cNvSpPr>
            <a:spLocks noChangeArrowheads="1"/>
          </p:cNvSpPr>
          <p:nvPr/>
        </p:nvSpPr>
        <p:spPr bwMode="auto">
          <a:xfrm>
            <a:off x="1187450" y="5053013"/>
            <a:ext cx="719138" cy="539750"/>
          </a:xfrm>
          <a:prstGeom prst="rect">
            <a:avLst/>
          </a:prstGeom>
          <a:solidFill>
            <a:srgbClr val="CCEC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endParaRPr lang="en-US" altLang="en-US" sz="2400" b="1" dirty="0">
              <a:solidFill>
                <a:srgbClr val="FFFFFF"/>
              </a:solidFill>
            </a:endParaRPr>
          </a:p>
        </p:txBody>
      </p:sp>
      <p:sp>
        <p:nvSpPr>
          <p:cNvPr id="323589" name="Rectangle 5"/>
          <p:cNvSpPr>
            <a:spLocks noChangeArrowheads="1"/>
          </p:cNvSpPr>
          <p:nvPr/>
        </p:nvSpPr>
        <p:spPr bwMode="auto">
          <a:xfrm>
            <a:off x="3265488" y="5053013"/>
            <a:ext cx="719137" cy="539750"/>
          </a:xfrm>
          <a:prstGeom prst="rect">
            <a:avLst/>
          </a:prstGeom>
          <a:solidFill>
            <a:srgbClr val="CCEC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sz="2400" b="1" dirty="0">
              <a:solidFill>
                <a:srgbClr val="FFFFFF"/>
              </a:solidFill>
            </a:endParaRPr>
          </a:p>
        </p:txBody>
      </p:sp>
      <p:sp>
        <p:nvSpPr>
          <p:cNvPr id="323592" name="Rectangle 8"/>
          <p:cNvSpPr>
            <a:spLocks noChangeArrowheads="1"/>
          </p:cNvSpPr>
          <p:nvPr/>
        </p:nvSpPr>
        <p:spPr bwMode="auto">
          <a:xfrm>
            <a:off x="1198563" y="5053013"/>
            <a:ext cx="719137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 sz="2400" b="1" dirty="0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323593" name="Rectangle 9"/>
          <p:cNvSpPr>
            <a:spLocks noChangeArrowheads="1"/>
          </p:cNvSpPr>
          <p:nvPr/>
        </p:nvSpPr>
        <p:spPr bwMode="auto">
          <a:xfrm>
            <a:off x="3276600" y="5053013"/>
            <a:ext cx="719138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b="1" dirty="0">
                <a:solidFill>
                  <a:srgbClr val="FFFFFF"/>
                </a:solidFill>
              </a:rPr>
              <a:t>S</a:t>
            </a:r>
          </a:p>
        </p:txBody>
      </p:sp>
      <p:grpSp>
        <p:nvGrpSpPr>
          <p:cNvPr id="323594" name="Group 10"/>
          <p:cNvGrpSpPr>
            <a:grpSpLocks/>
          </p:cNvGrpSpPr>
          <p:nvPr/>
        </p:nvGrpSpPr>
        <p:grpSpPr bwMode="auto">
          <a:xfrm flipH="1">
            <a:off x="2057400" y="1725613"/>
            <a:ext cx="1079500" cy="360362"/>
            <a:chOff x="1632" y="2244"/>
            <a:chExt cx="2722" cy="264"/>
          </a:xfrm>
        </p:grpSpPr>
        <p:sp>
          <p:nvSpPr>
            <p:cNvPr id="4181" name="Line 11"/>
            <p:cNvSpPr>
              <a:spLocks noChangeShapeType="1"/>
            </p:cNvSpPr>
            <p:nvPr/>
          </p:nvSpPr>
          <p:spPr bwMode="auto">
            <a:xfrm>
              <a:off x="1632" y="2244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4182" name="Line 12"/>
            <p:cNvSpPr>
              <a:spLocks noChangeShapeType="1"/>
            </p:cNvSpPr>
            <p:nvPr/>
          </p:nvSpPr>
          <p:spPr bwMode="auto">
            <a:xfrm>
              <a:off x="1632" y="2332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4183" name="Line 13"/>
            <p:cNvSpPr>
              <a:spLocks noChangeShapeType="1"/>
            </p:cNvSpPr>
            <p:nvPr/>
          </p:nvSpPr>
          <p:spPr bwMode="auto">
            <a:xfrm>
              <a:off x="1632" y="2420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4184" name="Line 14"/>
            <p:cNvSpPr>
              <a:spLocks noChangeShapeType="1"/>
            </p:cNvSpPr>
            <p:nvPr/>
          </p:nvSpPr>
          <p:spPr bwMode="auto">
            <a:xfrm>
              <a:off x="1632" y="2508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323599" name="Rectangle 15"/>
          <p:cNvSpPr>
            <a:spLocks noChangeArrowheads="1"/>
          </p:cNvSpPr>
          <p:nvPr/>
        </p:nvSpPr>
        <p:spPr bwMode="auto">
          <a:xfrm>
            <a:off x="1198563" y="1636713"/>
            <a:ext cx="719137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 sz="2400" b="1" dirty="0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323600" name="Rectangle 16"/>
          <p:cNvSpPr>
            <a:spLocks noChangeArrowheads="1"/>
          </p:cNvSpPr>
          <p:nvPr/>
        </p:nvSpPr>
        <p:spPr bwMode="auto">
          <a:xfrm>
            <a:off x="3276600" y="1636713"/>
            <a:ext cx="719138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b="1" dirty="0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323601" name="Oval 17"/>
          <p:cNvSpPr>
            <a:spLocks noChangeAspect="1" noChangeArrowheads="1"/>
          </p:cNvSpPr>
          <p:nvPr/>
        </p:nvSpPr>
        <p:spPr bwMode="auto">
          <a:xfrm>
            <a:off x="2381250" y="1690688"/>
            <a:ext cx="431800" cy="4318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endParaRPr lang="en-US" altLang="en-US" sz="2400" dirty="0"/>
          </a:p>
        </p:txBody>
      </p:sp>
      <p:sp>
        <p:nvSpPr>
          <p:cNvPr id="323602" name="Text Box 18"/>
          <p:cNvSpPr txBox="1">
            <a:spLocks noChangeArrowheads="1"/>
          </p:cNvSpPr>
          <p:nvPr/>
        </p:nvSpPr>
        <p:spPr bwMode="auto">
          <a:xfrm>
            <a:off x="363538" y="1677988"/>
            <a:ext cx="561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 dirty="0"/>
              <a:t>(a)</a:t>
            </a:r>
          </a:p>
        </p:txBody>
      </p:sp>
      <p:sp>
        <p:nvSpPr>
          <p:cNvPr id="323603" name="Line 19"/>
          <p:cNvSpPr>
            <a:spLocks noChangeShapeType="1"/>
          </p:cNvSpPr>
          <p:nvPr/>
        </p:nvSpPr>
        <p:spPr bwMode="auto">
          <a:xfrm flipV="1">
            <a:off x="2597150" y="1235075"/>
            <a:ext cx="0" cy="3238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grpSp>
        <p:nvGrpSpPr>
          <p:cNvPr id="323604" name="Group 20"/>
          <p:cNvGrpSpPr>
            <a:grpSpLocks/>
          </p:cNvGrpSpPr>
          <p:nvPr/>
        </p:nvGrpSpPr>
        <p:grpSpPr bwMode="auto">
          <a:xfrm>
            <a:off x="6450013" y="1725613"/>
            <a:ext cx="1079500" cy="360362"/>
            <a:chOff x="1632" y="2244"/>
            <a:chExt cx="2722" cy="264"/>
          </a:xfrm>
        </p:grpSpPr>
        <p:sp>
          <p:nvSpPr>
            <p:cNvPr id="4177" name="Line 21"/>
            <p:cNvSpPr>
              <a:spLocks noChangeShapeType="1"/>
            </p:cNvSpPr>
            <p:nvPr/>
          </p:nvSpPr>
          <p:spPr bwMode="auto">
            <a:xfrm>
              <a:off x="1632" y="2244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4178" name="Line 22"/>
            <p:cNvSpPr>
              <a:spLocks noChangeShapeType="1"/>
            </p:cNvSpPr>
            <p:nvPr/>
          </p:nvSpPr>
          <p:spPr bwMode="auto">
            <a:xfrm>
              <a:off x="1632" y="2332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4179" name="Line 23"/>
            <p:cNvSpPr>
              <a:spLocks noChangeShapeType="1"/>
            </p:cNvSpPr>
            <p:nvPr/>
          </p:nvSpPr>
          <p:spPr bwMode="auto">
            <a:xfrm>
              <a:off x="1632" y="2420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4180" name="Line 24"/>
            <p:cNvSpPr>
              <a:spLocks noChangeShapeType="1"/>
            </p:cNvSpPr>
            <p:nvPr/>
          </p:nvSpPr>
          <p:spPr bwMode="auto">
            <a:xfrm>
              <a:off x="1632" y="2508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323609" name="Rectangle 25"/>
          <p:cNvSpPr>
            <a:spLocks noChangeArrowheads="1"/>
          </p:cNvSpPr>
          <p:nvPr/>
        </p:nvSpPr>
        <p:spPr bwMode="auto">
          <a:xfrm>
            <a:off x="5591175" y="1635125"/>
            <a:ext cx="719138" cy="539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 sz="2400" b="1" dirty="0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323610" name="Rectangle 26"/>
          <p:cNvSpPr>
            <a:spLocks noChangeArrowheads="1"/>
          </p:cNvSpPr>
          <p:nvPr/>
        </p:nvSpPr>
        <p:spPr bwMode="auto">
          <a:xfrm>
            <a:off x="7669213" y="1635125"/>
            <a:ext cx="719137" cy="539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b="1" dirty="0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323611" name="Oval 27"/>
          <p:cNvSpPr>
            <a:spLocks noChangeAspect="1" noChangeArrowheads="1"/>
          </p:cNvSpPr>
          <p:nvPr/>
        </p:nvSpPr>
        <p:spPr bwMode="auto">
          <a:xfrm>
            <a:off x="6773863" y="1689100"/>
            <a:ext cx="431800" cy="4318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endParaRPr lang="en-US" altLang="en-US" sz="2400" dirty="0"/>
          </a:p>
        </p:txBody>
      </p:sp>
      <p:sp>
        <p:nvSpPr>
          <p:cNvPr id="323612" name="Text Box 28"/>
          <p:cNvSpPr txBox="1">
            <a:spLocks noChangeArrowheads="1"/>
          </p:cNvSpPr>
          <p:nvPr/>
        </p:nvSpPr>
        <p:spPr bwMode="auto">
          <a:xfrm>
            <a:off x="4743450" y="1676400"/>
            <a:ext cx="587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 dirty="0"/>
              <a:t>(b)</a:t>
            </a:r>
          </a:p>
        </p:txBody>
      </p:sp>
      <p:sp>
        <p:nvSpPr>
          <p:cNvPr id="323613" name="Line 29"/>
          <p:cNvSpPr>
            <a:spLocks noChangeShapeType="1"/>
          </p:cNvSpPr>
          <p:nvPr/>
        </p:nvSpPr>
        <p:spPr bwMode="auto">
          <a:xfrm flipV="1">
            <a:off x="6989763" y="1233488"/>
            <a:ext cx="0" cy="3238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grpSp>
        <p:nvGrpSpPr>
          <p:cNvPr id="323614" name="Group 30"/>
          <p:cNvGrpSpPr>
            <a:grpSpLocks/>
          </p:cNvGrpSpPr>
          <p:nvPr/>
        </p:nvGrpSpPr>
        <p:grpSpPr bwMode="auto">
          <a:xfrm>
            <a:off x="2057400" y="3417888"/>
            <a:ext cx="1079500" cy="360362"/>
            <a:chOff x="1632" y="2244"/>
            <a:chExt cx="2722" cy="264"/>
          </a:xfrm>
        </p:grpSpPr>
        <p:sp>
          <p:nvSpPr>
            <p:cNvPr id="4173" name="Line 31"/>
            <p:cNvSpPr>
              <a:spLocks noChangeShapeType="1"/>
            </p:cNvSpPr>
            <p:nvPr/>
          </p:nvSpPr>
          <p:spPr bwMode="auto">
            <a:xfrm>
              <a:off x="1632" y="2244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4174" name="Line 32"/>
            <p:cNvSpPr>
              <a:spLocks noChangeShapeType="1"/>
            </p:cNvSpPr>
            <p:nvPr/>
          </p:nvSpPr>
          <p:spPr bwMode="auto">
            <a:xfrm>
              <a:off x="1632" y="2332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4175" name="Line 33"/>
            <p:cNvSpPr>
              <a:spLocks noChangeShapeType="1"/>
            </p:cNvSpPr>
            <p:nvPr/>
          </p:nvSpPr>
          <p:spPr bwMode="auto">
            <a:xfrm>
              <a:off x="1632" y="2420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4176" name="Line 34"/>
            <p:cNvSpPr>
              <a:spLocks noChangeShapeType="1"/>
            </p:cNvSpPr>
            <p:nvPr/>
          </p:nvSpPr>
          <p:spPr bwMode="auto">
            <a:xfrm>
              <a:off x="1632" y="2508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323619" name="Rectangle 35"/>
          <p:cNvSpPr>
            <a:spLocks noChangeArrowheads="1"/>
          </p:cNvSpPr>
          <p:nvPr/>
        </p:nvSpPr>
        <p:spPr bwMode="auto">
          <a:xfrm>
            <a:off x="1198563" y="3328988"/>
            <a:ext cx="719137" cy="539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 sz="2400" b="1" dirty="0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323620" name="Rectangle 36"/>
          <p:cNvSpPr>
            <a:spLocks noChangeArrowheads="1"/>
          </p:cNvSpPr>
          <p:nvPr/>
        </p:nvSpPr>
        <p:spPr bwMode="auto">
          <a:xfrm>
            <a:off x="3276600" y="3328988"/>
            <a:ext cx="719138" cy="539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b="1" dirty="0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323621" name="Oval 37"/>
          <p:cNvSpPr>
            <a:spLocks noChangeAspect="1" noChangeArrowheads="1"/>
          </p:cNvSpPr>
          <p:nvPr/>
        </p:nvSpPr>
        <p:spPr bwMode="auto">
          <a:xfrm>
            <a:off x="2381250" y="3382963"/>
            <a:ext cx="431800" cy="4318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endParaRPr lang="en-US" altLang="en-US" sz="2400" dirty="0"/>
          </a:p>
        </p:txBody>
      </p:sp>
      <p:sp>
        <p:nvSpPr>
          <p:cNvPr id="323622" name="Text Box 38"/>
          <p:cNvSpPr txBox="1">
            <a:spLocks noChangeArrowheads="1"/>
          </p:cNvSpPr>
          <p:nvPr/>
        </p:nvSpPr>
        <p:spPr bwMode="auto">
          <a:xfrm>
            <a:off x="363538" y="3370263"/>
            <a:ext cx="561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 dirty="0"/>
              <a:t>(c)</a:t>
            </a:r>
          </a:p>
        </p:txBody>
      </p:sp>
      <p:sp>
        <p:nvSpPr>
          <p:cNvPr id="323623" name="Line 39"/>
          <p:cNvSpPr>
            <a:spLocks noChangeShapeType="1"/>
          </p:cNvSpPr>
          <p:nvPr/>
        </p:nvSpPr>
        <p:spPr bwMode="auto">
          <a:xfrm flipV="1">
            <a:off x="2597150" y="2889250"/>
            <a:ext cx="0" cy="3238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grpSp>
        <p:nvGrpSpPr>
          <p:cNvPr id="323624" name="Group 40"/>
          <p:cNvGrpSpPr>
            <a:grpSpLocks/>
          </p:cNvGrpSpPr>
          <p:nvPr/>
        </p:nvGrpSpPr>
        <p:grpSpPr bwMode="auto">
          <a:xfrm flipH="1">
            <a:off x="6450013" y="3417888"/>
            <a:ext cx="1079500" cy="360362"/>
            <a:chOff x="1632" y="2244"/>
            <a:chExt cx="2722" cy="264"/>
          </a:xfrm>
        </p:grpSpPr>
        <p:sp>
          <p:nvSpPr>
            <p:cNvPr id="4169" name="Line 41"/>
            <p:cNvSpPr>
              <a:spLocks noChangeShapeType="1"/>
            </p:cNvSpPr>
            <p:nvPr/>
          </p:nvSpPr>
          <p:spPr bwMode="auto">
            <a:xfrm>
              <a:off x="1632" y="2244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4170" name="Line 42"/>
            <p:cNvSpPr>
              <a:spLocks noChangeShapeType="1"/>
            </p:cNvSpPr>
            <p:nvPr/>
          </p:nvSpPr>
          <p:spPr bwMode="auto">
            <a:xfrm>
              <a:off x="1632" y="2332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4171" name="Line 43"/>
            <p:cNvSpPr>
              <a:spLocks noChangeShapeType="1"/>
            </p:cNvSpPr>
            <p:nvPr/>
          </p:nvSpPr>
          <p:spPr bwMode="auto">
            <a:xfrm>
              <a:off x="1632" y="2420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4172" name="Line 44"/>
            <p:cNvSpPr>
              <a:spLocks noChangeShapeType="1"/>
            </p:cNvSpPr>
            <p:nvPr/>
          </p:nvSpPr>
          <p:spPr bwMode="auto">
            <a:xfrm>
              <a:off x="1632" y="2508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323629" name="Rectangle 45"/>
          <p:cNvSpPr>
            <a:spLocks noChangeArrowheads="1"/>
          </p:cNvSpPr>
          <p:nvPr/>
        </p:nvSpPr>
        <p:spPr bwMode="auto">
          <a:xfrm>
            <a:off x="5591175" y="3327400"/>
            <a:ext cx="719138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 sz="2400" b="1" dirty="0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323630" name="Rectangle 46"/>
          <p:cNvSpPr>
            <a:spLocks noChangeArrowheads="1"/>
          </p:cNvSpPr>
          <p:nvPr/>
        </p:nvSpPr>
        <p:spPr bwMode="auto">
          <a:xfrm>
            <a:off x="7669213" y="3327400"/>
            <a:ext cx="719137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b="1" dirty="0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323631" name="Oval 47"/>
          <p:cNvSpPr>
            <a:spLocks noChangeAspect="1" noChangeArrowheads="1"/>
          </p:cNvSpPr>
          <p:nvPr/>
        </p:nvSpPr>
        <p:spPr bwMode="auto">
          <a:xfrm>
            <a:off x="6773863" y="3381375"/>
            <a:ext cx="431800" cy="4318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endParaRPr lang="en-US" altLang="en-US" sz="2400" dirty="0"/>
          </a:p>
        </p:txBody>
      </p:sp>
      <p:sp>
        <p:nvSpPr>
          <p:cNvPr id="323632" name="Text Box 48"/>
          <p:cNvSpPr txBox="1">
            <a:spLocks noChangeArrowheads="1"/>
          </p:cNvSpPr>
          <p:nvPr/>
        </p:nvSpPr>
        <p:spPr bwMode="auto">
          <a:xfrm>
            <a:off x="4743450" y="3368675"/>
            <a:ext cx="587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 dirty="0"/>
              <a:t>(d)</a:t>
            </a:r>
          </a:p>
        </p:txBody>
      </p:sp>
      <p:sp>
        <p:nvSpPr>
          <p:cNvPr id="323633" name="Line 49"/>
          <p:cNvSpPr>
            <a:spLocks noChangeShapeType="1"/>
          </p:cNvSpPr>
          <p:nvPr/>
        </p:nvSpPr>
        <p:spPr bwMode="auto">
          <a:xfrm>
            <a:off x="6989763" y="3933825"/>
            <a:ext cx="0" cy="3238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sp>
        <p:nvSpPr>
          <p:cNvPr id="323642" name="Text Box 58"/>
          <p:cNvSpPr txBox="1">
            <a:spLocks noChangeArrowheads="1"/>
          </p:cNvSpPr>
          <p:nvPr/>
        </p:nvSpPr>
        <p:spPr bwMode="auto">
          <a:xfrm>
            <a:off x="358775" y="5094288"/>
            <a:ext cx="573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 dirty="0"/>
              <a:t>(e)</a:t>
            </a:r>
          </a:p>
        </p:txBody>
      </p:sp>
      <p:sp>
        <p:nvSpPr>
          <p:cNvPr id="323653" name="Text Box 69"/>
          <p:cNvSpPr txBox="1">
            <a:spLocks noChangeArrowheads="1"/>
          </p:cNvSpPr>
          <p:nvPr/>
        </p:nvSpPr>
        <p:spPr bwMode="auto">
          <a:xfrm>
            <a:off x="4756150" y="5094288"/>
            <a:ext cx="561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 dirty="0"/>
              <a:t>(f)</a:t>
            </a:r>
          </a:p>
        </p:txBody>
      </p:sp>
      <p:grpSp>
        <p:nvGrpSpPr>
          <p:cNvPr id="323656" name="Group 72"/>
          <p:cNvGrpSpPr>
            <a:grpSpLocks/>
          </p:cNvGrpSpPr>
          <p:nvPr/>
        </p:nvGrpSpPr>
        <p:grpSpPr bwMode="auto">
          <a:xfrm flipH="1">
            <a:off x="2057400" y="5141913"/>
            <a:ext cx="1079500" cy="360362"/>
            <a:chOff x="1632" y="2244"/>
            <a:chExt cx="2722" cy="264"/>
          </a:xfrm>
        </p:grpSpPr>
        <p:sp>
          <p:nvSpPr>
            <p:cNvPr id="4165" name="Line 73"/>
            <p:cNvSpPr>
              <a:spLocks noChangeShapeType="1"/>
            </p:cNvSpPr>
            <p:nvPr/>
          </p:nvSpPr>
          <p:spPr bwMode="auto">
            <a:xfrm>
              <a:off x="1632" y="2244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4166" name="Line 74"/>
            <p:cNvSpPr>
              <a:spLocks noChangeShapeType="1"/>
            </p:cNvSpPr>
            <p:nvPr/>
          </p:nvSpPr>
          <p:spPr bwMode="auto">
            <a:xfrm>
              <a:off x="1632" y="2332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4167" name="Line 75"/>
            <p:cNvSpPr>
              <a:spLocks noChangeShapeType="1"/>
            </p:cNvSpPr>
            <p:nvPr/>
          </p:nvSpPr>
          <p:spPr bwMode="auto">
            <a:xfrm>
              <a:off x="1632" y="2420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4168" name="Line 76"/>
            <p:cNvSpPr>
              <a:spLocks noChangeShapeType="1"/>
            </p:cNvSpPr>
            <p:nvPr/>
          </p:nvSpPr>
          <p:spPr bwMode="auto">
            <a:xfrm>
              <a:off x="1632" y="2508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323661" name="Oval 77"/>
          <p:cNvSpPr>
            <a:spLocks noChangeAspect="1" noChangeArrowheads="1"/>
          </p:cNvSpPr>
          <p:nvPr/>
        </p:nvSpPr>
        <p:spPr bwMode="auto">
          <a:xfrm>
            <a:off x="2381250" y="5106988"/>
            <a:ext cx="431800" cy="4318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endParaRPr lang="en-US" altLang="en-US" sz="2400" dirty="0"/>
          </a:p>
        </p:txBody>
      </p:sp>
      <p:sp>
        <p:nvSpPr>
          <p:cNvPr id="323663" name="Line 79"/>
          <p:cNvSpPr>
            <a:spLocks noChangeShapeType="1"/>
          </p:cNvSpPr>
          <p:nvPr/>
        </p:nvSpPr>
        <p:spPr bwMode="auto">
          <a:xfrm>
            <a:off x="2597150" y="5626100"/>
            <a:ext cx="0" cy="3238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grpSp>
        <p:nvGrpSpPr>
          <p:cNvPr id="323664" name="Group 80"/>
          <p:cNvGrpSpPr>
            <a:grpSpLocks/>
          </p:cNvGrpSpPr>
          <p:nvPr/>
        </p:nvGrpSpPr>
        <p:grpSpPr bwMode="auto">
          <a:xfrm>
            <a:off x="6450013" y="5143500"/>
            <a:ext cx="1079500" cy="360363"/>
            <a:chOff x="1632" y="2244"/>
            <a:chExt cx="2722" cy="264"/>
          </a:xfrm>
        </p:grpSpPr>
        <p:sp>
          <p:nvSpPr>
            <p:cNvPr id="4161" name="Line 81"/>
            <p:cNvSpPr>
              <a:spLocks noChangeShapeType="1"/>
            </p:cNvSpPr>
            <p:nvPr/>
          </p:nvSpPr>
          <p:spPr bwMode="auto">
            <a:xfrm>
              <a:off x="1632" y="2244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4162" name="Line 82"/>
            <p:cNvSpPr>
              <a:spLocks noChangeShapeType="1"/>
            </p:cNvSpPr>
            <p:nvPr/>
          </p:nvSpPr>
          <p:spPr bwMode="auto">
            <a:xfrm>
              <a:off x="1632" y="2332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4163" name="Line 83"/>
            <p:cNvSpPr>
              <a:spLocks noChangeShapeType="1"/>
            </p:cNvSpPr>
            <p:nvPr/>
          </p:nvSpPr>
          <p:spPr bwMode="auto">
            <a:xfrm>
              <a:off x="1632" y="2420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4164" name="Line 84"/>
            <p:cNvSpPr>
              <a:spLocks noChangeShapeType="1"/>
            </p:cNvSpPr>
            <p:nvPr/>
          </p:nvSpPr>
          <p:spPr bwMode="auto">
            <a:xfrm>
              <a:off x="1632" y="2508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323669" name="Oval 85"/>
          <p:cNvSpPr>
            <a:spLocks noChangeAspect="1" noChangeArrowheads="1"/>
          </p:cNvSpPr>
          <p:nvPr/>
        </p:nvSpPr>
        <p:spPr bwMode="auto">
          <a:xfrm>
            <a:off x="6773863" y="5106988"/>
            <a:ext cx="431800" cy="4318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endParaRPr lang="en-US" altLang="en-US" sz="2400" dirty="0"/>
          </a:p>
        </p:txBody>
      </p:sp>
      <p:sp>
        <p:nvSpPr>
          <p:cNvPr id="323671" name="Line 87"/>
          <p:cNvSpPr>
            <a:spLocks noChangeShapeType="1"/>
          </p:cNvSpPr>
          <p:nvPr/>
        </p:nvSpPr>
        <p:spPr bwMode="auto">
          <a:xfrm>
            <a:off x="6989763" y="5589588"/>
            <a:ext cx="0" cy="3238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 dirty="0"/>
          </a:p>
        </p:txBody>
      </p:sp>
      <p:grpSp>
        <p:nvGrpSpPr>
          <p:cNvPr id="323674" name="Group 90"/>
          <p:cNvGrpSpPr>
            <a:grpSpLocks/>
          </p:cNvGrpSpPr>
          <p:nvPr/>
        </p:nvGrpSpPr>
        <p:grpSpPr bwMode="auto">
          <a:xfrm>
            <a:off x="6808788" y="1725613"/>
            <a:ext cx="360362" cy="360362"/>
            <a:chOff x="2811" y="2341"/>
            <a:chExt cx="227" cy="227"/>
          </a:xfrm>
        </p:grpSpPr>
        <p:sp>
          <p:nvSpPr>
            <p:cNvPr id="4159" name="Line 91"/>
            <p:cNvSpPr>
              <a:spLocks noChangeShapeType="1"/>
            </p:cNvSpPr>
            <p:nvPr/>
          </p:nvSpPr>
          <p:spPr bwMode="auto">
            <a:xfrm>
              <a:off x="2924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4160" name="Line 92"/>
            <p:cNvSpPr>
              <a:spLocks noChangeShapeType="1"/>
            </p:cNvSpPr>
            <p:nvPr/>
          </p:nvSpPr>
          <p:spPr bwMode="auto">
            <a:xfrm rot="-5400000">
              <a:off x="2925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323677" name="Group 93"/>
          <p:cNvGrpSpPr>
            <a:grpSpLocks/>
          </p:cNvGrpSpPr>
          <p:nvPr/>
        </p:nvGrpSpPr>
        <p:grpSpPr bwMode="auto">
          <a:xfrm>
            <a:off x="2416175" y="3419475"/>
            <a:ext cx="360363" cy="360363"/>
            <a:chOff x="2811" y="2341"/>
            <a:chExt cx="227" cy="227"/>
          </a:xfrm>
        </p:grpSpPr>
        <p:sp>
          <p:nvSpPr>
            <p:cNvPr id="4157" name="Line 94"/>
            <p:cNvSpPr>
              <a:spLocks noChangeShapeType="1"/>
            </p:cNvSpPr>
            <p:nvPr/>
          </p:nvSpPr>
          <p:spPr bwMode="auto">
            <a:xfrm>
              <a:off x="2924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4158" name="Line 95"/>
            <p:cNvSpPr>
              <a:spLocks noChangeShapeType="1"/>
            </p:cNvSpPr>
            <p:nvPr/>
          </p:nvSpPr>
          <p:spPr bwMode="auto">
            <a:xfrm rot="-5400000">
              <a:off x="2925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4142" name="Text Box 96"/>
          <p:cNvSpPr txBox="1">
            <a:spLocks noChangeArrowheads="1"/>
          </p:cNvSpPr>
          <p:nvPr/>
        </p:nvSpPr>
        <p:spPr bwMode="auto">
          <a:xfrm>
            <a:off x="250825" y="441325"/>
            <a:ext cx="20177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dirty="0"/>
              <a:t>Pg. 238 Q. 1</a:t>
            </a:r>
          </a:p>
        </p:txBody>
      </p:sp>
      <p:grpSp>
        <p:nvGrpSpPr>
          <p:cNvPr id="323681" name="Group 97"/>
          <p:cNvGrpSpPr>
            <a:grpSpLocks/>
          </p:cNvGrpSpPr>
          <p:nvPr/>
        </p:nvGrpSpPr>
        <p:grpSpPr bwMode="auto">
          <a:xfrm>
            <a:off x="3221038" y="0"/>
            <a:ext cx="2700337" cy="1268413"/>
            <a:chOff x="0" y="1026"/>
            <a:chExt cx="2880" cy="1698"/>
          </a:xfrm>
        </p:grpSpPr>
        <p:graphicFrame>
          <p:nvGraphicFramePr>
            <p:cNvPr id="4153" name="Object 98"/>
            <p:cNvGraphicFramePr>
              <a:graphicFrameLocks noChangeAspect="1"/>
            </p:cNvGraphicFramePr>
            <p:nvPr/>
          </p:nvGraphicFramePr>
          <p:xfrm>
            <a:off x="405" y="1321"/>
            <a:ext cx="2475" cy="14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19" name="Photo Editor Photo" r:id="rId3" imgW="2704762" imgH="1533739" progId="MSPhotoEd.3">
                    <p:embed/>
                  </p:oleObj>
                </mc:Choice>
                <mc:Fallback>
                  <p:oleObj name="Photo Editor Photo" r:id="rId3" imgW="2704762" imgH="1533739" progId="MSPhotoEd.3">
                    <p:embed/>
                    <p:pic>
                      <p:nvPicPr>
                        <p:cNvPr id="0" name="Object 9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5" y="1321"/>
                          <a:ext cx="2475" cy="14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2857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54" name="Text Box 99"/>
            <p:cNvSpPr txBox="1">
              <a:spLocks noChangeArrowheads="1"/>
            </p:cNvSpPr>
            <p:nvPr/>
          </p:nvSpPr>
          <p:spPr bwMode="auto">
            <a:xfrm>
              <a:off x="1378" y="1026"/>
              <a:ext cx="716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200" b="1" dirty="0"/>
                <a:t>Motion</a:t>
              </a:r>
            </a:p>
          </p:txBody>
        </p:sp>
        <p:sp>
          <p:nvSpPr>
            <p:cNvPr id="4155" name="Text Box 100"/>
            <p:cNvSpPr txBox="1">
              <a:spLocks noChangeArrowheads="1"/>
            </p:cNvSpPr>
            <p:nvPr/>
          </p:nvSpPr>
          <p:spPr bwMode="auto">
            <a:xfrm>
              <a:off x="611" y="1413"/>
              <a:ext cx="789" cy="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200" b="1" dirty="0"/>
                <a:t>Current</a:t>
              </a:r>
            </a:p>
          </p:txBody>
        </p:sp>
        <p:sp>
          <p:nvSpPr>
            <p:cNvPr id="4156" name="Text Box 101"/>
            <p:cNvSpPr txBox="1">
              <a:spLocks noChangeArrowheads="1"/>
            </p:cNvSpPr>
            <p:nvPr/>
          </p:nvSpPr>
          <p:spPr bwMode="auto">
            <a:xfrm>
              <a:off x="0" y="2091"/>
              <a:ext cx="520" cy="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200" b="1" dirty="0"/>
                <a:t>Flux</a:t>
              </a:r>
            </a:p>
          </p:txBody>
        </p:sp>
      </p:grpSp>
      <p:sp>
        <p:nvSpPr>
          <p:cNvPr id="323686" name="Oval 102"/>
          <p:cNvSpPr>
            <a:spLocks noChangeArrowheads="1"/>
          </p:cNvSpPr>
          <p:nvPr/>
        </p:nvSpPr>
        <p:spPr bwMode="auto">
          <a:xfrm>
            <a:off x="2506663" y="1817688"/>
            <a:ext cx="180975" cy="179387"/>
          </a:xfrm>
          <a:prstGeom prst="ellipse">
            <a:avLst/>
          </a:prstGeom>
          <a:solidFill>
            <a:srgbClr val="FF0000"/>
          </a:solidFill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323688" name="Oval 104"/>
          <p:cNvSpPr>
            <a:spLocks noChangeArrowheads="1"/>
          </p:cNvSpPr>
          <p:nvPr/>
        </p:nvSpPr>
        <p:spPr bwMode="auto">
          <a:xfrm>
            <a:off x="6899275" y="5233988"/>
            <a:ext cx="180975" cy="179387"/>
          </a:xfrm>
          <a:prstGeom prst="ellipse">
            <a:avLst/>
          </a:prstGeom>
          <a:solidFill>
            <a:srgbClr val="FF0000"/>
          </a:solidFill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grpSp>
        <p:nvGrpSpPr>
          <p:cNvPr id="323692" name="Group 108"/>
          <p:cNvGrpSpPr>
            <a:grpSpLocks/>
          </p:cNvGrpSpPr>
          <p:nvPr/>
        </p:nvGrpSpPr>
        <p:grpSpPr bwMode="auto">
          <a:xfrm>
            <a:off x="2417763" y="5143500"/>
            <a:ext cx="360362" cy="360363"/>
            <a:chOff x="2811" y="2341"/>
            <a:chExt cx="227" cy="227"/>
          </a:xfrm>
        </p:grpSpPr>
        <p:sp>
          <p:nvSpPr>
            <p:cNvPr id="4151" name="Line 109"/>
            <p:cNvSpPr>
              <a:spLocks noChangeShapeType="1"/>
            </p:cNvSpPr>
            <p:nvPr/>
          </p:nvSpPr>
          <p:spPr bwMode="auto">
            <a:xfrm>
              <a:off x="2924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4152" name="Line 110"/>
            <p:cNvSpPr>
              <a:spLocks noChangeShapeType="1"/>
            </p:cNvSpPr>
            <p:nvPr/>
          </p:nvSpPr>
          <p:spPr bwMode="auto">
            <a:xfrm rot="-5400000">
              <a:off x="2925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323698" name="Group 114"/>
          <p:cNvGrpSpPr>
            <a:grpSpLocks/>
          </p:cNvGrpSpPr>
          <p:nvPr/>
        </p:nvGrpSpPr>
        <p:grpSpPr bwMode="auto">
          <a:xfrm>
            <a:off x="6808788" y="3417888"/>
            <a:ext cx="360362" cy="360362"/>
            <a:chOff x="2811" y="2341"/>
            <a:chExt cx="227" cy="227"/>
          </a:xfrm>
        </p:grpSpPr>
        <p:sp>
          <p:nvSpPr>
            <p:cNvPr id="4149" name="Line 115"/>
            <p:cNvSpPr>
              <a:spLocks noChangeShapeType="1"/>
            </p:cNvSpPr>
            <p:nvPr/>
          </p:nvSpPr>
          <p:spPr bwMode="auto">
            <a:xfrm>
              <a:off x="2924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  <p:sp>
          <p:nvSpPr>
            <p:cNvPr id="4150" name="Line 116"/>
            <p:cNvSpPr>
              <a:spLocks noChangeShapeType="1"/>
            </p:cNvSpPr>
            <p:nvPr/>
          </p:nvSpPr>
          <p:spPr bwMode="auto">
            <a:xfrm rot="-5400000">
              <a:off x="2925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8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3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3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3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23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23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23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3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23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3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23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3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23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23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23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23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23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23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23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323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23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323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323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23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23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23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23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323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323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500"/>
                                        <p:tgtEl>
                                          <p:spTgt spid="323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323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323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323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6" dur="500"/>
                                        <p:tgtEl>
                                          <p:spTgt spid="323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9" dur="500"/>
                                        <p:tgtEl>
                                          <p:spTgt spid="323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323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 nodeType="clickPar">
                      <p:stCondLst>
                        <p:cond delay="indefinite"/>
                      </p:stCondLst>
                      <p:childTnLst>
                        <p:par>
                          <p:cTn id="1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323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 nodeType="clickPar">
                      <p:stCondLst>
                        <p:cond delay="indefinite"/>
                      </p:stCondLst>
                      <p:childTnLst>
                        <p:par>
                          <p:cTn id="1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3" dur="500"/>
                                        <p:tgtEl>
                                          <p:spTgt spid="323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7" dur="500"/>
                                        <p:tgtEl>
                                          <p:spTgt spid="323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 nodeType="clickPar">
                      <p:stCondLst>
                        <p:cond delay="indefinite"/>
                      </p:stCondLst>
                      <p:childTnLst>
                        <p:par>
                          <p:cTn id="1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323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323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" dur="500"/>
                                        <p:tgtEl>
                                          <p:spTgt spid="323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4" dur="500"/>
                                        <p:tgtEl>
                                          <p:spTgt spid="32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7" dur="500"/>
                                        <p:tgtEl>
                                          <p:spTgt spid="323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1" dur="500"/>
                                        <p:tgtEl>
                                          <p:spTgt spid="323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 nodeType="clickPar">
                      <p:stCondLst>
                        <p:cond delay="indefinite"/>
                      </p:stCondLst>
                      <p:childTnLst>
                        <p:par>
                          <p:cTn id="1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6" dur="500"/>
                                        <p:tgtEl>
                                          <p:spTgt spid="323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 nodeType="clickPar">
                      <p:stCondLst>
                        <p:cond delay="indefinite"/>
                      </p:stCondLst>
                      <p:childTnLst>
                        <p:par>
                          <p:cTn id="1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1" dur="500"/>
                                        <p:tgtEl>
                                          <p:spTgt spid="323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5" dur="500"/>
                                        <p:tgtEl>
                                          <p:spTgt spid="323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000"/>
                            </p:stCondLst>
                            <p:childTnLst>
                              <p:par>
                                <p:cTn id="20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3586" grpId="0" animBg="1"/>
      <p:bldP spid="323587" grpId="0" animBg="1"/>
      <p:bldP spid="323590" grpId="0" animBg="1"/>
      <p:bldP spid="323591" grpId="0" animBg="1"/>
      <p:bldP spid="323588" grpId="0" animBg="1"/>
      <p:bldP spid="323589" grpId="0" animBg="1"/>
      <p:bldP spid="323592" grpId="0" animBg="1"/>
      <p:bldP spid="323593" grpId="0" animBg="1"/>
      <p:bldP spid="323599" grpId="0" animBg="1"/>
      <p:bldP spid="323600" grpId="0" animBg="1"/>
      <p:bldP spid="323601" grpId="0" animBg="1"/>
      <p:bldP spid="323602" grpId="0"/>
      <p:bldP spid="323603" grpId="0" animBg="1"/>
      <p:bldP spid="323609" grpId="0" animBg="1"/>
      <p:bldP spid="323610" grpId="0" animBg="1"/>
      <p:bldP spid="323611" grpId="0" animBg="1"/>
      <p:bldP spid="323612" grpId="0"/>
      <p:bldP spid="323613" grpId="0" animBg="1"/>
      <p:bldP spid="323619" grpId="0" animBg="1"/>
      <p:bldP spid="323620" grpId="0" animBg="1"/>
      <p:bldP spid="323621" grpId="0" animBg="1"/>
      <p:bldP spid="323622" grpId="0"/>
      <p:bldP spid="323623" grpId="0" animBg="1"/>
      <p:bldP spid="323629" grpId="0" animBg="1"/>
      <p:bldP spid="323630" grpId="0" animBg="1"/>
      <p:bldP spid="323631" grpId="0" animBg="1"/>
      <p:bldP spid="323632" grpId="0"/>
      <p:bldP spid="323633" grpId="0" animBg="1"/>
      <p:bldP spid="323642" grpId="0"/>
      <p:bldP spid="323653" grpId="0"/>
      <p:bldP spid="323661" grpId="0" animBg="1"/>
      <p:bldP spid="323663" grpId="0" animBg="1"/>
      <p:bldP spid="323669" grpId="0" animBg="1"/>
      <p:bldP spid="323671" grpId="0" animBg="1"/>
      <p:bldP spid="323686" grpId="0" animBg="1"/>
      <p:bldP spid="323688" grpId="0" animBg="1"/>
      <p:bldP spid="8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12EEF7-6912-474B-A26D-E480EF5EB6EF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74C32A-E34E-416E-B34C-C85F74D4BB21}" type="slidenum">
              <a:rPr lang="en-AU"/>
              <a:pPr>
                <a:defRPr/>
              </a:pPr>
              <a:t>20</a:t>
            </a:fld>
            <a:endParaRPr lang="en-AU"/>
          </a:p>
        </p:txBody>
      </p:sp>
      <p:sp>
        <p:nvSpPr>
          <p:cNvPr id="21508" name="Text Box 2"/>
          <p:cNvSpPr txBox="1">
            <a:spLocks noChangeArrowheads="1"/>
          </p:cNvSpPr>
          <p:nvPr/>
        </p:nvSpPr>
        <p:spPr bwMode="auto">
          <a:xfrm>
            <a:off x="2897188" y="225425"/>
            <a:ext cx="33496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u="sng">
                <a:solidFill>
                  <a:schemeClr val="accent2"/>
                </a:solidFill>
              </a:rPr>
              <a:t>Compound Motor</a:t>
            </a:r>
          </a:p>
        </p:txBody>
      </p:sp>
      <p:sp>
        <p:nvSpPr>
          <p:cNvPr id="317443" name="Text Box 3"/>
          <p:cNvSpPr txBox="1">
            <a:spLocks noChangeArrowheads="1"/>
          </p:cNvSpPr>
          <p:nvPr/>
        </p:nvSpPr>
        <p:spPr bwMode="auto">
          <a:xfrm>
            <a:off x="971550" y="1136650"/>
            <a:ext cx="7200900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2400"/>
              <a:t>A Differential Compound Motor</a:t>
            </a:r>
          </a:p>
          <a:p>
            <a:pPr eaLnBrk="1" hangingPunct="1">
              <a:spcBef>
                <a:spcPct val="10000"/>
              </a:spcBef>
            </a:pPr>
            <a:r>
              <a:rPr lang="en-AU" altLang="en-US" sz="2400"/>
              <a:t>Series and Shunt Fields oppose each other.</a:t>
            </a:r>
            <a:endParaRPr lang="en-AU" altLang="en-US" sz="2400">
              <a:sym typeface="Symbol" pitchFamily="18" charset="2"/>
            </a:endParaRPr>
          </a:p>
        </p:txBody>
      </p:sp>
      <p:sp>
        <p:nvSpPr>
          <p:cNvPr id="317444" name="Text Box 4"/>
          <p:cNvSpPr txBox="1">
            <a:spLocks noChangeArrowheads="1"/>
          </p:cNvSpPr>
          <p:nvPr/>
        </p:nvSpPr>
        <p:spPr bwMode="auto">
          <a:xfrm>
            <a:off x="971550" y="2333625"/>
            <a:ext cx="795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2400"/>
              <a:t>Motor speed tends to increase with increases in load.</a:t>
            </a:r>
          </a:p>
        </p:txBody>
      </p:sp>
      <p:sp>
        <p:nvSpPr>
          <p:cNvPr id="317445" name="Text Box 5"/>
          <p:cNvSpPr txBox="1">
            <a:spLocks noChangeArrowheads="1"/>
          </p:cNvSpPr>
          <p:nvPr/>
        </p:nvSpPr>
        <p:spPr bwMode="auto">
          <a:xfrm>
            <a:off x="1655763" y="3783013"/>
            <a:ext cx="33861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2400"/>
              <a:t>Very few applications</a:t>
            </a:r>
            <a:endParaRPr lang="en-AU" altLang="en-US" sz="2400" b="1"/>
          </a:p>
        </p:txBody>
      </p:sp>
      <p:sp>
        <p:nvSpPr>
          <p:cNvPr id="317446" name="Text Box 6"/>
          <p:cNvSpPr txBox="1">
            <a:spLocks noChangeArrowheads="1"/>
          </p:cNvSpPr>
          <p:nvPr/>
        </p:nvSpPr>
        <p:spPr bwMode="auto">
          <a:xfrm>
            <a:off x="2411413" y="4492625"/>
            <a:ext cx="57610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2400" b="1"/>
              <a:t>Used where Motor Speed is critical</a:t>
            </a:r>
          </a:p>
        </p:txBody>
      </p:sp>
      <p:sp>
        <p:nvSpPr>
          <p:cNvPr id="317447" name="Text Box 7"/>
          <p:cNvSpPr txBox="1">
            <a:spLocks noChangeArrowheads="1"/>
          </p:cNvSpPr>
          <p:nvPr/>
        </p:nvSpPr>
        <p:spPr bwMode="auto">
          <a:xfrm>
            <a:off x="3132138" y="4995863"/>
            <a:ext cx="46085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2000"/>
              <a:t>BUT have almost been superseded by shunt motors</a:t>
            </a:r>
            <a:endParaRPr lang="en-AU" altLang="en-US" sz="2000" b="1"/>
          </a:p>
        </p:txBody>
      </p:sp>
      <p:sp>
        <p:nvSpPr>
          <p:cNvPr id="317448" name="Text Box 8"/>
          <p:cNvSpPr txBox="1">
            <a:spLocks noChangeArrowheads="1"/>
          </p:cNvSpPr>
          <p:nvPr/>
        </p:nvSpPr>
        <p:spPr bwMode="auto">
          <a:xfrm>
            <a:off x="935038" y="2755900"/>
            <a:ext cx="795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2400"/>
              <a:t>Motor speed fluctuates under changing load.</a:t>
            </a:r>
          </a:p>
        </p:txBody>
      </p:sp>
      <p:sp>
        <p:nvSpPr>
          <p:cNvPr id="12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7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17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17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7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7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17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43" grpId="0" build="p"/>
      <p:bldP spid="317444" grpId="0"/>
      <p:bldP spid="317445" grpId="0" build="p"/>
      <p:bldP spid="317446" grpId="0"/>
      <p:bldP spid="317447" grpId="0" build="p"/>
      <p:bldP spid="317448" grpId="0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3418B4-893E-4357-B46E-C023793B1A2C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6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BB93C8-2916-4259-9A21-6B2B80A1C3C2}" type="slidenum">
              <a:rPr lang="en-AU"/>
              <a:pPr>
                <a:defRPr/>
              </a:pPr>
              <a:t>21</a:t>
            </a:fld>
            <a:endParaRPr lang="en-AU"/>
          </a:p>
        </p:txBody>
      </p:sp>
      <p:sp>
        <p:nvSpPr>
          <p:cNvPr id="318471" name="Text Box 7"/>
          <p:cNvSpPr txBox="1">
            <a:spLocks noChangeArrowheads="1"/>
          </p:cNvSpPr>
          <p:nvPr/>
        </p:nvSpPr>
        <p:spPr bwMode="auto">
          <a:xfrm>
            <a:off x="5220072" y="4904333"/>
            <a:ext cx="2854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 err="1"/>
              <a:t>E</a:t>
            </a:r>
            <a:r>
              <a:rPr lang="en-AU" altLang="en-US" sz="2000" baseline="-25000" dirty="0" err="1"/>
              <a:t>g</a:t>
            </a:r>
            <a:r>
              <a:rPr lang="en-AU" altLang="en-US" sz="2000" dirty="0"/>
              <a:t> = 240 - (30 x 0.8) V</a:t>
            </a:r>
          </a:p>
        </p:txBody>
      </p:sp>
      <p:sp>
        <p:nvSpPr>
          <p:cNvPr id="318472" name="Text Box 8"/>
          <p:cNvSpPr txBox="1">
            <a:spLocks noChangeArrowheads="1"/>
          </p:cNvSpPr>
          <p:nvPr/>
        </p:nvSpPr>
        <p:spPr bwMode="auto">
          <a:xfrm>
            <a:off x="5220072" y="4375943"/>
            <a:ext cx="17891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 err="1"/>
              <a:t>E</a:t>
            </a:r>
            <a:r>
              <a:rPr lang="en-AU" altLang="en-US" sz="2000" baseline="-25000" dirty="0" err="1"/>
              <a:t>g</a:t>
            </a:r>
            <a:r>
              <a:rPr lang="en-AU" altLang="en-US" sz="2000" dirty="0"/>
              <a:t> = V</a:t>
            </a:r>
            <a:r>
              <a:rPr lang="en-AU" altLang="en-US" sz="2000" baseline="-25000" dirty="0"/>
              <a:t>T</a:t>
            </a:r>
            <a:r>
              <a:rPr lang="en-AU" altLang="en-US" sz="2000" dirty="0"/>
              <a:t> - </a:t>
            </a:r>
            <a:r>
              <a:rPr lang="en-AU" altLang="en-US" sz="2000" dirty="0" err="1"/>
              <a:t>I</a:t>
            </a:r>
            <a:r>
              <a:rPr lang="en-AU" altLang="en-US" sz="2000" baseline="-25000" dirty="0" err="1"/>
              <a:t>A</a:t>
            </a:r>
            <a:r>
              <a:rPr lang="en-AU" altLang="en-US" sz="2000" dirty="0" err="1"/>
              <a:t>R</a:t>
            </a:r>
            <a:r>
              <a:rPr lang="en-AU" altLang="en-US" sz="2000" baseline="-25000" dirty="0" err="1"/>
              <a:t>A</a:t>
            </a:r>
            <a:endParaRPr lang="en-AU" altLang="en-US" sz="2000" dirty="0"/>
          </a:p>
        </p:txBody>
      </p:sp>
      <p:sp>
        <p:nvSpPr>
          <p:cNvPr id="318473" name="Text Box 9"/>
          <p:cNvSpPr txBox="1">
            <a:spLocks noChangeArrowheads="1"/>
          </p:cNvSpPr>
          <p:nvPr/>
        </p:nvSpPr>
        <p:spPr bwMode="auto">
          <a:xfrm>
            <a:off x="5220072" y="5432722"/>
            <a:ext cx="13795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/>
              <a:t>E</a:t>
            </a:r>
            <a:r>
              <a:rPr lang="en-AU" altLang="en-US" sz="2000" baseline="-25000"/>
              <a:t>g</a:t>
            </a:r>
            <a:r>
              <a:rPr lang="en-AU" altLang="en-US" sz="2000"/>
              <a:t> = 216 V</a:t>
            </a:r>
          </a:p>
        </p:txBody>
      </p:sp>
      <p:sp>
        <p:nvSpPr>
          <p:cNvPr id="318474" name="Text Box 10"/>
          <p:cNvSpPr txBox="1">
            <a:spLocks noChangeArrowheads="1"/>
          </p:cNvSpPr>
          <p:nvPr/>
        </p:nvSpPr>
        <p:spPr bwMode="auto">
          <a:xfrm>
            <a:off x="939155" y="4375943"/>
            <a:ext cx="12684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>
                <a:solidFill>
                  <a:schemeClr val="accent2"/>
                </a:solidFill>
              </a:rPr>
              <a:t>I</a:t>
            </a:r>
            <a:r>
              <a:rPr lang="en-AU" altLang="en-US" sz="2000" baseline="-25000" dirty="0">
                <a:solidFill>
                  <a:schemeClr val="accent2"/>
                </a:solidFill>
              </a:rPr>
              <a:t>L</a:t>
            </a:r>
            <a:r>
              <a:rPr lang="en-AU" altLang="en-US" sz="2000" dirty="0">
                <a:solidFill>
                  <a:schemeClr val="accent2"/>
                </a:solidFill>
              </a:rPr>
              <a:t> = 32 A</a:t>
            </a:r>
          </a:p>
        </p:txBody>
      </p:sp>
      <p:graphicFrame>
        <p:nvGraphicFramePr>
          <p:cNvPr id="318513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5163760"/>
              </p:ext>
            </p:extLst>
          </p:nvPr>
        </p:nvGraphicFramePr>
        <p:xfrm>
          <a:off x="4211960" y="1273478"/>
          <a:ext cx="1354138" cy="70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6" name="Equation" r:id="rId3" imgW="876300" imgH="457200" progId="Equation.3">
                  <p:embed/>
                </p:oleObj>
              </mc:Choice>
              <mc:Fallback>
                <p:oleObj name="Equation" r:id="rId3" imgW="876300" imgH="457200" progId="Equation.3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1273478"/>
                        <a:ext cx="1354138" cy="706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8514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7230080"/>
              </p:ext>
            </p:extLst>
          </p:nvPr>
        </p:nvGraphicFramePr>
        <p:xfrm>
          <a:off x="4211960" y="2100195"/>
          <a:ext cx="1706563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7" name="Equation" r:id="rId5" imgW="1104900" imgH="393700" progId="Equation.3">
                  <p:embed/>
                </p:oleObj>
              </mc:Choice>
              <mc:Fallback>
                <p:oleObj name="Equation" r:id="rId5" imgW="1104900" imgH="393700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2100195"/>
                        <a:ext cx="1706563" cy="608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8515" name="Text Box 51"/>
          <p:cNvSpPr txBox="1">
            <a:spLocks noChangeArrowheads="1"/>
          </p:cNvSpPr>
          <p:nvPr/>
        </p:nvSpPr>
        <p:spPr bwMode="auto">
          <a:xfrm>
            <a:off x="4175956" y="2828486"/>
            <a:ext cx="1187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5002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i="1" dirty="0">
                <a:solidFill>
                  <a:srgbClr val="A50021"/>
                </a:solidFill>
              </a:rPr>
              <a:t>I</a:t>
            </a:r>
            <a:r>
              <a:rPr lang="en-AU" altLang="en-US" sz="1800" i="1" baseline="-25000" dirty="0">
                <a:solidFill>
                  <a:srgbClr val="A50021"/>
                </a:solidFill>
              </a:rPr>
              <a:t>A</a:t>
            </a:r>
            <a:r>
              <a:rPr lang="en-AU" altLang="en-US" sz="1800" i="1" dirty="0">
                <a:solidFill>
                  <a:srgbClr val="A50021"/>
                </a:solidFill>
              </a:rPr>
              <a:t> = 25 A</a:t>
            </a:r>
          </a:p>
        </p:txBody>
      </p:sp>
      <p:graphicFrame>
        <p:nvGraphicFramePr>
          <p:cNvPr id="318561" name="Object 9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8594945"/>
              </p:ext>
            </p:extLst>
          </p:nvPr>
        </p:nvGraphicFramePr>
        <p:xfrm>
          <a:off x="6352579" y="1283003"/>
          <a:ext cx="922338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8" name="Equation" r:id="rId7" imgW="596641" imgH="444307" progId="Equation.3">
                  <p:embed/>
                </p:oleObj>
              </mc:Choice>
              <mc:Fallback>
                <p:oleObj name="Equation" r:id="rId7" imgW="596641" imgH="444307" progId="Equation.3">
                  <p:embed/>
                  <p:pic>
                    <p:nvPicPr>
                      <p:cNvPr id="0" name="Object 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2579" y="1283003"/>
                        <a:ext cx="922338" cy="687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8562" name="Object 9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2171286"/>
              </p:ext>
            </p:extLst>
          </p:nvPr>
        </p:nvGraphicFramePr>
        <p:xfrm>
          <a:off x="6362104" y="2095516"/>
          <a:ext cx="1058863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9" name="Equation" r:id="rId9" imgW="685800" imgH="393480" progId="Equation.3">
                  <p:embed/>
                </p:oleObj>
              </mc:Choice>
              <mc:Fallback>
                <p:oleObj name="Equation" r:id="rId9" imgW="685800" imgH="393480" progId="Equation.3">
                  <p:embed/>
                  <p:pic>
                    <p:nvPicPr>
                      <p:cNvPr id="0" name="Object 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2104" y="2095516"/>
                        <a:ext cx="1058863" cy="608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8563" name="Text Box 99"/>
          <p:cNvSpPr txBox="1">
            <a:spLocks noChangeArrowheads="1"/>
          </p:cNvSpPr>
          <p:nvPr/>
        </p:nvSpPr>
        <p:spPr bwMode="auto">
          <a:xfrm>
            <a:off x="6362104" y="2828487"/>
            <a:ext cx="1028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5002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i="1" dirty="0">
                <a:solidFill>
                  <a:srgbClr val="A50021"/>
                </a:solidFill>
              </a:rPr>
              <a:t>I</a:t>
            </a:r>
            <a:r>
              <a:rPr lang="en-AU" altLang="en-US" sz="1800" i="1" baseline="-25000" dirty="0">
                <a:solidFill>
                  <a:srgbClr val="A50021"/>
                </a:solidFill>
              </a:rPr>
              <a:t>F</a:t>
            </a:r>
            <a:r>
              <a:rPr lang="en-AU" altLang="en-US" sz="1800" i="1" dirty="0">
                <a:solidFill>
                  <a:srgbClr val="A50021"/>
                </a:solidFill>
              </a:rPr>
              <a:t> = 2 A</a:t>
            </a:r>
          </a:p>
        </p:txBody>
      </p:sp>
      <p:sp>
        <p:nvSpPr>
          <p:cNvPr id="318564" name="Text Box 100"/>
          <p:cNvSpPr txBox="1">
            <a:spLocks noChangeArrowheads="1"/>
          </p:cNvSpPr>
          <p:nvPr/>
        </p:nvSpPr>
        <p:spPr bwMode="auto">
          <a:xfrm>
            <a:off x="6300192" y="3320157"/>
            <a:ext cx="23225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I</a:t>
            </a:r>
            <a:r>
              <a:rPr lang="en-AU" altLang="en-US" sz="2000" baseline="-25000" dirty="0"/>
              <a:t>L</a:t>
            </a:r>
            <a:r>
              <a:rPr lang="en-AU" altLang="en-US" sz="2000" dirty="0"/>
              <a:t> = I</a:t>
            </a:r>
            <a:r>
              <a:rPr lang="en-AU" altLang="en-US" sz="2000" baseline="-25000" dirty="0"/>
              <a:t>A</a:t>
            </a:r>
            <a:r>
              <a:rPr lang="en-AU" altLang="en-US" sz="2000" dirty="0"/>
              <a:t> + I</a:t>
            </a:r>
            <a:r>
              <a:rPr lang="en-AU" altLang="en-US" sz="2000" baseline="-25000" dirty="0"/>
              <a:t>F</a:t>
            </a:r>
            <a:r>
              <a:rPr lang="en-AU" altLang="en-US" sz="2000" dirty="0"/>
              <a:t> = 27 A</a:t>
            </a:r>
          </a:p>
        </p:txBody>
      </p:sp>
      <p:sp>
        <p:nvSpPr>
          <p:cNvPr id="318565" name="Text Box 101"/>
          <p:cNvSpPr txBox="1">
            <a:spLocks noChangeArrowheads="1"/>
          </p:cNvSpPr>
          <p:nvPr/>
        </p:nvSpPr>
        <p:spPr bwMode="auto">
          <a:xfrm>
            <a:off x="939155" y="4904333"/>
            <a:ext cx="23066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I</a:t>
            </a:r>
            <a:r>
              <a:rPr lang="en-AU" altLang="en-US" sz="2000" baseline="-25000" dirty="0"/>
              <a:t>A</a:t>
            </a:r>
            <a:r>
              <a:rPr lang="en-AU" altLang="en-US" sz="2000" dirty="0"/>
              <a:t> = I</a:t>
            </a:r>
            <a:r>
              <a:rPr lang="en-AU" altLang="en-US" sz="2000" baseline="-25000" dirty="0"/>
              <a:t>L</a:t>
            </a:r>
            <a:r>
              <a:rPr lang="en-AU" altLang="en-US" sz="2000" dirty="0"/>
              <a:t> - I</a:t>
            </a:r>
            <a:r>
              <a:rPr lang="en-AU" altLang="en-US" sz="2000" baseline="-25000" dirty="0"/>
              <a:t>F</a:t>
            </a:r>
            <a:r>
              <a:rPr lang="en-AU" altLang="en-US" sz="2000" dirty="0"/>
              <a:t> = 30 A</a:t>
            </a:r>
          </a:p>
        </p:txBody>
      </p:sp>
      <p:sp>
        <p:nvSpPr>
          <p:cNvPr id="318566" name="Text Box 102"/>
          <p:cNvSpPr txBox="1">
            <a:spLocks noChangeArrowheads="1"/>
          </p:cNvSpPr>
          <p:nvPr/>
        </p:nvSpPr>
        <p:spPr bwMode="auto">
          <a:xfrm>
            <a:off x="2506018" y="4375943"/>
            <a:ext cx="113524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5002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i="1" dirty="0">
                <a:solidFill>
                  <a:srgbClr val="A50021"/>
                </a:solidFill>
              </a:rPr>
              <a:t>I</a:t>
            </a:r>
            <a:r>
              <a:rPr lang="en-AU" altLang="en-US" sz="2000" i="1" baseline="-25000" dirty="0">
                <a:solidFill>
                  <a:srgbClr val="A50021"/>
                </a:solidFill>
              </a:rPr>
              <a:t>F</a:t>
            </a:r>
            <a:r>
              <a:rPr lang="en-AU" altLang="en-US" sz="2000" i="1" dirty="0">
                <a:solidFill>
                  <a:srgbClr val="A50021"/>
                </a:solidFill>
              </a:rPr>
              <a:t> = 2 A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83568" y="1349695"/>
            <a:ext cx="3382167" cy="2547357"/>
            <a:chOff x="3325813" y="44624"/>
            <a:chExt cx="3382167" cy="2547357"/>
          </a:xfrm>
        </p:grpSpPr>
        <p:cxnSp>
          <p:nvCxnSpPr>
            <p:cNvPr id="22554" name="AutoShape 53"/>
            <p:cNvCxnSpPr>
              <a:cxnSpLocks noChangeShapeType="1"/>
              <a:stCxn id="22560" idx="2"/>
              <a:endCxn id="22582" idx="2"/>
            </p:cNvCxnSpPr>
            <p:nvPr/>
          </p:nvCxnSpPr>
          <p:spPr bwMode="auto">
            <a:xfrm rot="10800000">
              <a:off x="3466307" y="1988841"/>
              <a:ext cx="2280444" cy="440979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555" name="Text Box 54"/>
            <p:cNvSpPr txBox="1">
              <a:spLocks noChangeArrowheads="1"/>
            </p:cNvSpPr>
            <p:nvPr/>
          </p:nvSpPr>
          <p:spPr bwMode="auto">
            <a:xfrm>
              <a:off x="5886633" y="314474"/>
              <a:ext cx="42191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1800"/>
                <a:t>A</a:t>
              </a:r>
              <a:r>
                <a:rPr lang="en-AU" altLang="en-US" sz="1800" baseline="-25000"/>
                <a:t>1</a:t>
              </a:r>
              <a:endParaRPr lang="en-AU" altLang="en-US" sz="1800"/>
            </a:p>
          </p:txBody>
        </p:sp>
        <p:sp>
          <p:nvSpPr>
            <p:cNvPr id="22556" name="Text Box 55"/>
            <p:cNvSpPr txBox="1">
              <a:spLocks noChangeArrowheads="1"/>
            </p:cNvSpPr>
            <p:nvPr/>
          </p:nvSpPr>
          <p:spPr bwMode="auto">
            <a:xfrm>
              <a:off x="5861109" y="2222649"/>
              <a:ext cx="44755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1800" dirty="0"/>
                <a:t>A</a:t>
              </a:r>
              <a:r>
                <a:rPr lang="en-AU" altLang="en-US" sz="1800" baseline="-25000" dirty="0"/>
                <a:t>2</a:t>
              </a:r>
              <a:endParaRPr lang="en-AU" altLang="en-US" sz="1800" dirty="0"/>
            </a:p>
          </p:txBody>
        </p:sp>
        <p:sp>
          <p:nvSpPr>
            <p:cNvPr id="22557" name="Line 56"/>
            <p:cNvSpPr>
              <a:spLocks noChangeShapeType="1"/>
            </p:cNvSpPr>
            <p:nvPr/>
          </p:nvSpPr>
          <p:spPr bwMode="auto">
            <a:xfrm flipH="1">
              <a:off x="5803901" y="770087"/>
              <a:ext cx="0" cy="14636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22558" name="Text Box 57"/>
            <p:cNvSpPr txBox="1">
              <a:spLocks noChangeArrowheads="1"/>
            </p:cNvSpPr>
            <p:nvPr/>
          </p:nvSpPr>
          <p:spPr bwMode="auto">
            <a:xfrm>
              <a:off x="5869085" y="1347937"/>
              <a:ext cx="83889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800" dirty="0" smtClean="0">
                  <a:solidFill>
                    <a:srgbClr val="FF0000"/>
                  </a:solidFill>
                </a:rPr>
                <a:t>240V</a:t>
              </a:r>
              <a:endParaRPr lang="en-AU" alt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22559" name="Oval 58"/>
            <p:cNvSpPr>
              <a:spLocks noChangeArrowheads="1"/>
            </p:cNvSpPr>
            <p:nvPr/>
          </p:nvSpPr>
          <p:spPr bwMode="auto">
            <a:xfrm>
              <a:off x="5746751" y="474812"/>
              <a:ext cx="112713" cy="11271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560" name="Oval 59"/>
            <p:cNvSpPr>
              <a:spLocks noChangeArrowheads="1"/>
            </p:cNvSpPr>
            <p:nvPr/>
          </p:nvSpPr>
          <p:spPr bwMode="auto">
            <a:xfrm>
              <a:off x="5746751" y="2373462"/>
              <a:ext cx="112713" cy="11271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562" name="Rectangle 61"/>
            <p:cNvSpPr>
              <a:spLocks noChangeArrowheads="1"/>
            </p:cNvSpPr>
            <p:nvPr/>
          </p:nvSpPr>
          <p:spPr bwMode="auto">
            <a:xfrm>
              <a:off x="4676776" y="757791"/>
              <a:ext cx="168275" cy="311150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22563" name="Group 62"/>
            <p:cNvGrpSpPr>
              <a:grpSpLocks/>
            </p:cNvGrpSpPr>
            <p:nvPr/>
          </p:nvGrpSpPr>
          <p:grpSpPr bwMode="auto">
            <a:xfrm>
              <a:off x="4564063" y="1895624"/>
              <a:ext cx="393700" cy="393700"/>
              <a:chOff x="2902" y="1344"/>
              <a:chExt cx="317" cy="317"/>
            </a:xfrm>
          </p:grpSpPr>
          <p:grpSp>
            <p:nvGrpSpPr>
              <p:cNvPr id="22587" name="Group 63"/>
              <p:cNvGrpSpPr>
                <a:grpSpLocks/>
              </p:cNvGrpSpPr>
              <p:nvPr/>
            </p:nvGrpSpPr>
            <p:grpSpPr bwMode="auto">
              <a:xfrm>
                <a:off x="2902" y="1424"/>
                <a:ext cx="317" cy="33"/>
                <a:chOff x="2902" y="1276"/>
                <a:chExt cx="317" cy="33"/>
              </a:xfrm>
            </p:grpSpPr>
            <p:sp>
              <p:nvSpPr>
                <p:cNvPr id="22594" name="Line 64"/>
                <p:cNvSpPr>
                  <a:spLocks noChangeShapeType="1"/>
                </p:cNvSpPr>
                <p:nvPr/>
              </p:nvSpPr>
              <p:spPr bwMode="auto">
                <a:xfrm>
                  <a:off x="2902" y="1276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2595" name="Line 65"/>
                <p:cNvSpPr>
                  <a:spLocks noChangeShapeType="1"/>
                </p:cNvSpPr>
                <p:nvPr/>
              </p:nvSpPr>
              <p:spPr bwMode="auto">
                <a:xfrm>
                  <a:off x="2970" y="1309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22588" name="Line 66"/>
              <p:cNvSpPr>
                <a:spLocks noChangeShapeType="1"/>
              </p:cNvSpPr>
              <p:nvPr/>
            </p:nvSpPr>
            <p:spPr bwMode="auto">
              <a:xfrm>
                <a:off x="3061" y="1457"/>
                <a:ext cx="0" cy="9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grpSp>
            <p:nvGrpSpPr>
              <p:cNvPr id="22589" name="Group 67"/>
              <p:cNvGrpSpPr>
                <a:grpSpLocks/>
              </p:cNvGrpSpPr>
              <p:nvPr/>
            </p:nvGrpSpPr>
            <p:grpSpPr bwMode="auto">
              <a:xfrm>
                <a:off x="2902" y="1559"/>
                <a:ext cx="317" cy="34"/>
                <a:chOff x="2902" y="1559"/>
                <a:chExt cx="317" cy="34"/>
              </a:xfrm>
            </p:grpSpPr>
            <p:sp>
              <p:nvSpPr>
                <p:cNvPr id="22592" name="Line 68"/>
                <p:cNvSpPr>
                  <a:spLocks noChangeShapeType="1"/>
                </p:cNvSpPr>
                <p:nvPr/>
              </p:nvSpPr>
              <p:spPr bwMode="auto">
                <a:xfrm>
                  <a:off x="2902" y="1559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2593" name="Line 69"/>
                <p:cNvSpPr>
                  <a:spLocks noChangeShapeType="1"/>
                </p:cNvSpPr>
                <p:nvPr/>
              </p:nvSpPr>
              <p:spPr bwMode="auto">
                <a:xfrm>
                  <a:off x="2970" y="1593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22590" name="Line 70"/>
              <p:cNvSpPr>
                <a:spLocks noChangeShapeType="1"/>
              </p:cNvSpPr>
              <p:nvPr/>
            </p:nvSpPr>
            <p:spPr bwMode="auto">
              <a:xfrm>
                <a:off x="3061" y="1344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22591" name="Line 71"/>
              <p:cNvSpPr>
                <a:spLocks noChangeShapeType="1"/>
              </p:cNvSpPr>
              <p:nvPr/>
            </p:nvSpPr>
            <p:spPr bwMode="auto">
              <a:xfrm>
                <a:off x="3061" y="1593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  <p:cxnSp>
          <p:nvCxnSpPr>
            <p:cNvPr id="22564" name="AutoShape 72"/>
            <p:cNvCxnSpPr>
              <a:cxnSpLocks noChangeShapeType="1"/>
              <a:stCxn id="22562" idx="2"/>
              <a:endCxn id="22575" idx="0"/>
            </p:cNvCxnSpPr>
            <p:nvPr/>
          </p:nvCxnSpPr>
          <p:spPr bwMode="auto">
            <a:xfrm>
              <a:off x="4760914" y="1068941"/>
              <a:ext cx="0" cy="24002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565" name="Text Box 73"/>
            <p:cNvSpPr txBox="1">
              <a:spLocks noChangeArrowheads="1"/>
            </p:cNvSpPr>
            <p:nvPr/>
          </p:nvSpPr>
          <p:spPr bwMode="auto">
            <a:xfrm>
              <a:off x="4929188" y="728700"/>
              <a:ext cx="74571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l-GR" altLang="en-US" sz="1800" dirty="0" smtClean="0">
                  <a:solidFill>
                    <a:srgbClr val="FF0000"/>
                  </a:solidFill>
                </a:rPr>
                <a:t>0.3Ω</a:t>
              </a:r>
              <a:endParaRPr lang="el-GR" alt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22566" name="Text Box 74"/>
            <p:cNvSpPr txBox="1">
              <a:spLocks noChangeArrowheads="1"/>
            </p:cNvSpPr>
            <p:nvPr/>
          </p:nvSpPr>
          <p:spPr bwMode="auto">
            <a:xfrm>
              <a:off x="4929188" y="1922612"/>
              <a:ext cx="75854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800" dirty="0" smtClean="0">
                  <a:solidFill>
                    <a:srgbClr val="FF0000"/>
                  </a:solidFill>
                </a:rPr>
                <a:t>220V</a:t>
              </a:r>
              <a:endParaRPr lang="en-AU" alt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22567" name="Text Box 75"/>
            <p:cNvSpPr txBox="1">
              <a:spLocks noChangeArrowheads="1"/>
            </p:cNvSpPr>
            <p:nvPr/>
          </p:nvSpPr>
          <p:spPr bwMode="auto">
            <a:xfrm>
              <a:off x="5224769" y="44624"/>
              <a:ext cx="396262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800" dirty="0"/>
                <a:t>I</a:t>
              </a:r>
              <a:r>
                <a:rPr lang="en-AU" altLang="en-US" sz="1800" baseline="-25000" dirty="0"/>
                <a:t>L</a:t>
              </a:r>
              <a:endParaRPr lang="en-AU" altLang="en-US" sz="1800" dirty="0"/>
            </a:p>
          </p:txBody>
        </p:sp>
        <p:sp>
          <p:nvSpPr>
            <p:cNvPr id="22568" name="AutoShape 76"/>
            <p:cNvSpPr>
              <a:spLocks noChangeArrowheads="1"/>
            </p:cNvSpPr>
            <p:nvPr/>
          </p:nvSpPr>
          <p:spPr bwMode="auto">
            <a:xfrm flipH="1">
              <a:off x="5183188" y="386423"/>
              <a:ext cx="479425" cy="84138"/>
            </a:xfrm>
            <a:prstGeom prst="rightArrow">
              <a:avLst>
                <a:gd name="adj1" fmla="val 50000"/>
                <a:gd name="adj2" fmla="val 142453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575" name="Rectangle 83"/>
            <p:cNvSpPr>
              <a:spLocks noChangeArrowheads="1"/>
            </p:cNvSpPr>
            <p:nvPr/>
          </p:nvSpPr>
          <p:spPr bwMode="auto">
            <a:xfrm>
              <a:off x="4676776" y="1308964"/>
              <a:ext cx="168275" cy="28892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576" name="Text Box 84"/>
            <p:cNvSpPr txBox="1">
              <a:spLocks noChangeArrowheads="1"/>
            </p:cNvSpPr>
            <p:nvPr/>
          </p:nvSpPr>
          <p:spPr bwMode="auto">
            <a:xfrm>
              <a:off x="4929188" y="1268760"/>
              <a:ext cx="74571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l-GR" altLang="en-US" sz="1800" dirty="0" smtClean="0">
                  <a:solidFill>
                    <a:srgbClr val="FF0000"/>
                  </a:solidFill>
                </a:rPr>
                <a:t>0.5Ω</a:t>
              </a:r>
              <a:endParaRPr lang="en-AU" altLang="en-US" sz="1800" dirty="0">
                <a:solidFill>
                  <a:srgbClr val="FF0000"/>
                </a:solidFill>
              </a:endParaRPr>
            </a:p>
          </p:txBody>
        </p:sp>
        <p:cxnSp>
          <p:nvCxnSpPr>
            <p:cNvPr id="22577" name="AutoShape 85"/>
            <p:cNvCxnSpPr>
              <a:cxnSpLocks noChangeShapeType="1"/>
              <a:stCxn id="22575" idx="2"/>
              <a:endCxn id="22590" idx="1"/>
            </p:cNvCxnSpPr>
            <p:nvPr/>
          </p:nvCxnSpPr>
          <p:spPr bwMode="auto">
            <a:xfrm>
              <a:off x="4760914" y="1597889"/>
              <a:ext cx="621" cy="382188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578" name="Text Box 86"/>
            <p:cNvSpPr txBox="1">
              <a:spLocks noChangeArrowheads="1"/>
            </p:cNvSpPr>
            <p:nvPr/>
          </p:nvSpPr>
          <p:spPr bwMode="auto">
            <a:xfrm>
              <a:off x="3923774" y="44624"/>
              <a:ext cx="40427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800"/>
                <a:t>I</a:t>
              </a:r>
              <a:r>
                <a:rPr lang="en-AU" altLang="en-US" sz="1800" baseline="-25000"/>
                <a:t>F</a:t>
              </a:r>
              <a:endParaRPr lang="en-AU" altLang="en-US" sz="1800"/>
            </a:p>
          </p:txBody>
        </p:sp>
        <p:sp>
          <p:nvSpPr>
            <p:cNvPr id="22582" name="Rectangle 90"/>
            <p:cNvSpPr>
              <a:spLocks noChangeArrowheads="1"/>
            </p:cNvSpPr>
            <p:nvPr/>
          </p:nvSpPr>
          <p:spPr bwMode="auto">
            <a:xfrm>
              <a:off x="3325813" y="1453852"/>
              <a:ext cx="280988" cy="534988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583" name="Text Box 91"/>
            <p:cNvSpPr txBox="1">
              <a:spLocks noChangeArrowheads="1"/>
            </p:cNvSpPr>
            <p:nvPr/>
          </p:nvSpPr>
          <p:spPr bwMode="auto">
            <a:xfrm>
              <a:off x="3671784" y="1536680"/>
              <a:ext cx="79220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l-GR" altLang="en-US" sz="1800" dirty="0" smtClean="0">
                  <a:solidFill>
                    <a:srgbClr val="FF0000"/>
                  </a:solidFill>
                </a:rPr>
                <a:t>120Ω</a:t>
              </a:r>
              <a:endParaRPr lang="en-AU" alt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22584" name="AutoShape 92"/>
            <p:cNvSpPr>
              <a:spLocks noChangeArrowheads="1"/>
            </p:cNvSpPr>
            <p:nvPr/>
          </p:nvSpPr>
          <p:spPr bwMode="auto">
            <a:xfrm flipH="1">
              <a:off x="3886201" y="386423"/>
              <a:ext cx="479425" cy="84138"/>
            </a:xfrm>
            <a:prstGeom prst="rightArrow">
              <a:avLst>
                <a:gd name="adj1" fmla="val 50000"/>
                <a:gd name="adj2" fmla="val 142453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585" name="Text Box 93"/>
            <p:cNvSpPr txBox="1">
              <a:spLocks noChangeArrowheads="1"/>
            </p:cNvSpPr>
            <p:nvPr/>
          </p:nvSpPr>
          <p:spPr bwMode="auto">
            <a:xfrm>
              <a:off x="4051301" y="819751"/>
              <a:ext cx="42351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800" dirty="0"/>
                <a:t>I</a:t>
              </a:r>
              <a:r>
                <a:rPr lang="en-AU" altLang="en-US" sz="1800" baseline="-25000" dirty="0"/>
                <a:t>A</a:t>
              </a:r>
              <a:endParaRPr lang="en-AU" altLang="en-US" sz="1800" dirty="0"/>
            </a:p>
          </p:txBody>
        </p:sp>
        <p:sp>
          <p:nvSpPr>
            <p:cNvPr id="22586" name="AutoShape 94"/>
            <p:cNvSpPr>
              <a:spLocks noChangeArrowheads="1"/>
            </p:cNvSpPr>
            <p:nvPr/>
          </p:nvSpPr>
          <p:spPr bwMode="auto">
            <a:xfrm rot="5400000" flipV="1">
              <a:off x="4311651" y="962348"/>
              <a:ext cx="479425" cy="84138"/>
            </a:xfrm>
            <a:prstGeom prst="rightArrow">
              <a:avLst>
                <a:gd name="adj1" fmla="val 50000"/>
                <a:gd name="adj2" fmla="val 142453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69" name="AutoShape 53"/>
            <p:cNvCxnSpPr>
              <a:cxnSpLocks noChangeShapeType="1"/>
              <a:stCxn id="22560" idx="2"/>
              <a:endCxn id="22591" idx="0"/>
            </p:cNvCxnSpPr>
            <p:nvPr/>
          </p:nvCxnSpPr>
          <p:spPr bwMode="auto">
            <a:xfrm rot="10800000">
              <a:off x="4761535" y="2204871"/>
              <a:ext cx="985217" cy="224948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AutoShape 53"/>
            <p:cNvCxnSpPr>
              <a:cxnSpLocks noChangeShapeType="1"/>
              <a:stCxn id="22559" idx="2"/>
              <a:endCxn id="22582" idx="0"/>
            </p:cNvCxnSpPr>
            <p:nvPr/>
          </p:nvCxnSpPr>
          <p:spPr bwMode="auto">
            <a:xfrm rot="10800000" flipV="1">
              <a:off x="3466307" y="531168"/>
              <a:ext cx="2280444" cy="922683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" name="AutoShape 53"/>
            <p:cNvCxnSpPr>
              <a:cxnSpLocks noChangeShapeType="1"/>
              <a:stCxn id="22559" idx="2"/>
              <a:endCxn id="22562" idx="0"/>
            </p:cNvCxnSpPr>
            <p:nvPr/>
          </p:nvCxnSpPr>
          <p:spPr bwMode="auto">
            <a:xfrm rot="10800000" flipV="1">
              <a:off x="4760915" y="531169"/>
              <a:ext cx="985837" cy="226622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80" name="Text Box 4"/>
          <p:cNvSpPr txBox="1">
            <a:spLocks noChangeArrowheads="1"/>
          </p:cNvSpPr>
          <p:nvPr/>
        </p:nvSpPr>
        <p:spPr bwMode="auto">
          <a:xfrm>
            <a:off x="472854" y="223192"/>
            <a:ext cx="8198292" cy="1089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623888" indent="-623888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indent="0" eaLnBrk="1" hangingPunct="1">
              <a:lnSpc>
                <a:spcPct val="120000"/>
              </a:lnSpc>
            </a:pPr>
            <a:r>
              <a:rPr lang="en-AU" altLang="en-US" sz="1800" dirty="0" smtClean="0"/>
              <a:t>Calculate the line current drawn by a 240 Volt Compound </a:t>
            </a:r>
            <a:r>
              <a:rPr lang="en-AU" altLang="en-US" sz="1800" dirty="0"/>
              <a:t>Motor </a:t>
            </a:r>
            <a:r>
              <a:rPr lang="en-AU" altLang="en-US" sz="1800" dirty="0" smtClean="0"/>
              <a:t>with a Shunt Field resistance of 120 </a:t>
            </a:r>
            <a:r>
              <a:rPr lang="el-GR" altLang="en-US" sz="1800" dirty="0" smtClean="0"/>
              <a:t>Ω</a:t>
            </a:r>
            <a:r>
              <a:rPr lang="en-AU" altLang="en-US" sz="1800" dirty="0" smtClean="0"/>
              <a:t>, a Series Field resistance of 0.3 </a:t>
            </a:r>
            <a:r>
              <a:rPr lang="el-GR" altLang="en-US" sz="1800" dirty="0" smtClean="0"/>
              <a:t>Ω</a:t>
            </a:r>
            <a:r>
              <a:rPr lang="en-AU" altLang="en-US" sz="1800" dirty="0" smtClean="0"/>
              <a:t> and an </a:t>
            </a:r>
            <a:r>
              <a:rPr lang="en-AU" altLang="en-US" sz="1800" dirty="0"/>
              <a:t>armature </a:t>
            </a:r>
            <a:r>
              <a:rPr lang="en-AU" altLang="en-US" sz="1800" dirty="0" smtClean="0"/>
              <a:t>resistance of 0.5 </a:t>
            </a:r>
            <a:r>
              <a:rPr lang="el-GR" altLang="en-US" sz="1800" dirty="0" smtClean="0"/>
              <a:t>Ω</a:t>
            </a:r>
            <a:r>
              <a:rPr lang="en-AU" altLang="en-US" sz="1800" dirty="0" smtClean="0"/>
              <a:t> if its Back EMF 220 Volts.</a:t>
            </a:r>
            <a:endParaRPr lang="en-AU" altLang="en-US" sz="1800" dirty="0"/>
          </a:p>
        </p:txBody>
      </p:sp>
      <p:sp>
        <p:nvSpPr>
          <p:cNvPr id="81" name="Text Box 4"/>
          <p:cNvSpPr txBox="1">
            <a:spLocks noChangeArrowheads="1"/>
          </p:cNvSpPr>
          <p:nvPr/>
        </p:nvSpPr>
        <p:spPr bwMode="auto">
          <a:xfrm>
            <a:off x="472854" y="3825044"/>
            <a:ext cx="8198292" cy="42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623888" indent="-623888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indent="0" eaLnBrk="1" hangingPunct="1">
              <a:lnSpc>
                <a:spcPct val="120000"/>
              </a:lnSpc>
            </a:pPr>
            <a:r>
              <a:rPr lang="en-AU" altLang="en-US" sz="1800" dirty="0" smtClean="0"/>
              <a:t>Calculate the new Back EMF if the line current changes to 32 A.</a:t>
            </a:r>
            <a:endParaRPr lang="en-AU" altLang="en-US" sz="1800" dirty="0"/>
          </a:p>
        </p:txBody>
      </p:sp>
      <p:sp>
        <p:nvSpPr>
          <p:cNvPr id="82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18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8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18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18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18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8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8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18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18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18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18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18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18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471" grpId="0"/>
      <p:bldP spid="318472" grpId="0"/>
      <p:bldP spid="318473" grpId="0"/>
      <p:bldP spid="318474" grpId="0"/>
      <p:bldP spid="318564" grpId="0"/>
      <p:bldP spid="318565" grpId="0"/>
      <p:bldP spid="81" grpId="0"/>
      <p:bldP spid="8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5DF8-CADF-4FD8-8D35-C0073E0843C3}" type="datetime1">
              <a:rPr lang="en-AU" altLang="en-US" smtClean="0">
                <a:solidFill>
                  <a:srgbClr val="000000"/>
                </a:solidFill>
              </a:rPr>
              <a:pPr/>
              <a:t>27/11/2018</a:t>
            </a:fld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7AD88-9704-4E55-8DB8-F10EBAA5836A}" type="slidenum">
              <a:rPr lang="en-AU" altLang="en-US" smtClean="0">
                <a:solidFill>
                  <a:srgbClr val="000000"/>
                </a:solidFill>
              </a:rPr>
              <a:pPr/>
              <a:t>22</a:t>
            </a:fld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5" name="Text Box 132"/>
          <p:cNvSpPr txBox="1">
            <a:spLocks noChangeArrowheads="1"/>
          </p:cNvSpPr>
          <p:nvPr/>
        </p:nvSpPr>
        <p:spPr bwMode="auto">
          <a:xfrm>
            <a:off x="254789" y="71917"/>
            <a:ext cx="394851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AU"/>
            </a:defPPr>
            <a:lvl1pPr algn="l"/>
          </a:lstStyle>
          <a:p>
            <a:r>
              <a:rPr lang="en-AU" altLang="en-US" dirty="0" smtClean="0"/>
              <a:t>Losses &amp; Efficiency</a:t>
            </a:r>
            <a:endParaRPr lang="en-AU" altLang="en-US" dirty="0"/>
          </a:p>
        </p:txBody>
      </p:sp>
      <p:sp>
        <p:nvSpPr>
          <p:cNvPr id="6" name="Text Box 132"/>
          <p:cNvSpPr txBox="1">
            <a:spLocks noChangeArrowheads="1"/>
          </p:cNvSpPr>
          <p:nvPr/>
        </p:nvSpPr>
        <p:spPr bwMode="auto">
          <a:xfrm>
            <a:off x="250825" y="3717032"/>
            <a:ext cx="86423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1800" dirty="0" smtClean="0">
                <a:solidFill>
                  <a:srgbClr val="000000"/>
                </a:solidFill>
              </a:rPr>
              <a:t>A machine is 100% efficient if the Power Out is the same as the Power In</a:t>
            </a:r>
            <a:endParaRPr lang="en-AU" altLang="en-US" sz="1800" dirty="0">
              <a:solidFill>
                <a:srgbClr val="000000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2268000" y="1407927"/>
            <a:ext cx="4608000" cy="1656000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 anchor="ctr">
            <a:spAutoFit/>
          </a:bodyPr>
          <a:lstStyle/>
          <a:p>
            <a:pPr algn="l"/>
            <a:endParaRPr lang="en-AU" sz="2000" dirty="0"/>
          </a:p>
        </p:txBody>
      </p:sp>
      <p:sp>
        <p:nvSpPr>
          <p:cNvPr id="8" name="Text Box 132"/>
          <p:cNvSpPr txBox="1">
            <a:spLocks noChangeArrowheads="1"/>
          </p:cNvSpPr>
          <p:nvPr/>
        </p:nvSpPr>
        <p:spPr bwMode="auto">
          <a:xfrm>
            <a:off x="-1" y="1943540"/>
            <a:ext cx="2160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AU"/>
            </a:defPPr>
            <a:lvl1pPr algn="l"/>
          </a:lstStyle>
          <a:p>
            <a:pPr algn="r"/>
            <a:r>
              <a:rPr lang="en-AU" altLang="en-US" dirty="0" smtClean="0"/>
              <a:t>Power In</a:t>
            </a:r>
            <a:endParaRPr lang="en-AU" altLang="en-US" dirty="0"/>
          </a:p>
        </p:txBody>
      </p:sp>
      <p:sp>
        <p:nvSpPr>
          <p:cNvPr id="9" name="Text Box 132"/>
          <p:cNvSpPr txBox="1">
            <a:spLocks noChangeArrowheads="1"/>
          </p:cNvSpPr>
          <p:nvPr/>
        </p:nvSpPr>
        <p:spPr bwMode="auto">
          <a:xfrm>
            <a:off x="6984000" y="1943540"/>
            <a:ext cx="217399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AU"/>
            </a:defPPr>
            <a:lvl1pPr algn="l"/>
          </a:lstStyle>
          <a:p>
            <a:r>
              <a:rPr lang="en-AU" altLang="en-US" dirty="0" smtClean="0"/>
              <a:t>Power Out</a:t>
            </a:r>
            <a:endParaRPr lang="en-AU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132"/>
              <p:cNvSpPr txBox="1">
                <a:spLocks noChangeArrowheads="1"/>
              </p:cNvSpPr>
              <p:nvPr/>
            </p:nvSpPr>
            <p:spPr bwMode="auto">
              <a:xfrm>
                <a:off x="3652582" y="4494388"/>
                <a:ext cx="1838837" cy="10948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AU"/>
                </a:defPPr>
                <a:lvl1pPr algn="l"/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altLang="en-US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AU" alt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AU" alt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altLang="en-US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altLang="en-US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AU" altLang="en-US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𝑂𝑢𝑡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altLang="en-US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altLang="en-US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AU" altLang="en-US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AU" altLang="en-US" dirty="0"/>
              </a:p>
            </p:txBody>
          </p:sp>
        </mc:Choice>
        <mc:Fallback xmlns="">
          <p:sp>
            <p:nvSpPr>
              <p:cNvPr id="10" name="Text Box 1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52582" y="4494388"/>
                <a:ext cx="1838837" cy="10948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980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lock Arc 18"/>
          <p:cNvSpPr/>
          <p:nvPr/>
        </p:nvSpPr>
        <p:spPr>
          <a:xfrm rot="3244533" flipV="1">
            <a:off x="3819759" y="2658332"/>
            <a:ext cx="1224000" cy="900000"/>
          </a:xfrm>
          <a:prstGeom prst="blockArc">
            <a:avLst/>
          </a:prstGeom>
          <a:solidFill>
            <a:srgbClr val="66FFFF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AU" sz="2000" dirty="0"/>
          </a:p>
        </p:txBody>
      </p:sp>
      <p:sp>
        <p:nvSpPr>
          <p:cNvPr id="20" name="Block Arc 19"/>
          <p:cNvSpPr/>
          <p:nvPr/>
        </p:nvSpPr>
        <p:spPr>
          <a:xfrm rot="2220000" flipV="1">
            <a:off x="2711876" y="2885659"/>
            <a:ext cx="2306778" cy="1116000"/>
          </a:xfrm>
          <a:prstGeom prst="blockArc">
            <a:avLst>
              <a:gd name="adj1" fmla="val 9883835"/>
              <a:gd name="adj2" fmla="val 21574272"/>
              <a:gd name="adj3" fmla="val 25549"/>
            </a:avLst>
          </a:prstGeom>
          <a:solidFill>
            <a:srgbClr val="66FFFF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AU" sz="2000" dirty="0"/>
          </a:p>
        </p:txBody>
      </p:sp>
      <p:sp>
        <p:nvSpPr>
          <p:cNvPr id="18" name="Block Arc 17"/>
          <p:cNvSpPr/>
          <p:nvPr/>
        </p:nvSpPr>
        <p:spPr>
          <a:xfrm rot="3244533" flipV="1">
            <a:off x="4962579" y="2284048"/>
            <a:ext cx="1008379" cy="883155"/>
          </a:xfrm>
          <a:prstGeom prst="blockArc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AU" sz="2000" dirty="0"/>
          </a:p>
        </p:txBody>
      </p:sp>
      <p:sp>
        <p:nvSpPr>
          <p:cNvPr id="13" name="Chevron 12"/>
          <p:cNvSpPr/>
          <p:nvPr/>
        </p:nvSpPr>
        <p:spPr>
          <a:xfrm>
            <a:off x="4896252" y="1875927"/>
            <a:ext cx="1944000" cy="720000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 anchor="ctr">
            <a:spAutoFit/>
          </a:bodyPr>
          <a:lstStyle/>
          <a:p>
            <a:pPr algn="l"/>
            <a:endParaRPr lang="en-AU" sz="2000" dirty="0"/>
          </a:p>
        </p:txBody>
      </p:sp>
      <p:sp>
        <p:nvSpPr>
          <p:cNvPr id="12" name="Chevron 11"/>
          <p:cNvSpPr/>
          <p:nvPr/>
        </p:nvSpPr>
        <p:spPr>
          <a:xfrm>
            <a:off x="4020168" y="1767927"/>
            <a:ext cx="1944000" cy="936000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 anchor="ctr">
            <a:spAutoFit/>
          </a:bodyPr>
          <a:lstStyle/>
          <a:p>
            <a:pPr algn="l"/>
            <a:endParaRPr lang="en-AU" sz="2000" dirty="0"/>
          </a:p>
        </p:txBody>
      </p:sp>
      <p:sp>
        <p:nvSpPr>
          <p:cNvPr id="11" name="Chevron 10"/>
          <p:cNvSpPr/>
          <p:nvPr/>
        </p:nvSpPr>
        <p:spPr>
          <a:xfrm>
            <a:off x="3144084" y="1587927"/>
            <a:ext cx="1944000" cy="1296000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 anchor="ctr">
            <a:spAutoFit/>
          </a:bodyPr>
          <a:lstStyle/>
          <a:p>
            <a:pPr algn="l"/>
            <a:endParaRPr lang="en-AU" sz="2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5DF8-CADF-4FD8-8D35-C0073E0843C3}" type="datetime1">
              <a:rPr lang="en-AU" altLang="en-US" smtClean="0">
                <a:solidFill>
                  <a:srgbClr val="000000"/>
                </a:solidFill>
              </a:rPr>
              <a:pPr/>
              <a:t>27/11/2018</a:t>
            </a:fld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7AD88-9704-4E55-8DB8-F10EBAA5836A}" type="slidenum">
              <a:rPr lang="en-AU" altLang="en-US" smtClean="0">
                <a:solidFill>
                  <a:srgbClr val="000000"/>
                </a:solidFill>
              </a:rPr>
              <a:pPr/>
              <a:t>23</a:t>
            </a:fld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5" name="Text Box 132"/>
          <p:cNvSpPr txBox="1">
            <a:spLocks noChangeArrowheads="1"/>
          </p:cNvSpPr>
          <p:nvPr/>
        </p:nvSpPr>
        <p:spPr bwMode="auto">
          <a:xfrm>
            <a:off x="254789" y="71917"/>
            <a:ext cx="394851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AU"/>
            </a:defPPr>
            <a:lvl1pPr algn="l"/>
          </a:lstStyle>
          <a:p>
            <a:r>
              <a:rPr lang="en-AU" altLang="en-US" dirty="0" smtClean="0"/>
              <a:t>Losses &amp; Efficiency</a:t>
            </a:r>
            <a:endParaRPr lang="en-AU" altLang="en-US" dirty="0"/>
          </a:p>
        </p:txBody>
      </p:sp>
      <p:sp>
        <p:nvSpPr>
          <p:cNvPr id="6" name="Text Box 132"/>
          <p:cNvSpPr txBox="1">
            <a:spLocks noChangeArrowheads="1"/>
          </p:cNvSpPr>
          <p:nvPr/>
        </p:nvSpPr>
        <p:spPr bwMode="auto">
          <a:xfrm>
            <a:off x="250825" y="800708"/>
            <a:ext cx="86423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 dirty="0" smtClean="0">
                <a:solidFill>
                  <a:srgbClr val="FF0000"/>
                </a:solidFill>
              </a:rPr>
              <a:t>BUT machines have LOSSES</a:t>
            </a:r>
            <a:endParaRPr lang="en-AU" altLang="en-US" sz="2400" dirty="0">
              <a:solidFill>
                <a:srgbClr val="FF0000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2268000" y="1407927"/>
            <a:ext cx="1944000" cy="1656000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 anchor="ctr">
            <a:spAutoFit/>
          </a:bodyPr>
          <a:lstStyle/>
          <a:p>
            <a:pPr algn="l"/>
            <a:endParaRPr lang="en-AU" sz="2000" dirty="0"/>
          </a:p>
        </p:txBody>
      </p:sp>
      <p:sp>
        <p:nvSpPr>
          <p:cNvPr id="8" name="Text Box 132"/>
          <p:cNvSpPr txBox="1">
            <a:spLocks noChangeArrowheads="1"/>
          </p:cNvSpPr>
          <p:nvPr/>
        </p:nvSpPr>
        <p:spPr bwMode="auto">
          <a:xfrm>
            <a:off x="-1" y="1943540"/>
            <a:ext cx="2160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AU"/>
            </a:defPPr>
            <a:lvl1pPr algn="l"/>
          </a:lstStyle>
          <a:p>
            <a:pPr algn="r"/>
            <a:r>
              <a:rPr lang="en-AU" altLang="en-US" dirty="0" smtClean="0"/>
              <a:t>Power In</a:t>
            </a:r>
            <a:endParaRPr lang="en-AU" altLang="en-US" dirty="0"/>
          </a:p>
        </p:txBody>
      </p:sp>
      <p:sp>
        <p:nvSpPr>
          <p:cNvPr id="9" name="Text Box 132"/>
          <p:cNvSpPr txBox="1">
            <a:spLocks noChangeArrowheads="1"/>
          </p:cNvSpPr>
          <p:nvPr/>
        </p:nvSpPr>
        <p:spPr bwMode="auto">
          <a:xfrm>
            <a:off x="6984000" y="1943540"/>
            <a:ext cx="217399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AU"/>
            </a:defPPr>
            <a:lvl1pPr algn="l"/>
          </a:lstStyle>
          <a:p>
            <a:r>
              <a:rPr lang="en-AU" altLang="en-US" dirty="0" smtClean="0"/>
              <a:t>Power Out</a:t>
            </a:r>
            <a:endParaRPr lang="en-AU" altLang="en-US" dirty="0"/>
          </a:p>
        </p:txBody>
      </p:sp>
      <p:sp>
        <p:nvSpPr>
          <p:cNvPr id="14" name="Text Box 132"/>
          <p:cNvSpPr txBox="1">
            <a:spLocks noChangeArrowheads="1"/>
          </p:cNvSpPr>
          <p:nvPr/>
        </p:nvSpPr>
        <p:spPr bwMode="auto">
          <a:xfrm>
            <a:off x="3144084" y="2051261"/>
            <a:ext cx="34441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dirty="0" smtClean="0">
                <a:solidFill>
                  <a:srgbClr val="FFFF00"/>
                </a:solidFill>
              </a:rPr>
              <a:t>Power losses in a DC Motor</a:t>
            </a:r>
            <a:endParaRPr lang="en-AU" altLang="en-US" sz="1800" dirty="0">
              <a:solidFill>
                <a:srgbClr val="FFFF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64088" y="2910426"/>
            <a:ext cx="1980029" cy="338554"/>
          </a:xfrm>
          <a:prstGeom prst="rect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txBody>
          <a:bodyPr wrap="none" rtlCol="0" anchor="ctr">
            <a:spAutoFit/>
          </a:bodyPr>
          <a:lstStyle/>
          <a:p>
            <a:pPr algn="l"/>
            <a:r>
              <a:rPr lang="en-AU" sz="1600" dirty="0" smtClean="0">
                <a:solidFill>
                  <a:srgbClr val="0000CC"/>
                </a:solidFill>
              </a:rPr>
              <a:t>Copper (Cu) Losses</a:t>
            </a:r>
            <a:endParaRPr lang="en-AU" sz="1600" dirty="0">
              <a:solidFill>
                <a:srgbClr val="0000CC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35996" y="3392996"/>
            <a:ext cx="1752403" cy="338554"/>
          </a:xfrm>
          <a:prstGeom prst="rect">
            <a:avLst/>
          </a:prstGeom>
          <a:solidFill>
            <a:srgbClr val="66FFFF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 anchor="ctr">
            <a:spAutoFit/>
          </a:bodyPr>
          <a:lstStyle/>
          <a:p>
            <a:pPr algn="l"/>
            <a:r>
              <a:rPr lang="en-AU" sz="1600" dirty="0" smtClean="0">
                <a:solidFill>
                  <a:srgbClr val="FF0000"/>
                </a:solidFill>
              </a:rPr>
              <a:t>Iron (Fe) Losses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103948" y="3933056"/>
            <a:ext cx="2772000" cy="338554"/>
          </a:xfrm>
          <a:prstGeom prst="rect">
            <a:avLst/>
          </a:prstGeom>
          <a:solidFill>
            <a:srgbClr val="66FFFF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r>
              <a:rPr lang="en-AU" sz="1600" dirty="0" smtClean="0">
                <a:solidFill>
                  <a:srgbClr val="FF0000"/>
                </a:solidFill>
              </a:rPr>
              <a:t>Friction &amp; </a:t>
            </a:r>
            <a:r>
              <a:rPr lang="en-AU" sz="1600" dirty="0" err="1" smtClean="0">
                <a:solidFill>
                  <a:srgbClr val="FF0000"/>
                </a:solidFill>
              </a:rPr>
              <a:t>Windage</a:t>
            </a:r>
            <a:r>
              <a:rPr lang="en-AU" sz="1600" dirty="0" smtClean="0">
                <a:solidFill>
                  <a:srgbClr val="FF0000"/>
                </a:solidFill>
              </a:rPr>
              <a:t> Losses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21" name="Text Box 132"/>
          <p:cNvSpPr txBox="1">
            <a:spLocks noChangeArrowheads="1"/>
          </p:cNvSpPr>
          <p:nvPr/>
        </p:nvSpPr>
        <p:spPr bwMode="auto">
          <a:xfrm>
            <a:off x="107504" y="4254521"/>
            <a:ext cx="3528000" cy="1538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dirty="0" smtClean="0">
                <a:solidFill>
                  <a:srgbClr val="FF0000"/>
                </a:solidFill>
              </a:rPr>
              <a:t>Fixed Losses</a:t>
            </a:r>
          </a:p>
          <a:p>
            <a:pPr eaLnBrk="1" hangingPunct="1"/>
            <a:r>
              <a:rPr lang="en-AU" altLang="en-US" sz="2000" dirty="0" smtClean="0">
                <a:solidFill>
                  <a:srgbClr val="FF0000"/>
                </a:solidFill>
              </a:rPr>
              <a:t>Due to the construction and physical characteristics of the machine.</a:t>
            </a:r>
            <a:endParaRPr lang="en-AU" altLang="en-US" sz="2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 Box 132"/>
              <p:cNvSpPr txBox="1">
                <a:spLocks noChangeArrowheads="1"/>
              </p:cNvSpPr>
              <p:nvPr/>
            </p:nvSpPr>
            <p:spPr bwMode="auto">
              <a:xfrm>
                <a:off x="5724128" y="4439187"/>
                <a:ext cx="3528000" cy="13542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AU" altLang="en-US" sz="2400" dirty="0" smtClean="0">
                    <a:solidFill>
                      <a:schemeClr val="bg1">
                        <a:lumMod val="50000"/>
                      </a:schemeClr>
                    </a:solidFill>
                  </a:rPr>
                  <a:t>Variable Losses</a:t>
                </a:r>
              </a:p>
              <a:p>
                <a:pPr eaLnBrk="1" hangingPunct="1"/>
                <a:r>
                  <a:rPr lang="en-AU" altLang="en-US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Due to the operation of the machine, aka </a:t>
                </a:r>
                <a:r>
                  <a:rPr lang="en-AU" altLang="en-US" sz="28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altLang="en-US" sz="280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altLang="en-US" sz="2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p>
                        <m:r>
                          <a:rPr lang="en-AU" altLang="en-US" sz="28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AU" altLang="en-US" sz="28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AU" altLang="en-US" sz="280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AU" altLang="en-US" sz="2000" dirty="0" smtClean="0">
                    <a:solidFill>
                      <a:schemeClr val="bg1">
                        <a:lumMod val="50000"/>
                      </a:schemeClr>
                    </a:solidFill>
                  </a:rPr>
                  <a:t>losses.</a:t>
                </a:r>
                <a:endParaRPr lang="en-AU" altLang="en-US" sz="28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2" name="Text Box 1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24128" y="4439187"/>
                <a:ext cx="3528000" cy="1354217"/>
              </a:xfrm>
              <a:prstGeom prst="rect">
                <a:avLst/>
              </a:prstGeom>
              <a:blipFill>
                <a:blip r:embed="rId2"/>
                <a:stretch>
                  <a:fillRect l="-2763" t="-3604" r="-1900" b="-540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3288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6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5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6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18" grpId="0" animBg="1"/>
      <p:bldP spid="16" grpId="0" animBg="1"/>
      <p:bldP spid="15" grpId="0" animBg="1"/>
      <p:bldP spid="4" grpId="0" animBg="1"/>
      <p:bldP spid="21" grpId="0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lock Arc 18"/>
          <p:cNvSpPr/>
          <p:nvPr/>
        </p:nvSpPr>
        <p:spPr>
          <a:xfrm rot="3244533" flipV="1">
            <a:off x="3819759" y="2658332"/>
            <a:ext cx="1224000" cy="900000"/>
          </a:xfrm>
          <a:prstGeom prst="blockArc">
            <a:avLst/>
          </a:prstGeom>
          <a:solidFill>
            <a:srgbClr val="66FFFF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AU" sz="2000" dirty="0"/>
          </a:p>
        </p:txBody>
      </p:sp>
      <p:sp>
        <p:nvSpPr>
          <p:cNvPr id="20" name="Block Arc 19"/>
          <p:cNvSpPr/>
          <p:nvPr/>
        </p:nvSpPr>
        <p:spPr>
          <a:xfrm rot="2220000" flipV="1">
            <a:off x="2711876" y="2885659"/>
            <a:ext cx="2306778" cy="1116000"/>
          </a:xfrm>
          <a:prstGeom prst="blockArc">
            <a:avLst>
              <a:gd name="adj1" fmla="val 9883835"/>
              <a:gd name="adj2" fmla="val 21574272"/>
              <a:gd name="adj3" fmla="val 25549"/>
            </a:avLst>
          </a:prstGeom>
          <a:solidFill>
            <a:srgbClr val="66FFFF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AU" sz="2000" dirty="0"/>
          </a:p>
        </p:txBody>
      </p:sp>
      <p:sp>
        <p:nvSpPr>
          <p:cNvPr id="18" name="Block Arc 17"/>
          <p:cNvSpPr/>
          <p:nvPr/>
        </p:nvSpPr>
        <p:spPr>
          <a:xfrm rot="3244533" flipV="1">
            <a:off x="4962579" y="2284048"/>
            <a:ext cx="1008379" cy="883155"/>
          </a:xfrm>
          <a:prstGeom prst="blockArc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AU" sz="2000" dirty="0"/>
          </a:p>
        </p:txBody>
      </p:sp>
      <p:sp>
        <p:nvSpPr>
          <p:cNvPr id="13" name="Chevron 12"/>
          <p:cNvSpPr/>
          <p:nvPr/>
        </p:nvSpPr>
        <p:spPr>
          <a:xfrm>
            <a:off x="4896252" y="1875927"/>
            <a:ext cx="1944000" cy="720000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 anchor="ctr">
            <a:spAutoFit/>
          </a:bodyPr>
          <a:lstStyle/>
          <a:p>
            <a:pPr algn="l"/>
            <a:endParaRPr lang="en-AU" sz="2000" dirty="0"/>
          </a:p>
        </p:txBody>
      </p:sp>
      <p:sp>
        <p:nvSpPr>
          <p:cNvPr id="12" name="Chevron 11"/>
          <p:cNvSpPr/>
          <p:nvPr/>
        </p:nvSpPr>
        <p:spPr>
          <a:xfrm>
            <a:off x="4020168" y="1767927"/>
            <a:ext cx="1944000" cy="936000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 anchor="ctr">
            <a:spAutoFit/>
          </a:bodyPr>
          <a:lstStyle/>
          <a:p>
            <a:pPr algn="l"/>
            <a:endParaRPr lang="en-AU" sz="2000" dirty="0"/>
          </a:p>
        </p:txBody>
      </p:sp>
      <p:sp>
        <p:nvSpPr>
          <p:cNvPr id="11" name="Chevron 10"/>
          <p:cNvSpPr/>
          <p:nvPr/>
        </p:nvSpPr>
        <p:spPr>
          <a:xfrm>
            <a:off x="3144084" y="1587927"/>
            <a:ext cx="1944000" cy="1296000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 anchor="ctr">
            <a:spAutoFit/>
          </a:bodyPr>
          <a:lstStyle/>
          <a:p>
            <a:pPr algn="l"/>
            <a:endParaRPr lang="en-AU" sz="2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5DF8-CADF-4FD8-8D35-C0073E0843C3}" type="datetime1">
              <a:rPr lang="en-AU" altLang="en-US" smtClean="0">
                <a:solidFill>
                  <a:srgbClr val="000000"/>
                </a:solidFill>
              </a:rPr>
              <a:pPr/>
              <a:t>27/11/2018</a:t>
            </a:fld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7AD88-9704-4E55-8DB8-F10EBAA5836A}" type="slidenum">
              <a:rPr lang="en-AU" altLang="en-US" smtClean="0">
                <a:solidFill>
                  <a:srgbClr val="000000"/>
                </a:solidFill>
              </a:rPr>
              <a:pPr/>
              <a:t>24</a:t>
            </a:fld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5" name="Text Box 132"/>
          <p:cNvSpPr txBox="1">
            <a:spLocks noChangeArrowheads="1"/>
          </p:cNvSpPr>
          <p:nvPr/>
        </p:nvSpPr>
        <p:spPr bwMode="auto">
          <a:xfrm>
            <a:off x="254789" y="71917"/>
            <a:ext cx="394851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AU"/>
            </a:defPPr>
            <a:lvl1pPr algn="l"/>
          </a:lstStyle>
          <a:p>
            <a:r>
              <a:rPr lang="en-AU" altLang="en-US" dirty="0" smtClean="0"/>
              <a:t>Losses &amp; Efficiency</a:t>
            </a:r>
            <a:endParaRPr lang="en-AU" altLang="en-US" dirty="0"/>
          </a:p>
        </p:txBody>
      </p:sp>
      <p:sp>
        <p:nvSpPr>
          <p:cNvPr id="6" name="Text Box 132"/>
          <p:cNvSpPr txBox="1">
            <a:spLocks noChangeArrowheads="1"/>
          </p:cNvSpPr>
          <p:nvPr/>
        </p:nvSpPr>
        <p:spPr bwMode="auto">
          <a:xfrm>
            <a:off x="250825" y="800708"/>
            <a:ext cx="86423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 dirty="0" smtClean="0">
                <a:solidFill>
                  <a:srgbClr val="FF0000"/>
                </a:solidFill>
              </a:rPr>
              <a:t>BUT machines have LOSSES</a:t>
            </a:r>
            <a:endParaRPr lang="en-AU" altLang="en-US" sz="2400" dirty="0">
              <a:solidFill>
                <a:srgbClr val="FF0000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2268000" y="1407927"/>
            <a:ext cx="1944000" cy="1656000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 anchor="ctr">
            <a:spAutoFit/>
          </a:bodyPr>
          <a:lstStyle/>
          <a:p>
            <a:pPr algn="l"/>
            <a:endParaRPr lang="en-AU" sz="2000" dirty="0"/>
          </a:p>
        </p:txBody>
      </p:sp>
      <p:sp>
        <p:nvSpPr>
          <p:cNvPr id="8" name="Text Box 132"/>
          <p:cNvSpPr txBox="1">
            <a:spLocks noChangeArrowheads="1"/>
          </p:cNvSpPr>
          <p:nvPr/>
        </p:nvSpPr>
        <p:spPr bwMode="auto">
          <a:xfrm>
            <a:off x="-1" y="1943540"/>
            <a:ext cx="2160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AU"/>
            </a:defPPr>
            <a:lvl1pPr algn="l"/>
          </a:lstStyle>
          <a:p>
            <a:pPr algn="r"/>
            <a:r>
              <a:rPr lang="en-AU" altLang="en-US" dirty="0" smtClean="0"/>
              <a:t>Power In</a:t>
            </a:r>
            <a:endParaRPr lang="en-AU" altLang="en-US" dirty="0"/>
          </a:p>
        </p:txBody>
      </p:sp>
      <p:sp>
        <p:nvSpPr>
          <p:cNvPr id="9" name="Text Box 132"/>
          <p:cNvSpPr txBox="1">
            <a:spLocks noChangeArrowheads="1"/>
          </p:cNvSpPr>
          <p:nvPr/>
        </p:nvSpPr>
        <p:spPr bwMode="auto">
          <a:xfrm>
            <a:off x="6984000" y="1943540"/>
            <a:ext cx="217399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AU"/>
            </a:defPPr>
            <a:lvl1pPr algn="l"/>
          </a:lstStyle>
          <a:p>
            <a:r>
              <a:rPr lang="en-AU" altLang="en-US" dirty="0" smtClean="0"/>
              <a:t>Power Out</a:t>
            </a:r>
            <a:endParaRPr lang="en-AU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132"/>
              <p:cNvSpPr txBox="1">
                <a:spLocks noChangeArrowheads="1"/>
              </p:cNvSpPr>
              <p:nvPr/>
            </p:nvSpPr>
            <p:spPr bwMode="auto">
              <a:xfrm>
                <a:off x="3652582" y="4494388"/>
                <a:ext cx="1838837" cy="10948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en-AU"/>
                </a:defPPr>
                <a:lvl1pPr algn="l"/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altLang="en-US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AU" alt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AU" alt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altLang="en-US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altLang="en-US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AU" altLang="en-US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𝑂𝑢𝑡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altLang="en-US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altLang="en-US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AU" altLang="en-US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AU" altLang="en-US" dirty="0"/>
              </a:p>
            </p:txBody>
          </p:sp>
        </mc:Choice>
        <mc:Fallback xmlns="">
          <p:sp>
            <p:nvSpPr>
              <p:cNvPr id="10" name="Text Box 1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52582" y="4494388"/>
                <a:ext cx="1838837" cy="10948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 Box 132"/>
          <p:cNvSpPr txBox="1">
            <a:spLocks noChangeArrowheads="1"/>
          </p:cNvSpPr>
          <p:nvPr/>
        </p:nvSpPr>
        <p:spPr bwMode="auto">
          <a:xfrm>
            <a:off x="3144084" y="2051261"/>
            <a:ext cx="34441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 dirty="0" smtClean="0">
                <a:solidFill>
                  <a:srgbClr val="FFFF00"/>
                </a:solidFill>
              </a:rPr>
              <a:t>Power losses in a DC Motor</a:t>
            </a:r>
            <a:endParaRPr lang="en-AU" altLang="en-US" sz="1800" dirty="0">
              <a:solidFill>
                <a:srgbClr val="FFFF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64088" y="2910426"/>
            <a:ext cx="1980029" cy="338554"/>
          </a:xfrm>
          <a:prstGeom prst="rect">
            <a:avLst/>
          </a:prstGeom>
          <a:solidFill>
            <a:srgbClr val="3399FF"/>
          </a:solidFill>
          <a:ln>
            <a:solidFill>
              <a:srgbClr val="3399FF"/>
            </a:solidFill>
          </a:ln>
        </p:spPr>
        <p:txBody>
          <a:bodyPr wrap="none" rtlCol="0" anchor="ctr">
            <a:spAutoFit/>
          </a:bodyPr>
          <a:lstStyle/>
          <a:p>
            <a:pPr algn="l"/>
            <a:r>
              <a:rPr lang="en-AU" sz="1600" dirty="0" smtClean="0">
                <a:solidFill>
                  <a:srgbClr val="0000CC"/>
                </a:solidFill>
              </a:rPr>
              <a:t>Copper (Cu) Losses</a:t>
            </a:r>
            <a:endParaRPr lang="en-AU" sz="1600" dirty="0">
              <a:solidFill>
                <a:srgbClr val="0000CC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35996" y="3392996"/>
            <a:ext cx="1752403" cy="338554"/>
          </a:xfrm>
          <a:prstGeom prst="rect">
            <a:avLst/>
          </a:prstGeom>
          <a:solidFill>
            <a:srgbClr val="66FFFF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 anchor="ctr">
            <a:spAutoFit/>
          </a:bodyPr>
          <a:lstStyle/>
          <a:p>
            <a:pPr algn="l"/>
            <a:r>
              <a:rPr lang="en-AU" sz="1600" dirty="0" smtClean="0">
                <a:solidFill>
                  <a:srgbClr val="FF0000"/>
                </a:solidFill>
              </a:rPr>
              <a:t>Iron (Fe) Losses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103948" y="3933056"/>
            <a:ext cx="2772000" cy="338554"/>
          </a:xfrm>
          <a:prstGeom prst="rect">
            <a:avLst/>
          </a:prstGeom>
          <a:solidFill>
            <a:srgbClr val="66FFFF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r>
              <a:rPr lang="en-AU" sz="1600" dirty="0" smtClean="0">
                <a:solidFill>
                  <a:srgbClr val="FF0000"/>
                </a:solidFill>
              </a:rPr>
              <a:t>Friction &amp; </a:t>
            </a:r>
            <a:r>
              <a:rPr lang="en-AU" sz="1600" dirty="0" err="1" smtClean="0">
                <a:solidFill>
                  <a:srgbClr val="FF0000"/>
                </a:solidFill>
              </a:rPr>
              <a:t>Windage</a:t>
            </a:r>
            <a:r>
              <a:rPr lang="en-AU" sz="1600" dirty="0" smtClean="0">
                <a:solidFill>
                  <a:srgbClr val="FF0000"/>
                </a:solidFill>
              </a:rPr>
              <a:t> Losses</a:t>
            </a:r>
            <a:endParaRPr lang="en-AU" sz="1600" dirty="0">
              <a:solidFill>
                <a:srgbClr val="FF0000"/>
              </a:solidFill>
            </a:endParaRPr>
          </a:p>
        </p:txBody>
      </p:sp>
      <p:sp>
        <p:nvSpPr>
          <p:cNvPr id="21" name="Text Box 132"/>
          <p:cNvSpPr txBox="1">
            <a:spLocks noChangeArrowheads="1"/>
          </p:cNvSpPr>
          <p:nvPr/>
        </p:nvSpPr>
        <p:spPr bwMode="auto">
          <a:xfrm>
            <a:off x="6300192" y="3320988"/>
            <a:ext cx="21604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dirty="0" smtClean="0">
                <a:solidFill>
                  <a:srgbClr val="FF0000"/>
                </a:solidFill>
              </a:rPr>
              <a:t>Fixed Losses</a:t>
            </a:r>
            <a:endParaRPr lang="en-AU" altLang="en-US" sz="2000" dirty="0">
              <a:solidFill>
                <a:srgbClr val="FF0000"/>
              </a:solidFill>
            </a:endParaRPr>
          </a:p>
        </p:txBody>
      </p:sp>
      <p:sp>
        <p:nvSpPr>
          <p:cNvPr id="22" name="Text Box 132"/>
          <p:cNvSpPr txBox="1">
            <a:spLocks noChangeArrowheads="1"/>
          </p:cNvSpPr>
          <p:nvPr/>
        </p:nvSpPr>
        <p:spPr bwMode="auto">
          <a:xfrm>
            <a:off x="6552220" y="2456892"/>
            <a:ext cx="24482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dirty="0" smtClean="0">
                <a:solidFill>
                  <a:schemeClr val="bg1">
                    <a:lumMod val="50000"/>
                  </a:schemeClr>
                </a:solidFill>
              </a:rPr>
              <a:t>Variable Losses</a:t>
            </a:r>
            <a:endParaRPr lang="en-AU" alt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 Box 132"/>
          <p:cNvSpPr txBox="1">
            <a:spLocks noChangeArrowheads="1"/>
          </p:cNvSpPr>
          <p:nvPr/>
        </p:nvSpPr>
        <p:spPr bwMode="auto">
          <a:xfrm>
            <a:off x="250825" y="5975992"/>
            <a:ext cx="86423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1800" dirty="0" smtClean="0">
                <a:solidFill>
                  <a:schemeClr val="bg1">
                    <a:lumMod val="50000"/>
                  </a:schemeClr>
                </a:solidFill>
              </a:rPr>
              <a:t>Maximum efficiency </a:t>
            </a:r>
            <a:r>
              <a:rPr lang="en-AU" altLang="en-US" sz="1800" dirty="0" smtClean="0">
                <a:solidFill>
                  <a:srgbClr val="000000"/>
                </a:solidFill>
              </a:rPr>
              <a:t>occurs when the </a:t>
            </a:r>
            <a:r>
              <a:rPr lang="en-AU" altLang="en-US" sz="1800" dirty="0" smtClean="0">
                <a:solidFill>
                  <a:srgbClr val="FF0000"/>
                </a:solidFill>
              </a:rPr>
              <a:t>Fixed Losses </a:t>
            </a:r>
            <a:r>
              <a:rPr lang="en-AU" altLang="en-US" sz="1800" dirty="0" smtClean="0">
                <a:solidFill>
                  <a:schemeClr val="bg1">
                    <a:lumMod val="50000"/>
                  </a:schemeClr>
                </a:solidFill>
              </a:rPr>
              <a:t>= the Variable Losses</a:t>
            </a:r>
            <a:endParaRPr lang="en-AU" alt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75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F5B3EE-85B5-40D6-93B4-2F87B3C4E43A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F7213C-029B-473B-A319-84741C96970E}" type="slidenum">
              <a:rPr lang="en-AU"/>
              <a:pPr>
                <a:defRPr/>
              </a:pPr>
              <a:t>25</a:t>
            </a:fld>
            <a:endParaRPr lang="en-AU"/>
          </a:p>
        </p:txBody>
      </p:sp>
      <p:sp>
        <p:nvSpPr>
          <p:cNvPr id="319492" name="Text Box 4"/>
          <p:cNvSpPr txBox="1">
            <a:spLocks noChangeArrowheads="1"/>
          </p:cNvSpPr>
          <p:nvPr/>
        </p:nvSpPr>
        <p:spPr bwMode="auto">
          <a:xfrm>
            <a:off x="1655763" y="441325"/>
            <a:ext cx="58324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3600" b="1" i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Rotation Reversal</a:t>
            </a:r>
          </a:p>
        </p:txBody>
      </p:sp>
      <p:sp>
        <p:nvSpPr>
          <p:cNvPr id="319493" name="Text Box 5"/>
          <p:cNvSpPr txBox="1">
            <a:spLocks noChangeArrowheads="1"/>
          </p:cNvSpPr>
          <p:nvPr/>
        </p:nvSpPr>
        <p:spPr bwMode="auto">
          <a:xfrm>
            <a:off x="774700" y="2163763"/>
            <a:ext cx="75961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… To reverse the direction of rotation</a:t>
            </a:r>
          </a:p>
        </p:txBody>
      </p:sp>
      <p:sp>
        <p:nvSpPr>
          <p:cNvPr id="319494" name="Rectangle 6"/>
          <p:cNvSpPr>
            <a:spLocks noChangeArrowheads="1"/>
          </p:cNvSpPr>
          <p:nvPr/>
        </p:nvSpPr>
        <p:spPr bwMode="auto">
          <a:xfrm>
            <a:off x="1295400" y="2830513"/>
            <a:ext cx="68770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of a DC Motor the </a:t>
            </a:r>
            <a:r>
              <a:rPr lang="en-AU" altLang="en-US" dirty="0" smtClean="0"/>
              <a:t>relationship</a:t>
            </a:r>
            <a:endParaRPr lang="en-AU" altLang="en-US" dirty="0"/>
          </a:p>
        </p:txBody>
      </p:sp>
      <p:sp>
        <p:nvSpPr>
          <p:cNvPr id="319495" name="Rectangle 7"/>
          <p:cNvSpPr>
            <a:spLocks noChangeArrowheads="1"/>
          </p:cNvSpPr>
          <p:nvPr/>
        </p:nvSpPr>
        <p:spPr bwMode="auto">
          <a:xfrm>
            <a:off x="1295400" y="3497263"/>
            <a:ext cx="68770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 smtClean="0"/>
              <a:t>between the magnetic fields in</a:t>
            </a:r>
            <a:endParaRPr lang="en-AU" altLang="en-US" dirty="0"/>
          </a:p>
        </p:txBody>
      </p:sp>
      <p:sp>
        <p:nvSpPr>
          <p:cNvPr id="319496" name="Rectangle 8"/>
          <p:cNvSpPr>
            <a:spLocks noChangeArrowheads="1"/>
          </p:cNvSpPr>
          <p:nvPr/>
        </p:nvSpPr>
        <p:spPr bwMode="auto">
          <a:xfrm>
            <a:off x="1295400" y="4164013"/>
            <a:ext cx="70564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the field winding </a:t>
            </a:r>
            <a:r>
              <a:rPr lang="en-AU" altLang="en-US" dirty="0" smtClean="0">
                <a:solidFill>
                  <a:srgbClr val="FF3300"/>
                </a:solidFill>
              </a:rPr>
              <a:t>AND</a:t>
            </a:r>
            <a:r>
              <a:rPr lang="en-AU" altLang="en-US" dirty="0" smtClean="0"/>
              <a:t> </a:t>
            </a:r>
            <a:r>
              <a:rPr lang="en-AU" altLang="en-US" dirty="0"/>
              <a:t>the armature</a:t>
            </a:r>
          </a:p>
        </p:txBody>
      </p:sp>
      <p:sp>
        <p:nvSpPr>
          <p:cNvPr id="319497" name="Rectangle 9"/>
          <p:cNvSpPr>
            <a:spLocks noChangeArrowheads="1"/>
          </p:cNvSpPr>
          <p:nvPr/>
        </p:nvSpPr>
        <p:spPr bwMode="auto">
          <a:xfrm>
            <a:off x="1295400" y="4832350"/>
            <a:ext cx="41989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MUST be reversed …</a:t>
            </a:r>
          </a:p>
        </p:txBody>
      </p:sp>
      <p:sp>
        <p:nvSpPr>
          <p:cNvPr id="1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43933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9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9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9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9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19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493" grpId="0"/>
      <p:bldP spid="319494" grpId="0"/>
      <p:bldP spid="319495" grpId="0"/>
      <p:bldP spid="319496" grpId="0"/>
      <p:bldP spid="319497" grpId="0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F5B3EE-85B5-40D6-93B4-2F87B3C4E43A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F7213C-029B-473B-A319-84741C96970E}" type="slidenum">
              <a:rPr lang="en-AU"/>
              <a:pPr>
                <a:defRPr/>
              </a:pPr>
              <a:t>26</a:t>
            </a:fld>
            <a:endParaRPr lang="en-AU"/>
          </a:p>
        </p:txBody>
      </p:sp>
      <p:sp>
        <p:nvSpPr>
          <p:cNvPr id="319492" name="Text Box 4"/>
          <p:cNvSpPr txBox="1">
            <a:spLocks noChangeArrowheads="1"/>
          </p:cNvSpPr>
          <p:nvPr/>
        </p:nvSpPr>
        <p:spPr bwMode="auto">
          <a:xfrm>
            <a:off x="1655763" y="441325"/>
            <a:ext cx="58324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3600" b="1" i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Rotation Reversal</a:t>
            </a:r>
          </a:p>
        </p:txBody>
      </p:sp>
      <p:sp>
        <p:nvSpPr>
          <p:cNvPr id="319493" name="Text Box 5"/>
          <p:cNvSpPr txBox="1">
            <a:spLocks noChangeArrowheads="1"/>
          </p:cNvSpPr>
          <p:nvPr/>
        </p:nvSpPr>
        <p:spPr bwMode="auto">
          <a:xfrm>
            <a:off x="774700" y="2163763"/>
            <a:ext cx="75961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… To reverse the direction of rotation</a:t>
            </a:r>
          </a:p>
        </p:txBody>
      </p:sp>
      <p:sp>
        <p:nvSpPr>
          <p:cNvPr id="319494" name="Rectangle 6"/>
          <p:cNvSpPr>
            <a:spLocks noChangeArrowheads="1"/>
          </p:cNvSpPr>
          <p:nvPr/>
        </p:nvSpPr>
        <p:spPr bwMode="auto">
          <a:xfrm>
            <a:off x="1295400" y="2830513"/>
            <a:ext cx="68770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of a DC Motor the direction of</a:t>
            </a:r>
          </a:p>
        </p:txBody>
      </p:sp>
      <p:sp>
        <p:nvSpPr>
          <p:cNvPr id="319495" name="Rectangle 7"/>
          <p:cNvSpPr>
            <a:spLocks noChangeArrowheads="1"/>
          </p:cNvSpPr>
          <p:nvPr/>
        </p:nvSpPr>
        <p:spPr bwMode="auto">
          <a:xfrm>
            <a:off x="1295400" y="3497263"/>
            <a:ext cx="68770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current flow in </a:t>
            </a:r>
            <a:r>
              <a:rPr lang="en-AU" altLang="en-US" dirty="0" smtClean="0">
                <a:solidFill>
                  <a:srgbClr val="FF3300"/>
                </a:solidFill>
              </a:rPr>
              <a:t>EITHER</a:t>
            </a:r>
            <a:endParaRPr lang="en-AU" altLang="en-US" dirty="0"/>
          </a:p>
        </p:txBody>
      </p:sp>
      <p:sp>
        <p:nvSpPr>
          <p:cNvPr id="319496" name="Rectangle 8"/>
          <p:cNvSpPr>
            <a:spLocks noChangeArrowheads="1"/>
          </p:cNvSpPr>
          <p:nvPr/>
        </p:nvSpPr>
        <p:spPr bwMode="auto">
          <a:xfrm>
            <a:off x="1295400" y="4164013"/>
            <a:ext cx="70564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the field winding </a:t>
            </a:r>
            <a:r>
              <a:rPr lang="en-AU" altLang="en-US" dirty="0" smtClean="0">
                <a:solidFill>
                  <a:srgbClr val="FF3300"/>
                </a:solidFill>
              </a:rPr>
              <a:t>OR</a:t>
            </a:r>
            <a:r>
              <a:rPr lang="en-AU" altLang="en-US" dirty="0" smtClean="0"/>
              <a:t> </a:t>
            </a:r>
            <a:r>
              <a:rPr lang="en-AU" altLang="en-US" dirty="0"/>
              <a:t>the armature</a:t>
            </a:r>
          </a:p>
        </p:txBody>
      </p:sp>
      <p:sp>
        <p:nvSpPr>
          <p:cNvPr id="319497" name="Rectangle 9"/>
          <p:cNvSpPr>
            <a:spLocks noChangeArrowheads="1"/>
          </p:cNvSpPr>
          <p:nvPr/>
        </p:nvSpPr>
        <p:spPr bwMode="auto">
          <a:xfrm>
            <a:off x="1295400" y="4832350"/>
            <a:ext cx="41989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MUST be reversed …</a:t>
            </a:r>
          </a:p>
        </p:txBody>
      </p:sp>
      <p:sp>
        <p:nvSpPr>
          <p:cNvPr id="1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9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9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9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9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19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493" grpId="0"/>
      <p:bldP spid="319494" grpId="0"/>
      <p:bldP spid="319495" grpId="0"/>
      <p:bldP spid="319496" grpId="0"/>
      <p:bldP spid="319497" grpId="0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11906B-C445-4573-9D69-D0D0A2FEE5C6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3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4B62A-6FCB-4BD6-8489-0288C39DC8AB}" type="slidenum">
              <a:rPr lang="en-AU"/>
              <a:pPr>
                <a:defRPr/>
              </a:pPr>
              <a:t>27</a:t>
            </a:fld>
            <a:endParaRPr lang="en-AU"/>
          </a:p>
        </p:txBody>
      </p:sp>
      <p:cxnSp>
        <p:nvCxnSpPr>
          <p:cNvPr id="334869" name="AutoShape 21"/>
          <p:cNvCxnSpPr>
            <a:cxnSpLocks noChangeShapeType="1"/>
            <a:stCxn id="24585" idx="2"/>
            <a:endCxn id="24593" idx="10"/>
          </p:cNvCxnSpPr>
          <p:nvPr/>
        </p:nvCxnSpPr>
        <p:spPr bwMode="auto">
          <a:xfrm rot="10800000" flipV="1">
            <a:off x="984250" y="2454275"/>
            <a:ext cx="1827213" cy="2370138"/>
          </a:xfrm>
          <a:prstGeom prst="bentConnector4">
            <a:avLst>
              <a:gd name="adj1" fmla="val 43616"/>
              <a:gd name="adj2" fmla="val 108773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4870" name="AutoShape 22"/>
          <p:cNvCxnSpPr>
            <a:cxnSpLocks noChangeShapeType="1"/>
            <a:stCxn id="24593" idx="0"/>
            <a:endCxn id="24609" idx="0"/>
          </p:cNvCxnSpPr>
          <p:nvPr/>
        </p:nvCxnSpPr>
        <p:spPr bwMode="auto">
          <a:xfrm rot="5400000" flipV="1">
            <a:off x="1574801" y="2401887"/>
            <a:ext cx="347662" cy="1522413"/>
          </a:xfrm>
          <a:prstGeom prst="bentConnector3">
            <a:avLst>
              <a:gd name="adj1" fmla="val -60731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4909" name="AutoShape 61"/>
          <p:cNvCxnSpPr>
            <a:cxnSpLocks noChangeShapeType="1"/>
            <a:stCxn id="24596" idx="2"/>
            <a:endCxn id="24606" idx="0"/>
          </p:cNvCxnSpPr>
          <p:nvPr/>
        </p:nvCxnSpPr>
        <p:spPr bwMode="auto">
          <a:xfrm rot="10800000">
            <a:off x="6578600" y="3341688"/>
            <a:ext cx="1041400" cy="1711325"/>
          </a:xfrm>
          <a:prstGeom prst="bentConnector4">
            <a:avLst>
              <a:gd name="adj1" fmla="val 41463"/>
              <a:gd name="adj2" fmla="val 112523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4910" name="AutoShape 62"/>
          <p:cNvCxnSpPr>
            <a:cxnSpLocks noChangeShapeType="1"/>
            <a:stCxn id="24603" idx="10"/>
            <a:endCxn id="24607" idx="2"/>
          </p:cNvCxnSpPr>
          <p:nvPr/>
        </p:nvCxnSpPr>
        <p:spPr bwMode="auto">
          <a:xfrm rot="5400000" flipH="1" flipV="1">
            <a:off x="5639594" y="3890169"/>
            <a:ext cx="354012" cy="1524000"/>
          </a:xfrm>
          <a:prstGeom prst="bentConnector3">
            <a:avLst>
              <a:gd name="adj1" fmla="val -58745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584" name="Text Box 12"/>
          <p:cNvSpPr txBox="1">
            <a:spLocks noChangeArrowheads="1"/>
          </p:cNvSpPr>
          <p:nvPr/>
        </p:nvSpPr>
        <p:spPr bwMode="auto">
          <a:xfrm>
            <a:off x="3082925" y="368300"/>
            <a:ext cx="2978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b="1" i="1" u="sng"/>
              <a:t>Series Motors</a:t>
            </a:r>
          </a:p>
        </p:txBody>
      </p:sp>
      <p:sp>
        <p:nvSpPr>
          <p:cNvPr id="24585" name="Oval 13"/>
          <p:cNvSpPr>
            <a:spLocks noChangeArrowheads="1"/>
          </p:cNvSpPr>
          <p:nvPr/>
        </p:nvSpPr>
        <p:spPr bwMode="auto">
          <a:xfrm>
            <a:off x="2825750" y="2381250"/>
            <a:ext cx="144463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586" name="Oval 14"/>
          <p:cNvSpPr>
            <a:spLocks noChangeArrowheads="1"/>
          </p:cNvSpPr>
          <p:nvPr/>
        </p:nvSpPr>
        <p:spPr bwMode="auto">
          <a:xfrm>
            <a:off x="2827338" y="4975225"/>
            <a:ext cx="144462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24587" name="AutoShape 15"/>
          <p:cNvCxnSpPr>
            <a:cxnSpLocks noChangeShapeType="1"/>
            <a:stCxn id="24586" idx="2"/>
            <a:endCxn id="24610" idx="2"/>
          </p:cNvCxnSpPr>
          <p:nvPr/>
        </p:nvCxnSpPr>
        <p:spPr bwMode="auto">
          <a:xfrm rot="10800000">
            <a:off x="2509838" y="4470400"/>
            <a:ext cx="303212" cy="577850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588" name="Text Box 16"/>
          <p:cNvSpPr txBox="1">
            <a:spLocks noChangeArrowheads="1"/>
          </p:cNvSpPr>
          <p:nvPr/>
        </p:nvSpPr>
        <p:spPr bwMode="auto">
          <a:xfrm>
            <a:off x="3005138" y="2165350"/>
            <a:ext cx="504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/>
              <a:t>+</a:t>
            </a:r>
          </a:p>
        </p:txBody>
      </p:sp>
      <p:sp>
        <p:nvSpPr>
          <p:cNvPr id="24589" name="Text Box 17"/>
          <p:cNvSpPr txBox="1">
            <a:spLocks noChangeArrowheads="1"/>
          </p:cNvSpPr>
          <p:nvPr/>
        </p:nvSpPr>
        <p:spPr bwMode="auto">
          <a:xfrm>
            <a:off x="2897188" y="4757738"/>
            <a:ext cx="5048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/>
              <a:t>-</a:t>
            </a:r>
          </a:p>
        </p:txBody>
      </p:sp>
      <p:cxnSp>
        <p:nvCxnSpPr>
          <p:cNvPr id="334866" name="AutoShape 18"/>
          <p:cNvCxnSpPr>
            <a:cxnSpLocks noChangeShapeType="1"/>
            <a:stCxn id="24593" idx="10"/>
            <a:endCxn id="24609" idx="0"/>
          </p:cNvCxnSpPr>
          <p:nvPr/>
        </p:nvCxnSpPr>
        <p:spPr bwMode="auto">
          <a:xfrm rot="5400000" flipH="1" flipV="1">
            <a:off x="1003300" y="3317875"/>
            <a:ext cx="1487488" cy="1525588"/>
          </a:xfrm>
          <a:prstGeom prst="bentConnector5">
            <a:avLst>
              <a:gd name="adj1" fmla="val -13981"/>
              <a:gd name="adj2" fmla="val 51926"/>
              <a:gd name="adj3" fmla="val 114407"/>
            </a:avLst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4867" name="AutoShape 19"/>
          <p:cNvCxnSpPr>
            <a:cxnSpLocks noChangeShapeType="1"/>
            <a:stCxn id="24593" idx="0"/>
            <a:endCxn id="24585" idx="2"/>
          </p:cNvCxnSpPr>
          <p:nvPr/>
        </p:nvCxnSpPr>
        <p:spPr bwMode="auto">
          <a:xfrm rot="-5400000">
            <a:off x="1631950" y="1809750"/>
            <a:ext cx="534988" cy="1824038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4868" name="Text Box 20"/>
          <p:cNvSpPr txBox="1">
            <a:spLocks noChangeArrowheads="1"/>
          </p:cNvSpPr>
          <p:nvPr/>
        </p:nvSpPr>
        <p:spPr bwMode="auto">
          <a:xfrm>
            <a:off x="503238" y="1228725"/>
            <a:ext cx="33480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Change the Field</a:t>
            </a:r>
          </a:p>
        </p:txBody>
      </p:sp>
      <p:sp>
        <p:nvSpPr>
          <p:cNvPr id="24593" name="Freeform 38"/>
          <p:cNvSpPr>
            <a:spLocks/>
          </p:cNvSpPr>
          <p:nvPr/>
        </p:nvSpPr>
        <p:spPr bwMode="auto">
          <a:xfrm rot="5400000">
            <a:off x="189707" y="3788568"/>
            <a:ext cx="1797050" cy="233363"/>
          </a:xfrm>
          <a:custGeom>
            <a:avLst/>
            <a:gdLst>
              <a:gd name="T0" fmla="*/ 0 w 1132"/>
              <a:gd name="T1" fmla="*/ 219075 h 147"/>
              <a:gd name="T2" fmla="*/ 320675 w 1132"/>
              <a:gd name="T3" fmla="*/ 219075 h 147"/>
              <a:gd name="T4" fmla="*/ 463550 w 1132"/>
              <a:gd name="T5" fmla="*/ 1588 h 147"/>
              <a:gd name="T6" fmla="*/ 609600 w 1132"/>
              <a:gd name="T7" fmla="*/ 231775 h 147"/>
              <a:gd name="T8" fmla="*/ 754063 w 1132"/>
              <a:gd name="T9" fmla="*/ 4763 h 147"/>
              <a:gd name="T10" fmla="*/ 900113 w 1132"/>
              <a:gd name="T11" fmla="*/ 233363 h 147"/>
              <a:gd name="T12" fmla="*/ 1044575 w 1132"/>
              <a:gd name="T13" fmla="*/ 1588 h 147"/>
              <a:gd name="T14" fmla="*/ 1185863 w 1132"/>
              <a:gd name="T15" fmla="*/ 231775 h 147"/>
              <a:gd name="T16" fmla="*/ 1330325 w 1132"/>
              <a:gd name="T17" fmla="*/ 4763 h 147"/>
              <a:gd name="T18" fmla="*/ 1476375 w 1132"/>
              <a:gd name="T19" fmla="*/ 220663 h 147"/>
              <a:gd name="T20" fmla="*/ 1797050 w 1132"/>
              <a:gd name="T21" fmla="*/ 220663 h 1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32" h="147">
                <a:moveTo>
                  <a:pt x="0" y="138"/>
                </a:moveTo>
                <a:cubicBezTo>
                  <a:pt x="0" y="138"/>
                  <a:pt x="81" y="138"/>
                  <a:pt x="202" y="138"/>
                </a:cubicBezTo>
                <a:cubicBezTo>
                  <a:pt x="226" y="27"/>
                  <a:pt x="262" y="0"/>
                  <a:pt x="292" y="1"/>
                </a:cubicBezTo>
                <a:cubicBezTo>
                  <a:pt x="322" y="2"/>
                  <a:pt x="364" y="52"/>
                  <a:pt x="384" y="146"/>
                </a:cubicBezTo>
                <a:cubicBezTo>
                  <a:pt x="403" y="55"/>
                  <a:pt x="445" y="3"/>
                  <a:pt x="475" y="3"/>
                </a:cubicBezTo>
                <a:cubicBezTo>
                  <a:pt x="505" y="3"/>
                  <a:pt x="543" y="57"/>
                  <a:pt x="567" y="147"/>
                </a:cubicBezTo>
                <a:cubicBezTo>
                  <a:pt x="574" y="55"/>
                  <a:pt x="628" y="1"/>
                  <a:pt x="658" y="1"/>
                </a:cubicBezTo>
                <a:cubicBezTo>
                  <a:pt x="688" y="1"/>
                  <a:pt x="730" y="51"/>
                  <a:pt x="747" y="146"/>
                </a:cubicBezTo>
                <a:cubicBezTo>
                  <a:pt x="768" y="49"/>
                  <a:pt x="808" y="4"/>
                  <a:pt x="838" y="3"/>
                </a:cubicBezTo>
                <a:cubicBezTo>
                  <a:pt x="868" y="2"/>
                  <a:pt x="912" y="49"/>
                  <a:pt x="930" y="139"/>
                </a:cubicBezTo>
                <a:cubicBezTo>
                  <a:pt x="1031" y="139"/>
                  <a:pt x="1132" y="139"/>
                  <a:pt x="1132" y="139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pSp>
        <p:nvGrpSpPr>
          <p:cNvPr id="24594" name="Group 45"/>
          <p:cNvGrpSpPr>
            <a:grpSpLocks/>
          </p:cNvGrpSpPr>
          <p:nvPr/>
        </p:nvGrpSpPr>
        <p:grpSpPr bwMode="auto">
          <a:xfrm>
            <a:off x="2105025" y="3351213"/>
            <a:ext cx="809625" cy="1104900"/>
            <a:chOff x="4286" y="909"/>
            <a:chExt cx="510" cy="696"/>
          </a:xfrm>
        </p:grpSpPr>
        <p:sp>
          <p:nvSpPr>
            <p:cNvPr id="24609" name="Rectangle 46"/>
            <p:cNvSpPr>
              <a:spLocks noChangeArrowheads="1"/>
            </p:cNvSpPr>
            <p:nvPr/>
          </p:nvSpPr>
          <p:spPr bwMode="auto">
            <a:xfrm flipH="1">
              <a:off x="4439" y="909"/>
              <a:ext cx="204" cy="182"/>
            </a:xfrm>
            <a:prstGeom prst="rect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4610" name="Rectangle 47"/>
            <p:cNvSpPr>
              <a:spLocks noChangeArrowheads="1"/>
            </p:cNvSpPr>
            <p:nvPr/>
          </p:nvSpPr>
          <p:spPr bwMode="auto">
            <a:xfrm flipH="1">
              <a:off x="4439" y="1423"/>
              <a:ext cx="204" cy="182"/>
            </a:xfrm>
            <a:prstGeom prst="rect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4611" name="Oval 48"/>
            <p:cNvSpPr>
              <a:spLocks noChangeArrowheads="1"/>
            </p:cNvSpPr>
            <p:nvPr/>
          </p:nvSpPr>
          <p:spPr bwMode="auto">
            <a:xfrm flipH="1">
              <a:off x="4286" y="1006"/>
              <a:ext cx="510" cy="510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/>
                <a:t>A</a:t>
              </a:r>
            </a:p>
          </p:txBody>
        </p:sp>
      </p:grpSp>
      <p:sp>
        <p:nvSpPr>
          <p:cNvPr id="24595" name="Oval 53"/>
          <p:cNvSpPr>
            <a:spLocks noChangeArrowheads="1"/>
          </p:cNvSpPr>
          <p:nvPr/>
        </p:nvSpPr>
        <p:spPr bwMode="auto">
          <a:xfrm>
            <a:off x="7632700" y="2386013"/>
            <a:ext cx="144463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596" name="Oval 54"/>
          <p:cNvSpPr>
            <a:spLocks noChangeArrowheads="1"/>
          </p:cNvSpPr>
          <p:nvPr/>
        </p:nvSpPr>
        <p:spPr bwMode="auto">
          <a:xfrm>
            <a:off x="7634288" y="4979988"/>
            <a:ext cx="144462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334903" name="AutoShape 55"/>
          <p:cNvCxnSpPr>
            <a:cxnSpLocks noChangeShapeType="1"/>
            <a:stCxn id="24596" idx="2"/>
            <a:endCxn id="24607" idx="2"/>
          </p:cNvCxnSpPr>
          <p:nvPr/>
        </p:nvCxnSpPr>
        <p:spPr bwMode="auto">
          <a:xfrm rot="10800000">
            <a:off x="6578600" y="4475163"/>
            <a:ext cx="1041400" cy="577850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598" name="Text Box 56"/>
          <p:cNvSpPr txBox="1">
            <a:spLocks noChangeArrowheads="1"/>
          </p:cNvSpPr>
          <p:nvPr/>
        </p:nvSpPr>
        <p:spPr bwMode="auto">
          <a:xfrm>
            <a:off x="8118475" y="2170113"/>
            <a:ext cx="5048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/>
              <a:t>+</a:t>
            </a:r>
          </a:p>
        </p:txBody>
      </p:sp>
      <p:sp>
        <p:nvSpPr>
          <p:cNvPr id="24599" name="Text Box 57"/>
          <p:cNvSpPr txBox="1">
            <a:spLocks noChangeArrowheads="1"/>
          </p:cNvSpPr>
          <p:nvPr/>
        </p:nvSpPr>
        <p:spPr bwMode="auto">
          <a:xfrm>
            <a:off x="8010525" y="4762500"/>
            <a:ext cx="504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/>
              <a:t>-</a:t>
            </a:r>
          </a:p>
        </p:txBody>
      </p:sp>
      <p:cxnSp>
        <p:nvCxnSpPr>
          <p:cNvPr id="334906" name="AutoShape 58"/>
          <p:cNvCxnSpPr>
            <a:cxnSpLocks noChangeShapeType="1"/>
            <a:stCxn id="24603" idx="10"/>
            <a:endCxn id="24606" idx="0"/>
          </p:cNvCxnSpPr>
          <p:nvPr/>
        </p:nvCxnSpPr>
        <p:spPr bwMode="auto">
          <a:xfrm rot="5400000" flipH="1" flipV="1">
            <a:off x="5072856" y="3323432"/>
            <a:ext cx="1487487" cy="1524000"/>
          </a:xfrm>
          <a:prstGeom prst="bentConnector5">
            <a:avLst>
              <a:gd name="adj1" fmla="val -13981"/>
              <a:gd name="adj2" fmla="val 51875"/>
              <a:gd name="adj3" fmla="val 114407"/>
            </a:avLst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01" name="AutoShape 59"/>
          <p:cNvCxnSpPr>
            <a:cxnSpLocks noChangeShapeType="1"/>
            <a:stCxn id="24603" idx="0"/>
            <a:endCxn id="24595" idx="2"/>
          </p:cNvCxnSpPr>
          <p:nvPr/>
        </p:nvCxnSpPr>
        <p:spPr bwMode="auto">
          <a:xfrm rot="-5400000">
            <a:off x="6069807" y="1445419"/>
            <a:ext cx="534987" cy="2562225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4908" name="Text Box 60"/>
          <p:cNvSpPr txBox="1">
            <a:spLocks noChangeArrowheads="1"/>
          </p:cNvSpPr>
          <p:nvPr/>
        </p:nvSpPr>
        <p:spPr bwMode="auto">
          <a:xfrm>
            <a:off x="4572000" y="1233488"/>
            <a:ext cx="42529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Change the Armature</a:t>
            </a:r>
          </a:p>
        </p:txBody>
      </p:sp>
      <p:sp>
        <p:nvSpPr>
          <p:cNvPr id="24603" name="Freeform 63"/>
          <p:cNvSpPr>
            <a:spLocks/>
          </p:cNvSpPr>
          <p:nvPr/>
        </p:nvSpPr>
        <p:spPr bwMode="auto">
          <a:xfrm rot="5400000">
            <a:off x="4258469" y="3793332"/>
            <a:ext cx="1797050" cy="233362"/>
          </a:xfrm>
          <a:custGeom>
            <a:avLst/>
            <a:gdLst>
              <a:gd name="T0" fmla="*/ 0 w 1132"/>
              <a:gd name="T1" fmla="*/ 219075 h 147"/>
              <a:gd name="T2" fmla="*/ 320675 w 1132"/>
              <a:gd name="T3" fmla="*/ 219075 h 147"/>
              <a:gd name="T4" fmla="*/ 463550 w 1132"/>
              <a:gd name="T5" fmla="*/ 1587 h 147"/>
              <a:gd name="T6" fmla="*/ 609600 w 1132"/>
              <a:gd name="T7" fmla="*/ 231775 h 147"/>
              <a:gd name="T8" fmla="*/ 754063 w 1132"/>
              <a:gd name="T9" fmla="*/ 4762 h 147"/>
              <a:gd name="T10" fmla="*/ 900113 w 1132"/>
              <a:gd name="T11" fmla="*/ 233362 h 147"/>
              <a:gd name="T12" fmla="*/ 1044575 w 1132"/>
              <a:gd name="T13" fmla="*/ 1587 h 147"/>
              <a:gd name="T14" fmla="*/ 1185863 w 1132"/>
              <a:gd name="T15" fmla="*/ 231775 h 147"/>
              <a:gd name="T16" fmla="*/ 1330325 w 1132"/>
              <a:gd name="T17" fmla="*/ 4762 h 147"/>
              <a:gd name="T18" fmla="*/ 1476375 w 1132"/>
              <a:gd name="T19" fmla="*/ 220662 h 147"/>
              <a:gd name="T20" fmla="*/ 1797050 w 1132"/>
              <a:gd name="T21" fmla="*/ 220662 h 1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32" h="147">
                <a:moveTo>
                  <a:pt x="0" y="138"/>
                </a:moveTo>
                <a:cubicBezTo>
                  <a:pt x="0" y="138"/>
                  <a:pt x="81" y="138"/>
                  <a:pt x="202" y="138"/>
                </a:cubicBezTo>
                <a:cubicBezTo>
                  <a:pt x="226" y="27"/>
                  <a:pt x="262" y="0"/>
                  <a:pt x="292" y="1"/>
                </a:cubicBezTo>
                <a:cubicBezTo>
                  <a:pt x="322" y="2"/>
                  <a:pt x="364" y="52"/>
                  <a:pt x="384" y="146"/>
                </a:cubicBezTo>
                <a:cubicBezTo>
                  <a:pt x="403" y="55"/>
                  <a:pt x="445" y="3"/>
                  <a:pt x="475" y="3"/>
                </a:cubicBezTo>
                <a:cubicBezTo>
                  <a:pt x="505" y="3"/>
                  <a:pt x="543" y="57"/>
                  <a:pt x="567" y="147"/>
                </a:cubicBezTo>
                <a:cubicBezTo>
                  <a:pt x="574" y="55"/>
                  <a:pt x="628" y="1"/>
                  <a:pt x="658" y="1"/>
                </a:cubicBezTo>
                <a:cubicBezTo>
                  <a:pt x="688" y="1"/>
                  <a:pt x="730" y="51"/>
                  <a:pt x="747" y="146"/>
                </a:cubicBezTo>
                <a:cubicBezTo>
                  <a:pt x="768" y="49"/>
                  <a:pt x="808" y="4"/>
                  <a:pt x="838" y="3"/>
                </a:cubicBezTo>
                <a:cubicBezTo>
                  <a:pt x="868" y="2"/>
                  <a:pt x="912" y="49"/>
                  <a:pt x="930" y="139"/>
                </a:cubicBezTo>
                <a:cubicBezTo>
                  <a:pt x="1031" y="139"/>
                  <a:pt x="1132" y="139"/>
                  <a:pt x="1132" y="139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pSp>
        <p:nvGrpSpPr>
          <p:cNvPr id="24604" name="Group 64"/>
          <p:cNvGrpSpPr>
            <a:grpSpLocks/>
          </p:cNvGrpSpPr>
          <p:nvPr/>
        </p:nvGrpSpPr>
        <p:grpSpPr bwMode="auto">
          <a:xfrm>
            <a:off x="6173788" y="3355975"/>
            <a:ext cx="809625" cy="1104900"/>
            <a:chOff x="4286" y="909"/>
            <a:chExt cx="510" cy="696"/>
          </a:xfrm>
        </p:grpSpPr>
        <p:sp>
          <p:nvSpPr>
            <p:cNvPr id="24606" name="Rectangle 65"/>
            <p:cNvSpPr>
              <a:spLocks noChangeArrowheads="1"/>
            </p:cNvSpPr>
            <p:nvPr/>
          </p:nvSpPr>
          <p:spPr bwMode="auto">
            <a:xfrm flipH="1">
              <a:off x="4439" y="909"/>
              <a:ext cx="204" cy="182"/>
            </a:xfrm>
            <a:prstGeom prst="rect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4607" name="Rectangle 66"/>
            <p:cNvSpPr>
              <a:spLocks noChangeArrowheads="1"/>
            </p:cNvSpPr>
            <p:nvPr/>
          </p:nvSpPr>
          <p:spPr bwMode="auto">
            <a:xfrm flipH="1">
              <a:off x="4439" y="1423"/>
              <a:ext cx="204" cy="182"/>
            </a:xfrm>
            <a:prstGeom prst="rect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4608" name="Oval 67"/>
            <p:cNvSpPr>
              <a:spLocks noChangeArrowheads="1"/>
            </p:cNvSpPr>
            <p:nvPr/>
          </p:nvSpPr>
          <p:spPr bwMode="auto">
            <a:xfrm flipH="1">
              <a:off x="4286" y="1006"/>
              <a:ext cx="510" cy="510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/>
                <a:t>A</a:t>
              </a:r>
            </a:p>
          </p:txBody>
        </p:sp>
      </p:grpSp>
      <p:sp>
        <p:nvSpPr>
          <p:cNvPr id="3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4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3348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3348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34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4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4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3349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4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3349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4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34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34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68" grpId="0"/>
      <p:bldP spid="334908" grpId="0"/>
      <p:bldP spid="3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DA72D4-E5E6-4633-8DBB-ADACA533231F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3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BD3E2-B33E-4FED-A4C4-34063ED294EF}" type="slidenum">
              <a:rPr lang="en-AU"/>
              <a:pPr>
                <a:defRPr/>
              </a:pPr>
              <a:t>28</a:t>
            </a:fld>
            <a:endParaRPr lang="en-AU"/>
          </a:p>
        </p:txBody>
      </p:sp>
      <p:cxnSp>
        <p:nvCxnSpPr>
          <p:cNvPr id="335882" name="AutoShape 10"/>
          <p:cNvCxnSpPr>
            <a:cxnSpLocks noChangeShapeType="1"/>
            <a:stCxn id="25616" idx="0"/>
            <a:endCxn id="25609" idx="2"/>
          </p:cNvCxnSpPr>
          <p:nvPr/>
        </p:nvCxnSpPr>
        <p:spPr bwMode="auto">
          <a:xfrm rot="-5400000" flipH="1" flipV="1">
            <a:off x="885031" y="3521869"/>
            <a:ext cx="2259013" cy="1114425"/>
          </a:xfrm>
          <a:prstGeom prst="bentConnector4">
            <a:avLst>
              <a:gd name="adj1" fmla="val -9347"/>
              <a:gd name="adj2" fmla="val 51426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5883" name="AutoShape 11"/>
          <p:cNvCxnSpPr>
            <a:cxnSpLocks noChangeShapeType="1"/>
            <a:stCxn id="25616" idx="10"/>
            <a:endCxn id="25608" idx="2"/>
          </p:cNvCxnSpPr>
          <p:nvPr/>
        </p:nvCxnSpPr>
        <p:spPr bwMode="auto">
          <a:xfrm rot="16200000" flipV="1">
            <a:off x="917575" y="3133726"/>
            <a:ext cx="2205037" cy="1096962"/>
          </a:xfrm>
          <a:prstGeom prst="bentConnector4">
            <a:avLst>
              <a:gd name="adj1" fmla="val -9431"/>
              <a:gd name="adj2" fmla="val 72500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5936" name="AutoShape 64"/>
          <p:cNvCxnSpPr>
            <a:cxnSpLocks noChangeShapeType="1"/>
            <a:stCxn id="25632" idx="0"/>
            <a:endCxn id="25622" idx="2"/>
          </p:cNvCxnSpPr>
          <p:nvPr/>
        </p:nvCxnSpPr>
        <p:spPr bwMode="auto">
          <a:xfrm rot="-5400000" flipH="1" flipV="1">
            <a:off x="5371307" y="3245644"/>
            <a:ext cx="1909762" cy="2019300"/>
          </a:xfrm>
          <a:prstGeom prst="bentConnector4">
            <a:avLst>
              <a:gd name="adj1" fmla="val -11222"/>
              <a:gd name="adj2" fmla="val -40412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5937" name="AutoShape 65"/>
          <p:cNvCxnSpPr>
            <a:cxnSpLocks noChangeShapeType="1"/>
            <a:stCxn id="25633" idx="2"/>
            <a:endCxn id="25621" idx="2"/>
          </p:cNvCxnSpPr>
          <p:nvPr/>
        </p:nvCxnSpPr>
        <p:spPr bwMode="auto">
          <a:xfrm rot="16200000" flipV="1">
            <a:off x="5407025" y="2505075"/>
            <a:ext cx="1852613" cy="2005013"/>
          </a:xfrm>
          <a:prstGeom prst="bentConnector4">
            <a:avLst>
              <a:gd name="adj1" fmla="val -11569"/>
              <a:gd name="adj2" fmla="val 27315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608" name="Oval 2"/>
          <p:cNvSpPr>
            <a:spLocks noChangeArrowheads="1"/>
          </p:cNvSpPr>
          <p:nvPr/>
        </p:nvSpPr>
        <p:spPr bwMode="auto">
          <a:xfrm flipH="1">
            <a:off x="1311275" y="2508250"/>
            <a:ext cx="144463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609" name="Oval 3"/>
          <p:cNvSpPr>
            <a:spLocks noChangeArrowheads="1"/>
          </p:cNvSpPr>
          <p:nvPr/>
        </p:nvSpPr>
        <p:spPr bwMode="auto">
          <a:xfrm flipH="1">
            <a:off x="1296988" y="5137150"/>
            <a:ext cx="144462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25610" name="AutoShape 4"/>
          <p:cNvCxnSpPr>
            <a:cxnSpLocks noChangeShapeType="1"/>
            <a:stCxn id="25608" idx="2"/>
            <a:endCxn id="25635" idx="0"/>
          </p:cNvCxnSpPr>
          <p:nvPr/>
        </p:nvCxnSpPr>
        <p:spPr bwMode="auto">
          <a:xfrm>
            <a:off x="1471613" y="2579688"/>
            <a:ext cx="2005012" cy="719137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611" name="AutoShape 5"/>
          <p:cNvCxnSpPr>
            <a:cxnSpLocks noChangeShapeType="1"/>
            <a:stCxn id="25609" idx="2"/>
            <a:endCxn id="25636" idx="2"/>
          </p:cNvCxnSpPr>
          <p:nvPr/>
        </p:nvCxnSpPr>
        <p:spPr bwMode="auto">
          <a:xfrm flipV="1">
            <a:off x="1457325" y="4432300"/>
            <a:ext cx="2019300" cy="776288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612" name="Text Box 6"/>
          <p:cNvSpPr txBox="1">
            <a:spLocks noChangeArrowheads="1"/>
          </p:cNvSpPr>
          <p:nvPr/>
        </p:nvSpPr>
        <p:spPr bwMode="auto">
          <a:xfrm flipH="1">
            <a:off x="828675" y="2274888"/>
            <a:ext cx="5048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/>
              <a:t>+</a:t>
            </a:r>
          </a:p>
        </p:txBody>
      </p:sp>
      <p:sp>
        <p:nvSpPr>
          <p:cNvPr id="25613" name="Text Box 7"/>
          <p:cNvSpPr txBox="1">
            <a:spLocks noChangeArrowheads="1"/>
          </p:cNvSpPr>
          <p:nvPr/>
        </p:nvSpPr>
        <p:spPr bwMode="auto">
          <a:xfrm flipH="1">
            <a:off x="792163" y="4902200"/>
            <a:ext cx="504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/>
              <a:t>-</a:t>
            </a:r>
          </a:p>
        </p:txBody>
      </p:sp>
      <p:cxnSp>
        <p:nvCxnSpPr>
          <p:cNvPr id="335880" name="AutoShape 8"/>
          <p:cNvCxnSpPr>
            <a:cxnSpLocks noChangeShapeType="1"/>
            <a:stCxn id="25616" idx="0"/>
            <a:endCxn id="25608" idx="2"/>
          </p:cNvCxnSpPr>
          <p:nvPr/>
        </p:nvCxnSpPr>
        <p:spPr bwMode="auto">
          <a:xfrm rot="5400000" flipH="1">
            <a:off x="1836738" y="2214563"/>
            <a:ext cx="369887" cy="1100137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5881" name="AutoShape 9"/>
          <p:cNvCxnSpPr>
            <a:cxnSpLocks noChangeShapeType="1"/>
            <a:stCxn id="25609" idx="2"/>
            <a:endCxn id="25616" idx="10"/>
          </p:cNvCxnSpPr>
          <p:nvPr/>
        </p:nvCxnSpPr>
        <p:spPr bwMode="auto">
          <a:xfrm flipV="1">
            <a:off x="1457325" y="4784725"/>
            <a:ext cx="1111250" cy="423863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616" name="Freeform 37"/>
          <p:cNvSpPr>
            <a:spLocks/>
          </p:cNvSpPr>
          <p:nvPr/>
        </p:nvSpPr>
        <p:spPr bwMode="auto">
          <a:xfrm rot="5400000">
            <a:off x="1774032" y="3748881"/>
            <a:ext cx="1797050" cy="233363"/>
          </a:xfrm>
          <a:custGeom>
            <a:avLst/>
            <a:gdLst>
              <a:gd name="T0" fmla="*/ 0 w 1132"/>
              <a:gd name="T1" fmla="*/ 219075 h 147"/>
              <a:gd name="T2" fmla="*/ 320675 w 1132"/>
              <a:gd name="T3" fmla="*/ 219075 h 147"/>
              <a:gd name="T4" fmla="*/ 463550 w 1132"/>
              <a:gd name="T5" fmla="*/ 1588 h 147"/>
              <a:gd name="T6" fmla="*/ 609600 w 1132"/>
              <a:gd name="T7" fmla="*/ 231775 h 147"/>
              <a:gd name="T8" fmla="*/ 754063 w 1132"/>
              <a:gd name="T9" fmla="*/ 4763 h 147"/>
              <a:gd name="T10" fmla="*/ 900113 w 1132"/>
              <a:gd name="T11" fmla="*/ 233363 h 147"/>
              <a:gd name="T12" fmla="*/ 1044575 w 1132"/>
              <a:gd name="T13" fmla="*/ 1588 h 147"/>
              <a:gd name="T14" fmla="*/ 1185863 w 1132"/>
              <a:gd name="T15" fmla="*/ 231775 h 147"/>
              <a:gd name="T16" fmla="*/ 1330325 w 1132"/>
              <a:gd name="T17" fmla="*/ 4763 h 147"/>
              <a:gd name="T18" fmla="*/ 1476375 w 1132"/>
              <a:gd name="T19" fmla="*/ 220663 h 147"/>
              <a:gd name="T20" fmla="*/ 1797050 w 1132"/>
              <a:gd name="T21" fmla="*/ 220663 h 1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32" h="147">
                <a:moveTo>
                  <a:pt x="0" y="138"/>
                </a:moveTo>
                <a:cubicBezTo>
                  <a:pt x="0" y="138"/>
                  <a:pt x="81" y="138"/>
                  <a:pt x="202" y="138"/>
                </a:cubicBezTo>
                <a:cubicBezTo>
                  <a:pt x="226" y="27"/>
                  <a:pt x="262" y="0"/>
                  <a:pt x="292" y="1"/>
                </a:cubicBezTo>
                <a:cubicBezTo>
                  <a:pt x="322" y="2"/>
                  <a:pt x="364" y="52"/>
                  <a:pt x="384" y="146"/>
                </a:cubicBezTo>
                <a:cubicBezTo>
                  <a:pt x="403" y="55"/>
                  <a:pt x="445" y="3"/>
                  <a:pt x="475" y="3"/>
                </a:cubicBezTo>
                <a:cubicBezTo>
                  <a:pt x="505" y="3"/>
                  <a:pt x="543" y="57"/>
                  <a:pt x="567" y="147"/>
                </a:cubicBezTo>
                <a:cubicBezTo>
                  <a:pt x="574" y="55"/>
                  <a:pt x="628" y="1"/>
                  <a:pt x="658" y="1"/>
                </a:cubicBezTo>
                <a:cubicBezTo>
                  <a:pt x="688" y="1"/>
                  <a:pt x="730" y="51"/>
                  <a:pt x="747" y="146"/>
                </a:cubicBezTo>
                <a:cubicBezTo>
                  <a:pt x="768" y="49"/>
                  <a:pt x="808" y="4"/>
                  <a:pt x="838" y="3"/>
                </a:cubicBezTo>
                <a:cubicBezTo>
                  <a:pt x="868" y="2"/>
                  <a:pt x="912" y="49"/>
                  <a:pt x="930" y="139"/>
                </a:cubicBezTo>
                <a:cubicBezTo>
                  <a:pt x="1031" y="139"/>
                  <a:pt x="1132" y="139"/>
                  <a:pt x="1132" y="139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pSp>
        <p:nvGrpSpPr>
          <p:cNvPr id="25617" name="Group 41"/>
          <p:cNvGrpSpPr>
            <a:grpSpLocks/>
          </p:cNvGrpSpPr>
          <p:nvPr/>
        </p:nvGrpSpPr>
        <p:grpSpPr bwMode="auto">
          <a:xfrm>
            <a:off x="3071813" y="3313113"/>
            <a:ext cx="809625" cy="1104900"/>
            <a:chOff x="1935" y="796"/>
            <a:chExt cx="510" cy="696"/>
          </a:xfrm>
        </p:grpSpPr>
        <p:sp>
          <p:nvSpPr>
            <p:cNvPr id="25635" name="Rectangle 42"/>
            <p:cNvSpPr>
              <a:spLocks noChangeArrowheads="1"/>
            </p:cNvSpPr>
            <p:nvPr/>
          </p:nvSpPr>
          <p:spPr bwMode="auto">
            <a:xfrm flipH="1">
              <a:off x="2088" y="796"/>
              <a:ext cx="204" cy="182"/>
            </a:xfrm>
            <a:prstGeom prst="rect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5636" name="Rectangle 43"/>
            <p:cNvSpPr>
              <a:spLocks noChangeArrowheads="1"/>
            </p:cNvSpPr>
            <p:nvPr/>
          </p:nvSpPr>
          <p:spPr bwMode="auto">
            <a:xfrm flipH="1">
              <a:off x="2088" y="1310"/>
              <a:ext cx="204" cy="182"/>
            </a:xfrm>
            <a:prstGeom prst="rect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5637" name="Oval 44"/>
            <p:cNvSpPr>
              <a:spLocks noChangeArrowheads="1"/>
            </p:cNvSpPr>
            <p:nvPr/>
          </p:nvSpPr>
          <p:spPr bwMode="auto">
            <a:xfrm flipH="1">
              <a:off x="1935" y="893"/>
              <a:ext cx="510" cy="510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/>
                <a:t>A</a:t>
              </a:r>
            </a:p>
          </p:txBody>
        </p:sp>
      </p:grpSp>
      <p:sp>
        <p:nvSpPr>
          <p:cNvPr id="25618" name="Text Box 53"/>
          <p:cNvSpPr txBox="1">
            <a:spLocks noChangeArrowheads="1"/>
          </p:cNvSpPr>
          <p:nvPr/>
        </p:nvSpPr>
        <p:spPr bwMode="auto">
          <a:xfrm>
            <a:off x="3140075" y="368300"/>
            <a:ext cx="2867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b="1" i="1" u="sng"/>
              <a:t>Shunt Motors</a:t>
            </a:r>
          </a:p>
        </p:txBody>
      </p:sp>
      <p:sp>
        <p:nvSpPr>
          <p:cNvPr id="335926" name="Text Box 54"/>
          <p:cNvSpPr txBox="1">
            <a:spLocks noChangeArrowheads="1"/>
          </p:cNvSpPr>
          <p:nvPr/>
        </p:nvSpPr>
        <p:spPr bwMode="auto">
          <a:xfrm>
            <a:off x="503238" y="1228725"/>
            <a:ext cx="33480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Change the Field</a:t>
            </a:r>
          </a:p>
        </p:txBody>
      </p:sp>
      <p:sp>
        <p:nvSpPr>
          <p:cNvPr id="335927" name="Text Box 55"/>
          <p:cNvSpPr txBox="1">
            <a:spLocks noChangeArrowheads="1"/>
          </p:cNvSpPr>
          <p:nvPr/>
        </p:nvSpPr>
        <p:spPr bwMode="auto">
          <a:xfrm>
            <a:off x="4572000" y="1233488"/>
            <a:ext cx="42529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Change the Armature</a:t>
            </a:r>
          </a:p>
        </p:txBody>
      </p:sp>
      <p:sp>
        <p:nvSpPr>
          <p:cNvPr id="25621" name="Oval 56"/>
          <p:cNvSpPr>
            <a:spLocks noChangeArrowheads="1"/>
          </p:cNvSpPr>
          <p:nvPr/>
        </p:nvSpPr>
        <p:spPr bwMode="auto">
          <a:xfrm flipH="1">
            <a:off x="5170488" y="2509838"/>
            <a:ext cx="144462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622" name="Oval 57"/>
          <p:cNvSpPr>
            <a:spLocks noChangeArrowheads="1"/>
          </p:cNvSpPr>
          <p:nvPr/>
        </p:nvSpPr>
        <p:spPr bwMode="auto">
          <a:xfrm flipH="1">
            <a:off x="5156200" y="5138738"/>
            <a:ext cx="144463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335930" name="AutoShape 58"/>
          <p:cNvCxnSpPr>
            <a:cxnSpLocks noChangeShapeType="1"/>
            <a:stCxn id="25621" idx="2"/>
            <a:endCxn id="25632" idx="0"/>
          </p:cNvCxnSpPr>
          <p:nvPr/>
        </p:nvCxnSpPr>
        <p:spPr bwMode="auto">
          <a:xfrm>
            <a:off x="5330825" y="2581275"/>
            <a:ext cx="2005013" cy="719138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5931" name="AutoShape 59"/>
          <p:cNvCxnSpPr>
            <a:cxnSpLocks noChangeShapeType="1"/>
            <a:stCxn id="25622" idx="2"/>
            <a:endCxn id="25633" idx="2"/>
          </p:cNvCxnSpPr>
          <p:nvPr/>
        </p:nvCxnSpPr>
        <p:spPr bwMode="auto">
          <a:xfrm flipV="1">
            <a:off x="5316538" y="4433888"/>
            <a:ext cx="2019300" cy="776287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625" name="Text Box 60"/>
          <p:cNvSpPr txBox="1">
            <a:spLocks noChangeArrowheads="1"/>
          </p:cNvSpPr>
          <p:nvPr/>
        </p:nvSpPr>
        <p:spPr bwMode="auto">
          <a:xfrm flipH="1">
            <a:off x="4687888" y="2276475"/>
            <a:ext cx="504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/>
              <a:t>+</a:t>
            </a:r>
          </a:p>
        </p:txBody>
      </p:sp>
      <p:sp>
        <p:nvSpPr>
          <p:cNvPr id="25626" name="Text Box 61"/>
          <p:cNvSpPr txBox="1">
            <a:spLocks noChangeArrowheads="1"/>
          </p:cNvSpPr>
          <p:nvPr/>
        </p:nvSpPr>
        <p:spPr bwMode="auto">
          <a:xfrm flipH="1">
            <a:off x="4651375" y="4903788"/>
            <a:ext cx="5048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/>
              <a:t>-</a:t>
            </a:r>
          </a:p>
        </p:txBody>
      </p:sp>
      <p:cxnSp>
        <p:nvCxnSpPr>
          <p:cNvPr id="25627" name="AutoShape 62"/>
          <p:cNvCxnSpPr>
            <a:cxnSpLocks noChangeShapeType="1"/>
            <a:stCxn id="25629" idx="0"/>
            <a:endCxn id="25621" idx="2"/>
          </p:cNvCxnSpPr>
          <p:nvPr/>
        </p:nvCxnSpPr>
        <p:spPr bwMode="auto">
          <a:xfrm rot="5400000" flipH="1">
            <a:off x="5695950" y="2216150"/>
            <a:ext cx="369888" cy="1100138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628" name="AutoShape 63"/>
          <p:cNvCxnSpPr>
            <a:cxnSpLocks noChangeShapeType="1"/>
            <a:stCxn id="25622" idx="2"/>
            <a:endCxn id="25629" idx="10"/>
          </p:cNvCxnSpPr>
          <p:nvPr/>
        </p:nvCxnSpPr>
        <p:spPr bwMode="auto">
          <a:xfrm flipV="1">
            <a:off x="5316538" y="4786313"/>
            <a:ext cx="1111250" cy="423862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629" name="Freeform 66"/>
          <p:cNvSpPr>
            <a:spLocks/>
          </p:cNvSpPr>
          <p:nvPr/>
        </p:nvSpPr>
        <p:spPr bwMode="auto">
          <a:xfrm rot="5400000">
            <a:off x="5633244" y="3750469"/>
            <a:ext cx="1797050" cy="233362"/>
          </a:xfrm>
          <a:custGeom>
            <a:avLst/>
            <a:gdLst>
              <a:gd name="T0" fmla="*/ 0 w 1132"/>
              <a:gd name="T1" fmla="*/ 219075 h 147"/>
              <a:gd name="T2" fmla="*/ 320675 w 1132"/>
              <a:gd name="T3" fmla="*/ 219075 h 147"/>
              <a:gd name="T4" fmla="*/ 463550 w 1132"/>
              <a:gd name="T5" fmla="*/ 1587 h 147"/>
              <a:gd name="T6" fmla="*/ 609600 w 1132"/>
              <a:gd name="T7" fmla="*/ 231775 h 147"/>
              <a:gd name="T8" fmla="*/ 754063 w 1132"/>
              <a:gd name="T9" fmla="*/ 4762 h 147"/>
              <a:gd name="T10" fmla="*/ 900113 w 1132"/>
              <a:gd name="T11" fmla="*/ 233362 h 147"/>
              <a:gd name="T12" fmla="*/ 1044575 w 1132"/>
              <a:gd name="T13" fmla="*/ 1587 h 147"/>
              <a:gd name="T14" fmla="*/ 1185863 w 1132"/>
              <a:gd name="T15" fmla="*/ 231775 h 147"/>
              <a:gd name="T16" fmla="*/ 1330325 w 1132"/>
              <a:gd name="T17" fmla="*/ 4762 h 147"/>
              <a:gd name="T18" fmla="*/ 1476375 w 1132"/>
              <a:gd name="T19" fmla="*/ 220662 h 147"/>
              <a:gd name="T20" fmla="*/ 1797050 w 1132"/>
              <a:gd name="T21" fmla="*/ 220662 h 1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32" h="147">
                <a:moveTo>
                  <a:pt x="0" y="138"/>
                </a:moveTo>
                <a:cubicBezTo>
                  <a:pt x="0" y="138"/>
                  <a:pt x="81" y="138"/>
                  <a:pt x="202" y="138"/>
                </a:cubicBezTo>
                <a:cubicBezTo>
                  <a:pt x="226" y="27"/>
                  <a:pt x="262" y="0"/>
                  <a:pt x="292" y="1"/>
                </a:cubicBezTo>
                <a:cubicBezTo>
                  <a:pt x="322" y="2"/>
                  <a:pt x="364" y="52"/>
                  <a:pt x="384" y="146"/>
                </a:cubicBezTo>
                <a:cubicBezTo>
                  <a:pt x="403" y="55"/>
                  <a:pt x="445" y="3"/>
                  <a:pt x="475" y="3"/>
                </a:cubicBezTo>
                <a:cubicBezTo>
                  <a:pt x="505" y="3"/>
                  <a:pt x="543" y="57"/>
                  <a:pt x="567" y="147"/>
                </a:cubicBezTo>
                <a:cubicBezTo>
                  <a:pt x="574" y="55"/>
                  <a:pt x="628" y="1"/>
                  <a:pt x="658" y="1"/>
                </a:cubicBezTo>
                <a:cubicBezTo>
                  <a:pt x="688" y="1"/>
                  <a:pt x="730" y="51"/>
                  <a:pt x="747" y="146"/>
                </a:cubicBezTo>
                <a:cubicBezTo>
                  <a:pt x="768" y="49"/>
                  <a:pt x="808" y="4"/>
                  <a:pt x="838" y="3"/>
                </a:cubicBezTo>
                <a:cubicBezTo>
                  <a:pt x="868" y="2"/>
                  <a:pt x="912" y="49"/>
                  <a:pt x="930" y="139"/>
                </a:cubicBezTo>
                <a:cubicBezTo>
                  <a:pt x="1031" y="139"/>
                  <a:pt x="1132" y="139"/>
                  <a:pt x="1132" y="139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grpSp>
        <p:nvGrpSpPr>
          <p:cNvPr id="25630" name="Group 67"/>
          <p:cNvGrpSpPr>
            <a:grpSpLocks/>
          </p:cNvGrpSpPr>
          <p:nvPr/>
        </p:nvGrpSpPr>
        <p:grpSpPr bwMode="auto">
          <a:xfrm>
            <a:off x="6931025" y="3314700"/>
            <a:ext cx="809625" cy="1104900"/>
            <a:chOff x="1935" y="796"/>
            <a:chExt cx="510" cy="696"/>
          </a:xfrm>
        </p:grpSpPr>
        <p:sp>
          <p:nvSpPr>
            <p:cNvPr id="25632" name="Rectangle 68"/>
            <p:cNvSpPr>
              <a:spLocks noChangeArrowheads="1"/>
            </p:cNvSpPr>
            <p:nvPr/>
          </p:nvSpPr>
          <p:spPr bwMode="auto">
            <a:xfrm flipH="1">
              <a:off x="2088" y="796"/>
              <a:ext cx="204" cy="182"/>
            </a:xfrm>
            <a:prstGeom prst="rect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5633" name="Rectangle 69"/>
            <p:cNvSpPr>
              <a:spLocks noChangeArrowheads="1"/>
            </p:cNvSpPr>
            <p:nvPr/>
          </p:nvSpPr>
          <p:spPr bwMode="auto">
            <a:xfrm flipH="1">
              <a:off x="2088" y="1310"/>
              <a:ext cx="204" cy="182"/>
            </a:xfrm>
            <a:prstGeom prst="rect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5634" name="Oval 70"/>
            <p:cNvSpPr>
              <a:spLocks noChangeArrowheads="1"/>
            </p:cNvSpPr>
            <p:nvPr/>
          </p:nvSpPr>
          <p:spPr bwMode="auto">
            <a:xfrm flipH="1">
              <a:off x="1935" y="893"/>
              <a:ext cx="510" cy="510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/>
                <a:t>A</a:t>
              </a:r>
            </a:p>
          </p:txBody>
        </p:sp>
      </p:grpSp>
      <p:sp>
        <p:nvSpPr>
          <p:cNvPr id="3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5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3358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5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3358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5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35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35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5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3359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5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3359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5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35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35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926" grpId="0"/>
      <p:bldP spid="335927" grpId="0"/>
      <p:bldP spid="3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7CF51A-C9F1-4139-9525-008F4F1CF45A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4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8BE9AC-05A7-47C3-A005-D34A8557D47E}" type="slidenum">
              <a:rPr lang="en-AU"/>
              <a:pPr>
                <a:defRPr/>
              </a:pPr>
              <a:t>29</a:t>
            </a:fld>
            <a:endParaRPr lang="en-AU"/>
          </a:p>
        </p:txBody>
      </p:sp>
      <p:cxnSp>
        <p:nvCxnSpPr>
          <p:cNvPr id="337964" name="AutoShape 44"/>
          <p:cNvCxnSpPr>
            <a:cxnSpLocks noChangeShapeType="1"/>
            <a:stCxn id="26637" idx="2"/>
            <a:endCxn id="26647" idx="8"/>
          </p:cNvCxnSpPr>
          <p:nvPr/>
        </p:nvCxnSpPr>
        <p:spPr bwMode="auto">
          <a:xfrm flipV="1">
            <a:off x="968375" y="2341563"/>
            <a:ext cx="2830513" cy="3175"/>
          </a:xfrm>
          <a:prstGeom prst="bentConnector5">
            <a:avLst>
              <a:gd name="adj1" fmla="val 23440"/>
              <a:gd name="adj2" fmla="val 11350000"/>
              <a:gd name="adj3" fmla="val 107347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7965" name="AutoShape 45"/>
          <p:cNvCxnSpPr>
            <a:cxnSpLocks noChangeShapeType="1"/>
            <a:stCxn id="26647" idx="0"/>
            <a:endCxn id="26665" idx="0"/>
          </p:cNvCxnSpPr>
          <p:nvPr/>
        </p:nvCxnSpPr>
        <p:spPr bwMode="auto">
          <a:xfrm rot="10800000" flipH="1" flipV="1">
            <a:off x="2762250" y="2343150"/>
            <a:ext cx="523875" cy="1366838"/>
          </a:xfrm>
          <a:prstGeom prst="bentConnector4">
            <a:avLst>
              <a:gd name="adj1" fmla="val -40000"/>
              <a:gd name="adj2" fmla="val 59815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7966" name="AutoShape 46"/>
          <p:cNvCxnSpPr>
            <a:cxnSpLocks noChangeShapeType="1"/>
            <a:stCxn id="26637" idx="2"/>
            <a:endCxn id="26646" idx="10"/>
          </p:cNvCxnSpPr>
          <p:nvPr/>
        </p:nvCxnSpPr>
        <p:spPr bwMode="auto">
          <a:xfrm>
            <a:off x="968375" y="2344738"/>
            <a:ext cx="1135063" cy="2289175"/>
          </a:xfrm>
          <a:prstGeom prst="bentConnector4">
            <a:avLst>
              <a:gd name="adj1" fmla="val 58741"/>
              <a:gd name="adj2" fmla="val 109014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7967" name="AutoShape 47"/>
          <p:cNvCxnSpPr>
            <a:cxnSpLocks noChangeShapeType="1"/>
            <a:stCxn id="26646" idx="0"/>
            <a:endCxn id="26638" idx="2"/>
          </p:cNvCxnSpPr>
          <p:nvPr/>
        </p:nvCxnSpPr>
        <p:spPr bwMode="auto">
          <a:xfrm rot="-5400000" flipH="1" flipV="1">
            <a:off x="561181" y="4006057"/>
            <a:ext cx="1952625" cy="1135062"/>
          </a:xfrm>
          <a:prstGeom prst="bentConnector4">
            <a:avLst>
              <a:gd name="adj1" fmla="val -10815"/>
              <a:gd name="adj2" fmla="val 69370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7984" name="AutoShape 64"/>
          <p:cNvCxnSpPr>
            <a:cxnSpLocks noChangeShapeType="1"/>
            <a:stCxn id="26659" idx="8"/>
            <a:endCxn id="26663" idx="2"/>
          </p:cNvCxnSpPr>
          <p:nvPr/>
        </p:nvCxnSpPr>
        <p:spPr bwMode="auto">
          <a:xfrm flipH="1">
            <a:off x="7480300" y="2344738"/>
            <a:ext cx="512763" cy="2501900"/>
          </a:xfrm>
          <a:prstGeom prst="bentConnector4">
            <a:avLst>
              <a:gd name="adj1" fmla="val -40556"/>
              <a:gd name="adj2" fmla="val 108565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7986" name="AutoShape 66"/>
          <p:cNvCxnSpPr>
            <a:cxnSpLocks noChangeShapeType="1"/>
            <a:stCxn id="26662" idx="0"/>
            <a:endCxn id="26650" idx="2"/>
          </p:cNvCxnSpPr>
          <p:nvPr/>
        </p:nvCxnSpPr>
        <p:spPr bwMode="auto">
          <a:xfrm rot="-5400000" flipH="1" flipV="1">
            <a:off x="5402263" y="3475038"/>
            <a:ext cx="1839912" cy="2316162"/>
          </a:xfrm>
          <a:prstGeom prst="bentConnector4">
            <a:avLst>
              <a:gd name="adj1" fmla="val -11648"/>
              <a:gd name="adj2" fmla="val 27412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634" name="Text Box 17"/>
          <p:cNvSpPr txBox="1">
            <a:spLocks noChangeArrowheads="1"/>
          </p:cNvSpPr>
          <p:nvPr/>
        </p:nvSpPr>
        <p:spPr bwMode="auto">
          <a:xfrm>
            <a:off x="2773363" y="368300"/>
            <a:ext cx="36083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b="1" i="1" u="sng"/>
              <a:t>Compound Motors</a:t>
            </a:r>
          </a:p>
        </p:txBody>
      </p:sp>
      <p:sp>
        <p:nvSpPr>
          <p:cNvPr id="337938" name="Text Box 18"/>
          <p:cNvSpPr txBox="1">
            <a:spLocks noChangeArrowheads="1"/>
          </p:cNvSpPr>
          <p:nvPr/>
        </p:nvSpPr>
        <p:spPr bwMode="auto">
          <a:xfrm>
            <a:off x="503238" y="1228725"/>
            <a:ext cx="33480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Change the Field</a:t>
            </a:r>
          </a:p>
        </p:txBody>
      </p:sp>
      <p:sp>
        <p:nvSpPr>
          <p:cNvPr id="337939" name="Text Box 19"/>
          <p:cNvSpPr txBox="1">
            <a:spLocks noChangeArrowheads="1"/>
          </p:cNvSpPr>
          <p:nvPr/>
        </p:nvSpPr>
        <p:spPr bwMode="auto">
          <a:xfrm>
            <a:off x="4572000" y="1233488"/>
            <a:ext cx="42529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Change the Armature</a:t>
            </a:r>
          </a:p>
        </p:txBody>
      </p:sp>
      <p:sp>
        <p:nvSpPr>
          <p:cNvPr id="26637" name="Oval 35"/>
          <p:cNvSpPr>
            <a:spLocks noChangeArrowheads="1"/>
          </p:cNvSpPr>
          <p:nvPr/>
        </p:nvSpPr>
        <p:spPr bwMode="auto">
          <a:xfrm flipH="1">
            <a:off x="808038" y="2273300"/>
            <a:ext cx="144462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638" name="Oval 36"/>
          <p:cNvSpPr>
            <a:spLocks noChangeArrowheads="1"/>
          </p:cNvSpPr>
          <p:nvPr/>
        </p:nvSpPr>
        <p:spPr bwMode="auto">
          <a:xfrm flipH="1">
            <a:off x="809625" y="5478463"/>
            <a:ext cx="144463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337957" name="AutoShape 37"/>
          <p:cNvCxnSpPr>
            <a:cxnSpLocks noChangeShapeType="1"/>
            <a:stCxn id="26637" idx="2"/>
            <a:endCxn id="26647" idx="0"/>
          </p:cNvCxnSpPr>
          <p:nvPr/>
        </p:nvCxnSpPr>
        <p:spPr bwMode="auto">
          <a:xfrm flipV="1">
            <a:off x="968375" y="2343150"/>
            <a:ext cx="1793875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7958" name="AutoShape 38"/>
          <p:cNvCxnSpPr>
            <a:cxnSpLocks noChangeShapeType="1"/>
            <a:stCxn id="26646" idx="0"/>
            <a:endCxn id="26637" idx="2"/>
          </p:cNvCxnSpPr>
          <p:nvPr/>
        </p:nvCxnSpPr>
        <p:spPr bwMode="auto">
          <a:xfrm rot="5400000" flipH="1">
            <a:off x="910431" y="2402682"/>
            <a:ext cx="1252537" cy="1136650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7959" name="AutoShape 39"/>
          <p:cNvCxnSpPr>
            <a:cxnSpLocks noChangeShapeType="1"/>
            <a:stCxn id="26646" idx="10"/>
            <a:endCxn id="26638" idx="2"/>
          </p:cNvCxnSpPr>
          <p:nvPr/>
        </p:nvCxnSpPr>
        <p:spPr bwMode="auto">
          <a:xfrm rot="5400000">
            <a:off x="1078707" y="4525169"/>
            <a:ext cx="915987" cy="1133475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7960" name="AutoShape 40"/>
          <p:cNvCxnSpPr>
            <a:cxnSpLocks noChangeShapeType="1"/>
            <a:stCxn id="26665" idx="0"/>
            <a:endCxn id="26647" idx="8"/>
          </p:cNvCxnSpPr>
          <p:nvPr/>
        </p:nvCxnSpPr>
        <p:spPr bwMode="auto">
          <a:xfrm rot="-5400000">
            <a:off x="2858294" y="2769394"/>
            <a:ext cx="1368425" cy="512763"/>
          </a:xfrm>
          <a:prstGeom prst="bentConnector4">
            <a:avLst>
              <a:gd name="adj1" fmla="val 40139"/>
              <a:gd name="adj2" fmla="val 140556"/>
            </a:avLst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643" name="AutoShape 41"/>
          <p:cNvCxnSpPr>
            <a:cxnSpLocks noChangeShapeType="1"/>
            <a:stCxn id="26638" idx="2"/>
            <a:endCxn id="26666" idx="2"/>
          </p:cNvCxnSpPr>
          <p:nvPr/>
        </p:nvCxnSpPr>
        <p:spPr bwMode="auto">
          <a:xfrm flipV="1">
            <a:off x="969963" y="4843463"/>
            <a:ext cx="2316162" cy="706437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644" name="Text Box 42"/>
          <p:cNvSpPr txBox="1">
            <a:spLocks noChangeArrowheads="1"/>
          </p:cNvSpPr>
          <p:nvPr/>
        </p:nvSpPr>
        <p:spPr bwMode="auto">
          <a:xfrm>
            <a:off x="339725" y="2057400"/>
            <a:ext cx="504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/>
              <a:t>+</a:t>
            </a:r>
          </a:p>
        </p:txBody>
      </p:sp>
      <p:sp>
        <p:nvSpPr>
          <p:cNvPr id="26645" name="Text Box 43"/>
          <p:cNvSpPr txBox="1">
            <a:spLocks noChangeArrowheads="1"/>
          </p:cNvSpPr>
          <p:nvPr/>
        </p:nvSpPr>
        <p:spPr bwMode="auto">
          <a:xfrm>
            <a:off x="252413" y="5226050"/>
            <a:ext cx="504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/>
              <a:t>-</a:t>
            </a:r>
          </a:p>
        </p:txBody>
      </p:sp>
      <p:sp>
        <p:nvSpPr>
          <p:cNvPr id="26646" name="Freeform 48"/>
          <p:cNvSpPr>
            <a:spLocks/>
          </p:cNvSpPr>
          <p:nvPr/>
        </p:nvSpPr>
        <p:spPr bwMode="auto">
          <a:xfrm rot="5400000">
            <a:off x="1714500" y="3987801"/>
            <a:ext cx="998537" cy="252412"/>
          </a:xfrm>
          <a:custGeom>
            <a:avLst/>
            <a:gdLst>
              <a:gd name="T0" fmla="*/ 0 w 1132"/>
              <a:gd name="T1" fmla="*/ 236958 h 147"/>
              <a:gd name="T2" fmla="*/ 178184 w 1132"/>
              <a:gd name="T3" fmla="*/ 236958 h 147"/>
              <a:gd name="T4" fmla="*/ 257573 w 1132"/>
              <a:gd name="T5" fmla="*/ 1717 h 147"/>
              <a:gd name="T6" fmla="*/ 338726 w 1132"/>
              <a:gd name="T7" fmla="*/ 250695 h 147"/>
              <a:gd name="T8" fmla="*/ 418997 w 1132"/>
              <a:gd name="T9" fmla="*/ 5151 h 147"/>
              <a:gd name="T10" fmla="*/ 500151 w 1132"/>
              <a:gd name="T11" fmla="*/ 252412 h 147"/>
              <a:gd name="T12" fmla="*/ 580422 w 1132"/>
              <a:gd name="T13" fmla="*/ 1717 h 147"/>
              <a:gd name="T14" fmla="*/ 658929 w 1132"/>
              <a:gd name="T15" fmla="*/ 250695 h 147"/>
              <a:gd name="T16" fmla="*/ 739200 w 1132"/>
              <a:gd name="T17" fmla="*/ 5151 h 147"/>
              <a:gd name="T18" fmla="*/ 820353 w 1132"/>
              <a:gd name="T19" fmla="*/ 238675 h 147"/>
              <a:gd name="T20" fmla="*/ 998537 w 1132"/>
              <a:gd name="T21" fmla="*/ 238675 h 1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32" h="147">
                <a:moveTo>
                  <a:pt x="0" y="138"/>
                </a:moveTo>
                <a:cubicBezTo>
                  <a:pt x="0" y="138"/>
                  <a:pt x="81" y="138"/>
                  <a:pt x="202" y="138"/>
                </a:cubicBezTo>
                <a:cubicBezTo>
                  <a:pt x="226" y="27"/>
                  <a:pt x="262" y="0"/>
                  <a:pt x="292" y="1"/>
                </a:cubicBezTo>
                <a:cubicBezTo>
                  <a:pt x="322" y="2"/>
                  <a:pt x="364" y="52"/>
                  <a:pt x="384" y="146"/>
                </a:cubicBezTo>
                <a:cubicBezTo>
                  <a:pt x="403" y="55"/>
                  <a:pt x="445" y="3"/>
                  <a:pt x="475" y="3"/>
                </a:cubicBezTo>
                <a:cubicBezTo>
                  <a:pt x="505" y="3"/>
                  <a:pt x="543" y="57"/>
                  <a:pt x="567" y="147"/>
                </a:cubicBezTo>
                <a:cubicBezTo>
                  <a:pt x="574" y="55"/>
                  <a:pt x="628" y="1"/>
                  <a:pt x="658" y="1"/>
                </a:cubicBezTo>
                <a:cubicBezTo>
                  <a:pt x="688" y="1"/>
                  <a:pt x="730" y="51"/>
                  <a:pt x="747" y="146"/>
                </a:cubicBezTo>
                <a:cubicBezTo>
                  <a:pt x="768" y="49"/>
                  <a:pt x="808" y="4"/>
                  <a:pt x="838" y="3"/>
                </a:cubicBezTo>
                <a:cubicBezTo>
                  <a:pt x="868" y="2"/>
                  <a:pt x="912" y="49"/>
                  <a:pt x="930" y="139"/>
                </a:cubicBezTo>
                <a:cubicBezTo>
                  <a:pt x="1031" y="139"/>
                  <a:pt x="1132" y="139"/>
                  <a:pt x="1132" y="139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26647" name="Freeform 49"/>
          <p:cNvSpPr>
            <a:spLocks/>
          </p:cNvSpPr>
          <p:nvPr/>
        </p:nvSpPr>
        <p:spPr bwMode="auto">
          <a:xfrm rot="16200000" flipH="1">
            <a:off x="3145631" y="1962944"/>
            <a:ext cx="269875" cy="998538"/>
          </a:xfrm>
          <a:custGeom>
            <a:avLst/>
            <a:gdLst>
              <a:gd name="T0" fmla="*/ 14288 w 170"/>
              <a:gd name="T1" fmla="*/ 0 h 629"/>
              <a:gd name="T2" fmla="*/ 14288 w 170"/>
              <a:gd name="T3" fmla="*/ 177800 h 629"/>
              <a:gd name="T4" fmla="*/ 231775 w 170"/>
              <a:gd name="T5" fmla="*/ 257175 h 629"/>
              <a:gd name="T6" fmla="*/ 228600 w 170"/>
              <a:gd name="T7" fmla="*/ 419100 h 629"/>
              <a:gd name="T8" fmla="*/ 0 w 170"/>
              <a:gd name="T9" fmla="*/ 500063 h 629"/>
              <a:gd name="T10" fmla="*/ 231775 w 170"/>
              <a:gd name="T11" fmla="*/ 581025 h 629"/>
              <a:gd name="T12" fmla="*/ 228600 w 170"/>
              <a:gd name="T13" fmla="*/ 739775 h 629"/>
              <a:gd name="T14" fmla="*/ 12700 w 170"/>
              <a:gd name="T15" fmla="*/ 820738 h 629"/>
              <a:gd name="T16" fmla="*/ 12700 w 170"/>
              <a:gd name="T17" fmla="*/ 998538 h 62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70" h="629">
                <a:moveTo>
                  <a:pt x="9" y="0"/>
                </a:moveTo>
                <a:cubicBezTo>
                  <a:pt x="9" y="0"/>
                  <a:pt x="9" y="45"/>
                  <a:pt x="9" y="112"/>
                </a:cubicBezTo>
                <a:cubicBezTo>
                  <a:pt x="120" y="126"/>
                  <a:pt x="124" y="137"/>
                  <a:pt x="146" y="162"/>
                </a:cubicBezTo>
                <a:cubicBezTo>
                  <a:pt x="168" y="187"/>
                  <a:pt x="168" y="239"/>
                  <a:pt x="144" y="264"/>
                </a:cubicBezTo>
                <a:cubicBezTo>
                  <a:pt x="120" y="289"/>
                  <a:pt x="90" y="302"/>
                  <a:pt x="0" y="315"/>
                </a:cubicBezTo>
                <a:cubicBezTo>
                  <a:pt x="92" y="319"/>
                  <a:pt x="122" y="341"/>
                  <a:pt x="146" y="366"/>
                </a:cubicBezTo>
                <a:cubicBezTo>
                  <a:pt x="170" y="391"/>
                  <a:pt x="167" y="441"/>
                  <a:pt x="144" y="466"/>
                </a:cubicBezTo>
                <a:cubicBezTo>
                  <a:pt x="121" y="491"/>
                  <a:pt x="98" y="507"/>
                  <a:pt x="8" y="517"/>
                </a:cubicBezTo>
                <a:cubicBezTo>
                  <a:pt x="8" y="573"/>
                  <a:pt x="8" y="629"/>
                  <a:pt x="8" y="629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grpSp>
        <p:nvGrpSpPr>
          <p:cNvPr id="26648" name="Group 50"/>
          <p:cNvGrpSpPr>
            <a:grpSpLocks/>
          </p:cNvGrpSpPr>
          <p:nvPr/>
        </p:nvGrpSpPr>
        <p:grpSpPr bwMode="auto">
          <a:xfrm>
            <a:off x="2881313" y="3724275"/>
            <a:ext cx="809625" cy="1104900"/>
            <a:chOff x="3266" y="2847"/>
            <a:chExt cx="510" cy="696"/>
          </a:xfrm>
        </p:grpSpPr>
        <p:sp>
          <p:nvSpPr>
            <p:cNvPr id="26665" name="Rectangle 51"/>
            <p:cNvSpPr>
              <a:spLocks noChangeArrowheads="1"/>
            </p:cNvSpPr>
            <p:nvPr/>
          </p:nvSpPr>
          <p:spPr bwMode="auto">
            <a:xfrm>
              <a:off x="3419" y="2847"/>
              <a:ext cx="204" cy="182"/>
            </a:xfrm>
            <a:prstGeom prst="rect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66" name="Rectangle 52"/>
            <p:cNvSpPr>
              <a:spLocks noChangeArrowheads="1"/>
            </p:cNvSpPr>
            <p:nvPr/>
          </p:nvSpPr>
          <p:spPr bwMode="auto">
            <a:xfrm>
              <a:off x="3419" y="3361"/>
              <a:ext cx="204" cy="182"/>
            </a:xfrm>
            <a:prstGeom prst="rect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67" name="Oval 53"/>
            <p:cNvSpPr>
              <a:spLocks noChangeArrowheads="1"/>
            </p:cNvSpPr>
            <p:nvPr/>
          </p:nvSpPr>
          <p:spPr bwMode="auto">
            <a:xfrm>
              <a:off x="3266" y="2944"/>
              <a:ext cx="510" cy="510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/>
                <a:t>A</a:t>
              </a:r>
            </a:p>
          </p:txBody>
        </p:sp>
      </p:grpSp>
      <p:sp>
        <p:nvSpPr>
          <p:cNvPr id="26649" name="Oval 54"/>
          <p:cNvSpPr>
            <a:spLocks noChangeArrowheads="1"/>
          </p:cNvSpPr>
          <p:nvPr/>
        </p:nvSpPr>
        <p:spPr bwMode="auto">
          <a:xfrm flipH="1">
            <a:off x="5002213" y="2276475"/>
            <a:ext cx="144462" cy="14446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650" name="Oval 55"/>
          <p:cNvSpPr>
            <a:spLocks noChangeArrowheads="1"/>
          </p:cNvSpPr>
          <p:nvPr/>
        </p:nvSpPr>
        <p:spPr bwMode="auto">
          <a:xfrm flipH="1">
            <a:off x="5003800" y="5481638"/>
            <a:ext cx="144463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26651" name="AutoShape 56"/>
          <p:cNvCxnSpPr>
            <a:cxnSpLocks noChangeShapeType="1"/>
            <a:stCxn id="26649" idx="2"/>
            <a:endCxn id="26659" idx="0"/>
          </p:cNvCxnSpPr>
          <p:nvPr/>
        </p:nvCxnSpPr>
        <p:spPr bwMode="auto">
          <a:xfrm flipV="1">
            <a:off x="5162550" y="2346325"/>
            <a:ext cx="1793875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652" name="AutoShape 57"/>
          <p:cNvCxnSpPr>
            <a:cxnSpLocks noChangeShapeType="1"/>
            <a:stCxn id="26658" idx="0"/>
            <a:endCxn id="26649" idx="2"/>
          </p:cNvCxnSpPr>
          <p:nvPr/>
        </p:nvCxnSpPr>
        <p:spPr bwMode="auto">
          <a:xfrm rot="5400000" flipH="1">
            <a:off x="5104606" y="2405857"/>
            <a:ext cx="1252537" cy="1136650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653" name="AutoShape 58"/>
          <p:cNvCxnSpPr>
            <a:cxnSpLocks noChangeShapeType="1"/>
            <a:stCxn id="26658" idx="10"/>
            <a:endCxn id="26650" idx="2"/>
          </p:cNvCxnSpPr>
          <p:nvPr/>
        </p:nvCxnSpPr>
        <p:spPr bwMode="auto">
          <a:xfrm rot="5400000">
            <a:off x="5272882" y="4528344"/>
            <a:ext cx="915987" cy="1133475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7979" name="AutoShape 59"/>
          <p:cNvCxnSpPr>
            <a:cxnSpLocks noChangeShapeType="1"/>
            <a:stCxn id="26662" idx="0"/>
            <a:endCxn id="26659" idx="8"/>
          </p:cNvCxnSpPr>
          <p:nvPr/>
        </p:nvCxnSpPr>
        <p:spPr bwMode="auto">
          <a:xfrm rot="-5400000">
            <a:off x="7052469" y="2772569"/>
            <a:ext cx="1368425" cy="512763"/>
          </a:xfrm>
          <a:prstGeom prst="bentConnector4">
            <a:avLst>
              <a:gd name="adj1" fmla="val 40139"/>
              <a:gd name="adj2" fmla="val 140556"/>
            </a:avLst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7980" name="AutoShape 60"/>
          <p:cNvCxnSpPr>
            <a:cxnSpLocks noChangeShapeType="1"/>
            <a:stCxn id="26650" idx="2"/>
            <a:endCxn id="26663" idx="2"/>
          </p:cNvCxnSpPr>
          <p:nvPr/>
        </p:nvCxnSpPr>
        <p:spPr bwMode="auto">
          <a:xfrm flipV="1">
            <a:off x="5164138" y="4846638"/>
            <a:ext cx="2316162" cy="706437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656" name="Text Box 61"/>
          <p:cNvSpPr txBox="1">
            <a:spLocks noChangeArrowheads="1"/>
          </p:cNvSpPr>
          <p:nvPr/>
        </p:nvSpPr>
        <p:spPr bwMode="auto">
          <a:xfrm>
            <a:off x="4533900" y="2060575"/>
            <a:ext cx="504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/>
              <a:t>+</a:t>
            </a:r>
          </a:p>
        </p:txBody>
      </p:sp>
      <p:sp>
        <p:nvSpPr>
          <p:cNvPr id="26657" name="Text Box 62"/>
          <p:cNvSpPr txBox="1">
            <a:spLocks noChangeArrowheads="1"/>
          </p:cNvSpPr>
          <p:nvPr/>
        </p:nvSpPr>
        <p:spPr bwMode="auto">
          <a:xfrm>
            <a:off x="4446588" y="5229225"/>
            <a:ext cx="504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/>
              <a:t>-</a:t>
            </a:r>
          </a:p>
        </p:txBody>
      </p:sp>
      <p:sp>
        <p:nvSpPr>
          <p:cNvPr id="26658" name="Freeform 67"/>
          <p:cNvSpPr>
            <a:spLocks/>
          </p:cNvSpPr>
          <p:nvPr/>
        </p:nvSpPr>
        <p:spPr bwMode="auto">
          <a:xfrm rot="5400000">
            <a:off x="5908675" y="3990976"/>
            <a:ext cx="998537" cy="252412"/>
          </a:xfrm>
          <a:custGeom>
            <a:avLst/>
            <a:gdLst>
              <a:gd name="T0" fmla="*/ 0 w 1132"/>
              <a:gd name="T1" fmla="*/ 236958 h 147"/>
              <a:gd name="T2" fmla="*/ 178184 w 1132"/>
              <a:gd name="T3" fmla="*/ 236958 h 147"/>
              <a:gd name="T4" fmla="*/ 257573 w 1132"/>
              <a:gd name="T5" fmla="*/ 1717 h 147"/>
              <a:gd name="T6" fmla="*/ 338726 w 1132"/>
              <a:gd name="T7" fmla="*/ 250695 h 147"/>
              <a:gd name="T8" fmla="*/ 418997 w 1132"/>
              <a:gd name="T9" fmla="*/ 5151 h 147"/>
              <a:gd name="T10" fmla="*/ 500151 w 1132"/>
              <a:gd name="T11" fmla="*/ 252412 h 147"/>
              <a:gd name="T12" fmla="*/ 580422 w 1132"/>
              <a:gd name="T13" fmla="*/ 1717 h 147"/>
              <a:gd name="T14" fmla="*/ 658929 w 1132"/>
              <a:gd name="T15" fmla="*/ 250695 h 147"/>
              <a:gd name="T16" fmla="*/ 739200 w 1132"/>
              <a:gd name="T17" fmla="*/ 5151 h 147"/>
              <a:gd name="T18" fmla="*/ 820353 w 1132"/>
              <a:gd name="T19" fmla="*/ 238675 h 147"/>
              <a:gd name="T20" fmla="*/ 998537 w 1132"/>
              <a:gd name="T21" fmla="*/ 238675 h 1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32" h="147">
                <a:moveTo>
                  <a:pt x="0" y="138"/>
                </a:moveTo>
                <a:cubicBezTo>
                  <a:pt x="0" y="138"/>
                  <a:pt x="81" y="138"/>
                  <a:pt x="202" y="138"/>
                </a:cubicBezTo>
                <a:cubicBezTo>
                  <a:pt x="226" y="27"/>
                  <a:pt x="262" y="0"/>
                  <a:pt x="292" y="1"/>
                </a:cubicBezTo>
                <a:cubicBezTo>
                  <a:pt x="322" y="2"/>
                  <a:pt x="364" y="52"/>
                  <a:pt x="384" y="146"/>
                </a:cubicBezTo>
                <a:cubicBezTo>
                  <a:pt x="403" y="55"/>
                  <a:pt x="445" y="3"/>
                  <a:pt x="475" y="3"/>
                </a:cubicBezTo>
                <a:cubicBezTo>
                  <a:pt x="505" y="3"/>
                  <a:pt x="543" y="57"/>
                  <a:pt x="567" y="147"/>
                </a:cubicBezTo>
                <a:cubicBezTo>
                  <a:pt x="574" y="55"/>
                  <a:pt x="628" y="1"/>
                  <a:pt x="658" y="1"/>
                </a:cubicBezTo>
                <a:cubicBezTo>
                  <a:pt x="688" y="1"/>
                  <a:pt x="730" y="51"/>
                  <a:pt x="747" y="146"/>
                </a:cubicBezTo>
                <a:cubicBezTo>
                  <a:pt x="768" y="49"/>
                  <a:pt x="808" y="4"/>
                  <a:pt x="838" y="3"/>
                </a:cubicBezTo>
                <a:cubicBezTo>
                  <a:pt x="868" y="2"/>
                  <a:pt x="912" y="49"/>
                  <a:pt x="930" y="139"/>
                </a:cubicBezTo>
                <a:cubicBezTo>
                  <a:pt x="1031" y="139"/>
                  <a:pt x="1132" y="139"/>
                  <a:pt x="1132" y="139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26659" name="Freeform 68"/>
          <p:cNvSpPr>
            <a:spLocks/>
          </p:cNvSpPr>
          <p:nvPr/>
        </p:nvSpPr>
        <p:spPr bwMode="auto">
          <a:xfrm rot="16200000" flipH="1">
            <a:off x="7339806" y="1966119"/>
            <a:ext cx="269875" cy="998538"/>
          </a:xfrm>
          <a:custGeom>
            <a:avLst/>
            <a:gdLst>
              <a:gd name="T0" fmla="*/ 14288 w 170"/>
              <a:gd name="T1" fmla="*/ 0 h 629"/>
              <a:gd name="T2" fmla="*/ 14288 w 170"/>
              <a:gd name="T3" fmla="*/ 177800 h 629"/>
              <a:gd name="T4" fmla="*/ 231775 w 170"/>
              <a:gd name="T5" fmla="*/ 257175 h 629"/>
              <a:gd name="T6" fmla="*/ 228600 w 170"/>
              <a:gd name="T7" fmla="*/ 419100 h 629"/>
              <a:gd name="T8" fmla="*/ 0 w 170"/>
              <a:gd name="T9" fmla="*/ 500063 h 629"/>
              <a:gd name="T10" fmla="*/ 231775 w 170"/>
              <a:gd name="T11" fmla="*/ 581025 h 629"/>
              <a:gd name="T12" fmla="*/ 228600 w 170"/>
              <a:gd name="T13" fmla="*/ 739775 h 629"/>
              <a:gd name="T14" fmla="*/ 12700 w 170"/>
              <a:gd name="T15" fmla="*/ 820738 h 629"/>
              <a:gd name="T16" fmla="*/ 12700 w 170"/>
              <a:gd name="T17" fmla="*/ 998538 h 62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70" h="629">
                <a:moveTo>
                  <a:pt x="9" y="0"/>
                </a:moveTo>
                <a:cubicBezTo>
                  <a:pt x="9" y="0"/>
                  <a:pt x="9" y="45"/>
                  <a:pt x="9" y="112"/>
                </a:cubicBezTo>
                <a:cubicBezTo>
                  <a:pt x="120" y="126"/>
                  <a:pt x="124" y="137"/>
                  <a:pt x="146" y="162"/>
                </a:cubicBezTo>
                <a:cubicBezTo>
                  <a:pt x="168" y="187"/>
                  <a:pt x="168" y="239"/>
                  <a:pt x="144" y="264"/>
                </a:cubicBezTo>
                <a:cubicBezTo>
                  <a:pt x="120" y="289"/>
                  <a:pt x="90" y="302"/>
                  <a:pt x="0" y="315"/>
                </a:cubicBezTo>
                <a:cubicBezTo>
                  <a:pt x="92" y="319"/>
                  <a:pt x="122" y="341"/>
                  <a:pt x="146" y="366"/>
                </a:cubicBezTo>
                <a:cubicBezTo>
                  <a:pt x="170" y="391"/>
                  <a:pt x="167" y="441"/>
                  <a:pt x="144" y="466"/>
                </a:cubicBezTo>
                <a:cubicBezTo>
                  <a:pt x="121" y="491"/>
                  <a:pt x="98" y="507"/>
                  <a:pt x="8" y="517"/>
                </a:cubicBezTo>
                <a:cubicBezTo>
                  <a:pt x="8" y="573"/>
                  <a:pt x="8" y="629"/>
                  <a:pt x="8" y="629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grpSp>
        <p:nvGrpSpPr>
          <p:cNvPr id="26660" name="Group 69"/>
          <p:cNvGrpSpPr>
            <a:grpSpLocks/>
          </p:cNvGrpSpPr>
          <p:nvPr/>
        </p:nvGrpSpPr>
        <p:grpSpPr bwMode="auto">
          <a:xfrm>
            <a:off x="7075488" y="3727450"/>
            <a:ext cx="809625" cy="1104900"/>
            <a:chOff x="3266" y="2847"/>
            <a:chExt cx="510" cy="696"/>
          </a:xfrm>
        </p:grpSpPr>
        <p:sp>
          <p:nvSpPr>
            <p:cNvPr id="26662" name="Rectangle 70"/>
            <p:cNvSpPr>
              <a:spLocks noChangeArrowheads="1"/>
            </p:cNvSpPr>
            <p:nvPr/>
          </p:nvSpPr>
          <p:spPr bwMode="auto">
            <a:xfrm>
              <a:off x="3419" y="2847"/>
              <a:ext cx="204" cy="182"/>
            </a:xfrm>
            <a:prstGeom prst="rect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63" name="Rectangle 71"/>
            <p:cNvSpPr>
              <a:spLocks noChangeArrowheads="1"/>
            </p:cNvSpPr>
            <p:nvPr/>
          </p:nvSpPr>
          <p:spPr bwMode="auto">
            <a:xfrm>
              <a:off x="3419" y="3361"/>
              <a:ext cx="204" cy="182"/>
            </a:xfrm>
            <a:prstGeom prst="rect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64" name="Oval 72"/>
            <p:cNvSpPr>
              <a:spLocks noChangeArrowheads="1"/>
            </p:cNvSpPr>
            <p:nvPr/>
          </p:nvSpPr>
          <p:spPr bwMode="auto">
            <a:xfrm>
              <a:off x="3266" y="2944"/>
              <a:ext cx="510" cy="510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/>
                <a:t>A</a:t>
              </a:r>
            </a:p>
          </p:txBody>
        </p:sp>
      </p:grpSp>
      <p:sp>
        <p:nvSpPr>
          <p:cNvPr id="4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3379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3379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3379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3379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37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37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7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37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37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3379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3379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37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37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38" grpId="0"/>
      <p:bldP spid="337939" grpId="0"/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7AB585-BEBE-454C-A6BE-C6D457A55E20}" type="datetime1">
              <a:rPr lang="en-AU"/>
              <a:pPr>
                <a:defRPr/>
              </a:pPr>
              <a:t>27/11/2018</a:t>
            </a:fld>
            <a:endParaRPr lang="en-AU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A07903-D2CF-4C43-953D-7A548678A4EE}" type="slidenum">
              <a:rPr lang="en-AU"/>
              <a:pPr>
                <a:defRPr/>
              </a:pPr>
              <a:t>3</a:t>
            </a:fld>
            <a:endParaRPr lang="en-AU" dirty="0"/>
          </a:p>
        </p:txBody>
      </p:sp>
      <p:sp>
        <p:nvSpPr>
          <p:cNvPr id="6148" name="Text Box 2"/>
          <p:cNvSpPr txBox="1">
            <a:spLocks noChangeArrowheads="1"/>
          </p:cNvSpPr>
          <p:nvPr/>
        </p:nvSpPr>
        <p:spPr bwMode="auto">
          <a:xfrm>
            <a:off x="647700" y="296863"/>
            <a:ext cx="60848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800" dirty="0"/>
              <a:t>Objectives</a:t>
            </a:r>
          </a:p>
        </p:txBody>
      </p:sp>
      <p:sp>
        <p:nvSpPr>
          <p:cNvPr id="340995" name="Text Box 3"/>
          <p:cNvSpPr txBox="1">
            <a:spLocks noChangeArrowheads="1"/>
          </p:cNvSpPr>
          <p:nvPr/>
        </p:nvSpPr>
        <p:spPr bwMode="auto">
          <a:xfrm>
            <a:off x="647700" y="1085917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At the end of this section students should be able to:</a:t>
            </a:r>
          </a:p>
        </p:txBody>
      </p:sp>
      <p:sp>
        <p:nvSpPr>
          <p:cNvPr id="340996" name="Text Box 4"/>
          <p:cNvSpPr txBox="1">
            <a:spLocks noChangeArrowheads="1"/>
          </p:cNvSpPr>
          <p:nvPr/>
        </p:nvSpPr>
        <p:spPr bwMode="auto">
          <a:xfrm>
            <a:off x="647700" y="1752734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1.	List three main types of DC Motor.</a:t>
            </a:r>
          </a:p>
        </p:txBody>
      </p:sp>
      <p:sp>
        <p:nvSpPr>
          <p:cNvPr id="340997" name="Text Box 5"/>
          <p:cNvSpPr txBox="1">
            <a:spLocks noChangeArrowheads="1"/>
          </p:cNvSpPr>
          <p:nvPr/>
        </p:nvSpPr>
        <p:spPr bwMode="auto">
          <a:xfrm>
            <a:off x="647700" y="2419551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2.	Draw circuit arrangements and connect various DC Motors.</a:t>
            </a:r>
          </a:p>
        </p:txBody>
      </p:sp>
      <p:sp>
        <p:nvSpPr>
          <p:cNvPr id="340998" name="Text Box 6"/>
          <p:cNvSpPr txBox="1">
            <a:spLocks noChangeArrowheads="1"/>
          </p:cNvSpPr>
          <p:nvPr/>
        </p:nvSpPr>
        <p:spPr bwMode="auto">
          <a:xfrm>
            <a:off x="647700" y="3086368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3.	State typical applications for types of DC Motors.</a:t>
            </a:r>
          </a:p>
        </p:txBody>
      </p:sp>
      <p:sp>
        <p:nvSpPr>
          <p:cNvPr id="340999" name="Text Box 7"/>
          <p:cNvSpPr txBox="1">
            <a:spLocks noChangeArrowheads="1"/>
          </p:cNvSpPr>
          <p:nvPr/>
        </p:nvSpPr>
        <p:spPr bwMode="auto">
          <a:xfrm>
            <a:off x="647700" y="3753185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4.	Describe the operating characteristics of various types of DC Motor.</a:t>
            </a:r>
          </a:p>
        </p:txBody>
      </p:sp>
      <p:sp>
        <p:nvSpPr>
          <p:cNvPr id="341000" name="Text Box 8"/>
          <p:cNvSpPr txBox="1">
            <a:spLocks noChangeArrowheads="1"/>
          </p:cNvSpPr>
          <p:nvPr/>
        </p:nvSpPr>
        <p:spPr bwMode="auto">
          <a:xfrm>
            <a:off x="647700" y="5391621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6.	Calculate the values of voltage, Current and Torque associated with DC Motors.</a:t>
            </a:r>
          </a:p>
        </p:txBody>
      </p:sp>
      <p:sp>
        <p:nvSpPr>
          <p:cNvPr id="341001" name="Text Box 9"/>
          <p:cNvSpPr txBox="1">
            <a:spLocks noChangeArrowheads="1"/>
          </p:cNvSpPr>
          <p:nvPr/>
        </p:nvSpPr>
        <p:spPr bwMode="auto">
          <a:xfrm>
            <a:off x="647700" y="4724802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5.	Reverse the direction of rotation of </a:t>
            </a:r>
            <a:r>
              <a:rPr lang="en-AU" altLang="en-US" sz="2000" dirty="0" err="1"/>
              <a:t>of</a:t>
            </a:r>
            <a:r>
              <a:rPr lang="en-AU" altLang="en-US" sz="2000"/>
              <a:t> a DC Motor.</a:t>
            </a:r>
          </a:p>
        </p:txBody>
      </p:sp>
      <p:sp>
        <p:nvSpPr>
          <p:cNvPr id="13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59BB-37AA-492D-9A2D-F276F73E8342}" type="datetime1">
              <a:rPr lang="en-AU" smtClean="0">
                <a:solidFill>
                  <a:srgbClr val="000000"/>
                </a:solidFill>
              </a:rPr>
              <a:pPr/>
              <a:t>27/11/2018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5850-5E45-4649-9A05-A4501BF8BCBC}" type="slidenum">
              <a:rPr lang="en-AU">
                <a:solidFill>
                  <a:srgbClr val="000000"/>
                </a:solidFill>
              </a:rPr>
              <a:pPr/>
              <a:t>30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205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2" name="Rectangle 1"/>
          <p:cNvSpPr/>
          <p:nvPr/>
        </p:nvSpPr>
        <p:spPr>
          <a:xfrm>
            <a:off x="342000" y="1351508"/>
            <a:ext cx="8460000" cy="41549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AU" sz="48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Practical Exercise #4</a:t>
            </a:r>
            <a:br>
              <a:rPr lang="en-AU" sz="48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AU" sz="48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Pg. 39 – 46</a:t>
            </a:r>
          </a:p>
          <a:p>
            <a:pPr algn="ctr"/>
            <a:r>
              <a:rPr lang="en-AU" sz="48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DC Motor Characteristics</a:t>
            </a:r>
            <a:br>
              <a:rPr lang="en-AU" sz="48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AU" sz="48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</a:t>
            </a:r>
            <a:br>
              <a:rPr lang="en-AU" sz="48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AU" sz="48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Reversal</a:t>
            </a:r>
            <a:endParaRPr lang="en-AU" sz="48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CCCCFF">
                  <a:lumMod val="50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653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AF1996-85ED-4035-B712-BD68BE6A42CB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6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2DC59C-DEFE-48AA-9CFF-988D0998F2E9}" type="slidenum">
              <a:rPr lang="en-AU"/>
              <a:pPr>
                <a:defRPr/>
              </a:pPr>
              <a:t>4</a:t>
            </a:fld>
            <a:endParaRPr lang="en-AU"/>
          </a:p>
        </p:txBody>
      </p:sp>
      <p:grpSp>
        <p:nvGrpSpPr>
          <p:cNvPr id="286764" name="Group 44"/>
          <p:cNvGrpSpPr>
            <a:grpSpLocks/>
          </p:cNvGrpSpPr>
          <p:nvPr/>
        </p:nvGrpSpPr>
        <p:grpSpPr bwMode="auto">
          <a:xfrm>
            <a:off x="850900" y="4005263"/>
            <a:ext cx="3433763" cy="2233612"/>
            <a:chOff x="105" y="1411"/>
            <a:chExt cx="2163" cy="1407"/>
          </a:xfrm>
        </p:grpSpPr>
        <p:sp>
          <p:nvSpPr>
            <p:cNvPr id="7296" name="Text Box 5"/>
            <p:cNvSpPr txBox="1">
              <a:spLocks noChangeArrowheads="1"/>
            </p:cNvSpPr>
            <p:nvPr/>
          </p:nvSpPr>
          <p:spPr bwMode="auto">
            <a:xfrm>
              <a:off x="714" y="1619"/>
              <a:ext cx="29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/>
                <a:t>I</a:t>
              </a:r>
              <a:r>
                <a:rPr lang="en-AU" altLang="en-US" sz="2400" baseline="-25000"/>
                <a:t>F</a:t>
              </a:r>
              <a:endParaRPr lang="en-AU" altLang="en-US" sz="2400"/>
            </a:p>
          </p:txBody>
        </p:sp>
        <p:cxnSp>
          <p:nvCxnSpPr>
            <p:cNvPr id="7297" name="AutoShape 6"/>
            <p:cNvCxnSpPr>
              <a:cxnSpLocks noChangeShapeType="1"/>
              <a:stCxn id="7311" idx="0"/>
              <a:endCxn id="7301" idx="3"/>
            </p:cNvCxnSpPr>
            <p:nvPr/>
          </p:nvCxnSpPr>
          <p:spPr bwMode="auto">
            <a:xfrm rot="-5400000">
              <a:off x="348" y="2110"/>
              <a:ext cx="234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98" name="AutoShape 7"/>
            <p:cNvCxnSpPr>
              <a:cxnSpLocks noChangeShapeType="1"/>
              <a:stCxn id="7311" idx="2"/>
              <a:endCxn id="7322" idx="2"/>
            </p:cNvCxnSpPr>
            <p:nvPr/>
          </p:nvCxnSpPr>
          <p:spPr bwMode="auto">
            <a:xfrm rot="16200000" flipH="1">
              <a:off x="819" y="2234"/>
              <a:ext cx="122" cy="830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99" name="Text Box 8"/>
            <p:cNvSpPr txBox="1">
              <a:spLocks noChangeArrowheads="1"/>
            </p:cNvSpPr>
            <p:nvPr/>
          </p:nvSpPr>
          <p:spPr bwMode="auto">
            <a:xfrm>
              <a:off x="1988" y="1411"/>
              <a:ext cx="28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2000"/>
                <a:t>A</a:t>
              </a:r>
              <a:r>
                <a:rPr lang="en-AU" altLang="en-US" sz="2000" baseline="-25000"/>
                <a:t>1</a:t>
              </a:r>
              <a:endParaRPr lang="en-AU" altLang="en-US" sz="2000"/>
            </a:p>
          </p:txBody>
        </p:sp>
        <p:sp>
          <p:nvSpPr>
            <p:cNvPr id="7300" name="Text Box 9"/>
            <p:cNvSpPr txBox="1">
              <a:spLocks noChangeArrowheads="1"/>
            </p:cNvSpPr>
            <p:nvPr/>
          </p:nvSpPr>
          <p:spPr bwMode="auto">
            <a:xfrm>
              <a:off x="1972" y="2568"/>
              <a:ext cx="2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2000"/>
                <a:t>A</a:t>
              </a:r>
              <a:r>
                <a:rPr lang="en-AU" altLang="en-US" sz="2000" baseline="-25000"/>
                <a:t>2</a:t>
              </a:r>
              <a:endParaRPr lang="en-AU" altLang="en-US" sz="2000"/>
            </a:p>
          </p:txBody>
        </p:sp>
        <p:sp>
          <p:nvSpPr>
            <p:cNvPr id="7301" name="Rectangle 10"/>
            <p:cNvSpPr>
              <a:spLocks noChangeArrowheads="1"/>
            </p:cNvSpPr>
            <p:nvPr/>
          </p:nvSpPr>
          <p:spPr bwMode="auto">
            <a:xfrm rot="16200000" flipH="1">
              <a:off x="303" y="1745"/>
              <a:ext cx="321" cy="156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302" name="Line 11"/>
            <p:cNvSpPr>
              <a:spLocks noChangeShapeType="1"/>
            </p:cNvSpPr>
            <p:nvPr/>
          </p:nvSpPr>
          <p:spPr bwMode="auto">
            <a:xfrm rot="-2700000" flipH="1" flipV="1">
              <a:off x="465" y="1540"/>
              <a:ext cx="0" cy="56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7303" name="Line 12"/>
            <p:cNvSpPr>
              <a:spLocks noChangeShapeType="1"/>
            </p:cNvSpPr>
            <p:nvPr/>
          </p:nvSpPr>
          <p:spPr bwMode="auto">
            <a:xfrm flipH="1">
              <a:off x="1958" y="1632"/>
              <a:ext cx="0" cy="94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7304" name="Text Box 13"/>
            <p:cNvSpPr txBox="1">
              <a:spLocks noChangeArrowheads="1"/>
            </p:cNvSpPr>
            <p:nvPr/>
          </p:nvSpPr>
          <p:spPr bwMode="auto">
            <a:xfrm>
              <a:off x="1978" y="2007"/>
              <a:ext cx="29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2000"/>
                <a:t>V</a:t>
              </a:r>
              <a:r>
                <a:rPr lang="en-AU" altLang="en-US" sz="2000" baseline="-25000"/>
                <a:t>T</a:t>
              </a:r>
              <a:endParaRPr lang="en-AU" altLang="en-US" sz="2000"/>
            </a:p>
          </p:txBody>
        </p:sp>
        <p:sp>
          <p:nvSpPr>
            <p:cNvPr id="7305" name="Oval 14"/>
            <p:cNvSpPr>
              <a:spLocks noChangeArrowheads="1"/>
            </p:cNvSpPr>
            <p:nvPr/>
          </p:nvSpPr>
          <p:spPr bwMode="auto">
            <a:xfrm>
              <a:off x="1923" y="1495"/>
              <a:ext cx="70" cy="7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306" name="Oval 15"/>
            <p:cNvSpPr>
              <a:spLocks noChangeArrowheads="1"/>
            </p:cNvSpPr>
            <p:nvPr/>
          </p:nvSpPr>
          <p:spPr bwMode="auto">
            <a:xfrm>
              <a:off x="1923" y="2673"/>
              <a:ext cx="70" cy="7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7307" name="AutoShape 16"/>
            <p:cNvCxnSpPr>
              <a:cxnSpLocks noChangeShapeType="1"/>
              <a:stCxn id="7306" idx="2"/>
              <a:endCxn id="7322" idx="6"/>
            </p:cNvCxnSpPr>
            <p:nvPr/>
          </p:nvCxnSpPr>
          <p:spPr bwMode="auto">
            <a:xfrm rot="10800000">
              <a:off x="1327" y="2710"/>
              <a:ext cx="590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308" name="Rectangle 17"/>
            <p:cNvSpPr>
              <a:spLocks noChangeArrowheads="1"/>
            </p:cNvSpPr>
            <p:nvPr/>
          </p:nvSpPr>
          <p:spPr bwMode="auto">
            <a:xfrm>
              <a:off x="1267" y="1700"/>
              <a:ext cx="103" cy="31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7309" name="Group 18"/>
            <p:cNvGrpSpPr>
              <a:grpSpLocks/>
            </p:cNvGrpSpPr>
            <p:nvPr/>
          </p:nvGrpSpPr>
          <p:grpSpPr bwMode="auto">
            <a:xfrm>
              <a:off x="1197" y="2162"/>
              <a:ext cx="242" cy="365"/>
              <a:chOff x="4762" y="2228"/>
              <a:chExt cx="317" cy="453"/>
            </a:xfrm>
          </p:grpSpPr>
          <p:sp>
            <p:nvSpPr>
              <p:cNvPr id="7326" name="Line 19"/>
              <p:cNvSpPr>
                <a:spLocks noChangeShapeType="1"/>
              </p:cNvSpPr>
              <p:nvPr/>
            </p:nvSpPr>
            <p:spPr bwMode="auto">
              <a:xfrm>
                <a:off x="4762" y="2296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7327" name="Line 20"/>
              <p:cNvSpPr>
                <a:spLocks noChangeShapeType="1"/>
              </p:cNvSpPr>
              <p:nvPr/>
            </p:nvSpPr>
            <p:spPr bwMode="auto">
              <a:xfrm>
                <a:off x="4830" y="232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7328" name="Line 21"/>
              <p:cNvSpPr>
                <a:spLocks noChangeShapeType="1"/>
              </p:cNvSpPr>
              <p:nvPr/>
            </p:nvSpPr>
            <p:spPr bwMode="auto">
              <a:xfrm>
                <a:off x="4921" y="2363"/>
                <a:ext cx="0" cy="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7329" name="Line 22"/>
              <p:cNvSpPr>
                <a:spLocks noChangeShapeType="1"/>
              </p:cNvSpPr>
              <p:nvPr/>
            </p:nvSpPr>
            <p:spPr bwMode="auto">
              <a:xfrm>
                <a:off x="4762" y="2579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7330" name="Line 23"/>
              <p:cNvSpPr>
                <a:spLocks noChangeShapeType="1"/>
              </p:cNvSpPr>
              <p:nvPr/>
            </p:nvSpPr>
            <p:spPr bwMode="auto">
              <a:xfrm>
                <a:off x="4830" y="261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7331" name="Line 24"/>
              <p:cNvSpPr>
                <a:spLocks noChangeShapeType="1"/>
              </p:cNvSpPr>
              <p:nvPr/>
            </p:nvSpPr>
            <p:spPr bwMode="auto">
              <a:xfrm>
                <a:off x="4921" y="2228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7332" name="Line 25"/>
              <p:cNvSpPr>
                <a:spLocks noChangeShapeType="1"/>
              </p:cNvSpPr>
              <p:nvPr/>
            </p:nvSpPr>
            <p:spPr bwMode="auto">
              <a:xfrm>
                <a:off x="4921" y="2613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  <p:cxnSp>
          <p:nvCxnSpPr>
            <p:cNvPr id="7310" name="AutoShape 26"/>
            <p:cNvCxnSpPr>
              <a:cxnSpLocks noChangeShapeType="1"/>
              <a:stCxn id="7308" idx="2"/>
              <a:endCxn id="7331" idx="1"/>
            </p:cNvCxnSpPr>
            <p:nvPr/>
          </p:nvCxnSpPr>
          <p:spPr bwMode="auto">
            <a:xfrm>
              <a:off x="1319" y="2023"/>
              <a:ext cx="0" cy="20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311" name="Rectangle 27"/>
            <p:cNvSpPr>
              <a:spLocks noChangeArrowheads="1"/>
            </p:cNvSpPr>
            <p:nvPr/>
          </p:nvSpPr>
          <p:spPr bwMode="auto">
            <a:xfrm>
              <a:off x="377" y="2234"/>
              <a:ext cx="174" cy="347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312" name="Text Box 28"/>
            <p:cNvSpPr txBox="1">
              <a:spLocks noChangeArrowheads="1"/>
            </p:cNvSpPr>
            <p:nvPr/>
          </p:nvSpPr>
          <p:spPr bwMode="auto">
            <a:xfrm>
              <a:off x="1370" y="1760"/>
              <a:ext cx="29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/>
                <a:t>R</a:t>
              </a:r>
              <a:r>
                <a:rPr lang="en-AU" altLang="en-US" sz="2000" baseline="-25000"/>
                <a:t>A</a:t>
              </a:r>
              <a:endParaRPr lang="en-AU" altLang="en-US" sz="2000"/>
            </a:p>
          </p:txBody>
        </p:sp>
        <p:sp>
          <p:nvSpPr>
            <p:cNvPr id="7313" name="Text Box 29"/>
            <p:cNvSpPr txBox="1">
              <a:spLocks noChangeArrowheads="1"/>
            </p:cNvSpPr>
            <p:nvPr/>
          </p:nvSpPr>
          <p:spPr bwMode="auto">
            <a:xfrm>
              <a:off x="105" y="2271"/>
              <a:ext cx="28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r" eaLnBrk="1" hangingPunct="1"/>
              <a:r>
                <a:rPr lang="en-AU" altLang="en-US" sz="2000"/>
                <a:t>R</a:t>
              </a:r>
              <a:r>
                <a:rPr lang="en-AU" altLang="en-US" sz="2000" baseline="-25000"/>
                <a:t>F</a:t>
              </a:r>
              <a:endParaRPr lang="en-AU" altLang="en-US" sz="2000"/>
            </a:p>
          </p:txBody>
        </p:sp>
        <p:sp>
          <p:nvSpPr>
            <p:cNvPr id="7314" name="Text Box 30"/>
            <p:cNvSpPr txBox="1">
              <a:spLocks noChangeArrowheads="1"/>
            </p:cNvSpPr>
            <p:nvPr/>
          </p:nvSpPr>
          <p:spPr bwMode="auto">
            <a:xfrm>
              <a:off x="1422" y="2244"/>
              <a:ext cx="27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/>
                <a:t>E</a:t>
              </a:r>
              <a:r>
                <a:rPr lang="en-AU" altLang="en-US" sz="2000" baseline="-25000"/>
                <a:t>g</a:t>
              </a:r>
              <a:endParaRPr lang="en-AU" altLang="en-US" sz="2000"/>
            </a:p>
          </p:txBody>
        </p:sp>
        <p:sp>
          <p:nvSpPr>
            <p:cNvPr id="7315" name="AutoShape 31"/>
            <p:cNvSpPr>
              <a:spLocks noChangeArrowheads="1"/>
            </p:cNvSpPr>
            <p:nvPr/>
          </p:nvSpPr>
          <p:spPr bwMode="auto">
            <a:xfrm flipH="1">
              <a:off x="696" y="1577"/>
              <a:ext cx="294" cy="55"/>
            </a:xfrm>
            <a:prstGeom prst="rightArrow">
              <a:avLst>
                <a:gd name="adj1" fmla="val 50000"/>
                <a:gd name="adj2" fmla="val 133636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316" name="Text Box 32"/>
            <p:cNvSpPr txBox="1">
              <a:spLocks noChangeArrowheads="1"/>
            </p:cNvSpPr>
            <p:nvPr/>
          </p:nvSpPr>
          <p:spPr bwMode="auto">
            <a:xfrm>
              <a:off x="1596" y="1619"/>
              <a:ext cx="29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/>
                <a:t>I</a:t>
              </a:r>
              <a:r>
                <a:rPr lang="en-AU" altLang="en-US" sz="2400" baseline="-25000"/>
                <a:t>L</a:t>
              </a:r>
              <a:endParaRPr lang="en-AU" altLang="en-US" sz="2400"/>
            </a:p>
          </p:txBody>
        </p:sp>
        <p:sp>
          <p:nvSpPr>
            <p:cNvPr id="7317" name="AutoShape 33"/>
            <p:cNvSpPr>
              <a:spLocks noChangeArrowheads="1"/>
            </p:cNvSpPr>
            <p:nvPr/>
          </p:nvSpPr>
          <p:spPr bwMode="auto">
            <a:xfrm flipH="1">
              <a:off x="1578" y="1577"/>
              <a:ext cx="294" cy="55"/>
            </a:xfrm>
            <a:prstGeom prst="rightArrow">
              <a:avLst>
                <a:gd name="adj1" fmla="val 50000"/>
                <a:gd name="adj2" fmla="val 133636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318" name="Oval 34"/>
            <p:cNvSpPr>
              <a:spLocks noChangeArrowheads="1"/>
            </p:cNvSpPr>
            <p:nvPr/>
          </p:nvSpPr>
          <p:spPr bwMode="auto">
            <a:xfrm>
              <a:off x="1310" y="1521"/>
              <a:ext cx="17" cy="19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7319" name="AutoShape 35"/>
            <p:cNvCxnSpPr>
              <a:cxnSpLocks noChangeShapeType="1"/>
              <a:stCxn id="7305" idx="2"/>
              <a:endCxn id="7318" idx="6"/>
            </p:cNvCxnSpPr>
            <p:nvPr/>
          </p:nvCxnSpPr>
          <p:spPr bwMode="auto">
            <a:xfrm flipH="1" flipV="1">
              <a:off x="1334" y="1531"/>
              <a:ext cx="583" cy="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320" name="AutoShape 36"/>
            <p:cNvCxnSpPr>
              <a:cxnSpLocks noChangeShapeType="1"/>
              <a:stCxn id="7318" idx="2"/>
              <a:endCxn id="7301" idx="1"/>
            </p:cNvCxnSpPr>
            <p:nvPr/>
          </p:nvCxnSpPr>
          <p:spPr bwMode="auto">
            <a:xfrm rot="10800000" flipV="1">
              <a:off x="465" y="1531"/>
              <a:ext cx="837" cy="122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321" name="AutoShape 37"/>
            <p:cNvCxnSpPr>
              <a:cxnSpLocks noChangeShapeType="1"/>
              <a:stCxn id="7318" idx="4"/>
              <a:endCxn id="7308" idx="0"/>
            </p:cNvCxnSpPr>
            <p:nvPr/>
          </p:nvCxnSpPr>
          <p:spPr bwMode="auto">
            <a:xfrm>
              <a:off x="1319" y="1547"/>
              <a:ext cx="0" cy="14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322" name="Oval 38"/>
            <p:cNvSpPr>
              <a:spLocks noChangeArrowheads="1"/>
            </p:cNvSpPr>
            <p:nvPr/>
          </p:nvSpPr>
          <p:spPr bwMode="auto">
            <a:xfrm>
              <a:off x="1302" y="2700"/>
              <a:ext cx="18" cy="19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7323" name="AutoShape 39"/>
            <p:cNvCxnSpPr>
              <a:cxnSpLocks noChangeShapeType="1"/>
              <a:stCxn id="7332" idx="0"/>
              <a:endCxn id="7322" idx="7"/>
            </p:cNvCxnSpPr>
            <p:nvPr/>
          </p:nvCxnSpPr>
          <p:spPr bwMode="auto">
            <a:xfrm flipH="1">
              <a:off x="1317" y="2465"/>
              <a:ext cx="2" cy="23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324" name="Text Box 40"/>
            <p:cNvSpPr txBox="1">
              <a:spLocks noChangeArrowheads="1"/>
            </p:cNvSpPr>
            <p:nvPr/>
          </p:nvSpPr>
          <p:spPr bwMode="auto">
            <a:xfrm>
              <a:off x="863" y="1869"/>
              <a:ext cx="3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/>
                <a:t>I</a:t>
              </a:r>
              <a:r>
                <a:rPr lang="en-AU" altLang="en-US" sz="2400" baseline="-25000"/>
                <a:t>A</a:t>
              </a:r>
              <a:endParaRPr lang="en-AU" altLang="en-US" sz="2400"/>
            </a:p>
          </p:txBody>
        </p:sp>
        <p:sp>
          <p:nvSpPr>
            <p:cNvPr id="7325" name="AutoShape 41"/>
            <p:cNvSpPr>
              <a:spLocks noChangeArrowheads="1"/>
            </p:cNvSpPr>
            <p:nvPr/>
          </p:nvSpPr>
          <p:spPr bwMode="auto">
            <a:xfrm rot="5400000" flipV="1">
              <a:off x="1034" y="1943"/>
              <a:ext cx="310" cy="52"/>
            </a:xfrm>
            <a:prstGeom prst="rightArrow">
              <a:avLst>
                <a:gd name="adj1" fmla="val 50000"/>
                <a:gd name="adj2" fmla="val 149038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286802" name="Group 82"/>
          <p:cNvGrpSpPr>
            <a:grpSpLocks/>
          </p:cNvGrpSpPr>
          <p:nvPr/>
        </p:nvGrpSpPr>
        <p:grpSpPr bwMode="auto">
          <a:xfrm>
            <a:off x="5616575" y="1071563"/>
            <a:ext cx="2692400" cy="2468562"/>
            <a:chOff x="3107" y="867"/>
            <a:chExt cx="1764" cy="1810"/>
          </a:xfrm>
        </p:grpSpPr>
        <p:cxnSp>
          <p:nvCxnSpPr>
            <p:cNvPr id="7259" name="AutoShape 45"/>
            <p:cNvCxnSpPr>
              <a:cxnSpLocks noChangeShapeType="1"/>
              <a:stCxn id="7269" idx="2"/>
              <a:endCxn id="7262" idx="3"/>
            </p:cNvCxnSpPr>
            <p:nvPr/>
          </p:nvCxnSpPr>
          <p:spPr bwMode="auto">
            <a:xfrm rot="5400000">
              <a:off x="3426" y="1227"/>
              <a:ext cx="53" cy="486"/>
            </a:xfrm>
            <a:prstGeom prst="bentConnector3">
              <a:avLst>
                <a:gd name="adj1" fmla="val 349056"/>
              </a:avLst>
            </a:prstGeom>
            <a:noFill/>
            <a:ln w="38100">
              <a:solidFill>
                <a:schemeClr val="tx1"/>
              </a:solidFill>
              <a:miter lim="800000"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60" name="Text Box 46"/>
            <p:cNvSpPr txBox="1">
              <a:spLocks noChangeArrowheads="1"/>
            </p:cNvSpPr>
            <p:nvPr/>
          </p:nvSpPr>
          <p:spPr bwMode="auto">
            <a:xfrm>
              <a:off x="4571" y="867"/>
              <a:ext cx="29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2000"/>
                <a:t>A</a:t>
              </a:r>
              <a:r>
                <a:rPr lang="en-AU" altLang="en-US" sz="2000" baseline="-25000"/>
                <a:t>1</a:t>
              </a:r>
              <a:endParaRPr lang="en-AU" altLang="en-US" sz="2000"/>
            </a:p>
          </p:txBody>
        </p:sp>
        <p:sp>
          <p:nvSpPr>
            <p:cNvPr id="7261" name="Text Box 47"/>
            <p:cNvSpPr txBox="1">
              <a:spLocks noChangeArrowheads="1"/>
            </p:cNvSpPr>
            <p:nvPr/>
          </p:nvSpPr>
          <p:spPr bwMode="auto">
            <a:xfrm>
              <a:off x="4563" y="2386"/>
              <a:ext cx="30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2000"/>
                <a:t>A</a:t>
              </a:r>
              <a:r>
                <a:rPr lang="en-AU" altLang="en-US" sz="2000" baseline="-25000"/>
                <a:t>2</a:t>
              </a:r>
              <a:endParaRPr lang="en-AU" altLang="en-US" sz="2000"/>
            </a:p>
          </p:txBody>
        </p:sp>
        <p:sp>
          <p:nvSpPr>
            <p:cNvPr id="7262" name="Rectangle 48"/>
            <p:cNvSpPr>
              <a:spLocks noChangeArrowheads="1"/>
            </p:cNvSpPr>
            <p:nvPr/>
          </p:nvSpPr>
          <p:spPr bwMode="auto">
            <a:xfrm rot="16200000" flipH="1">
              <a:off x="3059" y="1233"/>
              <a:ext cx="299" cy="204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263" name="Line 49"/>
            <p:cNvSpPr>
              <a:spLocks noChangeShapeType="1"/>
            </p:cNvSpPr>
            <p:nvPr/>
          </p:nvSpPr>
          <p:spPr bwMode="auto">
            <a:xfrm rot="-2700000" flipH="1" flipV="1">
              <a:off x="3203" y="1052"/>
              <a:ext cx="13" cy="56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7264" name="Line 50"/>
            <p:cNvSpPr>
              <a:spLocks noChangeShapeType="1"/>
            </p:cNvSpPr>
            <p:nvPr/>
          </p:nvSpPr>
          <p:spPr bwMode="auto">
            <a:xfrm flipH="1">
              <a:off x="4535" y="1185"/>
              <a:ext cx="0" cy="117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7265" name="Text Box 51"/>
            <p:cNvSpPr txBox="1">
              <a:spLocks noChangeArrowheads="1"/>
            </p:cNvSpPr>
            <p:nvPr/>
          </p:nvSpPr>
          <p:spPr bwMode="auto">
            <a:xfrm>
              <a:off x="4565" y="1650"/>
              <a:ext cx="30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2000"/>
                <a:t>V</a:t>
              </a:r>
              <a:r>
                <a:rPr lang="en-AU" altLang="en-US" sz="2000" baseline="-25000"/>
                <a:t>T</a:t>
              </a:r>
              <a:endParaRPr lang="en-AU" altLang="en-US" sz="2000"/>
            </a:p>
          </p:txBody>
        </p:sp>
        <p:sp>
          <p:nvSpPr>
            <p:cNvPr id="7266" name="Oval 52"/>
            <p:cNvSpPr>
              <a:spLocks noChangeArrowheads="1"/>
            </p:cNvSpPr>
            <p:nvPr/>
          </p:nvSpPr>
          <p:spPr bwMode="auto">
            <a:xfrm>
              <a:off x="4489" y="947"/>
              <a:ext cx="91" cy="91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267" name="Oval 53"/>
            <p:cNvSpPr>
              <a:spLocks noChangeArrowheads="1"/>
            </p:cNvSpPr>
            <p:nvPr/>
          </p:nvSpPr>
          <p:spPr bwMode="auto">
            <a:xfrm>
              <a:off x="4489" y="2477"/>
              <a:ext cx="91" cy="91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7268" name="AutoShape 54"/>
            <p:cNvCxnSpPr>
              <a:cxnSpLocks noChangeShapeType="1"/>
              <a:stCxn id="7267" idx="2"/>
              <a:endCxn id="7280" idx="6"/>
            </p:cNvCxnSpPr>
            <p:nvPr/>
          </p:nvCxnSpPr>
          <p:spPr bwMode="auto">
            <a:xfrm rot="10800000">
              <a:off x="3706" y="2523"/>
              <a:ext cx="774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69" name="Rectangle 55"/>
            <p:cNvSpPr>
              <a:spLocks noChangeArrowheads="1"/>
            </p:cNvSpPr>
            <p:nvPr/>
          </p:nvSpPr>
          <p:spPr bwMode="auto">
            <a:xfrm>
              <a:off x="3628" y="1184"/>
              <a:ext cx="136" cy="250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7270" name="Group 56"/>
            <p:cNvGrpSpPr>
              <a:grpSpLocks/>
            </p:cNvGrpSpPr>
            <p:nvPr/>
          </p:nvGrpSpPr>
          <p:grpSpPr bwMode="auto">
            <a:xfrm>
              <a:off x="3537" y="2092"/>
              <a:ext cx="317" cy="317"/>
              <a:chOff x="2902" y="1344"/>
              <a:chExt cx="317" cy="317"/>
            </a:xfrm>
          </p:grpSpPr>
          <p:grpSp>
            <p:nvGrpSpPr>
              <p:cNvPr id="7287" name="Group 57"/>
              <p:cNvGrpSpPr>
                <a:grpSpLocks/>
              </p:cNvGrpSpPr>
              <p:nvPr/>
            </p:nvGrpSpPr>
            <p:grpSpPr bwMode="auto">
              <a:xfrm>
                <a:off x="2902" y="1424"/>
                <a:ext cx="317" cy="33"/>
                <a:chOff x="2902" y="1276"/>
                <a:chExt cx="317" cy="33"/>
              </a:xfrm>
            </p:grpSpPr>
            <p:sp>
              <p:nvSpPr>
                <p:cNvPr id="7294" name="Line 58"/>
                <p:cNvSpPr>
                  <a:spLocks noChangeShapeType="1"/>
                </p:cNvSpPr>
                <p:nvPr/>
              </p:nvSpPr>
              <p:spPr bwMode="auto">
                <a:xfrm>
                  <a:off x="2902" y="1276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7295" name="Line 59"/>
                <p:cNvSpPr>
                  <a:spLocks noChangeShapeType="1"/>
                </p:cNvSpPr>
                <p:nvPr/>
              </p:nvSpPr>
              <p:spPr bwMode="auto">
                <a:xfrm>
                  <a:off x="2970" y="1309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7288" name="Line 60"/>
              <p:cNvSpPr>
                <a:spLocks noChangeShapeType="1"/>
              </p:cNvSpPr>
              <p:nvPr/>
            </p:nvSpPr>
            <p:spPr bwMode="auto">
              <a:xfrm>
                <a:off x="3061" y="1457"/>
                <a:ext cx="0" cy="9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grpSp>
            <p:nvGrpSpPr>
              <p:cNvPr id="7289" name="Group 61"/>
              <p:cNvGrpSpPr>
                <a:grpSpLocks/>
              </p:cNvGrpSpPr>
              <p:nvPr/>
            </p:nvGrpSpPr>
            <p:grpSpPr bwMode="auto">
              <a:xfrm>
                <a:off x="2902" y="1559"/>
                <a:ext cx="317" cy="34"/>
                <a:chOff x="2902" y="1559"/>
                <a:chExt cx="317" cy="34"/>
              </a:xfrm>
            </p:grpSpPr>
            <p:sp>
              <p:nvSpPr>
                <p:cNvPr id="7292" name="Line 62"/>
                <p:cNvSpPr>
                  <a:spLocks noChangeShapeType="1"/>
                </p:cNvSpPr>
                <p:nvPr/>
              </p:nvSpPr>
              <p:spPr bwMode="auto">
                <a:xfrm>
                  <a:off x="2902" y="1559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7293" name="Line 63"/>
                <p:cNvSpPr>
                  <a:spLocks noChangeShapeType="1"/>
                </p:cNvSpPr>
                <p:nvPr/>
              </p:nvSpPr>
              <p:spPr bwMode="auto">
                <a:xfrm>
                  <a:off x="2970" y="1593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7290" name="Line 64"/>
              <p:cNvSpPr>
                <a:spLocks noChangeShapeType="1"/>
              </p:cNvSpPr>
              <p:nvPr/>
            </p:nvSpPr>
            <p:spPr bwMode="auto">
              <a:xfrm>
                <a:off x="3061" y="1344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7291" name="Line 65"/>
              <p:cNvSpPr>
                <a:spLocks noChangeShapeType="1"/>
              </p:cNvSpPr>
              <p:nvPr/>
            </p:nvSpPr>
            <p:spPr bwMode="auto">
              <a:xfrm>
                <a:off x="3061" y="1593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  <p:cxnSp>
          <p:nvCxnSpPr>
            <p:cNvPr id="7271" name="AutoShape 66"/>
            <p:cNvCxnSpPr>
              <a:cxnSpLocks noChangeShapeType="1"/>
              <a:stCxn id="7269" idx="2"/>
              <a:endCxn id="7282" idx="0"/>
            </p:cNvCxnSpPr>
            <p:nvPr/>
          </p:nvCxnSpPr>
          <p:spPr bwMode="auto">
            <a:xfrm>
              <a:off x="3696" y="1443"/>
              <a:ext cx="0" cy="29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72" name="Text Box 67"/>
            <p:cNvSpPr txBox="1">
              <a:spLocks noChangeArrowheads="1"/>
            </p:cNvSpPr>
            <p:nvPr/>
          </p:nvSpPr>
          <p:spPr bwMode="auto">
            <a:xfrm>
              <a:off x="3832" y="1259"/>
              <a:ext cx="29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/>
                <a:t>R</a:t>
              </a:r>
              <a:r>
                <a:rPr lang="en-AU" altLang="en-US" sz="2000" baseline="-25000"/>
                <a:t>F</a:t>
              </a:r>
              <a:endParaRPr lang="en-AU" altLang="en-US" sz="2000"/>
            </a:p>
          </p:txBody>
        </p:sp>
        <p:sp>
          <p:nvSpPr>
            <p:cNvPr id="7273" name="Text Box 68"/>
            <p:cNvSpPr txBox="1">
              <a:spLocks noChangeArrowheads="1"/>
            </p:cNvSpPr>
            <p:nvPr/>
          </p:nvSpPr>
          <p:spPr bwMode="auto">
            <a:xfrm>
              <a:off x="3832" y="2113"/>
              <a:ext cx="28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/>
                <a:t>E</a:t>
              </a:r>
              <a:r>
                <a:rPr lang="en-AU" altLang="en-US" sz="2000" baseline="-25000"/>
                <a:t>g</a:t>
              </a:r>
              <a:endParaRPr lang="en-AU" altLang="en-US" sz="2000"/>
            </a:p>
          </p:txBody>
        </p:sp>
        <p:sp>
          <p:nvSpPr>
            <p:cNvPr id="7274" name="Text Box 69"/>
            <p:cNvSpPr txBox="1">
              <a:spLocks noChangeArrowheads="1"/>
            </p:cNvSpPr>
            <p:nvPr/>
          </p:nvSpPr>
          <p:spPr bwMode="auto">
            <a:xfrm>
              <a:off x="4059" y="1101"/>
              <a:ext cx="304" cy="3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/>
                <a:t>I</a:t>
              </a:r>
              <a:r>
                <a:rPr lang="en-AU" altLang="en-US" sz="2400" baseline="-25000"/>
                <a:t>L</a:t>
              </a:r>
              <a:endParaRPr lang="en-AU" altLang="en-US" sz="2400"/>
            </a:p>
          </p:txBody>
        </p:sp>
        <p:sp>
          <p:nvSpPr>
            <p:cNvPr id="7275" name="AutoShape 70"/>
            <p:cNvSpPr>
              <a:spLocks noChangeArrowheads="1"/>
            </p:cNvSpPr>
            <p:nvPr/>
          </p:nvSpPr>
          <p:spPr bwMode="auto">
            <a:xfrm flipH="1">
              <a:off x="4036" y="1049"/>
              <a:ext cx="386" cy="68"/>
            </a:xfrm>
            <a:prstGeom prst="rightArrow">
              <a:avLst>
                <a:gd name="adj1" fmla="val 50000"/>
                <a:gd name="adj2" fmla="val 141912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276" name="Oval 71"/>
            <p:cNvSpPr>
              <a:spLocks noChangeArrowheads="1"/>
            </p:cNvSpPr>
            <p:nvPr/>
          </p:nvSpPr>
          <p:spPr bwMode="auto">
            <a:xfrm>
              <a:off x="3684" y="980"/>
              <a:ext cx="23" cy="23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7277" name="AutoShape 72"/>
            <p:cNvCxnSpPr>
              <a:cxnSpLocks noChangeShapeType="1"/>
              <a:stCxn id="7266" idx="2"/>
              <a:endCxn id="7276" idx="6"/>
            </p:cNvCxnSpPr>
            <p:nvPr/>
          </p:nvCxnSpPr>
          <p:spPr bwMode="auto">
            <a:xfrm flipH="1" flipV="1">
              <a:off x="3716" y="992"/>
              <a:ext cx="764" cy="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78" name="AutoShape 73"/>
            <p:cNvCxnSpPr>
              <a:cxnSpLocks noChangeShapeType="1"/>
              <a:stCxn id="7276" idx="2"/>
              <a:endCxn id="7262" idx="1"/>
            </p:cNvCxnSpPr>
            <p:nvPr/>
          </p:nvCxnSpPr>
          <p:spPr bwMode="auto">
            <a:xfrm rot="10800000" flipV="1">
              <a:off x="3210" y="992"/>
              <a:ext cx="465" cy="181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79" name="AutoShape 74"/>
            <p:cNvCxnSpPr>
              <a:cxnSpLocks noChangeShapeType="1"/>
              <a:stCxn id="7276" idx="4"/>
              <a:endCxn id="7269" idx="0"/>
            </p:cNvCxnSpPr>
            <p:nvPr/>
          </p:nvCxnSpPr>
          <p:spPr bwMode="auto">
            <a:xfrm>
              <a:off x="3696" y="1012"/>
              <a:ext cx="0" cy="16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80" name="Oval 75"/>
            <p:cNvSpPr>
              <a:spLocks noChangeArrowheads="1"/>
            </p:cNvSpPr>
            <p:nvPr/>
          </p:nvSpPr>
          <p:spPr bwMode="auto">
            <a:xfrm>
              <a:off x="3674" y="2511"/>
              <a:ext cx="23" cy="23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7281" name="AutoShape 76"/>
            <p:cNvCxnSpPr>
              <a:cxnSpLocks noChangeShapeType="1"/>
              <a:stCxn id="7291" idx="0"/>
              <a:endCxn id="7280" idx="7"/>
            </p:cNvCxnSpPr>
            <p:nvPr/>
          </p:nvCxnSpPr>
          <p:spPr bwMode="auto">
            <a:xfrm flipH="1">
              <a:off x="3694" y="2332"/>
              <a:ext cx="2" cy="17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82" name="Rectangle 77"/>
            <p:cNvSpPr>
              <a:spLocks noChangeArrowheads="1"/>
            </p:cNvSpPr>
            <p:nvPr/>
          </p:nvSpPr>
          <p:spPr bwMode="auto">
            <a:xfrm>
              <a:off x="3628" y="1745"/>
              <a:ext cx="136" cy="233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283" name="Text Box 78"/>
            <p:cNvSpPr txBox="1">
              <a:spLocks noChangeArrowheads="1"/>
            </p:cNvSpPr>
            <p:nvPr/>
          </p:nvSpPr>
          <p:spPr bwMode="auto">
            <a:xfrm>
              <a:off x="3832" y="1729"/>
              <a:ext cx="30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/>
                <a:t>R</a:t>
              </a:r>
              <a:r>
                <a:rPr lang="en-AU" altLang="en-US" sz="2000" baseline="-25000"/>
                <a:t>A</a:t>
              </a:r>
              <a:endParaRPr lang="en-AU" altLang="en-US" sz="2000"/>
            </a:p>
          </p:txBody>
        </p:sp>
        <p:cxnSp>
          <p:nvCxnSpPr>
            <p:cNvPr id="7284" name="AutoShape 79"/>
            <p:cNvCxnSpPr>
              <a:cxnSpLocks noChangeShapeType="1"/>
              <a:stCxn id="7282" idx="2"/>
              <a:endCxn id="7290" idx="1"/>
            </p:cNvCxnSpPr>
            <p:nvPr/>
          </p:nvCxnSpPr>
          <p:spPr bwMode="auto">
            <a:xfrm>
              <a:off x="3696" y="1987"/>
              <a:ext cx="0" cy="182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85" name="Text Box 80"/>
            <p:cNvSpPr txBox="1">
              <a:spLocks noChangeArrowheads="1"/>
            </p:cNvSpPr>
            <p:nvPr/>
          </p:nvSpPr>
          <p:spPr bwMode="auto">
            <a:xfrm>
              <a:off x="3220" y="1774"/>
              <a:ext cx="328" cy="3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/>
                <a:t>I</a:t>
              </a:r>
              <a:r>
                <a:rPr lang="en-AU" altLang="en-US" sz="2400" baseline="-25000"/>
                <a:t>A</a:t>
              </a:r>
              <a:endParaRPr lang="en-AU" altLang="en-US" sz="2400"/>
            </a:p>
          </p:txBody>
        </p:sp>
        <p:sp>
          <p:nvSpPr>
            <p:cNvPr id="7286" name="AutoShape 81"/>
            <p:cNvSpPr>
              <a:spLocks noChangeArrowheads="1"/>
            </p:cNvSpPr>
            <p:nvPr/>
          </p:nvSpPr>
          <p:spPr bwMode="auto">
            <a:xfrm rot="5400000" flipV="1">
              <a:off x="3333" y="1865"/>
              <a:ext cx="386" cy="68"/>
            </a:xfrm>
            <a:prstGeom prst="rightArrow">
              <a:avLst>
                <a:gd name="adj1" fmla="val 50000"/>
                <a:gd name="adj2" fmla="val 141912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286847" name="Group 127"/>
          <p:cNvGrpSpPr>
            <a:grpSpLocks/>
          </p:cNvGrpSpPr>
          <p:nvPr/>
        </p:nvGrpSpPr>
        <p:grpSpPr bwMode="auto">
          <a:xfrm>
            <a:off x="5148263" y="3968750"/>
            <a:ext cx="3384550" cy="2305050"/>
            <a:chOff x="2540" y="2704"/>
            <a:chExt cx="2132" cy="1452"/>
          </a:xfrm>
        </p:grpSpPr>
        <p:cxnSp>
          <p:nvCxnSpPr>
            <p:cNvPr id="7217" name="AutoShape 83"/>
            <p:cNvCxnSpPr>
              <a:cxnSpLocks noChangeShapeType="1"/>
              <a:stCxn id="7236" idx="2"/>
              <a:endCxn id="7245" idx="2"/>
            </p:cNvCxnSpPr>
            <p:nvPr/>
          </p:nvCxnSpPr>
          <p:spPr bwMode="auto">
            <a:xfrm rot="10800000">
              <a:off x="2875" y="3905"/>
              <a:ext cx="791" cy="132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18" name="Text Box 84"/>
            <p:cNvSpPr txBox="1">
              <a:spLocks noChangeArrowheads="1"/>
            </p:cNvSpPr>
            <p:nvPr/>
          </p:nvSpPr>
          <p:spPr bwMode="auto">
            <a:xfrm>
              <a:off x="4392" y="2704"/>
              <a:ext cx="28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2000"/>
                <a:t>A</a:t>
              </a:r>
              <a:r>
                <a:rPr lang="en-AU" altLang="en-US" sz="2000" baseline="-25000"/>
                <a:t>1</a:t>
              </a:r>
              <a:endParaRPr lang="en-AU" altLang="en-US" sz="2000"/>
            </a:p>
          </p:txBody>
        </p:sp>
        <p:sp>
          <p:nvSpPr>
            <p:cNvPr id="7219" name="Text Box 85"/>
            <p:cNvSpPr txBox="1">
              <a:spLocks noChangeArrowheads="1"/>
            </p:cNvSpPr>
            <p:nvPr/>
          </p:nvSpPr>
          <p:spPr bwMode="auto">
            <a:xfrm>
              <a:off x="4376" y="3906"/>
              <a:ext cx="2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2000"/>
                <a:t>A</a:t>
              </a:r>
              <a:r>
                <a:rPr lang="en-AU" altLang="en-US" sz="2000" baseline="-25000"/>
                <a:t>2</a:t>
              </a:r>
              <a:endParaRPr lang="en-AU" altLang="en-US" sz="2000"/>
            </a:p>
          </p:txBody>
        </p:sp>
        <p:sp>
          <p:nvSpPr>
            <p:cNvPr id="7220" name="Line 86"/>
            <p:cNvSpPr>
              <a:spLocks noChangeShapeType="1"/>
            </p:cNvSpPr>
            <p:nvPr/>
          </p:nvSpPr>
          <p:spPr bwMode="auto">
            <a:xfrm flipH="1">
              <a:off x="4347" y="2991"/>
              <a:ext cx="0" cy="92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7221" name="Text Box 87"/>
            <p:cNvSpPr txBox="1">
              <a:spLocks noChangeArrowheads="1"/>
            </p:cNvSpPr>
            <p:nvPr/>
          </p:nvSpPr>
          <p:spPr bwMode="auto">
            <a:xfrm>
              <a:off x="4381" y="3355"/>
              <a:ext cx="2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2000"/>
                <a:t>V</a:t>
              </a:r>
              <a:r>
                <a:rPr lang="en-AU" altLang="en-US" sz="2000" baseline="-25000"/>
                <a:t>T</a:t>
              </a:r>
              <a:endParaRPr lang="en-AU" altLang="en-US" sz="2000"/>
            </a:p>
          </p:txBody>
        </p:sp>
        <p:sp>
          <p:nvSpPr>
            <p:cNvPr id="7222" name="Oval 88"/>
            <p:cNvSpPr>
              <a:spLocks noChangeArrowheads="1"/>
            </p:cNvSpPr>
            <p:nvPr/>
          </p:nvSpPr>
          <p:spPr bwMode="auto">
            <a:xfrm>
              <a:off x="4311" y="2805"/>
              <a:ext cx="71" cy="71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223" name="Oval 89"/>
            <p:cNvSpPr>
              <a:spLocks noChangeArrowheads="1"/>
            </p:cNvSpPr>
            <p:nvPr/>
          </p:nvSpPr>
          <p:spPr bwMode="auto">
            <a:xfrm>
              <a:off x="4311" y="4001"/>
              <a:ext cx="71" cy="71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7224" name="AutoShape 90"/>
            <p:cNvCxnSpPr>
              <a:cxnSpLocks noChangeShapeType="1"/>
              <a:stCxn id="7223" idx="2"/>
              <a:endCxn id="7236" idx="6"/>
            </p:cNvCxnSpPr>
            <p:nvPr/>
          </p:nvCxnSpPr>
          <p:spPr bwMode="auto">
            <a:xfrm rot="10800000">
              <a:off x="3698" y="4037"/>
              <a:ext cx="606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25" name="Rectangle 91"/>
            <p:cNvSpPr>
              <a:spLocks noChangeArrowheads="1"/>
            </p:cNvSpPr>
            <p:nvPr/>
          </p:nvSpPr>
          <p:spPr bwMode="auto">
            <a:xfrm>
              <a:off x="3637" y="2990"/>
              <a:ext cx="106" cy="196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7226" name="Group 92"/>
            <p:cNvGrpSpPr>
              <a:grpSpLocks/>
            </p:cNvGrpSpPr>
            <p:nvPr/>
          </p:nvGrpSpPr>
          <p:grpSpPr bwMode="auto">
            <a:xfrm>
              <a:off x="3566" y="3700"/>
              <a:ext cx="248" cy="248"/>
              <a:chOff x="2902" y="1344"/>
              <a:chExt cx="317" cy="317"/>
            </a:xfrm>
          </p:grpSpPr>
          <p:grpSp>
            <p:nvGrpSpPr>
              <p:cNvPr id="7250" name="Group 93"/>
              <p:cNvGrpSpPr>
                <a:grpSpLocks/>
              </p:cNvGrpSpPr>
              <p:nvPr/>
            </p:nvGrpSpPr>
            <p:grpSpPr bwMode="auto">
              <a:xfrm>
                <a:off x="2902" y="1424"/>
                <a:ext cx="317" cy="33"/>
                <a:chOff x="2902" y="1276"/>
                <a:chExt cx="317" cy="33"/>
              </a:xfrm>
            </p:grpSpPr>
            <p:sp>
              <p:nvSpPr>
                <p:cNvPr id="7257" name="Line 94"/>
                <p:cNvSpPr>
                  <a:spLocks noChangeShapeType="1"/>
                </p:cNvSpPr>
                <p:nvPr/>
              </p:nvSpPr>
              <p:spPr bwMode="auto">
                <a:xfrm>
                  <a:off x="2902" y="1276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7258" name="Line 95"/>
                <p:cNvSpPr>
                  <a:spLocks noChangeShapeType="1"/>
                </p:cNvSpPr>
                <p:nvPr/>
              </p:nvSpPr>
              <p:spPr bwMode="auto">
                <a:xfrm>
                  <a:off x="2970" y="1309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7251" name="Line 96"/>
              <p:cNvSpPr>
                <a:spLocks noChangeShapeType="1"/>
              </p:cNvSpPr>
              <p:nvPr/>
            </p:nvSpPr>
            <p:spPr bwMode="auto">
              <a:xfrm>
                <a:off x="3061" y="1457"/>
                <a:ext cx="0" cy="9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grpSp>
            <p:nvGrpSpPr>
              <p:cNvPr id="7252" name="Group 97"/>
              <p:cNvGrpSpPr>
                <a:grpSpLocks/>
              </p:cNvGrpSpPr>
              <p:nvPr/>
            </p:nvGrpSpPr>
            <p:grpSpPr bwMode="auto">
              <a:xfrm>
                <a:off x="2902" y="1559"/>
                <a:ext cx="317" cy="34"/>
                <a:chOff x="2902" y="1559"/>
                <a:chExt cx="317" cy="34"/>
              </a:xfrm>
            </p:grpSpPr>
            <p:sp>
              <p:nvSpPr>
                <p:cNvPr id="7255" name="Line 98"/>
                <p:cNvSpPr>
                  <a:spLocks noChangeShapeType="1"/>
                </p:cNvSpPr>
                <p:nvPr/>
              </p:nvSpPr>
              <p:spPr bwMode="auto">
                <a:xfrm>
                  <a:off x="2902" y="1559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7256" name="Line 99"/>
                <p:cNvSpPr>
                  <a:spLocks noChangeShapeType="1"/>
                </p:cNvSpPr>
                <p:nvPr/>
              </p:nvSpPr>
              <p:spPr bwMode="auto">
                <a:xfrm>
                  <a:off x="2970" y="1593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7253" name="Line 100"/>
              <p:cNvSpPr>
                <a:spLocks noChangeShapeType="1"/>
              </p:cNvSpPr>
              <p:nvPr/>
            </p:nvSpPr>
            <p:spPr bwMode="auto">
              <a:xfrm>
                <a:off x="3061" y="1344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7254" name="Line 101"/>
              <p:cNvSpPr>
                <a:spLocks noChangeShapeType="1"/>
              </p:cNvSpPr>
              <p:nvPr/>
            </p:nvSpPr>
            <p:spPr bwMode="auto">
              <a:xfrm>
                <a:off x="3061" y="1593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  <p:cxnSp>
          <p:nvCxnSpPr>
            <p:cNvPr id="7227" name="AutoShape 102"/>
            <p:cNvCxnSpPr>
              <a:cxnSpLocks noChangeShapeType="1"/>
              <a:stCxn id="7225" idx="2"/>
              <a:endCxn id="7238" idx="0"/>
            </p:cNvCxnSpPr>
            <p:nvPr/>
          </p:nvCxnSpPr>
          <p:spPr bwMode="auto">
            <a:xfrm>
              <a:off x="3690" y="3193"/>
              <a:ext cx="0" cy="229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28" name="Text Box 103"/>
            <p:cNvSpPr txBox="1">
              <a:spLocks noChangeArrowheads="1"/>
            </p:cNvSpPr>
            <p:nvPr/>
          </p:nvSpPr>
          <p:spPr bwMode="auto">
            <a:xfrm>
              <a:off x="3796" y="3050"/>
              <a:ext cx="28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/>
                <a:t>R</a:t>
              </a:r>
              <a:r>
                <a:rPr lang="en-AU" altLang="en-US" sz="2000" baseline="-25000"/>
                <a:t>S</a:t>
              </a:r>
              <a:endParaRPr lang="en-AU" altLang="en-US" sz="2000"/>
            </a:p>
          </p:txBody>
        </p:sp>
        <p:sp>
          <p:nvSpPr>
            <p:cNvPr id="7229" name="Text Box 104"/>
            <p:cNvSpPr txBox="1">
              <a:spLocks noChangeArrowheads="1"/>
            </p:cNvSpPr>
            <p:nvPr/>
          </p:nvSpPr>
          <p:spPr bwMode="auto">
            <a:xfrm>
              <a:off x="3796" y="3717"/>
              <a:ext cx="27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/>
                <a:t>E</a:t>
              </a:r>
              <a:r>
                <a:rPr lang="en-AU" altLang="en-US" sz="2000" baseline="-25000"/>
                <a:t>g</a:t>
              </a:r>
              <a:endParaRPr lang="en-AU" altLang="en-US" sz="2000"/>
            </a:p>
          </p:txBody>
        </p:sp>
        <p:sp>
          <p:nvSpPr>
            <p:cNvPr id="7230" name="Text Box 105"/>
            <p:cNvSpPr txBox="1">
              <a:spLocks noChangeArrowheads="1"/>
            </p:cNvSpPr>
            <p:nvPr/>
          </p:nvSpPr>
          <p:spPr bwMode="auto">
            <a:xfrm>
              <a:off x="3974" y="2925"/>
              <a:ext cx="29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/>
                <a:t>I</a:t>
              </a:r>
              <a:r>
                <a:rPr lang="en-AU" altLang="en-US" sz="2400" baseline="-25000"/>
                <a:t>L</a:t>
              </a:r>
              <a:endParaRPr lang="en-AU" altLang="en-US" sz="2400"/>
            </a:p>
          </p:txBody>
        </p:sp>
        <p:sp>
          <p:nvSpPr>
            <p:cNvPr id="7231" name="AutoShape 106"/>
            <p:cNvSpPr>
              <a:spLocks noChangeArrowheads="1"/>
            </p:cNvSpPr>
            <p:nvPr/>
          </p:nvSpPr>
          <p:spPr bwMode="auto">
            <a:xfrm flipH="1">
              <a:off x="3956" y="2885"/>
              <a:ext cx="302" cy="53"/>
            </a:xfrm>
            <a:prstGeom prst="rightArrow">
              <a:avLst>
                <a:gd name="adj1" fmla="val 50000"/>
                <a:gd name="adj2" fmla="val 142453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232" name="Oval 107"/>
            <p:cNvSpPr>
              <a:spLocks noChangeArrowheads="1"/>
            </p:cNvSpPr>
            <p:nvPr/>
          </p:nvSpPr>
          <p:spPr bwMode="auto">
            <a:xfrm>
              <a:off x="3681" y="2831"/>
              <a:ext cx="18" cy="18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7233" name="AutoShape 108"/>
            <p:cNvCxnSpPr>
              <a:cxnSpLocks noChangeShapeType="1"/>
              <a:stCxn id="7222" idx="2"/>
              <a:endCxn id="7232" idx="6"/>
            </p:cNvCxnSpPr>
            <p:nvPr/>
          </p:nvCxnSpPr>
          <p:spPr bwMode="auto">
            <a:xfrm flipH="1" flipV="1">
              <a:off x="3706" y="2840"/>
              <a:ext cx="598" cy="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34" name="AutoShape 109"/>
            <p:cNvCxnSpPr>
              <a:cxnSpLocks noChangeShapeType="1"/>
              <a:stCxn id="7232" idx="2"/>
              <a:endCxn id="7243" idx="1"/>
            </p:cNvCxnSpPr>
            <p:nvPr/>
          </p:nvCxnSpPr>
          <p:spPr bwMode="auto">
            <a:xfrm rot="10800000" flipV="1">
              <a:off x="2875" y="2840"/>
              <a:ext cx="799" cy="135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35" name="AutoShape 110"/>
            <p:cNvCxnSpPr>
              <a:cxnSpLocks noChangeShapeType="1"/>
              <a:stCxn id="7232" idx="4"/>
              <a:endCxn id="7225" idx="0"/>
            </p:cNvCxnSpPr>
            <p:nvPr/>
          </p:nvCxnSpPr>
          <p:spPr bwMode="auto">
            <a:xfrm>
              <a:off x="3690" y="2856"/>
              <a:ext cx="0" cy="127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36" name="Oval 111"/>
            <p:cNvSpPr>
              <a:spLocks noChangeArrowheads="1"/>
            </p:cNvSpPr>
            <p:nvPr/>
          </p:nvSpPr>
          <p:spPr bwMode="auto">
            <a:xfrm>
              <a:off x="3673" y="4028"/>
              <a:ext cx="18" cy="18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7237" name="AutoShape 112"/>
            <p:cNvCxnSpPr>
              <a:cxnSpLocks noChangeShapeType="1"/>
              <a:stCxn id="7254" idx="0"/>
              <a:endCxn id="7236" idx="7"/>
            </p:cNvCxnSpPr>
            <p:nvPr/>
          </p:nvCxnSpPr>
          <p:spPr bwMode="auto">
            <a:xfrm flipH="1">
              <a:off x="3689" y="3888"/>
              <a:ext cx="1" cy="135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38" name="Rectangle 113"/>
            <p:cNvSpPr>
              <a:spLocks noChangeArrowheads="1"/>
            </p:cNvSpPr>
            <p:nvPr/>
          </p:nvSpPr>
          <p:spPr bwMode="auto">
            <a:xfrm>
              <a:off x="3637" y="3429"/>
              <a:ext cx="106" cy="182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239" name="Text Box 114"/>
            <p:cNvSpPr txBox="1">
              <a:spLocks noChangeArrowheads="1"/>
            </p:cNvSpPr>
            <p:nvPr/>
          </p:nvSpPr>
          <p:spPr bwMode="auto">
            <a:xfrm>
              <a:off x="3796" y="3416"/>
              <a:ext cx="29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/>
                <a:t>R</a:t>
              </a:r>
              <a:r>
                <a:rPr lang="en-AU" altLang="en-US" sz="2000" baseline="-25000"/>
                <a:t>A</a:t>
              </a:r>
              <a:endParaRPr lang="en-AU" altLang="en-US" sz="2000"/>
            </a:p>
          </p:txBody>
        </p:sp>
        <p:cxnSp>
          <p:nvCxnSpPr>
            <p:cNvPr id="7240" name="AutoShape 115"/>
            <p:cNvCxnSpPr>
              <a:cxnSpLocks noChangeShapeType="1"/>
              <a:stCxn id="7238" idx="2"/>
              <a:endCxn id="7253" idx="1"/>
            </p:cNvCxnSpPr>
            <p:nvPr/>
          </p:nvCxnSpPr>
          <p:spPr bwMode="auto">
            <a:xfrm>
              <a:off x="3690" y="3618"/>
              <a:ext cx="0" cy="142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41" name="Text Box 116"/>
            <p:cNvSpPr txBox="1">
              <a:spLocks noChangeArrowheads="1"/>
            </p:cNvSpPr>
            <p:nvPr/>
          </p:nvSpPr>
          <p:spPr bwMode="auto">
            <a:xfrm>
              <a:off x="3158" y="2925"/>
              <a:ext cx="29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/>
                <a:t>I</a:t>
              </a:r>
              <a:r>
                <a:rPr lang="en-AU" altLang="en-US" sz="2400" baseline="-25000"/>
                <a:t>F</a:t>
              </a:r>
              <a:endParaRPr lang="en-AU" altLang="en-US" sz="2400"/>
            </a:p>
          </p:txBody>
        </p:sp>
        <p:cxnSp>
          <p:nvCxnSpPr>
            <p:cNvPr id="7242" name="AutoShape 117"/>
            <p:cNvCxnSpPr>
              <a:cxnSpLocks noChangeShapeType="1"/>
              <a:stCxn id="7245" idx="0"/>
              <a:endCxn id="7243" idx="3"/>
            </p:cNvCxnSpPr>
            <p:nvPr/>
          </p:nvCxnSpPr>
          <p:spPr bwMode="auto">
            <a:xfrm rot="-5400000">
              <a:off x="2751" y="3430"/>
              <a:ext cx="248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43" name="Rectangle 118"/>
            <p:cNvSpPr>
              <a:spLocks noChangeArrowheads="1"/>
            </p:cNvSpPr>
            <p:nvPr/>
          </p:nvSpPr>
          <p:spPr bwMode="auto">
            <a:xfrm rot="16200000" flipH="1">
              <a:off x="2718" y="3061"/>
              <a:ext cx="312" cy="160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244" name="Line 119"/>
            <p:cNvSpPr>
              <a:spLocks noChangeShapeType="1"/>
            </p:cNvSpPr>
            <p:nvPr/>
          </p:nvSpPr>
          <p:spPr bwMode="auto">
            <a:xfrm rot="-2700000" flipH="1" flipV="1">
              <a:off x="2857" y="2937"/>
              <a:ext cx="35" cy="4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7245" name="Rectangle 120"/>
            <p:cNvSpPr>
              <a:spLocks noChangeArrowheads="1"/>
            </p:cNvSpPr>
            <p:nvPr/>
          </p:nvSpPr>
          <p:spPr bwMode="auto">
            <a:xfrm>
              <a:off x="2786" y="3561"/>
              <a:ext cx="177" cy="337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246" name="Text Box 121"/>
            <p:cNvSpPr txBox="1">
              <a:spLocks noChangeArrowheads="1"/>
            </p:cNvSpPr>
            <p:nvPr/>
          </p:nvSpPr>
          <p:spPr bwMode="auto">
            <a:xfrm>
              <a:off x="2540" y="3663"/>
              <a:ext cx="28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r" eaLnBrk="1" hangingPunct="1"/>
              <a:r>
                <a:rPr lang="en-AU" altLang="en-US" sz="2000"/>
                <a:t>R</a:t>
              </a:r>
              <a:r>
                <a:rPr lang="en-AU" altLang="en-US" sz="2000" baseline="-25000"/>
                <a:t>F</a:t>
              </a:r>
              <a:endParaRPr lang="en-AU" altLang="en-US" sz="2000"/>
            </a:p>
          </p:txBody>
        </p:sp>
        <p:sp>
          <p:nvSpPr>
            <p:cNvPr id="7247" name="AutoShape 122"/>
            <p:cNvSpPr>
              <a:spLocks noChangeArrowheads="1"/>
            </p:cNvSpPr>
            <p:nvPr/>
          </p:nvSpPr>
          <p:spPr bwMode="auto">
            <a:xfrm flipH="1">
              <a:off x="3139" y="2885"/>
              <a:ext cx="302" cy="53"/>
            </a:xfrm>
            <a:prstGeom prst="rightArrow">
              <a:avLst>
                <a:gd name="adj1" fmla="val 50000"/>
                <a:gd name="adj2" fmla="val 142453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248" name="Text Box 123"/>
            <p:cNvSpPr txBox="1">
              <a:spLocks noChangeArrowheads="1"/>
            </p:cNvSpPr>
            <p:nvPr/>
          </p:nvSpPr>
          <p:spPr bwMode="auto">
            <a:xfrm>
              <a:off x="3243" y="3221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/>
                <a:t>I</a:t>
              </a:r>
              <a:r>
                <a:rPr lang="en-AU" altLang="en-US" sz="2400" baseline="-25000"/>
                <a:t>A</a:t>
              </a:r>
              <a:endParaRPr lang="en-AU" altLang="en-US" sz="2400"/>
            </a:p>
          </p:txBody>
        </p:sp>
        <p:sp>
          <p:nvSpPr>
            <p:cNvPr id="7249" name="AutoShape 124"/>
            <p:cNvSpPr>
              <a:spLocks noChangeArrowheads="1"/>
            </p:cNvSpPr>
            <p:nvPr/>
          </p:nvSpPr>
          <p:spPr bwMode="auto">
            <a:xfrm rot="5400000" flipV="1">
              <a:off x="3407" y="3292"/>
              <a:ext cx="302" cy="53"/>
            </a:xfrm>
            <a:prstGeom prst="rightArrow">
              <a:avLst>
                <a:gd name="adj1" fmla="val 50000"/>
                <a:gd name="adj2" fmla="val 142453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286849" name="Text Box 129"/>
          <p:cNvSpPr txBox="1">
            <a:spLocks noChangeArrowheads="1"/>
          </p:cNvSpPr>
          <p:nvPr/>
        </p:nvSpPr>
        <p:spPr bwMode="auto">
          <a:xfrm>
            <a:off x="1235075" y="6229350"/>
            <a:ext cx="2557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 baseline="-25000"/>
              <a:t>Shunt</a:t>
            </a:r>
          </a:p>
        </p:txBody>
      </p:sp>
      <p:sp>
        <p:nvSpPr>
          <p:cNvPr id="286850" name="Text Box 130"/>
          <p:cNvSpPr txBox="1">
            <a:spLocks noChangeArrowheads="1"/>
          </p:cNvSpPr>
          <p:nvPr/>
        </p:nvSpPr>
        <p:spPr bwMode="auto">
          <a:xfrm>
            <a:off x="5651500" y="3467100"/>
            <a:ext cx="2557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 baseline="-25000"/>
              <a:t>Series</a:t>
            </a:r>
          </a:p>
        </p:txBody>
      </p:sp>
      <p:sp>
        <p:nvSpPr>
          <p:cNvPr id="286851" name="Text Box 131"/>
          <p:cNvSpPr txBox="1">
            <a:spLocks noChangeArrowheads="1"/>
          </p:cNvSpPr>
          <p:nvPr/>
        </p:nvSpPr>
        <p:spPr bwMode="auto">
          <a:xfrm>
            <a:off x="5507038" y="6229350"/>
            <a:ext cx="25574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 baseline="-25000"/>
              <a:t>Compound</a:t>
            </a:r>
          </a:p>
        </p:txBody>
      </p:sp>
      <p:sp>
        <p:nvSpPr>
          <p:cNvPr id="286852" name="Text Box 132"/>
          <p:cNvSpPr txBox="1">
            <a:spLocks noChangeArrowheads="1"/>
          </p:cNvSpPr>
          <p:nvPr/>
        </p:nvSpPr>
        <p:spPr bwMode="auto">
          <a:xfrm>
            <a:off x="250825" y="225425"/>
            <a:ext cx="864235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000"/>
              <a:t>DC Motors are classified according to their Field Winding Connections </a:t>
            </a:r>
          </a:p>
          <a:p>
            <a:pPr algn="ctr" eaLnBrk="1" hangingPunct="1"/>
            <a:r>
              <a:rPr lang="en-AU" altLang="en-US" sz="2000"/>
              <a:t>(the same as generators and we can use the same models) </a:t>
            </a:r>
          </a:p>
        </p:txBody>
      </p:sp>
      <p:sp>
        <p:nvSpPr>
          <p:cNvPr id="286891" name="Text Box 171"/>
          <p:cNvSpPr txBox="1">
            <a:spLocks noChangeArrowheads="1"/>
          </p:cNvSpPr>
          <p:nvPr/>
        </p:nvSpPr>
        <p:spPr bwMode="auto">
          <a:xfrm>
            <a:off x="889000" y="3467100"/>
            <a:ext cx="2557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 baseline="-25000"/>
              <a:t>Separate</a:t>
            </a:r>
          </a:p>
        </p:txBody>
      </p:sp>
      <p:grpSp>
        <p:nvGrpSpPr>
          <p:cNvPr id="286894" name="Group 174"/>
          <p:cNvGrpSpPr>
            <a:grpSpLocks/>
          </p:cNvGrpSpPr>
          <p:nvPr/>
        </p:nvGrpSpPr>
        <p:grpSpPr bwMode="auto">
          <a:xfrm>
            <a:off x="1223963" y="1187450"/>
            <a:ext cx="2714625" cy="2233613"/>
            <a:chOff x="771" y="748"/>
            <a:chExt cx="1710" cy="1407"/>
          </a:xfrm>
        </p:grpSpPr>
        <p:cxnSp>
          <p:nvCxnSpPr>
            <p:cNvPr id="7182" name="AutoShape 135"/>
            <p:cNvCxnSpPr>
              <a:cxnSpLocks noChangeShapeType="1"/>
              <a:stCxn id="7196" idx="0"/>
              <a:endCxn id="7186" idx="3"/>
            </p:cNvCxnSpPr>
            <p:nvPr/>
          </p:nvCxnSpPr>
          <p:spPr bwMode="auto">
            <a:xfrm rot="-5400000">
              <a:off x="1046" y="1446"/>
              <a:ext cx="230" cy="1"/>
            </a:xfrm>
            <a:prstGeom prst="bentConnector3">
              <a:avLst>
                <a:gd name="adj1" fmla="val 50435"/>
              </a:avLst>
            </a:prstGeom>
            <a:noFill/>
            <a:ln w="38100">
              <a:solidFill>
                <a:schemeClr val="tx1"/>
              </a:solidFill>
              <a:miter lim="800000"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83" name="AutoShape 136"/>
            <p:cNvCxnSpPr>
              <a:cxnSpLocks noChangeShapeType="1"/>
              <a:stCxn id="7196" idx="2"/>
              <a:endCxn id="7209" idx="6"/>
            </p:cNvCxnSpPr>
            <p:nvPr/>
          </p:nvCxnSpPr>
          <p:spPr bwMode="auto">
            <a:xfrm rot="5400000">
              <a:off x="950" y="1827"/>
              <a:ext cx="110" cy="310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184" name="Text Box 137"/>
            <p:cNvSpPr txBox="1">
              <a:spLocks noChangeArrowheads="1"/>
            </p:cNvSpPr>
            <p:nvPr/>
          </p:nvSpPr>
          <p:spPr bwMode="auto">
            <a:xfrm>
              <a:off x="2201" y="748"/>
              <a:ext cx="28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2000"/>
                <a:t>A</a:t>
              </a:r>
              <a:r>
                <a:rPr lang="en-AU" altLang="en-US" sz="2000" baseline="-25000"/>
                <a:t>1</a:t>
              </a:r>
              <a:endParaRPr lang="en-AU" altLang="en-US" sz="2000"/>
            </a:p>
          </p:txBody>
        </p:sp>
        <p:sp>
          <p:nvSpPr>
            <p:cNvPr id="7185" name="Text Box 138"/>
            <p:cNvSpPr txBox="1">
              <a:spLocks noChangeArrowheads="1"/>
            </p:cNvSpPr>
            <p:nvPr/>
          </p:nvSpPr>
          <p:spPr bwMode="auto">
            <a:xfrm>
              <a:off x="2185" y="1905"/>
              <a:ext cx="2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2000"/>
                <a:t>A</a:t>
              </a:r>
              <a:r>
                <a:rPr lang="en-AU" altLang="en-US" sz="2000" baseline="-25000"/>
                <a:t>2</a:t>
              </a:r>
              <a:endParaRPr lang="en-AU" altLang="en-US" sz="2000"/>
            </a:p>
          </p:txBody>
        </p:sp>
        <p:sp>
          <p:nvSpPr>
            <p:cNvPr id="7186" name="Rectangle 139"/>
            <p:cNvSpPr>
              <a:spLocks noChangeArrowheads="1"/>
            </p:cNvSpPr>
            <p:nvPr/>
          </p:nvSpPr>
          <p:spPr bwMode="auto">
            <a:xfrm rot="16200000" flipH="1">
              <a:off x="999" y="1082"/>
              <a:ext cx="321" cy="156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187" name="Line 140"/>
            <p:cNvSpPr>
              <a:spLocks noChangeShapeType="1"/>
            </p:cNvSpPr>
            <p:nvPr/>
          </p:nvSpPr>
          <p:spPr bwMode="auto">
            <a:xfrm rot="-2700000" flipH="1" flipV="1">
              <a:off x="1161" y="877"/>
              <a:ext cx="0" cy="56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7188" name="Line 141"/>
            <p:cNvSpPr>
              <a:spLocks noChangeShapeType="1"/>
            </p:cNvSpPr>
            <p:nvPr/>
          </p:nvSpPr>
          <p:spPr bwMode="auto">
            <a:xfrm flipH="1">
              <a:off x="2171" y="969"/>
              <a:ext cx="0" cy="94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7189" name="Text Box 142"/>
            <p:cNvSpPr txBox="1">
              <a:spLocks noChangeArrowheads="1"/>
            </p:cNvSpPr>
            <p:nvPr/>
          </p:nvSpPr>
          <p:spPr bwMode="auto">
            <a:xfrm>
              <a:off x="2191" y="1344"/>
              <a:ext cx="29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2000"/>
                <a:t>V</a:t>
              </a:r>
              <a:r>
                <a:rPr lang="en-AU" altLang="en-US" sz="2000" baseline="-25000"/>
                <a:t>T</a:t>
              </a:r>
              <a:endParaRPr lang="en-AU" altLang="en-US" sz="2000"/>
            </a:p>
          </p:txBody>
        </p:sp>
        <p:sp>
          <p:nvSpPr>
            <p:cNvPr id="7190" name="Oval 143"/>
            <p:cNvSpPr>
              <a:spLocks noChangeArrowheads="1"/>
            </p:cNvSpPr>
            <p:nvPr/>
          </p:nvSpPr>
          <p:spPr bwMode="auto">
            <a:xfrm>
              <a:off x="2136" y="832"/>
              <a:ext cx="70" cy="7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191" name="Oval 144"/>
            <p:cNvSpPr>
              <a:spLocks noChangeArrowheads="1"/>
            </p:cNvSpPr>
            <p:nvPr/>
          </p:nvSpPr>
          <p:spPr bwMode="auto">
            <a:xfrm>
              <a:off x="2136" y="2010"/>
              <a:ext cx="70" cy="7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7192" name="AutoShape 145"/>
            <p:cNvCxnSpPr>
              <a:cxnSpLocks noChangeShapeType="1"/>
              <a:stCxn id="7191" idx="2"/>
              <a:endCxn id="7206" idx="6"/>
            </p:cNvCxnSpPr>
            <p:nvPr/>
          </p:nvCxnSpPr>
          <p:spPr bwMode="auto">
            <a:xfrm rot="10800000">
              <a:off x="1540" y="2047"/>
              <a:ext cx="590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193" name="Rectangle 146"/>
            <p:cNvSpPr>
              <a:spLocks noChangeArrowheads="1"/>
            </p:cNvSpPr>
            <p:nvPr/>
          </p:nvSpPr>
          <p:spPr bwMode="auto">
            <a:xfrm>
              <a:off x="1480" y="1037"/>
              <a:ext cx="103" cy="31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7194" name="Group 147"/>
            <p:cNvGrpSpPr>
              <a:grpSpLocks/>
            </p:cNvGrpSpPr>
            <p:nvPr/>
          </p:nvGrpSpPr>
          <p:grpSpPr bwMode="auto">
            <a:xfrm>
              <a:off x="1410" y="1499"/>
              <a:ext cx="242" cy="365"/>
              <a:chOff x="4762" y="2228"/>
              <a:chExt cx="317" cy="453"/>
            </a:xfrm>
          </p:grpSpPr>
          <p:sp>
            <p:nvSpPr>
              <p:cNvPr id="7210" name="Line 148"/>
              <p:cNvSpPr>
                <a:spLocks noChangeShapeType="1"/>
              </p:cNvSpPr>
              <p:nvPr/>
            </p:nvSpPr>
            <p:spPr bwMode="auto">
              <a:xfrm>
                <a:off x="4762" y="2296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7211" name="Line 149"/>
              <p:cNvSpPr>
                <a:spLocks noChangeShapeType="1"/>
              </p:cNvSpPr>
              <p:nvPr/>
            </p:nvSpPr>
            <p:spPr bwMode="auto">
              <a:xfrm>
                <a:off x="4830" y="232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7212" name="Line 150"/>
              <p:cNvSpPr>
                <a:spLocks noChangeShapeType="1"/>
              </p:cNvSpPr>
              <p:nvPr/>
            </p:nvSpPr>
            <p:spPr bwMode="auto">
              <a:xfrm>
                <a:off x="4921" y="2363"/>
                <a:ext cx="0" cy="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7213" name="Line 151"/>
              <p:cNvSpPr>
                <a:spLocks noChangeShapeType="1"/>
              </p:cNvSpPr>
              <p:nvPr/>
            </p:nvSpPr>
            <p:spPr bwMode="auto">
              <a:xfrm>
                <a:off x="4762" y="2579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7214" name="Line 152"/>
              <p:cNvSpPr>
                <a:spLocks noChangeShapeType="1"/>
              </p:cNvSpPr>
              <p:nvPr/>
            </p:nvSpPr>
            <p:spPr bwMode="auto">
              <a:xfrm>
                <a:off x="4830" y="261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7215" name="Line 153"/>
              <p:cNvSpPr>
                <a:spLocks noChangeShapeType="1"/>
              </p:cNvSpPr>
              <p:nvPr/>
            </p:nvSpPr>
            <p:spPr bwMode="auto">
              <a:xfrm>
                <a:off x="4921" y="2228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7216" name="Line 154"/>
              <p:cNvSpPr>
                <a:spLocks noChangeShapeType="1"/>
              </p:cNvSpPr>
              <p:nvPr/>
            </p:nvSpPr>
            <p:spPr bwMode="auto">
              <a:xfrm>
                <a:off x="4921" y="2613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  <p:cxnSp>
          <p:nvCxnSpPr>
            <p:cNvPr id="7195" name="AutoShape 155"/>
            <p:cNvCxnSpPr>
              <a:cxnSpLocks noChangeShapeType="1"/>
              <a:stCxn id="7193" idx="2"/>
              <a:endCxn id="7215" idx="1"/>
            </p:cNvCxnSpPr>
            <p:nvPr/>
          </p:nvCxnSpPr>
          <p:spPr bwMode="auto">
            <a:xfrm>
              <a:off x="1532" y="1360"/>
              <a:ext cx="0" cy="20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196" name="Rectangle 156"/>
            <p:cNvSpPr>
              <a:spLocks noChangeArrowheads="1"/>
            </p:cNvSpPr>
            <p:nvPr/>
          </p:nvSpPr>
          <p:spPr bwMode="auto">
            <a:xfrm>
              <a:off x="1073" y="1571"/>
              <a:ext cx="174" cy="347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197" name="Text Box 157"/>
            <p:cNvSpPr txBox="1">
              <a:spLocks noChangeArrowheads="1"/>
            </p:cNvSpPr>
            <p:nvPr/>
          </p:nvSpPr>
          <p:spPr bwMode="auto">
            <a:xfrm>
              <a:off x="1583" y="1097"/>
              <a:ext cx="29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/>
                <a:t>R</a:t>
              </a:r>
              <a:r>
                <a:rPr lang="en-AU" altLang="en-US" sz="2000" baseline="-25000"/>
                <a:t>A</a:t>
              </a:r>
              <a:endParaRPr lang="en-AU" altLang="en-US" sz="2000"/>
            </a:p>
          </p:txBody>
        </p:sp>
        <p:sp>
          <p:nvSpPr>
            <p:cNvPr id="7198" name="Text Box 158"/>
            <p:cNvSpPr txBox="1">
              <a:spLocks noChangeArrowheads="1"/>
            </p:cNvSpPr>
            <p:nvPr/>
          </p:nvSpPr>
          <p:spPr bwMode="auto">
            <a:xfrm>
              <a:off x="801" y="1608"/>
              <a:ext cx="28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r" eaLnBrk="1" hangingPunct="1"/>
              <a:r>
                <a:rPr lang="en-AU" altLang="en-US" sz="2000"/>
                <a:t>R</a:t>
              </a:r>
              <a:r>
                <a:rPr lang="en-AU" altLang="en-US" sz="2000" baseline="-25000"/>
                <a:t>F</a:t>
              </a:r>
              <a:endParaRPr lang="en-AU" altLang="en-US" sz="2000"/>
            </a:p>
          </p:txBody>
        </p:sp>
        <p:sp>
          <p:nvSpPr>
            <p:cNvPr id="7199" name="Text Box 159"/>
            <p:cNvSpPr txBox="1">
              <a:spLocks noChangeArrowheads="1"/>
            </p:cNvSpPr>
            <p:nvPr/>
          </p:nvSpPr>
          <p:spPr bwMode="auto">
            <a:xfrm>
              <a:off x="1635" y="1581"/>
              <a:ext cx="27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/>
                <a:t>E</a:t>
              </a:r>
              <a:r>
                <a:rPr lang="en-AU" altLang="en-US" sz="2000" baseline="-25000"/>
                <a:t>g</a:t>
              </a:r>
              <a:endParaRPr lang="en-AU" altLang="en-US" sz="2000"/>
            </a:p>
          </p:txBody>
        </p:sp>
        <p:sp>
          <p:nvSpPr>
            <p:cNvPr id="7200" name="Text Box 161"/>
            <p:cNvSpPr txBox="1">
              <a:spLocks noChangeArrowheads="1"/>
            </p:cNvSpPr>
            <p:nvPr/>
          </p:nvSpPr>
          <p:spPr bwMode="auto">
            <a:xfrm>
              <a:off x="1809" y="956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400"/>
                <a:t>I</a:t>
              </a:r>
              <a:r>
                <a:rPr lang="en-AU" altLang="en-US" sz="2400" baseline="-25000"/>
                <a:t>A</a:t>
              </a:r>
              <a:endParaRPr lang="en-AU" altLang="en-US" sz="2400"/>
            </a:p>
          </p:txBody>
        </p:sp>
        <p:sp>
          <p:nvSpPr>
            <p:cNvPr id="7201" name="AutoShape 162"/>
            <p:cNvSpPr>
              <a:spLocks noChangeArrowheads="1"/>
            </p:cNvSpPr>
            <p:nvPr/>
          </p:nvSpPr>
          <p:spPr bwMode="auto">
            <a:xfrm flipH="1">
              <a:off x="1791" y="914"/>
              <a:ext cx="294" cy="55"/>
            </a:xfrm>
            <a:prstGeom prst="rightArrow">
              <a:avLst>
                <a:gd name="adj1" fmla="val 50000"/>
                <a:gd name="adj2" fmla="val 133636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202" name="Oval 163"/>
            <p:cNvSpPr>
              <a:spLocks noChangeArrowheads="1"/>
            </p:cNvSpPr>
            <p:nvPr/>
          </p:nvSpPr>
          <p:spPr bwMode="auto">
            <a:xfrm>
              <a:off x="1523" y="858"/>
              <a:ext cx="17" cy="19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7203" name="AutoShape 164"/>
            <p:cNvCxnSpPr>
              <a:cxnSpLocks noChangeShapeType="1"/>
              <a:stCxn id="7190" idx="2"/>
              <a:endCxn id="7202" idx="6"/>
            </p:cNvCxnSpPr>
            <p:nvPr/>
          </p:nvCxnSpPr>
          <p:spPr bwMode="auto">
            <a:xfrm flipH="1" flipV="1">
              <a:off x="1547" y="868"/>
              <a:ext cx="583" cy="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04" name="AutoShape 165"/>
            <p:cNvCxnSpPr>
              <a:cxnSpLocks noChangeShapeType="1"/>
              <a:stCxn id="7208" idx="6"/>
              <a:endCxn id="7186" idx="1"/>
            </p:cNvCxnSpPr>
            <p:nvPr/>
          </p:nvCxnSpPr>
          <p:spPr bwMode="auto">
            <a:xfrm>
              <a:off x="850" y="859"/>
              <a:ext cx="311" cy="128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05" name="AutoShape 166"/>
            <p:cNvCxnSpPr>
              <a:cxnSpLocks noChangeShapeType="1"/>
              <a:stCxn id="7202" idx="4"/>
              <a:endCxn id="7193" idx="0"/>
            </p:cNvCxnSpPr>
            <p:nvPr/>
          </p:nvCxnSpPr>
          <p:spPr bwMode="auto">
            <a:xfrm>
              <a:off x="1532" y="884"/>
              <a:ext cx="0" cy="14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06" name="Oval 167"/>
            <p:cNvSpPr>
              <a:spLocks noChangeArrowheads="1"/>
            </p:cNvSpPr>
            <p:nvPr/>
          </p:nvSpPr>
          <p:spPr bwMode="auto">
            <a:xfrm>
              <a:off x="1515" y="2037"/>
              <a:ext cx="18" cy="19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7207" name="AutoShape 168"/>
            <p:cNvCxnSpPr>
              <a:cxnSpLocks noChangeShapeType="1"/>
              <a:stCxn id="7216" idx="0"/>
              <a:endCxn id="7206" idx="7"/>
            </p:cNvCxnSpPr>
            <p:nvPr/>
          </p:nvCxnSpPr>
          <p:spPr bwMode="auto">
            <a:xfrm flipH="1">
              <a:off x="1530" y="1802"/>
              <a:ext cx="2" cy="23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08" name="Oval 172"/>
            <p:cNvSpPr>
              <a:spLocks noChangeArrowheads="1"/>
            </p:cNvSpPr>
            <p:nvPr/>
          </p:nvSpPr>
          <p:spPr bwMode="auto">
            <a:xfrm>
              <a:off x="771" y="822"/>
              <a:ext cx="70" cy="7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209" name="Oval 173"/>
            <p:cNvSpPr>
              <a:spLocks noChangeArrowheads="1"/>
            </p:cNvSpPr>
            <p:nvPr/>
          </p:nvSpPr>
          <p:spPr bwMode="auto">
            <a:xfrm>
              <a:off x="771" y="2000"/>
              <a:ext cx="70" cy="7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165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6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6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86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6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8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6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86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86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49" grpId="0"/>
      <p:bldP spid="286850" grpId="0"/>
      <p:bldP spid="286851" grpId="0"/>
      <p:bldP spid="286852" grpId="0"/>
      <p:bldP spid="286891" grpId="0"/>
      <p:bldP spid="16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486973-5827-42EE-AAE7-10C84DB03F5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8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D809ED-AD7B-4E8F-BD3A-61DC7F4F4FA6}" type="slidenum">
              <a:rPr lang="en-AU"/>
              <a:pPr>
                <a:defRPr/>
              </a:pPr>
              <a:t>5</a:t>
            </a:fld>
            <a:endParaRPr lang="en-AU"/>
          </a:p>
        </p:txBody>
      </p:sp>
      <p:cxnSp>
        <p:nvCxnSpPr>
          <p:cNvPr id="6148" name="AutoShape 10"/>
          <p:cNvCxnSpPr>
            <a:cxnSpLocks noChangeShapeType="1"/>
            <a:stCxn id="6167" idx="2"/>
            <a:endCxn id="6173" idx="2"/>
          </p:cNvCxnSpPr>
          <p:nvPr/>
        </p:nvCxnSpPr>
        <p:spPr bwMode="auto">
          <a:xfrm rot="10800000">
            <a:off x="971550" y="2938463"/>
            <a:ext cx="1604963" cy="419100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49" name="Text Box 11"/>
          <p:cNvSpPr txBox="1">
            <a:spLocks noChangeArrowheads="1"/>
          </p:cNvSpPr>
          <p:nvPr/>
        </p:nvSpPr>
        <p:spPr bwMode="auto">
          <a:xfrm>
            <a:off x="3452813" y="512763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A</a:t>
            </a:r>
            <a:r>
              <a:rPr lang="en-AU" altLang="en-US" baseline="-25000"/>
              <a:t>1</a:t>
            </a:r>
            <a:endParaRPr lang="en-AU" altLang="en-US"/>
          </a:p>
        </p:txBody>
      </p:sp>
      <p:sp>
        <p:nvSpPr>
          <p:cNvPr id="6150" name="Text Box 12"/>
          <p:cNvSpPr txBox="1">
            <a:spLocks noChangeArrowheads="1"/>
          </p:cNvSpPr>
          <p:nvPr/>
        </p:nvSpPr>
        <p:spPr bwMode="auto">
          <a:xfrm>
            <a:off x="3417888" y="2960688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A</a:t>
            </a:r>
            <a:r>
              <a:rPr lang="en-AU" altLang="en-US" baseline="-25000"/>
              <a:t>2</a:t>
            </a:r>
            <a:endParaRPr lang="en-AU" altLang="en-US"/>
          </a:p>
        </p:txBody>
      </p:sp>
      <p:sp>
        <p:nvSpPr>
          <p:cNvPr id="6151" name="Line 13"/>
          <p:cNvSpPr>
            <a:spLocks noChangeShapeType="1"/>
          </p:cNvSpPr>
          <p:nvPr/>
        </p:nvSpPr>
        <p:spPr bwMode="auto">
          <a:xfrm flipH="1">
            <a:off x="3957638" y="1233488"/>
            <a:ext cx="0" cy="18716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6152" name="Text Box 14"/>
          <p:cNvSpPr txBox="1">
            <a:spLocks noChangeArrowheads="1"/>
          </p:cNvSpPr>
          <p:nvPr/>
        </p:nvSpPr>
        <p:spPr bwMode="auto">
          <a:xfrm>
            <a:off x="3957638" y="1971675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V</a:t>
            </a:r>
            <a:r>
              <a:rPr lang="en-AU" altLang="en-US" baseline="-25000"/>
              <a:t>T</a:t>
            </a:r>
            <a:endParaRPr lang="en-AU" altLang="en-US"/>
          </a:p>
        </p:txBody>
      </p:sp>
      <p:sp>
        <p:nvSpPr>
          <p:cNvPr id="6153" name="Oval 15"/>
          <p:cNvSpPr>
            <a:spLocks noChangeArrowheads="1"/>
          </p:cNvSpPr>
          <p:nvPr/>
        </p:nvSpPr>
        <p:spPr bwMode="auto">
          <a:xfrm>
            <a:off x="3884613" y="855663"/>
            <a:ext cx="144462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54" name="Oval 16"/>
          <p:cNvSpPr>
            <a:spLocks noChangeArrowheads="1"/>
          </p:cNvSpPr>
          <p:nvPr/>
        </p:nvSpPr>
        <p:spPr bwMode="auto">
          <a:xfrm>
            <a:off x="3884613" y="3284538"/>
            <a:ext cx="144462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6155" name="AutoShape 17"/>
          <p:cNvCxnSpPr>
            <a:cxnSpLocks noChangeShapeType="1"/>
            <a:stCxn id="6154" idx="2"/>
            <a:endCxn id="6167" idx="6"/>
          </p:cNvCxnSpPr>
          <p:nvPr/>
        </p:nvCxnSpPr>
        <p:spPr bwMode="auto">
          <a:xfrm rot="10800000">
            <a:off x="2641600" y="3357563"/>
            <a:ext cx="1228725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56" name="Rectangle 18"/>
          <p:cNvSpPr>
            <a:spLocks noChangeArrowheads="1"/>
          </p:cNvSpPr>
          <p:nvPr/>
        </p:nvSpPr>
        <p:spPr bwMode="auto">
          <a:xfrm>
            <a:off x="2517775" y="1231900"/>
            <a:ext cx="215900" cy="3968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6157" name="Group 19"/>
          <p:cNvGrpSpPr>
            <a:grpSpLocks/>
          </p:cNvGrpSpPr>
          <p:nvPr/>
        </p:nvGrpSpPr>
        <p:grpSpPr bwMode="auto">
          <a:xfrm>
            <a:off x="2373313" y="2673350"/>
            <a:ext cx="503237" cy="503238"/>
            <a:chOff x="2902" y="1344"/>
            <a:chExt cx="317" cy="317"/>
          </a:xfrm>
        </p:grpSpPr>
        <p:grpSp>
          <p:nvGrpSpPr>
            <p:cNvPr id="6220" name="Group 20"/>
            <p:cNvGrpSpPr>
              <a:grpSpLocks/>
            </p:cNvGrpSpPr>
            <p:nvPr/>
          </p:nvGrpSpPr>
          <p:grpSpPr bwMode="auto">
            <a:xfrm>
              <a:off x="2902" y="1424"/>
              <a:ext cx="317" cy="33"/>
              <a:chOff x="2902" y="1276"/>
              <a:chExt cx="317" cy="33"/>
            </a:xfrm>
          </p:grpSpPr>
          <p:sp>
            <p:nvSpPr>
              <p:cNvPr id="6227" name="Line 21"/>
              <p:cNvSpPr>
                <a:spLocks noChangeShapeType="1"/>
              </p:cNvSpPr>
              <p:nvPr/>
            </p:nvSpPr>
            <p:spPr bwMode="auto">
              <a:xfrm>
                <a:off x="2902" y="1276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228" name="Line 22"/>
              <p:cNvSpPr>
                <a:spLocks noChangeShapeType="1"/>
              </p:cNvSpPr>
              <p:nvPr/>
            </p:nvSpPr>
            <p:spPr bwMode="auto">
              <a:xfrm>
                <a:off x="2970" y="130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</p:grpSp>
        <p:sp>
          <p:nvSpPr>
            <p:cNvPr id="6221" name="Line 23"/>
            <p:cNvSpPr>
              <a:spLocks noChangeShapeType="1"/>
            </p:cNvSpPr>
            <p:nvPr/>
          </p:nvSpPr>
          <p:spPr bwMode="auto">
            <a:xfrm>
              <a:off x="3061" y="1457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grpSp>
          <p:nvGrpSpPr>
            <p:cNvPr id="6222" name="Group 24"/>
            <p:cNvGrpSpPr>
              <a:grpSpLocks/>
            </p:cNvGrpSpPr>
            <p:nvPr/>
          </p:nvGrpSpPr>
          <p:grpSpPr bwMode="auto">
            <a:xfrm>
              <a:off x="2902" y="1559"/>
              <a:ext cx="317" cy="34"/>
              <a:chOff x="2902" y="1559"/>
              <a:chExt cx="317" cy="34"/>
            </a:xfrm>
          </p:grpSpPr>
          <p:sp>
            <p:nvSpPr>
              <p:cNvPr id="6225" name="Line 25"/>
              <p:cNvSpPr>
                <a:spLocks noChangeShapeType="1"/>
              </p:cNvSpPr>
              <p:nvPr/>
            </p:nvSpPr>
            <p:spPr bwMode="auto">
              <a:xfrm>
                <a:off x="2902" y="1559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226" name="Line 26"/>
              <p:cNvSpPr>
                <a:spLocks noChangeShapeType="1"/>
              </p:cNvSpPr>
              <p:nvPr/>
            </p:nvSpPr>
            <p:spPr bwMode="auto">
              <a:xfrm>
                <a:off x="2970" y="159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</p:grpSp>
        <p:sp>
          <p:nvSpPr>
            <p:cNvPr id="6223" name="Line 27"/>
            <p:cNvSpPr>
              <a:spLocks noChangeShapeType="1"/>
            </p:cNvSpPr>
            <p:nvPr/>
          </p:nvSpPr>
          <p:spPr bwMode="auto">
            <a:xfrm>
              <a:off x="3061" y="1344"/>
              <a:ext cx="0" cy="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6224" name="Line 28"/>
            <p:cNvSpPr>
              <a:spLocks noChangeShapeType="1"/>
            </p:cNvSpPr>
            <p:nvPr/>
          </p:nvSpPr>
          <p:spPr bwMode="auto">
            <a:xfrm>
              <a:off x="3061" y="1593"/>
              <a:ext cx="0" cy="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</p:grpSp>
      <p:cxnSp>
        <p:nvCxnSpPr>
          <p:cNvPr id="6158" name="AutoShape 29"/>
          <p:cNvCxnSpPr>
            <a:cxnSpLocks noChangeShapeType="1"/>
            <a:stCxn id="6156" idx="2"/>
            <a:endCxn id="6169" idx="0"/>
          </p:cNvCxnSpPr>
          <p:nvPr/>
        </p:nvCxnSpPr>
        <p:spPr bwMode="auto">
          <a:xfrm>
            <a:off x="2625725" y="1643063"/>
            <a:ext cx="0" cy="4651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59" name="Text Box 30"/>
          <p:cNvSpPr txBox="1">
            <a:spLocks noChangeArrowheads="1"/>
          </p:cNvSpPr>
          <p:nvPr/>
        </p:nvSpPr>
        <p:spPr bwMode="auto">
          <a:xfrm>
            <a:off x="2841625" y="1350963"/>
            <a:ext cx="576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R</a:t>
            </a:r>
            <a:r>
              <a:rPr lang="en-AU" altLang="en-US" baseline="-25000"/>
              <a:t>S</a:t>
            </a:r>
            <a:endParaRPr lang="en-AU" altLang="en-US"/>
          </a:p>
        </p:txBody>
      </p:sp>
      <p:sp>
        <p:nvSpPr>
          <p:cNvPr id="6160" name="Text Box 31"/>
          <p:cNvSpPr txBox="1">
            <a:spLocks noChangeArrowheads="1"/>
          </p:cNvSpPr>
          <p:nvPr/>
        </p:nvSpPr>
        <p:spPr bwMode="auto">
          <a:xfrm>
            <a:off x="2841625" y="2708275"/>
            <a:ext cx="576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E</a:t>
            </a:r>
            <a:r>
              <a:rPr lang="en-AU" altLang="en-US" baseline="-25000"/>
              <a:t>g</a:t>
            </a:r>
            <a:endParaRPr lang="en-AU" altLang="en-US"/>
          </a:p>
        </p:txBody>
      </p:sp>
      <p:sp>
        <p:nvSpPr>
          <p:cNvPr id="6161" name="Text Box 33"/>
          <p:cNvSpPr txBox="1">
            <a:spLocks noChangeArrowheads="1"/>
          </p:cNvSpPr>
          <p:nvPr/>
        </p:nvSpPr>
        <p:spPr bwMode="auto">
          <a:xfrm>
            <a:off x="3201988" y="1100138"/>
            <a:ext cx="539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I</a:t>
            </a:r>
            <a:r>
              <a:rPr lang="en-AU" altLang="en-US" sz="2400" baseline="-25000"/>
              <a:t>L</a:t>
            </a:r>
            <a:endParaRPr lang="en-AU" altLang="en-US" sz="2400"/>
          </a:p>
        </p:txBody>
      </p:sp>
      <p:sp>
        <p:nvSpPr>
          <p:cNvPr id="6162" name="AutoShape 34"/>
          <p:cNvSpPr>
            <a:spLocks noChangeArrowheads="1"/>
          </p:cNvSpPr>
          <p:nvPr/>
        </p:nvSpPr>
        <p:spPr bwMode="auto">
          <a:xfrm>
            <a:off x="3165475" y="1017588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63" name="Oval 36"/>
          <p:cNvSpPr>
            <a:spLocks noChangeArrowheads="1"/>
          </p:cNvSpPr>
          <p:nvPr/>
        </p:nvSpPr>
        <p:spPr bwMode="auto">
          <a:xfrm>
            <a:off x="2606675" y="908050"/>
            <a:ext cx="36513" cy="36513"/>
          </a:xfrm>
          <a:prstGeom prst="ellipse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6164" name="AutoShape 37"/>
          <p:cNvCxnSpPr>
            <a:cxnSpLocks noChangeShapeType="1"/>
            <a:stCxn id="6153" idx="2"/>
            <a:endCxn id="6163" idx="6"/>
          </p:cNvCxnSpPr>
          <p:nvPr/>
        </p:nvCxnSpPr>
        <p:spPr bwMode="auto">
          <a:xfrm flipH="1" flipV="1">
            <a:off x="2657475" y="927100"/>
            <a:ext cx="1212850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9526" name="AutoShape 38"/>
          <p:cNvCxnSpPr>
            <a:cxnSpLocks noChangeShapeType="1"/>
            <a:stCxn id="6163" idx="2"/>
            <a:endCxn id="6173" idx="0"/>
          </p:cNvCxnSpPr>
          <p:nvPr/>
        </p:nvCxnSpPr>
        <p:spPr bwMode="auto">
          <a:xfrm rot="10800000" flipV="1">
            <a:off x="971550" y="927100"/>
            <a:ext cx="1620838" cy="1298575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66" name="AutoShape 39"/>
          <p:cNvCxnSpPr>
            <a:cxnSpLocks noChangeShapeType="1"/>
            <a:stCxn id="6163" idx="4"/>
            <a:endCxn id="6156" idx="0"/>
          </p:cNvCxnSpPr>
          <p:nvPr/>
        </p:nvCxnSpPr>
        <p:spPr bwMode="auto">
          <a:xfrm>
            <a:off x="2625725" y="958850"/>
            <a:ext cx="0" cy="25876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67" name="Oval 40"/>
          <p:cNvSpPr>
            <a:spLocks noChangeArrowheads="1"/>
          </p:cNvSpPr>
          <p:nvPr/>
        </p:nvSpPr>
        <p:spPr bwMode="auto">
          <a:xfrm>
            <a:off x="2590800" y="3338513"/>
            <a:ext cx="36513" cy="36512"/>
          </a:xfrm>
          <a:prstGeom prst="ellipse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6168" name="AutoShape 41"/>
          <p:cNvCxnSpPr>
            <a:cxnSpLocks noChangeShapeType="1"/>
            <a:stCxn id="6224" idx="0"/>
            <a:endCxn id="6167" idx="7"/>
          </p:cNvCxnSpPr>
          <p:nvPr/>
        </p:nvCxnSpPr>
        <p:spPr bwMode="auto">
          <a:xfrm flipH="1">
            <a:off x="2622550" y="3054350"/>
            <a:ext cx="3175" cy="27463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69" name="Rectangle 43"/>
          <p:cNvSpPr>
            <a:spLocks noChangeArrowheads="1"/>
          </p:cNvSpPr>
          <p:nvPr/>
        </p:nvSpPr>
        <p:spPr bwMode="auto">
          <a:xfrm>
            <a:off x="2517775" y="2122488"/>
            <a:ext cx="215900" cy="369887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70" name="Text Box 44"/>
          <p:cNvSpPr txBox="1">
            <a:spLocks noChangeArrowheads="1"/>
          </p:cNvSpPr>
          <p:nvPr/>
        </p:nvSpPr>
        <p:spPr bwMode="auto">
          <a:xfrm>
            <a:off x="2841625" y="2097088"/>
            <a:ext cx="576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R</a:t>
            </a:r>
            <a:r>
              <a:rPr lang="en-AU" altLang="en-US" baseline="-25000"/>
              <a:t>A</a:t>
            </a:r>
            <a:endParaRPr lang="en-AU" altLang="en-US"/>
          </a:p>
        </p:txBody>
      </p:sp>
      <p:cxnSp>
        <p:nvCxnSpPr>
          <p:cNvPr id="6171" name="AutoShape 45"/>
          <p:cNvCxnSpPr>
            <a:cxnSpLocks noChangeShapeType="1"/>
            <a:stCxn id="6169" idx="2"/>
            <a:endCxn id="6223" idx="1"/>
          </p:cNvCxnSpPr>
          <p:nvPr/>
        </p:nvCxnSpPr>
        <p:spPr bwMode="auto">
          <a:xfrm>
            <a:off x="2625725" y="2506663"/>
            <a:ext cx="0" cy="28892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72" name="Text Box 46"/>
          <p:cNvSpPr txBox="1">
            <a:spLocks noChangeArrowheads="1"/>
          </p:cNvSpPr>
          <p:nvPr/>
        </p:nvSpPr>
        <p:spPr bwMode="auto">
          <a:xfrm>
            <a:off x="1544638" y="2420938"/>
            <a:ext cx="684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I</a:t>
            </a:r>
            <a:r>
              <a:rPr lang="en-AU" altLang="en-US" sz="2400" baseline="-25000"/>
              <a:t>F</a:t>
            </a:r>
            <a:endParaRPr lang="en-AU" altLang="en-US" sz="2400"/>
          </a:p>
        </p:txBody>
      </p:sp>
      <p:sp>
        <p:nvSpPr>
          <p:cNvPr id="6173" name="Rectangle 50"/>
          <p:cNvSpPr>
            <a:spLocks noChangeArrowheads="1"/>
          </p:cNvSpPr>
          <p:nvPr/>
        </p:nvSpPr>
        <p:spPr bwMode="auto">
          <a:xfrm>
            <a:off x="790575" y="2239963"/>
            <a:ext cx="360363" cy="68421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74" name="Text Box 51"/>
          <p:cNvSpPr txBox="1">
            <a:spLocks noChangeArrowheads="1"/>
          </p:cNvSpPr>
          <p:nvPr/>
        </p:nvSpPr>
        <p:spPr bwMode="auto">
          <a:xfrm>
            <a:off x="142875" y="2384425"/>
            <a:ext cx="576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/>
              <a:t>R</a:t>
            </a:r>
            <a:r>
              <a:rPr lang="en-AU" altLang="en-US" baseline="-25000"/>
              <a:t>F</a:t>
            </a:r>
            <a:endParaRPr lang="en-AU" altLang="en-US"/>
          </a:p>
        </p:txBody>
      </p:sp>
      <p:sp>
        <p:nvSpPr>
          <p:cNvPr id="6175" name="AutoShape 52"/>
          <p:cNvSpPr>
            <a:spLocks noChangeArrowheads="1"/>
          </p:cNvSpPr>
          <p:nvPr/>
        </p:nvSpPr>
        <p:spPr bwMode="auto">
          <a:xfrm rot="16200000" flipH="1">
            <a:off x="1150937" y="2492376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76" name="Text Box 55"/>
          <p:cNvSpPr txBox="1">
            <a:spLocks noChangeArrowheads="1"/>
          </p:cNvSpPr>
          <p:nvPr/>
        </p:nvSpPr>
        <p:spPr bwMode="auto">
          <a:xfrm>
            <a:off x="1870075" y="1700213"/>
            <a:ext cx="539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I</a:t>
            </a:r>
            <a:r>
              <a:rPr lang="en-AU" altLang="en-US" sz="2400" baseline="-25000"/>
              <a:t>A</a:t>
            </a:r>
            <a:endParaRPr lang="en-AU" altLang="en-US" sz="2400"/>
          </a:p>
        </p:txBody>
      </p:sp>
      <p:sp>
        <p:nvSpPr>
          <p:cNvPr id="6177" name="AutoShape 56"/>
          <p:cNvSpPr>
            <a:spLocks noChangeArrowheads="1"/>
          </p:cNvSpPr>
          <p:nvPr/>
        </p:nvSpPr>
        <p:spPr bwMode="auto">
          <a:xfrm rot="-5400000">
            <a:off x="2049462" y="1844676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6178" name="AutoShape 57"/>
          <p:cNvCxnSpPr>
            <a:cxnSpLocks noChangeShapeType="1"/>
            <a:stCxn id="6196" idx="2"/>
            <a:endCxn id="6202" idx="2"/>
          </p:cNvCxnSpPr>
          <p:nvPr/>
        </p:nvCxnSpPr>
        <p:spPr bwMode="auto">
          <a:xfrm rot="10800000">
            <a:off x="5294313" y="2938463"/>
            <a:ext cx="1604962" cy="419100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79" name="Text Box 58"/>
          <p:cNvSpPr txBox="1">
            <a:spLocks noChangeArrowheads="1"/>
          </p:cNvSpPr>
          <p:nvPr/>
        </p:nvSpPr>
        <p:spPr bwMode="auto">
          <a:xfrm>
            <a:off x="7775575" y="512763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A</a:t>
            </a:r>
            <a:r>
              <a:rPr lang="en-AU" altLang="en-US" baseline="-25000"/>
              <a:t>1</a:t>
            </a:r>
            <a:endParaRPr lang="en-AU" altLang="en-US"/>
          </a:p>
        </p:txBody>
      </p:sp>
      <p:sp>
        <p:nvSpPr>
          <p:cNvPr id="6180" name="Text Box 59"/>
          <p:cNvSpPr txBox="1">
            <a:spLocks noChangeArrowheads="1"/>
          </p:cNvSpPr>
          <p:nvPr/>
        </p:nvSpPr>
        <p:spPr bwMode="auto">
          <a:xfrm>
            <a:off x="7740650" y="2960688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A</a:t>
            </a:r>
            <a:r>
              <a:rPr lang="en-AU" altLang="en-US" baseline="-25000"/>
              <a:t>2</a:t>
            </a:r>
            <a:endParaRPr lang="en-AU" altLang="en-US"/>
          </a:p>
        </p:txBody>
      </p:sp>
      <p:sp>
        <p:nvSpPr>
          <p:cNvPr id="6181" name="Line 60"/>
          <p:cNvSpPr>
            <a:spLocks noChangeShapeType="1"/>
          </p:cNvSpPr>
          <p:nvPr/>
        </p:nvSpPr>
        <p:spPr bwMode="auto">
          <a:xfrm flipH="1">
            <a:off x="8280400" y="1233488"/>
            <a:ext cx="0" cy="18716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6182" name="Text Box 61"/>
          <p:cNvSpPr txBox="1">
            <a:spLocks noChangeArrowheads="1"/>
          </p:cNvSpPr>
          <p:nvPr/>
        </p:nvSpPr>
        <p:spPr bwMode="auto">
          <a:xfrm>
            <a:off x="8280400" y="1971675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V</a:t>
            </a:r>
            <a:r>
              <a:rPr lang="en-AU" altLang="en-US" baseline="-25000"/>
              <a:t>T</a:t>
            </a:r>
            <a:endParaRPr lang="en-AU" altLang="en-US"/>
          </a:p>
        </p:txBody>
      </p:sp>
      <p:sp>
        <p:nvSpPr>
          <p:cNvPr id="6183" name="Oval 62"/>
          <p:cNvSpPr>
            <a:spLocks noChangeArrowheads="1"/>
          </p:cNvSpPr>
          <p:nvPr/>
        </p:nvSpPr>
        <p:spPr bwMode="auto">
          <a:xfrm>
            <a:off x="8207375" y="855663"/>
            <a:ext cx="144463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84" name="Oval 63"/>
          <p:cNvSpPr>
            <a:spLocks noChangeArrowheads="1"/>
          </p:cNvSpPr>
          <p:nvPr/>
        </p:nvSpPr>
        <p:spPr bwMode="auto">
          <a:xfrm>
            <a:off x="8207375" y="3284538"/>
            <a:ext cx="144463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6185" name="AutoShape 64"/>
          <p:cNvCxnSpPr>
            <a:cxnSpLocks noChangeShapeType="1"/>
            <a:stCxn id="6184" idx="2"/>
            <a:endCxn id="6196" idx="6"/>
          </p:cNvCxnSpPr>
          <p:nvPr/>
        </p:nvCxnSpPr>
        <p:spPr bwMode="auto">
          <a:xfrm rot="10800000">
            <a:off x="6964363" y="3357563"/>
            <a:ext cx="1228725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86" name="Rectangle 65"/>
          <p:cNvSpPr>
            <a:spLocks noChangeArrowheads="1"/>
          </p:cNvSpPr>
          <p:nvPr/>
        </p:nvSpPr>
        <p:spPr bwMode="auto">
          <a:xfrm>
            <a:off x="6840538" y="1231900"/>
            <a:ext cx="215900" cy="3968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6187" name="Group 66"/>
          <p:cNvGrpSpPr>
            <a:grpSpLocks/>
          </p:cNvGrpSpPr>
          <p:nvPr/>
        </p:nvGrpSpPr>
        <p:grpSpPr bwMode="auto">
          <a:xfrm>
            <a:off x="6696075" y="2673350"/>
            <a:ext cx="503238" cy="503238"/>
            <a:chOff x="2902" y="1344"/>
            <a:chExt cx="317" cy="317"/>
          </a:xfrm>
        </p:grpSpPr>
        <p:grpSp>
          <p:nvGrpSpPr>
            <p:cNvPr id="6211" name="Group 67"/>
            <p:cNvGrpSpPr>
              <a:grpSpLocks/>
            </p:cNvGrpSpPr>
            <p:nvPr/>
          </p:nvGrpSpPr>
          <p:grpSpPr bwMode="auto">
            <a:xfrm>
              <a:off x="2902" y="1424"/>
              <a:ext cx="317" cy="33"/>
              <a:chOff x="2902" y="1276"/>
              <a:chExt cx="317" cy="33"/>
            </a:xfrm>
          </p:grpSpPr>
          <p:sp>
            <p:nvSpPr>
              <p:cNvPr id="6218" name="Line 68"/>
              <p:cNvSpPr>
                <a:spLocks noChangeShapeType="1"/>
              </p:cNvSpPr>
              <p:nvPr/>
            </p:nvSpPr>
            <p:spPr bwMode="auto">
              <a:xfrm>
                <a:off x="2902" y="1276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219" name="Line 69"/>
              <p:cNvSpPr>
                <a:spLocks noChangeShapeType="1"/>
              </p:cNvSpPr>
              <p:nvPr/>
            </p:nvSpPr>
            <p:spPr bwMode="auto">
              <a:xfrm>
                <a:off x="2970" y="130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</p:grpSp>
        <p:sp>
          <p:nvSpPr>
            <p:cNvPr id="6212" name="Line 70"/>
            <p:cNvSpPr>
              <a:spLocks noChangeShapeType="1"/>
            </p:cNvSpPr>
            <p:nvPr/>
          </p:nvSpPr>
          <p:spPr bwMode="auto">
            <a:xfrm>
              <a:off x="3061" y="1457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grpSp>
          <p:nvGrpSpPr>
            <p:cNvPr id="6213" name="Group 71"/>
            <p:cNvGrpSpPr>
              <a:grpSpLocks/>
            </p:cNvGrpSpPr>
            <p:nvPr/>
          </p:nvGrpSpPr>
          <p:grpSpPr bwMode="auto">
            <a:xfrm>
              <a:off x="2902" y="1559"/>
              <a:ext cx="317" cy="34"/>
              <a:chOff x="2902" y="1559"/>
              <a:chExt cx="317" cy="34"/>
            </a:xfrm>
          </p:grpSpPr>
          <p:sp>
            <p:nvSpPr>
              <p:cNvPr id="6216" name="Line 72"/>
              <p:cNvSpPr>
                <a:spLocks noChangeShapeType="1"/>
              </p:cNvSpPr>
              <p:nvPr/>
            </p:nvSpPr>
            <p:spPr bwMode="auto">
              <a:xfrm>
                <a:off x="2902" y="1559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217" name="Line 73"/>
              <p:cNvSpPr>
                <a:spLocks noChangeShapeType="1"/>
              </p:cNvSpPr>
              <p:nvPr/>
            </p:nvSpPr>
            <p:spPr bwMode="auto">
              <a:xfrm>
                <a:off x="2970" y="159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</p:grpSp>
        <p:sp>
          <p:nvSpPr>
            <p:cNvPr id="6214" name="Line 74"/>
            <p:cNvSpPr>
              <a:spLocks noChangeShapeType="1"/>
            </p:cNvSpPr>
            <p:nvPr/>
          </p:nvSpPr>
          <p:spPr bwMode="auto">
            <a:xfrm>
              <a:off x="3061" y="1344"/>
              <a:ext cx="0" cy="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6215" name="Line 75"/>
            <p:cNvSpPr>
              <a:spLocks noChangeShapeType="1"/>
            </p:cNvSpPr>
            <p:nvPr/>
          </p:nvSpPr>
          <p:spPr bwMode="auto">
            <a:xfrm>
              <a:off x="3061" y="1593"/>
              <a:ext cx="0" cy="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</p:grpSp>
      <p:sp>
        <p:nvSpPr>
          <p:cNvPr id="6188" name="Text Box 77"/>
          <p:cNvSpPr txBox="1">
            <a:spLocks noChangeArrowheads="1"/>
          </p:cNvSpPr>
          <p:nvPr/>
        </p:nvSpPr>
        <p:spPr bwMode="auto">
          <a:xfrm>
            <a:off x="7164388" y="1350963"/>
            <a:ext cx="576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R</a:t>
            </a:r>
            <a:r>
              <a:rPr lang="en-AU" altLang="en-US" baseline="-25000"/>
              <a:t>S</a:t>
            </a:r>
            <a:endParaRPr lang="en-AU" altLang="en-US"/>
          </a:p>
        </p:txBody>
      </p:sp>
      <p:sp>
        <p:nvSpPr>
          <p:cNvPr id="6189" name="Text Box 78"/>
          <p:cNvSpPr txBox="1">
            <a:spLocks noChangeArrowheads="1"/>
          </p:cNvSpPr>
          <p:nvPr/>
        </p:nvSpPr>
        <p:spPr bwMode="auto">
          <a:xfrm>
            <a:off x="7164388" y="2708275"/>
            <a:ext cx="576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E</a:t>
            </a:r>
            <a:r>
              <a:rPr lang="en-AU" altLang="en-US" baseline="-25000"/>
              <a:t>g</a:t>
            </a:r>
            <a:endParaRPr lang="en-AU" altLang="en-US"/>
          </a:p>
        </p:txBody>
      </p:sp>
      <p:sp>
        <p:nvSpPr>
          <p:cNvPr id="6190" name="Text Box 79"/>
          <p:cNvSpPr txBox="1">
            <a:spLocks noChangeArrowheads="1"/>
          </p:cNvSpPr>
          <p:nvPr/>
        </p:nvSpPr>
        <p:spPr bwMode="auto">
          <a:xfrm>
            <a:off x="7524750" y="1100138"/>
            <a:ext cx="539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I</a:t>
            </a:r>
            <a:r>
              <a:rPr lang="en-AU" altLang="en-US" sz="2400" baseline="-25000"/>
              <a:t>L</a:t>
            </a:r>
            <a:endParaRPr lang="en-AU" altLang="en-US" sz="2400"/>
          </a:p>
        </p:txBody>
      </p:sp>
      <p:sp>
        <p:nvSpPr>
          <p:cNvPr id="6191" name="AutoShape 80"/>
          <p:cNvSpPr>
            <a:spLocks noChangeArrowheads="1"/>
          </p:cNvSpPr>
          <p:nvPr/>
        </p:nvSpPr>
        <p:spPr bwMode="auto">
          <a:xfrm>
            <a:off x="7488238" y="1017588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92" name="Oval 81"/>
          <p:cNvSpPr>
            <a:spLocks noChangeArrowheads="1"/>
          </p:cNvSpPr>
          <p:nvPr/>
        </p:nvSpPr>
        <p:spPr bwMode="auto">
          <a:xfrm>
            <a:off x="6929438" y="908050"/>
            <a:ext cx="36512" cy="36513"/>
          </a:xfrm>
          <a:prstGeom prst="ellipse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6193" name="AutoShape 82"/>
          <p:cNvCxnSpPr>
            <a:cxnSpLocks noChangeShapeType="1"/>
            <a:stCxn id="6183" idx="2"/>
            <a:endCxn id="6192" idx="6"/>
          </p:cNvCxnSpPr>
          <p:nvPr/>
        </p:nvCxnSpPr>
        <p:spPr bwMode="auto">
          <a:xfrm flipH="1" flipV="1">
            <a:off x="6980238" y="927100"/>
            <a:ext cx="1212850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9571" name="AutoShape 83"/>
          <p:cNvCxnSpPr>
            <a:cxnSpLocks noChangeShapeType="1"/>
            <a:stCxn id="6198" idx="0"/>
            <a:endCxn id="6202" idx="0"/>
          </p:cNvCxnSpPr>
          <p:nvPr/>
        </p:nvCxnSpPr>
        <p:spPr bwMode="auto">
          <a:xfrm rot="-5400000" flipH="1" flipV="1">
            <a:off x="6062663" y="1339850"/>
            <a:ext cx="117475" cy="1654175"/>
          </a:xfrm>
          <a:prstGeom prst="bentConnector3">
            <a:avLst>
              <a:gd name="adj1" fmla="val -182431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95" name="AutoShape 84"/>
          <p:cNvCxnSpPr>
            <a:cxnSpLocks noChangeShapeType="1"/>
            <a:stCxn id="6192" idx="4"/>
            <a:endCxn id="6186" idx="0"/>
          </p:cNvCxnSpPr>
          <p:nvPr/>
        </p:nvCxnSpPr>
        <p:spPr bwMode="auto">
          <a:xfrm>
            <a:off x="6948488" y="958850"/>
            <a:ext cx="0" cy="25876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96" name="Oval 85"/>
          <p:cNvSpPr>
            <a:spLocks noChangeArrowheads="1"/>
          </p:cNvSpPr>
          <p:nvPr/>
        </p:nvSpPr>
        <p:spPr bwMode="auto">
          <a:xfrm>
            <a:off x="6913563" y="3338513"/>
            <a:ext cx="36512" cy="36512"/>
          </a:xfrm>
          <a:prstGeom prst="ellipse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6197" name="AutoShape 86"/>
          <p:cNvCxnSpPr>
            <a:cxnSpLocks noChangeShapeType="1"/>
            <a:stCxn id="6215" idx="0"/>
            <a:endCxn id="6196" idx="7"/>
          </p:cNvCxnSpPr>
          <p:nvPr/>
        </p:nvCxnSpPr>
        <p:spPr bwMode="auto">
          <a:xfrm flipH="1">
            <a:off x="6945313" y="3054350"/>
            <a:ext cx="3175" cy="27463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98" name="Rectangle 87"/>
          <p:cNvSpPr>
            <a:spLocks noChangeArrowheads="1"/>
          </p:cNvSpPr>
          <p:nvPr/>
        </p:nvSpPr>
        <p:spPr bwMode="auto">
          <a:xfrm>
            <a:off x="6840538" y="2122488"/>
            <a:ext cx="215900" cy="369887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99" name="Text Box 88"/>
          <p:cNvSpPr txBox="1">
            <a:spLocks noChangeArrowheads="1"/>
          </p:cNvSpPr>
          <p:nvPr/>
        </p:nvSpPr>
        <p:spPr bwMode="auto">
          <a:xfrm>
            <a:off x="7164388" y="2097088"/>
            <a:ext cx="576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R</a:t>
            </a:r>
            <a:r>
              <a:rPr lang="en-AU" altLang="en-US" baseline="-25000"/>
              <a:t>A</a:t>
            </a:r>
            <a:endParaRPr lang="en-AU" altLang="en-US"/>
          </a:p>
        </p:txBody>
      </p:sp>
      <p:cxnSp>
        <p:nvCxnSpPr>
          <p:cNvPr id="6200" name="AutoShape 89"/>
          <p:cNvCxnSpPr>
            <a:cxnSpLocks noChangeShapeType="1"/>
            <a:stCxn id="6198" idx="2"/>
            <a:endCxn id="6214" idx="1"/>
          </p:cNvCxnSpPr>
          <p:nvPr/>
        </p:nvCxnSpPr>
        <p:spPr bwMode="auto">
          <a:xfrm>
            <a:off x="6948488" y="2506663"/>
            <a:ext cx="0" cy="28892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201" name="Text Box 90"/>
          <p:cNvSpPr txBox="1">
            <a:spLocks noChangeArrowheads="1"/>
          </p:cNvSpPr>
          <p:nvPr/>
        </p:nvSpPr>
        <p:spPr bwMode="auto">
          <a:xfrm>
            <a:off x="5580063" y="2287588"/>
            <a:ext cx="684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I</a:t>
            </a:r>
            <a:r>
              <a:rPr lang="en-AU" altLang="en-US" sz="2400" baseline="-25000"/>
              <a:t>F</a:t>
            </a:r>
            <a:endParaRPr lang="en-AU" altLang="en-US" sz="2400"/>
          </a:p>
        </p:txBody>
      </p:sp>
      <p:sp>
        <p:nvSpPr>
          <p:cNvPr id="6202" name="Rectangle 91"/>
          <p:cNvSpPr>
            <a:spLocks noChangeArrowheads="1"/>
          </p:cNvSpPr>
          <p:nvPr/>
        </p:nvSpPr>
        <p:spPr bwMode="auto">
          <a:xfrm>
            <a:off x="5113338" y="2239963"/>
            <a:ext cx="360362" cy="68421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203" name="Text Box 92"/>
          <p:cNvSpPr txBox="1">
            <a:spLocks noChangeArrowheads="1"/>
          </p:cNvSpPr>
          <p:nvPr/>
        </p:nvSpPr>
        <p:spPr bwMode="auto">
          <a:xfrm>
            <a:off x="4465638" y="2384425"/>
            <a:ext cx="576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/>
              <a:t>R</a:t>
            </a:r>
            <a:r>
              <a:rPr lang="en-AU" altLang="en-US" baseline="-25000"/>
              <a:t>F</a:t>
            </a:r>
            <a:endParaRPr lang="en-AU" altLang="en-US"/>
          </a:p>
        </p:txBody>
      </p:sp>
      <p:sp>
        <p:nvSpPr>
          <p:cNvPr id="6204" name="AutoShape 93"/>
          <p:cNvSpPr>
            <a:spLocks noChangeArrowheads="1"/>
          </p:cNvSpPr>
          <p:nvPr/>
        </p:nvSpPr>
        <p:spPr bwMode="auto">
          <a:xfrm rot="16200000" flipH="1">
            <a:off x="5364162" y="2528888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205" name="Text Box 94"/>
          <p:cNvSpPr txBox="1">
            <a:spLocks noChangeArrowheads="1"/>
          </p:cNvSpPr>
          <p:nvPr/>
        </p:nvSpPr>
        <p:spPr bwMode="auto">
          <a:xfrm>
            <a:off x="6084888" y="2276475"/>
            <a:ext cx="539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I</a:t>
            </a:r>
            <a:r>
              <a:rPr lang="en-AU" altLang="en-US" sz="2400" baseline="-25000"/>
              <a:t>A</a:t>
            </a:r>
            <a:endParaRPr lang="en-AU" altLang="en-US" sz="2400"/>
          </a:p>
        </p:txBody>
      </p:sp>
      <p:sp>
        <p:nvSpPr>
          <p:cNvPr id="6206" name="AutoShape 95"/>
          <p:cNvSpPr>
            <a:spLocks noChangeArrowheads="1"/>
          </p:cNvSpPr>
          <p:nvPr/>
        </p:nvSpPr>
        <p:spPr bwMode="auto">
          <a:xfrm rot="-5400000">
            <a:off x="6264275" y="2420938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207" name="Text Box 96"/>
          <p:cNvSpPr txBox="1">
            <a:spLocks noChangeArrowheads="1"/>
          </p:cNvSpPr>
          <p:nvPr/>
        </p:nvSpPr>
        <p:spPr bwMode="auto">
          <a:xfrm>
            <a:off x="1222375" y="3752850"/>
            <a:ext cx="1774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Long Shunt</a:t>
            </a:r>
          </a:p>
        </p:txBody>
      </p:sp>
      <p:sp>
        <p:nvSpPr>
          <p:cNvPr id="6208" name="Text Box 97"/>
          <p:cNvSpPr txBox="1">
            <a:spLocks noChangeArrowheads="1"/>
          </p:cNvSpPr>
          <p:nvPr/>
        </p:nvSpPr>
        <p:spPr bwMode="auto">
          <a:xfrm>
            <a:off x="5765800" y="3752850"/>
            <a:ext cx="1960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Short Shunt</a:t>
            </a:r>
          </a:p>
        </p:txBody>
      </p:sp>
      <p:cxnSp>
        <p:nvCxnSpPr>
          <p:cNvPr id="6209" name="AutoShape 76"/>
          <p:cNvCxnSpPr>
            <a:cxnSpLocks noChangeShapeType="1"/>
            <a:stCxn id="6186" idx="2"/>
            <a:endCxn id="6198" idx="0"/>
          </p:cNvCxnSpPr>
          <p:nvPr/>
        </p:nvCxnSpPr>
        <p:spPr bwMode="auto">
          <a:xfrm>
            <a:off x="6948488" y="1643063"/>
            <a:ext cx="0" cy="4651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9587" name="Oval 99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800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09873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750"/>
                                        <p:tgtEl>
                                          <p:spTgt spid="319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750"/>
                                        <p:tgtEl>
                                          <p:spTgt spid="319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19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58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94F1B2-A8B5-4B64-9305-55310F00B935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4266F-43CB-4ABF-B849-3FFAED97F062}" type="slidenum">
              <a:rPr lang="en-AU"/>
              <a:pPr>
                <a:defRPr/>
              </a:pPr>
              <a:t>6</a:t>
            </a:fld>
            <a:endParaRPr lang="en-AU"/>
          </a:p>
        </p:txBody>
      </p:sp>
      <p:graphicFrame>
        <p:nvGraphicFramePr>
          <p:cNvPr id="273410" name="Object 2"/>
          <p:cNvGraphicFramePr>
            <a:graphicFrameLocks noChangeAspect="1"/>
          </p:cNvGraphicFramePr>
          <p:nvPr/>
        </p:nvGraphicFramePr>
        <p:xfrm>
          <a:off x="1187450" y="1766888"/>
          <a:ext cx="6769100" cy="385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4" name="Photo Editor Photo" r:id="rId3" imgW="3123810" imgH="1781424" progId="MSPhotoEd.3">
                  <p:embed/>
                </p:oleObj>
              </mc:Choice>
              <mc:Fallback>
                <p:oleObj name="Photo Editor Photo" r:id="rId3" imgW="3123810" imgH="1781424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1766888"/>
                        <a:ext cx="6769100" cy="3857625"/>
                      </a:xfrm>
                      <a:prstGeom prst="rect">
                        <a:avLst/>
                      </a:prstGeom>
                      <a:noFill/>
                      <a:ln w="28575" algn="ctr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3411" name="Text Box 3"/>
          <p:cNvSpPr txBox="1">
            <a:spLocks noChangeArrowheads="1"/>
          </p:cNvSpPr>
          <p:nvPr/>
        </p:nvSpPr>
        <p:spPr bwMode="auto">
          <a:xfrm>
            <a:off x="971550" y="5734050"/>
            <a:ext cx="72009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/>
              <a:t>Fleming’s Right Hand Rule</a:t>
            </a:r>
            <a:br>
              <a:rPr lang="en-AU" altLang="en-US"/>
            </a:br>
            <a:r>
              <a:rPr lang="en-AU" altLang="en-US"/>
              <a:t>(Generators)</a:t>
            </a:r>
          </a:p>
        </p:txBody>
      </p:sp>
      <p:sp>
        <p:nvSpPr>
          <p:cNvPr id="273412" name="Text Box 4"/>
          <p:cNvSpPr txBox="1">
            <a:spLocks noChangeArrowheads="1"/>
          </p:cNvSpPr>
          <p:nvPr/>
        </p:nvSpPr>
        <p:spPr bwMode="auto">
          <a:xfrm>
            <a:off x="827088" y="0"/>
            <a:ext cx="7812087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3600"/>
              <a:t>In generators we use a force on a conductor in a magnetic field to produce a current.</a:t>
            </a:r>
          </a:p>
        </p:txBody>
      </p:sp>
      <p:sp>
        <p:nvSpPr>
          <p:cNvPr id="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3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73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3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1" grpId="0"/>
      <p:bldP spid="273412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AB71BB-5DF9-4A5C-8AF8-FDB234E6D6A6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23785E-84F0-4623-8A93-A95B0B98EC0F}" type="slidenum">
              <a:rPr lang="en-AU"/>
              <a:pPr>
                <a:defRPr/>
              </a:pPr>
              <a:t>7</a:t>
            </a:fld>
            <a:endParaRPr lang="en-AU"/>
          </a:p>
        </p:txBody>
      </p:sp>
      <p:sp>
        <p:nvSpPr>
          <p:cNvPr id="275459" name="Text Box 3"/>
          <p:cNvSpPr txBox="1">
            <a:spLocks noChangeArrowheads="1"/>
          </p:cNvSpPr>
          <p:nvPr/>
        </p:nvSpPr>
        <p:spPr bwMode="auto">
          <a:xfrm>
            <a:off x="827088" y="115888"/>
            <a:ext cx="7812087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3600"/>
              <a:t>In motors we use a current in a conductor in a magnetic field to produce a force.</a:t>
            </a:r>
          </a:p>
        </p:txBody>
      </p:sp>
      <p:sp>
        <p:nvSpPr>
          <p:cNvPr id="275465" name="Text Box 9"/>
          <p:cNvSpPr txBox="1">
            <a:spLocks noChangeArrowheads="1"/>
          </p:cNvSpPr>
          <p:nvPr/>
        </p:nvSpPr>
        <p:spPr bwMode="auto">
          <a:xfrm>
            <a:off x="1150938" y="5710238"/>
            <a:ext cx="72009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/>
              <a:t>Fleming’s Left Hand Rule</a:t>
            </a:r>
            <a:br>
              <a:rPr lang="en-AU" altLang="en-US"/>
            </a:br>
            <a:r>
              <a:rPr lang="en-AU" altLang="en-US"/>
              <a:t>(Motors)</a:t>
            </a:r>
          </a:p>
        </p:txBody>
      </p:sp>
      <p:grpSp>
        <p:nvGrpSpPr>
          <p:cNvPr id="275467" name="Group 11"/>
          <p:cNvGrpSpPr>
            <a:grpSpLocks/>
          </p:cNvGrpSpPr>
          <p:nvPr/>
        </p:nvGrpSpPr>
        <p:grpSpPr bwMode="auto">
          <a:xfrm>
            <a:off x="898525" y="1989138"/>
            <a:ext cx="7094538" cy="3600450"/>
            <a:chOff x="566" y="1253"/>
            <a:chExt cx="4469" cy="2268"/>
          </a:xfrm>
        </p:grpSpPr>
        <p:grpSp>
          <p:nvGrpSpPr>
            <p:cNvPr id="9224" name="Group 4"/>
            <p:cNvGrpSpPr>
              <a:grpSpLocks/>
            </p:cNvGrpSpPr>
            <p:nvPr/>
          </p:nvGrpSpPr>
          <p:grpSpPr bwMode="auto">
            <a:xfrm>
              <a:off x="566" y="1275"/>
              <a:ext cx="4401" cy="2222"/>
              <a:chOff x="0" y="1026"/>
              <a:chExt cx="2880" cy="1698"/>
            </a:xfrm>
          </p:grpSpPr>
          <p:graphicFrame>
            <p:nvGraphicFramePr>
              <p:cNvPr id="9226" name="Object 5"/>
              <p:cNvGraphicFramePr>
                <a:graphicFrameLocks noChangeAspect="1"/>
              </p:cNvGraphicFramePr>
              <p:nvPr/>
            </p:nvGraphicFramePr>
            <p:xfrm>
              <a:off x="405" y="1321"/>
              <a:ext cx="2475" cy="140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264" name="Photo Editor Photo" r:id="rId3" imgW="2704762" imgH="1533739" progId="MSPhotoEd.3">
                      <p:embed/>
                    </p:oleObj>
                  </mc:Choice>
                  <mc:Fallback>
                    <p:oleObj name="Photo Editor Photo" r:id="rId3" imgW="2704762" imgH="1533739" progId="MSPhotoEd.3">
                      <p:embed/>
                      <p:pic>
                        <p:nvPicPr>
                          <p:cNvPr id="0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05" y="1321"/>
                            <a:ext cx="2475" cy="140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28575" algn="ctr">
                                <a:solidFill>
                                  <a:schemeClr val="accent2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227" name="Text Box 6"/>
              <p:cNvSpPr txBox="1">
                <a:spLocks noChangeArrowheads="1"/>
              </p:cNvSpPr>
              <p:nvPr/>
            </p:nvSpPr>
            <p:spPr bwMode="auto">
              <a:xfrm>
                <a:off x="1383" y="1026"/>
                <a:ext cx="547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AU" altLang="en-US" sz="2800" b="1"/>
                  <a:t>Motion</a:t>
                </a:r>
              </a:p>
            </p:txBody>
          </p:sp>
          <p:sp>
            <p:nvSpPr>
              <p:cNvPr id="9228" name="Text Box 7"/>
              <p:cNvSpPr txBox="1">
                <a:spLocks noChangeArrowheads="1"/>
              </p:cNvSpPr>
              <p:nvPr/>
            </p:nvSpPr>
            <p:spPr bwMode="auto">
              <a:xfrm>
                <a:off x="612" y="1412"/>
                <a:ext cx="612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AU" altLang="en-US" sz="2800" b="1"/>
                  <a:t>Current</a:t>
                </a:r>
              </a:p>
            </p:txBody>
          </p:sp>
          <p:sp>
            <p:nvSpPr>
              <p:cNvPr id="9229" name="Text Box 8"/>
              <p:cNvSpPr txBox="1">
                <a:spLocks noChangeArrowheads="1"/>
              </p:cNvSpPr>
              <p:nvPr/>
            </p:nvSpPr>
            <p:spPr bwMode="auto">
              <a:xfrm>
                <a:off x="0" y="2092"/>
                <a:ext cx="367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AU" altLang="en-US" sz="2800" b="1"/>
                  <a:t>Flux</a:t>
                </a:r>
              </a:p>
            </p:txBody>
          </p:sp>
        </p:grpSp>
        <p:sp>
          <p:nvSpPr>
            <p:cNvPr id="9225" name="Rectangle 10"/>
            <p:cNvSpPr>
              <a:spLocks noChangeArrowheads="1"/>
            </p:cNvSpPr>
            <p:nvPr/>
          </p:nvSpPr>
          <p:spPr bwMode="auto">
            <a:xfrm>
              <a:off x="567" y="1253"/>
              <a:ext cx="4468" cy="2268"/>
            </a:xfrm>
            <a:prstGeom prst="rect">
              <a:avLst/>
            </a:prstGeom>
            <a:noFill/>
            <a:ln w="38100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1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5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75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5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59" grpId="0"/>
      <p:bldP spid="275465" grpId="0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5170CD-3F92-43B2-B5B0-D41F3BEFEE52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3E332-8836-49A1-BF98-E5824BDA3B73}" type="slidenum">
              <a:rPr lang="en-AU"/>
              <a:pPr>
                <a:defRPr/>
              </a:pPr>
              <a:t>8</a:t>
            </a:fld>
            <a:endParaRPr lang="en-AU"/>
          </a:p>
        </p:txBody>
      </p:sp>
      <p:sp>
        <p:nvSpPr>
          <p:cNvPr id="270338" name="Text Box 2"/>
          <p:cNvSpPr txBox="1">
            <a:spLocks noChangeArrowheads="1"/>
          </p:cNvSpPr>
          <p:nvPr/>
        </p:nvSpPr>
        <p:spPr bwMode="auto">
          <a:xfrm>
            <a:off x="522288" y="4618038"/>
            <a:ext cx="7618412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10000"/>
              </a:spcBef>
            </a:pPr>
            <a:r>
              <a:rPr lang="en-AU" altLang="en-US"/>
              <a:t>The DC Motor Converts</a:t>
            </a:r>
          </a:p>
          <a:p>
            <a:pPr algn="ctr" eaLnBrk="1" hangingPunct="1">
              <a:spcBef>
                <a:spcPct val="10000"/>
              </a:spcBef>
            </a:pPr>
            <a:r>
              <a:rPr lang="en-AU" altLang="en-US"/>
              <a:t>Electrical Energy to Mechanical Energy</a:t>
            </a:r>
          </a:p>
        </p:txBody>
      </p:sp>
      <p:sp>
        <p:nvSpPr>
          <p:cNvPr id="270339" name="Text Box 3"/>
          <p:cNvSpPr txBox="1">
            <a:spLocks noChangeArrowheads="1"/>
          </p:cNvSpPr>
          <p:nvPr/>
        </p:nvSpPr>
        <p:spPr bwMode="auto">
          <a:xfrm>
            <a:off x="747713" y="742950"/>
            <a:ext cx="716915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10000"/>
              </a:spcBef>
            </a:pPr>
            <a:r>
              <a:rPr lang="en-AU" altLang="en-US"/>
              <a:t>The action of the DC Motors</a:t>
            </a:r>
          </a:p>
          <a:p>
            <a:pPr algn="ctr" eaLnBrk="1" hangingPunct="1">
              <a:spcBef>
                <a:spcPct val="10000"/>
              </a:spcBef>
            </a:pPr>
            <a:r>
              <a:rPr lang="en-AU" altLang="en-US"/>
              <a:t>and Generators depends on</a:t>
            </a:r>
          </a:p>
          <a:p>
            <a:pPr algn="ctr" eaLnBrk="1" hangingPunct="1">
              <a:spcBef>
                <a:spcPct val="10000"/>
              </a:spcBef>
            </a:pPr>
            <a:r>
              <a:rPr lang="en-AU" altLang="en-US"/>
              <a:t>Mutual or Electromagnetic Induction</a:t>
            </a:r>
          </a:p>
        </p:txBody>
      </p:sp>
      <p:sp>
        <p:nvSpPr>
          <p:cNvPr id="270340" name="Text Box 4"/>
          <p:cNvSpPr txBox="1">
            <a:spLocks noChangeArrowheads="1"/>
          </p:cNvSpPr>
          <p:nvPr/>
        </p:nvSpPr>
        <p:spPr bwMode="auto">
          <a:xfrm>
            <a:off x="522288" y="2947988"/>
            <a:ext cx="7618412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10000"/>
              </a:spcBef>
            </a:pPr>
            <a:r>
              <a:rPr lang="en-AU" altLang="en-US"/>
              <a:t>The DC Generator Converts</a:t>
            </a:r>
          </a:p>
          <a:p>
            <a:pPr algn="ctr" eaLnBrk="1" hangingPunct="1">
              <a:spcBef>
                <a:spcPct val="10000"/>
              </a:spcBef>
            </a:pPr>
            <a:r>
              <a:rPr lang="en-AU" altLang="en-US"/>
              <a:t>Mechanical Energy to Electrical Energy</a:t>
            </a:r>
          </a:p>
        </p:txBody>
      </p:sp>
      <p:sp>
        <p:nvSpPr>
          <p:cNvPr id="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0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70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70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0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70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8" grpId="0" build="allAtOnce"/>
      <p:bldP spid="270339" grpId="0" build="allAtOnce"/>
      <p:bldP spid="270340" grpId="0" build="allAtOnce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E5AE4A-6B7B-4716-A72C-402D70B99DD5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E1494D-BB63-4629-9ADC-DDFF1BC4AA1B}" type="slidenum">
              <a:rPr lang="en-AU"/>
              <a:pPr>
                <a:defRPr/>
              </a:pPr>
              <a:t>9</a:t>
            </a:fld>
            <a:endParaRPr lang="en-AU"/>
          </a:p>
        </p:txBody>
      </p:sp>
      <p:sp>
        <p:nvSpPr>
          <p:cNvPr id="11268" name="Text Box 42"/>
          <p:cNvSpPr txBox="1">
            <a:spLocks noChangeArrowheads="1"/>
          </p:cNvSpPr>
          <p:nvPr/>
        </p:nvSpPr>
        <p:spPr bwMode="auto">
          <a:xfrm>
            <a:off x="3041650" y="225425"/>
            <a:ext cx="30607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u="sng">
                <a:solidFill>
                  <a:schemeClr val="accent2"/>
                </a:solidFill>
              </a:rPr>
              <a:t>Shunt Motor</a:t>
            </a:r>
          </a:p>
        </p:txBody>
      </p:sp>
      <p:sp>
        <p:nvSpPr>
          <p:cNvPr id="302123" name="Text Box 43"/>
          <p:cNvSpPr txBox="1">
            <a:spLocks noChangeArrowheads="1"/>
          </p:cNvSpPr>
          <p:nvPr/>
        </p:nvSpPr>
        <p:spPr bwMode="auto">
          <a:xfrm>
            <a:off x="395288" y="873125"/>
            <a:ext cx="82454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2400"/>
              <a:t>In a Shunt Motor the Applied Voltage (V</a:t>
            </a:r>
            <a:r>
              <a:rPr lang="en-AU" altLang="en-US" sz="2400" baseline="-25000"/>
              <a:t>T</a:t>
            </a:r>
            <a:r>
              <a:rPr lang="en-AU" altLang="en-US" sz="2400"/>
              <a:t>) is relatively constant, </a:t>
            </a:r>
            <a:r>
              <a:rPr lang="en-AU" altLang="en-US" sz="2400">
                <a:sym typeface="Symbol" pitchFamily="18" charset="2"/>
              </a:rPr>
              <a:t></a:t>
            </a:r>
            <a:r>
              <a:rPr lang="en-AU" altLang="en-US" sz="2400"/>
              <a:t> </a:t>
            </a:r>
            <a:r>
              <a:rPr lang="en-AU" altLang="en-US" sz="2400">
                <a:sym typeface="Symbol" pitchFamily="18" charset="2"/>
              </a:rPr>
              <a:t>I</a:t>
            </a:r>
            <a:r>
              <a:rPr lang="en-AU" altLang="en-US" sz="2400" baseline="-25000">
                <a:sym typeface="Symbol" pitchFamily="18" charset="2"/>
              </a:rPr>
              <a:t>F</a:t>
            </a:r>
            <a:r>
              <a:rPr lang="en-AU" altLang="en-US" sz="2400">
                <a:sym typeface="Symbol" pitchFamily="18" charset="2"/>
              </a:rPr>
              <a:t> and </a:t>
            </a:r>
            <a:r>
              <a:rPr lang="el-GR" altLang="en-US" sz="2400">
                <a:sym typeface="Symbol" pitchFamily="18" charset="2"/>
              </a:rPr>
              <a:t>Φ</a:t>
            </a:r>
            <a:r>
              <a:rPr lang="en-AU" altLang="en-US" sz="2400">
                <a:sym typeface="Symbol" pitchFamily="18" charset="2"/>
              </a:rPr>
              <a:t> are relatively constant.</a:t>
            </a:r>
          </a:p>
        </p:txBody>
      </p:sp>
      <p:sp>
        <p:nvSpPr>
          <p:cNvPr id="302124" name="Text Box 44"/>
          <p:cNvSpPr txBox="1">
            <a:spLocks noChangeArrowheads="1"/>
          </p:cNvSpPr>
          <p:nvPr/>
        </p:nvSpPr>
        <p:spPr bwMode="auto">
          <a:xfrm>
            <a:off x="395288" y="4092430"/>
            <a:ext cx="8245475" cy="867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2400" dirty="0" smtClean="0">
                <a:sym typeface="Symbol" pitchFamily="18" charset="2"/>
              </a:rPr>
              <a:t>and</a:t>
            </a:r>
          </a:p>
          <a:p>
            <a:pPr marL="342900" indent="-342900" eaLnBrk="1" hangingPunct="1">
              <a:spcBef>
                <a:spcPct val="10000"/>
              </a:spcBef>
              <a:buFont typeface="Arial" panose="020B0604020202020204" pitchFamily="34" charset="0"/>
              <a:buChar char="•"/>
            </a:pPr>
            <a:r>
              <a:rPr lang="en-AU" altLang="en-US" sz="2400" dirty="0" smtClean="0">
                <a:sym typeface="Symbol" pitchFamily="18" charset="2"/>
              </a:rPr>
              <a:t>the </a:t>
            </a:r>
            <a:r>
              <a:rPr lang="en-AU" altLang="en-US" sz="2400" dirty="0">
                <a:sym typeface="Symbol" pitchFamily="18" charset="2"/>
              </a:rPr>
              <a:t>Torque will change</a:t>
            </a:r>
            <a:endParaRPr lang="el-GR" altLang="en-US" sz="2400" dirty="0">
              <a:sym typeface="Symbol" pitchFamily="18" charset="2"/>
            </a:endParaRPr>
          </a:p>
        </p:txBody>
      </p:sp>
      <p:sp>
        <p:nvSpPr>
          <p:cNvPr id="302125" name="Text Box 45"/>
          <p:cNvSpPr txBox="1">
            <a:spLocks noChangeArrowheads="1"/>
          </p:cNvSpPr>
          <p:nvPr/>
        </p:nvSpPr>
        <p:spPr bwMode="auto">
          <a:xfrm>
            <a:off x="395288" y="1714500"/>
            <a:ext cx="8245475" cy="867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2400" dirty="0"/>
              <a:t>If </a:t>
            </a:r>
            <a:r>
              <a:rPr lang="en-AU" altLang="en-US" sz="2400" dirty="0" smtClean="0"/>
              <a:t>the </a:t>
            </a:r>
            <a:r>
              <a:rPr lang="en-AU" altLang="en-US" sz="2400" dirty="0"/>
              <a:t>load </a:t>
            </a:r>
            <a:r>
              <a:rPr lang="en-AU" altLang="en-US" sz="2400" dirty="0" smtClean="0"/>
              <a:t>changes:</a:t>
            </a:r>
          </a:p>
          <a:p>
            <a:pPr marL="342900" indent="-342900" eaLnBrk="1" hangingPunct="1">
              <a:spcBef>
                <a:spcPct val="10000"/>
              </a:spcBef>
              <a:buFont typeface="Arial" panose="020B0604020202020204" pitchFamily="34" charset="0"/>
              <a:buChar char="•"/>
            </a:pPr>
            <a:r>
              <a:rPr lang="en-AU" altLang="en-US" sz="2400" dirty="0" smtClean="0"/>
              <a:t>the </a:t>
            </a:r>
            <a:r>
              <a:rPr lang="en-AU" altLang="en-US" sz="2400" dirty="0"/>
              <a:t>motor speed (n) will </a:t>
            </a:r>
            <a:r>
              <a:rPr lang="en-AU" altLang="en-US" sz="2400" dirty="0" smtClean="0"/>
              <a:t>change,</a:t>
            </a:r>
            <a:endParaRPr lang="en-AU" altLang="en-US" sz="2400" dirty="0"/>
          </a:p>
        </p:txBody>
      </p:sp>
      <p:sp>
        <p:nvSpPr>
          <p:cNvPr id="302126" name="Text Box 46"/>
          <p:cNvSpPr txBox="1">
            <a:spLocks noChangeArrowheads="1"/>
          </p:cNvSpPr>
          <p:nvPr/>
        </p:nvSpPr>
        <p:spPr bwMode="auto">
          <a:xfrm>
            <a:off x="6984305" y="2096852"/>
            <a:ext cx="1908175" cy="598488"/>
          </a:xfrm>
          <a:prstGeom prst="rect">
            <a:avLst/>
          </a:prstGeom>
          <a:solidFill>
            <a:srgbClr val="FF66FF"/>
          </a:solidFill>
          <a:ln w="1905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 err="1"/>
              <a:t>E</a:t>
            </a:r>
            <a:r>
              <a:rPr lang="en-AU" altLang="en-US" baseline="-25000" dirty="0" err="1"/>
              <a:t>g</a:t>
            </a:r>
            <a:r>
              <a:rPr lang="en-AU" altLang="en-US" dirty="0"/>
              <a:t> = </a:t>
            </a:r>
            <a:r>
              <a:rPr lang="en-AU" altLang="en-US" dirty="0" err="1"/>
              <a:t>k</a:t>
            </a:r>
            <a:r>
              <a:rPr lang="en-AU" altLang="en-US" baseline="-25000" dirty="0" err="1"/>
              <a:t>E</a:t>
            </a:r>
            <a:r>
              <a:rPr lang="el-GR" altLang="en-US" dirty="0"/>
              <a:t>Φ</a:t>
            </a:r>
            <a:r>
              <a:rPr lang="en-AU" altLang="en-US" dirty="0"/>
              <a:t>n</a:t>
            </a:r>
            <a:endParaRPr lang="el-GR" altLang="en-US" dirty="0"/>
          </a:p>
        </p:txBody>
      </p:sp>
      <p:sp>
        <p:nvSpPr>
          <p:cNvPr id="302127" name="Text Box 47"/>
          <p:cNvSpPr txBox="1">
            <a:spLocks noChangeArrowheads="1"/>
          </p:cNvSpPr>
          <p:nvPr/>
        </p:nvSpPr>
        <p:spPr bwMode="auto">
          <a:xfrm>
            <a:off x="6884293" y="4361873"/>
            <a:ext cx="2008187" cy="598487"/>
          </a:xfrm>
          <a:prstGeom prst="rect">
            <a:avLst/>
          </a:prstGeom>
          <a:solidFill>
            <a:srgbClr val="FF66FF"/>
          </a:solidFill>
          <a:ln w="1905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T = k</a:t>
            </a:r>
            <a:r>
              <a:rPr lang="en-AU" altLang="en-US" baseline="-25000"/>
              <a:t>T</a:t>
            </a:r>
            <a:r>
              <a:rPr lang="el-GR" altLang="en-US"/>
              <a:t>Φ</a:t>
            </a:r>
            <a:r>
              <a:rPr lang="en-AU" altLang="en-US"/>
              <a:t>I</a:t>
            </a:r>
            <a:r>
              <a:rPr lang="en-AU" altLang="en-US" baseline="-25000"/>
              <a:t>A</a:t>
            </a:r>
            <a:endParaRPr lang="el-GR" altLang="en-US" baseline="-25000"/>
          </a:p>
        </p:txBody>
      </p:sp>
      <p:sp>
        <p:nvSpPr>
          <p:cNvPr id="302128" name="Text Box 48"/>
          <p:cNvSpPr txBox="1">
            <a:spLocks noChangeArrowheads="1"/>
          </p:cNvSpPr>
          <p:nvPr/>
        </p:nvSpPr>
        <p:spPr bwMode="auto">
          <a:xfrm>
            <a:off x="395288" y="3438185"/>
            <a:ext cx="8245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342900" indent="-342900" eaLnBrk="1" hangingPunct="1">
              <a:spcBef>
                <a:spcPct val="10000"/>
              </a:spcBef>
              <a:buFont typeface="Arial" panose="020B0604020202020204" pitchFamily="34" charset="0"/>
              <a:buChar char="•"/>
            </a:pPr>
            <a:r>
              <a:rPr lang="en-AU" altLang="en-US" sz="2400" dirty="0" smtClean="0"/>
              <a:t>the </a:t>
            </a:r>
            <a:r>
              <a:rPr lang="en-AU" altLang="en-US" sz="2400" dirty="0"/>
              <a:t>Armature Current (I</a:t>
            </a:r>
            <a:r>
              <a:rPr lang="en-AU" altLang="en-US" sz="2400" baseline="-25000" dirty="0"/>
              <a:t>A</a:t>
            </a:r>
            <a:r>
              <a:rPr lang="en-AU" altLang="en-US" sz="2400" dirty="0"/>
              <a:t>) </a:t>
            </a:r>
            <a:r>
              <a:rPr lang="en-AU" altLang="en-US" sz="2400" dirty="0" smtClean="0"/>
              <a:t>will </a:t>
            </a:r>
            <a:r>
              <a:rPr lang="en-AU" altLang="en-US" sz="2400" dirty="0"/>
              <a:t>change,</a:t>
            </a:r>
          </a:p>
        </p:txBody>
      </p:sp>
      <p:graphicFrame>
        <p:nvGraphicFramePr>
          <p:cNvPr id="302130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3550299"/>
              </p:ext>
            </p:extLst>
          </p:nvPr>
        </p:nvGraphicFramePr>
        <p:xfrm>
          <a:off x="6839843" y="2993619"/>
          <a:ext cx="2052637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5" name="Equation" r:id="rId3" imgW="876300" imgH="457200" progId="Equation.3">
                  <p:embed/>
                </p:oleObj>
              </mc:Choice>
              <mc:Fallback>
                <p:oleObj name="Equation" r:id="rId3" imgW="876300" imgH="457200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9843" y="2993619"/>
                        <a:ext cx="2052637" cy="1069975"/>
                      </a:xfrm>
                      <a:prstGeom prst="rect">
                        <a:avLst/>
                      </a:prstGeom>
                      <a:solidFill>
                        <a:srgbClr val="FF66FF"/>
                      </a:solidFill>
                      <a:ln w="19050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2131" name="Rectangle 51"/>
          <p:cNvSpPr>
            <a:spLocks noChangeArrowheads="1"/>
          </p:cNvSpPr>
          <p:nvPr/>
        </p:nvSpPr>
        <p:spPr bwMode="auto">
          <a:xfrm>
            <a:off x="395288" y="2779475"/>
            <a:ext cx="49263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342900" indent="-342900" eaLnBrk="1" hangingPunct="1">
              <a:spcBef>
                <a:spcPct val="10000"/>
              </a:spcBef>
              <a:buFont typeface="Arial" panose="020B0604020202020204" pitchFamily="34" charset="0"/>
              <a:buChar char="•"/>
            </a:pPr>
            <a:r>
              <a:rPr lang="en-AU" altLang="en-US" sz="2400" dirty="0" smtClean="0"/>
              <a:t>the </a:t>
            </a:r>
            <a:r>
              <a:rPr lang="en-AU" altLang="en-US" sz="2400" dirty="0"/>
              <a:t>Back EMF (</a:t>
            </a:r>
            <a:r>
              <a:rPr lang="en-AU" altLang="en-US" sz="2400" dirty="0" err="1"/>
              <a:t>Eg</a:t>
            </a:r>
            <a:r>
              <a:rPr lang="en-AU" altLang="en-US" sz="2400" dirty="0"/>
              <a:t>) </a:t>
            </a:r>
            <a:r>
              <a:rPr lang="en-AU" altLang="en-US" sz="2400" dirty="0" smtClean="0"/>
              <a:t>will </a:t>
            </a:r>
            <a:r>
              <a:rPr lang="en-AU" altLang="en-US" sz="2400" dirty="0"/>
              <a:t>change,</a:t>
            </a:r>
          </a:p>
        </p:txBody>
      </p:sp>
      <p:sp>
        <p:nvSpPr>
          <p:cNvPr id="302133" name="Rectangle 53"/>
          <p:cNvSpPr>
            <a:spLocks noChangeArrowheads="1"/>
          </p:cNvSpPr>
          <p:nvPr/>
        </p:nvSpPr>
        <p:spPr bwMode="auto">
          <a:xfrm>
            <a:off x="395288" y="5157405"/>
            <a:ext cx="7783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2400">
                <a:sym typeface="Symbol" pitchFamily="18" charset="2"/>
              </a:rPr>
              <a:t>causing the speed to change back to its original value.</a:t>
            </a:r>
            <a:endParaRPr lang="el-GR" altLang="en-US" sz="2400">
              <a:sym typeface="Symbol" pitchFamily="18" charset="2"/>
            </a:endParaRPr>
          </a:p>
        </p:txBody>
      </p:sp>
      <p:sp>
        <p:nvSpPr>
          <p:cNvPr id="302134" name="Text Box 54"/>
          <p:cNvSpPr txBox="1">
            <a:spLocks noChangeArrowheads="1"/>
          </p:cNvSpPr>
          <p:nvPr/>
        </p:nvSpPr>
        <p:spPr bwMode="auto">
          <a:xfrm>
            <a:off x="612006" y="5811651"/>
            <a:ext cx="7919988" cy="461665"/>
          </a:xfrm>
          <a:prstGeom prst="rect">
            <a:avLst/>
          </a:prstGeom>
          <a:solidFill>
            <a:srgbClr val="66FF66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AU" altLang="en-US" sz="2400">
                <a:solidFill>
                  <a:schemeClr val="accent2"/>
                </a:solidFill>
              </a:rPr>
              <a:t>Shunt motors are considered to be constant speed.</a:t>
            </a:r>
          </a:p>
        </p:txBody>
      </p:sp>
      <p:sp>
        <p:nvSpPr>
          <p:cNvPr id="17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2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2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02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02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2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2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02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02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2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02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123" grpId="0"/>
      <p:bldP spid="302124" grpId="0"/>
      <p:bldP spid="302125" grpId="0"/>
      <p:bldP spid="302126" grpId="0" animBg="1"/>
      <p:bldP spid="302127" grpId="0" animBg="1"/>
      <p:bldP spid="302128" grpId="0"/>
      <p:bldP spid="302131" grpId="0"/>
      <p:bldP spid="302133" grpId="0"/>
      <p:bldP spid="302134" grpId="0" animBg="1"/>
      <p:bldP spid="17" grpId="0" animBg="1"/>
    </p:bldLst>
  </p:timing>
</p:sld>
</file>

<file path=ppt/theme/theme1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CCCCFF"/>
      </a:lt1>
      <a:dk2>
        <a:srgbClr val="000000"/>
      </a:dk2>
      <a:lt2>
        <a:srgbClr val="808080"/>
      </a:lt2>
      <a:accent1>
        <a:srgbClr val="CCCCFF"/>
      </a:accent1>
      <a:accent2>
        <a:srgbClr val="3333CC"/>
      </a:accent2>
      <a:accent3>
        <a:srgbClr val="E2E2FF"/>
      </a:accent3>
      <a:accent4>
        <a:srgbClr val="000000"/>
      </a:accent4>
      <a:accent5>
        <a:srgbClr val="E2E2FF"/>
      </a:accent5>
      <a:accent6>
        <a:srgbClr val="2D2DB9"/>
      </a:accent6>
      <a:hlink>
        <a:srgbClr val="3366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5715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solidFill>
          <a:schemeClr val="accent1"/>
        </a:solidFill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28575" algn="ctr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lIns="0" tIns="0" rIns="0" bIns="0" anchor="ctr" anchorCtr="0">
        <a:spAutoFit/>
      </a:bodyPr>
      <a:lstStyle>
        <a:defPPr algn="r" eaLnBrk="1" hangingPunct="1">
          <a:spcBef>
            <a:spcPts val="0"/>
          </a:spcBef>
          <a:defRPr sz="1400" baseline="0" dirty="0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7611</TotalTime>
  <Words>1300</Words>
  <Application>Microsoft Office PowerPoint</Application>
  <PresentationFormat>On-screen Show (4:3)</PresentationFormat>
  <Paragraphs>409</Paragraphs>
  <Slides>30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Cambria Math</vt:lpstr>
      <vt:lpstr>Comic Sans MS</vt:lpstr>
      <vt:lpstr>Symbol</vt:lpstr>
      <vt:lpstr>Times New Roman</vt:lpstr>
      <vt:lpstr>1_Default Design</vt:lpstr>
      <vt:lpstr>Photo Editor Photo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 Motor Characteristics</dc:title>
  <dc:creator>Michael James</dc:creator>
  <cp:lastModifiedBy>James, Michael</cp:lastModifiedBy>
  <cp:revision>266</cp:revision>
  <dcterms:created xsi:type="dcterms:W3CDTF">2005-12-16T03:00:21Z</dcterms:created>
  <dcterms:modified xsi:type="dcterms:W3CDTF">2018-11-26T20:28:37Z</dcterms:modified>
</cp:coreProperties>
</file>