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9"/>
  </p:notesMasterIdLst>
  <p:sldIdLst>
    <p:sldId id="348" r:id="rId2"/>
    <p:sldId id="291" r:id="rId3"/>
    <p:sldId id="292" r:id="rId4"/>
    <p:sldId id="293" r:id="rId5"/>
    <p:sldId id="294" r:id="rId6"/>
    <p:sldId id="295" r:id="rId7"/>
    <p:sldId id="296" r:id="rId8"/>
  </p:sldIdLst>
  <p:sldSz cx="9144000" cy="6858000" type="screen4x3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C9325"/>
    <a:srgbClr val="482A06"/>
    <a:srgbClr val="163F3A"/>
    <a:srgbClr val="A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686" autoAdjust="0"/>
    <p:restoredTop sz="86979" autoAdjust="0"/>
  </p:normalViewPr>
  <p:slideViewPr>
    <p:cSldViewPr snapToObjects="1" showGuides="1">
      <p:cViewPr varScale="1">
        <p:scale>
          <a:sx n="95" d="100"/>
          <a:sy n="95" d="100"/>
        </p:scale>
        <p:origin x="-129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372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Arial Narrow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Arial Narrow" pitchFamily="34" charset="0"/>
                <a:cs typeface="+mn-cs"/>
              </a:defRPr>
            </a:lvl1pPr>
          </a:lstStyle>
          <a:p>
            <a:pPr>
              <a:defRPr/>
            </a:pPr>
            <a:fld id="{07ED64B8-A9BA-421B-868F-C098D6F37434}" type="datetimeFigureOut">
              <a:rPr lang="en-US"/>
              <a:pPr>
                <a:defRPr/>
              </a:pPr>
              <a:t>1/29/2019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AU" noProof="0" dirty="0" smtClean="0"/>
              <a:t>Click to edit Master text styles</a:t>
            </a:r>
          </a:p>
          <a:p>
            <a:pPr lvl="1"/>
            <a:r>
              <a:rPr lang="en-AU" noProof="0" dirty="0" smtClean="0"/>
              <a:t>Second level</a:t>
            </a:r>
          </a:p>
          <a:p>
            <a:pPr lvl="2"/>
            <a:r>
              <a:rPr lang="en-AU" noProof="0" dirty="0" smtClean="0"/>
              <a:t>Third level</a:t>
            </a:r>
          </a:p>
          <a:p>
            <a:pPr lvl="3"/>
            <a:r>
              <a:rPr lang="en-AU" noProof="0" dirty="0" smtClean="0"/>
              <a:t>Fourth level</a:t>
            </a:r>
          </a:p>
          <a:p>
            <a:pPr lvl="4"/>
            <a:r>
              <a:rPr lang="en-AU" noProof="0" dirty="0" smtClean="0"/>
              <a:t>Fifth level</a:t>
            </a:r>
            <a:endParaRPr lang="en-US" noProof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Arial Narrow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 Narrow" pitchFamily="34" charset="0"/>
              </a:defRPr>
            </a:lvl1pPr>
          </a:lstStyle>
          <a:p>
            <a:fld id="{F46375C7-8490-426C-981A-02EB6850980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5611368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EC93F050-0775-42A4-8285-838ED5A79857}" type="datetime5">
              <a:rPr lang="en-AU" smtClean="0">
                <a:solidFill>
                  <a:prstClr val="black"/>
                </a:solidFill>
              </a:rPr>
              <a:pPr>
                <a:defRPr/>
              </a:pPr>
              <a:t>29-Jan-19</a:t>
            </a:fld>
            <a:endParaRPr lang="en-AU" smtClean="0">
              <a:solidFill>
                <a:prstClr val="black"/>
              </a:solidFill>
            </a:endParaRPr>
          </a:p>
        </p:txBody>
      </p:sp>
      <p:sp>
        <p:nvSpPr>
          <p:cNvPr id="101379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en-AU" dirty="0" smtClean="0">
                <a:solidFill>
                  <a:prstClr val="black"/>
                </a:solidFill>
              </a:rPr>
              <a:t>Install HV equipment</a:t>
            </a:r>
          </a:p>
        </p:txBody>
      </p:sp>
      <p:sp>
        <p:nvSpPr>
          <p:cNvPr id="10138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21BCA83D-D47E-4E8D-8C1A-F5BBED19B0F3}" type="slidenum">
              <a:rPr lang="en-AU" smtClean="0">
                <a:solidFill>
                  <a:prstClr val="black"/>
                </a:solidFill>
              </a:rPr>
              <a:pPr>
                <a:defRPr/>
              </a:pPr>
              <a:t>1</a:t>
            </a:fld>
            <a:endParaRPr lang="en-AU" smtClean="0">
              <a:solidFill>
                <a:prstClr val="black"/>
              </a:solidFill>
            </a:endParaRPr>
          </a:p>
        </p:txBody>
      </p:sp>
      <p:sp>
        <p:nvSpPr>
          <p:cNvPr id="10138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138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D8DC6DD-D0B2-4C52-BF14-E7D292CDA63A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29-Jan-19</a:t>
            </a:fld>
            <a:endParaRPr lang="en-AU" smtClean="0"/>
          </a:p>
        </p:txBody>
      </p:sp>
      <p:sp>
        <p:nvSpPr>
          <p:cNvPr id="135171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7782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AA5C0160-B0B2-4ADA-91C3-716BBC49E1BB}" type="slidenum">
              <a:rPr lang="en-AU" altLang="en-US"/>
              <a:pPr>
                <a:spcBef>
                  <a:spcPct val="0"/>
                </a:spcBef>
              </a:pPr>
              <a:t>2</a:t>
            </a:fld>
            <a:endParaRPr lang="en-AU" altLang="en-US"/>
          </a:p>
        </p:txBody>
      </p:sp>
      <p:sp>
        <p:nvSpPr>
          <p:cNvPr id="7782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783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E53419C-0611-4967-A8CC-E3CE9FFD8D8D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29-Jan-19</a:t>
            </a:fld>
            <a:endParaRPr lang="en-AU" smtClean="0"/>
          </a:p>
        </p:txBody>
      </p:sp>
      <p:sp>
        <p:nvSpPr>
          <p:cNvPr id="136195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7987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C7C89DA4-CE90-41E1-A08B-3F098DC04767}" type="slidenum">
              <a:rPr lang="en-AU" altLang="en-US"/>
              <a:pPr>
                <a:spcBef>
                  <a:spcPct val="0"/>
                </a:spcBef>
              </a:pPr>
              <a:t>3</a:t>
            </a:fld>
            <a:endParaRPr lang="en-AU" altLang="en-US"/>
          </a:p>
        </p:txBody>
      </p:sp>
      <p:sp>
        <p:nvSpPr>
          <p:cNvPr id="7987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987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AU" altLang="en-US" smtClean="0"/>
              <a:t>Figure 21.21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07B0338-5C8B-4706-AB21-E96001844516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29-Jan-19</a:t>
            </a:fld>
            <a:endParaRPr lang="en-AU" smtClean="0"/>
          </a:p>
        </p:txBody>
      </p:sp>
      <p:sp>
        <p:nvSpPr>
          <p:cNvPr id="137219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8192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6234811D-0611-4153-8A2E-ADDCFF4100D8}" type="slidenum">
              <a:rPr lang="en-AU" altLang="en-US"/>
              <a:pPr>
                <a:spcBef>
                  <a:spcPct val="0"/>
                </a:spcBef>
              </a:pPr>
              <a:t>4</a:t>
            </a:fld>
            <a:endParaRPr lang="en-AU" altLang="en-US"/>
          </a:p>
        </p:txBody>
      </p:sp>
      <p:sp>
        <p:nvSpPr>
          <p:cNvPr id="8192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2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AU" altLang="en-US" smtClean="0"/>
              <a:t>Figure 21.22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F1307E2-BC69-49E0-8864-EDDDC3DD2F7E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29-Jan-19</a:t>
            </a:fld>
            <a:endParaRPr lang="en-AU" smtClean="0"/>
          </a:p>
        </p:txBody>
      </p:sp>
      <p:sp>
        <p:nvSpPr>
          <p:cNvPr id="138243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8397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423D439A-B662-481F-96C1-4A179356BC2C}" type="slidenum">
              <a:rPr lang="en-AU" altLang="en-US"/>
              <a:pPr>
                <a:spcBef>
                  <a:spcPct val="0"/>
                </a:spcBef>
              </a:pPr>
              <a:t>5</a:t>
            </a:fld>
            <a:endParaRPr lang="en-AU" altLang="en-US"/>
          </a:p>
        </p:txBody>
      </p:sp>
      <p:sp>
        <p:nvSpPr>
          <p:cNvPr id="8397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397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AU" altLang="en-US" smtClean="0"/>
              <a:t>Figure 21.23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C748C45-E67F-408B-9B8A-CA1B04079A57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29-Jan-19</a:t>
            </a:fld>
            <a:endParaRPr lang="en-AU" smtClean="0"/>
          </a:p>
        </p:txBody>
      </p:sp>
      <p:sp>
        <p:nvSpPr>
          <p:cNvPr id="139267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8602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3BB1A5A3-E7F2-4962-B30A-331B88E56776}" type="slidenum">
              <a:rPr lang="en-AU" altLang="en-US"/>
              <a:pPr>
                <a:spcBef>
                  <a:spcPct val="0"/>
                </a:spcBef>
              </a:pPr>
              <a:t>6</a:t>
            </a:fld>
            <a:endParaRPr lang="en-AU" altLang="en-US"/>
          </a:p>
        </p:txBody>
      </p:sp>
      <p:sp>
        <p:nvSpPr>
          <p:cNvPr id="8602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602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AU" altLang="en-US" smtClean="0"/>
              <a:t>Figure 21.24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FE3ABE-1BE9-4247-9322-21262C601D26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29-Jan-19</a:t>
            </a:fld>
            <a:endParaRPr lang="en-AU" smtClean="0"/>
          </a:p>
        </p:txBody>
      </p:sp>
      <p:sp>
        <p:nvSpPr>
          <p:cNvPr id="140291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8806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EB62E8F2-6C4C-4717-87E4-CF5451307BAF}" type="slidenum">
              <a:rPr lang="en-AU" altLang="en-US"/>
              <a:pPr>
                <a:spcBef>
                  <a:spcPct val="0"/>
                </a:spcBef>
              </a:pPr>
              <a:t>7</a:t>
            </a:fld>
            <a:endParaRPr lang="en-AU" altLang="en-US"/>
          </a:p>
        </p:txBody>
      </p:sp>
      <p:sp>
        <p:nvSpPr>
          <p:cNvPr id="8806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807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altLang="en-US" smtClean="0"/>
              <a:t>Figure 21.25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Arial Narrow" pitchFamily="34" charset="0"/>
                <a:cs typeface="+mn-cs"/>
              </a:defRPr>
            </a:lvl1pPr>
          </a:lstStyle>
          <a:p>
            <a:pPr>
              <a:defRPr/>
            </a:pPr>
            <a:fld id="{7C528E6D-1176-4969-8805-527FCF64241F}" type="datetimeFigureOut">
              <a:rPr lang="en-US"/>
              <a:pPr>
                <a:defRPr/>
              </a:pPr>
              <a:t>1/29/2019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Arial Narrow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latin typeface="Arial Narrow" pitchFamily="34" charset="0"/>
              </a:defRPr>
            </a:lvl1pPr>
          </a:lstStyle>
          <a:p>
            <a:fld id="{8B5F3754-6089-4805-AE8E-ED676A697E9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260270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en-AU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69641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8001000" cy="1219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endParaRPr lang="en-US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2057400"/>
            <a:ext cx="8001000" cy="4297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altLang="en-US" smtClean="0"/>
              <a:t>Click to edit Master text styles</a:t>
            </a:r>
          </a:p>
          <a:p>
            <a:pPr lvl="1"/>
            <a:r>
              <a:rPr lang="en-AU" altLang="en-US" smtClean="0"/>
              <a:t>SecondClick to edit Master title style</a:t>
            </a:r>
            <a:endParaRPr lang="en-US" altLang="en-US" smtClean="0"/>
          </a:p>
          <a:p>
            <a:pPr lvl="1"/>
            <a:r>
              <a:rPr lang="en-AU" altLang="en-US" smtClean="0"/>
              <a:t> level</a:t>
            </a:r>
          </a:p>
          <a:p>
            <a:pPr lvl="2"/>
            <a:r>
              <a:rPr lang="en-AU" altLang="en-US" smtClean="0"/>
              <a:t>Third level</a:t>
            </a:r>
          </a:p>
          <a:p>
            <a:pPr lvl="3"/>
            <a:r>
              <a:rPr lang="en-AU" altLang="en-US" smtClean="0"/>
              <a:t>Fourth level</a:t>
            </a:r>
          </a:p>
          <a:p>
            <a:pPr lvl="4"/>
            <a:r>
              <a:rPr lang="en-AU" altLang="en-US" smtClean="0"/>
              <a:t>Fifth level</a:t>
            </a:r>
            <a:endParaRPr lang="en-US" alt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741" r:id="rId2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000" kern="1200" cap="all">
          <a:solidFill>
            <a:srgbClr val="008000"/>
          </a:solidFill>
          <a:latin typeface="Arial Narrow" pitchFamily="34" charset="0"/>
          <a:ea typeface="+mj-ea"/>
          <a:cs typeface="Arial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000">
          <a:solidFill>
            <a:srgbClr val="008000"/>
          </a:solidFill>
          <a:latin typeface="Arial Narrow" pitchFamily="34" charset="0"/>
          <a:cs typeface="Arial" pitchFamily="34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000">
          <a:solidFill>
            <a:srgbClr val="008000"/>
          </a:solidFill>
          <a:latin typeface="Arial Narrow" pitchFamily="34" charset="0"/>
          <a:cs typeface="Arial" pitchFamily="34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000">
          <a:solidFill>
            <a:srgbClr val="008000"/>
          </a:solidFill>
          <a:latin typeface="Arial Narrow" pitchFamily="34" charset="0"/>
          <a:cs typeface="Arial" pitchFamily="34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000">
          <a:solidFill>
            <a:srgbClr val="008000"/>
          </a:solidFill>
          <a:latin typeface="Arial Narrow" pitchFamily="34" charset="0"/>
          <a:cs typeface="Arial" pitchFamily="34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000">
          <a:solidFill>
            <a:srgbClr val="008000"/>
          </a:solidFill>
          <a:latin typeface="Arial Narrow" pitchFamily="34" charset="0"/>
          <a:cs typeface="Arial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000">
          <a:solidFill>
            <a:srgbClr val="008000"/>
          </a:solidFill>
          <a:latin typeface="Arial Narrow" pitchFamily="34" charset="0"/>
          <a:cs typeface="Arial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000">
          <a:solidFill>
            <a:srgbClr val="008000"/>
          </a:solidFill>
          <a:latin typeface="Arial Narrow" pitchFamily="34" charset="0"/>
          <a:cs typeface="Arial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000">
          <a:solidFill>
            <a:srgbClr val="008000"/>
          </a:solidFill>
          <a:latin typeface="Arial Narrow" pitchFamily="34" charset="0"/>
          <a:cs typeface="Arial" pitchFamily="34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 Narrow" pitchFamily="34" charset="0"/>
          <a:ea typeface="+mn-ea"/>
          <a:cs typeface="Arial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Arial Narrow" pitchFamily="34" charset="0"/>
          <a:ea typeface="+mn-ea"/>
          <a:cs typeface="Arial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Arial Narrow" pitchFamily="34" charset="0"/>
          <a:ea typeface="+mn-ea"/>
          <a:cs typeface="Arial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Arial Narrow" pitchFamily="34" charset="0"/>
          <a:ea typeface="+mn-ea"/>
          <a:cs typeface="Arial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Arial Narrow" pitchFamily="34" charset="0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.wmf"/><Relationship Id="rId4" Type="http://schemas.openxmlformats.org/officeDocument/2006/relationships/oleObject" Target="../embeddings/oleObject1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432000" y="549275"/>
            <a:ext cx="8280000" cy="5040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n-AU" altLang="en-US" sz="4800" dirty="0">
                <a:solidFill>
                  <a:srgbClr val="3C9325"/>
                </a:solidFill>
                <a:latin typeface="Arial Narrow" pitchFamily="34" charset="0"/>
              </a:rPr>
              <a:t>Lesson 3</a:t>
            </a:r>
          </a:p>
          <a:p>
            <a:pPr algn="ctr" eaLnBrk="1" hangingPunct="1"/>
            <a:r>
              <a:rPr lang="en-AU" altLang="en-US" sz="4800" dirty="0" smtClean="0">
                <a:solidFill>
                  <a:srgbClr val="3C9325"/>
                </a:solidFill>
                <a:latin typeface="Arial Narrow" pitchFamily="34" charset="0"/>
              </a:rPr>
              <a:t>Chapter </a:t>
            </a:r>
            <a:r>
              <a:rPr lang="en-AU" altLang="en-US" sz="4800" dirty="0">
                <a:solidFill>
                  <a:srgbClr val="3C9325"/>
                </a:solidFill>
                <a:latin typeface="Arial Narrow" pitchFamily="34" charset="0"/>
              </a:rPr>
              <a:t>21</a:t>
            </a:r>
          </a:p>
          <a:p>
            <a:pPr algn="ctr" eaLnBrk="1" hangingPunct="1"/>
            <a:r>
              <a:rPr lang="en-AU" altLang="en-US" sz="4800" dirty="0" smtClean="0">
                <a:solidFill>
                  <a:srgbClr val="3C9325"/>
                </a:solidFill>
                <a:latin typeface="Arial Narrow" pitchFamily="34" charset="0"/>
              </a:rPr>
              <a:t>Transformers</a:t>
            </a:r>
          </a:p>
          <a:p>
            <a:pPr algn="ctr" eaLnBrk="1" hangingPunct="1"/>
            <a:endParaRPr lang="en-AU" altLang="en-US" sz="4800" dirty="0" smtClean="0">
              <a:solidFill>
                <a:srgbClr val="3C9325"/>
              </a:solidFill>
              <a:latin typeface="Arial Narrow" pitchFamily="34" charset="0"/>
            </a:endParaRPr>
          </a:p>
          <a:p>
            <a:pPr algn="ctr" eaLnBrk="1" hangingPunct="1"/>
            <a:r>
              <a:rPr lang="en-AU" altLang="en-US" sz="4800" u="sng" dirty="0" smtClean="0">
                <a:solidFill>
                  <a:srgbClr val="3C9325"/>
                </a:solidFill>
                <a:latin typeface="Arial Narrow" pitchFamily="34" charset="0"/>
              </a:rPr>
              <a:t>Section</a:t>
            </a:r>
          </a:p>
          <a:p>
            <a:pPr marL="1619250" indent="-1619250" eaLnBrk="1" hangingPunct="1"/>
            <a:r>
              <a:rPr lang="en-AU" altLang="en-US" sz="4800" dirty="0" smtClean="0">
                <a:solidFill>
                  <a:srgbClr val="3C9325"/>
                </a:solidFill>
                <a:latin typeface="Arial Narrow" pitchFamily="34" charset="0"/>
              </a:rPr>
              <a:t>21.</a:t>
            </a:r>
            <a:r>
              <a:rPr lang="en-AU" altLang="en-US" sz="4800" dirty="0" smtClean="0">
                <a:solidFill>
                  <a:srgbClr val="3C9325"/>
                </a:solidFill>
              </a:rPr>
              <a:t>5	Voltage </a:t>
            </a:r>
            <a:r>
              <a:rPr lang="en-AU" altLang="en-US" sz="4800" dirty="0">
                <a:solidFill>
                  <a:srgbClr val="3C9325"/>
                </a:solidFill>
              </a:rPr>
              <a:t>regulation</a:t>
            </a:r>
            <a:endParaRPr lang="en-AU" altLang="en-US" sz="4800" dirty="0">
              <a:solidFill>
                <a:srgbClr val="3C9325"/>
              </a:solidFill>
              <a:latin typeface="Futura Condensed"/>
            </a:endParaRPr>
          </a:p>
        </p:txBody>
      </p:sp>
      <p:sp>
        <p:nvSpPr>
          <p:cNvPr id="2" name="Oval 1"/>
          <p:cNvSpPr/>
          <p:nvPr/>
        </p:nvSpPr>
        <p:spPr>
          <a:xfrm>
            <a:off x="8820472" y="5949280"/>
            <a:ext cx="144016" cy="144016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9673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21.5 Voltage regulation</a:t>
            </a:r>
          </a:p>
        </p:txBody>
      </p:sp>
      <p:sp>
        <p:nvSpPr>
          <p:cNvPr id="76803" name="Rectangle 3"/>
          <p:cNvSpPr>
            <a:spLocks noChangeArrowheads="1"/>
          </p:cNvSpPr>
          <p:nvPr/>
        </p:nvSpPr>
        <p:spPr bwMode="auto">
          <a:xfrm>
            <a:off x="0" y="-18415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76804" name="Rectangle 4"/>
          <p:cNvSpPr>
            <a:spLocks noChangeArrowheads="1"/>
          </p:cNvSpPr>
          <p:nvPr/>
        </p:nvSpPr>
        <p:spPr bwMode="auto">
          <a:xfrm>
            <a:off x="0" y="305911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3079" name="Rectangle 8"/>
          <p:cNvSpPr>
            <a:spLocks noChangeArrowheads="1"/>
          </p:cNvSpPr>
          <p:nvPr/>
        </p:nvSpPr>
        <p:spPr bwMode="auto">
          <a:xfrm>
            <a:off x="611188" y="1511300"/>
            <a:ext cx="7921625" cy="2549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80975" indent="-180975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ts val="1200"/>
              </a:spcBef>
              <a:buFontTx/>
              <a:buChar char="•"/>
            </a:pPr>
            <a:r>
              <a:rPr lang="en-AU" altLang="en-US" sz="2800"/>
              <a:t>Voltage regulation refers to the change in secondary voltage due to a change in load current. </a:t>
            </a:r>
          </a:p>
          <a:p>
            <a:pPr eaLnBrk="1" hangingPunct="1">
              <a:spcBef>
                <a:spcPts val="1200"/>
              </a:spcBef>
              <a:buFontTx/>
              <a:buChar char="•"/>
            </a:pPr>
            <a:r>
              <a:rPr lang="en-AU" altLang="en-US" sz="2800"/>
              <a:t>It is calculated by comparing the change in secondary voltage with its no-load voltage.</a:t>
            </a:r>
          </a:p>
          <a:p>
            <a:pPr eaLnBrk="1" hangingPunct="1">
              <a:spcBef>
                <a:spcPts val="1200"/>
              </a:spcBef>
              <a:buFontTx/>
              <a:buChar char="•"/>
            </a:pPr>
            <a:r>
              <a:rPr lang="en-AU" altLang="en-US" sz="2800"/>
              <a:t>For a given transformer at a given power factor:</a:t>
            </a:r>
          </a:p>
        </p:txBody>
      </p:sp>
      <p:sp>
        <p:nvSpPr>
          <p:cNvPr id="76806" name="Rectangle 12"/>
          <p:cNvSpPr>
            <a:spLocks noChangeArrowheads="1"/>
          </p:cNvSpPr>
          <p:nvPr/>
        </p:nvSpPr>
        <p:spPr bwMode="auto">
          <a:xfrm>
            <a:off x="0" y="-18415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graphicFrame>
        <p:nvGraphicFramePr>
          <p:cNvPr id="3074" name="Object 11"/>
          <p:cNvGraphicFramePr>
            <a:graphicFrameLocks noChangeAspect="1"/>
          </p:cNvGraphicFramePr>
          <p:nvPr/>
        </p:nvGraphicFramePr>
        <p:xfrm>
          <a:off x="1258888" y="4140200"/>
          <a:ext cx="4905375" cy="931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817" name="Equation" r:id="rId4" imgW="2006600" imgH="381000" progId="">
                  <p:embed/>
                </p:oleObj>
              </mc:Choice>
              <mc:Fallback>
                <p:oleObj name="Equation" r:id="rId4" imgW="2006600" imgH="381000" progId="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58888" y="4140200"/>
                        <a:ext cx="4905375" cy="9318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Tap changers</a:t>
            </a:r>
            <a:endParaRPr lang="el-GR" altLang="en-US" cap="none" smtClean="0">
              <a:solidFill>
                <a:srgbClr val="3C9325"/>
              </a:solidFill>
              <a:cs typeface="Arial" pitchFamily="34" charset="0"/>
            </a:endParaRPr>
          </a:p>
        </p:txBody>
      </p:sp>
      <p:sp>
        <p:nvSpPr>
          <p:cNvPr id="78851" name="Rectangle 3"/>
          <p:cNvSpPr>
            <a:spLocks noChangeArrowheads="1"/>
          </p:cNvSpPr>
          <p:nvPr/>
        </p:nvSpPr>
        <p:spPr bwMode="auto">
          <a:xfrm>
            <a:off x="0" y="-18415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78852" name="Rectangle 4"/>
          <p:cNvSpPr>
            <a:spLocks noChangeArrowheads="1"/>
          </p:cNvSpPr>
          <p:nvPr/>
        </p:nvSpPr>
        <p:spPr bwMode="auto">
          <a:xfrm>
            <a:off x="0" y="305911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78853" name="Rectangle 9"/>
          <p:cNvSpPr>
            <a:spLocks noChangeArrowheads="1"/>
          </p:cNvSpPr>
          <p:nvPr/>
        </p:nvSpPr>
        <p:spPr bwMode="auto">
          <a:xfrm>
            <a:off x="611188" y="4859338"/>
            <a:ext cx="806450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AU" altLang="en-US" sz="2400"/>
              <a:t>A tap changer is a form of selector switch connected to tappings of either the primary or secondary windings of a transformer</a:t>
            </a:r>
          </a:p>
        </p:txBody>
      </p:sp>
      <p:pic>
        <p:nvPicPr>
          <p:cNvPr id="78854" name="Picture 7" descr="Figure 21.21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1638300"/>
            <a:ext cx="6589713" cy="2798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Off-load tap changer</a:t>
            </a:r>
          </a:p>
        </p:txBody>
      </p:sp>
      <p:sp>
        <p:nvSpPr>
          <p:cNvPr id="80899" name="Rectangle 9"/>
          <p:cNvSpPr>
            <a:spLocks noChangeArrowheads="1"/>
          </p:cNvSpPr>
          <p:nvPr/>
        </p:nvSpPr>
        <p:spPr bwMode="auto">
          <a:xfrm>
            <a:off x="612775" y="4859338"/>
            <a:ext cx="791845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AU" altLang="en-US" sz="2400"/>
              <a:t>An off-load tap changer that bridges tappings between two halves of the primary winding </a:t>
            </a:r>
          </a:p>
        </p:txBody>
      </p:sp>
      <p:pic>
        <p:nvPicPr>
          <p:cNvPr id="80900" name="Picture 5" descr="Figure 21.22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1666875"/>
            <a:ext cx="7667625" cy="295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On-load tap changer</a:t>
            </a:r>
          </a:p>
        </p:txBody>
      </p:sp>
      <p:sp>
        <p:nvSpPr>
          <p:cNvPr id="82947" name="Rectangle 9"/>
          <p:cNvSpPr>
            <a:spLocks noChangeArrowheads="1"/>
          </p:cNvSpPr>
          <p:nvPr/>
        </p:nvSpPr>
        <p:spPr bwMode="auto">
          <a:xfrm>
            <a:off x="611188" y="4859338"/>
            <a:ext cx="7921625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AU" altLang="en-US" sz="2400"/>
              <a:t>A 33 kV, 150 A on-load tap changer that is installed outside the transformer tank </a:t>
            </a:r>
          </a:p>
        </p:txBody>
      </p:sp>
      <p:pic>
        <p:nvPicPr>
          <p:cNvPr id="82948" name="Picture 5" descr="Figure 21.23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163" y="1546225"/>
            <a:ext cx="7451725" cy="325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Diverter operation </a:t>
            </a:r>
          </a:p>
        </p:txBody>
      </p:sp>
      <p:sp>
        <p:nvSpPr>
          <p:cNvPr id="84995" name="Rectangle 5"/>
          <p:cNvSpPr>
            <a:spLocks noChangeArrowheads="1"/>
          </p:cNvSpPr>
          <p:nvPr/>
        </p:nvSpPr>
        <p:spPr bwMode="auto">
          <a:xfrm>
            <a:off x="611188" y="4859338"/>
            <a:ext cx="7920037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AU" altLang="en-US" sz="2400"/>
              <a:t>Diverter contacts maintain a connection to the load during switching by passing the load current through a wire-wound transition resistor</a:t>
            </a:r>
          </a:p>
        </p:txBody>
      </p:sp>
      <p:pic>
        <p:nvPicPr>
          <p:cNvPr id="84996" name="Picture 5" descr="Figure 21.24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988" y="1557338"/>
            <a:ext cx="7113587" cy="302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Typical connections</a:t>
            </a:r>
          </a:p>
        </p:txBody>
      </p:sp>
      <p:sp>
        <p:nvSpPr>
          <p:cNvPr id="87043" name="Rectangle 5"/>
          <p:cNvSpPr>
            <a:spLocks noChangeArrowheads="1"/>
          </p:cNvSpPr>
          <p:nvPr/>
        </p:nvSpPr>
        <p:spPr bwMode="auto">
          <a:xfrm>
            <a:off x="612775" y="4859338"/>
            <a:ext cx="791845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40000"/>
              </a:spcBef>
              <a:buFontTx/>
              <a:buNone/>
            </a:pPr>
            <a:r>
              <a:rPr lang="en-AU" altLang="en-US" sz="2400"/>
              <a:t>Typical connections between an out-of-tank tap changer and a transformer </a:t>
            </a:r>
          </a:p>
        </p:txBody>
      </p:sp>
      <p:pic>
        <p:nvPicPr>
          <p:cNvPr id="87044" name="Picture 5" descr="Figure 21.25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013" y="1700213"/>
            <a:ext cx="6840537" cy="2881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712</TotalTime>
  <Words>191</Words>
  <Application>Microsoft Office PowerPoint</Application>
  <PresentationFormat>On-screen Show (4:3)</PresentationFormat>
  <Paragraphs>46</Paragraphs>
  <Slides>7</Slides>
  <Notes>7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9" baseType="lpstr">
      <vt:lpstr>Office Theme</vt:lpstr>
      <vt:lpstr>Equation</vt:lpstr>
      <vt:lpstr>PowerPoint Presentation</vt:lpstr>
      <vt:lpstr>21.5 Voltage regulation</vt:lpstr>
      <vt:lpstr>Tap changers</vt:lpstr>
      <vt:lpstr>Off-load tap changer</vt:lpstr>
      <vt:lpstr>On-load tap changer</vt:lpstr>
      <vt:lpstr>Diverter operation </vt:lpstr>
      <vt:lpstr>Typical connections</vt:lpstr>
    </vt:vector>
  </TitlesOfParts>
  <Company>Cengage Learning Australia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subject>G006A - Electrical Machines</dc:subject>
  <dc:creator>Donna Beaty</dc:creator>
  <cp:lastModifiedBy>Michael A. JAMES</cp:lastModifiedBy>
  <cp:revision>001</cp:revision>
  <dcterms:created xsi:type="dcterms:W3CDTF">2012-01-23T05:41:48Z</dcterms:created>
  <dcterms:modified xsi:type="dcterms:W3CDTF">2019-01-29T07:32:26Z</dcterms:modified>
</cp:coreProperties>
</file>