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348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86" autoAdjust="0"/>
    <p:restoredTop sz="86979" autoAdjust="0"/>
  </p:normalViewPr>
  <p:slideViewPr>
    <p:cSldViewPr snapToObjects="1" showGuides="1">
      <p:cViewPr varScale="1">
        <p:scale>
          <a:sx n="95" d="100"/>
          <a:sy n="95" d="100"/>
        </p:scale>
        <p:origin x="-12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7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07ED64B8-A9BA-421B-868F-C098D6F37434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F46375C7-8490-426C-981A-02EB685098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113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29-Jan-19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E4B221-95EF-41B7-B789-55BD5DAB6E0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495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65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6FBEEA3-253A-459B-B703-AD17C92F36B6}" type="slidenum">
              <a:rPr lang="en-AU" altLang="en-US"/>
              <a:pPr>
                <a:spcBef>
                  <a:spcPct val="0"/>
                </a:spcBef>
              </a:pPr>
              <a:t>10</a:t>
            </a:fld>
            <a:endParaRPr lang="en-AU" altLang="en-US"/>
          </a:p>
        </p:txBody>
      </p:sp>
      <p:sp>
        <p:nvSpPr>
          <p:cNvPr id="1065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5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21.29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B7BC9C-343F-4061-92ED-56D7773A048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505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854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8367B09-E4BC-48A8-8CAC-0DD8636B1BB2}" type="slidenum">
              <a:rPr lang="en-AU" altLang="en-US"/>
              <a:pPr>
                <a:spcBef>
                  <a:spcPct val="0"/>
                </a:spcBef>
              </a:pPr>
              <a:t>11</a:t>
            </a:fld>
            <a:endParaRPr lang="en-AU" altLang="en-US"/>
          </a:p>
        </p:txBody>
      </p:sp>
      <p:sp>
        <p:nvSpPr>
          <p:cNvPr id="1085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B65381-FE2E-4A4D-A20C-35888733670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515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05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50E8E0B-DEA6-4BBC-97B8-D102E6A692BA}" type="slidenum">
              <a:rPr lang="en-AU" altLang="en-US"/>
              <a:pPr>
                <a:spcBef>
                  <a:spcPct val="0"/>
                </a:spcBef>
              </a:pPr>
              <a:t>12</a:t>
            </a:fld>
            <a:endParaRPr lang="en-AU" altLang="en-US"/>
          </a:p>
        </p:txBody>
      </p:sp>
      <p:sp>
        <p:nvSpPr>
          <p:cNvPr id="1105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033ECF-1FB5-4164-9DA8-8E439D0C6B7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525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26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53B6248A-57A4-44B3-9415-1FD3714A84DC}" type="slidenum">
              <a:rPr lang="en-AU" altLang="en-US"/>
              <a:pPr>
                <a:spcBef>
                  <a:spcPct val="0"/>
                </a:spcBef>
              </a:pPr>
              <a:t>13</a:t>
            </a:fld>
            <a:endParaRPr lang="en-AU" altLang="en-US"/>
          </a:p>
        </p:txBody>
      </p:sp>
      <p:sp>
        <p:nvSpPr>
          <p:cNvPr id="1126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2BDF97-E89E-4B04-AAE5-E43C416EB0C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536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46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F257C237-9555-4B29-B778-CD52282E4324}" type="slidenum">
              <a:rPr lang="en-AU" altLang="en-US"/>
              <a:pPr>
                <a:spcBef>
                  <a:spcPct val="0"/>
                </a:spcBef>
              </a:pPr>
              <a:t>14</a:t>
            </a:fld>
            <a:endParaRPr lang="en-AU" altLang="en-US"/>
          </a:p>
        </p:txBody>
      </p:sp>
      <p:sp>
        <p:nvSpPr>
          <p:cNvPr id="1146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522C06-191C-4236-B319-B8DC40419EA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413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01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472EDE6-1778-459B-9E1D-A299FA3D1B57}" type="slidenum">
              <a:rPr lang="en-AU" altLang="en-US"/>
              <a:pPr>
                <a:spcBef>
                  <a:spcPct val="0"/>
                </a:spcBef>
              </a:pPr>
              <a:t>2</a:t>
            </a:fld>
            <a:endParaRPr lang="en-AU" altLang="en-US"/>
          </a:p>
        </p:txBody>
      </p:sp>
      <p:sp>
        <p:nvSpPr>
          <p:cNvPr id="901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3F1EAD-95D8-4F9D-9FF0-B66E03C477E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423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21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471EA55-1C91-429C-A2FE-A3D9B8187C35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921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21.26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D1F7D5-86DF-4B26-883A-88E1D2C4826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433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42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64826C4-7C9A-4B7F-9940-12D26BC534E4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942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21.27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559CD2-23FB-4487-8FDD-E5343261DDA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443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62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975904E-4FFF-4C8D-A248-40A4CB55F0DE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962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21.28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110640-E5DB-43A1-98FC-389EDDEE53A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454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983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A5A1DC8-9E3E-45B6-B05F-7A327B25F8C6}" type="slidenum">
              <a:rPr lang="en-AU" altLang="en-US"/>
              <a:pPr>
                <a:spcBef>
                  <a:spcPct val="0"/>
                </a:spcBef>
              </a:pPr>
              <a:t>6</a:t>
            </a:fld>
            <a:endParaRPr lang="en-AU" altLang="en-US"/>
          </a:p>
        </p:txBody>
      </p:sp>
      <p:sp>
        <p:nvSpPr>
          <p:cNvPr id="983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571B17-B40E-4497-83B0-F1A57C26D8C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464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03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9FAB93D3-9246-456A-B4D4-1459B15FCCAE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1003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A54B3F-919C-486D-AE6C-7D4BD571D38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474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24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8FA6B442-8B0B-4586-963C-17C526AAC03D}" type="slidenum">
              <a:rPr lang="en-AU" altLang="en-US"/>
              <a:pPr>
                <a:spcBef>
                  <a:spcPct val="0"/>
                </a:spcBef>
              </a:pPr>
              <a:t>8</a:t>
            </a:fld>
            <a:endParaRPr lang="en-AU" altLang="en-US"/>
          </a:p>
        </p:txBody>
      </p:sp>
      <p:sp>
        <p:nvSpPr>
          <p:cNvPr id="1024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21.26 (again)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A605A2-D72B-4A81-80D7-1302FE62AC9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484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44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04B9D9F-FB2E-404C-97B6-625D46BDF7C7}" type="slidenum">
              <a:rPr lang="en-AU" altLang="en-US"/>
              <a:pPr>
                <a:spcBef>
                  <a:spcPct val="0"/>
                </a:spcBef>
              </a:pPr>
              <a:t>9</a:t>
            </a:fld>
            <a:endParaRPr lang="en-AU" altLang="en-US"/>
          </a:p>
        </p:txBody>
      </p:sp>
      <p:sp>
        <p:nvSpPr>
          <p:cNvPr id="1044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7C528E6D-1176-4969-8805-527FCF64241F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8B5F3754-6089-4805-AE8E-ED676A697E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602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315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549275"/>
            <a:ext cx="82800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4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21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Transformers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21.6	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Transformer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performance</a:t>
            </a: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9679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Example name plate</a:t>
            </a:r>
          </a:p>
        </p:txBody>
      </p:sp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5476" name="Rectangle 6"/>
          <p:cNvSpPr>
            <a:spLocks noChangeArrowheads="1"/>
          </p:cNvSpPr>
          <p:nvPr/>
        </p:nvSpPr>
        <p:spPr bwMode="auto">
          <a:xfrm>
            <a:off x="660400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Section of a 35 MVA 66 kV/11 kV power transformer nameplate showing its impedance as a percentage voltage value</a:t>
            </a:r>
          </a:p>
        </p:txBody>
      </p:sp>
      <p:pic>
        <p:nvPicPr>
          <p:cNvPr id="105477" name="Picture 6" descr="Figure 21.2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1866900"/>
            <a:ext cx="7799388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Prospective short-circuit current</a:t>
            </a:r>
          </a:p>
        </p:txBody>
      </p:sp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7524" name="Rectangle 5"/>
          <p:cNvSpPr>
            <a:spLocks noChangeArrowheads="1"/>
          </p:cNvSpPr>
          <p:nvPr/>
        </p:nvSpPr>
        <p:spPr bwMode="auto">
          <a:xfrm>
            <a:off x="611188" y="1412875"/>
            <a:ext cx="79216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800"/>
              <a:t>The maximum value of a possible short-circuit current (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SC</a:t>
            </a:r>
            <a:r>
              <a:rPr lang="en-AU" altLang="en-US" sz="2800"/>
              <a:t>) in the low voltage winding of a transformer can be  determined from its percentage impedance:</a:t>
            </a:r>
          </a:p>
        </p:txBody>
      </p:sp>
      <p:graphicFrame>
        <p:nvGraphicFramePr>
          <p:cNvPr id="7170" name="Object 9"/>
          <p:cNvGraphicFramePr>
            <a:graphicFrameLocks noChangeAspect="1"/>
          </p:cNvGraphicFramePr>
          <p:nvPr/>
        </p:nvGraphicFramePr>
        <p:xfrm>
          <a:off x="3563938" y="2913063"/>
          <a:ext cx="20605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7" name="Equation" r:id="rId4" imgW="837836" imgH="355446" progId="">
                  <p:embed/>
                </p:oleObj>
              </mc:Choice>
              <mc:Fallback>
                <p:oleObj name="Equation" r:id="rId4" imgW="837836" imgH="355446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2913063"/>
                        <a:ext cx="2060575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6" name="Text Box 10"/>
          <p:cNvSpPr txBox="1">
            <a:spLocks noChangeArrowheads="1"/>
          </p:cNvSpPr>
          <p:nvPr/>
        </p:nvSpPr>
        <p:spPr bwMode="auto">
          <a:xfrm>
            <a:off x="612775" y="3748088"/>
            <a:ext cx="7920038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</a:t>
            </a:r>
          </a:p>
          <a:p>
            <a:pPr marL="174625" indent="-174625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AU" sz="2800" baseline="-25000" dirty="0" err="1">
                <a:latin typeface="Arial Narrow" pitchFamily="34" charset="0"/>
                <a:cs typeface="+mn-cs"/>
              </a:rPr>
              <a:t>rated</a:t>
            </a:r>
            <a:r>
              <a:rPr lang="en-AU" sz="2800" dirty="0">
                <a:latin typeface="Arial Narrow" pitchFamily="34" charset="0"/>
                <a:cs typeface="+mn-cs"/>
              </a:rPr>
              <a:t> is the transformer’s rated secondary current.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</a:t>
            </a:r>
          </a:p>
        </p:txBody>
      </p:sp>
      <p:sp>
        <p:nvSpPr>
          <p:cNvPr id="10957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611188" y="1412875"/>
            <a:ext cx="7921625" cy="455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Transformer voltage regulation is the change in secondary voltage divided by the no-load voltage. Multiplied by 100 gives % voltage regulation.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A tap changer is a switch that changes a transformer’s turns ratio (and therefore its secondary voltage) by selecting tappings on either the primary or secondary windings.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Distribution transformers usually have an off-load tap changer, transmission transformers have an on-load tap changer.</a:t>
            </a:r>
            <a:endParaRPr lang="en-AU" altLang="en-US" sz="2000" baseline="-25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(2)</a:t>
            </a:r>
          </a:p>
        </p:txBody>
      </p:sp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9397" name="Rectangle 4"/>
          <p:cNvSpPr>
            <a:spLocks noChangeArrowheads="1"/>
          </p:cNvSpPr>
          <p:nvPr/>
        </p:nvSpPr>
        <p:spPr bwMode="auto">
          <a:xfrm>
            <a:off x="611188" y="1511300"/>
            <a:ext cx="7920037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An on-load tap changer has a complex switching arrangement that ensures current is maintained at all times to the load during a switching operation.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A short-circuit test measures a transformer’s copper losses. It also gives the voltage required to establish full-load current in the windings, which allows the transformer’s impedance to be calculated.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An open-circuit test measures iron losses of a transformer, which remain virtually constant regardless of load.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612775" y="1692275"/>
            <a:ext cx="79184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3000"/>
              </a:spcBef>
              <a:buFontTx/>
              <a:buChar char="•"/>
            </a:pPr>
            <a:r>
              <a:rPr lang="en-AU" altLang="en-US" sz="2800"/>
              <a:t>efficiency:   </a:t>
            </a:r>
          </a:p>
          <a:p>
            <a:pPr eaLnBrk="1" hangingPunct="1">
              <a:spcBef>
                <a:spcPts val="3000"/>
              </a:spcBef>
              <a:buFontTx/>
              <a:buChar char="•"/>
            </a:pPr>
            <a:r>
              <a:rPr lang="en-AU" altLang="en-US" sz="2800"/>
              <a:t>single-phase: P</a:t>
            </a:r>
            <a:r>
              <a:rPr lang="en-AU" altLang="en-US" sz="2800" baseline="-25000"/>
              <a:t>IN</a:t>
            </a:r>
            <a:r>
              <a:rPr lang="en-AU" altLang="en-US" sz="2800"/>
              <a:t> = V</a:t>
            </a:r>
            <a:r>
              <a:rPr lang="en-AU" altLang="en-US" sz="2800" baseline="-25000"/>
              <a:t>1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1</a:t>
            </a:r>
            <a:r>
              <a:rPr lang="en-AU" altLang="en-US" sz="2800"/>
              <a:t>λ</a:t>
            </a:r>
            <a:r>
              <a:rPr lang="en-AU" altLang="en-US" sz="2800" baseline="-25000"/>
              <a:t>1</a:t>
            </a:r>
            <a:r>
              <a:rPr lang="en-AU" altLang="en-US" sz="2800"/>
              <a:t>, P</a:t>
            </a:r>
            <a:r>
              <a:rPr lang="en-AU" altLang="en-US" sz="2800" baseline="-25000"/>
              <a:t>OUT</a:t>
            </a:r>
            <a:r>
              <a:rPr lang="en-AU" altLang="en-US" sz="2800"/>
              <a:t> = V</a:t>
            </a:r>
            <a:r>
              <a:rPr lang="en-AU" altLang="en-US" sz="2800" baseline="-25000"/>
              <a:t>2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2</a:t>
            </a:r>
            <a:r>
              <a:rPr lang="en-AU" altLang="en-US" sz="2800"/>
              <a:t>λ</a:t>
            </a:r>
            <a:r>
              <a:rPr lang="en-AU" altLang="en-US" sz="2800" baseline="-25000"/>
              <a:t>2</a:t>
            </a:r>
            <a:r>
              <a:rPr lang="en-AU" altLang="en-US" sz="2800"/>
              <a:t>.</a:t>
            </a:r>
          </a:p>
          <a:p>
            <a:pPr eaLnBrk="1" hangingPunct="1">
              <a:spcBef>
                <a:spcPts val="3000"/>
              </a:spcBef>
              <a:buFontTx/>
              <a:buChar char="•"/>
            </a:pPr>
            <a:r>
              <a:rPr lang="en-AU" altLang="en-US" sz="2800"/>
              <a:t>three-phase: P</a:t>
            </a:r>
            <a:r>
              <a:rPr lang="en-AU" altLang="en-US" sz="2800" baseline="-25000"/>
              <a:t>IN</a:t>
            </a:r>
            <a:r>
              <a:rPr lang="en-AU" altLang="en-US" sz="2800"/>
              <a:t> = √3V</a:t>
            </a:r>
            <a:r>
              <a:rPr lang="en-AU" altLang="en-US" sz="2800" baseline="-25000"/>
              <a:t>1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1</a:t>
            </a:r>
            <a:r>
              <a:rPr lang="en-AU" altLang="en-US" sz="2800"/>
              <a:t>λ</a:t>
            </a:r>
            <a:r>
              <a:rPr lang="en-AU" altLang="en-US" sz="2800" baseline="-25000"/>
              <a:t>1</a:t>
            </a:r>
            <a:r>
              <a:rPr lang="en-AU" altLang="en-US" sz="2800"/>
              <a:t>, P</a:t>
            </a:r>
            <a:r>
              <a:rPr lang="en-AU" altLang="en-US" sz="2800" baseline="-25000"/>
              <a:t>OUT</a:t>
            </a:r>
            <a:r>
              <a:rPr lang="en-AU" altLang="en-US" sz="2800"/>
              <a:t> = √3V</a:t>
            </a:r>
            <a:r>
              <a:rPr lang="en-AU" altLang="en-US" sz="2800" baseline="-25000"/>
              <a:t>2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2</a:t>
            </a:r>
            <a:r>
              <a:rPr lang="en-AU" altLang="en-US" sz="2800"/>
              <a:t>λ</a:t>
            </a:r>
            <a:r>
              <a:rPr lang="en-AU" altLang="en-US" sz="2800" baseline="-25000"/>
              <a:t>2</a:t>
            </a:r>
            <a:r>
              <a:rPr lang="en-AU" altLang="en-US" sz="2800"/>
              <a:t>.</a:t>
            </a:r>
          </a:p>
          <a:p>
            <a:pPr eaLnBrk="1" hangingPunct="1">
              <a:spcBef>
                <a:spcPts val="3000"/>
              </a:spcBef>
              <a:buFontTx/>
              <a:buChar char="•"/>
            </a:pPr>
            <a:r>
              <a:rPr lang="en-AU" altLang="en-US" sz="2800"/>
              <a:t>% transformer impedance: </a:t>
            </a:r>
          </a:p>
          <a:p>
            <a:pPr eaLnBrk="1" hangingPunct="1">
              <a:spcBef>
                <a:spcPts val="3000"/>
              </a:spcBef>
              <a:buFontTx/>
              <a:buChar char="•"/>
            </a:pPr>
            <a:r>
              <a:rPr lang="en-AU" altLang="en-US" sz="2800"/>
              <a:t>prospective short-circuit current:</a:t>
            </a:r>
          </a:p>
        </p:txBody>
      </p:sp>
      <p:sp>
        <p:nvSpPr>
          <p:cNvPr id="11366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(3)</a:t>
            </a:r>
          </a:p>
        </p:txBody>
      </p:sp>
      <p:sp>
        <p:nvSpPr>
          <p:cNvPr id="113668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8194" name="Object 5"/>
          <p:cNvGraphicFramePr>
            <a:graphicFrameLocks noChangeAspect="1"/>
          </p:cNvGraphicFramePr>
          <p:nvPr/>
        </p:nvGraphicFramePr>
        <p:xfrm>
          <a:off x="2268538" y="1476375"/>
          <a:ext cx="2493962" cy="107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02" name="Equation" r:id="rId4" imgW="888614" imgH="380835" progId="">
                  <p:embed/>
                </p:oleObj>
              </mc:Choice>
              <mc:Fallback>
                <p:oleObj name="Equation" r:id="rId4" imgW="888614" imgH="380835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1476375"/>
                        <a:ext cx="2493962" cy="1071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7"/>
          <p:cNvGraphicFramePr>
            <a:graphicFrameLocks noChangeAspect="1"/>
          </p:cNvGraphicFramePr>
          <p:nvPr/>
        </p:nvGraphicFramePr>
        <p:xfrm>
          <a:off x="4356100" y="3924300"/>
          <a:ext cx="2330450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03" name="Equation" r:id="rId6" imgW="850531" imgH="355446" progId="">
                  <p:embed/>
                </p:oleObj>
              </mc:Choice>
              <mc:Fallback>
                <p:oleObj name="Equation" r:id="rId6" imgW="850531" imgH="355446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3924300"/>
                        <a:ext cx="2330450" cy="976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8"/>
          <p:cNvGraphicFramePr>
            <a:graphicFrameLocks noChangeAspect="1"/>
          </p:cNvGraphicFramePr>
          <p:nvPr/>
        </p:nvGraphicFramePr>
        <p:xfrm>
          <a:off x="5075238" y="4749800"/>
          <a:ext cx="2295525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04" name="Equation" r:id="rId8" imgW="837836" imgH="355446" progId="">
                  <p:embed/>
                </p:oleObj>
              </mc:Choice>
              <mc:Fallback>
                <p:oleObj name="Equation" r:id="rId8" imgW="837836" imgH="355446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5238" y="4749800"/>
                        <a:ext cx="2295525" cy="976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21.6 Transformer performance</a:t>
            </a:r>
          </a:p>
        </p:txBody>
      </p:sp>
      <p:sp>
        <p:nvSpPr>
          <p:cNvPr id="52228" name="Rectangle 3"/>
          <p:cNvSpPr>
            <a:spLocks noChangeArrowheads="1"/>
          </p:cNvSpPr>
          <p:nvPr/>
        </p:nvSpPr>
        <p:spPr bwMode="auto">
          <a:xfrm>
            <a:off x="611188" y="1511300"/>
            <a:ext cx="7921625" cy="328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40000"/>
              </a:spcBef>
              <a:buFontTx/>
              <a:buChar char="•"/>
            </a:pPr>
            <a:r>
              <a:rPr lang="en-AU" altLang="en-US" sz="2800"/>
              <a:t>Two tests that can be done on a transformer that allow its performance to be evaluated are the </a:t>
            </a:r>
            <a:r>
              <a:rPr lang="en-AU" altLang="en-US" sz="2800">
                <a:solidFill>
                  <a:srgbClr val="3C9325"/>
                </a:solidFill>
              </a:rPr>
              <a:t>open-circuit test </a:t>
            </a:r>
            <a:r>
              <a:rPr lang="en-AU" altLang="en-US" sz="2800"/>
              <a:t>and the </a:t>
            </a:r>
            <a:r>
              <a:rPr lang="en-AU" altLang="en-US" sz="2800">
                <a:solidFill>
                  <a:srgbClr val="3C9325"/>
                </a:solidFill>
              </a:rPr>
              <a:t>short-circuit test</a:t>
            </a:r>
            <a:r>
              <a:rPr lang="en-AU" altLang="en-US" sz="2800"/>
              <a:t>. </a:t>
            </a:r>
          </a:p>
          <a:p>
            <a:pPr eaLnBrk="1" hangingPunct="1">
              <a:spcBef>
                <a:spcPct val="40000"/>
              </a:spcBef>
              <a:buFontTx/>
              <a:buChar char="•"/>
            </a:pPr>
            <a:r>
              <a:rPr lang="en-AU" altLang="en-US" sz="2800"/>
              <a:t>From the results of these tests a number of important performance characteristics can be determined, such as the transformer’s efficiency, its impedance and prospective short-circuit current.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Short-circuit test</a:t>
            </a:r>
          </a:p>
        </p:txBody>
      </p:sp>
      <p:sp>
        <p:nvSpPr>
          <p:cNvPr id="91139" name="Rectangle 6"/>
          <p:cNvSpPr>
            <a:spLocks noChangeArrowheads="1"/>
          </p:cNvSpPr>
          <p:nvPr/>
        </p:nvSpPr>
        <p:spPr bwMode="auto">
          <a:xfrm>
            <a:off x="612775" y="4608513"/>
            <a:ext cx="7918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400"/>
              <a:t>A short-circuit test measures the copper losses in a transformer. V</a:t>
            </a:r>
            <a:r>
              <a:rPr lang="en-AU" altLang="en-US" sz="2400" baseline="-25000"/>
              <a:t>1</a:t>
            </a:r>
            <a:r>
              <a:rPr lang="en-AU" altLang="en-US" sz="2400"/>
              <a:t> is slowly increased until the ammeters show the transformer’s rated full-load currents.</a:t>
            </a:r>
          </a:p>
        </p:txBody>
      </p:sp>
      <p:pic>
        <p:nvPicPr>
          <p:cNvPr id="91140" name="Picture 5" descr="Figure 21.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735138"/>
            <a:ext cx="809942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Open-circuit test</a:t>
            </a:r>
          </a:p>
        </p:txBody>
      </p:sp>
      <p:sp>
        <p:nvSpPr>
          <p:cNvPr id="93187" name="Rectangle 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An open-circuit test measures the iron losses in a transformer with a wattmeter. V</a:t>
            </a:r>
            <a:r>
              <a:rPr lang="en-AU" altLang="en-US" sz="2400" baseline="-25000"/>
              <a:t>1</a:t>
            </a:r>
            <a:r>
              <a:rPr lang="en-AU" altLang="en-US" sz="2400"/>
              <a:t> is the transformer’s full rated voltage</a:t>
            </a:r>
          </a:p>
        </p:txBody>
      </p:sp>
      <p:pic>
        <p:nvPicPr>
          <p:cNvPr id="93188" name="Picture 5" descr="Figure 21.2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878013"/>
            <a:ext cx="7021512" cy="248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Efficiency</a:t>
            </a:r>
          </a:p>
        </p:txBody>
      </p:sp>
      <p:sp>
        <p:nvSpPr>
          <p:cNvPr id="95235" name="Rectangle 8"/>
          <p:cNvSpPr>
            <a:spLocks noChangeArrowheads="1"/>
          </p:cNvSpPr>
          <p:nvPr/>
        </p:nvSpPr>
        <p:spPr bwMode="auto">
          <a:xfrm>
            <a:off x="0" y="30289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4098" name="Object 7"/>
          <p:cNvGraphicFramePr>
            <a:graphicFrameLocks noChangeAspect="1"/>
          </p:cNvGraphicFramePr>
          <p:nvPr/>
        </p:nvGraphicFramePr>
        <p:xfrm>
          <a:off x="755650" y="4005263"/>
          <a:ext cx="2051050" cy="88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9" name="Equation" r:id="rId4" imgW="888614" imgH="380835" progId="">
                  <p:embed/>
                </p:oleObj>
              </mc:Choice>
              <mc:Fallback>
                <p:oleObj name="Equation" r:id="rId4" imgW="888614" imgH="380835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4005263"/>
                        <a:ext cx="2051050" cy="881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Rectangle 9"/>
          <p:cNvSpPr>
            <a:spLocks noChangeArrowheads="1"/>
          </p:cNvSpPr>
          <p:nvPr/>
        </p:nvSpPr>
        <p:spPr bwMode="auto">
          <a:xfrm>
            <a:off x="539750" y="4206875"/>
            <a:ext cx="7993063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185738" indent="-185738">
              <a:spcBef>
                <a:spcPct val="20000"/>
              </a:spcBef>
              <a:buFont typeface="Arial" pitchFamily="34" charset="0"/>
              <a:buChar char="•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257175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35000"/>
              </a:spcBef>
              <a:buFontTx/>
              <a:buNone/>
            </a:pPr>
            <a:r>
              <a:rPr lang="en-AU" altLang="en-US" sz="2400"/>
              <a:t>   </a:t>
            </a:r>
          </a:p>
          <a:p>
            <a:pPr eaLnBrk="1" hangingPunct="1">
              <a:spcBef>
                <a:spcPct val="80000"/>
              </a:spcBef>
              <a:buFontTx/>
              <a:buChar char="•"/>
            </a:pPr>
            <a:r>
              <a:rPr lang="en-AU" altLang="en-US" sz="2400"/>
              <a:t>single-phase: P</a:t>
            </a:r>
            <a:r>
              <a:rPr lang="en-AU" altLang="en-US" sz="2400" baseline="-25000"/>
              <a:t>IN</a:t>
            </a:r>
            <a:r>
              <a:rPr lang="en-AU" altLang="en-US" sz="2400"/>
              <a:t> = V</a:t>
            </a:r>
            <a:r>
              <a:rPr lang="en-AU" altLang="en-US" sz="2400" baseline="-25000"/>
              <a:t>1</a:t>
            </a:r>
            <a:r>
              <a:rPr lang="en-AU" altLang="en-US" sz="24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400" baseline="-25000"/>
              <a:t>1</a:t>
            </a:r>
            <a:r>
              <a:rPr lang="en-AU" altLang="en-US" sz="2400"/>
              <a:t>λ</a:t>
            </a:r>
            <a:r>
              <a:rPr lang="en-AU" altLang="en-US" sz="2400" baseline="-25000"/>
              <a:t>1</a:t>
            </a:r>
            <a:r>
              <a:rPr lang="en-AU" altLang="en-US" sz="2400"/>
              <a:t>, P</a:t>
            </a:r>
            <a:r>
              <a:rPr lang="en-AU" altLang="en-US" sz="2400" baseline="-25000"/>
              <a:t>OUT</a:t>
            </a:r>
            <a:r>
              <a:rPr lang="en-AU" altLang="en-US" sz="2400"/>
              <a:t> = V</a:t>
            </a:r>
            <a:r>
              <a:rPr lang="en-AU" altLang="en-US" sz="2400" baseline="-25000"/>
              <a:t>2</a:t>
            </a:r>
            <a:r>
              <a:rPr lang="en-AU" altLang="en-US" sz="24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400" baseline="-25000"/>
              <a:t>2</a:t>
            </a:r>
            <a:r>
              <a:rPr lang="en-AU" altLang="en-US" sz="2400"/>
              <a:t>λ</a:t>
            </a:r>
            <a:r>
              <a:rPr lang="en-AU" altLang="en-US" sz="2400" baseline="-25000"/>
              <a:t>2</a:t>
            </a:r>
            <a:r>
              <a:rPr lang="en-AU" altLang="en-US" sz="2400"/>
              <a:t>.</a:t>
            </a:r>
          </a:p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AU" altLang="en-US" sz="2400"/>
              <a:t>three-phase: P</a:t>
            </a:r>
            <a:r>
              <a:rPr lang="en-AU" altLang="en-US" sz="2400" baseline="-25000"/>
              <a:t>IN</a:t>
            </a:r>
            <a:r>
              <a:rPr lang="en-AU" altLang="en-US" sz="2400"/>
              <a:t> = √3V</a:t>
            </a:r>
            <a:r>
              <a:rPr lang="en-AU" altLang="en-US" sz="2400" baseline="-25000"/>
              <a:t>1</a:t>
            </a:r>
            <a:r>
              <a:rPr lang="en-AU" altLang="en-US" sz="24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400" baseline="-25000"/>
              <a:t>1</a:t>
            </a:r>
            <a:r>
              <a:rPr lang="en-AU" altLang="en-US" sz="2400"/>
              <a:t>λ</a:t>
            </a:r>
            <a:r>
              <a:rPr lang="en-AU" altLang="en-US" sz="2400" baseline="-25000"/>
              <a:t>1</a:t>
            </a:r>
            <a:r>
              <a:rPr lang="en-AU" altLang="en-US" sz="2400"/>
              <a:t>, P</a:t>
            </a:r>
            <a:r>
              <a:rPr lang="en-AU" altLang="en-US" sz="2400" baseline="-25000"/>
              <a:t>OUT</a:t>
            </a:r>
            <a:r>
              <a:rPr lang="en-AU" altLang="en-US" sz="2400"/>
              <a:t> = √3V</a:t>
            </a:r>
            <a:r>
              <a:rPr lang="en-AU" altLang="en-US" sz="2400" baseline="-25000"/>
              <a:t>2</a:t>
            </a:r>
            <a:r>
              <a:rPr lang="en-AU" altLang="en-US" sz="24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400" baseline="-25000"/>
              <a:t>2</a:t>
            </a:r>
            <a:r>
              <a:rPr lang="en-AU" altLang="en-US" sz="2400"/>
              <a:t>λ</a:t>
            </a:r>
            <a:r>
              <a:rPr lang="en-AU" altLang="en-US" sz="2400" baseline="-25000"/>
              <a:t>2</a:t>
            </a:r>
            <a:r>
              <a:rPr lang="en-AU" altLang="en-US" sz="2400"/>
              <a:t>.</a:t>
            </a:r>
          </a:p>
        </p:txBody>
      </p:sp>
      <p:pic>
        <p:nvPicPr>
          <p:cNvPr id="95238" name="Picture 7" descr="Figure 21.28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1557338"/>
            <a:ext cx="7453313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All-day efficiency</a:t>
            </a: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611188" y="1511300"/>
            <a:ext cx="7921625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800"/>
              <a:t>To determine the all-day efficiency of a transformer, its input energy and output energy are measured over a 24-hour period. </a:t>
            </a: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2051050" y="2960688"/>
          <a:ext cx="5040313" cy="973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97" name="Equation" r:id="rId4" imgW="1981200" imgH="381000" progId="">
                  <p:embed/>
                </p:oleObj>
              </mc:Choice>
              <mc:Fallback>
                <p:oleObj name="Equation" r:id="rId4" imgW="1981200" imgH="38100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2960688"/>
                        <a:ext cx="5040313" cy="973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Text Box 6"/>
          <p:cNvSpPr txBox="1">
            <a:spLocks noChangeArrowheads="1"/>
          </p:cNvSpPr>
          <p:nvPr/>
        </p:nvSpPr>
        <p:spPr bwMode="auto">
          <a:xfrm>
            <a:off x="684213" y="3843338"/>
            <a:ext cx="3887787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where: </a:t>
            </a:r>
          </a:p>
          <a:p>
            <a:pPr marL="174625" indent="-174625" eaLnBrk="1" fontAlgn="auto" hangingPunct="1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kWh = kW × time.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Transformer impedance</a:t>
            </a: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5301" name="Rectangle 4"/>
          <p:cNvSpPr>
            <a:spLocks noChangeArrowheads="1"/>
          </p:cNvSpPr>
          <p:nvPr/>
        </p:nvSpPr>
        <p:spPr bwMode="auto">
          <a:xfrm>
            <a:off x="611188" y="1511300"/>
            <a:ext cx="7920037" cy="388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impedance of a transformer determines the amount of fault current that can flow in the windings should a short-circuit occur across its terminals.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If a transformer is to work in parallel with another transformer in a load sharing arrangement, it’s important that both transformers have the same impedance.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The impedance of a transformer is calculated from the measurements taken during a short-circuit test.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Short-circuit test setup</a:t>
            </a:r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1380" name="Rectangle 6"/>
          <p:cNvSpPr>
            <a:spLocks noChangeArrowheads="1"/>
          </p:cNvSpPr>
          <p:nvPr/>
        </p:nvSpPr>
        <p:spPr bwMode="auto">
          <a:xfrm>
            <a:off x="612775" y="4859338"/>
            <a:ext cx="79184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When </a:t>
            </a:r>
            <a:r>
              <a:rPr lang="en-AU" altLang="en-US" sz="24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400" baseline="-25000"/>
              <a:t>2</a:t>
            </a:r>
            <a:r>
              <a:rPr lang="en-AU" altLang="en-US" sz="2400"/>
              <a:t> equals the transformer’s full rated secondary current, the voltage at the primary (V</a:t>
            </a:r>
            <a:r>
              <a:rPr lang="en-AU" altLang="en-US" sz="2400" baseline="-25000"/>
              <a:t>1</a:t>
            </a:r>
            <a:r>
              <a:rPr lang="en-AU" altLang="en-US" sz="2400"/>
              <a:t>) is the transformer’s </a:t>
            </a:r>
            <a:r>
              <a:rPr lang="en-AU" altLang="en-US" sz="2400">
                <a:solidFill>
                  <a:srgbClr val="3C9325"/>
                </a:solidFill>
              </a:rPr>
              <a:t>impedance</a:t>
            </a:r>
            <a:r>
              <a:rPr lang="en-AU" altLang="en-US" sz="2400"/>
              <a:t> voltage</a:t>
            </a:r>
          </a:p>
        </p:txBody>
      </p:sp>
      <p:pic>
        <p:nvPicPr>
          <p:cNvPr id="101381" name="Picture 7" descr="Figure 21.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88" y="1862138"/>
            <a:ext cx="7451725" cy="22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Calculating transformer impedance</a:t>
            </a:r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150" name="Rectangle 4"/>
          <p:cNvSpPr>
            <a:spLocks noChangeArrowheads="1"/>
          </p:cNvSpPr>
          <p:nvPr/>
        </p:nvSpPr>
        <p:spPr bwMode="auto">
          <a:xfrm>
            <a:off x="611188" y="1511300"/>
            <a:ext cx="7921625" cy="420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eaLnBrk="1" fontAlgn="auto" hangingPunct="1">
              <a:spcBef>
                <a:spcPct val="4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impedance voltage is the voltage required to cause rated current to flow though the impedance of the windings.</a:t>
            </a:r>
          </a:p>
          <a:p>
            <a:pPr marL="174625" indent="-174625" eaLnBrk="1" fontAlgn="auto" hangingPunct="1">
              <a:spcBef>
                <a:spcPct val="4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Percentage transformer impedance is the ratio of the impedance voltage (V</a:t>
            </a:r>
            <a:r>
              <a:rPr lang="en-AU" sz="2800" baseline="-25000" dirty="0">
                <a:latin typeface="Arial Narrow" pitchFamily="34" charset="0"/>
                <a:cs typeface="+mn-cs"/>
              </a:rPr>
              <a:t>SC</a:t>
            </a:r>
            <a:r>
              <a:rPr lang="en-AU" sz="2800" dirty="0">
                <a:latin typeface="Arial Narrow" pitchFamily="34" charset="0"/>
                <a:cs typeface="+mn-cs"/>
              </a:rPr>
              <a:t>) and the transformer’s rated voltage V multiplied by 100: </a:t>
            </a:r>
          </a:p>
          <a:p>
            <a:pPr marL="357188" indent="-357188" eaLnBrk="1" fontAlgn="auto" hangingPunct="1">
              <a:spcBef>
                <a:spcPct val="75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    </a:t>
            </a:r>
          </a:p>
          <a:p>
            <a:pPr marL="357188" indent="-357188" eaLnBrk="1" fontAlgn="auto" hangingPunct="1">
              <a:spcBef>
                <a:spcPct val="40000"/>
              </a:spcBef>
              <a:spcAft>
                <a:spcPts val="0"/>
              </a:spcAft>
              <a:buFontTx/>
              <a:buChar char="•"/>
              <a:defRPr/>
            </a:pPr>
            <a:endParaRPr lang="en-AU" sz="2800" dirty="0">
              <a:latin typeface="Arial Narrow" pitchFamily="34" charset="0"/>
              <a:cs typeface="+mn-cs"/>
            </a:endParaRPr>
          </a:p>
        </p:txBody>
      </p:sp>
      <p:graphicFrame>
        <p:nvGraphicFramePr>
          <p:cNvPr id="6146" name="Object 5"/>
          <p:cNvGraphicFramePr>
            <a:graphicFrameLocks noChangeAspect="1"/>
          </p:cNvGraphicFramePr>
          <p:nvPr/>
        </p:nvGraphicFramePr>
        <p:xfrm>
          <a:off x="3394075" y="4365625"/>
          <a:ext cx="2330450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40" name="Equation" r:id="rId4" imgW="850531" imgH="355446" progId="">
                  <p:embed/>
                </p:oleObj>
              </mc:Choice>
              <mc:Fallback>
                <p:oleObj name="Equation" r:id="rId4" imgW="850531" imgH="355446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4075" y="4365625"/>
                        <a:ext cx="2330450" cy="976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647</Words>
  <Application>Microsoft Office PowerPoint</Application>
  <PresentationFormat>On-screen Show (4:3)</PresentationFormat>
  <Paragraphs>98</Paragraphs>
  <Slides>14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Equation</vt:lpstr>
      <vt:lpstr>PowerPoint Presentation</vt:lpstr>
      <vt:lpstr>21.6 Transformer performance</vt:lpstr>
      <vt:lpstr>Short-circuit test</vt:lpstr>
      <vt:lpstr>Open-circuit test</vt:lpstr>
      <vt:lpstr>Efficiency</vt:lpstr>
      <vt:lpstr>All-day efficiency</vt:lpstr>
      <vt:lpstr>Transformer impedance</vt:lpstr>
      <vt:lpstr>Short-circuit test setup</vt:lpstr>
      <vt:lpstr>Calculating transformer impedance</vt:lpstr>
      <vt:lpstr>Example name plate</vt:lpstr>
      <vt:lpstr>Prospective short-circuit current</vt:lpstr>
      <vt:lpstr>Summing up</vt:lpstr>
      <vt:lpstr>Summing up (2)</vt:lpstr>
      <vt:lpstr>Summing up (3)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Michael A. JAMES</cp:lastModifiedBy>
  <cp:revision>001</cp:revision>
  <dcterms:created xsi:type="dcterms:W3CDTF">2012-01-23T05:41:48Z</dcterms:created>
  <dcterms:modified xsi:type="dcterms:W3CDTF">2019-01-29T07:33:34Z</dcterms:modified>
</cp:coreProperties>
</file>