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48" r:id="rId2"/>
    <p:sldId id="257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6" autoAdjust="0"/>
    <p:restoredTop sz="86979" autoAdjust="0"/>
  </p:normalViewPr>
  <p:slideViewPr>
    <p:cSldViewPr snapToObjects="1" showGuides="1">
      <p:cViewPr varScale="1">
        <p:scale>
          <a:sx n="95" d="100"/>
          <a:sy n="95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07ED64B8-A9BA-421B-868F-C098D6F37434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F46375C7-8490-426C-981A-02EB68509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78B99E-DA25-4ECD-A133-8AFD530A40A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628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31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FC5794D-4814-46DE-874B-142233271216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1331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B725C1-7723-44E1-8014-58DE0FCD4AD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546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67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1A020CBD-C4B1-4642-B050-D4AE6A9C113A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1167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2DEAF-EF73-4F3F-9C5E-699F6BBC1CC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556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87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56B7B6C-7DCD-4CC2-9056-522FE1EE4BE5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1187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21.30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5EE6D1-3C56-463E-8EF9-D4BDCA4D77A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566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08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A99917B-648B-4AD7-916C-40A438911539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1208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E73D4A-763A-4DA6-A4EE-B80ADD70AD3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576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28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9901067-3874-48D5-BFF6-B207B6EFA67C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1228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21.31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16AF84-82D0-4DB6-A2FB-C7054F7AB0F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587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49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B16F0B3-2537-49CF-8E65-6D08B4F8A668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1249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39194D-4339-448B-8789-A0DEF86BCB1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597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69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DFF76C0-4D92-40F8-8295-2C1DC4E6C2C1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0CA82B-3681-40C6-B88A-C1E21B58803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607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90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AD14CEB-0A54-4B1D-AC2F-D4AFB3A761D4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1290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21.32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D4502C-6C88-4621-AF07-03D5EBE9433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617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310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B7545F0-29CE-4919-BFDC-0EDC384C1518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1310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21.33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C528E6D-1176-4969-8805-527FCF64241F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8B5F3754-6089-4805-AE8E-ED676A697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02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123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188640"/>
            <a:ext cx="8280000" cy="5760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5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21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Transformers</a:t>
            </a:r>
          </a:p>
          <a:p>
            <a:pPr algn="ctr" eaLnBrk="1" hangingPunct="1"/>
            <a:endParaRPr lang="en-AU" altLang="en-US" sz="20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>
                <a:solidFill>
                  <a:srgbClr val="FF0000"/>
                </a:solidFill>
                <a:latin typeface="Arial Narrow" pitchFamily="34" charset="0"/>
              </a:rPr>
              <a:t>Transformers Test </a:t>
            </a:r>
            <a:r>
              <a:rPr lang="en-AU" altLang="en-US" sz="48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  <a:p>
            <a:pPr algn="ctr" eaLnBrk="1" hangingPunct="1"/>
            <a:endParaRPr lang="en-AU" altLang="en-US" sz="20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21.7	Transformer connection &amp; harmonics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049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Name plate – vector group</a:t>
            </a:r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0052" name="Rectangle 5"/>
          <p:cNvSpPr>
            <a:spLocks noChangeArrowheads="1"/>
          </p:cNvSpPr>
          <p:nvPr/>
        </p:nvSpPr>
        <p:spPr bwMode="auto">
          <a:xfrm>
            <a:off x="611188" y="4859338"/>
            <a:ext cx="79200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Nameplate from a 60 MVA 132 kV/33 kV star–star power transformer with a delta-connected 11 kV tertiary winding</a:t>
            </a:r>
          </a:p>
        </p:txBody>
      </p:sp>
      <p:pic>
        <p:nvPicPr>
          <p:cNvPr id="130053" name="Picture 6" descr="Figure 21.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41463"/>
            <a:ext cx="7667625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Tertiary winding and harmonics</a:t>
            </a:r>
          </a:p>
        </p:txBody>
      </p:sp>
      <p:sp>
        <p:nvSpPr>
          <p:cNvPr id="13209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8613" name="Rectangle 7"/>
          <p:cNvSpPr>
            <a:spLocks noChangeArrowheads="1"/>
          </p:cNvSpPr>
          <p:nvPr/>
        </p:nvSpPr>
        <p:spPr bwMode="auto">
          <a:xfrm>
            <a:off x="611188" y="1511300"/>
            <a:ext cx="7921625" cy="431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en-AU" altLang="en-US" sz="2800"/>
              <a:t>The B–H curve of a transformer core is not linear, which means its magnetising current contains harmonics, in particular third-order harmonics (150 Hz).</a:t>
            </a: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en-AU" altLang="en-US" sz="2800"/>
              <a:t>The harmonic component of the magnetising current flows through the neutral of a star-connected winding, or around any delta-connected winding.</a:t>
            </a: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en-AU" altLang="en-US" sz="2800"/>
              <a:t>Some transformers have a third winding connected in delta, called a tertiary or stabilising winding to provide a path for third-order harmonics.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21.7 Transformer connections</a:t>
            </a:r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0421" name="Rectangle 8"/>
          <p:cNvSpPr>
            <a:spLocks noChangeArrowheads="1"/>
          </p:cNvSpPr>
          <p:nvPr/>
        </p:nvSpPr>
        <p:spPr bwMode="auto">
          <a:xfrm>
            <a:off x="612775" y="1341438"/>
            <a:ext cx="7918450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5738" indent="-185738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Letters are assigned; the same letter is used for all windings on one limb of the core.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High voltage winding is identified with capital letters, low voltage winding on the same core is identified with a corresponding small letter.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An auxiliary (or third) winding is identified by a capital letter for that phase, preceded by the numeral 3 (e.g. 3A).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The start of a winding is identified by number 1 written as a subscript (A</a:t>
            </a:r>
            <a:r>
              <a:rPr lang="en-AU" altLang="en-US" sz="2800" baseline="-25000"/>
              <a:t>1</a:t>
            </a:r>
            <a:r>
              <a:rPr lang="en-AU" altLang="en-US" sz="2800"/>
              <a:t> or a</a:t>
            </a:r>
            <a:r>
              <a:rPr lang="en-AU" altLang="en-US" sz="2800" baseline="-25000"/>
              <a:t>1</a:t>
            </a:r>
            <a:r>
              <a:rPr lang="en-AU" altLang="en-US" sz="2800"/>
              <a:t>), the end by number 2 as a subscript (A</a:t>
            </a:r>
            <a:r>
              <a:rPr lang="en-AU" altLang="en-US" sz="2800" baseline="-25000"/>
              <a:t>2</a:t>
            </a:r>
            <a:r>
              <a:rPr lang="en-AU" altLang="en-US" sz="2800"/>
              <a:t> or a</a:t>
            </a:r>
            <a:r>
              <a:rPr lang="en-AU" altLang="en-US" sz="2800" baseline="-25000"/>
              <a:t>2</a:t>
            </a:r>
            <a:r>
              <a:rPr lang="en-AU" altLang="en-US" sz="2800"/>
              <a:t>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Winding identification</a:t>
            </a:r>
          </a:p>
        </p:txBody>
      </p:sp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Transformer winding markings as specified by Australian Standard </a:t>
            </a:r>
            <a:r>
              <a:rPr lang="en-AU" altLang="en-US" sz="2400">
                <a:solidFill>
                  <a:srgbClr val="3C9325"/>
                </a:solidFill>
              </a:rPr>
              <a:t>AS 60076.1 Power transformers</a:t>
            </a:r>
          </a:p>
        </p:txBody>
      </p:sp>
      <p:pic>
        <p:nvPicPr>
          <p:cNvPr id="117765" name="Picture 6" descr="Figure 21.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558925"/>
            <a:ext cx="6408737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Three-phase transformers</a:t>
            </a: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9812" name="Rectangle 9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9813" name="Rectangle 11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9814" name="Rectangle 13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9815" name="Rectangle 17"/>
          <p:cNvSpPr>
            <a:spLocks noChangeArrowheads="1"/>
          </p:cNvSpPr>
          <p:nvPr/>
        </p:nvSpPr>
        <p:spPr bwMode="auto">
          <a:xfrm>
            <a:off x="4479925" y="2246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2473" name="Rectangle 22"/>
          <p:cNvSpPr>
            <a:spLocks noChangeArrowheads="1"/>
          </p:cNvSpPr>
          <p:nvPr/>
        </p:nvSpPr>
        <p:spPr bwMode="auto">
          <a:xfrm>
            <a:off x="612775" y="1511300"/>
            <a:ext cx="791845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Three ways to connect each winding of a three-phase transformer are: star, delta and inter-star or zigzag. Star and delta are the most common. </a:t>
            </a:r>
          </a:p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The four ways of combining star and delta connections in a transformer are:</a:t>
            </a:r>
          </a:p>
          <a:p>
            <a:pPr marL="442913" indent="-261938" eaLnBrk="1" fontAlgn="auto" hangingPunct="1">
              <a:spcBef>
                <a:spcPts val="6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star primary and star secondary (star–star)</a:t>
            </a:r>
          </a:p>
          <a:p>
            <a:pPr marL="442913" indent="-261938" eaLnBrk="1" fontAlgn="auto" hangingPunct="1">
              <a:spcBef>
                <a:spcPts val="6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star primary and delta secondary (star–delta)</a:t>
            </a:r>
          </a:p>
          <a:p>
            <a:pPr marL="442913" indent="-261938" eaLnBrk="1" fontAlgn="auto" hangingPunct="1">
              <a:spcBef>
                <a:spcPts val="6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delta primary and delta secondary (delta–delta)</a:t>
            </a:r>
          </a:p>
          <a:p>
            <a:pPr marL="442913" indent="-261938" eaLnBrk="1" fontAlgn="auto" hangingPunct="1">
              <a:spcBef>
                <a:spcPts val="6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delta primary and star secondary (delta–star).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Connections and symbols</a:t>
            </a:r>
          </a:p>
        </p:txBody>
      </p:sp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1860" name="Rectangle 5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1861" name="Rectangle 6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1862" name="Rectangle 7"/>
          <p:cNvSpPr>
            <a:spLocks noChangeArrowheads="1"/>
          </p:cNvSpPr>
          <p:nvPr/>
        </p:nvSpPr>
        <p:spPr bwMode="auto">
          <a:xfrm>
            <a:off x="0" y="30495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1863" name="Rectangle 11"/>
          <p:cNvSpPr>
            <a:spLocks noChangeArrowheads="1"/>
          </p:cNvSpPr>
          <p:nvPr/>
        </p:nvSpPr>
        <p:spPr bwMode="auto">
          <a:xfrm>
            <a:off x="4479925" y="2246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1864" name="Rectangle 12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Star–star and delta–star transformer connections and symbols</a:t>
            </a:r>
          </a:p>
        </p:txBody>
      </p:sp>
      <p:pic>
        <p:nvPicPr>
          <p:cNvPr id="121865" name="Picture 10" descr="Figure 21.3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543050"/>
            <a:ext cx="6732588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Phase shift</a:t>
            </a:r>
          </a:p>
        </p:txBody>
      </p:sp>
      <p:sp>
        <p:nvSpPr>
          <p:cNvPr id="12390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4517" name="Rectangle 4"/>
          <p:cNvSpPr>
            <a:spLocks noChangeArrowheads="1"/>
          </p:cNvSpPr>
          <p:nvPr/>
        </p:nvSpPr>
        <p:spPr bwMode="auto">
          <a:xfrm>
            <a:off x="611188" y="1511300"/>
            <a:ext cx="79216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Star</a:t>
            </a:r>
            <a:r>
              <a:rPr lang="en-AU" sz="2800" dirty="0">
                <a:latin typeface="Arial Narrow" pitchFamily="34" charset="0"/>
                <a:cs typeface="Arial" charset="0"/>
              </a:rPr>
              <a:t>–</a:t>
            </a:r>
            <a:r>
              <a:rPr lang="en-AU" sz="2800" dirty="0">
                <a:latin typeface="Arial Narrow" pitchFamily="34" charset="0"/>
                <a:cs typeface="+mn-cs"/>
              </a:rPr>
              <a:t>delta connections have a phase difference between the primary and secondary voltages. Star</a:t>
            </a:r>
            <a:r>
              <a:rPr lang="en-AU" sz="2800" dirty="0">
                <a:latin typeface="Arial Narrow" pitchFamily="34" charset="0"/>
                <a:cs typeface="Arial" charset="0"/>
              </a:rPr>
              <a:t>–</a:t>
            </a:r>
            <a:r>
              <a:rPr lang="en-AU" sz="2800" dirty="0">
                <a:latin typeface="Arial Narrow" pitchFamily="34" charset="0"/>
                <a:cs typeface="+mn-cs"/>
              </a:rPr>
              <a:t>star and delta</a:t>
            </a:r>
            <a:r>
              <a:rPr lang="en-AU" sz="2800" dirty="0">
                <a:latin typeface="Arial Narrow" pitchFamily="34" charset="0"/>
                <a:cs typeface="Arial" charset="0"/>
              </a:rPr>
              <a:t>–</a:t>
            </a:r>
            <a:r>
              <a:rPr lang="en-AU" sz="2800" dirty="0">
                <a:latin typeface="Arial Narrow" pitchFamily="34" charset="0"/>
                <a:cs typeface="+mn-cs"/>
              </a:rPr>
              <a:t>delta have no phase shift:</a:t>
            </a:r>
          </a:p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star–star – 0º phase shift</a:t>
            </a:r>
          </a:p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star–delta – 30º phase shift, V</a:t>
            </a:r>
            <a:r>
              <a:rPr lang="en-AU" sz="2800" baseline="-25000" dirty="0">
                <a:latin typeface="Arial Narrow" pitchFamily="34" charset="0"/>
                <a:cs typeface="Arial" charset="0"/>
              </a:rPr>
              <a:t>2</a:t>
            </a:r>
            <a:r>
              <a:rPr lang="en-AU" sz="2800" dirty="0">
                <a:latin typeface="Arial Narrow" pitchFamily="34" charset="0"/>
                <a:cs typeface="Arial" charset="0"/>
              </a:rPr>
              <a:t> leading V</a:t>
            </a:r>
            <a:r>
              <a:rPr lang="en-AU" sz="2800" baseline="-25000" dirty="0">
                <a:latin typeface="Arial Narrow" pitchFamily="34" charset="0"/>
                <a:cs typeface="Arial" charset="0"/>
              </a:rPr>
              <a:t>1</a:t>
            </a:r>
          </a:p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delta–delta – 0º phase shift</a:t>
            </a:r>
          </a:p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delta–star – 30º phase shift, V</a:t>
            </a:r>
            <a:r>
              <a:rPr lang="en-AU" sz="2800" baseline="-25000" dirty="0">
                <a:latin typeface="Arial Narrow" pitchFamily="34" charset="0"/>
                <a:cs typeface="Arial" charset="0"/>
              </a:rPr>
              <a:t>2 </a:t>
            </a:r>
            <a:r>
              <a:rPr lang="en-AU" sz="2800" dirty="0">
                <a:latin typeface="Arial Narrow" pitchFamily="34" charset="0"/>
                <a:cs typeface="Arial" charset="0"/>
              </a:rPr>
              <a:t>lagging V</a:t>
            </a:r>
            <a:r>
              <a:rPr lang="en-AU" sz="2800" baseline="-25000" dirty="0">
                <a:latin typeface="Arial Narrow" pitchFamily="34" charset="0"/>
                <a:cs typeface="Arial" charset="0"/>
              </a:rPr>
              <a:t>1</a:t>
            </a:r>
            <a:r>
              <a:rPr lang="en-AU" sz="2800" dirty="0">
                <a:latin typeface="Arial Narrow" pitchFamily="34" charset="0"/>
                <a:cs typeface="Arial" charset="0"/>
              </a:rPr>
              <a:t>.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Vector group</a:t>
            </a:r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611188" y="1511300"/>
            <a:ext cx="7920037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A vector group is a standard way of identifying transformer winding connections and phase shift. </a:t>
            </a:r>
          </a:p>
          <a:p>
            <a:pPr marL="180975" indent="-180975" eaLnBrk="1" fontAlgn="auto" hangingPunct="1"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The code has two or three letters, followed by one or two digits. Capital letters are for the high voltage windings and small letters for the low voltage: </a:t>
            </a:r>
          </a:p>
          <a:p>
            <a:pPr marL="442913" indent="-263525" eaLnBrk="1" fontAlgn="auto" hangingPunct="1">
              <a:spcBef>
                <a:spcPts val="6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Y or y – star connection</a:t>
            </a:r>
          </a:p>
          <a:p>
            <a:pPr marL="442913" indent="-263525" eaLnBrk="1" fontAlgn="auto" hangingPunct="1">
              <a:spcBef>
                <a:spcPts val="6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D or d – delta connection</a:t>
            </a:r>
          </a:p>
          <a:p>
            <a:pPr marL="442913" indent="-263525" eaLnBrk="1" fontAlgn="auto" hangingPunct="1">
              <a:spcBef>
                <a:spcPts val="600"/>
              </a:spcBef>
              <a:spcAft>
                <a:spcPts val="0"/>
              </a:spcAft>
              <a:buFont typeface="Arial Narrow" pitchFamily="34" charset="0"/>
              <a:buChar char="–"/>
              <a:defRPr/>
            </a:pPr>
            <a:r>
              <a:rPr lang="en-AU" sz="2800" dirty="0">
                <a:latin typeface="Arial Narrow" pitchFamily="34" charset="0"/>
                <a:cs typeface="Arial" charset="0"/>
              </a:rPr>
              <a:t>N or n – neutral point is brought out.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Typical vector groups</a:t>
            </a:r>
          </a:p>
        </p:txBody>
      </p:sp>
      <p:sp>
        <p:nvSpPr>
          <p:cNvPr id="12800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8004" name="Rectangle 6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Phase shift is shown with a clock face.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1 o’clock is 30º lagging, 11 o’clock is 30º leading.</a:t>
            </a:r>
          </a:p>
        </p:txBody>
      </p:sp>
      <p:pic>
        <p:nvPicPr>
          <p:cNvPr id="128005" name="Picture 6" descr="Figure 21.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628775"/>
            <a:ext cx="4895850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520</Words>
  <Application>Microsoft Office PowerPoint</Application>
  <PresentationFormat>On-screen Show (4:3)</PresentationFormat>
  <Paragraphs>79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21.7 Transformer connections</vt:lpstr>
      <vt:lpstr>Winding identification</vt:lpstr>
      <vt:lpstr>Three-phase transformers</vt:lpstr>
      <vt:lpstr>Connections and symbols</vt:lpstr>
      <vt:lpstr>Phase shift</vt:lpstr>
      <vt:lpstr>Vector group</vt:lpstr>
      <vt:lpstr>Typical vector groups</vt:lpstr>
      <vt:lpstr>Name plate – vector group</vt:lpstr>
      <vt:lpstr>Tertiary winding and harmonics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2019-01-29T07:35:40Z</dcterms:modified>
</cp:coreProperties>
</file>