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348" r:id="rId2"/>
    <p:sldId id="349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0" r:id="rId24"/>
    <p:sldId id="371" r:id="rId25"/>
    <p:sldId id="372" r:id="rId26"/>
    <p:sldId id="373" r:id="rId27"/>
    <p:sldId id="374" r:id="rId28"/>
    <p:sldId id="375" r:id="rId29"/>
    <p:sldId id="376" r:id="rId30"/>
    <p:sldId id="377" r:id="rId31"/>
    <p:sldId id="378" r:id="rId32"/>
    <p:sldId id="379" r:id="rId33"/>
    <p:sldId id="380" r:id="rId34"/>
    <p:sldId id="381" r:id="rId35"/>
    <p:sldId id="382" r:id="rId36"/>
    <p:sldId id="383" r:id="rId37"/>
    <p:sldId id="384" r:id="rId38"/>
    <p:sldId id="385" r:id="rId39"/>
    <p:sldId id="386" r:id="rId40"/>
    <p:sldId id="387" r:id="rId41"/>
    <p:sldId id="388" r:id="rId42"/>
    <p:sldId id="389" r:id="rId43"/>
    <p:sldId id="390" r:id="rId44"/>
    <p:sldId id="391" r:id="rId45"/>
    <p:sldId id="392" r:id="rId46"/>
    <p:sldId id="393" r:id="rId4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86" autoAdjust="0"/>
    <p:restoredTop sz="86979" autoAdjust="0"/>
  </p:normalViewPr>
  <p:slideViewPr>
    <p:cSldViewPr snapToObjects="1" showGuides="1">
      <p:cViewPr varScale="1">
        <p:scale>
          <a:sx n="90" d="100"/>
          <a:sy n="90" d="100"/>
        </p:scale>
        <p:origin x="12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1/30/2019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30-Jan-19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C321D1-37B1-45EC-8998-02B42FEDD86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649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650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19E2EE-B1EB-430C-AC71-9FE514D14E4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AU" smtClean="0"/>
          </a:p>
        </p:txBody>
      </p:sp>
      <p:sp>
        <p:nvSpPr>
          <p:cNvPr id="1065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5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DBA155-0367-4B85-B266-E00602A6E99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752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752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0E048-F993-476F-93A4-A4CA223C2747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AU" smtClean="0"/>
          </a:p>
        </p:txBody>
      </p:sp>
      <p:sp>
        <p:nvSpPr>
          <p:cNvPr id="107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21.2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0CD812-CF49-4F01-9B6D-9FB0D3ABD24F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854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854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9A567-7102-4557-AE02-A465CA17F2E3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AU" smtClean="0"/>
          </a:p>
        </p:txBody>
      </p:sp>
      <p:sp>
        <p:nvSpPr>
          <p:cNvPr id="1085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3718D4-CD17-4EC6-94E2-801B26A1FA1B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95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95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D578E0-C0DD-4179-A1B4-D173C4E0652A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AU" smtClean="0"/>
          </a:p>
        </p:txBody>
      </p:sp>
      <p:sp>
        <p:nvSpPr>
          <p:cNvPr id="1095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21.3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7B0C03-EC15-430A-BB52-718BC9A40BC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059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059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082BC3-D182-4152-94D6-B9EEC3F06EE5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AU" smtClean="0"/>
          </a:p>
        </p:txBody>
      </p:sp>
      <p:sp>
        <p:nvSpPr>
          <p:cNvPr id="1105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21.4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B5C73B-7284-403F-9821-0EA1AB1E0E4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161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162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A8DF19-2446-4D93-AFF1-DAD32FF062C6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AU" smtClean="0"/>
          </a:p>
        </p:txBody>
      </p:sp>
      <p:sp>
        <p:nvSpPr>
          <p:cNvPr id="1116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0AB6DB-4F2E-454D-B637-376670CFD36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53F0E3-677C-4EF6-B1FB-F7431B0C0C5C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AU" smtClean="0"/>
          </a:p>
        </p:txBody>
      </p:sp>
      <p:sp>
        <p:nvSpPr>
          <p:cNvPr id="1126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0AB6DB-4F2E-454D-B637-376670CFD36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264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264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53F0E3-677C-4EF6-B1FB-F7431B0C0C5C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AU" smtClean="0"/>
          </a:p>
        </p:txBody>
      </p:sp>
      <p:sp>
        <p:nvSpPr>
          <p:cNvPr id="1126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FCA1D-77BC-4911-BA01-48F85C4ADBA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099AEA-A32C-4FEB-9E83-5762E95F71E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AU" smtClean="0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en-AU" sz="1200" b="0" dirty="0" smtClean="0">
                <a:solidFill>
                  <a:srgbClr val="FF0000"/>
                </a:solidFill>
              </a:rPr>
              <a:t>Expressed in Volt-Amps.</a:t>
            </a:r>
          </a:p>
          <a:p>
            <a:pPr>
              <a:lnSpc>
                <a:spcPct val="200000"/>
              </a:lnSpc>
            </a:pPr>
            <a:endParaRPr lang="en-AU" sz="1200" b="0" dirty="0" smtClean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en-AU" sz="1200" b="0" dirty="0" smtClean="0">
                <a:solidFill>
                  <a:srgbClr val="FF0000"/>
                </a:solidFill>
              </a:rPr>
              <a:t>Why?	</a:t>
            </a:r>
            <a:r>
              <a:rPr lang="en-US" altLang="en-US" dirty="0" smtClean="0"/>
              <a:t>Because the LOAD is unknown!!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FCA1D-77BC-4911-BA01-48F85C4ADBA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099AEA-A32C-4FEB-9E83-5762E95F71E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AU" smtClean="0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/>
              <a:t>G101A_(01)_Magnets &amp; Magnetism</a:t>
            </a: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/>
              <a:pPr/>
              <a:t>2</a:t>
            </a:fld>
            <a:endParaRPr lang="en-A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Title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FCA1D-77BC-4911-BA01-48F85C4ADBA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366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366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099AEA-A32C-4FEB-9E83-5762E95F71E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AU" smtClean="0"/>
          </a:p>
        </p:txBody>
      </p:sp>
      <p:sp>
        <p:nvSpPr>
          <p:cNvPr id="1136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DA1AAF-B4C5-473D-ACB1-974DCAC24F16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469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469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25B072-B478-4F88-942B-8BE644CA970B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AU" smtClean="0"/>
          </a:p>
        </p:txBody>
      </p:sp>
      <p:sp>
        <p:nvSpPr>
          <p:cNvPr id="1146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75C5A8-C3C2-449B-9479-9756BA89B237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571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571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B3E0BA-9BCB-44EC-B09F-BF3E60A870B3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AU" smtClean="0"/>
          </a:p>
        </p:txBody>
      </p:sp>
      <p:sp>
        <p:nvSpPr>
          <p:cNvPr id="1157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49BD2D-A676-41F0-9898-84FD5137F96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67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67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2FE7AA-9BB5-4FD4-BBA9-2FADB93A8954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AU" smtClean="0"/>
          </a:p>
        </p:txBody>
      </p:sp>
      <p:sp>
        <p:nvSpPr>
          <p:cNvPr id="1167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21.6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3FBD54-2FD9-4CC1-AAA2-734D0A2D6D9C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77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77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E12A35-8780-48B8-A0BE-2C192E08965B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AU" smtClean="0"/>
          </a:p>
        </p:txBody>
      </p:sp>
      <p:sp>
        <p:nvSpPr>
          <p:cNvPr id="1177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r>
              <a:rPr lang="en-AU" altLang="en-US" smtClean="0"/>
              <a:t>Figure 21.7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187A0F-0148-46E5-A704-2B5E39E162EA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878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878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B8C384-B97E-44A0-AB19-D266E5C80948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AU" smtClean="0"/>
          </a:p>
        </p:txBody>
      </p:sp>
      <p:sp>
        <p:nvSpPr>
          <p:cNvPr id="1187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5000"/>
              </a:spcBef>
            </a:pPr>
            <a:r>
              <a:rPr lang="en-AU" altLang="en-US" smtClean="0"/>
              <a:t>Figure 21.8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05D881-2130-4E1E-8E05-A036200DEEA2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198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198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AD4F59-3119-44BC-9236-51354480C378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AU" smtClean="0"/>
          </a:p>
        </p:txBody>
      </p:sp>
      <p:sp>
        <p:nvSpPr>
          <p:cNvPr id="1198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21.9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F3E34A-20B7-4781-9C18-BF708BB3BF0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083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083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C33AA0-1307-4F48-8DDA-1728A4F9A326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AU" smtClean="0"/>
          </a:p>
        </p:txBody>
      </p:sp>
      <p:sp>
        <p:nvSpPr>
          <p:cNvPr id="1208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21.10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3F9864-FEC3-471D-B7B2-90CB632EF5C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185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186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FB44FD-934A-4F5B-8CFA-1C1556461EB5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AU" smtClean="0"/>
          </a:p>
        </p:txBody>
      </p:sp>
      <p:sp>
        <p:nvSpPr>
          <p:cNvPr id="1218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21.11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E3CC4D-3BFF-43C6-A195-D178B5B6B6A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288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288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973AD6-AB8C-4D25-8928-DCA45E41AE0A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AU" smtClean="0"/>
          </a:p>
        </p:txBody>
      </p:sp>
      <p:sp>
        <p:nvSpPr>
          <p:cNvPr id="1228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10/06/19 is PUBLIC Holiday – Will need to fit 24.1 &amp; 24.2 into one week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BC0951-5A62-432B-8B2F-5943B2D8B18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965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28BECB-A9B6-4542-A6C7-3F5EF9D21E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39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39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F64088-13D1-4676-9F50-855E1373C182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AU" smtClean="0"/>
          </a:p>
        </p:txBody>
      </p:sp>
      <p:sp>
        <p:nvSpPr>
          <p:cNvPr id="1239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21.13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31F7A1-B6BD-4A43-9B92-D4C42496C561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493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493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218657-DFF9-4FA1-B378-D17F57E8BEA5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AU" smtClean="0"/>
          </a:p>
        </p:txBody>
      </p:sp>
      <p:sp>
        <p:nvSpPr>
          <p:cNvPr id="1249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21.14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D049EB-827D-4C26-9F50-4391FA9E95B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59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59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53D920-3BD7-48DB-8638-EA1AAFE612CA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AU" smtClean="0"/>
          </a:p>
        </p:txBody>
      </p:sp>
      <p:sp>
        <p:nvSpPr>
          <p:cNvPr id="125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altLang="en-US" smtClean="0"/>
              <a:t>Figure 21.15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C116EF-D080-4D91-932B-A61319BB09EE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69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69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BE2FA0-5E06-45C7-B982-E264D3DE510B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AU" smtClean="0"/>
          </a:p>
        </p:txBody>
      </p:sp>
      <p:sp>
        <p:nvSpPr>
          <p:cNvPr id="1269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EEC87F-135C-44C1-BE35-B7A89CE1E385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280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280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322FF1-B44D-4BAD-8C2B-891E26E16AF4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AU" smtClean="0"/>
          </a:p>
        </p:txBody>
      </p:sp>
      <p:sp>
        <p:nvSpPr>
          <p:cNvPr id="128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30-Jan-19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35F783-9F53-4FA8-946C-BD2DB92803F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24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24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1D96BF-1A1A-422F-A1C3-65C95D118575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AU" smtClean="0"/>
          </a:p>
        </p:txBody>
      </p:sp>
      <p:sp>
        <p:nvSpPr>
          <p:cNvPr id="1024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140C64-85E3-4260-A8BF-996C5310A51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342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342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45484B-1EB2-4CAE-9EBB-B35EF4C3D38C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AU" smtClean="0"/>
          </a:p>
        </p:txBody>
      </p:sp>
      <p:sp>
        <p:nvSpPr>
          <p:cNvPr id="1034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12 Sections – 2 slides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ED6D5A-6B32-4C7B-B8E0-6DD3FCC33619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445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8A09BC-98E1-43CA-9101-94BEA3F3C4E9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AU" smtClean="0"/>
          </a:p>
        </p:txBody>
      </p:sp>
      <p:sp>
        <p:nvSpPr>
          <p:cNvPr id="1044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30-Jan-19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B150C3-6776-4863-B241-02B96AD1EBF4}" type="datetime5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30-Jan-19</a:t>
            </a:fld>
            <a:endParaRPr lang="en-AU" smtClean="0"/>
          </a:p>
        </p:txBody>
      </p:sp>
      <p:sp>
        <p:nvSpPr>
          <p:cNvPr id="1054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Install HV equipment</a:t>
            </a:r>
          </a:p>
        </p:txBody>
      </p:sp>
      <p:sp>
        <p:nvSpPr>
          <p:cNvPr id="1054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434677-4F20-4DB2-8BE5-5EC2533150E5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AU" smtClean="0"/>
          </a:p>
        </p:txBody>
      </p:sp>
      <p:sp>
        <p:nvSpPr>
          <p:cNvPr id="105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1/30/2019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Cx4_7lIjoBA" TargetMode="External"/><Relationship Id="rId2" Type="http://schemas.openxmlformats.org/officeDocument/2006/relationships/hyperlink" Target="https://www.youtube.com/watch?v=vh_aCAHThTQ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agujzHdvtjc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000" y="116632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21.1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Introduction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marL="1619250" indent="-1619250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21.2	The ideal transformer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21.3 	The practical transformer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0321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72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72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72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D7DC073-91CC-4460-8747-937C0050B975}" type="slidenum">
              <a:rPr lang="en-AU" altLang="en-US">
                <a:latin typeface="Arial Narrow" pitchFamily="34" charset="0"/>
              </a:rPr>
              <a:pPr eaLnBrk="1" hangingPunct="1"/>
              <a:t>11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About this chapter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2775" y="1511300"/>
            <a:ext cx="791845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50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transformer is an essential part of today’s power transmission and distribution. Transformer design still relies on the principles established over 100 years ago, including many of the construction techniques. 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This chapter: </a:t>
            </a:r>
          </a:p>
          <a:p>
            <a:pPr marL="447675" indent="-447675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examines the operating principles of single and </a:t>
            </a:r>
            <a:r>
              <a:rPr lang="en-AU" sz="2800" dirty="0" smtClean="0">
                <a:latin typeface="Arial Narrow" pitchFamily="34" charset="0"/>
                <a:cs typeface="+mn-cs"/>
              </a:rPr>
              <a:t>three phase </a:t>
            </a:r>
            <a:r>
              <a:rPr lang="en-AU" sz="2800" dirty="0">
                <a:latin typeface="Arial Narrow" pitchFamily="34" charset="0"/>
                <a:cs typeface="+mn-cs"/>
              </a:rPr>
              <a:t>transformers</a:t>
            </a:r>
          </a:p>
          <a:p>
            <a:pPr marL="447675" indent="-447675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describes some of the tests and measurements associated with transformers</a:t>
            </a: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140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DD84F49-1F9E-469E-AEC0-97F1AD9E0508}" type="slidenum">
              <a:rPr lang="en-AU" altLang="en-US">
                <a:latin typeface="Arial Narrow" pitchFamily="34" charset="0"/>
              </a:rPr>
              <a:pPr eaLnBrk="1" hangingPunct="1"/>
              <a:t>12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0037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2313" indent="-722313" defTabSz="900113" eaLnBrk="0" hangingPunct="0"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00113" eaLnBrk="0" hangingPunct="0"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00113" eaLnBrk="0" hangingPunct="0"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00113" eaLnBrk="0" hangingPunct="0"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00113" eaLnBrk="0" hangingPunct="0"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21.1 	Introduction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21.2 	The ideal transformer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21.3 	The practical transformer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21.4 	Transformer operation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21.5 	Voltage regulation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21.6 	Transformer performance</a:t>
            </a: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3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9C144B6-E494-4DDC-9AA6-155195C9CBBB}" type="slidenum">
              <a:rPr lang="en-AU" altLang="en-US">
                <a:latin typeface="Arial Narrow" pitchFamily="34" charset="0"/>
              </a:rPr>
              <a:pPr eaLnBrk="1" hangingPunct="1"/>
              <a:t>13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Contents (2)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11188" y="1511300"/>
            <a:ext cx="792162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01700" indent="-901700" defTabSz="900113" eaLnBrk="0" hangingPunct="0"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00113" eaLnBrk="0" hangingPunct="0"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00113" eaLnBrk="0" hangingPunct="0"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00113" eaLnBrk="0" hangingPunct="0"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00113" eaLnBrk="0" hangingPunct="0"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21.7 	Transformer connections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21.8 	Transformers in parallel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21.9 	High voltage safety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21.10 	Auto-transformers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21.11 	Instrument transformers</a:t>
            </a:r>
          </a:p>
          <a:p>
            <a:pPr marL="990600" indent="-990600" eaLnBrk="1" hangingPunct="1">
              <a:spcBef>
                <a:spcPts val="1200"/>
              </a:spcBef>
              <a:tabLst>
                <a:tab pos="990600" algn="l"/>
              </a:tabLst>
            </a:pPr>
            <a:r>
              <a:rPr lang="en-AU" altLang="en-US" sz="2800" dirty="0">
                <a:latin typeface="Arial Narrow" pitchFamily="34" charset="0"/>
              </a:rPr>
              <a:t>21.12 	Insulation resistance test</a:t>
            </a: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782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188640"/>
            <a:ext cx="8280000" cy="565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Transformers</a:t>
            </a:r>
          </a:p>
          <a:p>
            <a:pPr algn="ctr" eaLnBrk="1" hangingPunct="1"/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u="sng" dirty="0" smtClean="0">
                <a:solidFill>
                  <a:srgbClr val="3C9325"/>
                </a:solidFill>
                <a:latin typeface="Arial Narrow" pitchFamily="34" charset="0"/>
              </a:rPr>
              <a:t>Sections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21.1</a:t>
            </a:r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Introduction</a:t>
            </a:r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marL="1619250" indent="-1619250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21.2	The ideal transformer</a:t>
            </a:r>
          </a:p>
          <a:p>
            <a:pPr marL="1619250" indent="-1619250" eaLnBrk="1" hangingPunct="1"/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21.3 	The practical transformer</a:t>
            </a:r>
            <a:endParaRPr lang="en-AU" altLang="en-US" sz="4800" dirty="0">
              <a:solidFill>
                <a:srgbClr val="3C9325"/>
              </a:solidFill>
              <a:latin typeface="Futura Condensed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1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5B54D2E-974E-401F-B385-30A5D2FCB778}" type="slidenum">
              <a:rPr lang="en-AU" altLang="en-US">
                <a:latin typeface="Arial Narrow" pitchFamily="34" charset="0"/>
              </a:rPr>
              <a:pPr eaLnBrk="1" hangingPunct="1"/>
              <a:t>15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cap="none" smtClean="0">
                <a:solidFill>
                  <a:srgbClr val="3C9325"/>
                </a:solidFill>
                <a:cs typeface="Arial" pitchFamily="34" charset="0"/>
              </a:rPr>
              <a:t>21.1 Introduction</a:t>
            </a:r>
            <a:endParaRPr lang="en-AU" altLang="en-US" cap="none" smtClean="0">
              <a:solidFill>
                <a:srgbClr val="3C9325"/>
              </a:solidFill>
              <a:cs typeface="Arial" pitchFamily="34" charset="0"/>
            </a:endParaRPr>
          </a:p>
        </p:txBody>
      </p:sp>
      <p:sp>
        <p:nvSpPr>
          <p:cNvPr id="18436" name="Rectangle 18"/>
          <p:cNvSpPr>
            <a:spLocks noChangeArrowheads="1"/>
          </p:cNvSpPr>
          <p:nvPr/>
        </p:nvSpPr>
        <p:spPr bwMode="auto">
          <a:xfrm>
            <a:off x="612775" y="1511300"/>
            <a:ext cx="7918450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42925" indent="-54292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A transformer changes an alternating voltage from one value to another.</a:t>
            </a:r>
          </a:p>
          <a:p>
            <a:pPr marL="542925" indent="-54292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Because of the transformer, AC power is generated at one voltage, transformed up to a much higher voltage for transmission, then transformed down to voltages such as 400 V/230 V for domestic use.</a:t>
            </a:r>
          </a:p>
          <a:p>
            <a:pPr marL="542925" indent="-542925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Transformers are found in many electronic appliances, battery chargers, and mains-powered test equipment.</a:t>
            </a: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771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40ABC47-576A-4957-A932-F781C8B3D75B}" type="slidenum">
              <a:rPr lang="en-AU" altLang="en-US">
                <a:latin typeface="Arial Narrow" pitchFamily="34" charset="0"/>
              </a:rPr>
              <a:pPr eaLnBrk="1" hangingPunct="1"/>
              <a:t>16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cap="none" smtClean="0">
                <a:solidFill>
                  <a:srgbClr val="3C9325"/>
                </a:solidFill>
                <a:cs typeface="Arial" pitchFamily="34" charset="0"/>
              </a:rPr>
              <a:t>Power transformers</a:t>
            </a:r>
            <a:endParaRPr lang="en-AU" altLang="en-US" cap="none" smtClean="0">
              <a:solidFill>
                <a:srgbClr val="3C9325"/>
              </a:solidFill>
              <a:cs typeface="Arial" pitchFamily="34" charset="0"/>
            </a:endParaRP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</a:pPr>
            <a:r>
              <a:rPr lang="en-AU" altLang="en-US" sz="2400">
                <a:latin typeface="Arial Narrow" pitchFamily="34" charset="0"/>
              </a:rPr>
              <a:t>The power transformer transforms an incoming 66 kV supply to 11 kV. The auxiliary transformer provides 400 V from an 11 kV supply</a:t>
            </a:r>
          </a:p>
        </p:txBody>
      </p:sp>
      <p:pic>
        <p:nvPicPr>
          <p:cNvPr id="28677" name="Picture 5" descr="Figure 21.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1600200"/>
            <a:ext cx="6154737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878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B10EA97-C360-4E79-B8E4-EB8BA92C2823}" type="slidenum">
              <a:rPr lang="en-AU" altLang="en-US">
                <a:latin typeface="Arial Narrow" pitchFamily="34" charset="0"/>
              </a:rPr>
              <a:pPr eaLnBrk="1" hangingPunct="1"/>
              <a:t>17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cap="none" smtClean="0">
                <a:solidFill>
                  <a:srgbClr val="3C9325"/>
                </a:solidFill>
                <a:cs typeface="Arial" pitchFamily="34" charset="0"/>
              </a:rPr>
              <a:t>21.2 The ideal transformer</a:t>
            </a:r>
            <a:endParaRPr lang="en-AU" altLang="en-US" cap="none" smtClean="0">
              <a:solidFill>
                <a:srgbClr val="3C9325"/>
              </a:solidFill>
              <a:cs typeface="Arial" pitchFamily="34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5000"/>
              </a:spcBef>
            </a:pPr>
            <a:r>
              <a:rPr lang="en-AU" altLang="en-US" sz="2400">
                <a:latin typeface="Arial Narrow" pitchFamily="34" charset="0"/>
              </a:rPr>
              <a:t>Transformers typically have a laminated iron core and two or </a:t>
            </a:r>
          </a:p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more windings</a:t>
            </a:r>
          </a:p>
        </p:txBody>
      </p:sp>
      <p:pic>
        <p:nvPicPr>
          <p:cNvPr id="29701" name="Picture 5" descr="Figure 21.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79867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045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85B978C-E3E9-4151-8524-DD8BB6AFC4FC}" type="slidenum">
              <a:rPr lang="en-AU" altLang="en-US">
                <a:latin typeface="Arial Narrow" pitchFamily="34" charset="0"/>
              </a:rPr>
              <a:pPr eaLnBrk="1" hangingPunct="1"/>
              <a:t>18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Operating principles</a:t>
            </a:r>
          </a:p>
        </p:txBody>
      </p:sp>
      <p:sp>
        <p:nvSpPr>
          <p:cNvPr id="21508" name="Rectangle 23"/>
          <p:cNvSpPr>
            <a:spLocks noChangeArrowheads="1"/>
          </p:cNvSpPr>
          <p:nvPr/>
        </p:nvSpPr>
        <p:spPr bwMode="auto">
          <a:xfrm>
            <a:off x="395288" y="1313467"/>
            <a:ext cx="8353425" cy="46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42925" indent="-54292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Transformers operate on the principle of mutual inductance: when one coil induces voltage in another coil. </a:t>
            </a:r>
          </a:p>
          <a:p>
            <a:pPr marL="542925" indent="-54292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When the primary winding of a transformer is connected to an AC supply, the current flowing through the winding produces an alternating magnetic flux in the core.</a:t>
            </a:r>
          </a:p>
          <a:p>
            <a:pPr marL="542925" indent="-54292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If the supply voltage is sinusoidal, the current and the flux produced by the current are also sinusoidal. </a:t>
            </a:r>
          </a:p>
          <a:p>
            <a:pPr marL="542925" indent="-542925" eaLnBrk="1" hangingPunct="1">
              <a:spcBef>
                <a:spcPts val="6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A sinusoidal induced voltage is produced in all windings on the transformer, including the winding connected to the </a:t>
            </a:r>
            <a:r>
              <a:rPr lang="en-AU" altLang="en-US" sz="2800" dirty="0" smtClean="0">
                <a:latin typeface="Arial Narrow" pitchFamily="34" charset="0"/>
              </a:rPr>
              <a:t>supply</a:t>
            </a:r>
            <a:endParaRPr lang="en-AU" altLang="en-US" sz="2800" dirty="0">
              <a:latin typeface="Arial Narrow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04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2A041E7-B4F4-4613-9FBA-46C79EC43C14}" type="slidenum">
              <a:rPr lang="en-AU" altLang="en-US">
                <a:latin typeface="Arial Narrow" pitchFamily="34" charset="0"/>
              </a:rPr>
              <a:pPr eaLnBrk="1" hangingPunct="1"/>
              <a:t>19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Operating principles (2)</a:t>
            </a: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612775" y="4608513"/>
            <a:ext cx="7918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The current flowing in the primary winding of a transformer increases when a load is connected to the secondary and energy is transferred from the supply to the load</a:t>
            </a:r>
          </a:p>
        </p:txBody>
      </p:sp>
      <p:pic>
        <p:nvPicPr>
          <p:cNvPr id="31749" name="Picture 5" descr="Figure 21.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700213"/>
            <a:ext cx="8027987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899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smtClean="0"/>
              <a:t>29/08/2018</a:t>
            </a:r>
            <a:endParaRPr lang="en-A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/>
              <a:pPr/>
              <a:t>2</a:t>
            </a:fld>
            <a:endParaRPr lang="en-AU"/>
          </a:p>
        </p:txBody>
      </p:sp>
      <p:sp>
        <p:nvSpPr>
          <p:cNvPr id="2" name="Rectangle 1"/>
          <p:cNvSpPr/>
          <p:nvPr/>
        </p:nvSpPr>
        <p:spPr>
          <a:xfrm>
            <a:off x="162000" y="1485000"/>
            <a:ext cx="8820000" cy="38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UEENEEG006A</a:t>
            </a:r>
          </a:p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Solve Problems in Single Phase </a:t>
            </a:r>
          </a:p>
          <a:p>
            <a:pPr algn="ctr"/>
            <a:r>
              <a:rPr lang="en-AU" sz="4000" b="1" dirty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 Three Phase Low Voltage </a:t>
            </a:r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Machines</a:t>
            </a:r>
          </a:p>
          <a:p>
            <a:pPr algn="ctr"/>
            <a:endParaRPr lang="en-AU" sz="4000" b="1" dirty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Transformers (Static Machines)</a:t>
            </a:r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&amp;</a:t>
            </a:r>
          </a:p>
          <a:p>
            <a:pPr algn="ctr"/>
            <a:r>
              <a:rPr lang="en-AU" sz="4000" b="1" dirty="0" smtClean="0">
                <a:ln w="12700">
                  <a:noFill/>
                  <a:prstDash val="solid"/>
                </a:ln>
                <a:solidFill>
                  <a:srgbClr val="3C932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Rotary Machines (Motors &amp; Generators)</a:t>
            </a:r>
            <a:endParaRPr lang="en-AU" sz="4000" b="1" dirty="0">
              <a:ln w="12700">
                <a:noFill/>
                <a:prstDash val="solid"/>
              </a:ln>
              <a:solidFill>
                <a:srgbClr val="3C932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5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687388"/>
            <a:ext cx="8229600" cy="884237"/>
          </a:xfrm>
        </p:spPr>
        <p:txBody>
          <a:bodyPr/>
          <a:lstStyle/>
          <a:p>
            <a:r>
              <a:rPr lang="en-AU" dirty="0" smtClean="0"/>
              <a:t>Operating Principles - Video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3000" y="1736725"/>
            <a:ext cx="8001000" cy="4213225"/>
          </a:xfrm>
        </p:spPr>
        <p:txBody>
          <a:bodyPr/>
          <a:lstStyle/>
          <a:p>
            <a:pPr marL="0" indent="0" algn="ctr">
              <a:buNone/>
            </a:pPr>
            <a:r>
              <a:rPr lang="en-AU" b="1" dirty="0"/>
              <a:t>What is a Transformer And How Do They </a:t>
            </a:r>
            <a:r>
              <a:rPr lang="en-AU" b="1" dirty="0" smtClean="0"/>
              <a:t>Work?</a:t>
            </a:r>
          </a:p>
          <a:p>
            <a:pPr marL="0" indent="0" algn="ctr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>
                <a:hlinkClick r:id="rId2"/>
              </a:rPr>
              <a:t>https://</a:t>
            </a:r>
            <a:r>
              <a:rPr lang="en-AU" dirty="0" smtClean="0">
                <a:hlinkClick r:id="rId2"/>
              </a:rPr>
              <a:t>www.youtube.com/watch?v=vh_aCAHThTQ</a:t>
            </a:r>
            <a:endParaRPr lang="en-AU" dirty="0" smtClean="0"/>
          </a:p>
          <a:p>
            <a:pPr marL="0" indent="0" algn="ctr">
              <a:buNone/>
            </a:pPr>
            <a:endParaRPr lang="en-AU" b="1" dirty="0"/>
          </a:p>
          <a:p>
            <a:pPr marL="0" indent="0" algn="ctr">
              <a:buNone/>
            </a:pPr>
            <a:r>
              <a:rPr lang="en-AU" dirty="0">
                <a:hlinkClick r:id="rId3"/>
              </a:rPr>
              <a:t>https://youtu.be/Cx4_7lIjoBA</a:t>
            </a:r>
            <a:endParaRPr lang="en-AU" dirty="0" smtClean="0"/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>
                <a:hlinkClick r:id="rId4"/>
              </a:rPr>
              <a:t>https://www.youtube.com/watch?v=agujzHdvtjc</a:t>
            </a:r>
            <a:endParaRPr lang="en-AU" dirty="0"/>
          </a:p>
          <a:p>
            <a:pPr marL="0" indent="0" algn="ctr">
              <a:buNone/>
            </a:pPr>
            <a:endParaRPr lang="en-AU" dirty="0"/>
          </a:p>
        </p:txBody>
      </p:sp>
      <p:sp>
        <p:nvSpPr>
          <p:cNvPr id="4" name="Oval 3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634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AA0FA39-3AA4-449B-8171-84C0E70C79C7}" type="slidenum">
              <a:rPr lang="en-AU" altLang="en-US">
                <a:latin typeface="Arial Narrow" pitchFamily="34" charset="0"/>
              </a:rPr>
              <a:pPr eaLnBrk="1" hangingPunct="1"/>
              <a:t>21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2771" name="Rectangle 1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circuit symbols</a:t>
            </a:r>
          </a:p>
        </p:txBody>
      </p:sp>
      <p:pic>
        <p:nvPicPr>
          <p:cNvPr id="32772" name="Picture 4" descr="Figure 21.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127250"/>
            <a:ext cx="8304213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35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A12303E-E20A-416D-AE16-CC4116D05394}" type="slidenum">
              <a:rPr lang="en-AU" altLang="en-US">
                <a:latin typeface="Arial Narrow" pitchFamily="34" charset="0"/>
              </a:rPr>
              <a:pPr eaLnBrk="1" hangingPunct="1"/>
              <a:t>22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pitchFamily="34" charset="0"/>
              </a:rPr>
              <a:t>Induced voltage value</a:t>
            </a:r>
          </a:p>
        </p:txBody>
      </p:sp>
      <p:sp>
        <p:nvSpPr>
          <p:cNvPr id="33796" name="Rectangle 15"/>
          <p:cNvSpPr>
            <a:spLocks noChangeArrowheads="1"/>
          </p:cNvSpPr>
          <p:nvPr/>
        </p:nvSpPr>
        <p:spPr bwMode="auto">
          <a:xfrm>
            <a:off x="0" y="3116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5" name="Rectangle 20"/>
              <p:cNvSpPr>
                <a:spLocks noChangeArrowheads="1"/>
              </p:cNvSpPr>
              <p:nvPr/>
            </p:nvSpPr>
            <p:spPr bwMode="auto">
              <a:xfrm>
                <a:off x="611188" y="1511300"/>
                <a:ext cx="7921625" cy="40465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For sinusoidal waveforms, the RMS voltage induced in the primary or secondary windings of a transformer</a:t>
                </a:r>
                <a:r>
                  <a:rPr lang="en-AU" sz="2800" dirty="0" smtClean="0">
                    <a:latin typeface="Arial Narrow" pitchFamily="34" charset="0"/>
                    <a:cs typeface="+mn-cs"/>
                  </a:rPr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2800" dirty="0">
                  <a:latin typeface="Arial Narrow" pitchFamily="34" charset="0"/>
                  <a:cs typeface="+mn-cs"/>
                </a:endParaRPr>
              </a:p>
              <a:p>
                <a:pPr algn="ctr"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800" i="1" dirty="0" smtClean="0">
                          <a:latin typeface="Cambria Math"/>
                          <a:cs typeface="+mn-cs"/>
                        </a:rPr>
                        <m:t>𝑉</m:t>
                      </m:r>
                      <m:r>
                        <a:rPr lang="en-AU" sz="2800" i="1" dirty="0" smtClean="0">
                          <a:latin typeface="Cambria Math"/>
                          <a:cs typeface="+mn-cs"/>
                        </a:rPr>
                        <m:t> = 4.44 </m:t>
                      </m:r>
                      <m:r>
                        <a:rPr lang="en-AU" sz="2800" i="1" dirty="0" err="1">
                          <a:latin typeface="Cambria Math"/>
                          <a:cs typeface="+mn-cs"/>
                        </a:rPr>
                        <m:t>𝑁𝑓</m:t>
                      </m:r>
                      <m:r>
                        <m:rPr>
                          <m:sty m:val="p"/>
                        </m:rPr>
                        <a:rPr lang="el-GR" sz="2800" i="0" dirty="0">
                          <a:latin typeface="Cambria Math"/>
                          <a:cs typeface="Times New Roman" pitchFamily="18" charset="0"/>
                        </a:rPr>
                        <m:t>Φ</m:t>
                      </m:r>
                      <m:r>
                        <m:rPr>
                          <m:sty m:val="p"/>
                        </m:rPr>
                        <a:rPr lang="en-AU" sz="2800" i="1" baseline="-25000" dirty="0">
                          <a:latin typeface="Cambria Math"/>
                          <a:cs typeface="+mn-cs"/>
                        </a:rPr>
                        <m:t>max</m:t>
                      </m:r>
                    </m:oMath>
                  </m:oMathPara>
                </a14:m>
                <a:endParaRPr lang="en-AU" sz="2800" baseline="-25000" dirty="0">
                  <a:latin typeface="Arial Narrow" pitchFamily="34" charset="0"/>
                  <a:cs typeface="+mn-cs"/>
                </a:endParaRPr>
              </a:p>
              <a:p>
                <a:pPr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where:</a:t>
                </a:r>
              </a:p>
              <a:p>
                <a:pPr marL="542925" indent="-542925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tabLst>
                    <a:tab pos="542925" algn="l"/>
                  </a:tabLs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V = RMS value of the induced voltage</a:t>
                </a:r>
              </a:p>
              <a:p>
                <a:pPr marL="542925" indent="-542925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tabLst>
                    <a:tab pos="542925" algn="l"/>
                  </a:tabLs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N = number of turns on the coil</a:t>
                </a:r>
              </a:p>
              <a:p>
                <a:pPr marL="542925" indent="-542925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tabLst>
                    <a:tab pos="542925" algn="l"/>
                  </a:tabLs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f = frequency of the voltage in hertz</a:t>
                </a:r>
              </a:p>
              <a:p>
                <a:pPr marL="542925" indent="-542925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tabLst>
                    <a:tab pos="542925" algn="l"/>
                  </a:tabLst>
                  <a:defRPr/>
                </a:pPr>
                <a:r>
                  <a:rPr lang="el-GR" sz="2800" dirty="0">
                    <a:latin typeface="Arial Narrow" pitchFamily="34" charset="0"/>
                    <a:cs typeface="Times New Roman" pitchFamily="18" charset="0"/>
                  </a:rPr>
                  <a:t>Φ</a:t>
                </a:r>
                <a:r>
                  <a:rPr lang="en-AU" sz="2800" baseline="-25000" dirty="0">
                    <a:latin typeface="Arial Narrow" pitchFamily="34" charset="0"/>
                    <a:cs typeface="+mn-cs"/>
                  </a:rPr>
                  <a:t>max</a:t>
                </a:r>
                <a:r>
                  <a:rPr lang="en-AU" sz="2800" dirty="0">
                    <a:latin typeface="Arial Narrow" pitchFamily="34" charset="0"/>
                    <a:cs typeface="+mn-cs"/>
                  </a:rPr>
                  <a:t> = maximum value of the magnetic flux in webers.</a:t>
                </a:r>
              </a:p>
            </p:txBody>
          </p:sp>
        </mc:Choice>
        <mc:Fallback xmlns="">
          <p:sp>
            <p:nvSpPr>
              <p:cNvPr id="25605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188" y="1511300"/>
                <a:ext cx="7921625" cy="4046557"/>
              </a:xfrm>
              <a:prstGeom prst="rect">
                <a:avLst/>
              </a:prstGeom>
              <a:blipFill rotWithShape="1">
                <a:blip r:embed="rId3"/>
                <a:stretch>
                  <a:fillRect l="-1538" t="-1506" b="-316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856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6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2636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21.1</a:t>
            </a:r>
            <a:endParaRPr lang="en-AU" sz="2400" b="1" dirty="0">
              <a:solidFill>
                <a:srgbClr val="3C932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520" y="584684"/>
                <a:ext cx="8640000" cy="2005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AU" sz="1700" dirty="0" smtClean="0"/>
                  <a:t>A transformer has 500 turns on its primary winding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b="0" i="1" dirty="0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AU" sz="1700" dirty="0" smtClean="0"/>
                  <a:t>) and 100 turns on the secondary </a:t>
                </a:r>
                <a:r>
                  <a:rPr lang="en-AU" sz="17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AU" sz="1700" dirty="0"/>
                  <a:t>)</a:t>
                </a:r>
                <a:r>
                  <a:rPr lang="en-AU" sz="1700" dirty="0" smtClean="0"/>
                  <a:t>. The maximum value of the flux in the core is 2.16 </a:t>
                </a:r>
                <a:r>
                  <a:rPr lang="en-AU" sz="1700" dirty="0" err="1" smtClean="0"/>
                  <a:t>milliweber</a:t>
                </a:r>
                <a:r>
                  <a:rPr lang="en-AU" sz="1700" dirty="0" smtClean="0"/>
                  <a:t> and the frequency is 50 Hz. Calculate the voltage induced in the: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Primary winding </a:t>
                </a:r>
                <a:r>
                  <a:rPr lang="en-AU" sz="17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b="0" i="1" dirty="0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AU" sz="1700" dirty="0"/>
                  <a:t>)</a:t>
                </a:r>
                <a:r>
                  <a:rPr lang="en-AU" sz="1700" dirty="0" smtClean="0"/>
                  <a:t>,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Secondary winding </a:t>
                </a:r>
                <a:r>
                  <a:rPr lang="en-AU" sz="17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b="0" i="1" dirty="0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AU" sz="17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AU" sz="1700" dirty="0"/>
                  <a:t>)</a:t>
                </a:r>
                <a:r>
                  <a:rPr lang="en-AU" sz="1700" dirty="0" smtClean="0"/>
                  <a:t>.</a:t>
                </a:r>
                <a:endParaRPr lang="en-AU" sz="17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684"/>
                <a:ext cx="8640000" cy="2005934"/>
              </a:xfrm>
              <a:prstGeom prst="rect">
                <a:avLst/>
              </a:prstGeom>
              <a:blipFill rotWithShape="1">
                <a:blip r:embed="rId2"/>
                <a:stretch>
                  <a:fillRect l="-423" r="-141" b="-334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3269" y="2707567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33CC"/>
                </a:solidFill>
              </a:rPr>
              <a:t>Values:</a:t>
            </a:r>
            <a:endParaRPr lang="en-AU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8459166"/>
                  </p:ext>
                </p:extLst>
              </p:nvPr>
            </p:nvGraphicFramePr>
            <p:xfrm>
              <a:off x="1510970" y="2707567"/>
              <a:ext cx="4645206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AU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f</m:t>
                                </m:r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 Hz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AU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max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2.16 </a:t>
                          </a:r>
                          <a:r>
                            <a:rPr lang="en-AU" b="0" i="0" dirty="0" err="1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mWb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8460690"/>
                  </p:ext>
                </p:extLst>
              </p:nvPr>
            </p:nvGraphicFramePr>
            <p:xfrm>
              <a:off x="1510970" y="2707567"/>
              <a:ext cx="4645206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/>
                    <a:gridCol w="1440160"/>
                    <a:gridCol w="1008112"/>
                    <a:gridCol w="1404156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769" t="-8197" r="-48615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21084" t="-8197" r="-13855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 Hz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769" t="-108197" r="-48615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21084" t="-108197" r="-13855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2.16 </a:t>
                          </a:r>
                          <a:r>
                            <a:rPr lang="en-AU" b="0" i="0" dirty="0" err="1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mWb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72317" y="3716843"/>
                <a:ext cx="2125710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2000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V</m:t>
                      </m:r>
                      <m:r>
                        <a:rPr lang="en-AU" sz="2000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= 4.44 </m:t>
                      </m:r>
                      <m:r>
                        <m:rPr>
                          <m:sty m:val="p"/>
                        </m:rPr>
                        <a:rPr lang="en-AU" sz="2000" i="0" dirty="0" err="1">
                          <a:solidFill>
                            <a:srgbClr val="FF0000"/>
                          </a:solidFill>
                          <a:latin typeface="Cambria Math"/>
                        </a:rPr>
                        <m:t>Nf</m:t>
                      </m:r>
                      <m:r>
                        <m:rPr>
                          <m:sty m:val="p"/>
                        </m:rPr>
                        <a:rPr lang="el-GR" sz="2000" i="0" dirty="0">
                          <a:solidFill>
                            <a:srgbClr val="FF0000"/>
                          </a:solidFill>
                          <a:latin typeface="Cambria Math"/>
                          <a:cs typeface="Times New Roman" pitchFamily="18" charset="0"/>
                        </a:rPr>
                        <m:t>Φ</m:t>
                      </m:r>
                      <m:r>
                        <m:rPr>
                          <m:sty m:val="p"/>
                        </m:rPr>
                        <a:rPr lang="en-AU" sz="2000" i="0" baseline="-25000" dirty="0">
                          <a:solidFill>
                            <a:srgbClr val="FF0000"/>
                          </a:solidFill>
                          <a:latin typeface="Cambria Math"/>
                        </a:rPr>
                        <m:t>max</m:t>
                      </m:r>
                    </m:oMath>
                  </m:oMathPara>
                </a14:m>
                <a:endParaRPr lang="en-AU" sz="2000" baseline="-25000" dirty="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3716843"/>
                <a:ext cx="2125710" cy="3929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672317" y="4185705"/>
                <a:ext cx="3631443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i="0" dirty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a:rPr lang="en-AU" sz="2000" i="0" dirty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i="0" dirty="0">
                          <a:solidFill>
                            <a:srgbClr val="0033CC"/>
                          </a:solidFill>
                          <a:latin typeface="Cambria Math"/>
                        </a:rPr>
                        <m:t>= 4.44</m:t>
                      </m:r>
                      <m:r>
                        <a:rPr lang="en-AU" sz="200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500</m:t>
                      </m:r>
                      <m:r>
                        <a:rPr lang="en-AU" sz="200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50×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2.16</m:t>
                      </m:r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4185705"/>
                <a:ext cx="3631443" cy="392993"/>
              </a:xfrm>
              <a:prstGeom prst="rect">
                <a:avLst/>
              </a:prstGeom>
              <a:blipFill rotWithShape="1"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672317" y="4654567"/>
                <a:ext cx="2821863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i="0" dirty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a:rPr lang="en-AU" sz="2000" i="0" dirty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i="0" dirty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2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39.76  </m:t>
                      </m:r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V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≈240 </m:t>
                      </m:r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V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4654567"/>
                <a:ext cx="2821863" cy="392993"/>
              </a:xfrm>
              <a:prstGeom prst="rect">
                <a:avLst/>
              </a:prstGeom>
              <a:blipFill rotWithShape="1">
                <a:blip r:embed="rId6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672317" y="5123429"/>
                <a:ext cx="3631443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dirty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 b="0" i="0" dirty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i="0" dirty="0">
                          <a:solidFill>
                            <a:srgbClr val="0033CC"/>
                          </a:solidFill>
                          <a:latin typeface="Cambria Math"/>
                        </a:rPr>
                        <m:t>= 4.44</m:t>
                      </m:r>
                      <m:r>
                        <a:rPr lang="en-AU" sz="200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100</m:t>
                      </m:r>
                      <m:r>
                        <a:rPr lang="en-AU" sz="200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50×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2.16</m:t>
                      </m:r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5123429"/>
                <a:ext cx="3631443" cy="392993"/>
              </a:xfrm>
              <a:prstGeom prst="rect">
                <a:avLst/>
              </a:prstGeom>
              <a:blipFill rotWithShape="1">
                <a:blip r:embed="rId7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672317" y="5592291"/>
                <a:ext cx="2549609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dirty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 b="0" i="0" dirty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i="0" dirty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4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7.95  </m:t>
                      </m:r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</a:rPr>
                        <m:t>V</m:t>
                      </m:r>
                      <m: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≈48 </m:t>
                      </m:r>
                      <m:r>
                        <m:rPr>
                          <m:sty m:val="p"/>
                        </m:rPr>
                        <a:rPr lang="en-AU" sz="2000" b="0" i="0" dirty="0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V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5592291"/>
                <a:ext cx="2549609" cy="392993"/>
              </a:xfrm>
              <a:prstGeom prst="rect">
                <a:avLst/>
              </a:prstGeom>
              <a:blipFill rotWithShape="1">
                <a:blip r:embed="rId8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2087724" y="980728"/>
            <a:ext cx="66247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419872" y="1340768"/>
            <a:ext cx="522442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7524" y="1376772"/>
            <a:ext cx="46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7524" y="1736812"/>
            <a:ext cx="63423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236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EA874E0-A80B-41D4-A896-073BF7501F8A}" type="slidenum">
              <a:rPr lang="en-AU" altLang="en-US">
                <a:latin typeface="Arial Narrow" pitchFamily="34" charset="0"/>
              </a:rPr>
              <a:pPr eaLnBrk="1" hangingPunct="1"/>
              <a:t>24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Transformation ratio</a:t>
            </a: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1032" name="Rectangle 17"/>
          <p:cNvSpPr>
            <a:spLocks noChangeArrowheads="1"/>
          </p:cNvSpPr>
          <p:nvPr/>
        </p:nvSpPr>
        <p:spPr bwMode="auto">
          <a:xfrm>
            <a:off x="611188" y="1214753"/>
            <a:ext cx="79200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 smtClean="0">
                <a:latin typeface="Arial Narrow" pitchFamily="34" charset="0"/>
                <a:cs typeface="+mn-cs"/>
              </a:rPr>
              <a:t>Mathematical relationship between the primary and secondary voltages and the primary and secondary turns:</a:t>
            </a:r>
          </a:p>
        </p:txBody>
      </p:sp>
      <p:sp>
        <p:nvSpPr>
          <p:cNvPr id="103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131840" y="2708920"/>
                <a:ext cx="3710118" cy="11148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32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32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32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32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en-AU" sz="32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32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4.44 </m:t>
                          </m:r>
                          <m:sSub>
                            <m:sSubPr>
                              <m:ctrlPr>
                                <a:rPr lang="en-AU" sz="32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AU" sz="32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m:rPr>
                              <m:sty m:val="p"/>
                            </m:rPr>
                            <a:rPr lang="el-GR" sz="3200" dirty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Φ</m:t>
                          </m:r>
                          <m:r>
                            <m:rPr>
                              <m:sty m:val="p"/>
                            </m:rPr>
                            <a:rPr lang="en-AU" sz="3200" i="1" baseline="-25000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max</m:t>
                          </m:r>
                        </m:num>
                        <m:den>
                          <m:r>
                            <a:rPr lang="en-AU" sz="32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4.44 </m:t>
                          </m:r>
                          <m:sSub>
                            <m:sSubPr>
                              <m:ctrlPr>
                                <a:rPr lang="en-AU" sz="32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AU" sz="32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m:rPr>
                              <m:sty m:val="p"/>
                            </m:rPr>
                            <a:rPr lang="el-GR" sz="3200" dirty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Φ</m:t>
                          </m:r>
                          <m:r>
                            <m:rPr>
                              <m:sty m:val="p"/>
                            </m:rPr>
                            <a:rPr lang="en-AU" sz="3200" i="1" baseline="-25000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max</m:t>
                          </m:r>
                        </m:den>
                      </m:f>
                    </m:oMath>
                  </m:oMathPara>
                </a14:m>
                <a:endParaRPr lang="en-AU" sz="32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708920"/>
                <a:ext cx="3710118" cy="11148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4285674" y="2852932"/>
            <a:ext cx="864000" cy="288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85674" y="3428996"/>
            <a:ext cx="864000" cy="288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25834" y="2816932"/>
            <a:ext cx="93600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25834" y="3392996"/>
            <a:ext cx="936000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131840" y="4294363"/>
                <a:ext cx="1900328" cy="1094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32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32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32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32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en-AU" sz="32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32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AU" sz="32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AU" sz="32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32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AU" sz="32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3200" baseline="-25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4294363"/>
                <a:ext cx="1900328" cy="10948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4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EA874E0-A80B-41D4-A896-073BF7501F8A}" type="slidenum">
              <a:rPr lang="en-AU" altLang="en-US">
                <a:latin typeface="Arial Narrow" pitchFamily="34" charset="0"/>
              </a:rPr>
              <a:pPr eaLnBrk="1" hangingPunct="1"/>
              <a:t>25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pitchFamily="34" charset="0"/>
              </a:rPr>
              <a:t>Transformation ratio</a:t>
            </a: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2" name="Rectangle 17"/>
              <p:cNvSpPr>
                <a:spLocks noChangeArrowheads="1"/>
              </p:cNvSpPr>
              <p:nvPr/>
            </p:nvSpPr>
            <p:spPr bwMode="auto">
              <a:xfrm>
                <a:off x="611188" y="1219623"/>
                <a:ext cx="7920037" cy="48192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2800" dirty="0" smtClean="0">
                    <a:latin typeface="Arial Narrow" pitchFamily="34" charset="0"/>
                    <a:cs typeface="+mn-cs"/>
                  </a:rPr>
                  <a:t>Mathematical relationship between the primary and secondary voltages and the primary and secondary turns: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2800" dirty="0" smtClean="0">
                  <a:latin typeface="Arial Narrow" pitchFamily="34" charset="0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3200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AU" sz="320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3200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AU" sz="32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32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3200" b="0" i="0" smtClean="0"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320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3200" b="0" i="0" smtClean="0"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32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2800" dirty="0" smtClean="0">
                  <a:latin typeface="Arial Narrow" pitchFamily="34" charset="0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where:</a:t>
                </a: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AU" sz="3200" i="1" smtClean="0"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3200" i="1" smtClean="0"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3200" b="0" i="0" smtClean="0">
                                <a:latin typeface="Cambria Math"/>
                                <a:cs typeface="+mn-cs"/>
                              </a:rPr>
                              <m:t>V</m:t>
                            </m:r>
                          </m:e>
                          <m:sub>
                            <m:r>
                              <a:rPr lang="en-AU" sz="3200" b="0" i="0" smtClean="0">
                                <a:latin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3200" i="1" smtClean="0"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3200" b="0" i="0" smtClean="0">
                                <a:latin typeface="Cambria Math"/>
                                <a:cs typeface="+mn-cs"/>
                              </a:rPr>
                              <m:t>V</m:t>
                            </m:r>
                          </m:e>
                          <m:sub>
                            <m:r>
                              <a:rPr lang="en-AU" sz="3200" b="0" i="0" smtClean="0">
                                <a:latin typeface="Cambria Math"/>
                                <a:cs typeface="+mn-cs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AU" sz="3200" b="0" i="0" smtClean="0">
                        <a:latin typeface="Cambria Math"/>
                        <a:cs typeface="+mn-cs"/>
                      </a:rPr>
                      <m:t>=</m:t>
                    </m:r>
                  </m:oMath>
                </a14:m>
                <a:r>
                  <a:rPr lang="en-AU" sz="2800" dirty="0">
                    <a:latin typeface="Arial Narrow" pitchFamily="34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AU" sz="2800" dirty="0">
                        <a:latin typeface="Arial Narrow" pitchFamily="34" charset="0"/>
                      </a:rPr>
                      <m:t>voltage</m:t>
                    </m:r>
                    <m:r>
                      <m:rPr>
                        <m:nor/>
                      </m:rPr>
                      <a:rPr lang="en-AU" sz="2800" dirty="0">
                        <a:latin typeface="Arial Narrow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AU" sz="2800" dirty="0">
                        <a:latin typeface="Arial Narrow" pitchFamily="34" charset="0"/>
                      </a:rPr>
                      <m:t>ratio</m:t>
                    </m:r>
                  </m:oMath>
                </a14:m>
                <a:endParaRPr lang="en-AU" sz="2800" dirty="0" smtClean="0">
                  <a:latin typeface="Arial Narrow" pitchFamily="34" charset="0"/>
                  <a:cs typeface="+mn-cs"/>
                </a:endParaRP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2400" dirty="0">
                  <a:latin typeface="Arial Narrow" pitchFamily="34" charset="0"/>
                  <a:cs typeface="+mn-cs"/>
                </a:endParaRP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AU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3200" b="0" i="0" smtClean="0"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a:rPr lang="en-AU" sz="320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3200" b="0" i="0" smtClean="0"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a:rPr lang="en-AU" sz="320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AU" sz="3200">
                        <a:latin typeface="Cambria Math"/>
                      </a:rPr>
                      <m:t>=</m:t>
                    </m:r>
                  </m:oMath>
                </a14:m>
                <a:r>
                  <a:rPr lang="en-AU" sz="2800" dirty="0">
                    <a:latin typeface="Arial Narrow" pitchFamily="34" charset="0"/>
                  </a:rPr>
                  <a:t> </a:t>
                </a:r>
                <a:r>
                  <a:rPr lang="en-AU" sz="2800" dirty="0">
                    <a:latin typeface="Arial Narrow" pitchFamily="34" charset="0"/>
                    <a:cs typeface="+mn-cs"/>
                  </a:rPr>
                  <a:t>turns ratio</a:t>
                </a:r>
              </a:p>
            </p:txBody>
          </p:sp>
        </mc:Choice>
        <mc:Fallback xmlns="">
          <p:sp>
            <p:nvSpPr>
              <p:cNvPr id="1032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188" y="1219623"/>
                <a:ext cx="7920037" cy="4819204"/>
              </a:xfrm>
              <a:prstGeom prst="rect">
                <a:avLst/>
              </a:prstGeom>
              <a:blipFill rotWithShape="1">
                <a:blip r:embed="rId3"/>
                <a:stretch>
                  <a:fillRect l="-1540" t="-12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7017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2636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21.2</a:t>
            </a:r>
            <a:endParaRPr lang="en-AU" sz="2400" b="1" dirty="0">
              <a:solidFill>
                <a:srgbClr val="3C932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520" y="584684"/>
                <a:ext cx="8640000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AU" sz="1700" dirty="0" smtClean="0"/>
                  <a:t>A transformer has 960 turns on its primary winding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b="0" i="1" dirty="0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AU" sz="1700" dirty="0" smtClean="0"/>
                  <a:t>) and 48 turns on the secondary </a:t>
                </a:r>
                <a:r>
                  <a:rPr lang="en-AU" sz="17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AU" sz="1700" dirty="0"/>
                  <a:t>)</a:t>
                </a:r>
                <a:r>
                  <a:rPr lang="en-AU" sz="1700" dirty="0" smtClean="0"/>
                  <a:t>. Calculate the: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Turns ratio of the transformer,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Secondary voltage when 230 V rms is applied to the primary.</a:t>
                </a:r>
                <a:endParaRPr lang="en-AU" sz="17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684"/>
                <a:ext cx="8640000" cy="1661993"/>
              </a:xfrm>
              <a:prstGeom prst="rect">
                <a:avLst/>
              </a:prstGeom>
              <a:blipFill rotWithShape="1">
                <a:blip r:embed="rId2"/>
                <a:stretch>
                  <a:fillRect l="-423" b="-109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3269" y="2707567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33CC"/>
                </a:solidFill>
              </a:rPr>
              <a:t>Values:</a:t>
            </a:r>
            <a:endParaRPr lang="en-AU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4677509"/>
                  </p:ext>
                </p:extLst>
              </p:nvPr>
            </p:nvGraphicFramePr>
            <p:xfrm>
              <a:off x="1510970" y="2707567"/>
              <a:ext cx="4645206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0415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AU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960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a:rPr lang="en-AU" sz="1800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230 V rms 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48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2832900"/>
                  </p:ext>
                </p:extLst>
              </p:nvPr>
            </p:nvGraphicFramePr>
            <p:xfrm>
              <a:off x="1510970" y="2707567"/>
              <a:ext cx="4645206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/>
                    <a:gridCol w="1440160"/>
                    <a:gridCol w="1008112"/>
                    <a:gridCol w="1404156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769" t="-8197" r="-48615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960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21084" t="-8197" r="-13855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230 V rms 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769" t="-108197" r="-48615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48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672317" y="3761736"/>
                <a:ext cx="4411851" cy="7473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200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960</m:t>
                          </m:r>
                        </m:num>
                        <m:den>
                          <m:r>
                            <a:rPr lang="en-AU" sz="2000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48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20</m:t>
                          </m:r>
                        </m:num>
                        <m:den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=20:1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3761736"/>
                <a:ext cx="4411851" cy="7473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2087724" y="980728"/>
            <a:ext cx="66247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7524" y="1376772"/>
            <a:ext cx="46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Connector 16"/>
          <p:cNvCxnSpPr/>
          <p:nvPr/>
        </p:nvCxnSpPr>
        <p:spPr>
          <a:xfrm>
            <a:off x="3095836" y="2132856"/>
            <a:ext cx="338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72317" y="4869160"/>
                <a:ext cx="4052713" cy="7208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=230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=11.5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AU" sz="2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17" y="4869160"/>
                <a:ext cx="4052713" cy="72083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425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9" grpId="0" animBg="1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CC5BCE5-2AF6-4900-B061-8AC6564C4256}" type="slidenum">
              <a:rPr lang="en-AU" altLang="en-US">
                <a:latin typeface="Arial Narrow" pitchFamily="34" charset="0"/>
              </a:rPr>
              <a:pPr eaLnBrk="1" hangingPunct="1"/>
              <a:t>27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pitchFamily="34" charset="0"/>
              </a:rPr>
              <a:t>Power ratio</a:t>
            </a:r>
          </a:p>
        </p:txBody>
      </p:sp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6" name="Rectangle 4"/>
              <p:cNvSpPr>
                <a:spLocks noChangeArrowheads="1"/>
              </p:cNvSpPr>
              <p:nvPr/>
            </p:nvSpPr>
            <p:spPr bwMode="auto">
              <a:xfrm>
                <a:off x="611187" y="1268760"/>
                <a:ext cx="7992000" cy="44578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2800" dirty="0" smtClean="0">
                    <a:latin typeface="Arial Narrow" pitchFamily="34" charset="0"/>
                    <a:cs typeface="+mn-cs"/>
                  </a:rPr>
                  <a:t>The Power relationship between the primary and secondary in an IDEAL Transformer: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2800" dirty="0" smtClean="0">
                  <a:latin typeface="Arial Narrow" pitchFamily="34" charset="0"/>
                  <a:cs typeface="+mn-cs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40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AU" sz="40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AU" sz="40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40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AU" sz="40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AU" sz="4000" baseline="-25000" dirty="0">
                  <a:latin typeface="Arial Narrow" pitchFamily="34" charset="0"/>
                  <a:cs typeface="+mn-cs"/>
                </a:endParaRPr>
              </a:p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:r>
                  <a:rPr lang="en-AU" sz="2800" dirty="0" smtClean="0">
                    <a:latin typeface="Arial Narrow" pitchFamily="34" charset="0"/>
                    <a:cs typeface="+mn-cs"/>
                  </a:rPr>
                  <a:t>where</a:t>
                </a:r>
                <a:r>
                  <a:rPr lang="en-AU" sz="2800" dirty="0">
                    <a:latin typeface="Arial Narrow" pitchFamily="34" charset="0"/>
                    <a:cs typeface="+mn-cs"/>
                  </a:rPr>
                  <a:t>:</a:t>
                </a: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4000" i="1" smtClean="0"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lang="en-AU" sz="4000" b="0" i="1" smtClean="0">
                            <a:latin typeface="Cambria Math"/>
                            <a:cs typeface="+mn-cs"/>
                          </a:rPr>
                          <m:t>𝑆</m:t>
                        </m:r>
                      </m:e>
                      <m:sub>
                        <m:r>
                          <a:rPr lang="en-AU" sz="4000" b="0" i="1" smtClean="0">
                            <a:latin typeface="Cambria Math"/>
                            <a:cs typeface="+mn-cs"/>
                          </a:rPr>
                          <m:t>𝑖𝑛</m:t>
                        </m:r>
                      </m:sub>
                    </m:sSub>
                    <m:r>
                      <a:rPr lang="en-AU" sz="4000" b="0" i="0" smtClean="0">
                        <a:latin typeface="Cambria Math"/>
                        <a:cs typeface="+mn-cs"/>
                      </a:rPr>
                      <m:t>=</m:t>
                    </m:r>
                    <m:sSub>
                      <m:sSubPr>
                        <m:ctrlPr>
                          <a:rPr lang="en-AU" sz="4000" b="0" i="1" smtClean="0"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lang="en-AU" sz="4000" b="0" i="1" smtClean="0">
                            <a:latin typeface="Cambria Math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lang="en-AU" sz="4000" b="0" i="1" smtClean="0">
                            <a:latin typeface="Cambria Math"/>
                            <a:cs typeface="+mn-cs"/>
                          </a:rPr>
                          <m:t>1</m:t>
                        </m:r>
                      </m:sub>
                    </m:sSub>
                    <m:r>
                      <a:rPr lang="en-AU" sz="4000" b="0" i="1" smtClean="0">
                        <a:latin typeface="Cambria Math"/>
                        <a:ea typeface="Cambria Math"/>
                        <a:cs typeface="+mn-cs"/>
                      </a:rPr>
                      <m:t>×</m:t>
                    </m:r>
                    <m:sSub>
                      <m:sSubPr>
                        <m:ctrlPr>
                          <a:rPr lang="en-AU" sz="4000" b="0" i="1" smtClean="0"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sSubPr>
                      <m:e>
                        <m:r>
                          <a:rPr lang="en-AU" sz="4000" b="0" i="1" smtClean="0">
                            <a:latin typeface="Cambria Math"/>
                            <a:ea typeface="Cambria Math"/>
                            <a:cs typeface="+mn-cs"/>
                          </a:rPr>
                          <m:t>𝐼</m:t>
                        </m:r>
                      </m:e>
                      <m:sub>
                        <m:r>
                          <a:rPr lang="en-AU" sz="4000" b="0" i="1" smtClean="0">
                            <a:latin typeface="Cambria Math"/>
                            <a:ea typeface="Cambria Math"/>
                            <a:cs typeface="+mn-cs"/>
                          </a:rPr>
                          <m:t>1</m:t>
                        </m:r>
                      </m:sub>
                    </m:sSub>
                  </m:oMath>
                </a14:m>
                <a:endParaRPr lang="en-AU" sz="4000" dirty="0" smtClean="0">
                  <a:latin typeface="Cambria Math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4000" dirty="0">
                  <a:latin typeface="Cambria Math"/>
                  <a:cs typeface="+mn-cs"/>
                </a:endParaRP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4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AU" sz="4000" i="1">
                            <a:latin typeface="Cambria Math"/>
                          </a:rPr>
                          <m:t>𝑂𝑢𝑡</m:t>
                        </m:r>
                      </m:sub>
                    </m:sSub>
                    <m:r>
                      <a:rPr lang="en-AU" sz="40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AU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40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AU" sz="40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AU" sz="4000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AU" sz="4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AU" sz="4000" i="1"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en-AU" sz="40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AU" sz="4000" dirty="0">
                  <a:latin typeface="Cambria Math"/>
                  <a:cs typeface="+mn-cs"/>
                </a:endParaRPr>
              </a:p>
            </p:txBody>
          </p:sp>
        </mc:Choice>
        <mc:Fallback xmlns="">
          <p:sp>
            <p:nvSpPr>
              <p:cNvPr id="205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187" y="1268760"/>
                <a:ext cx="7992000" cy="4457823"/>
              </a:xfrm>
              <a:prstGeom prst="rect">
                <a:avLst/>
              </a:prstGeom>
              <a:blipFill rotWithShape="1">
                <a:blip r:embed="rId3"/>
                <a:stretch>
                  <a:fillRect l="-1526" t="-1368" r="-198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extBox 1"/>
          <p:cNvSpPr txBox="1"/>
          <p:nvPr/>
        </p:nvSpPr>
        <p:spPr>
          <a:xfrm>
            <a:off x="5292080" y="3429000"/>
            <a:ext cx="31856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AU" sz="2000" b="1" dirty="0" smtClean="0">
                <a:solidFill>
                  <a:srgbClr val="FF0000"/>
                </a:solidFill>
              </a:rPr>
              <a:t>Expressed in Volt-Amps.</a:t>
            </a:r>
          </a:p>
          <a:p>
            <a:pPr>
              <a:lnSpc>
                <a:spcPct val="200000"/>
              </a:lnSpc>
            </a:pPr>
            <a:r>
              <a:rPr lang="en-AU" sz="2000" b="1" dirty="0" smtClean="0">
                <a:solidFill>
                  <a:srgbClr val="FF0000"/>
                </a:solidFill>
              </a:rPr>
              <a:t>Why?</a:t>
            </a:r>
            <a:endParaRPr lang="en-A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94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CC5BCE5-2AF6-4900-B061-8AC6564C4256}" type="slidenum">
              <a:rPr lang="en-AU" altLang="en-US">
                <a:latin typeface="Arial Narrow" pitchFamily="34" charset="0"/>
              </a:rPr>
              <a:pPr eaLnBrk="1" hangingPunct="1"/>
              <a:t>28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6" name="Rectangle 4"/>
              <p:cNvSpPr>
                <a:spLocks noChangeArrowheads="1"/>
              </p:cNvSpPr>
              <p:nvPr/>
            </p:nvSpPr>
            <p:spPr bwMode="auto">
              <a:xfrm>
                <a:off x="2195958" y="1378816"/>
                <a:ext cx="475208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4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AU" sz="4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4000" i="1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AU" sz="4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AU" sz="4000" i="1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sz="4000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AU" sz="40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4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AU" sz="4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4000" i="1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AU" sz="40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AU" sz="4000" i="1"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sz="4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AU" sz="4000" dirty="0">
                  <a:latin typeface="Cambria Math"/>
                  <a:cs typeface="+mn-cs"/>
                </a:endParaRPr>
              </a:p>
            </p:txBody>
          </p:sp>
        </mc:Choice>
        <mc:Fallback xmlns="">
          <p:sp>
            <p:nvSpPr>
              <p:cNvPr id="205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95958" y="1378816"/>
                <a:ext cx="4752084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/>
          <p:cNvSpPr/>
          <p:nvPr/>
        </p:nvSpPr>
        <p:spPr>
          <a:xfrm>
            <a:off x="359532" y="211511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 smtClean="0">
                <a:latin typeface="Arial Narrow" pitchFamily="34" charset="0"/>
              </a:rPr>
              <a:t>Rearrange:</a:t>
            </a:r>
            <a:endParaRPr lang="en-AU" sz="2800" dirty="0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2202117" y="2666738"/>
                <a:ext cx="4752084" cy="1345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40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4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4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40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4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4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4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4000" dirty="0">
                  <a:latin typeface="Cambria Math"/>
                  <a:cs typeface="+mn-cs"/>
                </a:endParaRPr>
              </a:p>
            </p:txBody>
          </p:sp>
        </mc:Choice>
        <mc:Fallback xmlns="">
          <p:sp>
            <p:nvSpPr>
              <p:cNvPr id="1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2117" y="2666738"/>
                <a:ext cx="4752084" cy="13454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59532" y="404064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 smtClean="0">
                <a:latin typeface="Arial Narrow" pitchFamily="34" charset="0"/>
              </a:rPr>
              <a:t>Therefore:</a:t>
            </a:r>
            <a:endParaRPr lang="en-AU" sz="2800" dirty="0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4"/>
              <p:cNvSpPr>
                <a:spLocks noChangeArrowheads="1"/>
              </p:cNvSpPr>
              <p:nvPr/>
            </p:nvSpPr>
            <p:spPr bwMode="auto">
              <a:xfrm>
                <a:off x="2202117" y="4592269"/>
                <a:ext cx="4752084" cy="1345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40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4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4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40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4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4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4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AU" sz="40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4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AU" sz="4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40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AU" sz="4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4000" dirty="0">
                  <a:latin typeface="Cambria Math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02117" y="4592269"/>
                <a:ext cx="4752084" cy="134549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98703" y="656692"/>
                <a:ext cx="2492092" cy="6937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4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40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AU" sz="40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AU" sz="40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4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40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AU" sz="40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AU" sz="4000" baseline="-25000" dirty="0"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703" y="656692"/>
                <a:ext cx="2492092" cy="6937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633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CC5BCE5-2AF6-4900-B061-8AC6564C4256}" type="slidenum">
              <a:rPr lang="en-AU" altLang="en-US">
                <a:latin typeface="Arial Narrow" pitchFamily="34" charset="0"/>
              </a:rPr>
              <a:pPr eaLnBrk="1" hangingPunct="1"/>
              <a:t>29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Current ratios</a:t>
            </a:r>
          </a:p>
        </p:txBody>
      </p:sp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6" name="Rectangle 4"/>
              <p:cNvSpPr>
                <a:spLocks noChangeArrowheads="1"/>
              </p:cNvSpPr>
              <p:nvPr/>
            </p:nvSpPr>
            <p:spPr bwMode="auto">
              <a:xfrm>
                <a:off x="611188" y="1268760"/>
                <a:ext cx="7920037" cy="46975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2800" dirty="0" smtClean="0">
                    <a:latin typeface="Arial Narrow" pitchFamily="34" charset="0"/>
                    <a:cs typeface="+mn-cs"/>
                  </a:rPr>
                  <a:t>Mathematical relationship between the primary and secondary currents and the primary and secondary turns: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2800" baseline="-25000" dirty="0">
                  <a:latin typeface="Arial Narrow" pitchFamily="34" charset="0"/>
                  <a:cs typeface="+mn-cs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AU" sz="2800" baseline="-25000" dirty="0">
                  <a:latin typeface="Arial Narrow" pitchFamily="34" charset="0"/>
                  <a:cs typeface="+mn-cs"/>
                </a:endParaRPr>
              </a:p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:r>
                  <a:rPr lang="en-AU" sz="2800" dirty="0">
                    <a:latin typeface="Arial Narrow" pitchFamily="34" charset="0"/>
                    <a:cs typeface="+mn-cs"/>
                  </a:rPr>
                  <a:t>where:</a:t>
                </a: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AU" sz="4000" i="1" smtClean="0"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4000" i="1" smtClean="0"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4000" b="0" i="0" smtClean="0">
                                <a:latin typeface="Cambria Math"/>
                                <a:cs typeface="+mn-cs"/>
                              </a:rPr>
                              <m:t>I</m:t>
                            </m:r>
                          </m:e>
                          <m:sub>
                            <m:r>
                              <a:rPr lang="en-AU" sz="4000" b="0" i="0" smtClean="0">
                                <a:latin typeface="Cambria Math"/>
                                <a:cs typeface="+mn-cs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4000" i="1" smtClean="0"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4000" b="0" i="0" smtClean="0">
                                <a:latin typeface="Cambria Math"/>
                                <a:cs typeface="+mn-cs"/>
                              </a:rPr>
                              <m:t>I</m:t>
                            </m:r>
                          </m:e>
                          <m:sub>
                            <m:r>
                              <a:rPr lang="en-AU" sz="4000" b="0" i="0" smtClean="0">
                                <a:latin typeface="Cambria Math"/>
                                <a:cs typeface="+mn-cs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AU" sz="4000" b="0" i="0" smtClean="0">
                        <a:latin typeface="Cambria Math"/>
                        <a:cs typeface="+mn-cs"/>
                      </a:rPr>
                      <m:t>=</m:t>
                    </m:r>
                    <m:r>
                      <a:rPr lang="en-AU" sz="4000" b="0" i="1" smtClean="0">
                        <a:latin typeface="Cambria Math"/>
                        <a:cs typeface="+mn-cs"/>
                      </a:rPr>
                      <m:t> </m:t>
                    </m:r>
                  </m:oMath>
                </a14:m>
                <a:r>
                  <a:rPr lang="en-AU" sz="2800" dirty="0" smtClean="0">
                    <a:latin typeface="Arial Narrow" pitchFamily="34" charset="0"/>
                    <a:cs typeface="+mn-cs"/>
                  </a:rPr>
                  <a:t>current </a:t>
                </a:r>
                <a:r>
                  <a:rPr lang="en-AU" sz="2800" dirty="0">
                    <a:latin typeface="Arial Narrow" pitchFamily="34" charset="0"/>
                    <a:cs typeface="+mn-cs"/>
                  </a:rPr>
                  <a:t>ratio</a:t>
                </a:r>
              </a:p>
              <a:p>
                <a:pPr marL="895350" indent="-895350"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:endParaRPr lang="en-AU" sz="2000" dirty="0">
                  <a:latin typeface="Arial Narrow" pitchFamily="34" charset="0"/>
                  <a:cs typeface="+mn-cs"/>
                </a:endParaRPr>
              </a:p>
              <a:p>
                <a:pPr marL="895350" indent="-895350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AU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4000" b="0" i="0" smtClean="0"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a:rPr lang="en-AU" sz="4000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4000" b="0" i="0" smtClean="0"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a:rPr lang="en-AU" sz="4000" b="0" i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AU" sz="4000">
                        <a:latin typeface="Cambria Math"/>
                      </a:rPr>
                      <m:t>=</m:t>
                    </m:r>
                    <m:r>
                      <a:rPr lang="en-AU" sz="4000" i="1">
                        <a:latin typeface="Cambria Math"/>
                      </a:rPr>
                      <m:t> </m:t>
                    </m:r>
                  </m:oMath>
                </a14:m>
                <a:r>
                  <a:rPr lang="en-AU" sz="2800" dirty="0">
                    <a:latin typeface="Arial Narrow" pitchFamily="34" charset="0"/>
                    <a:cs typeface="+mn-cs"/>
                  </a:rPr>
                  <a:t>turns ratio</a:t>
                </a:r>
              </a:p>
            </p:txBody>
          </p:sp>
        </mc:Choice>
        <mc:Fallback xmlns="">
          <p:sp>
            <p:nvSpPr>
              <p:cNvPr id="205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188" y="1268760"/>
                <a:ext cx="7920037" cy="4697568"/>
              </a:xfrm>
              <a:prstGeom prst="rect">
                <a:avLst/>
              </a:prstGeom>
              <a:blipFill rotWithShape="1">
                <a:blip r:embed="rId4"/>
                <a:stretch>
                  <a:fillRect l="-1540" t="-129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126939"/>
              </p:ext>
            </p:extLst>
          </p:nvPr>
        </p:nvGraphicFramePr>
        <p:xfrm>
          <a:off x="3672000" y="2256718"/>
          <a:ext cx="1800000" cy="1028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24" name="Equation" r:id="rId5" imgW="1193760" imgH="914400" progId="">
                  <p:embed/>
                </p:oleObj>
              </mc:Choice>
              <mc:Fallback>
                <p:oleObj name="Equation" r:id="rId5" imgW="1193760" imgH="914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2000" y="2256718"/>
                        <a:ext cx="1800000" cy="10282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AU" altLang="en-US"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305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446" y="-27384"/>
            <a:ext cx="6357515" cy="600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ounded Rectangle 1"/>
          <p:cNvSpPr/>
          <p:nvPr/>
        </p:nvSpPr>
        <p:spPr>
          <a:xfrm>
            <a:off x="1634865" y="3310169"/>
            <a:ext cx="5868000" cy="396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1634865" y="5542461"/>
            <a:ext cx="5868000" cy="288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287524" y="816601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04/02/19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524" y="1437961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11/02/19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524" y="2050029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18/02/19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524" y="2698101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25/02/19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7524" y="3310169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04/03/19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524" y="4308989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11/03/19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524" y="4930349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18/03/19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524" y="5569129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25/03/19</a:t>
            </a:r>
            <a:endParaRPr lang="en-A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3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2636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21.3</a:t>
            </a:r>
            <a:endParaRPr lang="en-AU" sz="2400" b="1" dirty="0">
              <a:solidFill>
                <a:srgbClr val="3C932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520" y="584684"/>
                <a:ext cx="8640000" cy="2446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AU" sz="1700" dirty="0" smtClean="0"/>
                  <a:t>The transformer in Figure 21.5 has 720 turns on its primary winding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b="0" i="1" dirty="0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AU" sz="1700" dirty="0" smtClean="0"/>
                  <a:t>) and 100 turns on the secondary </a:t>
                </a:r>
                <a:r>
                  <a:rPr lang="en-AU" sz="17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7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7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AU" sz="17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AU" sz="1700" dirty="0"/>
                  <a:t>)</a:t>
                </a:r>
                <a:r>
                  <a:rPr lang="en-AU" sz="1700" dirty="0" smtClean="0"/>
                  <a:t>. The transformer primary is connected to 230 Vac and the secondary is connected to a 30</a:t>
                </a:r>
                <a:r>
                  <a:rPr lang="el-GR" sz="1700" dirty="0" smtClean="0"/>
                  <a:t>Ω</a:t>
                </a:r>
                <a:r>
                  <a:rPr lang="en-AU" sz="1700" dirty="0" smtClean="0"/>
                  <a:t> load. Calculate the: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Secondary voltage,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Secondary current, and 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AU" sz="1700" dirty="0" smtClean="0"/>
                  <a:t>Primary current.</a:t>
                </a:r>
                <a:endParaRPr lang="en-AU" sz="17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84684"/>
                <a:ext cx="8640000" cy="2446824"/>
              </a:xfrm>
              <a:prstGeom prst="rect">
                <a:avLst/>
              </a:prstGeom>
              <a:blipFill rotWithShape="1">
                <a:blip r:embed="rId2"/>
                <a:stretch>
                  <a:fillRect l="-423" b="-74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765637" y="2075252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33CC"/>
                </a:solidFill>
              </a:rPr>
              <a:t>Values:</a:t>
            </a:r>
            <a:endParaRPr lang="en-AU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4301814"/>
                  </p:ext>
                </p:extLst>
              </p:nvPr>
            </p:nvGraphicFramePr>
            <p:xfrm>
              <a:off x="4823338" y="2075252"/>
              <a:ext cx="3997134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881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60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601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AU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720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a:rPr lang="en-AU" sz="1800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230 V rms 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AU" b="0" i="0" dirty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R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L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i="0" dirty="0" smtClean="0">
                              <a:solidFill>
                                <a:srgbClr val="0033CC"/>
                              </a:solidFill>
                            </a:rPr>
                            <a:t>30</a:t>
                          </a:r>
                          <a:r>
                            <a:rPr lang="el-GR" sz="1800" i="0" dirty="0" smtClean="0">
                              <a:solidFill>
                                <a:srgbClr val="0033CC"/>
                              </a:solidFill>
                            </a:rPr>
                            <a:t>Ω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730423"/>
                  </p:ext>
                </p:extLst>
              </p:nvPr>
            </p:nvGraphicFramePr>
            <p:xfrm>
              <a:off x="4823338" y="2075252"/>
              <a:ext cx="3997134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/>
                    <a:gridCol w="1188132"/>
                    <a:gridCol w="756084"/>
                    <a:gridCol w="126014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8197" r="-40461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720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62097" t="-8197" r="-16693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230 V rms 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t="-108197" r="-40461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 turns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62097" t="-108197" r="-16693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i="0" dirty="0" smtClean="0">
                              <a:solidFill>
                                <a:srgbClr val="0033CC"/>
                              </a:solidFill>
                            </a:rPr>
                            <a:t>30</a:t>
                          </a:r>
                          <a:r>
                            <a:rPr lang="el-GR" sz="1800" i="0" dirty="0" smtClean="0">
                              <a:solidFill>
                                <a:srgbClr val="0033CC"/>
                              </a:solidFill>
                            </a:rPr>
                            <a:t>Ω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4572000" y="4041793"/>
                <a:ext cx="4356000" cy="7473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AU" sz="2000" b="0" i="1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32</m:t>
                          </m:r>
                        </m:num>
                        <m:den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30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=1.07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041793"/>
                <a:ext cx="4356000" cy="7473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3743908" y="980728"/>
            <a:ext cx="486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7524" y="1376772"/>
            <a:ext cx="216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11960" y="1376028"/>
            <a:ext cx="302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4499991" y="3031508"/>
                <a:ext cx="4356000" cy="7208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=230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100</m:t>
                          </m:r>
                        </m:num>
                        <m:den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720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=31.92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AU" sz="2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1" y="3031508"/>
                <a:ext cx="4356000" cy="7208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3095836" y="1772816"/>
            <a:ext cx="9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4571999" y="5078623"/>
                <a:ext cx="4356000" cy="7208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=1.07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100</m:t>
                          </m:r>
                        </m:num>
                        <m:den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720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=0.149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AU" sz="2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9" y="5078623"/>
                <a:ext cx="4356000" cy="72083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107504" y="3042136"/>
            <a:ext cx="4218432" cy="2331080"/>
            <a:chOff x="90144" y="2847312"/>
            <a:chExt cx="4218432" cy="23310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144" y="2847312"/>
              <a:ext cx="4218432" cy="187147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523534" y="4809060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Figure 21.5</a:t>
              </a:r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117906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9" grpId="0" animBg="1"/>
      <p:bldP spid="11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474341F-4DCD-41C0-B768-70D660AE34FA}" type="slidenum">
              <a:rPr lang="en-AU" altLang="en-US">
                <a:latin typeface="Arial Narrow" pitchFamily="34" charset="0"/>
              </a:rPr>
              <a:pPr eaLnBrk="1" hangingPunct="1"/>
              <a:t>31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</a:t>
            </a:r>
          </a:p>
        </p:txBody>
      </p:sp>
      <p:sp>
        <p:nvSpPr>
          <p:cNvPr id="26628" name="Rectangle 30"/>
          <p:cNvSpPr>
            <a:spLocks noChangeArrowheads="1"/>
          </p:cNvSpPr>
          <p:nvPr/>
        </p:nvSpPr>
        <p:spPr bwMode="auto">
          <a:xfrm>
            <a:off x="612775" y="1511300"/>
            <a:ext cx="7918450" cy="411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2425" indent="-352425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In an </a:t>
            </a:r>
            <a:r>
              <a:rPr lang="en-AU" sz="2800" dirty="0">
                <a:solidFill>
                  <a:srgbClr val="3C9325"/>
                </a:solidFill>
                <a:latin typeface="Arial Narrow" pitchFamily="34" charset="0"/>
                <a:cs typeface="+mn-cs"/>
              </a:rPr>
              <a:t>ideal</a:t>
            </a:r>
            <a:r>
              <a:rPr lang="en-AU" sz="2800" dirty="0">
                <a:latin typeface="Arial Narrow" pitchFamily="34" charset="0"/>
                <a:cs typeface="+mn-cs"/>
              </a:rPr>
              <a:t> transformer</a:t>
            </a:r>
            <a:r>
              <a:rPr lang="en-AU" sz="2800" dirty="0" smtClean="0">
                <a:latin typeface="Arial Narrow" pitchFamily="34" charset="0"/>
                <a:cs typeface="+mn-cs"/>
              </a:rPr>
              <a:t>:</a:t>
            </a:r>
            <a:endParaRPr lang="en-AU" sz="2800" dirty="0">
              <a:latin typeface="Arial Narrow" pitchFamily="34" charset="0"/>
              <a:cs typeface="+mn-cs"/>
            </a:endParaRPr>
          </a:p>
          <a:p>
            <a:pPr marL="534988" indent="-534988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voltage ratio equals the turns ratio</a:t>
            </a:r>
          </a:p>
          <a:p>
            <a:pPr marL="534988" indent="-534988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 current ratio is the inverse of the voltage (or turns) ratio</a:t>
            </a:r>
          </a:p>
          <a:p>
            <a:pPr marL="534988" indent="-534988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Tx/>
              <a:buChar char="•"/>
              <a:defRPr/>
            </a:pPr>
            <a:r>
              <a:rPr lang="en-AU" sz="2800" dirty="0">
                <a:latin typeface="Arial Narrow" pitchFamily="34" charset="0"/>
                <a:cs typeface="+mn-cs"/>
              </a:rPr>
              <a:t>there are no losses and the transformer consumes no power.</a:t>
            </a: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017093" y="2099527"/>
                <a:ext cx="1514132" cy="969433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28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280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8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28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093" y="2099527"/>
                <a:ext cx="1514132" cy="9694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084932" y="3611695"/>
                <a:ext cx="1446293" cy="969433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28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280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8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8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8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80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AU" sz="28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28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4932" y="3611695"/>
                <a:ext cx="1446293" cy="96943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733040" y="4941731"/>
                <a:ext cx="1798185" cy="513282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8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800" i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AU" sz="28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AU" sz="2800" i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8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800" i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AU" sz="28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out</m:t>
                          </m:r>
                        </m:sub>
                      </m:sSub>
                    </m:oMath>
                  </m:oMathPara>
                </a14:m>
                <a:endParaRPr lang="en-AU" sz="28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040" y="4941731"/>
                <a:ext cx="1798185" cy="51328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1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A19A776-A2B4-4186-B753-ED095615DF30}" type="slidenum">
              <a:rPr lang="en-AU" altLang="en-US">
                <a:latin typeface="Arial Narrow" pitchFamily="34" charset="0"/>
              </a:rPr>
              <a:pPr eaLnBrk="1" hangingPunct="1"/>
              <a:t>32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21.2 The practical transformer</a:t>
            </a: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611188" y="1511300"/>
            <a:ext cx="792162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34988" indent="-534988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All transformers experience some losses, which means a transformer draws a primary current when it is not connected to a load. </a:t>
            </a:r>
          </a:p>
          <a:p>
            <a:pPr marL="534988" indent="-534988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It also means the transformer will generate heat during operation. </a:t>
            </a:r>
          </a:p>
          <a:p>
            <a:pPr marL="534988" indent="-534988" eaLnBrk="1" hangingPunct="1"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The aim of transformer design is to minimise the losses, which are made up of winding (copper) losses and core (iron) losses.</a:t>
            </a:r>
          </a:p>
        </p:txBody>
      </p:sp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354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A7AF71E-2E97-46FF-AB0F-B869946B5F34}" type="slidenum">
              <a:rPr lang="en-AU" altLang="en-US">
                <a:latin typeface="Arial Narrow" pitchFamily="34" charset="0"/>
              </a:rPr>
              <a:pPr eaLnBrk="1" hangingPunct="1"/>
              <a:t>33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Core construction</a:t>
            </a:r>
          </a:p>
        </p:txBody>
      </p:sp>
      <p:sp>
        <p:nvSpPr>
          <p:cNvPr id="36868" name="Rectangle 28"/>
          <p:cNvSpPr>
            <a:spLocks noChangeArrowheads="1"/>
          </p:cNvSpPr>
          <p:nvPr/>
        </p:nvSpPr>
        <p:spPr bwMode="auto">
          <a:xfrm>
            <a:off x="0" y="30686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36869" name="Rectangle 30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36870" name="Rectangle 33"/>
          <p:cNvSpPr>
            <a:spLocks noChangeArrowheads="1"/>
          </p:cNvSpPr>
          <p:nvPr/>
        </p:nvSpPr>
        <p:spPr bwMode="auto">
          <a:xfrm>
            <a:off x="611188" y="4859338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Transformer core design aims to minimise magnetic leakage, hysteresis loss and eddy currents</a:t>
            </a:r>
          </a:p>
        </p:txBody>
      </p:sp>
      <p:pic>
        <p:nvPicPr>
          <p:cNvPr id="36871" name="Picture 7" descr="Figure 21.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1628775"/>
            <a:ext cx="7548563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063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7E6FC7F-89B1-4BD5-BE32-3296F9726859}" type="slidenum">
              <a:rPr lang="en-AU" altLang="en-US">
                <a:latin typeface="Arial Narrow" pitchFamily="34" charset="0"/>
              </a:rPr>
              <a:pPr eaLnBrk="1" hangingPunct="1"/>
              <a:t>34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Single-phase transformer cores</a:t>
            </a:r>
          </a:p>
        </p:txBody>
      </p:sp>
      <p:sp>
        <p:nvSpPr>
          <p:cNvPr id="37892" name="Rectangle 26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The </a:t>
            </a:r>
            <a:r>
              <a:rPr lang="en-AU" altLang="en-US" sz="2400">
                <a:solidFill>
                  <a:srgbClr val="3C9325"/>
                </a:solidFill>
                <a:latin typeface="Arial Narrow" pitchFamily="34" charset="0"/>
              </a:rPr>
              <a:t>core-type</a:t>
            </a:r>
            <a:r>
              <a:rPr lang="en-AU" altLang="en-US" sz="2400">
                <a:latin typeface="Arial Narrow" pitchFamily="34" charset="0"/>
              </a:rPr>
              <a:t> transformer is commonly used in power transmission and distribution</a:t>
            </a:r>
          </a:p>
        </p:txBody>
      </p:sp>
      <p:pic>
        <p:nvPicPr>
          <p:cNvPr id="37893" name="Picture 5" descr="Figure 21.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557338"/>
            <a:ext cx="682783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570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BFE4F32-DF02-417B-BFD8-438D305D0C23}" type="slidenum">
              <a:rPr lang="en-AU" altLang="en-US">
                <a:latin typeface="Arial Narrow" pitchFamily="34" charset="0"/>
              </a:rPr>
              <a:pPr eaLnBrk="1" hangingPunct="1"/>
              <a:t>35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Shell type transformer core</a:t>
            </a: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The shell-type transformer has its windings wound around the centre limb of the core</a:t>
            </a:r>
          </a:p>
        </p:txBody>
      </p:sp>
      <p:pic>
        <p:nvPicPr>
          <p:cNvPr id="38917" name="Picture 5" descr="Figure 21.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1620838"/>
            <a:ext cx="6516688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408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B874B6E-ADED-40E2-9D61-57C61FB21E38}" type="slidenum">
              <a:rPr lang="en-AU" altLang="en-US">
                <a:latin typeface="Arial Narrow" pitchFamily="34" charset="0"/>
              </a:rPr>
              <a:pPr eaLnBrk="1" hangingPunct="1"/>
              <a:t>36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C-core</a:t>
            </a:r>
            <a:endParaRPr lang="el-GR" altLang="en-US" cap="none" smtClean="0">
              <a:solidFill>
                <a:srgbClr val="3C9325"/>
              </a:solidFill>
              <a:cs typeface="Arial" pitchFamily="34" charset="0"/>
            </a:endParaRPr>
          </a:p>
        </p:txBody>
      </p:sp>
      <p:sp>
        <p:nvSpPr>
          <p:cNvPr id="39940" name="Rectangle 26"/>
          <p:cNvSpPr>
            <a:spLocks noChangeArrowheads="1"/>
          </p:cNvSpPr>
          <p:nvPr/>
        </p:nvSpPr>
        <p:spPr bwMode="auto">
          <a:xfrm>
            <a:off x="0" y="3116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39941" name="Rectangle 29"/>
          <p:cNvSpPr>
            <a:spLocks noChangeArrowheads="1"/>
          </p:cNvSpPr>
          <p:nvPr/>
        </p:nvSpPr>
        <p:spPr bwMode="auto">
          <a:xfrm>
            <a:off x="612775" y="5127625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C-cores are used in both core-type and shell-type transformers </a:t>
            </a:r>
          </a:p>
        </p:txBody>
      </p:sp>
      <p:pic>
        <p:nvPicPr>
          <p:cNvPr id="39942" name="Picture 6" descr="Figure 21.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700213"/>
            <a:ext cx="8099425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358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A99C424-4A8E-4E73-B811-4C81A14804C3}" type="slidenum">
              <a:rPr lang="en-AU" altLang="en-US">
                <a:latin typeface="Arial Narrow" pitchFamily="34" charset="0"/>
              </a:rPr>
              <a:pPr eaLnBrk="1" hangingPunct="1"/>
              <a:t>37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Toroidal core</a:t>
            </a:r>
          </a:p>
        </p:txBody>
      </p:sp>
      <p:sp>
        <p:nvSpPr>
          <p:cNvPr id="40964" name="Rectangle 25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40965" name="Rectangle 42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Toroidal transformers have a low level of radiated magnetic field and a high efficiency</a:t>
            </a:r>
          </a:p>
        </p:txBody>
      </p:sp>
      <p:pic>
        <p:nvPicPr>
          <p:cNvPr id="40966" name="Picture 6" descr="Figure 21.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8304212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502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677B96-ACBF-4F0E-B8F5-EEA7FCA19FD6}" type="slidenum">
              <a:rPr lang="en-AU" altLang="en-US">
                <a:latin typeface="Arial Narrow" pitchFamily="34" charset="0"/>
              </a:rPr>
              <a:pPr eaLnBrk="1" hangingPunct="1"/>
              <a:t>38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33795" name="Rectangle 11"/>
          <p:cNvSpPr>
            <a:spLocks noChangeArrowheads="1"/>
          </p:cNvSpPr>
          <p:nvPr/>
        </p:nvSpPr>
        <p:spPr bwMode="auto">
          <a:xfrm>
            <a:off x="0" y="0"/>
            <a:ext cx="9144000" cy="1260475"/>
          </a:xfrm>
          <a:prstGeom prst="rect">
            <a:avLst/>
          </a:prstGeom>
          <a:noFill/>
          <a:ln>
            <a:noFill/>
          </a:ln>
        </p:spPr>
        <p:txBody>
          <a:bodyPr tIns="10800" bIns="1080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000" dirty="0">
                <a:solidFill>
                  <a:srgbClr val="3C9325"/>
                </a:solidFill>
                <a:latin typeface="Arial Narrow" pitchFamily="34" charset="0"/>
                <a:ea typeface="+mj-ea"/>
                <a:cs typeface="Arial"/>
              </a:rPr>
              <a:t>Transformer windings</a:t>
            </a:r>
          </a:p>
        </p:txBody>
      </p:sp>
      <p:sp>
        <p:nvSpPr>
          <p:cNvPr id="41988" name="Rectangle 34"/>
          <p:cNvSpPr>
            <a:spLocks noChangeArrowheads="1"/>
          </p:cNvSpPr>
          <p:nvPr/>
        </p:nvSpPr>
        <p:spPr bwMode="auto">
          <a:xfrm>
            <a:off x="0" y="30289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41989" name="Rectangle 43"/>
          <p:cNvSpPr>
            <a:spLocks noChangeArrowheads="1"/>
          </p:cNvSpPr>
          <p:nvPr/>
        </p:nvSpPr>
        <p:spPr bwMode="auto">
          <a:xfrm>
            <a:off x="612775" y="4902200"/>
            <a:ext cx="7918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Winding arrangements depend on the voltage and power ratings </a:t>
            </a:r>
          </a:p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of a transformer</a:t>
            </a:r>
          </a:p>
        </p:txBody>
      </p:sp>
      <p:pic>
        <p:nvPicPr>
          <p:cNvPr id="41990" name="Picture 6" descr="Figure 21.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33550"/>
            <a:ext cx="8304212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400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0305C2E-5FF3-4CBB-9B68-6AEDD206BB3F}" type="slidenum">
              <a:rPr lang="en-AU" altLang="en-US">
                <a:latin typeface="Arial Narrow" pitchFamily="34" charset="0"/>
              </a:rPr>
              <a:pPr eaLnBrk="1" hangingPunct="1"/>
              <a:t>39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ratings</a:t>
            </a:r>
          </a:p>
        </p:txBody>
      </p:sp>
      <p:sp>
        <p:nvSpPr>
          <p:cNvPr id="34820" name="Rectangle 7"/>
          <p:cNvSpPr>
            <a:spLocks noChangeArrowheads="1"/>
          </p:cNvSpPr>
          <p:nvPr/>
        </p:nvSpPr>
        <p:spPr bwMode="auto">
          <a:xfrm>
            <a:off x="612775" y="1232756"/>
            <a:ext cx="7918450" cy="40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Transformers are rated in </a:t>
            </a:r>
            <a:r>
              <a:rPr lang="en-AU" altLang="en-US" sz="2800" dirty="0" smtClean="0">
                <a:latin typeface="Arial Narrow" pitchFamily="34" charset="0"/>
              </a:rPr>
              <a:t>apparent power </a:t>
            </a:r>
            <a:r>
              <a:rPr lang="en-AU" altLang="en-US" sz="2800" dirty="0">
                <a:latin typeface="Arial Narrow" pitchFamily="34" charset="0"/>
              </a:rPr>
              <a:t>which is expressed as a VA (volt-amps) rating. 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This indicates the maximum current the low voltage winding can safely provide at its rated terminal voltage, regardless of power factor. 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The current rating depends on the rate at which heat can be dissipated by the transformer.</a:t>
            </a:r>
          </a:p>
        </p:txBody>
      </p:sp>
      <p:sp>
        <p:nvSpPr>
          <p:cNvPr id="43013" name="Rectangle 10"/>
          <p:cNvSpPr>
            <a:spLocks noChangeArrowheads="1"/>
          </p:cNvSpPr>
          <p:nvPr/>
        </p:nvSpPr>
        <p:spPr bwMode="auto">
          <a:xfrm>
            <a:off x="0" y="3059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273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01"/>
          <a:stretch/>
        </p:blipFill>
        <p:spPr bwMode="auto">
          <a:xfrm>
            <a:off x="1166813" y="-27384"/>
            <a:ext cx="6357515" cy="41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79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252495"/>
            <a:ext cx="6810375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259632" y="3274229"/>
            <a:ext cx="6588000" cy="540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1259632" y="5470453"/>
            <a:ext cx="6588000" cy="288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48274" y="969909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01/04/19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274" y="1572685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08/04/19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274" y="2194045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29/04/19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274" y="2806113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06/05/19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274" y="3274165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13/05/19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8274" y="3804933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20/0519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8274" y="4174265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27/05/19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8274" y="4858341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03/06/19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8274" y="5470409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17/06/19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8274" y="5173085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10/06/19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36512" y="1870009"/>
            <a:ext cx="1485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rgbClr val="0070C0"/>
                </a:solidFill>
              </a:rPr>
              <a:t>Term Break</a:t>
            </a:r>
            <a:endParaRPr lang="en-A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3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8CCE4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2636"/>
            <a:ext cx="2135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3C9325"/>
                </a:solidFill>
                <a:ea typeface="+mj-ea"/>
              </a:rPr>
              <a:t>Example</a:t>
            </a:r>
            <a:r>
              <a:rPr lang="en-AU" sz="2400" b="1" dirty="0" smtClean="0">
                <a:solidFill>
                  <a:srgbClr val="3C9325"/>
                </a:solidFill>
              </a:rPr>
              <a:t> 21.4</a:t>
            </a:r>
            <a:endParaRPr lang="en-AU" sz="2400" b="1" dirty="0">
              <a:solidFill>
                <a:srgbClr val="3C932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684"/>
            <a:ext cx="8640000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700" dirty="0" smtClean="0"/>
              <a:t>The 2 </a:t>
            </a:r>
            <a:r>
              <a:rPr lang="en-AU" sz="1700" dirty="0" err="1" smtClean="0"/>
              <a:t>MVA</a:t>
            </a:r>
            <a:r>
              <a:rPr lang="en-AU" sz="1700" dirty="0" smtClean="0"/>
              <a:t> transformer in Figure 21.12 has two secondary windings of 10 kV and 400 V. How much current can the 10 kV winding provide if the 400 V winding is supplying 100 A to a load?</a:t>
            </a:r>
            <a:endParaRPr lang="en-AU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3765637" y="2075252"/>
            <a:ext cx="93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33CC"/>
                </a:solidFill>
              </a:rPr>
              <a:t>Values:</a:t>
            </a:r>
            <a:endParaRPr lang="en-AU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5638095"/>
                  </p:ext>
                </p:extLst>
              </p:nvPr>
            </p:nvGraphicFramePr>
            <p:xfrm>
              <a:off x="4823338" y="2075252"/>
              <a:ext cx="3997134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881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60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601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in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 </a:t>
                          </a:r>
                          <a:r>
                            <a:rPr lang="en-AU" b="0" i="0" dirty="0" err="1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MVA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400 V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 kV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AU" sz="1800" b="0" i="1" dirty="0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I</m:t>
                                    </m:r>
                                  </m:e>
                                  <m:sub>
                                    <m:r>
                                      <a:rPr lang="en-AU" sz="1800" b="0" i="0" dirty="0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AU" b="0" i="0" dirty="0" smtClean="0">
                                    <a:solidFill>
                                      <a:srgbClr val="0033CC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 A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7294432"/>
                  </p:ext>
                </p:extLst>
              </p:nvPr>
            </p:nvGraphicFramePr>
            <p:xfrm>
              <a:off x="4823338" y="2075252"/>
              <a:ext cx="3997134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2778"/>
                    <a:gridCol w="1188132"/>
                    <a:gridCol w="756084"/>
                    <a:gridCol w="126014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t="-8197" r="-40461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 </a:t>
                          </a:r>
                          <a:r>
                            <a:rPr lang="en-AU" b="0" i="0" dirty="0" err="1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MVA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262097" t="-8197" r="-16693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400 V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t="-108197" r="-40461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b="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 kV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262097" t="-108197" r="-16693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sz="1800" i="0" dirty="0" smtClean="0">
                              <a:solidFill>
                                <a:srgbClr val="0033CC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 A</a:t>
                          </a:r>
                          <a:endParaRPr lang="en-AU" b="0" i="0" dirty="0">
                            <a:solidFill>
                              <a:srgbClr val="0033C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52637" y="4243870"/>
                <a:ext cx="4411851" cy="3929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ct val="4500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,000−40</m:t>
                          </m:r>
                        </m:e>
                      </m:d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𝑘𝑉𝐴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=1,960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𝑘𝑉𝐴</m:t>
                      </m:r>
                    </m:oMath>
                  </m:oMathPara>
                </a14:m>
                <a:endParaRPr lang="en-AU" sz="2000" baseline="-25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637" y="4243870"/>
                <a:ext cx="4411851" cy="392993"/>
              </a:xfrm>
              <a:prstGeom prst="rect">
                <a:avLst/>
              </a:prstGeom>
              <a:blipFill rotWithShape="1">
                <a:blip r:embed="rId3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752744" y="985411"/>
            <a:ext cx="64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645338" y="1376689"/>
            <a:ext cx="316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Connector 16"/>
          <p:cNvCxnSpPr/>
          <p:nvPr/>
        </p:nvCxnSpPr>
        <p:spPr>
          <a:xfrm>
            <a:off x="7186614" y="985411"/>
            <a:ext cx="154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52637" y="3618378"/>
                <a:ext cx="42054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=400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AU" sz="200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1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00=40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𝑘𝑉𝐴</m:t>
                      </m:r>
                    </m:oMath>
                  </m:oMathPara>
                </a14:m>
                <a:endParaRPr lang="en-AU" sz="2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637" y="3618378"/>
                <a:ext cx="4205447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311452" y="1376689"/>
            <a:ext cx="475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552637" y="4862246"/>
                <a:ext cx="3123099" cy="7269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I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AU" sz="2000" b="0" i="0" smtClean="0">
                                  <a:solidFill>
                                    <a:srgbClr val="0033CC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1,960</m:t>
                          </m:r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10</m:t>
                          </m:r>
                          <m:r>
                            <a:rPr lang="en-AU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𝑘</m:t>
                          </m:r>
                        </m:den>
                      </m:f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=196 </m:t>
                      </m:r>
                      <m:r>
                        <a:rPr lang="en-AU" sz="20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AU" sz="2000" dirty="0">
                  <a:solidFill>
                    <a:srgbClr val="0033CC"/>
                  </a:solidFill>
                  <a:latin typeface="Arial Narrow" pitchFamily="34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637" y="4862246"/>
                <a:ext cx="3123099" cy="7269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552637" y="2992886"/>
                <a:ext cx="248125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AU" sz="20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AU" sz="2000" i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AU" sz="20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AU" sz="2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AU" sz="2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AU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000" i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b>
                          <m:r>
                            <a:rPr lang="en-AU" sz="20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AU" sz="2000" dirty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637" y="2992886"/>
                <a:ext cx="2481257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323528" y="1972557"/>
            <a:ext cx="3322790" cy="2752587"/>
            <a:chOff x="395536" y="1972557"/>
            <a:chExt cx="3322790" cy="2752587"/>
          </a:xfrm>
        </p:grpSpPr>
        <p:sp>
          <p:nvSpPr>
            <p:cNvPr id="27" name="TextBox 26"/>
            <p:cNvSpPr txBox="1"/>
            <p:nvPr/>
          </p:nvSpPr>
          <p:spPr>
            <a:xfrm>
              <a:off x="1329941" y="4355812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Figure 21.12</a:t>
              </a:r>
              <a:endParaRPr lang="en-AU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1972557"/>
              <a:ext cx="3322790" cy="20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307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9" grpId="0" animBg="1"/>
      <p:bldP spid="11" grpId="0"/>
      <p:bldP spid="21" grpId="0"/>
      <p:bldP spid="2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0D990AC-5B57-4A00-8CDA-9EF73FA8B74C}" type="slidenum">
              <a:rPr lang="en-AU" altLang="en-US">
                <a:latin typeface="Arial Narrow" pitchFamily="34" charset="0"/>
              </a:rPr>
              <a:pPr eaLnBrk="1" hangingPunct="1"/>
              <a:t>41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Three-phase transformers</a:t>
            </a:r>
          </a:p>
        </p:txBody>
      </p:sp>
      <p:sp>
        <p:nvSpPr>
          <p:cNvPr id="44036" name="Rectangle 10"/>
          <p:cNvSpPr>
            <a:spLocks noChangeArrowheads="1"/>
          </p:cNvSpPr>
          <p:nvPr/>
        </p:nvSpPr>
        <p:spPr bwMode="auto">
          <a:xfrm>
            <a:off x="612775" y="4859338"/>
            <a:ext cx="7918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A three-phase power transformer is typically made up of three single-phase transformers with the coils on a common core</a:t>
            </a:r>
          </a:p>
        </p:txBody>
      </p:sp>
      <p:pic>
        <p:nvPicPr>
          <p:cNvPr id="44037" name="Picture 5" descr="Figure 21.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1474788"/>
            <a:ext cx="666115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725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760B0C9-9FBB-4A12-B44B-2F31CB5A70DA}" type="slidenum">
              <a:rPr lang="en-AU" altLang="en-US">
                <a:latin typeface="Arial Narrow" pitchFamily="34" charset="0"/>
              </a:rPr>
              <a:pPr eaLnBrk="1" hangingPunct="1"/>
              <a:t>42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cooling</a:t>
            </a: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0" y="3116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45061" name="Rectangle 11"/>
          <p:cNvSpPr>
            <a:spLocks noChangeArrowheads="1"/>
          </p:cNvSpPr>
          <p:nvPr/>
        </p:nvSpPr>
        <p:spPr bwMode="auto">
          <a:xfrm>
            <a:off x="0" y="30543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45062" name="Rectangle 13"/>
          <p:cNvSpPr>
            <a:spLocks noChangeArrowheads="1"/>
          </p:cNvSpPr>
          <p:nvPr/>
        </p:nvSpPr>
        <p:spPr bwMode="auto">
          <a:xfrm>
            <a:off x="468313" y="4859338"/>
            <a:ext cx="82073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Power transformers are usually cooled by circulating mineral oil through the windings, and cooling the oil by convection or forced air flow</a:t>
            </a:r>
          </a:p>
        </p:txBody>
      </p:sp>
      <p:pic>
        <p:nvPicPr>
          <p:cNvPr id="45063" name="Picture 7" descr="Figure 21.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484313"/>
            <a:ext cx="5759450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708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FB486F5-2CAD-4792-91DC-83763B8080BF}" type="slidenum">
              <a:rPr lang="en-AU" altLang="en-US">
                <a:latin typeface="Arial Narrow" pitchFamily="34" charset="0"/>
              </a:rPr>
              <a:pPr eaLnBrk="1" hangingPunct="1"/>
              <a:t>43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Transformer oil </a:t>
            </a:r>
          </a:p>
        </p:txBody>
      </p:sp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46085" name="Rectangle 16"/>
          <p:cNvSpPr>
            <a:spLocks noChangeArrowheads="1"/>
          </p:cNvSpPr>
          <p:nvPr/>
        </p:nvSpPr>
        <p:spPr bwMode="auto">
          <a:xfrm>
            <a:off x="612775" y="5111750"/>
            <a:ext cx="7918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2400">
                <a:latin typeface="Arial Narrow" pitchFamily="34" charset="0"/>
              </a:rPr>
              <a:t>The condition of transformer oil is indicated by its colour</a:t>
            </a:r>
          </a:p>
        </p:txBody>
      </p:sp>
      <p:pic>
        <p:nvPicPr>
          <p:cNvPr id="46086" name="Picture 6" descr="Figure 21.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562100"/>
            <a:ext cx="7799388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16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D1C7433-C8AF-44B7-B212-BBE8D64EFE41}" type="slidenum">
              <a:rPr lang="en-AU" altLang="en-US">
                <a:latin typeface="Arial Narrow" pitchFamily="34" charset="0"/>
              </a:rPr>
              <a:pPr eaLnBrk="1" hangingPunct="1"/>
              <a:t>44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dirty="0" smtClean="0">
                <a:solidFill>
                  <a:srgbClr val="3C9325"/>
                </a:solidFill>
                <a:cs typeface="Arial" pitchFamily="34" charset="0"/>
              </a:rPr>
              <a:t>Summing up – practical transformer</a:t>
            </a:r>
          </a:p>
        </p:txBody>
      </p:sp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38917" name="Rectangle 12"/>
          <p:cNvSpPr>
            <a:spLocks noChangeArrowheads="1"/>
          </p:cNvSpPr>
          <p:nvPr/>
        </p:nvSpPr>
        <p:spPr bwMode="auto">
          <a:xfrm>
            <a:off x="612775" y="1268760"/>
            <a:ext cx="7918450" cy="464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Losses are made up of iron and copper (I</a:t>
            </a:r>
            <a:r>
              <a:rPr lang="en-AU" altLang="en-US" sz="2800" baseline="30000" dirty="0">
                <a:latin typeface="Arial Narrow" pitchFamily="34" charset="0"/>
              </a:rPr>
              <a:t>2</a:t>
            </a:r>
            <a:r>
              <a:rPr lang="en-AU" altLang="en-US" sz="2800" dirty="0">
                <a:latin typeface="Arial Narrow" pitchFamily="34" charset="0"/>
              </a:rPr>
              <a:t>R) losses.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Losses cause heat which is removed in large transformers by circulating oil through the windings and core.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Eddy currents in the core are reduced by laminating the core.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Cores can be shell or core-type, power transformers are usually core-type, in some cases C-cores are used.</a:t>
            </a:r>
          </a:p>
        </p:txBody>
      </p:sp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218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A91E53D-C553-4283-9C8C-AD6F6C1B5C21}" type="slidenum">
              <a:rPr lang="en-AU" altLang="en-US">
                <a:latin typeface="Arial Narrow" pitchFamily="34" charset="0"/>
              </a:rPr>
              <a:pPr eaLnBrk="1" hangingPunct="1"/>
              <a:t>45</a:t>
            </a:fld>
            <a:endParaRPr lang="en-AU" altLang="en-US">
              <a:latin typeface="Arial Narrow" pitchFamily="34" charset="0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0"/>
            <a:ext cx="9144000" cy="1260475"/>
          </a:xfrm>
        </p:spPr>
        <p:txBody>
          <a:bodyPr wrap="square" tIns="10800" bIns="1080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AU" altLang="en-US" cap="none" smtClean="0">
                <a:solidFill>
                  <a:srgbClr val="3C9325"/>
                </a:solidFill>
                <a:cs typeface="Arial" pitchFamily="34" charset="0"/>
              </a:rPr>
              <a:t>Summing up – practical transformer (2)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>
              <a:latin typeface="Arial Narrow" pitchFamily="34" charset="0"/>
            </a:endParaRPr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611188" y="1268760"/>
            <a:ext cx="7921625" cy="397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Windings can be double-wound, side by side, or pancake, depending on the ratings of the transformer.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The volt-amp rating of the transformer determines the value of continuous secondary current the transformer can provide without overheating.</a:t>
            </a:r>
          </a:p>
          <a:p>
            <a:pPr marL="534988" indent="-534988" eaLnBrk="1" hangingPunct="1">
              <a:lnSpc>
                <a:spcPct val="120000"/>
              </a:lnSpc>
              <a:spcBef>
                <a:spcPts val="1200"/>
              </a:spcBef>
              <a:buFontTx/>
              <a:buChar char="•"/>
            </a:pPr>
            <a:r>
              <a:rPr lang="en-AU" altLang="en-US" sz="2800" dirty="0">
                <a:latin typeface="Arial Narrow" pitchFamily="34" charset="0"/>
              </a:rPr>
              <a:t>A three-phase transformer has a single multi-limb core with three single-phase windings.</a:t>
            </a:r>
          </a:p>
        </p:txBody>
      </p:sp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515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0275" y="1268760"/>
            <a:ext cx="7683450" cy="2880320"/>
          </a:xfrm>
          <a:prstGeom prst="rect">
            <a:avLst/>
          </a:prstGeom>
        </p:spPr>
        <p:txBody>
          <a:bodyPr vert="horz" wrap="square" lIns="91440" tIns="10800" rIns="91440" bIns="10800" numCol="1" rtlCol="0" anchor="b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4800" dirty="0">
                <a:solidFill>
                  <a:srgbClr val="3C9325"/>
                </a:solidFill>
                <a:ea typeface="+mj-ea"/>
              </a:rPr>
              <a:t>Practical Exercise </a:t>
            </a:r>
            <a:r>
              <a:rPr lang="pt-BR" sz="4800" dirty="0" smtClean="0">
                <a:solidFill>
                  <a:srgbClr val="3C9325"/>
                </a:solidFill>
                <a:ea typeface="+mj-ea"/>
              </a:rPr>
              <a:t>1</a:t>
            </a:r>
          </a:p>
          <a:p>
            <a:pPr algn="ctr"/>
            <a:endParaRPr lang="pt-BR" sz="4800" dirty="0">
              <a:solidFill>
                <a:srgbClr val="3C9325"/>
              </a:solidFill>
              <a:ea typeface="+mj-ea"/>
            </a:endParaRPr>
          </a:p>
          <a:p>
            <a:pPr algn="ctr"/>
            <a:endParaRPr lang="pt-BR" sz="4800" dirty="0" smtClean="0">
              <a:solidFill>
                <a:srgbClr val="3C9325"/>
              </a:solidFill>
              <a:ea typeface="+mj-ea"/>
            </a:endParaRPr>
          </a:p>
          <a:p>
            <a:pPr algn="ctr"/>
            <a:r>
              <a:rPr lang="pt-BR" sz="4800" dirty="0" smtClean="0">
                <a:solidFill>
                  <a:srgbClr val="3C9325"/>
                </a:solidFill>
                <a:ea typeface="+mj-ea"/>
              </a:rPr>
              <a:t>Transformer </a:t>
            </a:r>
            <a:r>
              <a:rPr lang="pt-BR" sz="4800" dirty="0">
                <a:solidFill>
                  <a:srgbClr val="3C9325"/>
                </a:solidFill>
                <a:ea typeface="+mj-ea"/>
              </a:rPr>
              <a:t>Ratios</a:t>
            </a:r>
            <a:endParaRPr lang="en-AU" sz="4800" dirty="0">
              <a:solidFill>
                <a:srgbClr val="3C9325"/>
              </a:solidFill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4208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624424" y="1412776"/>
            <a:ext cx="1692000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827584" y="1700808"/>
            <a:ext cx="936000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38"/>
          <a:stretch/>
        </p:blipFill>
        <p:spPr bwMode="auto">
          <a:xfrm>
            <a:off x="637533" y="404664"/>
            <a:ext cx="7868935" cy="139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31445"/>
            <a:ext cx="768290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746630"/>
            <a:ext cx="5112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solidFill>
                  <a:srgbClr val="FF0000"/>
                </a:solidFill>
              </a:rPr>
              <a:t>NOTE:	No practical for AC Machines Test #1</a:t>
            </a:r>
            <a:endParaRPr lang="en-AU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2996952"/>
            <a:ext cx="5112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solidFill>
                  <a:srgbClr val="FF0000"/>
                </a:solidFill>
              </a:rPr>
              <a:t>NOTE:	No practical for AC Machines Test #1</a:t>
            </a:r>
            <a:endParaRPr lang="en-AU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4288" y="2744924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04/03/19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3259723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25/03/19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4288" y="4257092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13/05/19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4941168"/>
            <a:ext cx="1342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FF0000"/>
                </a:solidFill>
              </a:rPr>
              <a:t>17/06/19</a:t>
            </a:r>
            <a:endParaRPr lang="en-A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68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09"/>
          <a:stretch/>
        </p:blipFill>
        <p:spPr bwMode="auto">
          <a:xfrm>
            <a:off x="2070000" y="116632"/>
            <a:ext cx="5040000" cy="571032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494000" y="3986509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58000" y="1282574"/>
            <a:ext cx="461665" cy="19802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DC Theory</a:t>
            </a:r>
            <a:endParaRPr lang="en-AU" b="1" u="sng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215516" y="116632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</p:spTree>
    <p:extLst>
      <p:ext uri="{BB962C8B-B14F-4D97-AF65-F5344CB8AC3E}">
        <p14:creationId xmlns:p14="http://schemas.microsoft.com/office/powerpoint/2010/main" val="392849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7" b="1"/>
          <a:stretch/>
        </p:blipFill>
        <p:spPr bwMode="auto">
          <a:xfrm>
            <a:off x="2052000" y="143838"/>
            <a:ext cx="5040000" cy="506837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476000" y="1160748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77052" y="1445145"/>
            <a:ext cx="738664" cy="2196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Electromagnetism &amp; DC Machines</a:t>
            </a:r>
            <a:endParaRPr lang="en-AU" b="1" u="sng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76000" y="3969060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215516" y="279203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</p:spTree>
    <p:extLst>
      <p:ext uri="{BB962C8B-B14F-4D97-AF65-F5344CB8AC3E}">
        <p14:creationId xmlns:p14="http://schemas.microsoft.com/office/powerpoint/2010/main" val="238746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0" b="1"/>
          <a:stretch/>
        </p:blipFill>
        <p:spPr bwMode="auto">
          <a:xfrm>
            <a:off x="2052000" y="80628"/>
            <a:ext cx="5040000" cy="2766967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476000" y="1160748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77052" y="2331000"/>
            <a:ext cx="461665" cy="2196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AC Theory</a:t>
            </a:r>
            <a:endParaRPr lang="en-AU" b="1" u="sng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892"/>
          <a:stretch/>
        </p:blipFill>
        <p:spPr bwMode="auto">
          <a:xfrm>
            <a:off x="2052000" y="3068960"/>
            <a:ext cx="5040000" cy="278731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476000" y="5337212"/>
            <a:ext cx="5616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215516" y="279203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</p:spTree>
    <p:extLst>
      <p:ext uri="{BB962C8B-B14F-4D97-AF65-F5344CB8AC3E}">
        <p14:creationId xmlns:p14="http://schemas.microsoft.com/office/powerpoint/2010/main" val="426453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6" b="17336"/>
          <a:stretch/>
        </p:blipFill>
        <p:spPr bwMode="auto">
          <a:xfrm>
            <a:off x="1734052" y="44624"/>
            <a:ext cx="7313457" cy="594066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127509" y="1304764"/>
            <a:ext cx="7920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27509" y="4869160"/>
            <a:ext cx="7920000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5004" y="2096852"/>
            <a:ext cx="738664" cy="19802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b="1" u="sng" dirty="0" smtClean="0">
                <a:solidFill>
                  <a:srgbClr val="FF0000"/>
                </a:solidFill>
              </a:rPr>
              <a:t>Transformers &amp; Rotary Machines</a:t>
            </a:r>
            <a:endParaRPr lang="en-AU" b="1" u="sng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215516" y="279203"/>
            <a:ext cx="185448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000" b="1" u="sng" dirty="0" smtClean="0"/>
              <a:t>Formulae Sheets</a:t>
            </a:r>
            <a:endParaRPr lang="en-AU" sz="2000" b="1" u="sng" dirty="0"/>
          </a:p>
        </p:txBody>
      </p:sp>
    </p:spTree>
    <p:extLst>
      <p:ext uri="{BB962C8B-B14F-4D97-AF65-F5344CB8AC3E}">
        <p14:creationId xmlns:p14="http://schemas.microsoft.com/office/powerpoint/2010/main" val="287270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1394</Words>
  <Application>Microsoft Office PowerPoint</Application>
  <PresentationFormat>On-screen Show (4:3)</PresentationFormat>
  <Paragraphs>409</Paragraphs>
  <Slides>46</Slides>
  <Notes>34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Arial Narrow</vt:lpstr>
      <vt:lpstr>Calibri</vt:lpstr>
      <vt:lpstr>Cambria Math</vt:lpstr>
      <vt:lpstr>Futura Condensed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this chapter</vt:lpstr>
      <vt:lpstr>Contents</vt:lpstr>
      <vt:lpstr>Contents (2)</vt:lpstr>
      <vt:lpstr>PowerPoint Presentation</vt:lpstr>
      <vt:lpstr>21.1 Introduction</vt:lpstr>
      <vt:lpstr>Power transformers</vt:lpstr>
      <vt:lpstr>21.2 The ideal transformer</vt:lpstr>
      <vt:lpstr>Operating principles</vt:lpstr>
      <vt:lpstr>Operating principles (2)</vt:lpstr>
      <vt:lpstr>Operating Principles - Video</vt:lpstr>
      <vt:lpstr>Transformer circuit symbols</vt:lpstr>
      <vt:lpstr>Induced voltage value</vt:lpstr>
      <vt:lpstr>PowerPoint Presentation</vt:lpstr>
      <vt:lpstr>Transformation ratio</vt:lpstr>
      <vt:lpstr>Transformation ratio</vt:lpstr>
      <vt:lpstr>PowerPoint Presentation</vt:lpstr>
      <vt:lpstr>Power ratio</vt:lpstr>
      <vt:lpstr>PowerPoint Presentation</vt:lpstr>
      <vt:lpstr>Current ratios</vt:lpstr>
      <vt:lpstr>PowerPoint Presentation</vt:lpstr>
      <vt:lpstr>Summing up </vt:lpstr>
      <vt:lpstr>21.2 The practical transformer</vt:lpstr>
      <vt:lpstr>Core construction</vt:lpstr>
      <vt:lpstr>Single-phase transformer cores</vt:lpstr>
      <vt:lpstr>Shell type transformer core</vt:lpstr>
      <vt:lpstr>C-core</vt:lpstr>
      <vt:lpstr>Toroidal core</vt:lpstr>
      <vt:lpstr>PowerPoint Presentation</vt:lpstr>
      <vt:lpstr>Transformer ratings</vt:lpstr>
      <vt:lpstr>PowerPoint Presentation</vt:lpstr>
      <vt:lpstr>Three-phase transformers</vt:lpstr>
      <vt:lpstr>Transformer cooling</vt:lpstr>
      <vt:lpstr>Transformer oil </vt:lpstr>
      <vt:lpstr>Summing up – practical transformer</vt:lpstr>
      <vt:lpstr>Summing up – practical transformer (2)</vt:lpstr>
      <vt:lpstr>PowerPoint Presentation</vt:lpstr>
    </vt:vector>
  </TitlesOfParts>
  <Company>Cengage Learning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James, Michael</cp:lastModifiedBy>
  <cp:revision>5</cp:revision>
  <dcterms:created xsi:type="dcterms:W3CDTF">2012-01-23T05:41:48Z</dcterms:created>
  <dcterms:modified xsi:type="dcterms:W3CDTF">2019-01-30T01:45:17Z</dcterms:modified>
</cp:coreProperties>
</file>