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348" r:id="rId2"/>
    <p:sldId id="331" r:id="rId3"/>
    <p:sldId id="332" r:id="rId4"/>
    <p:sldId id="333" r:id="rId5"/>
    <p:sldId id="334" r:id="rId6"/>
    <p:sldId id="335" r:id="rId7"/>
    <p:sldId id="336" r:id="rId8"/>
    <p:sldId id="337" r:id="rId9"/>
    <p:sldId id="338" r:id="rId10"/>
    <p:sldId id="339" r:id="rId11"/>
    <p:sldId id="340" r:id="rId12"/>
    <p:sldId id="341" r:id="rId13"/>
    <p:sldId id="345" r:id="rId14"/>
    <p:sldId id="342" r:id="rId15"/>
    <p:sldId id="347" r:id="rId16"/>
    <p:sldId id="343" r:id="rId17"/>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9325"/>
    <a:srgbClr val="482A06"/>
    <a:srgbClr val="163F3A"/>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86" autoAdjust="0"/>
    <p:restoredTop sz="86979" autoAdjust="0"/>
  </p:normalViewPr>
  <p:slideViewPr>
    <p:cSldViewPr snapToObjects="1" showGuides="1">
      <p:cViewPr varScale="1">
        <p:scale>
          <a:sx n="95" d="100"/>
          <a:sy n="95" d="100"/>
        </p:scale>
        <p:origin x="-1290" y="-96"/>
      </p:cViewPr>
      <p:guideLst>
        <p:guide orient="horz" pos="2160"/>
        <p:guide pos="2880"/>
      </p:guideLst>
    </p:cSldViewPr>
  </p:slideViewPr>
  <p:outlineViewPr>
    <p:cViewPr>
      <p:scale>
        <a:sx n="33" d="100"/>
        <a:sy n="33" d="100"/>
      </p:scale>
      <p:origin x="0" y="337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4"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Arial Narrow" pitchFamily="34" charset="0"/>
                <a:cs typeface="+mn-cs"/>
              </a:defRPr>
            </a:lvl1pPr>
          </a:lstStyle>
          <a:p>
            <a:pPr>
              <a:defRPr/>
            </a:pPr>
            <a:fld id="{07ED64B8-A9BA-421B-868F-C098D6F37434}" type="datetimeFigureOut">
              <a:rPr lang="en-US"/>
              <a:pPr>
                <a:defRPr/>
              </a:pPr>
              <a:t>1/29/2019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Narrow" pitchFamily="34" charset="0"/>
              </a:defRPr>
            </a:lvl1pPr>
          </a:lstStyle>
          <a:p>
            <a:fld id="{F46375C7-8490-426C-981A-02EB68509808}" type="slidenum">
              <a:rPr lang="en-US" altLang="en-US"/>
              <a:pPr/>
              <a:t>‹#›</a:t>
            </a:fld>
            <a:endParaRPr lang="en-US" altLang="en-US"/>
          </a:p>
        </p:txBody>
      </p:sp>
    </p:spTree>
    <p:extLst>
      <p:ext uri="{BB962C8B-B14F-4D97-AF65-F5344CB8AC3E}">
        <p14:creationId xmlns:p14="http://schemas.microsoft.com/office/powerpoint/2010/main" val="255611368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29-Jan-19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1</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92452AF-C737-41B2-A00B-81803A57EE80}" type="datetime5">
              <a:rPr lang="en-AU" smtClean="0"/>
              <a:pPr fontAlgn="base">
                <a:spcBef>
                  <a:spcPct val="0"/>
                </a:spcBef>
                <a:spcAft>
                  <a:spcPct val="0"/>
                </a:spcAft>
                <a:defRPr/>
              </a:pPr>
              <a:t>29-Jan-19</a:t>
            </a:fld>
            <a:endParaRPr lang="en-AU" smtClean="0"/>
          </a:p>
        </p:txBody>
      </p:sp>
      <p:sp>
        <p:nvSpPr>
          <p:cNvPr id="1843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761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09EE2F4-5A3D-4B31-9A48-F3F3E3C8A69A}" type="slidenum">
              <a:rPr lang="en-AU" altLang="en-US"/>
              <a:pPr>
                <a:spcBef>
                  <a:spcPct val="0"/>
                </a:spcBef>
              </a:pPr>
              <a:t>10</a:t>
            </a:fld>
            <a:endParaRPr lang="en-AU" altLang="en-US"/>
          </a:p>
        </p:txBody>
      </p:sp>
      <p:sp>
        <p:nvSpPr>
          <p:cNvPr id="1761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21.45</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4CD81F2-DC31-47CA-ADAD-02BBF0D10613}" type="datetime5">
              <a:rPr lang="en-AU" smtClean="0"/>
              <a:pPr fontAlgn="base">
                <a:spcBef>
                  <a:spcPct val="0"/>
                </a:spcBef>
                <a:spcAft>
                  <a:spcPct val="0"/>
                </a:spcAft>
                <a:defRPr/>
              </a:pPr>
              <a:t>29-Jan-19</a:t>
            </a:fld>
            <a:endParaRPr lang="en-AU" smtClean="0"/>
          </a:p>
        </p:txBody>
      </p:sp>
      <p:sp>
        <p:nvSpPr>
          <p:cNvPr id="1853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781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1BD6B95-BADC-46D3-83D0-51BD91B47D9E}" type="slidenum">
              <a:rPr lang="en-AU" altLang="en-US"/>
              <a:pPr>
                <a:spcBef>
                  <a:spcPct val="0"/>
                </a:spcBef>
              </a:pPr>
              <a:t>11</a:t>
            </a:fld>
            <a:endParaRPr lang="en-AU" altLang="en-US"/>
          </a:p>
        </p:txBody>
      </p:sp>
      <p:sp>
        <p:nvSpPr>
          <p:cNvPr id="1781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65D0290-3A3B-4F65-9547-C975D61818E5}" type="datetime5">
              <a:rPr lang="en-AU" smtClean="0"/>
              <a:pPr fontAlgn="base">
                <a:spcBef>
                  <a:spcPct val="0"/>
                </a:spcBef>
                <a:spcAft>
                  <a:spcPct val="0"/>
                </a:spcAft>
                <a:defRPr/>
              </a:pPr>
              <a:t>29-Jan-19</a:t>
            </a:fld>
            <a:endParaRPr lang="en-AU" smtClean="0"/>
          </a:p>
        </p:txBody>
      </p:sp>
      <p:sp>
        <p:nvSpPr>
          <p:cNvPr id="1863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02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54DF24-E389-4ECE-A6EC-A6DCA5C7FE5B}" type="slidenum">
              <a:rPr lang="en-AU" altLang="en-US"/>
              <a:pPr>
                <a:spcBef>
                  <a:spcPct val="0"/>
                </a:spcBef>
              </a:pPr>
              <a:t>12</a:t>
            </a:fld>
            <a:endParaRPr lang="en-AU" altLang="en-US"/>
          </a:p>
        </p:txBody>
      </p:sp>
      <p:sp>
        <p:nvSpPr>
          <p:cNvPr id="1802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AF38E76-8FF2-42C6-B1C2-7C65F76DF9D5}" type="datetime5">
              <a:rPr lang="en-AU" smtClean="0"/>
              <a:pPr fontAlgn="base">
                <a:spcBef>
                  <a:spcPct val="0"/>
                </a:spcBef>
                <a:spcAft>
                  <a:spcPct val="0"/>
                </a:spcAft>
                <a:defRPr/>
              </a:pPr>
              <a:t>29-Jan-19</a:t>
            </a:fld>
            <a:endParaRPr lang="en-AU" smtClean="0"/>
          </a:p>
        </p:txBody>
      </p:sp>
      <p:sp>
        <p:nvSpPr>
          <p:cNvPr id="1873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22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33F5CFE-D6C0-4FD3-AD78-2E7E5C780EBD}" type="slidenum">
              <a:rPr lang="en-AU" altLang="en-US"/>
              <a:pPr>
                <a:spcBef>
                  <a:spcPct val="0"/>
                </a:spcBef>
              </a:pPr>
              <a:t>13</a:t>
            </a:fld>
            <a:endParaRPr lang="en-AU" altLang="en-US"/>
          </a:p>
        </p:txBody>
      </p:sp>
      <p:sp>
        <p:nvSpPr>
          <p:cNvPr id="1822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854919B-DEDB-4B69-8EA5-7626E7EDA834}" type="datetime5">
              <a:rPr lang="en-AU" smtClean="0"/>
              <a:pPr fontAlgn="base">
                <a:spcBef>
                  <a:spcPct val="0"/>
                </a:spcBef>
                <a:spcAft>
                  <a:spcPct val="0"/>
                </a:spcAft>
                <a:defRPr/>
              </a:pPr>
              <a:t>29-Jan-19</a:t>
            </a:fld>
            <a:endParaRPr lang="en-AU" smtClean="0"/>
          </a:p>
        </p:txBody>
      </p:sp>
      <p:sp>
        <p:nvSpPr>
          <p:cNvPr id="1884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43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751DF91-FC6C-41FE-AB19-BBB60FF1FC4B}" type="slidenum">
              <a:rPr lang="en-AU" altLang="en-US"/>
              <a:pPr>
                <a:spcBef>
                  <a:spcPct val="0"/>
                </a:spcBef>
              </a:pPr>
              <a:t>14</a:t>
            </a:fld>
            <a:endParaRPr lang="en-AU" altLang="en-US"/>
          </a:p>
        </p:txBody>
      </p:sp>
      <p:sp>
        <p:nvSpPr>
          <p:cNvPr id="1843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7BFEE42-8650-40A2-9F6E-D78B78D4DE71}" type="datetime5">
              <a:rPr lang="en-AU" smtClean="0"/>
              <a:pPr fontAlgn="base">
                <a:spcBef>
                  <a:spcPct val="0"/>
                </a:spcBef>
                <a:spcAft>
                  <a:spcPct val="0"/>
                </a:spcAft>
                <a:defRPr/>
              </a:pPr>
              <a:t>29-Jan-19</a:t>
            </a:fld>
            <a:endParaRPr lang="en-AU" smtClean="0"/>
          </a:p>
        </p:txBody>
      </p:sp>
      <p:sp>
        <p:nvSpPr>
          <p:cNvPr id="1894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63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0F70C11-8517-41C0-BC88-DC7DBA0512D4}" type="slidenum">
              <a:rPr lang="en-AU" altLang="en-US"/>
              <a:pPr>
                <a:spcBef>
                  <a:spcPct val="0"/>
                </a:spcBef>
              </a:pPr>
              <a:t>15</a:t>
            </a:fld>
            <a:endParaRPr lang="en-AU" altLang="en-US"/>
          </a:p>
        </p:txBody>
      </p:sp>
      <p:sp>
        <p:nvSpPr>
          <p:cNvPr id="1863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175010F-3BF9-48B6-803D-C4D6F71A8313}" type="datetime5">
              <a:rPr lang="en-AU" smtClean="0"/>
              <a:pPr fontAlgn="base">
                <a:spcBef>
                  <a:spcPct val="0"/>
                </a:spcBef>
                <a:spcAft>
                  <a:spcPct val="0"/>
                </a:spcAft>
                <a:defRPr/>
              </a:pPr>
              <a:t>29-Jan-19</a:t>
            </a:fld>
            <a:endParaRPr lang="en-AU" smtClean="0"/>
          </a:p>
        </p:txBody>
      </p:sp>
      <p:sp>
        <p:nvSpPr>
          <p:cNvPr id="1914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84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89DFEB6-A9B6-48B1-B640-07F835643178}" type="slidenum">
              <a:rPr lang="en-AU" altLang="en-US"/>
              <a:pPr>
                <a:spcBef>
                  <a:spcPct val="0"/>
                </a:spcBef>
              </a:pPr>
              <a:t>16</a:t>
            </a:fld>
            <a:endParaRPr lang="en-AU" altLang="en-US"/>
          </a:p>
        </p:txBody>
      </p:sp>
      <p:sp>
        <p:nvSpPr>
          <p:cNvPr id="1884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CFFD83C-2CD3-4263-A24B-C7E998738908}" type="datetime5">
              <a:rPr lang="en-AU" smtClean="0"/>
              <a:pPr fontAlgn="base">
                <a:spcBef>
                  <a:spcPct val="0"/>
                </a:spcBef>
                <a:spcAft>
                  <a:spcPct val="0"/>
                </a:spcAft>
                <a:defRPr/>
              </a:pPr>
              <a:t>29-Jan-19</a:t>
            </a:fld>
            <a:endParaRPr lang="en-AU" smtClean="0"/>
          </a:p>
        </p:txBody>
      </p:sp>
      <p:sp>
        <p:nvSpPr>
          <p:cNvPr id="1761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597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D609C40-44D1-4005-AD14-EF39F82B8BA9}" type="slidenum">
              <a:rPr lang="en-AU" altLang="en-US"/>
              <a:pPr>
                <a:spcBef>
                  <a:spcPct val="0"/>
                </a:spcBef>
              </a:pPr>
              <a:t>2</a:t>
            </a:fld>
            <a:endParaRPr lang="en-AU" altLang="en-US"/>
          </a:p>
        </p:txBody>
      </p:sp>
      <p:sp>
        <p:nvSpPr>
          <p:cNvPr id="1597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21.39</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6A17512-FA88-45F1-9752-A6452455512D}" type="datetime5">
              <a:rPr lang="en-AU" smtClean="0"/>
              <a:pPr fontAlgn="base">
                <a:spcBef>
                  <a:spcPct val="0"/>
                </a:spcBef>
                <a:spcAft>
                  <a:spcPct val="0"/>
                </a:spcAft>
                <a:defRPr/>
              </a:pPr>
              <a:t>29-Jan-19</a:t>
            </a:fld>
            <a:endParaRPr lang="en-AU" smtClean="0"/>
          </a:p>
        </p:txBody>
      </p:sp>
      <p:sp>
        <p:nvSpPr>
          <p:cNvPr id="1771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17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6CF4C54-F836-44B1-84F9-A51AD0B87469}" type="slidenum">
              <a:rPr lang="en-AU" altLang="en-US"/>
              <a:pPr>
                <a:spcBef>
                  <a:spcPct val="0"/>
                </a:spcBef>
              </a:pPr>
              <a:t>3</a:t>
            </a:fld>
            <a:endParaRPr lang="en-AU" altLang="en-US"/>
          </a:p>
        </p:txBody>
      </p:sp>
      <p:sp>
        <p:nvSpPr>
          <p:cNvPr id="1617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21.40</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2410605-5188-4BA2-B395-C765A265D498}" type="datetime5">
              <a:rPr lang="en-AU" smtClean="0"/>
              <a:pPr fontAlgn="base">
                <a:spcBef>
                  <a:spcPct val="0"/>
                </a:spcBef>
                <a:spcAft>
                  <a:spcPct val="0"/>
                </a:spcAft>
                <a:defRPr/>
              </a:pPr>
              <a:t>29-Jan-19</a:t>
            </a:fld>
            <a:endParaRPr lang="en-AU" smtClean="0"/>
          </a:p>
        </p:txBody>
      </p:sp>
      <p:sp>
        <p:nvSpPr>
          <p:cNvPr id="1781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38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5666413-99CB-420A-A050-F1AFEA283524}" type="slidenum">
              <a:rPr lang="en-AU" altLang="en-US"/>
              <a:pPr>
                <a:spcBef>
                  <a:spcPct val="0"/>
                </a:spcBef>
              </a:pPr>
              <a:t>4</a:t>
            </a:fld>
            <a:endParaRPr lang="en-AU" altLang="en-US"/>
          </a:p>
        </p:txBody>
      </p:sp>
      <p:sp>
        <p:nvSpPr>
          <p:cNvPr id="1638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1C1FE33-7AC0-47D2-8F7B-D1B969EBE470}" type="datetime5">
              <a:rPr lang="en-AU" smtClean="0"/>
              <a:pPr fontAlgn="base">
                <a:spcBef>
                  <a:spcPct val="0"/>
                </a:spcBef>
                <a:spcAft>
                  <a:spcPct val="0"/>
                </a:spcAft>
                <a:defRPr/>
              </a:pPr>
              <a:t>29-Jan-19</a:t>
            </a:fld>
            <a:endParaRPr lang="en-AU" smtClean="0"/>
          </a:p>
        </p:txBody>
      </p:sp>
      <p:sp>
        <p:nvSpPr>
          <p:cNvPr id="1792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58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FA56243-C868-4C26-A99E-A9BE38745ECD}" type="slidenum">
              <a:rPr lang="en-AU" altLang="en-US"/>
              <a:pPr>
                <a:spcBef>
                  <a:spcPct val="0"/>
                </a:spcBef>
              </a:pPr>
              <a:t>5</a:t>
            </a:fld>
            <a:endParaRPr lang="en-AU" altLang="en-US"/>
          </a:p>
        </p:txBody>
      </p:sp>
      <p:sp>
        <p:nvSpPr>
          <p:cNvPr id="1658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21.41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65BC2E6-7F9D-4BFC-857C-707554055677}" type="datetime5">
              <a:rPr lang="en-AU" smtClean="0"/>
              <a:pPr fontAlgn="base">
                <a:spcBef>
                  <a:spcPct val="0"/>
                </a:spcBef>
                <a:spcAft>
                  <a:spcPct val="0"/>
                </a:spcAft>
                <a:defRPr/>
              </a:pPr>
              <a:t>29-Jan-19</a:t>
            </a:fld>
            <a:endParaRPr lang="en-AU" smtClean="0"/>
          </a:p>
        </p:txBody>
      </p:sp>
      <p:sp>
        <p:nvSpPr>
          <p:cNvPr id="1802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79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86F9226-9D8C-470B-9A61-7FB191CA3B2D}" type="slidenum">
              <a:rPr lang="en-AU" altLang="en-US"/>
              <a:pPr>
                <a:spcBef>
                  <a:spcPct val="0"/>
                </a:spcBef>
              </a:pPr>
              <a:t>6</a:t>
            </a:fld>
            <a:endParaRPr lang="en-AU" altLang="en-US"/>
          </a:p>
        </p:txBody>
      </p:sp>
      <p:sp>
        <p:nvSpPr>
          <p:cNvPr id="1679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21.42</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72DFF8B-0A6C-4EC9-AB0B-B3EB3C00075E}" type="datetime5">
              <a:rPr lang="en-AU" smtClean="0"/>
              <a:pPr fontAlgn="base">
                <a:spcBef>
                  <a:spcPct val="0"/>
                </a:spcBef>
                <a:spcAft>
                  <a:spcPct val="0"/>
                </a:spcAft>
                <a:defRPr/>
              </a:pPr>
              <a:t>29-Jan-19</a:t>
            </a:fld>
            <a:endParaRPr lang="en-AU" smtClean="0"/>
          </a:p>
        </p:txBody>
      </p:sp>
      <p:sp>
        <p:nvSpPr>
          <p:cNvPr id="1812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99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6989EAC-8194-443D-8085-9DAC8FB841AB}" type="slidenum">
              <a:rPr lang="en-AU" altLang="en-US"/>
              <a:pPr>
                <a:spcBef>
                  <a:spcPct val="0"/>
                </a:spcBef>
              </a:pPr>
              <a:t>7</a:t>
            </a:fld>
            <a:endParaRPr lang="en-AU" altLang="en-US"/>
          </a:p>
        </p:txBody>
      </p:sp>
      <p:sp>
        <p:nvSpPr>
          <p:cNvPr id="1699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21.43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BBB0A22-DBE7-4A8A-8C2F-373DF36FD940}" type="datetime5">
              <a:rPr lang="en-AU" smtClean="0"/>
              <a:pPr fontAlgn="base">
                <a:spcBef>
                  <a:spcPct val="0"/>
                </a:spcBef>
                <a:spcAft>
                  <a:spcPct val="0"/>
                </a:spcAft>
                <a:defRPr/>
              </a:pPr>
              <a:t>29-Jan-19</a:t>
            </a:fld>
            <a:endParaRPr lang="en-AU" smtClean="0"/>
          </a:p>
        </p:txBody>
      </p:sp>
      <p:sp>
        <p:nvSpPr>
          <p:cNvPr id="1822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720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6867773-C2F6-4736-957C-A361FBA467D9}" type="slidenum">
              <a:rPr lang="en-AU" altLang="en-US"/>
              <a:pPr>
                <a:spcBef>
                  <a:spcPct val="0"/>
                </a:spcBef>
              </a:pPr>
              <a:t>8</a:t>
            </a:fld>
            <a:endParaRPr lang="en-AU" altLang="en-US"/>
          </a:p>
        </p:txBody>
      </p:sp>
      <p:sp>
        <p:nvSpPr>
          <p:cNvPr id="1720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21.44</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F175BA6-2621-445D-BDBD-893E7F3CE843}" type="datetime5">
              <a:rPr lang="en-AU" smtClean="0"/>
              <a:pPr fontAlgn="base">
                <a:spcBef>
                  <a:spcPct val="0"/>
                </a:spcBef>
                <a:spcAft>
                  <a:spcPct val="0"/>
                </a:spcAft>
                <a:defRPr/>
              </a:pPr>
              <a:t>29-Jan-19</a:t>
            </a:fld>
            <a:endParaRPr lang="en-AU" smtClean="0"/>
          </a:p>
        </p:txBody>
      </p:sp>
      <p:sp>
        <p:nvSpPr>
          <p:cNvPr id="1832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740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9F8E592-B00F-4D3E-9F28-AB63694F3A7A}" type="slidenum">
              <a:rPr lang="en-AU" altLang="en-US"/>
              <a:pPr>
                <a:spcBef>
                  <a:spcPct val="0"/>
                </a:spcBef>
              </a:pPr>
              <a:t>9</a:t>
            </a:fld>
            <a:endParaRPr lang="en-AU" altLang="en-US"/>
          </a:p>
        </p:txBody>
      </p:sp>
      <p:sp>
        <p:nvSpPr>
          <p:cNvPr id="1740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fld id="{7C528E6D-1176-4969-8805-527FCF64241F}" type="datetimeFigureOut">
              <a:rPr lang="en-US"/>
              <a:pPr>
                <a:defRPr/>
              </a:pPr>
              <a:t>1/29/2019</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Narrow" pitchFamily="34" charset="0"/>
              </a:defRPr>
            </a:lvl1pPr>
          </a:lstStyle>
          <a:p>
            <a:fld id="{8B5F3754-6089-4805-AE8E-ED676A697E9A}" type="slidenum">
              <a:rPr lang="en-US" altLang="en-US"/>
              <a:pPr/>
              <a:t>‹#›</a:t>
            </a:fld>
            <a:endParaRPr lang="en-US" altLang="en-US"/>
          </a:p>
        </p:txBody>
      </p:sp>
    </p:spTree>
    <p:extLst>
      <p:ext uri="{BB962C8B-B14F-4D97-AF65-F5344CB8AC3E}">
        <p14:creationId xmlns:p14="http://schemas.microsoft.com/office/powerpoint/2010/main" val="2326027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vl1pPr>
          </a:lstStyle>
          <a:p>
            <a:r>
              <a:rPr lang="en-AU"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Tree>
    <p:extLst>
      <p:ext uri="{BB962C8B-B14F-4D97-AF65-F5344CB8AC3E}">
        <p14:creationId xmlns:p14="http://schemas.microsoft.com/office/powerpoint/2010/main" val="34531119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SecondClick to edit Master title style</a:t>
            </a:r>
            <a:endParaRPr lang="en-US" altLang="en-US" smtClean="0"/>
          </a:p>
          <a:p>
            <a:pPr lvl="1"/>
            <a:r>
              <a:rPr lang="en-AU" altLang="en-US" smtClean="0"/>
              <a:t>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Lst>
  <p:txStyles>
    <p:titleStyle>
      <a:lvl1pPr algn="ctr" defTabSz="457200" rtl="0" eaLnBrk="0" fontAlgn="base" hangingPunct="0">
        <a:spcBef>
          <a:spcPct val="0"/>
        </a:spcBef>
        <a:spcAft>
          <a:spcPct val="0"/>
        </a:spcAft>
        <a:defRPr sz="4000" kern="1200" cap="all">
          <a:solidFill>
            <a:srgbClr val="008000"/>
          </a:solidFill>
          <a:latin typeface="Arial Narrow" pitchFamily="34" charset="0"/>
          <a:ea typeface="+mj-ea"/>
          <a:cs typeface="Arial"/>
        </a:defRPr>
      </a:lvl1pPr>
      <a:lvl2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2pPr>
      <a:lvl3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3pPr>
      <a:lvl4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4pPr>
      <a:lvl5pPr algn="ctr" defTabSz="457200" rtl="0" eaLnBrk="0" fontAlgn="base" hangingPunct="0">
        <a:spcBef>
          <a:spcPct val="0"/>
        </a:spcBef>
        <a:spcAft>
          <a:spcPct val="0"/>
        </a:spcAft>
        <a:defRPr sz="4000">
          <a:solidFill>
            <a:srgbClr val="008000"/>
          </a:solidFill>
          <a:latin typeface="Arial Narrow" pitchFamily="34" charset="0"/>
          <a:cs typeface="Arial" pitchFamily="34" charset="0"/>
        </a:defRPr>
      </a:lvl5pPr>
      <a:lvl6pPr marL="457200" algn="ctr" defTabSz="457200" rtl="0" fontAlgn="base">
        <a:spcBef>
          <a:spcPct val="0"/>
        </a:spcBef>
        <a:spcAft>
          <a:spcPct val="0"/>
        </a:spcAft>
        <a:defRPr sz="4000">
          <a:solidFill>
            <a:srgbClr val="008000"/>
          </a:solidFill>
          <a:latin typeface="Arial Narrow" pitchFamily="34" charset="0"/>
          <a:cs typeface="Arial" pitchFamily="34" charset="0"/>
        </a:defRPr>
      </a:lvl6pPr>
      <a:lvl7pPr marL="914400" algn="ctr" defTabSz="457200" rtl="0" fontAlgn="base">
        <a:spcBef>
          <a:spcPct val="0"/>
        </a:spcBef>
        <a:spcAft>
          <a:spcPct val="0"/>
        </a:spcAft>
        <a:defRPr sz="4000">
          <a:solidFill>
            <a:srgbClr val="008000"/>
          </a:solidFill>
          <a:latin typeface="Arial Narrow" pitchFamily="34" charset="0"/>
          <a:cs typeface="Arial" pitchFamily="34" charset="0"/>
        </a:defRPr>
      </a:lvl7pPr>
      <a:lvl8pPr marL="1371600" algn="ctr" defTabSz="457200" rtl="0" fontAlgn="base">
        <a:spcBef>
          <a:spcPct val="0"/>
        </a:spcBef>
        <a:spcAft>
          <a:spcPct val="0"/>
        </a:spcAft>
        <a:defRPr sz="4000">
          <a:solidFill>
            <a:srgbClr val="008000"/>
          </a:solidFill>
          <a:latin typeface="Arial Narrow" pitchFamily="34" charset="0"/>
          <a:cs typeface="Arial" pitchFamily="34" charset="0"/>
        </a:defRPr>
      </a:lvl8pPr>
      <a:lvl9pPr marL="1828800" algn="ctr" defTabSz="457200" rtl="0" fontAlgn="base">
        <a:spcBef>
          <a:spcPct val="0"/>
        </a:spcBef>
        <a:spcAft>
          <a:spcPct val="0"/>
        </a:spcAft>
        <a:defRPr sz="4000">
          <a:solidFill>
            <a:srgbClr val="008000"/>
          </a:solidFill>
          <a:latin typeface="Arial Narrow"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Arial Narrow" pitchFamily="34" charset="0"/>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Arial Narrow" pitchFamily="34" charset="0"/>
          <a:ea typeface="+mn-ea"/>
          <a:cs typeface="Arial"/>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Arial Narrow" pitchFamily="34" charset="0"/>
          <a:ea typeface="+mn-ea"/>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3.xml"/><Relationship Id="rId7" Type="http://schemas.openxmlformats.org/officeDocument/2006/relationships/image" Target="../media/image10.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4.w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16.xml"/><Relationship Id="rId7" Type="http://schemas.openxmlformats.org/officeDocument/2006/relationships/image" Target="../media/image16.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8.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17.w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32000" y="116632"/>
            <a:ext cx="8280000" cy="568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800" dirty="0">
                <a:solidFill>
                  <a:srgbClr val="3C9325"/>
                </a:solidFill>
                <a:latin typeface="Arial Narrow" pitchFamily="34" charset="0"/>
              </a:rPr>
              <a:t>Lesson 7</a:t>
            </a:r>
          </a:p>
          <a:p>
            <a:pPr algn="ctr" eaLnBrk="1" hangingPunct="1"/>
            <a:r>
              <a:rPr lang="en-AU" altLang="en-US" sz="4800" dirty="0" smtClean="0">
                <a:solidFill>
                  <a:srgbClr val="3C9325"/>
                </a:solidFill>
                <a:latin typeface="Arial Narrow" pitchFamily="34" charset="0"/>
              </a:rPr>
              <a:t>Chapter </a:t>
            </a:r>
            <a:r>
              <a:rPr lang="en-AU" altLang="en-US" sz="4800" dirty="0">
                <a:solidFill>
                  <a:srgbClr val="3C9325"/>
                </a:solidFill>
                <a:latin typeface="Arial Narrow" pitchFamily="34" charset="0"/>
              </a:rPr>
              <a:t>21</a:t>
            </a:r>
          </a:p>
          <a:p>
            <a:pPr algn="ctr" eaLnBrk="1" hangingPunct="1"/>
            <a:r>
              <a:rPr lang="en-AU" altLang="en-US" sz="4800" dirty="0" smtClean="0">
                <a:solidFill>
                  <a:srgbClr val="3C9325"/>
                </a:solidFill>
                <a:latin typeface="Arial Narrow" pitchFamily="34" charset="0"/>
              </a:rPr>
              <a:t>Transformers</a:t>
            </a:r>
          </a:p>
          <a:p>
            <a:pPr algn="ctr" eaLnBrk="1" hangingPunct="1"/>
            <a:endParaRPr lang="en-AU" altLang="en-US" sz="4800" dirty="0" smtClean="0">
              <a:solidFill>
                <a:srgbClr val="3C9325"/>
              </a:solidFill>
              <a:latin typeface="Arial Narrow" pitchFamily="34" charset="0"/>
            </a:endParaRPr>
          </a:p>
          <a:p>
            <a:pPr algn="ctr" eaLnBrk="1" hangingPunct="1"/>
            <a:r>
              <a:rPr lang="en-AU" altLang="en-US" sz="4800" u="sng" dirty="0" smtClean="0">
                <a:solidFill>
                  <a:srgbClr val="3C9325"/>
                </a:solidFill>
                <a:latin typeface="Arial Narrow" pitchFamily="34" charset="0"/>
              </a:rPr>
              <a:t>Sections</a:t>
            </a:r>
          </a:p>
          <a:p>
            <a:pPr marL="1619250" indent="-1619250" defTabSz="428625" eaLnBrk="1" hangingPunct="1"/>
            <a:r>
              <a:rPr lang="en-AU" altLang="en-US" sz="4800" dirty="0">
                <a:solidFill>
                  <a:srgbClr val="3C9325"/>
                </a:solidFill>
                <a:latin typeface="Arial Narrow" pitchFamily="34" charset="0"/>
              </a:rPr>
              <a:t>21.10	</a:t>
            </a:r>
            <a:r>
              <a:rPr lang="en-AU" altLang="en-US" sz="4800" dirty="0" smtClean="0">
                <a:solidFill>
                  <a:srgbClr val="3C9325"/>
                </a:solidFill>
                <a:latin typeface="Arial Narrow" pitchFamily="34" charset="0"/>
              </a:rPr>
              <a:t>Auto transformers</a:t>
            </a:r>
            <a:endParaRPr lang="en-AU" altLang="en-US" sz="4800" dirty="0">
              <a:solidFill>
                <a:srgbClr val="3C9325"/>
              </a:solidFill>
              <a:latin typeface="Arial Narrow" pitchFamily="34" charset="0"/>
            </a:endParaRPr>
          </a:p>
          <a:p>
            <a:pPr marL="1619250" indent="-1619250" defTabSz="428625" eaLnBrk="1" hangingPunct="1"/>
            <a:r>
              <a:rPr lang="en-AU" altLang="en-US" sz="4800" dirty="0" smtClean="0">
                <a:solidFill>
                  <a:srgbClr val="3C9325"/>
                </a:solidFill>
                <a:latin typeface="Arial Narrow" pitchFamily="34" charset="0"/>
              </a:rPr>
              <a:t>21.11</a:t>
            </a:r>
            <a:r>
              <a:rPr lang="en-AU" altLang="en-US" sz="4800" dirty="0">
                <a:solidFill>
                  <a:srgbClr val="3C9325"/>
                </a:solidFill>
                <a:latin typeface="Arial Narrow" pitchFamily="34" charset="0"/>
              </a:rPr>
              <a:t>	</a:t>
            </a:r>
            <a:r>
              <a:rPr lang="en-AU" altLang="en-US" sz="4800" dirty="0" smtClean="0">
                <a:solidFill>
                  <a:srgbClr val="3C9325"/>
                </a:solidFill>
                <a:latin typeface="Arial Narrow" pitchFamily="34" charset="0"/>
              </a:rPr>
              <a:t>Instrument transformers</a:t>
            </a:r>
            <a:endParaRPr lang="en-AU" altLang="en-US" sz="4800" dirty="0">
              <a:solidFill>
                <a:srgbClr val="3C9325"/>
              </a:solidFill>
              <a:latin typeface="Arial Narrow" pitchFamily="34" charset="0"/>
            </a:endParaRPr>
          </a:p>
          <a:p>
            <a:pPr marL="1619250" indent="-1619250" defTabSz="428625" eaLnBrk="1" hangingPunct="1"/>
            <a:r>
              <a:rPr lang="en-AU" altLang="en-US" sz="4800" dirty="0" smtClean="0">
                <a:solidFill>
                  <a:srgbClr val="3C9325"/>
                </a:solidFill>
                <a:latin typeface="Arial Narrow" pitchFamily="34" charset="0"/>
              </a:rPr>
              <a:t>21.12	Insulation resistance test</a:t>
            </a:r>
            <a:endParaRPr lang="en-AU" altLang="en-US" sz="4800" dirty="0">
              <a:solidFill>
                <a:srgbClr val="3C9325"/>
              </a:solidFill>
              <a:latin typeface="Futura Condensed"/>
            </a:endParaRPr>
          </a:p>
        </p:txBody>
      </p:sp>
      <p:sp>
        <p:nvSpPr>
          <p:cNvPr id="2" name="Oval 1"/>
          <p:cNvSpPr/>
          <p:nvPr/>
        </p:nvSpPr>
        <p:spPr>
          <a:xfrm>
            <a:off x="8820472" y="5949280"/>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1273708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Typical insulation resistance tests (IRT)</a:t>
            </a:r>
          </a:p>
        </p:txBody>
      </p:sp>
      <p:sp>
        <p:nvSpPr>
          <p:cNvPr id="17510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75108" name="Rectangle 6"/>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Measuring the insulation resistance between transformer windings with a 10 kV insulation resistance tester</a:t>
            </a:r>
          </a:p>
        </p:txBody>
      </p:sp>
      <p:pic>
        <p:nvPicPr>
          <p:cNvPr id="175109" name="Picture 6" descr="Figure 21.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660525"/>
            <a:ext cx="8170862"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a:t>
            </a:r>
          </a:p>
        </p:txBody>
      </p:sp>
      <p:sp>
        <p:nvSpPr>
          <p:cNvPr id="17715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0117" name="Rectangle 4"/>
          <p:cNvSpPr>
            <a:spLocks noChangeArrowheads="1"/>
          </p:cNvSpPr>
          <p:nvPr/>
        </p:nvSpPr>
        <p:spPr bwMode="auto">
          <a:xfrm>
            <a:off x="611188" y="1412875"/>
            <a:ext cx="7921625"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600"/>
              </a:spcBef>
              <a:buFontTx/>
              <a:buChar char="•"/>
            </a:pPr>
            <a:r>
              <a:rPr lang="en-AU" altLang="en-US" sz="2800"/>
              <a:t>An auto-transformer has a single winding shared by the primary and secondary terminals. They can be step up, step down or variable (variac) and they do not isolate the HV side from the LV side. </a:t>
            </a:r>
          </a:p>
          <a:p>
            <a:pPr eaLnBrk="1" hangingPunct="1">
              <a:spcBef>
                <a:spcPts val="600"/>
              </a:spcBef>
              <a:buFontTx/>
              <a:buChar char="•"/>
            </a:pPr>
            <a:r>
              <a:rPr lang="en-AU" altLang="en-US" sz="2800"/>
              <a:t>Instrument transformers are used to measure and monitor very high values of voltage and current. They are used in metering, protection and control systems.</a:t>
            </a:r>
          </a:p>
          <a:p>
            <a:pPr eaLnBrk="1" hangingPunct="1">
              <a:spcBef>
                <a:spcPts val="600"/>
              </a:spcBef>
              <a:buFontTx/>
              <a:buChar char="•"/>
            </a:pPr>
            <a:r>
              <a:rPr lang="en-AU" altLang="en-US" sz="2800"/>
              <a:t>An insulation resistance test measure the leakage resistance between transformer windings, and the windings and earth.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011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011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01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a:t>
            </a:r>
          </a:p>
        </p:txBody>
      </p:sp>
      <p:sp>
        <p:nvSpPr>
          <p:cNvPr id="17920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249" name="Rectangle 6"/>
          <p:cNvSpPr>
            <a:spLocks noChangeArrowheads="1"/>
          </p:cNvSpPr>
          <p:nvPr/>
        </p:nvSpPr>
        <p:spPr bwMode="auto">
          <a:xfrm>
            <a:off x="612775" y="1511300"/>
            <a:ext cx="7918450" cy="2678113"/>
          </a:xfrm>
          <a:prstGeom prst="rect">
            <a:avLst/>
          </a:prstGeom>
          <a:noFill/>
          <a:ln w="9525">
            <a:noFill/>
            <a:miter lim="800000"/>
            <a:headEnd/>
            <a:tailEnd/>
          </a:ln>
        </p:spPr>
        <p:txBody>
          <a:bodyPr>
            <a:spAutoFit/>
          </a:bodyPr>
          <a:lstStyle/>
          <a:p>
            <a:pPr algn="ctr" eaLnBrk="1" fontAlgn="auto" hangingPunct="1">
              <a:spcBef>
                <a:spcPts val="0"/>
              </a:spcBef>
              <a:spcAft>
                <a:spcPts val="0"/>
              </a:spcAft>
              <a:defRPr/>
            </a:pPr>
            <a:r>
              <a:rPr lang="en-AU" sz="2800" dirty="0">
                <a:latin typeface="Arial Narrow" pitchFamily="34" charset="0"/>
                <a:cs typeface="+mn-cs"/>
              </a:rPr>
              <a:t>V = 4.44 </a:t>
            </a:r>
            <a:r>
              <a:rPr lang="en-AU" sz="2800" dirty="0" err="1">
                <a:latin typeface="Arial Narrow" pitchFamily="34" charset="0"/>
                <a:cs typeface="+mn-cs"/>
              </a:rPr>
              <a:t>Nf</a:t>
            </a:r>
            <a:r>
              <a:rPr lang="el-GR" sz="2800" dirty="0">
                <a:latin typeface="Arial Narrow" pitchFamily="34" charset="0"/>
                <a:cs typeface="Times New Roman" pitchFamily="18" charset="0"/>
              </a:rPr>
              <a:t>Φ</a:t>
            </a:r>
            <a:r>
              <a:rPr lang="en-AU" sz="2800" baseline="-25000" dirty="0">
                <a:latin typeface="Arial Narrow" pitchFamily="34" charset="0"/>
                <a:cs typeface="+mn-cs"/>
              </a:rPr>
              <a:t>max</a:t>
            </a:r>
            <a:r>
              <a:rPr lang="en-AU" sz="2800" dirty="0">
                <a:latin typeface="Arial Narrow" pitchFamily="34" charset="0"/>
                <a:cs typeface="+mn-cs"/>
              </a:rPr>
              <a:t> </a:t>
            </a:r>
          </a:p>
          <a:p>
            <a:pPr eaLnBrk="1" fontAlgn="auto" hangingPunct="1">
              <a:spcBef>
                <a:spcPts val="0"/>
              </a:spcBef>
              <a:spcAft>
                <a:spcPts val="0"/>
              </a:spcAft>
              <a:defRPr/>
            </a:pPr>
            <a:r>
              <a:rPr lang="en-AU" sz="2800" dirty="0">
                <a:latin typeface="Arial Narrow" pitchFamily="34" charset="0"/>
                <a:cs typeface="+mn-cs"/>
              </a:rPr>
              <a:t>where: </a:t>
            </a:r>
          </a:p>
          <a:p>
            <a:pPr marL="179388" indent="-179388" eaLnBrk="1" fontAlgn="auto" hangingPunct="1">
              <a:spcBef>
                <a:spcPts val="0"/>
              </a:spcBef>
              <a:spcAft>
                <a:spcPts val="0"/>
              </a:spcAft>
              <a:buFont typeface="Arial" pitchFamily="34" charset="0"/>
              <a:buChar char="•"/>
              <a:defRPr/>
            </a:pPr>
            <a:r>
              <a:rPr lang="en-AU" sz="2800" dirty="0">
                <a:latin typeface="Arial Narrow" pitchFamily="34" charset="0"/>
                <a:cs typeface="+mn-cs"/>
              </a:rPr>
              <a:t>V = RMS value of the induced voltage, </a:t>
            </a:r>
          </a:p>
          <a:p>
            <a:pPr marL="179388" indent="-179388" eaLnBrk="1" fontAlgn="auto" hangingPunct="1">
              <a:spcBef>
                <a:spcPts val="0"/>
              </a:spcBef>
              <a:spcAft>
                <a:spcPts val="0"/>
              </a:spcAft>
              <a:buFont typeface="Arial" pitchFamily="34" charset="0"/>
              <a:buChar char="•"/>
              <a:defRPr/>
            </a:pPr>
            <a:r>
              <a:rPr lang="en-AU" sz="2800" dirty="0">
                <a:latin typeface="Arial Narrow" pitchFamily="34" charset="0"/>
                <a:cs typeface="+mn-cs"/>
              </a:rPr>
              <a:t>N = number of turns on the coil</a:t>
            </a:r>
          </a:p>
          <a:p>
            <a:pPr marL="179388" indent="-179388" eaLnBrk="1" fontAlgn="auto" hangingPunct="1">
              <a:spcBef>
                <a:spcPts val="0"/>
              </a:spcBef>
              <a:spcAft>
                <a:spcPts val="0"/>
              </a:spcAft>
              <a:buFont typeface="Arial" pitchFamily="34" charset="0"/>
              <a:buChar char="•"/>
              <a:defRPr/>
            </a:pPr>
            <a:r>
              <a:rPr lang="en-AU" sz="2800" dirty="0">
                <a:latin typeface="Arial Narrow" pitchFamily="34" charset="0"/>
                <a:cs typeface="+mn-cs"/>
              </a:rPr>
              <a:t>f = frequency of the voltage in hertz</a:t>
            </a:r>
          </a:p>
          <a:p>
            <a:pPr marL="179388" indent="-179388" eaLnBrk="1" fontAlgn="auto" hangingPunct="1">
              <a:spcBef>
                <a:spcPts val="0"/>
              </a:spcBef>
              <a:spcAft>
                <a:spcPts val="0"/>
              </a:spcAft>
              <a:buFont typeface="Arial" pitchFamily="34" charset="0"/>
              <a:buChar char="•"/>
              <a:defRPr/>
            </a:pPr>
            <a:r>
              <a:rPr lang="el-GR" sz="2800" dirty="0">
                <a:latin typeface="Arial Narrow" pitchFamily="34" charset="0"/>
                <a:cs typeface="Times New Roman" pitchFamily="18" charset="0"/>
              </a:rPr>
              <a:t>Φ</a:t>
            </a:r>
            <a:r>
              <a:rPr lang="en-AU" sz="2800" baseline="-25000" dirty="0">
                <a:latin typeface="Arial Narrow" pitchFamily="34" charset="0"/>
                <a:cs typeface="+mn-cs"/>
              </a:rPr>
              <a:t>max</a:t>
            </a:r>
            <a:r>
              <a:rPr lang="en-AU" sz="2800" dirty="0">
                <a:latin typeface="Arial Narrow" pitchFamily="34" charset="0"/>
                <a:cs typeface="+mn-cs"/>
              </a:rPr>
              <a:t> = maximum magnetic flux in webers.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4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24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24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(2)</a:t>
            </a:r>
          </a:p>
        </p:txBody>
      </p:sp>
      <p:sp>
        <p:nvSpPr>
          <p:cNvPr id="18125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249" name="Rectangle 6"/>
          <p:cNvSpPr>
            <a:spLocks noChangeArrowheads="1"/>
          </p:cNvSpPr>
          <p:nvPr/>
        </p:nvSpPr>
        <p:spPr bwMode="auto">
          <a:xfrm>
            <a:off x="612775" y="1341438"/>
            <a:ext cx="7918450" cy="4278312"/>
          </a:xfrm>
          <a:prstGeom prst="rect">
            <a:avLst/>
          </a:prstGeom>
          <a:noFill/>
          <a:ln w="9525">
            <a:noFill/>
            <a:miter lim="800000"/>
            <a:headEnd/>
            <a:tailEnd/>
          </a:ln>
        </p:spPr>
        <p:txBody>
          <a:bodyPr>
            <a:spAutoFit/>
          </a:bodyPr>
          <a:lstStyle/>
          <a:p>
            <a:pPr eaLnBrk="1" fontAlgn="auto" hangingPunct="1">
              <a:spcBef>
                <a:spcPts val="0"/>
              </a:spcBef>
              <a:spcAft>
                <a:spcPts val="0"/>
              </a:spcAft>
              <a:defRPr/>
            </a:pPr>
            <a:endParaRPr lang="en-AU" sz="2800" dirty="0">
              <a:latin typeface="Arial Narrow" pitchFamily="34" charset="0"/>
              <a:cs typeface="+mn-cs"/>
            </a:endParaRPr>
          </a:p>
          <a:p>
            <a:pPr eaLnBrk="1" fontAlgn="auto" hangingPunct="1">
              <a:spcBef>
                <a:spcPts val="0"/>
              </a:spcBef>
              <a:spcAft>
                <a:spcPts val="0"/>
              </a:spcAft>
              <a:defRPr/>
            </a:pPr>
            <a:endParaRPr lang="en-AU" sz="2800" dirty="0">
              <a:latin typeface="Arial Narrow" pitchFamily="34" charset="0"/>
              <a:cs typeface="+mn-cs"/>
            </a:endParaRPr>
          </a:p>
          <a:p>
            <a:pPr eaLnBrk="1" fontAlgn="auto" hangingPunct="1">
              <a:spcBef>
                <a:spcPts val="0"/>
              </a:spcBef>
              <a:spcAft>
                <a:spcPts val="0"/>
              </a:spcAft>
              <a:defRPr/>
            </a:pPr>
            <a:r>
              <a:rPr lang="en-AU" sz="2800" dirty="0">
                <a:latin typeface="Arial Narrow" pitchFamily="34" charset="0"/>
                <a:cs typeface="+mn-cs"/>
              </a:rPr>
              <a:t>where:</a:t>
            </a:r>
          </a:p>
          <a:p>
            <a:pPr eaLnBrk="1" fontAlgn="auto" hangingPunct="1">
              <a:spcBef>
                <a:spcPts val="0"/>
              </a:spcBef>
              <a:spcAft>
                <a:spcPts val="0"/>
              </a:spcAft>
              <a:defRPr/>
            </a:pPr>
            <a:endParaRPr lang="en-AU" sz="2800" dirty="0">
              <a:latin typeface="Arial Narrow" pitchFamily="34" charset="0"/>
              <a:cs typeface="+mn-cs"/>
            </a:endParaRPr>
          </a:p>
          <a:p>
            <a:pPr marL="1168400" indent="-1168400" eaLnBrk="1" fontAlgn="auto" hangingPunct="1">
              <a:spcBef>
                <a:spcPts val="0"/>
              </a:spcBef>
              <a:spcAft>
                <a:spcPts val="1200"/>
              </a:spcAft>
              <a:buFont typeface="Arial" pitchFamily="34" charset="0"/>
              <a:buChar char="•"/>
              <a:defRPr/>
            </a:pPr>
            <a:r>
              <a:rPr lang="en-AU" sz="2800" dirty="0">
                <a:latin typeface="Arial Narrow" pitchFamily="34" charset="0"/>
                <a:cs typeface="+mn-cs"/>
              </a:rPr>
              <a:t>transformer voltage ration</a:t>
            </a:r>
          </a:p>
          <a:p>
            <a:pPr marL="1168400" indent="-1168400" eaLnBrk="1" fontAlgn="auto" hangingPunct="1">
              <a:spcBef>
                <a:spcPts val="0"/>
              </a:spcBef>
              <a:spcAft>
                <a:spcPts val="0"/>
              </a:spcAft>
              <a:buFont typeface="Arial" pitchFamily="34" charset="0"/>
              <a:buChar char="•"/>
              <a:defRPr/>
            </a:pPr>
            <a:endParaRPr lang="en-AU" sz="2800" dirty="0">
              <a:latin typeface="Arial Narrow" pitchFamily="34" charset="0"/>
              <a:cs typeface="+mn-cs"/>
            </a:endParaRPr>
          </a:p>
          <a:p>
            <a:pPr marL="1168400" indent="-1168400" eaLnBrk="1" fontAlgn="auto" hangingPunct="1">
              <a:spcBef>
                <a:spcPts val="0"/>
              </a:spcBef>
              <a:spcAft>
                <a:spcPts val="1200"/>
              </a:spcAft>
              <a:buFont typeface="Arial" pitchFamily="34" charset="0"/>
              <a:buChar char="•"/>
              <a:defRPr/>
            </a:pPr>
            <a:r>
              <a:rPr lang="en-AU" sz="2800" dirty="0">
                <a:latin typeface="Arial Narrow" pitchFamily="34" charset="0"/>
                <a:cs typeface="+mn-cs"/>
              </a:rPr>
              <a:t>current ratio</a:t>
            </a:r>
          </a:p>
          <a:p>
            <a:pPr marL="1168400" indent="-1168400" eaLnBrk="1" fontAlgn="auto" hangingPunct="1">
              <a:spcBef>
                <a:spcPts val="0"/>
              </a:spcBef>
              <a:spcAft>
                <a:spcPts val="0"/>
              </a:spcAft>
              <a:buFont typeface="Arial" pitchFamily="34" charset="0"/>
              <a:buChar char="•"/>
              <a:defRPr/>
            </a:pPr>
            <a:endParaRPr lang="en-AU" sz="2800" dirty="0">
              <a:latin typeface="Arial Narrow" pitchFamily="34" charset="0"/>
              <a:cs typeface="+mn-cs"/>
            </a:endParaRPr>
          </a:p>
          <a:p>
            <a:pPr marL="1168400" indent="-1168400" eaLnBrk="1" fontAlgn="auto" hangingPunct="1">
              <a:spcBef>
                <a:spcPts val="0"/>
              </a:spcBef>
              <a:spcAft>
                <a:spcPts val="0"/>
              </a:spcAft>
              <a:buFont typeface="Arial" pitchFamily="34" charset="0"/>
              <a:buChar char="•"/>
              <a:defRPr/>
            </a:pPr>
            <a:r>
              <a:rPr lang="en-AU" sz="2800" dirty="0">
                <a:latin typeface="Arial Narrow" pitchFamily="34" charset="0"/>
                <a:cs typeface="+mn-cs"/>
              </a:rPr>
              <a:t>turns ratio.</a:t>
            </a:r>
          </a:p>
        </p:txBody>
      </p:sp>
      <p:graphicFrame>
        <p:nvGraphicFramePr>
          <p:cNvPr id="181253" name="Object 9"/>
          <p:cNvGraphicFramePr>
            <a:graphicFrameLocks noChangeAspect="1"/>
          </p:cNvGraphicFramePr>
          <p:nvPr/>
        </p:nvGraphicFramePr>
        <p:xfrm>
          <a:off x="3635375" y="1566863"/>
          <a:ext cx="1944688" cy="898525"/>
        </p:xfrm>
        <a:graphic>
          <a:graphicData uri="http://schemas.openxmlformats.org/presentationml/2006/ole">
            <mc:AlternateContent xmlns:mc="http://schemas.openxmlformats.org/markup-compatibility/2006">
              <mc:Choice xmlns:v="urn:schemas-microsoft-com:vml" Requires="v">
                <p:oleObj spid="_x0000_s181313" name="Equation" r:id="rId4" imgW="1981200" imgH="914400" progId="">
                  <p:embed/>
                </p:oleObj>
              </mc:Choice>
              <mc:Fallback>
                <p:oleObj name="Equation" r:id="rId4" imgW="1981200" imgH="914400" progId="">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375" y="1566863"/>
                        <a:ext cx="1944688"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3" name="Object 10"/>
          <p:cNvGraphicFramePr>
            <a:graphicFrameLocks noChangeAspect="1"/>
          </p:cNvGraphicFramePr>
          <p:nvPr/>
        </p:nvGraphicFramePr>
        <p:xfrm>
          <a:off x="971550" y="2924175"/>
          <a:ext cx="736600" cy="914400"/>
        </p:xfrm>
        <a:graphic>
          <a:graphicData uri="http://schemas.openxmlformats.org/presentationml/2006/ole">
            <mc:AlternateContent xmlns:mc="http://schemas.openxmlformats.org/markup-compatibility/2006">
              <mc:Choice xmlns:v="urn:schemas-microsoft-com:vml" Requires="v">
                <p:oleObj spid="_x0000_s181314" name="Equation" r:id="rId6" imgW="736600" imgH="914400" progId="">
                  <p:embed/>
                </p:oleObj>
              </mc:Choice>
              <mc:Fallback>
                <p:oleObj name="Equation" r:id="rId6" imgW="736600" imgH="914400" progId="">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550" y="2924175"/>
                        <a:ext cx="736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4" name="Object 11"/>
          <p:cNvGraphicFramePr>
            <a:graphicFrameLocks noChangeAspect="1"/>
          </p:cNvGraphicFramePr>
          <p:nvPr/>
        </p:nvGraphicFramePr>
        <p:xfrm>
          <a:off x="971550" y="4941888"/>
          <a:ext cx="787400" cy="914400"/>
        </p:xfrm>
        <a:graphic>
          <a:graphicData uri="http://schemas.openxmlformats.org/presentationml/2006/ole">
            <mc:AlternateContent xmlns:mc="http://schemas.openxmlformats.org/markup-compatibility/2006">
              <mc:Choice xmlns:v="urn:schemas-microsoft-com:vml" Requires="v">
                <p:oleObj spid="_x0000_s181315" name="Equation" r:id="rId8" imgW="787400" imgH="914400" progId="">
                  <p:embed/>
                </p:oleObj>
              </mc:Choice>
              <mc:Fallback>
                <p:oleObj name="Equation" r:id="rId8" imgW="787400" imgH="914400" progId="">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1550" y="4941888"/>
                        <a:ext cx="787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5" name="Object 13"/>
          <p:cNvGraphicFramePr>
            <a:graphicFrameLocks noChangeAspect="1"/>
          </p:cNvGraphicFramePr>
          <p:nvPr/>
        </p:nvGraphicFramePr>
        <p:xfrm>
          <a:off x="971550" y="3933825"/>
          <a:ext cx="635000" cy="914400"/>
        </p:xfrm>
        <a:graphic>
          <a:graphicData uri="http://schemas.openxmlformats.org/presentationml/2006/ole">
            <mc:AlternateContent xmlns:mc="http://schemas.openxmlformats.org/markup-compatibility/2006">
              <mc:Choice xmlns:v="urn:schemas-microsoft-com:vml" Requires="v">
                <p:oleObj spid="_x0000_s181316" name="Equation" r:id="rId10" imgW="635000" imgH="914400" progId="">
                  <p:embed/>
                </p:oleObj>
              </mc:Choice>
              <mc:Fallback>
                <p:oleObj name="Equation" r:id="rId10" imgW="635000" imgH="914400" progId="">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1550" y="3933825"/>
                        <a:ext cx="635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9">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0249">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4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249">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(3)</a:t>
            </a:r>
          </a:p>
        </p:txBody>
      </p:sp>
      <p:sp>
        <p:nvSpPr>
          <p:cNvPr id="18329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83300" name="Object 15"/>
          <p:cNvGraphicFramePr>
            <a:graphicFrameLocks noChangeAspect="1"/>
          </p:cNvGraphicFramePr>
          <p:nvPr/>
        </p:nvGraphicFramePr>
        <p:xfrm>
          <a:off x="2114550" y="1511300"/>
          <a:ext cx="4905375" cy="931863"/>
        </p:xfrm>
        <a:graphic>
          <a:graphicData uri="http://schemas.openxmlformats.org/presentationml/2006/ole">
            <mc:AlternateContent xmlns:mc="http://schemas.openxmlformats.org/markup-compatibility/2006">
              <mc:Choice xmlns:v="urn:schemas-microsoft-com:vml" Requires="v">
                <p:oleObj spid="_x0000_s183316" name="Equation" r:id="rId4" imgW="2006600" imgH="381000" progId="">
                  <p:embed/>
                </p:oleObj>
              </mc:Choice>
              <mc:Fallback>
                <p:oleObj name="Equation" r:id="rId4" imgW="2006600" imgH="381000" progId="">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4550" y="1511300"/>
                        <a:ext cx="4905375"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2" name="Rectangle 16"/>
          <p:cNvSpPr>
            <a:spLocks noChangeArrowheads="1"/>
          </p:cNvSpPr>
          <p:nvPr/>
        </p:nvSpPr>
        <p:spPr bwMode="auto">
          <a:xfrm>
            <a:off x="612775" y="2339975"/>
            <a:ext cx="79184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9388" indent="-179388">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r>
              <a:rPr lang="en-AU" altLang="en-US" sz="2800"/>
              <a:t>where:</a:t>
            </a:r>
          </a:p>
          <a:p>
            <a:pPr eaLnBrk="1" hangingPunct="1">
              <a:spcBef>
                <a:spcPct val="0"/>
              </a:spcBef>
            </a:pPr>
            <a:r>
              <a:rPr lang="en-AU" altLang="en-US" sz="2800"/>
              <a:t>V</a:t>
            </a:r>
            <a:r>
              <a:rPr lang="en-AU" altLang="en-US" sz="2800" baseline="-25000"/>
              <a:t>NL</a:t>
            </a:r>
            <a:r>
              <a:rPr lang="en-AU" altLang="en-US" sz="2800"/>
              <a:t> = unloaded secondary voltage</a:t>
            </a:r>
          </a:p>
          <a:p>
            <a:pPr eaLnBrk="1" hangingPunct="1">
              <a:spcBef>
                <a:spcPct val="0"/>
              </a:spcBef>
            </a:pPr>
            <a:r>
              <a:rPr lang="en-AU" altLang="en-US" sz="2800"/>
              <a:t>V</a:t>
            </a:r>
            <a:r>
              <a:rPr lang="en-AU" altLang="en-US" sz="2800" baseline="-25000"/>
              <a:t>FL</a:t>
            </a:r>
            <a:r>
              <a:rPr lang="en-AU" altLang="en-US" sz="2800"/>
              <a:t> = loaded secondary voltage.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27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27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3" name="Rectangle 22"/>
          <p:cNvSpPr>
            <a:spLocks noChangeArrowheads="1"/>
          </p:cNvSpPr>
          <p:nvPr/>
        </p:nvSpPr>
        <p:spPr bwMode="auto">
          <a:xfrm>
            <a:off x="612775" y="1839913"/>
            <a:ext cx="6437313"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9pPr>
          </a:lstStyle>
          <a:p>
            <a:pPr eaLnBrk="1" hangingPunct="1">
              <a:spcBef>
                <a:spcPts val="600"/>
              </a:spcBef>
              <a:buFontTx/>
              <a:buNone/>
            </a:pPr>
            <a:r>
              <a:rPr lang="en-AU" altLang="en-US" sz="2800"/>
              <a:t>efficiency:   </a:t>
            </a:r>
          </a:p>
          <a:p>
            <a:pPr eaLnBrk="1" hangingPunct="1">
              <a:spcBef>
                <a:spcPts val="2400"/>
              </a:spcBef>
              <a:spcAft>
                <a:spcPts val="1200"/>
              </a:spcAft>
              <a:buFontTx/>
              <a:buChar char="•"/>
            </a:pPr>
            <a:r>
              <a:rPr lang="en-AU" altLang="en-US" sz="2800"/>
              <a:t>P</a:t>
            </a:r>
            <a:r>
              <a:rPr lang="en-AU" altLang="en-US" sz="2800" baseline="-25000"/>
              <a:t>IN</a:t>
            </a:r>
            <a:r>
              <a:rPr lang="en-AU" altLang="en-US" sz="2800"/>
              <a:t> = V</a:t>
            </a:r>
            <a:r>
              <a:rPr lang="en-AU" altLang="en-US" sz="2800" baseline="-25000"/>
              <a:t>1</a:t>
            </a:r>
            <a:r>
              <a:rPr lang="en-AU" altLang="en-US" sz="2800"/>
              <a:t>I</a:t>
            </a:r>
            <a:r>
              <a:rPr lang="en-AU" altLang="en-US" sz="2800" baseline="-25000"/>
              <a:t>1</a:t>
            </a:r>
            <a:r>
              <a:rPr lang="en-AU" altLang="en-US" sz="2800"/>
              <a:t>λ</a:t>
            </a:r>
            <a:r>
              <a:rPr lang="en-AU" altLang="en-US" sz="2800" baseline="-25000"/>
              <a:t>1</a:t>
            </a:r>
            <a:r>
              <a:rPr lang="en-AU" altLang="en-US" sz="2800"/>
              <a:t>, P</a:t>
            </a:r>
            <a:r>
              <a:rPr lang="en-AU" altLang="en-US" sz="2800" baseline="-25000"/>
              <a:t>OUT</a:t>
            </a:r>
            <a:r>
              <a:rPr lang="en-AU" altLang="en-US" sz="2800"/>
              <a:t> = V</a:t>
            </a:r>
            <a:r>
              <a:rPr lang="en-AU" altLang="en-US" sz="2800" baseline="-25000"/>
              <a:t>2</a:t>
            </a:r>
            <a:r>
              <a:rPr lang="en-AU" altLang="en-US" sz="2800"/>
              <a:t>I</a:t>
            </a:r>
            <a:r>
              <a:rPr lang="en-AU" altLang="en-US" sz="2800" baseline="-25000"/>
              <a:t>2</a:t>
            </a:r>
            <a:r>
              <a:rPr lang="en-AU" altLang="en-US" sz="2800"/>
              <a:t>λ</a:t>
            </a:r>
            <a:r>
              <a:rPr lang="en-AU" altLang="en-US" sz="2800" baseline="-25000"/>
              <a:t>2</a:t>
            </a:r>
            <a:r>
              <a:rPr lang="en-AU" altLang="en-US" sz="2800"/>
              <a:t> (single-phase)</a:t>
            </a:r>
          </a:p>
          <a:p>
            <a:pPr eaLnBrk="1" hangingPunct="1">
              <a:spcBef>
                <a:spcPct val="35000"/>
              </a:spcBef>
              <a:buFontTx/>
              <a:buChar char="•"/>
            </a:pPr>
            <a:r>
              <a:rPr lang="en-AU" altLang="en-US" sz="2800"/>
              <a:t>P</a:t>
            </a:r>
            <a:r>
              <a:rPr lang="en-AU" altLang="en-US" sz="2800" baseline="-25000"/>
              <a:t>IN</a:t>
            </a:r>
            <a:r>
              <a:rPr lang="en-AU" altLang="en-US" sz="2800"/>
              <a:t> = √3V</a:t>
            </a:r>
            <a:r>
              <a:rPr lang="en-AU" altLang="en-US" sz="2800" baseline="-25000"/>
              <a:t>1</a:t>
            </a:r>
            <a:r>
              <a:rPr lang="en-AU" altLang="en-US" sz="2800"/>
              <a:t>I</a:t>
            </a:r>
            <a:r>
              <a:rPr lang="en-AU" altLang="en-US" sz="2800" baseline="-25000"/>
              <a:t>1</a:t>
            </a:r>
            <a:r>
              <a:rPr lang="en-AU" altLang="en-US" sz="2800"/>
              <a:t>λ</a:t>
            </a:r>
            <a:r>
              <a:rPr lang="en-AU" altLang="en-US" sz="2800" baseline="-25000"/>
              <a:t>1</a:t>
            </a:r>
            <a:r>
              <a:rPr lang="en-AU" altLang="en-US" sz="2800"/>
              <a:t>, P</a:t>
            </a:r>
            <a:r>
              <a:rPr lang="en-AU" altLang="en-US" sz="2800" baseline="-25000"/>
              <a:t>OUT</a:t>
            </a:r>
            <a:r>
              <a:rPr lang="en-AU" altLang="en-US" sz="2800"/>
              <a:t> = √3V</a:t>
            </a:r>
            <a:r>
              <a:rPr lang="en-AU" altLang="en-US" sz="2800" baseline="-25000"/>
              <a:t>2</a:t>
            </a:r>
            <a:r>
              <a:rPr lang="en-AU" altLang="en-US" sz="2800"/>
              <a:t>I</a:t>
            </a:r>
            <a:r>
              <a:rPr lang="en-AU" altLang="en-US" sz="2800" baseline="-25000"/>
              <a:t>2</a:t>
            </a:r>
            <a:r>
              <a:rPr lang="en-AU" altLang="en-US" sz="2800"/>
              <a:t>λ</a:t>
            </a:r>
            <a:r>
              <a:rPr lang="en-AU" altLang="en-US" sz="2800" baseline="-25000"/>
              <a:t>2</a:t>
            </a:r>
            <a:r>
              <a:rPr lang="en-AU" altLang="en-US" sz="2800"/>
              <a:t> (three-phase)</a:t>
            </a:r>
          </a:p>
        </p:txBody>
      </p:sp>
      <p:sp>
        <p:nvSpPr>
          <p:cNvPr id="185347"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(4)</a:t>
            </a:r>
          </a:p>
        </p:txBody>
      </p:sp>
      <p:sp>
        <p:nvSpPr>
          <p:cNvPr id="185348"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1267" name="Object 21"/>
          <p:cNvGraphicFramePr>
            <a:graphicFrameLocks noChangeAspect="1"/>
          </p:cNvGraphicFramePr>
          <p:nvPr/>
        </p:nvGraphicFramePr>
        <p:xfrm>
          <a:off x="2051050" y="1662113"/>
          <a:ext cx="2266950" cy="974725"/>
        </p:xfrm>
        <a:graphic>
          <a:graphicData uri="http://schemas.openxmlformats.org/presentationml/2006/ole">
            <mc:AlternateContent xmlns:mc="http://schemas.openxmlformats.org/markup-compatibility/2006">
              <mc:Choice xmlns:v="urn:schemas-microsoft-com:vml" Requires="v">
                <p:oleObj spid="_x0000_s185364" name="Equation" r:id="rId4" imgW="888614" imgH="380835" progId="">
                  <p:embed/>
                </p:oleObj>
              </mc:Choice>
              <mc:Fallback>
                <p:oleObj name="Equation" r:id="rId4" imgW="888614" imgH="380835" progId="">
                  <p:embed/>
                  <p:pic>
                    <p:nvPicPr>
                      <p:cNvPr id="0" name="Object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050" y="1662113"/>
                        <a:ext cx="2266950"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7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1273">
                                            <p:txEl>
                                              <p:pRg st="1" end="1"/>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127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summary (5)</a:t>
            </a:r>
          </a:p>
        </p:txBody>
      </p:sp>
      <p:sp>
        <p:nvSpPr>
          <p:cNvPr id="18739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297" name="Rectangle 6"/>
          <p:cNvSpPr>
            <a:spLocks noChangeArrowheads="1"/>
          </p:cNvSpPr>
          <p:nvPr/>
        </p:nvSpPr>
        <p:spPr bwMode="auto">
          <a:xfrm>
            <a:off x="612775" y="1906588"/>
            <a:ext cx="4873625"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7188" indent="-357188">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257175" algn="l"/>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000">
                <a:solidFill>
                  <a:schemeClr val="tx1"/>
                </a:solidFill>
                <a:latin typeface="Arial Narrow" pitchFamily="34" charset="0"/>
                <a:cs typeface="Arial" pitchFamily="34" charset="0"/>
              </a:defRPr>
            </a:lvl9pPr>
          </a:lstStyle>
          <a:p>
            <a:pPr eaLnBrk="1" hangingPunct="1">
              <a:spcBef>
                <a:spcPts val="2400"/>
              </a:spcBef>
              <a:buFontTx/>
              <a:buNone/>
            </a:pPr>
            <a:r>
              <a:rPr lang="en-AU" altLang="en-US" sz="2800"/>
              <a:t>% transformer impedance: </a:t>
            </a:r>
          </a:p>
          <a:p>
            <a:pPr eaLnBrk="1" hangingPunct="1">
              <a:spcBef>
                <a:spcPts val="3000"/>
              </a:spcBef>
              <a:buFontTx/>
              <a:buNone/>
            </a:pPr>
            <a:r>
              <a:rPr lang="en-AU" altLang="en-US" sz="2800"/>
              <a:t>prospective short-circuit current:</a:t>
            </a:r>
          </a:p>
          <a:p>
            <a:pPr eaLnBrk="1" hangingPunct="1">
              <a:spcBef>
                <a:spcPts val="2400"/>
              </a:spcBef>
              <a:buFontTx/>
              <a:buNone/>
            </a:pPr>
            <a:r>
              <a:rPr lang="en-AU" altLang="en-US" sz="2800"/>
              <a:t>Two transformers in parallel:</a:t>
            </a:r>
          </a:p>
          <a:p>
            <a:pPr eaLnBrk="1" hangingPunct="1">
              <a:spcBef>
                <a:spcPts val="2400"/>
              </a:spcBef>
              <a:buFontTx/>
              <a:buNone/>
            </a:pPr>
            <a:endParaRPr lang="en-AU" altLang="en-US" sz="2800"/>
          </a:p>
        </p:txBody>
      </p:sp>
      <p:graphicFrame>
        <p:nvGraphicFramePr>
          <p:cNvPr id="12290" name="Object 7"/>
          <p:cNvGraphicFramePr>
            <a:graphicFrameLocks noChangeAspect="1"/>
          </p:cNvGraphicFramePr>
          <p:nvPr/>
        </p:nvGraphicFramePr>
        <p:xfrm>
          <a:off x="4140200" y="1773238"/>
          <a:ext cx="2147888" cy="900112"/>
        </p:xfrm>
        <a:graphic>
          <a:graphicData uri="http://schemas.openxmlformats.org/presentationml/2006/ole">
            <mc:AlternateContent xmlns:mc="http://schemas.openxmlformats.org/markup-compatibility/2006">
              <mc:Choice xmlns:v="urn:schemas-microsoft-com:vml" Requires="v">
                <p:oleObj spid="_x0000_s187457" name="Equation" r:id="rId4" imgW="850531" imgH="355446" progId="">
                  <p:embed/>
                </p:oleObj>
              </mc:Choice>
              <mc:Fallback>
                <p:oleObj name="Equation" r:id="rId4" imgW="850531" imgH="355446"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0200" y="1773238"/>
                        <a:ext cx="2147888"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1" name="Object 8"/>
          <p:cNvGraphicFramePr>
            <a:graphicFrameLocks noChangeAspect="1"/>
          </p:cNvGraphicFramePr>
          <p:nvPr/>
        </p:nvGraphicFramePr>
        <p:xfrm>
          <a:off x="4902200" y="2592388"/>
          <a:ext cx="2046288" cy="869950"/>
        </p:xfrm>
        <a:graphic>
          <a:graphicData uri="http://schemas.openxmlformats.org/presentationml/2006/ole">
            <mc:AlternateContent xmlns:mc="http://schemas.openxmlformats.org/markup-compatibility/2006">
              <mc:Choice xmlns:v="urn:schemas-microsoft-com:vml" Requires="v">
                <p:oleObj spid="_x0000_s187458" name="Equation" r:id="rId6" imgW="837836" imgH="355446" progId="">
                  <p:embed/>
                </p:oleObj>
              </mc:Choice>
              <mc:Fallback>
                <p:oleObj name="Equation" r:id="rId6" imgW="837836" imgH="355446" progId="">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2200" y="2592388"/>
                        <a:ext cx="2046288"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2" name="Object 9"/>
          <p:cNvGraphicFramePr>
            <a:graphicFrameLocks noChangeAspect="1"/>
          </p:cNvGraphicFramePr>
          <p:nvPr/>
        </p:nvGraphicFramePr>
        <p:xfrm>
          <a:off x="720725" y="3924300"/>
          <a:ext cx="5183188" cy="925513"/>
        </p:xfrm>
        <a:graphic>
          <a:graphicData uri="http://schemas.openxmlformats.org/presentationml/2006/ole">
            <mc:AlternateContent xmlns:mc="http://schemas.openxmlformats.org/markup-compatibility/2006">
              <mc:Choice xmlns:v="urn:schemas-microsoft-com:vml" Requires="v">
                <p:oleObj spid="_x0000_s187459" name="Equation" r:id="rId8" imgW="2133600" imgH="381000" progId="">
                  <p:embed/>
                </p:oleObj>
              </mc:Choice>
              <mc:Fallback>
                <p:oleObj name="Equation" r:id="rId8" imgW="2133600" imgH="381000" progId="">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0725" y="3924300"/>
                        <a:ext cx="5183188"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3" name="Object 10"/>
          <p:cNvGraphicFramePr>
            <a:graphicFrameLocks noChangeAspect="1"/>
          </p:cNvGraphicFramePr>
          <p:nvPr/>
        </p:nvGraphicFramePr>
        <p:xfrm>
          <a:off x="720725" y="4941888"/>
          <a:ext cx="5183188" cy="930275"/>
        </p:xfrm>
        <a:graphic>
          <a:graphicData uri="http://schemas.openxmlformats.org/presentationml/2006/ole">
            <mc:AlternateContent xmlns:mc="http://schemas.openxmlformats.org/markup-compatibility/2006">
              <mc:Choice xmlns:v="urn:schemas-microsoft-com:vml" Requires="v">
                <p:oleObj spid="_x0000_s187460" name="Equation" r:id="rId10" imgW="2120900" imgH="381000" progId="">
                  <p:embed/>
                </p:oleObj>
              </mc:Choice>
              <mc:Fallback>
                <p:oleObj name="Equation" r:id="rId10" imgW="2120900" imgH="381000" progId="">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0725" y="4941888"/>
                        <a:ext cx="5183188"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229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2297">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29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21.10 Auto-transformers</a:t>
            </a:r>
          </a:p>
        </p:txBody>
      </p:sp>
      <p:sp>
        <p:nvSpPr>
          <p:cNvPr id="15872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58724" name="Rectangle 7"/>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An auto-transformer has an electrical connection between its primary and secondary windings, and can be either step down or step up</a:t>
            </a:r>
          </a:p>
        </p:txBody>
      </p:sp>
      <p:pic>
        <p:nvPicPr>
          <p:cNvPr id="158725" name="Picture 6" descr="Figure 21.3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628775"/>
            <a:ext cx="751046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Variable auto-transformer</a:t>
            </a:r>
          </a:p>
        </p:txBody>
      </p:sp>
      <p:sp>
        <p:nvSpPr>
          <p:cNvPr id="16077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0772" name="Rectangle 6"/>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variable autotransformer (variac) provides a variable output voltage determined by the position of the wiper</a:t>
            </a:r>
          </a:p>
        </p:txBody>
      </p:sp>
      <p:pic>
        <p:nvPicPr>
          <p:cNvPr id="160773" name="Picture 6" descr="Figure 21.4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2163" y="1700213"/>
            <a:ext cx="7524750" cy="281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21.11 Instrument transformers </a:t>
            </a:r>
          </a:p>
        </p:txBody>
      </p:sp>
      <p:sp>
        <p:nvSpPr>
          <p:cNvPr id="16281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82949" name="Rectangle 7"/>
          <p:cNvSpPr>
            <a:spLocks noChangeArrowheads="1"/>
          </p:cNvSpPr>
          <p:nvPr/>
        </p:nvSpPr>
        <p:spPr bwMode="auto">
          <a:xfrm>
            <a:off x="612775" y="1511300"/>
            <a:ext cx="791845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0975" indent="-18097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Instrument transformers fall into two categories: voltage transformers (VT) and current transformers (CT). </a:t>
            </a:r>
          </a:p>
          <a:p>
            <a:pPr eaLnBrk="1" hangingPunct="1">
              <a:spcBef>
                <a:spcPts val="1200"/>
              </a:spcBef>
              <a:buFontTx/>
              <a:buChar char="•"/>
            </a:pPr>
            <a:r>
              <a:rPr lang="en-AU" altLang="en-US" sz="2800"/>
              <a:t>Instrument transformers are used  to provide a means of measuring and monitoring high voltages and currents that are otherwise impossible to measure.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294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29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Voltage transformers</a:t>
            </a:r>
          </a:p>
        </p:txBody>
      </p:sp>
      <p:sp>
        <p:nvSpPr>
          <p:cNvPr id="16486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4868" name="Rectangle 4"/>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Three-phase VT in a 33 kV substation, monitoring the bus voltage to a power transformer</a:t>
            </a:r>
          </a:p>
        </p:txBody>
      </p:sp>
      <p:pic>
        <p:nvPicPr>
          <p:cNvPr id="164869" name="Picture 6" descr="Figure 21.4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628775"/>
            <a:ext cx="8304212"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Voltage transformer connections</a:t>
            </a:r>
          </a:p>
        </p:txBody>
      </p:sp>
      <p:sp>
        <p:nvSpPr>
          <p:cNvPr id="16691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6916" name="Rectangle 4"/>
          <p:cNvSpPr>
            <a:spLocks noChangeArrowheads="1"/>
          </p:cNvSpPr>
          <p:nvPr/>
        </p:nvSpPr>
        <p:spPr bwMode="auto">
          <a:xfrm>
            <a:off x="611188" y="4859338"/>
            <a:ext cx="7921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three-phase VT is usually connected in star–star with the neutral points earthed</a:t>
            </a:r>
          </a:p>
        </p:txBody>
      </p:sp>
      <p:pic>
        <p:nvPicPr>
          <p:cNvPr id="166917" name="Picture 6" descr="Figure 21.4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438275"/>
            <a:ext cx="6119813" cy="343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Current transformers</a:t>
            </a:r>
          </a:p>
        </p:txBody>
      </p:sp>
      <p:sp>
        <p:nvSpPr>
          <p:cNvPr id="16896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68964" name="Rectangle 7"/>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CTs are arranged one per phase, and vary in size, voltage and current ratings</a:t>
            </a:r>
          </a:p>
        </p:txBody>
      </p:sp>
      <p:pic>
        <p:nvPicPr>
          <p:cNvPr id="168965" name="Picture 6" descr="Figure 21.4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484313"/>
            <a:ext cx="658812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Current transformer connections</a:t>
            </a:r>
          </a:p>
        </p:txBody>
      </p:sp>
      <p:sp>
        <p:nvSpPr>
          <p:cNvPr id="17101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71012"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CTs providing information to a protection system in a three-phase double star capacitor bank</a:t>
            </a:r>
          </a:p>
        </p:txBody>
      </p:sp>
      <p:pic>
        <p:nvPicPr>
          <p:cNvPr id="171013" name="Picture 6" descr="Figure 21.4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598613"/>
            <a:ext cx="7596188" cy="312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21.12 Insulation resistance test</a:t>
            </a:r>
          </a:p>
        </p:txBody>
      </p:sp>
      <p:sp>
        <p:nvSpPr>
          <p:cNvPr id="17305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88069" name="Rectangle 4"/>
          <p:cNvSpPr>
            <a:spLocks noChangeArrowheads="1"/>
          </p:cNvSpPr>
          <p:nvPr/>
        </p:nvSpPr>
        <p:spPr bwMode="auto">
          <a:xfrm>
            <a:off x="611188" y="1511300"/>
            <a:ext cx="7921625" cy="4310063"/>
          </a:xfrm>
          <a:prstGeom prst="rect">
            <a:avLst/>
          </a:prstGeom>
          <a:noFill/>
          <a:ln w="9525">
            <a:noFill/>
            <a:miter lim="800000"/>
            <a:headEnd/>
            <a:tailEnd/>
          </a:ln>
        </p:spPr>
        <p:txBody>
          <a:bodyPr>
            <a:spAutoFit/>
          </a:bodyPr>
          <a:lstStyle/>
          <a:p>
            <a:pPr eaLnBrk="1" fontAlgn="auto" hangingPunct="1">
              <a:spcBef>
                <a:spcPts val="1200"/>
              </a:spcBef>
              <a:spcAft>
                <a:spcPts val="0"/>
              </a:spcAft>
              <a:defRPr/>
            </a:pPr>
            <a:r>
              <a:rPr lang="en-AU" sz="2800" dirty="0">
                <a:latin typeface="Arial Narrow" pitchFamily="34" charset="0"/>
                <a:cs typeface="Arial" charset="0"/>
              </a:rPr>
              <a:t>An insulation resistance tester applies a high DC voltage to the equipment under test and displays a resistance reading. Tests on a transformer are between:</a:t>
            </a:r>
          </a:p>
          <a:p>
            <a:pPr marL="179388" indent="-179388" eaLnBrk="1" fontAlgn="auto" hangingPunct="1">
              <a:spcBef>
                <a:spcPts val="1200"/>
              </a:spcBef>
              <a:spcAft>
                <a:spcPts val="0"/>
              </a:spcAft>
              <a:buFont typeface="Arial" pitchFamily="34" charset="0"/>
              <a:buChar char="•"/>
              <a:defRPr/>
            </a:pPr>
            <a:r>
              <a:rPr lang="en-AU" sz="2800" dirty="0">
                <a:latin typeface="Arial Narrow" pitchFamily="34" charset="0"/>
                <a:cs typeface="Arial" charset="0"/>
              </a:rPr>
              <a:t>HV and LV windings</a:t>
            </a:r>
          </a:p>
          <a:p>
            <a:pPr marL="179388" indent="-179388" eaLnBrk="1" fontAlgn="auto" hangingPunct="1">
              <a:spcBef>
                <a:spcPts val="1200"/>
              </a:spcBef>
              <a:spcAft>
                <a:spcPts val="0"/>
              </a:spcAft>
              <a:buFont typeface="Arial" pitchFamily="34" charset="0"/>
              <a:buChar char="•"/>
              <a:defRPr/>
            </a:pPr>
            <a:r>
              <a:rPr lang="en-AU" sz="2800" dirty="0">
                <a:latin typeface="Arial Narrow" pitchFamily="34" charset="0"/>
                <a:cs typeface="Arial" charset="0"/>
              </a:rPr>
              <a:t>HV winding and earth</a:t>
            </a:r>
          </a:p>
          <a:p>
            <a:pPr marL="179388" indent="-179388" eaLnBrk="1" fontAlgn="auto" hangingPunct="1">
              <a:spcBef>
                <a:spcPts val="1200"/>
              </a:spcBef>
              <a:spcAft>
                <a:spcPts val="0"/>
              </a:spcAft>
              <a:buFont typeface="Arial" pitchFamily="34" charset="0"/>
              <a:buChar char="•"/>
              <a:defRPr/>
            </a:pPr>
            <a:r>
              <a:rPr lang="en-AU" sz="2800" dirty="0">
                <a:latin typeface="Arial Narrow" pitchFamily="34" charset="0"/>
                <a:cs typeface="Arial" charset="0"/>
              </a:rPr>
              <a:t>LV winding and earth</a:t>
            </a:r>
          </a:p>
          <a:p>
            <a:pPr marL="179388" indent="-179388" eaLnBrk="1" fontAlgn="auto" hangingPunct="1">
              <a:spcBef>
                <a:spcPts val="1200"/>
              </a:spcBef>
              <a:spcAft>
                <a:spcPts val="0"/>
              </a:spcAft>
              <a:buFont typeface="Arial" pitchFamily="34" charset="0"/>
              <a:buChar char="•"/>
              <a:defRPr/>
            </a:pPr>
            <a:r>
              <a:rPr lang="en-AU" sz="2800" dirty="0">
                <a:latin typeface="Arial Narrow" pitchFamily="34" charset="0"/>
                <a:cs typeface="Arial" charset="0"/>
              </a:rPr>
              <a:t>HV winding and both the LV winding and earth</a:t>
            </a:r>
          </a:p>
          <a:p>
            <a:pPr marL="179388" indent="-179388" eaLnBrk="1" fontAlgn="auto" hangingPunct="1">
              <a:spcBef>
                <a:spcPts val="1200"/>
              </a:spcBef>
              <a:spcAft>
                <a:spcPts val="0"/>
              </a:spcAft>
              <a:buFont typeface="Arial" pitchFamily="34" charset="0"/>
              <a:buChar char="•"/>
              <a:defRPr/>
            </a:pPr>
            <a:r>
              <a:rPr lang="en-AU" sz="2800" dirty="0">
                <a:latin typeface="Arial Narrow" pitchFamily="34" charset="0"/>
                <a:cs typeface="Arial" charset="0"/>
              </a:rPr>
              <a:t>LV winding and both the HV winding and earth.</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806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806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806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8069">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806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714</TotalTime>
  <Words>552</Words>
  <Application>Microsoft Office PowerPoint</Application>
  <PresentationFormat>On-screen Show (4:3)</PresentationFormat>
  <Paragraphs>120</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Equation</vt:lpstr>
      <vt:lpstr>PowerPoint Presentation</vt:lpstr>
      <vt:lpstr>21.10 Auto-transformers</vt:lpstr>
      <vt:lpstr>Variable auto-transformer</vt:lpstr>
      <vt:lpstr>21.11 Instrument transformers </vt:lpstr>
      <vt:lpstr>Voltage transformers</vt:lpstr>
      <vt:lpstr>Voltage transformer connections</vt:lpstr>
      <vt:lpstr>Current transformers</vt:lpstr>
      <vt:lpstr>Current transformer connections</vt:lpstr>
      <vt:lpstr>21.12 Insulation resistance test</vt:lpstr>
      <vt:lpstr>Typical insulation resistance tests (IRT)</vt:lpstr>
      <vt:lpstr>Chapter summary</vt:lpstr>
      <vt:lpstr>Equation summary</vt:lpstr>
      <vt:lpstr>Equation summary (2)</vt:lpstr>
      <vt:lpstr>Equation summary (3)</vt:lpstr>
      <vt:lpstr>Equation summary (4)</vt:lpstr>
      <vt:lpstr>Equation summary (5)</vt:lpstr>
    </vt:vector>
  </TitlesOfParts>
  <Company>Cengage Learning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G006A - Electrical Machines</dc:subject>
  <dc:creator>Donna Beaty</dc:creator>
  <cp:lastModifiedBy>Michael A. JAMES</cp:lastModifiedBy>
  <cp:revision>001</cp:revision>
  <dcterms:created xsi:type="dcterms:W3CDTF">2012-01-23T05:41:48Z</dcterms:created>
  <dcterms:modified xsi:type="dcterms:W3CDTF">2019-01-29T07:39:40Z</dcterms:modified>
</cp:coreProperties>
</file>