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48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97022D-A8C4-40E7-AADD-7D0F49F63B5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720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15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CF2B0D3-3A53-4E72-ADAB-C3795262D365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151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21.38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CFD894-9DBE-4B34-B69A-BF6A1DCAC62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730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36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1887262-40EC-4AA9-A3B8-199D8F574CD1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153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3345E3-774F-4A88-9712-4D5826B77DB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740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56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7ECFD54-039F-449C-9049-47F2710E5318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155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E0ACED-1D2F-46CE-8AE4-BCDB9EA747E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751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577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104E365-7DC2-41B4-BA4D-AA4844562C70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157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7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2A1682-64D0-4B4D-AF8F-D390771F7CD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38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51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E17697E-E9B6-4897-B786-EAAA803DE4CC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1351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B01BC4-A823-4CEE-B399-AE506C9F16A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48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72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85BE052-2FD5-45F3-810B-412A4BB1613C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372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21.34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E57B9D-9279-41E9-8DDD-10B56BFD62B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58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92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E0ACFA4-DAAD-410F-B9EB-9249A4952E77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39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8C4FEB-FAED-4533-B09A-90716BDFF8A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69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13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A1FD825-E271-4811-A178-543292E34850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41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21.35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92701F-EDED-44DA-A1AB-5929F835559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79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33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40139C6-03FC-4EC3-8915-B445460F1F7C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143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21.36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7D22DB-7FAA-45FE-9F1A-B94DF8CB08C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89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54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C9214B5-3D41-486C-89EE-3B8BD0E26BC8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45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21.37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8095B3-3077-4C4D-8E18-A8523958FA8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99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74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B150E21-C2F6-489D-8CAA-FEDAF4784825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47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5F8115-3D88-4297-82C7-44823B1B6A2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71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495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EA546A2-140F-4791-8330-F271D6204E21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149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51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6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21.8	Transformers in parallel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21.9 </a:t>
            </a:r>
            <a:r>
              <a:rPr lang="en-AU" altLang="en-US" sz="4800" smtClean="0">
                <a:solidFill>
                  <a:srgbClr val="3C9325"/>
                </a:solidFill>
                <a:latin typeface="Arial Narrow" pitchFamily="34" charset="0"/>
              </a:rPr>
              <a:t>	High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voltage safety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142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21.9 High voltage safety</a:t>
            </a:r>
          </a:p>
        </p:txBody>
      </p:sp>
      <p:sp>
        <p:nvSpPr>
          <p:cNvPr id="15053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0532" name="Rectangle 6"/>
          <p:cNvSpPr>
            <a:spLocks noChangeArrowheads="1"/>
          </p:cNvSpPr>
          <p:nvPr/>
        </p:nvSpPr>
        <p:spPr bwMode="auto">
          <a:xfrm>
            <a:off x="612775" y="4608513"/>
            <a:ext cx="79200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When working on high voltage equipment, an access permit is required, the equipment is isolated, danger tagged, and various points of the equipment are earthed</a:t>
            </a:r>
          </a:p>
        </p:txBody>
      </p:sp>
      <p:pic>
        <p:nvPicPr>
          <p:cNvPr id="150533" name="Picture 6" descr="Figure 21.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557338"/>
            <a:ext cx="655320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7829" name="Rectangle 7"/>
          <p:cNvSpPr>
            <a:spLocks noChangeArrowheads="1"/>
          </p:cNvSpPr>
          <p:nvPr/>
        </p:nvSpPr>
        <p:spPr bwMode="auto">
          <a:xfrm>
            <a:off x="612775" y="1511300"/>
            <a:ext cx="791845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Transformer winding terminals are marked with letters and subscript numbers in accordance with </a:t>
            </a:r>
            <a:r>
              <a:rPr lang="en-AU" altLang="en-US" sz="2800">
                <a:solidFill>
                  <a:srgbClr val="3C9325"/>
                </a:solidFill>
              </a:rPr>
              <a:t>AS 60076.1 </a:t>
            </a:r>
            <a:r>
              <a:rPr lang="en-AU" altLang="en-US" sz="2800"/>
              <a:t>to identify the start and end of each winding.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Three-phase transformer windings are generally connected in either delta or star configurations. Others include zigzag and open-delta.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(2)</a:t>
            </a: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8853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vector group of a transformer identifies the phase difference between the primary and secondary voltages, which is typically 0º (group 1), 180º (group 2), –30º (group 3) or +30º (group 4).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Some transformers have a delta-connected tertiary winding to provide a path for 3rd order harmonics.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(3)</a:t>
            </a:r>
          </a:p>
        </p:txBody>
      </p:sp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9877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Single-phase transformers being connected in parallel must have the same percentage impedance (or regulation), voltage ratio and polarity.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Three-phase transformers being connected in parallel must have all of the above plus the same phase sequence and inherent phase angle between primary and secondary terminals.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21.8 Transformers in parallel</a:t>
            </a:r>
          </a:p>
        </p:txBody>
      </p:sp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4148" name="Rectangle 7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9638" name="Rectangle 11"/>
          <p:cNvSpPr>
            <a:spLocks noChangeArrowheads="1"/>
          </p:cNvSpPr>
          <p:nvPr/>
        </p:nvSpPr>
        <p:spPr bwMode="auto">
          <a:xfrm>
            <a:off x="611188" y="1511300"/>
            <a:ext cx="79216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Transformers in parallel should have the same: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percentage impedance (or regulation)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voltage ratio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instantaneous polarity of the secondary voltages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phase sequence (three-phase only)</a:t>
            </a:r>
          </a:p>
          <a:p>
            <a:pPr marL="179388" indent="-179388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phase difference between primary and secondary terminals (three-phase only).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Percentage impedance (or regulation)</a:t>
            </a:r>
          </a:p>
        </p:txBody>
      </p:sp>
      <p:sp>
        <p:nvSpPr>
          <p:cNvPr id="13619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6196" name="Rectangle 9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9218" name="Object 8"/>
          <p:cNvGraphicFramePr>
            <a:graphicFrameLocks noChangeAspect="1"/>
          </p:cNvGraphicFramePr>
          <p:nvPr/>
        </p:nvGraphicFramePr>
        <p:xfrm>
          <a:off x="1763713" y="4149725"/>
          <a:ext cx="5040312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4" name="Equation" r:id="rId4" imgW="2133600" imgH="381000" progId="">
                  <p:embed/>
                </p:oleObj>
              </mc:Choice>
              <mc:Fallback>
                <p:oleObj name="Equation" r:id="rId4" imgW="2133600" imgH="38100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4149725"/>
                        <a:ext cx="5040312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1692275" y="5084763"/>
          <a:ext cx="5040313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5" name="Equation" r:id="rId6" imgW="2120900" imgH="381000" progId="">
                  <p:embed/>
                </p:oleObj>
              </mc:Choice>
              <mc:Fallback>
                <p:oleObj name="Equation" r:id="rId6" imgW="2120900" imgH="3810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084763"/>
                        <a:ext cx="5040313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6199" name="Picture 8" descr="Figure 21.3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412875"/>
            <a:ext cx="6661150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Voltage ratio</a:t>
            </a:r>
          </a:p>
        </p:txBody>
      </p:sp>
      <p:sp>
        <p:nvSpPr>
          <p:cNvPr id="13824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0661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When transformers are connected in parallel, their turns (voltage) ratio must be the same. 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If not, the transformer with the higher output voltage will cause a current to flow in the other transformer, called a circulating current. 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It is not unusual for a small value of circulating current to flow, which is  acceptable if the transformers are not fully loaded.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Polarity</a:t>
            </a:r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0292" name="Rectangle 7"/>
          <p:cNvSpPr>
            <a:spLocks noChangeArrowheads="1"/>
          </p:cNvSpPr>
          <p:nvPr/>
        </p:nvSpPr>
        <p:spPr bwMode="auto">
          <a:xfrm>
            <a:off x="611188" y="4608513"/>
            <a:ext cx="7921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If two voltages have the same polarity and the same value, there is no potential difference between them as in (a); otherwise the potential difference is twice the individual voltages as in (b)</a:t>
            </a:r>
          </a:p>
        </p:txBody>
      </p:sp>
      <p:pic>
        <p:nvPicPr>
          <p:cNvPr id="140293" name="Picture 6" descr="Figure 21.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52575"/>
            <a:ext cx="6691313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Determining polarity</a:t>
            </a: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2340" name="Rectangle 6"/>
          <p:cNvSpPr>
            <a:spLocks noChangeArrowheads="1"/>
          </p:cNvSpPr>
          <p:nvPr/>
        </p:nvSpPr>
        <p:spPr bwMode="auto">
          <a:xfrm>
            <a:off x="611188" y="5111750"/>
            <a:ext cx="792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Test set-up to determine the polarity of a transformer</a:t>
            </a:r>
          </a:p>
        </p:txBody>
      </p:sp>
      <p:pic>
        <p:nvPicPr>
          <p:cNvPr id="142341" name="Picture 6" descr="Figure 21.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28775"/>
            <a:ext cx="762635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Three-phase transformers in parallel</a:t>
            </a: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4388" name="Rectangle 5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Test set-up when connecting two three-phase transformers in parallel. Winding C has reversed polarity, indicated by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460 V voltmeter reading.</a:t>
            </a:r>
          </a:p>
        </p:txBody>
      </p:sp>
      <p:pic>
        <p:nvPicPr>
          <p:cNvPr id="144389" name="Picture 6" descr="Figure 21.3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583247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Phase sequence</a:t>
            </a:r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611188" y="1511300"/>
            <a:ext cx="7920037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Phase sequence only applies to polyphase transformers.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Phase sequence refers to the order in which each phase reaches its maximum voltage, which can be A-B-C or </a:t>
            </a:r>
          </a:p>
          <a:p>
            <a:pPr marL="180975" indent="-158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A-C-B. 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The order of phase sequence is not important, simply that both transformers must have the same phase sequence.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Inherent phase angle</a:t>
            </a:r>
          </a:p>
        </p:txBody>
      </p:sp>
      <p:sp>
        <p:nvSpPr>
          <p:cNvPr id="14848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5781" name="Rectangle 4"/>
          <p:cNvSpPr>
            <a:spLocks noChangeArrowheads="1"/>
          </p:cNvSpPr>
          <p:nvPr/>
        </p:nvSpPr>
        <p:spPr bwMode="auto">
          <a:xfrm>
            <a:off x="612775" y="1511300"/>
            <a:ext cx="791845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Transformers that belong to the same vector group can be connected in parallel, all other requirements having been met.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Transformers belonging to different vector groups cannot be operated in parallel without altering the internal connections of one of them.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573</Words>
  <Application>Microsoft Office PowerPoint</Application>
  <PresentationFormat>On-screen Show (4:3)</PresentationFormat>
  <Paragraphs>89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PowerPoint Presentation</vt:lpstr>
      <vt:lpstr>21.8 Transformers in parallel</vt:lpstr>
      <vt:lpstr>Percentage impedance (or regulation)</vt:lpstr>
      <vt:lpstr>Voltage ratio</vt:lpstr>
      <vt:lpstr>Polarity</vt:lpstr>
      <vt:lpstr>Determining polarity</vt:lpstr>
      <vt:lpstr>Three-phase transformers in parallel</vt:lpstr>
      <vt:lpstr>Phase sequence</vt:lpstr>
      <vt:lpstr>Inherent phase angle</vt:lpstr>
      <vt:lpstr>21.9 High voltage safety</vt:lpstr>
      <vt:lpstr>Summing up</vt:lpstr>
      <vt:lpstr>Summing up (2)</vt:lpstr>
      <vt:lpstr>Summing up (3)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2019-01-29T07:37:53Z</dcterms:modified>
</cp:coreProperties>
</file>