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348" r:id="rId2"/>
    <p:sldId id="285" r:id="rId3"/>
    <p:sldId id="286" r:id="rId4"/>
    <p:sldId id="287" r:id="rId5"/>
    <p:sldId id="288" r:id="rId6"/>
    <p:sldId id="289" r:id="rId7"/>
    <p:sldId id="290" r:id="rId8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9325"/>
    <a:srgbClr val="482A06"/>
    <a:srgbClr val="163F3A"/>
    <a:srgbClr val="A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686" autoAdjust="0"/>
    <p:restoredTop sz="86979" autoAdjust="0"/>
  </p:normalViewPr>
  <p:slideViewPr>
    <p:cSldViewPr snapToObjects="1" showGuides="1">
      <p:cViewPr varScale="1">
        <p:scale>
          <a:sx n="95" d="100"/>
          <a:sy n="95" d="100"/>
        </p:scale>
        <p:origin x="-129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7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07ED64B8-A9BA-421B-868F-C098D6F37434}" type="datetimeFigureOut">
              <a:rPr lang="en-US"/>
              <a:pPr>
                <a:defRPr/>
              </a:pPr>
              <a:t>1/29/2019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noProof="0" dirty="0" smtClean="0"/>
              <a:t>Click to edit Master text styles</a:t>
            </a:r>
          </a:p>
          <a:p>
            <a:pPr lvl="1"/>
            <a:r>
              <a:rPr lang="en-AU" noProof="0" dirty="0" smtClean="0"/>
              <a:t>Second level</a:t>
            </a:r>
          </a:p>
          <a:p>
            <a:pPr lvl="2"/>
            <a:r>
              <a:rPr lang="en-AU" noProof="0" dirty="0" smtClean="0"/>
              <a:t>Third level</a:t>
            </a:r>
          </a:p>
          <a:p>
            <a:pPr lvl="3"/>
            <a:r>
              <a:rPr lang="en-AU" noProof="0" dirty="0" smtClean="0"/>
              <a:t>Fourth level</a:t>
            </a:r>
          </a:p>
          <a:p>
            <a:pPr lvl="4"/>
            <a:r>
              <a:rPr lang="en-AU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Narrow" pitchFamily="34" charset="0"/>
              </a:defRPr>
            </a:lvl1pPr>
          </a:lstStyle>
          <a:p>
            <a:fld id="{F46375C7-8490-426C-981A-02EB685098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61136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C93F050-0775-42A4-8285-838ED5A79857}" type="datetime5">
              <a:rPr lang="en-AU" smtClean="0">
                <a:solidFill>
                  <a:prstClr val="black"/>
                </a:solidFill>
              </a:rPr>
              <a:pPr>
                <a:defRPr/>
              </a:pPr>
              <a:t>29-Jan-19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AU" dirty="0" smtClean="0">
                <a:solidFill>
                  <a:prstClr val="black"/>
                </a:solidFill>
              </a:rPr>
              <a:t>Install HV equipment</a:t>
            </a:r>
          </a:p>
        </p:txBody>
      </p:sp>
      <p:sp>
        <p:nvSpPr>
          <p:cNvPr id="1013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1BCA83D-D47E-4E8D-8C1A-F5BBED19B0F3}" type="slidenum">
              <a:rPr lang="en-AU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7E7FE5D-666F-4FE0-9E86-1545E2ADBA75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2902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6554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29BDE534-DC7F-4969-8B0B-B9BF0DDD70E6}" type="slidenum">
              <a:rPr lang="en-AU" altLang="en-US"/>
              <a:pPr>
                <a:spcBef>
                  <a:spcPct val="0"/>
                </a:spcBef>
              </a:pPr>
              <a:t>2</a:t>
            </a:fld>
            <a:endParaRPr lang="en-AU" altLang="en-US"/>
          </a:p>
        </p:txBody>
      </p:sp>
      <p:sp>
        <p:nvSpPr>
          <p:cNvPr id="655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4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21.16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1AE4455-6A67-464E-9619-B9A50D26ABEB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3005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6758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EA8F592A-24C0-4AEA-9F6D-EB29C9641455}" type="slidenum">
              <a:rPr lang="en-AU" altLang="en-US"/>
              <a:pPr>
                <a:spcBef>
                  <a:spcPct val="0"/>
                </a:spcBef>
              </a:pPr>
              <a:t>3</a:t>
            </a:fld>
            <a:endParaRPr lang="en-AU" altLang="en-US"/>
          </a:p>
        </p:txBody>
      </p:sp>
      <p:sp>
        <p:nvSpPr>
          <p:cNvPr id="675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9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21.17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633589A-38C2-46DB-A695-DAD3DC8E47B0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3107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6963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309849F4-98F9-40CF-AC45-2959FB89AB61}" type="slidenum">
              <a:rPr lang="en-AU" altLang="en-US"/>
              <a:pPr>
                <a:spcBef>
                  <a:spcPct val="0"/>
                </a:spcBef>
              </a:pPr>
              <a:t>4</a:t>
            </a:fld>
            <a:endParaRPr lang="en-AU" altLang="en-US"/>
          </a:p>
        </p:txBody>
      </p:sp>
      <p:sp>
        <p:nvSpPr>
          <p:cNvPr id="696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21.18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3590C2B-45B3-4492-9B33-288A7BAAAF50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3209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168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064C7D4C-949E-42EF-8AC1-5CE4DFEE0EBD}" type="slidenum">
              <a:rPr lang="en-AU" altLang="en-US"/>
              <a:pPr>
                <a:spcBef>
                  <a:spcPct val="0"/>
                </a:spcBef>
              </a:pPr>
              <a:t>5</a:t>
            </a:fld>
            <a:endParaRPr lang="en-AU" altLang="en-US"/>
          </a:p>
        </p:txBody>
      </p:sp>
      <p:sp>
        <p:nvSpPr>
          <p:cNvPr id="716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21.19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4633130-8C17-4B37-806C-2EB503CD8E14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3312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373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0EF5F482-AA8B-4F16-AB7E-557ADEBBBA01}" type="slidenum">
              <a:rPr lang="en-AU" altLang="en-US"/>
              <a:pPr>
                <a:spcBef>
                  <a:spcPct val="0"/>
                </a:spcBef>
              </a:pPr>
              <a:t>6</a:t>
            </a:fld>
            <a:endParaRPr lang="en-AU" altLang="en-US"/>
          </a:p>
        </p:txBody>
      </p:sp>
      <p:sp>
        <p:nvSpPr>
          <p:cNvPr id="737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21.20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BF6AFD9-0B94-4354-8E81-6683D6BC600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29-Jan-19</a:t>
            </a:fld>
            <a:endParaRPr lang="en-AU" smtClean="0"/>
          </a:p>
        </p:txBody>
      </p:sp>
      <p:sp>
        <p:nvSpPr>
          <p:cNvPr id="13414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757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0"/>
              </a:spcBef>
            </a:pPr>
            <a:fld id="{BDE5E2F2-2DE9-4F9C-BB7F-DB4DA2559A1E}" type="slidenum">
              <a:rPr lang="en-AU" altLang="en-US"/>
              <a:pPr>
                <a:spcBef>
                  <a:spcPct val="0"/>
                </a:spcBef>
              </a:pPr>
              <a:t>7</a:t>
            </a:fld>
            <a:endParaRPr lang="en-AU" altLang="en-US"/>
          </a:p>
        </p:txBody>
      </p:sp>
      <p:sp>
        <p:nvSpPr>
          <p:cNvPr id="757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7C528E6D-1176-4969-8805-527FCF64241F}" type="datetimeFigureOut">
              <a:rPr lang="en-US"/>
              <a:pPr>
                <a:defRPr/>
              </a:pPr>
              <a:t>1/29/2019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 Narrow" pitchFamily="34" charset="0"/>
              </a:defRPr>
            </a:lvl1pPr>
          </a:lstStyle>
          <a:p>
            <a:fld id="{8B5F3754-6089-4805-AE8E-ED676A697E9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602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386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001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057400"/>
            <a:ext cx="8001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SecondClick to edit Master title style</a:t>
            </a:r>
            <a:endParaRPr lang="en-US" altLang="en-US" smtClean="0"/>
          </a:p>
          <a:p>
            <a:pPr lvl="1"/>
            <a:r>
              <a:rPr lang="en-AU" altLang="en-US" smtClean="0"/>
              <a:t>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  <a:endParaRPr lang="en-US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kern="1200" cap="all">
          <a:solidFill>
            <a:srgbClr val="008000"/>
          </a:solidFill>
          <a:latin typeface="Arial Narrow" pitchFamily="34" charset="0"/>
          <a:ea typeface="+mj-ea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432000" y="549275"/>
            <a:ext cx="8280000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Lesson 2</a:t>
            </a: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Chapter </a:t>
            </a:r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21</a:t>
            </a: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Transformers</a:t>
            </a:r>
          </a:p>
          <a:p>
            <a:pPr algn="ctr" eaLnBrk="1" hangingPunct="1"/>
            <a:endParaRPr lang="en-AU" altLang="en-US" sz="4800" dirty="0" smtClean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u="sng" dirty="0" smtClean="0">
                <a:solidFill>
                  <a:srgbClr val="3C9325"/>
                </a:solidFill>
                <a:latin typeface="Arial Narrow" pitchFamily="34" charset="0"/>
              </a:rPr>
              <a:t>Section</a:t>
            </a:r>
          </a:p>
          <a:p>
            <a:pPr marL="1619250" indent="-1619250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21.4	</a:t>
            </a:r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Transformer </a:t>
            </a:r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operation</a:t>
            </a:r>
            <a:endParaRPr lang="en-AU" altLang="en-US" sz="4800" dirty="0">
              <a:solidFill>
                <a:srgbClr val="3C9325"/>
              </a:solidFill>
              <a:latin typeface="Futura Condensed"/>
            </a:endParaRPr>
          </a:p>
        </p:txBody>
      </p:sp>
      <p:sp>
        <p:nvSpPr>
          <p:cNvPr id="2" name="Oval 1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1896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21.4 Transformer operation</a:t>
            </a:r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4516" name="Rectangle 4"/>
          <p:cNvSpPr>
            <a:spLocks noChangeArrowheads="1"/>
          </p:cNvSpPr>
          <p:nvPr/>
        </p:nvSpPr>
        <p:spPr bwMode="auto">
          <a:xfrm>
            <a:off x="612775" y="5111750"/>
            <a:ext cx="7918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40000"/>
              </a:spcBef>
              <a:buFontTx/>
              <a:buNone/>
            </a:pPr>
            <a:r>
              <a:rPr lang="en-AU" altLang="en-US" sz="2400"/>
              <a:t>Equivalent circuit of a single-phase transformer on no-load</a:t>
            </a:r>
          </a:p>
        </p:txBody>
      </p:sp>
      <p:pic>
        <p:nvPicPr>
          <p:cNvPr id="64517" name="Picture 6" descr="Figure 21.1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463" y="1989138"/>
            <a:ext cx="7524750" cy="272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Transformer on no-load</a:t>
            </a:r>
          </a:p>
        </p:txBody>
      </p:sp>
      <p:sp>
        <p:nvSpPr>
          <p:cNvPr id="66563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989" name="Rectangle 6"/>
          <p:cNvSpPr>
            <a:spLocks noChangeArrowheads="1"/>
          </p:cNvSpPr>
          <p:nvPr/>
        </p:nvSpPr>
        <p:spPr bwMode="auto">
          <a:xfrm>
            <a:off x="4284663" y="1511300"/>
            <a:ext cx="4033837" cy="427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2563" indent="-182563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35000"/>
              </a:spcBef>
              <a:buFontTx/>
              <a:buChar char="•"/>
            </a:pPr>
            <a:r>
              <a:rPr lang="en-AU" altLang="en-US" sz="2800"/>
              <a:t>A transformer’s no-load current consists of the core loss current </a:t>
            </a:r>
            <a:r>
              <a:rPr lang="en-AU" altLang="en-US" sz="280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AU" altLang="en-US" sz="2800" baseline="-25000"/>
              <a:t>c</a:t>
            </a:r>
            <a:r>
              <a:rPr lang="en-AU" altLang="en-US" sz="2800"/>
              <a:t> and the magnetising current </a:t>
            </a:r>
            <a:r>
              <a:rPr lang="en-AU" altLang="en-US" sz="280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AU" altLang="en-US" sz="2800" baseline="-25000"/>
              <a:t>m</a:t>
            </a:r>
          </a:p>
          <a:p>
            <a:pPr eaLnBrk="1" hangingPunct="1">
              <a:spcBef>
                <a:spcPct val="35000"/>
              </a:spcBef>
              <a:buFontTx/>
              <a:buChar char="•"/>
            </a:pPr>
            <a:r>
              <a:rPr lang="en-AU" altLang="en-US" sz="280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AU" altLang="en-US" sz="2800" baseline="-25000"/>
              <a:t>c</a:t>
            </a:r>
            <a:r>
              <a:rPr lang="en-AU" altLang="en-US" sz="2800"/>
              <a:t> is a loss (generates heat) and is in phase with the primary voltage (V</a:t>
            </a:r>
            <a:r>
              <a:rPr lang="en-AU" altLang="en-US" sz="2800" baseline="-25000"/>
              <a:t>1</a:t>
            </a:r>
            <a:r>
              <a:rPr lang="en-AU" altLang="en-US" sz="2800"/>
              <a:t>)</a:t>
            </a:r>
          </a:p>
          <a:p>
            <a:pPr eaLnBrk="1" hangingPunct="1">
              <a:spcBef>
                <a:spcPct val="35000"/>
              </a:spcBef>
              <a:buFontTx/>
              <a:buChar char="•"/>
            </a:pPr>
            <a:r>
              <a:rPr lang="en-AU" altLang="en-US" sz="280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AU" altLang="en-US" sz="2800" baseline="-25000"/>
              <a:t>m</a:t>
            </a:r>
            <a:r>
              <a:rPr lang="en-AU" altLang="en-US" sz="2800"/>
              <a:t> lags the primary voltage by 90º.</a:t>
            </a:r>
          </a:p>
        </p:txBody>
      </p:sp>
      <p:sp>
        <p:nvSpPr>
          <p:cNvPr id="66565" name="Rectangle 7"/>
          <p:cNvSpPr>
            <a:spLocks noChangeArrowheads="1"/>
          </p:cNvSpPr>
          <p:nvPr/>
        </p:nvSpPr>
        <p:spPr bwMode="auto">
          <a:xfrm>
            <a:off x="539750" y="5008563"/>
            <a:ext cx="3600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40000"/>
              </a:spcBef>
              <a:buFontTx/>
              <a:buNone/>
            </a:pPr>
            <a:r>
              <a:rPr lang="en-AU" altLang="en-US" sz="2400"/>
              <a:t>Phasor diagram for a transformer on no-load</a:t>
            </a:r>
          </a:p>
        </p:txBody>
      </p:sp>
      <p:pic>
        <p:nvPicPr>
          <p:cNvPr id="66566" name="Picture 7" descr="Figure 21.1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1628775"/>
            <a:ext cx="3568700" cy="337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Transformer on load</a:t>
            </a:r>
          </a:p>
        </p:txBody>
      </p:sp>
      <p:sp>
        <p:nvSpPr>
          <p:cNvPr id="68611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8612" name="Rectangle 6"/>
          <p:cNvSpPr>
            <a:spLocks noChangeArrowheads="1"/>
          </p:cNvSpPr>
          <p:nvPr/>
        </p:nvSpPr>
        <p:spPr bwMode="auto">
          <a:xfrm>
            <a:off x="612775" y="5111750"/>
            <a:ext cx="7918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40000"/>
              </a:spcBef>
              <a:buFontTx/>
              <a:buNone/>
            </a:pPr>
            <a:r>
              <a:rPr lang="en-AU" altLang="en-US" sz="2400"/>
              <a:t>Equivalent circuit of a single-phase transformer on load</a:t>
            </a:r>
          </a:p>
        </p:txBody>
      </p:sp>
      <p:pic>
        <p:nvPicPr>
          <p:cNvPr id="68613" name="Picture 6" descr="Figure 21.1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1939925"/>
            <a:ext cx="7956550" cy="256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Transformer with a resistive load</a:t>
            </a:r>
          </a:p>
        </p:txBody>
      </p:sp>
      <p:sp>
        <p:nvSpPr>
          <p:cNvPr id="44036" name="Rectangle 12"/>
          <p:cNvSpPr>
            <a:spLocks noChangeArrowheads="1"/>
          </p:cNvSpPr>
          <p:nvPr/>
        </p:nvSpPr>
        <p:spPr bwMode="auto">
          <a:xfrm>
            <a:off x="3781425" y="1511300"/>
            <a:ext cx="4822825" cy="420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Secondary current </a:t>
            </a:r>
            <a:r>
              <a:rPr lang="en-AU" altLang="en-US" sz="280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AU" altLang="en-US" sz="2800" baseline="-25000"/>
              <a:t>2</a:t>
            </a:r>
            <a:r>
              <a:rPr lang="en-AU" altLang="en-US" sz="2800"/>
              <a:t> is in phase with the secondary terminal voltage.</a:t>
            </a:r>
          </a:p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AU" altLang="en-US" sz="2800" baseline="-25000"/>
              <a:t>2</a:t>
            </a:r>
            <a:r>
              <a:rPr lang="en-AU" altLang="en-US" sz="2800"/>
              <a:t>' is the secondary reflected current in the primary winding. </a:t>
            </a:r>
          </a:p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The phasor addition of </a:t>
            </a:r>
            <a:r>
              <a:rPr lang="en-AU" altLang="en-US" sz="280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AU" altLang="en-US" sz="2800" baseline="-25000"/>
              <a:t>o</a:t>
            </a:r>
            <a:r>
              <a:rPr lang="en-AU" altLang="en-US" sz="2800"/>
              <a:t> and </a:t>
            </a:r>
            <a:r>
              <a:rPr lang="en-AU" altLang="en-US" sz="280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AU" altLang="en-US" sz="2800" baseline="-25000"/>
              <a:t>2</a:t>
            </a:r>
            <a:r>
              <a:rPr lang="en-AU" altLang="en-US" sz="2800"/>
              <a:t>' gives the total primary current I</a:t>
            </a:r>
            <a:r>
              <a:rPr lang="en-AU" altLang="en-US" sz="2800" baseline="-25000"/>
              <a:t>1</a:t>
            </a:r>
            <a:r>
              <a:rPr lang="en-AU" altLang="en-US" sz="2800"/>
              <a:t>.</a:t>
            </a:r>
          </a:p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The angle between </a:t>
            </a:r>
            <a:r>
              <a:rPr lang="en-AU" altLang="en-US" sz="280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AU" altLang="en-US" sz="2800" baseline="-25000"/>
              <a:t>1</a:t>
            </a:r>
            <a:r>
              <a:rPr lang="en-AU" altLang="en-US" sz="2800"/>
              <a:t> and V</a:t>
            </a:r>
            <a:r>
              <a:rPr lang="en-AU" altLang="en-US" sz="2800" baseline="-25000"/>
              <a:t>1</a:t>
            </a:r>
            <a:r>
              <a:rPr lang="en-AU" altLang="en-US" sz="2800"/>
              <a:t> gives the power factor.</a:t>
            </a:r>
          </a:p>
        </p:txBody>
      </p:sp>
      <p:sp>
        <p:nvSpPr>
          <p:cNvPr id="70660" name="Rectangle 13"/>
          <p:cNvSpPr>
            <a:spLocks noChangeArrowheads="1"/>
          </p:cNvSpPr>
          <p:nvPr/>
        </p:nvSpPr>
        <p:spPr bwMode="auto">
          <a:xfrm>
            <a:off x="538163" y="5189538"/>
            <a:ext cx="331311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40000"/>
              </a:spcBef>
              <a:buFontTx/>
              <a:buNone/>
            </a:pPr>
            <a:r>
              <a:rPr lang="en-AU" altLang="en-US" sz="2400"/>
              <a:t>Phasor diagram for a transformer on load</a:t>
            </a:r>
          </a:p>
        </p:txBody>
      </p:sp>
      <p:pic>
        <p:nvPicPr>
          <p:cNvPr id="70661" name="Picture 6" descr="Figure 21.1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574800"/>
            <a:ext cx="2736850" cy="358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Transformer with an inductive load</a:t>
            </a:r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4068763" y="1511300"/>
            <a:ext cx="4751387" cy="377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Secondary current </a:t>
            </a:r>
            <a:r>
              <a:rPr lang="en-AU" altLang="en-US" sz="280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AU" altLang="en-US" sz="2800" baseline="-25000"/>
              <a:t>2</a:t>
            </a:r>
            <a:r>
              <a:rPr lang="en-AU" altLang="en-US" sz="2800"/>
              <a:t> lags the secondary terminal voltage.</a:t>
            </a:r>
          </a:p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AU" altLang="en-US" sz="2800" baseline="-25000"/>
              <a:t>2</a:t>
            </a:r>
            <a:r>
              <a:rPr lang="en-AU" altLang="en-US" sz="2800"/>
              <a:t>' is the secondary reflected current in the primary winding. </a:t>
            </a:r>
          </a:p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The phasor addition of </a:t>
            </a:r>
            <a:r>
              <a:rPr lang="en-AU" altLang="en-US" sz="280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AU" altLang="en-US" sz="2800" baseline="-25000"/>
              <a:t>o</a:t>
            </a:r>
            <a:r>
              <a:rPr lang="en-AU" altLang="en-US" sz="2800"/>
              <a:t> and </a:t>
            </a:r>
            <a:r>
              <a:rPr lang="en-AU" altLang="en-US" sz="280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AU" altLang="en-US" sz="2800" baseline="-25000"/>
              <a:t>2</a:t>
            </a:r>
            <a:r>
              <a:rPr lang="en-AU" altLang="en-US" sz="2800"/>
              <a:t>' gives the total primary current </a:t>
            </a:r>
            <a:r>
              <a:rPr lang="en-AU" altLang="en-US" sz="280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AU" altLang="en-US" sz="2800" baseline="-25000"/>
              <a:t>1</a:t>
            </a:r>
            <a:r>
              <a:rPr lang="en-AU" altLang="en-US" sz="2800"/>
              <a:t>.</a:t>
            </a:r>
          </a:p>
          <a:p>
            <a:pPr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/>
              <a:t>The angle between </a:t>
            </a:r>
            <a:r>
              <a:rPr lang="en-AU" altLang="en-US" sz="280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AU" altLang="en-US" sz="2800" baseline="-25000"/>
              <a:t>1</a:t>
            </a:r>
            <a:r>
              <a:rPr lang="en-AU" altLang="en-US" sz="2800"/>
              <a:t> and V</a:t>
            </a:r>
            <a:r>
              <a:rPr lang="en-AU" altLang="en-US" sz="2800" baseline="-25000"/>
              <a:t>1</a:t>
            </a:r>
            <a:r>
              <a:rPr lang="en-AU" altLang="en-US" sz="2800"/>
              <a:t> gives the power factor.</a:t>
            </a:r>
          </a:p>
        </p:txBody>
      </p:sp>
      <p:sp>
        <p:nvSpPr>
          <p:cNvPr id="72708" name="Rectangle 5"/>
          <p:cNvSpPr>
            <a:spLocks noChangeArrowheads="1"/>
          </p:cNvSpPr>
          <p:nvPr/>
        </p:nvSpPr>
        <p:spPr bwMode="auto">
          <a:xfrm>
            <a:off x="107950" y="5189538"/>
            <a:ext cx="417671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40000"/>
              </a:spcBef>
              <a:buFontTx/>
              <a:buNone/>
            </a:pPr>
            <a:r>
              <a:rPr lang="en-AU" altLang="en-US" sz="2400"/>
              <a:t>Phasor diagram for a transformer with inductive load</a:t>
            </a:r>
          </a:p>
        </p:txBody>
      </p:sp>
      <p:pic>
        <p:nvPicPr>
          <p:cNvPr id="72709" name="Picture 6" descr="Figure 21.2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604963"/>
            <a:ext cx="3529012" cy="355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Summing up</a:t>
            </a:r>
          </a:p>
        </p:txBody>
      </p:sp>
      <p:sp>
        <p:nvSpPr>
          <p:cNvPr id="74755" name="Rectangle 4"/>
          <p:cNvSpPr>
            <a:spLocks noChangeArrowheads="1"/>
          </p:cNvSpPr>
          <p:nvPr/>
        </p:nvSpPr>
        <p:spPr bwMode="auto">
          <a:xfrm>
            <a:off x="0" y="311626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6085" name="Rectangle 9"/>
          <p:cNvSpPr>
            <a:spLocks noChangeArrowheads="1"/>
          </p:cNvSpPr>
          <p:nvPr/>
        </p:nvSpPr>
        <p:spPr bwMode="auto">
          <a:xfrm>
            <a:off x="611188" y="1511300"/>
            <a:ext cx="7920037" cy="400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2425" indent="-352425" eaLnBrk="1" fontAlgn="auto" hangingPunct="1">
              <a:spcBef>
                <a:spcPts val="12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In a practical transformer:</a:t>
            </a:r>
          </a:p>
          <a:p>
            <a:pPr marL="180975" indent="-180975" eaLnBrk="1" fontAlgn="auto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no-load current is the </a:t>
            </a:r>
            <a:r>
              <a:rPr lang="en-AU" sz="2800" dirty="0" err="1">
                <a:latin typeface="Arial Narrow" pitchFamily="34" charset="0"/>
                <a:cs typeface="+mn-cs"/>
              </a:rPr>
              <a:t>phasor</a:t>
            </a:r>
            <a:r>
              <a:rPr lang="en-AU" sz="2800" dirty="0">
                <a:latin typeface="Arial Narrow" pitchFamily="34" charset="0"/>
                <a:cs typeface="+mn-cs"/>
              </a:rPr>
              <a:t> sum of the magnetising current and the core loss current</a:t>
            </a:r>
          </a:p>
          <a:p>
            <a:pPr marL="180975" indent="-180975" eaLnBrk="1" fontAlgn="auto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primary current of a loaded transformer is the </a:t>
            </a:r>
            <a:r>
              <a:rPr lang="en-AU" sz="2800" dirty="0" err="1">
                <a:latin typeface="Arial Narrow" pitchFamily="34" charset="0"/>
                <a:cs typeface="+mn-cs"/>
              </a:rPr>
              <a:t>phasor</a:t>
            </a:r>
            <a:r>
              <a:rPr lang="en-AU" sz="2800" dirty="0">
                <a:latin typeface="Arial Narrow" pitchFamily="34" charset="0"/>
                <a:cs typeface="+mn-cs"/>
              </a:rPr>
              <a:t> sum of the no-load current and the current reflected in the primary by the secondary current</a:t>
            </a:r>
          </a:p>
          <a:p>
            <a:pPr marL="180975" indent="-180975" eaLnBrk="1" fontAlgn="auto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the power factor of an unloaded transformer is usually very low, loading a transformer improves the power factor.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713</TotalTime>
  <Words>316</Words>
  <Application>Microsoft Office PowerPoint</Application>
  <PresentationFormat>On-screen Show (4:3)</PresentationFormat>
  <Paragraphs>58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21.4 Transformer operation</vt:lpstr>
      <vt:lpstr>Transformer on no-load</vt:lpstr>
      <vt:lpstr>Transformer on load</vt:lpstr>
      <vt:lpstr>Transformer with a resistive load</vt:lpstr>
      <vt:lpstr>Transformer with an inductive load</vt:lpstr>
      <vt:lpstr>Summing up</vt:lpstr>
    </vt:vector>
  </TitlesOfParts>
  <Company>Cengage Learning Australia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>G006A - Electrical Machines</dc:subject>
  <dc:creator>Donna Beaty</dc:creator>
  <cp:lastModifiedBy>Michael A. JAMES</cp:lastModifiedBy>
  <cp:revision>001</cp:revision>
  <dcterms:created xsi:type="dcterms:W3CDTF">2012-01-23T05:41:48Z</dcterms:created>
  <dcterms:modified xsi:type="dcterms:W3CDTF">2019-01-29T07:31:19Z</dcterms:modified>
</cp:coreProperties>
</file>