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71" r:id="rId6"/>
    <p:sldId id="270" r:id="rId7"/>
    <p:sldId id="269" r:id="rId8"/>
    <p:sldId id="267" r:id="rId9"/>
    <p:sldId id="265" r:id="rId10"/>
    <p:sldId id="266" r:id="rId11"/>
    <p:sldId id="264" r:id="rId12"/>
    <p:sldId id="262" r:id="rId13"/>
    <p:sldId id="263" r:id="rId14"/>
    <p:sldId id="261" r:id="rId15"/>
    <p:sldId id="259" r:id="rId16"/>
    <p:sldId id="272" r:id="rId17"/>
    <p:sldId id="273"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74"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DF1C9C8A-C6EE-4350-AF98-73041A61C08B}" type="datetimeFigureOut">
              <a:rPr lang="en-AU" smtClean="0"/>
              <a:pPr/>
              <a:t>27/05/2013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DDFB533-6029-4E83-AC50-388CECF33E30}"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DF1C9C8A-C6EE-4350-AF98-73041A61C08B}" type="datetimeFigureOut">
              <a:rPr lang="en-AU" smtClean="0"/>
              <a:pPr/>
              <a:t>27/05/2013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DDFB533-6029-4E83-AC50-388CECF33E30}"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DF1C9C8A-C6EE-4350-AF98-73041A61C08B}" type="datetimeFigureOut">
              <a:rPr lang="en-AU" smtClean="0"/>
              <a:pPr/>
              <a:t>27/05/2013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DDFB533-6029-4E83-AC50-388CECF33E30}"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DF1C9C8A-C6EE-4350-AF98-73041A61C08B}" type="datetimeFigureOut">
              <a:rPr lang="en-AU" smtClean="0"/>
              <a:pPr/>
              <a:t>27/05/2013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DDFB533-6029-4E83-AC50-388CECF33E30}"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1C9C8A-C6EE-4350-AF98-73041A61C08B}" type="datetimeFigureOut">
              <a:rPr lang="en-AU" smtClean="0"/>
              <a:pPr/>
              <a:t>27/05/2013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DDFB533-6029-4E83-AC50-388CECF33E30}"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DF1C9C8A-C6EE-4350-AF98-73041A61C08B}" type="datetimeFigureOut">
              <a:rPr lang="en-AU" smtClean="0"/>
              <a:pPr/>
              <a:t>27/05/2013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FDDFB533-6029-4E83-AC50-388CECF33E30}"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DF1C9C8A-C6EE-4350-AF98-73041A61C08B}" type="datetimeFigureOut">
              <a:rPr lang="en-AU" smtClean="0"/>
              <a:pPr/>
              <a:t>27/05/2013</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FDDFB533-6029-4E83-AC50-388CECF33E30}"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DF1C9C8A-C6EE-4350-AF98-73041A61C08B}" type="datetimeFigureOut">
              <a:rPr lang="en-AU" smtClean="0"/>
              <a:pPr/>
              <a:t>27/05/2013</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FDDFB533-6029-4E83-AC50-388CECF33E30}"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1C9C8A-C6EE-4350-AF98-73041A61C08B}" type="datetimeFigureOut">
              <a:rPr lang="en-AU" smtClean="0"/>
              <a:pPr/>
              <a:t>27/05/2013</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FDDFB533-6029-4E83-AC50-388CECF33E30}"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1C9C8A-C6EE-4350-AF98-73041A61C08B}" type="datetimeFigureOut">
              <a:rPr lang="en-AU" smtClean="0"/>
              <a:pPr/>
              <a:t>27/05/2013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FDDFB533-6029-4E83-AC50-388CECF33E30}"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1C9C8A-C6EE-4350-AF98-73041A61C08B}" type="datetimeFigureOut">
              <a:rPr lang="en-AU" smtClean="0"/>
              <a:pPr/>
              <a:t>27/05/2013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FDDFB533-6029-4E83-AC50-388CECF33E30}"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1C9C8A-C6EE-4350-AF98-73041A61C08B}" type="datetimeFigureOut">
              <a:rPr lang="en-AU" smtClean="0"/>
              <a:pPr/>
              <a:t>27/05/2013</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DFB533-6029-4E83-AC50-388CECF33E30}"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179512" y="548679"/>
          <a:ext cx="8856984" cy="5616625"/>
        </p:xfrm>
        <a:graphic>
          <a:graphicData uri="http://schemas.openxmlformats.org/drawingml/2006/table">
            <a:tbl>
              <a:tblPr/>
              <a:tblGrid>
                <a:gridCol w="8856984"/>
              </a:tblGrid>
              <a:tr h="319127">
                <a:tc>
                  <a:txBody>
                    <a:bodyPr/>
                    <a:lstStyle/>
                    <a:p>
                      <a:pPr>
                        <a:spcAft>
                          <a:spcPts val="0"/>
                        </a:spcAft>
                      </a:pPr>
                      <a:endParaRPr lang="en-AU" sz="1100" dirty="0">
                        <a:latin typeface="Georgia"/>
                        <a:ea typeface="Times New Roman"/>
                        <a:cs typeface="Times New Roman"/>
                      </a:endParaRPr>
                    </a:p>
                  </a:txBody>
                  <a:tcPr marL="68580" marR="68580" marT="0" marB="0">
                    <a:lnL>
                      <a:noFill/>
                    </a:lnL>
                    <a:lnR>
                      <a:noFill/>
                    </a:lnR>
                    <a:lnT>
                      <a:noFill/>
                    </a:lnT>
                    <a:lnB>
                      <a:noFill/>
                    </a:lnB>
                  </a:tcPr>
                </a:tc>
              </a:tr>
              <a:tr h="406161">
                <a:tc>
                  <a:txBody>
                    <a:bodyPr/>
                    <a:lstStyle/>
                    <a:p>
                      <a:pPr>
                        <a:spcAft>
                          <a:spcPts val="0"/>
                        </a:spcAft>
                      </a:pPr>
                      <a:r>
                        <a:rPr lang="en-AU" sz="1800" b="1" dirty="0">
                          <a:solidFill>
                            <a:srgbClr val="002060"/>
                          </a:solidFill>
                          <a:latin typeface="Georgia"/>
                          <a:ea typeface="Times New Roman"/>
                          <a:cs typeface="Times New Roman"/>
                        </a:rPr>
                        <a:t>Purpose:</a:t>
                      </a:r>
                      <a:endParaRPr lang="en-AU" sz="1800" b="1" dirty="0">
                        <a:solidFill>
                          <a:srgbClr val="002060"/>
                        </a:solidFill>
                        <a:latin typeface="Courier New"/>
                        <a:ea typeface="Times New Roman"/>
                        <a:cs typeface="Times New Roman"/>
                      </a:endParaRPr>
                    </a:p>
                  </a:txBody>
                  <a:tcPr marL="68580" marR="68580" marT="0" marB="0">
                    <a:lnL>
                      <a:noFill/>
                    </a:lnL>
                    <a:lnR>
                      <a:noFill/>
                    </a:lnR>
                    <a:lnT>
                      <a:noFill/>
                    </a:lnT>
                    <a:lnB>
                      <a:noFill/>
                    </a:lnB>
                  </a:tcPr>
                </a:tc>
              </a:tr>
              <a:tr h="696275">
                <a:tc>
                  <a:txBody>
                    <a:bodyPr/>
                    <a:lstStyle/>
                    <a:p>
                      <a:pPr>
                        <a:spcAft>
                          <a:spcPts val="0"/>
                        </a:spcAft>
                      </a:pPr>
                      <a:r>
                        <a:rPr lang="en-AU" sz="1400" b="1">
                          <a:latin typeface="Georgia"/>
                          <a:ea typeface="Times New Roman"/>
                          <a:cs typeface="Times New Roman"/>
                        </a:rPr>
                        <a:t>In this section you will learn the definitions of heating terminology, methods of heat transfer, calculating heat energy, and the operation of stoves and air-conditioners.</a:t>
                      </a:r>
                      <a:endParaRPr lang="en-AU" sz="1400" b="1">
                        <a:latin typeface="Courier New"/>
                        <a:ea typeface="Times New Roman"/>
                        <a:cs typeface="Times New Roman"/>
                      </a:endParaRPr>
                    </a:p>
                  </a:txBody>
                  <a:tcPr marL="68580" marR="68580" marT="0" marB="0">
                    <a:lnL>
                      <a:noFill/>
                    </a:lnL>
                    <a:lnR>
                      <a:noFill/>
                    </a:lnR>
                    <a:lnT>
                      <a:noFill/>
                    </a:lnT>
                    <a:lnB>
                      <a:noFill/>
                    </a:lnB>
                  </a:tcPr>
                </a:tc>
              </a:tr>
              <a:tr h="319127">
                <a:tc>
                  <a:txBody>
                    <a:bodyPr/>
                    <a:lstStyle/>
                    <a:p>
                      <a:pPr>
                        <a:spcAft>
                          <a:spcPts val="0"/>
                        </a:spcAft>
                      </a:pPr>
                      <a:endParaRPr lang="en-AU" sz="1400" b="1" dirty="0">
                        <a:latin typeface="Georgia"/>
                        <a:ea typeface="Times New Roman"/>
                        <a:cs typeface="Times New Roman"/>
                      </a:endParaRPr>
                    </a:p>
                  </a:txBody>
                  <a:tcPr marL="68580" marR="68580" marT="0" marB="0">
                    <a:lnL>
                      <a:noFill/>
                    </a:lnL>
                    <a:lnR>
                      <a:noFill/>
                    </a:lnR>
                    <a:lnT>
                      <a:noFill/>
                    </a:lnT>
                    <a:lnB>
                      <a:noFill/>
                    </a:lnB>
                  </a:tcPr>
                </a:tc>
              </a:tr>
              <a:tr h="3208670">
                <a:tc>
                  <a:txBody>
                    <a:bodyPr/>
                    <a:lstStyle/>
                    <a:p>
                      <a:pPr>
                        <a:spcAft>
                          <a:spcPts val="0"/>
                        </a:spcAft>
                      </a:pPr>
                      <a:r>
                        <a:rPr lang="en-AU" sz="1600" b="1" dirty="0">
                          <a:solidFill>
                            <a:srgbClr val="002060"/>
                          </a:solidFill>
                          <a:latin typeface="Georgia"/>
                          <a:ea typeface="Times New Roman"/>
                          <a:cs typeface="Times New Roman"/>
                        </a:rPr>
                        <a:t>Objectives: </a:t>
                      </a:r>
                      <a:endParaRPr lang="en-AU" sz="1600" b="1" dirty="0" smtClean="0">
                        <a:solidFill>
                          <a:srgbClr val="002060"/>
                        </a:solidFill>
                        <a:latin typeface="Georgia"/>
                        <a:ea typeface="Times New Roman"/>
                        <a:cs typeface="Times New Roman"/>
                      </a:endParaRPr>
                    </a:p>
                    <a:p>
                      <a:pPr>
                        <a:spcAft>
                          <a:spcPts val="0"/>
                        </a:spcAft>
                      </a:pPr>
                      <a:endParaRPr lang="en-AU" sz="1600" b="1" dirty="0" smtClean="0">
                        <a:latin typeface="Georgia"/>
                        <a:ea typeface="Times New Roman"/>
                        <a:cs typeface="Times New Roman"/>
                      </a:endParaRPr>
                    </a:p>
                    <a:p>
                      <a:pPr>
                        <a:spcAft>
                          <a:spcPts val="0"/>
                        </a:spcAft>
                      </a:pPr>
                      <a:r>
                        <a:rPr lang="en-AU" sz="1400" b="1" dirty="0" smtClean="0">
                          <a:latin typeface="Georgia"/>
                          <a:ea typeface="Times New Roman"/>
                          <a:cs typeface="Times New Roman"/>
                        </a:rPr>
                        <a:t>at </a:t>
                      </a:r>
                      <a:r>
                        <a:rPr lang="en-AU" sz="1400" b="1" dirty="0">
                          <a:latin typeface="Georgia"/>
                          <a:ea typeface="Times New Roman"/>
                          <a:cs typeface="Times New Roman"/>
                        </a:rPr>
                        <a:t>the completion of this section the learner should be able to</a:t>
                      </a:r>
                      <a:r>
                        <a:rPr lang="en-AU" sz="1400" b="1" dirty="0" smtClean="0">
                          <a:latin typeface="Georgia"/>
                          <a:ea typeface="Times New Roman"/>
                          <a:cs typeface="Times New Roman"/>
                        </a:rPr>
                        <a:t>:</a:t>
                      </a:r>
                    </a:p>
                    <a:p>
                      <a:pPr>
                        <a:spcAft>
                          <a:spcPts val="0"/>
                        </a:spcAft>
                      </a:pPr>
                      <a:endParaRPr lang="en-AU" sz="1400" b="1" dirty="0">
                        <a:latin typeface="Courier New"/>
                        <a:ea typeface="Times New Roman"/>
                        <a:cs typeface="Times New Roman"/>
                      </a:endParaRPr>
                    </a:p>
                    <a:p>
                      <a:pPr marL="342900" lvl="0" indent="-342900">
                        <a:lnSpc>
                          <a:spcPct val="115000"/>
                        </a:lnSpc>
                        <a:spcAft>
                          <a:spcPts val="0"/>
                        </a:spcAft>
                        <a:buFont typeface="Symbol"/>
                        <a:buChar char=""/>
                      </a:pPr>
                      <a:r>
                        <a:rPr lang="en-AU" sz="1400" b="1" dirty="0">
                          <a:latin typeface="Georgia"/>
                          <a:ea typeface="Times New Roman"/>
                          <a:cs typeface="Times New Roman"/>
                        </a:rPr>
                        <a:t>Define the terms </a:t>
                      </a:r>
                      <a:r>
                        <a:rPr lang="en-AU" sz="1400" b="1" dirty="0">
                          <a:solidFill>
                            <a:srgbClr val="FF0000"/>
                          </a:solidFill>
                          <a:latin typeface="Georgia"/>
                          <a:ea typeface="Times New Roman"/>
                          <a:cs typeface="Times New Roman"/>
                        </a:rPr>
                        <a:t>heat energy</a:t>
                      </a:r>
                      <a:r>
                        <a:rPr lang="en-AU" sz="1400" b="1" dirty="0">
                          <a:latin typeface="Georgia"/>
                          <a:ea typeface="Times New Roman"/>
                          <a:cs typeface="Times New Roman"/>
                        </a:rPr>
                        <a:t>, </a:t>
                      </a:r>
                      <a:r>
                        <a:rPr lang="en-AU" sz="1400" b="1" dirty="0">
                          <a:solidFill>
                            <a:srgbClr val="00B0F0"/>
                          </a:solidFill>
                          <a:latin typeface="Georgia"/>
                          <a:ea typeface="Times New Roman"/>
                          <a:cs typeface="Times New Roman"/>
                        </a:rPr>
                        <a:t>temperature</a:t>
                      </a:r>
                      <a:r>
                        <a:rPr lang="en-AU" sz="1400" b="1" dirty="0">
                          <a:latin typeface="Georgia"/>
                          <a:ea typeface="Times New Roman"/>
                          <a:cs typeface="Times New Roman"/>
                        </a:rPr>
                        <a:t>, </a:t>
                      </a:r>
                      <a:r>
                        <a:rPr lang="en-AU" sz="1400" b="1" dirty="0">
                          <a:solidFill>
                            <a:srgbClr val="0070C0"/>
                          </a:solidFill>
                          <a:latin typeface="Georgia"/>
                          <a:ea typeface="Times New Roman"/>
                          <a:cs typeface="Times New Roman"/>
                        </a:rPr>
                        <a:t>specific heat capacity</a:t>
                      </a:r>
                      <a:r>
                        <a:rPr lang="en-AU" sz="1400" b="1" dirty="0">
                          <a:latin typeface="Georgia"/>
                          <a:ea typeface="Times New Roman"/>
                          <a:cs typeface="Times New Roman"/>
                        </a:rPr>
                        <a:t>, </a:t>
                      </a:r>
                      <a:r>
                        <a:rPr lang="en-AU" sz="1400" b="1" dirty="0">
                          <a:solidFill>
                            <a:srgbClr val="7030A0"/>
                          </a:solidFill>
                          <a:latin typeface="Georgia"/>
                          <a:ea typeface="Times New Roman"/>
                          <a:cs typeface="Times New Roman"/>
                        </a:rPr>
                        <a:t>thermal conductivity, </a:t>
                      </a:r>
                      <a:r>
                        <a:rPr lang="en-AU" sz="1400" b="1" dirty="0">
                          <a:solidFill>
                            <a:schemeClr val="tx1"/>
                          </a:solidFill>
                          <a:latin typeface="Georgia"/>
                          <a:ea typeface="Times New Roman"/>
                          <a:cs typeface="Times New Roman"/>
                        </a:rPr>
                        <a:t>and</a:t>
                      </a:r>
                      <a:r>
                        <a:rPr lang="en-AU" sz="1400" b="1" dirty="0">
                          <a:solidFill>
                            <a:srgbClr val="7030A0"/>
                          </a:solidFill>
                          <a:latin typeface="Georgia"/>
                          <a:ea typeface="Times New Roman"/>
                          <a:cs typeface="Times New Roman"/>
                        </a:rPr>
                        <a:t> </a:t>
                      </a:r>
                      <a:r>
                        <a:rPr lang="en-AU" sz="1400" b="1" dirty="0">
                          <a:solidFill>
                            <a:srgbClr val="C00000"/>
                          </a:solidFill>
                          <a:latin typeface="Georgia"/>
                          <a:ea typeface="Times New Roman"/>
                          <a:cs typeface="Times New Roman"/>
                        </a:rPr>
                        <a:t>thermal stability</a:t>
                      </a:r>
                      <a:endParaRPr lang="en-AU" sz="1400" b="1" dirty="0">
                        <a:solidFill>
                          <a:srgbClr val="C00000"/>
                        </a:solidFill>
                        <a:latin typeface="Calibri"/>
                        <a:ea typeface="Times New Roman"/>
                        <a:cs typeface="Times New Roman"/>
                      </a:endParaRPr>
                    </a:p>
                    <a:p>
                      <a:pPr marL="342900" lvl="0" indent="-342900">
                        <a:lnSpc>
                          <a:spcPct val="115000"/>
                        </a:lnSpc>
                        <a:spcAft>
                          <a:spcPts val="0"/>
                        </a:spcAft>
                        <a:buFont typeface="Symbol"/>
                        <a:buChar char=""/>
                      </a:pPr>
                      <a:r>
                        <a:rPr lang="en-AU" sz="1400" b="1" dirty="0">
                          <a:latin typeface="Georgia"/>
                          <a:ea typeface="Times New Roman"/>
                          <a:cs typeface="Times New Roman"/>
                        </a:rPr>
                        <a:t>Calculate the </a:t>
                      </a:r>
                      <a:r>
                        <a:rPr lang="en-AU" sz="1400" b="1" dirty="0">
                          <a:solidFill>
                            <a:srgbClr val="00B050"/>
                          </a:solidFill>
                          <a:latin typeface="Georgia"/>
                          <a:ea typeface="Times New Roman"/>
                          <a:cs typeface="Times New Roman"/>
                        </a:rPr>
                        <a:t>input heat energy </a:t>
                      </a:r>
                      <a:r>
                        <a:rPr lang="en-AU" sz="1400" b="1" dirty="0">
                          <a:latin typeface="Georgia"/>
                          <a:ea typeface="Times New Roman"/>
                          <a:cs typeface="Times New Roman"/>
                        </a:rPr>
                        <a:t>in Joules and </a:t>
                      </a:r>
                      <a:r>
                        <a:rPr lang="en-AU" sz="1400" b="1" dirty="0" err="1">
                          <a:latin typeface="Georgia"/>
                          <a:ea typeface="Times New Roman"/>
                          <a:cs typeface="Times New Roman"/>
                        </a:rPr>
                        <a:t>kWHr</a:t>
                      </a:r>
                      <a:r>
                        <a:rPr lang="en-AU" sz="1400" b="1" dirty="0">
                          <a:latin typeface="Georgia"/>
                          <a:ea typeface="Times New Roman"/>
                          <a:cs typeface="Times New Roman"/>
                        </a:rPr>
                        <a:t> in a simple heating process</a:t>
                      </a:r>
                      <a:endParaRPr lang="en-AU" sz="1400" b="1" dirty="0">
                        <a:latin typeface="Calibri"/>
                        <a:ea typeface="Times New Roman"/>
                        <a:cs typeface="Times New Roman"/>
                      </a:endParaRPr>
                    </a:p>
                    <a:p>
                      <a:pPr marL="342900" lvl="0" indent="-342900">
                        <a:lnSpc>
                          <a:spcPct val="115000"/>
                        </a:lnSpc>
                        <a:spcAft>
                          <a:spcPts val="0"/>
                        </a:spcAft>
                        <a:buFont typeface="Symbol"/>
                        <a:buChar char=""/>
                      </a:pPr>
                      <a:r>
                        <a:rPr lang="en-AU" sz="1400" b="1" dirty="0">
                          <a:latin typeface="Georgia"/>
                          <a:ea typeface="Times New Roman"/>
                          <a:cs typeface="Times New Roman"/>
                        </a:rPr>
                        <a:t>Describe the methods of heat transfer</a:t>
                      </a:r>
                      <a:endParaRPr lang="en-AU" sz="1400" b="1" dirty="0">
                        <a:latin typeface="Calibri"/>
                        <a:ea typeface="Times New Roman"/>
                        <a:cs typeface="Times New Roman"/>
                      </a:endParaRPr>
                    </a:p>
                    <a:p>
                      <a:pPr marL="342900" lvl="0" indent="-342900">
                        <a:lnSpc>
                          <a:spcPct val="115000"/>
                        </a:lnSpc>
                        <a:spcAft>
                          <a:spcPts val="0"/>
                        </a:spcAft>
                        <a:buFont typeface="Symbol"/>
                        <a:buChar char=""/>
                      </a:pPr>
                      <a:r>
                        <a:rPr lang="en-AU" sz="1400" b="1" dirty="0">
                          <a:latin typeface="Georgia"/>
                          <a:ea typeface="Times New Roman"/>
                          <a:cs typeface="Times New Roman"/>
                        </a:rPr>
                        <a:t>Calculate the heat energy </a:t>
                      </a:r>
                      <a:r>
                        <a:rPr lang="en-AU" sz="1400" b="1" dirty="0">
                          <a:solidFill>
                            <a:srgbClr val="FFC000"/>
                          </a:solidFill>
                          <a:latin typeface="Georgia"/>
                          <a:ea typeface="Times New Roman"/>
                          <a:cs typeface="Times New Roman"/>
                        </a:rPr>
                        <a:t>output of a heating process</a:t>
                      </a:r>
                      <a:endParaRPr lang="en-AU" sz="1400" b="1" dirty="0">
                        <a:solidFill>
                          <a:srgbClr val="FFC000"/>
                        </a:solidFill>
                        <a:latin typeface="Calibri"/>
                        <a:ea typeface="Times New Roman"/>
                        <a:cs typeface="Times New Roman"/>
                      </a:endParaRPr>
                    </a:p>
                    <a:p>
                      <a:pPr marL="342900" lvl="0" indent="-342900">
                        <a:lnSpc>
                          <a:spcPct val="115000"/>
                        </a:lnSpc>
                        <a:spcAft>
                          <a:spcPts val="0"/>
                        </a:spcAft>
                        <a:buFont typeface="Symbol"/>
                        <a:buChar char=""/>
                      </a:pPr>
                      <a:r>
                        <a:rPr lang="en-AU" sz="1400" b="1" dirty="0">
                          <a:latin typeface="Georgia"/>
                          <a:ea typeface="Times New Roman"/>
                          <a:cs typeface="Times New Roman"/>
                        </a:rPr>
                        <a:t>Explain the connection method of a two phase stove</a:t>
                      </a:r>
                      <a:endParaRPr lang="en-AU" sz="1400" b="1" dirty="0">
                        <a:latin typeface="Calibri"/>
                        <a:ea typeface="Times New Roman"/>
                        <a:cs typeface="Times New Roman"/>
                      </a:endParaRPr>
                    </a:p>
                    <a:p>
                      <a:pPr marL="342900" lvl="0" indent="-342900">
                        <a:lnSpc>
                          <a:spcPct val="115000"/>
                        </a:lnSpc>
                        <a:spcAft>
                          <a:spcPts val="0"/>
                        </a:spcAft>
                        <a:buFont typeface="Symbol"/>
                        <a:buChar char=""/>
                      </a:pPr>
                      <a:r>
                        <a:rPr lang="en-AU" sz="1400" b="1" dirty="0">
                          <a:latin typeface="Georgia"/>
                          <a:ea typeface="Times New Roman"/>
                          <a:cs typeface="Times New Roman"/>
                        </a:rPr>
                        <a:t>Describe the operation of reverse cycle air-conditioning.</a:t>
                      </a:r>
                      <a:endParaRPr lang="en-AU" sz="1400" b="1" dirty="0">
                        <a:latin typeface="Calibri"/>
                        <a:ea typeface="Times New Roman"/>
                        <a:cs typeface="Times New Roman"/>
                      </a:endParaRPr>
                    </a:p>
                  </a:txBody>
                  <a:tcPr marL="68580" marR="68580" marT="0" marB="0">
                    <a:lnL>
                      <a:noFill/>
                    </a:lnL>
                    <a:lnR>
                      <a:noFill/>
                    </a:lnR>
                    <a:lnT>
                      <a:noFill/>
                    </a:lnT>
                    <a:lnB>
                      <a:noFill/>
                    </a:lnB>
                  </a:tcPr>
                </a:tc>
              </a:tr>
              <a:tr h="348138">
                <a:tc>
                  <a:txBody>
                    <a:bodyPr/>
                    <a:lstStyle/>
                    <a:p>
                      <a:pPr>
                        <a:spcAft>
                          <a:spcPts val="0"/>
                        </a:spcAft>
                      </a:pPr>
                      <a:endParaRPr lang="en-AU" sz="1200">
                        <a:latin typeface="Georgia"/>
                        <a:ea typeface="Times New Roman"/>
                        <a:cs typeface="Times New Roman"/>
                      </a:endParaRPr>
                    </a:p>
                  </a:txBody>
                  <a:tcPr marL="68580" marR="68580" marT="0" marB="0">
                    <a:lnL>
                      <a:noFill/>
                    </a:lnL>
                    <a:lnR>
                      <a:noFill/>
                    </a:lnR>
                    <a:lnT>
                      <a:noFill/>
                    </a:lnT>
                    <a:lnB>
                      <a:noFill/>
                    </a:lnB>
                  </a:tcPr>
                </a:tc>
              </a:tr>
              <a:tr h="319127">
                <a:tc>
                  <a:txBody>
                    <a:bodyPr/>
                    <a:lstStyle/>
                    <a:p>
                      <a:pPr>
                        <a:spcAft>
                          <a:spcPts val="0"/>
                        </a:spcAft>
                      </a:pPr>
                      <a:endParaRPr lang="en-AU" sz="1100" dirty="0">
                        <a:latin typeface="Courier New"/>
                        <a:ea typeface="Times New Roman"/>
                        <a:cs typeface="Times New Roman"/>
                      </a:endParaRPr>
                    </a:p>
                  </a:txBody>
                  <a:tcPr marL="68580" marR="68580" marT="0" marB="0">
                    <a:lnL>
                      <a:noFill/>
                    </a:lnL>
                    <a:lnR>
                      <a:noFill/>
                    </a:lnR>
                    <a:lnT>
                      <a:noFill/>
                    </a:lnT>
                    <a:lnB>
                      <a:noFill/>
                    </a:lnB>
                  </a:tcPr>
                </a:tc>
              </a:tr>
            </a:tbl>
          </a:graphicData>
        </a:graphic>
      </p:graphicFrame>
      <p:graphicFrame>
        <p:nvGraphicFramePr>
          <p:cNvPr id="4" name="Table 3"/>
          <p:cNvGraphicFramePr>
            <a:graphicFrameLocks noGrp="1"/>
          </p:cNvGraphicFramePr>
          <p:nvPr/>
        </p:nvGraphicFramePr>
        <p:xfrm>
          <a:off x="1403649" y="332656"/>
          <a:ext cx="4608512" cy="280416"/>
        </p:xfrm>
        <a:graphic>
          <a:graphicData uri="http://schemas.openxmlformats.org/drawingml/2006/table">
            <a:tbl>
              <a:tblPr/>
              <a:tblGrid>
                <a:gridCol w="4608512"/>
              </a:tblGrid>
              <a:tr h="0">
                <a:tc>
                  <a:txBody>
                    <a:bodyPr/>
                    <a:lstStyle/>
                    <a:p>
                      <a:pPr>
                        <a:lnSpc>
                          <a:spcPct val="115000"/>
                        </a:lnSpc>
                        <a:spcBef>
                          <a:spcPts val="600"/>
                        </a:spcBef>
                        <a:spcAft>
                          <a:spcPts val="600"/>
                        </a:spcAft>
                      </a:pPr>
                      <a:r>
                        <a:rPr lang="en-AU" sz="1600" b="1" dirty="0">
                          <a:solidFill>
                            <a:srgbClr val="C00000"/>
                          </a:solidFill>
                          <a:latin typeface="Georgia"/>
                          <a:ea typeface="Times New Roman"/>
                        </a:rPr>
                        <a:t>Topic 5   Electrical Heating Control Devices</a:t>
                      </a:r>
                      <a:endParaRPr lang="en-AU" sz="1200" dirty="0">
                        <a:solidFill>
                          <a:srgbClr val="C00000"/>
                        </a:solidFill>
                        <a:latin typeface="Times New Roman"/>
                        <a:ea typeface="Times New Roman"/>
                      </a:endParaRPr>
                    </a:p>
                  </a:txBody>
                  <a:tcPr marL="39370" marR="393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25"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07504" y="116632"/>
          <a:ext cx="8820472" cy="6629853"/>
        </p:xfrm>
        <a:graphic>
          <a:graphicData uri="http://schemas.openxmlformats.org/drawingml/2006/table">
            <a:tbl>
              <a:tblPr/>
              <a:tblGrid>
                <a:gridCol w="8820472"/>
              </a:tblGrid>
              <a:tr h="1221499">
                <a:tc>
                  <a:txBody>
                    <a:bodyPr/>
                    <a:lstStyle/>
                    <a:p>
                      <a:pPr>
                        <a:spcAft>
                          <a:spcPts val="0"/>
                        </a:spcAft>
                      </a:pPr>
                      <a:r>
                        <a:rPr lang="en-AU" sz="1600" b="1" dirty="0" smtClean="0">
                          <a:solidFill>
                            <a:schemeClr val="accent5">
                              <a:lumMod val="50000"/>
                            </a:schemeClr>
                          </a:solidFill>
                          <a:latin typeface="Georgia"/>
                          <a:ea typeface="Times New Roman"/>
                          <a:cs typeface="Times New Roman"/>
                        </a:rPr>
                        <a:t>Best </a:t>
                      </a:r>
                      <a:r>
                        <a:rPr lang="en-AU" sz="1600" b="1" dirty="0">
                          <a:solidFill>
                            <a:schemeClr val="accent5">
                              <a:lumMod val="50000"/>
                            </a:schemeClr>
                          </a:solidFill>
                          <a:latin typeface="Georgia"/>
                          <a:ea typeface="Times New Roman"/>
                          <a:cs typeface="Times New Roman"/>
                        </a:rPr>
                        <a:t>conductors of heat are metals as they offer a low opposition to heat energy flow. </a:t>
                      </a:r>
                      <a:endParaRPr lang="en-AU" sz="1600" b="1" dirty="0" smtClean="0">
                        <a:solidFill>
                          <a:schemeClr val="accent5">
                            <a:lumMod val="50000"/>
                          </a:schemeClr>
                        </a:solidFill>
                        <a:latin typeface="Georgia"/>
                        <a:ea typeface="Times New Roman"/>
                        <a:cs typeface="Times New Roman"/>
                      </a:endParaRPr>
                    </a:p>
                    <a:p>
                      <a:pPr>
                        <a:spcAft>
                          <a:spcPts val="0"/>
                        </a:spcAft>
                      </a:pPr>
                      <a:endParaRPr lang="en-AU" sz="1600" b="1" dirty="0" smtClean="0">
                        <a:solidFill>
                          <a:schemeClr val="accent5">
                            <a:lumMod val="50000"/>
                          </a:schemeClr>
                        </a:solidFill>
                        <a:latin typeface="Georgia"/>
                        <a:ea typeface="Times New Roman"/>
                        <a:cs typeface="Times New Roman"/>
                      </a:endParaRPr>
                    </a:p>
                    <a:p>
                      <a:pPr>
                        <a:spcAft>
                          <a:spcPts val="0"/>
                        </a:spcAft>
                      </a:pPr>
                      <a:r>
                        <a:rPr lang="en-AU" sz="1600" b="1" dirty="0" smtClean="0">
                          <a:solidFill>
                            <a:schemeClr val="accent5">
                              <a:lumMod val="50000"/>
                            </a:schemeClr>
                          </a:solidFill>
                          <a:latin typeface="Georgia"/>
                          <a:ea typeface="Times New Roman"/>
                          <a:cs typeface="Times New Roman"/>
                        </a:rPr>
                        <a:t>Poor </a:t>
                      </a:r>
                      <a:r>
                        <a:rPr lang="en-AU" sz="1600" b="1" dirty="0">
                          <a:solidFill>
                            <a:schemeClr val="accent5">
                              <a:lumMod val="50000"/>
                            </a:schemeClr>
                          </a:solidFill>
                          <a:latin typeface="Georgia"/>
                          <a:ea typeface="Times New Roman"/>
                          <a:cs typeface="Times New Roman"/>
                        </a:rPr>
                        <a:t>conductors of heat are non-metals as they offer a high opposition to heat energy flow.</a:t>
                      </a:r>
                      <a:endParaRPr lang="en-AU" sz="1600" b="1" dirty="0">
                        <a:solidFill>
                          <a:schemeClr val="accent5">
                            <a:lumMod val="50000"/>
                          </a:schemeClr>
                        </a:solidFill>
                        <a:latin typeface="Courier New"/>
                        <a:ea typeface="Times New Roman"/>
                        <a:cs typeface="Times New Roman"/>
                      </a:endParaRPr>
                    </a:p>
                  </a:txBody>
                  <a:tcPr marL="62204" marR="62204" marT="0" marB="0">
                    <a:lnL>
                      <a:noFill/>
                    </a:lnL>
                    <a:lnR>
                      <a:noFill/>
                    </a:lnR>
                    <a:lnT>
                      <a:noFill/>
                    </a:lnT>
                    <a:lnB>
                      <a:noFill/>
                    </a:lnB>
                  </a:tcPr>
                </a:tc>
              </a:tr>
              <a:tr h="223755">
                <a:tc>
                  <a:txBody>
                    <a:bodyPr/>
                    <a:lstStyle/>
                    <a:p>
                      <a:pPr>
                        <a:spcAft>
                          <a:spcPts val="0"/>
                        </a:spcAft>
                      </a:pPr>
                      <a:endParaRPr lang="en-AU" sz="1600" b="1" dirty="0">
                        <a:latin typeface="Georgia"/>
                        <a:ea typeface="Times New Roman"/>
                        <a:cs typeface="Times New Roman"/>
                      </a:endParaRPr>
                    </a:p>
                  </a:txBody>
                  <a:tcPr marL="62204" marR="62204" marT="0" marB="0">
                    <a:lnL>
                      <a:noFill/>
                    </a:lnL>
                    <a:lnR>
                      <a:noFill/>
                    </a:lnR>
                    <a:lnT>
                      <a:noFill/>
                    </a:lnT>
                    <a:lnB>
                      <a:noFill/>
                    </a:lnB>
                  </a:tcPr>
                </a:tc>
              </a:tr>
              <a:tr h="262853">
                <a:tc>
                  <a:txBody>
                    <a:bodyPr/>
                    <a:lstStyle/>
                    <a:p>
                      <a:pPr>
                        <a:spcAft>
                          <a:spcPts val="0"/>
                        </a:spcAft>
                      </a:pPr>
                      <a:r>
                        <a:rPr lang="en-AU" sz="1800" b="1" dirty="0">
                          <a:solidFill>
                            <a:schemeClr val="accent6">
                              <a:lumMod val="50000"/>
                            </a:schemeClr>
                          </a:solidFill>
                          <a:latin typeface="Georgia"/>
                          <a:ea typeface="Times New Roman"/>
                          <a:cs typeface="Times New Roman"/>
                        </a:rPr>
                        <a:t>Heat </a:t>
                      </a:r>
                      <a:r>
                        <a:rPr lang="en-AU" sz="1800" b="1" dirty="0" smtClean="0">
                          <a:solidFill>
                            <a:schemeClr val="accent6">
                              <a:lumMod val="50000"/>
                            </a:schemeClr>
                          </a:solidFill>
                          <a:latin typeface="Georgia"/>
                          <a:ea typeface="Times New Roman"/>
                          <a:cs typeface="Times New Roman"/>
                        </a:rPr>
                        <a:t>Transfer</a:t>
                      </a:r>
                      <a:endParaRPr lang="en-AU" sz="1800" b="1" dirty="0">
                        <a:solidFill>
                          <a:schemeClr val="accent6">
                            <a:lumMod val="50000"/>
                          </a:schemeClr>
                        </a:solidFill>
                        <a:latin typeface="Courier New"/>
                        <a:ea typeface="Times New Roman"/>
                        <a:cs typeface="Times New Roman"/>
                      </a:endParaRPr>
                    </a:p>
                  </a:txBody>
                  <a:tcPr marL="62204" marR="62204" marT="0" marB="0">
                    <a:lnL>
                      <a:noFill/>
                    </a:lnL>
                    <a:lnR>
                      <a:noFill/>
                    </a:lnR>
                    <a:lnT>
                      <a:noFill/>
                    </a:lnT>
                    <a:lnB>
                      <a:noFill/>
                    </a:lnB>
                  </a:tcPr>
                </a:tc>
              </a:tr>
              <a:tr h="671266">
                <a:tc>
                  <a:txBody>
                    <a:bodyPr/>
                    <a:lstStyle/>
                    <a:p>
                      <a:pPr>
                        <a:spcAft>
                          <a:spcPts val="0"/>
                        </a:spcAft>
                      </a:pPr>
                      <a:r>
                        <a:rPr lang="en-AU" sz="1600" b="1" dirty="0">
                          <a:latin typeface="Georgia"/>
                          <a:ea typeface="Times New Roman"/>
                          <a:cs typeface="Times New Roman"/>
                        </a:rPr>
                        <a:t>A transfer of heat energy will occur when there is a temperature differential. The direction of heat energy transfer is from a high temperature to a low temperature.</a:t>
                      </a:r>
                      <a:endParaRPr lang="en-AU" sz="1600" b="1" dirty="0">
                        <a:latin typeface="Courier New"/>
                        <a:ea typeface="Times New Roman"/>
                        <a:cs typeface="Times New Roman"/>
                      </a:endParaRPr>
                    </a:p>
                  </a:txBody>
                  <a:tcPr marL="62204" marR="62204" marT="0" marB="0">
                    <a:lnL>
                      <a:noFill/>
                    </a:lnL>
                    <a:lnR>
                      <a:noFill/>
                    </a:lnR>
                    <a:lnT>
                      <a:noFill/>
                    </a:lnT>
                    <a:lnB>
                      <a:noFill/>
                    </a:lnB>
                  </a:tcPr>
                </a:tc>
              </a:tr>
              <a:tr h="223755">
                <a:tc>
                  <a:txBody>
                    <a:bodyPr/>
                    <a:lstStyle/>
                    <a:p>
                      <a:pPr>
                        <a:spcAft>
                          <a:spcPts val="0"/>
                        </a:spcAft>
                      </a:pPr>
                      <a:endParaRPr lang="en-AU" sz="1600" b="1" dirty="0">
                        <a:latin typeface="Georgia"/>
                        <a:ea typeface="Times New Roman"/>
                        <a:cs typeface="Times New Roman"/>
                      </a:endParaRPr>
                    </a:p>
                  </a:txBody>
                  <a:tcPr marL="62204" marR="62204" marT="0" marB="0">
                    <a:lnL>
                      <a:noFill/>
                    </a:lnL>
                    <a:lnR>
                      <a:noFill/>
                    </a:lnR>
                    <a:lnT>
                      <a:noFill/>
                    </a:lnT>
                    <a:lnB>
                      <a:noFill/>
                    </a:lnB>
                  </a:tcPr>
                </a:tc>
              </a:tr>
              <a:tr h="358747">
                <a:tc>
                  <a:txBody>
                    <a:bodyPr/>
                    <a:lstStyle/>
                    <a:p>
                      <a:pPr>
                        <a:spcAft>
                          <a:spcPts val="0"/>
                        </a:spcAft>
                      </a:pPr>
                      <a:endParaRPr lang="en-AU" sz="1600" b="1" dirty="0">
                        <a:latin typeface="Georgia"/>
                        <a:ea typeface="Times New Roman"/>
                        <a:cs typeface="Times New Roman"/>
                      </a:endParaRPr>
                    </a:p>
                  </a:txBody>
                  <a:tcPr marL="62204" marR="62204" marT="0" marB="0">
                    <a:lnL>
                      <a:noFill/>
                    </a:lnL>
                    <a:lnR>
                      <a:noFill/>
                    </a:lnR>
                    <a:lnT>
                      <a:noFill/>
                    </a:lnT>
                    <a:lnB>
                      <a:noFill/>
                    </a:lnB>
                  </a:tcPr>
                </a:tc>
              </a:tr>
              <a:tr h="223755">
                <a:tc>
                  <a:txBody>
                    <a:bodyPr/>
                    <a:lstStyle/>
                    <a:p>
                      <a:pPr>
                        <a:spcAft>
                          <a:spcPts val="0"/>
                        </a:spcAft>
                      </a:pPr>
                      <a:endParaRPr lang="en-AU" sz="1600" b="1" dirty="0">
                        <a:latin typeface="Georgia"/>
                        <a:ea typeface="Times New Roman"/>
                        <a:cs typeface="Times New Roman"/>
                      </a:endParaRPr>
                    </a:p>
                  </a:txBody>
                  <a:tcPr marL="62204" marR="62204" marT="0" marB="0">
                    <a:lnL>
                      <a:noFill/>
                    </a:lnL>
                    <a:lnR>
                      <a:noFill/>
                    </a:lnR>
                    <a:lnT>
                      <a:noFill/>
                    </a:lnT>
                    <a:lnB>
                      <a:noFill/>
                    </a:lnB>
                  </a:tcPr>
                </a:tc>
              </a:tr>
              <a:tr h="223755">
                <a:tc>
                  <a:txBody>
                    <a:bodyPr/>
                    <a:lstStyle/>
                    <a:p>
                      <a:pPr>
                        <a:spcAft>
                          <a:spcPts val="0"/>
                        </a:spcAft>
                      </a:pPr>
                      <a:endParaRPr lang="en-AU" sz="1600" b="1" dirty="0">
                        <a:latin typeface="Georgia"/>
                        <a:ea typeface="Times New Roman"/>
                        <a:cs typeface="Times New Roman"/>
                      </a:endParaRPr>
                    </a:p>
                  </a:txBody>
                  <a:tcPr marL="62204" marR="62204" marT="0" marB="0">
                    <a:lnL>
                      <a:noFill/>
                    </a:lnL>
                    <a:lnR>
                      <a:noFill/>
                    </a:lnR>
                    <a:lnT>
                      <a:noFill/>
                    </a:lnT>
                    <a:lnB>
                      <a:noFill/>
                    </a:lnB>
                  </a:tcPr>
                </a:tc>
              </a:tr>
              <a:tr h="223755">
                <a:tc>
                  <a:txBody>
                    <a:bodyPr/>
                    <a:lstStyle/>
                    <a:p>
                      <a:pPr>
                        <a:spcAft>
                          <a:spcPts val="0"/>
                        </a:spcAft>
                      </a:pPr>
                      <a:endParaRPr lang="en-AU" sz="1600" b="1" dirty="0">
                        <a:latin typeface="Georgia"/>
                        <a:ea typeface="Times New Roman"/>
                        <a:cs typeface="Times New Roman"/>
                      </a:endParaRPr>
                    </a:p>
                  </a:txBody>
                  <a:tcPr marL="62204" marR="62204" marT="0" marB="0">
                    <a:lnL>
                      <a:noFill/>
                    </a:lnL>
                    <a:lnR>
                      <a:noFill/>
                    </a:lnR>
                    <a:lnT>
                      <a:noFill/>
                    </a:lnT>
                    <a:lnB>
                      <a:noFill/>
                    </a:lnB>
                  </a:tcPr>
                </a:tc>
              </a:tr>
              <a:tr h="727205">
                <a:tc>
                  <a:txBody>
                    <a:bodyPr/>
                    <a:lstStyle/>
                    <a:p>
                      <a:pPr>
                        <a:spcAft>
                          <a:spcPts val="0"/>
                        </a:spcAft>
                      </a:pPr>
                      <a:r>
                        <a:rPr lang="en-AU" sz="1800" b="1" dirty="0">
                          <a:solidFill>
                            <a:schemeClr val="accent4">
                              <a:lumMod val="50000"/>
                            </a:schemeClr>
                          </a:solidFill>
                          <a:latin typeface="Georgia"/>
                          <a:ea typeface="Times New Roman"/>
                          <a:cs typeface="Times New Roman"/>
                        </a:rPr>
                        <a:t>Thermal </a:t>
                      </a:r>
                      <a:r>
                        <a:rPr lang="en-AU" sz="1800" b="1" dirty="0" smtClean="0">
                          <a:solidFill>
                            <a:schemeClr val="accent4">
                              <a:lumMod val="50000"/>
                            </a:schemeClr>
                          </a:solidFill>
                          <a:latin typeface="Georgia"/>
                          <a:ea typeface="Times New Roman"/>
                          <a:cs typeface="Times New Roman"/>
                        </a:rPr>
                        <a:t>Stability</a:t>
                      </a:r>
                    </a:p>
                    <a:p>
                      <a:pPr>
                        <a:spcAft>
                          <a:spcPts val="0"/>
                        </a:spcAft>
                      </a:pPr>
                      <a:r>
                        <a:rPr lang="en-AU" sz="1600" b="1" dirty="0" smtClean="0">
                          <a:latin typeface="Georgia"/>
                          <a:ea typeface="Times New Roman"/>
                          <a:cs typeface="Times New Roman"/>
                        </a:rPr>
                        <a:t>Occurs </a:t>
                      </a:r>
                      <a:r>
                        <a:rPr lang="en-AU" sz="1600" b="1" dirty="0">
                          <a:latin typeface="Georgia"/>
                          <a:ea typeface="Times New Roman"/>
                          <a:cs typeface="Times New Roman"/>
                        </a:rPr>
                        <a:t>when the temperature of a body is the same as its surroundings.</a:t>
                      </a:r>
                      <a:endParaRPr lang="en-AU" sz="1600" b="1" dirty="0">
                        <a:latin typeface="Courier New"/>
                        <a:ea typeface="Times New Roman"/>
                        <a:cs typeface="Times New Roman"/>
                      </a:endParaRPr>
                    </a:p>
                  </a:txBody>
                  <a:tcPr marL="62204" marR="62204" marT="0" marB="0">
                    <a:lnL>
                      <a:noFill/>
                    </a:lnL>
                    <a:lnR>
                      <a:noFill/>
                    </a:lnR>
                    <a:lnT>
                      <a:noFill/>
                    </a:lnT>
                    <a:lnB>
                      <a:noFill/>
                    </a:lnB>
                  </a:tcPr>
                </a:tc>
              </a:tr>
              <a:tr h="223755">
                <a:tc>
                  <a:txBody>
                    <a:bodyPr/>
                    <a:lstStyle/>
                    <a:p>
                      <a:pPr>
                        <a:spcAft>
                          <a:spcPts val="0"/>
                        </a:spcAft>
                      </a:pPr>
                      <a:endParaRPr lang="en-AU" sz="1600" b="1" dirty="0">
                        <a:latin typeface="Georgia"/>
                        <a:ea typeface="Times New Roman"/>
                        <a:cs typeface="Times New Roman"/>
                      </a:endParaRPr>
                    </a:p>
                  </a:txBody>
                  <a:tcPr marL="62204" marR="62204" marT="0" marB="0">
                    <a:lnL>
                      <a:noFill/>
                    </a:lnL>
                    <a:lnR>
                      <a:noFill/>
                    </a:lnR>
                    <a:lnT>
                      <a:noFill/>
                    </a:lnT>
                    <a:lnB>
                      <a:noFill/>
                    </a:lnB>
                  </a:tcPr>
                </a:tc>
              </a:tr>
              <a:tr h="223755">
                <a:tc>
                  <a:txBody>
                    <a:bodyPr/>
                    <a:lstStyle/>
                    <a:p>
                      <a:pPr>
                        <a:spcAft>
                          <a:spcPts val="0"/>
                        </a:spcAft>
                      </a:pPr>
                      <a:endParaRPr lang="en-AU" sz="1600" b="1" dirty="0">
                        <a:latin typeface="Georgia"/>
                        <a:ea typeface="Times New Roman"/>
                        <a:cs typeface="Times New Roman"/>
                      </a:endParaRPr>
                    </a:p>
                  </a:txBody>
                  <a:tcPr marL="62204" marR="62204" marT="0" marB="0">
                    <a:lnL>
                      <a:noFill/>
                    </a:lnL>
                    <a:lnR>
                      <a:noFill/>
                    </a:lnR>
                    <a:lnT>
                      <a:noFill/>
                    </a:lnT>
                    <a:lnB>
                      <a:noFill/>
                    </a:lnB>
                  </a:tcPr>
                </a:tc>
              </a:tr>
              <a:tr h="223755">
                <a:tc>
                  <a:txBody>
                    <a:bodyPr/>
                    <a:lstStyle/>
                    <a:p>
                      <a:pPr>
                        <a:spcAft>
                          <a:spcPts val="0"/>
                        </a:spcAft>
                      </a:pPr>
                      <a:endParaRPr lang="en-AU" sz="1600" b="1" dirty="0">
                        <a:latin typeface="Georgia"/>
                        <a:ea typeface="Times New Roman"/>
                        <a:cs typeface="Times New Roman"/>
                      </a:endParaRPr>
                    </a:p>
                  </a:txBody>
                  <a:tcPr marL="62204" marR="62204" marT="0" marB="0">
                    <a:lnL>
                      <a:noFill/>
                    </a:lnL>
                    <a:lnR>
                      <a:noFill/>
                    </a:lnR>
                    <a:lnT>
                      <a:noFill/>
                    </a:lnT>
                    <a:lnB>
                      <a:noFill/>
                    </a:lnB>
                  </a:tcPr>
                </a:tc>
              </a:tr>
              <a:tr h="223755">
                <a:tc>
                  <a:txBody>
                    <a:bodyPr/>
                    <a:lstStyle/>
                    <a:p>
                      <a:pPr>
                        <a:spcAft>
                          <a:spcPts val="0"/>
                        </a:spcAft>
                      </a:pPr>
                      <a:endParaRPr lang="en-AU" sz="1600" b="1" dirty="0">
                        <a:latin typeface="Georgia"/>
                        <a:ea typeface="Times New Roman"/>
                        <a:cs typeface="Times New Roman"/>
                      </a:endParaRPr>
                    </a:p>
                  </a:txBody>
                  <a:tcPr marL="62204" marR="62204" marT="0" marB="0">
                    <a:lnL>
                      <a:noFill/>
                    </a:lnL>
                    <a:lnR>
                      <a:noFill/>
                    </a:lnR>
                    <a:lnT>
                      <a:noFill/>
                    </a:lnT>
                    <a:lnB>
                      <a:noFill/>
                    </a:lnB>
                  </a:tcPr>
                </a:tc>
              </a:tr>
              <a:tr h="223755">
                <a:tc>
                  <a:txBody>
                    <a:bodyPr/>
                    <a:lstStyle/>
                    <a:p>
                      <a:pPr>
                        <a:spcAft>
                          <a:spcPts val="0"/>
                        </a:spcAft>
                      </a:pPr>
                      <a:endParaRPr lang="en-AU" sz="1600" b="1" dirty="0">
                        <a:latin typeface="Georgia"/>
                        <a:ea typeface="Times New Roman"/>
                        <a:cs typeface="Times New Roman"/>
                      </a:endParaRPr>
                    </a:p>
                  </a:txBody>
                  <a:tcPr marL="62204" marR="62204" marT="0" marB="0">
                    <a:lnL>
                      <a:noFill/>
                    </a:lnL>
                    <a:lnR>
                      <a:noFill/>
                    </a:lnR>
                    <a:lnT>
                      <a:noFill/>
                    </a:lnT>
                    <a:lnB>
                      <a:noFill/>
                    </a:lnB>
                  </a:tcPr>
                </a:tc>
              </a:tr>
              <a:tr h="699235">
                <a:tc>
                  <a:txBody>
                    <a:bodyPr/>
                    <a:lstStyle/>
                    <a:p>
                      <a:pPr>
                        <a:spcAft>
                          <a:spcPts val="0"/>
                        </a:spcAft>
                      </a:pPr>
                      <a:r>
                        <a:rPr lang="en-AU" sz="1800" b="1" dirty="0">
                          <a:solidFill>
                            <a:schemeClr val="accent3">
                              <a:lumMod val="50000"/>
                            </a:schemeClr>
                          </a:solidFill>
                          <a:latin typeface="Georgia"/>
                          <a:ea typeface="Times New Roman"/>
                          <a:cs typeface="Times New Roman"/>
                        </a:rPr>
                        <a:t>Kilowatt Hours</a:t>
                      </a:r>
                      <a:endParaRPr lang="en-AU" sz="1800" b="1" dirty="0">
                        <a:solidFill>
                          <a:schemeClr val="accent3">
                            <a:lumMod val="50000"/>
                          </a:schemeClr>
                        </a:solidFill>
                        <a:latin typeface="Courier New"/>
                        <a:ea typeface="Times New Roman"/>
                        <a:cs typeface="Times New Roman"/>
                      </a:endParaRPr>
                    </a:p>
                    <a:p>
                      <a:pPr>
                        <a:spcAft>
                          <a:spcPts val="0"/>
                        </a:spcAft>
                      </a:pPr>
                      <a:r>
                        <a:rPr lang="en-AU" sz="1600" b="1" dirty="0">
                          <a:latin typeface="Georgia"/>
                          <a:ea typeface="Times New Roman"/>
                          <a:cs typeface="Times New Roman"/>
                        </a:rPr>
                        <a:t>This is the practical unit of electrical energy. It refers to 1 kW being used for 1 hour. It is referred to as 1 “unit” of electrical energy.</a:t>
                      </a:r>
                      <a:endParaRPr lang="en-AU" sz="1600" b="1" dirty="0">
                        <a:latin typeface="Courier New"/>
                        <a:ea typeface="Times New Roman"/>
                        <a:cs typeface="Times New Roman"/>
                      </a:endParaRPr>
                    </a:p>
                  </a:txBody>
                  <a:tcPr marL="62204" marR="62204" marT="0" marB="0">
                    <a:lnL>
                      <a:noFill/>
                    </a:lnL>
                    <a:lnR>
                      <a:noFill/>
                    </a:lnR>
                    <a:lnT>
                      <a:noFill/>
                    </a:lnT>
                    <a:lnB>
                      <a:noFill/>
                    </a:lnB>
                  </a:tcPr>
                </a:tc>
              </a:tr>
              <a:tr h="176416">
                <a:tc>
                  <a:txBody>
                    <a:bodyPr/>
                    <a:lstStyle/>
                    <a:p>
                      <a:pPr>
                        <a:spcAft>
                          <a:spcPts val="0"/>
                        </a:spcAft>
                      </a:pPr>
                      <a:endParaRPr lang="en-AU" sz="1100" dirty="0">
                        <a:latin typeface="Georgia"/>
                        <a:ea typeface="Times New Roman"/>
                        <a:cs typeface="Times New Roman"/>
                      </a:endParaRPr>
                    </a:p>
                  </a:txBody>
                  <a:tcPr marL="62204" marR="62204" marT="0" marB="0">
                    <a:lnL>
                      <a:noFill/>
                    </a:lnL>
                    <a:lnR>
                      <a:noFill/>
                    </a:lnR>
                    <a:lnT>
                      <a:noFill/>
                    </a:lnT>
                    <a:lnB>
                      <a:noFill/>
                    </a:lnB>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251520" y="188639"/>
          <a:ext cx="8712968" cy="6671905"/>
        </p:xfrm>
        <a:graphic>
          <a:graphicData uri="http://schemas.openxmlformats.org/drawingml/2006/table">
            <a:tbl>
              <a:tblPr/>
              <a:tblGrid>
                <a:gridCol w="8712968"/>
              </a:tblGrid>
              <a:tr h="349153">
                <a:tc>
                  <a:txBody>
                    <a:bodyPr/>
                    <a:lstStyle/>
                    <a:p>
                      <a:pPr>
                        <a:spcAft>
                          <a:spcPts val="0"/>
                        </a:spcAft>
                      </a:pPr>
                      <a:r>
                        <a:rPr lang="en-AU" sz="1800" b="1" dirty="0" smtClean="0">
                          <a:solidFill>
                            <a:srgbClr val="7030A0"/>
                          </a:solidFill>
                          <a:latin typeface="Georgia"/>
                          <a:ea typeface="Times New Roman"/>
                          <a:cs typeface="Times New Roman"/>
                        </a:rPr>
                        <a:t>Practical</a:t>
                      </a:r>
                      <a:r>
                        <a:rPr lang="en-AU" sz="1800" b="1" dirty="0">
                          <a:solidFill>
                            <a:srgbClr val="7030A0"/>
                          </a:solidFill>
                          <a:latin typeface="Georgia"/>
                          <a:ea typeface="Times New Roman"/>
                          <a:cs typeface="Times New Roman"/>
                        </a:rPr>
                        <a:t>: Determination of Heat energy</a:t>
                      </a:r>
                      <a:endParaRPr lang="en-AU" sz="1800" dirty="0">
                        <a:solidFill>
                          <a:srgbClr val="7030A0"/>
                        </a:solidFill>
                        <a:latin typeface="Courier New"/>
                        <a:ea typeface="Times New Roman"/>
                        <a:cs typeface="Times New Roman"/>
                      </a:endParaRPr>
                    </a:p>
                  </a:txBody>
                  <a:tcPr marL="60960" marR="609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0048">
                <a:tc>
                  <a:txBody>
                    <a:bodyPr/>
                    <a:lstStyle/>
                    <a:p>
                      <a:pPr>
                        <a:spcAft>
                          <a:spcPts val="0"/>
                        </a:spcAft>
                      </a:pPr>
                      <a:endParaRPr lang="en-AU" sz="1600" b="1" dirty="0">
                        <a:latin typeface="Georgia"/>
                        <a:ea typeface="Times New Roman"/>
                        <a:cs typeface="Times New Roman"/>
                      </a:endParaRPr>
                    </a:p>
                  </a:txBody>
                  <a:tcPr marL="60960" marR="60960" marT="0" marB="0">
                    <a:lnL>
                      <a:noFill/>
                    </a:lnL>
                    <a:lnR>
                      <a:noFill/>
                    </a:lnR>
                    <a:lnT w="12700" cap="flat" cmpd="sng" algn="ctr">
                      <a:solidFill>
                        <a:srgbClr val="000000"/>
                      </a:solidFill>
                      <a:prstDash val="solid"/>
                      <a:round/>
                      <a:headEnd type="none" w="med" len="med"/>
                      <a:tailEnd type="none" w="med" len="med"/>
                    </a:lnT>
                    <a:lnB>
                      <a:noFill/>
                    </a:lnB>
                  </a:tcPr>
                </a:tc>
              </a:tr>
              <a:tr h="244896">
                <a:tc>
                  <a:txBody>
                    <a:bodyPr/>
                    <a:lstStyle/>
                    <a:p>
                      <a:pPr algn="just">
                        <a:spcAft>
                          <a:spcPts val="0"/>
                        </a:spcAft>
                      </a:pPr>
                      <a:r>
                        <a:rPr lang="en-AU" sz="1800" b="1" dirty="0">
                          <a:solidFill>
                            <a:schemeClr val="accent5">
                              <a:lumMod val="75000"/>
                            </a:schemeClr>
                          </a:solidFill>
                          <a:latin typeface="Georgia"/>
                          <a:ea typeface="Times New Roman"/>
                          <a:cs typeface="Times New Roman"/>
                        </a:rPr>
                        <a:t>Purpose: </a:t>
                      </a:r>
                      <a:r>
                        <a:rPr lang="en-AU" sz="1600" b="1" dirty="0">
                          <a:latin typeface="Georgia"/>
                          <a:ea typeface="Times New Roman"/>
                          <a:cs typeface="Times New Roman"/>
                        </a:rPr>
                        <a:t>To determine the heat energy used in heating a mass of water.</a:t>
                      </a:r>
                      <a:endParaRPr lang="en-AU" sz="1600" b="1" dirty="0">
                        <a:latin typeface="Courier New"/>
                        <a:ea typeface="Times New Roman"/>
                        <a:cs typeface="Times New Roman"/>
                      </a:endParaRPr>
                    </a:p>
                  </a:txBody>
                  <a:tcPr marL="60960" marR="60960" marT="0" marB="0">
                    <a:lnL>
                      <a:noFill/>
                    </a:lnL>
                    <a:lnR>
                      <a:noFill/>
                    </a:lnR>
                    <a:lnT>
                      <a:noFill/>
                    </a:lnT>
                    <a:lnB>
                      <a:noFill/>
                    </a:lnB>
                  </a:tcPr>
                </a:tc>
              </a:tr>
              <a:tr h="270048">
                <a:tc>
                  <a:txBody>
                    <a:bodyPr/>
                    <a:lstStyle/>
                    <a:p>
                      <a:pPr>
                        <a:spcAft>
                          <a:spcPts val="0"/>
                        </a:spcAft>
                      </a:pPr>
                      <a:endParaRPr lang="en-AU" sz="1600" b="1" dirty="0">
                        <a:latin typeface="Georgia"/>
                        <a:ea typeface="Times New Roman"/>
                        <a:cs typeface="Times New Roman"/>
                      </a:endParaRPr>
                    </a:p>
                  </a:txBody>
                  <a:tcPr marL="60960" marR="60960" marT="0" marB="0">
                    <a:lnL>
                      <a:noFill/>
                    </a:lnL>
                    <a:lnR>
                      <a:noFill/>
                    </a:lnR>
                    <a:lnT>
                      <a:noFill/>
                    </a:lnT>
                    <a:lnB>
                      <a:noFill/>
                    </a:lnB>
                  </a:tcPr>
                </a:tc>
              </a:tr>
              <a:tr h="270048">
                <a:tc>
                  <a:txBody>
                    <a:bodyPr/>
                    <a:lstStyle/>
                    <a:p>
                      <a:pPr>
                        <a:spcAft>
                          <a:spcPts val="0"/>
                        </a:spcAft>
                      </a:pPr>
                      <a:endParaRPr lang="en-AU" sz="1600" b="1" dirty="0">
                        <a:latin typeface="Georgia"/>
                        <a:ea typeface="Times New Roman"/>
                        <a:cs typeface="Times New Roman"/>
                      </a:endParaRPr>
                    </a:p>
                  </a:txBody>
                  <a:tcPr marL="60960" marR="60960" marT="0" marB="0">
                    <a:lnL>
                      <a:noFill/>
                    </a:lnL>
                    <a:lnR>
                      <a:noFill/>
                    </a:lnR>
                    <a:lnT>
                      <a:noFill/>
                    </a:lnT>
                    <a:lnB>
                      <a:noFill/>
                    </a:lnB>
                  </a:tcPr>
                </a:tc>
              </a:tr>
              <a:tr h="47364">
                <a:tc>
                  <a:txBody>
                    <a:bodyPr/>
                    <a:lstStyle/>
                    <a:p>
                      <a:pPr>
                        <a:spcAft>
                          <a:spcPts val="0"/>
                        </a:spcAft>
                      </a:pPr>
                      <a:endParaRPr lang="en-AU" sz="1600" b="1" dirty="0">
                        <a:latin typeface="Georgia"/>
                        <a:ea typeface="Times New Roman"/>
                        <a:cs typeface="Times New Roman"/>
                      </a:endParaRPr>
                    </a:p>
                  </a:txBody>
                  <a:tcPr marL="60960" marR="60960" marT="0" marB="0">
                    <a:lnL>
                      <a:noFill/>
                    </a:lnL>
                    <a:lnR>
                      <a:noFill/>
                    </a:lnR>
                    <a:lnT>
                      <a:noFill/>
                    </a:lnT>
                    <a:lnB>
                      <a:noFill/>
                    </a:lnB>
                  </a:tcPr>
                </a:tc>
              </a:tr>
              <a:tr h="270048">
                <a:tc>
                  <a:txBody>
                    <a:bodyPr/>
                    <a:lstStyle/>
                    <a:p>
                      <a:pPr>
                        <a:spcAft>
                          <a:spcPts val="0"/>
                        </a:spcAft>
                      </a:pPr>
                      <a:endParaRPr lang="en-AU" sz="1600" b="1" dirty="0">
                        <a:latin typeface="Georgia"/>
                        <a:ea typeface="Times New Roman"/>
                        <a:cs typeface="Times New Roman"/>
                      </a:endParaRPr>
                    </a:p>
                  </a:txBody>
                  <a:tcPr marL="60960" marR="60960" marT="0" marB="0">
                    <a:lnL>
                      <a:noFill/>
                    </a:lnL>
                    <a:lnR>
                      <a:noFill/>
                    </a:lnR>
                    <a:lnT>
                      <a:noFill/>
                    </a:lnT>
                    <a:lnB>
                      <a:noFill/>
                    </a:lnB>
                  </a:tcPr>
                </a:tc>
              </a:tr>
              <a:tr h="4664460">
                <a:tc>
                  <a:txBody>
                    <a:bodyPr/>
                    <a:lstStyle/>
                    <a:p>
                      <a:pPr>
                        <a:spcAft>
                          <a:spcPts val="0"/>
                        </a:spcAft>
                      </a:pPr>
                      <a:r>
                        <a:rPr lang="en-AU" sz="1800" b="1" dirty="0">
                          <a:solidFill>
                            <a:srgbClr val="002060"/>
                          </a:solidFill>
                          <a:latin typeface="Georgia"/>
                          <a:ea typeface="Times New Roman"/>
                          <a:cs typeface="Times New Roman"/>
                        </a:rPr>
                        <a:t>Objectives:</a:t>
                      </a:r>
                      <a:endParaRPr lang="en-AU" sz="1800" b="1" dirty="0">
                        <a:solidFill>
                          <a:srgbClr val="002060"/>
                        </a:solidFill>
                        <a:latin typeface="Courier New"/>
                        <a:ea typeface="Times New Roman"/>
                        <a:cs typeface="Times New Roman"/>
                      </a:endParaRPr>
                    </a:p>
                    <a:p>
                      <a:pPr>
                        <a:spcAft>
                          <a:spcPts val="0"/>
                        </a:spcAft>
                      </a:pPr>
                      <a:r>
                        <a:rPr lang="en-AU" sz="1600" b="1" dirty="0">
                          <a:latin typeface="Georgia"/>
                          <a:ea typeface="Times New Roman"/>
                          <a:cs typeface="Times New Roman"/>
                        </a:rPr>
                        <a:t>compare the input heat energy of a heating process to the output heat energy</a:t>
                      </a:r>
                      <a:endParaRPr lang="en-AU" sz="1600" b="1" dirty="0">
                        <a:latin typeface="Courier New"/>
                        <a:ea typeface="Times New Roman"/>
                        <a:cs typeface="Times New Roman"/>
                      </a:endParaRPr>
                    </a:p>
                    <a:p>
                      <a:pPr>
                        <a:spcAft>
                          <a:spcPts val="0"/>
                        </a:spcAft>
                      </a:pPr>
                      <a:r>
                        <a:rPr lang="en-AU" sz="1600" b="1" dirty="0">
                          <a:latin typeface="Georgia"/>
                          <a:ea typeface="Times New Roman"/>
                          <a:cs typeface="Times New Roman"/>
                        </a:rPr>
                        <a:t>comment on the results including the efficiency of the </a:t>
                      </a:r>
                      <a:r>
                        <a:rPr lang="en-AU" sz="1600" b="1" dirty="0" smtClean="0">
                          <a:latin typeface="Georgia"/>
                          <a:ea typeface="Times New Roman"/>
                          <a:cs typeface="Times New Roman"/>
                        </a:rPr>
                        <a:t>process.</a:t>
                      </a:r>
                    </a:p>
                    <a:p>
                      <a:pPr>
                        <a:spcAft>
                          <a:spcPts val="0"/>
                        </a:spcAft>
                      </a:pPr>
                      <a:endParaRPr lang="en-AU" sz="1600" b="1" dirty="0" smtClean="0">
                        <a:latin typeface="Georgia"/>
                        <a:ea typeface="Times New Roman"/>
                        <a:cs typeface="Times New Roman"/>
                      </a:endParaRPr>
                    </a:p>
                    <a:p>
                      <a:pPr>
                        <a:spcAft>
                          <a:spcPts val="0"/>
                        </a:spcAft>
                      </a:pPr>
                      <a:r>
                        <a:rPr lang="en-AU" sz="1800" b="1" dirty="0" smtClean="0">
                          <a:solidFill>
                            <a:srgbClr val="0070C0"/>
                          </a:solidFill>
                          <a:latin typeface="Georgia"/>
                          <a:ea typeface="Times New Roman"/>
                          <a:cs typeface="Times New Roman"/>
                        </a:rPr>
                        <a:t>Method</a:t>
                      </a:r>
                      <a:r>
                        <a:rPr lang="en-AU" sz="1800" b="1" dirty="0">
                          <a:solidFill>
                            <a:srgbClr val="0070C0"/>
                          </a:solidFill>
                          <a:latin typeface="Georgia"/>
                          <a:ea typeface="Times New Roman"/>
                          <a:cs typeface="Times New Roman"/>
                        </a:rPr>
                        <a:t>:</a:t>
                      </a:r>
                      <a:endParaRPr lang="en-AU" sz="1800" b="1" dirty="0">
                        <a:solidFill>
                          <a:srgbClr val="0070C0"/>
                        </a:solidFill>
                        <a:latin typeface="Courier New"/>
                        <a:ea typeface="Times New Roman"/>
                        <a:cs typeface="Times New Roman"/>
                      </a:endParaRPr>
                    </a:p>
                    <a:p>
                      <a:pPr>
                        <a:spcAft>
                          <a:spcPts val="0"/>
                        </a:spcAft>
                      </a:pPr>
                      <a:r>
                        <a:rPr lang="en-AU" sz="1600" b="1" dirty="0">
                          <a:latin typeface="Georgia"/>
                          <a:ea typeface="Times New Roman"/>
                          <a:cs typeface="Times New Roman"/>
                        </a:rPr>
                        <a:t>Measure 250 mm of tap water poured into a glass beaker. Allow the temperature to stabilise for several minutes.</a:t>
                      </a:r>
                      <a:endParaRPr lang="en-AU" sz="1600" b="1" dirty="0">
                        <a:latin typeface="Courier New"/>
                        <a:ea typeface="Times New Roman"/>
                        <a:cs typeface="Times New Roman"/>
                      </a:endParaRPr>
                    </a:p>
                    <a:p>
                      <a:pPr>
                        <a:spcAft>
                          <a:spcPts val="0"/>
                        </a:spcAft>
                      </a:pPr>
                      <a:r>
                        <a:rPr lang="en-AU" sz="1600" b="1" dirty="0">
                          <a:latin typeface="Georgia"/>
                          <a:ea typeface="Times New Roman"/>
                          <a:cs typeface="Times New Roman"/>
                        </a:rPr>
                        <a:t>Connect a resistor hanging from a cover over the beaker. Use a voltage suitable to allow the resistor to heat the water.  Maintain a constant current throughout the test so that input energy can be calculated from I</a:t>
                      </a:r>
                      <a:r>
                        <a:rPr lang="en-AU" sz="1600" b="1" baseline="30000" dirty="0">
                          <a:latin typeface="Georgia"/>
                          <a:ea typeface="Times New Roman"/>
                          <a:cs typeface="Times New Roman"/>
                        </a:rPr>
                        <a:t>2</a:t>
                      </a:r>
                      <a:r>
                        <a:rPr lang="en-AU" sz="1600" b="1" dirty="0">
                          <a:latin typeface="Georgia"/>
                          <a:ea typeface="Times New Roman"/>
                          <a:cs typeface="Times New Roman"/>
                        </a:rPr>
                        <a:t>Rt.  </a:t>
                      </a:r>
                      <a:endParaRPr lang="en-AU" sz="1600" b="1" dirty="0">
                        <a:latin typeface="Courier New"/>
                        <a:ea typeface="Times New Roman"/>
                        <a:cs typeface="Times New Roman"/>
                      </a:endParaRPr>
                    </a:p>
                    <a:p>
                      <a:pPr>
                        <a:spcAft>
                          <a:spcPts val="0"/>
                        </a:spcAft>
                      </a:pPr>
                      <a:r>
                        <a:rPr lang="en-AU" sz="1600" b="1" dirty="0">
                          <a:latin typeface="Georgia"/>
                          <a:ea typeface="Times New Roman"/>
                          <a:cs typeface="Times New Roman"/>
                        </a:rPr>
                        <a:t>Measure the temperature at the start of the heating time and each five minutes thereafter. </a:t>
                      </a:r>
                      <a:endParaRPr lang="en-AU" sz="1600" b="1" dirty="0">
                        <a:latin typeface="Courier New"/>
                        <a:ea typeface="Times New Roman"/>
                        <a:cs typeface="Times New Roman"/>
                      </a:endParaRPr>
                    </a:p>
                    <a:p>
                      <a:pPr>
                        <a:spcAft>
                          <a:spcPts val="0"/>
                        </a:spcAft>
                      </a:pPr>
                      <a:r>
                        <a:rPr lang="en-AU" sz="1600" b="1" dirty="0">
                          <a:latin typeface="Georgia"/>
                          <a:ea typeface="Times New Roman"/>
                          <a:cs typeface="Times New Roman"/>
                        </a:rPr>
                        <a:t>Once the water has reached about 60 degrees </a:t>
                      </a:r>
                      <a:r>
                        <a:rPr lang="en-AU" sz="1600" b="1" dirty="0" err="1">
                          <a:latin typeface="Georgia"/>
                          <a:ea typeface="Times New Roman"/>
                          <a:cs typeface="Times New Roman"/>
                        </a:rPr>
                        <a:t>Celcius</a:t>
                      </a:r>
                      <a:r>
                        <a:rPr lang="en-AU" sz="1600" b="1" dirty="0">
                          <a:latin typeface="Georgia"/>
                          <a:ea typeface="Times New Roman"/>
                          <a:cs typeface="Times New Roman"/>
                        </a:rPr>
                        <a:t>, cease the experiment.</a:t>
                      </a:r>
                      <a:endParaRPr lang="en-AU" sz="1600" b="1" dirty="0">
                        <a:latin typeface="Courier New"/>
                        <a:ea typeface="Times New Roman"/>
                        <a:cs typeface="Times New Roman"/>
                      </a:endParaRPr>
                    </a:p>
                    <a:p>
                      <a:pPr>
                        <a:spcAft>
                          <a:spcPts val="0"/>
                        </a:spcAft>
                      </a:pPr>
                      <a:endParaRPr lang="en-AU" sz="1600" b="1" dirty="0" smtClean="0">
                        <a:solidFill>
                          <a:srgbClr val="002060"/>
                        </a:solidFill>
                        <a:latin typeface="Georgia"/>
                        <a:ea typeface="Times New Roman"/>
                        <a:cs typeface="Times New Roman"/>
                      </a:endParaRPr>
                    </a:p>
                    <a:p>
                      <a:pPr>
                        <a:spcAft>
                          <a:spcPts val="0"/>
                        </a:spcAft>
                      </a:pPr>
                      <a:r>
                        <a:rPr lang="en-AU" sz="1800" b="1" dirty="0" smtClean="0">
                          <a:solidFill>
                            <a:srgbClr val="002060"/>
                          </a:solidFill>
                          <a:latin typeface="Georgia"/>
                          <a:ea typeface="Times New Roman"/>
                          <a:cs typeface="Times New Roman"/>
                        </a:rPr>
                        <a:t>Conclusions</a:t>
                      </a:r>
                      <a:endParaRPr lang="en-AU" sz="1800" b="1" dirty="0">
                        <a:solidFill>
                          <a:srgbClr val="002060"/>
                        </a:solidFill>
                        <a:latin typeface="Courier New"/>
                        <a:ea typeface="Times New Roman"/>
                        <a:cs typeface="Times New Roman"/>
                      </a:endParaRPr>
                    </a:p>
                    <a:p>
                      <a:pPr>
                        <a:spcAft>
                          <a:spcPts val="0"/>
                        </a:spcAft>
                      </a:pPr>
                      <a:r>
                        <a:rPr lang="en-AU" sz="1600" b="1" dirty="0">
                          <a:latin typeface="Georgia"/>
                          <a:ea typeface="Times New Roman"/>
                          <a:cs typeface="Times New Roman"/>
                        </a:rPr>
                        <a:t>Calculate the output heat energy of the process from H = </a:t>
                      </a:r>
                      <a:r>
                        <a:rPr lang="en-AU" sz="1600" b="1" dirty="0" err="1">
                          <a:latin typeface="Georgia"/>
                          <a:ea typeface="Times New Roman"/>
                          <a:cs typeface="Times New Roman"/>
                        </a:rPr>
                        <a:t>mCΔT</a:t>
                      </a:r>
                      <a:r>
                        <a:rPr lang="en-AU" sz="1600" b="1" dirty="0">
                          <a:latin typeface="Georgia"/>
                          <a:ea typeface="Times New Roman"/>
                          <a:cs typeface="Times New Roman"/>
                        </a:rPr>
                        <a:t> </a:t>
                      </a:r>
                      <a:endParaRPr lang="en-AU" sz="1600" b="1" dirty="0">
                        <a:latin typeface="Courier New"/>
                        <a:ea typeface="Times New Roman"/>
                        <a:cs typeface="Times New Roman"/>
                      </a:endParaRPr>
                    </a:p>
                    <a:p>
                      <a:pPr algn="r">
                        <a:spcAft>
                          <a:spcPts val="0"/>
                        </a:spcAft>
                      </a:pPr>
                      <a:r>
                        <a:rPr lang="en-AU" sz="1600" b="1" dirty="0">
                          <a:latin typeface="Georgia"/>
                          <a:ea typeface="Times New Roman"/>
                          <a:cs typeface="Times New Roman"/>
                        </a:rPr>
                        <a:t>where C = 4180 Joules/Kg/</a:t>
                      </a:r>
                      <a:r>
                        <a:rPr lang="en-AU" sz="1600" b="1" baseline="30000" dirty="0" err="1">
                          <a:latin typeface="Georgia"/>
                          <a:ea typeface="Times New Roman"/>
                          <a:cs typeface="Times New Roman"/>
                        </a:rPr>
                        <a:t>o</a:t>
                      </a:r>
                      <a:r>
                        <a:rPr lang="en-AU" sz="1600" b="1" dirty="0" err="1">
                          <a:latin typeface="Georgia"/>
                          <a:ea typeface="Times New Roman"/>
                          <a:cs typeface="Times New Roman"/>
                        </a:rPr>
                        <a:t>C</a:t>
                      </a:r>
                      <a:endParaRPr lang="en-AU" sz="1600" b="1" dirty="0">
                        <a:latin typeface="Courier New"/>
                        <a:ea typeface="Times New Roman"/>
                        <a:cs typeface="Times New Roman"/>
                      </a:endParaRPr>
                    </a:p>
                    <a:p>
                      <a:pPr>
                        <a:spcAft>
                          <a:spcPts val="0"/>
                        </a:spcAft>
                      </a:pPr>
                      <a:r>
                        <a:rPr lang="en-AU" sz="1600" b="1" dirty="0">
                          <a:latin typeface="Georgia"/>
                          <a:ea typeface="Times New Roman"/>
                          <a:cs typeface="Times New Roman"/>
                        </a:rPr>
                        <a:t>Compare the heat output to the heat input.</a:t>
                      </a:r>
                      <a:endParaRPr lang="en-AU" sz="1600" b="1" dirty="0">
                        <a:latin typeface="Courier New"/>
                        <a:ea typeface="Times New Roman"/>
                        <a:cs typeface="Times New Roman"/>
                      </a:endParaRPr>
                    </a:p>
                    <a:p>
                      <a:pPr>
                        <a:spcAft>
                          <a:spcPts val="0"/>
                        </a:spcAft>
                      </a:pPr>
                      <a:r>
                        <a:rPr lang="en-AU" sz="1600" b="1" dirty="0">
                          <a:latin typeface="Georgia"/>
                          <a:ea typeface="Times New Roman"/>
                          <a:cs typeface="Times New Roman"/>
                        </a:rPr>
                        <a:t>Calculate the efficiency of the process.</a:t>
                      </a:r>
                      <a:endParaRPr lang="en-AU" sz="1600" b="1" dirty="0">
                        <a:latin typeface="Courier New"/>
                        <a:ea typeface="Times New Roman"/>
                        <a:cs typeface="Times New Roman"/>
                      </a:endParaRPr>
                    </a:p>
                  </a:txBody>
                  <a:tcPr marL="60960" marR="60960" marT="0" marB="0">
                    <a:lnL>
                      <a:noFill/>
                    </a:lnL>
                    <a:lnR>
                      <a:noFill/>
                    </a:lnR>
                    <a:lnT>
                      <a:noFill/>
                    </a:lnT>
                    <a:lnB>
                      <a:noFill/>
                    </a:lnB>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539552" y="332667"/>
          <a:ext cx="8136903" cy="6264684"/>
        </p:xfrm>
        <a:graphic>
          <a:graphicData uri="http://schemas.openxmlformats.org/drawingml/2006/table">
            <a:tbl>
              <a:tblPr/>
              <a:tblGrid>
                <a:gridCol w="1560275"/>
                <a:gridCol w="6576628"/>
              </a:tblGrid>
              <a:tr h="351844">
                <a:tc gridSpan="2">
                  <a:txBody>
                    <a:bodyPr/>
                    <a:lstStyle/>
                    <a:p>
                      <a:pPr algn="l">
                        <a:spcAft>
                          <a:spcPts val="0"/>
                        </a:spcAft>
                      </a:pPr>
                      <a:r>
                        <a:rPr lang="en-AU" sz="1600" b="1" dirty="0">
                          <a:solidFill>
                            <a:srgbClr val="7030A0"/>
                          </a:solidFill>
                          <a:latin typeface="Georgia"/>
                          <a:ea typeface="Times New Roman"/>
                          <a:cs typeface="Times New Roman"/>
                        </a:rPr>
                        <a:t>Review Questions</a:t>
                      </a:r>
                      <a:endParaRPr lang="en-AU" sz="1600" dirty="0">
                        <a:solidFill>
                          <a:srgbClr val="7030A0"/>
                        </a:solidFill>
                        <a:latin typeface="Courier New"/>
                        <a:ea typeface="Times New Roman"/>
                        <a:cs typeface="Times New Roman"/>
                      </a:endParaRPr>
                    </a:p>
                  </a:txBody>
                  <a:tcPr marL="62845" marR="628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AU"/>
                    </a:p>
                  </a:txBody>
                  <a:tcPr/>
                </a:tc>
              </a:tr>
              <a:tr h="236444">
                <a:tc>
                  <a:txBody>
                    <a:bodyPr/>
                    <a:lstStyle/>
                    <a:p>
                      <a:pPr algn="l">
                        <a:spcAft>
                          <a:spcPts val="0"/>
                        </a:spcAft>
                      </a:pPr>
                      <a:endParaRPr lang="en-AU" sz="1000">
                        <a:latin typeface="Georgia"/>
                        <a:ea typeface="Times New Roman"/>
                        <a:cs typeface="Times New Roman"/>
                      </a:endParaRPr>
                    </a:p>
                  </a:txBody>
                  <a:tcPr marL="62845" marR="628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AU" sz="1000" dirty="0">
                        <a:latin typeface="Georgia"/>
                        <a:ea typeface="Times New Roman"/>
                        <a:cs typeface="Times New Roman"/>
                      </a:endParaRPr>
                    </a:p>
                  </a:txBody>
                  <a:tcPr marL="62845" marR="628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018">
                <a:tc>
                  <a:txBody>
                    <a:bodyPr/>
                    <a:lstStyle/>
                    <a:p>
                      <a:pPr algn="l">
                        <a:spcAft>
                          <a:spcPts val="0"/>
                        </a:spcAft>
                      </a:pPr>
                      <a:r>
                        <a:rPr lang="en-AU" sz="1400" b="1">
                          <a:solidFill>
                            <a:schemeClr val="accent6">
                              <a:lumMod val="75000"/>
                            </a:schemeClr>
                          </a:solidFill>
                          <a:latin typeface="Georgia"/>
                          <a:ea typeface="Times New Roman"/>
                          <a:cs typeface="Times New Roman"/>
                        </a:rPr>
                        <a:t>Question 1:</a:t>
                      </a:r>
                      <a:endParaRPr lang="en-AU" sz="1400" b="1">
                        <a:solidFill>
                          <a:schemeClr val="accent6">
                            <a:lumMod val="75000"/>
                          </a:schemeClr>
                        </a:solidFill>
                        <a:latin typeface="Courier New"/>
                        <a:ea typeface="Times New Roman"/>
                        <a:cs typeface="Times New Roman"/>
                      </a:endParaRPr>
                    </a:p>
                  </a:txBody>
                  <a:tcPr marL="62845" marR="628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AU" sz="1400" b="1" dirty="0">
                          <a:solidFill>
                            <a:schemeClr val="accent6">
                              <a:lumMod val="75000"/>
                            </a:schemeClr>
                          </a:solidFill>
                          <a:latin typeface="Georgia"/>
                          <a:ea typeface="Times New Roman"/>
                          <a:cs typeface="Times New Roman"/>
                        </a:rPr>
                        <a:t>The transfer of heat energy occurs in:</a:t>
                      </a:r>
                      <a:endParaRPr lang="en-AU" sz="1400" b="1" dirty="0">
                        <a:solidFill>
                          <a:schemeClr val="accent6">
                            <a:lumMod val="75000"/>
                          </a:schemeClr>
                        </a:solidFill>
                        <a:latin typeface="Courier New"/>
                        <a:ea typeface="Times New Roman"/>
                        <a:cs typeface="Times New Roman"/>
                      </a:endParaRPr>
                    </a:p>
                  </a:txBody>
                  <a:tcPr marL="62845" marR="628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018">
                <a:tc>
                  <a:txBody>
                    <a:bodyPr/>
                    <a:lstStyle/>
                    <a:p>
                      <a:pPr algn="l">
                        <a:spcAft>
                          <a:spcPts val="0"/>
                        </a:spcAft>
                      </a:pPr>
                      <a:endParaRPr lang="en-AU" sz="1400" b="1">
                        <a:solidFill>
                          <a:schemeClr val="accent6">
                            <a:lumMod val="75000"/>
                          </a:schemeClr>
                        </a:solidFill>
                        <a:latin typeface="Georgia"/>
                        <a:ea typeface="Times New Roman"/>
                        <a:cs typeface="Times New Roman"/>
                      </a:endParaRPr>
                    </a:p>
                  </a:txBody>
                  <a:tcPr marL="62845" marR="628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AU" sz="1400" b="1" dirty="0">
                        <a:solidFill>
                          <a:schemeClr val="accent6">
                            <a:lumMod val="75000"/>
                          </a:schemeClr>
                        </a:solidFill>
                        <a:latin typeface="Georgia"/>
                        <a:ea typeface="Times New Roman"/>
                        <a:cs typeface="Times New Roman"/>
                      </a:endParaRPr>
                    </a:p>
                  </a:txBody>
                  <a:tcPr marL="62845" marR="628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018">
                <a:tc>
                  <a:txBody>
                    <a:bodyPr/>
                    <a:lstStyle/>
                    <a:p>
                      <a:pPr algn="r">
                        <a:spcAft>
                          <a:spcPts val="0"/>
                        </a:spcAft>
                      </a:pPr>
                      <a:r>
                        <a:rPr lang="en-AU" sz="1400" b="1">
                          <a:solidFill>
                            <a:schemeClr val="accent6">
                              <a:lumMod val="75000"/>
                            </a:schemeClr>
                          </a:solidFill>
                          <a:latin typeface="Georgia"/>
                          <a:ea typeface="Times New Roman"/>
                          <a:cs typeface="Times New Roman"/>
                        </a:rPr>
                        <a:t>a)</a:t>
                      </a:r>
                      <a:endParaRPr lang="en-AU" sz="1400" b="1">
                        <a:solidFill>
                          <a:schemeClr val="accent6">
                            <a:lumMod val="75000"/>
                          </a:schemeClr>
                        </a:solidFill>
                        <a:latin typeface="Courier New"/>
                        <a:ea typeface="Times New Roman"/>
                        <a:cs typeface="Times New Roman"/>
                      </a:endParaRPr>
                    </a:p>
                  </a:txBody>
                  <a:tcPr marL="62845" marR="628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AU" sz="1400" b="1" dirty="0">
                          <a:solidFill>
                            <a:schemeClr val="accent6">
                              <a:lumMod val="75000"/>
                            </a:schemeClr>
                          </a:solidFill>
                          <a:latin typeface="Georgia"/>
                          <a:ea typeface="Times New Roman"/>
                          <a:cs typeface="Times New Roman"/>
                        </a:rPr>
                        <a:t>both directions, between a hot body and a cold body</a:t>
                      </a:r>
                      <a:endParaRPr lang="en-AU" sz="1400" b="1" dirty="0">
                        <a:solidFill>
                          <a:schemeClr val="accent6">
                            <a:lumMod val="75000"/>
                          </a:schemeClr>
                        </a:solidFill>
                        <a:latin typeface="Courier New"/>
                        <a:ea typeface="Times New Roman"/>
                        <a:cs typeface="Times New Roman"/>
                      </a:endParaRPr>
                    </a:p>
                  </a:txBody>
                  <a:tcPr marL="62845" marR="628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018">
                <a:tc>
                  <a:txBody>
                    <a:bodyPr/>
                    <a:lstStyle/>
                    <a:p>
                      <a:pPr algn="r">
                        <a:spcAft>
                          <a:spcPts val="0"/>
                        </a:spcAft>
                      </a:pPr>
                      <a:r>
                        <a:rPr lang="en-AU" sz="1400" b="1">
                          <a:solidFill>
                            <a:schemeClr val="accent6">
                              <a:lumMod val="75000"/>
                            </a:schemeClr>
                          </a:solidFill>
                          <a:latin typeface="Georgia"/>
                          <a:ea typeface="Times New Roman"/>
                          <a:cs typeface="Times New Roman"/>
                        </a:rPr>
                        <a:t>b)</a:t>
                      </a:r>
                      <a:endParaRPr lang="en-AU" sz="1400" b="1">
                        <a:solidFill>
                          <a:schemeClr val="accent6">
                            <a:lumMod val="75000"/>
                          </a:schemeClr>
                        </a:solidFill>
                        <a:latin typeface="Courier New"/>
                        <a:ea typeface="Times New Roman"/>
                        <a:cs typeface="Times New Roman"/>
                      </a:endParaRPr>
                    </a:p>
                  </a:txBody>
                  <a:tcPr marL="62845" marR="628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AU" sz="1400" b="1" dirty="0">
                          <a:solidFill>
                            <a:schemeClr val="accent6">
                              <a:lumMod val="75000"/>
                            </a:schemeClr>
                          </a:solidFill>
                          <a:latin typeface="Georgia"/>
                          <a:ea typeface="Times New Roman"/>
                          <a:cs typeface="Times New Roman"/>
                        </a:rPr>
                        <a:t>one direction only, between a cold body and a hot body</a:t>
                      </a:r>
                      <a:endParaRPr lang="en-AU" sz="1400" b="1" dirty="0">
                        <a:solidFill>
                          <a:schemeClr val="accent6">
                            <a:lumMod val="75000"/>
                          </a:schemeClr>
                        </a:solidFill>
                        <a:latin typeface="Courier New"/>
                        <a:ea typeface="Times New Roman"/>
                        <a:cs typeface="Times New Roman"/>
                      </a:endParaRPr>
                    </a:p>
                  </a:txBody>
                  <a:tcPr marL="62845" marR="628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018">
                <a:tc>
                  <a:txBody>
                    <a:bodyPr/>
                    <a:lstStyle/>
                    <a:p>
                      <a:pPr algn="r">
                        <a:spcAft>
                          <a:spcPts val="0"/>
                        </a:spcAft>
                      </a:pPr>
                      <a:r>
                        <a:rPr lang="en-AU" sz="1400" b="1">
                          <a:solidFill>
                            <a:schemeClr val="accent6">
                              <a:lumMod val="75000"/>
                            </a:schemeClr>
                          </a:solidFill>
                          <a:latin typeface="Georgia"/>
                          <a:ea typeface="Times New Roman"/>
                          <a:cs typeface="Times New Roman"/>
                        </a:rPr>
                        <a:t>c)</a:t>
                      </a:r>
                      <a:endParaRPr lang="en-AU" sz="1400" b="1">
                        <a:solidFill>
                          <a:schemeClr val="accent6">
                            <a:lumMod val="75000"/>
                          </a:schemeClr>
                        </a:solidFill>
                        <a:latin typeface="Courier New"/>
                        <a:ea typeface="Times New Roman"/>
                        <a:cs typeface="Times New Roman"/>
                      </a:endParaRPr>
                    </a:p>
                  </a:txBody>
                  <a:tcPr marL="62845" marR="628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AU" sz="1400" b="1" dirty="0">
                          <a:solidFill>
                            <a:schemeClr val="accent6">
                              <a:lumMod val="75000"/>
                            </a:schemeClr>
                          </a:solidFill>
                          <a:latin typeface="Georgia"/>
                          <a:ea typeface="Times New Roman"/>
                          <a:cs typeface="Times New Roman"/>
                        </a:rPr>
                        <a:t>one direction only, between a hot body and a cold body</a:t>
                      </a:r>
                      <a:endParaRPr lang="en-AU" sz="1400" b="1" dirty="0">
                        <a:solidFill>
                          <a:schemeClr val="accent6">
                            <a:lumMod val="75000"/>
                          </a:schemeClr>
                        </a:solidFill>
                        <a:latin typeface="Courier New"/>
                        <a:ea typeface="Times New Roman"/>
                        <a:cs typeface="Times New Roman"/>
                      </a:endParaRPr>
                    </a:p>
                  </a:txBody>
                  <a:tcPr marL="62845" marR="628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018">
                <a:tc>
                  <a:txBody>
                    <a:bodyPr/>
                    <a:lstStyle/>
                    <a:p>
                      <a:pPr algn="r">
                        <a:spcAft>
                          <a:spcPts val="0"/>
                        </a:spcAft>
                      </a:pPr>
                      <a:r>
                        <a:rPr lang="en-AU" sz="1400" b="1">
                          <a:solidFill>
                            <a:schemeClr val="accent6">
                              <a:lumMod val="75000"/>
                            </a:schemeClr>
                          </a:solidFill>
                          <a:latin typeface="Georgia"/>
                          <a:ea typeface="Times New Roman"/>
                          <a:cs typeface="Times New Roman"/>
                        </a:rPr>
                        <a:t>d)</a:t>
                      </a:r>
                      <a:endParaRPr lang="en-AU" sz="1400" b="1">
                        <a:solidFill>
                          <a:schemeClr val="accent6">
                            <a:lumMod val="75000"/>
                          </a:schemeClr>
                        </a:solidFill>
                        <a:latin typeface="Courier New"/>
                        <a:ea typeface="Times New Roman"/>
                        <a:cs typeface="Times New Roman"/>
                      </a:endParaRPr>
                    </a:p>
                  </a:txBody>
                  <a:tcPr marL="62845" marR="628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AU" sz="1400" b="1" dirty="0">
                          <a:solidFill>
                            <a:schemeClr val="accent6">
                              <a:lumMod val="75000"/>
                            </a:schemeClr>
                          </a:solidFill>
                          <a:latin typeface="Georgia"/>
                          <a:ea typeface="Times New Roman"/>
                          <a:cs typeface="Times New Roman"/>
                        </a:rPr>
                        <a:t>neither direction, no transfer of heat energy</a:t>
                      </a:r>
                      <a:endParaRPr lang="en-AU" sz="1400" b="1" dirty="0">
                        <a:solidFill>
                          <a:schemeClr val="accent6">
                            <a:lumMod val="75000"/>
                          </a:schemeClr>
                        </a:solidFill>
                        <a:latin typeface="Courier New"/>
                        <a:ea typeface="Times New Roman"/>
                        <a:cs typeface="Times New Roman"/>
                      </a:endParaRPr>
                    </a:p>
                  </a:txBody>
                  <a:tcPr marL="62845" marR="628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018">
                <a:tc>
                  <a:txBody>
                    <a:bodyPr/>
                    <a:lstStyle/>
                    <a:p>
                      <a:pPr algn="l">
                        <a:spcAft>
                          <a:spcPts val="0"/>
                        </a:spcAft>
                      </a:pPr>
                      <a:endParaRPr lang="en-AU" sz="1400" b="1">
                        <a:latin typeface="Georgia"/>
                        <a:ea typeface="Times New Roman"/>
                        <a:cs typeface="Times New Roman"/>
                      </a:endParaRPr>
                    </a:p>
                  </a:txBody>
                  <a:tcPr marL="62845" marR="628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AU" sz="1400" b="1" dirty="0">
                        <a:latin typeface="Georgia"/>
                        <a:ea typeface="Times New Roman"/>
                        <a:cs typeface="Times New Roman"/>
                      </a:endParaRPr>
                    </a:p>
                  </a:txBody>
                  <a:tcPr marL="62845" marR="628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018">
                <a:tc>
                  <a:txBody>
                    <a:bodyPr/>
                    <a:lstStyle/>
                    <a:p>
                      <a:pPr algn="l">
                        <a:spcAft>
                          <a:spcPts val="0"/>
                        </a:spcAft>
                      </a:pPr>
                      <a:endParaRPr lang="en-AU" sz="1400" b="1">
                        <a:latin typeface="Georgia"/>
                        <a:ea typeface="Times New Roman"/>
                        <a:cs typeface="Times New Roman"/>
                      </a:endParaRPr>
                    </a:p>
                  </a:txBody>
                  <a:tcPr marL="62845" marR="628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AU" sz="1400" b="1" dirty="0">
                        <a:latin typeface="Georgia"/>
                        <a:ea typeface="Times New Roman"/>
                        <a:cs typeface="Times New Roman"/>
                      </a:endParaRPr>
                    </a:p>
                  </a:txBody>
                  <a:tcPr marL="62845" marR="628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018">
                <a:tc>
                  <a:txBody>
                    <a:bodyPr/>
                    <a:lstStyle/>
                    <a:p>
                      <a:pPr algn="l">
                        <a:spcAft>
                          <a:spcPts val="0"/>
                        </a:spcAft>
                      </a:pPr>
                      <a:r>
                        <a:rPr lang="en-AU" sz="1400" b="1" dirty="0">
                          <a:solidFill>
                            <a:schemeClr val="accent5">
                              <a:lumMod val="50000"/>
                            </a:schemeClr>
                          </a:solidFill>
                          <a:latin typeface="Georgia"/>
                          <a:ea typeface="Times New Roman"/>
                          <a:cs typeface="Times New Roman"/>
                        </a:rPr>
                        <a:t>Question 2:</a:t>
                      </a:r>
                      <a:endParaRPr lang="en-AU" sz="1400" b="1" dirty="0">
                        <a:solidFill>
                          <a:schemeClr val="accent5">
                            <a:lumMod val="50000"/>
                          </a:schemeClr>
                        </a:solidFill>
                        <a:latin typeface="Courier New"/>
                        <a:ea typeface="Times New Roman"/>
                        <a:cs typeface="Times New Roman"/>
                      </a:endParaRPr>
                    </a:p>
                  </a:txBody>
                  <a:tcPr marL="62845" marR="628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AU" sz="1400" b="1" dirty="0">
                          <a:solidFill>
                            <a:schemeClr val="accent5">
                              <a:lumMod val="50000"/>
                            </a:schemeClr>
                          </a:solidFill>
                          <a:latin typeface="Georgia"/>
                          <a:ea typeface="Times New Roman"/>
                          <a:cs typeface="Times New Roman"/>
                        </a:rPr>
                        <a:t>Specific heat capacity is measured in:</a:t>
                      </a:r>
                      <a:endParaRPr lang="en-AU" sz="1400" b="1" dirty="0">
                        <a:solidFill>
                          <a:schemeClr val="accent5">
                            <a:lumMod val="50000"/>
                          </a:schemeClr>
                        </a:solidFill>
                        <a:latin typeface="Courier New"/>
                        <a:ea typeface="Times New Roman"/>
                        <a:cs typeface="Times New Roman"/>
                      </a:endParaRPr>
                    </a:p>
                  </a:txBody>
                  <a:tcPr marL="62845" marR="628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018">
                <a:tc>
                  <a:txBody>
                    <a:bodyPr/>
                    <a:lstStyle/>
                    <a:p>
                      <a:pPr algn="l">
                        <a:spcAft>
                          <a:spcPts val="0"/>
                        </a:spcAft>
                      </a:pPr>
                      <a:endParaRPr lang="en-AU" sz="1400" b="1">
                        <a:solidFill>
                          <a:schemeClr val="accent5">
                            <a:lumMod val="50000"/>
                          </a:schemeClr>
                        </a:solidFill>
                        <a:latin typeface="Georgia"/>
                        <a:ea typeface="Times New Roman"/>
                        <a:cs typeface="Times New Roman"/>
                      </a:endParaRPr>
                    </a:p>
                  </a:txBody>
                  <a:tcPr marL="62845" marR="628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AU" sz="1400" b="1" dirty="0">
                        <a:solidFill>
                          <a:schemeClr val="accent5">
                            <a:lumMod val="50000"/>
                          </a:schemeClr>
                        </a:solidFill>
                        <a:latin typeface="Georgia"/>
                        <a:ea typeface="Times New Roman"/>
                        <a:cs typeface="Times New Roman"/>
                      </a:endParaRPr>
                    </a:p>
                  </a:txBody>
                  <a:tcPr marL="62845" marR="628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018">
                <a:tc>
                  <a:txBody>
                    <a:bodyPr/>
                    <a:lstStyle/>
                    <a:p>
                      <a:pPr algn="r">
                        <a:spcAft>
                          <a:spcPts val="0"/>
                        </a:spcAft>
                      </a:pPr>
                      <a:r>
                        <a:rPr lang="en-AU" sz="1400" b="1">
                          <a:solidFill>
                            <a:schemeClr val="accent5">
                              <a:lumMod val="50000"/>
                            </a:schemeClr>
                          </a:solidFill>
                          <a:latin typeface="Georgia"/>
                          <a:ea typeface="Times New Roman"/>
                          <a:cs typeface="Times New Roman"/>
                        </a:rPr>
                        <a:t>a)</a:t>
                      </a:r>
                      <a:endParaRPr lang="en-AU" sz="1400" b="1">
                        <a:solidFill>
                          <a:schemeClr val="accent5">
                            <a:lumMod val="50000"/>
                          </a:schemeClr>
                        </a:solidFill>
                        <a:latin typeface="Courier New"/>
                        <a:ea typeface="Times New Roman"/>
                        <a:cs typeface="Times New Roman"/>
                      </a:endParaRPr>
                    </a:p>
                  </a:txBody>
                  <a:tcPr marL="62845" marR="628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AU" sz="1400" b="1" dirty="0">
                          <a:solidFill>
                            <a:schemeClr val="accent5">
                              <a:lumMod val="50000"/>
                            </a:schemeClr>
                          </a:solidFill>
                          <a:latin typeface="Georgia"/>
                          <a:ea typeface="Times New Roman"/>
                          <a:cs typeface="Times New Roman"/>
                        </a:rPr>
                        <a:t>Joules</a:t>
                      </a:r>
                      <a:endParaRPr lang="en-AU" sz="1400" b="1" dirty="0">
                        <a:solidFill>
                          <a:schemeClr val="accent5">
                            <a:lumMod val="50000"/>
                          </a:schemeClr>
                        </a:solidFill>
                        <a:latin typeface="Courier New"/>
                        <a:ea typeface="Times New Roman"/>
                        <a:cs typeface="Times New Roman"/>
                      </a:endParaRPr>
                    </a:p>
                  </a:txBody>
                  <a:tcPr marL="62845" marR="628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018">
                <a:tc>
                  <a:txBody>
                    <a:bodyPr/>
                    <a:lstStyle/>
                    <a:p>
                      <a:pPr algn="r">
                        <a:spcAft>
                          <a:spcPts val="0"/>
                        </a:spcAft>
                      </a:pPr>
                      <a:r>
                        <a:rPr lang="en-AU" sz="1400" b="1">
                          <a:solidFill>
                            <a:schemeClr val="accent5">
                              <a:lumMod val="50000"/>
                            </a:schemeClr>
                          </a:solidFill>
                          <a:latin typeface="Georgia"/>
                          <a:ea typeface="Times New Roman"/>
                          <a:cs typeface="Times New Roman"/>
                        </a:rPr>
                        <a:t>b)</a:t>
                      </a:r>
                      <a:endParaRPr lang="en-AU" sz="1400" b="1">
                        <a:solidFill>
                          <a:schemeClr val="accent5">
                            <a:lumMod val="50000"/>
                          </a:schemeClr>
                        </a:solidFill>
                        <a:latin typeface="Courier New"/>
                        <a:ea typeface="Times New Roman"/>
                        <a:cs typeface="Times New Roman"/>
                      </a:endParaRPr>
                    </a:p>
                  </a:txBody>
                  <a:tcPr marL="62845" marR="628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AU" sz="1400" b="1" dirty="0">
                          <a:solidFill>
                            <a:schemeClr val="accent5">
                              <a:lumMod val="50000"/>
                            </a:schemeClr>
                          </a:solidFill>
                          <a:latin typeface="Georgia"/>
                          <a:ea typeface="Times New Roman"/>
                          <a:cs typeface="Times New Roman"/>
                        </a:rPr>
                        <a:t>Joules/kg</a:t>
                      </a:r>
                      <a:endParaRPr lang="en-AU" sz="1400" b="1" dirty="0">
                        <a:solidFill>
                          <a:schemeClr val="accent5">
                            <a:lumMod val="50000"/>
                          </a:schemeClr>
                        </a:solidFill>
                        <a:latin typeface="Courier New"/>
                        <a:ea typeface="Times New Roman"/>
                        <a:cs typeface="Times New Roman"/>
                      </a:endParaRPr>
                    </a:p>
                  </a:txBody>
                  <a:tcPr marL="62845" marR="628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018">
                <a:tc>
                  <a:txBody>
                    <a:bodyPr/>
                    <a:lstStyle/>
                    <a:p>
                      <a:pPr algn="r">
                        <a:spcAft>
                          <a:spcPts val="0"/>
                        </a:spcAft>
                      </a:pPr>
                      <a:r>
                        <a:rPr lang="en-AU" sz="1400" b="1">
                          <a:solidFill>
                            <a:schemeClr val="accent5">
                              <a:lumMod val="50000"/>
                            </a:schemeClr>
                          </a:solidFill>
                          <a:latin typeface="Georgia"/>
                          <a:ea typeface="Times New Roman"/>
                          <a:cs typeface="Times New Roman"/>
                        </a:rPr>
                        <a:t>c)</a:t>
                      </a:r>
                      <a:endParaRPr lang="en-AU" sz="1400" b="1">
                        <a:solidFill>
                          <a:schemeClr val="accent5">
                            <a:lumMod val="50000"/>
                          </a:schemeClr>
                        </a:solidFill>
                        <a:latin typeface="Courier New"/>
                        <a:ea typeface="Times New Roman"/>
                        <a:cs typeface="Times New Roman"/>
                      </a:endParaRPr>
                    </a:p>
                  </a:txBody>
                  <a:tcPr marL="62845" marR="628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AU" sz="1400" b="1" dirty="0">
                          <a:solidFill>
                            <a:schemeClr val="accent5">
                              <a:lumMod val="50000"/>
                            </a:schemeClr>
                          </a:solidFill>
                          <a:latin typeface="Georgia"/>
                          <a:ea typeface="Times New Roman"/>
                          <a:cs typeface="Times New Roman"/>
                        </a:rPr>
                        <a:t>Joules/kg.</a:t>
                      </a:r>
                      <a:r>
                        <a:rPr lang="en-AU" sz="1400" b="1" baseline="30000" dirty="0">
                          <a:solidFill>
                            <a:schemeClr val="accent5">
                              <a:lumMod val="50000"/>
                            </a:schemeClr>
                          </a:solidFill>
                          <a:latin typeface="Georgia"/>
                          <a:ea typeface="Times New Roman"/>
                          <a:cs typeface="Times New Roman"/>
                        </a:rPr>
                        <a:t> </a:t>
                      </a:r>
                      <a:r>
                        <a:rPr lang="en-AU" sz="1400" b="1" baseline="30000" dirty="0" err="1">
                          <a:solidFill>
                            <a:schemeClr val="accent5">
                              <a:lumMod val="50000"/>
                            </a:schemeClr>
                          </a:solidFill>
                          <a:latin typeface="Georgia"/>
                          <a:ea typeface="Times New Roman"/>
                          <a:cs typeface="Times New Roman"/>
                        </a:rPr>
                        <a:t>o</a:t>
                      </a:r>
                      <a:r>
                        <a:rPr lang="en-AU" sz="1400" b="1" dirty="0" err="1">
                          <a:solidFill>
                            <a:schemeClr val="accent5">
                              <a:lumMod val="50000"/>
                            </a:schemeClr>
                          </a:solidFill>
                          <a:latin typeface="Georgia"/>
                          <a:ea typeface="Times New Roman"/>
                          <a:cs typeface="Times New Roman"/>
                        </a:rPr>
                        <a:t>K</a:t>
                      </a:r>
                      <a:endParaRPr lang="en-AU" sz="1400" b="1" dirty="0">
                        <a:solidFill>
                          <a:schemeClr val="accent5">
                            <a:lumMod val="50000"/>
                          </a:schemeClr>
                        </a:solidFill>
                        <a:latin typeface="Courier New"/>
                        <a:ea typeface="Times New Roman"/>
                        <a:cs typeface="Times New Roman"/>
                      </a:endParaRPr>
                    </a:p>
                  </a:txBody>
                  <a:tcPr marL="62845" marR="628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018">
                <a:tc>
                  <a:txBody>
                    <a:bodyPr/>
                    <a:lstStyle/>
                    <a:p>
                      <a:pPr algn="r">
                        <a:spcAft>
                          <a:spcPts val="0"/>
                        </a:spcAft>
                      </a:pPr>
                      <a:r>
                        <a:rPr lang="en-AU" sz="1400" b="1">
                          <a:solidFill>
                            <a:schemeClr val="accent5">
                              <a:lumMod val="50000"/>
                            </a:schemeClr>
                          </a:solidFill>
                          <a:latin typeface="Georgia"/>
                          <a:ea typeface="Times New Roman"/>
                          <a:cs typeface="Times New Roman"/>
                        </a:rPr>
                        <a:t>d)</a:t>
                      </a:r>
                      <a:endParaRPr lang="en-AU" sz="1400" b="1">
                        <a:solidFill>
                          <a:schemeClr val="accent5">
                            <a:lumMod val="50000"/>
                          </a:schemeClr>
                        </a:solidFill>
                        <a:latin typeface="Courier New"/>
                        <a:ea typeface="Times New Roman"/>
                        <a:cs typeface="Times New Roman"/>
                      </a:endParaRPr>
                    </a:p>
                  </a:txBody>
                  <a:tcPr marL="62845" marR="628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AU" sz="1400" b="1" dirty="0">
                          <a:solidFill>
                            <a:schemeClr val="accent5">
                              <a:lumMod val="50000"/>
                            </a:schemeClr>
                          </a:solidFill>
                          <a:latin typeface="Georgia"/>
                          <a:ea typeface="Times New Roman"/>
                          <a:cs typeface="Times New Roman"/>
                        </a:rPr>
                        <a:t>Joules/</a:t>
                      </a:r>
                      <a:r>
                        <a:rPr lang="en-AU" sz="1400" b="1" baseline="30000" dirty="0" err="1">
                          <a:solidFill>
                            <a:schemeClr val="accent5">
                              <a:lumMod val="50000"/>
                            </a:schemeClr>
                          </a:solidFill>
                          <a:latin typeface="Georgia"/>
                          <a:ea typeface="Times New Roman"/>
                          <a:cs typeface="Times New Roman"/>
                        </a:rPr>
                        <a:t>o</a:t>
                      </a:r>
                      <a:r>
                        <a:rPr lang="en-AU" sz="1400" b="1" dirty="0" err="1">
                          <a:solidFill>
                            <a:schemeClr val="accent5">
                              <a:lumMod val="50000"/>
                            </a:schemeClr>
                          </a:solidFill>
                          <a:latin typeface="Georgia"/>
                          <a:ea typeface="Times New Roman"/>
                          <a:cs typeface="Times New Roman"/>
                        </a:rPr>
                        <a:t>C</a:t>
                      </a:r>
                      <a:endParaRPr lang="en-AU" sz="1400" b="1" dirty="0">
                        <a:solidFill>
                          <a:schemeClr val="accent5">
                            <a:lumMod val="50000"/>
                          </a:schemeClr>
                        </a:solidFill>
                        <a:latin typeface="Courier New"/>
                        <a:ea typeface="Times New Roman"/>
                        <a:cs typeface="Times New Roman"/>
                      </a:endParaRPr>
                    </a:p>
                  </a:txBody>
                  <a:tcPr marL="62845" marR="628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018">
                <a:tc>
                  <a:txBody>
                    <a:bodyPr/>
                    <a:lstStyle/>
                    <a:p>
                      <a:pPr algn="l">
                        <a:spcAft>
                          <a:spcPts val="0"/>
                        </a:spcAft>
                      </a:pPr>
                      <a:endParaRPr lang="en-AU" sz="1400" b="1">
                        <a:latin typeface="Georgia"/>
                        <a:ea typeface="Times New Roman"/>
                        <a:cs typeface="Times New Roman"/>
                      </a:endParaRPr>
                    </a:p>
                  </a:txBody>
                  <a:tcPr marL="62845" marR="628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AU" sz="1400" b="1" dirty="0">
                        <a:latin typeface="Georgia"/>
                        <a:ea typeface="Times New Roman"/>
                        <a:cs typeface="Times New Roman"/>
                      </a:endParaRPr>
                    </a:p>
                  </a:txBody>
                  <a:tcPr marL="62845" marR="628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018">
                <a:tc>
                  <a:txBody>
                    <a:bodyPr/>
                    <a:lstStyle/>
                    <a:p>
                      <a:pPr algn="l">
                        <a:spcAft>
                          <a:spcPts val="0"/>
                        </a:spcAft>
                      </a:pPr>
                      <a:r>
                        <a:rPr lang="en-AU" sz="1400" b="1">
                          <a:solidFill>
                            <a:schemeClr val="accent2">
                              <a:lumMod val="75000"/>
                            </a:schemeClr>
                          </a:solidFill>
                          <a:latin typeface="Georgia"/>
                          <a:ea typeface="Times New Roman"/>
                          <a:cs typeface="Times New Roman"/>
                        </a:rPr>
                        <a:t>Question 3:</a:t>
                      </a:r>
                      <a:endParaRPr lang="en-AU" sz="1400" b="1">
                        <a:solidFill>
                          <a:schemeClr val="accent2">
                            <a:lumMod val="75000"/>
                          </a:schemeClr>
                        </a:solidFill>
                        <a:latin typeface="Courier New"/>
                        <a:ea typeface="Times New Roman"/>
                        <a:cs typeface="Times New Roman"/>
                      </a:endParaRPr>
                    </a:p>
                  </a:txBody>
                  <a:tcPr marL="62845" marR="628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AU" sz="1400" b="1" dirty="0">
                          <a:solidFill>
                            <a:schemeClr val="accent2">
                              <a:lumMod val="75000"/>
                            </a:schemeClr>
                          </a:solidFill>
                          <a:latin typeface="Georgia"/>
                          <a:ea typeface="Times New Roman"/>
                          <a:cs typeface="Times New Roman"/>
                        </a:rPr>
                        <a:t>Larger amounts of heat energy are usually measured in:</a:t>
                      </a:r>
                      <a:endParaRPr lang="en-AU" sz="1400" b="1" dirty="0">
                        <a:solidFill>
                          <a:schemeClr val="accent2">
                            <a:lumMod val="75000"/>
                          </a:schemeClr>
                        </a:solidFill>
                        <a:latin typeface="Courier New"/>
                        <a:ea typeface="Times New Roman"/>
                        <a:cs typeface="Times New Roman"/>
                      </a:endParaRPr>
                    </a:p>
                  </a:txBody>
                  <a:tcPr marL="62845" marR="628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018">
                <a:tc>
                  <a:txBody>
                    <a:bodyPr/>
                    <a:lstStyle/>
                    <a:p>
                      <a:pPr algn="l">
                        <a:spcAft>
                          <a:spcPts val="0"/>
                        </a:spcAft>
                      </a:pPr>
                      <a:endParaRPr lang="en-AU" sz="1400" b="1">
                        <a:solidFill>
                          <a:schemeClr val="accent2">
                            <a:lumMod val="75000"/>
                          </a:schemeClr>
                        </a:solidFill>
                        <a:latin typeface="Georgia"/>
                        <a:ea typeface="Times New Roman"/>
                        <a:cs typeface="Times New Roman"/>
                      </a:endParaRPr>
                    </a:p>
                  </a:txBody>
                  <a:tcPr marL="62845" marR="628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AU" sz="1400" b="1" dirty="0">
                        <a:solidFill>
                          <a:schemeClr val="accent2">
                            <a:lumMod val="75000"/>
                          </a:schemeClr>
                        </a:solidFill>
                        <a:latin typeface="Georgia"/>
                        <a:ea typeface="Times New Roman"/>
                        <a:cs typeface="Times New Roman"/>
                      </a:endParaRPr>
                    </a:p>
                  </a:txBody>
                  <a:tcPr marL="62845" marR="628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018">
                <a:tc>
                  <a:txBody>
                    <a:bodyPr/>
                    <a:lstStyle/>
                    <a:p>
                      <a:pPr algn="r">
                        <a:spcAft>
                          <a:spcPts val="0"/>
                        </a:spcAft>
                      </a:pPr>
                      <a:r>
                        <a:rPr lang="en-AU" sz="1400" b="1" dirty="0">
                          <a:solidFill>
                            <a:schemeClr val="accent2">
                              <a:lumMod val="75000"/>
                            </a:schemeClr>
                          </a:solidFill>
                          <a:latin typeface="Georgia"/>
                          <a:ea typeface="Times New Roman"/>
                          <a:cs typeface="Times New Roman"/>
                        </a:rPr>
                        <a:t>a)</a:t>
                      </a:r>
                      <a:endParaRPr lang="en-AU" sz="1400" b="1" dirty="0">
                        <a:solidFill>
                          <a:schemeClr val="accent2">
                            <a:lumMod val="75000"/>
                          </a:schemeClr>
                        </a:solidFill>
                        <a:latin typeface="Courier New"/>
                        <a:ea typeface="Times New Roman"/>
                        <a:cs typeface="Times New Roman"/>
                      </a:endParaRPr>
                    </a:p>
                  </a:txBody>
                  <a:tcPr marL="62845" marR="628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AU" sz="1400" b="1" dirty="0">
                          <a:solidFill>
                            <a:schemeClr val="accent2">
                              <a:lumMod val="75000"/>
                            </a:schemeClr>
                          </a:solidFill>
                          <a:latin typeface="Georgia"/>
                          <a:ea typeface="Times New Roman"/>
                          <a:cs typeface="Times New Roman"/>
                        </a:rPr>
                        <a:t>kilowatt-seconds</a:t>
                      </a:r>
                      <a:endParaRPr lang="en-AU" sz="1400" b="1" dirty="0">
                        <a:solidFill>
                          <a:schemeClr val="accent2">
                            <a:lumMod val="75000"/>
                          </a:schemeClr>
                        </a:solidFill>
                        <a:latin typeface="Courier New"/>
                        <a:ea typeface="Times New Roman"/>
                        <a:cs typeface="Times New Roman"/>
                      </a:endParaRPr>
                    </a:p>
                  </a:txBody>
                  <a:tcPr marL="62845" marR="628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018">
                <a:tc>
                  <a:txBody>
                    <a:bodyPr/>
                    <a:lstStyle/>
                    <a:p>
                      <a:pPr algn="r">
                        <a:spcAft>
                          <a:spcPts val="0"/>
                        </a:spcAft>
                      </a:pPr>
                      <a:r>
                        <a:rPr lang="en-AU" sz="1400" b="1">
                          <a:solidFill>
                            <a:schemeClr val="accent2">
                              <a:lumMod val="75000"/>
                            </a:schemeClr>
                          </a:solidFill>
                          <a:latin typeface="Georgia"/>
                          <a:ea typeface="Times New Roman"/>
                          <a:cs typeface="Times New Roman"/>
                        </a:rPr>
                        <a:t>b)</a:t>
                      </a:r>
                      <a:endParaRPr lang="en-AU" sz="1400" b="1">
                        <a:solidFill>
                          <a:schemeClr val="accent2">
                            <a:lumMod val="75000"/>
                          </a:schemeClr>
                        </a:solidFill>
                        <a:latin typeface="Courier New"/>
                        <a:ea typeface="Times New Roman"/>
                        <a:cs typeface="Times New Roman"/>
                      </a:endParaRPr>
                    </a:p>
                  </a:txBody>
                  <a:tcPr marL="62845" marR="628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AU" sz="1400" b="1" dirty="0">
                          <a:solidFill>
                            <a:schemeClr val="accent2">
                              <a:lumMod val="75000"/>
                            </a:schemeClr>
                          </a:solidFill>
                          <a:latin typeface="Georgia"/>
                          <a:ea typeface="Times New Roman"/>
                          <a:cs typeface="Times New Roman"/>
                        </a:rPr>
                        <a:t>kilowatts</a:t>
                      </a:r>
                      <a:endParaRPr lang="en-AU" sz="1400" b="1" dirty="0">
                        <a:solidFill>
                          <a:schemeClr val="accent2">
                            <a:lumMod val="75000"/>
                          </a:schemeClr>
                        </a:solidFill>
                        <a:latin typeface="Courier New"/>
                        <a:ea typeface="Times New Roman"/>
                        <a:cs typeface="Times New Roman"/>
                      </a:endParaRPr>
                    </a:p>
                  </a:txBody>
                  <a:tcPr marL="62845" marR="628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018">
                <a:tc>
                  <a:txBody>
                    <a:bodyPr/>
                    <a:lstStyle/>
                    <a:p>
                      <a:pPr algn="r">
                        <a:spcAft>
                          <a:spcPts val="0"/>
                        </a:spcAft>
                      </a:pPr>
                      <a:r>
                        <a:rPr lang="en-AU" sz="1400" b="1" dirty="0">
                          <a:solidFill>
                            <a:schemeClr val="accent2">
                              <a:lumMod val="75000"/>
                            </a:schemeClr>
                          </a:solidFill>
                          <a:latin typeface="Georgia"/>
                          <a:ea typeface="Times New Roman"/>
                          <a:cs typeface="Times New Roman"/>
                        </a:rPr>
                        <a:t>c)</a:t>
                      </a:r>
                      <a:endParaRPr lang="en-AU" sz="1400" b="1" dirty="0">
                        <a:solidFill>
                          <a:schemeClr val="accent2">
                            <a:lumMod val="75000"/>
                          </a:schemeClr>
                        </a:solidFill>
                        <a:latin typeface="Courier New"/>
                        <a:ea typeface="Times New Roman"/>
                        <a:cs typeface="Times New Roman"/>
                      </a:endParaRPr>
                    </a:p>
                  </a:txBody>
                  <a:tcPr marL="62845" marR="628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AU" sz="1400" b="1" dirty="0">
                          <a:solidFill>
                            <a:schemeClr val="accent2">
                              <a:lumMod val="75000"/>
                            </a:schemeClr>
                          </a:solidFill>
                          <a:latin typeface="Georgia"/>
                          <a:ea typeface="Times New Roman"/>
                          <a:cs typeface="Times New Roman"/>
                        </a:rPr>
                        <a:t>kilojoules</a:t>
                      </a:r>
                      <a:endParaRPr lang="en-AU" sz="1400" b="1" dirty="0">
                        <a:solidFill>
                          <a:schemeClr val="accent2">
                            <a:lumMod val="75000"/>
                          </a:schemeClr>
                        </a:solidFill>
                        <a:latin typeface="Courier New"/>
                        <a:ea typeface="Times New Roman"/>
                        <a:cs typeface="Times New Roman"/>
                      </a:endParaRPr>
                    </a:p>
                  </a:txBody>
                  <a:tcPr marL="62845" marR="628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018">
                <a:tc>
                  <a:txBody>
                    <a:bodyPr/>
                    <a:lstStyle/>
                    <a:p>
                      <a:pPr algn="r">
                        <a:spcAft>
                          <a:spcPts val="0"/>
                        </a:spcAft>
                      </a:pPr>
                      <a:r>
                        <a:rPr lang="en-AU" sz="1400" b="1">
                          <a:solidFill>
                            <a:schemeClr val="accent2">
                              <a:lumMod val="75000"/>
                            </a:schemeClr>
                          </a:solidFill>
                          <a:latin typeface="Georgia"/>
                          <a:ea typeface="Times New Roman"/>
                          <a:cs typeface="Times New Roman"/>
                        </a:rPr>
                        <a:t>d)</a:t>
                      </a:r>
                      <a:endParaRPr lang="en-AU" sz="1400" b="1">
                        <a:solidFill>
                          <a:schemeClr val="accent2">
                            <a:lumMod val="75000"/>
                          </a:schemeClr>
                        </a:solidFill>
                        <a:latin typeface="Courier New"/>
                        <a:ea typeface="Times New Roman"/>
                        <a:cs typeface="Times New Roman"/>
                      </a:endParaRPr>
                    </a:p>
                  </a:txBody>
                  <a:tcPr marL="62845" marR="628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AU" sz="1400" b="1" dirty="0">
                          <a:solidFill>
                            <a:schemeClr val="accent2">
                              <a:lumMod val="75000"/>
                            </a:schemeClr>
                          </a:solidFill>
                          <a:latin typeface="Georgia"/>
                          <a:ea typeface="Times New Roman"/>
                          <a:cs typeface="Times New Roman"/>
                        </a:rPr>
                        <a:t>kilowatt-hours</a:t>
                      </a:r>
                      <a:endParaRPr lang="en-AU" sz="1400" b="1" dirty="0">
                        <a:solidFill>
                          <a:schemeClr val="accent2">
                            <a:lumMod val="75000"/>
                          </a:schemeClr>
                        </a:solidFill>
                        <a:latin typeface="Courier New"/>
                        <a:ea typeface="Times New Roman"/>
                        <a:cs typeface="Times New Roman"/>
                      </a:endParaRPr>
                    </a:p>
                  </a:txBody>
                  <a:tcPr marL="62845" marR="628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018">
                <a:tc>
                  <a:txBody>
                    <a:bodyPr/>
                    <a:lstStyle/>
                    <a:p>
                      <a:pPr algn="l">
                        <a:spcAft>
                          <a:spcPts val="0"/>
                        </a:spcAft>
                      </a:pPr>
                      <a:endParaRPr lang="en-AU" sz="1100">
                        <a:latin typeface="Georgia"/>
                        <a:ea typeface="Times New Roman"/>
                        <a:cs typeface="Times New Roman"/>
                      </a:endParaRPr>
                    </a:p>
                  </a:txBody>
                  <a:tcPr marL="62845" marR="628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AU" sz="1100" dirty="0">
                        <a:latin typeface="Georgia"/>
                        <a:ea typeface="Times New Roman"/>
                        <a:cs typeface="Times New Roman"/>
                      </a:endParaRPr>
                    </a:p>
                  </a:txBody>
                  <a:tcPr marL="62845" marR="628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79512" y="764701"/>
          <a:ext cx="8784976" cy="5400599"/>
        </p:xfrm>
        <a:graphic>
          <a:graphicData uri="http://schemas.openxmlformats.org/drawingml/2006/table">
            <a:tbl>
              <a:tblPr/>
              <a:tblGrid>
                <a:gridCol w="1684543"/>
                <a:gridCol w="7100433"/>
              </a:tblGrid>
              <a:tr h="720079">
                <a:tc>
                  <a:txBody>
                    <a:bodyPr/>
                    <a:lstStyle/>
                    <a:p>
                      <a:pPr algn="l">
                        <a:spcAft>
                          <a:spcPts val="0"/>
                        </a:spcAft>
                      </a:pPr>
                      <a:r>
                        <a:rPr lang="en-AU" sz="1600" b="1" dirty="0">
                          <a:solidFill>
                            <a:schemeClr val="bg2">
                              <a:lumMod val="25000"/>
                            </a:schemeClr>
                          </a:solidFill>
                          <a:latin typeface="Georgia"/>
                          <a:ea typeface="Times New Roman"/>
                          <a:cs typeface="Times New Roman"/>
                        </a:rPr>
                        <a:t>Question 4:</a:t>
                      </a:r>
                      <a:endParaRPr lang="en-AU" sz="1600" b="1" dirty="0">
                        <a:solidFill>
                          <a:schemeClr val="bg2">
                            <a:lumMod val="25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AU" sz="1600" b="1">
                          <a:solidFill>
                            <a:schemeClr val="bg2">
                              <a:lumMod val="25000"/>
                            </a:schemeClr>
                          </a:solidFill>
                          <a:latin typeface="Georgia"/>
                          <a:ea typeface="Times New Roman"/>
                          <a:cs typeface="Times New Roman"/>
                        </a:rPr>
                        <a:t>The point of thermal stability is reached when the transfer of heat energy is :</a:t>
                      </a:r>
                      <a:endParaRPr lang="en-AU" sz="1600" b="1">
                        <a:solidFill>
                          <a:schemeClr val="bg2">
                            <a:lumMod val="25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40">
                <a:tc>
                  <a:txBody>
                    <a:bodyPr/>
                    <a:lstStyle/>
                    <a:p>
                      <a:pPr algn="l">
                        <a:spcAft>
                          <a:spcPts val="0"/>
                        </a:spcAft>
                      </a:pPr>
                      <a:endParaRPr lang="en-AU" sz="1600" b="1" dirty="0">
                        <a:solidFill>
                          <a:schemeClr val="bg2">
                            <a:lumMod val="25000"/>
                          </a:schemeClr>
                        </a:solidFill>
                        <a:latin typeface="Georg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AU" sz="1600" b="1">
                        <a:solidFill>
                          <a:schemeClr val="bg2">
                            <a:lumMod val="25000"/>
                          </a:schemeClr>
                        </a:solidFill>
                        <a:latin typeface="Georg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40">
                <a:tc>
                  <a:txBody>
                    <a:bodyPr/>
                    <a:lstStyle/>
                    <a:p>
                      <a:pPr algn="r">
                        <a:spcAft>
                          <a:spcPts val="0"/>
                        </a:spcAft>
                      </a:pPr>
                      <a:r>
                        <a:rPr lang="en-AU" sz="1600" b="1">
                          <a:solidFill>
                            <a:schemeClr val="bg2">
                              <a:lumMod val="25000"/>
                            </a:schemeClr>
                          </a:solidFill>
                          <a:latin typeface="Georgia"/>
                          <a:ea typeface="Times New Roman"/>
                          <a:cs typeface="Times New Roman"/>
                        </a:rPr>
                        <a:t>a)</a:t>
                      </a:r>
                      <a:endParaRPr lang="en-AU" sz="1600" b="1">
                        <a:solidFill>
                          <a:schemeClr val="bg2">
                            <a:lumMod val="25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AU" sz="1600" b="1">
                          <a:solidFill>
                            <a:schemeClr val="bg2">
                              <a:lumMod val="25000"/>
                            </a:schemeClr>
                          </a:solidFill>
                          <a:latin typeface="Georgia"/>
                          <a:ea typeface="Times New Roman"/>
                          <a:cs typeface="Times New Roman"/>
                        </a:rPr>
                        <a:t>low, and the temperature differential is low</a:t>
                      </a:r>
                      <a:endParaRPr lang="en-AU" sz="1600" b="1">
                        <a:solidFill>
                          <a:schemeClr val="bg2">
                            <a:lumMod val="25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40">
                <a:tc>
                  <a:txBody>
                    <a:bodyPr/>
                    <a:lstStyle/>
                    <a:p>
                      <a:pPr algn="r">
                        <a:spcAft>
                          <a:spcPts val="0"/>
                        </a:spcAft>
                      </a:pPr>
                      <a:r>
                        <a:rPr lang="en-AU" sz="1600" b="1">
                          <a:solidFill>
                            <a:schemeClr val="bg2">
                              <a:lumMod val="25000"/>
                            </a:schemeClr>
                          </a:solidFill>
                          <a:latin typeface="Georgia"/>
                          <a:ea typeface="Times New Roman"/>
                          <a:cs typeface="Times New Roman"/>
                        </a:rPr>
                        <a:t>b)</a:t>
                      </a:r>
                      <a:endParaRPr lang="en-AU" sz="1600" b="1">
                        <a:solidFill>
                          <a:schemeClr val="bg2">
                            <a:lumMod val="25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AU" sz="1600" b="1">
                          <a:solidFill>
                            <a:schemeClr val="bg2">
                              <a:lumMod val="25000"/>
                            </a:schemeClr>
                          </a:solidFill>
                          <a:latin typeface="Georgia"/>
                          <a:ea typeface="Times New Roman"/>
                          <a:cs typeface="Times New Roman"/>
                        </a:rPr>
                        <a:t>high, and the temperature differential is high</a:t>
                      </a:r>
                      <a:endParaRPr lang="en-AU" sz="1600" b="1">
                        <a:solidFill>
                          <a:schemeClr val="bg2">
                            <a:lumMod val="25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40">
                <a:tc>
                  <a:txBody>
                    <a:bodyPr/>
                    <a:lstStyle/>
                    <a:p>
                      <a:pPr algn="r">
                        <a:spcAft>
                          <a:spcPts val="0"/>
                        </a:spcAft>
                      </a:pPr>
                      <a:r>
                        <a:rPr lang="en-AU" sz="1600" b="1">
                          <a:solidFill>
                            <a:schemeClr val="bg2">
                              <a:lumMod val="25000"/>
                            </a:schemeClr>
                          </a:solidFill>
                          <a:latin typeface="Georgia"/>
                          <a:ea typeface="Times New Roman"/>
                          <a:cs typeface="Times New Roman"/>
                        </a:rPr>
                        <a:t>c)</a:t>
                      </a:r>
                      <a:endParaRPr lang="en-AU" sz="1600" b="1">
                        <a:solidFill>
                          <a:schemeClr val="bg2">
                            <a:lumMod val="25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AU" sz="1600" b="1">
                          <a:solidFill>
                            <a:schemeClr val="bg2">
                              <a:lumMod val="25000"/>
                            </a:schemeClr>
                          </a:solidFill>
                          <a:latin typeface="Georgia"/>
                          <a:ea typeface="Times New Roman"/>
                          <a:cs typeface="Times New Roman"/>
                        </a:rPr>
                        <a:t>low, and the temperature differential is high</a:t>
                      </a:r>
                      <a:endParaRPr lang="en-AU" sz="1600" b="1">
                        <a:solidFill>
                          <a:schemeClr val="bg2">
                            <a:lumMod val="25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40">
                <a:tc>
                  <a:txBody>
                    <a:bodyPr/>
                    <a:lstStyle/>
                    <a:p>
                      <a:pPr algn="r">
                        <a:spcAft>
                          <a:spcPts val="0"/>
                        </a:spcAft>
                      </a:pPr>
                      <a:r>
                        <a:rPr lang="en-AU" sz="1600" b="1">
                          <a:solidFill>
                            <a:schemeClr val="bg2">
                              <a:lumMod val="25000"/>
                            </a:schemeClr>
                          </a:solidFill>
                          <a:latin typeface="Georgia"/>
                          <a:ea typeface="Times New Roman"/>
                          <a:cs typeface="Times New Roman"/>
                        </a:rPr>
                        <a:t>d)</a:t>
                      </a:r>
                      <a:endParaRPr lang="en-AU" sz="1600" b="1">
                        <a:solidFill>
                          <a:schemeClr val="bg2">
                            <a:lumMod val="25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AU" sz="1600" b="1" dirty="0">
                          <a:solidFill>
                            <a:schemeClr val="bg2">
                              <a:lumMod val="25000"/>
                            </a:schemeClr>
                          </a:solidFill>
                          <a:latin typeface="Georgia"/>
                          <a:ea typeface="Times New Roman"/>
                          <a:cs typeface="Times New Roman"/>
                        </a:rPr>
                        <a:t>zero, and the temperature differential is zero</a:t>
                      </a:r>
                      <a:endParaRPr lang="en-AU" sz="1600" b="1" dirty="0">
                        <a:solidFill>
                          <a:schemeClr val="bg2">
                            <a:lumMod val="25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40">
                <a:tc>
                  <a:txBody>
                    <a:bodyPr/>
                    <a:lstStyle/>
                    <a:p>
                      <a:pPr algn="l">
                        <a:spcAft>
                          <a:spcPts val="0"/>
                        </a:spcAft>
                      </a:pPr>
                      <a:endParaRPr lang="en-AU" sz="1600" b="1">
                        <a:latin typeface="Georg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AU" sz="1600" b="1">
                        <a:latin typeface="Georg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40">
                <a:tc>
                  <a:txBody>
                    <a:bodyPr/>
                    <a:lstStyle/>
                    <a:p>
                      <a:pPr algn="l">
                        <a:spcAft>
                          <a:spcPts val="0"/>
                        </a:spcAft>
                      </a:pPr>
                      <a:r>
                        <a:rPr lang="en-AU" sz="1600" b="1">
                          <a:solidFill>
                            <a:schemeClr val="tx2">
                              <a:lumMod val="50000"/>
                            </a:schemeClr>
                          </a:solidFill>
                          <a:latin typeface="Georgia"/>
                          <a:ea typeface="Times New Roman"/>
                          <a:cs typeface="Times New Roman"/>
                        </a:rPr>
                        <a:t>Question 5:</a:t>
                      </a:r>
                      <a:endParaRPr lang="en-AU" sz="1600" b="1">
                        <a:solidFill>
                          <a:schemeClr val="tx2">
                            <a:lumMod val="50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AU" sz="1600" b="1">
                          <a:solidFill>
                            <a:schemeClr val="tx2">
                              <a:lumMod val="50000"/>
                            </a:schemeClr>
                          </a:solidFill>
                          <a:latin typeface="Georgia"/>
                          <a:ea typeface="Times New Roman"/>
                          <a:cs typeface="Times New Roman"/>
                        </a:rPr>
                        <a:t>The absolute temperature scale is measure in:</a:t>
                      </a:r>
                      <a:endParaRPr lang="en-AU" sz="1600" b="1">
                        <a:solidFill>
                          <a:schemeClr val="tx2">
                            <a:lumMod val="50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40">
                <a:tc>
                  <a:txBody>
                    <a:bodyPr/>
                    <a:lstStyle/>
                    <a:p>
                      <a:pPr algn="l">
                        <a:spcAft>
                          <a:spcPts val="0"/>
                        </a:spcAft>
                      </a:pPr>
                      <a:endParaRPr lang="en-AU" sz="1600" b="1">
                        <a:solidFill>
                          <a:schemeClr val="tx2">
                            <a:lumMod val="50000"/>
                          </a:schemeClr>
                        </a:solidFill>
                        <a:latin typeface="Georg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AU" sz="1600" b="1">
                        <a:solidFill>
                          <a:schemeClr val="tx2">
                            <a:lumMod val="50000"/>
                          </a:schemeClr>
                        </a:solidFill>
                        <a:latin typeface="Georg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40">
                <a:tc>
                  <a:txBody>
                    <a:bodyPr/>
                    <a:lstStyle/>
                    <a:p>
                      <a:pPr algn="r">
                        <a:spcAft>
                          <a:spcPts val="0"/>
                        </a:spcAft>
                      </a:pPr>
                      <a:r>
                        <a:rPr lang="en-AU" sz="1600" b="1">
                          <a:solidFill>
                            <a:schemeClr val="tx2">
                              <a:lumMod val="50000"/>
                            </a:schemeClr>
                          </a:solidFill>
                          <a:latin typeface="Georgia"/>
                          <a:ea typeface="Times New Roman"/>
                          <a:cs typeface="Times New Roman"/>
                        </a:rPr>
                        <a:t>a)</a:t>
                      </a:r>
                      <a:endParaRPr lang="en-AU" sz="1600" b="1">
                        <a:solidFill>
                          <a:schemeClr val="tx2">
                            <a:lumMod val="50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AU" sz="1600" b="1">
                          <a:solidFill>
                            <a:schemeClr val="tx2">
                              <a:lumMod val="50000"/>
                            </a:schemeClr>
                          </a:solidFill>
                          <a:latin typeface="Georgia"/>
                          <a:ea typeface="Times New Roman"/>
                          <a:cs typeface="Times New Roman"/>
                        </a:rPr>
                        <a:t>centigrade</a:t>
                      </a:r>
                      <a:endParaRPr lang="en-AU" sz="1600" b="1">
                        <a:solidFill>
                          <a:schemeClr val="tx2">
                            <a:lumMod val="50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40">
                <a:tc>
                  <a:txBody>
                    <a:bodyPr/>
                    <a:lstStyle/>
                    <a:p>
                      <a:pPr algn="r">
                        <a:spcAft>
                          <a:spcPts val="0"/>
                        </a:spcAft>
                      </a:pPr>
                      <a:r>
                        <a:rPr lang="en-AU" sz="1600" b="1">
                          <a:solidFill>
                            <a:schemeClr val="tx2">
                              <a:lumMod val="50000"/>
                            </a:schemeClr>
                          </a:solidFill>
                          <a:latin typeface="Georgia"/>
                          <a:ea typeface="Times New Roman"/>
                          <a:cs typeface="Times New Roman"/>
                        </a:rPr>
                        <a:t>b)</a:t>
                      </a:r>
                      <a:endParaRPr lang="en-AU" sz="1600" b="1">
                        <a:solidFill>
                          <a:schemeClr val="tx2">
                            <a:lumMod val="50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AU" sz="1600" b="1" dirty="0">
                          <a:solidFill>
                            <a:schemeClr val="tx2">
                              <a:lumMod val="50000"/>
                            </a:schemeClr>
                          </a:solidFill>
                          <a:latin typeface="Georgia"/>
                          <a:ea typeface="Times New Roman"/>
                          <a:cs typeface="Times New Roman"/>
                        </a:rPr>
                        <a:t>mho</a:t>
                      </a:r>
                      <a:endParaRPr lang="en-AU" sz="1600" b="1" dirty="0">
                        <a:solidFill>
                          <a:schemeClr val="tx2">
                            <a:lumMod val="50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40">
                <a:tc>
                  <a:txBody>
                    <a:bodyPr/>
                    <a:lstStyle/>
                    <a:p>
                      <a:pPr algn="r">
                        <a:spcAft>
                          <a:spcPts val="0"/>
                        </a:spcAft>
                      </a:pPr>
                      <a:r>
                        <a:rPr lang="en-AU" sz="1600" b="1">
                          <a:solidFill>
                            <a:schemeClr val="tx2">
                              <a:lumMod val="50000"/>
                            </a:schemeClr>
                          </a:solidFill>
                          <a:latin typeface="Georgia"/>
                          <a:ea typeface="Times New Roman"/>
                          <a:cs typeface="Times New Roman"/>
                        </a:rPr>
                        <a:t>c)</a:t>
                      </a:r>
                      <a:endParaRPr lang="en-AU" sz="1600" b="1">
                        <a:solidFill>
                          <a:schemeClr val="tx2">
                            <a:lumMod val="50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AU" sz="1600" b="1">
                          <a:solidFill>
                            <a:schemeClr val="tx2">
                              <a:lumMod val="50000"/>
                            </a:schemeClr>
                          </a:solidFill>
                          <a:latin typeface="Georgia"/>
                          <a:ea typeface="Times New Roman"/>
                          <a:cs typeface="Times New Roman"/>
                        </a:rPr>
                        <a:t>Kelvin</a:t>
                      </a:r>
                      <a:endParaRPr lang="en-AU" sz="1600" b="1">
                        <a:solidFill>
                          <a:schemeClr val="tx2">
                            <a:lumMod val="50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40">
                <a:tc>
                  <a:txBody>
                    <a:bodyPr/>
                    <a:lstStyle/>
                    <a:p>
                      <a:pPr algn="r">
                        <a:spcAft>
                          <a:spcPts val="0"/>
                        </a:spcAft>
                      </a:pPr>
                      <a:r>
                        <a:rPr lang="en-AU" sz="1600" b="1">
                          <a:solidFill>
                            <a:schemeClr val="tx2">
                              <a:lumMod val="50000"/>
                            </a:schemeClr>
                          </a:solidFill>
                          <a:latin typeface="Georgia"/>
                          <a:ea typeface="Times New Roman"/>
                          <a:cs typeface="Times New Roman"/>
                        </a:rPr>
                        <a:t>d)</a:t>
                      </a:r>
                      <a:endParaRPr lang="en-AU" sz="1600" b="1">
                        <a:solidFill>
                          <a:schemeClr val="tx2">
                            <a:lumMod val="50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AU" sz="1600" b="1" dirty="0" err="1">
                          <a:solidFill>
                            <a:schemeClr val="tx2">
                              <a:lumMod val="50000"/>
                            </a:schemeClr>
                          </a:solidFill>
                          <a:latin typeface="Georgia"/>
                          <a:ea typeface="Times New Roman"/>
                          <a:cs typeface="Times New Roman"/>
                        </a:rPr>
                        <a:t>Farenheit</a:t>
                      </a:r>
                      <a:endParaRPr lang="en-AU" sz="1600" b="1" dirty="0">
                        <a:solidFill>
                          <a:schemeClr val="tx2">
                            <a:lumMod val="50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40">
                <a:tc>
                  <a:txBody>
                    <a:bodyPr/>
                    <a:lstStyle/>
                    <a:p>
                      <a:pPr algn="l">
                        <a:spcAft>
                          <a:spcPts val="0"/>
                        </a:spcAft>
                      </a:pPr>
                      <a:endParaRPr lang="en-AU" sz="1200">
                        <a:latin typeface="Georg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AU" sz="1200" dirty="0">
                        <a:latin typeface="Georg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611560" y="332656"/>
          <a:ext cx="8136904" cy="6336704"/>
        </p:xfrm>
        <a:graphic>
          <a:graphicData uri="http://schemas.openxmlformats.org/drawingml/2006/table">
            <a:tbl>
              <a:tblPr/>
              <a:tblGrid>
                <a:gridCol w="8136904"/>
              </a:tblGrid>
              <a:tr h="6336704">
                <a:tc>
                  <a:txBody>
                    <a:bodyPr/>
                    <a:lstStyle/>
                    <a:p>
                      <a:pPr>
                        <a:spcAft>
                          <a:spcPts val="0"/>
                        </a:spcAft>
                      </a:pPr>
                      <a:endParaRPr lang="en-AU" sz="1200" dirty="0">
                        <a:latin typeface="Georgia"/>
                        <a:ea typeface="Times New Roman"/>
                        <a:cs typeface="Times New Roman"/>
                      </a:endParaRPr>
                    </a:p>
                  </a:txBody>
                  <a:tcPr marL="68580" marR="68580" marT="0" marB="0">
                    <a:lnL>
                      <a:noFill/>
                    </a:lnL>
                    <a:lnR>
                      <a:noFill/>
                    </a:lnR>
                    <a:lnT>
                      <a:noFill/>
                    </a:lnT>
                    <a:lnB>
                      <a:noFill/>
                    </a:lnB>
                  </a:tcPr>
                </a:tc>
              </a:tr>
            </a:tbl>
          </a:graphicData>
        </a:graphic>
      </p:graphicFrame>
      <p:graphicFrame>
        <p:nvGraphicFramePr>
          <p:cNvPr id="3" name="Table 2"/>
          <p:cNvGraphicFramePr>
            <a:graphicFrameLocks noGrp="1"/>
          </p:cNvGraphicFramePr>
          <p:nvPr/>
        </p:nvGraphicFramePr>
        <p:xfrm>
          <a:off x="179512" y="620691"/>
          <a:ext cx="8784976" cy="5760636"/>
        </p:xfrm>
        <a:graphic>
          <a:graphicData uri="http://schemas.openxmlformats.org/drawingml/2006/table">
            <a:tbl>
              <a:tblPr/>
              <a:tblGrid>
                <a:gridCol w="1680761"/>
                <a:gridCol w="7104215"/>
              </a:tblGrid>
              <a:tr h="274316">
                <a:tc>
                  <a:txBody>
                    <a:bodyPr/>
                    <a:lstStyle/>
                    <a:p>
                      <a:pPr algn="l">
                        <a:spcAft>
                          <a:spcPts val="0"/>
                        </a:spcAft>
                      </a:pPr>
                      <a:r>
                        <a:rPr lang="en-AU" sz="1600" b="1" dirty="0">
                          <a:solidFill>
                            <a:schemeClr val="accent4">
                              <a:lumMod val="50000"/>
                            </a:schemeClr>
                          </a:solidFill>
                          <a:latin typeface="Georgia"/>
                          <a:ea typeface="Times New Roman"/>
                          <a:cs typeface="Times New Roman"/>
                        </a:rPr>
                        <a:t>Question 6:</a:t>
                      </a:r>
                      <a:endParaRPr lang="en-AU" sz="1600" b="1" dirty="0">
                        <a:solidFill>
                          <a:schemeClr val="accent4">
                            <a:lumMod val="50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AU" sz="1600" b="1">
                          <a:solidFill>
                            <a:schemeClr val="accent4">
                              <a:lumMod val="50000"/>
                            </a:schemeClr>
                          </a:solidFill>
                          <a:latin typeface="Georgia"/>
                          <a:ea typeface="Times New Roman"/>
                          <a:cs typeface="Times New Roman"/>
                        </a:rPr>
                        <a:t>What is the temperature at “absolute zero”</a:t>
                      </a:r>
                      <a:endParaRPr lang="en-AU" sz="1600" b="1">
                        <a:solidFill>
                          <a:schemeClr val="accent4">
                            <a:lumMod val="50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16">
                <a:tc>
                  <a:txBody>
                    <a:bodyPr/>
                    <a:lstStyle/>
                    <a:p>
                      <a:pPr algn="l">
                        <a:spcAft>
                          <a:spcPts val="0"/>
                        </a:spcAft>
                      </a:pPr>
                      <a:endParaRPr lang="en-AU" sz="1600" b="1">
                        <a:solidFill>
                          <a:schemeClr val="accent4">
                            <a:lumMod val="50000"/>
                          </a:schemeClr>
                        </a:solidFill>
                        <a:latin typeface="Georg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AU" sz="1600" b="1">
                        <a:solidFill>
                          <a:schemeClr val="accent4">
                            <a:lumMod val="50000"/>
                          </a:schemeClr>
                        </a:solidFill>
                        <a:latin typeface="Georg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16">
                <a:tc>
                  <a:txBody>
                    <a:bodyPr/>
                    <a:lstStyle/>
                    <a:p>
                      <a:pPr algn="r">
                        <a:spcAft>
                          <a:spcPts val="0"/>
                        </a:spcAft>
                      </a:pPr>
                      <a:r>
                        <a:rPr lang="en-AU" sz="1600" b="1">
                          <a:solidFill>
                            <a:schemeClr val="accent4">
                              <a:lumMod val="50000"/>
                            </a:schemeClr>
                          </a:solidFill>
                          <a:latin typeface="Georgia"/>
                          <a:ea typeface="Times New Roman"/>
                          <a:cs typeface="Times New Roman"/>
                        </a:rPr>
                        <a:t>a)</a:t>
                      </a:r>
                      <a:endParaRPr lang="en-AU" sz="1600" b="1">
                        <a:solidFill>
                          <a:schemeClr val="accent4">
                            <a:lumMod val="50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AU" sz="1600" b="1">
                          <a:solidFill>
                            <a:schemeClr val="accent4">
                              <a:lumMod val="50000"/>
                            </a:schemeClr>
                          </a:solidFill>
                          <a:latin typeface="Georgia"/>
                          <a:ea typeface="Times New Roman"/>
                          <a:cs typeface="Times New Roman"/>
                        </a:rPr>
                        <a:t>0</a:t>
                      </a:r>
                      <a:r>
                        <a:rPr lang="en-AU" sz="1600" b="1" baseline="30000">
                          <a:solidFill>
                            <a:schemeClr val="accent4">
                              <a:lumMod val="50000"/>
                            </a:schemeClr>
                          </a:solidFill>
                          <a:latin typeface="Georgia"/>
                          <a:ea typeface="Times New Roman"/>
                          <a:cs typeface="Times New Roman"/>
                        </a:rPr>
                        <a:t>o</a:t>
                      </a:r>
                      <a:r>
                        <a:rPr lang="en-AU" sz="1600" b="1">
                          <a:solidFill>
                            <a:schemeClr val="accent4">
                              <a:lumMod val="50000"/>
                            </a:schemeClr>
                          </a:solidFill>
                          <a:latin typeface="Georgia"/>
                          <a:ea typeface="Times New Roman"/>
                          <a:cs typeface="Times New Roman"/>
                        </a:rPr>
                        <a:t>C</a:t>
                      </a:r>
                      <a:endParaRPr lang="en-AU" sz="1600" b="1">
                        <a:solidFill>
                          <a:schemeClr val="accent4">
                            <a:lumMod val="50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16">
                <a:tc>
                  <a:txBody>
                    <a:bodyPr/>
                    <a:lstStyle/>
                    <a:p>
                      <a:pPr algn="r">
                        <a:spcAft>
                          <a:spcPts val="0"/>
                        </a:spcAft>
                      </a:pPr>
                      <a:r>
                        <a:rPr lang="en-AU" sz="1600" b="1">
                          <a:solidFill>
                            <a:schemeClr val="accent4">
                              <a:lumMod val="50000"/>
                            </a:schemeClr>
                          </a:solidFill>
                          <a:latin typeface="Georgia"/>
                          <a:ea typeface="Times New Roman"/>
                          <a:cs typeface="Times New Roman"/>
                        </a:rPr>
                        <a:t>b)</a:t>
                      </a:r>
                      <a:endParaRPr lang="en-AU" sz="1600" b="1">
                        <a:solidFill>
                          <a:schemeClr val="accent4">
                            <a:lumMod val="50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AU" sz="1600" b="1">
                          <a:solidFill>
                            <a:schemeClr val="accent4">
                              <a:lumMod val="50000"/>
                            </a:schemeClr>
                          </a:solidFill>
                          <a:latin typeface="Georgia"/>
                          <a:ea typeface="Times New Roman"/>
                          <a:cs typeface="Times New Roman"/>
                        </a:rPr>
                        <a:t>0</a:t>
                      </a:r>
                      <a:r>
                        <a:rPr lang="en-AU" sz="1600" b="1" baseline="30000">
                          <a:solidFill>
                            <a:schemeClr val="accent4">
                              <a:lumMod val="50000"/>
                            </a:schemeClr>
                          </a:solidFill>
                          <a:latin typeface="Georgia"/>
                          <a:ea typeface="Times New Roman"/>
                          <a:cs typeface="Times New Roman"/>
                        </a:rPr>
                        <a:t>o</a:t>
                      </a:r>
                      <a:r>
                        <a:rPr lang="en-AU" sz="1600" b="1">
                          <a:solidFill>
                            <a:schemeClr val="accent4">
                              <a:lumMod val="50000"/>
                            </a:schemeClr>
                          </a:solidFill>
                          <a:latin typeface="Georgia"/>
                          <a:ea typeface="Times New Roman"/>
                          <a:cs typeface="Times New Roman"/>
                        </a:rPr>
                        <a:t>K</a:t>
                      </a:r>
                      <a:endParaRPr lang="en-AU" sz="1600" b="1">
                        <a:solidFill>
                          <a:schemeClr val="accent4">
                            <a:lumMod val="50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16">
                <a:tc>
                  <a:txBody>
                    <a:bodyPr/>
                    <a:lstStyle/>
                    <a:p>
                      <a:pPr algn="r">
                        <a:spcAft>
                          <a:spcPts val="0"/>
                        </a:spcAft>
                      </a:pPr>
                      <a:r>
                        <a:rPr lang="en-AU" sz="1600" b="1">
                          <a:solidFill>
                            <a:schemeClr val="accent4">
                              <a:lumMod val="50000"/>
                            </a:schemeClr>
                          </a:solidFill>
                          <a:latin typeface="Georgia"/>
                          <a:ea typeface="Times New Roman"/>
                          <a:cs typeface="Times New Roman"/>
                        </a:rPr>
                        <a:t>c)</a:t>
                      </a:r>
                      <a:endParaRPr lang="en-AU" sz="1600" b="1">
                        <a:solidFill>
                          <a:schemeClr val="accent4">
                            <a:lumMod val="50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AU" sz="1600" b="1">
                          <a:solidFill>
                            <a:schemeClr val="accent4">
                              <a:lumMod val="50000"/>
                            </a:schemeClr>
                          </a:solidFill>
                          <a:latin typeface="Georgia"/>
                          <a:ea typeface="Times New Roman"/>
                          <a:cs typeface="Times New Roman"/>
                        </a:rPr>
                        <a:t>-273.15</a:t>
                      </a:r>
                      <a:r>
                        <a:rPr lang="en-AU" sz="1600" b="1" baseline="30000">
                          <a:solidFill>
                            <a:schemeClr val="accent4">
                              <a:lumMod val="50000"/>
                            </a:schemeClr>
                          </a:solidFill>
                          <a:latin typeface="Georgia"/>
                          <a:ea typeface="Times New Roman"/>
                          <a:cs typeface="Times New Roman"/>
                        </a:rPr>
                        <a:t>o</a:t>
                      </a:r>
                      <a:r>
                        <a:rPr lang="en-AU" sz="1600" b="1">
                          <a:solidFill>
                            <a:schemeClr val="accent4">
                              <a:lumMod val="50000"/>
                            </a:schemeClr>
                          </a:solidFill>
                          <a:latin typeface="Georgia"/>
                          <a:ea typeface="Times New Roman"/>
                          <a:cs typeface="Times New Roman"/>
                        </a:rPr>
                        <a:t>K</a:t>
                      </a:r>
                      <a:endParaRPr lang="en-AU" sz="1600" b="1">
                        <a:solidFill>
                          <a:schemeClr val="accent4">
                            <a:lumMod val="50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16">
                <a:tc>
                  <a:txBody>
                    <a:bodyPr/>
                    <a:lstStyle/>
                    <a:p>
                      <a:pPr algn="r">
                        <a:spcAft>
                          <a:spcPts val="0"/>
                        </a:spcAft>
                      </a:pPr>
                      <a:r>
                        <a:rPr lang="en-AU" sz="1600" b="1">
                          <a:solidFill>
                            <a:schemeClr val="accent4">
                              <a:lumMod val="50000"/>
                            </a:schemeClr>
                          </a:solidFill>
                          <a:latin typeface="Georgia"/>
                          <a:ea typeface="Times New Roman"/>
                          <a:cs typeface="Times New Roman"/>
                        </a:rPr>
                        <a:t>d)</a:t>
                      </a:r>
                      <a:endParaRPr lang="en-AU" sz="1600" b="1">
                        <a:solidFill>
                          <a:schemeClr val="accent4">
                            <a:lumMod val="50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AU" sz="1600" b="1" dirty="0">
                          <a:solidFill>
                            <a:schemeClr val="accent4">
                              <a:lumMod val="50000"/>
                            </a:schemeClr>
                          </a:solidFill>
                          <a:latin typeface="Georgia"/>
                          <a:ea typeface="Times New Roman"/>
                          <a:cs typeface="Times New Roman"/>
                        </a:rPr>
                        <a:t>273.15</a:t>
                      </a:r>
                      <a:r>
                        <a:rPr lang="en-AU" sz="1600" b="1" baseline="30000" dirty="0">
                          <a:solidFill>
                            <a:schemeClr val="accent4">
                              <a:lumMod val="50000"/>
                            </a:schemeClr>
                          </a:solidFill>
                          <a:latin typeface="Georgia"/>
                          <a:ea typeface="Times New Roman"/>
                          <a:cs typeface="Times New Roman"/>
                        </a:rPr>
                        <a:t>o</a:t>
                      </a:r>
                      <a:r>
                        <a:rPr lang="en-AU" sz="1600" b="1" dirty="0">
                          <a:solidFill>
                            <a:schemeClr val="accent4">
                              <a:lumMod val="50000"/>
                            </a:schemeClr>
                          </a:solidFill>
                          <a:latin typeface="Georgia"/>
                          <a:ea typeface="Times New Roman"/>
                          <a:cs typeface="Times New Roman"/>
                        </a:rPr>
                        <a:t>K</a:t>
                      </a:r>
                      <a:endParaRPr lang="en-AU" sz="1600" b="1" dirty="0">
                        <a:solidFill>
                          <a:schemeClr val="accent4">
                            <a:lumMod val="50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16">
                <a:tc>
                  <a:txBody>
                    <a:bodyPr/>
                    <a:lstStyle/>
                    <a:p>
                      <a:pPr algn="l">
                        <a:spcAft>
                          <a:spcPts val="0"/>
                        </a:spcAft>
                      </a:pPr>
                      <a:endParaRPr lang="en-AU" sz="1600" b="1">
                        <a:latin typeface="Georg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AU" sz="1600" b="1">
                        <a:latin typeface="Georg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16">
                <a:tc>
                  <a:txBody>
                    <a:bodyPr/>
                    <a:lstStyle/>
                    <a:p>
                      <a:pPr algn="l">
                        <a:spcAft>
                          <a:spcPts val="0"/>
                        </a:spcAft>
                      </a:pPr>
                      <a:r>
                        <a:rPr lang="en-AU" sz="1600" b="1">
                          <a:solidFill>
                            <a:srgbClr val="002060"/>
                          </a:solidFill>
                          <a:latin typeface="Georgia"/>
                          <a:ea typeface="Times New Roman"/>
                          <a:cs typeface="Times New Roman"/>
                        </a:rPr>
                        <a:t>Question 7:</a:t>
                      </a:r>
                      <a:endParaRPr lang="en-AU" sz="1600" b="1">
                        <a:solidFill>
                          <a:srgbClr val="002060"/>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AU" sz="1600" b="1">
                          <a:solidFill>
                            <a:srgbClr val="002060"/>
                          </a:solidFill>
                          <a:latin typeface="Georgia"/>
                          <a:ea typeface="Times New Roman"/>
                          <a:cs typeface="Times New Roman"/>
                        </a:rPr>
                        <a:t>The most efficient conductor of heat energy would be:</a:t>
                      </a:r>
                      <a:endParaRPr lang="en-AU" sz="1600" b="1">
                        <a:solidFill>
                          <a:srgbClr val="002060"/>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16">
                <a:tc>
                  <a:txBody>
                    <a:bodyPr/>
                    <a:lstStyle/>
                    <a:p>
                      <a:pPr algn="l">
                        <a:spcAft>
                          <a:spcPts val="0"/>
                        </a:spcAft>
                      </a:pPr>
                      <a:endParaRPr lang="en-AU" sz="1600" b="1">
                        <a:solidFill>
                          <a:srgbClr val="002060"/>
                        </a:solidFill>
                        <a:latin typeface="Georg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AU" sz="1600" b="1">
                        <a:solidFill>
                          <a:srgbClr val="002060"/>
                        </a:solidFill>
                        <a:latin typeface="Georg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16">
                <a:tc>
                  <a:txBody>
                    <a:bodyPr/>
                    <a:lstStyle/>
                    <a:p>
                      <a:pPr algn="r">
                        <a:spcAft>
                          <a:spcPts val="0"/>
                        </a:spcAft>
                      </a:pPr>
                      <a:r>
                        <a:rPr lang="en-AU" sz="1600" b="1">
                          <a:solidFill>
                            <a:srgbClr val="002060"/>
                          </a:solidFill>
                          <a:latin typeface="Georgia"/>
                          <a:ea typeface="Times New Roman"/>
                          <a:cs typeface="Times New Roman"/>
                        </a:rPr>
                        <a:t>a)</a:t>
                      </a:r>
                      <a:endParaRPr lang="en-AU" sz="1600" b="1">
                        <a:solidFill>
                          <a:srgbClr val="002060"/>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AU" sz="1600" b="1">
                          <a:solidFill>
                            <a:srgbClr val="002060"/>
                          </a:solidFill>
                          <a:latin typeface="Georgia"/>
                          <a:ea typeface="Times New Roman"/>
                          <a:cs typeface="Times New Roman"/>
                        </a:rPr>
                        <a:t>hardwood dowel</a:t>
                      </a:r>
                      <a:endParaRPr lang="en-AU" sz="1600" b="1">
                        <a:solidFill>
                          <a:srgbClr val="002060"/>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16">
                <a:tc>
                  <a:txBody>
                    <a:bodyPr/>
                    <a:lstStyle/>
                    <a:p>
                      <a:pPr algn="r">
                        <a:spcAft>
                          <a:spcPts val="0"/>
                        </a:spcAft>
                      </a:pPr>
                      <a:r>
                        <a:rPr lang="en-AU" sz="1600" b="1">
                          <a:solidFill>
                            <a:srgbClr val="002060"/>
                          </a:solidFill>
                          <a:latin typeface="Georgia"/>
                          <a:ea typeface="Times New Roman"/>
                          <a:cs typeface="Times New Roman"/>
                        </a:rPr>
                        <a:t>b)</a:t>
                      </a:r>
                      <a:endParaRPr lang="en-AU" sz="1600" b="1">
                        <a:solidFill>
                          <a:srgbClr val="002060"/>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AU" sz="1600" b="1">
                          <a:solidFill>
                            <a:srgbClr val="002060"/>
                          </a:solidFill>
                          <a:latin typeface="Georgia"/>
                          <a:ea typeface="Times New Roman"/>
                          <a:cs typeface="Times New Roman"/>
                        </a:rPr>
                        <a:t>plastic rod</a:t>
                      </a:r>
                      <a:endParaRPr lang="en-AU" sz="1600" b="1">
                        <a:solidFill>
                          <a:srgbClr val="002060"/>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16">
                <a:tc>
                  <a:txBody>
                    <a:bodyPr/>
                    <a:lstStyle/>
                    <a:p>
                      <a:pPr algn="r">
                        <a:spcAft>
                          <a:spcPts val="0"/>
                        </a:spcAft>
                      </a:pPr>
                      <a:r>
                        <a:rPr lang="en-AU" sz="1600" b="1">
                          <a:solidFill>
                            <a:srgbClr val="002060"/>
                          </a:solidFill>
                          <a:latin typeface="Georgia"/>
                          <a:ea typeface="Times New Roman"/>
                          <a:cs typeface="Times New Roman"/>
                        </a:rPr>
                        <a:t>c)</a:t>
                      </a:r>
                      <a:endParaRPr lang="en-AU" sz="1600" b="1">
                        <a:solidFill>
                          <a:srgbClr val="002060"/>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AU" sz="1600" b="1">
                          <a:solidFill>
                            <a:srgbClr val="002060"/>
                          </a:solidFill>
                          <a:latin typeface="Georgia"/>
                          <a:ea typeface="Times New Roman"/>
                          <a:cs typeface="Times New Roman"/>
                        </a:rPr>
                        <a:t>glass rod</a:t>
                      </a:r>
                      <a:endParaRPr lang="en-AU" sz="1600" b="1">
                        <a:solidFill>
                          <a:srgbClr val="002060"/>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16">
                <a:tc>
                  <a:txBody>
                    <a:bodyPr/>
                    <a:lstStyle/>
                    <a:p>
                      <a:pPr algn="r">
                        <a:spcAft>
                          <a:spcPts val="0"/>
                        </a:spcAft>
                      </a:pPr>
                      <a:r>
                        <a:rPr lang="en-AU" sz="1600" b="1">
                          <a:solidFill>
                            <a:srgbClr val="002060"/>
                          </a:solidFill>
                          <a:latin typeface="Georgia"/>
                          <a:ea typeface="Times New Roman"/>
                          <a:cs typeface="Times New Roman"/>
                        </a:rPr>
                        <a:t>d)</a:t>
                      </a:r>
                      <a:endParaRPr lang="en-AU" sz="1600" b="1">
                        <a:solidFill>
                          <a:srgbClr val="002060"/>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AU" sz="1600" b="1" dirty="0">
                          <a:solidFill>
                            <a:srgbClr val="002060"/>
                          </a:solidFill>
                          <a:latin typeface="Georgia"/>
                          <a:ea typeface="Times New Roman"/>
                          <a:cs typeface="Times New Roman"/>
                        </a:rPr>
                        <a:t>brass bar</a:t>
                      </a:r>
                      <a:endParaRPr lang="en-AU" sz="1600" b="1" dirty="0">
                        <a:solidFill>
                          <a:srgbClr val="002060"/>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16">
                <a:tc>
                  <a:txBody>
                    <a:bodyPr/>
                    <a:lstStyle/>
                    <a:p>
                      <a:pPr algn="l">
                        <a:spcAft>
                          <a:spcPts val="0"/>
                        </a:spcAft>
                      </a:pPr>
                      <a:endParaRPr lang="en-AU" sz="1600" b="1">
                        <a:latin typeface="Georg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AU" sz="1600" b="1">
                        <a:latin typeface="Georg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8632">
                <a:tc>
                  <a:txBody>
                    <a:bodyPr/>
                    <a:lstStyle/>
                    <a:p>
                      <a:pPr algn="l">
                        <a:spcAft>
                          <a:spcPts val="0"/>
                        </a:spcAft>
                      </a:pPr>
                      <a:r>
                        <a:rPr lang="en-AU" sz="1600" b="1">
                          <a:solidFill>
                            <a:schemeClr val="accent2">
                              <a:lumMod val="50000"/>
                            </a:schemeClr>
                          </a:solidFill>
                          <a:latin typeface="Georgia"/>
                          <a:ea typeface="Times New Roman"/>
                          <a:cs typeface="Times New Roman"/>
                        </a:rPr>
                        <a:t>Question 8:</a:t>
                      </a:r>
                      <a:endParaRPr lang="en-AU" sz="1600" b="1">
                        <a:solidFill>
                          <a:schemeClr val="accent2">
                            <a:lumMod val="50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AU" sz="1600" b="1">
                          <a:solidFill>
                            <a:schemeClr val="accent2">
                              <a:lumMod val="50000"/>
                            </a:schemeClr>
                          </a:solidFill>
                          <a:latin typeface="Georgia"/>
                          <a:ea typeface="Times New Roman"/>
                          <a:cs typeface="Times New Roman"/>
                        </a:rPr>
                        <a:t>The specific heat capacity of a material is the amount of heat energy required to raise:</a:t>
                      </a:r>
                      <a:endParaRPr lang="en-AU" sz="1600" b="1">
                        <a:solidFill>
                          <a:schemeClr val="accent2">
                            <a:lumMod val="50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16">
                <a:tc>
                  <a:txBody>
                    <a:bodyPr/>
                    <a:lstStyle/>
                    <a:p>
                      <a:pPr algn="l">
                        <a:spcAft>
                          <a:spcPts val="0"/>
                        </a:spcAft>
                      </a:pPr>
                      <a:endParaRPr lang="en-AU" sz="1600" b="1">
                        <a:solidFill>
                          <a:schemeClr val="accent2">
                            <a:lumMod val="50000"/>
                          </a:schemeClr>
                        </a:solidFill>
                        <a:latin typeface="Georg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AU" sz="1600" b="1">
                        <a:solidFill>
                          <a:schemeClr val="accent2">
                            <a:lumMod val="50000"/>
                          </a:schemeClr>
                        </a:solidFill>
                        <a:latin typeface="Georg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16">
                <a:tc>
                  <a:txBody>
                    <a:bodyPr/>
                    <a:lstStyle/>
                    <a:p>
                      <a:pPr algn="r">
                        <a:spcAft>
                          <a:spcPts val="0"/>
                        </a:spcAft>
                      </a:pPr>
                      <a:r>
                        <a:rPr lang="en-AU" sz="1600" b="1">
                          <a:solidFill>
                            <a:schemeClr val="accent2">
                              <a:lumMod val="50000"/>
                            </a:schemeClr>
                          </a:solidFill>
                          <a:latin typeface="Georgia"/>
                          <a:ea typeface="Times New Roman"/>
                          <a:cs typeface="Times New Roman"/>
                        </a:rPr>
                        <a:t>a)</a:t>
                      </a:r>
                      <a:endParaRPr lang="en-AU" sz="1600" b="1">
                        <a:solidFill>
                          <a:schemeClr val="accent2">
                            <a:lumMod val="50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AU" sz="1600" b="1">
                          <a:solidFill>
                            <a:schemeClr val="accent2">
                              <a:lumMod val="50000"/>
                            </a:schemeClr>
                          </a:solidFill>
                          <a:latin typeface="Georgia"/>
                          <a:ea typeface="Times New Roman"/>
                          <a:cs typeface="Times New Roman"/>
                        </a:rPr>
                        <a:t>mass of 1 kg of material to a higher level</a:t>
                      </a:r>
                      <a:endParaRPr lang="en-AU" sz="1600" b="1">
                        <a:solidFill>
                          <a:schemeClr val="accent2">
                            <a:lumMod val="50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16">
                <a:tc>
                  <a:txBody>
                    <a:bodyPr/>
                    <a:lstStyle/>
                    <a:p>
                      <a:pPr algn="r">
                        <a:spcAft>
                          <a:spcPts val="0"/>
                        </a:spcAft>
                      </a:pPr>
                      <a:r>
                        <a:rPr lang="en-AU" sz="1600" b="1">
                          <a:solidFill>
                            <a:schemeClr val="accent2">
                              <a:lumMod val="50000"/>
                            </a:schemeClr>
                          </a:solidFill>
                          <a:latin typeface="Georgia"/>
                          <a:ea typeface="Times New Roman"/>
                          <a:cs typeface="Times New Roman"/>
                        </a:rPr>
                        <a:t>b)</a:t>
                      </a:r>
                      <a:endParaRPr lang="en-AU" sz="1600" b="1">
                        <a:solidFill>
                          <a:schemeClr val="accent2">
                            <a:lumMod val="50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AU" sz="1600" b="1">
                          <a:solidFill>
                            <a:schemeClr val="accent2">
                              <a:lumMod val="50000"/>
                            </a:schemeClr>
                          </a:solidFill>
                          <a:latin typeface="Georgia"/>
                          <a:ea typeface="Times New Roman"/>
                          <a:cs typeface="Times New Roman"/>
                        </a:rPr>
                        <a:t>temperature of 1 kg of material by 1</a:t>
                      </a:r>
                      <a:r>
                        <a:rPr lang="en-AU" sz="1600" b="1" baseline="30000">
                          <a:solidFill>
                            <a:schemeClr val="accent2">
                              <a:lumMod val="50000"/>
                            </a:schemeClr>
                          </a:solidFill>
                          <a:latin typeface="Georgia"/>
                          <a:ea typeface="Times New Roman"/>
                          <a:cs typeface="Times New Roman"/>
                        </a:rPr>
                        <a:t>o</a:t>
                      </a:r>
                      <a:r>
                        <a:rPr lang="en-AU" sz="1600" b="1">
                          <a:solidFill>
                            <a:schemeClr val="accent2">
                              <a:lumMod val="50000"/>
                            </a:schemeClr>
                          </a:solidFill>
                          <a:latin typeface="Georgia"/>
                          <a:ea typeface="Times New Roman"/>
                          <a:cs typeface="Times New Roman"/>
                        </a:rPr>
                        <a:t>K</a:t>
                      </a:r>
                      <a:endParaRPr lang="en-AU" sz="1600" b="1">
                        <a:solidFill>
                          <a:schemeClr val="accent2">
                            <a:lumMod val="50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16">
                <a:tc>
                  <a:txBody>
                    <a:bodyPr/>
                    <a:lstStyle/>
                    <a:p>
                      <a:pPr algn="r">
                        <a:spcAft>
                          <a:spcPts val="0"/>
                        </a:spcAft>
                      </a:pPr>
                      <a:r>
                        <a:rPr lang="en-AU" sz="1600" b="1">
                          <a:solidFill>
                            <a:schemeClr val="accent2">
                              <a:lumMod val="50000"/>
                            </a:schemeClr>
                          </a:solidFill>
                          <a:latin typeface="Georgia"/>
                          <a:ea typeface="Times New Roman"/>
                          <a:cs typeface="Times New Roman"/>
                        </a:rPr>
                        <a:t>c)</a:t>
                      </a:r>
                      <a:endParaRPr lang="en-AU" sz="1600" b="1">
                        <a:solidFill>
                          <a:schemeClr val="accent2">
                            <a:lumMod val="50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AU" sz="1600" b="1">
                          <a:solidFill>
                            <a:schemeClr val="accent2">
                              <a:lumMod val="50000"/>
                            </a:schemeClr>
                          </a:solidFill>
                          <a:latin typeface="Georgia"/>
                          <a:ea typeface="Times New Roman"/>
                          <a:cs typeface="Times New Roman"/>
                        </a:rPr>
                        <a:t>temperature of 1 kg of material by 10</a:t>
                      </a:r>
                      <a:r>
                        <a:rPr lang="en-AU" sz="1600" b="1" baseline="30000">
                          <a:solidFill>
                            <a:schemeClr val="accent2">
                              <a:lumMod val="50000"/>
                            </a:schemeClr>
                          </a:solidFill>
                          <a:latin typeface="Georgia"/>
                          <a:ea typeface="Times New Roman"/>
                          <a:cs typeface="Times New Roman"/>
                        </a:rPr>
                        <a:t>o</a:t>
                      </a:r>
                      <a:r>
                        <a:rPr lang="en-AU" sz="1600" b="1">
                          <a:solidFill>
                            <a:schemeClr val="accent2">
                              <a:lumMod val="50000"/>
                            </a:schemeClr>
                          </a:solidFill>
                          <a:latin typeface="Georgia"/>
                          <a:ea typeface="Times New Roman"/>
                          <a:cs typeface="Times New Roman"/>
                        </a:rPr>
                        <a:t>C</a:t>
                      </a:r>
                      <a:endParaRPr lang="en-AU" sz="1600" b="1">
                        <a:solidFill>
                          <a:schemeClr val="accent2">
                            <a:lumMod val="50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16">
                <a:tc>
                  <a:txBody>
                    <a:bodyPr/>
                    <a:lstStyle/>
                    <a:p>
                      <a:pPr algn="r">
                        <a:spcAft>
                          <a:spcPts val="0"/>
                        </a:spcAft>
                      </a:pPr>
                      <a:r>
                        <a:rPr lang="en-AU" sz="1600" b="1">
                          <a:solidFill>
                            <a:schemeClr val="accent2">
                              <a:lumMod val="50000"/>
                            </a:schemeClr>
                          </a:solidFill>
                          <a:latin typeface="Georgia"/>
                          <a:ea typeface="Times New Roman"/>
                          <a:cs typeface="Times New Roman"/>
                        </a:rPr>
                        <a:t>d)</a:t>
                      </a:r>
                      <a:endParaRPr lang="en-AU" sz="1600" b="1">
                        <a:solidFill>
                          <a:schemeClr val="accent2">
                            <a:lumMod val="50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AU" sz="1600" b="1" dirty="0">
                          <a:solidFill>
                            <a:schemeClr val="accent2">
                              <a:lumMod val="50000"/>
                            </a:schemeClr>
                          </a:solidFill>
                          <a:latin typeface="Georgia"/>
                          <a:ea typeface="Times New Roman"/>
                          <a:cs typeface="Times New Roman"/>
                        </a:rPr>
                        <a:t>mass of 10 kg of material by 1</a:t>
                      </a:r>
                      <a:r>
                        <a:rPr lang="en-AU" sz="1600" b="1" baseline="30000" dirty="0">
                          <a:solidFill>
                            <a:schemeClr val="accent2">
                              <a:lumMod val="50000"/>
                            </a:schemeClr>
                          </a:solidFill>
                          <a:latin typeface="Georgia"/>
                          <a:ea typeface="Times New Roman"/>
                          <a:cs typeface="Times New Roman"/>
                        </a:rPr>
                        <a:t>o</a:t>
                      </a:r>
                      <a:r>
                        <a:rPr lang="en-AU" sz="1600" b="1" dirty="0">
                          <a:solidFill>
                            <a:schemeClr val="accent2">
                              <a:lumMod val="50000"/>
                            </a:schemeClr>
                          </a:solidFill>
                          <a:latin typeface="Georgia"/>
                          <a:ea typeface="Times New Roman"/>
                          <a:cs typeface="Times New Roman"/>
                        </a:rPr>
                        <a:t>K</a:t>
                      </a:r>
                      <a:endParaRPr lang="en-AU" sz="1600" b="1" dirty="0">
                        <a:solidFill>
                          <a:schemeClr val="accent2">
                            <a:lumMod val="50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79512" y="764701"/>
          <a:ext cx="8784976" cy="5400600"/>
        </p:xfrm>
        <a:graphic>
          <a:graphicData uri="http://schemas.openxmlformats.org/drawingml/2006/table">
            <a:tbl>
              <a:tblPr/>
              <a:tblGrid>
                <a:gridCol w="1680761"/>
                <a:gridCol w="7104215"/>
              </a:tblGrid>
              <a:tr h="360040">
                <a:tc>
                  <a:txBody>
                    <a:bodyPr/>
                    <a:lstStyle/>
                    <a:p>
                      <a:pPr algn="l">
                        <a:spcAft>
                          <a:spcPts val="0"/>
                        </a:spcAft>
                      </a:pPr>
                      <a:r>
                        <a:rPr lang="en-AU" sz="1600" b="1">
                          <a:solidFill>
                            <a:schemeClr val="accent6">
                              <a:lumMod val="50000"/>
                            </a:schemeClr>
                          </a:solidFill>
                          <a:latin typeface="Georgia"/>
                          <a:ea typeface="Times New Roman"/>
                          <a:cs typeface="Times New Roman"/>
                        </a:rPr>
                        <a:t>Question 9:</a:t>
                      </a:r>
                      <a:endParaRPr lang="en-AU" sz="1600" b="1">
                        <a:solidFill>
                          <a:schemeClr val="accent6">
                            <a:lumMod val="50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AU" sz="1600" b="1">
                          <a:solidFill>
                            <a:schemeClr val="accent6">
                              <a:lumMod val="50000"/>
                            </a:schemeClr>
                          </a:solidFill>
                          <a:latin typeface="Georgia"/>
                          <a:ea typeface="Times New Roman"/>
                          <a:cs typeface="Times New Roman"/>
                        </a:rPr>
                        <a:t>The transfer of heat energy from the sun is:</a:t>
                      </a:r>
                      <a:endParaRPr lang="en-AU" sz="1600" b="1">
                        <a:solidFill>
                          <a:schemeClr val="accent6">
                            <a:lumMod val="50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40">
                <a:tc>
                  <a:txBody>
                    <a:bodyPr/>
                    <a:lstStyle/>
                    <a:p>
                      <a:pPr algn="l">
                        <a:spcAft>
                          <a:spcPts val="0"/>
                        </a:spcAft>
                      </a:pPr>
                      <a:endParaRPr lang="en-AU" sz="1600" b="1">
                        <a:solidFill>
                          <a:schemeClr val="accent6">
                            <a:lumMod val="50000"/>
                          </a:schemeClr>
                        </a:solidFill>
                        <a:latin typeface="Georg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AU" sz="1600" b="1">
                        <a:solidFill>
                          <a:schemeClr val="accent6">
                            <a:lumMod val="50000"/>
                          </a:schemeClr>
                        </a:solidFill>
                        <a:latin typeface="Georg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40">
                <a:tc>
                  <a:txBody>
                    <a:bodyPr/>
                    <a:lstStyle/>
                    <a:p>
                      <a:pPr algn="r">
                        <a:spcAft>
                          <a:spcPts val="0"/>
                        </a:spcAft>
                      </a:pPr>
                      <a:r>
                        <a:rPr lang="en-AU" sz="1600" b="1">
                          <a:solidFill>
                            <a:schemeClr val="accent6">
                              <a:lumMod val="50000"/>
                            </a:schemeClr>
                          </a:solidFill>
                          <a:latin typeface="Georgia"/>
                          <a:ea typeface="Times New Roman"/>
                          <a:cs typeface="Times New Roman"/>
                        </a:rPr>
                        <a:t>a)</a:t>
                      </a:r>
                      <a:endParaRPr lang="en-AU" sz="1600" b="1">
                        <a:solidFill>
                          <a:schemeClr val="accent6">
                            <a:lumMod val="50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AU" sz="1600" b="1">
                          <a:solidFill>
                            <a:schemeClr val="accent6">
                              <a:lumMod val="50000"/>
                            </a:schemeClr>
                          </a:solidFill>
                          <a:latin typeface="Georgia"/>
                          <a:ea typeface="Times New Roman"/>
                          <a:cs typeface="Times New Roman"/>
                        </a:rPr>
                        <a:t>radiant energy</a:t>
                      </a:r>
                      <a:endParaRPr lang="en-AU" sz="1600" b="1">
                        <a:solidFill>
                          <a:schemeClr val="accent6">
                            <a:lumMod val="50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40">
                <a:tc>
                  <a:txBody>
                    <a:bodyPr/>
                    <a:lstStyle/>
                    <a:p>
                      <a:pPr algn="r">
                        <a:spcAft>
                          <a:spcPts val="0"/>
                        </a:spcAft>
                      </a:pPr>
                      <a:r>
                        <a:rPr lang="en-AU" sz="1600" b="1">
                          <a:solidFill>
                            <a:schemeClr val="accent6">
                              <a:lumMod val="50000"/>
                            </a:schemeClr>
                          </a:solidFill>
                          <a:latin typeface="Georgia"/>
                          <a:ea typeface="Times New Roman"/>
                          <a:cs typeface="Times New Roman"/>
                        </a:rPr>
                        <a:t>b)</a:t>
                      </a:r>
                      <a:endParaRPr lang="en-AU" sz="1600" b="1">
                        <a:solidFill>
                          <a:schemeClr val="accent6">
                            <a:lumMod val="50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AU" sz="1600" b="1">
                          <a:solidFill>
                            <a:schemeClr val="accent6">
                              <a:lumMod val="50000"/>
                            </a:schemeClr>
                          </a:solidFill>
                          <a:latin typeface="Georgia"/>
                          <a:ea typeface="Times New Roman"/>
                          <a:cs typeface="Times New Roman"/>
                        </a:rPr>
                        <a:t>convection energy</a:t>
                      </a:r>
                      <a:endParaRPr lang="en-AU" sz="1600" b="1">
                        <a:solidFill>
                          <a:schemeClr val="accent6">
                            <a:lumMod val="50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40">
                <a:tc>
                  <a:txBody>
                    <a:bodyPr/>
                    <a:lstStyle/>
                    <a:p>
                      <a:pPr algn="r">
                        <a:spcAft>
                          <a:spcPts val="0"/>
                        </a:spcAft>
                      </a:pPr>
                      <a:r>
                        <a:rPr lang="en-AU" sz="1600" b="1">
                          <a:solidFill>
                            <a:schemeClr val="accent6">
                              <a:lumMod val="50000"/>
                            </a:schemeClr>
                          </a:solidFill>
                          <a:latin typeface="Georgia"/>
                          <a:ea typeface="Times New Roman"/>
                          <a:cs typeface="Times New Roman"/>
                        </a:rPr>
                        <a:t>c)</a:t>
                      </a:r>
                      <a:endParaRPr lang="en-AU" sz="1600" b="1">
                        <a:solidFill>
                          <a:schemeClr val="accent6">
                            <a:lumMod val="50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AU" sz="1600" b="1">
                          <a:solidFill>
                            <a:schemeClr val="accent6">
                              <a:lumMod val="50000"/>
                            </a:schemeClr>
                          </a:solidFill>
                          <a:latin typeface="Georgia"/>
                          <a:ea typeface="Times New Roman"/>
                          <a:cs typeface="Times New Roman"/>
                        </a:rPr>
                        <a:t>conduction/convection energy</a:t>
                      </a:r>
                      <a:endParaRPr lang="en-AU" sz="1600" b="1">
                        <a:solidFill>
                          <a:schemeClr val="accent6">
                            <a:lumMod val="50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40">
                <a:tc>
                  <a:txBody>
                    <a:bodyPr/>
                    <a:lstStyle/>
                    <a:p>
                      <a:pPr algn="r">
                        <a:spcAft>
                          <a:spcPts val="0"/>
                        </a:spcAft>
                      </a:pPr>
                      <a:r>
                        <a:rPr lang="en-AU" sz="1600" b="1">
                          <a:solidFill>
                            <a:schemeClr val="accent6">
                              <a:lumMod val="50000"/>
                            </a:schemeClr>
                          </a:solidFill>
                          <a:latin typeface="Georgia"/>
                          <a:ea typeface="Times New Roman"/>
                          <a:cs typeface="Times New Roman"/>
                        </a:rPr>
                        <a:t>d)</a:t>
                      </a:r>
                      <a:endParaRPr lang="en-AU" sz="1600" b="1">
                        <a:solidFill>
                          <a:schemeClr val="accent6">
                            <a:lumMod val="50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AU" sz="1600" b="1" dirty="0">
                          <a:solidFill>
                            <a:schemeClr val="accent6">
                              <a:lumMod val="50000"/>
                            </a:schemeClr>
                          </a:solidFill>
                          <a:latin typeface="Georgia"/>
                          <a:ea typeface="Times New Roman"/>
                          <a:cs typeface="Times New Roman"/>
                        </a:rPr>
                        <a:t>ultra-violet conduction energy</a:t>
                      </a:r>
                      <a:endParaRPr lang="en-AU" sz="1600" b="1" dirty="0">
                        <a:solidFill>
                          <a:schemeClr val="accent6">
                            <a:lumMod val="50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40">
                <a:tc>
                  <a:txBody>
                    <a:bodyPr/>
                    <a:lstStyle/>
                    <a:p>
                      <a:pPr algn="l">
                        <a:spcAft>
                          <a:spcPts val="0"/>
                        </a:spcAft>
                      </a:pPr>
                      <a:endParaRPr lang="en-AU" sz="1600" b="1">
                        <a:latin typeface="Georg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AU" sz="1600" b="1" dirty="0">
                        <a:latin typeface="Georg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80120">
                <a:tc>
                  <a:txBody>
                    <a:bodyPr/>
                    <a:lstStyle/>
                    <a:p>
                      <a:pPr algn="l">
                        <a:spcAft>
                          <a:spcPts val="0"/>
                        </a:spcAft>
                      </a:pPr>
                      <a:r>
                        <a:rPr lang="en-AU" sz="1600" b="1">
                          <a:solidFill>
                            <a:schemeClr val="accent5">
                              <a:lumMod val="50000"/>
                            </a:schemeClr>
                          </a:solidFill>
                          <a:latin typeface="Georgia"/>
                          <a:ea typeface="Times New Roman"/>
                          <a:cs typeface="Times New Roman"/>
                        </a:rPr>
                        <a:t>Question 10:</a:t>
                      </a:r>
                      <a:endParaRPr lang="en-AU" sz="1600" b="1">
                        <a:solidFill>
                          <a:schemeClr val="accent5">
                            <a:lumMod val="50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AU" sz="1600" b="1">
                          <a:solidFill>
                            <a:schemeClr val="accent5">
                              <a:lumMod val="50000"/>
                            </a:schemeClr>
                          </a:solidFill>
                          <a:latin typeface="Georgia"/>
                          <a:ea typeface="Times New Roman"/>
                          <a:cs typeface="Times New Roman"/>
                        </a:rPr>
                        <a:t>The transfer of energy by the circulatory motion established in the material at a non-uniform temperature owing to the variation of its density and the action of gravity is :</a:t>
                      </a:r>
                      <a:endParaRPr lang="en-AU" sz="1600" b="1">
                        <a:solidFill>
                          <a:schemeClr val="accent5">
                            <a:lumMod val="50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40">
                <a:tc>
                  <a:txBody>
                    <a:bodyPr/>
                    <a:lstStyle/>
                    <a:p>
                      <a:pPr algn="l">
                        <a:spcAft>
                          <a:spcPts val="0"/>
                        </a:spcAft>
                      </a:pPr>
                      <a:endParaRPr lang="en-AU" sz="1600" b="1">
                        <a:solidFill>
                          <a:schemeClr val="accent5">
                            <a:lumMod val="50000"/>
                          </a:schemeClr>
                        </a:solidFill>
                        <a:latin typeface="Georg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AU" sz="1600" b="1">
                        <a:solidFill>
                          <a:schemeClr val="accent5">
                            <a:lumMod val="50000"/>
                          </a:schemeClr>
                        </a:solidFill>
                        <a:latin typeface="Georg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40">
                <a:tc>
                  <a:txBody>
                    <a:bodyPr/>
                    <a:lstStyle/>
                    <a:p>
                      <a:pPr algn="r">
                        <a:spcAft>
                          <a:spcPts val="0"/>
                        </a:spcAft>
                      </a:pPr>
                      <a:r>
                        <a:rPr lang="en-AU" sz="1600" b="1">
                          <a:solidFill>
                            <a:schemeClr val="accent5">
                              <a:lumMod val="50000"/>
                            </a:schemeClr>
                          </a:solidFill>
                          <a:latin typeface="Georgia"/>
                          <a:ea typeface="Times New Roman"/>
                          <a:cs typeface="Times New Roman"/>
                        </a:rPr>
                        <a:t>a)</a:t>
                      </a:r>
                      <a:endParaRPr lang="en-AU" sz="1600" b="1">
                        <a:solidFill>
                          <a:schemeClr val="accent5">
                            <a:lumMod val="50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AU" sz="1600" b="1">
                          <a:solidFill>
                            <a:schemeClr val="accent5">
                              <a:lumMod val="50000"/>
                            </a:schemeClr>
                          </a:solidFill>
                          <a:latin typeface="Georgia"/>
                          <a:ea typeface="Times New Roman"/>
                          <a:cs typeface="Times New Roman"/>
                        </a:rPr>
                        <a:t>conduction</a:t>
                      </a:r>
                      <a:endParaRPr lang="en-AU" sz="1600" b="1">
                        <a:solidFill>
                          <a:schemeClr val="accent5">
                            <a:lumMod val="50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40">
                <a:tc>
                  <a:txBody>
                    <a:bodyPr/>
                    <a:lstStyle/>
                    <a:p>
                      <a:pPr algn="r">
                        <a:spcAft>
                          <a:spcPts val="0"/>
                        </a:spcAft>
                      </a:pPr>
                      <a:r>
                        <a:rPr lang="en-AU" sz="1600" b="1">
                          <a:solidFill>
                            <a:schemeClr val="accent5">
                              <a:lumMod val="50000"/>
                            </a:schemeClr>
                          </a:solidFill>
                          <a:latin typeface="Georgia"/>
                          <a:ea typeface="Times New Roman"/>
                          <a:cs typeface="Times New Roman"/>
                        </a:rPr>
                        <a:t>b)</a:t>
                      </a:r>
                      <a:endParaRPr lang="en-AU" sz="1600" b="1">
                        <a:solidFill>
                          <a:schemeClr val="accent5">
                            <a:lumMod val="50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AU" sz="1600" b="1" dirty="0">
                          <a:solidFill>
                            <a:schemeClr val="accent5">
                              <a:lumMod val="50000"/>
                            </a:schemeClr>
                          </a:solidFill>
                          <a:latin typeface="Georgia"/>
                          <a:ea typeface="Times New Roman"/>
                          <a:cs typeface="Times New Roman"/>
                        </a:rPr>
                        <a:t>radiation</a:t>
                      </a:r>
                      <a:endParaRPr lang="en-AU" sz="1600" b="1" dirty="0">
                        <a:solidFill>
                          <a:schemeClr val="accent5">
                            <a:lumMod val="50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40">
                <a:tc>
                  <a:txBody>
                    <a:bodyPr/>
                    <a:lstStyle/>
                    <a:p>
                      <a:pPr algn="r">
                        <a:spcAft>
                          <a:spcPts val="0"/>
                        </a:spcAft>
                      </a:pPr>
                      <a:r>
                        <a:rPr lang="en-AU" sz="1600" b="1">
                          <a:solidFill>
                            <a:schemeClr val="accent5">
                              <a:lumMod val="50000"/>
                            </a:schemeClr>
                          </a:solidFill>
                          <a:latin typeface="Georgia"/>
                          <a:ea typeface="Times New Roman"/>
                          <a:cs typeface="Times New Roman"/>
                        </a:rPr>
                        <a:t>c)</a:t>
                      </a:r>
                      <a:endParaRPr lang="en-AU" sz="1600" b="1">
                        <a:solidFill>
                          <a:schemeClr val="accent5">
                            <a:lumMod val="50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AU" sz="1600" b="1">
                          <a:solidFill>
                            <a:schemeClr val="accent5">
                              <a:lumMod val="50000"/>
                            </a:schemeClr>
                          </a:solidFill>
                          <a:latin typeface="Georgia"/>
                          <a:ea typeface="Times New Roman"/>
                          <a:cs typeface="Times New Roman"/>
                        </a:rPr>
                        <a:t>complementary conduction</a:t>
                      </a:r>
                      <a:endParaRPr lang="en-AU" sz="1600" b="1">
                        <a:solidFill>
                          <a:schemeClr val="accent5">
                            <a:lumMod val="50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40">
                <a:tc>
                  <a:txBody>
                    <a:bodyPr/>
                    <a:lstStyle/>
                    <a:p>
                      <a:pPr algn="r">
                        <a:spcAft>
                          <a:spcPts val="0"/>
                        </a:spcAft>
                      </a:pPr>
                      <a:r>
                        <a:rPr lang="en-AU" sz="1600" b="1">
                          <a:solidFill>
                            <a:schemeClr val="accent5">
                              <a:lumMod val="50000"/>
                            </a:schemeClr>
                          </a:solidFill>
                          <a:latin typeface="Georgia"/>
                          <a:ea typeface="Times New Roman"/>
                          <a:cs typeface="Times New Roman"/>
                        </a:rPr>
                        <a:t>d)</a:t>
                      </a:r>
                      <a:endParaRPr lang="en-AU" sz="1600" b="1">
                        <a:solidFill>
                          <a:schemeClr val="accent5">
                            <a:lumMod val="50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AU" sz="1600" b="1" dirty="0">
                          <a:solidFill>
                            <a:schemeClr val="accent5">
                              <a:lumMod val="50000"/>
                            </a:schemeClr>
                          </a:solidFill>
                          <a:latin typeface="Georgia"/>
                          <a:ea typeface="Times New Roman"/>
                          <a:cs typeface="Times New Roman"/>
                        </a:rPr>
                        <a:t>convection</a:t>
                      </a:r>
                      <a:endParaRPr lang="en-AU" sz="1600" b="1" dirty="0">
                        <a:solidFill>
                          <a:schemeClr val="accent5">
                            <a:lumMod val="50000"/>
                          </a:schemeClr>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683568" y="116632"/>
          <a:ext cx="7560839" cy="6617633"/>
        </p:xfrm>
        <a:graphic>
          <a:graphicData uri="http://schemas.openxmlformats.org/drawingml/2006/table">
            <a:tbl>
              <a:tblPr/>
              <a:tblGrid>
                <a:gridCol w="1448998"/>
                <a:gridCol w="6111841"/>
              </a:tblGrid>
              <a:tr h="579625">
                <a:tc>
                  <a:txBody>
                    <a:bodyPr/>
                    <a:lstStyle/>
                    <a:p>
                      <a:pPr algn="l">
                        <a:spcAft>
                          <a:spcPts val="0"/>
                        </a:spcAft>
                      </a:pPr>
                      <a:r>
                        <a:rPr lang="en-AU" sz="1400" b="1" dirty="0">
                          <a:solidFill>
                            <a:srgbClr val="0070C0"/>
                          </a:solidFill>
                          <a:latin typeface="Georgia"/>
                          <a:ea typeface="Times New Roman"/>
                          <a:cs typeface="Times New Roman"/>
                        </a:rPr>
                        <a:t>Question 16:</a:t>
                      </a:r>
                      <a:endParaRPr lang="en-AU" sz="1400" b="1" dirty="0">
                        <a:solidFill>
                          <a:srgbClr val="0070C0"/>
                        </a:solidFill>
                        <a:latin typeface="Courier New"/>
                        <a:ea typeface="Times New Roman"/>
                        <a:cs typeface="Times New Roman"/>
                      </a:endParaRPr>
                    </a:p>
                  </a:txBody>
                  <a:tcPr marL="68122" marR="68122" marT="0" marB="0">
                    <a:lnL>
                      <a:noFill/>
                    </a:lnL>
                    <a:lnR>
                      <a:noFill/>
                    </a:lnR>
                    <a:lnT>
                      <a:noFill/>
                    </a:lnT>
                    <a:lnB>
                      <a:noFill/>
                    </a:lnB>
                  </a:tcPr>
                </a:tc>
                <a:tc>
                  <a:txBody>
                    <a:bodyPr/>
                    <a:lstStyle/>
                    <a:p>
                      <a:pPr algn="l">
                        <a:spcAft>
                          <a:spcPts val="0"/>
                        </a:spcAft>
                      </a:pPr>
                      <a:r>
                        <a:rPr lang="en-AU" sz="1400" b="1">
                          <a:solidFill>
                            <a:srgbClr val="0070C0"/>
                          </a:solidFill>
                          <a:latin typeface="Georgia"/>
                          <a:ea typeface="Times New Roman"/>
                          <a:cs typeface="Times New Roman"/>
                        </a:rPr>
                        <a:t>How many kilolitres of water are heated by 4.18 Mega-Joules of heat energy to raise the temperature by 1</a:t>
                      </a:r>
                      <a:r>
                        <a:rPr lang="en-AU" sz="1400" b="1" baseline="30000">
                          <a:solidFill>
                            <a:srgbClr val="0070C0"/>
                          </a:solidFill>
                          <a:latin typeface="Georgia"/>
                          <a:ea typeface="Times New Roman"/>
                          <a:cs typeface="Times New Roman"/>
                        </a:rPr>
                        <a:t>O</a:t>
                      </a:r>
                      <a:r>
                        <a:rPr lang="en-AU" sz="1400" b="1">
                          <a:solidFill>
                            <a:srgbClr val="0070C0"/>
                          </a:solidFill>
                          <a:latin typeface="Georgia"/>
                          <a:ea typeface="Times New Roman"/>
                          <a:cs typeface="Times New Roman"/>
                        </a:rPr>
                        <a:t>C?</a:t>
                      </a:r>
                      <a:endParaRPr lang="en-AU" sz="1400" b="1">
                        <a:solidFill>
                          <a:srgbClr val="0070C0"/>
                        </a:solidFill>
                        <a:latin typeface="Courier New"/>
                        <a:ea typeface="Times New Roman"/>
                        <a:cs typeface="Times New Roman"/>
                      </a:endParaRPr>
                    </a:p>
                  </a:txBody>
                  <a:tcPr marL="68122" marR="68122" marT="0" marB="0">
                    <a:lnL>
                      <a:noFill/>
                    </a:lnL>
                    <a:lnR>
                      <a:noFill/>
                    </a:lnR>
                    <a:lnT>
                      <a:noFill/>
                    </a:lnT>
                    <a:lnB>
                      <a:noFill/>
                    </a:lnB>
                  </a:tcPr>
                </a:tc>
              </a:tr>
              <a:tr h="289812">
                <a:tc>
                  <a:txBody>
                    <a:bodyPr/>
                    <a:lstStyle/>
                    <a:p>
                      <a:pPr algn="l">
                        <a:spcAft>
                          <a:spcPts val="0"/>
                        </a:spcAft>
                      </a:pPr>
                      <a:endParaRPr lang="en-AU" sz="1400" b="1">
                        <a:solidFill>
                          <a:srgbClr val="0070C0"/>
                        </a:solidFill>
                        <a:latin typeface="Georgia"/>
                        <a:ea typeface="Times New Roman"/>
                        <a:cs typeface="Times New Roman"/>
                      </a:endParaRPr>
                    </a:p>
                  </a:txBody>
                  <a:tcPr marL="68122" marR="68122" marT="0" marB="0">
                    <a:lnL>
                      <a:noFill/>
                    </a:lnL>
                    <a:lnR>
                      <a:noFill/>
                    </a:lnR>
                    <a:lnT>
                      <a:noFill/>
                    </a:lnT>
                    <a:lnB>
                      <a:noFill/>
                    </a:lnB>
                  </a:tcPr>
                </a:tc>
                <a:tc>
                  <a:txBody>
                    <a:bodyPr/>
                    <a:lstStyle/>
                    <a:p>
                      <a:pPr algn="l">
                        <a:spcAft>
                          <a:spcPts val="0"/>
                        </a:spcAft>
                      </a:pPr>
                      <a:endParaRPr lang="en-AU" sz="1400" b="1">
                        <a:solidFill>
                          <a:srgbClr val="0070C0"/>
                        </a:solidFill>
                        <a:latin typeface="Georgia"/>
                        <a:ea typeface="Times New Roman"/>
                        <a:cs typeface="Times New Roman"/>
                      </a:endParaRPr>
                    </a:p>
                  </a:txBody>
                  <a:tcPr marL="68122" marR="68122" marT="0" marB="0">
                    <a:lnL>
                      <a:noFill/>
                    </a:lnL>
                    <a:lnR>
                      <a:noFill/>
                    </a:lnR>
                    <a:lnT>
                      <a:noFill/>
                    </a:lnT>
                    <a:lnB>
                      <a:noFill/>
                    </a:lnB>
                  </a:tcPr>
                </a:tc>
              </a:tr>
              <a:tr h="289812">
                <a:tc>
                  <a:txBody>
                    <a:bodyPr/>
                    <a:lstStyle/>
                    <a:p>
                      <a:pPr algn="r">
                        <a:spcAft>
                          <a:spcPts val="0"/>
                        </a:spcAft>
                      </a:pPr>
                      <a:r>
                        <a:rPr lang="en-AU" sz="1400" b="1">
                          <a:solidFill>
                            <a:srgbClr val="0070C0"/>
                          </a:solidFill>
                          <a:latin typeface="Georgia"/>
                          <a:ea typeface="Times New Roman"/>
                          <a:cs typeface="Times New Roman"/>
                        </a:rPr>
                        <a:t>a)</a:t>
                      </a:r>
                      <a:endParaRPr lang="en-AU" sz="1400" b="1">
                        <a:solidFill>
                          <a:srgbClr val="0070C0"/>
                        </a:solidFill>
                        <a:latin typeface="Courier New"/>
                        <a:ea typeface="Times New Roman"/>
                        <a:cs typeface="Times New Roman"/>
                      </a:endParaRPr>
                    </a:p>
                  </a:txBody>
                  <a:tcPr marL="68122" marR="68122" marT="0" marB="0">
                    <a:lnL>
                      <a:noFill/>
                    </a:lnL>
                    <a:lnR>
                      <a:noFill/>
                    </a:lnR>
                    <a:lnT>
                      <a:noFill/>
                    </a:lnT>
                    <a:lnB>
                      <a:noFill/>
                    </a:lnB>
                  </a:tcPr>
                </a:tc>
                <a:tc>
                  <a:txBody>
                    <a:bodyPr/>
                    <a:lstStyle/>
                    <a:p>
                      <a:pPr algn="l">
                        <a:spcAft>
                          <a:spcPts val="0"/>
                        </a:spcAft>
                      </a:pPr>
                      <a:r>
                        <a:rPr lang="en-AU" sz="1400" b="1">
                          <a:solidFill>
                            <a:srgbClr val="0070C0"/>
                          </a:solidFill>
                          <a:latin typeface="Georgia"/>
                          <a:ea typeface="Times New Roman"/>
                          <a:cs typeface="Times New Roman"/>
                        </a:rPr>
                        <a:t>1</a:t>
                      </a:r>
                      <a:endParaRPr lang="en-AU" sz="1400" b="1">
                        <a:solidFill>
                          <a:srgbClr val="0070C0"/>
                        </a:solidFill>
                        <a:latin typeface="Courier New"/>
                        <a:ea typeface="Times New Roman"/>
                        <a:cs typeface="Times New Roman"/>
                      </a:endParaRPr>
                    </a:p>
                  </a:txBody>
                  <a:tcPr marL="68122" marR="68122" marT="0" marB="0">
                    <a:lnL>
                      <a:noFill/>
                    </a:lnL>
                    <a:lnR>
                      <a:noFill/>
                    </a:lnR>
                    <a:lnT>
                      <a:noFill/>
                    </a:lnT>
                    <a:lnB>
                      <a:noFill/>
                    </a:lnB>
                  </a:tcPr>
                </a:tc>
              </a:tr>
              <a:tr h="289812">
                <a:tc>
                  <a:txBody>
                    <a:bodyPr/>
                    <a:lstStyle/>
                    <a:p>
                      <a:pPr algn="r">
                        <a:spcAft>
                          <a:spcPts val="0"/>
                        </a:spcAft>
                      </a:pPr>
                      <a:r>
                        <a:rPr lang="en-AU" sz="1400" b="1">
                          <a:solidFill>
                            <a:srgbClr val="0070C0"/>
                          </a:solidFill>
                          <a:latin typeface="Georgia"/>
                          <a:ea typeface="Times New Roman"/>
                          <a:cs typeface="Times New Roman"/>
                        </a:rPr>
                        <a:t>b)</a:t>
                      </a:r>
                      <a:endParaRPr lang="en-AU" sz="1400" b="1">
                        <a:solidFill>
                          <a:srgbClr val="0070C0"/>
                        </a:solidFill>
                        <a:latin typeface="Courier New"/>
                        <a:ea typeface="Times New Roman"/>
                        <a:cs typeface="Times New Roman"/>
                      </a:endParaRPr>
                    </a:p>
                  </a:txBody>
                  <a:tcPr marL="68122" marR="68122" marT="0" marB="0">
                    <a:lnL>
                      <a:noFill/>
                    </a:lnL>
                    <a:lnR>
                      <a:noFill/>
                    </a:lnR>
                    <a:lnT>
                      <a:noFill/>
                    </a:lnT>
                    <a:lnB>
                      <a:noFill/>
                    </a:lnB>
                  </a:tcPr>
                </a:tc>
                <a:tc>
                  <a:txBody>
                    <a:bodyPr/>
                    <a:lstStyle/>
                    <a:p>
                      <a:pPr algn="l">
                        <a:spcAft>
                          <a:spcPts val="0"/>
                        </a:spcAft>
                      </a:pPr>
                      <a:r>
                        <a:rPr lang="en-AU" sz="1400" b="1">
                          <a:solidFill>
                            <a:srgbClr val="0070C0"/>
                          </a:solidFill>
                          <a:latin typeface="Georgia"/>
                          <a:ea typeface="Times New Roman"/>
                          <a:cs typeface="Times New Roman"/>
                        </a:rPr>
                        <a:t>10</a:t>
                      </a:r>
                      <a:endParaRPr lang="en-AU" sz="1400" b="1">
                        <a:solidFill>
                          <a:srgbClr val="0070C0"/>
                        </a:solidFill>
                        <a:latin typeface="Courier New"/>
                        <a:ea typeface="Times New Roman"/>
                        <a:cs typeface="Times New Roman"/>
                      </a:endParaRPr>
                    </a:p>
                  </a:txBody>
                  <a:tcPr marL="68122" marR="68122" marT="0" marB="0">
                    <a:lnL>
                      <a:noFill/>
                    </a:lnL>
                    <a:lnR>
                      <a:noFill/>
                    </a:lnR>
                    <a:lnT>
                      <a:noFill/>
                    </a:lnT>
                    <a:lnB>
                      <a:noFill/>
                    </a:lnB>
                  </a:tcPr>
                </a:tc>
              </a:tr>
              <a:tr h="289812">
                <a:tc>
                  <a:txBody>
                    <a:bodyPr/>
                    <a:lstStyle/>
                    <a:p>
                      <a:pPr algn="r">
                        <a:spcAft>
                          <a:spcPts val="0"/>
                        </a:spcAft>
                      </a:pPr>
                      <a:r>
                        <a:rPr lang="en-AU" sz="1400" b="1">
                          <a:solidFill>
                            <a:srgbClr val="0070C0"/>
                          </a:solidFill>
                          <a:latin typeface="Georgia"/>
                          <a:ea typeface="Times New Roman"/>
                          <a:cs typeface="Times New Roman"/>
                        </a:rPr>
                        <a:t>c)</a:t>
                      </a:r>
                      <a:endParaRPr lang="en-AU" sz="1400" b="1">
                        <a:solidFill>
                          <a:srgbClr val="0070C0"/>
                        </a:solidFill>
                        <a:latin typeface="Courier New"/>
                        <a:ea typeface="Times New Roman"/>
                        <a:cs typeface="Times New Roman"/>
                      </a:endParaRPr>
                    </a:p>
                  </a:txBody>
                  <a:tcPr marL="68122" marR="68122" marT="0" marB="0">
                    <a:lnL>
                      <a:noFill/>
                    </a:lnL>
                    <a:lnR>
                      <a:noFill/>
                    </a:lnR>
                    <a:lnT>
                      <a:noFill/>
                    </a:lnT>
                    <a:lnB>
                      <a:noFill/>
                    </a:lnB>
                  </a:tcPr>
                </a:tc>
                <a:tc>
                  <a:txBody>
                    <a:bodyPr/>
                    <a:lstStyle/>
                    <a:p>
                      <a:pPr algn="l">
                        <a:spcAft>
                          <a:spcPts val="0"/>
                        </a:spcAft>
                      </a:pPr>
                      <a:r>
                        <a:rPr lang="en-AU" sz="1400" b="1" dirty="0">
                          <a:solidFill>
                            <a:srgbClr val="0070C0"/>
                          </a:solidFill>
                          <a:latin typeface="Georgia"/>
                          <a:ea typeface="Times New Roman"/>
                          <a:cs typeface="Times New Roman"/>
                        </a:rPr>
                        <a:t>100</a:t>
                      </a:r>
                      <a:endParaRPr lang="en-AU" sz="1400" b="1" dirty="0">
                        <a:solidFill>
                          <a:srgbClr val="0070C0"/>
                        </a:solidFill>
                        <a:latin typeface="Courier New"/>
                        <a:ea typeface="Times New Roman"/>
                        <a:cs typeface="Times New Roman"/>
                      </a:endParaRPr>
                    </a:p>
                  </a:txBody>
                  <a:tcPr marL="68122" marR="68122" marT="0" marB="0">
                    <a:lnL>
                      <a:noFill/>
                    </a:lnL>
                    <a:lnR>
                      <a:noFill/>
                    </a:lnR>
                    <a:lnT>
                      <a:noFill/>
                    </a:lnT>
                    <a:lnB>
                      <a:noFill/>
                    </a:lnB>
                  </a:tcPr>
                </a:tc>
              </a:tr>
              <a:tr h="289812">
                <a:tc>
                  <a:txBody>
                    <a:bodyPr/>
                    <a:lstStyle/>
                    <a:p>
                      <a:pPr algn="r">
                        <a:spcAft>
                          <a:spcPts val="0"/>
                        </a:spcAft>
                      </a:pPr>
                      <a:r>
                        <a:rPr lang="en-AU" sz="1400" b="1">
                          <a:solidFill>
                            <a:srgbClr val="0070C0"/>
                          </a:solidFill>
                          <a:latin typeface="Georgia"/>
                          <a:ea typeface="Times New Roman"/>
                          <a:cs typeface="Times New Roman"/>
                        </a:rPr>
                        <a:t>d)</a:t>
                      </a:r>
                      <a:endParaRPr lang="en-AU" sz="1400" b="1">
                        <a:solidFill>
                          <a:srgbClr val="0070C0"/>
                        </a:solidFill>
                        <a:latin typeface="Courier New"/>
                        <a:ea typeface="Times New Roman"/>
                        <a:cs typeface="Times New Roman"/>
                      </a:endParaRPr>
                    </a:p>
                  </a:txBody>
                  <a:tcPr marL="68122" marR="68122" marT="0" marB="0">
                    <a:lnL>
                      <a:noFill/>
                    </a:lnL>
                    <a:lnR>
                      <a:noFill/>
                    </a:lnR>
                    <a:lnT>
                      <a:noFill/>
                    </a:lnT>
                    <a:lnB>
                      <a:noFill/>
                    </a:lnB>
                  </a:tcPr>
                </a:tc>
                <a:tc>
                  <a:txBody>
                    <a:bodyPr/>
                    <a:lstStyle/>
                    <a:p>
                      <a:pPr algn="l">
                        <a:spcAft>
                          <a:spcPts val="0"/>
                        </a:spcAft>
                      </a:pPr>
                      <a:r>
                        <a:rPr lang="en-AU" sz="1400" b="1" dirty="0">
                          <a:solidFill>
                            <a:srgbClr val="0070C0"/>
                          </a:solidFill>
                          <a:latin typeface="Georgia"/>
                          <a:ea typeface="Times New Roman"/>
                          <a:cs typeface="Times New Roman"/>
                        </a:rPr>
                        <a:t>1000</a:t>
                      </a:r>
                      <a:endParaRPr lang="en-AU" sz="1400" b="1" dirty="0">
                        <a:solidFill>
                          <a:srgbClr val="0070C0"/>
                        </a:solidFill>
                        <a:latin typeface="Courier New"/>
                        <a:ea typeface="Times New Roman"/>
                        <a:cs typeface="Times New Roman"/>
                      </a:endParaRPr>
                    </a:p>
                  </a:txBody>
                  <a:tcPr marL="68122" marR="68122" marT="0" marB="0">
                    <a:lnL>
                      <a:noFill/>
                    </a:lnL>
                    <a:lnR>
                      <a:noFill/>
                    </a:lnR>
                    <a:lnT>
                      <a:noFill/>
                    </a:lnT>
                    <a:lnB>
                      <a:noFill/>
                    </a:lnB>
                  </a:tcPr>
                </a:tc>
              </a:tr>
              <a:tr h="289812">
                <a:tc>
                  <a:txBody>
                    <a:bodyPr/>
                    <a:lstStyle/>
                    <a:p>
                      <a:pPr algn="l">
                        <a:spcAft>
                          <a:spcPts val="0"/>
                        </a:spcAft>
                      </a:pPr>
                      <a:endParaRPr lang="en-AU" sz="1400" b="1">
                        <a:latin typeface="Georgia"/>
                        <a:ea typeface="Times New Roman"/>
                        <a:cs typeface="Times New Roman"/>
                      </a:endParaRPr>
                    </a:p>
                  </a:txBody>
                  <a:tcPr marL="68122" marR="68122" marT="0" marB="0">
                    <a:lnL>
                      <a:noFill/>
                    </a:lnL>
                    <a:lnR>
                      <a:noFill/>
                    </a:lnR>
                    <a:lnT>
                      <a:noFill/>
                    </a:lnT>
                    <a:lnB>
                      <a:noFill/>
                    </a:lnB>
                  </a:tcPr>
                </a:tc>
                <a:tc>
                  <a:txBody>
                    <a:bodyPr/>
                    <a:lstStyle/>
                    <a:p>
                      <a:pPr algn="l">
                        <a:spcAft>
                          <a:spcPts val="0"/>
                        </a:spcAft>
                      </a:pPr>
                      <a:endParaRPr lang="en-AU" sz="1400" b="1">
                        <a:latin typeface="Georgia"/>
                        <a:ea typeface="Times New Roman"/>
                        <a:cs typeface="Times New Roman"/>
                      </a:endParaRPr>
                    </a:p>
                  </a:txBody>
                  <a:tcPr marL="68122" marR="68122" marT="0" marB="0">
                    <a:lnL>
                      <a:noFill/>
                    </a:lnL>
                    <a:lnR>
                      <a:noFill/>
                    </a:lnR>
                    <a:lnT>
                      <a:noFill/>
                    </a:lnT>
                    <a:lnB>
                      <a:noFill/>
                    </a:lnB>
                  </a:tcPr>
                </a:tc>
              </a:tr>
              <a:tr h="579625">
                <a:tc>
                  <a:txBody>
                    <a:bodyPr/>
                    <a:lstStyle/>
                    <a:p>
                      <a:pPr algn="l">
                        <a:spcAft>
                          <a:spcPts val="0"/>
                        </a:spcAft>
                      </a:pPr>
                      <a:r>
                        <a:rPr lang="en-AU" sz="1400" b="1">
                          <a:solidFill>
                            <a:srgbClr val="002060"/>
                          </a:solidFill>
                          <a:latin typeface="Georgia"/>
                          <a:ea typeface="Times New Roman"/>
                          <a:cs typeface="Times New Roman"/>
                        </a:rPr>
                        <a:t>Question 17:</a:t>
                      </a:r>
                      <a:endParaRPr lang="en-AU" sz="1400" b="1">
                        <a:solidFill>
                          <a:srgbClr val="002060"/>
                        </a:solidFill>
                        <a:latin typeface="Courier New"/>
                        <a:ea typeface="Times New Roman"/>
                        <a:cs typeface="Times New Roman"/>
                      </a:endParaRPr>
                    </a:p>
                  </a:txBody>
                  <a:tcPr marL="68122" marR="68122" marT="0" marB="0">
                    <a:lnL>
                      <a:noFill/>
                    </a:lnL>
                    <a:lnR>
                      <a:noFill/>
                    </a:lnR>
                    <a:lnT>
                      <a:noFill/>
                    </a:lnT>
                    <a:lnB>
                      <a:noFill/>
                    </a:lnB>
                  </a:tcPr>
                </a:tc>
                <a:tc>
                  <a:txBody>
                    <a:bodyPr/>
                    <a:lstStyle/>
                    <a:p>
                      <a:pPr algn="l">
                        <a:spcAft>
                          <a:spcPts val="0"/>
                        </a:spcAft>
                      </a:pPr>
                      <a:r>
                        <a:rPr lang="en-AU" sz="1400" b="1">
                          <a:solidFill>
                            <a:srgbClr val="002060"/>
                          </a:solidFill>
                          <a:latin typeface="Georgia"/>
                          <a:ea typeface="Times New Roman"/>
                          <a:cs typeface="Times New Roman"/>
                        </a:rPr>
                        <a:t>How many joules of heat energy are expended every second by a thousand watt heating element?</a:t>
                      </a:r>
                      <a:endParaRPr lang="en-AU" sz="1400" b="1">
                        <a:solidFill>
                          <a:srgbClr val="002060"/>
                        </a:solidFill>
                        <a:latin typeface="Courier New"/>
                        <a:ea typeface="Times New Roman"/>
                        <a:cs typeface="Times New Roman"/>
                      </a:endParaRPr>
                    </a:p>
                  </a:txBody>
                  <a:tcPr marL="68122" marR="68122" marT="0" marB="0">
                    <a:lnL>
                      <a:noFill/>
                    </a:lnL>
                    <a:lnR>
                      <a:noFill/>
                    </a:lnR>
                    <a:lnT>
                      <a:noFill/>
                    </a:lnT>
                    <a:lnB>
                      <a:noFill/>
                    </a:lnB>
                  </a:tcPr>
                </a:tc>
              </a:tr>
              <a:tr h="289812">
                <a:tc>
                  <a:txBody>
                    <a:bodyPr/>
                    <a:lstStyle/>
                    <a:p>
                      <a:pPr algn="l">
                        <a:spcAft>
                          <a:spcPts val="0"/>
                        </a:spcAft>
                      </a:pPr>
                      <a:endParaRPr lang="en-AU" sz="1400" b="1">
                        <a:solidFill>
                          <a:srgbClr val="002060"/>
                        </a:solidFill>
                        <a:latin typeface="Georgia"/>
                        <a:ea typeface="Times New Roman"/>
                        <a:cs typeface="Times New Roman"/>
                      </a:endParaRPr>
                    </a:p>
                  </a:txBody>
                  <a:tcPr marL="68122" marR="68122" marT="0" marB="0">
                    <a:lnL>
                      <a:noFill/>
                    </a:lnL>
                    <a:lnR>
                      <a:noFill/>
                    </a:lnR>
                    <a:lnT>
                      <a:noFill/>
                    </a:lnT>
                    <a:lnB>
                      <a:noFill/>
                    </a:lnB>
                  </a:tcPr>
                </a:tc>
                <a:tc>
                  <a:txBody>
                    <a:bodyPr/>
                    <a:lstStyle/>
                    <a:p>
                      <a:pPr algn="l">
                        <a:spcAft>
                          <a:spcPts val="0"/>
                        </a:spcAft>
                      </a:pPr>
                      <a:endParaRPr lang="en-AU" sz="1400" b="1">
                        <a:solidFill>
                          <a:srgbClr val="002060"/>
                        </a:solidFill>
                        <a:latin typeface="Georgia"/>
                        <a:ea typeface="Times New Roman"/>
                        <a:cs typeface="Times New Roman"/>
                      </a:endParaRPr>
                    </a:p>
                  </a:txBody>
                  <a:tcPr marL="68122" marR="68122" marT="0" marB="0">
                    <a:lnL>
                      <a:noFill/>
                    </a:lnL>
                    <a:lnR>
                      <a:noFill/>
                    </a:lnR>
                    <a:lnT>
                      <a:noFill/>
                    </a:lnT>
                    <a:lnB>
                      <a:noFill/>
                    </a:lnB>
                  </a:tcPr>
                </a:tc>
              </a:tr>
              <a:tr h="289812">
                <a:tc>
                  <a:txBody>
                    <a:bodyPr/>
                    <a:lstStyle/>
                    <a:p>
                      <a:pPr algn="r">
                        <a:spcAft>
                          <a:spcPts val="0"/>
                        </a:spcAft>
                      </a:pPr>
                      <a:r>
                        <a:rPr lang="en-AU" sz="1400" b="1">
                          <a:solidFill>
                            <a:srgbClr val="002060"/>
                          </a:solidFill>
                          <a:latin typeface="Georgia"/>
                          <a:ea typeface="Times New Roman"/>
                          <a:cs typeface="Times New Roman"/>
                        </a:rPr>
                        <a:t>a)</a:t>
                      </a:r>
                      <a:endParaRPr lang="en-AU" sz="1400" b="1">
                        <a:solidFill>
                          <a:srgbClr val="002060"/>
                        </a:solidFill>
                        <a:latin typeface="Courier New"/>
                        <a:ea typeface="Times New Roman"/>
                        <a:cs typeface="Times New Roman"/>
                      </a:endParaRPr>
                    </a:p>
                  </a:txBody>
                  <a:tcPr marL="68122" marR="68122" marT="0" marB="0">
                    <a:lnL>
                      <a:noFill/>
                    </a:lnL>
                    <a:lnR>
                      <a:noFill/>
                    </a:lnR>
                    <a:lnT>
                      <a:noFill/>
                    </a:lnT>
                    <a:lnB>
                      <a:noFill/>
                    </a:lnB>
                  </a:tcPr>
                </a:tc>
                <a:tc>
                  <a:txBody>
                    <a:bodyPr/>
                    <a:lstStyle/>
                    <a:p>
                      <a:pPr algn="l">
                        <a:spcAft>
                          <a:spcPts val="0"/>
                        </a:spcAft>
                      </a:pPr>
                      <a:r>
                        <a:rPr lang="en-AU" sz="1400" b="1">
                          <a:solidFill>
                            <a:srgbClr val="002060"/>
                          </a:solidFill>
                          <a:latin typeface="Georgia"/>
                          <a:ea typeface="Times New Roman"/>
                          <a:cs typeface="Times New Roman"/>
                        </a:rPr>
                        <a:t>1 Joule</a:t>
                      </a:r>
                      <a:endParaRPr lang="en-AU" sz="1400" b="1">
                        <a:solidFill>
                          <a:srgbClr val="002060"/>
                        </a:solidFill>
                        <a:latin typeface="Courier New"/>
                        <a:ea typeface="Times New Roman"/>
                        <a:cs typeface="Times New Roman"/>
                      </a:endParaRPr>
                    </a:p>
                  </a:txBody>
                  <a:tcPr marL="68122" marR="68122" marT="0" marB="0">
                    <a:lnL>
                      <a:noFill/>
                    </a:lnL>
                    <a:lnR>
                      <a:noFill/>
                    </a:lnR>
                    <a:lnT>
                      <a:noFill/>
                    </a:lnT>
                    <a:lnB>
                      <a:noFill/>
                    </a:lnB>
                  </a:tcPr>
                </a:tc>
              </a:tr>
              <a:tr h="289812">
                <a:tc>
                  <a:txBody>
                    <a:bodyPr/>
                    <a:lstStyle/>
                    <a:p>
                      <a:pPr algn="r">
                        <a:spcAft>
                          <a:spcPts val="0"/>
                        </a:spcAft>
                      </a:pPr>
                      <a:r>
                        <a:rPr lang="en-AU" sz="1400" b="1">
                          <a:solidFill>
                            <a:srgbClr val="002060"/>
                          </a:solidFill>
                          <a:latin typeface="Georgia"/>
                          <a:ea typeface="Times New Roman"/>
                          <a:cs typeface="Times New Roman"/>
                        </a:rPr>
                        <a:t>b)</a:t>
                      </a:r>
                      <a:endParaRPr lang="en-AU" sz="1400" b="1">
                        <a:solidFill>
                          <a:srgbClr val="002060"/>
                        </a:solidFill>
                        <a:latin typeface="Courier New"/>
                        <a:ea typeface="Times New Roman"/>
                        <a:cs typeface="Times New Roman"/>
                      </a:endParaRPr>
                    </a:p>
                  </a:txBody>
                  <a:tcPr marL="68122" marR="68122" marT="0" marB="0">
                    <a:lnL>
                      <a:noFill/>
                    </a:lnL>
                    <a:lnR>
                      <a:noFill/>
                    </a:lnR>
                    <a:lnT>
                      <a:noFill/>
                    </a:lnT>
                    <a:lnB>
                      <a:noFill/>
                    </a:lnB>
                  </a:tcPr>
                </a:tc>
                <a:tc>
                  <a:txBody>
                    <a:bodyPr/>
                    <a:lstStyle/>
                    <a:p>
                      <a:pPr algn="l">
                        <a:spcAft>
                          <a:spcPts val="0"/>
                        </a:spcAft>
                      </a:pPr>
                      <a:r>
                        <a:rPr lang="en-AU" sz="1400" b="1">
                          <a:solidFill>
                            <a:srgbClr val="002060"/>
                          </a:solidFill>
                          <a:latin typeface="Georgia"/>
                          <a:ea typeface="Times New Roman"/>
                          <a:cs typeface="Times New Roman"/>
                        </a:rPr>
                        <a:t>10 Joules</a:t>
                      </a:r>
                      <a:endParaRPr lang="en-AU" sz="1400" b="1">
                        <a:solidFill>
                          <a:srgbClr val="002060"/>
                        </a:solidFill>
                        <a:latin typeface="Courier New"/>
                        <a:ea typeface="Times New Roman"/>
                        <a:cs typeface="Times New Roman"/>
                      </a:endParaRPr>
                    </a:p>
                  </a:txBody>
                  <a:tcPr marL="68122" marR="68122" marT="0" marB="0">
                    <a:lnL>
                      <a:noFill/>
                    </a:lnL>
                    <a:lnR>
                      <a:noFill/>
                    </a:lnR>
                    <a:lnT>
                      <a:noFill/>
                    </a:lnT>
                    <a:lnB>
                      <a:noFill/>
                    </a:lnB>
                  </a:tcPr>
                </a:tc>
              </a:tr>
              <a:tr h="289812">
                <a:tc>
                  <a:txBody>
                    <a:bodyPr/>
                    <a:lstStyle/>
                    <a:p>
                      <a:pPr algn="r">
                        <a:spcAft>
                          <a:spcPts val="0"/>
                        </a:spcAft>
                      </a:pPr>
                      <a:r>
                        <a:rPr lang="en-AU" sz="1400" b="1">
                          <a:solidFill>
                            <a:srgbClr val="002060"/>
                          </a:solidFill>
                          <a:latin typeface="Georgia"/>
                          <a:ea typeface="Times New Roman"/>
                          <a:cs typeface="Times New Roman"/>
                        </a:rPr>
                        <a:t>c)</a:t>
                      </a:r>
                      <a:endParaRPr lang="en-AU" sz="1400" b="1">
                        <a:solidFill>
                          <a:srgbClr val="002060"/>
                        </a:solidFill>
                        <a:latin typeface="Courier New"/>
                        <a:ea typeface="Times New Roman"/>
                        <a:cs typeface="Times New Roman"/>
                      </a:endParaRPr>
                    </a:p>
                  </a:txBody>
                  <a:tcPr marL="68122" marR="68122" marT="0" marB="0">
                    <a:lnL>
                      <a:noFill/>
                    </a:lnL>
                    <a:lnR>
                      <a:noFill/>
                    </a:lnR>
                    <a:lnT>
                      <a:noFill/>
                    </a:lnT>
                    <a:lnB>
                      <a:noFill/>
                    </a:lnB>
                  </a:tcPr>
                </a:tc>
                <a:tc>
                  <a:txBody>
                    <a:bodyPr/>
                    <a:lstStyle/>
                    <a:p>
                      <a:pPr algn="l">
                        <a:spcAft>
                          <a:spcPts val="0"/>
                        </a:spcAft>
                      </a:pPr>
                      <a:r>
                        <a:rPr lang="en-AU" sz="1400" b="1">
                          <a:solidFill>
                            <a:srgbClr val="002060"/>
                          </a:solidFill>
                          <a:latin typeface="Georgia"/>
                          <a:ea typeface="Times New Roman"/>
                          <a:cs typeface="Times New Roman"/>
                        </a:rPr>
                        <a:t>100 Joules</a:t>
                      </a:r>
                      <a:endParaRPr lang="en-AU" sz="1400" b="1">
                        <a:solidFill>
                          <a:srgbClr val="002060"/>
                        </a:solidFill>
                        <a:latin typeface="Courier New"/>
                        <a:ea typeface="Times New Roman"/>
                        <a:cs typeface="Times New Roman"/>
                      </a:endParaRPr>
                    </a:p>
                  </a:txBody>
                  <a:tcPr marL="68122" marR="68122" marT="0" marB="0">
                    <a:lnL>
                      <a:noFill/>
                    </a:lnL>
                    <a:lnR>
                      <a:noFill/>
                    </a:lnR>
                    <a:lnT>
                      <a:noFill/>
                    </a:lnT>
                    <a:lnB>
                      <a:noFill/>
                    </a:lnB>
                  </a:tcPr>
                </a:tc>
              </a:tr>
              <a:tr h="289812">
                <a:tc>
                  <a:txBody>
                    <a:bodyPr/>
                    <a:lstStyle/>
                    <a:p>
                      <a:pPr algn="r">
                        <a:spcAft>
                          <a:spcPts val="0"/>
                        </a:spcAft>
                      </a:pPr>
                      <a:r>
                        <a:rPr lang="en-AU" sz="1400" b="1">
                          <a:solidFill>
                            <a:srgbClr val="002060"/>
                          </a:solidFill>
                          <a:latin typeface="Georgia"/>
                          <a:ea typeface="Times New Roman"/>
                          <a:cs typeface="Times New Roman"/>
                        </a:rPr>
                        <a:t>d)</a:t>
                      </a:r>
                      <a:endParaRPr lang="en-AU" sz="1400" b="1">
                        <a:solidFill>
                          <a:srgbClr val="002060"/>
                        </a:solidFill>
                        <a:latin typeface="Courier New"/>
                        <a:ea typeface="Times New Roman"/>
                        <a:cs typeface="Times New Roman"/>
                      </a:endParaRPr>
                    </a:p>
                  </a:txBody>
                  <a:tcPr marL="68122" marR="68122" marT="0" marB="0">
                    <a:lnL>
                      <a:noFill/>
                    </a:lnL>
                    <a:lnR>
                      <a:noFill/>
                    </a:lnR>
                    <a:lnT>
                      <a:noFill/>
                    </a:lnT>
                    <a:lnB>
                      <a:noFill/>
                    </a:lnB>
                  </a:tcPr>
                </a:tc>
                <a:tc>
                  <a:txBody>
                    <a:bodyPr/>
                    <a:lstStyle/>
                    <a:p>
                      <a:pPr algn="l">
                        <a:spcAft>
                          <a:spcPts val="0"/>
                        </a:spcAft>
                      </a:pPr>
                      <a:r>
                        <a:rPr lang="en-AU" sz="1400" b="1" dirty="0">
                          <a:solidFill>
                            <a:srgbClr val="002060"/>
                          </a:solidFill>
                          <a:latin typeface="Georgia"/>
                          <a:ea typeface="Times New Roman"/>
                          <a:cs typeface="Times New Roman"/>
                        </a:rPr>
                        <a:t>1000 Joules</a:t>
                      </a:r>
                      <a:endParaRPr lang="en-AU" sz="1400" b="1" dirty="0">
                        <a:solidFill>
                          <a:srgbClr val="002060"/>
                        </a:solidFill>
                        <a:latin typeface="Courier New"/>
                        <a:ea typeface="Times New Roman"/>
                        <a:cs typeface="Times New Roman"/>
                      </a:endParaRPr>
                    </a:p>
                  </a:txBody>
                  <a:tcPr marL="68122" marR="68122" marT="0" marB="0">
                    <a:lnL>
                      <a:noFill/>
                    </a:lnL>
                    <a:lnR>
                      <a:noFill/>
                    </a:lnR>
                    <a:lnT>
                      <a:noFill/>
                    </a:lnT>
                    <a:lnB>
                      <a:noFill/>
                    </a:lnB>
                  </a:tcPr>
                </a:tc>
              </a:tr>
              <a:tr h="265661">
                <a:tc>
                  <a:txBody>
                    <a:bodyPr/>
                    <a:lstStyle/>
                    <a:p>
                      <a:pPr algn="l">
                        <a:spcAft>
                          <a:spcPts val="0"/>
                        </a:spcAft>
                      </a:pPr>
                      <a:endParaRPr lang="en-AU" sz="1400" b="1">
                        <a:latin typeface="Courier New"/>
                        <a:ea typeface="Times New Roman"/>
                        <a:cs typeface="Times New Roman"/>
                      </a:endParaRPr>
                    </a:p>
                  </a:txBody>
                  <a:tcPr marL="68122" marR="68122" marT="0" marB="0">
                    <a:lnL>
                      <a:noFill/>
                    </a:lnL>
                    <a:lnR>
                      <a:noFill/>
                    </a:lnR>
                    <a:lnT>
                      <a:noFill/>
                    </a:lnT>
                    <a:lnB>
                      <a:noFill/>
                    </a:lnB>
                  </a:tcPr>
                </a:tc>
                <a:tc>
                  <a:txBody>
                    <a:bodyPr/>
                    <a:lstStyle/>
                    <a:p>
                      <a:pPr algn="l">
                        <a:spcAft>
                          <a:spcPts val="0"/>
                        </a:spcAft>
                      </a:pPr>
                      <a:endParaRPr lang="en-AU" sz="1400" b="1">
                        <a:latin typeface="Courier New"/>
                        <a:ea typeface="Times New Roman"/>
                        <a:cs typeface="Times New Roman"/>
                      </a:endParaRPr>
                    </a:p>
                  </a:txBody>
                  <a:tcPr marL="68122" marR="68122" marT="0" marB="0">
                    <a:lnL>
                      <a:noFill/>
                    </a:lnL>
                    <a:lnR>
                      <a:noFill/>
                    </a:lnR>
                    <a:lnT>
                      <a:noFill/>
                    </a:lnT>
                    <a:lnB>
                      <a:noFill/>
                    </a:lnB>
                  </a:tcPr>
                </a:tc>
              </a:tr>
              <a:tr h="289812">
                <a:tc>
                  <a:txBody>
                    <a:bodyPr/>
                    <a:lstStyle/>
                    <a:p>
                      <a:pPr algn="l">
                        <a:spcAft>
                          <a:spcPts val="0"/>
                        </a:spcAft>
                      </a:pPr>
                      <a:r>
                        <a:rPr lang="en-AU" sz="1400" b="1">
                          <a:solidFill>
                            <a:srgbClr val="7030A0"/>
                          </a:solidFill>
                          <a:latin typeface="Georgia"/>
                          <a:ea typeface="Times New Roman"/>
                          <a:cs typeface="Times New Roman"/>
                        </a:rPr>
                        <a:t>Question 18:</a:t>
                      </a:r>
                      <a:endParaRPr lang="en-AU" sz="1400" b="1">
                        <a:solidFill>
                          <a:srgbClr val="7030A0"/>
                        </a:solidFill>
                        <a:latin typeface="Courier New"/>
                        <a:ea typeface="Times New Roman"/>
                        <a:cs typeface="Times New Roman"/>
                      </a:endParaRPr>
                    </a:p>
                  </a:txBody>
                  <a:tcPr marL="68122" marR="68122" marT="0" marB="0">
                    <a:lnL>
                      <a:noFill/>
                    </a:lnL>
                    <a:lnR>
                      <a:noFill/>
                    </a:lnR>
                    <a:lnT>
                      <a:noFill/>
                    </a:lnT>
                    <a:lnB>
                      <a:noFill/>
                    </a:lnB>
                  </a:tcPr>
                </a:tc>
                <a:tc>
                  <a:txBody>
                    <a:bodyPr/>
                    <a:lstStyle/>
                    <a:p>
                      <a:pPr algn="l">
                        <a:spcAft>
                          <a:spcPts val="0"/>
                        </a:spcAft>
                      </a:pPr>
                      <a:r>
                        <a:rPr lang="en-AU" sz="1400" b="1">
                          <a:solidFill>
                            <a:srgbClr val="7030A0"/>
                          </a:solidFill>
                          <a:latin typeface="Georgia"/>
                          <a:ea typeface="Times New Roman"/>
                          <a:cs typeface="Times New Roman"/>
                        </a:rPr>
                        <a:t>The transfer of heat energy from a soldering iron to the work is by:</a:t>
                      </a:r>
                      <a:endParaRPr lang="en-AU" sz="1400" b="1">
                        <a:solidFill>
                          <a:srgbClr val="7030A0"/>
                        </a:solidFill>
                        <a:latin typeface="Courier New"/>
                        <a:ea typeface="Times New Roman"/>
                        <a:cs typeface="Times New Roman"/>
                      </a:endParaRPr>
                    </a:p>
                  </a:txBody>
                  <a:tcPr marL="68122" marR="68122" marT="0" marB="0">
                    <a:lnL>
                      <a:noFill/>
                    </a:lnL>
                    <a:lnR>
                      <a:noFill/>
                    </a:lnR>
                    <a:lnT>
                      <a:noFill/>
                    </a:lnT>
                    <a:lnB>
                      <a:noFill/>
                    </a:lnB>
                  </a:tcPr>
                </a:tc>
              </a:tr>
              <a:tr h="289812">
                <a:tc>
                  <a:txBody>
                    <a:bodyPr/>
                    <a:lstStyle/>
                    <a:p>
                      <a:pPr algn="l">
                        <a:spcAft>
                          <a:spcPts val="0"/>
                        </a:spcAft>
                      </a:pPr>
                      <a:endParaRPr lang="en-AU" sz="1400" b="1">
                        <a:solidFill>
                          <a:srgbClr val="7030A0"/>
                        </a:solidFill>
                        <a:latin typeface="Georgia"/>
                        <a:ea typeface="Times New Roman"/>
                        <a:cs typeface="Times New Roman"/>
                      </a:endParaRPr>
                    </a:p>
                  </a:txBody>
                  <a:tcPr marL="68122" marR="68122" marT="0" marB="0">
                    <a:lnL>
                      <a:noFill/>
                    </a:lnL>
                    <a:lnR>
                      <a:noFill/>
                    </a:lnR>
                    <a:lnT>
                      <a:noFill/>
                    </a:lnT>
                    <a:lnB>
                      <a:noFill/>
                    </a:lnB>
                  </a:tcPr>
                </a:tc>
                <a:tc>
                  <a:txBody>
                    <a:bodyPr/>
                    <a:lstStyle/>
                    <a:p>
                      <a:pPr algn="l">
                        <a:spcAft>
                          <a:spcPts val="0"/>
                        </a:spcAft>
                      </a:pPr>
                      <a:endParaRPr lang="en-AU" sz="1400" b="1">
                        <a:solidFill>
                          <a:srgbClr val="7030A0"/>
                        </a:solidFill>
                        <a:latin typeface="Georgia"/>
                        <a:ea typeface="Times New Roman"/>
                        <a:cs typeface="Times New Roman"/>
                      </a:endParaRPr>
                    </a:p>
                  </a:txBody>
                  <a:tcPr marL="68122" marR="68122" marT="0" marB="0">
                    <a:lnL>
                      <a:noFill/>
                    </a:lnL>
                    <a:lnR>
                      <a:noFill/>
                    </a:lnR>
                    <a:lnT>
                      <a:noFill/>
                    </a:lnT>
                    <a:lnB>
                      <a:noFill/>
                    </a:lnB>
                  </a:tcPr>
                </a:tc>
              </a:tr>
              <a:tr h="289812">
                <a:tc>
                  <a:txBody>
                    <a:bodyPr/>
                    <a:lstStyle/>
                    <a:p>
                      <a:pPr algn="r">
                        <a:spcAft>
                          <a:spcPts val="0"/>
                        </a:spcAft>
                      </a:pPr>
                      <a:r>
                        <a:rPr lang="en-AU" sz="1400" b="1">
                          <a:solidFill>
                            <a:srgbClr val="7030A0"/>
                          </a:solidFill>
                          <a:latin typeface="Georgia"/>
                          <a:ea typeface="Times New Roman"/>
                          <a:cs typeface="Times New Roman"/>
                        </a:rPr>
                        <a:t>a)</a:t>
                      </a:r>
                      <a:endParaRPr lang="en-AU" sz="1400" b="1">
                        <a:solidFill>
                          <a:srgbClr val="7030A0"/>
                        </a:solidFill>
                        <a:latin typeface="Courier New"/>
                        <a:ea typeface="Times New Roman"/>
                        <a:cs typeface="Times New Roman"/>
                      </a:endParaRPr>
                    </a:p>
                  </a:txBody>
                  <a:tcPr marL="68122" marR="68122" marT="0" marB="0">
                    <a:lnL>
                      <a:noFill/>
                    </a:lnL>
                    <a:lnR>
                      <a:noFill/>
                    </a:lnR>
                    <a:lnT>
                      <a:noFill/>
                    </a:lnT>
                    <a:lnB>
                      <a:noFill/>
                    </a:lnB>
                  </a:tcPr>
                </a:tc>
                <a:tc>
                  <a:txBody>
                    <a:bodyPr/>
                    <a:lstStyle/>
                    <a:p>
                      <a:pPr algn="l">
                        <a:spcAft>
                          <a:spcPts val="0"/>
                        </a:spcAft>
                      </a:pPr>
                      <a:r>
                        <a:rPr lang="en-AU" sz="1400" b="1">
                          <a:solidFill>
                            <a:srgbClr val="7030A0"/>
                          </a:solidFill>
                          <a:latin typeface="Georgia"/>
                          <a:ea typeface="Times New Roman"/>
                          <a:cs typeface="Times New Roman"/>
                        </a:rPr>
                        <a:t>radiation</a:t>
                      </a:r>
                      <a:endParaRPr lang="en-AU" sz="1400" b="1">
                        <a:solidFill>
                          <a:srgbClr val="7030A0"/>
                        </a:solidFill>
                        <a:latin typeface="Courier New"/>
                        <a:ea typeface="Times New Roman"/>
                        <a:cs typeface="Times New Roman"/>
                      </a:endParaRPr>
                    </a:p>
                  </a:txBody>
                  <a:tcPr marL="68122" marR="68122" marT="0" marB="0">
                    <a:lnL>
                      <a:noFill/>
                    </a:lnL>
                    <a:lnR>
                      <a:noFill/>
                    </a:lnR>
                    <a:lnT>
                      <a:noFill/>
                    </a:lnT>
                    <a:lnB>
                      <a:noFill/>
                    </a:lnB>
                  </a:tcPr>
                </a:tc>
              </a:tr>
              <a:tr h="289812">
                <a:tc>
                  <a:txBody>
                    <a:bodyPr/>
                    <a:lstStyle/>
                    <a:p>
                      <a:pPr algn="r">
                        <a:spcAft>
                          <a:spcPts val="0"/>
                        </a:spcAft>
                      </a:pPr>
                      <a:r>
                        <a:rPr lang="en-AU" sz="1400" b="1">
                          <a:solidFill>
                            <a:srgbClr val="7030A0"/>
                          </a:solidFill>
                          <a:latin typeface="Georgia"/>
                          <a:ea typeface="Times New Roman"/>
                          <a:cs typeface="Times New Roman"/>
                        </a:rPr>
                        <a:t>b)</a:t>
                      </a:r>
                      <a:endParaRPr lang="en-AU" sz="1400" b="1">
                        <a:solidFill>
                          <a:srgbClr val="7030A0"/>
                        </a:solidFill>
                        <a:latin typeface="Courier New"/>
                        <a:ea typeface="Times New Roman"/>
                        <a:cs typeface="Times New Roman"/>
                      </a:endParaRPr>
                    </a:p>
                  </a:txBody>
                  <a:tcPr marL="68122" marR="68122" marT="0" marB="0">
                    <a:lnL>
                      <a:noFill/>
                    </a:lnL>
                    <a:lnR>
                      <a:noFill/>
                    </a:lnR>
                    <a:lnT>
                      <a:noFill/>
                    </a:lnT>
                    <a:lnB>
                      <a:noFill/>
                    </a:lnB>
                  </a:tcPr>
                </a:tc>
                <a:tc>
                  <a:txBody>
                    <a:bodyPr/>
                    <a:lstStyle/>
                    <a:p>
                      <a:pPr algn="l">
                        <a:spcAft>
                          <a:spcPts val="0"/>
                        </a:spcAft>
                      </a:pPr>
                      <a:r>
                        <a:rPr lang="en-AU" sz="1400" b="1">
                          <a:solidFill>
                            <a:srgbClr val="7030A0"/>
                          </a:solidFill>
                          <a:latin typeface="Georgia"/>
                          <a:ea typeface="Times New Roman"/>
                          <a:cs typeface="Times New Roman"/>
                        </a:rPr>
                        <a:t>convection</a:t>
                      </a:r>
                      <a:endParaRPr lang="en-AU" sz="1400" b="1">
                        <a:solidFill>
                          <a:srgbClr val="7030A0"/>
                        </a:solidFill>
                        <a:latin typeface="Courier New"/>
                        <a:ea typeface="Times New Roman"/>
                        <a:cs typeface="Times New Roman"/>
                      </a:endParaRPr>
                    </a:p>
                  </a:txBody>
                  <a:tcPr marL="68122" marR="68122" marT="0" marB="0">
                    <a:lnL>
                      <a:noFill/>
                    </a:lnL>
                    <a:lnR>
                      <a:noFill/>
                    </a:lnR>
                    <a:lnT>
                      <a:noFill/>
                    </a:lnT>
                    <a:lnB>
                      <a:noFill/>
                    </a:lnB>
                  </a:tcPr>
                </a:tc>
              </a:tr>
              <a:tr h="289812">
                <a:tc>
                  <a:txBody>
                    <a:bodyPr/>
                    <a:lstStyle/>
                    <a:p>
                      <a:pPr algn="r">
                        <a:spcAft>
                          <a:spcPts val="0"/>
                        </a:spcAft>
                      </a:pPr>
                      <a:r>
                        <a:rPr lang="en-AU" sz="1400" b="1">
                          <a:solidFill>
                            <a:srgbClr val="7030A0"/>
                          </a:solidFill>
                          <a:latin typeface="Georgia"/>
                          <a:ea typeface="Times New Roman"/>
                          <a:cs typeface="Times New Roman"/>
                        </a:rPr>
                        <a:t>c)</a:t>
                      </a:r>
                      <a:endParaRPr lang="en-AU" sz="1400" b="1">
                        <a:solidFill>
                          <a:srgbClr val="7030A0"/>
                        </a:solidFill>
                        <a:latin typeface="Courier New"/>
                        <a:ea typeface="Times New Roman"/>
                        <a:cs typeface="Times New Roman"/>
                      </a:endParaRPr>
                    </a:p>
                  </a:txBody>
                  <a:tcPr marL="68122" marR="68122" marT="0" marB="0">
                    <a:lnL>
                      <a:noFill/>
                    </a:lnL>
                    <a:lnR>
                      <a:noFill/>
                    </a:lnR>
                    <a:lnT>
                      <a:noFill/>
                    </a:lnT>
                    <a:lnB>
                      <a:noFill/>
                    </a:lnB>
                  </a:tcPr>
                </a:tc>
                <a:tc>
                  <a:txBody>
                    <a:bodyPr/>
                    <a:lstStyle/>
                    <a:p>
                      <a:pPr algn="l">
                        <a:spcAft>
                          <a:spcPts val="0"/>
                        </a:spcAft>
                      </a:pPr>
                      <a:r>
                        <a:rPr lang="en-AU" sz="1400" b="1">
                          <a:solidFill>
                            <a:srgbClr val="7030A0"/>
                          </a:solidFill>
                          <a:latin typeface="Georgia"/>
                          <a:ea typeface="Times New Roman"/>
                          <a:cs typeface="Times New Roman"/>
                        </a:rPr>
                        <a:t>thermal-radiation</a:t>
                      </a:r>
                      <a:endParaRPr lang="en-AU" sz="1400" b="1">
                        <a:solidFill>
                          <a:srgbClr val="7030A0"/>
                        </a:solidFill>
                        <a:latin typeface="Courier New"/>
                        <a:ea typeface="Times New Roman"/>
                        <a:cs typeface="Times New Roman"/>
                      </a:endParaRPr>
                    </a:p>
                  </a:txBody>
                  <a:tcPr marL="68122" marR="68122" marT="0" marB="0">
                    <a:lnL>
                      <a:noFill/>
                    </a:lnL>
                    <a:lnR>
                      <a:noFill/>
                    </a:lnR>
                    <a:lnT>
                      <a:noFill/>
                    </a:lnT>
                    <a:lnB>
                      <a:noFill/>
                    </a:lnB>
                  </a:tcPr>
                </a:tc>
              </a:tr>
              <a:tr h="418822">
                <a:tc>
                  <a:txBody>
                    <a:bodyPr/>
                    <a:lstStyle/>
                    <a:p>
                      <a:pPr algn="r">
                        <a:spcAft>
                          <a:spcPts val="0"/>
                        </a:spcAft>
                      </a:pPr>
                      <a:r>
                        <a:rPr lang="en-AU" sz="1400" b="1">
                          <a:solidFill>
                            <a:srgbClr val="7030A0"/>
                          </a:solidFill>
                          <a:latin typeface="Georgia"/>
                          <a:ea typeface="Times New Roman"/>
                          <a:cs typeface="Times New Roman"/>
                        </a:rPr>
                        <a:t>d)</a:t>
                      </a:r>
                      <a:endParaRPr lang="en-AU" sz="1400" b="1">
                        <a:solidFill>
                          <a:srgbClr val="7030A0"/>
                        </a:solidFill>
                        <a:latin typeface="Courier New"/>
                        <a:ea typeface="Times New Roman"/>
                        <a:cs typeface="Times New Roman"/>
                      </a:endParaRPr>
                    </a:p>
                  </a:txBody>
                  <a:tcPr marL="68122" marR="68122" marT="0" marB="0">
                    <a:lnL>
                      <a:noFill/>
                    </a:lnL>
                    <a:lnR>
                      <a:noFill/>
                    </a:lnR>
                    <a:lnT>
                      <a:noFill/>
                    </a:lnT>
                    <a:lnB>
                      <a:noFill/>
                    </a:lnB>
                  </a:tcPr>
                </a:tc>
                <a:tc>
                  <a:txBody>
                    <a:bodyPr/>
                    <a:lstStyle/>
                    <a:p>
                      <a:pPr algn="l">
                        <a:spcAft>
                          <a:spcPts val="0"/>
                        </a:spcAft>
                      </a:pPr>
                      <a:r>
                        <a:rPr lang="en-AU" sz="1400" b="1" dirty="0">
                          <a:solidFill>
                            <a:srgbClr val="7030A0"/>
                          </a:solidFill>
                          <a:latin typeface="Georgia"/>
                          <a:ea typeface="Times New Roman"/>
                          <a:cs typeface="Times New Roman"/>
                        </a:rPr>
                        <a:t>conduction</a:t>
                      </a:r>
                      <a:endParaRPr lang="en-AU" sz="1400" b="1" dirty="0">
                        <a:solidFill>
                          <a:srgbClr val="7030A0"/>
                        </a:solidFill>
                        <a:latin typeface="Courier New"/>
                        <a:ea typeface="Times New Roman"/>
                        <a:cs typeface="Times New Roman"/>
                      </a:endParaRPr>
                    </a:p>
                  </a:txBody>
                  <a:tcPr marL="68122" marR="68122" marT="0" marB="0">
                    <a:lnL>
                      <a:noFill/>
                    </a:lnL>
                    <a:lnR>
                      <a:noFill/>
                    </a:lnR>
                    <a:lnT>
                      <a:noFill/>
                    </a:lnT>
                    <a:lnB>
                      <a:noFill/>
                    </a:lnB>
                  </a:tcPr>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0" y="-144977"/>
            <a:ext cx="9144000" cy="4901281"/>
          </a:xfrm>
          <a:prstGeom prst="rect">
            <a:avLst/>
          </a:prstGeom>
          <a:noFill/>
          <a:ln w="9525">
            <a:noFill/>
            <a:miter lim="800000"/>
            <a:headEnd/>
            <a:tailEnd/>
          </a:ln>
          <a:effectLst/>
        </p:spPr>
        <p:txBody>
          <a:bodyPr vert="horz" wrap="square" lIns="91440" tIns="114264" rIns="91440" bIns="76176"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b="1" i="0" u="none" strike="noStrike" cap="none" normalizeH="0" baseline="0" dirty="0" smtClean="0">
                <a:ln>
                  <a:noFill/>
                </a:ln>
                <a:solidFill>
                  <a:srgbClr val="C00000"/>
                </a:solidFill>
                <a:effectLst/>
                <a:latin typeface="Georgia" pitchFamily="18" charset="0"/>
                <a:ea typeface="DejaVu Sans"/>
                <a:cs typeface="Calibri" pitchFamily="34" charset="0"/>
              </a:rPr>
              <a:t>Question 19.</a:t>
            </a:r>
            <a:r>
              <a:rPr kumimoji="0" lang="en-AU" sz="1600" b="1" i="0" u="none" strike="noStrike" cap="none" normalizeH="0" baseline="0" dirty="0" smtClean="0">
                <a:ln>
                  <a:noFill/>
                </a:ln>
                <a:solidFill>
                  <a:srgbClr val="C00000"/>
                </a:solidFill>
                <a:effectLst/>
                <a:latin typeface="Georgia" pitchFamily="18" charset="0"/>
                <a:ea typeface="DejaVu Sans"/>
                <a:cs typeface="Calibri"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endParaRPr lang="en-AU" sz="1600" b="1" dirty="0" smtClean="0">
              <a:solidFill>
                <a:srgbClr val="C00000"/>
              </a:solidFill>
              <a:latin typeface="Georgia" pitchFamily="18" charset="0"/>
              <a:ea typeface="DejaVu Sans"/>
              <a:cs typeface="Calibri"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AU" sz="1600" b="1" i="0" u="none" strike="noStrike" cap="none" normalizeH="0" baseline="0" dirty="0" smtClean="0">
                <a:ln>
                  <a:noFill/>
                </a:ln>
                <a:solidFill>
                  <a:srgbClr val="C00000"/>
                </a:solidFill>
                <a:effectLst/>
                <a:latin typeface="Georgia" pitchFamily="18" charset="0"/>
                <a:ea typeface="DejaVu Sans"/>
                <a:cs typeface="Calibri" pitchFamily="34" charset="0"/>
              </a:rPr>
              <a:t>How many mega-Joules of energy is required to raise the temperature of 250 litres of water by 50 degrees </a:t>
            </a:r>
            <a:r>
              <a:rPr kumimoji="0" lang="en-AU" sz="1600" b="1" i="0" u="none" strike="noStrike" cap="none" normalizeH="0" baseline="0" dirty="0" err="1" smtClean="0">
                <a:ln>
                  <a:noFill/>
                </a:ln>
                <a:solidFill>
                  <a:srgbClr val="C00000"/>
                </a:solidFill>
                <a:effectLst/>
                <a:latin typeface="Georgia" pitchFamily="18" charset="0"/>
                <a:ea typeface="DejaVu Sans"/>
                <a:cs typeface="Calibri" pitchFamily="34" charset="0"/>
              </a:rPr>
              <a:t>Celcius</a:t>
            </a:r>
            <a:r>
              <a:rPr kumimoji="0" lang="en-AU" sz="1600" b="1" i="0" u="none" strike="noStrike" cap="none" normalizeH="0" baseline="0" dirty="0" smtClean="0">
                <a:ln>
                  <a:noFill/>
                </a:ln>
                <a:solidFill>
                  <a:srgbClr val="C00000"/>
                </a:solidFill>
                <a:effectLst/>
                <a:latin typeface="Georgia" pitchFamily="18" charset="0"/>
                <a:ea typeface="DejaVu Sans"/>
                <a:cs typeface="Calibri" pitchFamily="34" charset="0"/>
              </a:rPr>
              <a:t>? (The specific heat capacity of water is 4160 Joules/kg/</a:t>
            </a:r>
            <a:r>
              <a:rPr kumimoji="0" lang="en-AU" sz="1600" b="1" i="0" u="none" strike="noStrike" cap="none" normalizeH="0" baseline="30000" dirty="0" err="1" smtClean="0">
                <a:ln>
                  <a:noFill/>
                </a:ln>
                <a:solidFill>
                  <a:srgbClr val="C00000"/>
                </a:solidFill>
                <a:effectLst/>
                <a:latin typeface="Georgia" pitchFamily="18" charset="0"/>
                <a:ea typeface="DejaVu Sans"/>
                <a:cs typeface="Calibri" pitchFamily="34" charset="0"/>
              </a:rPr>
              <a:t>o</a:t>
            </a:r>
            <a:r>
              <a:rPr kumimoji="0" lang="en-AU" sz="1600" b="1" i="0" u="none" strike="noStrike" cap="none" normalizeH="0" baseline="0" dirty="0" err="1" smtClean="0">
                <a:ln>
                  <a:noFill/>
                </a:ln>
                <a:solidFill>
                  <a:srgbClr val="C00000"/>
                </a:solidFill>
                <a:effectLst/>
                <a:latin typeface="Georgia" pitchFamily="18" charset="0"/>
                <a:ea typeface="DejaVu Sans"/>
                <a:cs typeface="Calibri" pitchFamily="34" charset="0"/>
              </a:rPr>
              <a:t>C</a:t>
            </a:r>
            <a:r>
              <a:rPr kumimoji="0" lang="en-AU" sz="1600" b="1" i="0" u="none" strike="noStrike" cap="none" normalizeH="0" baseline="0" dirty="0" smtClean="0">
                <a:ln>
                  <a:noFill/>
                </a:ln>
                <a:solidFill>
                  <a:srgbClr val="C00000"/>
                </a:solidFill>
                <a:effectLst/>
                <a:latin typeface="Georgia" pitchFamily="18" charset="0"/>
                <a:ea typeface="DejaVu Sans"/>
                <a:cs typeface="Calibri"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endParaRPr lang="en-US" sz="1600" b="1" dirty="0" smtClean="0">
              <a:solidFill>
                <a:srgbClr val="00000A"/>
              </a:solidFill>
              <a:latin typeface="Georgia" pitchFamily="18"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600" b="1" dirty="0" smtClean="0">
              <a:solidFill>
                <a:srgbClr val="00000A"/>
              </a:solidFill>
              <a:latin typeface="Georgia" pitchFamily="18"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600" b="1" dirty="0" smtClean="0">
              <a:solidFill>
                <a:srgbClr val="00000A"/>
              </a:solidFill>
              <a:latin typeface="Georgia" pitchFamily="18"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600" b="1" dirty="0" smtClean="0">
              <a:solidFill>
                <a:srgbClr val="00000A"/>
              </a:solidFill>
              <a:latin typeface="Georgia" pitchFamily="18"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600" b="1" dirty="0" smtClean="0">
              <a:solidFill>
                <a:srgbClr val="00000A"/>
              </a:solidFill>
              <a:latin typeface="Georgia" pitchFamily="18"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600" b="1" dirty="0" smtClean="0">
              <a:solidFill>
                <a:srgbClr val="00000A"/>
              </a:solidFill>
              <a:latin typeface="Georgia" pitchFamily="18"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600" b="1" dirty="0" smtClean="0">
              <a:solidFill>
                <a:srgbClr val="00000A"/>
              </a:solidFill>
              <a:latin typeface="Georgia" pitchFamily="18"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600" b="1" dirty="0" smtClean="0">
              <a:solidFill>
                <a:srgbClr val="00000A"/>
              </a:solidFill>
              <a:latin typeface="Georgia" pitchFamily="18"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600" b="1" dirty="0" smtClean="0">
              <a:solidFill>
                <a:srgbClr val="00000A"/>
              </a:solidFill>
              <a:latin typeface="Georgia" pitchFamily="18"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6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sz="1600" b="1" i="0" u="none" strike="noStrike" cap="none" normalizeH="0" baseline="0" dirty="0" smtClean="0">
                <a:ln>
                  <a:noFill/>
                </a:ln>
                <a:solidFill>
                  <a:srgbClr val="002060"/>
                </a:solidFill>
                <a:effectLst/>
                <a:latin typeface="Georgia" pitchFamily="18" charset="0"/>
                <a:ea typeface="DejaVu Sans"/>
                <a:cs typeface="Calibri" pitchFamily="34" charset="0"/>
              </a:rPr>
              <a:t>Question 20.	</a:t>
            </a:r>
          </a:p>
          <a:p>
            <a:pPr marL="0" marR="0" lvl="0" indent="0" algn="l" defTabSz="914400" rtl="0" eaLnBrk="0" fontAlgn="base" latinLnBrk="0" hangingPunct="0">
              <a:lnSpc>
                <a:spcPct val="100000"/>
              </a:lnSpc>
              <a:spcBef>
                <a:spcPct val="0"/>
              </a:spcBef>
              <a:spcAft>
                <a:spcPct val="0"/>
              </a:spcAft>
              <a:buClrTx/>
              <a:buSzTx/>
              <a:buFontTx/>
              <a:buNone/>
              <a:tabLst/>
            </a:pPr>
            <a:endParaRPr lang="en-AU" sz="1600" b="1" dirty="0" smtClean="0">
              <a:solidFill>
                <a:srgbClr val="002060"/>
              </a:solidFill>
              <a:latin typeface="Georgia" pitchFamily="18" charset="0"/>
              <a:ea typeface="DejaVu Sans"/>
              <a:cs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sz="1600" b="1" i="0" u="none" strike="noStrike" cap="none" normalizeH="0" baseline="0" dirty="0" smtClean="0">
                <a:ln>
                  <a:noFill/>
                </a:ln>
                <a:solidFill>
                  <a:srgbClr val="002060"/>
                </a:solidFill>
                <a:effectLst/>
                <a:latin typeface="Georgia" pitchFamily="18" charset="0"/>
                <a:ea typeface="DejaVu Sans"/>
                <a:cs typeface="Calibri" pitchFamily="34" charset="0"/>
              </a:rPr>
              <a:t>How long will a 4.6 kW element take to heat the water in a HWS by 50 degrees </a:t>
            </a:r>
            <a:r>
              <a:rPr kumimoji="0" lang="en-AU" sz="1600" b="1" i="0" u="none" strike="noStrike" cap="none" normalizeH="0" baseline="0" dirty="0" err="1" smtClean="0">
                <a:ln>
                  <a:noFill/>
                </a:ln>
                <a:solidFill>
                  <a:srgbClr val="002060"/>
                </a:solidFill>
                <a:effectLst/>
                <a:latin typeface="Georgia" pitchFamily="18" charset="0"/>
                <a:ea typeface="DejaVu Sans"/>
                <a:cs typeface="Calibri" pitchFamily="34" charset="0"/>
              </a:rPr>
              <a:t>Celcius</a:t>
            </a:r>
            <a:r>
              <a:rPr kumimoji="0" lang="en-AU" sz="1600" b="1" i="0" u="none" strike="noStrike" cap="none" normalizeH="0" baseline="0" dirty="0" smtClean="0">
                <a:ln>
                  <a:noFill/>
                </a:ln>
                <a:solidFill>
                  <a:srgbClr val="002060"/>
                </a:solidFill>
                <a:effectLst/>
                <a:latin typeface="Georgia" pitchFamily="18" charset="0"/>
                <a:ea typeface="DejaVu Sans"/>
                <a:cs typeface="Calibri" pitchFamily="34" charset="0"/>
              </a:rPr>
              <a:t> if the energy input required is 50 MJ?</a:t>
            </a:r>
            <a:endParaRPr kumimoji="0" lang="en-AU" sz="1600" b="1" i="0" u="none" strike="noStrike" cap="none" normalizeH="0" baseline="0" dirty="0" smtClean="0">
              <a:ln>
                <a:noFill/>
              </a:ln>
              <a:solidFill>
                <a:srgbClr val="002060"/>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179512" y="1340768"/>
          <a:ext cx="8964488" cy="3672408"/>
        </p:xfrm>
        <a:graphic>
          <a:graphicData uri="http://schemas.openxmlformats.org/drawingml/2006/table">
            <a:tbl>
              <a:tblPr/>
              <a:tblGrid>
                <a:gridCol w="8964488"/>
              </a:tblGrid>
              <a:tr h="524630">
                <a:tc>
                  <a:txBody>
                    <a:bodyPr/>
                    <a:lstStyle/>
                    <a:p>
                      <a:pPr>
                        <a:spcAft>
                          <a:spcPts val="0"/>
                        </a:spcAft>
                      </a:pPr>
                      <a:r>
                        <a:rPr lang="en-AU" sz="1800" b="1" dirty="0">
                          <a:solidFill>
                            <a:srgbClr val="7030A0"/>
                          </a:solidFill>
                          <a:latin typeface="Georgia"/>
                          <a:ea typeface="Times New Roman"/>
                          <a:cs typeface="Times New Roman"/>
                        </a:rPr>
                        <a:t>Energy</a:t>
                      </a:r>
                      <a:endParaRPr lang="en-AU" sz="1800" b="1" dirty="0">
                        <a:solidFill>
                          <a:srgbClr val="7030A0"/>
                        </a:solidFill>
                        <a:latin typeface="Courier New"/>
                        <a:ea typeface="Times New Roman"/>
                        <a:cs typeface="Times New Roman"/>
                      </a:endParaRPr>
                    </a:p>
                  </a:txBody>
                  <a:tcPr marL="68580" marR="68580" marT="0" marB="0">
                    <a:lnL>
                      <a:noFill/>
                    </a:lnL>
                    <a:lnR>
                      <a:noFill/>
                    </a:lnR>
                    <a:lnT>
                      <a:noFill/>
                    </a:lnT>
                    <a:lnB>
                      <a:noFill/>
                    </a:lnB>
                  </a:tcPr>
                </a:tc>
              </a:tr>
              <a:tr h="3147778">
                <a:tc>
                  <a:txBody>
                    <a:bodyPr/>
                    <a:lstStyle/>
                    <a:p>
                      <a:pPr>
                        <a:spcAft>
                          <a:spcPts val="0"/>
                        </a:spcAft>
                      </a:pPr>
                      <a:endParaRPr lang="en-AU" sz="1600" b="1" dirty="0">
                        <a:latin typeface="Georgia"/>
                        <a:ea typeface="Times New Roman"/>
                        <a:cs typeface="Times New Roman"/>
                      </a:endParaRPr>
                    </a:p>
                    <a:p>
                      <a:pPr>
                        <a:spcAft>
                          <a:spcPts val="0"/>
                        </a:spcAft>
                      </a:pPr>
                      <a:r>
                        <a:rPr lang="en-AU" sz="1600" b="1" dirty="0">
                          <a:latin typeface="Georgia"/>
                          <a:ea typeface="Times New Roman"/>
                          <a:cs typeface="Times New Roman"/>
                        </a:rPr>
                        <a:t>Energy is the ability to do work. </a:t>
                      </a:r>
                      <a:endParaRPr lang="en-AU" sz="1600" b="1" dirty="0" smtClean="0">
                        <a:latin typeface="Georgia"/>
                        <a:ea typeface="Times New Roman"/>
                        <a:cs typeface="Times New Roman"/>
                      </a:endParaRPr>
                    </a:p>
                    <a:p>
                      <a:pPr>
                        <a:spcAft>
                          <a:spcPts val="0"/>
                        </a:spcAft>
                      </a:pPr>
                      <a:endParaRPr lang="en-AU" sz="1600" b="1" dirty="0" smtClean="0">
                        <a:latin typeface="Georgia"/>
                        <a:ea typeface="Times New Roman"/>
                        <a:cs typeface="Times New Roman"/>
                      </a:endParaRPr>
                    </a:p>
                    <a:p>
                      <a:pPr>
                        <a:spcAft>
                          <a:spcPts val="0"/>
                        </a:spcAft>
                      </a:pPr>
                      <a:r>
                        <a:rPr lang="en-AU" sz="1600" b="1" dirty="0" smtClean="0">
                          <a:latin typeface="Georgia"/>
                          <a:ea typeface="Times New Roman"/>
                          <a:cs typeface="Times New Roman"/>
                        </a:rPr>
                        <a:t>There </a:t>
                      </a:r>
                      <a:r>
                        <a:rPr lang="en-AU" sz="1600" b="1" dirty="0">
                          <a:latin typeface="Georgia"/>
                          <a:ea typeface="Times New Roman"/>
                          <a:cs typeface="Times New Roman"/>
                        </a:rPr>
                        <a:t>are two types of energy, kinetic and potential.</a:t>
                      </a:r>
                      <a:endParaRPr lang="en-AU" sz="1600" b="1" dirty="0">
                        <a:latin typeface="Courier New"/>
                        <a:ea typeface="Times New Roman"/>
                        <a:cs typeface="Times New Roman"/>
                      </a:endParaRPr>
                    </a:p>
                    <a:p>
                      <a:pPr>
                        <a:spcAft>
                          <a:spcPts val="0"/>
                        </a:spcAft>
                      </a:pPr>
                      <a:endParaRPr lang="en-AU" sz="1600" b="1" dirty="0" smtClean="0">
                        <a:latin typeface="Georgia"/>
                        <a:ea typeface="Times New Roman"/>
                        <a:cs typeface="Times New Roman"/>
                      </a:endParaRPr>
                    </a:p>
                    <a:p>
                      <a:pPr>
                        <a:spcAft>
                          <a:spcPts val="0"/>
                        </a:spcAft>
                      </a:pPr>
                      <a:r>
                        <a:rPr lang="en-AU" sz="1600" b="1" dirty="0" smtClean="0">
                          <a:latin typeface="Georgia"/>
                          <a:ea typeface="Times New Roman"/>
                          <a:cs typeface="Times New Roman"/>
                        </a:rPr>
                        <a:t>For </a:t>
                      </a:r>
                      <a:r>
                        <a:rPr lang="en-AU" sz="1600" b="1" dirty="0">
                          <a:latin typeface="Georgia"/>
                          <a:ea typeface="Times New Roman"/>
                          <a:cs typeface="Times New Roman"/>
                        </a:rPr>
                        <a:t>example water at the top of a fall has potential or stored energy (the energy of rest). As the water goes over the falls it becomes kinetic energy (or the energy of motion). </a:t>
                      </a:r>
                      <a:endParaRPr lang="en-AU" sz="1600" b="1" dirty="0" smtClean="0">
                        <a:latin typeface="Georgia"/>
                        <a:ea typeface="Times New Roman"/>
                        <a:cs typeface="Times New Roman"/>
                      </a:endParaRPr>
                    </a:p>
                    <a:p>
                      <a:pPr>
                        <a:spcAft>
                          <a:spcPts val="0"/>
                        </a:spcAft>
                      </a:pPr>
                      <a:endParaRPr lang="en-AU" sz="1600" b="1" dirty="0">
                        <a:latin typeface="Courier New"/>
                        <a:ea typeface="Times New Roman"/>
                        <a:cs typeface="Times New Roman"/>
                      </a:endParaRPr>
                    </a:p>
                    <a:p>
                      <a:pPr>
                        <a:spcAft>
                          <a:spcPts val="0"/>
                        </a:spcAft>
                      </a:pPr>
                      <a:r>
                        <a:rPr lang="en-AU" sz="1600" b="1" dirty="0">
                          <a:latin typeface="Georgia"/>
                          <a:ea typeface="Times New Roman"/>
                          <a:cs typeface="Times New Roman"/>
                        </a:rPr>
                        <a:t>Energy is available in the different forms of mechanical, electrical, chemical and </a:t>
                      </a:r>
                      <a:r>
                        <a:rPr lang="en-AU" sz="1600" b="1" i="1" dirty="0">
                          <a:latin typeface="Georgia"/>
                          <a:ea typeface="Times New Roman"/>
                          <a:cs typeface="Times New Roman"/>
                        </a:rPr>
                        <a:t>HEAT ENERGY.</a:t>
                      </a:r>
                      <a:endParaRPr lang="en-AU" sz="1600" b="1" dirty="0">
                        <a:latin typeface="Courier New"/>
                        <a:ea typeface="Times New Roman"/>
                        <a:cs typeface="Times New Roman"/>
                      </a:endParaRPr>
                    </a:p>
                  </a:txBody>
                  <a:tcPr marL="68580" marR="68580" marT="0" marB="0">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0" y="0"/>
          <a:ext cx="8856984" cy="3456385"/>
        </p:xfrm>
        <a:graphic>
          <a:graphicData uri="http://schemas.openxmlformats.org/drawingml/2006/table">
            <a:tbl>
              <a:tblPr/>
              <a:tblGrid>
                <a:gridCol w="8856984"/>
              </a:tblGrid>
              <a:tr h="361115">
                <a:tc>
                  <a:txBody>
                    <a:bodyPr/>
                    <a:lstStyle/>
                    <a:p>
                      <a:pPr>
                        <a:spcAft>
                          <a:spcPts val="0"/>
                        </a:spcAft>
                      </a:pPr>
                      <a:r>
                        <a:rPr lang="en-AU" sz="1800" b="1" dirty="0">
                          <a:solidFill>
                            <a:srgbClr val="0070C0"/>
                          </a:solidFill>
                          <a:latin typeface="Georgia"/>
                          <a:ea typeface="Times New Roman"/>
                          <a:cs typeface="Times New Roman"/>
                        </a:rPr>
                        <a:t>Temperature</a:t>
                      </a:r>
                      <a:endParaRPr lang="en-AU" sz="1800" b="1" dirty="0">
                        <a:solidFill>
                          <a:srgbClr val="0070C0"/>
                        </a:solidFill>
                        <a:latin typeface="Courier New"/>
                        <a:ea typeface="Times New Roman"/>
                        <a:cs typeface="Times New Roman"/>
                      </a:endParaRPr>
                    </a:p>
                  </a:txBody>
                  <a:tcPr marL="68580" marR="68580" marT="0" marB="0">
                    <a:lnL>
                      <a:noFill/>
                    </a:lnL>
                    <a:lnR>
                      <a:noFill/>
                    </a:lnR>
                    <a:lnT>
                      <a:noFill/>
                    </a:lnT>
                    <a:lnB>
                      <a:noFill/>
                    </a:lnB>
                  </a:tcPr>
                </a:tc>
              </a:tr>
              <a:tr h="1238108">
                <a:tc>
                  <a:txBody>
                    <a:bodyPr/>
                    <a:lstStyle/>
                    <a:p>
                      <a:pPr>
                        <a:spcAft>
                          <a:spcPts val="0"/>
                        </a:spcAft>
                      </a:pPr>
                      <a:endParaRPr lang="en-AU" sz="1600" b="1" dirty="0">
                        <a:latin typeface="Georgia"/>
                        <a:ea typeface="Times New Roman"/>
                        <a:cs typeface="Times New Roman"/>
                      </a:endParaRPr>
                    </a:p>
                    <a:p>
                      <a:pPr>
                        <a:spcAft>
                          <a:spcPts val="0"/>
                        </a:spcAft>
                      </a:pPr>
                      <a:r>
                        <a:rPr lang="en-AU" sz="1600" b="1" dirty="0">
                          <a:latin typeface="Georgia"/>
                          <a:ea typeface="Times New Roman"/>
                          <a:cs typeface="Times New Roman"/>
                        </a:rPr>
                        <a:t>The term temperature is used to indicate the condition of a body which determine if it will receive heat from another body or transfer heat to another body. Temperature is the degree of how hot or cold a body may be.</a:t>
                      </a:r>
                      <a:endParaRPr lang="en-AU" sz="1600" b="1" dirty="0">
                        <a:latin typeface="Courier New"/>
                        <a:ea typeface="Times New Roman"/>
                        <a:cs typeface="Times New Roman"/>
                      </a:endParaRPr>
                    </a:p>
                  </a:txBody>
                  <a:tcPr marL="68580" marR="68580" marT="0" marB="0">
                    <a:lnL>
                      <a:noFill/>
                    </a:lnL>
                    <a:lnR>
                      <a:noFill/>
                    </a:lnR>
                    <a:lnT>
                      <a:noFill/>
                    </a:lnT>
                    <a:lnB>
                      <a:noFill/>
                    </a:lnB>
                  </a:tcPr>
                </a:tc>
              </a:tr>
              <a:tr h="309527">
                <a:tc>
                  <a:txBody>
                    <a:bodyPr/>
                    <a:lstStyle/>
                    <a:p>
                      <a:pPr>
                        <a:spcAft>
                          <a:spcPts val="0"/>
                        </a:spcAft>
                      </a:pPr>
                      <a:endParaRPr lang="en-AU" sz="1600" b="1">
                        <a:latin typeface="Georgia"/>
                        <a:ea typeface="Times New Roman"/>
                        <a:cs typeface="Times New Roman"/>
                      </a:endParaRPr>
                    </a:p>
                  </a:txBody>
                  <a:tcPr marL="68580" marR="68580" marT="0" marB="0">
                    <a:lnL>
                      <a:noFill/>
                    </a:lnL>
                    <a:lnR>
                      <a:noFill/>
                    </a:lnR>
                    <a:lnT>
                      <a:noFill/>
                    </a:lnT>
                    <a:lnB>
                      <a:noFill/>
                    </a:lnB>
                  </a:tcPr>
                </a:tc>
              </a:tr>
              <a:tr h="928581">
                <a:tc>
                  <a:txBody>
                    <a:bodyPr/>
                    <a:lstStyle/>
                    <a:p>
                      <a:pPr>
                        <a:spcAft>
                          <a:spcPts val="0"/>
                        </a:spcAft>
                      </a:pPr>
                      <a:r>
                        <a:rPr lang="en-AU" sz="1600" b="1" dirty="0">
                          <a:latin typeface="Georgia"/>
                          <a:ea typeface="Times New Roman"/>
                          <a:cs typeface="Times New Roman"/>
                        </a:rPr>
                        <a:t>In the S.I. system the main scales are Centigrade and the Kelvin. Both scales use the same two fixed points which is the freezing point of water as the lower value and the boiling point of water (at normal atmospheric pressure) as the higher value</a:t>
                      </a:r>
                      <a:endParaRPr lang="en-AU" sz="1600" b="1" dirty="0">
                        <a:latin typeface="Courier New"/>
                        <a:ea typeface="Times New Roman"/>
                        <a:cs typeface="Times New Roman"/>
                      </a:endParaRPr>
                    </a:p>
                  </a:txBody>
                  <a:tcPr marL="68580" marR="68580" marT="0" marB="0">
                    <a:lnL>
                      <a:noFill/>
                    </a:lnL>
                    <a:lnR>
                      <a:noFill/>
                    </a:lnR>
                    <a:lnT>
                      <a:noFill/>
                    </a:lnT>
                    <a:lnB>
                      <a:noFill/>
                    </a:lnB>
                  </a:tcPr>
                </a:tc>
              </a:tr>
              <a:tr h="309527">
                <a:tc>
                  <a:txBody>
                    <a:bodyPr/>
                    <a:lstStyle/>
                    <a:p>
                      <a:pPr>
                        <a:spcAft>
                          <a:spcPts val="0"/>
                        </a:spcAft>
                      </a:pPr>
                      <a:endParaRPr lang="en-AU" sz="1600" b="1" dirty="0">
                        <a:latin typeface="Georgia"/>
                        <a:ea typeface="Times New Roman"/>
                        <a:cs typeface="Times New Roman"/>
                      </a:endParaRPr>
                    </a:p>
                  </a:txBody>
                  <a:tcPr marL="68580" marR="68580" marT="0" marB="0">
                    <a:lnL>
                      <a:noFill/>
                    </a:lnL>
                    <a:lnR>
                      <a:noFill/>
                    </a:lnR>
                    <a:lnT>
                      <a:noFill/>
                    </a:lnT>
                    <a:lnB>
                      <a:noFill/>
                    </a:lnB>
                  </a:tcPr>
                </a:tc>
              </a:tr>
              <a:tr h="309527">
                <a:tc>
                  <a:txBody>
                    <a:bodyPr/>
                    <a:lstStyle/>
                    <a:p>
                      <a:pPr>
                        <a:spcAft>
                          <a:spcPts val="0"/>
                        </a:spcAft>
                      </a:pPr>
                      <a:r>
                        <a:rPr lang="en-AU" sz="1600" b="1" dirty="0">
                          <a:latin typeface="Georgia"/>
                          <a:ea typeface="Times New Roman"/>
                          <a:cs typeface="Times New Roman"/>
                        </a:rPr>
                        <a:t>The scales may extend above and below the fixed points as required.</a:t>
                      </a:r>
                      <a:endParaRPr lang="en-AU" sz="1600" b="1" dirty="0">
                        <a:latin typeface="Courier New"/>
                        <a:ea typeface="Times New Roman"/>
                        <a:cs typeface="Times New Roman"/>
                      </a:endParaRPr>
                    </a:p>
                  </a:txBody>
                  <a:tcPr marL="68580" marR="68580" marT="0" marB="0">
                    <a:lnL>
                      <a:noFill/>
                    </a:lnL>
                    <a:lnR>
                      <a:noFill/>
                    </a:lnR>
                    <a:lnT>
                      <a:noFill/>
                    </a:lnT>
                    <a:lnB>
                      <a:noFill/>
                    </a:lnB>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65252440"/>
              </p:ext>
            </p:extLst>
          </p:nvPr>
        </p:nvGraphicFramePr>
        <p:xfrm>
          <a:off x="179512" y="3573016"/>
          <a:ext cx="8568951" cy="3174760"/>
        </p:xfrm>
        <a:graphic>
          <a:graphicData uri="http://schemas.openxmlformats.org/drawingml/2006/table">
            <a:tbl>
              <a:tblPr/>
              <a:tblGrid>
                <a:gridCol w="2856317"/>
                <a:gridCol w="2856317"/>
                <a:gridCol w="2856317"/>
              </a:tblGrid>
              <a:tr h="561662">
                <a:tc gridSpan="3">
                  <a:txBody>
                    <a:bodyPr/>
                    <a:lstStyle/>
                    <a:p>
                      <a:pPr algn="ctr">
                        <a:spcBef>
                          <a:spcPts val="1200"/>
                        </a:spcBef>
                        <a:spcAft>
                          <a:spcPts val="0"/>
                        </a:spcAft>
                      </a:pPr>
                      <a:endParaRPr lang="en-AU" sz="1600" b="1" dirty="0" smtClean="0">
                        <a:solidFill>
                          <a:srgbClr val="0070C0"/>
                        </a:solidFill>
                        <a:latin typeface="Georgia"/>
                        <a:ea typeface="Times New Roman"/>
                        <a:cs typeface="Times New Roman"/>
                      </a:endParaRPr>
                    </a:p>
                    <a:p>
                      <a:pPr algn="ctr">
                        <a:spcBef>
                          <a:spcPts val="1200"/>
                        </a:spcBef>
                        <a:spcAft>
                          <a:spcPts val="0"/>
                        </a:spcAft>
                      </a:pPr>
                      <a:r>
                        <a:rPr lang="en-AU" sz="1600" b="1" dirty="0" smtClean="0">
                          <a:solidFill>
                            <a:srgbClr val="0070C0"/>
                          </a:solidFill>
                          <a:latin typeface="Georgia"/>
                          <a:ea typeface="Times New Roman"/>
                          <a:cs typeface="Times New Roman"/>
                        </a:rPr>
                        <a:t>Table </a:t>
                      </a:r>
                      <a:r>
                        <a:rPr lang="en-AU" sz="1600" b="1" dirty="0">
                          <a:solidFill>
                            <a:srgbClr val="0070C0"/>
                          </a:solidFill>
                          <a:latin typeface="Georgia"/>
                          <a:ea typeface="Times New Roman"/>
                          <a:cs typeface="Times New Roman"/>
                        </a:rPr>
                        <a:t>1: Comparisons between Kelvin and Centigrade</a:t>
                      </a:r>
                      <a:endParaRPr lang="en-AU" sz="1600" b="1" dirty="0">
                        <a:solidFill>
                          <a:srgbClr val="0070C0"/>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AU"/>
                    </a:p>
                  </a:txBody>
                  <a:tcPr/>
                </a:tc>
                <a:tc hMerge="1">
                  <a:txBody>
                    <a:bodyPr/>
                    <a:lstStyle/>
                    <a:p>
                      <a:endParaRPr lang="en-AU"/>
                    </a:p>
                  </a:txBody>
                  <a:tcPr/>
                </a:tc>
              </a:tr>
              <a:tr h="633670">
                <a:tc>
                  <a:txBody>
                    <a:bodyPr/>
                    <a:lstStyle/>
                    <a:p>
                      <a:pPr algn="ctr">
                        <a:spcAft>
                          <a:spcPts val="0"/>
                        </a:spcAft>
                      </a:pPr>
                      <a:endParaRPr lang="en-AU" sz="1600" b="1" dirty="0" smtClean="0">
                        <a:solidFill>
                          <a:srgbClr val="002060"/>
                        </a:solidFill>
                        <a:latin typeface="Georgia"/>
                        <a:ea typeface="Times New Roman"/>
                        <a:cs typeface="Times New Roman"/>
                      </a:endParaRPr>
                    </a:p>
                    <a:p>
                      <a:pPr algn="ctr">
                        <a:spcAft>
                          <a:spcPts val="0"/>
                        </a:spcAft>
                      </a:pPr>
                      <a:r>
                        <a:rPr lang="en-AU" sz="1600" b="1" dirty="0" smtClean="0">
                          <a:solidFill>
                            <a:srgbClr val="002060"/>
                          </a:solidFill>
                          <a:latin typeface="Georgia"/>
                          <a:ea typeface="Times New Roman"/>
                          <a:cs typeface="Times New Roman"/>
                        </a:rPr>
                        <a:t>Kelvin </a:t>
                      </a:r>
                      <a:r>
                        <a:rPr lang="en-AU" sz="1600" b="1" dirty="0">
                          <a:solidFill>
                            <a:srgbClr val="002060"/>
                          </a:solidFill>
                          <a:latin typeface="Georgia"/>
                          <a:ea typeface="Times New Roman"/>
                          <a:cs typeface="Times New Roman"/>
                        </a:rPr>
                        <a:t>Scale in </a:t>
                      </a:r>
                      <a:r>
                        <a:rPr lang="en-AU" sz="1600" b="1" baseline="30000" dirty="0">
                          <a:solidFill>
                            <a:srgbClr val="002060"/>
                          </a:solidFill>
                          <a:latin typeface="Georgia"/>
                          <a:ea typeface="Times New Roman"/>
                          <a:cs typeface="Times New Roman"/>
                        </a:rPr>
                        <a:t>O</a:t>
                      </a:r>
                      <a:r>
                        <a:rPr lang="en-AU" sz="1600" b="1" dirty="0">
                          <a:solidFill>
                            <a:srgbClr val="002060"/>
                          </a:solidFill>
                          <a:latin typeface="Georgia"/>
                          <a:ea typeface="Times New Roman"/>
                          <a:cs typeface="Times New Roman"/>
                        </a:rPr>
                        <a:t>K</a:t>
                      </a:r>
                      <a:endParaRPr lang="en-AU" sz="1600" b="1" dirty="0">
                        <a:solidFill>
                          <a:srgbClr val="002060"/>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AU" sz="1600" b="1" dirty="0" smtClean="0">
                        <a:solidFill>
                          <a:srgbClr val="7030A0"/>
                        </a:solidFill>
                        <a:latin typeface="Georgia"/>
                        <a:ea typeface="Times New Roman"/>
                        <a:cs typeface="Times New Roman"/>
                      </a:endParaRPr>
                    </a:p>
                    <a:p>
                      <a:pPr algn="ctr">
                        <a:spcAft>
                          <a:spcPts val="0"/>
                        </a:spcAft>
                      </a:pPr>
                      <a:r>
                        <a:rPr lang="en-AU" sz="1600" b="1" dirty="0" smtClean="0">
                          <a:solidFill>
                            <a:srgbClr val="7030A0"/>
                          </a:solidFill>
                          <a:latin typeface="Georgia"/>
                          <a:ea typeface="Times New Roman"/>
                          <a:cs typeface="Times New Roman"/>
                        </a:rPr>
                        <a:t>Condition</a:t>
                      </a:r>
                      <a:endParaRPr lang="en-AU" sz="1600" b="1" dirty="0">
                        <a:solidFill>
                          <a:srgbClr val="7030A0"/>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AU" sz="1600" b="1" dirty="0" smtClean="0">
                        <a:solidFill>
                          <a:srgbClr val="C00000"/>
                        </a:solidFill>
                        <a:latin typeface="Georgia"/>
                        <a:ea typeface="Times New Roman"/>
                        <a:cs typeface="Times New Roman"/>
                      </a:endParaRPr>
                    </a:p>
                    <a:p>
                      <a:pPr algn="ctr">
                        <a:spcAft>
                          <a:spcPts val="0"/>
                        </a:spcAft>
                      </a:pPr>
                      <a:r>
                        <a:rPr lang="en-AU" sz="1600" b="1" dirty="0" smtClean="0">
                          <a:solidFill>
                            <a:srgbClr val="C00000"/>
                          </a:solidFill>
                          <a:latin typeface="Georgia"/>
                          <a:ea typeface="Times New Roman"/>
                          <a:cs typeface="Times New Roman"/>
                        </a:rPr>
                        <a:t>Centigrade </a:t>
                      </a:r>
                      <a:r>
                        <a:rPr lang="en-AU" sz="1600" b="1" dirty="0">
                          <a:solidFill>
                            <a:srgbClr val="C00000"/>
                          </a:solidFill>
                          <a:latin typeface="Georgia"/>
                          <a:ea typeface="Times New Roman"/>
                          <a:cs typeface="Times New Roman"/>
                        </a:rPr>
                        <a:t>Scale in </a:t>
                      </a:r>
                      <a:r>
                        <a:rPr lang="en-AU" sz="1600" b="1" baseline="30000" dirty="0">
                          <a:solidFill>
                            <a:srgbClr val="C00000"/>
                          </a:solidFill>
                          <a:latin typeface="Georgia"/>
                          <a:ea typeface="Times New Roman"/>
                          <a:cs typeface="Times New Roman"/>
                        </a:rPr>
                        <a:t>O</a:t>
                      </a:r>
                      <a:r>
                        <a:rPr lang="en-AU" sz="1600" b="1" dirty="0">
                          <a:solidFill>
                            <a:srgbClr val="C00000"/>
                          </a:solidFill>
                          <a:latin typeface="Georgia"/>
                          <a:ea typeface="Times New Roman"/>
                          <a:cs typeface="Times New Roman"/>
                        </a:rPr>
                        <a:t>C</a:t>
                      </a:r>
                      <a:endParaRPr lang="en-AU" sz="1600" b="1" dirty="0">
                        <a:solidFill>
                          <a:srgbClr val="C00000"/>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3670">
                <a:tc>
                  <a:txBody>
                    <a:bodyPr/>
                    <a:lstStyle/>
                    <a:p>
                      <a:pPr algn="ctr">
                        <a:spcAft>
                          <a:spcPts val="0"/>
                        </a:spcAft>
                      </a:pPr>
                      <a:endParaRPr lang="en-AU" sz="1600" b="1" dirty="0">
                        <a:solidFill>
                          <a:srgbClr val="002060"/>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AU" sz="1600" b="1" dirty="0">
                        <a:solidFill>
                          <a:srgbClr val="7030A0"/>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AU" sz="1600" b="1" dirty="0">
                        <a:solidFill>
                          <a:srgbClr val="C00000"/>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3670">
                <a:tc>
                  <a:txBody>
                    <a:bodyPr/>
                    <a:lstStyle/>
                    <a:p>
                      <a:pPr algn="ctr">
                        <a:spcAft>
                          <a:spcPts val="0"/>
                        </a:spcAft>
                      </a:pPr>
                      <a:endParaRPr lang="en-AU" sz="1600" b="1" dirty="0">
                        <a:solidFill>
                          <a:srgbClr val="002060"/>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AU" sz="1600" b="1" dirty="0">
                        <a:solidFill>
                          <a:srgbClr val="7030A0"/>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AU" sz="1600" b="1" dirty="0">
                        <a:solidFill>
                          <a:srgbClr val="C00000"/>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3670">
                <a:tc>
                  <a:txBody>
                    <a:bodyPr/>
                    <a:lstStyle/>
                    <a:p>
                      <a:pPr algn="ctr">
                        <a:spcAft>
                          <a:spcPts val="0"/>
                        </a:spcAft>
                      </a:pPr>
                      <a:endParaRPr lang="en-AU" sz="1600" b="1" dirty="0" smtClean="0">
                        <a:solidFill>
                          <a:srgbClr val="002060"/>
                        </a:solidFill>
                        <a:latin typeface="Georgia"/>
                        <a:ea typeface="Times New Roman"/>
                        <a:cs typeface="Times New Roman"/>
                      </a:endParaRPr>
                    </a:p>
                    <a:p>
                      <a:pPr algn="ctr">
                        <a:spcAft>
                          <a:spcPts val="0"/>
                        </a:spcAft>
                      </a:pPr>
                      <a:r>
                        <a:rPr lang="en-AU" sz="1600" b="1" dirty="0" smtClean="0">
                          <a:solidFill>
                            <a:srgbClr val="002060"/>
                          </a:solidFill>
                          <a:latin typeface="Georgia"/>
                          <a:ea typeface="Times New Roman"/>
                          <a:cs typeface="Times New Roman"/>
                        </a:rPr>
                        <a:t>0</a:t>
                      </a:r>
                      <a:endParaRPr lang="en-AU" sz="1600" b="1" dirty="0">
                        <a:solidFill>
                          <a:srgbClr val="002060"/>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AU" sz="1600" b="1" dirty="0" smtClean="0">
                        <a:solidFill>
                          <a:srgbClr val="7030A0"/>
                        </a:solidFill>
                        <a:latin typeface="Georgia"/>
                        <a:ea typeface="Times New Roman"/>
                        <a:cs typeface="Times New Roman"/>
                      </a:endParaRPr>
                    </a:p>
                    <a:p>
                      <a:pPr algn="ctr">
                        <a:spcAft>
                          <a:spcPts val="0"/>
                        </a:spcAft>
                      </a:pPr>
                      <a:r>
                        <a:rPr lang="en-AU" sz="1600" b="1" dirty="0" smtClean="0">
                          <a:solidFill>
                            <a:srgbClr val="7030A0"/>
                          </a:solidFill>
                          <a:latin typeface="Georgia"/>
                          <a:ea typeface="Times New Roman"/>
                          <a:cs typeface="Times New Roman"/>
                        </a:rPr>
                        <a:t>Absolute </a:t>
                      </a:r>
                      <a:r>
                        <a:rPr lang="en-AU" sz="1600" b="1" dirty="0">
                          <a:solidFill>
                            <a:srgbClr val="7030A0"/>
                          </a:solidFill>
                          <a:latin typeface="Georgia"/>
                          <a:ea typeface="Times New Roman"/>
                          <a:cs typeface="Times New Roman"/>
                        </a:rPr>
                        <a:t>Zero</a:t>
                      </a:r>
                      <a:endParaRPr lang="en-AU" sz="1600" b="1" dirty="0">
                        <a:solidFill>
                          <a:srgbClr val="7030A0"/>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AU" sz="1600" b="1" dirty="0" smtClean="0">
                        <a:solidFill>
                          <a:srgbClr val="C00000"/>
                        </a:solidFill>
                        <a:latin typeface="Georgia"/>
                        <a:ea typeface="Times New Roman"/>
                        <a:cs typeface="Times New Roman"/>
                      </a:endParaRPr>
                    </a:p>
                    <a:p>
                      <a:pPr algn="ctr">
                        <a:spcAft>
                          <a:spcPts val="0"/>
                        </a:spcAft>
                      </a:pPr>
                      <a:r>
                        <a:rPr lang="en-AU" sz="1600" b="1" dirty="0" smtClean="0">
                          <a:solidFill>
                            <a:srgbClr val="C00000"/>
                          </a:solidFill>
                          <a:latin typeface="Georgia"/>
                          <a:ea typeface="Times New Roman"/>
                          <a:cs typeface="Times New Roman"/>
                        </a:rPr>
                        <a:t>-</a:t>
                      </a:r>
                      <a:r>
                        <a:rPr lang="en-AU" sz="1600" b="1" dirty="0">
                          <a:solidFill>
                            <a:srgbClr val="C00000"/>
                          </a:solidFill>
                          <a:latin typeface="Georgia"/>
                          <a:ea typeface="Times New Roman"/>
                          <a:cs typeface="Times New Roman"/>
                        </a:rPr>
                        <a:t>273.15</a:t>
                      </a:r>
                      <a:endParaRPr lang="en-AU" sz="1600" b="1" dirty="0">
                        <a:solidFill>
                          <a:srgbClr val="C00000"/>
                        </a:solidFill>
                        <a:latin typeface="Courier New"/>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1505" name="Rectangle 1"/>
          <p:cNvSpPr>
            <a:spLocks noChangeArrowheads="1"/>
          </p:cNvSpPr>
          <p:nvPr/>
        </p:nvSpPr>
        <p:spPr bwMode="auto">
          <a:xfrm>
            <a:off x="179512" y="160566"/>
            <a:ext cx="871195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 name="TextBox 5"/>
          <p:cNvSpPr txBox="1"/>
          <p:nvPr/>
        </p:nvSpPr>
        <p:spPr>
          <a:xfrm>
            <a:off x="971600" y="5485318"/>
            <a:ext cx="1287760" cy="369332"/>
          </a:xfrm>
          <a:prstGeom prst="rect">
            <a:avLst/>
          </a:prstGeom>
          <a:noFill/>
        </p:spPr>
        <p:txBody>
          <a:bodyPr wrap="square" rtlCol="0">
            <a:spAutoFit/>
          </a:bodyPr>
          <a:lstStyle/>
          <a:p>
            <a:pPr algn="ctr">
              <a:spcAft>
                <a:spcPts val="0"/>
              </a:spcAft>
            </a:pPr>
            <a:r>
              <a:rPr lang="en-AU" b="1" dirty="0">
                <a:solidFill>
                  <a:srgbClr val="002060"/>
                </a:solidFill>
                <a:latin typeface="Georgia"/>
                <a:ea typeface="Times New Roman"/>
                <a:cs typeface="Times New Roman"/>
              </a:rPr>
              <a:t>273.15</a:t>
            </a:r>
            <a:endParaRPr lang="en-AU" b="1" dirty="0">
              <a:solidFill>
                <a:srgbClr val="002060"/>
              </a:solidFill>
              <a:latin typeface="Courier New"/>
              <a:ea typeface="Times New Roman"/>
              <a:cs typeface="Times New Roman"/>
            </a:endParaRPr>
          </a:p>
        </p:txBody>
      </p:sp>
      <p:sp>
        <p:nvSpPr>
          <p:cNvPr id="7" name="TextBox 6"/>
          <p:cNvSpPr txBox="1"/>
          <p:nvPr/>
        </p:nvSpPr>
        <p:spPr>
          <a:xfrm>
            <a:off x="3527884" y="5494640"/>
            <a:ext cx="2016224" cy="369332"/>
          </a:xfrm>
          <a:prstGeom prst="rect">
            <a:avLst/>
          </a:prstGeom>
          <a:noFill/>
        </p:spPr>
        <p:txBody>
          <a:bodyPr wrap="square" rtlCol="0">
            <a:spAutoFit/>
          </a:bodyPr>
          <a:lstStyle/>
          <a:p>
            <a:pPr algn="ctr">
              <a:spcAft>
                <a:spcPts val="0"/>
              </a:spcAft>
            </a:pPr>
            <a:r>
              <a:rPr lang="en-AU" b="1" dirty="0">
                <a:solidFill>
                  <a:srgbClr val="7030A0"/>
                </a:solidFill>
                <a:latin typeface="Georgia"/>
                <a:ea typeface="Times New Roman"/>
                <a:cs typeface="Times New Roman"/>
              </a:rPr>
              <a:t>Freezing Point</a:t>
            </a:r>
            <a:endParaRPr lang="en-AU" b="1" dirty="0">
              <a:solidFill>
                <a:srgbClr val="7030A0"/>
              </a:solidFill>
              <a:latin typeface="Courier New"/>
              <a:ea typeface="Times New Roman"/>
              <a:cs typeface="Times New Roman"/>
            </a:endParaRPr>
          </a:p>
        </p:txBody>
      </p:sp>
      <p:sp>
        <p:nvSpPr>
          <p:cNvPr id="8" name="TextBox 7"/>
          <p:cNvSpPr txBox="1"/>
          <p:nvPr/>
        </p:nvSpPr>
        <p:spPr>
          <a:xfrm>
            <a:off x="6516216" y="5495344"/>
            <a:ext cx="1584176" cy="369332"/>
          </a:xfrm>
          <a:prstGeom prst="rect">
            <a:avLst/>
          </a:prstGeom>
          <a:noFill/>
        </p:spPr>
        <p:txBody>
          <a:bodyPr wrap="square" rtlCol="0">
            <a:spAutoFit/>
          </a:bodyPr>
          <a:lstStyle/>
          <a:p>
            <a:pPr algn="ctr">
              <a:spcAft>
                <a:spcPts val="0"/>
              </a:spcAft>
            </a:pPr>
            <a:r>
              <a:rPr lang="en-AU" b="1" dirty="0">
                <a:solidFill>
                  <a:srgbClr val="C00000"/>
                </a:solidFill>
                <a:latin typeface="Georgia"/>
                <a:ea typeface="Times New Roman"/>
                <a:cs typeface="Times New Roman"/>
              </a:rPr>
              <a:t>0</a:t>
            </a:r>
            <a:endParaRPr lang="en-AU" b="1" dirty="0">
              <a:solidFill>
                <a:srgbClr val="C00000"/>
              </a:solidFill>
              <a:latin typeface="Courier New"/>
              <a:ea typeface="Times New Roman"/>
              <a:cs typeface="Times New Roman"/>
            </a:endParaRPr>
          </a:p>
        </p:txBody>
      </p:sp>
      <p:sp>
        <p:nvSpPr>
          <p:cNvPr id="9" name="TextBox 8"/>
          <p:cNvSpPr txBox="1"/>
          <p:nvPr/>
        </p:nvSpPr>
        <p:spPr>
          <a:xfrm>
            <a:off x="819200" y="4935870"/>
            <a:ext cx="1440160" cy="369332"/>
          </a:xfrm>
          <a:prstGeom prst="rect">
            <a:avLst/>
          </a:prstGeom>
          <a:noFill/>
        </p:spPr>
        <p:txBody>
          <a:bodyPr wrap="square" rtlCol="0">
            <a:spAutoFit/>
          </a:bodyPr>
          <a:lstStyle/>
          <a:p>
            <a:pPr algn="ctr">
              <a:spcAft>
                <a:spcPts val="0"/>
              </a:spcAft>
            </a:pPr>
            <a:r>
              <a:rPr lang="en-AU" b="1" dirty="0">
                <a:solidFill>
                  <a:srgbClr val="002060"/>
                </a:solidFill>
                <a:latin typeface="Georgia"/>
                <a:ea typeface="Times New Roman"/>
                <a:cs typeface="Times New Roman"/>
              </a:rPr>
              <a:t>373.15</a:t>
            </a:r>
            <a:endParaRPr lang="en-AU" b="1" dirty="0">
              <a:solidFill>
                <a:srgbClr val="002060"/>
              </a:solidFill>
              <a:latin typeface="Courier New"/>
              <a:ea typeface="Times New Roman"/>
              <a:cs typeface="Times New Roman"/>
            </a:endParaRPr>
          </a:p>
        </p:txBody>
      </p:sp>
      <p:sp>
        <p:nvSpPr>
          <p:cNvPr id="10" name="TextBox 9"/>
          <p:cNvSpPr txBox="1"/>
          <p:nvPr/>
        </p:nvSpPr>
        <p:spPr>
          <a:xfrm>
            <a:off x="3539308" y="4941168"/>
            <a:ext cx="2088232" cy="369332"/>
          </a:xfrm>
          <a:prstGeom prst="rect">
            <a:avLst/>
          </a:prstGeom>
          <a:noFill/>
        </p:spPr>
        <p:txBody>
          <a:bodyPr wrap="square" rtlCol="0">
            <a:spAutoFit/>
          </a:bodyPr>
          <a:lstStyle/>
          <a:p>
            <a:pPr algn="ctr">
              <a:spcAft>
                <a:spcPts val="0"/>
              </a:spcAft>
            </a:pPr>
            <a:r>
              <a:rPr lang="en-AU" b="1" dirty="0">
                <a:solidFill>
                  <a:srgbClr val="7030A0"/>
                </a:solidFill>
                <a:latin typeface="Georgia"/>
                <a:ea typeface="Times New Roman"/>
                <a:cs typeface="Times New Roman"/>
              </a:rPr>
              <a:t>Boiling Point</a:t>
            </a:r>
            <a:endParaRPr lang="en-AU" b="1" dirty="0">
              <a:solidFill>
                <a:srgbClr val="7030A0"/>
              </a:solidFill>
              <a:latin typeface="Courier New"/>
              <a:ea typeface="Times New Roman"/>
              <a:cs typeface="Times New Roman"/>
            </a:endParaRPr>
          </a:p>
        </p:txBody>
      </p:sp>
      <p:sp>
        <p:nvSpPr>
          <p:cNvPr id="11" name="TextBox 10"/>
          <p:cNvSpPr txBox="1"/>
          <p:nvPr/>
        </p:nvSpPr>
        <p:spPr>
          <a:xfrm>
            <a:off x="6516216" y="4935870"/>
            <a:ext cx="1584176" cy="369332"/>
          </a:xfrm>
          <a:prstGeom prst="rect">
            <a:avLst/>
          </a:prstGeom>
          <a:noFill/>
        </p:spPr>
        <p:txBody>
          <a:bodyPr wrap="square" rtlCol="0">
            <a:spAutoFit/>
          </a:bodyPr>
          <a:lstStyle/>
          <a:p>
            <a:pPr algn="ctr">
              <a:spcAft>
                <a:spcPts val="0"/>
              </a:spcAft>
            </a:pPr>
            <a:r>
              <a:rPr lang="en-AU" b="1" dirty="0">
                <a:solidFill>
                  <a:srgbClr val="C00000"/>
                </a:solidFill>
                <a:latin typeface="Georgia"/>
                <a:ea typeface="Times New Roman"/>
                <a:cs typeface="Times New Roman"/>
              </a:rPr>
              <a:t>100</a:t>
            </a:r>
            <a:endParaRPr lang="en-AU" b="1" dirty="0">
              <a:solidFill>
                <a:srgbClr val="C00000"/>
              </a:solidFill>
              <a:latin typeface="Courier New"/>
              <a:ea typeface="Times New Roman"/>
              <a:cs typeface="Times New Roma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0" y="1412776"/>
          <a:ext cx="9144000" cy="4104456"/>
        </p:xfrm>
        <a:graphic>
          <a:graphicData uri="http://schemas.openxmlformats.org/drawingml/2006/table">
            <a:tbl>
              <a:tblPr/>
              <a:tblGrid>
                <a:gridCol w="9144000"/>
              </a:tblGrid>
              <a:tr h="4104456">
                <a:tc>
                  <a:txBody>
                    <a:bodyPr/>
                    <a:lstStyle/>
                    <a:p>
                      <a:pPr>
                        <a:spcAft>
                          <a:spcPts val="0"/>
                        </a:spcAft>
                      </a:pPr>
                      <a:endParaRPr lang="en-US" sz="1600" b="1" dirty="0" smtClean="0">
                        <a:latin typeface="Georgia"/>
                        <a:ea typeface="Times New Roman"/>
                        <a:cs typeface="Times New Roman"/>
                      </a:endParaRPr>
                    </a:p>
                    <a:p>
                      <a:pPr>
                        <a:spcAft>
                          <a:spcPts val="0"/>
                        </a:spcAft>
                      </a:pPr>
                      <a:endParaRPr lang="en-US" sz="1600" b="1" dirty="0" smtClean="0">
                        <a:latin typeface="Georgia"/>
                        <a:ea typeface="Times New Roman"/>
                        <a:cs typeface="Times New Roman"/>
                      </a:endParaRPr>
                    </a:p>
                    <a:p>
                      <a:pPr>
                        <a:spcAft>
                          <a:spcPts val="0"/>
                        </a:spcAft>
                      </a:pPr>
                      <a:endParaRPr lang="en-US" sz="1600" b="1" dirty="0" smtClean="0">
                        <a:latin typeface="Georgia"/>
                        <a:ea typeface="Times New Roman"/>
                        <a:cs typeface="Times New Roman"/>
                      </a:endParaRPr>
                    </a:p>
                    <a:p>
                      <a:pPr>
                        <a:spcAft>
                          <a:spcPts val="0"/>
                        </a:spcAft>
                      </a:pPr>
                      <a:r>
                        <a:rPr lang="en-AU" sz="1600" b="1" dirty="0" smtClean="0">
                          <a:latin typeface="Georgia"/>
                          <a:ea typeface="Times New Roman"/>
                          <a:cs typeface="Times New Roman"/>
                        </a:rPr>
                        <a:t>Note</a:t>
                      </a:r>
                      <a:r>
                        <a:rPr lang="en-AU" sz="1600" b="1" dirty="0">
                          <a:latin typeface="Georgia"/>
                          <a:ea typeface="Times New Roman"/>
                          <a:cs typeface="Times New Roman"/>
                        </a:rPr>
                        <a:t>: for a point of discussion which is correct Celsius or centigrade</a:t>
                      </a:r>
                      <a:r>
                        <a:rPr lang="en-AU" sz="1600" b="1" dirty="0" smtClean="0">
                          <a:latin typeface="Georgia"/>
                          <a:ea typeface="Times New Roman"/>
                          <a:cs typeface="Times New Roman"/>
                        </a:rPr>
                        <a:t>?</a:t>
                      </a:r>
                    </a:p>
                    <a:p>
                      <a:pPr>
                        <a:spcAft>
                          <a:spcPts val="0"/>
                        </a:spcAft>
                      </a:pPr>
                      <a:endParaRPr lang="en-AU" sz="1600" b="1" dirty="0">
                        <a:latin typeface="Courier New"/>
                        <a:ea typeface="Times New Roman"/>
                        <a:cs typeface="Times New Roman"/>
                      </a:endParaRPr>
                    </a:p>
                    <a:p>
                      <a:pPr>
                        <a:spcAft>
                          <a:spcPts val="0"/>
                        </a:spcAft>
                      </a:pPr>
                      <a:r>
                        <a:rPr lang="en-AU" sz="1600" b="1" dirty="0">
                          <a:latin typeface="Georgia"/>
                          <a:ea typeface="Times New Roman"/>
                          <a:cs typeface="Times New Roman"/>
                        </a:rPr>
                        <a:t>Apparently sometime in 1744, a man named Anders CELSIUS invented the Centigrade scale. He named the hottest temperature as zero degrees and the coldest 100 </a:t>
                      </a:r>
                      <a:r>
                        <a:rPr lang="en-AU" sz="1600" b="1" baseline="30000" dirty="0">
                          <a:latin typeface="Georgia"/>
                          <a:ea typeface="Times New Roman"/>
                          <a:cs typeface="Times New Roman"/>
                        </a:rPr>
                        <a:t>O</a:t>
                      </a:r>
                      <a:r>
                        <a:rPr lang="en-AU" sz="1600" b="1" dirty="0">
                          <a:latin typeface="Georgia"/>
                          <a:ea typeface="Times New Roman"/>
                          <a:cs typeface="Times New Roman"/>
                        </a:rPr>
                        <a:t> C. after his death the scientific community renamed the coldest temperature as zero degrees and the hottest as 100</a:t>
                      </a:r>
                      <a:r>
                        <a:rPr lang="en-AU" sz="1600" b="1" baseline="30000" dirty="0">
                          <a:latin typeface="Georgia"/>
                          <a:ea typeface="Times New Roman"/>
                          <a:cs typeface="Times New Roman"/>
                        </a:rPr>
                        <a:t>O</a:t>
                      </a:r>
                      <a:r>
                        <a:rPr lang="en-AU" sz="1600" b="1" dirty="0">
                          <a:latin typeface="Georgia"/>
                          <a:ea typeface="Times New Roman"/>
                          <a:cs typeface="Times New Roman"/>
                        </a:rPr>
                        <a:t>C</a:t>
                      </a:r>
                      <a:r>
                        <a:rPr lang="en-AU" sz="1600" b="1" dirty="0" smtClean="0">
                          <a:latin typeface="Georgia"/>
                          <a:ea typeface="Times New Roman"/>
                          <a:cs typeface="Times New Roman"/>
                        </a:rPr>
                        <a:t>.</a:t>
                      </a:r>
                    </a:p>
                    <a:p>
                      <a:pPr>
                        <a:spcAft>
                          <a:spcPts val="0"/>
                        </a:spcAft>
                      </a:pPr>
                      <a:endParaRPr lang="en-AU" sz="1600" b="1" dirty="0">
                        <a:latin typeface="Courier New"/>
                        <a:ea typeface="Times New Roman"/>
                        <a:cs typeface="Times New Roman"/>
                      </a:endParaRPr>
                    </a:p>
                    <a:p>
                      <a:pPr>
                        <a:spcAft>
                          <a:spcPts val="0"/>
                        </a:spcAft>
                      </a:pPr>
                      <a:r>
                        <a:rPr lang="en-AU" sz="1600" b="1" dirty="0">
                          <a:latin typeface="Georgia"/>
                          <a:ea typeface="Times New Roman"/>
                          <a:cs typeface="Times New Roman"/>
                        </a:rPr>
                        <a:t>So which is correct,  Centigrade or Celsius?        Your Call!</a:t>
                      </a:r>
                      <a:endParaRPr lang="en-AU" sz="1600" b="1" dirty="0">
                        <a:latin typeface="Courier New"/>
                        <a:ea typeface="Times New Roman"/>
                        <a:cs typeface="Times New Roman"/>
                      </a:endParaRPr>
                    </a:p>
                  </a:txBody>
                  <a:tcPr marL="68580" marR="68580" marT="0" marB="0">
                    <a:lnL>
                      <a:noFill/>
                    </a:lnL>
                    <a:lnR>
                      <a:noFill/>
                    </a:lnR>
                    <a:lnT>
                      <a:noFill/>
                    </a:lnT>
                    <a:lnB>
                      <a:noFill/>
                    </a:lnB>
                  </a:tcPr>
                </a:tc>
              </a:tr>
            </a:tbl>
          </a:graphicData>
        </a:graphic>
      </p:graphicFrame>
      <p:pic>
        <p:nvPicPr>
          <p:cNvPr id="19457"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475656" y="1556792"/>
            <a:ext cx="2808312" cy="304902"/>
          </a:xfrm>
          <a:prstGeom prst="rect">
            <a:avLst/>
          </a:prstGeom>
          <a:noFill/>
        </p:spPr>
      </p:pic>
      <p:sp>
        <p:nvSpPr>
          <p:cNvPr id="19459" name="Rectangle 3"/>
          <p:cNvSpPr>
            <a:spLocks noChangeArrowheads="1"/>
          </p:cNvSpPr>
          <p:nvPr/>
        </p:nvSpPr>
        <p:spPr bwMode="auto">
          <a:xfrm>
            <a:off x="0" y="281554"/>
            <a:ext cx="9080714" cy="13542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1600" b="1" i="0" u="none" strike="noStrike" cap="none" normalizeH="0" baseline="0" dirty="0" smtClean="0">
                <a:ln>
                  <a:noFill/>
                </a:ln>
                <a:solidFill>
                  <a:schemeClr val="tx1"/>
                </a:solidFill>
                <a:effectLst/>
                <a:latin typeface="Georgia" pitchFamily="18" charset="0"/>
                <a:ea typeface="Times New Roman" pitchFamily="18" charset="0"/>
                <a:cs typeface="Courier New" pitchFamily="49" charset="0"/>
              </a:rPr>
              <a:t>In theory if an object reaches absolute zero degrees its mass will increase and its size will decrease as in dead stars.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AU" sz="16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AU" sz="1600" b="1" i="0" u="none" strike="noStrike" cap="none" normalizeH="0" baseline="0" dirty="0" smtClean="0">
                <a:ln>
                  <a:noFill/>
                </a:ln>
                <a:solidFill>
                  <a:schemeClr val="tx1"/>
                </a:solidFill>
                <a:effectLst/>
                <a:latin typeface="Georgia" pitchFamily="18" charset="0"/>
                <a:ea typeface="Times New Roman" pitchFamily="18" charset="0"/>
                <a:cs typeface="Courier New" pitchFamily="49" charset="0"/>
              </a:rPr>
              <a:t>To convert </a:t>
            </a:r>
            <a:r>
              <a:rPr kumimoji="0" lang="en-AU" sz="1600" b="1" i="0" u="none" strike="noStrike" cap="none" normalizeH="0" baseline="30000" dirty="0" smtClean="0">
                <a:ln>
                  <a:noFill/>
                </a:ln>
                <a:solidFill>
                  <a:schemeClr val="tx1"/>
                </a:solidFill>
                <a:effectLst/>
                <a:latin typeface="Georgia" pitchFamily="18" charset="0"/>
                <a:ea typeface="Times New Roman" pitchFamily="18" charset="0"/>
                <a:cs typeface="Courier New" pitchFamily="49" charset="0"/>
              </a:rPr>
              <a:t>O</a:t>
            </a:r>
            <a:r>
              <a:rPr kumimoji="0" lang="en-AU" sz="1600" b="1" i="0" u="none" strike="noStrike" cap="none" normalizeH="0" baseline="0" dirty="0" smtClean="0">
                <a:ln>
                  <a:noFill/>
                </a:ln>
                <a:solidFill>
                  <a:schemeClr val="tx1"/>
                </a:solidFill>
                <a:effectLst/>
                <a:latin typeface="Georgia" pitchFamily="18" charset="0"/>
                <a:ea typeface="Times New Roman" pitchFamily="18" charset="0"/>
                <a:cs typeface="Courier New" pitchFamily="49" charset="0"/>
              </a:rPr>
              <a:t>C to </a:t>
            </a:r>
            <a:r>
              <a:rPr kumimoji="0" lang="en-AU" sz="1600" b="1" i="0" u="none" strike="noStrike" cap="none" normalizeH="0" baseline="30000" dirty="0" smtClean="0">
                <a:ln>
                  <a:noFill/>
                </a:ln>
                <a:solidFill>
                  <a:schemeClr val="tx1"/>
                </a:solidFill>
                <a:effectLst/>
                <a:latin typeface="Georgia" pitchFamily="18" charset="0"/>
                <a:ea typeface="Times New Roman" pitchFamily="18" charset="0"/>
                <a:cs typeface="Courier New" pitchFamily="49" charset="0"/>
              </a:rPr>
              <a:t>O</a:t>
            </a:r>
            <a:r>
              <a:rPr kumimoji="0" lang="en-AU" sz="1600" b="1" i="0" u="none" strike="noStrike" cap="none" normalizeH="0" baseline="0" dirty="0" smtClean="0">
                <a:ln>
                  <a:noFill/>
                </a:ln>
                <a:solidFill>
                  <a:schemeClr val="tx1"/>
                </a:solidFill>
                <a:effectLst/>
                <a:latin typeface="Georgia" pitchFamily="18" charset="0"/>
                <a:ea typeface="Times New Roman" pitchFamily="18" charset="0"/>
                <a:cs typeface="Courier New" pitchFamily="49" charset="0"/>
              </a:rPr>
              <a:t>K the following expression is used:</a:t>
            </a:r>
            <a:endParaRPr kumimoji="0" lang="en-AU" sz="16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A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460" name="Rectangle 4"/>
          <p:cNvSpPr>
            <a:spLocks noChangeArrowheads="1"/>
          </p:cNvSpPr>
          <p:nvPr/>
        </p:nvSpPr>
        <p:spPr bwMode="auto">
          <a:xfrm>
            <a:off x="0" y="800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07504" y="692696"/>
          <a:ext cx="8928992" cy="5256585"/>
        </p:xfrm>
        <a:graphic>
          <a:graphicData uri="http://schemas.openxmlformats.org/drawingml/2006/table">
            <a:tbl>
              <a:tblPr/>
              <a:tblGrid>
                <a:gridCol w="8928992"/>
              </a:tblGrid>
              <a:tr h="359337">
                <a:tc>
                  <a:txBody>
                    <a:bodyPr/>
                    <a:lstStyle/>
                    <a:p>
                      <a:pPr>
                        <a:spcAft>
                          <a:spcPts val="0"/>
                        </a:spcAft>
                      </a:pPr>
                      <a:r>
                        <a:rPr lang="en-AU" sz="1800" b="1" dirty="0">
                          <a:solidFill>
                            <a:srgbClr val="7030A0"/>
                          </a:solidFill>
                          <a:latin typeface="Georgia"/>
                          <a:ea typeface="Times New Roman"/>
                          <a:cs typeface="Times New Roman"/>
                        </a:rPr>
                        <a:t>Heat &amp; Temperature </a:t>
                      </a:r>
                      <a:endParaRPr lang="en-AU" sz="1800" dirty="0">
                        <a:solidFill>
                          <a:srgbClr val="7030A0"/>
                        </a:solidFill>
                        <a:latin typeface="Courier New"/>
                        <a:ea typeface="Times New Roman"/>
                        <a:cs typeface="Times New Roman"/>
                      </a:endParaRPr>
                    </a:p>
                  </a:txBody>
                  <a:tcPr marL="68580" marR="68580" marT="0" marB="0">
                    <a:lnL>
                      <a:noFill/>
                    </a:lnL>
                    <a:lnR>
                      <a:noFill/>
                    </a:lnR>
                    <a:lnT>
                      <a:noFill/>
                    </a:lnT>
                    <a:lnB>
                      <a:noFill/>
                    </a:lnB>
                  </a:tcPr>
                </a:tc>
              </a:tr>
              <a:tr h="1986620">
                <a:tc>
                  <a:txBody>
                    <a:bodyPr/>
                    <a:lstStyle/>
                    <a:p>
                      <a:pPr>
                        <a:spcAft>
                          <a:spcPts val="0"/>
                        </a:spcAft>
                      </a:pPr>
                      <a:endParaRPr lang="en-AU" sz="1600" b="1" dirty="0">
                        <a:latin typeface="Georgia"/>
                        <a:ea typeface="Times New Roman"/>
                        <a:cs typeface="Times New Roman"/>
                      </a:endParaRPr>
                    </a:p>
                    <a:p>
                      <a:pPr>
                        <a:spcAft>
                          <a:spcPts val="0"/>
                        </a:spcAft>
                      </a:pPr>
                      <a:r>
                        <a:rPr lang="en-AU" sz="1600" b="1" dirty="0">
                          <a:solidFill>
                            <a:srgbClr val="002060"/>
                          </a:solidFill>
                          <a:latin typeface="Georgia"/>
                          <a:ea typeface="Times New Roman"/>
                          <a:cs typeface="Times New Roman"/>
                        </a:rPr>
                        <a:t>Consider two billets of steel of equal mass. Both are heated at the same rate until they are glowing red.</a:t>
                      </a:r>
                      <a:endParaRPr lang="en-AU" sz="1600" b="1" dirty="0">
                        <a:solidFill>
                          <a:srgbClr val="002060"/>
                        </a:solidFill>
                        <a:latin typeface="Courier New"/>
                        <a:ea typeface="Times New Roman"/>
                        <a:cs typeface="Times New Roman"/>
                      </a:endParaRPr>
                    </a:p>
                    <a:p>
                      <a:pPr marL="342900" lvl="0" indent="-342900">
                        <a:lnSpc>
                          <a:spcPct val="115000"/>
                        </a:lnSpc>
                        <a:spcAft>
                          <a:spcPts val="0"/>
                        </a:spcAft>
                        <a:buFont typeface="Symbol"/>
                        <a:buChar char=""/>
                      </a:pPr>
                      <a:r>
                        <a:rPr lang="en-AU" sz="1600" b="1" dirty="0">
                          <a:solidFill>
                            <a:srgbClr val="002060"/>
                          </a:solidFill>
                          <a:latin typeface="Georgia"/>
                          <a:ea typeface="Times New Roman"/>
                          <a:cs typeface="Times New Roman"/>
                        </a:rPr>
                        <a:t>The temperature of the two billets are the same as indicated by the colour red</a:t>
                      </a:r>
                      <a:endParaRPr lang="en-AU" sz="1600" b="1" dirty="0">
                        <a:solidFill>
                          <a:srgbClr val="002060"/>
                        </a:solidFill>
                        <a:latin typeface="Calibri"/>
                        <a:ea typeface="Times New Roman"/>
                        <a:cs typeface="Times New Roman"/>
                      </a:endParaRPr>
                    </a:p>
                    <a:p>
                      <a:pPr marL="342900" lvl="0" indent="-342900">
                        <a:lnSpc>
                          <a:spcPct val="115000"/>
                        </a:lnSpc>
                        <a:spcAft>
                          <a:spcPts val="0"/>
                        </a:spcAft>
                        <a:buFont typeface="Symbol"/>
                        <a:buChar char=""/>
                      </a:pPr>
                      <a:r>
                        <a:rPr lang="en-AU" sz="1600" b="1" dirty="0">
                          <a:solidFill>
                            <a:srgbClr val="002060"/>
                          </a:solidFill>
                          <a:latin typeface="Georgia"/>
                          <a:ea typeface="Times New Roman"/>
                          <a:cs typeface="Times New Roman"/>
                        </a:rPr>
                        <a:t>The heat energy of both billets is the same because of equal mass, </a:t>
                      </a:r>
                      <a:r>
                        <a:rPr lang="en-AU" sz="1600" b="1" i="1" dirty="0">
                          <a:solidFill>
                            <a:srgbClr val="002060"/>
                          </a:solidFill>
                          <a:latin typeface="Georgia"/>
                          <a:ea typeface="Times New Roman"/>
                          <a:cs typeface="Times New Roman"/>
                        </a:rPr>
                        <a:t>equal</a:t>
                      </a:r>
                      <a:r>
                        <a:rPr lang="en-AU" sz="1600" b="1" dirty="0">
                          <a:solidFill>
                            <a:srgbClr val="002060"/>
                          </a:solidFill>
                          <a:latin typeface="Georgia"/>
                          <a:ea typeface="Times New Roman"/>
                          <a:cs typeface="Times New Roman"/>
                        </a:rPr>
                        <a:t> change in temperature and both are the same material.</a:t>
                      </a:r>
                      <a:endParaRPr lang="en-AU" sz="1600" b="1" dirty="0">
                        <a:solidFill>
                          <a:srgbClr val="002060"/>
                        </a:solidFill>
                        <a:latin typeface="Calibri"/>
                        <a:ea typeface="Times New Roman"/>
                        <a:cs typeface="Times New Roman"/>
                      </a:endParaRPr>
                    </a:p>
                  </a:txBody>
                  <a:tcPr marL="68580" marR="68580" marT="0" marB="0">
                    <a:lnL>
                      <a:noFill/>
                    </a:lnL>
                    <a:lnR>
                      <a:noFill/>
                    </a:lnR>
                    <a:lnT>
                      <a:noFill/>
                    </a:lnT>
                    <a:lnB>
                      <a:noFill/>
                    </a:lnB>
                  </a:tcPr>
                </a:tc>
              </a:tr>
              <a:tr h="308003">
                <a:tc>
                  <a:txBody>
                    <a:bodyPr/>
                    <a:lstStyle/>
                    <a:p>
                      <a:pPr>
                        <a:spcAft>
                          <a:spcPts val="0"/>
                        </a:spcAft>
                      </a:pPr>
                      <a:endParaRPr lang="en-AU" sz="1600" b="1">
                        <a:latin typeface="Georgia"/>
                        <a:ea typeface="Times New Roman"/>
                        <a:cs typeface="Times New Roman"/>
                      </a:endParaRPr>
                    </a:p>
                  </a:txBody>
                  <a:tcPr marL="68580" marR="68580" marT="0" marB="0">
                    <a:lnL>
                      <a:noFill/>
                    </a:lnL>
                    <a:lnR>
                      <a:noFill/>
                    </a:lnR>
                    <a:lnT>
                      <a:noFill/>
                    </a:lnT>
                    <a:lnB>
                      <a:noFill/>
                    </a:lnB>
                  </a:tcPr>
                </a:tc>
              </a:tr>
              <a:tr h="1678616">
                <a:tc>
                  <a:txBody>
                    <a:bodyPr/>
                    <a:lstStyle/>
                    <a:p>
                      <a:pPr>
                        <a:spcAft>
                          <a:spcPts val="0"/>
                        </a:spcAft>
                      </a:pPr>
                      <a:r>
                        <a:rPr lang="en-AU" sz="1600" b="1" dirty="0">
                          <a:latin typeface="Georgia"/>
                          <a:ea typeface="Times New Roman"/>
                          <a:cs typeface="Times New Roman"/>
                        </a:rPr>
                        <a:t>One of the billets is now further heated to white hot while the other billet remains red hot.</a:t>
                      </a:r>
                      <a:endParaRPr lang="en-AU" sz="1600" b="1" dirty="0">
                        <a:latin typeface="Courier New"/>
                        <a:ea typeface="Times New Roman"/>
                        <a:cs typeface="Times New Roman"/>
                      </a:endParaRPr>
                    </a:p>
                    <a:p>
                      <a:pPr marL="342900" lvl="0" indent="-342900">
                        <a:lnSpc>
                          <a:spcPct val="115000"/>
                        </a:lnSpc>
                        <a:spcAft>
                          <a:spcPts val="0"/>
                        </a:spcAft>
                        <a:buFont typeface="Symbol"/>
                        <a:buChar char=""/>
                      </a:pPr>
                      <a:r>
                        <a:rPr lang="en-AU" sz="1600" b="1" dirty="0">
                          <a:latin typeface="Georgia"/>
                          <a:ea typeface="Times New Roman"/>
                          <a:cs typeface="Times New Roman"/>
                        </a:rPr>
                        <a:t>The temperature of both billets is now different indicated by the colours</a:t>
                      </a:r>
                      <a:endParaRPr lang="en-AU" sz="1600" b="1" dirty="0">
                        <a:latin typeface="Calibri"/>
                        <a:ea typeface="Times New Roman"/>
                        <a:cs typeface="Times New Roman"/>
                      </a:endParaRPr>
                    </a:p>
                    <a:p>
                      <a:pPr marL="342900" lvl="0" indent="-342900">
                        <a:lnSpc>
                          <a:spcPct val="115000"/>
                        </a:lnSpc>
                        <a:spcAft>
                          <a:spcPts val="0"/>
                        </a:spcAft>
                        <a:buFont typeface="Symbol"/>
                        <a:buChar char=""/>
                      </a:pPr>
                      <a:r>
                        <a:rPr lang="en-AU" sz="1600" b="1" dirty="0">
                          <a:latin typeface="Georgia"/>
                          <a:ea typeface="Times New Roman"/>
                          <a:cs typeface="Times New Roman"/>
                        </a:rPr>
                        <a:t>The heat energy of both billets is now different because of equal mass, </a:t>
                      </a:r>
                      <a:r>
                        <a:rPr lang="en-AU" sz="1600" b="1" i="1" dirty="0">
                          <a:latin typeface="Georgia"/>
                          <a:ea typeface="Times New Roman"/>
                          <a:cs typeface="Times New Roman"/>
                        </a:rPr>
                        <a:t>un-equal</a:t>
                      </a:r>
                      <a:r>
                        <a:rPr lang="en-AU" sz="1600" b="1" dirty="0">
                          <a:latin typeface="Georgia"/>
                          <a:ea typeface="Times New Roman"/>
                          <a:cs typeface="Times New Roman"/>
                        </a:rPr>
                        <a:t> change in temperature and both are the same material.</a:t>
                      </a:r>
                      <a:endParaRPr lang="en-AU" sz="1600" b="1" dirty="0">
                        <a:latin typeface="Calibri"/>
                        <a:ea typeface="Times New Roman"/>
                        <a:cs typeface="Times New Roman"/>
                      </a:endParaRPr>
                    </a:p>
                  </a:txBody>
                  <a:tcPr marL="68580" marR="68580" marT="0" marB="0">
                    <a:lnL>
                      <a:noFill/>
                    </a:lnL>
                    <a:lnR>
                      <a:noFill/>
                    </a:lnR>
                    <a:lnT>
                      <a:noFill/>
                    </a:lnT>
                    <a:lnB>
                      <a:noFill/>
                    </a:lnB>
                  </a:tcPr>
                </a:tc>
              </a:tr>
              <a:tr h="308003">
                <a:tc>
                  <a:txBody>
                    <a:bodyPr/>
                    <a:lstStyle/>
                    <a:p>
                      <a:pPr>
                        <a:spcAft>
                          <a:spcPts val="0"/>
                        </a:spcAft>
                      </a:pPr>
                      <a:endParaRPr lang="en-AU" sz="1600" b="1">
                        <a:latin typeface="Georgia"/>
                        <a:ea typeface="Times New Roman"/>
                        <a:cs typeface="Times New Roman"/>
                      </a:endParaRPr>
                    </a:p>
                  </a:txBody>
                  <a:tcPr marL="68580" marR="68580" marT="0" marB="0">
                    <a:lnL>
                      <a:noFill/>
                    </a:lnL>
                    <a:lnR>
                      <a:noFill/>
                    </a:lnR>
                    <a:lnT>
                      <a:noFill/>
                    </a:lnT>
                    <a:lnB>
                      <a:noFill/>
                    </a:lnB>
                  </a:tcPr>
                </a:tc>
              </a:tr>
              <a:tr h="616006">
                <a:tc>
                  <a:txBody>
                    <a:bodyPr/>
                    <a:lstStyle/>
                    <a:p>
                      <a:pPr>
                        <a:spcAft>
                          <a:spcPts val="0"/>
                        </a:spcAft>
                      </a:pPr>
                      <a:r>
                        <a:rPr lang="en-AU" sz="1600" b="1" i="1" dirty="0">
                          <a:solidFill>
                            <a:srgbClr val="7030A0"/>
                          </a:solidFill>
                          <a:latin typeface="Georgia"/>
                          <a:ea typeface="Times New Roman"/>
                          <a:cs typeface="Times New Roman"/>
                        </a:rPr>
                        <a:t>Temperature indicates the condition of a body whereas heat shows the energy capacity of a body</a:t>
                      </a:r>
                      <a:endParaRPr lang="en-AU" sz="1600" b="1" dirty="0">
                        <a:solidFill>
                          <a:srgbClr val="7030A0"/>
                        </a:solidFill>
                        <a:latin typeface="Courier New"/>
                        <a:ea typeface="Times New Roman"/>
                        <a:cs typeface="Times New Roman"/>
                      </a:endParaRPr>
                    </a:p>
                  </a:txBody>
                  <a:tcPr marL="68580" marR="68580" marT="0" marB="0">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07504" y="980728"/>
          <a:ext cx="8928992" cy="4968552"/>
        </p:xfrm>
        <a:graphic>
          <a:graphicData uri="http://schemas.openxmlformats.org/drawingml/2006/table">
            <a:tbl>
              <a:tblPr/>
              <a:tblGrid>
                <a:gridCol w="8928992"/>
              </a:tblGrid>
              <a:tr h="416525">
                <a:tc>
                  <a:txBody>
                    <a:bodyPr/>
                    <a:lstStyle/>
                    <a:p>
                      <a:pPr>
                        <a:spcAft>
                          <a:spcPts val="0"/>
                        </a:spcAft>
                      </a:pPr>
                      <a:r>
                        <a:rPr lang="en-AU" sz="1800" b="1" dirty="0">
                          <a:solidFill>
                            <a:srgbClr val="00B0F0"/>
                          </a:solidFill>
                          <a:latin typeface="Georgia"/>
                          <a:ea typeface="Times New Roman"/>
                          <a:cs typeface="Times New Roman"/>
                        </a:rPr>
                        <a:t>Heat Energy</a:t>
                      </a:r>
                      <a:endParaRPr lang="en-AU" sz="1800" dirty="0">
                        <a:solidFill>
                          <a:srgbClr val="00B0F0"/>
                        </a:solidFill>
                        <a:latin typeface="Courier New"/>
                        <a:ea typeface="Times New Roman"/>
                        <a:cs typeface="Times New Roman"/>
                      </a:endParaRPr>
                    </a:p>
                  </a:txBody>
                  <a:tcPr marL="68580" marR="68580" marT="0" marB="0">
                    <a:lnL>
                      <a:noFill/>
                    </a:lnL>
                    <a:lnR>
                      <a:noFill/>
                    </a:lnR>
                    <a:lnT>
                      <a:noFill/>
                    </a:lnT>
                    <a:lnB>
                      <a:noFill/>
                    </a:lnB>
                  </a:tcPr>
                </a:tc>
              </a:tr>
              <a:tr h="1535193">
                <a:tc>
                  <a:txBody>
                    <a:bodyPr/>
                    <a:lstStyle/>
                    <a:p>
                      <a:pPr>
                        <a:spcAft>
                          <a:spcPts val="0"/>
                        </a:spcAft>
                      </a:pPr>
                      <a:r>
                        <a:rPr lang="en-AU" sz="1600" b="1" dirty="0">
                          <a:solidFill>
                            <a:srgbClr val="7030A0"/>
                          </a:solidFill>
                          <a:latin typeface="Georgia"/>
                          <a:ea typeface="Times New Roman"/>
                          <a:cs typeface="Times New Roman"/>
                        </a:rPr>
                        <a:t>Whenever a body is caused to change its temperature this change is always accompanied by a transfer in energy:</a:t>
                      </a:r>
                      <a:endParaRPr lang="en-AU" sz="1600" b="1" dirty="0">
                        <a:solidFill>
                          <a:srgbClr val="7030A0"/>
                        </a:solidFill>
                        <a:latin typeface="Courier New"/>
                        <a:ea typeface="Times New Roman"/>
                        <a:cs typeface="Times New Roman"/>
                      </a:endParaRPr>
                    </a:p>
                    <a:p>
                      <a:pPr marL="342900" lvl="0" indent="-342900">
                        <a:lnSpc>
                          <a:spcPct val="115000"/>
                        </a:lnSpc>
                        <a:spcAft>
                          <a:spcPts val="0"/>
                        </a:spcAft>
                        <a:buFont typeface="Symbol"/>
                        <a:buChar char=""/>
                      </a:pPr>
                      <a:r>
                        <a:rPr lang="en-AU" sz="1600" b="1" dirty="0">
                          <a:solidFill>
                            <a:srgbClr val="7030A0"/>
                          </a:solidFill>
                          <a:latin typeface="Georgia"/>
                          <a:ea typeface="Times New Roman"/>
                          <a:cs typeface="Times New Roman"/>
                        </a:rPr>
                        <a:t>The body is absorbing the energy when increasing its temperature</a:t>
                      </a:r>
                      <a:endParaRPr lang="en-AU" sz="1600" b="1" dirty="0">
                        <a:solidFill>
                          <a:srgbClr val="7030A0"/>
                        </a:solidFill>
                        <a:latin typeface="Calibri"/>
                        <a:ea typeface="Times New Roman"/>
                        <a:cs typeface="Times New Roman"/>
                      </a:endParaRPr>
                    </a:p>
                    <a:p>
                      <a:pPr marL="342900" lvl="0" indent="-342900">
                        <a:lnSpc>
                          <a:spcPct val="115000"/>
                        </a:lnSpc>
                        <a:spcAft>
                          <a:spcPts val="0"/>
                        </a:spcAft>
                        <a:buFont typeface="Symbol"/>
                        <a:buChar char=""/>
                      </a:pPr>
                      <a:r>
                        <a:rPr lang="en-AU" sz="1600" b="1" dirty="0">
                          <a:solidFill>
                            <a:srgbClr val="7030A0"/>
                          </a:solidFill>
                          <a:latin typeface="Georgia"/>
                          <a:ea typeface="Times New Roman"/>
                          <a:cs typeface="Times New Roman"/>
                        </a:rPr>
                        <a:t>The body is dissipating the energy when decreasing its temperature</a:t>
                      </a:r>
                      <a:endParaRPr lang="en-AU" sz="1600" b="1" dirty="0">
                        <a:solidFill>
                          <a:srgbClr val="7030A0"/>
                        </a:solidFill>
                        <a:latin typeface="Calibri"/>
                        <a:ea typeface="Times New Roman"/>
                        <a:cs typeface="Times New Roman"/>
                      </a:endParaRPr>
                    </a:p>
                  </a:txBody>
                  <a:tcPr marL="68580" marR="68580" marT="0" marB="0">
                    <a:lnL>
                      <a:noFill/>
                    </a:lnL>
                    <a:lnR>
                      <a:noFill/>
                    </a:lnR>
                    <a:lnT>
                      <a:noFill/>
                    </a:lnT>
                    <a:lnB>
                      <a:noFill/>
                    </a:lnB>
                  </a:tcPr>
                </a:tc>
              </a:tr>
              <a:tr h="357022">
                <a:tc>
                  <a:txBody>
                    <a:bodyPr/>
                    <a:lstStyle/>
                    <a:p>
                      <a:pPr>
                        <a:spcAft>
                          <a:spcPts val="0"/>
                        </a:spcAft>
                      </a:pPr>
                      <a:endParaRPr lang="en-AU" sz="1600" b="1">
                        <a:latin typeface="Georgia"/>
                        <a:ea typeface="Times New Roman"/>
                        <a:cs typeface="Times New Roman"/>
                      </a:endParaRPr>
                    </a:p>
                  </a:txBody>
                  <a:tcPr marL="68580" marR="68580" marT="0" marB="0">
                    <a:lnL>
                      <a:noFill/>
                    </a:lnL>
                    <a:lnR>
                      <a:noFill/>
                    </a:lnR>
                    <a:lnT>
                      <a:noFill/>
                    </a:lnT>
                    <a:lnB>
                      <a:noFill/>
                    </a:lnB>
                  </a:tcPr>
                </a:tc>
              </a:tr>
              <a:tr h="2659812">
                <a:tc>
                  <a:txBody>
                    <a:bodyPr/>
                    <a:lstStyle/>
                    <a:p>
                      <a:pPr>
                        <a:spcAft>
                          <a:spcPts val="0"/>
                        </a:spcAft>
                      </a:pPr>
                      <a:r>
                        <a:rPr lang="en-AU" sz="1600" b="1" dirty="0">
                          <a:solidFill>
                            <a:srgbClr val="002060"/>
                          </a:solidFill>
                          <a:latin typeface="Georgia"/>
                          <a:ea typeface="Times New Roman"/>
                          <a:cs typeface="Times New Roman"/>
                        </a:rPr>
                        <a:t>The energy transferred is the quantity of heat that may be defined as the energy expressed in Joules which is absorbed or dissipated by a body for a state change in temperature. The quantity of energy involved in any change in temperature depends on three factors:</a:t>
                      </a:r>
                      <a:endParaRPr lang="en-AU" sz="1600" b="1" dirty="0">
                        <a:solidFill>
                          <a:srgbClr val="002060"/>
                        </a:solidFill>
                        <a:latin typeface="Courier New"/>
                        <a:ea typeface="Times New Roman"/>
                        <a:cs typeface="Times New Roman"/>
                      </a:endParaRPr>
                    </a:p>
                    <a:p>
                      <a:pPr marL="342900" lvl="0" indent="-342900">
                        <a:lnSpc>
                          <a:spcPct val="115000"/>
                        </a:lnSpc>
                        <a:spcAft>
                          <a:spcPts val="0"/>
                        </a:spcAft>
                        <a:buFont typeface="+mj-lt"/>
                        <a:buAutoNum type="arabicPeriod"/>
                      </a:pPr>
                      <a:r>
                        <a:rPr lang="en-AU" sz="1600" b="1" dirty="0">
                          <a:solidFill>
                            <a:srgbClr val="002060"/>
                          </a:solidFill>
                          <a:latin typeface="Georgia"/>
                          <a:ea typeface="Times New Roman"/>
                          <a:cs typeface="Times New Roman"/>
                        </a:rPr>
                        <a:t>m = mass of the body</a:t>
                      </a:r>
                      <a:endParaRPr lang="en-AU" sz="1600" b="1" dirty="0">
                        <a:solidFill>
                          <a:srgbClr val="002060"/>
                        </a:solidFill>
                        <a:latin typeface="Calibri"/>
                        <a:ea typeface="Times New Roman"/>
                        <a:cs typeface="Times New Roman"/>
                      </a:endParaRPr>
                    </a:p>
                    <a:p>
                      <a:pPr marL="342900" lvl="0" indent="-342900">
                        <a:lnSpc>
                          <a:spcPct val="115000"/>
                        </a:lnSpc>
                        <a:spcAft>
                          <a:spcPts val="0"/>
                        </a:spcAft>
                        <a:buFont typeface="+mj-lt"/>
                        <a:buAutoNum type="arabicPeriod"/>
                      </a:pPr>
                      <a:r>
                        <a:rPr lang="en-AU" sz="1600" b="1" dirty="0">
                          <a:solidFill>
                            <a:srgbClr val="002060"/>
                          </a:solidFill>
                          <a:latin typeface="Georgia"/>
                          <a:ea typeface="Times New Roman"/>
                          <a:cs typeface="Times New Roman"/>
                        </a:rPr>
                        <a:t>c = the type of material</a:t>
                      </a:r>
                      <a:endParaRPr lang="en-AU" sz="1600" b="1" dirty="0">
                        <a:solidFill>
                          <a:srgbClr val="002060"/>
                        </a:solidFill>
                        <a:latin typeface="Calibri"/>
                        <a:ea typeface="Times New Roman"/>
                        <a:cs typeface="Times New Roman"/>
                      </a:endParaRPr>
                    </a:p>
                    <a:p>
                      <a:pPr marL="342900" lvl="0" indent="-342900">
                        <a:lnSpc>
                          <a:spcPct val="115000"/>
                        </a:lnSpc>
                        <a:spcAft>
                          <a:spcPts val="0"/>
                        </a:spcAft>
                        <a:buFont typeface="+mj-lt"/>
                        <a:buAutoNum type="arabicPeriod"/>
                      </a:pPr>
                      <a:r>
                        <a:rPr lang="en-AU" sz="1600" b="1" dirty="0">
                          <a:solidFill>
                            <a:srgbClr val="002060"/>
                          </a:solidFill>
                          <a:latin typeface="Georgia"/>
                          <a:ea typeface="Times New Roman"/>
                          <a:cs typeface="Times New Roman"/>
                        </a:rPr>
                        <a:t>T = the change in temperature</a:t>
                      </a:r>
                      <a:endParaRPr lang="en-AU" sz="1600" b="1" dirty="0">
                        <a:solidFill>
                          <a:srgbClr val="002060"/>
                        </a:solidFill>
                        <a:latin typeface="Calibri"/>
                        <a:ea typeface="Times New Roman"/>
                        <a:cs typeface="Times New Roman"/>
                      </a:endParaRPr>
                    </a:p>
                  </a:txBody>
                  <a:tcPr marL="68580" marR="68580" marT="0" marB="0">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07504" y="1052735"/>
          <a:ext cx="8856984" cy="4752530"/>
        </p:xfrm>
        <a:graphic>
          <a:graphicData uri="http://schemas.openxmlformats.org/drawingml/2006/table">
            <a:tbl>
              <a:tblPr/>
              <a:tblGrid>
                <a:gridCol w="8856984"/>
              </a:tblGrid>
              <a:tr h="496532">
                <a:tc>
                  <a:txBody>
                    <a:bodyPr/>
                    <a:lstStyle/>
                    <a:p>
                      <a:pPr>
                        <a:spcAft>
                          <a:spcPts val="0"/>
                        </a:spcAft>
                      </a:pPr>
                      <a:r>
                        <a:rPr lang="en-AU" sz="1600" b="1" dirty="0">
                          <a:solidFill>
                            <a:srgbClr val="C00000"/>
                          </a:solidFill>
                          <a:latin typeface="Georgia"/>
                          <a:ea typeface="Times New Roman"/>
                          <a:cs typeface="Times New Roman"/>
                        </a:rPr>
                        <a:t>Capacity for Heat</a:t>
                      </a:r>
                      <a:endParaRPr lang="en-AU" sz="1600" dirty="0">
                        <a:solidFill>
                          <a:srgbClr val="C00000"/>
                        </a:solidFill>
                        <a:latin typeface="Courier New"/>
                        <a:ea typeface="Times New Roman"/>
                        <a:cs typeface="Times New Roman"/>
                      </a:endParaRPr>
                    </a:p>
                  </a:txBody>
                  <a:tcPr marL="68580" marR="68580" marT="0" marB="0">
                    <a:lnL>
                      <a:noFill/>
                    </a:lnL>
                    <a:lnR>
                      <a:noFill/>
                    </a:lnR>
                    <a:lnT>
                      <a:noFill/>
                    </a:lnT>
                    <a:lnB>
                      <a:noFill/>
                    </a:lnB>
                  </a:tcPr>
                </a:tc>
              </a:tr>
              <a:tr h="425600">
                <a:tc>
                  <a:txBody>
                    <a:bodyPr/>
                    <a:lstStyle/>
                    <a:p>
                      <a:pPr>
                        <a:spcAft>
                          <a:spcPts val="0"/>
                        </a:spcAft>
                      </a:pPr>
                      <a:endParaRPr lang="en-AU" sz="1200" dirty="0">
                        <a:latin typeface="Georgia"/>
                        <a:ea typeface="Times New Roman"/>
                        <a:cs typeface="Times New Roman"/>
                      </a:endParaRPr>
                    </a:p>
                  </a:txBody>
                  <a:tcPr marL="68580" marR="68580" marT="0" marB="0">
                    <a:lnL>
                      <a:noFill/>
                    </a:lnL>
                    <a:lnR>
                      <a:noFill/>
                    </a:lnR>
                    <a:lnT>
                      <a:noFill/>
                    </a:lnT>
                    <a:lnB>
                      <a:noFill/>
                    </a:lnB>
                  </a:tcPr>
                </a:tc>
              </a:tr>
              <a:tr h="851200">
                <a:tc>
                  <a:txBody>
                    <a:bodyPr/>
                    <a:lstStyle/>
                    <a:p>
                      <a:pPr>
                        <a:spcAft>
                          <a:spcPts val="0"/>
                        </a:spcAft>
                      </a:pPr>
                      <a:r>
                        <a:rPr lang="en-AU" sz="1600" b="1" dirty="0">
                          <a:solidFill>
                            <a:srgbClr val="7030A0"/>
                          </a:solidFill>
                          <a:latin typeface="Georgia"/>
                          <a:ea typeface="Times New Roman"/>
                          <a:cs typeface="Times New Roman"/>
                        </a:rPr>
                        <a:t>Capacity for heat may be defined as the number of heat units (Joules)  which a body is able to absorb or give out for a stated change in temperature</a:t>
                      </a:r>
                      <a:endParaRPr lang="en-AU" sz="1600" b="1" dirty="0">
                        <a:solidFill>
                          <a:srgbClr val="7030A0"/>
                        </a:solidFill>
                        <a:latin typeface="Courier New"/>
                        <a:ea typeface="Times New Roman"/>
                        <a:cs typeface="Times New Roman"/>
                      </a:endParaRPr>
                    </a:p>
                  </a:txBody>
                  <a:tcPr marL="68580" marR="68580" marT="0" marB="0">
                    <a:lnL>
                      <a:noFill/>
                    </a:lnL>
                    <a:lnR>
                      <a:noFill/>
                    </a:lnR>
                    <a:lnT>
                      <a:noFill/>
                    </a:lnT>
                    <a:lnB>
                      <a:noFill/>
                    </a:lnB>
                  </a:tcPr>
                </a:tc>
              </a:tr>
              <a:tr h="425600">
                <a:tc>
                  <a:txBody>
                    <a:bodyPr/>
                    <a:lstStyle/>
                    <a:p>
                      <a:pPr>
                        <a:spcAft>
                          <a:spcPts val="0"/>
                        </a:spcAft>
                      </a:pPr>
                      <a:endParaRPr lang="en-AU" sz="1600" b="1" dirty="0">
                        <a:latin typeface="Georgia"/>
                        <a:ea typeface="Times New Roman"/>
                        <a:cs typeface="Times New Roman"/>
                      </a:endParaRPr>
                    </a:p>
                  </a:txBody>
                  <a:tcPr marL="68580" marR="68580" marT="0" marB="0">
                    <a:lnL>
                      <a:noFill/>
                    </a:lnL>
                    <a:lnR>
                      <a:noFill/>
                    </a:lnR>
                    <a:lnT>
                      <a:noFill/>
                    </a:lnT>
                    <a:lnB>
                      <a:noFill/>
                    </a:lnB>
                  </a:tcPr>
                </a:tc>
              </a:tr>
              <a:tr h="1276798">
                <a:tc>
                  <a:txBody>
                    <a:bodyPr/>
                    <a:lstStyle/>
                    <a:p>
                      <a:pPr>
                        <a:spcAft>
                          <a:spcPts val="0"/>
                        </a:spcAft>
                      </a:pPr>
                      <a:r>
                        <a:rPr lang="en-AU" sz="1600" b="1" dirty="0">
                          <a:solidFill>
                            <a:srgbClr val="0070C0"/>
                          </a:solidFill>
                          <a:latin typeface="Georgia"/>
                          <a:ea typeface="Times New Roman"/>
                          <a:cs typeface="Times New Roman"/>
                        </a:rPr>
                        <a:t>Copper for example has about 1/11</a:t>
                      </a:r>
                      <a:r>
                        <a:rPr lang="en-AU" sz="1600" b="1" baseline="30000" dirty="0">
                          <a:solidFill>
                            <a:srgbClr val="0070C0"/>
                          </a:solidFill>
                          <a:latin typeface="Georgia"/>
                          <a:ea typeface="Times New Roman"/>
                          <a:cs typeface="Times New Roman"/>
                        </a:rPr>
                        <a:t>th</a:t>
                      </a:r>
                      <a:r>
                        <a:rPr lang="en-AU" sz="1600" b="1" dirty="0">
                          <a:solidFill>
                            <a:srgbClr val="0070C0"/>
                          </a:solidFill>
                          <a:latin typeface="Georgia"/>
                          <a:ea typeface="Times New Roman"/>
                          <a:cs typeface="Times New Roman"/>
                        </a:rPr>
                        <a:t> the heat capacity of water, that is, it takes about 11 times as much heat to raise the same mass of copper through the same temperature change.</a:t>
                      </a:r>
                      <a:endParaRPr lang="en-AU" sz="1600" b="1" dirty="0">
                        <a:solidFill>
                          <a:srgbClr val="0070C0"/>
                        </a:solidFill>
                        <a:latin typeface="Courier New"/>
                        <a:ea typeface="Times New Roman"/>
                        <a:cs typeface="Times New Roman"/>
                      </a:endParaRPr>
                    </a:p>
                  </a:txBody>
                  <a:tcPr marL="68580" marR="68580" marT="0" marB="0">
                    <a:lnL>
                      <a:noFill/>
                    </a:lnL>
                    <a:lnR>
                      <a:noFill/>
                    </a:lnR>
                    <a:lnT>
                      <a:noFill/>
                    </a:lnT>
                    <a:lnB>
                      <a:noFill/>
                    </a:lnB>
                  </a:tcPr>
                </a:tc>
              </a:tr>
              <a:tr h="425600">
                <a:tc>
                  <a:txBody>
                    <a:bodyPr/>
                    <a:lstStyle/>
                    <a:p>
                      <a:pPr>
                        <a:spcAft>
                          <a:spcPts val="0"/>
                        </a:spcAft>
                      </a:pPr>
                      <a:endParaRPr lang="en-AU" sz="1600" b="1" dirty="0">
                        <a:latin typeface="Georgia"/>
                        <a:ea typeface="Times New Roman"/>
                        <a:cs typeface="Times New Roman"/>
                      </a:endParaRPr>
                    </a:p>
                  </a:txBody>
                  <a:tcPr marL="68580" marR="68580" marT="0" marB="0">
                    <a:lnL>
                      <a:noFill/>
                    </a:lnL>
                    <a:lnR>
                      <a:noFill/>
                    </a:lnR>
                    <a:lnT>
                      <a:noFill/>
                    </a:lnT>
                    <a:lnB>
                      <a:noFill/>
                    </a:lnB>
                  </a:tcPr>
                </a:tc>
              </a:tr>
              <a:tr h="851200">
                <a:tc>
                  <a:txBody>
                    <a:bodyPr/>
                    <a:lstStyle/>
                    <a:p>
                      <a:pPr>
                        <a:spcAft>
                          <a:spcPts val="0"/>
                        </a:spcAft>
                      </a:pPr>
                      <a:r>
                        <a:rPr lang="en-AU" sz="1600" b="1" dirty="0">
                          <a:solidFill>
                            <a:srgbClr val="002060"/>
                          </a:solidFill>
                          <a:latin typeface="Georgia"/>
                          <a:ea typeface="Times New Roman"/>
                          <a:cs typeface="Times New Roman"/>
                        </a:rPr>
                        <a:t>To enable a comparison of the heat capacity of different substances, water is selected as the reference and all other substances compared to it</a:t>
                      </a:r>
                      <a:endParaRPr lang="en-AU" sz="1600" b="1" dirty="0">
                        <a:solidFill>
                          <a:srgbClr val="002060"/>
                        </a:solidFill>
                        <a:latin typeface="Courier New"/>
                        <a:ea typeface="Times New Roman"/>
                        <a:cs typeface="Times New Roman"/>
                      </a:endParaRPr>
                    </a:p>
                  </a:txBody>
                  <a:tcPr marL="68580" marR="68580" marT="0" marB="0">
                    <a:lnL>
                      <a:noFill/>
                    </a:lnL>
                    <a:lnR>
                      <a:noFill/>
                    </a:lnR>
                    <a:lnT>
                      <a:noFill/>
                    </a:lnT>
                    <a:lnB>
                      <a:noFill/>
                    </a:lnB>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07504" y="332648"/>
          <a:ext cx="9036496" cy="6264703"/>
        </p:xfrm>
        <a:graphic>
          <a:graphicData uri="http://schemas.openxmlformats.org/drawingml/2006/table">
            <a:tbl>
              <a:tblPr/>
              <a:tblGrid>
                <a:gridCol w="9036496"/>
              </a:tblGrid>
              <a:tr h="324835">
                <a:tc>
                  <a:txBody>
                    <a:bodyPr/>
                    <a:lstStyle/>
                    <a:p>
                      <a:pPr>
                        <a:spcAft>
                          <a:spcPts val="0"/>
                        </a:spcAft>
                      </a:pPr>
                      <a:r>
                        <a:rPr lang="en-AU" sz="1800" b="1" dirty="0">
                          <a:solidFill>
                            <a:srgbClr val="C00000"/>
                          </a:solidFill>
                          <a:latin typeface="Georgia"/>
                          <a:ea typeface="Times New Roman"/>
                          <a:cs typeface="Times New Roman"/>
                        </a:rPr>
                        <a:t>Specific Heat Capacity </a:t>
                      </a:r>
                      <a:r>
                        <a:rPr lang="en-AU" sz="1800" b="1" dirty="0">
                          <a:latin typeface="Georgia"/>
                          <a:ea typeface="Times New Roman"/>
                          <a:cs typeface="Times New Roman"/>
                        </a:rPr>
                        <a:t>[c]</a:t>
                      </a:r>
                      <a:endParaRPr lang="en-AU" sz="1800" dirty="0">
                        <a:latin typeface="Courier New"/>
                        <a:ea typeface="Times New Roman"/>
                        <a:cs typeface="Times New Roman"/>
                      </a:endParaRPr>
                    </a:p>
                  </a:txBody>
                  <a:tcPr marL="67733" marR="67733" marT="0" marB="0">
                    <a:lnL>
                      <a:noFill/>
                    </a:lnL>
                    <a:lnR>
                      <a:noFill/>
                    </a:lnR>
                    <a:lnT>
                      <a:noFill/>
                    </a:lnT>
                    <a:lnB>
                      <a:noFill/>
                    </a:lnB>
                  </a:tcPr>
                </a:tc>
              </a:tr>
              <a:tr h="278432">
                <a:tc>
                  <a:txBody>
                    <a:bodyPr/>
                    <a:lstStyle/>
                    <a:p>
                      <a:pPr>
                        <a:spcAft>
                          <a:spcPts val="0"/>
                        </a:spcAft>
                      </a:pPr>
                      <a:endParaRPr lang="en-AU" sz="1600" b="1">
                        <a:latin typeface="Georgia"/>
                        <a:ea typeface="Times New Roman"/>
                        <a:cs typeface="Times New Roman"/>
                      </a:endParaRPr>
                    </a:p>
                  </a:txBody>
                  <a:tcPr marL="67733" marR="67733" marT="0" marB="0">
                    <a:lnL>
                      <a:noFill/>
                    </a:lnL>
                    <a:lnR>
                      <a:noFill/>
                    </a:lnR>
                    <a:lnT>
                      <a:noFill/>
                    </a:lnT>
                    <a:lnB>
                      <a:noFill/>
                    </a:lnB>
                  </a:tcPr>
                </a:tc>
              </a:tr>
              <a:tr h="556861">
                <a:tc>
                  <a:txBody>
                    <a:bodyPr/>
                    <a:lstStyle/>
                    <a:p>
                      <a:pPr>
                        <a:spcAft>
                          <a:spcPts val="0"/>
                        </a:spcAft>
                      </a:pPr>
                      <a:r>
                        <a:rPr lang="en-AU" sz="1600" b="1" dirty="0">
                          <a:solidFill>
                            <a:srgbClr val="FF0000"/>
                          </a:solidFill>
                          <a:latin typeface="Georgia"/>
                          <a:ea typeface="Times New Roman"/>
                          <a:cs typeface="Times New Roman"/>
                        </a:rPr>
                        <a:t>The specific heat capacity of a material is the quantity of heat required to raise the temperature of one kilogram (1 kg) of a material by one </a:t>
                      </a:r>
                      <a:r>
                        <a:rPr lang="en-AU" sz="1600" b="1" baseline="30000" dirty="0">
                          <a:solidFill>
                            <a:srgbClr val="FF0000"/>
                          </a:solidFill>
                          <a:latin typeface="Georgia"/>
                          <a:ea typeface="Times New Roman"/>
                          <a:cs typeface="Times New Roman"/>
                        </a:rPr>
                        <a:t>O</a:t>
                      </a:r>
                      <a:r>
                        <a:rPr lang="en-AU" sz="1600" b="1" dirty="0">
                          <a:solidFill>
                            <a:srgbClr val="FF0000"/>
                          </a:solidFill>
                          <a:latin typeface="Georgia"/>
                          <a:ea typeface="Times New Roman"/>
                          <a:cs typeface="Times New Roman"/>
                        </a:rPr>
                        <a:t>K</a:t>
                      </a:r>
                      <a:endParaRPr lang="en-AU" sz="1600" b="1" dirty="0">
                        <a:solidFill>
                          <a:srgbClr val="FF0000"/>
                        </a:solidFill>
                        <a:latin typeface="Courier New"/>
                        <a:ea typeface="Times New Roman"/>
                        <a:cs typeface="Times New Roman"/>
                      </a:endParaRPr>
                    </a:p>
                  </a:txBody>
                  <a:tcPr marL="67733" marR="67733" marT="0" marB="0">
                    <a:lnL>
                      <a:noFill/>
                    </a:lnL>
                    <a:lnR>
                      <a:noFill/>
                    </a:lnR>
                    <a:lnT>
                      <a:noFill/>
                    </a:lnT>
                    <a:lnB>
                      <a:noFill/>
                    </a:lnB>
                  </a:tcPr>
                </a:tc>
              </a:tr>
              <a:tr h="278432">
                <a:tc>
                  <a:txBody>
                    <a:bodyPr/>
                    <a:lstStyle/>
                    <a:p>
                      <a:pPr>
                        <a:spcAft>
                          <a:spcPts val="0"/>
                        </a:spcAft>
                      </a:pPr>
                      <a:endParaRPr lang="en-AU" sz="1600" b="1" dirty="0">
                        <a:latin typeface="Georgia"/>
                        <a:ea typeface="Times New Roman"/>
                        <a:cs typeface="Times New Roman"/>
                      </a:endParaRPr>
                    </a:p>
                  </a:txBody>
                  <a:tcPr marL="67733" marR="67733" marT="0" marB="0">
                    <a:lnL>
                      <a:noFill/>
                    </a:lnL>
                    <a:lnR>
                      <a:noFill/>
                    </a:lnR>
                    <a:lnT>
                      <a:noFill/>
                    </a:lnT>
                    <a:lnB>
                      <a:noFill/>
                    </a:lnB>
                  </a:tcPr>
                </a:tc>
              </a:tr>
              <a:tr h="278432">
                <a:tc>
                  <a:txBody>
                    <a:bodyPr/>
                    <a:lstStyle/>
                    <a:p>
                      <a:pPr>
                        <a:spcAft>
                          <a:spcPts val="0"/>
                        </a:spcAft>
                      </a:pPr>
                      <a:r>
                        <a:rPr lang="en-AU" sz="1600" b="1">
                          <a:solidFill>
                            <a:srgbClr val="002060"/>
                          </a:solidFill>
                          <a:latin typeface="Georgia"/>
                          <a:ea typeface="Times New Roman"/>
                          <a:cs typeface="Times New Roman"/>
                        </a:rPr>
                        <a:t>For example it would take 4180 Joules of heat to raise 1kg of water by 1 Kelvin</a:t>
                      </a:r>
                      <a:endParaRPr lang="en-AU" sz="1600" b="1">
                        <a:solidFill>
                          <a:srgbClr val="002060"/>
                        </a:solidFill>
                        <a:latin typeface="Courier New"/>
                        <a:ea typeface="Times New Roman"/>
                        <a:cs typeface="Times New Roman"/>
                      </a:endParaRPr>
                    </a:p>
                  </a:txBody>
                  <a:tcPr marL="67733" marR="67733" marT="0" marB="0">
                    <a:lnL>
                      <a:noFill/>
                    </a:lnL>
                    <a:lnR>
                      <a:noFill/>
                    </a:lnR>
                    <a:lnT>
                      <a:noFill/>
                    </a:lnT>
                    <a:lnB>
                      <a:noFill/>
                    </a:lnB>
                  </a:tcPr>
                </a:tc>
              </a:tr>
              <a:tr h="278432">
                <a:tc>
                  <a:txBody>
                    <a:bodyPr/>
                    <a:lstStyle/>
                    <a:p>
                      <a:pPr>
                        <a:spcAft>
                          <a:spcPts val="0"/>
                        </a:spcAft>
                      </a:pPr>
                      <a:endParaRPr lang="en-AU" sz="1600" b="1">
                        <a:solidFill>
                          <a:srgbClr val="002060"/>
                        </a:solidFill>
                        <a:latin typeface="Georgia"/>
                        <a:ea typeface="Times New Roman"/>
                        <a:cs typeface="Times New Roman"/>
                      </a:endParaRPr>
                    </a:p>
                  </a:txBody>
                  <a:tcPr marL="67733" marR="67733" marT="0" marB="0">
                    <a:lnL>
                      <a:noFill/>
                    </a:lnL>
                    <a:lnR>
                      <a:noFill/>
                    </a:lnR>
                    <a:lnT>
                      <a:noFill/>
                    </a:lnT>
                    <a:lnB>
                      <a:noFill/>
                    </a:lnB>
                  </a:tcPr>
                </a:tc>
              </a:tr>
              <a:tr h="278432">
                <a:tc>
                  <a:txBody>
                    <a:bodyPr/>
                    <a:lstStyle/>
                    <a:p>
                      <a:pPr>
                        <a:spcAft>
                          <a:spcPts val="0"/>
                        </a:spcAft>
                      </a:pPr>
                      <a:r>
                        <a:rPr lang="en-AU" sz="1600" b="1">
                          <a:solidFill>
                            <a:srgbClr val="002060"/>
                          </a:solidFill>
                          <a:latin typeface="Georgia"/>
                          <a:ea typeface="Times New Roman"/>
                          <a:cs typeface="Times New Roman"/>
                        </a:rPr>
                        <a:t>Since a temperature change of 1</a:t>
                      </a:r>
                      <a:r>
                        <a:rPr lang="en-AU" sz="1600" b="1" baseline="30000">
                          <a:solidFill>
                            <a:srgbClr val="002060"/>
                          </a:solidFill>
                          <a:latin typeface="Georgia"/>
                          <a:ea typeface="Times New Roman"/>
                          <a:cs typeface="Times New Roman"/>
                        </a:rPr>
                        <a:t>O</a:t>
                      </a:r>
                      <a:r>
                        <a:rPr lang="en-AU" sz="1600" b="1">
                          <a:solidFill>
                            <a:srgbClr val="002060"/>
                          </a:solidFill>
                          <a:latin typeface="Georgia"/>
                          <a:ea typeface="Times New Roman"/>
                          <a:cs typeface="Times New Roman"/>
                        </a:rPr>
                        <a:t>K is equivalent to 1</a:t>
                      </a:r>
                      <a:r>
                        <a:rPr lang="en-AU" sz="1600" b="1" baseline="30000">
                          <a:solidFill>
                            <a:srgbClr val="002060"/>
                          </a:solidFill>
                          <a:latin typeface="Georgia"/>
                          <a:ea typeface="Times New Roman"/>
                          <a:cs typeface="Times New Roman"/>
                        </a:rPr>
                        <a:t>O</a:t>
                      </a:r>
                      <a:r>
                        <a:rPr lang="en-AU" sz="1600" b="1">
                          <a:solidFill>
                            <a:srgbClr val="002060"/>
                          </a:solidFill>
                          <a:latin typeface="Georgia"/>
                          <a:ea typeface="Times New Roman"/>
                          <a:cs typeface="Times New Roman"/>
                        </a:rPr>
                        <a:t>C</a:t>
                      </a:r>
                      <a:endParaRPr lang="en-AU" sz="1600" b="1">
                        <a:solidFill>
                          <a:srgbClr val="002060"/>
                        </a:solidFill>
                        <a:latin typeface="Courier New"/>
                        <a:ea typeface="Times New Roman"/>
                        <a:cs typeface="Times New Roman"/>
                      </a:endParaRPr>
                    </a:p>
                  </a:txBody>
                  <a:tcPr marL="67733" marR="67733" marT="0" marB="0">
                    <a:lnL>
                      <a:noFill/>
                    </a:lnL>
                    <a:lnR>
                      <a:noFill/>
                    </a:lnR>
                    <a:lnT>
                      <a:noFill/>
                    </a:lnT>
                    <a:lnB>
                      <a:noFill/>
                    </a:lnB>
                  </a:tcPr>
                </a:tc>
              </a:tr>
              <a:tr h="278432">
                <a:tc>
                  <a:txBody>
                    <a:bodyPr/>
                    <a:lstStyle/>
                    <a:p>
                      <a:pPr>
                        <a:spcAft>
                          <a:spcPts val="0"/>
                        </a:spcAft>
                      </a:pPr>
                      <a:endParaRPr lang="en-AU" sz="1600" b="1" dirty="0">
                        <a:solidFill>
                          <a:srgbClr val="002060"/>
                        </a:solidFill>
                        <a:latin typeface="Georgia"/>
                        <a:ea typeface="Times New Roman"/>
                        <a:cs typeface="Times New Roman"/>
                      </a:endParaRPr>
                    </a:p>
                  </a:txBody>
                  <a:tcPr marL="67733" marR="67733" marT="0" marB="0">
                    <a:lnL>
                      <a:noFill/>
                    </a:lnL>
                    <a:lnR>
                      <a:noFill/>
                    </a:lnR>
                    <a:lnT>
                      <a:noFill/>
                    </a:lnT>
                    <a:lnB>
                      <a:noFill/>
                    </a:lnB>
                  </a:tcPr>
                </a:tc>
              </a:tr>
              <a:tr h="278432">
                <a:tc>
                  <a:txBody>
                    <a:bodyPr/>
                    <a:lstStyle/>
                    <a:p>
                      <a:pPr>
                        <a:spcAft>
                          <a:spcPts val="0"/>
                        </a:spcAft>
                      </a:pPr>
                      <a:r>
                        <a:rPr lang="en-AU" sz="1600" b="1" dirty="0">
                          <a:solidFill>
                            <a:srgbClr val="002060"/>
                          </a:solidFill>
                          <a:latin typeface="Georgia"/>
                          <a:ea typeface="Times New Roman"/>
                          <a:cs typeface="Times New Roman"/>
                        </a:rPr>
                        <a:t>The quantity of heat required for any material is determined from the equation:</a:t>
                      </a:r>
                      <a:endParaRPr lang="en-AU" sz="1600" b="1" dirty="0">
                        <a:solidFill>
                          <a:srgbClr val="002060"/>
                        </a:solidFill>
                        <a:latin typeface="Courier New"/>
                        <a:ea typeface="Times New Roman"/>
                        <a:cs typeface="Times New Roman"/>
                      </a:endParaRPr>
                    </a:p>
                  </a:txBody>
                  <a:tcPr marL="67733" marR="67733" marT="0" marB="0">
                    <a:lnL>
                      <a:noFill/>
                    </a:lnL>
                    <a:lnR>
                      <a:noFill/>
                    </a:lnR>
                    <a:lnT>
                      <a:noFill/>
                    </a:lnT>
                    <a:lnB>
                      <a:noFill/>
                    </a:lnB>
                  </a:tcPr>
                </a:tc>
              </a:tr>
              <a:tr h="278432">
                <a:tc>
                  <a:txBody>
                    <a:bodyPr/>
                    <a:lstStyle/>
                    <a:p>
                      <a:pPr>
                        <a:spcAft>
                          <a:spcPts val="0"/>
                        </a:spcAft>
                      </a:pPr>
                      <a:endParaRPr lang="en-AU" sz="1600" b="1">
                        <a:latin typeface="Georgia"/>
                        <a:ea typeface="Times New Roman"/>
                        <a:cs typeface="Times New Roman"/>
                      </a:endParaRPr>
                    </a:p>
                  </a:txBody>
                  <a:tcPr marL="67733" marR="67733" marT="0" marB="0">
                    <a:lnL>
                      <a:noFill/>
                    </a:lnL>
                    <a:lnR>
                      <a:noFill/>
                    </a:lnR>
                    <a:lnT>
                      <a:noFill/>
                    </a:lnT>
                    <a:lnB>
                      <a:noFill/>
                    </a:lnB>
                  </a:tcPr>
                </a:tc>
              </a:tr>
              <a:tr h="371240">
                <a:tc>
                  <a:txBody>
                    <a:bodyPr/>
                    <a:lstStyle/>
                    <a:p>
                      <a:pPr algn="ctr">
                        <a:spcAft>
                          <a:spcPts val="0"/>
                        </a:spcAft>
                      </a:pPr>
                      <a:endParaRPr lang="en-AU" sz="1600" b="1" dirty="0">
                        <a:latin typeface="Georgia"/>
                        <a:ea typeface="Times New Roman"/>
                        <a:cs typeface="Times New Roman"/>
                      </a:endParaRPr>
                    </a:p>
                  </a:txBody>
                  <a:tcPr marL="67733" marR="67733" marT="0" marB="0">
                    <a:lnL>
                      <a:noFill/>
                    </a:lnL>
                    <a:lnR>
                      <a:noFill/>
                    </a:lnR>
                    <a:lnT>
                      <a:noFill/>
                    </a:lnT>
                    <a:lnB>
                      <a:noFill/>
                    </a:lnB>
                  </a:tcPr>
                </a:tc>
              </a:tr>
              <a:tr h="278432">
                <a:tc>
                  <a:txBody>
                    <a:bodyPr/>
                    <a:lstStyle/>
                    <a:p>
                      <a:pPr>
                        <a:spcAft>
                          <a:spcPts val="0"/>
                        </a:spcAft>
                      </a:pPr>
                      <a:r>
                        <a:rPr lang="en-AU" sz="1600" b="1">
                          <a:solidFill>
                            <a:srgbClr val="0070C0"/>
                          </a:solidFill>
                          <a:latin typeface="Georgia"/>
                          <a:ea typeface="Times New Roman"/>
                          <a:cs typeface="Times New Roman"/>
                        </a:rPr>
                        <a:t>Where: m= mass of the material in kilograms</a:t>
                      </a:r>
                      <a:endParaRPr lang="en-AU" sz="1600" b="1">
                        <a:solidFill>
                          <a:srgbClr val="0070C0"/>
                        </a:solidFill>
                        <a:latin typeface="Courier New"/>
                        <a:ea typeface="Times New Roman"/>
                        <a:cs typeface="Times New Roman"/>
                      </a:endParaRPr>
                    </a:p>
                  </a:txBody>
                  <a:tcPr marL="67733" marR="67733" marT="0" marB="0">
                    <a:lnL>
                      <a:noFill/>
                    </a:lnL>
                    <a:lnR>
                      <a:noFill/>
                    </a:lnR>
                    <a:lnT>
                      <a:noFill/>
                    </a:lnT>
                    <a:lnB>
                      <a:noFill/>
                    </a:lnB>
                  </a:tcPr>
                </a:tc>
              </a:tr>
              <a:tr h="278432">
                <a:tc>
                  <a:txBody>
                    <a:bodyPr/>
                    <a:lstStyle/>
                    <a:p>
                      <a:pPr marL="540385">
                        <a:spcAft>
                          <a:spcPts val="0"/>
                        </a:spcAft>
                      </a:pPr>
                      <a:r>
                        <a:rPr lang="en-AU" sz="1600" b="1">
                          <a:solidFill>
                            <a:srgbClr val="0070C0"/>
                          </a:solidFill>
                          <a:latin typeface="Georgia"/>
                          <a:ea typeface="Times New Roman"/>
                          <a:cs typeface="Times New Roman"/>
                        </a:rPr>
                        <a:t>c = specific heat capacity of the material in J/kg</a:t>
                      </a:r>
                      <a:r>
                        <a:rPr lang="en-AU" sz="1600" b="1" baseline="30000">
                          <a:solidFill>
                            <a:srgbClr val="0070C0"/>
                          </a:solidFill>
                          <a:latin typeface="Georgia"/>
                          <a:ea typeface="Times New Roman"/>
                          <a:cs typeface="Times New Roman"/>
                        </a:rPr>
                        <a:t>O</a:t>
                      </a:r>
                      <a:r>
                        <a:rPr lang="en-AU" sz="1600" b="1">
                          <a:solidFill>
                            <a:srgbClr val="0070C0"/>
                          </a:solidFill>
                          <a:latin typeface="Georgia"/>
                          <a:ea typeface="Times New Roman"/>
                          <a:cs typeface="Times New Roman"/>
                        </a:rPr>
                        <a:t>C</a:t>
                      </a:r>
                      <a:endParaRPr lang="en-AU" sz="1600" b="1">
                        <a:solidFill>
                          <a:srgbClr val="0070C0"/>
                        </a:solidFill>
                        <a:latin typeface="Courier New"/>
                        <a:ea typeface="Times New Roman"/>
                        <a:cs typeface="Times New Roman"/>
                      </a:endParaRPr>
                    </a:p>
                  </a:txBody>
                  <a:tcPr marL="67733" marR="67733" marT="0" marB="0">
                    <a:lnL>
                      <a:noFill/>
                    </a:lnL>
                    <a:lnR>
                      <a:noFill/>
                    </a:lnR>
                    <a:lnT>
                      <a:noFill/>
                    </a:lnT>
                    <a:lnB>
                      <a:noFill/>
                    </a:lnB>
                  </a:tcPr>
                </a:tc>
              </a:tr>
              <a:tr h="278432">
                <a:tc>
                  <a:txBody>
                    <a:bodyPr/>
                    <a:lstStyle/>
                    <a:p>
                      <a:pPr marL="540385">
                        <a:spcAft>
                          <a:spcPts val="0"/>
                        </a:spcAft>
                      </a:pPr>
                      <a:r>
                        <a:rPr lang="en-AU" sz="1600" b="1" dirty="0">
                          <a:solidFill>
                            <a:srgbClr val="0070C0"/>
                          </a:solidFill>
                          <a:latin typeface="Georgia"/>
                          <a:ea typeface="Times New Roman"/>
                          <a:cs typeface="Times New Roman"/>
                        </a:rPr>
                        <a:t>T = change in temperature (T2-T1) in </a:t>
                      </a:r>
                      <a:r>
                        <a:rPr lang="en-AU" sz="1600" b="1" baseline="30000" dirty="0">
                          <a:solidFill>
                            <a:srgbClr val="0070C0"/>
                          </a:solidFill>
                          <a:latin typeface="Georgia"/>
                          <a:ea typeface="Times New Roman"/>
                          <a:cs typeface="Times New Roman"/>
                        </a:rPr>
                        <a:t>O</a:t>
                      </a:r>
                      <a:r>
                        <a:rPr lang="en-AU" sz="1600" b="1" dirty="0">
                          <a:solidFill>
                            <a:srgbClr val="0070C0"/>
                          </a:solidFill>
                          <a:latin typeface="Georgia"/>
                          <a:ea typeface="Times New Roman"/>
                          <a:cs typeface="Times New Roman"/>
                        </a:rPr>
                        <a:t>C</a:t>
                      </a:r>
                      <a:endParaRPr lang="en-AU" sz="1600" b="1" dirty="0">
                        <a:solidFill>
                          <a:srgbClr val="0070C0"/>
                        </a:solidFill>
                        <a:latin typeface="Courier New"/>
                        <a:ea typeface="Times New Roman"/>
                        <a:cs typeface="Times New Roman"/>
                      </a:endParaRPr>
                    </a:p>
                  </a:txBody>
                  <a:tcPr marL="67733" marR="67733" marT="0" marB="0">
                    <a:lnL>
                      <a:noFill/>
                    </a:lnL>
                    <a:lnR>
                      <a:noFill/>
                    </a:lnR>
                    <a:lnT>
                      <a:noFill/>
                    </a:lnT>
                    <a:lnB>
                      <a:noFill/>
                    </a:lnB>
                  </a:tcPr>
                </a:tc>
              </a:tr>
              <a:tr h="278432">
                <a:tc>
                  <a:txBody>
                    <a:bodyPr/>
                    <a:lstStyle/>
                    <a:p>
                      <a:pPr>
                        <a:spcAft>
                          <a:spcPts val="0"/>
                        </a:spcAft>
                      </a:pPr>
                      <a:endParaRPr lang="en-AU" sz="1600" b="1">
                        <a:latin typeface="Georgia"/>
                        <a:ea typeface="Times New Roman"/>
                        <a:cs typeface="Times New Roman"/>
                      </a:endParaRPr>
                    </a:p>
                  </a:txBody>
                  <a:tcPr marL="67733" marR="67733" marT="0" marB="0">
                    <a:lnL>
                      <a:noFill/>
                    </a:lnL>
                    <a:lnR>
                      <a:noFill/>
                    </a:lnR>
                    <a:lnT>
                      <a:noFill/>
                    </a:lnT>
                    <a:lnB>
                      <a:noFill/>
                    </a:lnB>
                  </a:tcPr>
                </a:tc>
              </a:tr>
              <a:tr h="1670583">
                <a:tc>
                  <a:txBody>
                    <a:bodyPr/>
                    <a:lstStyle/>
                    <a:p>
                      <a:pPr>
                        <a:spcAft>
                          <a:spcPts val="0"/>
                        </a:spcAft>
                      </a:pPr>
                      <a:r>
                        <a:rPr lang="en-AU" sz="1600" b="1" dirty="0">
                          <a:solidFill>
                            <a:srgbClr val="002060"/>
                          </a:solidFill>
                          <a:latin typeface="Georgia"/>
                          <a:ea typeface="Times New Roman"/>
                          <a:cs typeface="Times New Roman"/>
                        </a:rPr>
                        <a:t>Some common specific heat capacities are:</a:t>
                      </a:r>
                      <a:endParaRPr lang="en-AU" sz="1600" b="1" dirty="0">
                        <a:solidFill>
                          <a:srgbClr val="002060"/>
                        </a:solidFill>
                        <a:latin typeface="Courier New"/>
                        <a:ea typeface="Times New Roman"/>
                        <a:cs typeface="Times New Roman"/>
                      </a:endParaRPr>
                    </a:p>
                    <a:p>
                      <a:pPr>
                        <a:spcAft>
                          <a:spcPts val="0"/>
                        </a:spcAft>
                      </a:pPr>
                      <a:r>
                        <a:rPr lang="en-AU" sz="1600" b="1" dirty="0">
                          <a:solidFill>
                            <a:srgbClr val="002060"/>
                          </a:solidFill>
                          <a:latin typeface="Georgia"/>
                          <a:ea typeface="Times New Roman"/>
                          <a:cs typeface="Times New Roman"/>
                        </a:rPr>
                        <a:t>Water  ………………………… 4189 J/kg </a:t>
                      </a:r>
                      <a:r>
                        <a:rPr lang="en-AU" sz="1600" b="1" baseline="30000" dirty="0">
                          <a:solidFill>
                            <a:srgbClr val="002060"/>
                          </a:solidFill>
                          <a:latin typeface="Georgia"/>
                          <a:ea typeface="Times New Roman"/>
                          <a:cs typeface="Times New Roman"/>
                        </a:rPr>
                        <a:t>O</a:t>
                      </a:r>
                      <a:r>
                        <a:rPr lang="en-AU" sz="1600" b="1" dirty="0">
                          <a:solidFill>
                            <a:srgbClr val="002060"/>
                          </a:solidFill>
                          <a:latin typeface="Georgia"/>
                          <a:ea typeface="Times New Roman"/>
                          <a:cs typeface="Times New Roman"/>
                        </a:rPr>
                        <a:t>C</a:t>
                      </a:r>
                      <a:endParaRPr lang="en-AU" sz="1600" b="1" dirty="0">
                        <a:solidFill>
                          <a:srgbClr val="002060"/>
                        </a:solidFill>
                        <a:latin typeface="Courier New"/>
                        <a:ea typeface="Times New Roman"/>
                        <a:cs typeface="Times New Roman"/>
                      </a:endParaRPr>
                    </a:p>
                    <a:p>
                      <a:pPr>
                        <a:spcAft>
                          <a:spcPts val="0"/>
                        </a:spcAft>
                      </a:pPr>
                      <a:r>
                        <a:rPr lang="en-AU" sz="1600" b="1" dirty="0">
                          <a:solidFill>
                            <a:srgbClr val="002060"/>
                          </a:solidFill>
                          <a:latin typeface="Georgia"/>
                          <a:ea typeface="Times New Roman"/>
                          <a:cs typeface="Times New Roman"/>
                        </a:rPr>
                        <a:t>Aluminium  …………………  900 J/kg </a:t>
                      </a:r>
                      <a:r>
                        <a:rPr lang="en-AU" sz="1600" b="1" baseline="30000" dirty="0">
                          <a:solidFill>
                            <a:srgbClr val="002060"/>
                          </a:solidFill>
                          <a:latin typeface="Georgia"/>
                          <a:ea typeface="Times New Roman"/>
                          <a:cs typeface="Times New Roman"/>
                        </a:rPr>
                        <a:t>O</a:t>
                      </a:r>
                      <a:r>
                        <a:rPr lang="en-AU" sz="1600" b="1" dirty="0">
                          <a:solidFill>
                            <a:srgbClr val="002060"/>
                          </a:solidFill>
                          <a:latin typeface="Georgia"/>
                          <a:ea typeface="Times New Roman"/>
                          <a:cs typeface="Times New Roman"/>
                        </a:rPr>
                        <a:t>C</a:t>
                      </a:r>
                      <a:endParaRPr lang="en-AU" sz="1600" b="1" dirty="0">
                        <a:solidFill>
                          <a:srgbClr val="002060"/>
                        </a:solidFill>
                        <a:latin typeface="Courier New"/>
                        <a:ea typeface="Times New Roman"/>
                        <a:cs typeface="Times New Roman"/>
                      </a:endParaRPr>
                    </a:p>
                    <a:p>
                      <a:pPr>
                        <a:spcAft>
                          <a:spcPts val="0"/>
                        </a:spcAft>
                      </a:pPr>
                      <a:r>
                        <a:rPr lang="en-AU" sz="1600" b="1" dirty="0">
                          <a:solidFill>
                            <a:srgbClr val="002060"/>
                          </a:solidFill>
                          <a:latin typeface="Georgia"/>
                          <a:ea typeface="Times New Roman"/>
                          <a:cs typeface="Times New Roman"/>
                        </a:rPr>
                        <a:t>Copper  ……………………….  390 J/kg </a:t>
                      </a:r>
                      <a:r>
                        <a:rPr lang="en-AU" sz="1600" b="1" baseline="30000" dirty="0">
                          <a:solidFill>
                            <a:srgbClr val="002060"/>
                          </a:solidFill>
                          <a:latin typeface="Georgia"/>
                          <a:ea typeface="Times New Roman"/>
                          <a:cs typeface="Times New Roman"/>
                        </a:rPr>
                        <a:t>O</a:t>
                      </a:r>
                      <a:r>
                        <a:rPr lang="en-AU" sz="1600" b="1" dirty="0">
                          <a:solidFill>
                            <a:srgbClr val="002060"/>
                          </a:solidFill>
                          <a:latin typeface="Georgia"/>
                          <a:ea typeface="Times New Roman"/>
                          <a:cs typeface="Times New Roman"/>
                        </a:rPr>
                        <a:t>C</a:t>
                      </a:r>
                      <a:endParaRPr lang="en-AU" sz="1600" b="1" dirty="0">
                        <a:solidFill>
                          <a:srgbClr val="002060"/>
                        </a:solidFill>
                        <a:latin typeface="Courier New"/>
                        <a:ea typeface="Times New Roman"/>
                        <a:cs typeface="Times New Roman"/>
                      </a:endParaRPr>
                    </a:p>
                    <a:p>
                      <a:pPr>
                        <a:spcAft>
                          <a:spcPts val="0"/>
                        </a:spcAft>
                      </a:pPr>
                      <a:r>
                        <a:rPr lang="en-AU" sz="1600" b="1" dirty="0">
                          <a:solidFill>
                            <a:srgbClr val="002060"/>
                          </a:solidFill>
                          <a:latin typeface="Georgia"/>
                          <a:ea typeface="Times New Roman"/>
                          <a:cs typeface="Times New Roman"/>
                        </a:rPr>
                        <a:t>Gold  ………………………….   130 J/kg </a:t>
                      </a:r>
                      <a:r>
                        <a:rPr lang="en-AU" sz="1600" b="1" baseline="30000" dirty="0">
                          <a:solidFill>
                            <a:srgbClr val="002060"/>
                          </a:solidFill>
                          <a:latin typeface="Georgia"/>
                          <a:ea typeface="Times New Roman"/>
                          <a:cs typeface="Times New Roman"/>
                        </a:rPr>
                        <a:t>O</a:t>
                      </a:r>
                      <a:r>
                        <a:rPr lang="en-AU" sz="1600" b="1" dirty="0">
                          <a:solidFill>
                            <a:srgbClr val="002060"/>
                          </a:solidFill>
                          <a:latin typeface="Georgia"/>
                          <a:ea typeface="Times New Roman"/>
                          <a:cs typeface="Times New Roman"/>
                        </a:rPr>
                        <a:t>C</a:t>
                      </a:r>
                      <a:endParaRPr lang="en-AU" sz="1600" b="1" dirty="0">
                        <a:solidFill>
                          <a:srgbClr val="002060"/>
                        </a:solidFill>
                        <a:latin typeface="Courier New"/>
                        <a:ea typeface="Times New Roman"/>
                        <a:cs typeface="Times New Roman"/>
                      </a:endParaRPr>
                    </a:p>
                    <a:p>
                      <a:pPr>
                        <a:spcAft>
                          <a:spcPts val="0"/>
                        </a:spcAft>
                      </a:pPr>
                      <a:r>
                        <a:rPr lang="en-AU" sz="1600" b="1" dirty="0">
                          <a:solidFill>
                            <a:srgbClr val="002060"/>
                          </a:solidFill>
                          <a:latin typeface="Georgia"/>
                          <a:ea typeface="Times New Roman"/>
                          <a:cs typeface="Times New Roman"/>
                        </a:rPr>
                        <a:t>Silver  ………………………..    230 J/kg </a:t>
                      </a:r>
                      <a:r>
                        <a:rPr lang="en-AU" sz="1600" b="1" baseline="30000" dirty="0">
                          <a:solidFill>
                            <a:srgbClr val="002060"/>
                          </a:solidFill>
                          <a:latin typeface="Georgia"/>
                          <a:ea typeface="Times New Roman"/>
                          <a:cs typeface="Times New Roman"/>
                        </a:rPr>
                        <a:t>O</a:t>
                      </a:r>
                      <a:r>
                        <a:rPr lang="en-AU" sz="1600" b="1" dirty="0">
                          <a:solidFill>
                            <a:srgbClr val="002060"/>
                          </a:solidFill>
                          <a:latin typeface="Georgia"/>
                          <a:ea typeface="Times New Roman"/>
                          <a:cs typeface="Times New Roman"/>
                        </a:rPr>
                        <a:t>C</a:t>
                      </a:r>
                      <a:endParaRPr lang="en-AU" sz="1600" b="1" dirty="0">
                        <a:solidFill>
                          <a:srgbClr val="002060"/>
                        </a:solidFill>
                        <a:latin typeface="Courier New"/>
                        <a:ea typeface="Times New Roman"/>
                        <a:cs typeface="Times New Roman"/>
                      </a:endParaRPr>
                    </a:p>
                  </a:txBody>
                  <a:tcPr marL="67733" marR="67733" marT="0" marB="0">
                    <a:lnL>
                      <a:noFill/>
                    </a:lnL>
                    <a:lnR>
                      <a:noFill/>
                    </a:lnR>
                    <a:lnT>
                      <a:noFill/>
                    </a:lnT>
                    <a:lnB>
                      <a:noFill/>
                    </a:lnB>
                  </a:tcPr>
                </a:tc>
              </a:tr>
            </a:tbl>
          </a:graphicData>
        </a:graphic>
      </p:graphicFrame>
      <p:pic>
        <p:nvPicPr>
          <p:cNvPr id="12289"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699792" y="3284984"/>
            <a:ext cx="1468963" cy="432048"/>
          </a:xfrm>
          <a:prstGeom prst="rect">
            <a:avLst/>
          </a:prstGeom>
          <a:solidFill>
            <a:schemeClr val="accent1">
              <a:alpha val="19000"/>
            </a:schemeClr>
          </a:solid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07504" y="1772816"/>
          <a:ext cx="8928992" cy="3528392"/>
        </p:xfrm>
        <a:graphic>
          <a:graphicData uri="http://schemas.openxmlformats.org/drawingml/2006/table">
            <a:tbl>
              <a:tblPr/>
              <a:tblGrid>
                <a:gridCol w="8928992"/>
              </a:tblGrid>
              <a:tr h="608343">
                <a:tc>
                  <a:txBody>
                    <a:bodyPr/>
                    <a:lstStyle/>
                    <a:p>
                      <a:pPr>
                        <a:spcAft>
                          <a:spcPts val="0"/>
                        </a:spcAft>
                      </a:pPr>
                      <a:r>
                        <a:rPr lang="en-AU" sz="1800" b="1" dirty="0">
                          <a:solidFill>
                            <a:schemeClr val="accent6">
                              <a:lumMod val="75000"/>
                            </a:schemeClr>
                          </a:solidFill>
                          <a:latin typeface="Georgia"/>
                          <a:ea typeface="Times New Roman"/>
                          <a:cs typeface="Times New Roman"/>
                        </a:rPr>
                        <a:t>Thermal Conductivity</a:t>
                      </a:r>
                      <a:endParaRPr lang="en-AU" sz="1800" dirty="0">
                        <a:solidFill>
                          <a:schemeClr val="accent6">
                            <a:lumMod val="75000"/>
                          </a:schemeClr>
                        </a:solidFill>
                        <a:latin typeface="Courier New"/>
                        <a:ea typeface="Times New Roman"/>
                        <a:cs typeface="Times New Roman"/>
                      </a:endParaRPr>
                    </a:p>
                  </a:txBody>
                  <a:tcPr marL="68580" marR="68580" marT="0" marB="0">
                    <a:lnL>
                      <a:noFill/>
                    </a:lnL>
                    <a:lnR>
                      <a:noFill/>
                    </a:lnR>
                    <a:lnT>
                      <a:noFill/>
                    </a:lnT>
                    <a:lnB>
                      <a:noFill/>
                    </a:lnB>
                  </a:tcPr>
                </a:tc>
              </a:tr>
              <a:tr h="521437">
                <a:tc>
                  <a:txBody>
                    <a:bodyPr/>
                    <a:lstStyle/>
                    <a:p>
                      <a:pPr>
                        <a:spcAft>
                          <a:spcPts val="0"/>
                        </a:spcAft>
                      </a:pPr>
                      <a:r>
                        <a:rPr lang="en-AU" sz="1600" b="1" dirty="0">
                          <a:solidFill>
                            <a:srgbClr val="7030A0"/>
                          </a:solidFill>
                          <a:latin typeface="Georgia"/>
                          <a:ea typeface="Times New Roman"/>
                          <a:cs typeface="Times New Roman"/>
                        </a:rPr>
                        <a:t>The capability of conducting heat depends upon:</a:t>
                      </a:r>
                      <a:endParaRPr lang="en-AU" sz="1600" b="1" dirty="0">
                        <a:solidFill>
                          <a:srgbClr val="7030A0"/>
                        </a:solidFill>
                        <a:latin typeface="Courier New"/>
                        <a:ea typeface="Times New Roman"/>
                        <a:cs typeface="Times New Roman"/>
                      </a:endParaRPr>
                    </a:p>
                  </a:txBody>
                  <a:tcPr marL="68580" marR="68580" marT="0" marB="0">
                    <a:lnL>
                      <a:noFill/>
                    </a:lnL>
                    <a:lnR>
                      <a:noFill/>
                    </a:lnR>
                    <a:lnT>
                      <a:noFill/>
                    </a:lnT>
                    <a:lnB>
                      <a:noFill/>
                    </a:lnB>
                  </a:tcPr>
                </a:tc>
              </a:tr>
              <a:tr h="2398612">
                <a:tc>
                  <a:txBody>
                    <a:bodyPr/>
                    <a:lstStyle/>
                    <a:p>
                      <a:pPr marL="342900" lvl="0" indent="-342900">
                        <a:lnSpc>
                          <a:spcPct val="115000"/>
                        </a:lnSpc>
                        <a:spcAft>
                          <a:spcPts val="0"/>
                        </a:spcAft>
                        <a:buFont typeface="Symbol"/>
                        <a:buChar char=""/>
                      </a:pPr>
                      <a:r>
                        <a:rPr lang="en-AU" sz="1600" b="1" dirty="0">
                          <a:solidFill>
                            <a:schemeClr val="accent2">
                              <a:lumMod val="75000"/>
                            </a:schemeClr>
                          </a:solidFill>
                          <a:latin typeface="Georgia"/>
                          <a:ea typeface="Times New Roman"/>
                          <a:cs typeface="Times New Roman"/>
                        </a:rPr>
                        <a:t>Temperature difference across the material</a:t>
                      </a:r>
                      <a:endParaRPr lang="en-AU" sz="1600" b="1" dirty="0">
                        <a:solidFill>
                          <a:schemeClr val="accent2">
                            <a:lumMod val="75000"/>
                          </a:schemeClr>
                        </a:solidFill>
                        <a:latin typeface="Calibri"/>
                        <a:ea typeface="Times New Roman"/>
                        <a:cs typeface="Times New Roman"/>
                      </a:endParaRPr>
                    </a:p>
                    <a:p>
                      <a:pPr marL="342900" lvl="0" indent="-342900">
                        <a:lnSpc>
                          <a:spcPct val="115000"/>
                        </a:lnSpc>
                        <a:spcAft>
                          <a:spcPts val="0"/>
                        </a:spcAft>
                        <a:buFont typeface="Symbol"/>
                        <a:buChar char=""/>
                      </a:pPr>
                      <a:r>
                        <a:rPr lang="en-AU" sz="1600" b="1" dirty="0">
                          <a:solidFill>
                            <a:schemeClr val="accent2">
                              <a:lumMod val="50000"/>
                            </a:schemeClr>
                          </a:solidFill>
                          <a:latin typeface="Georgia"/>
                          <a:ea typeface="Times New Roman"/>
                          <a:cs typeface="Times New Roman"/>
                        </a:rPr>
                        <a:t>Cross sectional area of the conduction path</a:t>
                      </a:r>
                      <a:endParaRPr lang="en-AU" sz="1600" b="1" dirty="0">
                        <a:solidFill>
                          <a:schemeClr val="accent2">
                            <a:lumMod val="50000"/>
                          </a:schemeClr>
                        </a:solidFill>
                        <a:latin typeface="Calibri"/>
                        <a:ea typeface="Times New Roman"/>
                        <a:cs typeface="Times New Roman"/>
                      </a:endParaRPr>
                    </a:p>
                    <a:p>
                      <a:pPr marL="342900" lvl="0" indent="-342900">
                        <a:lnSpc>
                          <a:spcPct val="115000"/>
                        </a:lnSpc>
                        <a:spcAft>
                          <a:spcPts val="0"/>
                        </a:spcAft>
                        <a:buFont typeface="Symbol"/>
                        <a:buChar char=""/>
                      </a:pPr>
                      <a:r>
                        <a:rPr lang="en-AU" sz="1600" b="1" dirty="0">
                          <a:solidFill>
                            <a:schemeClr val="accent3">
                              <a:lumMod val="50000"/>
                            </a:schemeClr>
                          </a:solidFill>
                          <a:latin typeface="Georgia"/>
                          <a:ea typeface="Times New Roman"/>
                          <a:cs typeface="Times New Roman"/>
                        </a:rPr>
                        <a:t>Length of the conduction path</a:t>
                      </a:r>
                      <a:endParaRPr lang="en-AU" sz="1600" b="1" dirty="0">
                        <a:solidFill>
                          <a:schemeClr val="accent3">
                            <a:lumMod val="50000"/>
                          </a:schemeClr>
                        </a:solidFill>
                        <a:latin typeface="Calibri"/>
                        <a:ea typeface="Times New Roman"/>
                        <a:cs typeface="Times New Roman"/>
                      </a:endParaRPr>
                    </a:p>
                    <a:p>
                      <a:pPr marL="342900" lvl="0" indent="-342900">
                        <a:lnSpc>
                          <a:spcPct val="115000"/>
                        </a:lnSpc>
                        <a:spcAft>
                          <a:spcPts val="0"/>
                        </a:spcAft>
                        <a:buFont typeface="Symbol"/>
                        <a:buChar char=""/>
                      </a:pPr>
                      <a:r>
                        <a:rPr lang="en-AU" sz="1600" b="1" dirty="0">
                          <a:solidFill>
                            <a:schemeClr val="accent4">
                              <a:lumMod val="75000"/>
                            </a:schemeClr>
                          </a:solidFill>
                          <a:latin typeface="Georgia"/>
                          <a:ea typeface="Times New Roman"/>
                          <a:cs typeface="Times New Roman"/>
                        </a:rPr>
                        <a:t>Type of material</a:t>
                      </a:r>
                      <a:endParaRPr lang="en-AU" sz="1600" b="1" dirty="0">
                        <a:solidFill>
                          <a:schemeClr val="accent4">
                            <a:lumMod val="75000"/>
                          </a:schemeClr>
                        </a:solidFill>
                        <a:latin typeface="Calibri"/>
                        <a:ea typeface="Times New Roman"/>
                        <a:cs typeface="Times New Roman"/>
                      </a:endParaRPr>
                    </a:p>
                  </a:txBody>
                  <a:tcPr marL="68580" marR="68580" marT="0" marB="0">
                    <a:lnL>
                      <a:noFill/>
                    </a:lnL>
                    <a:lnR>
                      <a:noFill/>
                    </a:lnR>
                    <a:lnT>
                      <a:noFill/>
                    </a:lnT>
                    <a:lnB>
                      <a:noFill/>
                    </a:lnB>
                  </a:tcPr>
                </a:tc>
              </a:tr>
            </a:tbl>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TotalTime>
  <Words>1728</Words>
  <Application>Microsoft Office PowerPoint</Application>
  <PresentationFormat>On-screen Show (4:3)</PresentationFormat>
  <Paragraphs>272</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Doug Baly</dc:creator>
  <cp:lastModifiedBy>dbaly</cp:lastModifiedBy>
  <cp:revision>9</cp:revision>
  <dcterms:created xsi:type="dcterms:W3CDTF">2013-05-26T09:55:12Z</dcterms:created>
  <dcterms:modified xsi:type="dcterms:W3CDTF">2013-05-27T04:07:22Z</dcterms:modified>
</cp:coreProperties>
</file>