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21"/>
  </p:notesMasterIdLst>
  <p:handoutMasterIdLst>
    <p:handoutMasterId r:id="rId22"/>
  </p:handoutMasterIdLst>
  <p:sldIdLst>
    <p:sldId id="292" r:id="rId2"/>
    <p:sldId id="280" r:id="rId3"/>
    <p:sldId id="256" r:id="rId4"/>
    <p:sldId id="257" r:id="rId5"/>
    <p:sldId id="293" r:id="rId6"/>
    <p:sldId id="264" r:id="rId7"/>
    <p:sldId id="265" r:id="rId8"/>
    <p:sldId id="268" r:id="rId9"/>
    <p:sldId id="269" r:id="rId10"/>
    <p:sldId id="270" r:id="rId11"/>
    <p:sldId id="297" r:id="rId12"/>
    <p:sldId id="271" r:id="rId13"/>
    <p:sldId id="299" r:id="rId14"/>
    <p:sldId id="288" r:id="rId15"/>
    <p:sldId id="283" r:id="rId16"/>
    <p:sldId id="291" r:id="rId17"/>
    <p:sldId id="277" r:id="rId18"/>
    <p:sldId id="298" r:id="rId19"/>
    <p:sldId id="281" r:id="rId20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HHS" initials="D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262335"/>
    <a:srgbClr val="242133"/>
    <a:srgbClr val="262337"/>
    <a:srgbClr val="29263C"/>
    <a:srgbClr val="008000"/>
    <a:srgbClr val="FFFF99"/>
    <a:srgbClr val="E1393E"/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66" autoAdjust="0"/>
    <p:restoredTop sz="92976" autoAdjust="0"/>
  </p:normalViewPr>
  <p:slideViewPr>
    <p:cSldViewPr snapToGrid="0">
      <p:cViewPr varScale="1">
        <p:scale>
          <a:sx n="81" d="100"/>
          <a:sy n="81" d="100"/>
        </p:scale>
        <p:origin x="-86" y="-72"/>
      </p:cViewPr>
      <p:guideLst>
        <p:guide orient="horz" pos="249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94"/>
    </p:cViewPr>
  </p:sorterViewPr>
  <p:notesViewPr>
    <p:cSldViewPr snapToGrid="0">
      <p:cViewPr varScale="1">
        <p:scale>
          <a:sx n="81" d="100"/>
          <a:sy n="81" d="100"/>
        </p:scale>
        <p:origin x="-3084" y="-96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842125" y="9274175"/>
            <a:ext cx="461963" cy="28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53" tIns="48327" rIns="96653" bIns="48327" numCol="1" anchor="b" anchorCtr="0" compatLnSpc="1">
            <a:prstTxWarp prst="textNoShape">
              <a:avLst/>
            </a:prstTxWarp>
          </a:bodyPr>
          <a:lstStyle>
            <a:lvl1pPr algn="r" defTabSz="966788">
              <a:defRPr sz="900">
                <a:solidFill>
                  <a:srgbClr val="663300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644B5DFF-6CA6-4EFA-9C0C-8A204E3353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33795" name="Picture 6" descr="Slide_title2_02"/>
          <p:cNvPicPr>
            <a:picLocks noChangeAspect="1" noChangeArrowheads="1"/>
          </p:cNvPicPr>
          <p:nvPr/>
        </p:nvPicPr>
        <p:blipFill>
          <a:blip r:embed="rId2" cstate="print"/>
          <a:srcRect l="74965" t="32530" r="2986"/>
          <a:stretch>
            <a:fillRect/>
          </a:stretch>
        </p:blipFill>
        <p:spPr bwMode="auto">
          <a:xfrm>
            <a:off x="5724525" y="0"/>
            <a:ext cx="1590675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Rectangle 7"/>
          <p:cNvSpPr>
            <a:spLocks noChangeArrowheads="1"/>
          </p:cNvSpPr>
          <p:nvPr/>
        </p:nvSpPr>
        <p:spPr bwMode="gray">
          <a:xfrm>
            <a:off x="5803900" y="79375"/>
            <a:ext cx="1431925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7425" tIns="47425" rIns="47425" bIns="47425" anchor="ctr"/>
          <a:lstStyle/>
          <a:p>
            <a:pPr algn="ctr" defTabSz="947738">
              <a:lnSpc>
                <a:spcPct val="95000"/>
              </a:lnSpc>
            </a:pPr>
            <a:r>
              <a:rPr lang="en-US" sz="1200" b="1">
                <a:solidFill>
                  <a:srgbClr val="FFFFE1"/>
                </a:solidFill>
              </a:rPr>
              <a:t>Communication</a:t>
            </a:r>
          </a:p>
        </p:txBody>
      </p:sp>
      <p:sp>
        <p:nvSpPr>
          <p:cNvPr id="33797" name="Line 8"/>
          <p:cNvSpPr>
            <a:spLocks noChangeShapeType="1"/>
          </p:cNvSpPr>
          <p:nvPr/>
        </p:nvSpPr>
        <p:spPr bwMode="auto">
          <a:xfrm flipV="1">
            <a:off x="0" y="550863"/>
            <a:ext cx="7315200" cy="11112"/>
          </a:xfrm>
          <a:prstGeom prst="line">
            <a:avLst/>
          </a:prstGeom>
          <a:noFill/>
          <a:ln w="9525">
            <a:solidFill>
              <a:srgbClr val="C7C397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3798" name="Group 9"/>
          <p:cNvGrpSpPr>
            <a:grpSpLocks/>
          </p:cNvGrpSpPr>
          <p:nvPr/>
        </p:nvGrpSpPr>
        <p:grpSpPr bwMode="auto">
          <a:xfrm>
            <a:off x="0" y="9309100"/>
            <a:ext cx="7315200" cy="258763"/>
            <a:chOff x="-48" y="5568"/>
            <a:chExt cx="4320" cy="144"/>
          </a:xfrm>
        </p:grpSpPr>
        <p:sp>
          <p:nvSpPr>
            <p:cNvPr id="33800" name="Line 10"/>
            <p:cNvSpPr>
              <a:spLocks noChangeShapeType="1"/>
            </p:cNvSpPr>
            <p:nvPr userDrawn="1"/>
          </p:nvSpPr>
          <p:spPr bwMode="auto">
            <a:xfrm>
              <a:off x="-48" y="5712"/>
              <a:ext cx="4320" cy="0"/>
            </a:xfrm>
            <a:prstGeom prst="line">
              <a:avLst/>
            </a:prstGeom>
            <a:noFill/>
            <a:ln w="9525">
              <a:solidFill>
                <a:srgbClr val="C7C397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801" name="Line 11"/>
            <p:cNvSpPr>
              <a:spLocks noChangeShapeType="1"/>
            </p:cNvSpPr>
            <p:nvPr userDrawn="1"/>
          </p:nvSpPr>
          <p:spPr bwMode="auto">
            <a:xfrm>
              <a:off x="-48" y="5568"/>
              <a:ext cx="4320" cy="0"/>
            </a:xfrm>
            <a:prstGeom prst="line">
              <a:avLst/>
            </a:prstGeom>
            <a:noFill/>
            <a:ln w="9525">
              <a:solidFill>
                <a:srgbClr val="C7C397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799" name="Rectangle 12"/>
          <p:cNvSpPr>
            <a:spLocks noChangeArrowheads="1"/>
          </p:cNvSpPr>
          <p:nvPr/>
        </p:nvSpPr>
        <p:spPr bwMode="auto">
          <a:xfrm>
            <a:off x="4519613" y="9332913"/>
            <a:ext cx="2266950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947738"/>
            <a:r>
              <a:rPr lang="en-US" sz="900">
                <a:solidFill>
                  <a:srgbClr val="663300"/>
                </a:solidFill>
                <a:latin typeface="Verdana" pitchFamily="34" charset="0"/>
              </a:rPr>
              <a:t> TeamSTEPPS 06.1  |  Communication</a:t>
            </a:r>
          </a:p>
        </p:txBody>
      </p:sp>
    </p:spTree>
    <p:extLst>
      <p:ext uri="{BB962C8B-B14F-4D97-AF65-F5344CB8AC3E}">
        <p14:creationId xmlns="" xmlns:p14="http://schemas.microsoft.com/office/powerpoint/2010/main" val="1177431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53" tIns="48327" rIns="96653" bIns="48327" numCol="1" anchor="t" anchorCtr="0" compatLnSpc="1">
            <a:prstTxWarp prst="textNoShape">
              <a:avLst/>
            </a:prstTxWarp>
          </a:bodyPr>
          <a:lstStyle>
            <a:lvl1pPr defTabSz="9667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53" tIns="48327" rIns="96653" bIns="48327" numCol="1" anchor="t" anchorCtr="0" compatLnSpc="1">
            <a:prstTxWarp prst="textNoShape">
              <a:avLst/>
            </a:prstTxWarp>
          </a:bodyPr>
          <a:lstStyle>
            <a:lvl1pPr algn="r" defTabSz="9667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6313" y="4560888"/>
            <a:ext cx="5362575" cy="432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53" tIns="48327" rIns="96653" bIns="483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53" tIns="48327" rIns="96653" bIns="48327" numCol="1" anchor="b" anchorCtr="0" compatLnSpc="1">
            <a:prstTxWarp prst="textNoShape">
              <a:avLst/>
            </a:prstTxWarp>
          </a:bodyPr>
          <a:lstStyle>
            <a:lvl1pPr defTabSz="9667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0188"/>
            <a:ext cx="3170237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53" tIns="48327" rIns="96653" bIns="48327" numCol="1" anchor="b" anchorCtr="0" compatLnSpc="1">
            <a:prstTxWarp prst="textNoShape">
              <a:avLst/>
            </a:prstTxWarp>
          </a:bodyPr>
          <a:lstStyle>
            <a:lvl1pPr algn="r" defTabSz="9667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EABE228B-3A73-4DD8-AACF-47EE17426F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485859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CF61929-381C-4519-800B-363F2CAD27B1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5906E0E-8F00-49E6-8B3B-850AE195E4DC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A6C825B-269C-4840-8AC9-32708B4584B4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7550"/>
            <a:ext cx="4802188" cy="3602038"/>
          </a:xfrm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7900" y="4562475"/>
            <a:ext cx="5359400" cy="4321175"/>
          </a:xfrm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290E56D-45A6-4D94-A166-E725F2399C32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7550"/>
            <a:ext cx="4802188" cy="3602038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7900" y="4562475"/>
            <a:ext cx="5359400" cy="4321175"/>
          </a:xfrm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E1F7109-D49A-428A-82B2-10A70FE7C821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70000" y="723900"/>
            <a:ext cx="4786313" cy="3589338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62475"/>
            <a:ext cx="5364163" cy="4321175"/>
          </a:xfrm>
          <a:noFill/>
        </p:spPr>
        <p:txBody>
          <a:bodyPr/>
          <a:lstStyle/>
          <a:p>
            <a:pPr eaLnBrk="1" hangingPunct="1"/>
            <a:endParaRPr lang="en-US" b="1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2188606-E275-4B1C-81EB-B21864F8AFE6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51525" cy="4321175"/>
          </a:xfrm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8EE9D0D-1628-482F-A333-BA4DA831B74A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77900" y="4562475"/>
            <a:ext cx="5359400" cy="4321175"/>
          </a:xfrm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9EFEF1-F048-45A5-8CA9-E8E00D604ABF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77900" y="4562475"/>
            <a:ext cx="5359400" cy="4321175"/>
          </a:xfrm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DCF27AA-07CC-48C5-8E1B-A33B7BCB6A72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51525" cy="4321175"/>
          </a:xfrm>
          <a:noFill/>
        </p:spPr>
        <p:txBody>
          <a:bodyPr/>
          <a:lstStyle/>
          <a:p>
            <a:pPr marL="228600" indent="-228600" eaLnBrk="1" hangingPunct="1"/>
            <a:endParaRPr lang="en-US" b="1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68FA84E-635F-4CCF-8C57-FAA006600359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7550"/>
            <a:ext cx="4802188" cy="3602038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7900" y="4562475"/>
            <a:ext cx="5359400" cy="4321175"/>
          </a:xfrm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3" descr="Slide_title2_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32025" y="0"/>
            <a:ext cx="6911975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4" descr="Slide_title2_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7938"/>
            <a:ext cx="2281238" cy="359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5" descr="Slide_title2_0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586163"/>
            <a:ext cx="2271713" cy="238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6" descr="Slide_title2_0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948363"/>
            <a:ext cx="4835525" cy="90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7" descr="Slide_title2_0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68538" y="3541713"/>
            <a:ext cx="1136650" cy="240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3211513" y="3832225"/>
            <a:ext cx="5276850" cy="1131888"/>
          </a:xfrm>
        </p:spPr>
        <p:txBody>
          <a:bodyPr tIns="45720" bIns="45720" anchorCtr="0"/>
          <a:lstStyle>
            <a:lvl1pPr>
              <a:defRPr sz="34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fld id="{A5A4B9A4-B6A5-42D0-8E6E-095B8E9DF8DB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5763" y="876300"/>
            <a:ext cx="1951037" cy="4687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1063" y="876300"/>
            <a:ext cx="5702300" cy="4687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fld id="{7A637EDA-95AA-4A81-ABB3-3BC0A0058DE2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063" y="876300"/>
            <a:ext cx="7739062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914400" y="2020888"/>
            <a:ext cx="7772400" cy="35433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fld id="{303896B1-175C-41DF-900C-B2FA4D685B7B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063" y="876300"/>
            <a:ext cx="7739062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2020888"/>
            <a:ext cx="3810000" cy="3543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76800" y="2020888"/>
            <a:ext cx="3810000" cy="1695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876800" y="3868738"/>
            <a:ext cx="3810000" cy="1695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fld id="{7EE1901C-7770-4BA0-B4BC-8D8B02BD4AA1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fld id="{D6DE62A1-AC1F-49DE-9669-A47B7BE0CD0C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fld id="{EBB6348B-2FB3-4A66-958D-FA2FC06BAE0D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020888"/>
            <a:ext cx="3810000" cy="3543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2020888"/>
            <a:ext cx="3810000" cy="3543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fld id="{261986AD-BF76-4E55-B752-F25459548D92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fld id="{BD1CBEBC-EAFD-4F63-8016-19E28FEC7A83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fld id="{E33E118C-FEF2-4BC9-883B-CFFE70767B49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fld id="{6668FDBA-BD60-41DE-A879-A65CF01B0020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fld id="{5F703542-3386-44F9-AB14-FED2B8854376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fld id="{C0ED8171-97EF-4D1A-B610-75BD50C1942E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lide_content_2_10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3824288"/>
            <a:ext cx="2959100" cy="303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Slide_content_2_09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914400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020888"/>
            <a:ext cx="777240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96250" y="6581775"/>
            <a:ext cx="762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9144" rIns="91440" bIns="9144" numCol="1" anchor="ctr" anchorCtr="1" compatLnSpc="1">
            <a:prstTxWarp prst="textNoShape">
              <a:avLst/>
            </a:prstTxWarp>
          </a:bodyPr>
          <a:lstStyle>
            <a:lvl1pPr>
              <a:defRPr sz="1000" b="1">
                <a:solidFill>
                  <a:srgbClr val="542200"/>
                </a:solidFill>
              </a:defRPr>
            </a:lvl1pPr>
          </a:lstStyle>
          <a:p>
            <a:pPr>
              <a:defRPr/>
            </a:pPr>
            <a:r>
              <a:rPr lang="en-US"/>
              <a:t> </a:t>
            </a:r>
            <a:fld id="{08B1FF76-DA20-4155-8950-9D86265BB2F0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881063" y="876300"/>
            <a:ext cx="77390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3660775" y="6591300"/>
            <a:ext cx="14446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9144" bIns="9144"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1000" b="1" smtClean="0">
                <a:solidFill>
                  <a:srgbClr val="542200"/>
                </a:solidFill>
              </a:rPr>
              <a:t>T</a:t>
            </a:r>
            <a:r>
              <a:rPr lang="en-US" sz="800" b="1" smtClean="0">
                <a:solidFill>
                  <a:srgbClr val="542200"/>
                </a:solidFill>
              </a:rPr>
              <a:t>EAM</a:t>
            </a:r>
            <a:r>
              <a:rPr lang="en-US" sz="1000" b="1" smtClean="0">
                <a:solidFill>
                  <a:srgbClr val="542200"/>
                </a:solidFill>
              </a:rPr>
              <a:t>STEPPS 05.2</a:t>
            </a:r>
          </a:p>
        </p:txBody>
      </p:sp>
      <p:pic>
        <p:nvPicPr>
          <p:cNvPr id="1032" name="Picture 8" descr="Slide_content2_02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849313"/>
            <a:ext cx="684213" cy="297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Slide_content2_06"/>
          <p:cNvPicPr>
            <a:picLocks noChangeAspect="1" noChangeArrowheads="1"/>
          </p:cNvPicPr>
          <p:nvPr/>
        </p:nvPicPr>
        <p:blipFill>
          <a:blip r:embed="rId18" cstate="print"/>
          <a:srcRect t="-5882" r="1672"/>
          <a:stretch>
            <a:fillRect/>
          </a:stretch>
        </p:blipFill>
        <p:spPr bwMode="auto">
          <a:xfrm>
            <a:off x="2962275" y="6400800"/>
            <a:ext cx="61579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220663" y="6550025"/>
            <a:ext cx="15811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900" b="1" smtClean="0">
                <a:solidFill>
                  <a:schemeClr val="accent1"/>
                </a:solidFill>
              </a:rPr>
              <a:t>Mod 6 06.1   Page </a:t>
            </a:r>
            <a:fld id="{5F1F5970-C125-4E5A-8E12-C9FB8662A3E5}" type="slidenum">
              <a:rPr lang="en-US" sz="900" b="1" smtClean="0">
                <a:solidFill>
                  <a:schemeClr val="accent1"/>
                </a:solidFill>
              </a:rPr>
              <a:pPr eaLnBrk="1" hangingPunct="1">
                <a:spcBef>
                  <a:spcPct val="50000"/>
                </a:spcBef>
                <a:defRPr/>
              </a:pPr>
              <a:t>‹#›</a:t>
            </a:fld>
            <a:endParaRPr lang="en-US" sz="900" b="1" smtClean="0">
              <a:solidFill>
                <a:schemeClr val="accent1"/>
              </a:solidFill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gray">
          <a:xfrm>
            <a:off x="7391400" y="228600"/>
            <a:ext cx="175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1600" b="1" smtClean="0">
                <a:solidFill>
                  <a:schemeClr val="bg1"/>
                </a:solidFill>
              </a:rPr>
              <a:t>Communication</a:t>
            </a:r>
          </a:p>
        </p:txBody>
      </p:sp>
      <p:sp>
        <p:nvSpPr>
          <p:cNvPr id="1036" name="Text Box 13"/>
          <p:cNvSpPr txBox="1">
            <a:spLocks noChangeArrowheads="1"/>
          </p:cNvSpPr>
          <p:nvPr userDrawn="1"/>
        </p:nvSpPr>
        <p:spPr bwMode="auto">
          <a:xfrm>
            <a:off x="2965450" y="349250"/>
            <a:ext cx="23653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US" sz="1000" smtClean="0">
              <a:solidFill>
                <a:srgbClr val="663300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1037" name="Text Box 14"/>
          <p:cNvSpPr txBox="1">
            <a:spLocks noChangeArrowheads="1"/>
          </p:cNvSpPr>
          <p:nvPr userDrawn="1"/>
        </p:nvSpPr>
        <p:spPr bwMode="auto">
          <a:xfrm>
            <a:off x="2976563" y="347663"/>
            <a:ext cx="36988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1000" smtClean="0">
                <a:solidFill>
                  <a:srgbClr val="663300"/>
                </a:solidFill>
                <a:latin typeface="Times New Roman" pitchFamily="18" charset="0"/>
              </a:rPr>
              <a:t>®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  <p:sldLayoutId id="2147483788" r:id="rId12"/>
    <p:sldLayoutId id="2147483789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663300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663300"/>
          </a:solidFill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663300"/>
          </a:solidFill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663300"/>
          </a:solidFill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663300"/>
          </a:solidFill>
          <a:latin typeface="Arial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663300"/>
          </a:solidFill>
          <a:latin typeface="Arial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663300"/>
          </a:solidFill>
          <a:latin typeface="Arial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663300"/>
          </a:solidFill>
          <a:latin typeface="Arial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6633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95000"/>
        </a:lnSpc>
        <a:spcBef>
          <a:spcPct val="4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30238" indent="-285750" algn="l" rtl="0" eaLnBrk="0" fontAlgn="base" hangingPunct="0">
        <a:lnSpc>
          <a:spcPct val="95000"/>
        </a:lnSpc>
        <a:spcBef>
          <a:spcPct val="4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860425" indent="-228600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090613" indent="-228600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4pPr>
      <a:lvl5pPr marL="1320800" indent="-228600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5pPr>
      <a:lvl6pPr marL="1778000" indent="-228600" algn="l" rtl="0" fontAlgn="base">
        <a:lnSpc>
          <a:spcPct val="95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6pPr>
      <a:lvl7pPr marL="2235200" indent="-228600" algn="l" rtl="0" fontAlgn="base">
        <a:lnSpc>
          <a:spcPct val="95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7pPr>
      <a:lvl8pPr marL="2692400" indent="-228600" algn="l" rtl="0" fontAlgn="base">
        <a:lnSpc>
          <a:spcPct val="95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8pPr>
      <a:lvl9pPr marL="3149600" indent="-228600" algn="l" rtl="0" fontAlgn="base">
        <a:lnSpc>
          <a:spcPct val="95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hyperlink" Target="http://mx.ha.osd.mil/FileDir/7dfd63a3-415d-451f-8056-0aaea4cca38f/Module%205-05.1-Communication.ppt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ahrq.gov/teamsteppstools/longtermcare/video/13sbar_ltc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hrq.gov/teamsteppstools/longtermcare/video/14callout_sa/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hrq.gov/teamsteppstools/longtermcare/video/15checkback_ltc/" TargetMode="Externa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hrq.gov/teamsteppstools/longtermcare/video/16handoff_sa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hrq.gov/teamsteppstools/longtermcare/video/17ipassthebaton_ltc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shannon_weaver_penguin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1808163"/>
            <a:ext cx="5486400" cy="390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ext Box 4">
            <a:hlinkClick r:id="rId4"/>
          </p:cNvPr>
          <p:cNvSpPr txBox="1">
            <a:spLocks noChangeArrowheads="1"/>
          </p:cNvSpPr>
          <p:nvPr/>
        </p:nvSpPr>
        <p:spPr bwMode="auto">
          <a:xfrm>
            <a:off x="3352800" y="1057275"/>
            <a:ext cx="487680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tIns="91440" bIns="91440" anchor="ctr" anchorCtr="1"/>
          <a:lstStyle/>
          <a:p>
            <a:pPr algn="ctr"/>
            <a:r>
              <a:rPr lang="en-US" sz="3600" b="1">
                <a:solidFill>
                  <a:srgbClr val="663300"/>
                </a:solidFill>
              </a:rPr>
              <a:t>Communication</a:t>
            </a:r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5486400" y="4556125"/>
            <a:ext cx="1022350" cy="701675"/>
          </a:xfrm>
          <a:prstGeom prst="rect">
            <a:avLst/>
          </a:prstGeom>
          <a:solidFill>
            <a:srgbClr val="FFFFFF">
              <a:alpha val="43137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b="1"/>
              <a:t>Assumptions </a:t>
            </a:r>
          </a:p>
          <a:p>
            <a:r>
              <a:rPr lang="en-US" sz="1000" b="1"/>
              <a:t>Fatigue </a:t>
            </a:r>
          </a:p>
          <a:p>
            <a:r>
              <a:rPr lang="en-US" sz="1000" b="1"/>
              <a:t>Distractions </a:t>
            </a:r>
          </a:p>
          <a:p>
            <a:r>
              <a:rPr lang="en-US" sz="1000" b="1"/>
              <a:t>HIPAA</a:t>
            </a:r>
            <a:endParaRPr lang="en-US"/>
          </a:p>
        </p:txBody>
      </p:sp>
      <p:pic>
        <p:nvPicPr>
          <p:cNvPr id="3077" name="Picture 6" descr="name_sm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67425" y="6229350"/>
            <a:ext cx="2505075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Text Box 7"/>
          <p:cNvSpPr txBox="1">
            <a:spLocks noChangeArrowheads="1"/>
          </p:cNvSpPr>
          <p:nvPr/>
        </p:nvSpPr>
        <p:spPr bwMode="auto">
          <a:xfrm>
            <a:off x="8458200" y="6178550"/>
            <a:ext cx="2365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®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 </a:t>
            </a:r>
            <a:fld id="{9F792EB0-5C99-42FA-AB1C-D5C8E8E67D21}" type="slidenum">
              <a:rPr lang="en-US" smtClean="0"/>
              <a:pPr/>
              <a:t>10</a:t>
            </a:fld>
            <a:r>
              <a:rPr lang="en-US" smtClean="0"/>
              <a:t> </a:t>
            </a:r>
          </a:p>
        </p:txBody>
      </p:sp>
      <p:sp>
        <p:nvSpPr>
          <p:cNvPr id="12291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SBAR Example</a:t>
            </a:r>
            <a:endParaRPr lang="en-US" sz="1600" smtClean="0"/>
          </a:p>
        </p:txBody>
      </p:sp>
      <p:pic>
        <p:nvPicPr>
          <p:cNvPr id="12292" name="Picture 16" descr="director_penguin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80325" y="4611688"/>
            <a:ext cx="985838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3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78050" y="1968500"/>
            <a:ext cx="5137150" cy="289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 </a:t>
            </a:r>
            <a:fld id="{EDAE5E7E-D22F-4EEE-A83D-C19E185831B0}" type="slidenum">
              <a:rPr lang="en-US" smtClean="0"/>
              <a:pPr/>
              <a:t>11</a:t>
            </a:fld>
            <a:r>
              <a:rPr lang="en-US" smtClean="0"/>
              <a:t> 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SBAR Exercise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04950" y="1714500"/>
            <a:ext cx="5586413" cy="4076700"/>
          </a:xfrm>
        </p:spPr>
        <p:txBody>
          <a:bodyPr/>
          <a:lstStyle/>
          <a:p>
            <a:pPr eaLnBrk="1" hangingPunct="1"/>
            <a:r>
              <a:rPr lang="en-US" dirty="0" smtClean="0"/>
              <a:t>Create an SBAR example based on your role.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  <a:p>
            <a:pPr lvl="1" eaLnBrk="1" hangingPunct="1"/>
            <a:r>
              <a:rPr lang="en-US" b="1" u="sng" dirty="0" smtClean="0"/>
              <a:t>S</a:t>
            </a:r>
            <a:r>
              <a:rPr lang="en-US" dirty="0" smtClean="0"/>
              <a:t>ituation – What is happening?</a:t>
            </a:r>
          </a:p>
          <a:p>
            <a:pPr lvl="1" eaLnBrk="1" hangingPunct="1"/>
            <a:r>
              <a:rPr lang="en-US" b="1" u="sng" dirty="0" smtClean="0"/>
              <a:t>B</a:t>
            </a:r>
            <a:r>
              <a:rPr lang="en-US" dirty="0" smtClean="0"/>
              <a:t>ackground – What is the background?</a:t>
            </a:r>
          </a:p>
          <a:p>
            <a:pPr lvl="1" eaLnBrk="1" hangingPunct="1"/>
            <a:r>
              <a:rPr lang="en-US" b="1" u="sng" dirty="0" smtClean="0"/>
              <a:t>A</a:t>
            </a:r>
            <a:r>
              <a:rPr lang="en-US" dirty="0" smtClean="0"/>
              <a:t>ssessment – What do I think the problem is?</a:t>
            </a:r>
          </a:p>
          <a:p>
            <a:pPr lvl="1" eaLnBrk="1" hangingPunct="1"/>
            <a:r>
              <a:rPr lang="en-US" b="1" u="sng" dirty="0" smtClean="0"/>
              <a:t>R</a:t>
            </a:r>
            <a:r>
              <a:rPr lang="en-US" dirty="0" smtClean="0"/>
              <a:t>ecommendation – What would I recommend?</a:t>
            </a:r>
          </a:p>
        </p:txBody>
      </p:sp>
      <p:pic>
        <p:nvPicPr>
          <p:cNvPr id="1331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1363" y="3276600"/>
            <a:ext cx="1662112" cy="272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 </a:t>
            </a:r>
            <a:fld id="{AEE31179-9B4B-4469-B29C-6AA5272A8651}" type="slidenum">
              <a:rPr lang="en-US" smtClean="0"/>
              <a:pPr/>
              <a:t>12</a:t>
            </a:fld>
            <a:r>
              <a:rPr lang="en-US" smtClean="0"/>
              <a:t> </a:t>
            </a:r>
          </a:p>
        </p:txBody>
      </p:sp>
      <p:pic>
        <p:nvPicPr>
          <p:cNvPr id="14339" name="Picture 11" descr="call_ou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37263" y="1536700"/>
            <a:ext cx="3106737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Call-Out is…</a:t>
            </a:r>
          </a:p>
        </p:txBody>
      </p:sp>
      <p:sp>
        <p:nvSpPr>
          <p:cNvPr id="14341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762000" y="1905000"/>
            <a:ext cx="7772400" cy="35433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	</a:t>
            </a:r>
            <a:r>
              <a:rPr lang="en-US" b="1" dirty="0" smtClean="0"/>
              <a:t>A strategy used to communicate </a:t>
            </a:r>
            <a:br>
              <a:rPr lang="en-US" b="1" dirty="0" smtClean="0"/>
            </a:br>
            <a:r>
              <a:rPr lang="en-US" b="1" dirty="0" smtClean="0"/>
              <a:t>important or critical information</a:t>
            </a:r>
          </a:p>
          <a:p>
            <a:pPr lvl="1" eaLnBrk="1" hangingPunct="1"/>
            <a:r>
              <a:rPr lang="en-US" dirty="0" smtClean="0"/>
              <a:t>It informs all team members </a:t>
            </a:r>
            <a:br>
              <a:rPr lang="en-US" dirty="0" smtClean="0"/>
            </a:br>
            <a:r>
              <a:rPr lang="en-US" dirty="0" smtClean="0"/>
              <a:t>simultaneously during </a:t>
            </a:r>
            <a:br>
              <a:rPr lang="en-US" dirty="0" smtClean="0"/>
            </a:br>
            <a:r>
              <a:rPr lang="en-US" dirty="0" smtClean="0"/>
              <a:t>emergency situations</a:t>
            </a:r>
          </a:p>
          <a:p>
            <a:pPr lvl="1" eaLnBrk="1" hangingPunct="1"/>
            <a:r>
              <a:rPr lang="en-US" dirty="0" smtClean="0"/>
              <a:t>It helps team members </a:t>
            </a:r>
            <a:br>
              <a:rPr lang="en-US" dirty="0" smtClean="0"/>
            </a:br>
            <a:r>
              <a:rPr lang="en-US" dirty="0" smtClean="0"/>
              <a:t>anticipate next steps</a:t>
            </a:r>
          </a:p>
        </p:txBody>
      </p:sp>
      <p:pic>
        <p:nvPicPr>
          <p:cNvPr id="14342" name="Picture 14" descr="director_penguin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68963" y="5289550"/>
            <a:ext cx="1077912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Text Box 4"/>
          <p:cNvSpPr txBox="1">
            <a:spLocks noChangeArrowheads="1"/>
          </p:cNvSpPr>
          <p:nvPr/>
        </p:nvSpPr>
        <p:spPr bwMode="auto">
          <a:xfrm>
            <a:off x="1439863" y="4868863"/>
            <a:ext cx="51974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90513" indent="-290513"/>
            <a:r>
              <a:rPr lang="en-US" sz="2200" b="1" i="1">
                <a:solidFill>
                  <a:srgbClr val="E1393E"/>
                </a:solidFill>
              </a:rPr>
              <a:t>…On your unit, what information </a:t>
            </a:r>
            <a:br>
              <a:rPr lang="en-US" sz="2200" b="1" i="1">
                <a:solidFill>
                  <a:srgbClr val="E1393E"/>
                </a:solidFill>
              </a:rPr>
            </a:br>
            <a:r>
              <a:rPr lang="en-US" sz="2200" b="1" i="1">
                <a:solidFill>
                  <a:srgbClr val="E1393E"/>
                </a:solidFill>
              </a:rPr>
              <a:t>would you want called out?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 </a:t>
            </a:r>
            <a:fld id="{A7800C28-F009-4EFA-8AE1-12843FE50662}" type="slidenum">
              <a:rPr lang="en-US" smtClean="0"/>
              <a:pPr/>
              <a:t>13</a:t>
            </a:fld>
            <a:r>
              <a:rPr lang="en-US" smtClean="0"/>
              <a:t> </a:t>
            </a:r>
          </a:p>
        </p:txBody>
      </p:sp>
      <p:sp>
        <p:nvSpPr>
          <p:cNvPr id="15363" name="AutoShape 2"/>
          <p:cNvSpPr>
            <a:spLocks noChangeAspect="1" noChangeArrowheads="1"/>
          </p:cNvSpPr>
          <p:nvPr/>
        </p:nvSpPr>
        <p:spPr bwMode="auto">
          <a:xfrm>
            <a:off x="914400" y="1600200"/>
            <a:ext cx="7467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title"/>
          </p:nvPr>
        </p:nvSpPr>
        <p:spPr>
          <a:xfrm>
            <a:off x="890588" y="735013"/>
            <a:ext cx="7739062" cy="914400"/>
          </a:xfrm>
        </p:spPr>
        <p:txBody>
          <a:bodyPr/>
          <a:lstStyle/>
          <a:p>
            <a:pPr eaLnBrk="1" hangingPunct="1"/>
            <a:r>
              <a:rPr lang="en-US" dirty="0" smtClean="0"/>
              <a:t>Check-Back is…</a:t>
            </a:r>
          </a:p>
        </p:txBody>
      </p:sp>
      <p:pic>
        <p:nvPicPr>
          <p:cNvPr id="15365" name="Picture 4" descr="closed_loop_comm"/>
          <p:cNvPicPr>
            <a:picLocks noChangeAspect="1" noChangeArrowheads="1"/>
          </p:cNvPicPr>
          <p:nvPr/>
        </p:nvPicPr>
        <p:blipFill>
          <a:blip r:embed="rId2" cstate="print"/>
          <a:srcRect l="3334" r="17407"/>
          <a:stretch>
            <a:fillRect/>
          </a:stretch>
        </p:blipFill>
        <p:spPr bwMode="auto">
          <a:xfrm>
            <a:off x="1465263" y="1630363"/>
            <a:ext cx="5435600" cy="44338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5366" name="Picture 5" descr="director_penguin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64438" y="4913313"/>
            <a:ext cx="1319212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11938" y="1630363"/>
            <a:ext cx="2346325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0" descr="hand_of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9350" y="2759075"/>
            <a:ext cx="4956175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 anchorCtr="0"/>
          <a:lstStyle/>
          <a:p>
            <a:pPr eaLnBrk="1" hangingPunct="1"/>
            <a:r>
              <a:rPr lang="en-US" smtClean="0"/>
              <a:t>Handoff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676400"/>
            <a:ext cx="8229600" cy="4530725"/>
          </a:xfrm>
          <a:noFill/>
        </p:spPr>
        <p:txBody>
          <a:bodyPr lIns="92075" tIns="46038" rIns="92075" bIns="46038"/>
          <a:lstStyle/>
          <a:p>
            <a:pPr marL="0" indent="0" eaLnBrk="1" hangingPunct="1">
              <a:buFont typeface="Wingdings" pitchFamily="2" charset="2"/>
              <a:buNone/>
            </a:pPr>
            <a:r>
              <a:rPr lang="en-US" dirty="0" smtClean="0"/>
              <a:t>The transfer of information (along with authority and responsibility) during transitions in care; to include an opportunity to ask questions, clarify, and confirm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title"/>
          </p:nvPr>
        </p:nvSpPr>
        <p:spPr>
          <a:xfrm>
            <a:off x="846138" y="823913"/>
            <a:ext cx="7739062" cy="914400"/>
          </a:xfrm>
          <a:noFill/>
        </p:spPr>
        <p:txBody>
          <a:bodyPr lIns="92075" tIns="46038" rIns="92075" bIns="46038" anchorCtr="0"/>
          <a:lstStyle/>
          <a:p>
            <a:pPr eaLnBrk="1" hangingPunct="1"/>
            <a:r>
              <a:rPr lang="en-US" smtClean="0"/>
              <a:t>Handoff</a:t>
            </a:r>
          </a:p>
        </p:txBody>
      </p:sp>
      <p:sp>
        <p:nvSpPr>
          <p:cNvPr id="17411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239838" y="1790700"/>
            <a:ext cx="5313362" cy="3543300"/>
          </a:xfrm>
          <a:noFill/>
        </p:spPr>
        <p:txBody>
          <a:bodyPr lIns="92075" tIns="46038" rIns="92075" bIns="46038"/>
          <a:lstStyle/>
          <a:p>
            <a:pPr eaLnBrk="1" hangingPunct="1">
              <a:spcBef>
                <a:spcPct val="20000"/>
              </a:spcBef>
            </a:pPr>
            <a:r>
              <a:rPr lang="en-US" dirty="0" smtClean="0"/>
              <a:t>Optimized Information</a:t>
            </a:r>
          </a:p>
          <a:p>
            <a:pPr eaLnBrk="1" hangingPunct="1">
              <a:spcBef>
                <a:spcPct val="20000"/>
              </a:spcBef>
            </a:pPr>
            <a:r>
              <a:rPr lang="en-US" dirty="0" smtClean="0"/>
              <a:t>Responsibility</a:t>
            </a:r>
            <a:r>
              <a:rPr lang="en-US" dirty="0" smtClean="0">
                <a:cs typeface="Arial" charset="0"/>
              </a:rPr>
              <a:t>–</a:t>
            </a:r>
            <a:r>
              <a:rPr lang="en-US" dirty="0" smtClean="0"/>
              <a:t>Accountability</a:t>
            </a:r>
          </a:p>
          <a:p>
            <a:pPr eaLnBrk="1" hangingPunct="1">
              <a:spcBef>
                <a:spcPct val="20000"/>
              </a:spcBef>
            </a:pPr>
            <a:r>
              <a:rPr lang="en-US" dirty="0" smtClean="0"/>
              <a:t>Uncertainty</a:t>
            </a:r>
          </a:p>
          <a:p>
            <a:pPr eaLnBrk="1" hangingPunct="1">
              <a:spcBef>
                <a:spcPct val="20000"/>
              </a:spcBef>
            </a:pPr>
            <a:r>
              <a:rPr lang="en-US" dirty="0" smtClean="0"/>
              <a:t>Verbal Structure</a:t>
            </a:r>
          </a:p>
          <a:p>
            <a:pPr eaLnBrk="1" hangingPunct="1">
              <a:spcBef>
                <a:spcPct val="20000"/>
              </a:spcBef>
            </a:pPr>
            <a:r>
              <a:rPr lang="en-US" dirty="0" smtClean="0"/>
              <a:t>Checklists</a:t>
            </a:r>
          </a:p>
          <a:p>
            <a:pPr eaLnBrk="1" hangingPunct="1">
              <a:spcBef>
                <a:spcPct val="20000"/>
              </a:spcBef>
            </a:pPr>
            <a:r>
              <a:rPr lang="en-US" dirty="0" smtClean="0"/>
              <a:t>IT Support</a:t>
            </a:r>
          </a:p>
          <a:p>
            <a:pPr eaLnBrk="1" hangingPunct="1">
              <a:spcBef>
                <a:spcPct val="20000"/>
              </a:spcBef>
            </a:pPr>
            <a:r>
              <a:rPr lang="en-US" dirty="0" smtClean="0"/>
              <a:t>Acknowledgment</a:t>
            </a:r>
          </a:p>
        </p:txBody>
      </p:sp>
      <p:sp>
        <p:nvSpPr>
          <p:cNvPr id="17412" name="Text Box 12"/>
          <p:cNvSpPr txBox="1">
            <a:spLocks noChangeArrowheads="1"/>
          </p:cNvSpPr>
          <p:nvPr/>
        </p:nvSpPr>
        <p:spPr bwMode="auto">
          <a:xfrm>
            <a:off x="2501900" y="5294313"/>
            <a:ext cx="39862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solidFill>
                  <a:srgbClr val="E1393E"/>
                </a:solidFill>
              </a:rPr>
              <a:t>Great opportunity for quality and safety</a:t>
            </a:r>
          </a:p>
        </p:txBody>
      </p:sp>
      <p:sp>
        <p:nvSpPr>
          <p:cNvPr id="17413" name="Text Box 13"/>
          <p:cNvSpPr txBox="1">
            <a:spLocks noChangeArrowheads="1"/>
          </p:cNvSpPr>
          <p:nvPr/>
        </p:nvSpPr>
        <p:spPr bwMode="auto">
          <a:xfrm>
            <a:off x="6689725" y="5522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pic>
        <p:nvPicPr>
          <p:cNvPr id="17414" name="Picture 16" descr="director_penguin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12063" y="5170488"/>
            <a:ext cx="93503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1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49825" y="2681288"/>
            <a:ext cx="3597275" cy="202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 </a:t>
            </a:r>
            <a:fld id="{D41FB8BE-DFB9-4A69-BBB5-F91FFF7362B0}" type="slidenum">
              <a:rPr lang="en-US" smtClean="0"/>
              <a:pPr/>
              <a:t>16</a:t>
            </a:fld>
            <a:r>
              <a:rPr lang="en-US" smtClean="0"/>
              <a:t> </a:t>
            </a: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828675" y="762000"/>
            <a:ext cx="7739063" cy="914400"/>
          </a:xfrm>
        </p:spPr>
        <p:txBody>
          <a:bodyPr/>
          <a:lstStyle/>
          <a:p>
            <a:pPr eaLnBrk="1" hangingPunct="1"/>
            <a:r>
              <a:rPr lang="en-US" sz="3200" dirty="0" smtClean="0"/>
              <a:t>“I PASS </a:t>
            </a:r>
            <a:r>
              <a:rPr lang="en-US" sz="2000" dirty="0" smtClean="0"/>
              <a:t>THE</a:t>
            </a:r>
            <a:r>
              <a:rPr lang="en-US" sz="3200" dirty="0" smtClean="0"/>
              <a:t> BATON”</a:t>
            </a:r>
            <a:r>
              <a:rPr lang="en-US" dirty="0" smtClean="0"/>
              <a:t> 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1" y="1485900"/>
            <a:ext cx="6743699" cy="4532313"/>
          </a:xfrm>
        </p:spPr>
        <p:txBody>
          <a:bodyPr/>
          <a:lstStyle/>
          <a:p>
            <a:pPr marL="1262063" indent="-1262063" eaLnBrk="1" hangingPunct="1">
              <a:spcBef>
                <a:spcPct val="15000"/>
              </a:spcBef>
              <a:spcAft>
                <a:spcPct val="15000"/>
              </a:spcAft>
              <a:buFont typeface="Wingdings" pitchFamily="2" charset="2"/>
              <a:buNone/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sz="1400" dirty="0" smtClean="0"/>
              <a:t>ntroduction:	Introduce yourself and your role/job (include resident)</a:t>
            </a:r>
          </a:p>
          <a:p>
            <a:pPr marL="1262063" indent="-1262063" eaLnBrk="1" hangingPunct="1">
              <a:spcBef>
                <a:spcPct val="15000"/>
              </a:spcBef>
              <a:spcAft>
                <a:spcPct val="15000"/>
              </a:spcAft>
              <a:buFont typeface="Wingdings" pitchFamily="2" charset="2"/>
              <a:buNone/>
              <a:defRPr/>
            </a:pPr>
            <a:r>
              <a:rPr lang="en-US" sz="1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r>
              <a:rPr lang="en-US" sz="1200" dirty="0" smtClean="0"/>
              <a:t>atient/Resident:</a:t>
            </a:r>
            <a:r>
              <a:rPr lang="en-US" sz="1400" dirty="0" smtClean="0"/>
              <a:t>	Identifiers, age, sex, location</a:t>
            </a:r>
          </a:p>
          <a:p>
            <a:pPr marL="1262063" indent="-1262063" eaLnBrk="1" hangingPunct="1">
              <a:spcBef>
                <a:spcPct val="15000"/>
              </a:spcBef>
              <a:spcAft>
                <a:spcPct val="15000"/>
              </a:spcAft>
              <a:buFont typeface="Wingdings" pitchFamily="2" charset="2"/>
              <a:buNone/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en-US" sz="1400" dirty="0" smtClean="0"/>
              <a:t>ssessment:	Relevant diagnoses and complaints, vital signs and                                        symptoms</a:t>
            </a:r>
          </a:p>
          <a:p>
            <a:pPr marL="1262063" indent="-1262063" eaLnBrk="1" hangingPunct="1">
              <a:spcBef>
                <a:spcPct val="15000"/>
              </a:spcBef>
              <a:spcAft>
                <a:spcPct val="15000"/>
              </a:spcAft>
              <a:buFont typeface="Wingdings" pitchFamily="2" charset="2"/>
              <a:buNone/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r>
              <a:rPr lang="en-US" sz="1400" dirty="0" smtClean="0"/>
              <a:t>ituation:	Current status (e.g., ADL status, intake, elimination, </a:t>
            </a:r>
            <a:br>
              <a:rPr lang="en-US" sz="1400" dirty="0" smtClean="0"/>
            </a:br>
            <a:r>
              <a:rPr lang="en-US" sz="1400" dirty="0" smtClean="0"/>
              <a:t>behavior, cognition), including code status, level of         uncertainty, recent changes, and response to treatment </a:t>
            </a:r>
          </a:p>
          <a:p>
            <a:pPr marL="1262063" indent="-1262063" eaLnBrk="1" hangingPunct="1">
              <a:spcBef>
                <a:spcPct val="15000"/>
              </a:spcBef>
              <a:spcAft>
                <a:spcPct val="15000"/>
              </a:spcAft>
              <a:buFont typeface="Wingdings" pitchFamily="2" charset="2"/>
              <a:buNone/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r>
              <a:rPr lang="en-US" sz="1400" dirty="0" smtClean="0"/>
              <a:t>afety:	Critical lab values/reports, allergies, and alerts (falls, isolation, etc.)</a:t>
            </a:r>
          </a:p>
          <a:p>
            <a:pPr marL="1262063" indent="-1262063" eaLnBrk="1" hangingPunct="1">
              <a:spcBef>
                <a:spcPct val="0"/>
              </a:spcBef>
              <a:spcAft>
                <a:spcPct val="15000"/>
              </a:spcAft>
              <a:buFont typeface="Wingdings" pitchFamily="2" charset="2"/>
              <a:buNone/>
              <a:defRPr/>
            </a:pPr>
            <a:r>
              <a:rPr lang="en-US" sz="1400" i="1" dirty="0" smtClean="0"/>
              <a:t>THE</a:t>
            </a:r>
          </a:p>
          <a:p>
            <a:pPr marL="1262063" indent="-1262063" eaLnBrk="1" hangingPunct="1">
              <a:spcBef>
                <a:spcPct val="15000"/>
              </a:spcBef>
              <a:spcAft>
                <a:spcPct val="15000"/>
              </a:spcAft>
              <a:buFont typeface="Wingdings" pitchFamily="2" charset="2"/>
              <a:buNone/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</a:t>
            </a:r>
            <a:r>
              <a:rPr lang="en-US" sz="1400" dirty="0" smtClean="0"/>
              <a:t>ackground:	Other diagnoses, previous episodes, current medications, history</a:t>
            </a:r>
          </a:p>
          <a:p>
            <a:pPr marL="1262063" indent="-1262063" eaLnBrk="1" hangingPunct="1">
              <a:spcBef>
                <a:spcPct val="15000"/>
              </a:spcBef>
              <a:spcAft>
                <a:spcPct val="15000"/>
              </a:spcAft>
              <a:buFont typeface="Wingdings" pitchFamily="2" charset="2"/>
              <a:buNone/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en-US" sz="1400" dirty="0" smtClean="0"/>
              <a:t>ctions:	What actions were taken or are required? Provide brief rationale</a:t>
            </a:r>
          </a:p>
          <a:p>
            <a:pPr marL="1262063" indent="-1262063" eaLnBrk="1" hangingPunct="1">
              <a:spcBef>
                <a:spcPct val="15000"/>
              </a:spcBef>
              <a:spcAft>
                <a:spcPct val="15000"/>
              </a:spcAft>
              <a:buFont typeface="Wingdings" pitchFamily="2" charset="2"/>
              <a:buNone/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</a:t>
            </a:r>
            <a:r>
              <a:rPr lang="en-US" sz="1400" dirty="0" smtClean="0"/>
              <a:t>iming:	Level of urgency and explicit timing and prioritization of actions</a:t>
            </a:r>
          </a:p>
          <a:p>
            <a:pPr marL="1262063" indent="-1262063" eaLnBrk="1" hangingPunct="1">
              <a:spcBef>
                <a:spcPct val="15000"/>
              </a:spcBef>
              <a:spcAft>
                <a:spcPct val="15000"/>
              </a:spcAft>
              <a:buFont typeface="Wingdings" pitchFamily="2" charset="2"/>
              <a:buNone/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  <a:r>
              <a:rPr lang="en-US" sz="1400" dirty="0" smtClean="0"/>
              <a:t>wnership:	Who is responsible (nurse/doctor/APRN/nursing assistant)? </a:t>
            </a:r>
            <a:br>
              <a:rPr lang="en-US" sz="1400" dirty="0" smtClean="0"/>
            </a:br>
            <a:r>
              <a:rPr lang="en-US" sz="1400" dirty="0" smtClean="0"/>
              <a:t>Include patient/family responsibilities</a:t>
            </a:r>
          </a:p>
          <a:p>
            <a:pPr marL="1262063" indent="-1262063" eaLnBrk="1" hangingPunct="1">
              <a:spcBef>
                <a:spcPct val="15000"/>
              </a:spcBef>
              <a:spcAft>
                <a:spcPct val="15000"/>
              </a:spcAft>
              <a:buFont typeface="Wingdings" pitchFamily="2" charset="2"/>
              <a:buNone/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</a:t>
            </a:r>
            <a:r>
              <a:rPr lang="en-US" sz="1400" dirty="0" smtClean="0"/>
              <a:t>ext:	What will happen next? Anticipated changes? </a:t>
            </a:r>
            <a:br>
              <a:rPr lang="en-US" sz="1400" dirty="0" smtClean="0"/>
            </a:br>
            <a:r>
              <a:rPr lang="en-US" sz="1400" dirty="0" smtClean="0"/>
              <a:t>What is the plan? Are there contingency plans?</a:t>
            </a:r>
          </a:p>
        </p:txBody>
      </p:sp>
      <p:sp>
        <p:nvSpPr>
          <p:cNvPr id="18437" name="WordArt 4"/>
          <p:cNvSpPr>
            <a:spLocks noChangeArrowheads="1" noChangeShapeType="1" noTextEdit="1"/>
          </p:cNvSpPr>
          <p:nvPr/>
        </p:nvSpPr>
        <p:spPr bwMode="auto">
          <a:xfrm>
            <a:off x="2862263" y="5922963"/>
            <a:ext cx="2998787" cy="3159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Question, Clarify, and Confirm</a:t>
            </a:r>
          </a:p>
        </p:txBody>
      </p:sp>
      <p:pic>
        <p:nvPicPr>
          <p:cNvPr id="18438" name="Picture 9" descr="director_penguin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94563" y="5194300"/>
            <a:ext cx="1069975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1740" y="1602070"/>
            <a:ext cx="2613660" cy="1468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 </a:t>
            </a:r>
            <a:fld id="{8D317787-9661-4660-A0C4-EEFADCADB178}" type="slidenum">
              <a:rPr lang="en-US" smtClean="0"/>
              <a:pPr/>
              <a:t>17</a:t>
            </a:fld>
            <a:r>
              <a:rPr lang="en-US" smtClean="0"/>
              <a:t> </a:t>
            </a:r>
          </a:p>
        </p:txBody>
      </p:sp>
      <p:sp>
        <p:nvSpPr>
          <p:cNvPr id="19459" name="AutoShape 6"/>
          <p:cNvSpPr>
            <a:spLocks noChangeArrowheads="1"/>
          </p:cNvSpPr>
          <p:nvPr/>
        </p:nvSpPr>
        <p:spPr bwMode="auto">
          <a:xfrm rot="641759">
            <a:off x="5299075" y="4953000"/>
            <a:ext cx="3625850" cy="1654175"/>
          </a:xfrm>
          <a:prstGeom prst="irregularSeal2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60" name="Rectangle 7"/>
          <p:cNvSpPr>
            <a:spLocks noGrp="1" noChangeArrowheads="1"/>
          </p:cNvSpPr>
          <p:nvPr>
            <p:ph type="title"/>
          </p:nvPr>
        </p:nvSpPr>
        <p:spPr>
          <a:xfrm>
            <a:off x="881063" y="838200"/>
            <a:ext cx="7739062" cy="914400"/>
          </a:xfrm>
        </p:spPr>
        <p:txBody>
          <a:bodyPr/>
          <a:lstStyle/>
          <a:p>
            <a:pPr eaLnBrk="1" hangingPunct="1"/>
            <a:r>
              <a:rPr lang="en-US" smtClean="0"/>
              <a:t>Communication Challenges</a:t>
            </a:r>
          </a:p>
        </p:txBody>
      </p:sp>
      <p:sp>
        <p:nvSpPr>
          <p:cNvPr id="19461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2209800" y="1676400"/>
            <a:ext cx="6324600" cy="3543300"/>
          </a:xfrm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mtClean="0"/>
              <a:t>Language barrier</a:t>
            </a:r>
          </a:p>
          <a:p>
            <a:pPr eaLnBrk="1" hangingPunct="1">
              <a:spcBef>
                <a:spcPct val="20000"/>
              </a:spcBef>
            </a:pPr>
            <a:r>
              <a:rPr lang="en-US" smtClean="0"/>
              <a:t>Distractions</a:t>
            </a:r>
          </a:p>
          <a:p>
            <a:pPr eaLnBrk="1" hangingPunct="1">
              <a:spcBef>
                <a:spcPct val="20000"/>
              </a:spcBef>
            </a:pPr>
            <a:r>
              <a:rPr lang="en-US" smtClean="0"/>
              <a:t>Physical proximity</a:t>
            </a:r>
          </a:p>
          <a:p>
            <a:pPr eaLnBrk="1" hangingPunct="1">
              <a:spcBef>
                <a:spcPct val="20000"/>
              </a:spcBef>
            </a:pPr>
            <a:r>
              <a:rPr lang="en-US" smtClean="0"/>
              <a:t>Personalities</a:t>
            </a:r>
          </a:p>
          <a:p>
            <a:pPr eaLnBrk="1" hangingPunct="1">
              <a:spcBef>
                <a:spcPct val="20000"/>
              </a:spcBef>
            </a:pPr>
            <a:r>
              <a:rPr lang="en-US" smtClean="0"/>
              <a:t>Workload</a:t>
            </a:r>
          </a:p>
          <a:p>
            <a:pPr eaLnBrk="1" hangingPunct="1">
              <a:spcBef>
                <a:spcPct val="20000"/>
              </a:spcBef>
            </a:pPr>
            <a:r>
              <a:rPr lang="en-US" smtClean="0"/>
              <a:t>Varying communication styles</a:t>
            </a:r>
          </a:p>
          <a:p>
            <a:pPr eaLnBrk="1" hangingPunct="1">
              <a:spcBef>
                <a:spcPct val="20000"/>
              </a:spcBef>
            </a:pPr>
            <a:r>
              <a:rPr lang="en-US" smtClean="0"/>
              <a:t>Conflict</a:t>
            </a:r>
          </a:p>
          <a:p>
            <a:pPr eaLnBrk="1" hangingPunct="1">
              <a:spcBef>
                <a:spcPct val="20000"/>
              </a:spcBef>
            </a:pPr>
            <a:r>
              <a:rPr lang="en-US" smtClean="0"/>
              <a:t>Lack of information verification </a:t>
            </a:r>
          </a:p>
          <a:p>
            <a:pPr eaLnBrk="1" hangingPunct="1">
              <a:spcBef>
                <a:spcPct val="20000"/>
              </a:spcBef>
            </a:pPr>
            <a:r>
              <a:rPr lang="en-US" smtClean="0"/>
              <a:t>Shift change</a:t>
            </a:r>
          </a:p>
        </p:txBody>
      </p:sp>
      <p:sp>
        <p:nvSpPr>
          <p:cNvPr id="19462" name="Text Box 5"/>
          <p:cNvSpPr txBox="1">
            <a:spLocks noChangeArrowheads="1"/>
          </p:cNvSpPr>
          <p:nvPr/>
        </p:nvSpPr>
        <p:spPr bwMode="auto">
          <a:xfrm>
            <a:off x="5867400" y="5410200"/>
            <a:ext cx="2320925" cy="75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b="1" i="1">
                <a:solidFill>
                  <a:srgbClr val="E1393E"/>
                </a:solidFill>
              </a:rPr>
              <a:t>Great</a:t>
            </a:r>
            <a:br>
              <a:rPr lang="en-US" sz="1600" b="1" i="1">
                <a:solidFill>
                  <a:srgbClr val="E1393E"/>
                </a:solidFill>
              </a:rPr>
            </a:br>
            <a:r>
              <a:rPr lang="en-US" sz="1600" b="1" i="1">
                <a:solidFill>
                  <a:srgbClr val="E1393E"/>
                </a:solidFill>
              </a:rPr>
              <a:t>Opportunity for Quality and Safety</a:t>
            </a:r>
            <a:r>
              <a:rPr lang="en-US" sz="1600" b="1">
                <a:solidFill>
                  <a:srgbClr val="E1393E"/>
                </a:solidFill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 </a:t>
            </a:r>
            <a:fld id="{79E0FAC4-59AC-41E0-97F9-DBB97B99C604}" type="slidenum">
              <a:rPr lang="en-US" smtClean="0"/>
              <a:pPr/>
              <a:t>18</a:t>
            </a:fld>
            <a:r>
              <a:rPr lang="en-US" smtClean="0"/>
              <a:t> </a:t>
            </a: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3200" smtClean="0"/>
              <a:t>Barriers to Team Effectiveness</a:t>
            </a:r>
          </a:p>
        </p:txBody>
      </p:sp>
      <p:sp>
        <p:nvSpPr>
          <p:cNvPr id="20484" name="Rectangle 12"/>
          <p:cNvSpPr>
            <a:spLocks noChangeArrowheads="1"/>
          </p:cNvSpPr>
          <p:nvPr/>
        </p:nvSpPr>
        <p:spPr bwMode="auto">
          <a:xfrm>
            <a:off x="3352800" y="1600200"/>
            <a:ext cx="2895600" cy="5292725"/>
          </a:xfrm>
          <a:prstGeom prst="rect">
            <a:avLst/>
          </a:prstGeom>
          <a:solidFill>
            <a:srgbClr val="F5EE8B"/>
          </a:solidFill>
          <a:ln w="9525">
            <a:noFill/>
            <a:miter lim="800000"/>
            <a:headEnd/>
            <a:tailEnd/>
          </a:ln>
          <a:effectLst/>
        </p:spPr>
        <p:txBody>
          <a:bodyPr tIns="182880"/>
          <a:lstStyle/>
          <a:p>
            <a:pPr marL="342900" indent="-342900" algn="ctr">
              <a:lnSpc>
                <a:spcPct val="90000"/>
              </a:lnSpc>
              <a:spcBef>
                <a:spcPct val="25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n-US" sz="2000" b="1" dirty="0"/>
              <a:t>    TOOLS and STRATEGIES</a:t>
            </a:r>
          </a:p>
          <a:p>
            <a:pPr marL="342900" indent="-342900" algn="ctr">
              <a:lnSpc>
                <a:spcPct val="90000"/>
              </a:lnSpc>
              <a:spcBef>
                <a:spcPct val="25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n-US" sz="1600" dirty="0"/>
              <a:t>Brief</a:t>
            </a:r>
          </a:p>
          <a:p>
            <a:pPr marL="342900" indent="-342900" algn="ctr">
              <a:lnSpc>
                <a:spcPct val="90000"/>
              </a:lnSpc>
              <a:spcBef>
                <a:spcPct val="25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n-US" sz="1600" dirty="0"/>
              <a:t>Huddle </a:t>
            </a:r>
          </a:p>
          <a:p>
            <a:pPr marL="342900" indent="-342900" algn="ctr">
              <a:lnSpc>
                <a:spcPct val="90000"/>
              </a:lnSpc>
              <a:spcBef>
                <a:spcPct val="25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n-US" sz="1600" dirty="0"/>
              <a:t>Debrief</a:t>
            </a:r>
          </a:p>
          <a:p>
            <a:pPr marL="342900" indent="-342900" algn="ctr">
              <a:lnSpc>
                <a:spcPct val="90000"/>
              </a:lnSpc>
              <a:spcBef>
                <a:spcPct val="25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n-US" sz="1600" dirty="0"/>
              <a:t>STEP</a:t>
            </a:r>
          </a:p>
          <a:p>
            <a:pPr marL="342900" indent="-342900" algn="ctr">
              <a:lnSpc>
                <a:spcPct val="90000"/>
              </a:lnSpc>
              <a:spcBef>
                <a:spcPct val="25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n-US" sz="1600" dirty="0" smtClean="0"/>
              <a:t>Cross-Monitoring</a:t>
            </a:r>
            <a:endParaRPr lang="en-US" sz="1600" dirty="0"/>
          </a:p>
          <a:p>
            <a:pPr marL="342900" indent="-342900" algn="ctr">
              <a:lnSpc>
                <a:spcPct val="90000"/>
              </a:lnSpc>
              <a:spcBef>
                <a:spcPct val="25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n-US" sz="1600" dirty="0"/>
              <a:t>Feedback</a:t>
            </a:r>
          </a:p>
          <a:p>
            <a:pPr marL="342900" indent="-342900" algn="ctr">
              <a:lnSpc>
                <a:spcPct val="90000"/>
              </a:lnSpc>
              <a:spcBef>
                <a:spcPct val="25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n-US" sz="1600" dirty="0"/>
              <a:t>Advocacy and Assertion</a:t>
            </a:r>
          </a:p>
          <a:p>
            <a:pPr marL="342900" indent="-342900" algn="ctr">
              <a:lnSpc>
                <a:spcPct val="90000"/>
              </a:lnSpc>
              <a:spcBef>
                <a:spcPct val="25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n-US" sz="1600" dirty="0"/>
              <a:t>Two-Challenge Rule</a:t>
            </a:r>
          </a:p>
          <a:p>
            <a:pPr marL="342900" indent="-342900" algn="ctr">
              <a:lnSpc>
                <a:spcPct val="90000"/>
              </a:lnSpc>
              <a:spcBef>
                <a:spcPct val="25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n-US" sz="1600" dirty="0"/>
              <a:t>CUS</a:t>
            </a:r>
          </a:p>
          <a:p>
            <a:pPr marL="342900" indent="-342900" algn="ctr">
              <a:lnSpc>
                <a:spcPct val="90000"/>
              </a:lnSpc>
              <a:spcBef>
                <a:spcPct val="25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n-US" sz="1600" dirty="0"/>
              <a:t>DESC Script</a:t>
            </a:r>
          </a:p>
          <a:p>
            <a:pPr marL="342900" indent="-342900" algn="ctr">
              <a:lnSpc>
                <a:spcPct val="90000"/>
              </a:lnSpc>
              <a:spcBef>
                <a:spcPct val="25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n-US" sz="1600" dirty="0"/>
              <a:t>Collaboration</a:t>
            </a:r>
          </a:p>
          <a:p>
            <a:pPr marL="342900" indent="-342900" algn="ctr">
              <a:lnSpc>
                <a:spcPct val="90000"/>
              </a:lnSpc>
              <a:spcBef>
                <a:spcPct val="25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n-US" sz="1600" dirty="0"/>
              <a:t>SBAR</a:t>
            </a:r>
          </a:p>
          <a:p>
            <a:pPr marL="342900" indent="-342900" algn="ctr">
              <a:lnSpc>
                <a:spcPct val="90000"/>
              </a:lnSpc>
              <a:spcBef>
                <a:spcPct val="25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n-US" sz="1600" dirty="0"/>
              <a:t>Call-Out</a:t>
            </a:r>
          </a:p>
          <a:p>
            <a:pPr marL="342900" indent="-342900" algn="ctr">
              <a:lnSpc>
                <a:spcPct val="90000"/>
              </a:lnSpc>
              <a:spcBef>
                <a:spcPct val="25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n-US" sz="1600" dirty="0"/>
              <a:t>Check-Back</a:t>
            </a:r>
          </a:p>
          <a:p>
            <a:pPr marL="342900" indent="-342900" algn="ctr">
              <a:lnSpc>
                <a:spcPct val="90000"/>
              </a:lnSpc>
              <a:spcBef>
                <a:spcPct val="25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n-US" sz="1600" dirty="0"/>
              <a:t>Handoff</a:t>
            </a:r>
          </a:p>
        </p:txBody>
      </p:sp>
      <p:sp>
        <p:nvSpPr>
          <p:cNvPr id="20485" name="Rectangle 13"/>
          <p:cNvSpPr>
            <a:spLocks noChangeArrowheads="1"/>
          </p:cNvSpPr>
          <p:nvPr/>
        </p:nvSpPr>
        <p:spPr bwMode="auto">
          <a:xfrm>
            <a:off x="6248400" y="1600200"/>
            <a:ext cx="2895600" cy="5292725"/>
          </a:xfrm>
          <a:prstGeom prst="rect">
            <a:avLst/>
          </a:prstGeom>
          <a:solidFill>
            <a:srgbClr val="017460"/>
          </a:solidFill>
          <a:ln w="9525">
            <a:noFill/>
            <a:miter lim="800000"/>
            <a:headEnd/>
            <a:tailEnd/>
          </a:ln>
          <a:effectLst/>
        </p:spPr>
        <p:txBody>
          <a:bodyPr tIns="182880"/>
          <a:lstStyle/>
          <a:p>
            <a:pPr marL="457200" indent="-277813" algn="ctr">
              <a:lnSpc>
                <a:spcPct val="90000"/>
              </a:lnSpc>
              <a:spcBef>
                <a:spcPct val="4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n-US" sz="2000" b="1" dirty="0">
                <a:solidFill>
                  <a:schemeClr val="bg1"/>
                </a:solidFill>
              </a:rPr>
              <a:t>OUTCOMES</a:t>
            </a:r>
          </a:p>
          <a:p>
            <a:pPr marL="457200" indent="-277813">
              <a:lnSpc>
                <a:spcPct val="90000"/>
              </a:lnSpc>
              <a:spcBef>
                <a:spcPct val="4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</a:pPr>
            <a:endParaRPr lang="en-US" sz="1400" dirty="0">
              <a:solidFill>
                <a:schemeClr val="bg1"/>
              </a:solidFill>
            </a:endParaRPr>
          </a:p>
          <a:p>
            <a:pPr marL="457200" indent="-277813">
              <a:lnSpc>
                <a:spcPct val="130000"/>
              </a:lnSpc>
              <a:spcBef>
                <a:spcPct val="40000"/>
              </a:spcBef>
              <a:buClr>
                <a:schemeClr val="bg1"/>
              </a:buClr>
              <a:buSzPct val="90000"/>
              <a:buFont typeface="Wingdings" pitchFamily="2" charset="2"/>
              <a:buChar char="n"/>
            </a:pPr>
            <a:r>
              <a:rPr lang="en-US" sz="1600" dirty="0">
                <a:solidFill>
                  <a:schemeClr val="bg1"/>
                </a:solidFill>
              </a:rPr>
              <a:t>Shared Mental Model</a:t>
            </a:r>
          </a:p>
          <a:p>
            <a:pPr marL="457200" indent="-277813">
              <a:lnSpc>
                <a:spcPct val="130000"/>
              </a:lnSpc>
              <a:spcBef>
                <a:spcPct val="40000"/>
              </a:spcBef>
              <a:buClr>
                <a:schemeClr val="bg1"/>
              </a:buClr>
              <a:buSzPct val="90000"/>
              <a:buFont typeface="Wingdings" pitchFamily="2" charset="2"/>
              <a:buChar char="n"/>
            </a:pPr>
            <a:r>
              <a:rPr lang="en-US" sz="1600" dirty="0">
                <a:solidFill>
                  <a:schemeClr val="bg1"/>
                </a:solidFill>
              </a:rPr>
              <a:t>Adaptability</a:t>
            </a:r>
          </a:p>
          <a:p>
            <a:pPr marL="457200" indent="-277813">
              <a:lnSpc>
                <a:spcPct val="130000"/>
              </a:lnSpc>
              <a:spcBef>
                <a:spcPct val="40000"/>
              </a:spcBef>
              <a:buClr>
                <a:schemeClr val="bg1"/>
              </a:buClr>
              <a:buSzPct val="90000"/>
              <a:buFont typeface="Wingdings" pitchFamily="2" charset="2"/>
              <a:buChar char="n"/>
            </a:pPr>
            <a:r>
              <a:rPr lang="en-US" sz="1600" dirty="0">
                <a:solidFill>
                  <a:schemeClr val="bg1"/>
                </a:solidFill>
              </a:rPr>
              <a:t>Team Orientation</a:t>
            </a:r>
          </a:p>
          <a:p>
            <a:pPr marL="457200" indent="-277813">
              <a:lnSpc>
                <a:spcPct val="130000"/>
              </a:lnSpc>
              <a:spcBef>
                <a:spcPct val="40000"/>
              </a:spcBef>
              <a:buClr>
                <a:schemeClr val="bg1"/>
              </a:buClr>
              <a:buSzPct val="90000"/>
              <a:buFont typeface="Wingdings" pitchFamily="2" charset="2"/>
              <a:buChar char="n"/>
            </a:pPr>
            <a:r>
              <a:rPr lang="en-US" sz="1600" dirty="0">
                <a:solidFill>
                  <a:schemeClr val="bg1"/>
                </a:solidFill>
              </a:rPr>
              <a:t>Mutual Trust</a:t>
            </a:r>
          </a:p>
          <a:p>
            <a:pPr marL="457200" indent="-277813">
              <a:lnSpc>
                <a:spcPct val="130000"/>
              </a:lnSpc>
              <a:spcBef>
                <a:spcPct val="40000"/>
              </a:spcBef>
              <a:buClr>
                <a:schemeClr val="bg1"/>
              </a:buClr>
              <a:buSzPct val="90000"/>
              <a:buFont typeface="Wingdings" pitchFamily="2" charset="2"/>
              <a:buChar char="n"/>
            </a:pPr>
            <a:r>
              <a:rPr lang="en-US" sz="1600" dirty="0">
                <a:solidFill>
                  <a:schemeClr val="bg1"/>
                </a:solidFill>
              </a:rPr>
              <a:t>Team Performance</a:t>
            </a:r>
          </a:p>
          <a:p>
            <a:pPr marL="457200" indent="-277813">
              <a:lnSpc>
                <a:spcPct val="130000"/>
              </a:lnSpc>
              <a:spcBef>
                <a:spcPct val="40000"/>
              </a:spcBef>
              <a:buClr>
                <a:schemeClr val="bg1"/>
              </a:buClr>
              <a:buSzPct val="90000"/>
              <a:buFont typeface="Wingdings" pitchFamily="2" charset="2"/>
              <a:buChar char="n"/>
            </a:pPr>
            <a:r>
              <a:rPr lang="en-US" sz="1600" i="1" dirty="0" smtClean="0">
                <a:solidFill>
                  <a:schemeClr val="bg1"/>
                </a:solidFill>
              </a:rPr>
              <a:t>Resident </a:t>
            </a:r>
            <a:r>
              <a:rPr lang="en-US" sz="1600" i="1" dirty="0">
                <a:solidFill>
                  <a:schemeClr val="bg1"/>
                </a:solidFill>
              </a:rPr>
              <a:t>Safety!!</a:t>
            </a:r>
            <a:endParaRPr lang="en-US" sz="1600" dirty="0">
              <a:solidFill>
                <a:schemeClr val="bg1"/>
              </a:solidFill>
            </a:endParaRPr>
          </a:p>
          <a:p>
            <a:pPr marL="457200" indent="-277813">
              <a:lnSpc>
                <a:spcPct val="90000"/>
              </a:lnSpc>
              <a:spcBef>
                <a:spcPct val="40000"/>
              </a:spcBef>
              <a:buClr>
                <a:schemeClr val="tx1"/>
              </a:buClr>
              <a:buSzPct val="90000"/>
              <a:buFont typeface="Wingdings" pitchFamily="2" charset="2"/>
              <a:buChar char="n"/>
            </a:pP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0486" name="Rectangle 14"/>
          <p:cNvSpPr>
            <a:spLocks noChangeArrowheads="1"/>
          </p:cNvSpPr>
          <p:nvPr/>
        </p:nvSpPr>
        <p:spPr bwMode="gray">
          <a:xfrm>
            <a:off x="0" y="1600200"/>
            <a:ext cx="3352800" cy="5292725"/>
          </a:xfrm>
          <a:prstGeom prst="rect">
            <a:avLst/>
          </a:prstGeom>
          <a:solidFill>
            <a:srgbClr val="E1393E"/>
          </a:solidFill>
          <a:ln w="9525">
            <a:noFill/>
            <a:miter lim="800000"/>
            <a:headEnd/>
            <a:tailEnd/>
          </a:ln>
          <a:effectLst/>
        </p:spPr>
        <p:txBody>
          <a:bodyPr tIns="182880"/>
          <a:lstStyle/>
          <a:p>
            <a:pPr marL="344488" indent="-231775" algn="ctr">
              <a:lnSpc>
                <a:spcPct val="80000"/>
              </a:lnSpc>
              <a:spcBef>
                <a:spcPct val="4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en-US" sz="2000" b="1" dirty="0">
                <a:solidFill>
                  <a:schemeClr val="bg1"/>
                </a:solidFill>
              </a:rPr>
              <a:t>BARRIERS</a:t>
            </a:r>
          </a:p>
          <a:p>
            <a:pPr marL="344488" indent="-231775">
              <a:lnSpc>
                <a:spcPct val="80000"/>
              </a:lnSpc>
              <a:spcBef>
                <a:spcPct val="4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</a:pPr>
            <a:endParaRPr lang="en-US" sz="1400" dirty="0">
              <a:solidFill>
                <a:schemeClr val="bg1"/>
              </a:solidFill>
            </a:endParaRPr>
          </a:p>
          <a:p>
            <a:pPr marL="344488" indent="-231775">
              <a:lnSpc>
                <a:spcPct val="95000"/>
              </a:lnSpc>
              <a:spcBef>
                <a:spcPct val="10000"/>
              </a:spcBef>
              <a:buClr>
                <a:schemeClr val="bg1"/>
              </a:buClr>
              <a:buSzPct val="90000"/>
              <a:buFont typeface="Wingdings" pitchFamily="2" charset="2"/>
              <a:buChar char="n"/>
            </a:pPr>
            <a:r>
              <a:rPr lang="en-US" sz="1600" dirty="0">
                <a:solidFill>
                  <a:schemeClr val="bg1"/>
                </a:solidFill>
              </a:rPr>
              <a:t>Inconsistency in Team Membership</a:t>
            </a:r>
          </a:p>
          <a:p>
            <a:pPr marL="344488" indent="-231775">
              <a:lnSpc>
                <a:spcPct val="95000"/>
              </a:lnSpc>
              <a:spcBef>
                <a:spcPct val="10000"/>
              </a:spcBef>
              <a:buClr>
                <a:schemeClr val="bg1"/>
              </a:buClr>
              <a:buSzPct val="90000"/>
              <a:buFont typeface="Wingdings" pitchFamily="2" charset="2"/>
              <a:buChar char="n"/>
            </a:pPr>
            <a:r>
              <a:rPr lang="en-US" sz="1600" dirty="0">
                <a:solidFill>
                  <a:schemeClr val="bg1"/>
                </a:solidFill>
              </a:rPr>
              <a:t>Lack of Time</a:t>
            </a:r>
          </a:p>
          <a:p>
            <a:pPr marL="344488" indent="-231775">
              <a:lnSpc>
                <a:spcPct val="95000"/>
              </a:lnSpc>
              <a:spcBef>
                <a:spcPct val="10000"/>
              </a:spcBef>
              <a:buClr>
                <a:schemeClr val="bg1"/>
              </a:buClr>
              <a:buSzPct val="90000"/>
              <a:buFont typeface="Wingdings" pitchFamily="2" charset="2"/>
              <a:buChar char="n"/>
            </a:pPr>
            <a:r>
              <a:rPr lang="en-US" sz="1600" dirty="0">
                <a:solidFill>
                  <a:schemeClr val="bg1"/>
                </a:solidFill>
              </a:rPr>
              <a:t>Lack of Information Sharing</a:t>
            </a:r>
          </a:p>
          <a:p>
            <a:pPr marL="344488" indent="-231775">
              <a:lnSpc>
                <a:spcPct val="95000"/>
              </a:lnSpc>
              <a:spcBef>
                <a:spcPct val="10000"/>
              </a:spcBef>
              <a:buClr>
                <a:schemeClr val="bg1"/>
              </a:buClr>
              <a:buSzPct val="90000"/>
              <a:buFont typeface="Wingdings" pitchFamily="2" charset="2"/>
              <a:buChar char="n"/>
            </a:pPr>
            <a:r>
              <a:rPr lang="en-US" sz="1600" dirty="0">
                <a:solidFill>
                  <a:schemeClr val="bg1"/>
                </a:solidFill>
              </a:rPr>
              <a:t>Hierarchy</a:t>
            </a:r>
          </a:p>
          <a:p>
            <a:pPr marL="344488" indent="-231775">
              <a:lnSpc>
                <a:spcPct val="95000"/>
              </a:lnSpc>
              <a:spcBef>
                <a:spcPct val="10000"/>
              </a:spcBef>
              <a:buClr>
                <a:schemeClr val="bg1"/>
              </a:buClr>
              <a:buSzPct val="90000"/>
              <a:buFont typeface="Wingdings" pitchFamily="2" charset="2"/>
              <a:buChar char="n"/>
            </a:pPr>
            <a:r>
              <a:rPr lang="en-US" sz="1600" dirty="0">
                <a:solidFill>
                  <a:schemeClr val="bg1"/>
                </a:solidFill>
              </a:rPr>
              <a:t>Defensiveness</a:t>
            </a:r>
          </a:p>
          <a:p>
            <a:pPr marL="344488" indent="-231775">
              <a:lnSpc>
                <a:spcPct val="95000"/>
              </a:lnSpc>
              <a:spcBef>
                <a:spcPct val="10000"/>
              </a:spcBef>
              <a:buClr>
                <a:schemeClr val="bg1"/>
              </a:buClr>
              <a:buSzPct val="90000"/>
              <a:buFont typeface="Wingdings" pitchFamily="2" charset="2"/>
              <a:buChar char="n"/>
            </a:pPr>
            <a:r>
              <a:rPr lang="en-US" sz="1600" dirty="0">
                <a:solidFill>
                  <a:schemeClr val="bg1"/>
                </a:solidFill>
              </a:rPr>
              <a:t>Conventional Thinking</a:t>
            </a:r>
          </a:p>
          <a:p>
            <a:pPr marL="344488" indent="-231775">
              <a:lnSpc>
                <a:spcPct val="95000"/>
              </a:lnSpc>
              <a:spcBef>
                <a:spcPct val="10000"/>
              </a:spcBef>
              <a:buClr>
                <a:schemeClr val="bg1"/>
              </a:buClr>
              <a:buSzPct val="90000"/>
              <a:buFont typeface="Wingdings" pitchFamily="2" charset="2"/>
              <a:buChar char="n"/>
            </a:pPr>
            <a:r>
              <a:rPr lang="en-US" sz="1600" dirty="0">
                <a:solidFill>
                  <a:schemeClr val="bg1"/>
                </a:solidFill>
              </a:rPr>
              <a:t>Complacency</a:t>
            </a:r>
          </a:p>
          <a:p>
            <a:pPr marL="344488" indent="-231775">
              <a:lnSpc>
                <a:spcPct val="95000"/>
              </a:lnSpc>
              <a:spcBef>
                <a:spcPct val="10000"/>
              </a:spcBef>
              <a:buClr>
                <a:schemeClr val="bg1"/>
              </a:buClr>
              <a:buSzPct val="90000"/>
              <a:buFont typeface="Wingdings" pitchFamily="2" charset="2"/>
              <a:buChar char="n"/>
            </a:pPr>
            <a:r>
              <a:rPr lang="en-US" sz="1600" dirty="0">
                <a:solidFill>
                  <a:schemeClr val="bg1"/>
                </a:solidFill>
              </a:rPr>
              <a:t>Varying Communication Styles</a:t>
            </a:r>
          </a:p>
          <a:p>
            <a:pPr marL="344488" indent="-231775">
              <a:lnSpc>
                <a:spcPct val="95000"/>
              </a:lnSpc>
              <a:spcBef>
                <a:spcPct val="10000"/>
              </a:spcBef>
              <a:buClr>
                <a:schemeClr val="bg1"/>
              </a:buClr>
              <a:buSzPct val="90000"/>
              <a:buFont typeface="Wingdings" pitchFamily="2" charset="2"/>
              <a:buChar char="n"/>
            </a:pPr>
            <a:r>
              <a:rPr lang="en-US" sz="1600" dirty="0">
                <a:solidFill>
                  <a:schemeClr val="bg1"/>
                </a:solidFill>
              </a:rPr>
              <a:t>Conflict</a:t>
            </a:r>
          </a:p>
          <a:p>
            <a:pPr marL="344488" indent="-231775">
              <a:lnSpc>
                <a:spcPct val="95000"/>
              </a:lnSpc>
              <a:spcBef>
                <a:spcPct val="10000"/>
              </a:spcBef>
              <a:buClr>
                <a:schemeClr val="bg1"/>
              </a:buClr>
              <a:buSzPct val="90000"/>
              <a:buFont typeface="Wingdings" pitchFamily="2" charset="2"/>
              <a:buChar char="n"/>
            </a:pPr>
            <a:r>
              <a:rPr lang="en-US" sz="1600" dirty="0">
                <a:solidFill>
                  <a:schemeClr val="bg1"/>
                </a:solidFill>
              </a:rPr>
              <a:t>Lack of Coordination and </a:t>
            </a:r>
            <a:r>
              <a:rPr lang="en-US" sz="1600" dirty="0" err="1" smtClean="0">
                <a:solidFill>
                  <a:schemeClr val="bg1"/>
                </a:solidFill>
              </a:rPr>
              <a:t>Followup</a:t>
            </a:r>
            <a:r>
              <a:rPr lang="en-US" sz="1600" dirty="0" smtClean="0">
                <a:solidFill>
                  <a:schemeClr val="bg1"/>
                </a:solidFill>
              </a:rPr>
              <a:t> With </a:t>
            </a:r>
            <a:r>
              <a:rPr lang="en-US" sz="1600" dirty="0">
                <a:solidFill>
                  <a:schemeClr val="bg1"/>
                </a:solidFill>
              </a:rPr>
              <a:t>Co-Workers</a:t>
            </a:r>
          </a:p>
          <a:p>
            <a:pPr marL="344488" indent="-231775">
              <a:lnSpc>
                <a:spcPct val="95000"/>
              </a:lnSpc>
              <a:spcBef>
                <a:spcPct val="10000"/>
              </a:spcBef>
              <a:buClr>
                <a:schemeClr val="bg1"/>
              </a:buClr>
              <a:buSzPct val="90000"/>
              <a:buFont typeface="Wingdings" pitchFamily="2" charset="2"/>
              <a:buChar char="n"/>
            </a:pPr>
            <a:r>
              <a:rPr lang="en-US" sz="1600" dirty="0">
                <a:solidFill>
                  <a:schemeClr val="bg1"/>
                </a:solidFill>
              </a:rPr>
              <a:t>Distractions</a:t>
            </a:r>
          </a:p>
          <a:p>
            <a:pPr marL="344488" indent="-231775">
              <a:lnSpc>
                <a:spcPct val="95000"/>
              </a:lnSpc>
              <a:spcBef>
                <a:spcPct val="10000"/>
              </a:spcBef>
              <a:buClr>
                <a:schemeClr val="bg1"/>
              </a:buClr>
              <a:buSzPct val="90000"/>
              <a:buFont typeface="Wingdings" pitchFamily="2" charset="2"/>
              <a:buChar char="n"/>
            </a:pPr>
            <a:r>
              <a:rPr lang="en-US" sz="1600" dirty="0">
                <a:solidFill>
                  <a:schemeClr val="bg1"/>
                </a:solidFill>
              </a:rPr>
              <a:t>Fatigue</a:t>
            </a:r>
          </a:p>
          <a:p>
            <a:pPr marL="344488" indent="-231775">
              <a:lnSpc>
                <a:spcPct val="95000"/>
              </a:lnSpc>
              <a:spcBef>
                <a:spcPct val="10000"/>
              </a:spcBef>
              <a:buClr>
                <a:schemeClr val="bg1"/>
              </a:buClr>
              <a:buSzPct val="90000"/>
              <a:buFont typeface="Wingdings" pitchFamily="2" charset="2"/>
              <a:buChar char="n"/>
            </a:pPr>
            <a:r>
              <a:rPr lang="en-US" sz="1600" dirty="0">
                <a:solidFill>
                  <a:schemeClr val="bg1"/>
                </a:solidFill>
              </a:rPr>
              <a:t>Workload</a:t>
            </a:r>
          </a:p>
          <a:p>
            <a:pPr marL="344488" indent="-231775">
              <a:lnSpc>
                <a:spcPct val="95000"/>
              </a:lnSpc>
              <a:spcBef>
                <a:spcPct val="10000"/>
              </a:spcBef>
              <a:buClr>
                <a:schemeClr val="bg1"/>
              </a:buClr>
              <a:buSzPct val="90000"/>
              <a:buFont typeface="Wingdings" pitchFamily="2" charset="2"/>
              <a:buChar char="n"/>
            </a:pPr>
            <a:r>
              <a:rPr lang="en-US" sz="1600" dirty="0">
                <a:solidFill>
                  <a:schemeClr val="bg1"/>
                </a:solidFill>
              </a:rPr>
              <a:t>Misinterpretation of Cues</a:t>
            </a:r>
          </a:p>
          <a:p>
            <a:pPr marL="344488" indent="-231775">
              <a:lnSpc>
                <a:spcPct val="95000"/>
              </a:lnSpc>
              <a:spcBef>
                <a:spcPct val="10000"/>
              </a:spcBef>
              <a:buClr>
                <a:schemeClr val="bg1"/>
              </a:buClr>
              <a:buSzPct val="90000"/>
              <a:buFont typeface="Wingdings" pitchFamily="2" charset="2"/>
              <a:buChar char="n"/>
            </a:pPr>
            <a:r>
              <a:rPr lang="en-US" sz="1600" dirty="0">
                <a:solidFill>
                  <a:schemeClr val="bg1"/>
                </a:solidFill>
              </a:rPr>
              <a:t>Lack of Role Clarity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 </a:t>
            </a:r>
            <a:fld id="{ABDC077A-56F6-42EF-999E-8FBDB62DF091}" type="slidenum">
              <a:rPr lang="en-US" smtClean="0"/>
              <a:pPr/>
              <a:t>19</a:t>
            </a:fld>
            <a:r>
              <a:rPr lang="en-US" smtClean="0"/>
              <a:t> </a:t>
            </a: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Teamwork Actions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2020888"/>
            <a:ext cx="7315200" cy="3543300"/>
          </a:xfrm>
        </p:spPr>
        <p:txBody>
          <a:bodyPr/>
          <a:lstStyle/>
          <a:p>
            <a:pPr eaLnBrk="1" hangingPunct="1"/>
            <a:r>
              <a:rPr lang="en-US" smtClean="0"/>
              <a:t>Communicate with team members in a brief, clear, and timely format</a:t>
            </a:r>
          </a:p>
          <a:p>
            <a:pPr eaLnBrk="1" hangingPunct="1"/>
            <a:r>
              <a:rPr lang="en-US" smtClean="0"/>
              <a:t>Seek information from all available sources</a:t>
            </a:r>
          </a:p>
          <a:p>
            <a:pPr eaLnBrk="1" hangingPunct="1"/>
            <a:r>
              <a:rPr lang="en-US" smtClean="0"/>
              <a:t>Verify and share information</a:t>
            </a:r>
          </a:p>
          <a:p>
            <a:pPr eaLnBrk="1" hangingPunct="1"/>
            <a:r>
              <a:rPr lang="en-US" smtClean="0"/>
              <a:t>Practice communication tools and strategies daily (SBAR, call-out, check-back, handoff)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 </a:t>
            </a:r>
            <a:fld id="{FC5C9D44-262B-4224-929C-6B063F004279}" type="slidenum">
              <a:rPr lang="en-US" smtClean="0"/>
              <a:pPr/>
              <a:t>2</a:t>
            </a:fld>
            <a:r>
              <a:rPr lang="en-US" smtClean="0"/>
              <a:t> 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881063" y="838200"/>
            <a:ext cx="7739062" cy="914400"/>
          </a:xfrm>
        </p:spPr>
        <p:txBody>
          <a:bodyPr/>
          <a:lstStyle/>
          <a:p>
            <a:pPr eaLnBrk="1" hangingPunct="1"/>
            <a:r>
              <a:rPr lang="en-US" smtClean="0"/>
              <a:t>Objectives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1703388"/>
            <a:ext cx="7162800" cy="3543300"/>
          </a:xfrm>
        </p:spPr>
        <p:txBody>
          <a:bodyPr/>
          <a:lstStyle/>
          <a:p>
            <a:pPr eaLnBrk="1" hangingPunct="1"/>
            <a:r>
              <a:rPr lang="en-US" sz="2200" dirty="0" smtClean="0"/>
              <a:t>Describe the importance of communication</a:t>
            </a:r>
          </a:p>
          <a:p>
            <a:pPr eaLnBrk="1" hangingPunct="1"/>
            <a:r>
              <a:rPr lang="en-US" sz="2200" dirty="0" smtClean="0"/>
              <a:t>Recognize the connection between communication and medical error</a:t>
            </a:r>
          </a:p>
          <a:p>
            <a:pPr eaLnBrk="1" hangingPunct="1"/>
            <a:r>
              <a:rPr lang="en-US" sz="2200" dirty="0" smtClean="0"/>
              <a:t>Define communication and discuss the standards of effective communication</a:t>
            </a:r>
          </a:p>
          <a:p>
            <a:pPr eaLnBrk="1" hangingPunct="1"/>
            <a:r>
              <a:rPr lang="en-US" sz="2200" dirty="0" smtClean="0"/>
              <a:t>Describe strategies for information exchange</a:t>
            </a:r>
          </a:p>
          <a:p>
            <a:pPr eaLnBrk="1" hangingPunct="1"/>
            <a:r>
              <a:rPr lang="en-US" sz="2200" dirty="0" smtClean="0"/>
              <a:t>Identify barriers, tools, strategies, and outcomes to communication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 </a:t>
            </a:r>
            <a:fld id="{EBE8875B-9A2C-4DB1-A98D-5B70FF01F671}" type="slidenum">
              <a:rPr lang="en-US" smtClean="0"/>
              <a:pPr/>
              <a:t>3</a:t>
            </a:fld>
            <a:r>
              <a:rPr lang="en-US" smtClean="0"/>
              <a:t> </a:t>
            </a:r>
          </a:p>
        </p:txBody>
      </p:sp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7391400" y="5957888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5124" name="Picture 6" descr="framework_comple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066800"/>
            <a:ext cx="5730875" cy="459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108" name="Group 12"/>
          <p:cNvGrpSpPr>
            <a:grpSpLocks/>
          </p:cNvGrpSpPr>
          <p:nvPr/>
        </p:nvGrpSpPr>
        <p:grpSpPr bwMode="auto">
          <a:xfrm>
            <a:off x="4038600" y="3581400"/>
            <a:ext cx="1169988" cy="698500"/>
            <a:chOff x="576" y="1584"/>
            <a:chExt cx="737" cy="440"/>
          </a:xfrm>
        </p:grpSpPr>
        <p:sp>
          <p:nvSpPr>
            <p:cNvPr id="5126" name="Freeform 11"/>
            <p:cNvSpPr>
              <a:spLocks/>
            </p:cNvSpPr>
            <p:nvPr/>
          </p:nvSpPr>
          <p:spPr bwMode="auto">
            <a:xfrm>
              <a:off x="576" y="1728"/>
              <a:ext cx="672" cy="144"/>
            </a:xfrm>
            <a:custGeom>
              <a:avLst/>
              <a:gdLst>
                <a:gd name="T0" fmla="*/ 48 w 672"/>
                <a:gd name="T1" fmla="*/ 0 h 144"/>
                <a:gd name="T2" fmla="*/ 576 w 672"/>
                <a:gd name="T3" fmla="*/ 0 h 144"/>
                <a:gd name="T4" fmla="*/ 672 w 672"/>
                <a:gd name="T5" fmla="*/ 96 h 144"/>
                <a:gd name="T6" fmla="*/ 576 w 672"/>
                <a:gd name="T7" fmla="*/ 144 h 144"/>
                <a:gd name="T8" fmla="*/ 0 w 672"/>
                <a:gd name="T9" fmla="*/ 144 h 144"/>
                <a:gd name="T10" fmla="*/ 0 w 672"/>
                <a:gd name="T11" fmla="*/ 0 h 144"/>
                <a:gd name="T12" fmla="*/ 48 w 672"/>
                <a:gd name="T13" fmla="*/ 0 h 14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72" h="144">
                  <a:moveTo>
                    <a:pt x="48" y="0"/>
                  </a:moveTo>
                  <a:lnTo>
                    <a:pt x="576" y="0"/>
                  </a:lnTo>
                  <a:lnTo>
                    <a:pt x="672" y="96"/>
                  </a:lnTo>
                  <a:lnTo>
                    <a:pt x="576" y="144"/>
                  </a:lnTo>
                  <a:lnTo>
                    <a:pt x="0" y="144"/>
                  </a:lnTo>
                  <a:lnTo>
                    <a:pt x="0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pic>
          <p:nvPicPr>
            <p:cNvPr id="5127" name="Picture 10" descr="framework_skils_comm_arrow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76" y="1584"/>
              <a:ext cx="737" cy="4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10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 </a:t>
            </a:r>
            <a:fld id="{9EE050F8-42A8-419B-BD44-D3E2C4B8F68E}" type="slidenum">
              <a:rPr lang="en-US" smtClean="0"/>
              <a:pPr/>
              <a:t>4</a:t>
            </a:fld>
            <a:r>
              <a:rPr lang="en-US" smtClean="0"/>
              <a:t> </a:t>
            </a:r>
          </a:p>
        </p:txBody>
      </p:sp>
      <p:sp>
        <p:nvSpPr>
          <p:cNvPr id="6147" name="Rectangle 6"/>
          <p:cNvSpPr>
            <a:spLocks noGrp="1" noChangeArrowheads="1"/>
          </p:cNvSpPr>
          <p:nvPr>
            <p:ph type="title"/>
          </p:nvPr>
        </p:nvSpPr>
        <p:spPr>
          <a:xfrm>
            <a:off x="795338" y="990600"/>
            <a:ext cx="7824787" cy="1495425"/>
          </a:xfrm>
        </p:spPr>
        <p:txBody>
          <a:bodyPr/>
          <a:lstStyle/>
          <a:p>
            <a:pPr eaLnBrk="1" hangingPunct="1"/>
            <a:r>
              <a:rPr lang="en-US" dirty="0" smtClean="0"/>
              <a:t> Importance </a:t>
            </a:r>
            <a:br>
              <a:rPr lang="en-US" dirty="0" smtClean="0"/>
            </a:br>
            <a:r>
              <a:rPr lang="en-US" dirty="0" smtClean="0"/>
              <a:t>of Communication</a:t>
            </a:r>
          </a:p>
        </p:txBody>
      </p:sp>
      <p:sp>
        <p:nvSpPr>
          <p:cNvPr id="6148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1828800" y="2208213"/>
            <a:ext cx="6553200" cy="3354387"/>
          </a:xfrm>
        </p:spPr>
        <p:txBody>
          <a:bodyPr/>
          <a:lstStyle/>
          <a:p>
            <a:pPr eaLnBrk="1" hangingPunct="1"/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sz="2800" dirty="0" smtClean="0"/>
              <a:t>	Ineffective communication is a </a:t>
            </a:r>
            <a:br>
              <a:rPr lang="en-US" sz="2800" dirty="0" smtClean="0"/>
            </a:br>
            <a:r>
              <a:rPr lang="en-US" sz="2800" dirty="0" smtClean="0"/>
              <a:t>root cause of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nearly 66 percent </a:t>
            </a:r>
            <a:br>
              <a:rPr lang="en-US" sz="2800" dirty="0" smtClean="0"/>
            </a:br>
            <a:r>
              <a:rPr lang="en-US" sz="2800" dirty="0" smtClean="0"/>
              <a:t>of all sentinel events reported*</a:t>
            </a:r>
          </a:p>
          <a:p>
            <a:pPr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>
              <a:buFont typeface="Wingdings" pitchFamily="2" charset="2"/>
              <a:buNone/>
            </a:pPr>
            <a:r>
              <a:rPr lang="en-US" sz="1800" dirty="0" smtClean="0"/>
              <a:t>*   </a:t>
            </a:r>
            <a:r>
              <a:rPr lang="en-US" sz="1800" i="1" dirty="0" smtClean="0"/>
              <a:t>(The Joint Commission Root Causes and Percentages for Sentinel Events (All Categories) January 1995−December 2005)</a:t>
            </a:r>
          </a:p>
          <a:p>
            <a:pPr lvl="1" eaLnBrk="1" hangingPunct="1"/>
            <a:endParaRPr lang="en-US" sz="1800" i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 </a:t>
            </a:r>
            <a:fld id="{DD646DAD-8C7C-4730-BD7E-B3AEF487AC5C}" type="slidenum">
              <a:rPr lang="en-US" smtClean="0"/>
              <a:pPr/>
              <a:t>5</a:t>
            </a:fld>
            <a:r>
              <a:rPr lang="en-US" smtClean="0"/>
              <a:t> 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6800" y="1682750"/>
            <a:ext cx="7415213" cy="4260850"/>
          </a:xfrm>
        </p:spPr>
        <p:txBody>
          <a:bodyPr/>
          <a:lstStyle/>
          <a:p>
            <a:pPr eaLnBrk="1" hangingPunct="1"/>
            <a:r>
              <a:rPr lang="en-US" dirty="0" smtClean="0"/>
              <a:t>The process by which information is exchanged between individuals, departments, or organizations</a:t>
            </a:r>
          </a:p>
          <a:p>
            <a:pPr eaLnBrk="1" hangingPunct="1"/>
            <a:r>
              <a:rPr lang="en-US" dirty="0" smtClean="0"/>
              <a:t>The lifeline of the </a:t>
            </a:r>
            <a:br>
              <a:rPr lang="en-US" dirty="0" smtClean="0"/>
            </a:br>
            <a:r>
              <a:rPr lang="en-US" dirty="0" smtClean="0"/>
              <a:t>Core Team</a:t>
            </a:r>
          </a:p>
          <a:p>
            <a:pPr eaLnBrk="1" hangingPunct="1"/>
            <a:r>
              <a:rPr lang="en-US" dirty="0" smtClean="0"/>
              <a:t>Effective when it</a:t>
            </a:r>
            <a:br>
              <a:rPr lang="en-US" dirty="0" smtClean="0"/>
            </a:br>
            <a:r>
              <a:rPr lang="en-US" dirty="0" smtClean="0"/>
              <a:t>permeates every </a:t>
            </a:r>
            <a:br>
              <a:rPr lang="en-US" dirty="0" smtClean="0"/>
            </a:br>
            <a:r>
              <a:rPr lang="en-US" dirty="0" smtClean="0"/>
              <a:t>aspect of an </a:t>
            </a:r>
            <a:br>
              <a:rPr lang="en-US" dirty="0" smtClean="0"/>
            </a:br>
            <a:r>
              <a:rPr lang="en-US" dirty="0" smtClean="0"/>
              <a:t>organization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title"/>
          </p:nvPr>
        </p:nvSpPr>
        <p:spPr>
          <a:xfrm>
            <a:off x="889000" y="735013"/>
            <a:ext cx="7739063" cy="914400"/>
          </a:xfrm>
        </p:spPr>
        <p:txBody>
          <a:bodyPr/>
          <a:lstStyle/>
          <a:p>
            <a:pPr eaLnBrk="1" hangingPunct="1"/>
            <a:r>
              <a:rPr lang="en-US" dirty="0" smtClean="0"/>
              <a:t>Communication is…</a:t>
            </a:r>
          </a:p>
        </p:txBody>
      </p:sp>
      <p:grpSp>
        <p:nvGrpSpPr>
          <p:cNvPr id="7173" name="Group 4"/>
          <p:cNvGrpSpPr>
            <a:grpSpLocks/>
          </p:cNvGrpSpPr>
          <p:nvPr/>
        </p:nvGrpSpPr>
        <p:grpSpPr bwMode="auto">
          <a:xfrm>
            <a:off x="4267200" y="2763838"/>
            <a:ext cx="4679950" cy="3332162"/>
            <a:chOff x="2644" y="1522"/>
            <a:chExt cx="2948" cy="2099"/>
          </a:xfrm>
        </p:grpSpPr>
        <p:pic>
          <p:nvPicPr>
            <p:cNvPr id="7174" name="Picture 5" descr="shannon_weaver_penguins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644" y="1522"/>
              <a:ext cx="2948" cy="20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75" name="Text Box 6"/>
            <p:cNvSpPr txBox="1">
              <a:spLocks noChangeArrowheads="1"/>
            </p:cNvSpPr>
            <p:nvPr/>
          </p:nvSpPr>
          <p:spPr bwMode="auto">
            <a:xfrm>
              <a:off x="3830" y="2971"/>
              <a:ext cx="691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1000" b="1"/>
                <a:t>Assumptions </a:t>
              </a:r>
            </a:p>
            <a:p>
              <a:r>
                <a:rPr lang="en-US" sz="1000" b="1"/>
                <a:t>Fatigue </a:t>
              </a:r>
            </a:p>
            <a:p>
              <a:r>
                <a:rPr lang="en-US" sz="1000" b="1"/>
                <a:t>Distractions </a:t>
              </a:r>
            </a:p>
            <a:p>
              <a:r>
                <a:rPr lang="en-US" sz="1000" b="1"/>
                <a:t>HIPAA</a:t>
              </a:r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 </a:t>
            </a:r>
            <a:fld id="{4815E50E-4125-4C8B-B970-485BFD696B63}" type="slidenum">
              <a:rPr lang="en-US" smtClean="0"/>
              <a:pPr/>
              <a:t>6</a:t>
            </a:fld>
            <a:r>
              <a:rPr lang="en-US" smtClean="0"/>
              <a:t> </a:t>
            </a:r>
          </a:p>
        </p:txBody>
      </p:sp>
      <p:sp>
        <p:nvSpPr>
          <p:cNvPr id="819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Standards of </a:t>
            </a:r>
            <a:br>
              <a:rPr lang="en-US" smtClean="0"/>
            </a:br>
            <a:r>
              <a:rPr lang="en-US" smtClean="0"/>
              <a:t>Effective Communication</a:t>
            </a:r>
          </a:p>
        </p:txBody>
      </p:sp>
      <p:sp>
        <p:nvSpPr>
          <p:cNvPr id="819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1371600" y="2057400"/>
            <a:ext cx="7543800" cy="3543300"/>
          </a:xfrm>
        </p:spPr>
        <p:txBody>
          <a:bodyPr/>
          <a:lstStyle/>
          <a:p>
            <a:pPr eaLnBrk="1" hangingPunct="1"/>
            <a:r>
              <a:rPr lang="en-US" sz="2000" smtClean="0"/>
              <a:t>Complete	</a:t>
            </a:r>
          </a:p>
          <a:p>
            <a:pPr lvl="1" eaLnBrk="1" hangingPunct="1"/>
            <a:r>
              <a:rPr lang="en-US" sz="2000" smtClean="0"/>
              <a:t>Communicate all relevant information</a:t>
            </a:r>
          </a:p>
          <a:p>
            <a:pPr eaLnBrk="1" hangingPunct="1"/>
            <a:r>
              <a:rPr lang="en-US" sz="2000" smtClean="0"/>
              <a:t>Clear</a:t>
            </a:r>
          </a:p>
          <a:p>
            <a:pPr lvl="1" eaLnBrk="1" hangingPunct="1"/>
            <a:r>
              <a:rPr lang="en-US" sz="2000" smtClean="0"/>
              <a:t>Convey information that is plainly understood </a:t>
            </a:r>
          </a:p>
          <a:p>
            <a:pPr eaLnBrk="1" hangingPunct="1"/>
            <a:r>
              <a:rPr lang="en-US" sz="2000" smtClean="0"/>
              <a:t>Brief	</a:t>
            </a:r>
          </a:p>
          <a:p>
            <a:pPr lvl="1" eaLnBrk="1" hangingPunct="1"/>
            <a:r>
              <a:rPr lang="en-US" sz="2000" smtClean="0"/>
              <a:t>Communicate the information in a concise manner</a:t>
            </a:r>
          </a:p>
          <a:p>
            <a:pPr eaLnBrk="1" hangingPunct="1"/>
            <a:r>
              <a:rPr lang="en-US" sz="2000" smtClean="0"/>
              <a:t>Timely</a:t>
            </a:r>
          </a:p>
          <a:p>
            <a:pPr lvl="1" eaLnBrk="1" hangingPunct="1"/>
            <a:r>
              <a:rPr lang="en-US" sz="2000" smtClean="0"/>
              <a:t>Offer and request information in an appropriate timeframe</a:t>
            </a:r>
          </a:p>
          <a:p>
            <a:pPr lvl="1" eaLnBrk="1" hangingPunct="1">
              <a:spcBef>
                <a:spcPct val="20000"/>
              </a:spcBef>
            </a:pPr>
            <a:r>
              <a:rPr lang="en-US" sz="2000" smtClean="0"/>
              <a:t>Verify authenticity</a:t>
            </a:r>
          </a:p>
          <a:p>
            <a:pPr lvl="1" eaLnBrk="1" hangingPunct="1">
              <a:spcBef>
                <a:spcPct val="20000"/>
              </a:spcBef>
            </a:pPr>
            <a:r>
              <a:rPr lang="en-US" sz="2000" smtClean="0"/>
              <a:t>Validate or acknowledge information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 </a:t>
            </a:r>
            <a:fld id="{D3D913D3-6836-4A25-A78B-515FAE04072B}" type="slidenum">
              <a:rPr lang="en-US" smtClean="0"/>
              <a:pPr/>
              <a:t>7</a:t>
            </a:fld>
            <a:r>
              <a:rPr lang="en-US" smtClean="0"/>
              <a:t> </a:t>
            </a:r>
          </a:p>
        </p:txBody>
      </p:sp>
      <p:pic>
        <p:nvPicPr>
          <p:cNvPr id="9219" name="Picture 10" descr="timel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1325" y="3733800"/>
            <a:ext cx="4181475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8" descr="clea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68900" y="1030288"/>
            <a:ext cx="2889250" cy="293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6" descr="brie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97013" y="1250950"/>
            <a:ext cx="2400300" cy="250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Rectangle 4"/>
          <p:cNvSpPr>
            <a:spLocks noGrp="1" noChangeArrowheads="1"/>
          </p:cNvSpPr>
          <p:nvPr>
            <p:ph type="title"/>
          </p:nvPr>
        </p:nvSpPr>
        <p:spPr>
          <a:xfrm>
            <a:off x="881063" y="1050925"/>
            <a:ext cx="1803400" cy="688975"/>
          </a:xfrm>
        </p:spPr>
        <p:txBody>
          <a:bodyPr/>
          <a:lstStyle/>
          <a:p>
            <a:pPr eaLnBrk="1" hangingPunct="1"/>
            <a:r>
              <a:rPr lang="en-US" sz="3200" smtClean="0"/>
              <a:t>Brief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5237163" y="1096963"/>
            <a:ext cx="23606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663300"/>
                </a:solidFill>
              </a:rPr>
              <a:t>Clear</a:t>
            </a:r>
          </a:p>
        </p:txBody>
      </p:sp>
      <p:sp>
        <p:nvSpPr>
          <p:cNvPr id="9224" name="Text Box 9"/>
          <p:cNvSpPr txBox="1">
            <a:spLocks noChangeArrowheads="1"/>
          </p:cNvSpPr>
          <p:nvPr/>
        </p:nvSpPr>
        <p:spPr bwMode="auto">
          <a:xfrm>
            <a:off x="2744788" y="3859213"/>
            <a:ext cx="16954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663300"/>
                </a:solidFill>
              </a:rPr>
              <a:t>Timely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 </a:t>
            </a:r>
            <a:fld id="{39392C67-1F6F-458A-A887-17495059F8FB}" type="slidenum">
              <a:rPr lang="en-US" smtClean="0"/>
              <a:pPr/>
              <a:t>8</a:t>
            </a:fld>
            <a:r>
              <a:rPr lang="en-US" smtClean="0"/>
              <a:t> </a:t>
            </a:r>
          </a:p>
        </p:txBody>
      </p:sp>
      <p:sp>
        <p:nvSpPr>
          <p:cNvPr id="102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Information Exchange Strategies</a:t>
            </a:r>
          </a:p>
        </p:txBody>
      </p:sp>
      <p:sp>
        <p:nvSpPr>
          <p:cNvPr id="10244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1905000" y="2020888"/>
            <a:ext cx="6781800" cy="3543300"/>
          </a:xfrm>
        </p:spPr>
        <p:txBody>
          <a:bodyPr/>
          <a:lstStyle/>
          <a:p>
            <a:pPr eaLnBrk="1" hangingPunct="1"/>
            <a:r>
              <a:rPr lang="en-US" smtClean="0"/>
              <a:t>Situation–Background– Assessment– Recommendation (SBAR)</a:t>
            </a:r>
          </a:p>
          <a:p>
            <a:pPr eaLnBrk="1" hangingPunct="1"/>
            <a:r>
              <a:rPr lang="en-US" smtClean="0"/>
              <a:t>Call-Out</a:t>
            </a:r>
          </a:p>
          <a:p>
            <a:pPr eaLnBrk="1" hangingPunct="1"/>
            <a:r>
              <a:rPr lang="en-US" smtClean="0"/>
              <a:t>Check-Back</a:t>
            </a:r>
          </a:p>
          <a:p>
            <a:pPr eaLnBrk="1" hangingPunct="1"/>
            <a:r>
              <a:rPr lang="en-US" smtClean="0"/>
              <a:t>Handoff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 </a:t>
            </a:r>
            <a:fld id="{51A9413B-5404-466B-B4B1-66C25A520519}" type="slidenum">
              <a:rPr lang="en-US" smtClean="0"/>
              <a:pPr/>
              <a:t>9</a:t>
            </a:fld>
            <a:r>
              <a:rPr lang="en-US" smtClean="0"/>
              <a:t> </a:t>
            </a:r>
          </a:p>
        </p:txBody>
      </p:sp>
      <p:sp>
        <p:nvSpPr>
          <p:cNvPr id="11267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SBAR provides…</a:t>
            </a:r>
          </a:p>
        </p:txBody>
      </p:sp>
      <p:sp>
        <p:nvSpPr>
          <p:cNvPr id="11268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990600" y="1828800"/>
            <a:ext cx="7772400" cy="3543300"/>
          </a:xfrm>
        </p:spPr>
        <p:txBody>
          <a:bodyPr/>
          <a:lstStyle/>
          <a:p>
            <a:pPr eaLnBrk="1" hangingPunct="1"/>
            <a:r>
              <a:rPr lang="en-US" dirty="0" smtClean="0"/>
              <a:t>A framework for team members to effectively communicate information to one another</a:t>
            </a:r>
          </a:p>
          <a:p>
            <a:pPr eaLnBrk="1" hangingPunct="1"/>
            <a:r>
              <a:rPr lang="en-US" dirty="0" smtClean="0"/>
              <a:t>Communicate the following information:</a:t>
            </a:r>
          </a:p>
          <a:p>
            <a:pPr lvl="1" eaLnBrk="1" hangingPunct="1"/>
            <a:r>
              <a:rPr lang="en-US" dirty="0" smtClean="0"/>
              <a:t>Situation―What is going on with the resident?</a:t>
            </a:r>
          </a:p>
          <a:p>
            <a:pPr lvl="1" eaLnBrk="1" hangingPunct="1"/>
            <a:r>
              <a:rPr lang="en-US" dirty="0" smtClean="0"/>
              <a:t>Background―What is the clinical background or context?</a:t>
            </a:r>
          </a:p>
          <a:p>
            <a:pPr lvl="1" eaLnBrk="1" hangingPunct="1"/>
            <a:r>
              <a:rPr lang="en-US" dirty="0" smtClean="0"/>
              <a:t>Assessment―What do I think the problem is?</a:t>
            </a:r>
          </a:p>
          <a:p>
            <a:pPr lvl="1" eaLnBrk="1" hangingPunct="1"/>
            <a:r>
              <a:rPr lang="en-US" dirty="0" smtClean="0"/>
              <a:t>Recommendation―What would I recommend?</a:t>
            </a:r>
          </a:p>
        </p:txBody>
      </p:sp>
      <p:sp>
        <p:nvSpPr>
          <p:cNvPr id="1126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270" name="Text Box 12"/>
          <p:cNvSpPr txBox="1">
            <a:spLocks noChangeArrowheads="1"/>
          </p:cNvSpPr>
          <p:nvPr/>
        </p:nvSpPr>
        <p:spPr bwMode="auto">
          <a:xfrm>
            <a:off x="2528888" y="5715000"/>
            <a:ext cx="57769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9250" indent="-349250"/>
            <a:r>
              <a:rPr lang="en-US" sz="2400" b="1" i="1" dirty="0">
                <a:solidFill>
                  <a:srgbClr val="E1393E"/>
                </a:solidFill>
              </a:rPr>
              <a:t>Remember to introduce </a:t>
            </a:r>
            <a:r>
              <a:rPr lang="en-US" sz="2400" b="1" i="1" dirty="0" smtClean="0">
                <a:solidFill>
                  <a:srgbClr val="E1393E"/>
                </a:solidFill>
              </a:rPr>
              <a:t>yourself. </a:t>
            </a:r>
            <a:endParaRPr lang="en-US" sz="2400" b="1" i="1" dirty="0">
              <a:solidFill>
                <a:srgbClr val="E1393E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Main_Olive">
  <a:themeElements>
    <a:clrScheme name="">
      <a:dk1>
        <a:srgbClr val="000000"/>
      </a:dk1>
      <a:lt1>
        <a:srgbClr val="FFFFE1"/>
      </a:lt1>
      <a:dk2>
        <a:srgbClr val="660033"/>
      </a:dk2>
      <a:lt2>
        <a:srgbClr val="330033"/>
      </a:lt2>
      <a:accent1>
        <a:srgbClr val="CCCC99"/>
      </a:accent1>
      <a:accent2>
        <a:srgbClr val="CC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B90000"/>
      </a:accent6>
      <a:hlink>
        <a:srgbClr val="990033"/>
      </a:hlink>
      <a:folHlink>
        <a:srgbClr val="B2B2B2"/>
      </a:folHlink>
    </a:clrScheme>
    <a:fontScheme name="2_Main_Oliv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Main_Olive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ain_Olive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ain_Olive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ain_Olive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ain_Olive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ain_Olive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ain_Olive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ain_Olive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ain_Olive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ain_Olive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2_Main_Olive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Module 4-05.2-SituationMonitoring</Template>
  <TotalTime>2574</TotalTime>
  <Words>443</Words>
  <Application>Microsoft Office PowerPoint</Application>
  <PresentationFormat>On-screen Show (4:3)</PresentationFormat>
  <Paragraphs>175</Paragraphs>
  <Slides>19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2_Main_Olive</vt:lpstr>
      <vt:lpstr>Slide 1</vt:lpstr>
      <vt:lpstr>Objectives</vt:lpstr>
      <vt:lpstr>Slide 3</vt:lpstr>
      <vt:lpstr> Importance  of Communication</vt:lpstr>
      <vt:lpstr>Communication is…</vt:lpstr>
      <vt:lpstr>Standards of  Effective Communication</vt:lpstr>
      <vt:lpstr>Brief</vt:lpstr>
      <vt:lpstr>Information Exchange Strategies</vt:lpstr>
      <vt:lpstr>SBAR provides…</vt:lpstr>
      <vt:lpstr>SBAR Example</vt:lpstr>
      <vt:lpstr>SBAR Exercise</vt:lpstr>
      <vt:lpstr>Call-Out is…</vt:lpstr>
      <vt:lpstr>Check-Back is…</vt:lpstr>
      <vt:lpstr>Handoff</vt:lpstr>
      <vt:lpstr>Handoff</vt:lpstr>
      <vt:lpstr>“I PASS THE BATON” </vt:lpstr>
      <vt:lpstr>Communication Challenges</vt:lpstr>
      <vt:lpstr>Barriers to Team Effectiveness</vt:lpstr>
      <vt:lpstr>Teamwork Actions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</dc:creator>
  <cp:lastModifiedBy>DHHS</cp:lastModifiedBy>
  <cp:revision>163</cp:revision>
  <dcterms:created xsi:type="dcterms:W3CDTF">2005-06-03T12:16:00Z</dcterms:created>
  <dcterms:modified xsi:type="dcterms:W3CDTF">2012-10-24T20:39:18Z</dcterms:modified>
</cp:coreProperties>
</file>