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comments/comment4.xml" ContentType="application/vnd.openxmlformats-officedocument.presentationml.comment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comments/comment5.xml" ContentType="application/vnd.openxmlformats-officedocument.presentationml.comment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comments/comment3.xml" ContentType="application/vnd.openxmlformats-officedocument.presentationml.comments+xml"/>
  <Override PartName="/ppt/slideLayouts/slideLayout10.xml" ContentType="application/vnd.openxmlformats-officedocument.presentationml.slideLayout+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3" r:id="rId2"/>
  </p:sldMasterIdLst>
  <p:notesMasterIdLst>
    <p:notesMasterId r:id="rId23"/>
  </p:notesMasterIdLst>
  <p:handoutMasterIdLst>
    <p:handoutMasterId r:id="rId24"/>
  </p:handoutMasterIdLst>
  <p:sldIdLst>
    <p:sldId id="256" r:id="rId3"/>
    <p:sldId id="257" r:id="rId4"/>
    <p:sldId id="269" r:id="rId5"/>
    <p:sldId id="270" r:id="rId6"/>
    <p:sldId id="271" r:id="rId7"/>
    <p:sldId id="272" r:id="rId8"/>
    <p:sldId id="273" r:id="rId9"/>
    <p:sldId id="275" r:id="rId10"/>
    <p:sldId id="259" r:id="rId11"/>
    <p:sldId id="276" r:id="rId12"/>
    <p:sldId id="277" r:id="rId13"/>
    <p:sldId id="278" r:id="rId14"/>
    <p:sldId id="279" r:id="rId15"/>
    <p:sldId id="281" r:id="rId16"/>
    <p:sldId id="282" r:id="rId17"/>
    <p:sldId id="290" r:id="rId18"/>
    <p:sldId id="292" r:id="rId19"/>
    <p:sldId id="295" r:id="rId20"/>
    <p:sldId id="289" r:id="rId21"/>
    <p:sldId id="268" r:id="rId22"/>
  </p:sldIdLst>
  <p:sldSz cx="6858000" cy="9144000" type="letter"/>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HHS" initials="D"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3300"/>
    <a:srgbClr val="333399"/>
    <a:srgbClr val="EDEDE1"/>
    <a:srgbClr val="C7C397"/>
    <a:srgbClr val="FFFFCC"/>
    <a:srgbClr val="A50021"/>
    <a:srgbClr val="EAEAEA"/>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98" autoAdjust="0"/>
    <p:restoredTop sz="79394" autoAdjust="0"/>
  </p:normalViewPr>
  <p:slideViewPr>
    <p:cSldViewPr>
      <p:cViewPr varScale="1">
        <p:scale>
          <a:sx n="79" d="100"/>
          <a:sy n="79" d="100"/>
        </p:scale>
        <p:origin x="-1980" y="-10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6-01T16:03:05.761" idx="1">
    <p:pos x="3526" y="521"/>
    <p:text>NEW SLIDE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2-06-01T16:04:35.440" idx="2">
    <p:pos x="3395" y="506"/>
    <p:text>NEW SLIDE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2-06-01T16:05:20.899" idx="3">
    <p:pos x="501" y="522"/>
    <p:text>NEW SLIDE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2-06-01T16:05:49.420" idx="4">
    <p:pos x="3368" y="483"/>
    <p:text>NEW SLIDE</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2-06-01T16:06:42.006" idx="5">
    <p:pos x="691" y="489"/>
    <p:text>NEW SLIDE</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bwMode="auto">
          <a:xfrm>
            <a:off x="0" y="0"/>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8139" tIns="44070" rIns="88139" bIns="44070" numCol="1" anchor="t" anchorCtr="0" compatLnSpc="1">
            <a:prstTxWarp prst="textNoShape">
              <a:avLst/>
            </a:prstTxWarp>
          </a:bodyPr>
          <a:lstStyle>
            <a:lvl1pPr>
              <a:defRPr sz="1200"/>
            </a:lvl1pPr>
          </a:lstStyle>
          <a:p>
            <a:pPr>
              <a:defRPr/>
            </a:pPr>
            <a:endParaRPr lang="en-US"/>
          </a:p>
        </p:txBody>
      </p:sp>
      <p:sp>
        <p:nvSpPr>
          <p:cNvPr id="145411" name="Rectangle 3"/>
          <p:cNvSpPr>
            <a:spLocks noGrp="1" noChangeArrowheads="1"/>
          </p:cNvSpPr>
          <p:nvPr>
            <p:ph type="dt" sz="quarter" idx="1"/>
          </p:nvPr>
        </p:nvSpPr>
        <p:spPr bwMode="auto">
          <a:xfrm>
            <a:off x="3970338" y="0"/>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8139" tIns="44070" rIns="88139" bIns="44070" numCol="1" anchor="t" anchorCtr="0" compatLnSpc="1">
            <a:prstTxWarp prst="textNoShape">
              <a:avLst/>
            </a:prstTxWarp>
          </a:bodyPr>
          <a:lstStyle>
            <a:lvl1pPr algn="r">
              <a:defRPr sz="1200"/>
            </a:lvl1pPr>
          </a:lstStyle>
          <a:p>
            <a:pPr>
              <a:defRPr/>
            </a:pPr>
            <a:endParaRPr lang="en-US"/>
          </a:p>
        </p:txBody>
      </p:sp>
      <p:sp>
        <p:nvSpPr>
          <p:cNvPr id="145412" name="Rectangle 4"/>
          <p:cNvSpPr>
            <a:spLocks noGrp="1" noChangeArrowheads="1"/>
          </p:cNvSpPr>
          <p:nvPr>
            <p:ph type="ftr" sz="quarter" idx="2"/>
          </p:nvPr>
        </p:nvSpPr>
        <p:spPr bwMode="auto">
          <a:xfrm>
            <a:off x="0" y="8831263"/>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8139" tIns="44070" rIns="88139" bIns="44070" numCol="1" anchor="b" anchorCtr="0" compatLnSpc="1">
            <a:prstTxWarp prst="textNoShape">
              <a:avLst/>
            </a:prstTxWarp>
          </a:bodyPr>
          <a:lstStyle>
            <a:lvl1pPr>
              <a:defRPr sz="1200"/>
            </a:lvl1pPr>
          </a:lstStyle>
          <a:p>
            <a:pPr>
              <a:defRPr/>
            </a:pPr>
            <a:endParaRPr lang="en-US"/>
          </a:p>
        </p:txBody>
      </p:sp>
      <p:sp>
        <p:nvSpPr>
          <p:cNvPr id="145413" name="Rectangle 5"/>
          <p:cNvSpPr>
            <a:spLocks noGrp="1" noChangeArrowheads="1"/>
          </p:cNvSpPr>
          <p:nvPr>
            <p:ph type="sldNum" sz="quarter" idx="3"/>
          </p:nvPr>
        </p:nvSpPr>
        <p:spPr bwMode="auto">
          <a:xfrm>
            <a:off x="3970338" y="8831263"/>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88139" tIns="44070" rIns="88139" bIns="44070" numCol="1" anchor="b" anchorCtr="0" compatLnSpc="1">
            <a:prstTxWarp prst="textNoShape">
              <a:avLst/>
            </a:prstTxWarp>
          </a:bodyPr>
          <a:lstStyle>
            <a:lvl1pPr algn="r">
              <a:defRPr sz="1200"/>
            </a:lvl1pPr>
          </a:lstStyle>
          <a:p>
            <a:pPr>
              <a:defRPr/>
            </a:pPr>
            <a:fld id="{FB27E58E-7699-4DF6-9A56-F8582A442CD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162" tIns="46581" rIns="93162" bIns="46581" numCol="1" anchor="t" anchorCtr="0" compatLnSpc="1">
            <a:prstTxWarp prst="textNoShape">
              <a:avLst/>
            </a:prstTxWarp>
          </a:bodyPr>
          <a:lstStyle>
            <a:lvl1pPr defTabSz="931887">
              <a:defRPr sz="1300"/>
            </a:lvl1pPr>
          </a:lstStyle>
          <a:p>
            <a:pPr>
              <a:defRPr/>
            </a:pPr>
            <a:endParaRPr lang="en-US"/>
          </a:p>
        </p:txBody>
      </p:sp>
      <p:sp>
        <p:nvSpPr>
          <p:cNvPr id="5123" name="Rectangle 3"/>
          <p:cNvSpPr>
            <a:spLocks noGrp="1" noChangeArrowheads="1"/>
          </p:cNvSpPr>
          <p:nvPr>
            <p:ph type="dt" idx="1"/>
          </p:nvPr>
        </p:nvSpPr>
        <p:spPr bwMode="auto">
          <a:xfrm>
            <a:off x="3970338" y="0"/>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162" tIns="46581" rIns="93162" bIns="46581" numCol="1" anchor="t" anchorCtr="0" compatLnSpc="1">
            <a:prstTxWarp prst="textNoShape">
              <a:avLst/>
            </a:prstTxWarp>
          </a:bodyPr>
          <a:lstStyle>
            <a:lvl1pPr algn="r" defTabSz="931887">
              <a:defRPr sz="1300"/>
            </a:lvl1pPr>
          </a:lstStyle>
          <a:p>
            <a:pPr>
              <a:defRPr/>
            </a:pPr>
            <a:endParaRPr lang="en-US"/>
          </a:p>
        </p:txBody>
      </p:sp>
      <p:sp>
        <p:nvSpPr>
          <p:cNvPr id="24580" name="Rectangle 4"/>
          <p:cNvSpPr>
            <a:spLocks noGrp="1" noRot="1" noChangeAspect="1" noChangeArrowheads="1" noTextEdit="1"/>
          </p:cNvSpPr>
          <p:nvPr>
            <p:ph type="sldImg" idx="2"/>
          </p:nvPr>
        </p:nvSpPr>
        <p:spPr bwMode="auto">
          <a:xfrm>
            <a:off x="2198688" y="698500"/>
            <a:ext cx="2613025" cy="3484563"/>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701675" y="4416425"/>
            <a:ext cx="5607050" cy="418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162" tIns="46581" rIns="93162" bIns="4658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31263"/>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162" tIns="46581" rIns="93162" bIns="46581" numCol="1" anchor="b" anchorCtr="0" compatLnSpc="1">
            <a:prstTxWarp prst="textNoShape">
              <a:avLst/>
            </a:prstTxWarp>
          </a:bodyPr>
          <a:lstStyle>
            <a:lvl1pPr defTabSz="931887">
              <a:defRPr sz="1300"/>
            </a:lvl1pPr>
          </a:lstStyle>
          <a:p>
            <a:pPr>
              <a:defRPr/>
            </a:pPr>
            <a:endParaRPr lang="en-US"/>
          </a:p>
        </p:txBody>
      </p:sp>
      <p:sp>
        <p:nvSpPr>
          <p:cNvPr id="5127" name="Rectangle 7"/>
          <p:cNvSpPr>
            <a:spLocks noGrp="1" noChangeArrowheads="1"/>
          </p:cNvSpPr>
          <p:nvPr>
            <p:ph type="sldNum" sz="quarter" idx="5"/>
          </p:nvPr>
        </p:nvSpPr>
        <p:spPr bwMode="auto">
          <a:xfrm>
            <a:off x="3970338" y="8831263"/>
            <a:ext cx="3038475"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162" tIns="46581" rIns="93162" bIns="46581" numCol="1" anchor="b" anchorCtr="0" compatLnSpc="1">
            <a:prstTxWarp prst="textNoShape">
              <a:avLst/>
            </a:prstTxWarp>
          </a:bodyPr>
          <a:lstStyle>
            <a:lvl1pPr algn="r" defTabSz="931887">
              <a:defRPr sz="1300"/>
            </a:lvl1pPr>
          </a:lstStyle>
          <a:p>
            <a:pPr>
              <a:defRPr/>
            </a:pPr>
            <a:fld id="{54AAC4D3-9624-440C-AAB9-601B0DE59D1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miter lim="800000"/>
            <a:headEnd/>
            <a:tailEnd/>
          </a:ln>
        </p:spPr>
        <p:txBody>
          <a:bodyPr/>
          <a:lstStyle/>
          <a:p>
            <a:pPr defTabSz="931863"/>
            <a:fld id="{53ABE60E-F209-4DA9-98ED-D7B12BDE7725}" type="slidenum">
              <a:rPr lang="en-US" smtClean="0"/>
              <a:pPr defTabSz="931863"/>
              <a:t>1</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smtClean="0"/>
              <a:t>This needs to be replaced with revised slide. And needs Dave Morrell to work on artwork.</a:t>
            </a:r>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miter lim="800000"/>
            <a:headEnd/>
            <a:tailEnd/>
          </a:ln>
        </p:spPr>
        <p:txBody>
          <a:bodyPr/>
          <a:lstStyle/>
          <a:p>
            <a:pPr defTabSz="931863"/>
            <a:fld id="{8230B370-03AC-4196-BA73-B1E38DEA896E}" type="slidenum">
              <a:rPr lang="en-US" smtClean="0"/>
              <a:pPr defTabSz="931863"/>
              <a:t>10</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miter lim="800000"/>
            <a:headEnd/>
            <a:tailEnd/>
          </a:ln>
        </p:spPr>
        <p:txBody>
          <a:bodyPr/>
          <a:lstStyle/>
          <a:p>
            <a:pPr defTabSz="931863"/>
            <a:fld id="{90E80A1E-D6BC-4C9C-AA05-32A1AAD7C3C0}" type="slidenum">
              <a:rPr lang="en-US" smtClean="0"/>
              <a:pPr defTabSz="931863"/>
              <a:t>11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miter lim="800000"/>
            <a:headEnd/>
            <a:tailEnd/>
          </a:ln>
        </p:spPr>
        <p:txBody>
          <a:bodyPr/>
          <a:lstStyle/>
          <a:p>
            <a:pPr defTabSz="931863"/>
            <a:fld id="{29D3B4F3-56D9-4C07-8BC9-7F35E73F13E8}" type="slidenum">
              <a:rPr lang="en-US" smtClean="0"/>
              <a:pPr defTabSz="931863"/>
              <a:t>12</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miter lim="800000"/>
            <a:headEnd/>
            <a:tailEnd/>
          </a:ln>
        </p:spPr>
        <p:txBody>
          <a:bodyPr/>
          <a:lstStyle/>
          <a:p>
            <a:pPr defTabSz="931863"/>
            <a:fld id="{0F23AB2C-A6D7-457A-9C67-C90F8772B5DA}" type="slidenum">
              <a:rPr lang="en-US" smtClean="0"/>
              <a:pPr defTabSz="931863"/>
              <a:t>13</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miter lim="800000"/>
            <a:headEnd/>
            <a:tailEnd/>
          </a:ln>
        </p:spPr>
        <p:txBody>
          <a:bodyPr/>
          <a:lstStyle/>
          <a:p>
            <a:pPr defTabSz="931863"/>
            <a:fld id="{354CB24C-08A6-4EBE-9A98-9B0193C96B55}" type="slidenum">
              <a:rPr lang="en-US" smtClean="0"/>
              <a:pPr defTabSz="931863"/>
              <a:t>14</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miter lim="800000"/>
            <a:headEnd/>
            <a:tailEnd/>
          </a:ln>
        </p:spPr>
        <p:txBody>
          <a:bodyPr/>
          <a:lstStyle/>
          <a:p>
            <a:pPr defTabSz="931863"/>
            <a:fld id="{E3C8293E-7F74-4668-90ED-58071B913253}" type="slidenum">
              <a:rPr lang="en-US" smtClean="0"/>
              <a:pPr defTabSz="931863"/>
              <a:t>15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miter lim="800000"/>
            <a:headEnd/>
            <a:tailEnd/>
          </a:ln>
        </p:spPr>
        <p:txBody>
          <a:bodyPr/>
          <a:lstStyle/>
          <a:p>
            <a:pPr defTabSz="931863"/>
            <a:fld id="{09061565-43BC-4C2D-88D0-9E78177354FC}" type="slidenum">
              <a:rPr lang="en-US" smtClean="0"/>
              <a:pPr defTabSz="931863"/>
              <a:t>16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miter lim="800000"/>
            <a:headEnd/>
            <a:tailEnd/>
          </a:ln>
        </p:spPr>
        <p:txBody>
          <a:bodyPr/>
          <a:lstStyle/>
          <a:p>
            <a:pPr defTabSz="931863"/>
            <a:fld id="{25D784D8-C82F-4F18-BF5A-EFBE164BF4B2}" type="slidenum">
              <a:rPr lang="en-US" smtClean="0"/>
              <a:pPr defTabSz="931863"/>
              <a:t>17</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pPr defTabSz="931863"/>
            <a:fld id="{4E8B7B4A-7FBF-48D0-98E1-22264CE51681}" type="slidenum">
              <a:rPr lang="en-US" smtClean="0"/>
              <a:pPr defTabSz="931863"/>
              <a:t>18</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miter lim="800000"/>
            <a:headEnd/>
            <a:tailEnd/>
          </a:ln>
        </p:spPr>
        <p:txBody>
          <a:bodyPr/>
          <a:lstStyle/>
          <a:p>
            <a:pPr defTabSz="931863"/>
            <a:fld id="{54772656-8D62-439D-A4B7-E061057005CA}" type="slidenum">
              <a:rPr lang="en-US" smtClean="0"/>
              <a:pPr defTabSz="931863"/>
              <a:t>19</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miter lim="800000"/>
            <a:headEnd/>
            <a:tailEnd/>
          </a:ln>
        </p:spPr>
        <p:txBody>
          <a:bodyPr/>
          <a:lstStyle/>
          <a:p>
            <a:pPr defTabSz="931863"/>
            <a:fld id="{B81154BA-5922-4C37-9F47-2B14E61182C7}" type="slidenum">
              <a:rPr lang="en-US" smtClean="0"/>
              <a:pPr defTabSz="931863"/>
              <a:t>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miter lim="800000"/>
            <a:headEnd/>
            <a:tailEnd/>
          </a:ln>
        </p:spPr>
        <p:txBody>
          <a:bodyPr/>
          <a:lstStyle/>
          <a:p>
            <a:pPr defTabSz="931863"/>
            <a:fld id="{FC576652-759B-4F6D-AE58-D2107E21419F}" type="slidenum">
              <a:rPr lang="en-US" smtClean="0"/>
              <a:pPr defTabSz="931863"/>
              <a:t>20</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miter lim="800000"/>
            <a:headEnd/>
            <a:tailEnd/>
          </a:ln>
        </p:spPr>
        <p:txBody>
          <a:bodyPr/>
          <a:lstStyle/>
          <a:p>
            <a:pPr defTabSz="931863"/>
            <a:fld id="{78D75124-0992-4579-9742-41E390C76A81}" type="slidenum">
              <a:rPr lang="en-US" smtClean="0"/>
              <a:pPr defTabSz="931863"/>
              <a:t>3</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miter lim="800000"/>
            <a:headEnd/>
            <a:tailEnd/>
          </a:ln>
        </p:spPr>
        <p:txBody>
          <a:bodyPr/>
          <a:lstStyle/>
          <a:p>
            <a:pPr defTabSz="931863"/>
            <a:fld id="{C36471A6-65AF-432F-8A6A-8C75BAC29496}" type="slidenum">
              <a:rPr lang="en-US" smtClean="0"/>
              <a:pPr defTabSz="931863"/>
              <a:t>4</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miter lim="800000"/>
            <a:headEnd/>
            <a:tailEnd/>
          </a:ln>
        </p:spPr>
        <p:txBody>
          <a:bodyPr/>
          <a:lstStyle/>
          <a:p>
            <a:pPr defTabSz="931863"/>
            <a:fld id="{0161E297-A243-4D2C-B3F4-52D3FFF857C4}" type="slidenum">
              <a:rPr lang="en-US" smtClean="0"/>
              <a:pPr defTabSz="931863"/>
              <a:t>5</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miter lim="800000"/>
            <a:headEnd/>
            <a:tailEnd/>
          </a:ln>
        </p:spPr>
        <p:txBody>
          <a:bodyPr/>
          <a:lstStyle/>
          <a:p>
            <a:pPr defTabSz="931863"/>
            <a:fld id="{F6E403B3-79CB-4408-B93D-A6F19BBF0481}" type="slidenum">
              <a:rPr lang="en-US" smtClean="0"/>
              <a:pPr defTabSz="931863"/>
              <a:t>6</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pPr defTabSz="931863"/>
            <a:fld id="{5AA136DF-364B-46FF-803C-F09A07E964B8}" type="slidenum">
              <a:rPr lang="en-US" smtClean="0"/>
              <a:pPr defTabSz="931863"/>
              <a:t>7</a:t>
            </a:fld>
            <a:endParaRPr lang="en-US"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miter lim="800000"/>
            <a:headEnd/>
            <a:tailEnd/>
          </a:ln>
        </p:spPr>
        <p:txBody>
          <a:bodyPr/>
          <a:lstStyle/>
          <a:p>
            <a:pPr defTabSz="931863"/>
            <a:fld id="{F893AB42-C5A1-4F7F-8701-A6B81E16CF64}" type="slidenum">
              <a:rPr lang="en-US" smtClean="0"/>
              <a:pPr defTabSz="931863"/>
              <a:t>8</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1863"/>
            <a:fld id="{A4F4BBB4-C576-4B4C-8A02-20178225E65D}" type="slidenum">
              <a:rPr lang="en-US" smtClean="0"/>
              <a:pPr defTabSz="931863"/>
              <a:t>9</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Rectangle 3"/>
          <p:cNvSpPr>
            <a:spLocks noChangeArrowheads="1"/>
          </p:cNvSpPr>
          <p:nvPr userDrawn="1"/>
        </p:nvSpPr>
        <p:spPr bwMode="auto">
          <a:xfrm>
            <a:off x="0" y="6172200"/>
            <a:ext cx="6858000" cy="2286000"/>
          </a:xfrm>
          <a:prstGeom prst="rect">
            <a:avLst/>
          </a:prstGeom>
          <a:solidFill>
            <a:srgbClr val="EDEDE1"/>
          </a:solidFill>
          <a:ln w="9525">
            <a:noFill/>
            <a:miter lim="800000"/>
            <a:headEnd/>
            <a:tailEnd/>
          </a:ln>
          <a:effectLst/>
        </p:spPr>
        <p:txBody>
          <a:bodyPr wrap="none" anchor="ctr"/>
          <a:lstStyle/>
          <a:p>
            <a:endParaRPr lang="en-US"/>
          </a:p>
        </p:txBody>
      </p:sp>
      <p:grpSp>
        <p:nvGrpSpPr>
          <p:cNvPr id="4" name="Group 4"/>
          <p:cNvGrpSpPr>
            <a:grpSpLocks/>
          </p:cNvGrpSpPr>
          <p:nvPr userDrawn="1"/>
        </p:nvGrpSpPr>
        <p:grpSpPr bwMode="auto">
          <a:xfrm>
            <a:off x="3276600" y="6172200"/>
            <a:ext cx="2819400" cy="2971800"/>
            <a:chOff x="2064" y="3696"/>
            <a:chExt cx="1776" cy="1728"/>
          </a:xfrm>
        </p:grpSpPr>
        <p:sp>
          <p:nvSpPr>
            <p:cNvPr id="5" name="Line 5"/>
            <p:cNvSpPr>
              <a:spLocks noChangeShapeType="1"/>
            </p:cNvSpPr>
            <p:nvPr/>
          </p:nvSpPr>
          <p:spPr bwMode="auto">
            <a:xfrm>
              <a:off x="3840" y="3696"/>
              <a:ext cx="0" cy="1728"/>
            </a:xfrm>
            <a:prstGeom prst="line">
              <a:avLst/>
            </a:prstGeom>
            <a:noFill/>
            <a:ln w="9525">
              <a:solidFill>
                <a:srgbClr val="C7C397"/>
              </a:solidFill>
              <a:round/>
              <a:headEnd/>
              <a:tailEnd/>
            </a:ln>
            <a:effectLst/>
          </p:spPr>
          <p:txBody>
            <a:bodyPr/>
            <a:lstStyle/>
            <a:p>
              <a:endParaRPr lang="en-US"/>
            </a:p>
          </p:txBody>
        </p:sp>
        <p:sp>
          <p:nvSpPr>
            <p:cNvPr id="6" name="Line 6"/>
            <p:cNvSpPr>
              <a:spLocks noChangeShapeType="1"/>
            </p:cNvSpPr>
            <p:nvPr/>
          </p:nvSpPr>
          <p:spPr bwMode="auto">
            <a:xfrm>
              <a:off x="2064" y="3696"/>
              <a:ext cx="0" cy="1728"/>
            </a:xfrm>
            <a:prstGeom prst="line">
              <a:avLst/>
            </a:prstGeom>
            <a:noFill/>
            <a:ln w="9525">
              <a:solidFill>
                <a:srgbClr val="C7C397"/>
              </a:solidFill>
              <a:round/>
              <a:headEnd/>
              <a:tailEnd/>
            </a:ln>
            <a:effectLst/>
          </p:spPr>
          <p:txBody>
            <a:bodyPr/>
            <a:lstStyle/>
            <a:p>
              <a:endParaRPr lang="en-US"/>
            </a:p>
          </p:txBody>
        </p:sp>
      </p:grpSp>
      <p:pic>
        <p:nvPicPr>
          <p:cNvPr id="7" name="Picture 7"/>
          <p:cNvPicPr>
            <a:picLocks noChangeAspect="1" noChangeArrowheads="1"/>
          </p:cNvPicPr>
          <p:nvPr userDrawn="1"/>
        </p:nvPicPr>
        <p:blipFill>
          <a:blip r:embed="rId2" cstate="print"/>
          <a:srcRect/>
          <a:stretch>
            <a:fillRect/>
          </a:stretch>
        </p:blipFill>
        <p:spPr bwMode="auto">
          <a:xfrm flipV="1">
            <a:off x="3429000" y="6273800"/>
            <a:ext cx="228600" cy="277813"/>
          </a:xfrm>
          <a:prstGeom prst="rect">
            <a:avLst/>
          </a:prstGeom>
          <a:noFill/>
          <a:ln w="9525">
            <a:noFill/>
            <a:miter lim="800000"/>
            <a:headEnd/>
            <a:tailEnd/>
          </a:ln>
        </p:spPr>
      </p:pic>
      <p:sp>
        <p:nvSpPr>
          <p:cNvPr id="8" name="Rectangle 8"/>
          <p:cNvSpPr>
            <a:spLocks noChangeArrowheads="1"/>
          </p:cNvSpPr>
          <p:nvPr userDrawn="1"/>
        </p:nvSpPr>
        <p:spPr bwMode="auto">
          <a:xfrm>
            <a:off x="0" y="152400"/>
            <a:ext cx="6858000" cy="3886200"/>
          </a:xfrm>
          <a:prstGeom prst="rect">
            <a:avLst/>
          </a:prstGeom>
          <a:solidFill>
            <a:srgbClr val="C7C397"/>
          </a:solidFill>
          <a:ln w="76200">
            <a:noFill/>
            <a:miter lim="800000"/>
            <a:headEnd/>
            <a:tailEnd/>
          </a:ln>
          <a:effectLst/>
        </p:spPr>
        <p:txBody>
          <a:bodyPr wrap="none" anchor="ctr"/>
          <a:lstStyle/>
          <a:p>
            <a:endParaRPr lang="en-US"/>
          </a:p>
        </p:txBody>
      </p:sp>
      <p:pic>
        <p:nvPicPr>
          <p:cNvPr id="9" name="Picture 9" descr="Slide_content_2_10"/>
          <p:cNvPicPr>
            <a:picLocks noChangeAspect="1" noChangeArrowheads="1"/>
          </p:cNvPicPr>
          <p:nvPr userDrawn="1"/>
        </p:nvPicPr>
        <p:blipFill>
          <a:blip r:embed="rId3" cstate="print"/>
          <a:srcRect t="40189" r="38197" b="12088"/>
          <a:stretch>
            <a:fillRect/>
          </a:stretch>
        </p:blipFill>
        <p:spPr bwMode="auto">
          <a:xfrm>
            <a:off x="762000" y="6629400"/>
            <a:ext cx="1828800" cy="1447800"/>
          </a:xfrm>
          <a:prstGeom prst="rect">
            <a:avLst/>
          </a:prstGeom>
          <a:noFill/>
          <a:ln w="9525">
            <a:noFill/>
            <a:miter lim="800000"/>
            <a:headEnd/>
            <a:tailEnd/>
          </a:ln>
        </p:spPr>
      </p:pic>
      <p:sp>
        <p:nvSpPr>
          <p:cNvPr id="10" name="AutoShape 10"/>
          <p:cNvSpPr>
            <a:spLocks noChangeArrowheads="1"/>
          </p:cNvSpPr>
          <p:nvPr userDrawn="1"/>
        </p:nvSpPr>
        <p:spPr bwMode="auto">
          <a:xfrm rot="10800000">
            <a:off x="1676400" y="6629400"/>
            <a:ext cx="1066800" cy="1143000"/>
          </a:xfrm>
          <a:prstGeom prst="rtTriangle">
            <a:avLst/>
          </a:prstGeom>
          <a:solidFill>
            <a:srgbClr val="EDEDE1"/>
          </a:solidFill>
          <a:ln w="9525" algn="ctr">
            <a:noFill/>
            <a:miter lim="800000"/>
            <a:headEnd/>
            <a:tailEnd/>
          </a:ln>
          <a:effectLst/>
        </p:spPr>
        <p:txBody>
          <a:bodyPr wrap="none" anchor="ctr"/>
          <a:lstStyle/>
          <a:p>
            <a:endParaRPr lang="en-US"/>
          </a:p>
        </p:txBody>
      </p:sp>
      <p:sp>
        <p:nvSpPr>
          <p:cNvPr id="69634" name="Rectangle 2"/>
          <p:cNvSpPr>
            <a:spLocks noGrp="1" noChangeArrowheads="1"/>
          </p:cNvSpPr>
          <p:nvPr>
            <p:ph type="ctrTitle"/>
          </p:nvPr>
        </p:nvSpPr>
        <p:spPr>
          <a:xfrm>
            <a:off x="514350" y="4191000"/>
            <a:ext cx="5829300" cy="762000"/>
          </a:xfrm>
        </p:spPr>
        <p:txBody>
          <a:bodyPr anchor="ctr"/>
          <a:lstStyle>
            <a:lvl1pPr algn="ctr">
              <a:defRPr sz="2200">
                <a:solidFill>
                  <a:srgbClr val="333399"/>
                </a:solidFill>
              </a:defRPr>
            </a:lvl1pPr>
          </a:lstStyle>
          <a:p>
            <a:pPr lvl="0"/>
            <a:r>
              <a:rPr lang="en-US" noProof="0" smtClean="0"/>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9DFE268-8B54-469A-9A65-38EDE35B5C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90950" y="290513"/>
            <a:ext cx="1162050" cy="83200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90513"/>
            <a:ext cx="3333750" cy="83200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996ADB1-4C66-49AA-AACE-D616C6EF203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0" y="852488"/>
            <a:ext cx="2247900" cy="7758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05300" y="852488"/>
            <a:ext cx="2247900" cy="7758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2BF5DB-A273-431E-91AD-3633B0AD5430}"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91150" y="290513"/>
            <a:ext cx="1162050" cy="83200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290513"/>
            <a:ext cx="3333750" cy="83200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05000" y="290513"/>
            <a:ext cx="4648200" cy="3952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905000" y="852488"/>
            <a:ext cx="2247900" cy="7758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05300" y="852488"/>
            <a:ext cx="2247900" cy="7758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B2452405-638E-423D-BD8B-FD754B077A3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852488"/>
            <a:ext cx="2247900" cy="7758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705100" y="852488"/>
            <a:ext cx="2247900" cy="7758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A1391C9-58A2-49EE-B38C-AC6F1DA5B52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3559A6C4-7267-437D-A4D8-8225190C19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D45AAB53-F4E4-4795-BF51-656C94FCA0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05DA96B-C1FD-4F27-AAB2-578B1BAAF1D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DDE5A8F-1D8C-44EE-9C98-8A2F37109C5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604D57F-0101-408D-9736-CC8214E304A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userDrawn="1"/>
        </p:nvSpPr>
        <p:spPr bwMode="auto">
          <a:xfrm>
            <a:off x="5029200" y="0"/>
            <a:ext cx="1524000" cy="9144000"/>
          </a:xfrm>
          <a:prstGeom prst="rect">
            <a:avLst/>
          </a:prstGeom>
          <a:solidFill>
            <a:srgbClr val="EDEDE1"/>
          </a:solidFill>
          <a:ln w="9525">
            <a:noFill/>
            <a:miter lim="800000"/>
            <a:headEnd/>
            <a:tailEnd/>
          </a:ln>
          <a:effectLst/>
        </p:spPr>
        <p:txBody>
          <a:bodyPr wrap="none" anchor="ctr"/>
          <a:lstStyle/>
          <a:p>
            <a:endParaRPr lang="en-US"/>
          </a:p>
        </p:txBody>
      </p:sp>
      <p:sp>
        <p:nvSpPr>
          <p:cNvPr id="1027" name="Rectangle 3"/>
          <p:cNvSpPr>
            <a:spLocks noChangeArrowheads="1"/>
          </p:cNvSpPr>
          <p:nvPr userDrawn="1"/>
        </p:nvSpPr>
        <p:spPr bwMode="auto">
          <a:xfrm>
            <a:off x="5029200" y="838200"/>
            <a:ext cx="1524000" cy="1447800"/>
          </a:xfrm>
          <a:prstGeom prst="rect">
            <a:avLst/>
          </a:prstGeom>
          <a:solidFill>
            <a:srgbClr val="C7C397"/>
          </a:solidFill>
          <a:ln w="9525">
            <a:noFill/>
            <a:miter lim="800000"/>
            <a:headEnd/>
            <a:tailEnd/>
          </a:ln>
          <a:effectLst/>
        </p:spPr>
        <p:txBody>
          <a:bodyPr wrap="none" anchor="ctr"/>
          <a:lstStyle/>
          <a:p>
            <a:endParaRPr lang="en-US"/>
          </a:p>
        </p:txBody>
      </p:sp>
      <p:sp>
        <p:nvSpPr>
          <p:cNvPr id="1028" name="Rectangle 4"/>
          <p:cNvSpPr>
            <a:spLocks noGrp="1" noChangeArrowheads="1"/>
          </p:cNvSpPr>
          <p:nvPr>
            <p:ph type="title"/>
          </p:nvPr>
        </p:nvSpPr>
        <p:spPr bwMode="auto">
          <a:xfrm>
            <a:off x="304800" y="290513"/>
            <a:ext cx="4648200" cy="3952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Rectangle 5"/>
          <p:cNvSpPr>
            <a:spLocks noGrp="1" noChangeArrowheads="1"/>
          </p:cNvSpPr>
          <p:nvPr>
            <p:ph type="body" idx="1"/>
          </p:nvPr>
        </p:nvSpPr>
        <p:spPr bwMode="auto">
          <a:xfrm>
            <a:off x="304800" y="852488"/>
            <a:ext cx="4648200" cy="7758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68614" name="Rectangle 6"/>
          <p:cNvSpPr>
            <a:spLocks noGrp="1" noChangeArrowheads="1"/>
          </p:cNvSpPr>
          <p:nvPr>
            <p:ph type="sldNum" sz="quarter" idx="4"/>
          </p:nvPr>
        </p:nvSpPr>
        <p:spPr bwMode="auto">
          <a:xfrm>
            <a:off x="6553200" y="8839200"/>
            <a:ext cx="304800" cy="228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lvl1pPr algn="ctr">
              <a:defRPr sz="900">
                <a:solidFill>
                  <a:srgbClr val="663300"/>
                </a:solidFill>
                <a:latin typeface="Verdana" pitchFamily="34" charset="0"/>
              </a:defRPr>
            </a:lvl1pPr>
          </a:lstStyle>
          <a:p>
            <a:pPr>
              <a:defRPr/>
            </a:pPr>
            <a:fld id="{95365D7B-D0DA-4896-99B2-47D52423555E}" type="slidenum">
              <a:rPr lang="en-US"/>
              <a:pPr>
                <a:defRPr/>
              </a:pPr>
              <a:t>‹#›</a:t>
            </a:fld>
            <a:endParaRPr lang="en-US"/>
          </a:p>
        </p:txBody>
      </p:sp>
      <p:grpSp>
        <p:nvGrpSpPr>
          <p:cNvPr id="1031" name="Group 7"/>
          <p:cNvGrpSpPr>
            <a:grpSpLocks/>
          </p:cNvGrpSpPr>
          <p:nvPr userDrawn="1"/>
        </p:nvGrpSpPr>
        <p:grpSpPr bwMode="auto">
          <a:xfrm>
            <a:off x="0" y="8839200"/>
            <a:ext cx="6858000" cy="228600"/>
            <a:chOff x="-48" y="5568"/>
            <a:chExt cx="4320" cy="144"/>
          </a:xfrm>
        </p:grpSpPr>
        <p:sp>
          <p:nvSpPr>
            <p:cNvPr id="1038" name="Line 8"/>
            <p:cNvSpPr>
              <a:spLocks noChangeShapeType="1"/>
            </p:cNvSpPr>
            <p:nvPr userDrawn="1"/>
          </p:nvSpPr>
          <p:spPr bwMode="auto">
            <a:xfrm>
              <a:off x="-48" y="5712"/>
              <a:ext cx="4320" cy="0"/>
            </a:xfrm>
            <a:prstGeom prst="line">
              <a:avLst/>
            </a:prstGeom>
            <a:noFill/>
            <a:ln w="9525">
              <a:solidFill>
                <a:srgbClr val="C7C397"/>
              </a:solidFill>
              <a:round/>
              <a:headEnd/>
              <a:tailEnd/>
            </a:ln>
            <a:effectLst/>
          </p:spPr>
          <p:txBody>
            <a:bodyPr/>
            <a:lstStyle/>
            <a:p>
              <a:endParaRPr lang="en-US"/>
            </a:p>
          </p:txBody>
        </p:sp>
        <p:sp>
          <p:nvSpPr>
            <p:cNvPr id="1039" name="Line 9"/>
            <p:cNvSpPr>
              <a:spLocks noChangeShapeType="1"/>
            </p:cNvSpPr>
            <p:nvPr userDrawn="1"/>
          </p:nvSpPr>
          <p:spPr bwMode="auto">
            <a:xfrm>
              <a:off x="-48" y="5568"/>
              <a:ext cx="4320" cy="0"/>
            </a:xfrm>
            <a:prstGeom prst="line">
              <a:avLst/>
            </a:prstGeom>
            <a:noFill/>
            <a:ln w="9525">
              <a:solidFill>
                <a:srgbClr val="C7C397"/>
              </a:solidFill>
              <a:round/>
              <a:headEnd/>
              <a:tailEnd/>
            </a:ln>
            <a:effectLst/>
          </p:spPr>
          <p:txBody>
            <a:bodyPr/>
            <a:lstStyle/>
            <a:p>
              <a:endParaRPr lang="en-US"/>
            </a:p>
          </p:txBody>
        </p:sp>
      </p:grpSp>
      <p:sp>
        <p:nvSpPr>
          <p:cNvPr id="1032" name="Rectangle 10"/>
          <p:cNvSpPr>
            <a:spLocks noChangeArrowheads="1"/>
          </p:cNvSpPr>
          <p:nvPr/>
        </p:nvSpPr>
        <p:spPr bwMode="auto">
          <a:xfrm>
            <a:off x="0" y="8839200"/>
            <a:ext cx="2171700" cy="228600"/>
          </a:xfrm>
          <a:prstGeom prst="rect">
            <a:avLst/>
          </a:prstGeom>
          <a:noFill/>
          <a:ln w="9525">
            <a:noFill/>
            <a:miter lim="800000"/>
            <a:headEnd/>
            <a:tailEnd/>
          </a:ln>
          <a:effectLst/>
        </p:spPr>
        <p:txBody>
          <a:bodyPr wrap="none" lIns="0" tIns="0" rIns="0" bIns="0" anchor="ctr"/>
          <a:lstStyle/>
          <a:p>
            <a:r>
              <a:rPr lang="en-US" sz="900">
                <a:solidFill>
                  <a:srgbClr val="663300"/>
                </a:solidFill>
                <a:latin typeface="Verdana" pitchFamily="34" charset="0"/>
              </a:rPr>
              <a:t> TeamSTEPPS 06.1  |  Change Management</a:t>
            </a:r>
          </a:p>
        </p:txBody>
      </p:sp>
      <p:sp>
        <p:nvSpPr>
          <p:cNvPr id="1033" name="Rectangle 11"/>
          <p:cNvSpPr>
            <a:spLocks noChangeArrowheads="1"/>
          </p:cNvSpPr>
          <p:nvPr userDrawn="1"/>
        </p:nvSpPr>
        <p:spPr bwMode="auto">
          <a:xfrm>
            <a:off x="5105400" y="1981200"/>
            <a:ext cx="1371600" cy="228600"/>
          </a:xfrm>
          <a:prstGeom prst="rect">
            <a:avLst/>
          </a:prstGeom>
          <a:noFill/>
          <a:ln w="9525">
            <a:noFill/>
            <a:miter lim="800000"/>
            <a:headEnd/>
            <a:tailEnd/>
          </a:ln>
          <a:effectLst/>
        </p:spPr>
        <p:txBody>
          <a:bodyPr wrap="none" anchor="ctr"/>
          <a:lstStyle/>
          <a:p>
            <a:pPr algn="ctr"/>
            <a:r>
              <a:rPr lang="en-US" sz="1200" b="1">
                <a:solidFill>
                  <a:srgbClr val="663300"/>
                </a:solidFill>
              </a:rPr>
              <a:t>Slide</a:t>
            </a:r>
          </a:p>
        </p:txBody>
      </p:sp>
      <p:sp>
        <p:nvSpPr>
          <p:cNvPr id="1034" name="Rectangle 12"/>
          <p:cNvSpPr>
            <a:spLocks noChangeArrowheads="1"/>
          </p:cNvSpPr>
          <p:nvPr userDrawn="1"/>
        </p:nvSpPr>
        <p:spPr bwMode="auto">
          <a:xfrm>
            <a:off x="5105400" y="914400"/>
            <a:ext cx="1371600" cy="1033463"/>
          </a:xfrm>
          <a:prstGeom prst="rect">
            <a:avLst/>
          </a:prstGeom>
          <a:solidFill>
            <a:srgbClr val="EAEAEA"/>
          </a:solidFill>
          <a:ln w="9525">
            <a:solidFill>
              <a:srgbClr val="C7C397"/>
            </a:solidFill>
            <a:miter lim="800000"/>
            <a:headEnd/>
            <a:tailEnd/>
          </a:ln>
          <a:effectLst/>
        </p:spPr>
        <p:txBody>
          <a:bodyPr lIns="45720" rIns="45720" anchor="ctr"/>
          <a:lstStyle/>
          <a:p>
            <a:pPr algn="ctr">
              <a:lnSpc>
                <a:spcPct val="90000"/>
              </a:lnSpc>
            </a:pPr>
            <a:endParaRPr lang="en-US" sz="800"/>
          </a:p>
        </p:txBody>
      </p:sp>
      <p:pic>
        <p:nvPicPr>
          <p:cNvPr id="1035" name="Picture 13" descr="Slide_title2_02"/>
          <p:cNvPicPr>
            <a:picLocks noChangeAspect="1" noChangeArrowheads="1"/>
          </p:cNvPicPr>
          <p:nvPr userDrawn="1"/>
        </p:nvPicPr>
        <p:blipFill>
          <a:blip r:embed="rId13" cstate="print"/>
          <a:srcRect l="74965" t="32530" r="2986"/>
          <a:stretch>
            <a:fillRect/>
          </a:stretch>
        </p:blipFill>
        <p:spPr bwMode="auto">
          <a:xfrm>
            <a:off x="5029200" y="152400"/>
            <a:ext cx="1524000" cy="533400"/>
          </a:xfrm>
          <a:prstGeom prst="rect">
            <a:avLst/>
          </a:prstGeom>
          <a:noFill/>
          <a:ln w="9525">
            <a:noFill/>
            <a:miter lim="800000"/>
            <a:headEnd/>
            <a:tailEnd/>
          </a:ln>
        </p:spPr>
      </p:pic>
      <p:sp>
        <p:nvSpPr>
          <p:cNvPr id="1036" name="Line 14"/>
          <p:cNvSpPr>
            <a:spLocks noChangeShapeType="1"/>
          </p:cNvSpPr>
          <p:nvPr userDrawn="1"/>
        </p:nvSpPr>
        <p:spPr bwMode="auto">
          <a:xfrm>
            <a:off x="381000" y="685800"/>
            <a:ext cx="6172200" cy="0"/>
          </a:xfrm>
          <a:prstGeom prst="line">
            <a:avLst/>
          </a:prstGeom>
          <a:noFill/>
          <a:ln w="9525">
            <a:solidFill>
              <a:srgbClr val="C7C397"/>
            </a:solidFill>
            <a:round/>
            <a:headEnd/>
            <a:tailEnd/>
          </a:ln>
          <a:effectLst/>
        </p:spPr>
        <p:txBody>
          <a:bodyPr/>
          <a:lstStyle/>
          <a:p>
            <a:endParaRPr lang="en-US"/>
          </a:p>
        </p:txBody>
      </p:sp>
      <p:sp>
        <p:nvSpPr>
          <p:cNvPr id="1037" name="Rectangle 16"/>
          <p:cNvSpPr>
            <a:spLocks noChangeArrowheads="1"/>
          </p:cNvSpPr>
          <p:nvPr userDrawn="1"/>
        </p:nvSpPr>
        <p:spPr bwMode="gray">
          <a:xfrm>
            <a:off x="5043488" y="215900"/>
            <a:ext cx="1433512" cy="393700"/>
          </a:xfrm>
          <a:prstGeom prst="rect">
            <a:avLst/>
          </a:prstGeom>
          <a:noFill/>
          <a:ln w="9525">
            <a:noFill/>
            <a:miter lim="800000"/>
            <a:headEnd/>
            <a:tailEnd/>
          </a:ln>
          <a:effectLst/>
        </p:spPr>
        <p:txBody>
          <a:bodyPr lIns="47540" tIns="47540" rIns="47540" bIns="47540" anchor="ctr"/>
          <a:lstStyle/>
          <a:p>
            <a:pPr algn="ctr" defTabSz="950913">
              <a:lnSpc>
                <a:spcPct val="95000"/>
              </a:lnSpc>
            </a:pPr>
            <a:r>
              <a:rPr lang="en-US" sz="1200" b="1">
                <a:solidFill>
                  <a:srgbClr val="FFFFE1"/>
                </a:solidFill>
              </a:rPr>
              <a:t>Change Management</a:t>
            </a:r>
          </a:p>
        </p:txBody>
      </p:sp>
    </p:spTree>
  </p:cSld>
  <p:clrMap bg1="lt1" tx1="dk1" bg2="lt2" tx2="dk2" accent1="accent1" accent2="accent2" accent3="accent3" accent4="accent4" accent5="accent5" accent6="accent6" hlink="hlink" folHlink="folHlink"/>
  <p:sldLayoutIdLst>
    <p:sldLayoutId id="2147483843"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hf hdr="0" ftr="0" dt="0"/>
  <p:txStyles>
    <p:titleStyle>
      <a:lvl1pPr algn="l" rtl="0" eaLnBrk="0" fontAlgn="base" hangingPunct="0">
        <a:spcBef>
          <a:spcPct val="0"/>
        </a:spcBef>
        <a:spcAft>
          <a:spcPct val="0"/>
        </a:spcAft>
        <a:defRPr sz="1600" b="1">
          <a:solidFill>
            <a:srgbClr val="663300"/>
          </a:solidFill>
          <a:latin typeface="+mj-lt"/>
          <a:ea typeface="+mj-ea"/>
          <a:cs typeface="+mj-cs"/>
        </a:defRPr>
      </a:lvl1pPr>
      <a:lvl2pPr algn="l" rtl="0" eaLnBrk="0" fontAlgn="base" hangingPunct="0">
        <a:spcBef>
          <a:spcPct val="0"/>
        </a:spcBef>
        <a:spcAft>
          <a:spcPct val="0"/>
        </a:spcAft>
        <a:defRPr sz="1600" b="1">
          <a:solidFill>
            <a:srgbClr val="663300"/>
          </a:solidFill>
          <a:latin typeface="Arial" charset="0"/>
        </a:defRPr>
      </a:lvl2pPr>
      <a:lvl3pPr algn="l" rtl="0" eaLnBrk="0" fontAlgn="base" hangingPunct="0">
        <a:spcBef>
          <a:spcPct val="0"/>
        </a:spcBef>
        <a:spcAft>
          <a:spcPct val="0"/>
        </a:spcAft>
        <a:defRPr sz="1600" b="1">
          <a:solidFill>
            <a:srgbClr val="663300"/>
          </a:solidFill>
          <a:latin typeface="Arial" charset="0"/>
        </a:defRPr>
      </a:lvl3pPr>
      <a:lvl4pPr algn="l" rtl="0" eaLnBrk="0" fontAlgn="base" hangingPunct="0">
        <a:spcBef>
          <a:spcPct val="0"/>
        </a:spcBef>
        <a:spcAft>
          <a:spcPct val="0"/>
        </a:spcAft>
        <a:defRPr sz="1600" b="1">
          <a:solidFill>
            <a:srgbClr val="663300"/>
          </a:solidFill>
          <a:latin typeface="Arial" charset="0"/>
        </a:defRPr>
      </a:lvl4pPr>
      <a:lvl5pPr algn="l" rtl="0" eaLnBrk="0" fontAlgn="base" hangingPunct="0">
        <a:spcBef>
          <a:spcPct val="0"/>
        </a:spcBef>
        <a:spcAft>
          <a:spcPct val="0"/>
        </a:spcAft>
        <a:defRPr sz="1600" b="1">
          <a:solidFill>
            <a:srgbClr val="663300"/>
          </a:solidFill>
          <a:latin typeface="Arial" charset="0"/>
        </a:defRPr>
      </a:lvl5pPr>
      <a:lvl6pPr marL="457200" algn="l" rtl="0" fontAlgn="base">
        <a:spcBef>
          <a:spcPct val="0"/>
        </a:spcBef>
        <a:spcAft>
          <a:spcPct val="0"/>
        </a:spcAft>
        <a:defRPr sz="1600" b="1">
          <a:solidFill>
            <a:srgbClr val="663300"/>
          </a:solidFill>
          <a:latin typeface="Arial" charset="0"/>
        </a:defRPr>
      </a:lvl6pPr>
      <a:lvl7pPr marL="914400" algn="l" rtl="0" fontAlgn="base">
        <a:spcBef>
          <a:spcPct val="0"/>
        </a:spcBef>
        <a:spcAft>
          <a:spcPct val="0"/>
        </a:spcAft>
        <a:defRPr sz="1600" b="1">
          <a:solidFill>
            <a:srgbClr val="663300"/>
          </a:solidFill>
          <a:latin typeface="Arial" charset="0"/>
        </a:defRPr>
      </a:lvl7pPr>
      <a:lvl8pPr marL="1371600" algn="l" rtl="0" fontAlgn="base">
        <a:spcBef>
          <a:spcPct val="0"/>
        </a:spcBef>
        <a:spcAft>
          <a:spcPct val="0"/>
        </a:spcAft>
        <a:defRPr sz="1600" b="1">
          <a:solidFill>
            <a:srgbClr val="663300"/>
          </a:solidFill>
          <a:latin typeface="Arial" charset="0"/>
        </a:defRPr>
      </a:lvl8pPr>
      <a:lvl9pPr marL="1828800" algn="l" rtl="0" fontAlgn="base">
        <a:spcBef>
          <a:spcPct val="0"/>
        </a:spcBef>
        <a:spcAft>
          <a:spcPct val="0"/>
        </a:spcAft>
        <a:defRPr sz="1600" b="1">
          <a:solidFill>
            <a:srgbClr val="663300"/>
          </a:solidFill>
          <a:latin typeface="Arial" charset="0"/>
        </a:defRPr>
      </a:lvl9pPr>
    </p:titleStyle>
    <p:bodyStyle>
      <a:lvl1pPr marL="342900" indent="-342900" algn="l" rtl="0" eaLnBrk="0" fontAlgn="base" hangingPunct="0">
        <a:spcBef>
          <a:spcPct val="50000"/>
        </a:spcBef>
        <a:spcAft>
          <a:spcPct val="0"/>
        </a:spcAft>
        <a:tabLst>
          <a:tab pos="347663" algn="l"/>
        </a:tabLst>
        <a:defRPr sz="1200">
          <a:solidFill>
            <a:schemeClr val="tx1"/>
          </a:solidFill>
          <a:latin typeface="+mn-lt"/>
          <a:ea typeface="+mn-ea"/>
          <a:cs typeface="+mn-cs"/>
        </a:defRPr>
      </a:lvl1pPr>
      <a:lvl2pPr marL="174625" indent="-173038" algn="l" rtl="0" eaLnBrk="0" fontAlgn="base" hangingPunct="0">
        <a:spcBef>
          <a:spcPct val="50000"/>
        </a:spcBef>
        <a:spcAft>
          <a:spcPct val="0"/>
        </a:spcAft>
        <a:buChar char="•"/>
        <a:tabLst>
          <a:tab pos="347663" algn="l"/>
        </a:tabLst>
        <a:defRPr sz="1200">
          <a:solidFill>
            <a:schemeClr val="tx1"/>
          </a:solidFill>
          <a:latin typeface="+mn-lt"/>
        </a:defRPr>
      </a:lvl2pPr>
      <a:lvl3pPr marL="361950" indent="-174625" algn="l" rtl="0" eaLnBrk="0" fontAlgn="base" hangingPunct="0">
        <a:spcBef>
          <a:spcPct val="50000"/>
        </a:spcBef>
        <a:spcAft>
          <a:spcPct val="0"/>
        </a:spcAft>
        <a:buFont typeface="Arial" charset="0"/>
        <a:buChar char="–"/>
        <a:tabLst>
          <a:tab pos="347663" algn="l"/>
        </a:tabLst>
        <a:defRPr sz="1200">
          <a:solidFill>
            <a:schemeClr val="tx1"/>
          </a:solidFill>
          <a:latin typeface="+mn-lt"/>
        </a:defRPr>
      </a:lvl3pPr>
      <a:lvl4pPr marL="742950" indent="-165100" algn="l" rtl="0" eaLnBrk="0" fontAlgn="base" hangingPunct="0">
        <a:spcBef>
          <a:spcPct val="50000"/>
        </a:spcBef>
        <a:spcAft>
          <a:spcPct val="0"/>
        </a:spcAft>
        <a:buChar char="–"/>
        <a:tabLst>
          <a:tab pos="347663" algn="l"/>
        </a:tabLst>
        <a:defRPr sz="1200">
          <a:solidFill>
            <a:srgbClr val="003366"/>
          </a:solidFill>
          <a:latin typeface="+mn-lt"/>
        </a:defRPr>
      </a:lvl4pPr>
      <a:lvl5pPr marL="2057400" indent="-228600" algn="l" rtl="0" eaLnBrk="0" fontAlgn="base" hangingPunct="0">
        <a:spcBef>
          <a:spcPct val="25000"/>
        </a:spcBef>
        <a:spcAft>
          <a:spcPct val="0"/>
        </a:spcAft>
        <a:buChar char="»"/>
        <a:tabLst>
          <a:tab pos="347663" algn="l"/>
        </a:tabLst>
        <a:defRPr sz="1400">
          <a:solidFill>
            <a:schemeClr val="tx1"/>
          </a:solidFill>
          <a:latin typeface="+mn-lt"/>
        </a:defRPr>
      </a:lvl5pPr>
      <a:lvl6pPr marL="2514600" indent="-228600" algn="l" rtl="0" fontAlgn="base">
        <a:spcBef>
          <a:spcPct val="25000"/>
        </a:spcBef>
        <a:spcAft>
          <a:spcPct val="0"/>
        </a:spcAft>
        <a:buChar char="»"/>
        <a:tabLst>
          <a:tab pos="347663" algn="l"/>
        </a:tabLst>
        <a:defRPr sz="1400">
          <a:solidFill>
            <a:schemeClr val="tx1"/>
          </a:solidFill>
          <a:latin typeface="+mn-lt"/>
        </a:defRPr>
      </a:lvl6pPr>
      <a:lvl7pPr marL="2971800" indent="-228600" algn="l" rtl="0" fontAlgn="base">
        <a:spcBef>
          <a:spcPct val="25000"/>
        </a:spcBef>
        <a:spcAft>
          <a:spcPct val="0"/>
        </a:spcAft>
        <a:buChar char="»"/>
        <a:tabLst>
          <a:tab pos="347663" algn="l"/>
        </a:tabLst>
        <a:defRPr sz="1400">
          <a:solidFill>
            <a:schemeClr val="tx1"/>
          </a:solidFill>
          <a:latin typeface="+mn-lt"/>
        </a:defRPr>
      </a:lvl7pPr>
      <a:lvl8pPr marL="3429000" indent="-228600" algn="l" rtl="0" fontAlgn="base">
        <a:spcBef>
          <a:spcPct val="25000"/>
        </a:spcBef>
        <a:spcAft>
          <a:spcPct val="0"/>
        </a:spcAft>
        <a:buChar char="»"/>
        <a:tabLst>
          <a:tab pos="347663" algn="l"/>
        </a:tabLst>
        <a:defRPr sz="1400">
          <a:solidFill>
            <a:schemeClr val="tx1"/>
          </a:solidFill>
          <a:latin typeface="+mn-lt"/>
        </a:defRPr>
      </a:lvl8pPr>
      <a:lvl9pPr marL="3886200" indent="-228600" algn="l" rtl="0" fontAlgn="base">
        <a:spcBef>
          <a:spcPct val="25000"/>
        </a:spcBef>
        <a:spcAft>
          <a:spcPct val="0"/>
        </a:spcAft>
        <a:buChar char="»"/>
        <a:tabLst>
          <a:tab pos="347663" algn="l"/>
        </a:tabLs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userDrawn="1"/>
        </p:nvSpPr>
        <p:spPr bwMode="auto">
          <a:xfrm>
            <a:off x="304800" y="0"/>
            <a:ext cx="1524000" cy="9144000"/>
          </a:xfrm>
          <a:prstGeom prst="rect">
            <a:avLst/>
          </a:prstGeom>
          <a:solidFill>
            <a:srgbClr val="EDEDE1"/>
          </a:solidFill>
          <a:ln w="9525">
            <a:noFill/>
            <a:miter lim="800000"/>
            <a:headEnd/>
            <a:tailEnd/>
          </a:ln>
          <a:effectLst/>
        </p:spPr>
        <p:txBody>
          <a:bodyPr wrap="none" anchor="ctr"/>
          <a:lstStyle/>
          <a:p>
            <a:endParaRPr lang="en-US"/>
          </a:p>
        </p:txBody>
      </p:sp>
      <p:sp>
        <p:nvSpPr>
          <p:cNvPr id="2051" name="Rectangle 3"/>
          <p:cNvSpPr>
            <a:spLocks noChangeArrowheads="1"/>
          </p:cNvSpPr>
          <p:nvPr userDrawn="1"/>
        </p:nvSpPr>
        <p:spPr bwMode="auto">
          <a:xfrm>
            <a:off x="304800" y="838200"/>
            <a:ext cx="1524000" cy="1447800"/>
          </a:xfrm>
          <a:prstGeom prst="rect">
            <a:avLst/>
          </a:prstGeom>
          <a:solidFill>
            <a:srgbClr val="C7C397"/>
          </a:solidFill>
          <a:ln w="9525">
            <a:noFill/>
            <a:miter lim="800000"/>
            <a:headEnd/>
            <a:tailEnd/>
          </a:ln>
          <a:effectLst/>
        </p:spPr>
        <p:txBody>
          <a:bodyPr wrap="none" anchor="ctr"/>
          <a:lstStyle/>
          <a:p>
            <a:endParaRPr lang="en-US"/>
          </a:p>
        </p:txBody>
      </p:sp>
      <p:sp>
        <p:nvSpPr>
          <p:cNvPr id="2052" name="Rectangle 4"/>
          <p:cNvSpPr>
            <a:spLocks noGrp="1" noChangeArrowheads="1"/>
          </p:cNvSpPr>
          <p:nvPr>
            <p:ph type="title"/>
          </p:nvPr>
        </p:nvSpPr>
        <p:spPr bwMode="auto">
          <a:xfrm>
            <a:off x="1905000" y="290513"/>
            <a:ext cx="4648200" cy="3952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3" name="Rectangle 5"/>
          <p:cNvSpPr>
            <a:spLocks noGrp="1" noChangeArrowheads="1"/>
          </p:cNvSpPr>
          <p:nvPr>
            <p:ph type="body" idx="1"/>
          </p:nvPr>
        </p:nvSpPr>
        <p:spPr bwMode="auto">
          <a:xfrm>
            <a:off x="1905000" y="852488"/>
            <a:ext cx="4648200" cy="77581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grpSp>
        <p:nvGrpSpPr>
          <p:cNvPr id="2054" name="Group 6"/>
          <p:cNvGrpSpPr>
            <a:grpSpLocks/>
          </p:cNvGrpSpPr>
          <p:nvPr userDrawn="1"/>
        </p:nvGrpSpPr>
        <p:grpSpPr bwMode="auto">
          <a:xfrm>
            <a:off x="0" y="8839200"/>
            <a:ext cx="6858000" cy="228600"/>
            <a:chOff x="-48" y="5568"/>
            <a:chExt cx="4320" cy="144"/>
          </a:xfrm>
        </p:grpSpPr>
        <p:sp>
          <p:nvSpPr>
            <p:cNvPr id="2062" name="Line 7"/>
            <p:cNvSpPr>
              <a:spLocks noChangeShapeType="1"/>
            </p:cNvSpPr>
            <p:nvPr userDrawn="1"/>
          </p:nvSpPr>
          <p:spPr bwMode="auto">
            <a:xfrm>
              <a:off x="-48" y="5712"/>
              <a:ext cx="4320" cy="0"/>
            </a:xfrm>
            <a:prstGeom prst="line">
              <a:avLst/>
            </a:prstGeom>
            <a:noFill/>
            <a:ln w="9525">
              <a:solidFill>
                <a:srgbClr val="C7C397"/>
              </a:solidFill>
              <a:round/>
              <a:headEnd/>
              <a:tailEnd/>
            </a:ln>
            <a:effectLst/>
          </p:spPr>
          <p:txBody>
            <a:bodyPr/>
            <a:lstStyle/>
            <a:p>
              <a:endParaRPr lang="en-US"/>
            </a:p>
          </p:txBody>
        </p:sp>
        <p:sp>
          <p:nvSpPr>
            <p:cNvPr id="2063" name="Line 8"/>
            <p:cNvSpPr>
              <a:spLocks noChangeShapeType="1"/>
            </p:cNvSpPr>
            <p:nvPr userDrawn="1"/>
          </p:nvSpPr>
          <p:spPr bwMode="auto">
            <a:xfrm>
              <a:off x="-48" y="5568"/>
              <a:ext cx="4320" cy="0"/>
            </a:xfrm>
            <a:prstGeom prst="line">
              <a:avLst/>
            </a:prstGeom>
            <a:noFill/>
            <a:ln w="9525">
              <a:solidFill>
                <a:srgbClr val="C7C397"/>
              </a:solidFill>
              <a:round/>
              <a:headEnd/>
              <a:tailEnd/>
            </a:ln>
            <a:effectLst/>
          </p:spPr>
          <p:txBody>
            <a:bodyPr/>
            <a:lstStyle/>
            <a:p>
              <a:endParaRPr lang="en-US"/>
            </a:p>
          </p:txBody>
        </p:sp>
      </p:grpSp>
      <p:sp>
        <p:nvSpPr>
          <p:cNvPr id="2055" name="Rectangle 9"/>
          <p:cNvSpPr>
            <a:spLocks noChangeArrowheads="1"/>
          </p:cNvSpPr>
          <p:nvPr userDrawn="1"/>
        </p:nvSpPr>
        <p:spPr bwMode="auto">
          <a:xfrm>
            <a:off x="381000" y="1981200"/>
            <a:ext cx="1371600" cy="228600"/>
          </a:xfrm>
          <a:prstGeom prst="rect">
            <a:avLst/>
          </a:prstGeom>
          <a:noFill/>
          <a:ln w="9525">
            <a:noFill/>
            <a:miter lim="800000"/>
            <a:headEnd/>
            <a:tailEnd/>
          </a:ln>
          <a:effectLst/>
        </p:spPr>
        <p:txBody>
          <a:bodyPr wrap="none" anchor="ctr"/>
          <a:lstStyle/>
          <a:p>
            <a:pPr algn="ctr"/>
            <a:r>
              <a:rPr lang="en-US" sz="1200" b="1">
                <a:solidFill>
                  <a:srgbClr val="663300"/>
                </a:solidFill>
              </a:rPr>
              <a:t>Slide</a:t>
            </a:r>
          </a:p>
        </p:txBody>
      </p:sp>
      <p:sp>
        <p:nvSpPr>
          <p:cNvPr id="2056" name="Rectangle 10"/>
          <p:cNvSpPr>
            <a:spLocks noChangeArrowheads="1"/>
          </p:cNvSpPr>
          <p:nvPr userDrawn="1"/>
        </p:nvSpPr>
        <p:spPr bwMode="auto">
          <a:xfrm>
            <a:off x="381000" y="914400"/>
            <a:ext cx="1371600" cy="1033463"/>
          </a:xfrm>
          <a:prstGeom prst="rect">
            <a:avLst/>
          </a:prstGeom>
          <a:solidFill>
            <a:srgbClr val="EAEAEA"/>
          </a:solidFill>
          <a:ln w="9525">
            <a:solidFill>
              <a:srgbClr val="C7C397"/>
            </a:solidFill>
            <a:miter lim="800000"/>
            <a:headEnd/>
            <a:tailEnd/>
          </a:ln>
          <a:effectLst/>
        </p:spPr>
        <p:txBody>
          <a:bodyPr lIns="45720" rIns="45720" anchor="ctr"/>
          <a:lstStyle/>
          <a:p>
            <a:pPr algn="ctr">
              <a:lnSpc>
                <a:spcPct val="90000"/>
              </a:lnSpc>
            </a:pPr>
            <a:endParaRPr lang="en-US" sz="800"/>
          </a:p>
        </p:txBody>
      </p:sp>
      <p:pic>
        <p:nvPicPr>
          <p:cNvPr id="2057" name="Picture 11" descr="Slide_title2_02"/>
          <p:cNvPicPr>
            <a:picLocks noChangeAspect="1" noChangeArrowheads="1"/>
          </p:cNvPicPr>
          <p:nvPr userDrawn="1"/>
        </p:nvPicPr>
        <p:blipFill>
          <a:blip r:embed="rId14" cstate="print"/>
          <a:srcRect l="74965" t="32530" r="2986"/>
          <a:stretch>
            <a:fillRect/>
          </a:stretch>
        </p:blipFill>
        <p:spPr bwMode="auto">
          <a:xfrm>
            <a:off x="304800" y="152400"/>
            <a:ext cx="1524000" cy="533400"/>
          </a:xfrm>
          <a:prstGeom prst="rect">
            <a:avLst/>
          </a:prstGeom>
          <a:noFill/>
          <a:ln w="9525">
            <a:noFill/>
            <a:miter lim="800000"/>
            <a:headEnd/>
            <a:tailEnd/>
          </a:ln>
        </p:spPr>
      </p:pic>
      <p:sp>
        <p:nvSpPr>
          <p:cNvPr id="2058" name="Line 12"/>
          <p:cNvSpPr>
            <a:spLocks noChangeShapeType="1"/>
          </p:cNvSpPr>
          <p:nvPr userDrawn="1"/>
        </p:nvSpPr>
        <p:spPr bwMode="auto">
          <a:xfrm>
            <a:off x="304800" y="685800"/>
            <a:ext cx="6248400" cy="0"/>
          </a:xfrm>
          <a:prstGeom prst="line">
            <a:avLst/>
          </a:prstGeom>
          <a:noFill/>
          <a:ln w="9525">
            <a:solidFill>
              <a:srgbClr val="C7C397"/>
            </a:solidFill>
            <a:round/>
            <a:headEnd/>
            <a:tailEnd/>
          </a:ln>
          <a:effectLst/>
        </p:spPr>
        <p:txBody>
          <a:bodyPr/>
          <a:lstStyle/>
          <a:p>
            <a:endParaRPr lang="en-US"/>
          </a:p>
        </p:txBody>
      </p:sp>
      <p:sp>
        <p:nvSpPr>
          <p:cNvPr id="2059" name="Rectangle 13"/>
          <p:cNvSpPr>
            <a:spLocks noChangeArrowheads="1"/>
          </p:cNvSpPr>
          <p:nvPr/>
        </p:nvSpPr>
        <p:spPr bwMode="auto">
          <a:xfrm>
            <a:off x="0" y="8839200"/>
            <a:ext cx="304800" cy="228600"/>
          </a:xfrm>
          <a:prstGeom prst="rect">
            <a:avLst/>
          </a:prstGeom>
          <a:noFill/>
          <a:ln w="9525">
            <a:noFill/>
            <a:miter lim="800000"/>
            <a:headEnd/>
            <a:tailEnd/>
          </a:ln>
          <a:effectLst/>
        </p:spPr>
        <p:txBody>
          <a:bodyPr wrap="none" lIns="0" tIns="0" rIns="0" bIns="0" anchor="ctr"/>
          <a:lstStyle/>
          <a:p>
            <a:pPr algn="ctr"/>
            <a:fld id="{3E99DC11-6A3A-4D5E-A453-E388C4B5CD41}" type="slidenum">
              <a:rPr lang="en-US" sz="900">
                <a:solidFill>
                  <a:srgbClr val="663300"/>
                </a:solidFill>
                <a:latin typeface="Verdana" pitchFamily="34" charset="0"/>
              </a:rPr>
              <a:pPr algn="ctr"/>
              <a:t>‹#›</a:t>
            </a:fld>
            <a:endParaRPr lang="en-US" sz="900">
              <a:solidFill>
                <a:srgbClr val="663300"/>
              </a:solidFill>
              <a:latin typeface="Verdana" pitchFamily="34" charset="0"/>
            </a:endParaRPr>
          </a:p>
        </p:txBody>
      </p:sp>
      <p:sp>
        <p:nvSpPr>
          <p:cNvPr id="2060" name="Rectangle 14"/>
          <p:cNvSpPr>
            <a:spLocks noChangeArrowheads="1"/>
          </p:cNvSpPr>
          <p:nvPr userDrawn="1"/>
        </p:nvSpPr>
        <p:spPr bwMode="auto">
          <a:xfrm>
            <a:off x="4610100" y="8839200"/>
            <a:ext cx="2171700" cy="228600"/>
          </a:xfrm>
          <a:prstGeom prst="rect">
            <a:avLst/>
          </a:prstGeom>
          <a:noFill/>
          <a:ln w="9525">
            <a:noFill/>
            <a:miter lim="800000"/>
            <a:headEnd/>
            <a:tailEnd/>
          </a:ln>
          <a:effectLst/>
        </p:spPr>
        <p:txBody>
          <a:bodyPr wrap="none" lIns="0" tIns="0" rIns="0" bIns="0" anchor="ctr"/>
          <a:lstStyle/>
          <a:p>
            <a:pPr algn="r"/>
            <a:r>
              <a:rPr lang="en-US" sz="900">
                <a:solidFill>
                  <a:srgbClr val="663300"/>
                </a:solidFill>
                <a:latin typeface="Verdana" pitchFamily="34" charset="0"/>
              </a:rPr>
              <a:t> TeamSTEPPS 06.1  |  Change Management</a:t>
            </a:r>
          </a:p>
        </p:txBody>
      </p:sp>
      <p:sp>
        <p:nvSpPr>
          <p:cNvPr id="2061" name="Rectangle 16"/>
          <p:cNvSpPr>
            <a:spLocks noChangeArrowheads="1"/>
          </p:cNvSpPr>
          <p:nvPr userDrawn="1"/>
        </p:nvSpPr>
        <p:spPr bwMode="gray">
          <a:xfrm>
            <a:off x="381000" y="228600"/>
            <a:ext cx="1433513" cy="393700"/>
          </a:xfrm>
          <a:prstGeom prst="rect">
            <a:avLst/>
          </a:prstGeom>
          <a:noFill/>
          <a:ln w="9525">
            <a:noFill/>
            <a:miter lim="800000"/>
            <a:headEnd/>
            <a:tailEnd/>
          </a:ln>
          <a:effectLst/>
        </p:spPr>
        <p:txBody>
          <a:bodyPr lIns="47540" tIns="47540" rIns="47540" bIns="47540" anchor="ctr"/>
          <a:lstStyle/>
          <a:p>
            <a:pPr algn="ctr" defTabSz="950913">
              <a:lnSpc>
                <a:spcPct val="95000"/>
              </a:lnSpc>
            </a:pPr>
            <a:r>
              <a:rPr lang="en-US" sz="1200" b="1">
                <a:solidFill>
                  <a:srgbClr val="FFFFE1"/>
                </a:solidFill>
              </a:rPr>
              <a:t>Change Management</a:t>
            </a:r>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txStyles>
    <p:titleStyle>
      <a:lvl1pPr algn="l" rtl="0" eaLnBrk="0" fontAlgn="base" hangingPunct="0">
        <a:spcBef>
          <a:spcPct val="0"/>
        </a:spcBef>
        <a:spcAft>
          <a:spcPct val="0"/>
        </a:spcAft>
        <a:defRPr sz="1600" b="1">
          <a:solidFill>
            <a:srgbClr val="663300"/>
          </a:solidFill>
          <a:latin typeface="+mj-lt"/>
          <a:ea typeface="+mj-ea"/>
          <a:cs typeface="+mj-cs"/>
        </a:defRPr>
      </a:lvl1pPr>
      <a:lvl2pPr algn="l" rtl="0" eaLnBrk="0" fontAlgn="base" hangingPunct="0">
        <a:spcBef>
          <a:spcPct val="0"/>
        </a:spcBef>
        <a:spcAft>
          <a:spcPct val="0"/>
        </a:spcAft>
        <a:defRPr sz="1600" b="1">
          <a:solidFill>
            <a:srgbClr val="663300"/>
          </a:solidFill>
          <a:latin typeface="Arial" charset="0"/>
        </a:defRPr>
      </a:lvl2pPr>
      <a:lvl3pPr algn="l" rtl="0" eaLnBrk="0" fontAlgn="base" hangingPunct="0">
        <a:spcBef>
          <a:spcPct val="0"/>
        </a:spcBef>
        <a:spcAft>
          <a:spcPct val="0"/>
        </a:spcAft>
        <a:defRPr sz="1600" b="1">
          <a:solidFill>
            <a:srgbClr val="663300"/>
          </a:solidFill>
          <a:latin typeface="Arial" charset="0"/>
        </a:defRPr>
      </a:lvl3pPr>
      <a:lvl4pPr algn="l" rtl="0" eaLnBrk="0" fontAlgn="base" hangingPunct="0">
        <a:spcBef>
          <a:spcPct val="0"/>
        </a:spcBef>
        <a:spcAft>
          <a:spcPct val="0"/>
        </a:spcAft>
        <a:defRPr sz="1600" b="1">
          <a:solidFill>
            <a:srgbClr val="663300"/>
          </a:solidFill>
          <a:latin typeface="Arial" charset="0"/>
        </a:defRPr>
      </a:lvl4pPr>
      <a:lvl5pPr algn="l" rtl="0" eaLnBrk="0" fontAlgn="base" hangingPunct="0">
        <a:spcBef>
          <a:spcPct val="0"/>
        </a:spcBef>
        <a:spcAft>
          <a:spcPct val="0"/>
        </a:spcAft>
        <a:defRPr sz="1600" b="1">
          <a:solidFill>
            <a:srgbClr val="663300"/>
          </a:solidFill>
          <a:latin typeface="Arial" charset="0"/>
        </a:defRPr>
      </a:lvl5pPr>
      <a:lvl6pPr marL="457200" algn="l" rtl="0" fontAlgn="base">
        <a:spcBef>
          <a:spcPct val="0"/>
        </a:spcBef>
        <a:spcAft>
          <a:spcPct val="0"/>
        </a:spcAft>
        <a:defRPr sz="1600" b="1">
          <a:solidFill>
            <a:srgbClr val="663300"/>
          </a:solidFill>
          <a:latin typeface="Arial" charset="0"/>
        </a:defRPr>
      </a:lvl6pPr>
      <a:lvl7pPr marL="914400" algn="l" rtl="0" fontAlgn="base">
        <a:spcBef>
          <a:spcPct val="0"/>
        </a:spcBef>
        <a:spcAft>
          <a:spcPct val="0"/>
        </a:spcAft>
        <a:defRPr sz="1600" b="1">
          <a:solidFill>
            <a:srgbClr val="663300"/>
          </a:solidFill>
          <a:latin typeface="Arial" charset="0"/>
        </a:defRPr>
      </a:lvl7pPr>
      <a:lvl8pPr marL="1371600" algn="l" rtl="0" fontAlgn="base">
        <a:spcBef>
          <a:spcPct val="0"/>
        </a:spcBef>
        <a:spcAft>
          <a:spcPct val="0"/>
        </a:spcAft>
        <a:defRPr sz="1600" b="1">
          <a:solidFill>
            <a:srgbClr val="663300"/>
          </a:solidFill>
          <a:latin typeface="Arial" charset="0"/>
        </a:defRPr>
      </a:lvl8pPr>
      <a:lvl9pPr marL="1828800" algn="l" rtl="0" fontAlgn="base">
        <a:spcBef>
          <a:spcPct val="0"/>
        </a:spcBef>
        <a:spcAft>
          <a:spcPct val="0"/>
        </a:spcAft>
        <a:defRPr sz="1600" b="1">
          <a:solidFill>
            <a:srgbClr val="663300"/>
          </a:solidFill>
          <a:latin typeface="Arial" charset="0"/>
        </a:defRPr>
      </a:lvl9pPr>
    </p:titleStyle>
    <p:bodyStyle>
      <a:lvl1pPr marL="342900" indent="-342900" algn="l" rtl="0" eaLnBrk="0" fontAlgn="base" hangingPunct="0">
        <a:spcBef>
          <a:spcPct val="50000"/>
        </a:spcBef>
        <a:spcAft>
          <a:spcPct val="0"/>
        </a:spcAft>
        <a:tabLst>
          <a:tab pos="347663" algn="l"/>
        </a:tabLst>
        <a:defRPr sz="1200">
          <a:solidFill>
            <a:schemeClr val="tx1"/>
          </a:solidFill>
          <a:latin typeface="+mn-lt"/>
          <a:ea typeface="+mn-ea"/>
          <a:cs typeface="+mn-cs"/>
        </a:defRPr>
      </a:lvl1pPr>
      <a:lvl2pPr marL="174625" indent="-173038" algn="l" rtl="0" eaLnBrk="0" fontAlgn="base" hangingPunct="0">
        <a:spcBef>
          <a:spcPct val="50000"/>
        </a:spcBef>
        <a:spcAft>
          <a:spcPct val="0"/>
        </a:spcAft>
        <a:buChar char="•"/>
        <a:tabLst>
          <a:tab pos="347663" algn="l"/>
        </a:tabLst>
        <a:defRPr sz="1200">
          <a:solidFill>
            <a:schemeClr val="tx1"/>
          </a:solidFill>
          <a:latin typeface="+mn-lt"/>
        </a:defRPr>
      </a:lvl2pPr>
      <a:lvl3pPr marL="361950" indent="-174625" algn="l" rtl="0" eaLnBrk="0" fontAlgn="base" hangingPunct="0">
        <a:spcBef>
          <a:spcPct val="50000"/>
        </a:spcBef>
        <a:spcAft>
          <a:spcPct val="0"/>
        </a:spcAft>
        <a:buFont typeface="Arial" charset="0"/>
        <a:buChar char="–"/>
        <a:tabLst>
          <a:tab pos="347663" algn="l"/>
        </a:tabLst>
        <a:defRPr sz="1200">
          <a:solidFill>
            <a:schemeClr val="tx1"/>
          </a:solidFill>
          <a:latin typeface="+mn-lt"/>
        </a:defRPr>
      </a:lvl3pPr>
      <a:lvl4pPr marL="742950" indent="-165100" algn="l" rtl="0" eaLnBrk="0" fontAlgn="base" hangingPunct="0">
        <a:spcBef>
          <a:spcPct val="50000"/>
        </a:spcBef>
        <a:spcAft>
          <a:spcPct val="0"/>
        </a:spcAft>
        <a:buChar char="–"/>
        <a:tabLst>
          <a:tab pos="347663" algn="l"/>
        </a:tabLst>
        <a:defRPr sz="1200">
          <a:solidFill>
            <a:srgbClr val="003366"/>
          </a:solidFill>
          <a:latin typeface="+mn-lt"/>
        </a:defRPr>
      </a:lvl4pPr>
      <a:lvl5pPr marL="2057400" indent="-228600" algn="l" rtl="0" eaLnBrk="0" fontAlgn="base" hangingPunct="0">
        <a:spcBef>
          <a:spcPct val="25000"/>
        </a:spcBef>
        <a:spcAft>
          <a:spcPct val="0"/>
        </a:spcAft>
        <a:buChar char="»"/>
        <a:tabLst>
          <a:tab pos="347663" algn="l"/>
        </a:tabLst>
        <a:defRPr sz="1400">
          <a:solidFill>
            <a:schemeClr val="tx1"/>
          </a:solidFill>
          <a:latin typeface="+mn-lt"/>
        </a:defRPr>
      </a:lvl5pPr>
      <a:lvl6pPr marL="2514600" indent="-228600" algn="l" rtl="0" fontAlgn="base">
        <a:spcBef>
          <a:spcPct val="25000"/>
        </a:spcBef>
        <a:spcAft>
          <a:spcPct val="0"/>
        </a:spcAft>
        <a:buChar char="»"/>
        <a:tabLst>
          <a:tab pos="347663" algn="l"/>
        </a:tabLst>
        <a:defRPr sz="1400">
          <a:solidFill>
            <a:schemeClr val="tx1"/>
          </a:solidFill>
          <a:latin typeface="+mn-lt"/>
        </a:defRPr>
      </a:lvl6pPr>
      <a:lvl7pPr marL="2971800" indent="-228600" algn="l" rtl="0" fontAlgn="base">
        <a:spcBef>
          <a:spcPct val="25000"/>
        </a:spcBef>
        <a:spcAft>
          <a:spcPct val="0"/>
        </a:spcAft>
        <a:buChar char="»"/>
        <a:tabLst>
          <a:tab pos="347663" algn="l"/>
        </a:tabLst>
        <a:defRPr sz="1400">
          <a:solidFill>
            <a:schemeClr val="tx1"/>
          </a:solidFill>
          <a:latin typeface="+mn-lt"/>
        </a:defRPr>
      </a:lvl7pPr>
      <a:lvl8pPr marL="3429000" indent="-228600" algn="l" rtl="0" fontAlgn="base">
        <a:spcBef>
          <a:spcPct val="25000"/>
        </a:spcBef>
        <a:spcAft>
          <a:spcPct val="0"/>
        </a:spcAft>
        <a:buChar char="»"/>
        <a:tabLst>
          <a:tab pos="347663" algn="l"/>
        </a:tabLst>
        <a:defRPr sz="1400">
          <a:solidFill>
            <a:schemeClr val="tx1"/>
          </a:solidFill>
          <a:latin typeface="+mn-lt"/>
        </a:defRPr>
      </a:lvl8pPr>
      <a:lvl9pPr marL="3886200" indent="-228600" algn="l" rtl="0" fontAlgn="base">
        <a:spcBef>
          <a:spcPct val="25000"/>
        </a:spcBef>
        <a:spcAft>
          <a:spcPct val="0"/>
        </a:spcAft>
        <a:buChar char="»"/>
        <a:tabLst>
          <a:tab pos="347663" algn="l"/>
        </a:tabLs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3.xml"/><Relationship Id="rId1" Type="http://schemas.openxmlformats.org/officeDocument/2006/relationships/vmlDrawing" Target="../drawings/vmlDrawing1.vml"/><Relationship Id="rId4" Type="http://schemas.openxmlformats.org/officeDocument/2006/relationships/oleObject" Target="file:///\\pklnfs04\Sharedir\OCKT\DPEP\CDOM\LTC\TeamSTEPPS\Tab%20D%20Trainer-Coach%20Instruct\Modules\TS_Module_8_Slides_Change_Management_06.1.ppt!72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comments" Target="../comments/comment3.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8" Type="http://schemas.openxmlformats.org/officeDocument/2006/relationships/comments" Target="../comments/comment4.xml"/><Relationship Id="rId3" Type="http://schemas.openxmlformats.org/officeDocument/2006/relationships/image" Target="../media/image21.emf"/><Relationship Id="rId7"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22.emf"/><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24.emf"/></Relationships>
</file>

<file path=ppt/slides/_rels/slide1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24.emf"/></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comments" Target="../comments/comment5.xml"/><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7"/>
          <p:cNvSpPr>
            <a:spLocks noGrp="1" noChangeArrowheads="1"/>
          </p:cNvSpPr>
          <p:nvPr>
            <p:ph type="ctrTitle"/>
          </p:nvPr>
        </p:nvSpPr>
        <p:spPr>
          <a:xfrm>
            <a:off x="514350" y="4572000"/>
            <a:ext cx="5829300" cy="762000"/>
          </a:xfrm>
          <a:noFill/>
        </p:spPr>
        <p:txBody>
          <a:bodyPr/>
          <a:lstStyle/>
          <a:p>
            <a:pPr eaLnBrk="1" hangingPunct="1"/>
            <a:r>
              <a:rPr lang="en-US" smtClean="0"/>
              <a:t>CHANGE MANAGEMENT: HOW TO ACHIEVE A CULTURE OF SAFETY</a:t>
            </a:r>
          </a:p>
        </p:txBody>
      </p:sp>
      <p:sp>
        <p:nvSpPr>
          <p:cNvPr id="23556" name="Rectangle 41"/>
          <p:cNvSpPr>
            <a:spLocks noChangeArrowheads="1"/>
          </p:cNvSpPr>
          <p:nvPr/>
        </p:nvSpPr>
        <p:spPr bwMode="auto">
          <a:xfrm>
            <a:off x="3733800" y="6248400"/>
            <a:ext cx="2324100" cy="1752600"/>
          </a:xfrm>
          <a:prstGeom prst="rect">
            <a:avLst/>
          </a:prstGeom>
          <a:noFill/>
          <a:ln w="9525">
            <a:noFill/>
            <a:miter lim="800000"/>
            <a:headEnd/>
            <a:tailEnd/>
          </a:ln>
        </p:spPr>
        <p:txBody>
          <a:bodyPr/>
          <a:lstStyle/>
          <a:p>
            <a:pPr marL="231775" indent="-231775"/>
            <a:r>
              <a:rPr lang="en-US" sz="1400" b="1" dirty="0">
                <a:solidFill>
                  <a:srgbClr val="333399"/>
                </a:solidFill>
              </a:rPr>
              <a:t>SUBSECTIONS</a:t>
            </a:r>
            <a:endParaRPr lang="en-US" b="1" dirty="0">
              <a:solidFill>
                <a:srgbClr val="333399"/>
              </a:solidFill>
            </a:endParaRPr>
          </a:p>
          <a:p>
            <a:pPr marL="231775" indent="-231775">
              <a:lnSpc>
                <a:spcPct val="95000"/>
              </a:lnSpc>
              <a:buFontTx/>
              <a:buChar char="•"/>
            </a:pPr>
            <a:r>
              <a:rPr lang="en-US" sz="1200" dirty="0">
                <a:solidFill>
                  <a:srgbClr val="333399"/>
                </a:solidFill>
              </a:rPr>
              <a:t>Eight Steps of Change</a:t>
            </a:r>
          </a:p>
          <a:p>
            <a:pPr marL="231775" indent="-231775">
              <a:lnSpc>
                <a:spcPct val="95000"/>
              </a:lnSpc>
              <a:buFontTx/>
              <a:buChar char="•"/>
            </a:pPr>
            <a:r>
              <a:rPr lang="en-US" sz="1200" dirty="0">
                <a:solidFill>
                  <a:srgbClr val="333399"/>
                </a:solidFill>
              </a:rPr>
              <a:t>Organizational Change</a:t>
            </a:r>
          </a:p>
          <a:p>
            <a:pPr marL="231775" indent="-231775">
              <a:lnSpc>
                <a:spcPct val="95000"/>
              </a:lnSpc>
              <a:buFontTx/>
              <a:buChar char="•"/>
            </a:pPr>
            <a:r>
              <a:rPr lang="en-US" sz="1200" dirty="0">
                <a:solidFill>
                  <a:srgbClr val="333399"/>
                </a:solidFill>
              </a:rPr>
              <a:t>Team Member Empowerment</a:t>
            </a:r>
          </a:p>
          <a:p>
            <a:pPr marL="231775" indent="-231775">
              <a:lnSpc>
                <a:spcPct val="95000"/>
              </a:lnSpc>
              <a:buFontTx/>
              <a:buChar char="•"/>
            </a:pPr>
            <a:r>
              <a:rPr lang="en-US" sz="1200" dirty="0">
                <a:solidFill>
                  <a:srgbClr val="333399"/>
                </a:solidFill>
              </a:rPr>
              <a:t>Creating a New Culture</a:t>
            </a:r>
          </a:p>
          <a:p>
            <a:pPr marL="231775" indent="-231775">
              <a:lnSpc>
                <a:spcPct val="95000"/>
              </a:lnSpc>
              <a:buFontTx/>
              <a:buChar char="•"/>
            </a:pPr>
            <a:r>
              <a:rPr lang="en-US" sz="1200" dirty="0">
                <a:solidFill>
                  <a:srgbClr val="333399"/>
                </a:solidFill>
              </a:rPr>
              <a:t>Planning for Change</a:t>
            </a:r>
          </a:p>
          <a:p>
            <a:pPr marL="231775" indent="-231775">
              <a:lnSpc>
                <a:spcPct val="95000"/>
              </a:lnSpc>
              <a:buFontTx/>
              <a:buChar char="•"/>
            </a:pPr>
            <a:r>
              <a:rPr lang="en-US" sz="1200" dirty="0">
                <a:solidFill>
                  <a:srgbClr val="333399"/>
                </a:solidFill>
              </a:rPr>
              <a:t>Teamwork Actions</a:t>
            </a:r>
          </a:p>
        </p:txBody>
      </p:sp>
      <p:sp>
        <p:nvSpPr>
          <p:cNvPr id="23557" name="Rectangle 13"/>
          <p:cNvSpPr>
            <a:spLocks noChangeArrowheads="1"/>
          </p:cNvSpPr>
          <p:nvPr/>
        </p:nvSpPr>
        <p:spPr bwMode="auto">
          <a:xfrm>
            <a:off x="3276600" y="8534400"/>
            <a:ext cx="2667000" cy="304800"/>
          </a:xfrm>
          <a:prstGeom prst="rect">
            <a:avLst/>
          </a:prstGeom>
          <a:noFill/>
          <a:ln w="9525">
            <a:noFill/>
            <a:miter lim="800000"/>
            <a:headEnd/>
            <a:tailEnd/>
          </a:ln>
          <a:effectLst/>
        </p:spPr>
        <p:txBody>
          <a:bodyPr/>
          <a:lstStyle/>
          <a:p>
            <a:pPr algn="r">
              <a:spcBef>
                <a:spcPct val="50000"/>
              </a:spcBef>
            </a:pPr>
            <a:r>
              <a:rPr lang="en-US" sz="1200" b="1" dirty="0" smtClean="0">
                <a:solidFill>
                  <a:schemeClr val="accent2"/>
                </a:solidFill>
              </a:rPr>
              <a:t>MODULE TIME</a:t>
            </a:r>
            <a:r>
              <a:rPr lang="en-US" sz="1200" b="1" dirty="0">
                <a:solidFill>
                  <a:schemeClr val="accent2"/>
                </a:solidFill>
              </a:rPr>
              <a:t>: </a:t>
            </a:r>
            <a:r>
              <a:rPr lang="en-US" sz="1200" dirty="0">
                <a:solidFill>
                  <a:schemeClr val="accent2"/>
                </a:solidFill>
              </a:rPr>
              <a:t>2 hours 15 minutes</a:t>
            </a:r>
          </a:p>
        </p:txBody>
      </p:sp>
      <p:pic>
        <p:nvPicPr>
          <p:cNvPr id="23561" name="Picture 9"/>
          <p:cNvPicPr>
            <a:picLocks noChangeAspect="1" noChangeArrowheads="1"/>
          </p:cNvPicPr>
          <p:nvPr/>
        </p:nvPicPr>
        <p:blipFill>
          <a:blip r:embed="rId3" cstate="print"/>
          <a:srcRect/>
          <a:stretch>
            <a:fillRect/>
          </a:stretch>
        </p:blipFill>
        <p:spPr bwMode="auto">
          <a:xfrm>
            <a:off x="1219200" y="381000"/>
            <a:ext cx="4438650" cy="3362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a:ln>
            <a:miter lim="800000"/>
            <a:headEnd/>
            <a:tailEnd/>
          </a:ln>
        </p:spPr>
        <p:txBody>
          <a:bodyPr/>
          <a:lstStyle/>
          <a:p>
            <a:fld id="{7FD9B415-3A47-42B7-8063-E2DEFA4A1D4A}" type="slidenum">
              <a:rPr lang="en-US" smtClean="0"/>
              <a:pPr/>
              <a:t>10</a:t>
            </a:fld>
            <a:endParaRPr lang="en-US" smtClean="0"/>
          </a:p>
        </p:txBody>
      </p:sp>
      <p:sp>
        <p:nvSpPr>
          <p:cNvPr id="12291" name="Rectangle 2"/>
          <p:cNvSpPr>
            <a:spLocks noGrp="1" noChangeArrowheads="1"/>
          </p:cNvSpPr>
          <p:nvPr>
            <p:ph type="title"/>
          </p:nvPr>
        </p:nvSpPr>
        <p:spPr/>
        <p:txBody>
          <a:bodyPr/>
          <a:lstStyle/>
          <a:p>
            <a:pPr eaLnBrk="1" hangingPunct="1"/>
            <a:r>
              <a:rPr lang="en-US" smtClean="0"/>
              <a:t>DON’T LET UP</a:t>
            </a:r>
          </a:p>
        </p:txBody>
      </p:sp>
      <p:sp>
        <p:nvSpPr>
          <p:cNvPr id="12292" name="Rectangle 3"/>
          <p:cNvSpPr>
            <a:spLocks noGrp="1" noChangeArrowheads="1"/>
          </p:cNvSpPr>
          <p:nvPr>
            <p:ph type="body" idx="1"/>
          </p:nvPr>
        </p:nvSpPr>
        <p:spPr/>
        <p:txBody>
          <a:bodyPr/>
          <a:lstStyle/>
          <a:p>
            <a:pPr marL="0" indent="0" eaLnBrk="1" hangingPunct="1">
              <a:tabLst>
                <a:tab pos="0" algn="l"/>
              </a:tabLst>
            </a:pPr>
            <a:r>
              <a:rPr lang="en-US" b="1" smtClean="0"/>
              <a:t>SAY:</a:t>
            </a:r>
          </a:p>
          <a:p>
            <a:pPr marL="0" indent="0" eaLnBrk="1" hangingPunct="1">
              <a:tabLst>
                <a:tab pos="0" algn="l"/>
              </a:tabLst>
            </a:pPr>
            <a:r>
              <a:rPr lang="en-US" smtClean="0"/>
              <a:t>Press harder and faster after the first successes. Be relentless in instituting all the necessary changes until the vision is a reality. To realize the vision, you may have to change systems, structures, and policies that don’t fit together and don’t fit the transformation vision. You may need to reinvigorate the process with new projects, themes, and change agents.</a:t>
            </a:r>
            <a:endParaRPr lang="en-US" altLang="en-US" smtClean="0"/>
          </a:p>
          <a:p>
            <a:pPr marL="0" indent="0" eaLnBrk="1" hangingPunct="1">
              <a:tabLst>
                <a:tab pos="0" algn="l"/>
              </a:tabLst>
            </a:pPr>
            <a:r>
              <a:rPr lang="en-US" altLang="en-US" smtClean="0"/>
              <a:t>Kotter recommends that to solidify the changes you should:</a:t>
            </a:r>
          </a:p>
          <a:p>
            <a:pPr lvl="1" eaLnBrk="1" hangingPunct="1">
              <a:tabLst>
                <a:tab pos="0" algn="l"/>
              </a:tabLst>
            </a:pPr>
            <a:r>
              <a:rPr lang="en-US" altLang="en-US" smtClean="0"/>
              <a:t>Hire, promote, and develop people who can implement the change vision</a:t>
            </a:r>
          </a:p>
          <a:p>
            <a:pPr lvl="1" eaLnBrk="1" hangingPunct="1">
              <a:tabLst>
                <a:tab pos="0" algn="l"/>
              </a:tabLst>
            </a:pPr>
            <a:r>
              <a:rPr lang="en-US" altLang="en-US" smtClean="0"/>
              <a:t>Reinvigorate the process with new projects, themes, and change agents</a:t>
            </a:r>
          </a:p>
        </p:txBody>
      </p:sp>
      <p:pic>
        <p:nvPicPr>
          <p:cNvPr id="12293" name="Picture 15" descr="Slide10"/>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CREATE A NEW CULTURE</a:t>
            </a:r>
          </a:p>
        </p:txBody>
      </p:sp>
      <p:sp>
        <p:nvSpPr>
          <p:cNvPr id="13315" name="Rectangle 3"/>
          <p:cNvSpPr>
            <a:spLocks noGrp="1" noChangeArrowheads="1"/>
          </p:cNvSpPr>
          <p:nvPr>
            <p:ph type="body" idx="1"/>
          </p:nvPr>
        </p:nvSpPr>
        <p:spPr/>
        <p:txBody>
          <a:bodyPr/>
          <a:lstStyle/>
          <a:p>
            <a:pPr marL="0" indent="0" eaLnBrk="1" hangingPunct="1">
              <a:tabLst>
                <a:tab pos="0" algn="l"/>
              </a:tabLst>
            </a:pPr>
            <a:r>
              <a:rPr lang="en-US" b="1" smtClean="0"/>
              <a:t>SAY:</a:t>
            </a:r>
          </a:p>
          <a:p>
            <a:pPr marL="0" indent="0" eaLnBrk="1" hangingPunct="1">
              <a:tabLst>
                <a:tab pos="0" algn="l"/>
              </a:tabLst>
            </a:pPr>
            <a:r>
              <a:rPr lang="en-US" smtClean="0"/>
              <a:t>The final phase in implementing change is </a:t>
            </a:r>
            <a:r>
              <a:rPr lang="en-US" i="1" smtClean="0"/>
              <a:t>making it stick</a:t>
            </a:r>
            <a:r>
              <a:rPr lang="en-US" smtClean="0"/>
              <a:t>. Hold onto the new ways of behaving and make sure they succeed, until they become a part of the very culture of the group. Also develop a means to ensure leadership development and succession. Remember that changing culture comes last, not first. It is only after people change their actions that there can be a change in culture. </a:t>
            </a:r>
          </a:p>
        </p:txBody>
      </p:sp>
      <p:pic>
        <p:nvPicPr>
          <p:cNvPr id="13316" name="Picture 23" descr="Slide11"/>
          <p:cNvPicPr>
            <a:picLocks noChangeAspect="1" noChangeArrowheads="1"/>
          </p:cNvPicPr>
          <p:nvPr/>
        </p:nvPicPr>
        <p:blipFill>
          <a:blip r:embed="rId3"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a:ln>
            <a:miter lim="800000"/>
            <a:headEnd/>
            <a:tailEnd/>
          </a:ln>
        </p:spPr>
        <p:txBody>
          <a:bodyPr/>
          <a:lstStyle/>
          <a:p>
            <a:fld id="{1031C9AD-6654-4CE2-914F-478E0F16BAD0}" type="slidenum">
              <a:rPr lang="en-US" smtClean="0"/>
              <a:pPr/>
              <a:t>12</a:t>
            </a:fld>
            <a:endParaRPr lang="en-US" smtClean="0"/>
          </a:p>
        </p:txBody>
      </p:sp>
      <p:sp>
        <p:nvSpPr>
          <p:cNvPr id="14339" name="Rectangle 2"/>
          <p:cNvSpPr>
            <a:spLocks noGrp="1" noChangeArrowheads="1"/>
          </p:cNvSpPr>
          <p:nvPr>
            <p:ph type="title"/>
          </p:nvPr>
        </p:nvSpPr>
        <p:spPr/>
        <p:txBody>
          <a:bodyPr/>
          <a:lstStyle/>
          <a:p>
            <a:pPr eaLnBrk="1" hangingPunct="1"/>
            <a:r>
              <a:rPr lang="en-US" smtClean="0"/>
              <a:t>ERRORS COMMON TO ORGANIZATIONAL CHANGE</a:t>
            </a:r>
          </a:p>
        </p:txBody>
      </p:sp>
      <p:sp>
        <p:nvSpPr>
          <p:cNvPr id="14340" name="Rectangle 3"/>
          <p:cNvSpPr>
            <a:spLocks noGrp="1" noChangeArrowheads="1"/>
          </p:cNvSpPr>
          <p:nvPr>
            <p:ph type="body" idx="1"/>
          </p:nvPr>
        </p:nvSpPr>
        <p:spPr/>
        <p:txBody>
          <a:bodyPr/>
          <a:lstStyle/>
          <a:p>
            <a:pPr marL="0" indent="0" eaLnBrk="1" hangingPunct="1">
              <a:tabLst>
                <a:tab pos="0" algn="l"/>
              </a:tabLst>
            </a:pPr>
            <a:r>
              <a:rPr lang="en-US" b="1" smtClean="0"/>
              <a:t>SAY:</a:t>
            </a:r>
          </a:p>
          <a:p>
            <a:pPr marL="0" indent="0" eaLnBrk="1" hangingPunct="1">
              <a:tabLst>
                <a:tab pos="0" algn="l"/>
              </a:tabLst>
            </a:pPr>
            <a:r>
              <a:rPr lang="en-US" smtClean="0"/>
              <a:t>Training is not a stand-alone function. Pitfalls commonly arise and derail organizations overly eager in their rush to change. Listed on this slide are some things to avoid. </a:t>
            </a:r>
          </a:p>
          <a:p>
            <a:pPr marL="0" indent="0" eaLnBrk="1" hangingPunct="1">
              <a:tabLst>
                <a:tab pos="0" algn="l"/>
              </a:tabLst>
            </a:pPr>
            <a:r>
              <a:rPr lang="en-US" smtClean="0"/>
              <a:t>New approaches and methods become part of a culture when they are effective. Dr. Kotter identifies ways to institutionalize change and counter these errors: </a:t>
            </a:r>
          </a:p>
          <a:p>
            <a:pPr lvl="1" eaLnBrk="1" hangingPunct="1">
              <a:tabLst>
                <a:tab pos="0" algn="l"/>
              </a:tabLst>
            </a:pPr>
            <a:r>
              <a:rPr lang="en-US" smtClean="0"/>
              <a:t>Build new habits and skills </a:t>
            </a:r>
          </a:p>
          <a:p>
            <a:pPr lvl="2" eaLnBrk="1" hangingPunct="1">
              <a:tabLst>
                <a:tab pos="0" algn="l"/>
              </a:tabLst>
            </a:pPr>
            <a:r>
              <a:rPr lang="en-US" smtClean="0"/>
              <a:t>Providing opportunities for discussions and tools to reinforce skills (e.g., pocket guide) may assist staff in institutionalizing processes</a:t>
            </a:r>
          </a:p>
          <a:p>
            <a:pPr lvl="1" eaLnBrk="1" hangingPunct="1">
              <a:tabLst>
                <a:tab pos="0" algn="l"/>
              </a:tabLst>
            </a:pPr>
            <a:r>
              <a:rPr lang="en-US" smtClean="0"/>
              <a:t>Reward incremental change</a:t>
            </a:r>
          </a:p>
          <a:p>
            <a:pPr lvl="1" eaLnBrk="1" hangingPunct="1">
              <a:tabLst>
                <a:tab pos="0" algn="l"/>
              </a:tabLst>
            </a:pPr>
            <a:r>
              <a:rPr lang="en-US" smtClean="0"/>
              <a:t>Make all staff accountable</a:t>
            </a:r>
          </a:p>
          <a:p>
            <a:pPr lvl="1" eaLnBrk="1" hangingPunct="1">
              <a:tabLst>
                <a:tab pos="0" algn="l"/>
              </a:tabLst>
            </a:pPr>
            <a:r>
              <a:rPr lang="en-US" smtClean="0"/>
              <a:t>Assign responsibilities for change actions</a:t>
            </a:r>
          </a:p>
          <a:p>
            <a:pPr lvl="1" eaLnBrk="1" hangingPunct="1">
              <a:tabLst>
                <a:tab pos="0" algn="l"/>
              </a:tabLst>
            </a:pPr>
            <a:r>
              <a:rPr lang="en-US" smtClean="0"/>
              <a:t>Encourage mutual leadership</a:t>
            </a:r>
          </a:p>
        </p:txBody>
      </p:sp>
      <p:pic>
        <p:nvPicPr>
          <p:cNvPr id="14341" name="Picture 15" descr="Slide12"/>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dirty="0" smtClean="0"/>
              <a:t>SHIFT </a:t>
            </a:r>
            <a:r>
              <a:rPr lang="en-US" dirty="0" smtClean="0"/>
              <a:t>TOWARD </a:t>
            </a:r>
            <a:r>
              <a:rPr lang="en-US" dirty="0" smtClean="0"/>
              <a:t>A CULTURE OF SAFETY</a:t>
            </a:r>
          </a:p>
        </p:txBody>
      </p:sp>
      <p:sp>
        <p:nvSpPr>
          <p:cNvPr id="15363" name="Rectangle 3"/>
          <p:cNvSpPr>
            <a:spLocks noGrp="1" noChangeArrowheads="1"/>
          </p:cNvSpPr>
          <p:nvPr>
            <p:ph type="body" sz="half" idx="1"/>
          </p:nvPr>
        </p:nvSpPr>
        <p:spPr>
          <a:xfrm>
            <a:off x="1905000" y="852488"/>
            <a:ext cx="4648200" cy="7758112"/>
          </a:xfrm>
        </p:spPr>
        <p:txBody>
          <a:bodyPr/>
          <a:lstStyle/>
          <a:p>
            <a:pPr marL="0" indent="0" eaLnBrk="1" hangingPunct="1">
              <a:tabLst>
                <a:tab pos="0" algn="l"/>
                <a:tab pos="685800" algn="l"/>
              </a:tabLst>
            </a:pPr>
            <a:r>
              <a:rPr lang="en-US" sz="1000" b="1" dirty="0" smtClean="0"/>
              <a:t>SAY:</a:t>
            </a:r>
          </a:p>
          <a:p>
            <a:pPr marL="0" indent="0" eaLnBrk="1" hangingPunct="1">
              <a:tabLst>
                <a:tab pos="0" algn="l"/>
                <a:tab pos="685800" algn="l"/>
              </a:tabLst>
            </a:pPr>
            <a:r>
              <a:rPr lang="en-US" dirty="0" smtClean="0"/>
              <a:t>As we undertake this change initiative, it’s helpful to identify where we are in the process.  This model is one that </a:t>
            </a:r>
            <a:r>
              <a:rPr lang="en-US" dirty="0" err="1" smtClean="0"/>
              <a:t>TeamSTEPPS</a:t>
            </a:r>
            <a:r>
              <a:rPr lang="en-US" dirty="0" smtClean="0"/>
              <a:t> recommends and we’ll go through this in more detail during the Implementation module.</a:t>
            </a:r>
          </a:p>
          <a:p>
            <a:pPr marL="0" indent="0" eaLnBrk="1" hangingPunct="1">
              <a:tabLst>
                <a:tab pos="0" algn="l"/>
                <a:tab pos="685800" algn="l"/>
              </a:tabLst>
            </a:pPr>
            <a:endParaRPr lang="en-US" dirty="0" smtClean="0"/>
          </a:p>
          <a:p>
            <a:pPr marL="0" indent="0" eaLnBrk="1" hangingPunct="1">
              <a:tabLst>
                <a:tab pos="0" algn="l"/>
                <a:tab pos="685800" algn="l"/>
              </a:tabLst>
            </a:pPr>
            <a:r>
              <a:rPr lang="en-US" dirty="0" smtClean="0"/>
              <a:t>The process of change naturally lends itself to certain groupings:</a:t>
            </a:r>
          </a:p>
          <a:p>
            <a:pPr marL="684213" lvl="1" indent="-682625" eaLnBrk="1" hangingPunct="1">
              <a:buFontTx/>
              <a:buNone/>
              <a:tabLst>
                <a:tab pos="0" algn="l"/>
                <a:tab pos="685800" algn="l"/>
              </a:tabLst>
            </a:pPr>
            <a:r>
              <a:rPr lang="en-US" b="1" dirty="0" smtClean="0"/>
              <a:t>Phase 1:</a:t>
            </a:r>
            <a:r>
              <a:rPr lang="en-US" dirty="0" smtClean="0"/>
              <a:t>  Setting the stage and deciding what to do</a:t>
            </a:r>
            <a:r>
              <a:rPr lang="en-US" altLang="en-US" sz="1000" dirty="0" smtClean="0"/>
              <a:t>—</a:t>
            </a:r>
            <a:r>
              <a:rPr lang="en-US" dirty="0" smtClean="0"/>
              <a:t> Assessment </a:t>
            </a:r>
          </a:p>
          <a:p>
            <a:pPr marL="684213" lvl="1" indent="-682625" eaLnBrk="1" hangingPunct="1">
              <a:buFontTx/>
              <a:buNone/>
              <a:tabLst>
                <a:tab pos="0" algn="l"/>
                <a:tab pos="685800" algn="l"/>
              </a:tabLst>
            </a:pPr>
            <a:r>
              <a:rPr lang="en-US" b="1" dirty="0" smtClean="0"/>
              <a:t>Phase 2:</a:t>
            </a:r>
            <a:r>
              <a:rPr lang="en-US" dirty="0" smtClean="0"/>
              <a:t>  Making it happen</a:t>
            </a:r>
            <a:r>
              <a:rPr lang="en-US" altLang="en-US" sz="1000" dirty="0" smtClean="0"/>
              <a:t>—</a:t>
            </a:r>
            <a:r>
              <a:rPr lang="en-US" dirty="0" smtClean="0"/>
              <a:t>Training and implementation </a:t>
            </a:r>
          </a:p>
          <a:p>
            <a:pPr marL="684213" lvl="1" indent="-682625" eaLnBrk="1" hangingPunct="1">
              <a:buFontTx/>
              <a:buNone/>
              <a:tabLst>
                <a:tab pos="0" algn="l"/>
                <a:tab pos="685800" algn="l"/>
              </a:tabLst>
            </a:pPr>
            <a:r>
              <a:rPr lang="en-US" b="1" dirty="0" smtClean="0"/>
              <a:t>Phase 3:</a:t>
            </a:r>
            <a:r>
              <a:rPr lang="en-US" dirty="0" smtClean="0"/>
              <a:t>  Making it stick</a:t>
            </a:r>
            <a:r>
              <a:rPr lang="en-US" altLang="en-US" sz="1000" dirty="0" smtClean="0"/>
              <a:t>—</a:t>
            </a:r>
            <a:r>
              <a:rPr lang="en-US" dirty="0" smtClean="0"/>
              <a:t>Monitoring, integrating, and providing coaching for the initiatives to sustain over time</a:t>
            </a:r>
          </a:p>
          <a:p>
            <a:pPr marL="0" indent="0" eaLnBrk="1" hangingPunct="1">
              <a:tabLst>
                <a:tab pos="0" algn="l"/>
                <a:tab pos="685800" algn="l"/>
              </a:tabLst>
            </a:pPr>
            <a:r>
              <a:rPr lang="en-US" dirty="0" smtClean="0"/>
              <a:t>As you can see, each of these major action organizers correlates with </a:t>
            </a:r>
            <a:r>
              <a:rPr lang="en-US" dirty="0" err="1" smtClean="0"/>
              <a:t>Kotter’s</a:t>
            </a:r>
            <a:r>
              <a:rPr lang="en-US" dirty="0" smtClean="0"/>
              <a:t> steps.</a:t>
            </a:r>
          </a:p>
          <a:p>
            <a:pPr marL="0" indent="0" eaLnBrk="1" hangingPunct="1">
              <a:tabLst>
                <a:tab pos="0" algn="l"/>
                <a:tab pos="685800" algn="l"/>
              </a:tabLst>
            </a:pPr>
            <a:endParaRPr lang="en-US" dirty="0" smtClean="0"/>
          </a:p>
          <a:p>
            <a:pPr marL="0" indent="0" eaLnBrk="1" hangingPunct="1">
              <a:tabLst>
                <a:tab pos="0" algn="l"/>
                <a:tab pos="685800" algn="l"/>
              </a:tabLst>
            </a:pPr>
            <a:endParaRPr lang="en-US" dirty="0" smtClean="0"/>
          </a:p>
          <a:p>
            <a:pPr marL="0" indent="0" eaLnBrk="1" hangingPunct="1">
              <a:tabLst>
                <a:tab pos="0" algn="l"/>
                <a:tab pos="685800" algn="l"/>
              </a:tabLst>
            </a:pPr>
            <a:endParaRPr lang="en-US" sz="1000" dirty="0" smtClean="0"/>
          </a:p>
        </p:txBody>
      </p:sp>
      <p:graphicFrame>
        <p:nvGraphicFramePr>
          <p:cNvPr id="15364" name="Object 53"/>
          <p:cNvGraphicFramePr>
            <a:graphicFrameLocks noChangeAspect="1"/>
          </p:cNvGraphicFramePr>
          <p:nvPr>
            <p:ph sz="half" idx="2"/>
          </p:nvPr>
        </p:nvGraphicFramePr>
        <p:xfrm>
          <a:off x="381000" y="914400"/>
          <a:ext cx="1371600" cy="1028700"/>
        </p:xfrm>
        <a:graphic>
          <a:graphicData uri="http://schemas.openxmlformats.org/presentationml/2006/ole">
            <p:oleObj spid="_x0000_s15364" name="Slide" r:id="rId4" imgW="4571930" imgH="3428904" progId="PowerPoint.Slide.8">
              <p:link updateAutomatic="1"/>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miter lim="800000"/>
            <a:headEnd/>
            <a:tailEnd/>
          </a:ln>
        </p:spPr>
        <p:txBody>
          <a:bodyPr/>
          <a:lstStyle/>
          <a:p>
            <a:fld id="{2177B164-A5A3-4690-A318-8BA934CDCAE0}" type="slidenum">
              <a:rPr lang="en-US" smtClean="0"/>
              <a:pPr/>
              <a:t>14</a:t>
            </a:fld>
            <a:endParaRPr lang="en-US" smtClean="0"/>
          </a:p>
        </p:txBody>
      </p:sp>
      <p:sp>
        <p:nvSpPr>
          <p:cNvPr id="16387" name="Rectangle 2"/>
          <p:cNvSpPr>
            <a:spLocks noGrp="1" noChangeArrowheads="1"/>
          </p:cNvSpPr>
          <p:nvPr>
            <p:ph type="title"/>
          </p:nvPr>
        </p:nvSpPr>
        <p:spPr/>
        <p:txBody>
          <a:bodyPr/>
          <a:lstStyle/>
          <a:p>
            <a:pPr eaLnBrk="1" hangingPunct="1"/>
            <a:r>
              <a:rPr lang="en-US" smtClean="0"/>
              <a:t>CULTURE CHANGE COMES LAST, NOT FIRST</a:t>
            </a:r>
          </a:p>
        </p:txBody>
      </p:sp>
      <p:sp>
        <p:nvSpPr>
          <p:cNvPr id="16388" name="Rectangle 3"/>
          <p:cNvSpPr>
            <a:spLocks noGrp="1" noChangeArrowheads="1"/>
          </p:cNvSpPr>
          <p:nvPr>
            <p:ph type="body" idx="1"/>
          </p:nvPr>
        </p:nvSpPr>
        <p:spPr/>
        <p:txBody>
          <a:bodyPr/>
          <a:lstStyle/>
          <a:p>
            <a:pPr marL="0" indent="0" eaLnBrk="1" hangingPunct="1">
              <a:tabLst>
                <a:tab pos="0" algn="l"/>
              </a:tabLst>
            </a:pPr>
            <a:r>
              <a:rPr lang="en-US" b="1" smtClean="0"/>
              <a:t>SAY:</a:t>
            </a:r>
          </a:p>
          <a:p>
            <a:pPr marL="0" indent="0" eaLnBrk="1" hangingPunct="1">
              <a:tabLst>
                <a:tab pos="0" algn="l"/>
              </a:tabLst>
            </a:pPr>
            <a:r>
              <a:rPr lang="en-US" smtClean="0"/>
              <a:t>According to Kotter, the process of anchoring change in the culture has the following characteristics:</a:t>
            </a:r>
          </a:p>
          <a:p>
            <a:pPr lvl="1" eaLnBrk="1" hangingPunct="1">
              <a:tabLst>
                <a:tab pos="0" algn="l"/>
              </a:tabLst>
            </a:pPr>
            <a:r>
              <a:rPr lang="en-US" smtClean="0"/>
              <a:t>It comes last, not first. Most alterations in norms and shared values come at the end of the transformation process.</a:t>
            </a:r>
          </a:p>
          <a:p>
            <a:pPr lvl="1" eaLnBrk="1" hangingPunct="1">
              <a:tabLst>
                <a:tab pos="0" algn="l"/>
              </a:tabLst>
            </a:pPr>
            <a:r>
              <a:rPr lang="en-US" smtClean="0"/>
              <a:t>It depends on results. New approaches usually sink into the culture only after it’s very clear that they work and are superior to old methods. </a:t>
            </a:r>
          </a:p>
          <a:p>
            <a:pPr lvl="1" eaLnBrk="1" hangingPunct="1">
              <a:tabLst>
                <a:tab pos="0" algn="l"/>
              </a:tabLst>
            </a:pPr>
            <a:r>
              <a:rPr lang="en-US" smtClean="0"/>
              <a:t>It requires a lot of talk. Without verbal instruction and support, people are often reluctant to acknowledge the validity of new practices.</a:t>
            </a:r>
          </a:p>
          <a:p>
            <a:pPr lvl="1" eaLnBrk="1" hangingPunct="1">
              <a:tabLst>
                <a:tab pos="0" algn="l"/>
              </a:tabLst>
            </a:pPr>
            <a:r>
              <a:rPr lang="en-US" smtClean="0"/>
              <a:t>It may involve turnover. Sometimes the only way to change a culture is to change the key people.</a:t>
            </a:r>
          </a:p>
          <a:p>
            <a:pPr marL="0" indent="0" eaLnBrk="1" hangingPunct="1">
              <a:buFontTx/>
              <a:buChar char="•"/>
              <a:tabLst>
                <a:tab pos="0" algn="l"/>
              </a:tabLst>
            </a:pPr>
            <a:endParaRPr lang="en-US" smtClean="0"/>
          </a:p>
        </p:txBody>
      </p:sp>
      <p:pic>
        <p:nvPicPr>
          <p:cNvPr id="16389" name="Picture 15" descr="Slide14"/>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6"/>
          <p:cNvSpPr>
            <a:spLocks noGrp="1" noChangeArrowheads="1"/>
          </p:cNvSpPr>
          <p:nvPr>
            <p:ph type="title"/>
          </p:nvPr>
        </p:nvSpPr>
        <p:spPr/>
        <p:txBody>
          <a:bodyPr/>
          <a:lstStyle/>
          <a:p>
            <a:pPr eaLnBrk="1" hangingPunct="1"/>
            <a:r>
              <a:rPr lang="en-US" smtClean="0"/>
              <a:t>ROADMAP TO A CULTURE OF SAFETY</a:t>
            </a:r>
          </a:p>
        </p:txBody>
      </p:sp>
      <p:sp>
        <p:nvSpPr>
          <p:cNvPr id="17411" name="Rectangle 17"/>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These steps and activities form a high-level roadmap to create a culture of safety. They provide an outline for a vision and strategy. In the next activity, we’ll begin to think through these issues in our nursing home. Once the vision and strategy are determined, you must take these high-level ideas and develop a </a:t>
            </a:r>
            <a:r>
              <a:rPr lang="en-US" dirty="0" err="1" smtClean="0"/>
              <a:t>TeamSTEPPS</a:t>
            </a:r>
            <a:r>
              <a:rPr lang="en-US" dirty="0" smtClean="0"/>
              <a:t>  Action Plan for your nursing home. </a:t>
            </a:r>
          </a:p>
          <a:p>
            <a:pPr marL="0" indent="0" eaLnBrk="1" hangingPunct="1"/>
            <a:endParaRPr lang="en-US" dirty="0" smtClean="0"/>
          </a:p>
          <a:p>
            <a:pPr marL="0" indent="0" eaLnBrk="1" hangingPunct="1"/>
            <a:r>
              <a:rPr lang="en-US" b="1" dirty="0" smtClean="0"/>
              <a:t>	Instructor Note:</a:t>
            </a:r>
            <a:r>
              <a:rPr lang="en-US" dirty="0" smtClean="0"/>
              <a:t> You should update the group on where your initiatives currently stand and the work that is left to accomplish.</a:t>
            </a:r>
          </a:p>
        </p:txBody>
      </p:sp>
      <p:pic>
        <p:nvPicPr>
          <p:cNvPr id="17412" name="Picture 18"/>
          <p:cNvPicPr>
            <a:picLocks noChangeAspect="1" noChangeArrowheads="1"/>
          </p:cNvPicPr>
          <p:nvPr/>
        </p:nvPicPr>
        <p:blipFill>
          <a:blip r:embed="rId3" cstate="print"/>
          <a:srcRect/>
          <a:stretch>
            <a:fillRect/>
          </a:stretch>
        </p:blipFill>
        <p:spPr bwMode="auto">
          <a:xfrm>
            <a:off x="1981200" y="2628900"/>
            <a:ext cx="304800" cy="201613"/>
          </a:xfrm>
          <a:prstGeom prst="rect">
            <a:avLst/>
          </a:prstGeom>
          <a:noFill/>
          <a:ln w="9525">
            <a:noFill/>
            <a:miter lim="800000"/>
            <a:headEnd/>
            <a:tailEnd/>
          </a:ln>
        </p:spPr>
      </p:pic>
      <p:pic>
        <p:nvPicPr>
          <p:cNvPr id="17413" name="Picture 23"/>
          <p:cNvPicPr>
            <a:picLocks noChangeAspect="1" noChangeArrowheads="1"/>
          </p:cNvPicPr>
          <p:nvPr/>
        </p:nvPicPr>
        <p:blipFill>
          <a:blip r:embed="rId4"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miter lim="800000"/>
            <a:headEnd/>
            <a:tailEnd/>
          </a:ln>
        </p:spPr>
        <p:txBody>
          <a:bodyPr/>
          <a:lstStyle/>
          <a:p>
            <a:fld id="{25428096-1D76-420A-9D90-3A8168B74DCC}" type="slidenum">
              <a:rPr lang="en-US" smtClean="0"/>
              <a:pPr/>
              <a:t>16</a:t>
            </a:fld>
            <a:endParaRPr lang="en-US" smtClean="0"/>
          </a:p>
        </p:txBody>
      </p:sp>
      <p:grpSp>
        <p:nvGrpSpPr>
          <p:cNvPr id="18435" name="Group 31"/>
          <p:cNvGrpSpPr>
            <a:grpSpLocks/>
          </p:cNvGrpSpPr>
          <p:nvPr/>
        </p:nvGrpSpPr>
        <p:grpSpPr bwMode="auto">
          <a:xfrm>
            <a:off x="0" y="152400"/>
            <a:ext cx="6858000" cy="533400"/>
            <a:chOff x="0" y="96"/>
            <a:chExt cx="4320" cy="336"/>
          </a:xfrm>
        </p:grpSpPr>
        <p:sp>
          <p:nvSpPr>
            <p:cNvPr id="18445" name="Line 32"/>
            <p:cNvSpPr>
              <a:spLocks noChangeShapeType="1"/>
            </p:cNvSpPr>
            <p:nvPr/>
          </p:nvSpPr>
          <p:spPr bwMode="auto">
            <a:xfrm>
              <a:off x="0" y="432"/>
              <a:ext cx="4320" cy="0"/>
            </a:xfrm>
            <a:prstGeom prst="line">
              <a:avLst/>
            </a:prstGeom>
            <a:noFill/>
            <a:ln w="9525">
              <a:solidFill>
                <a:srgbClr val="C7C397"/>
              </a:solidFill>
              <a:round/>
              <a:headEnd/>
              <a:tailEnd/>
            </a:ln>
            <a:effectLst/>
          </p:spPr>
          <p:txBody>
            <a:bodyPr/>
            <a:lstStyle/>
            <a:p>
              <a:endParaRPr lang="en-US"/>
            </a:p>
          </p:txBody>
        </p:sp>
        <p:sp>
          <p:nvSpPr>
            <p:cNvPr id="18446" name="Line 33"/>
            <p:cNvSpPr>
              <a:spLocks noChangeShapeType="1"/>
            </p:cNvSpPr>
            <p:nvPr/>
          </p:nvSpPr>
          <p:spPr bwMode="auto">
            <a:xfrm>
              <a:off x="0" y="96"/>
              <a:ext cx="4320" cy="0"/>
            </a:xfrm>
            <a:prstGeom prst="line">
              <a:avLst/>
            </a:prstGeom>
            <a:noFill/>
            <a:ln w="9525">
              <a:solidFill>
                <a:srgbClr val="C7C397"/>
              </a:solidFill>
              <a:round/>
              <a:headEnd/>
              <a:tailEnd/>
            </a:ln>
            <a:effectLst/>
          </p:spPr>
          <p:txBody>
            <a:bodyPr/>
            <a:lstStyle/>
            <a:p>
              <a:endParaRPr lang="en-US"/>
            </a:p>
          </p:txBody>
        </p:sp>
        <p:sp>
          <p:nvSpPr>
            <p:cNvPr id="18447" name="Rectangle 34"/>
            <p:cNvSpPr>
              <a:spLocks noChangeArrowheads="1"/>
            </p:cNvSpPr>
            <p:nvPr/>
          </p:nvSpPr>
          <p:spPr bwMode="auto">
            <a:xfrm>
              <a:off x="0" y="96"/>
              <a:ext cx="3168" cy="336"/>
            </a:xfrm>
            <a:prstGeom prst="rect">
              <a:avLst/>
            </a:prstGeom>
            <a:solidFill>
              <a:srgbClr val="C7C397"/>
            </a:solidFill>
            <a:ln w="9525">
              <a:noFill/>
              <a:miter lim="800000"/>
              <a:headEnd/>
              <a:tailEnd/>
            </a:ln>
            <a:effectLst/>
          </p:spPr>
          <p:txBody>
            <a:bodyPr wrap="none" anchor="ctr"/>
            <a:lstStyle/>
            <a:p>
              <a:endParaRPr lang="en-US"/>
            </a:p>
          </p:txBody>
        </p:sp>
        <p:pic>
          <p:nvPicPr>
            <p:cNvPr id="18448" name="Picture 35"/>
            <p:cNvPicPr preferRelativeResize="0">
              <a:picLocks noChangeAspect="1" noChangeArrowheads="1"/>
            </p:cNvPicPr>
            <p:nvPr/>
          </p:nvPicPr>
          <p:blipFill>
            <a:blip r:embed="rId3" cstate="print"/>
            <a:srcRect/>
            <a:stretch>
              <a:fillRect/>
            </a:stretch>
          </p:blipFill>
          <p:spPr bwMode="auto">
            <a:xfrm>
              <a:off x="260" y="144"/>
              <a:ext cx="220" cy="233"/>
            </a:xfrm>
            <a:prstGeom prst="rect">
              <a:avLst/>
            </a:prstGeom>
            <a:noFill/>
            <a:ln w="9525">
              <a:noFill/>
              <a:miter lim="800000"/>
              <a:headEnd/>
              <a:tailEnd/>
            </a:ln>
          </p:spPr>
        </p:pic>
        <p:sp>
          <p:nvSpPr>
            <p:cNvPr id="18449" name="Rectangle 36"/>
            <p:cNvSpPr>
              <a:spLocks noChangeArrowheads="1"/>
            </p:cNvSpPr>
            <p:nvPr/>
          </p:nvSpPr>
          <p:spPr bwMode="auto">
            <a:xfrm>
              <a:off x="4128" y="96"/>
              <a:ext cx="192" cy="336"/>
            </a:xfrm>
            <a:prstGeom prst="rect">
              <a:avLst/>
            </a:prstGeom>
            <a:solidFill>
              <a:srgbClr val="C7C397"/>
            </a:solidFill>
            <a:ln w="9525">
              <a:noFill/>
              <a:miter lim="800000"/>
              <a:headEnd/>
              <a:tailEnd/>
            </a:ln>
            <a:effectLst/>
          </p:spPr>
          <p:txBody>
            <a:bodyPr wrap="none" anchor="ctr"/>
            <a:lstStyle/>
            <a:p>
              <a:endParaRPr lang="en-US"/>
            </a:p>
          </p:txBody>
        </p:sp>
        <p:sp>
          <p:nvSpPr>
            <p:cNvPr id="18450" name="Line 37"/>
            <p:cNvSpPr>
              <a:spLocks noChangeShapeType="1"/>
            </p:cNvSpPr>
            <p:nvPr/>
          </p:nvSpPr>
          <p:spPr bwMode="auto">
            <a:xfrm>
              <a:off x="0" y="432"/>
              <a:ext cx="4320" cy="0"/>
            </a:xfrm>
            <a:prstGeom prst="line">
              <a:avLst/>
            </a:prstGeom>
            <a:noFill/>
            <a:ln w="9525">
              <a:solidFill>
                <a:srgbClr val="C7C397"/>
              </a:solidFill>
              <a:round/>
              <a:headEnd/>
              <a:tailEnd/>
            </a:ln>
            <a:effectLst/>
          </p:spPr>
          <p:txBody>
            <a:bodyPr/>
            <a:lstStyle/>
            <a:p>
              <a:endParaRPr lang="en-US"/>
            </a:p>
          </p:txBody>
        </p:sp>
        <p:sp>
          <p:nvSpPr>
            <p:cNvPr id="18451" name="Line 38"/>
            <p:cNvSpPr>
              <a:spLocks noChangeShapeType="1"/>
            </p:cNvSpPr>
            <p:nvPr/>
          </p:nvSpPr>
          <p:spPr bwMode="auto">
            <a:xfrm>
              <a:off x="0" y="96"/>
              <a:ext cx="4320" cy="0"/>
            </a:xfrm>
            <a:prstGeom prst="line">
              <a:avLst/>
            </a:prstGeom>
            <a:noFill/>
            <a:ln w="9525">
              <a:solidFill>
                <a:srgbClr val="C7C397"/>
              </a:solidFill>
              <a:round/>
              <a:headEnd/>
              <a:tailEnd/>
            </a:ln>
            <a:effectLst/>
          </p:spPr>
          <p:txBody>
            <a:bodyPr/>
            <a:lstStyle/>
            <a:p>
              <a:endParaRPr lang="en-US"/>
            </a:p>
          </p:txBody>
        </p:sp>
      </p:grpSp>
      <p:sp>
        <p:nvSpPr>
          <p:cNvPr id="18436" name="Rectangle 16"/>
          <p:cNvSpPr>
            <a:spLocks noGrp="1" noChangeArrowheads="1"/>
          </p:cNvSpPr>
          <p:nvPr>
            <p:ph type="title"/>
          </p:nvPr>
        </p:nvSpPr>
        <p:spPr>
          <a:xfrm>
            <a:off x="914400" y="214313"/>
            <a:ext cx="4114800" cy="395287"/>
          </a:xfrm>
        </p:spPr>
        <p:txBody>
          <a:bodyPr/>
          <a:lstStyle/>
          <a:p>
            <a:pPr eaLnBrk="1" hangingPunct="1"/>
            <a:r>
              <a:rPr lang="en-US" smtClean="0"/>
              <a:t>EXERCISE: SIZING UP THE ICEBERG</a:t>
            </a:r>
          </a:p>
        </p:txBody>
      </p:sp>
      <p:sp>
        <p:nvSpPr>
          <p:cNvPr id="18437" name="Rectangle 17"/>
          <p:cNvSpPr>
            <a:spLocks noGrp="1" noChangeArrowheads="1"/>
          </p:cNvSpPr>
          <p:nvPr>
            <p:ph type="body" idx="1"/>
          </p:nvPr>
        </p:nvSpPr>
        <p:spPr/>
        <p:txBody>
          <a:bodyPr/>
          <a:lstStyle/>
          <a:p>
            <a:pPr marL="0" indent="0" eaLnBrk="1" hangingPunct="1"/>
            <a:r>
              <a:rPr lang="en-US" dirty="0" smtClean="0"/>
              <a:t>	</a:t>
            </a:r>
            <a:r>
              <a:rPr lang="en-US" b="1" dirty="0" smtClean="0"/>
              <a:t>Instructor Note: </a:t>
            </a:r>
            <a:r>
              <a:rPr lang="en-US" dirty="0" smtClean="0"/>
              <a:t>The prerequisite for the “Sizing Up the Iceberg” activity is for participants to have read John </a:t>
            </a:r>
            <a:r>
              <a:rPr lang="en-US" dirty="0" err="1" smtClean="0"/>
              <a:t>Kotter’s</a:t>
            </a:r>
            <a:r>
              <a:rPr lang="en-US" dirty="0" smtClean="0"/>
              <a:t> </a:t>
            </a:r>
            <a:r>
              <a:rPr lang="en-US" i="1" dirty="0" smtClean="0"/>
              <a:t>Our Iceberg Is Melting</a:t>
            </a:r>
            <a:r>
              <a:rPr lang="en-US" dirty="0" smtClean="0"/>
              <a:t>. If they have not, then you can either create your own exercise or use the </a:t>
            </a:r>
            <a:r>
              <a:rPr lang="en-US" dirty="0" err="1" smtClean="0"/>
              <a:t>TeamSTEPPS</a:t>
            </a:r>
            <a:r>
              <a:rPr lang="en-US" dirty="0" smtClean="0"/>
              <a:t> exercise “Sizing Up the Culture.” The purpose of this exercise is to have the group begin discussing and addressing the change steps in their nursing home. </a:t>
            </a:r>
          </a:p>
          <a:p>
            <a:pPr marL="0" indent="0" eaLnBrk="1" hangingPunct="1"/>
            <a:r>
              <a:rPr lang="en-US" dirty="0" smtClean="0"/>
              <a:t>“Sizing Up the Culture” is provided in the train-the-trainer/coach exercise sheets. </a:t>
            </a:r>
          </a:p>
          <a:p>
            <a:pPr marL="0" indent="0" eaLnBrk="1" hangingPunct="1"/>
            <a:endParaRPr lang="en-US" dirty="0" smtClean="0"/>
          </a:p>
          <a:p>
            <a:pPr marL="0" indent="0" eaLnBrk="1" hangingPunct="1"/>
            <a:r>
              <a:rPr lang="en-US" b="1" dirty="0" smtClean="0">
                <a:solidFill>
                  <a:srgbClr val="663300"/>
                </a:solidFill>
              </a:rPr>
              <a:t>DO:</a:t>
            </a:r>
          </a:p>
          <a:p>
            <a:pPr lvl="1" eaLnBrk="1" hangingPunct="1"/>
            <a:r>
              <a:rPr lang="en-US" dirty="0" smtClean="0">
                <a:solidFill>
                  <a:srgbClr val="663300"/>
                </a:solidFill>
              </a:rPr>
              <a:t>Have the participants break into groups of 3-4 that correspond to their work units if possible. </a:t>
            </a:r>
          </a:p>
          <a:p>
            <a:pPr lvl="1" eaLnBrk="1" hangingPunct="1"/>
            <a:r>
              <a:rPr lang="en-US" dirty="0" smtClean="0">
                <a:solidFill>
                  <a:srgbClr val="663300"/>
                </a:solidFill>
              </a:rPr>
              <a:t>Have the groups read through the questions and answer them. Depending on the amount of time, you may want to assign questions to different groups so that all the questions are addressed. </a:t>
            </a:r>
          </a:p>
          <a:p>
            <a:pPr lvl="1" eaLnBrk="1" hangingPunct="1"/>
            <a:r>
              <a:rPr lang="en-US" dirty="0" smtClean="0">
                <a:solidFill>
                  <a:srgbClr val="663300"/>
                </a:solidFill>
              </a:rPr>
              <a:t>Circulate through the room and answer questions as needed.</a:t>
            </a:r>
          </a:p>
          <a:p>
            <a:pPr lvl="1" eaLnBrk="1" hangingPunct="1"/>
            <a:r>
              <a:rPr lang="en-US" dirty="0" smtClean="0">
                <a:solidFill>
                  <a:srgbClr val="663300"/>
                </a:solidFill>
              </a:rPr>
              <a:t>Bring the group together and review the questions in order. Ask the groups to summarize their answers to the questions.</a:t>
            </a:r>
          </a:p>
          <a:p>
            <a:pPr lvl="1" eaLnBrk="1" hangingPunct="1"/>
            <a:r>
              <a:rPr lang="en-US" dirty="0" smtClean="0">
                <a:solidFill>
                  <a:srgbClr val="663300"/>
                </a:solidFill>
              </a:rPr>
              <a:t>Add other relevant information as needed.</a:t>
            </a:r>
          </a:p>
          <a:p>
            <a:pPr lvl="1" eaLnBrk="1" hangingPunct="1"/>
            <a:r>
              <a:rPr lang="en-US" dirty="0" smtClean="0">
                <a:solidFill>
                  <a:srgbClr val="663300"/>
                </a:solidFill>
              </a:rPr>
              <a:t>You may not get through all the questions, but inform the group that they will be working through all these issues as the teamwork initiatives are implemented in the nursing home. Note where actions have already been implemented and update people on the status as appropriate.</a:t>
            </a:r>
          </a:p>
        </p:txBody>
      </p:sp>
      <p:pic>
        <p:nvPicPr>
          <p:cNvPr id="18438" name="Picture 18"/>
          <p:cNvPicPr>
            <a:picLocks noChangeAspect="1" noChangeArrowheads="1"/>
          </p:cNvPicPr>
          <p:nvPr/>
        </p:nvPicPr>
        <p:blipFill>
          <a:blip r:embed="rId4" cstate="print"/>
          <a:srcRect/>
          <a:stretch>
            <a:fillRect/>
          </a:stretch>
        </p:blipFill>
        <p:spPr bwMode="auto">
          <a:xfrm>
            <a:off x="381000" y="838200"/>
            <a:ext cx="304800" cy="201613"/>
          </a:xfrm>
          <a:prstGeom prst="rect">
            <a:avLst/>
          </a:prstGeom>
          <a:noFill/>
          <a:ln w="9525">
            <a:noFill/>
            <a:miter lim="800000"/>
            <a:headEnd/>
            <a:tailEnd/>
          </a:ln>
        </p:spPr>
      </p:pic>
      <p:sp>
        <p:nvSpPr>
          <p:cNvPr id="18439" name="Rectangle 27"/>
          <p:cNvSpPr>
            <a:spLocks noChangeArrowheads="1"/>
          </p:cNvSpPr>
          <p:nvPr/>
        </p:nvSpPr>
        <p:spPr bwMode="auto">
          <a:xfrm>
            <a:off x="5092700" y="2514600"/>
            <a:ext cx="1447800" cy="228600"/>
          </a:xfrm>
          <a:prstGeom prst="rect">
            <a:avLst/>
          </a:prstGeom>
          <a:noFill/>
          <a:ln w="9525" algn="ctr">
            <a:noFill/>
            <a:miter lim="800000"/>
            <a:headEnd/>
            <a:tailEnd/>
          </a:ln>
          <a:effectLst/>
        </p:spPr>
        <p:txBody>
          <a:bodyPr rIns="0"/>
          <a:lstStyle/>
          <a:p>
            <a:pPr>
              <a:spcBef>
                <a:spcPct val="50000"/>
              </a:spcBef>
              <a:tabLst>
                <a:tab pos="285750" algn="l"/>
              </a:tabLst>
            </a:pPr>
            <a:r>
              <a:rPr lang="en-US" sz="1200" b="1">
                <a:solidFill>
                  <a:srgbClr val="333399"/>
                </a:solidFill>
              </a:rPr>
              <a:t>	TIME:</a:t>
            </a:r>
          </a:p>
          <a:p>
            <a:pPr>
              <a:spcBef>
                <a:spcPct val="50000"/>
              </a:spcBef>
              <a:tabLst>
                <a:tab pos="285750" algn="l"/>
              </a:tabLst>
            </a:pPr>
            <a:r>
              <a:rPr lang="en-US" sz="1200">
                <a:solidFill>
                  <a:srgbClr val="333399"/>
                </a:solidFill>
              </a:rPr>
              <a:t>	60 minutes</a:t>
            </a:r>
          </a:p>
        </p:txBody>
      </p:sp>
      <p:sp>
        <p:nvSpPr>
          <p:cNvPr id="18440" name="Rectangle 28" descr="MATERIALS:  Team Structure Exercise #1 Sheet &#10;"/>
          <p:cNvSpPr>
            <a:spLocks noChangeArrowheads="1"/>
          </p:cNvSpPr>
          <p:nvPr/>
        </p:nvSpPr>
        <p:spPr bwMode="auto">
          <a:xfrm>
            <a:off x="5092700" y="3352800"/>
            <a:ext cx="1447800" cy="228600"/>
          </a:xfrm>
          <a:prstGeom prst="rect">
            <a:avLst/>
          </a:prstGeom>
          <a:noFill/>
          <a:ln w="9525" algn="ctr">
            <a:noFill/>
            <a:miter lim="800000"/>
            <a:headEnd/>
            <a:tailEnd/>
          </a:ln>
          <a:effectLst/>
        </p:spPr>
        <p:txBody>
          <a:bodyPr rIns="0"/>
          <a:lstStyle/>
          <a:p>
            <a:pPr>
              <a:spcBef>
                <a:spcPct val="50000"/>
              </a:spcBef>
              <a:tabLst>
                <a:tab pos="285750" algn="l"/>
              </a:tabLst>
            </a:pPr>
            <a:r>
              <a:rPr lang="en-US" sz="1200">
                <a:solidFill>
                  <a:srgbClr val="333399"/>
                </a:solidFill>
              </a:rPr>
              <a:t>	</a:t>
            </a:r>
            <a:r>
              <a:rPr lang="en-US" sz="1200" b="1">
                <a:solidFill>
                  <a:srgbClr val="333399"/>
                </a:solidFill>
              </a:rPr>
              <a:t>MATERIALS:</a:t>
            </a:r>
          </a:p>
          <a:p>
            <a:pPr marL="169863" lvl="1" indent="-168275">
              <a:spcBef>
                <a:spcPct val="50000"/>
              </a:spcBef>
              <a:buFontTx/>
              <a:buChar char="•"/>
              <a:tabLst>
                <a:tab pos="285750" algn="l"/>
              </a:tabLst>
            </a:pPr>
            <a:r>
              <a:rPr lang="en-US" sz="1200">
                <a:solidFill>
                  <a:srgbClr val="333399"/>
                </a:solidFill>
              </a:rPr>
              <a:t>Sizing up the Iceberg Exercise Sheet </a:t>
            </a:r>
          </a:p>
        </p:txBody>
      </p:sp>
      <p:pic>
        <p:nvPicPr>
          <p:cNvPr id="18441" name="Picture 29"/>
          <p:cNvPicPr>
            <a:picLocks noChangeAspect="1" noChangeArrowheads="1"/>
          </p:cNvPicPr>
          <p:nvPr/>
        </p:nvPicPr>
        <p:blipFill>
          <a:blip r:embed="rId5" cstate="print"/>
          <a:srcRect/>
          <a:stretch>
            <a:fillRect/>
          </a:stretch>
        </p:blipFill>
        <p:spPr bwMode="auto">
          <a:xfrm>
            <a:off x="5205413" y="3335338"/>
            <a:ext cx="136525" cy="273050"/>
          </a:xfrm>
          <a:prstGeom prst="rect">
            <a:avLst/>
          </a:prstGeom>
          <a:noFill/>
          <a:ln w="9525">
            <a:noFill/>
            <a:miter lim="800000"/>
            <a:headEnd/>
            <a:tailEnd/>
          </a:ln>
        </p:spPr>
      </p:pic>
      <p:pic>
        <p:nvPicPr>
          <p:cNvPr id="18442" name="Picture 30"/>
          <p:cNvPicPr preferRelativeResize="0">
            <a:picLocks noChangeAspect="1" noChangeArrowheads="1"/>
          </p:cNvPicPr>
          <p:nvPr/>
        </p:nvPicPr>
        <p:blipFill>
          <a:blip r:embed="rId6" cstate="print"/>
          <a:srcRect/>
          <a:stretch>
            <a:fillRect/>
          </a:stretch>
        </p:blipFill>
        <p:spPr bwMode="auto">
          <a:xfrm>
            <a:off x="5168900" y="2552700"/>
            <a:ext cx="209550" cy="228600"/>
          </a:xfrm>
          <a:prstGeom prst="rect">
            <a:avLst/>
          </a:prstGeom>
          <a:noFill/>
          <a:ln w="9525">
            <a:noFill/>
            <a:miter lim="800000"/>
            <a:headEnd/>
            <a:tailEnd/>
          </a:ln>
        </p:spPr>
      </p:pic>
      <p:sp>
        <p:nvSpPr>
          <p:cNvPr id="18443" name="Text Box 48"/>
          <p:cNvSpPr txBox="1">
            <a:spLocks noChangeArrowheads="1"/>
          </p:cNvSpPr>
          <p:nvPr/>
        </p:nvSpPr>
        <p:spPr bwMode="auto">
          <a:xfrm>
            <a:off x="4114800" y="8534400"/>
            <a:ext cx="914400" cy="228600"/>
          </a:xfrm>
          <a:prstGeom prst="rect">
            <a:avLst/>
          </a:prstGeom>
          <a:noFill/>
          <a:ln w="9525">
            <a:noFill/>
            <a:miter lim="800000"/>
            <a:headEnd/>
            <a:tailEnd/>
          </a:ln>
          <a:effectLst/>
        </p:spPr>
        <p:txBody>
          <a:bodyPr>
            <a:spAutoFit/>
          </a:bodyPr>
          <a:lstStyle/>
          <a:p>
            <a:pPr algn="r">
              <a:spcBef>
                <a:spcPct val="50000"/>
              </a:spcBef>
            </a:pPr>
            <a:r>
              <a:rPr lang="en-US" sz="900"/>
              <a:t>Continued…</a:t>
            </a:r>
          </a:p>
        </p:txBody>
      </p:sp>
      <p:pic>
        <p:nvPicPr>
          <p:cNvPr id="18444" name="Picture 57"/>
          <p:cNvPicPr>
            <a:picLocks noChangeAspect="1" noChangeArrowheads="1"/>
          </p:cNvPicPr>
          <p:nvPr/>
        </p:nvPicPr>
        <p:blipFill>
          <a:blip r:embed="rId7"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19"/>
          <p:cNvGrpSpPr>
            <a:grpSpLocks/>
          </p:cNvGrpSpPr>
          <p:nvPr/>
        </p:nvGrpSpPr>
        <p:grpSpPr bwMode="auto">
          <a:xfrm>
            <a:off x="0" y="152400"/>
            <a:ext cx="6858000" cy="533400"/>
            <a:chOff x="0" y="4512"/>
            <a:chExt cx="4320" cy="336"/>
          </a:xfrm>
        </p:grpSpPr>
        <p:sp>
          <p:nvSpPr>
            <p:cNvPr id="19464" name="Line 20"/>
            <p:cNvSpPr>
              <a:spLocks noChangeShapeType="1"/>
            </p:cNvSpPr>
            <p:nvPr/>
          </p:nvSpPr>
          <p:spPr bwMode="auto">
            <a:xfrm>
              <a:off x="0" y="4848"/>
              <a:ext cx="4320" cy="0"/>
            </a:xfrm>
            <a:prstGeom prst="line">
              <a:avLst/>
            </a:prstGeom>
            <a:noFill/>
            <a:ln w="9525">
              <a:solidFill>
                <a:srgbClr val="C7C397"/>
              </a:solidFill>
              <a:round/>
              <a:headEnd/>
              <a:tailEnd/>
            </a:ln>
            <a:effectLst/>
          </p:spPr>
          <p:txBody>
            <a:bodyPr/>
            <a:lstStyle/>
            <a:p>
              <a:endParaRPr lang="en-US"/>
            </a:p>
          </p:txBody>
        </p:sp>
        <p:sp>
          <p:nvSpPr>
            <p:cNvPr id="19465" name="Line 21"/>
            <p:cNvSpPr>
              <a:spLocks noChangeShapeType="1"/>
            </p:cNvSpPr>
            <p:nvPr/>
          </p:nvSpPr>
          <p:spPr bwMode="auto">
            <a:xfrm>
              <a:off x="0" y="4512"/>
              <a:ext cx="4320" cy="0"/>
            </a:xfrm>
            <a:prstGeom prst="line">
              <a:avLst/>
            </a:prstGeom>
            <a:noFill/>
            <a:ln w="9525">
              <a:solidFill>
                <a:srgbClr val="C7C397"/>
              </a:solidFill>
              <a:round/>
              <a:headEnd/>
              <a:tailEnd/>
            </a:ln>
            <a:effectLst/>
          </p:spPr>
          <p:txBody>
            <a:bodyPr/>
            <a:lstStyle/>
            <a:p>
              <a:endParaRPr lang="en-US"/>
            </a:p>
          </p:txBody>
        </p:sp>
        <p:sp>
          <p:nvSpPr>
            <p:cNvPr id="19466" name="Rectangle 22"/>
            <p:cNvSpPr>
              <a:spLocks noChangeArrowheads="1"/>
            </p:cNvSpPr>
            <p:nvPr/>
          </p:nvSpPr>
          <p:spPr bwMode="auto">
            <a:xfrm>
              <a:off x="1152" y="4512"/>
              <a:ext cx="3168" cy="336"/>
            </a:xfrm>
            <a:prstGeom prst="rect">
              <a:avLst/>
            </a:prstGeom>
            <a:solidFill>
              <a:srgbClr val="C7C397"/>
            </a:solidFill>
            <a:ln w="9525">
              <a:noFill/>
              <a:miter lim="800000"/>
              <a:headEnd/>
              <a:tailEnd/>
            </a:ln>
            <a:effectLst/>
          </p:spPr>
          <p:txBody>
            <a:bodyPr wrap="none" anchor="ctr"/>
            <a:lstStyle/>
            <a:p>
              <a:endParaRPr lang="en-US"/>
            </a:p>
          </p:txBody>
        </p:sp>
        <p:pic>
          <p:nvPicPr>
            <p:cNvPr id="19467" name="Picture 23"/>
            <p:cNvPicPr preferRelativeResize="0">
              <a:picLocks noChangeAspect="1" noChangeArrowheads="1"/>
            </p:cNvPicPr>
            <p:nvPr/>
          </p:nvPicPr>
          <p:blipFill>
            <a:blip r:embed="rId3" cstate="print"/>
            <a:srcRect/>
            <a:stretch>
              <a:fillRect/>
            </a:stretch>
          </p:blipFill>
          <p:spPr bwMode="auto">
            <a:xfrm>
              <a:off x="1248" y="4560"/>
              <a:ext cx="220" cy="233"/>
            </a:xfrm>
            <a:prstGeom prst="rect">
              <a:avLst/>
            </a:prstGeom>
            <a:noFill/>
            <a:ln w="9525">
              <a:noFill/>
              <a:miter lim="800000"/>
              <a:headEnd/>
              <a:tailEnd/>
            </a:ln>
          </p:spPr>
        </p:pic>
        <p:sp>
          <p:nvSpPr>
            <p:cNvPr id="19468" name="Rectangle 24"/>
            <p:cNvSpPr>
              <a:spLocks noChangeArrowheads="1"/>
            </p:cNvSpPr>
            <p:nvPr/>
          </p:nvSpPr>
          <p:spPr bwMode="auto">
            <a:xfrm>
              <a:off x="0" y="4512"/>
              <a:ext cx="192" cy="336"/>
            </a:xfrm>
            <a:prstGeom prst="rect">
              <a:avLst/>
            </a:prstGeom>
            <a:solidFill>
              <a:srgbClr val="C7C397"/>
            </a:solidFill>
            <a:ln w="9525">
              <a:noFill/>
              <a:miter lim="800000"/>
              <a:headEnd/>
              <a:tailEnd/>
            </a:ln>
            <a:effectLst/>
          </p:spPr>
          <p:txBody>
            <a:bodyPr wrap="none" anchor="ctr"/>
            <a:lstStyle/>
            <a:p>
              <a:endParaRPr lang="en-US"/>
            </a:p>
          </p:txBody>
        </p:sp>
        <p:sp>
          <p:nvSpPr>
            <p:cNvPr id="19469" name="Line 25"/>
            <p:cNvSpPr>
              <a:spLocks noChangeShapeType="1"/>
            </p:cNvSpPr>
            <p:nvPr/>
          </p:nvSpPr>
          <p:spPr bwMode="auto">
            <a:xfrm>
              <a:off x="0" y="4848"/>
              <a:ext cx="4320" cy="0"/>
            </a:xfrm>
            <a:prstGeom prst="line">
              <a:avLst/>
            </a:prstGeom>
            <a:noFill/>
            <a:ln w="9525">
              <a:solidFill>
                <a:srgbClr val="C7C397"/>
              </a:solidFill>
              <a:round/>
              <a:headEnd/>
              <a:tailEnd/>
            </a:ln>
            <a:effectLst/>
          </p:spPr>
          <p:txBody>
            <a:bodyPr/>
            <a:lstStyle/>
            <a:p>
              <a:endParaRPr lang="en-US"/>
            </a:p>
          </p:txBody>
        </p:sp>
        <p:sp>
          <p:nvSpPr>
            <p:cNvPr id="19470" name="Line 26"/>
            <p:cNvSpPr>
              <a:spLocks noChangeShapeType="1"/>
            </p:cNvSpPr>
            <p:nvPr/>
          </p:nvSpPr>
          <p:spPr bwMode="auto">
            <a:xfrm>
              <a:off x="0" y="4512"/>
              <a:ext cx="4320" cy="0"/>
            </a:xfrm>
            <a:prstGeom prst="line">
              <a:avLst/>
            </a:prstGeom>
            <a:noFill/>
            <a:ln w="9525">
              <a:solidFill>
                <a:srgbClr val="C7C397"/>
              </a:solidFill>
              <a:round/>
              <a:headEnd/>
              <a:tailEnd/>
            </a:ln>
            <a:effectLst/>
          </p:spPr>
          <p:txBody>
            <a:bodyPr/>
            <a:lstStyle/>
            <a:p>
              <a:endParaRPr lang="en-US"/>
            </a:p>
          </p:txBody>
        </p:sp>
      </p:grpSp>
      <p:sp>
        <p:nvSpPr>
          <p:cNvPr id="19459" name="Rectangle 15"/>
          <p:cNvSpPr>
            <a:spLocks noGrp="1" noChangeArrowheads="1"/>
          </p:cNvSpPr>
          <p:nvPr>
            <p:ph type="title"/>
          </p:nvPr>
        </p:nvSpPr>
        <p:spPr>
          <a:xfrm>
            <a:off x="2362200" y="228600"/>
            <a:ext cx="3962400" cy="457200"/>
          </a:xfrm>
        </p:spPr>
        <p:txBody>
          <a:bodyPr/>
          <a:lstStyle/>
          <a:p>
            <a:pPr eaLnBrk="1" hangingPunct="1"/>
            <a:r>
              <a:rPr lang="en-US" smtClean="0"/>
              <a:t>EXERCISE: SIZING UP THE ICEBERG (continued)</a:t>
            </a:r>
          </a:p>
        </p:txBody>
      </p:sp>
      <p:sp>
        <p:nvSpPr>
          <p:cNvPr id="19460" name="Rectangle 16"/>
          <p:cNvSpPr>
            <a:spLocks noGrp="1" noChangeArrowheads="1"/>
          </p:cNvSpPr>
          <p:nvPr>
            <p:ph type="body" idx="1"/>
          </p:nvPr>
        </p:nvSpPr>
        <p:spPr/>
        <p:txBody>
          <a:bodyPr/>
          <a:lstStyle/>
          <a:p>
            <a:pPr marL="228600" indent="-228600" eaLnBrk="1" hangingPunct="1"/>
            <a:r>
              <a:rPr lang="en-US" b="1" dirty="0" smtClean="0"/>
              <a:t>	DISCUSSION:</a:t>
            </a:r>
          </a:p>
          <a:p>
            <a:pPr marL="228600" indent="-228600" eaLnBrk="1" hangingPunct="1">
              <a:buFontTx/>
              <a:buChar char="•"/>
            </a:pPr>
            <a:r>
              <a:rPr lang="en-US" dirty="0" smtClean="0"/>
              <a:t>Do you have a “Fred” in your nursing home? If so, how is this person treated?</a:t>
            </a:r>
          </a:p>
          <a:p>
            <a:pPr marL="228600" indent="-228600" eaLnBrk="1" hangingPunct="1"/>
            <a:r>
              <a:rPr lang="en-US" b="1" dirty="0" smtClean="0"/>
              <a:t>Step 1: A Sense of Urgency</a:t>
            </a:r>
          </a:p>
          <a:p>
            <a:pPr marL="230188" lvl="1" indent="-228600" eaLnBrk="1" hangingPunct="1"/>
            <a:r>
              <a:rPr lang="en-US" dirty="0" smtClean="0"/>
              <a:t>What information do you have that may indicate a need for change in your nursing home?</a:t>
            </a:r>
          </a:p>
          <a:p>
            <a:pPr marL="230188" lvl="1" indent="-228600" eaLnBrk="1" hangingPunct="1"/>
            <a:r>
              <a:rPr lang="en-US" dirty="0" smtClean="0"/>
              <a:t>Where else might you look for “hidden” information?</a:t>
            </a:r>
          </a:p>
          <a:p>
            <a:pPr marL="230188" lvl="1" indent="-228600" eaLnBrk="1" hangingPunct="1"/>
            <a:r>
              <a:rPr lang="en-US" dirty="0" smtClean="0"/>
              <a:t>In the story, Fred took Alice to see and experience the potential dangers for herself. How would you do that in your nursing home?</a:t>
            </a:r>
          </a:p>
          <a:p>
            <a:pPr marL="230188" lvl="1" indent="-228600" eaLnBrk="1" hangingPunct="1"/>
            <a:r>
              <a:rPr lang="en-US" dirty="0" smtClean="0"/>
              <a:t>Have you ever known a “</a:t>
            </a:r>
            <a:r>
              <a:rPr lang="en-US" dirty="0" err="1" smtClean="0"/>
              <a:t>Nono</a:t>
            </a:r>
            <a:r>
              <a:rPr lang="en-US" dirty="0" smtClean="0"/>
              <a:t>?” What impact has that person had on change in your nursing home?</a:t>
            </a:r>
          </a:p>
          <a:p>
            <a:pPr marL="230188" lvl="1" indent="-228600" eaLnBrk="1" hangingPunct="1"/>
            <a:r>
              <a:rPr lang="en-US" dirty="0" smtClean="0"/>
              <a:t>How is the need for change communicated in your nursing home? What do you think is the most appropriate way to communicate the need for change? </a:t>
            </a:r>
          </a:p>
          <a:p>
            <a:pPr marL="230188" lvl="1" indent="-228600" eaLnBrk="1" hangingPunct="1"/>
            <a:r>
              <a:rPr lang="en-US" dirty="0" smtClean="0"/>
              <a:t>What can you do to create a sense of urgency for change in the nursing home?</a:t>
            </a:r>
          </a:p>
          <a:p>
            <a:pPr marL="228600" indent="-228600" eaLnBrk="1" hangingPunct="1"/>
            <a:r>
              <a:rPr lang="en-US" b="1" dirty="0" smtClean="0"/>
              <a:t>Step 2: The Guiding Team</a:t>
            </a:r>
          </a:p>
          <a:p>
            <a:pPr marL="230188" lvl="1" indent="-228600" eaLnBrk="1" hangingPunct="1"/>
            <a:r>
              <a:rPr lang="en-US" dirty="0" smtClean="0"/>
              <a:t>What characteristics would you look for in a team to guide change in your nursing home?</a:t>
            </a:r>
          </a:p>
          <a:p>
            <a:pPr marL="230188" lvl="1" indent="-228600" eaLnBrk="1" hangingPunct="1"/>
            <a:r>
              <a:rPr lang="en-US" dirty="0" smtClean="0"/>
              <a:t>What do you think is the most crucial thing to enable this guiding team to truly function as a team?</a:t>
            </a:r>
          </a:p>
          <a:p>
            <a:pPr marL="228600" indent="-228600" eaLnBrk="1" hangingPunct="1"/>
            <a:r>
              <a:rPr lang="en-US" b="1" dirty="0" smtClean="0"/>
              <a:t>Step 3: A Change Vision and Strategy</a:t>
            </a:r>
          </a:p>
          <a:p>
            <a:pPr marL="230188" lvl="1" indent="-228600" eaLnBrk="1" hangingPunct="1"/>
            <a:r>
              <a:rPr lang="en-US" dirty="0" smtClean="0"/>
              <a:t>How might you best determine what your change strategy needs to be?</a:t>
            </a:r>
          </a:p>
          <a:p>
            <a:pPr marL="228600" indent="-228600" eaLnBrk="1" hangingPunct="1"/>
            <a:r>
              <a:rPr lang="en-US" b="1" dirty="0" smtClean="0"/>
              <a:t>Step 4: Understanding and Buy-In</a:t>
            </a:r>
          </a:p>
          <a:p>
            <a:pPr marL="230188" lvl="1" indent="-228600" eaLnBrk="1" hangingPunct="1"/>
            <a:r>
              <a:rPr lang="en-US" dirty="0" smtClean="0"/>
              <a:t>How could you best ensure understanding and buy-in of needed changes in your nursing home?</a:t>
            </a:r>
          </a:p>
          <a:p>
            <a:pPr marL="230188" lvl="1" indent="-228600" eaLnBrk="1" hangingPunct="1"/>
            <a:r>
              <a:rPr lang="en-US" dirty="0" smtClean="0"/>
              <a:t>Identify ways to communicate and reinforce change that you believe would be most effective in your nursing home.</a:t>
            </a:r>
          </a:p>
          <a:p>
            <a:pPr marL="228600" indent="-228600" eaLnBrk="1" hangingPunct="1"/>
            <a:endParaRPr lang="en-US" dirty="0" smtClean="0"/>
          </a:p>
          <a:p>
            <a:pPr marL="230188" lvl="1" indent="-228600" eaLnBrk="1" hangingPunct="1"/>
            <a:endParaRPr lang="en-US" dirty="0" smtClean="0"/>
          </a:p>
        </p:txBody>
      </p:sp>
      <p:pic>
        <p:nvPicPr>
          <p:cNvPr id="19461" name="Picture 17"/>
          <p:cNvPicPr>
            <a:picLocks noChangeAspect="1" noChangeArrowheads="1"/>
          </p:cNvPicPr>
          <p:nvPr/>
        </p:nvPicPr>
        <p:blipFill>
          <a:blip r:embed="rId4" cstate="print"/>
          <a:srcRect/>
          <a:stretch>
            <a:fillRect/>
          </a:stretch>
        </p:blipFill>
        <p:spPr bwMode="auto">
          <a:xfrm>
            <a:off x="1905000" y="838200"/>
            <a:ext cx="292100" cy="292100"/>
          </a:xfrm>
          <a:prstGeom prst="rect">
            <a:avLst/>
          </a:prstGeom>
          <a:noFill/>
          <a:ln w="9525">
            <a:noFill/>
            <a:miter lim="800000"/>
            <a:headEnd/>
            <a:tailEnd/>
          </a:ln>
        </p:spPr>
      </p:pic>
      <p:sp>
        <p:nvSpPr>
          <p:cNvPr id="19462" name="Rectangle 18"/>
          <p:cNvSpPr>
            <a:spLocks noChangeArrowheads="1"/>
          </p:cNvSpPr>
          <p:nvPr/>
        </p:nvSpPr>
        <p:spPr bwMode="auto">
          <a:xfrm>
            <a:off x="304800" y="762000"/>
            <a:ext cx="1524000" cy="1981200"/>
          </a:xfrm>
          <a:prstGeom prst="rect">
            <a:avLst/>
          </a:prstGeom>
          <a:solidFill>
            <a:srgbClr val="EDEDE1"/>
          </a:solidFill>
          <a:ln w="9525">
            <a:noFill/>
            <a:miter lim="800000"/>
            <a:headEnd/>
            <a:tailEnd/>
          </a:ln>
          <a:effectLst/>
        </p:spPr>
        <p:txBody>
          <a:bodyPr wrap="none" anchor="ctr"/>
          <a:lstStyle/>
          <a:p>
            <a:pPr algn="ctr"/>
            <a:endParaRPr lang="en-US" sz="1000"/>
          </a:p>
        </p:txBody>
      </p:sp>
      <p:sp>
        <p:nvSpPr>
          <p:cNvPr id="19463" name="Text Box 27"/>
          <p:cNvSpPr txBox="1">
            <a:spLocks noChangeArrowheads="1"/>
          </p:cNvSpPr>
          <p:nvPr/>
        </p:nvSpPr>
        <p:spPr bwMode="auto">
          <a:xfrm>
            <a:off x="5867400" y="8534400"/>
            <a:ext cx="914400" cy="228600"/>
          </a:xfrm>
          <a:prstGeom prst="rect">
            <a:avLst/>
          </a:prstGeom>
          <a:noFill/>
          <a:ln w="9525">
            <a:noFill/>
            <a:miter lim="800000"/>
            <a:headEnd/>
            <a:tailEnd/>
          </a:ln>
          <a:effectLst/>
        </p:spPr>
        <p:txBody>
          <a:bodyPr>
            <a:spAutoFit/>
          </a:bodyPr>
          <a:lstStyle/>
          <a:p>
            <a:pPr algn="r">
              <a:spcBef>
                <a:spcPct val="50000"/>
              </a:spcBef>
            </a:pPr>
            <a:r>
              <a:rPr lang="en-US" sz="900"/>
              <a:t>Continued…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miter lim="800000"/>
            <a:headEnd/>
            <a:tailEnd/>
          </a:ln>
        </p:spPr>
        <p:txBody>
          <a:bodyPr/>
          <a:lstStyle/>
          <a:p>
            <a:fld id="{471F49B1-B5FD-4876-9C30-0DD54D0FCC8E}" type="slidenum">
              <a:rPr lang="en-US" smtClean="0"/>
              <a:pPr/>
              <a:t>18</a:t>
            </a:fld>
            <a:endParaRPr lang="en-US" smtClean="0"/>
          </a:p>
        </p:txBody>
      </p:sp>
      <p:grpSp>
        <p:nvGrpSpPr>
          <p:cNvPr id="20483" name="Group 26"/>
          <p:cNvGrpSpPr>
            <a:grpSpLocks/>
          </p:cNvGrpSpPr>
          <p:nvPr/>
        </p:nvGrpSpPr>
        <p:grpSpPr bwMode="auto">
          <a:xfrm>
            <a:off x="0" y="152400"/>
            <a:ext cx="6858000" cy="533400"/>
            <a:chOff x="0" y="96"/>
            <a:chExt cx="4320" cy="336"/>
          </a:xfrm>
        </p:grpSpPr>
        <p:sp>
          <p:nvSpPr>
            <p:cNvPr id="20489" name="Line 27"/>
            <p:cNvSpPr>
              <a:spLocks noChangeShapeType="1"/>
            </p:cNvSpPr>
            <p:nvPr/>
          </p:nvSpPr>
          <p:spPr bwMode="auto">
            <a:xfrm>
              <a:off x="0" y="432"/>
              <a:ext cx="4320" cy="0"/>
            </a:xfrm>
            <a:prstGeom prst="line">
              <a:avLst/>
            </a:prstGeom>
            <a:noFill/>
            <a:ln w="9525">
              <a:solidFill>
                <a:srgbClr val="C7C397"/>
              </a:solidFill>
              <a:round/>
              <a:headEnd/>
              <a:tailEnd/>
            </a:ln>
            <a:effectLst/>
          </p:spPr>
          <p:txBody>
            <a:bodyPr/>
            <a:lstStyle/>
            <a:p>
              <a:endParaRPr lang="en-US"/>
            </a:p>
          </p:txBody>
        </p:sp>
        <p:sp>
          <p:nvSpPr>
            <p:cNvPr id="20490" name="Line 28"/>
            <p:cNvSpPr>
              <a:spLocks noChangeShapeType="1"/>
            </p:cNvSpPr>
            <p:nvPr/>
          </p:nvSpPr>
          <p:spPr bwMode="auto">
            <a:xfrm>
              <a:off x="0" y="96"/>
              <a:ext cx="4320" cy="0"/>
            </a:xfrm>
            <a:prstGeom prst="line">
              <a:avLst/>
            </a:prstGeom>
            <a:noFill/>
            <a:ln w="9525">
              <a:solidFill>
                <a:srgbClr val="C7C397"/>
              </a:solidFill>
              <a:round/>
              <a:headEnd/>
              <a:tailEnd/>
            </a:ln>
            <a:effectLst/>
          </p:spPr>
          <p:txBody>
            <a:bodyPr/>
            <a:lstStyle/>
            <a:p>
              <a:endParaRPr lang="en-US"/>
            </a:p>
          </p:txBody>
        </p:sp>
        <p:sp>
          <p:nvSpPr>
            <p:cNvPr id="20491" name="Rectangle 29"/>
            <p:cNvSpPr>
              <a:spLocks noChangeArrowheads="1"/>
            </p:cNvSpPr>
            <p:nvPr/>
          </p:nvSpPr>
          <p:spPr bwMode="auto">
            <a:xfrm>
              <a:off x="0" y="96"/>
              <a:ext cx="3168" cy="336"/>
            </a:xfrm>
            <a:prstGeom prst="rect">
              <a:avLst/>
            </a:prstGeom>
            <a:solidFill>
              <a:srgbClr val="C7C397"/>
            </a:solidFill>
            <a:ln w="9525">
              <a:noFill/>
              <a:miter lim="800000"/>
              <a:headEnd/>
              <a:tailEnd/>
            </a:ln>
            <a:effectLst/>
          </p:spPr>
          <p:txBody>
            <a:bodyPr wrap="none" anchor="ctr"/>
            <a:lstStyle/>
            <a:p>
              <a:endParaRPr lang="en-US"/>
            </a:p>
          </p:txBody>
        </p:sp>
        <p:pic>
          <p:nvPicPr>
            <p:cNvPr id="20492" name="Picture 30"/>
            <p:cNvPicPr preferRelativeResize="0">
              <a:picLocks noChangeAspect="1" noChangeArrowheads="1"/>
            </p:cNvPicPr>
            <p:nvPr/>
          </p:nvPicPr>
          <p:blipFill>
            <a:blip r:embed="rId3" cstate="print"/>
            <a:srcRect/>
            <a:stretch>
              <a:fillRect/>
            </a:stretch>
          </p:blipFill>
          <p:spPr bwMode="auto">
            <a:xfrm>
              <a:off x="260" y="144"/>
              <a:ext cx="220" cy="233"/>
            </a:xfrm>
            <a:prstGeom prst="rect">
              <a:avLst/>
            </a:prstGeom>
            <a:noFill/>
            <a:ln w="9525">
              <a:noFill/>
              <a:miter lim="800000"/>
              <a:headEnd/>
              <a:tailEnd/>
            </a:ln>
          </p:spPr>
        </p:pic>
        <p:sp>
          <p:nvSpPr>
            <p:cNvPr id="20493" name="Rectangle 31"/>
            <p:cNvSpPr>
              <a:spLocks noChangeArrowheads="1"/>
            </p:cNvSpPr>
            <p:nvPr/>
          </p:nvSpPr>
          <p:spPr bwMode="auto">
            <a:xfrm>
              <a:off x="4128" y="96"/>
              <a:ext cx="192" cy="336"/>
            </a:xfrm>
            <a:prstGeom prst="rect">
              <a:avLst/>
            </a:prstGeom>
            <a:solidFill>
              <a:srgbClr val="C7C397"/>
            </a:solidFill>
            <a:ln w="9525">
              <a:noFill/>
              <a:miter lim="800000"/>
              <a:headEnd/>
              <a:tailEnd/>
            </a:ln>
            <a:effectLst/>
          </p:spPr>
          <p:txBody>
            <a:bodyPr wrap="none" anchor="ctr"/>
            <a:lstStyle/>
            <a:p>
              <a:endParaRPr lang="en-US"/>
            </a:p>
          </p:txBody>
        </p:sp>
        <p:sp>
          <p:nvSpPr>
            <p:cNvPr id="20494" name="Line 32"/>
            <p:cNvSpPr>
              <a:spLocks noChangeShapeType="1"/>
            </p:cNvSpPr>
            <p:nvPr/>
          </p:nvSpPr>
          <p:spPr bwMode="auto">
            <a:xfrm>
              <a:off x="0" y="432"/>
              <a:ext cx="4320" cy="0"/>
            </a:xfrm>
            <a:prstGeom prst="line">
              <a:avLst/>
            </a:prstGeom>
            <a:noFill/>
            <a:ln w="9525">
              <a:solidFill>
                <a:srgbClr val="C7C397"/>
              </a:solidFill>
              <a:round/>
              <a:headEnd/>
              <a:tailEnd/>
            </a:ln>
            <a:effectLst/>
          </p:spPr>
          <p:txBody>
            <a:bodyPr/>
            <a:lstStyle/>
            <a:p>
              <a:endParaRPr lang="en-US"/>
            </a:p>
          </p:txBody>
        </p:sp>
        <p:sp>
          <p:nvSpPr>
            <p:cNvPr id="20495" name="Line 33"/>
            <p:cNvSpPr>
              <a:spLocks noChangeShapeType="1"/>
            </p:cNvSpPr>
            <p:nvPr/>
          </p:nvSpPr>
          <p:spPr bwMode="auto">
            <a:xfrm>
              <a:off x="0" y="96"/>
              <a:ext cx="4320" cy="0"/>
            </a:xfrm>
            <a:prstGeom prst="line">
              <a:avLst/>
            </a:prstGeom>
            <a:noFill/>
            <a:ln w="9525">
              <a:solidFill>
                <a:srgbClr val="C7C397"/>
              </a:solidFill>
              <a:round/>
              <a:headEnd/>
              <a:tailEnd/>
            </a:ln>
            <a:effectLst/>
          </p:spPr>
          <p:txBody>
            <a:bodyPr/>
            <a:lstStyle/>
            <a:p>
              <a:endParaRPr lang="en-US"/>
            </a:p>
          </p:txBody>
        </p:sp>
      </p:grpSp>
      <p:sp>
        <p:nvSpPr>
          <p:cNvPr id="20484" name="Rectangle 21"/>
          <p:cNvSpPr>
            <a:spLocks noGrp="1" noChangeArrowheads="1"/>
          </p:cNvSpPr>
          <p:nvPr>
            <p:ph type="title"/>
          </p:nvPr>
        </p:nvSpPr>
        <p:spPr>
          <a:xfrm>
            <a:off x="838200" y="290513"/>
            <a:ext cx="4038600" cy="395287"/>
          </a:xfrm>
        </p:spPr>
        <p:txBody>
          <a:bodyPr/>
          <a:lstStyle/>
          <a:p>
            <a:pPr eaLnBrk="1" hangingPunct="1"/>
            <a:r>
              <a:rPr lang="en-US" smtClean="0"/>
              <a:t>EXERCISE: SIZING UP THE ICEBERG (continued)</a:t>
            </a:r>
          </a:p>
        </p:txBody>
      </p:sp>
      <p:sp>
        <p:nvSpPr>
          <p:cNvPr id="20485" name="Rectangle 22"/>
          <p:cNvSpPr>
            <a:spLocks noGrp="1" noChangeArrowheads="1"/>
          </p:cNvSpPr>
          <p:nvPr>
            <p:ph type="body" idx="1"/>
          </p:nvPr>
        </p:nvSpPr>
        <p:spPr/>
        <p:txBody>
          <a:bodyPr/>
          <a:lstStyle/>
          <a:p>
            <a:pPr marL="228600" indent="-228600" eaLnBrk="1" hangingPunct="1"/>
            <a:r>
              <a:rPr lang="en-US" b="1" dirty="0" smtClean="0"/>
              <a:t>	   DISCUSSION:</a:t>
            </a:r>
          </a:p>
          <a:p>
            <a:pPr marL="228600" indent="-228600" eaLnBrk="1" hangingPunct="1"/>
            <a:r>
              <a:rPr lang="en-US" b="1" dirty="0" smtClean="0"/>
              <a:t>Step 5: Fewer Obstacles, More Empowerment</a:t>
            </a:r>
          </a:p>
          <a:p>
            <a:pPr marL="230188" lvl="1" indent="-228600" eaLnBrk="1" hangingPunct="1"/>
            <a:r>
              <a:rPr lang="en-US" dirty="0" smtClean="0"/>
              <a:t>Where might you anticipate and eliminate barriers to change in the nursing home?</a:t>
            </a:r>
          </a:p>
          <a:p>
            <a:pPr marL="230188" lvl="1" indent="-228600" eaLnBrk="1" hangingPunct="1"/>
            <a:r>
              <a:rPr lang="en-US" dirty="0" smtClean="0"/>
              <a:t>What do you believe might be behind people’s resistance to change?</a:t>
            </a:r>
          </a:p>
          <a:p>
            <a:pPr marL="230188" lvl="1" indent="-228600" eaLnBrk="1" hangingPunct="1"/>
            <a:r>
              <a:rPr lang="en-US" dirty="0" smtClean="0"/>
              <a:t>What are the norms of your “colony” that may interfere with change?</a:t>
            </a:r>
          </a:p>
          <a:p>
            <a:pPr marL="228600" indent="-228600" eaLnBrk="1" hangingPunct="1"/>
            <a:r>
              <a:rPr lang="en-US" b="1" dirty="0" smtClean="0"/>
              <a:t>Step 6: Short-Term Wins</a:t>
            </a:r>
          </a:p>
          <a:p>
            <a:pPr marL="230188" lvl="1" indent="-228600" eaLnBrk="1" hangingPunct="1"/>
            <a:r>
              <a:rPr lang="en-US" dirty="0" smtClean="0"/>
              <a:t>Identify examples of successes relative to the changes needed in your nursing home that you have already seen.</a:t>
            </a:r>
          </a:p>
          <a:p>
            <a:pPr marL="230188" lvl="1" indent="-228600" eaLnBrk="1" hangingPunct="1"/>
            <a:r>
              <a:rPr lang="en-US" dirty="0" smtClean="0"/>
              <a:t>What could you do to reinforce success? (Remember the festival at the school?)</a:t>
            </a:r>
          </a:p>
          <a:p>
            <a:pPr marL="228600" indent="-228600" eaLnBrk="1" hangingPunct="1"/>
            <a:r>
              <a:rPr lang="en-US" b="1" dirty="0" smtClean="0"/>
              <a:t>Step 7: Not Letting Up</a:t>
            </a:r>
          </a:p>
          <a:p>
            <a:pPr marL="230188" lvl="1" indent="-228600" eaLnBrk="1" hangingPunct="1"/>
            <a:r>
              <a:rPr lang="en-US" dirty="0" smtClean="0"/>
              <a:t>Describe what you think it will take to really keep change going in your nursing home.</a:t>
            </a:r>
          </a:p>
          <a:p>
            <a:pPr marL="230188" lvl="1" indent="-228600" eaLnBrk="1" hangingPunct="1"/>
            <a:r>
              <a:rPr lang="en-US" dirty="0" smtClean="0"/>
              <a:t>What resources and/or support will people need to implement the needed change?</a:t>
            </a:r>
          </a:p>
          <a:p>
            <a:pPr marL="228600" indent="-228600" eaLnBrk="1" hangingPunct="1"/>
            <a:r>
              <a:rPr lang="en-US" b="1" dirty="0" smtClean="0"/>
              <a:t>Step 8: A New Culture</a:t>
            </a:r>
          </a:p>
          <a:p>
            <a:pPr marL="230188" lvl="1" indent="-228600" eaLnBrk="1" hangingPunct="1"/>
            <a:r>
              <a:rPr lang="en-US" dirty="0" smtClean="0"/>
              <a:t>Describe the new culture that you see for your nursing home. What will the benefits of such a culture be?</a:t>
            </a:r>
          </a:p>
          <a:p>
            <a:pPr marL="228600" indent="-228600" eaLnBrk="1" hangingPunct="1"/>
            <a:endParaRPr lang="en-US" dirty="0" smtClean="0"/>
          </a:p>
          <a:p>
            <a:pPr marL="228600" indent="-228600" eaLnBrk="1" hangingPunct="1"/>
            <a:r>
              <a:rPr lang="en-US" b="1" dirty="0" smtClean="0"/>
              <a:t>	  Instructor Note: </a:t>
            </a:r>
            <a:r>
              <a:rPr lang="en-US" dirty="0" smtClean="0"/>
              <a:t>On John </a:t>
            </a:r>
            <a:r>
              <a:rPr lang="en-US" dirty="0" err="1" smtClean="0"/>
              <a:t>Kotter’s</a:t>
            </a:r>
            <a:r>
              <a:rPr lang="en-US" dirty="0" smtClean="0"/>
              <a:t> Web site www.ouricebergismelting.com, you can purchase change step cards that include questions to help your team get on the same iceberg.</a:t>
            </a:r>
          </a:p>
          <a:p>
            <a:pPr marL="230188" lvl="1" indent="-228600" eaLnBrk="1" hangingPunct="1"/>
            <a:endParaRPr lang="en-US" dirty="0" smtClean="0"/>
          </a:p>
          <a:p>
            <a:pPr marL="228600" indent="-228600" eaLnBrk="1" hangingPunct="1"/>
            <a:endParaRPr lang="en-US" dirty="0" smtClean="0"/>
          </a:p>
        </p:txBody>
      </p:sp>
      <p:pic>
        <p:nvPicPr>
          <p:cNvPr id="20486" name="Picture 23"/>
          <p:cNvPicPr>
            <a:picLocks noChangeAspect="1" noChangeArrowheads="1"/>
          </p:cNvPicPr>
          <p:nvPr/>
        </p:nvPicPr>
        <p:blipFill>
          <a:blip r:embed="rId4" cstate="print"/>
          <a:srcRect/>
          <a:stretch>
            <a:fillRect/>
          </a:stretch>
        </p:blipFill>
        <p:spPr bwMode="auto">
          <a:xfrm>
            <a:off x="381000" y="838200"/>
            <a:ext cx="292100" cy="292100"/>
          </a:xfrm>
          <a:prstGeom prst="rect">
            <a:avLst/>
          </a:prstGeom>
          <a:noFill/>
          <a:ln w="9525">
            <a:noFill/>
            <a:miter lim="800000"/>
            <a:headEnd/>
            <a:tailEnd/>
          </a:ln>
        </p:spPr>
      </p:pic>
      <p:pic>
        <p:nvPicPr>
          <p:cNvPr id="20487" name="Picture 24"/>
          <p:cNvPicPr>
            <a:picLocks noChangeAspect="1" noChangeArrowheads="1"/>
          </p:cNvPicPr>
          <p:nvPr/>
        </p:nvPicPr>
        <p:blipFill>
          <a:blip r:embed="rId5" cstate="print"/>
          <a:srcRect/>
          <a:stretch>
            <a:fillRect/>
          </a:stretch>
        </p:blipFill>
        <p:spPr bwMode="auto">
          <a:xfrm>
            <a:off x="381000" y="6172200"/>
            <a:ext cx="304800" cy="201613"/>
          </a:xfrm>
          <a:prstGeom prst="rect">
            <a:avLst/>
          </a:prstGeom>
          <a:noFill/>
          <a:ln w="9525">
            <a:noFill/>
            <a:miter lim="800000"/>
            <a:headEnd/>
            <a:tailEnd/>
          </a:ln>
        </p:spPr>
      </p:pic>
      <p:sp>
        <p:nvSpPr>
          <p:cNvPr id="20488" name="Rectangle 25"/>
          <p:cNvSpPr>
            <a:spLocks noChangeArrowheads="1"/>
          </p:cNvSpPr>
          <p:nvPr/>
        </p:nvSpPr>
        <p:spPr bwMode="auto">
          <a:xfrm>
            <a:off x="5029200" y="762000"/>
            <a:ext cx="1524000" cy="1981200"/>
          </a:xfrm>
          <a:prstGeom prst="rect">
            <a:avLst/>
          </a:prstGeom>
          <a:solidFill>
            <a:srgbClr val="EDEDE1"/>
          </a:solidFill>
          <a:ln w="9525">
            <a:noFill/>
            <a:miter lim="800000"/>
            <a:headEnd/>
            <a:tailEnd/>
          </a:ln>
          <a:effectLst/>
        </p:spPr>
        <p:txBody>
          <a:bodyPr wrap="none" anchor="ctr"/>
          <a:lstStyle/>
          <a:p>
            <a:pPr algn="ctr"/>
            <a:endParaRPr lang="en-US" sz="1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7"/>
          <p:cNvSpPr>
            <a:spLocks noGrp="1" noChangeArrowheads="1"/>
          </p:cNvSpPr>
          <p:nvPr>
            <p:ph type="title"/>
          </p:nvPr>
        </p:nvSpPr>
        <p:spPr/>
        <p:txBody>
          <a:bodyPr/>
          <a:lstStyle/>
          <a:p>
            <a:pPr eaLnBrk="1" hangingPunct="1"/>
            <a:r>
              <a:rPr lang="en-US" smtClean="0"/>
              <a:t>TEAMWORK ACTIONS</a:t>
            </a:r>
          </a:p>
        </p:txBody>
      </p:sp>
      <p:sp>
        <p:nvSpPr>
          <p:cNvPr id="21507" name="Rectangle 18"/>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Teamwork actions include:</a:t>
            </a:r>
          </a:p>
          <a:p>
            <a:pPr lvl="1" eaLnBrk="1" hangingPunct="1"/>
            <a:r>
              <a:rPr lang="en-US" dirty="0" smtClean="0"/>
              <a:t>Relate the steps of change within your nursing home</a:t>
            </a:r>
          </a:p>
          <a:p>
            <a:pPr lvl="1" eaLnBrk="1" hangingPunct="1"/>
            <a:r>
              <a:rPr lang="en-US" dirty="0" smtClean="0"/>
              <a:t>Within each change step, identify at least one key action to affect your nursing home</a:t>
            </a:r>
          </a:p>
          <a:p>
            <a:pPr marL="0" indent="0" eaLnBrk="1" hangingPunct="1"/>
            <a:r>
              <a:rPr lang="en-US" dirty="0" smtClean="0"/>
              <a:t>“Create a new culture.  Don’t let up – Be relentless.  Empower.”  					John </a:t>
            </a:r>
            <a:r>
              <a:rPr lang="en-US" dirty="0" err="1" smtClean="0"/>
              <a:t>Kotter</a:t>
            </a:r>
            <a:endParaRPr lang="en-US" dirty="0" smtClean="0"/>
          </a:p>
          <a:p>
            <a:pPr marL="0" indent="0" eaLnBrk="1" hangingPunct="1"/>
            <a:endParaRPr lang="en-US" dirty="0" smtClean="0"/>
          </a:p>
          <a:p>
            <a:pPr marL="0" indent="0" eaLnBrk="1" hangingPunct="1"/>
            <a:r>
              <a:rPr lang="en-US" b="1" dirty="0" smtClean="0"/>
              <a:t>       Instructor Note:</a:t>
            </a:r>
            <a:r>
              <a:rPr lang="en-US" dirty="0" smtClean="0"/>
              <a:t> You should revise and customize these as appropriate.</a:t>
            </a:r>
          </a:p>
          <a:p>
            <a:pPr marL="0" indent="0" eaLnBrk="1" hangingPunct="1"/>
            <a:endParaRPr lang="en-US" dirty="0" smtClean="0"/>
          </a:p>
          <a:p>
            <a:pPr marL="0" indent="0" eaLnBrk="1" hangingPunct="1"/>
            <a:r>
              <a:rPr lang="en-US" b="1" dirty="0" smtClean="0"/>
              <a:t>ASK:</a:t>
            </a:r>
          </a:p>
          <a:p>
            <a:pPr marL="0" indent="0" eaLnBrk="1" hangingPunct="1"/>
            <a:r>
              <a:rPr lang="en-US" dirty="0" smtClean="0"/>
              <a:t>What teamwork actions will you begin to implement?</a:t>
            </a:r>
          </a:p>
        </p:txBody>
      </p:sp>
      <p:pic>
        <p:nvPicPr>
          <p:cNvPr id="21508" name="Picture 16"/>
          <p:cNvPicPr>
            <a:picLocks noChangeAspect="1" noChangeArrowheads="1"/>
          </p:cNvPicPr>
          <p:nvPr/>
        </p:nvPicPr>
        <p:blipFill>
          <a:blip r:embed="rId3" cstate="print"/>
          <a:srcRect/>
          <a:stretch>
            <a:fillRect/>
          </a:stretch>
        </p:blipFill>
        <p:spPr bwMode="auto">
          <a:xfrm>
            <a:off x="1905000" y="2895600"/>
            <a:ext cx="304800" cy="201613"/>
          </a:xfrm>
          <a:prstGeom prst="rect">
            <a:avLst/>
          </a:prstGeom>
          <a:noFill/>
          <a:ln w="9525">
            <a:noFill/>
            <a:miter lim="800000"/>
            <a:headEnd/>
            <a:tailEnd/>
          </a:ln>
        </p:spPr>
      </p:pic>
      <p:pic>
        <p:nvPicPr>
          <p:cNvPr id="21509" name="Picture 20"/>
          <p:cNvPicPr>
            <a:picLocks noChangeAspect="1" noChangeArrowheads="1"/>
          </p:cNvPicPr>
          <p:nvPr/>
        </p:nvPicPr>
        <p:blipFill>
          <a:blip r:embed="rId4"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a:ln>
            <a:miter lim="800000"/>
            <a:headEnd/>
            <a:tailEnd/>
          </a:ln>
        </p:spPr>
        <p:txBody>
          <a:bodyPr/>
          <a:lstStyle/>
          <a:p>
            <a:fld id="{C14E270E-E9C9-41D1-9F19-3607C5642AAD}" type="slidenum">
              <a:rPr lang="en-US" smtClean="0"/>
              <a:pPr/>
              <a:t>2</a:t>
            </a:fld>
            <a:endParaRPr lang="en-US" smtClean="0"/>
          </a:p>
        </p:txBody>
      </p:sp>
      <p:sp>
        <p:nvSpPr>
          <p:cNvPr id="4099" name="Rectangle 31"/>
          <p:cNvSpPr>
            <a:spLocks noGrp="1" noChangeArrowheads="1"/>
          </p:cNvSpPr>
          <p:nvPr>
            <p:ph type="title"/>
          </p:nvPr>
        </p:nvSpPr>
        <p:spPr/>
        <p:txBody>
          <a:bodyPr/>
          <a:lstStyle/>
          <a:p>
            <a:pPr eaLnBrk="1" hangingPunct="1"/>
            <a:r>
              <a:rPr lang="en-US" smtClean="0"/>
              <a:t>OBJECTIVES </a:t>
            </a:r>
          </a:p>
        </p:txBody>
      </p:sp>
      <p:sp>
        <p:nvSpPr>
          <p:cNvPr id="4100" name="Rectangle 32"/>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Pursuit of the goal for the safest and highest quality health care requires optimization of a complex and integrated delivery system that includes people and processes. To achieve this goal, the medical profession must evolve and adapt, using both new approaches and tools. These will include such process techniques as systems analysis, process analysis and reengineering, and individual skill training in improving communications.</a:t>
            </a:r>
          </a:p>
          <a:p>
            <a:pPr marL="0" indent="0" eaLnBrk="1" hangingPunct="1"/>
            <a:r>
              <a:rPr lang="en-US" dirty="0" smtClean="0"/>
              <a:t>The adaptation necessary to achieve this goal will therefore require change, including recognizing the need for change, developing a culture that will accept change, and fostering actual change in individuals’ approach to the health care delivery process. Paramount in this effort is institutionalizing the concept that health care is delivered not by a series of people but by a coordinated health care team whose techniques and goals must be understood and aligned within a system.</a:t>
            </a:r>
          </a:p>
          <a:p>
            <a:pPr marL="0" indent="0" eaLnBrk="1" hangingPunct="1"/>
            <a:r>
              <a:rPr lang="en-US" dirty="0" smtClean="0"/>
              <a:t>This module will help guide you through the phases and steps necessary for your nursing home to successfully change its culture.</a:t>
            </a:r>
          </a:p>
          <a:p>
            <a:pPr marL="0" indent="0" eaLnBrk="1" hangingPunct="1"/>
            <a:r>
              <a:rPr lang="en-US" dirty="0" smtClean="0"/>
              <a:t>In this module, we will: </a:t>
            </a:r>
          </a:p>
          <a:p>
            <a:pPr lvl="1" eaLnBrk="1" hangingPunct="1"/>
            <a:r>
              <a:rPr lang="en-US" dirty="0" smtClean="0"/>
              <a:t>Identify and discuss the Eight Steps of Change</a:t>
            </a:r>
          </a:p>
          <a:p>
            <a:pPr lvl="1" eaLnBrk="1" hangingPunct="1"/>
            <a:r>
              <a:rPr lang="en-US" dirty="0" smtClean="0"/>
              <a:t>Describe the actions required to set the stage for organizational change</a:t>
            </a:r>
          </a:p>
          <a:p>
            <a:pPr lvl="1" eaLnBrk="1" hangingPunct="1"/>
            <a:r>
              <a:rPr lang="en-US" dirty="0" smtClean="0"/>
              <a:t>Identify ways to empower team members to change</a:t>
            </a:r>
          </a:p>
          <a:p>
            <a:pPr lvl="1" eaLnBrk="1" hangingPunct="1"/>
            <a:r>
              <a:rPr lang="en-US" dirty="0" smtClean="0"/>
              <a:t>Discuss what is involved in creating a new culture</a:t>
            </a:r>
          </a:p>
          <a:p>
            <a:pPr lvl="1" eaLnBrk="1" hangingPunct="1"/>
            <a:r>
              <a:rPr lang="en-US" dirty="0" smtClean="0"/>
              <a:t>Begin planning for the change in the nursing home</a:t>
            </a:r>
          </a:p>
          <a:p>
            <a:pPr marL="0" indent="0" eaLnBrk="1" hangingPunct="1"/>
            <a:r>
              <a:rPr lang="en-US" dirty="0" smtClean="0"/>
              <a:t>	</a:t>
            </a:r>
          </a:p>
        </p:txBody>
      </p:sp>
      <p:sp>
        <p:nvSpPr>
          <p:cNvPr id="4101" name="Rectangle 13" descr="Time:  45 minutes"/>
          <p:cNvSpPr>
            <a:spLocks noChangeArrowheads="1"/>
          </p:cNvSpPr>
          <p:nvPr/>
        </p:nvSpPr>
        <p:spPr bwMode="auto">
          <a:xfrm>
            <a:off x="5029200" y="2514600"/>
            <a:ext cx="1447800" cy="228600"/>
          </a:xfrm>
          <a:prstGeom prst="rect">
            <a:avLst/>
          </a:prstGeom>
          <a:noFill/>
          <a:ln w="9525" algn="ctr">
            <a:noFill/>
            <a:miter lim="800000"/>
            <a:headEnd/>
            <a:tailEnd/>
          </a:ln>
          <a:effectLst/>
        </p:spPr>
        <p:txBody>
          <a:bodyPr rIns="0"/>
          <a:lstStyle/>
          <a:p>
            <a:pPr>
              <a:spcBef>
                <a:spcPct val="50000"/>
              </a:spcBef>
              <a:tabLst>
                <a:tab pos="285750" algn="l"/>
              </a:tabLst>
            </a:pPr>
            <a:r>
              <a:rPr lang="en-US" sz="1200" b="1">
                <a:solidFill>
                  <a:srgbClr val="333399"/>
                </a:solidFill>
              </a:rPr>
              <a:t>	MODULE 	TIME:</a:t>
            </a:r>
          </a:p>
          <a:p>
            <a:pPr>
              <a:spcBef>
                <a:spcPct val="50000"/>
              </a:spcBef>
              <a:tabLst>
                <a:tab pos="285750" algn="l"/>
              </a:tabLst>
            </a:pPr>
            <a:r>
              <a:rPr lang="en-US" sz="1200">
                <a:solidFill>
                  <a:srgbClr val="333399"/>
                </a:solidFill>
              </a:rPr>
              <a:t>2 hours 15 minutes</a:t>
            </a:r>
          </a:p>
        </p:txBody>
      </p:sp>
      <p:pic>
        <p:nvPicPr>
          <p:cNvPr id="4102" name="Picture 11"/>
          <p:cNvPicPr>
            <a:picLocks noChangeAspect="1" noChangeArrowheads="1"/>
          </p:cNvPicPr>
          <p:nvPr/>
        </p:nvPicPr>
        <p:blipFill>
          <a:blip r:embed="rId3" cstate="print"/>
          <a:srcRect/>
          <a:stretch>
            <a:fillRect/>
          </a:stretch>
        </p:blipFill>
        <p:spPr bwMode="auto">
          <a:xfrm>
            <a:off x="5105400" y="2563813"/>
            <a:ext cx="209550" cy="228600"/>
          </a:xfrm>
          <a:prstGeom prst="rect">
            <a:avLst/>
          </a:prstGeom>
          <a:noFill/>
          <a:ln w="9525">
            <a:noFill/>
            <a:miter lim="800000"/>
            <a:headEnd/>
            <a:tailEnd/>
          </a:ln>
        </p:spPr>
      </p:pic>
      <p:pic>
        <p:nvPicPr>
          <p:cNvPr id="4103" name="Picture 40"/>
          <p:cNvPicPr>
            <a:picLocks noChangeAspect="1" noChangeArrowheads="1"/>
          </p:cNvPicPr>
          <p:nvPr/>
        </p:nvPicPr>
        <p:blipFill>
          <a:blip r:embed="rId4"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a:noFill/>
          <a:ln>
            <a:miter lim="800000"/>
            <a:headEnd/>
            <a:tailEnd/>
          </a:ln>
        </p:spPr>
        <p:txBody>
          <a:bodyPr/>
          <a:lstStyle/>
          <a:p>
            <a:fld id="{86BC6F83-837B-4B1B-807F-8D3EC2785C0C}" type="slidenum">
              <a:rPr lang="en-US" smtClean="0"/>
              <a:pPr/>
              <a:t>20</a:t>
            </a:fld>
            <a:endParaRPr lang="en-US" smtClean="0"/>
          </a:p>
        </p:txBody>
      </p:sp>
      <p:sp>
        <p:nvSpPr>
          <p:cNvPr id="22531" name="Rectangle 4"/>
          <p:cNvSpPr>
            <a:spLocks noGrp="1" noChangeArrowheads="1"/>
          </p:cNvSpPr>
          <p:nvPr>
            <p:ph type="title"/>
          </p:nvPr>
        </p:nvSpPr>
        <p:spPr/>
        <p:txBody>
          <a:bodyPr/>
          <a:lstStyle/>
          <a:p>
            <a:pPr eaLnBrk="1" hangingPunct="1"/>
            <a:r>
              <a:rPr lang="en-US" smtClean="0"/>
              <a:t>REFERENCES</a:t>
            </a:r>
          </a:p>
        </p:txBody>
      </p:sp>
      <p:sp>
        <p:nvSpPr>
          <p:cNvPr id="22532" name="Rectangle 5"/>
          <p:cNvSpPr>
            <a:spLocks noGrp="1" noChangeArrowheads="1"/>
          </p:cNvSpPr>
          <p:nvPr>
            <p:ph type="body" idx="1"/>
          </p:nvPr>
        </p:nvSpPr>
        <p:spPr>
          <a:xfrm>
            <a:off x="381000" y="852488"/>
            <a:ext cx="4495800" cy="7758112"/>
          </a:xfrm>
        </p:spPr>
        <p:txBody>
          <a:bodyPr/>
          <a:lstStyle/>
          <a:p>
            <a:pPr marL="228600" indent="-228600" eaLnBrk="1" hangingPunct="1"/>
            <a:r>
              <a:rPr lang="en-US" dirty="0" err="1" smtClean="0"/>
              <a:t>Kotter</a:t>
            </a:r>
            <a:r>
              <a:rPr lang="en-US" dirty="0" smtClean="0"/>
              <a:t>, J. </a:t>
            </a:r>
            <a:r>
              <a:rPr lang="en-US" i="1" dirty="0" smtClean="0"/>
              <a:t>Leading Change</a:t>
            </a:r>
            <a:r>
              <a:rPr lang="en-US" dirty="0" smtClean="0"/>
              <a:t>. Harvard Business School Press, Boston, MA, 1996.</a:t>
            </a:r>
          </a:p>
          <a:p>
            <a:pPr marL="230188" lvl="1" indent="-228600" eaLnBrk="1" hangingPunct="1">
              <a:buFontTx/>
              <a:buNone/>
            </a:pPr>
            <a:r>
              <a:rPr lang="en-US" dirty="0" err="1" smtClean="0"/>
              <a:t>Kotter</a:t>
            </a:r>
            <a:r>
              <a:rPr lang="en-US" dirty="0" smtClean="0"/>
              <a:t>, J. and H. </a:t>
            </a:r>
            <a:r>
              <a:rPr lang="en-US" dirty="0" err="1" smtClean="0"/>
              <a:t>Rathgeber</a:t>
            </a:r>
            <a:r>
              <a:rPr lang="en-US" dirty="0" smtClean="0"/>
              <a:t>. </a:t>
            </a:r>
            <a:r>
              <a:rPr lang="en-US" i="1" dirty="0" smtClean="0"/>
              <a:t>Our Iceberg Is Melting: Changing and Succeeding Under Adverse Conditions, </a:t>
            </a:r>
            <a:r>
              <a:rPr lang="en-US" dirty="0" smtClean="0"/>
              <a:t>2005.</a:t>
            </a:r>
          </a:p>
          <a:p>
            <a:pPr marL="228600" indent="-228600" eaLnBrk="1" hangingPunct="1"/>
            <a:r>
              <a:rPr lang="en-US" dirty="0" err="1" smtClean="0"/>
              <a:t>Fullan</a:t>
            </a:r>
            <a:r>
              <a:rPr lang="en-US" dirty="0" smtClean="0"/>
              <a:t>, M. and A. C. Ballew. </a:t>
            </a:r>
            <a:r>
              <a:rPr lang="en-US" i="1" dirty="0" smtClean="0"/>
              <a:t>Leading in a Culture of Change Personal Action Guide and Workbook</a:t>
            </a:r>
            <a:r>
              <a:rPr lang="en-US" dirty="0" smtClean="0"/>
              <a:t>. </a:t>
            </a:r>
            <a:r>
              <a:rPr lang="en-US" dirty="0" err="1" smtClean="0"/>
              <a:t>Jossey</a:t>
            </a:r>
            <a:r>
              <a:rPr lang="en-US" dirty="0" smtClean="0"/>
              <a:t>-Bass, San Francisco, CA, 2004.</a:t>
            </a:r>
          </a:p>
          <a:p>
            <a:pPr marL="228600" indent="-228600" eaLnBrk="1" hangingPunct="1"/>
            <a:r>
              <a:rPr lang="en-US" dirty="0" smtClean="0"/>
              <a:t>Russell, J. and L. Russell. </a:t>
            </a:r>
            <a:r>
              <a:rPr lang="en-US" i="1" dirty="0" smtClean="0"/>
              <a:t>Leading Change Training</a:t>
            </a:r>
            <a:r>
              <a:rPr lang="en-US" dirty="0" smtClean="0"/>
              <a:t>. ASTD Press, Alexandria, VA, 2000.</a:t>
            </a:r>
            <a:endParaRPr lang="en-US" dirty="0" smtClean="0">
              <a:solidFill>
                <a:srgbClr val="A50021"/>
              </a:solidFill>
            </a:endParaRPr>
          </a:p>
          <a:p>
            <a:pPr marL="228600" indent="-228600" eaLnBrk="1" hangingPunct="1"/>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3"/>
          <p:cNvSpPr>
            <a:spLocks noGrp="1" noChangeArrowheads="1"/>
          </p:cNvSpPr>
          <p:nvPr>
            <p:ph type="title"/>
          </p:nvPr>
        </p:nvSpPr>
        <p:spPr/>
        <p:txBody>
          <a:bodyPr/>
          <a:lstStyle/>
          <a:p>
            <a:pPr eaLnBrk="1" hangingPunct="1"/>
            <a:r>
              <a:rPr lang="en-US" smtClean="0"/>
              <a:t>EIGHT STEPS OF CHANGE </a:t>
            </a:r>
          </a:p>
        </p:txBody>
      </p:sp>
      <p:sp>
        <p:nvSpPr>
          <p:cNvPr id="5123" name="Rectangle 14"/>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Realizing that change is difficult, John </a:t>
            </a:r>
            <a:r>
              <a:rPr lang="en-US" dirty="0" err="1" smtClean="0"/>
              <a:t>Kotter</a:t>
            </a:r>
            <a:r>
              <a:rPr lang="en-US" dirty="0" smtClean="0"/>
              <a:t> has outlined an eight-step model for successful change efforts. Steps 1–4 help unfreeze the status quo, Steps 5–7 introduce new practices, and Step 8 grounds the changes in a new culture to ensure sustainability (</a:t>
            </a:r>
            <a:r>
              <a:rPr lang="en-US" dirty="0" err="1" smtClean="0"/>
              <a:t>Kotter</a:t>
            </a:r>
            <a:r>
              <a:rPr lang="en-US" dirty="0" smtClean="0"/>
              <a:t>, 1996). Because we know that implementing and sustaining change is difficult, it requires a comprehensive strategy. Briefly, the steps are:</a:t>
            </a:r>
          </a:p>
          <a:p>
            <a:pPr lvl="1" eaLnBrk="1" hangingPunct="1"/>
            <a:r>
              <a:rPr lang="en-US" b="1" dirty="0" smtClean="0"/>
              <a:t>Step 1: Create a Sense of Urgency.</a:t>
            </a:r>
            <a:r>
              <a:rPr lang="en-US" dirty="0" smtClean="0"/>
              <a:t> Help others see the need for change and the importance of acting immediately.</a:t>
            </a:r>
          </a:p>
          <a:p>
            <a:pPr lvl="1" eaLnBrk="1" hangingPunct="1"/>
            <a:r>
              <a:rPr lang="en-US" b="1" dirty="0" smtClean="0"/>
              <a:t>Step 2: Pull Together the Guiding Team.</a:t>
            </a:r>
            <a:r>
              <a:rPr lang="en-US" dirty="0" smtClean="0"/>
              <a:t> Pull together the guiding team. Make sure there is a powerful group guiding the change</a:t>
            </a:r>
            <a:r>
              <a:rPr lang="en-US" dirty="0" smtClean="0">
                <a:cs typeface="Arial" charset="0"/>
              </a:rPr>
              <a:t>―</a:t>
            </a:r>
            <a:r>
              <a:rPr lang="en-US" dirty="0" smtClean="0"/>
              <a:t>one with leadership skills, credibility, communications ability, authority, analytical skills, and a sense of urgency.</a:t>
            </a:r>
          </a:p>
          <a:p>
            <a:pPr lvl="1" eaLnBrk="1" hangingPunct="1"/>
            <a:r>
              <a:rPr lang="en-US" b="1" dirty="0" smtClean="0"/>
              <a:t>Step 3: Develop the Change Vision and Strategy.</a:t>
            </a:r>
            <a:r>
              <a:rPr lang="en-US" dirty="0" smtClean="0"/>
              <a:t> Clarify how the future will be different from the past, and how you can make that future a reality.</a:t>
            </a:r>
          </a:p>
          <a:p>
            <a:pPr lvl="1" eaLnBrk="1" hangingPunct="1"/>
            <a:r>
              <a:rPr lang="en-US" b="1" dirty="0" smtClean="0"/>
              <a:t>Step 4: Communicate for Understanding and Buy-in.</a:t>
            </a:r>
            <a:r>
              <a:rPr lang="en-US" dirty="0" smtClean="0"/>
              <a:t> Make sure as many others as possible understand and accept the vision and the strategy.</a:t>
            </a:r>
          </a:p>
          <a:p>
            <a:pPr lvl="1" eaLnBrk="1" hangingPunct="1"/>
            <a:r>
              <a:rPr lang="en-US" b="1" dirty="0" smtClean="0"/>
              <a:t>Step 5: Empower Others to Act.</a:t>
            </a:r>
            <a:r>
              <a:rPr lang="en-US" dirty="0" smtClean="0"/>
              <a:t> Remove as many barriers as possible so that those who want to make the vision a reality can do so.</a:t>
            </a:r>
          </a:p>
          <a:p>
            <a:pPr lvl="1" eaLnBrk="1" hangingPunct="1"/>
            <a:r>
              <a:rPr lang="en-US" b="1" dirty="0" smtClean="0"/>
              <a:t>Step 6: Produce Short-Term Wins.</a:t>
            </a:r>
            <a:r>
              <a:rPr lang="en-US" dirty="0" smtClean="0"/>
              <a:t> Create some visible, unambiguous successes as soon as possible.</a:t>
            </a:r>
          </a:p>
          <a:p>
            <a:pPr lvl="1" eaLnBrk="1" hangingPunct="1"/>
            <a:r>
              <a:rPr lang="en-US" b="1" dirty="0" smtClean="0"/>
              <a:t>Step 7: Don’t Let Up.</a:t>
            </a:r>
            <a:r>
              <a:rPr lang="en-US" dirty="0" smtClean="0"/>
              <a:t> Press harder and faster after the first successes. Be relentless with instituting change after change until the vision becomes a reality.</a:t>
            </a:r>
          </a:p>
          <a:p>
            <a:pPr lvl="1" eaLnBrk="1" hangingPunct="1"/>
            <a:r>
              <a:rPr lang="en-US" b="1" dirty="0" smtClean="0"/>
              <a:t>Step 8: Create a New Culture.</a:t>
            </a:r>
            <a:r>
              <a:rPr lang="en-US" dirty="0" smtClean="0"/>
              <a:t> Hold onto the new ways of behaving and make sure they succeed until they become a part of the very culture of the group. </a:t>
            </a:r>
          </a:p>
          <a:p>
            <a:pPr marL="0" indent="0" eaLnBrk="1" hangingPunct="1"/>
            <a:r>
              <a:rPr lang="en-US" dirty="0" smtClean="0"/>
              <a:t>We’ll spend a little time talking about these steps and their implications for the change efforts in the next few minutes.</a:t>
            </a:r>
          </a:p>
          <a:p>
            <a:pPr marL="0" indent="0" eaLnBrk="1" hangingPunct="1"/>
            <a:endParaRPr lang="en-US" dirty="0" smtClean="0"/>
          </a:p>
          <a:p>
            <a:pPr marL="0" indent="0" eaLnBrk="1" hangingPunct="1"/>
            <a:endParaRPr lang="en-US" dirty="0" smtClean="0"/>
          </a:p>
          <a:p>
            <a:pPr marL="0" indent="0" eaLnBrk="1" hangingPunct="1"/>
            <a:endParaRPr lang="en-US" dirty="0" smtClean="0"/>
          </a:p>
        </p:txBody>
      </p:sp>
      <p:pic>
        <p:nvPicPr>
          <p:cNvPr id="5124" name="Picture 17" descr="Slide3"/>
          <p:cNvPicPr>
            <a:picLocks noChangeAspect="1" noChangeArrowheads="1"/>
          </p:cNvPicPr>
          <p:nvPr/>
        </p:nvPicPr>
        <p:blipFill>
          <a:blip r:embed="rId3"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a:ln>
            <a:miter lim="800000"/>
            <a:headEnd/>
            <a:tailEnd/>
          </a:ln>
        </p:spPr>
        <p:txBody>
          <a:bodyPr/>
          <a:lstStyle/>
          <a:p>
            <a:fld id="{1C5811B7-8D1E-4A75-B407-6033B983D5C1}" type="slidenum">
              <a:rPr lang="en-US" smtClean="0"/>
              <a:pPr/>
              <a:t>4</a:t>
            </a:fld>
            <a:endParaRPr lang="en-US" smtClean="0"/>
          </a:p>
        </p:txBody>
      </p:sp>
      <p:sp>
        <p:nvSpPr>
          <p:cNvPr id="6147" name="Rectangle 2"/>
          <p:cNvSpPr>
            <a:spLocks noGrp="1" noChangeArrowheads="1"/>
          </p:cNvSpPr>
          <p:nvPr>
            <p:ph type="title"/>
          </p:nvPr>
        </p:nvSpPr>
        <p:spPr/>
        <p:txBody>
          <a:bodyPr/>
          <a:lstStyle/>
          <a:p>
            <a:pPr eaLnBrk="1" hangingPunct="1"/>
            <a:r>
              <a:rPr lang="en-US" smtClean="0"/>
              <a:t>SET THE STAGE AND CREATE A SENSE OF URGENCY </a:t>
            </a:r>
          </a:p>
        </p:txBody>
      </p:sp>
      <p:sp>
        <p:nvSpPr>
          <p:cNvPr id="6148" name="Rectangle 3"/>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The first phase in implementing change is </a:t>
            </a:r>
            <a:r>
              <a:rPr lang="en-US" i="1" dirty="0" smtClean="0"/>
              <a:t>setting the stage</a:t>
            </a:r>
            <a:r>
              <a:rPr lang="en-US" dirty="0" smtClean="0"/>
              <a:t>. As we noted previously, the </a:t>
            </a:r>
            <a:r>
              <a:rPr lang="en-US" altLang="en-US" dirty="0" smtClean="0"/>
              <a:t>first step is to create a sense of urgency. </a:t>
            </a:r>
            <a:r>
              <a:rPr lang="en-US" dirty="0" smtClean="0"/>
              <a:t>Ensuring a sense of urgency among people is crucial to getting cooperation for change. Unless individuals understand the urgency of a situation, complacency sets in, and change becomes very difficult, if not impossible. Think about the forces of complacency</a:t>
            </a:r>
            <a:r>
              <a:rPr lang="en-US" dirty="0" smtClean="0">
                <a:cs typeface="Arial" charset="0"/>
              </a:rPr>
              <a:t>―</a:t>
            </a:r>
            <a:r>
              <a:rPr lang="en-US" dirty="0" smtClean="0"/>
              <a:t>what are some of them? </a:t>
            </a:r>
          </a:p>
          <a:p>
            <a:pPr marL="0" indent="0" eaLnBrk="1" hangingPunct="1"/>
            <a:r>
              <a:rPr lang="en-US" dirty="0" smtClean="0"/>
              <a:t>Begin thinking about who are the key stakeholders, groups, and individuals in the nursing home who must feel the need for change for team training to happen. Are they on board yet?</a:t>
            </a:r>
          </a:p>
          <a:p>
            <a:pPr marL="0" indent="0" eaLnBrk="1" hangingPunct="1"/>
            <a:r>
              <a:rPr lang="en-US" dirty="0" smtClean="0"/>
              <a:t>Talking about the need for change, the consequences of not changing, and ways to solve the problems is essential to making the case for change. </a:t>
            </a:r>
          </a:p>
          <a:p>
            <a:pPr marL="0" indent="0" eaLnBrk="1" hangingPunct="1"/>
            <a:endParaRPr lang="en-US" dirty="0" smtClean="0"/>
          </a:p>
          <a:p>
            <a:pPr marL="0" indent="0" eaLnBrk="1" hangingPunct="1"/>
            <a:endParaRPr lang="en-US" dirty="0" smtClean="0"/>
          </a:p>
        </p:txBody>
      </p:sp>
      <p:pic>
        <p:nvPicPr>
          <p:cNvPr id="6149" name="Picture 16" descr="Slide4"/>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3"/>
          <p:cNvSpPr>
            <a:spLocks noGrp="1" noChangeArrowheads="1"/>
          </p:cNvSpPr>
          <p:nvPr>
            <p:ph type="title"/>
          </p:nvPr>
        </p:nvSpPr>
        <p:spPr/>
        <p:txBody>
          <a:bodyPr/>
          <a:lstStyle/>
          <a:p>
            <a:pPr eaLnBrk="1" hangingPunct="1"/>
            <a:r>
              <a:rPr lang="en-US" smtClean="0"/>
              <a:t>PULL TOGETHER THE GUIDING TEAM</a:t>
            </a:r>
          </a:p>
        </p:txBody>
      </p:sp>
      <p:sp>
        <p:nvSpPr>
          <p:cNvPr id="7171" name="Rectangle 14"/>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For the change effort to be successful, a powerful group must lead the change; and members of that group must work together as a team. Key characteristics that must be represented on the team include power, leadership skills, credibility, communications ability, expertise, authority, analytical skills, and a sense of urgency. </a:t>
            </a:r>
          </a:p>
          <a:p>
            <a:pPr marL="0" indent="0" eaLnBrk="1" hangingPunct="1"/>
            <a:r>
              <a:rPr lang="en-US" dirty="0" smtClean="0"/>
              <a:t>Remember that no one person can implement wide-scale change; a coalition is essential. Most nursing homes have a guiding coalition already in place. Think about our nursing home. Is there a guiding coalition already established? Do they have the right mix of skills, knowledge, and capabilities?</a:t>
            </a:r>
          </a:p>
          <a:p>
            <a:pPr marL="0" indent="0" eaLnBrk="1" hangingPunct="1"/>
            <a:endParaRPr lang="en-US" dirty="0" smtClean="0"/>
          </a:p>
          <a:p>
            <a:pPr marL="0" indent="0" eaLnBrk="1" hangingPunct="1"/>
            <a:r>
              <a:rPr lang="en-US" b="1" i="1" dirty="0" smtClean="0"/>
              <a:t>Recommendation:</a:t>
            </a:r>
          </a:p>
          <a:p>
            <a:pPr lvl="1" eaLnBrk="1" hangingPunct="1"/>
            <a:r>
              <a:rPr lang="en-US" dirty="0" smtClean="0"/>
              <a:t>Consider existing committees within the nursing home and designate the one most appropriate as a guiding coalition. Especially in larger nursing homes, a change team should be in place in each unit. These teams could all report updates to the guiding coalition. </a:t>
            </a:r>
          </a:p>
          <a:p>
            <a:pPr marL="0" indent="0" eaLnBrk="1" hangingPunct="1"/>
            <a:endParaRPr lang="en-US" b="1" dirty="0" smtClean="0"/>
          </a:p>
          <a:p>
            <a:pPr marL="0" indent="0" eaLnBrk="1" hangingPunct="1"/>
            <a:r>
              <a:rPr lang="en-US" b="1" dirty="0" smtClean="0"/>
              <a:t>	Instructor Note:</a:t>
            </a:r>
            <a:r>
              <a:rPr lang="en-US" dirty="0" smtClean="0"/>
              <a:t> (Optional) Include exercise on guiding coalition/change team membership.</a:t>
            </a:r>
          </a:p>
        </p:txBody>
      </p:sp>
      <p:pic>
        <p:nvPicPr>
          <p:cNvPr id="7172" name="Picture 19"/>
          <p:cNvPicPr>
            <a:picLocks noChangeAspect="1" noChangeArrowheads="1"/>
          </p:cNvPicPr>
          <p:nvPr/>
        </p:nvPicPr>
        <p:blipFill>
          <a:blip r:embed="rId3" cstate="print"/>
          <a:srcRect/>
          <a:stretch>
            <a:fillRect/>
          </a:stretch>
        </p:blipFill>
        <p:spPr bwMode="auto">
          <a:xfrm>
            <a:off x="1993900" y="4991100"/>
            <a:ext cx="304800" cy="201613"/>
          </a:xfrm>
          <a:prstGeom prst="rect">
            <a:avLst/>
          </a:prstGeom>
          <a:noFill/>
          <a:ln w="9525">
            <a:noFill/>
            <a:miter lim="800000"/>
            <a:headEnd/>
            <a:tailEnd/>
          </a:ln>
        </p:spPr>
      </p:pic>
      <p:pic>
        <p:nvPicPr>
          <p:cNvPr id="7173" name="Picture 20" descr="Slide5"/>
          <p:cNvPicPr>
            <a:picLocks noChangeAspect="1" noChangeArrowheads="1"/>
          </p:cNvPicPr>
          <p:nvPr/>
        </p:nvPicPr>
        <p:blipFill>
          <a:blip r:embed="rId4"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a:ln>
            <a:miter lim="800000"/>
            <a:headEnd/>
            <a:tailEnd/>
          </a:ln>
        </p:spPr>
        <p:txBody>
          <a:bodyPr/>
          <a:lstStyle/>
          <a:p>
            <a:fld id="{69390E4F-9403-43DF-8AFE-C79CAAABCA19}" type="slidenum">
              <a:rPr lang="en-US" smtClean="0"/>
              <a:pPr/>
              <a:t>6</a:t>
            </a:fld>
            <a:endParaRPr lang="en-US" smtClean="0"/>
          </a:p>
        </p:txBody>
      </p:sp>
      <p:sp>
        <p:nvSpPr>
          <p:cNvPr id="8195" name="Rectangle 2"/>
          <p:cNvSpPr>
            <a:spLocks noGrp="1" noChangeArrowheads="1"/>
          </p:cNvSpPr>
          <p:nvPr>
            <p:ph type="title"/>
          </p:nvPr>
        </p:nvSpPr>
        <p:spPr/>
        <p:txBody>
          <a:bodyPr/>
          <a:lstStyle/>
          <a:p>
            <a:pPr eaLnBrk="1" hangingPunct="1"/>
            <a:r>
              <a:rPr lang="en-US" smtClean="0"/>
              <a:t>DEVELOP THE CHANGE VISION AND STRATEGY </a:t>
            </a:r>
          </a:p>
        </p:txBody>
      </p:sp>
      <p:sp>
        <p:nvSpPr>
          <p:cNvPr id="8196" name="Rectangle 3"/>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An organization fosters a “culture of safety” with its practices, processes, and procedures. Patterns of behavior determine the commitment, style, and proficiency of an organization in relation to safety. A positive culture of safety has:</a:t>
            </a:r>
          </a:p>
          <a:p>
            <a:pPr lvl="1" eaLnBrk="1" hangingPunct="1"/>
            <a:r>
              <a:rPr lang="en-US" dirty="0" smtClean="0"/>
              <a:t>Foundation built on mutual trust</a:t>
            </a:r>
          </a:p>
          <a:p>
            <a:pPr lvl="1" eaLnBrk="1" hangingPunct="1"/>
            <a:r>
              <a:rPr lang="en-US" dirty="0" smtClean="0"/>
              <a:t>Shared perceptions on importance of safety</a:t>
            </a:r>
          </a:p>
          <a:p>
            <a:pPr lvl="1" eaLnBrk="1" hangingPunct="1"/>
            <a:r>
              <a:rPr lang="en-US" dirty="0" smtClean="0"/>
              <a:t>Confidence in efficacy of preventive measures</a:t>
            </a:r>
          </a:p>
          <a:p>
            <a:pPr marL="0" indent="0" eaLnBrk="1" hangingPunct="1"/>
            <a:r>
              <a:rPr lang="en-US" dirty="0" smtClean="0"/>
              <a:t>The second phase in implementing change is </a:t>
            </a:r>
            <a:r>
              <a:rPr lang="en-US" i="1" dirty="0" smtClean="0"/>
              <a:t>deciding what to do</a:t>
            </a:r>
            <a:r>
              <a:rPr lang="en-US" dirty="0" smtClean="0"/>
              <a:t>. Leaders must create a compelling vision―one that answers the questions “What do we want to achieve?” and “Where do we want to be in the future?” It’s important that the vision engage both head and heart. Leadership must also develop the strategy to make that vision a reality. It’s also important that the guiding coalition be instrumental in the creation of the vision and strategy. Michael </a:t>
            </a:r>
            <a:r>
              <a:rPr lang="en-US" dirty="0" err="1" smtClean="0"/>
              <a:t>Fullan</a:t>
            </a:r>
            <a:r>
              <a:rPr lang="en-US" dirty="0" smtClean="0"/>
              <a:t> writes, “The role of the leader is to help create a process that helps people see new possibilities that engage their emotions and thus change behaviors or reinforce changed behavior” (</a:t>
            </a:r>
            <a:r>
              <a:rPr lang="en-US" dirty="0" err="1" smtClean="0"/>
              <a:t>Fullan</a:t>
            </a:r>
            <a:r>
              <a:rPr lang="en-US" dirty="0" smtClean="0"/>
              <a:t>, 2004).</a:t>
            </a:r>
          </a:p>
          <a:p>
            <a:pPr marL="0" indent="0" eaLnBrk="1" hangingPunct="1"/>
            <a:endParaRPr lang="en-US" dirty="0" smtClean="0"/>
          </a:p>
          <a:p>
            <a:pPr marL="0" indent="0" eaLnBrk="1" hangingPunct="1"/>
            <a:r>
              <a:rPr lang="en-US" b="1" dirty="0" smtClean="0"/>
              <a:t>ASK:</a:t>
            </a:r>
          </a:p>
          <a:p>
            <a:pPr marL="0" indent="0" eaLnBrk="1" hangingPunct="1"/>
            <a:r>
              <a:rPr lang="en-US" dirty="0" smtClean="0"/>
              <a:t>Do we have a vision and strategy in place?</a:t>
            </a:r>
          </a:p>
          <a:p>
            <a:pPr marL="0" indent="0" eaLnBrk="1" hangingPunct="1"/>
            <a:endParaRPr lang="en-US" dirty="0" smtClean="0"/>
          </a:p>
        </p:txBody>
      </p:sp>
      <p:pic>
        <p:nvPicPr>
          <p:cNvPr id="8197" name="Picture 17"/>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COMMUNICATE FOR UNDERSTANDING AND BUY-IN </a:t>
            </a:r>
          </a:p>
        </p:txBody>
      </p:sp>
      <p:sp>
        <p:nvSpPr>
          <p:cNvPr id="9219" name="Rectangle 3"/>
          <p:cNvSpPr>
            <a:spLocks noGrp="1" noChangeArrowheads="1"/>
          </p:cNvSpPr>
          <p:nvPr>
            <p:ph type="body" idx="1"/>
          </p:nvPr>
        </p:nvSpPr>
        <p:spPr/>
        <p:txBody>
          <a:bodyPr/>
          <a:lstStyle/>
          <a:p>
            <a:pPr marL="0" indent="0" eaLnBrk="1" hangingPunct="1">
              <a:tabLst>
                <a:tab pos="0" algn="l"/>
              </a:tabLst>
            </a:pPr>
            <a:r>
              <a:rPr lang="en-US" b="1" dirty="0" smtClean="0"/>
              <a:t>SAY:</a:t>
            </a:r>
          </a:p>
          <a:p>
            <a:pPr marL="0" indent="0" eaLnBrk="1" hangingPunct="1">
              <a:tabLst>
                <a:tab pos="0" algn="l"/>
              </a:tabLst>
            </a:pPr>
            <a:r>
              <a:rPr lang="en-US" dirty="0" smtClean="0"/>
              <a:t>The third phase in implementing change is </a:t>
            </a:r>
            <a:r>
              <a:rPr lang="en-US" i="1" dirty="0" smtClean="0"/>
              <a:t>making it happen</a:t>
            </a:r>
            <a:r>
              <a:rPr lang="en-US" dirty="0" smtClean="0"/>
              <a:t>. When the vision and strategies have been determined, they must be effectively communicated. Failure to implement change is often the result of </a:t>
            </a:r>
            <a:r>
              <a:rPr lang="en-US" dirty="0" err="1" smtClean="0"/>
              <a:t>undercommunicating</a:t>
            </a:r>
            <a:r>
              <a:rPr lang="en-US" dirty="0" smtClean="0"/>
              <a:t> or communicating poorly. In addition, people must both understand and accept the vision and strategy.</a:t>
            </a:r>
          </a:p>
          <a:p>
            <a:pPr marL="0" indent="0" eaLnBrk="1" hangingPunct="1">
              <a:tabLst>
                <a:tab pos="0" algn="l"/>
              </a:tabLst>
            </a:pPr>
            <a:r>
              <a:rPr lang="en-US" altLang="en-US" dirty="0" smtClean="0"/>
              <a:t>Creating a vision and implementing change are time consuming and a great deal of hard work. It’s essential that trust be built in the early stages within and among the guiding coalition/change team, staff, and leadership. It’s also important that an environment be established where concerns can be brought forward and discussed without fear of retribution. Every communication channel available should be used to put forth the vision and the strategies in a planned way. It’s also essential that the guiding coalition and change team model the expected behavior of employees. </a:t>
            </a:r>
          </a:p>
          <a:p>
            <a:pPr marL="0" indent="0" eaLnBrk="1" hangingPunct="1">
              <a:tabLst>
                <a:tab pos="0" algn="l"/>
              </a:tabLst>
            </a:pPr>
            <a:r>
              <a:rPr lang="en-US" altLang="en-US" dirty="0" smtClean="0"/>
              <a:t>Accept and plan for resistance. Resisters help to clarify the problem, and by addressing their concerns, you can actually improve the change. </a:t>
            </a:r>
          </a:p>
          <a:p>
            <a:pPr marL="0" indent="0" eaLnBrk="1" hangingPunct="1">
              <a:tabLst>
                <a:tab pos="0" algn="l"/>
              </a:tabLst>
            </a:pPr>
            <a:r>
              <a:rPr lang="en-US" altLang="en-US" dirty="0" smtClean="0"/>
              <a:t>Use the following actions to overcome resistance to change: </a:t>
            </a:r>
          </a:p>
          <a:p>
            <a:pPr lvl="1" eaLnBrk="1" hangingPunct="1">
              <a:tabLst>
                <a:tab pos="0" algn="l"/>
              </a:tabLst>
            </a:pPr>
            <a:r>
              <a:rPr lang="en-US" altLang="en-US" dirty="0" smtClean="0"/>
              <a:t>Acknowledge change as a process</a:t>
            </a:r>
          </a:p>
          <a:p>
            <a:pPr lvl="1" eaLnBrk="1" hangingPunct="1">
              <a:tabLst>
                <a:tab pos="0" algn="l"/>
              </a:tabLst>
            </a:pPr>
            <a:r>
              <a:rPr lang="en-US" altLang="en-US" dirty="0" smtClean="0"/>
              <a:t>Empower stakeholders</a:t>
            </a:r>
          </a:p>
          <a:p>
            <a:pPr lvl="1" eaLnBrk="1" hangingPunct="1">
              <a:tabLst>
                <a:tab pos="0" algn="l"/>
              </a:tabLst>
            </a:pPr>
            <a:r>
              <a:rPr lang="en-US" altLang="en-US" dirty="0" smtClean="0"/>
              <a:t>Encourage all stakeholders</a:t>
            </a:r>
          </a:p>
          <a:p>
            <a:pPr lvl="1" eaLnBrk="1" hangingPunct="1">
              <a:tabLst>
                <a:tab pos="0" algn="l"/>
              </a:tabLst>
            </a:pPr>
            <a:r>
              <a:rPr lang="en-US" altLang="en-US" dirty="0" smtClean="0"/>
              <a:t>Set concrete goals</a:t>
            </a:r>
          </a:p>
          <a:p>
            <a:pPr lvl="1" eaLnBrk="1" hangingPunct="1">
              <a:tabLst>
                <a:tab pos="0" algn="l"/>
              </a:tabLst>
            </a:pPr>
            <a:r>
              <a:rPr lang="en-US" altLang="en-US" dirty="0" smtClean="0"/>
              <a:t>Show sensitivity</a:t>
            </a:r>
          </a:p>
          <a:p>
            <a:pPr lvl="1" eaLnBrk="1" hangingPunct="1">
              <a:tabLst>
                <a:tab pos="0" algn="l"/>
              </a:tabLst>
            </a:pPr>
            <a:r>
              <a:rPr lang="en-US" altLang="en-US" dirty="0" smtClean="0"/>
              <a:t>Model process skills</a:t>
            </a:r>
          </a:p>
          <a:p>
            <a:pPr lvl="1" eaLnBrk="1" hangingPunct="1">
              <a:tabLst>
                <a:tab pos="0" algn="l"/>
              </a:tabLst>
            </a:pPr>
            <a:r>
              <a:rPr lang="en-US" altLang="en-US" dirty="0" smtClean="0"/>
              <a:t>Develop strategies for dealing with emotions</a:t>
            </a:r>
          </a:p>
          <a:p>
            <a:pPr lvl="1" eaLnBrk="1" hangingPunct="1">
              <a:tabLst>
                <a:tab pos="0" algn="l"/>
              </a:tabLst>
            </a:pPr>
            <a:r>
              <a:rPr lang="en-US" altLang="en-US" dirty="0" smtClean="0"/>
              <a:t>Manage conflict</a:t>
            </a:r>
          </a:p>
          <a:p>
            <a:pPr lvl="1" eaLnBrk="1" hangingPunct="1">
              <a:tabLst>
                <a:tab pos="0" algn="l"/>
              </a:tabLst>
            </a:pPr>
            <a:r>
              <a:rPr lang="en-US" altLang="en-US" dirty="0" smtClean="0"/>
              <a:t>Communicate</a:t>
            </a:r>
          </a:p>
          <a:p>
            <a:pPr lvl="1" eaLnBrk="1" hangingPunct="1">
              <a:tabLst>
                <a:tab pos="0" algn="l"/>
              </a:tabLst>
            </a:pPr>
            <a:r>
              <a:rPr lang="en-US" altLang="en-US" dirty="0" smtClean="0"/>
              <a:t>Monitor process dynamics</a:t>
            </a:r>
          </a:p>
          <a:p>
            <a:pPr lvl="1" eaLnBrk="1" hangingPunct="1">
              <a:buFontTx/>
              <a:buNone/>
              <a:tabLst>
                <a:tab pos="0" algn="l"/>
              </a:tabLst>
            </a:pPr>
            <a:endParaRPr lang="en-US" dirty="0" smtClean="0"/>
          </a:p>
          <a:p>
            <a:pPr marL="0" indent="0" eaLnBrk="1" hangingPunct="1">
              <a:tabLst>
                <a:tab pos="0" algn="l"/>
              </a:tabLst>
            </a:pPr>
            <a:endParaRPr lang="en-US" b="1" dirty="0" smtClean="0">
              <a:solidFill>
                <a:srgbClr val="A50021"/>
              </a:solidFill>
            </a:endParaRPr>
          </a:p>
        </p:txBody>
      </p:sp>
      <p:pic>
        <p:nvPicPr>
          <p:cNvPr id="9220" name="Picture 22" descr="Slide7"/>
          <p:cNvPicPr>
            <a:picLocks noChangeAspect="1" noChangeArrowheads="1"/>
          </p:cNvPicPr>
          <p:nvPr/>
        </p:nvPicPr>
        <p:blipFill>
          <a:blip r:embed="rId3"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miter lim="800000"/>
            <a:headEnd/>
            <a:tailEnd/>
          </a:ln>
        </p:spPr>
        <p:txBody>
          <a:bodyPr/>
          <a:lstStyle/>
          <a:p>
            <a:fld id="{89E4F63E-D3F4-418B-8FD4-F3BEC95EC520}" type="slidenum">
              <a:rPr lang="en-US" smtClean="0"/>
              <a:pPr/>
              <a:t>8</a:t>
            </a:fld>
            <a:endParaRPr lang="en-US" smtClean="0"/>
          </a:p>
        </p:txBody>
      </p:sp>
      <p:sp>
        <p:nvSpPr>
          <p:cNvPr id="10243" name="Rectangle 17"/>
          <p:cNvSpPr>
            <a:spLocks noGrp="1" noChangeArrowheads="1"/>
          </p:cNvSpPr>
          <p:nvPr>
            <p:ph type="title"/>
          </p:nvPr>
        </p:nvSpPr>
        <p:spPr/>
        <p:txBody>
          <a:bodyPr/>
          <a:lstStyle/>
          <a:p>
            <a:pPr eaLnBrk="1" hangingPunct="1"/>
            <a:r>
              <a:rPr lang="en-US" smtClean="0"/>
              <a:t>EMPOWER OTHERS TO ACT</a:t>
            </a:r>
          </a:p>
        </p:txBody>
      </p:sp>
      <p:sp>
        <p:nvSpPr>
          <p:cNvPr id="10244" name="Rectangle 18"/>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Leaders must change the systems or structures that undermine the change vision and also remove other obstacles to change. They should also encourage risk taking and nontraditional ideas, activities, and actions. It’s essential that leaders remove as many barriers as possible so that those who want to make the vision a reality can do so.</a:t>
            </a:r>
          </a:p>
          <a:p>
            <a:pPr lvl="1" eaLnBrk="1" hangingPunct="1"/>
            <a:r>
              <a:rPr lang="en-US" altLang="en-US" dirty="0" smtClean="0"/>
              <a:t>Give people freedom and direction</a:t>
            </a:r>
          </a:p>
          <a:p>
            <a:pPr lvl="1" eaLnBrk="1" hangingPunct="1"/>
            <a:r>
              <a:rPr lang="en-US" altLang="en-US" dirty="0" smtClean="0"/>
              <a:t>Give people permission to find their own team-driven solutions</a:t>
            </a:r>
          </a:p>
          <a:p>
            <a:pPr lvl="1" eaLnBrk="1" hangingPunct="1"/>
            <a:r>
              <a:rPr lang="en-US" altLang="en-US" dirty="0" smtClean="0"/>
              <a:t>Encourage people to speak up, even to differing views</a:t>
            </a:r>
          </a:p>
          <a:p>
            <a:pPr lvl="1" eaLnBrk="1" hangingPunct="1"/>
            <a:r>
              <a:rPr lang="en-US" altLang="en-US" dirty="0" smtClean="0"/>
              <a:t>Encourage people to take risks</a:t>
            </a:r>
          </a:p>
          <a:p>
            <a:pPr lvl="1" eaLnBrk="1" hangingPunct="1"/>
            <a:r>
              <a:rPr lang="en-US" altLang="en-US" dirty="0" smtClean="0"/>
              <a:t>Affirm and refine the vision—make room for others’ ideas</a:t>
            </a:r>
          </a:p>
          <a:p>
            <a:pPr lvl="1" eaLnBrk="1" hangingPunct="1"/>
            <a:r>
              <a:rPr lang="en-US" altLang="en-US" dirty="0" smtClean="0"/>
              <a:t>Tell people as much as you know</a:t>
            </a:r>
          </a:p>
          <a:p>
            <a:pPr lvl="1" eaLnBrk="1" hangingPunct="1"/>
            <a:r>
              <a:rPr lang="en-US" altLang="en-US" dirty="0" smtClean="0"/>
              <a:t>Encourage teamwork and collaboration</a:t>
            </a:r>
          </a:p>
          <a:p>
            <a:pPr lvl="1" eaLnBrk="1" hangingPunct="1"/>
            <a:r>
              <a:rPr lang="en-US" altLang="en-US" dirty="0" smtClean="0"/>
              <a:t>Encourage personal reflection and learning</a:t>
            </a:r>
          </a:p>
          <a:p>
            <a:pPr lvl="1" eaLnBrk="1" hangingPunct="1"/>
            <a:r>
              <a:rPr lang="en-US" altLang="en-US" dirty="0" smtClean="0"/>
              <a:t>Provide people with training and support</a:t>
            </a:r>
          </a:p>
          <a:p>
            <a:pPr lvl="1" eaLnBrk="1" hangingPunct="1"/>
            <a:r>
              <a:rPr lang="en-US" altLang="en-US" dirty="0" smtClean="0"/>
              <a:t>Use existing quality improvement methods in your nursing home to track activities on a daily basis</a:t>
            </a:r>
          </a:p>
          <a:p>
            <a:pPr lvl="1" eaLnBrk="1" hangingPunct="1"/>
            <a:r>
              <a:rPr lang="en-US" altLang="en-US" dirty="0" smtClean="0"/>
              <a:t>Set short-term goals</a:t>
            </a:r>
          </a:p>
          <a:p>
            <a:pPr marL="0" indent="0" eaLnBrk="1" hangingPunct="1"/>
            <a:endParaRPr lang="en-US" dirty="0" smtClean="0"/>
          </a:p>
          <a:p>
            <a:pPr marL="0" indent="0" eaLnBrk="1" hangingPunct="1"/>
            <a:endParaRPr lang="en-US" dirty="0" smtClean="0"/>
          </a:p>
        </p:txBody>
      </p:sp>
      <p:pic>
        <p:nvPicPr>
          <p:cNvPr id="10245" name="Picture 19" descr="Slide8"/>
          <p:cNvPicPr>
            <a:picLocks noChangeAspect="1" noChangeArrowheads="1"/>
          </p:cNvPicPr>
          <p:nvPr/>
        </p:nvPicPr>
        <p:blipFill>
          <a:blip r:embed="rId3" cstate="print"/>
          <a:srcRect/>
          <a:stretch>
            <a:fillRect/>
          </a:stretch>
        </p:blipFill>
        <p:spPr bwMode="auto">
          <a:xfrm>
            <a:off x="5105400" y="914400"/>
            <a:ext cx="1371600" cy="1028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0"/>
          <p:cNvSpPr>
            <a:spLocks noGrp="1" noChangeArrowheads="1"/>
          </p:cNvSpPr>
          <p:nvPr>
            <p:ph type="title"/>
          </p:nvPr>
        </p:nvSpPr>
        <p:spPr/>
        <p:txBody>
          <a:bodyPr/>
          <a:lstStyle/>
          <a:p>
            <a:pPr eaLnBrk="1" hangingPunct="1"/>
            <a:r>
              <a:rPr lang="en-US" smtClean="0"/>
              <a:t>PRODUCE SHORT-TERM WINS</a:t>
            </a:r>
          </a:p>
        </p:txBody>
      </p:sp>
      <p:sp>
        <p:nvSpPr>
          <p:cNvPr id="11267" name="Rectangle 71"/>
          <p:cNvSpPr>
            <a:spLocks noGrp="1" noChangeArrowheads="1"/>
          </p:cNvSpPr>
          <p:nvPr>
            <p:ph type="body" idx="1"/>
          </p:nvPr>
        </p:nvSpPr>
        <p:spPr/>
        <p:txBody>
          <a:bodyPr/>
          <a:lstStyle/>
          <a:p>
            <a:pPr marL="0" indent="0" eaLnBrk="1" hangingPunct="1"/>
            <a:r>
              <a:rPr lang="en-US" b="1" dirty="0" smtClean="0"/>
              <a:t>SAY:</a:t>
            </a:r>
          </a:p>
          <a:p>
            <a:pPr marL="0" indent="0" eaLnBrk="1" hangingPunct="1"/>
            <a:r>
              <a:rPr lang="en-US" dirty="0" smtClean="0"/>
              <a:t>Creating visible, unambiguous successes connected to the change effort as early as possible demonstrates success of the initiative. Plan and create the wins and be sure to visibly recognize and reward people who made the wins possible.</a:t>
            </a:r>
          </a:p>
          <a:p>
            <a:pPr marL="0" indent="0" eaLnBrk="1" hangingPunct="1"/>
            <a:r>
              <a:rPr lang="en-US" dirty="0" smtClean="0"/>
              <a:t>Some additional issues to think through:</a:t>
            </a:r>
          </a:p>
          <a:p>
            <a:pPr lvl="1" eaLnBrk="1" hangingPunct="1"/>
            <a:r>
              <a:rPr lang="en-US" dirty="0" smtClean="0"/>
              <a:t>Think through the power of short-term wins in the first unit to be trained or early adopters of the change. </a:t>
            </a:r>
          </a:p>
          <a:p>
            <a:pPr lvl="1" eaLnBrk="1" hangingPunct="1"/>
            <a:r>
              <a:rPr lang="en-US" dirty="0" smtClean="0"/>
              <a:t>Think of the method you use to integrate lessons learned into your own process modification. Will that method apply here?</a:t>
            </a:r>
          </a:p>
          <a:p>
            <a:pPr lvl="1" eaLnBrk="1" hangingPunct="1"/>
            <a:r>
              <a:rPr lang="en-US" dirty="0" smtClean="0"/>
              <a:t>How do you plan to leverage lessons learned to drive change in the second unit to be trained? To design and drive change as you train up multiple departments across the nursing home?</a:t>
            </a:r>
          </a:p>
          <a:p>
            <a:pPr lvl="1" eaLnBrk="1" hangingPunct="1"/>
            <a:r>
              <a:rPr lang="en-US" dirty="0" smtClean="0"/>
              <a:t>What measures provide evidence of success?</a:t>
            </a:r>
          </a:p>
          <a:p>
            <a:pPr lvl="1" eaLnBrk="1" hangingPunct="1"/>
            <a:r>
              <a:rPr lang="en-US" dirty="0" smtClean="0"/>
              <a:t>It takes a lot of courage to openly communicate when resisters are present (e.g., at a staff meeting). What method do you find successful for communicating to staff where there are numerous resisters present? How can you leverage your change team to strategize, plan, and control the impact of resistance?</a:t>
            </a:r>
          </a:p>
          <a:p>
            <a:pPr lvl="1" eaLnBrk="1" hangingPunct="1"/>
            <a:r>
              <a:rPr lang="en-US" dirty="0" smtClean="0"/>
              <a:t>What means or methods tend to build momentum? Is our facility a “storytelling” place? Are stories an effective manner to help staff hear and internalize the short-term “win”?</a:t>
            </a:r>
          </a:p>
        </p:txBody>
      </p:sp>
      <p:pic>
        <p:nvPicPr>
          <p:cNvPr id="11268" name="Picture 72" descr="Slide9"/>
          <p:cNvPicPr>
            <a:picLocks noChangeAspect="1" noChangeArrowheads="1"/>
          </p:cNvPicPr>
          <p:nvPr/>
        </p:nvPicPr>
        <p:blipFill>
          <a:blip r:embed="rId3" cstate="print"/>
          <a:srcRect/>
          <a:stretch>
            <a:fillRect/>
          </a:stretch>
        </p:blipFill>
        <p:spPr bwMode="auto">
          <a:xfrm>
            <a:off x="381000" y="914400"/>
            <a:ext cx="1371600" cy="10287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dd Page">
  <a:themeElements>
    <a:clrScheme name="Odd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dd 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dd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dd 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dd 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dd 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dd 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dd 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dd 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dd 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dd 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dd 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dd 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dd 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ven Page">
  <a:themeElements>
    <a:clrScheme name="1_Even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Even Pag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ven Pag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ven Pag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ven Pag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ven Pag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ven Pag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ven Pag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ven Pag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ven Pag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ven Pag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ven Pag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ven Pag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ven Pag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2444</TotalTime>
  <Words>2382</Words>
  <Application>Microsoft Office PowerPoint</Application>
  <PresentationFormat>Letter Paper (8.5x11 in)</PresentationFormat>
  <Paragraphs>239</Paragraphs>
  <Slides>20</Slides>
  <Notes>20</Notes>
  <HiddenSlides>0</HiddenSlides>
  <MMClips>0</MMClips>
  <ScaleCrop>false</ScaleCrop>
  <HeadingPairs>
    <vt:vector size="6" baseType="variant">
      <vt:variant>
        <vt:lpstr>Theme</vt:lpstr>
      </vt:variant>
      <vt:variant>
        <vt:i4>2</vt:i4>
      </vt:variant>
      <vt:variant>
        <vt:lpstr>Links</vt:lpstr>
      </vt:variant>
      <vt:variant>
        <vt:i4>1</vt:i4>
      </vt:variant>
      <vt:variant>
        <vt:lpstr>Slide Titles</vt:lpstr>
      </vt:variant>
      <vt:variant>
        <vt:i4>20</vt:i4>
      </vt:variant>
    </vt:vector>
  </HeadingPairs>
  <TitlesOfParts>
    <vt:vector size="23" baseType="lpstr">
      <vt:lpstr>Odd Page</vt:lpstr>
      <vt:lpstr>1_Even Page</vt:lpstr>
      <vt:lpstr>\\pklnfs04\Sharedir\OCKT\DPEP\CDOM\LTC\TeamSTEPPS\Tab D Trainer-Coach Instruct\Modules\TS_Module_8_Slides_Change_Management_06.1.ppt!721</vt:lpstr>
      <vt:lpstr>CHANGE MANAGEMENT: HOW TO ACHIEVE A CULTURE OF SAFETY</vt:lpstr>
      <vt:lpstr>OBJECTIVES </vt:lpstr>
      <vt:lpstr>EIGHT STEPS OF CHANGE </vt:lpstr>
      <vt:lpstr>SET THE STAGE AND CREATE A SENSE OF URGENCY </vt:lpstr>
      <vt:lpstr>PULL TOGETHER THE GUIDING TEAM</vt:lpstr>
      <vt:lpstr>DEVELOP THE CHANGE VISION AND STRATEGY </vt:lpstr>
      <vt:lpstr>COMMUNICATE FOR UNDERSTANDING AND BUY-IN </vt:lpstr>
      <vt:lpstr>EMPOWER OTHERS TO ACT</vt:lpstr>
      <vt:lpstr>PRODUCE SHORT-TERM WINS</vt:lpstr>
      <vt:lpstr>DON’T LET UP</vt:lpstr>
      <vt:lpstr>CREATE A NEW CULTURE</vt:lpstr>
      <vt:lpstr>ERRORS COMMON TO ORGANIZATIONAL CHANGE</vt:lpstr>
      <vt:lpstr>SHIFT TOWARD A CULTURE OF SAFETY</vt:lpstr>
      <vt:lpstr>CULTURE CHANGE COMES LAST, NOT FIRST</vt:lpstr>
      <vt:lpstr>ROADMAP TO A CULTURE OF SAFETY</vt:lpstr>
      <vt:lpstr>EXERCISE: SIZING UP THE ICEBERG</vt:lpstr>
      <vt:lpstr>EXERCISE: SIZING UP THE ICEBERG (continued)</vt:lpstr>
      <vt:lpstr>EXERCISE: SIZING UP THE ICEBERG (continued)</vt:lpstr>
      <vt:lpstr>TEAMWORK ACTIONS</vt:lpstr>
      <vt:lpstr>REFERENCES</vt:lpstr>
    </vt:vector>
  </TitlesOfParts>
  <Company>Booz Allen Hamilton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SITUATION MONITORING</dc:title>
  <dc:creator>Signe George</dc:creator>
  <cp:lastModifiedBy>DHHS</cp:lastModifiedBy>
  <cp:revision>169</cp:revision>
  <dcterms:created xsi:type="dcterms:W3CDTF">2006-03-02T21:13:56Z</dcterms:created>
  <dcterms:modified xsi:type="dcterms:W3CDTF">2012-06-25T20:47:42Z</dcterms:modified>
</cp:coreProperties>
</file>