
<file path=[Content_Types].xml><?xml version="1.0" encoding="utf-8"?>
<Types xmlns="http://schemas.openxmlformats.org/package/2006/content-types">
  <Default Extension="png" ContentType="image/png"/>
  <Default Extension="bin" ContentType="audio/unknown"/>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9"/>
  </p:notesMasterIdLst>
  <p:handoutMasterIdLst>
    <p:handoutMasterId r:id="rId110"/>
  </p:handoutMasterIdLst>
  <p:sldIdLst>
    <p:sldId id="258" r:id="rId2"/>
    <p:sldId id="537" r:id="rId3"/>
    <p:sldId id="486" r:id="rId4"/>
    <p:sldId id="264" r:id="rId5"/>
    <p:sldId id="267" r:id="rId6"/>
    <p:sldId id="536" r:id="rId7"/>
    <p:sldId id="268" r:id="rId8"/>
    <p:sldId id="538" r:id="rId9"/>
    <p:sldId id="487" r:id="rId10"/>
    <p:sldId id="481" r:id="rId11"/>
    <p:sldId id="465" r:id="rId12"/>
    <p:sldId id="488" r:id="rId13"/>
    <p:sldId id="539" r:id="rId14"/>
    <p:sldId id="466" r:id="rId15"/>
    <p:sldId id="489" r:id="rId16"/>
    <p:sldId id="431" r:id="rId17"/>
    <p:sldId id="467" r:id="rId18"/>
    <p:sldId id="471" r:id="rId19"/>
    <p:sldId id="494" r:id="rId20"/>
    <p:sldId id="493" r:id="rId21"/>
    <p:sldId id="495" r:id="rId22"/>
    <p:sldId id="430" r:id="rId23"/>
    <p:sldId id="400" r:id="rId24"/>
    <p:sldId id="409" r:id="rId25"/>
    <p:sldId id="401" r:id="rId26"/>
    <p:sldId id="410" r:id="rId27"/>
    <p:sldId id="472" r:id="rId28"/>
    <p:sldId id="475" r:id="rId29"/>
    <p:sldId id="416" r:id="rId30"/>
    <p:sldId id="490" r:id="rId31"/>
    <p:sldId id="418" r:id="rId32"/>
    <p:sldId id="485" r:id="rId33"/>
    <p:sldId id="476" r:id="rId34"/>
    <p:sldId id="479" r:id="rId35"/>
    <p:sldId id="429" r:id="rId36"/>
    <p:sldId id="491" r:id="rId37"/>
    <p:sldId id="492" r:id="rId38"/>
    <p:sldId id="477" r:id="rId39"/>
    <p:sldId id="413" r:id="rId40"/>
    <p:sldId id="473" r:id="rId41"/>
    <p:sldId id="474" r:id="rId42"/>
    <p:sldId id="500" r:id="rId43"/>
    <p:sldId id="501" r:id="rId44"/>
    <p:sldId id="505" r:id="rId45"/>
    <p:sldId id="502" r:id="rId46"/>
    <p:sldId id="503" r:id="rId47"/>
    <p:sldId id="504" r:id="rId48"/>
    <p:sldId id="482" r:id="rId49"/>
    <p:sldId id="506" r:id="rId50"/>
    <p:sldId id="507" r:id="rId51"/>
    <p:sldId id="484" r:id="rId52"/>
    <p:sldId id="508" r:id="rId53"/>
    <p:sldId id="463" r:id="rId54"/>
    <p:sldId id="309" r:id="rId55"/>
    <p:sldId id="462" r:id="rId56"/>
    <p:sldId id="464" r:id="rId57"/>
    <p:sldId id="509" r:id="rId58"/>
    <p:sldId id="511" r:id="rId59"/>
    <p:sldId id="510" r:id="rId60"/>
    <p:sldId id="311" r:id="rId61"/>
    <p:sldId id="542" r:id="rId62"/>
    <p:sldId id="450" r:id="rId63"/>
    <p:sldId id="453" r:id="rId64"/>
    <p:sldId id="454" r:id="rId65"/>
    <p:sldId id="455" r:id="rId66"/>
    <p:sldId id="456" r:id="rId67"/>
    <p:sldId id="432" r:id="rId68"/>
    <p:sldId id="440" r:id="rId69"/>
    <p:sldId id="434" r:id="rId70"/>
    <p:sldId id="433" r:id="rId71"/>
    <p:sldId id="439" r:id="rId72"/>
    <p:sldId id="441" r:id="rId73"/>
    <p:sldId id="435" r:id="rId74"/>
    <p:sldId id="436" r:id="rId75"/>
    <p:sldId id="437" r:id="rId76"/>
    <p:sldId id="438" r:id="rId77"/>
    <p:sldId id="442" r:id="rId78"/>
    <p:sldId id="443" r:id="rId79"/>
    <p:sldId id="444" r:id="rId80"/>
    <p:sldId id="446" r:id="rId81"/>
    <p:sldId id="447" r:id="rId82"/>
    <p:sldId id="331" r:id="rId83"/>
    <p:sldId id="512" r:id="rId84"/>
    <p:sldId id="513" r:id="rId85"/>
    <p:sldId id="514" r:id="rId86"/>
    <p:sldId id="515" r:id="rId87"/>
    <p:sldId id="448" r:id="rId88"/>
    <p:sldId id="449" r:id="rId89"/>
    <p:sldId id="516" r:id="rId90"/>
    <p:sldId id="527" r:id="rId91"/>
    <p:sldId id="517" r:id="rId92"/>
    <p:sldId id="540" r:id="rId93"/>
    <p:sldId id="521" r:id="rId94"/>
    <p:sldId id="518" r:id="rId95"/>
    <p:sldId id="520" r:id="rId96"/>
    <p:sldId id="522" r:id="rId97"/>
    <p:sldId id="523" r:id="rId98"/>
    <p:sldId id="524" r:id="rId99"/>
    <p:sldId id="525" r:id="rId100"/>
    <p:sldId id="534" r:id="rId101"/>
    <p:sldId id="535" r:id="rId102"/>
    <p:sldId id="533" r:id="rId103"/>
    <p:sldId id="526" r:id="rId104"/>
    <p:sldId id="529" r:id="rId105"/>
    <p:sldId id="519" r:id="rId106"/>
    <p:sldId id="532" r:id="rId107"/>
    <p:sldId id="445" r:id="rId10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4D4D"/>
    <a:srgbClr val="333333"/>
    <a:srgbClr val="292929"/>
    <a:srgbClr val="5B4295"/>
    <a:srgbClr val="00B2AC"/>
    <a:srgbClr val="C5C0BC"/>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35" autoAdjust="0"/>
    <p:restoredTop sz="99370" autoAdjust="0"/>
  </p:normalViewPr>
  <p:slideViewPr>
    <p:cSldViewPr>
      <p:cViewPr>
        <p:scale>
          <a:sx n="107" d="100"/>
          <a:sy n="107" d="100"/>
        </p:scale>
        <p:origin x="21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C8A2A52-DAA5-EA4B-BC55-43DD23E4A4AC}" type="datetimeFigureOut">
              <a:rPr lang="en-US" smtClean="0"/>
              <a:t>3/6/2014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1136FAB-6E5A-1848-9B6F-634312D7C9D4}" type="slidenum">
              <a:rPr lang="en-US" smtClean="0"/>
              <a:t>‹#›</a:t>
            </a:fld>
            <a:endParaRPr lang="en-US"/>
          </a:p>
        </p:txBody>
      </p:sp>
    </p:spTree>
    <p:extLst>
      <p:ext uri="{BB962C8B-B14F-4D97-AF65-F5344CB8AC3E}">
        <p14:creationId xmlns:p14="http://schemas.microsoft.com/office/powerpoint/2010/main" val="21340180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cs typeface="Arial" charset="0"/>
              </a:defRPr>
            </a:lvl1pPr>
          </a:lstStyle>
          <a:p>
            <a:pPr>
              <a:defRPr/>
            </a:pPr>
            <a:fld id="{FBB82762-4818-3846-80D9-FDCFBD721A98}" type="datetimeFigureOut">
              <a:rPr lang="en-US"/>
              <a:pPr>
                <a:defRPr/>
              </a:pPr>
              <a:t>3/6/2014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cs typeface="Arial" charset="0"/>
              </a:defRPr>
            </a:lvl1pPr>
          </a:lstStyle>
          <a:p>
            <a:pPr>
              <a:defRPr/>
            </a:pPr>
            <a:fld id="{67BBCDCA-5CAC-0545-9E13-6D39DDFEDF48}" type="slidenum">
              <a:rPr lang="en-US"/>
              <a:pPr>
                <a:defRPr/>
              </a:pPr>
              <a:t>‹#›</a:t>
            </a:fld>
            <a:endParaRPr lang="en-US"/>
          </a:p>
        </p:txBody>
      </p:sp>
    </p:spTree>
    <p:extLst>
      <p:ext uri="{BB962C8B-B14F-4D97-AF65-F5344CB8AC3E}">
        <p14:creationId xmlns:p14="http://schemas.microsoft.com/office/powerpoint/2010/main" val="3646102149"/>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8"/>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98B7D59-C9A8-644E-9BFC-DF3D461A3878}" type="slidenum">
              <a:rPr lang="en-GB" sz="1200">
                <a:cs typeface="Arial" charset="0"/>
              </a:rPr>
              <a:pPr eaLnBrk="1" hangingPunct="1"/>
              <a:t>13</a:t>
            </a:fld>
            <a:endParaRPr lang="en-GB" sz="1200">
              <a:cs typeface="Arial" charset="0"/>
            </a:endParaRPr>
          </a:p>
        </p:txBody>
      </p:sp>
      <p:sp>
        <p:nvSpPr>
          <p:cNvPr id="4097" name="Text Box 1"/>
          <p:cNvSpPr txBox="1">
            <a:spLocks noGrp="1" noRot="1" noChangeAspect="1" noChangeArrowheads="1"/>
          </p:cNvSpPr>
          <p:nvPr>
            <p:ph type="sldImg"/>
          </p:nvPr>
        </p:nvSpPr>
        <p:spPr bwMode="auto">
          <a:xfrm>
            <a:off x="1143000" y="695325"/>
            <a:ext cx="4570413" cy="3427413"/>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098" name="Text Box 2"/>
          <p:cNvSpPr txBox="1">
            <a:spLocks noGrp="1" noChangeArrowheads="1"/>
          </p:cNvSpPr>
          <p:nvPr>
            <p:ph type="body" idx="1"/>
          </p:nvPr>
        </p:nvSpPr>
        <p:spPr bwMode="auto">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hangingPunct="1">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4ECB28B-5FDE-6140-BF08-45AF0F318B87}" type="slidenum">
              <a:rPr lang="en-US"/>
              <a:pPr>
                <a:defRPr/>
              </a:pPr>
              <a:t>‹#›</a:t>
            </a:fld>
            <a:endParaRPr lang="en-US"/>
          </a:p>
        </p:txBody>
      </p:sp>
    </p:spTree>
    <p:extLst>
      <p:ext uri="{BB962C8B-B14F-4D97-AF65-F5344CB8AC3E}">
        <p14:creationId xmlns:p14="http://schemas.microsoft.com/office/powerpoint/2010/main" val="4101450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C6F3B0-26F0-5F4F-91CF-24701DD7367F}" type="slidenum">
              <a:rPr lang="en-US"/>
              <a:pPr>
                <a:defRPr/>
              </a:pPr>
              <a:t>‹#›</a:t>
            </a:fld>
            <a:endParaRPr lang="en-US"/>
          </a:p>
        </p:txBody>
      </p:sp>
    </p:spTree>
    <p:extLst>
      <p:ext uri="{BB962C8B-B14F-4D97-AF65-F5344CB8AC3E}">
        <p14:creationId xmlns:p14="http://schemas.microsoft.com/office/powerpoint/2010/main" val="733566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9B236B-77BB-0949-8EBC-F740E9C6E46E}" type="slidenum">
              <a:rPr lang="en-US"/>
              <a:pPr>
                <a:defRPr/>
              </a:pPr>
              <a:t>‹#›</a:t>
            </a:fld>
            <a:endParaRPr lang="en-US"/>
          </a:p>
        </p:txBody>
      </p:sp>
    </p:spTree>
    <p:extLst>
      <p:ext uri="{BB962C8B-B14F-4D97-AF65-F5344CB8AC3E}">
        <p14:creationId xmlns:p14="http://schemas.microsoft.com/office/powerpoint/2010/main" val="4159835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0" y="273629"/>
            <a:ext cx="8223840" cy="1140600"/>
          </a:xfrm>
        </p:spPr>
        <p:txBody>
          <a:bodyPr/>
          <a:lstStyle/>
          <a:p>
            <a:r>
              <a:rPr lang="en-GB" smtClean="0"/>
              <a:t>Click to edit Master title style</a:t>
            </a:r>
            <a:endParaRPr lang="en-US"/>
          </a:p>
        </p:txBody>
      </p:sp>
      <p:sp>
        <p:nvSpPr>
          <p:cNvPr id="3" name="Date Placeholder 2"/>
          <p:cNvSpPr>
            <a:spLocks noGrp="1"/>
          </p:cNvSpPr>
          <p:nvPr>
            <p:ph type="dt" idx="10"/>
          </p:nvPr>
        </p:nvSpPr>
        <p:spPr>
          <a:xfrm>
            <a:off x="457200" y="6246813"/>
            <a:ext cx="2124075" cy="468312"/>
          </a:xfrm>
        </p:spPr>
        <p:txBody>
          <a:bodyPr/>
          <a:lstStyle>
            <a:lvl1pPr>
              <a:defRPr/>
            </a:lvl1pPr>
          </a:lstStyle>
          <a:p>
            <a:pPr>
              <a:defRPr/>
            </a:pPr>
            <a:endParaRPr lang="en-GB"/>
          </a:p>
        </p:txBody>
      </p:sp>
      <p:sp>
        <p:nvSpPr>
          <p:cNvPr id="4" name="Footer Placeholder 3"/>
          <p:cNvSpPr>
            <a:spLocks noGrp="1"/>
          </p:cNvSpPr>
          <p:nvPr>
            <p:ph type="ftr" idx="11"/>
          </p:nvPr>
        </p:nvSpPr>
        <p:spPr>
          <a:xfrm>
            <a:off x="3127375" y="6246813"/>
            <a:ext cx="2894013" cy="468312"/>
          </a:xfrm>
        </p:spPr>
        <p:txBody>
          <a:bodyPr/>
          <a:lstStyle>
            <a:lvl1pPr>
              <a:defRPr/>
            </a:lvl1pPr>
          </a:lstStyle>
          <a:p>
            <a:pPr>
              <a:defRPr/>
            </a:pPr>
            <a:endParaRPr lang="en-GB"/>
          </a:p>
        </p:txBody>
      </p:sp>
      <p:sp>
        <p:nvSpPr>
          <p:cNvPr id="5" name="Slide Number Placeholder 4"/>
          <p:cNvSpPr>
            <a:spLocks noGrp="1"/>
          </p:cNvSpPr>
          <p:nvPr>
            <p:ph type="sldNum" idx="12"/>
          </p:nvPr>
        </p:nvSpPr>
        <p:spPr>
          <a:xfrm>
            <a:off x="6556375" y="6246813"/>
            <a:ext cx="2125663" cy="468312"/>
          </a:xfrm>
        </p:spPr>
        <p:txBody>
          <a:bodyPr/>
          <a:lstStyle>
            <a:lvl1pPr>
              <a:defRPr smtClean="0"/>
            </a:lvl1pPr>
          </a:lstStyle>
          <a:p>
            <a:pPr>
              <a:defRPr/>
            </a:pPr>
            <a:fld id="{ED9006B9-5F4C-E04C-82BD-AD4C680325DC}" type="slidenum">
              <a:rPr lang="en-GB"/>
              <a:pPr>
                <a:defRPr/>
              </a:pPr>
              <a:t>‹#›</a:t>
            </a:fld>
            <a:endParaRPr lang="en-GB"/>
          </a:p>
        </p:txBody>
      </p:sp>
    </p:spTree>
    <p:extLst>
      <p:ext uri="{BB962C8B-B14F-4D97-AF65-F5344CB8AC3E}">
        <p14:creationId xmlns:p14="http://schemas.microsoft.com/office/powerpoint/2010/main" val="4095370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914302-517C-F94C-A207-18D23D7E77BD}" type="slidenum">
              <a:rPr lang="en-US"/>
              <a:pPr>
                <a:defRPr/>
              </a:pPr>
              <a:t>‹#›</a:t>
            </a:fld>
            <a:endParaRPr lang="en-US"/>
          </a:p>
        </p:txBody>
      </p:sp>
    </p:spTree>
    <p:extLst>
      <p:ext uri="{BB962C8B-B14F-4D97-AF65-F5344CB8AC3E}">
        <p14:creationId xmlns:p14="http://schemas.microsoft.com/office/powerpoint/2010/main" val="411128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5D9A00-7BA8-8F48-B6E5-B1CAD7787262}" type="slidenum">
              <a:rPr lang="en-US"/>
              <a:pPr>
                <a:defRPr/>
              </a:pPr>
              <a:t>‹#›</a:t>
            </a:fld>
            <a:endParaRPr lang="en-US"/>
          </a:p>
        </p:txBody>
      </p:sp>
    </p:spTree>
    <p:extLst>
      <p:ext uri="{BB962C8B-B14F-4D97-AF65-F5344CB8AC3E}">
        <p14:creationId xmlns:p14="http://schemas.microsoft.com/office/powerpoint/2010/main" val="3144635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DC8E394-FA0B-5143-AE54-39A6AFF31852}" type="slidenum">
              <a:rPr lang="en-US"/>
              <a:pPr>
                <a:defRPr/>
              </a:pPr>
              <a:t>‹#›</a:t>
            </a:fld>
            <a:endParaRPr lang="en-US"/>
          </a:p>
        </p:txBody>
      </p:sp>
    </p:spTree>
    <p:extLst>
      <p:ext uri="{BB962C8B-B14F-4D97-AF65-F5344CB8AC3E}">
        <p14:creationId xmlns:p14="http://schemas.microsoft.com/office/powerpoint/2010/main" val="31166032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9C74F36-93A0-FE43-A3A3-21E7F7C54DD2}" type="slidenum">
              <a:rPr lang="en-US"/>
              <a:pPr>
                <a:defRPr/>
              </a:pPr>
              <a:t>‹#›</a:t>
            </a:fld>
            <a:endParaRPr lang="en-US"/>
          </a:p>
        </p:txBody>
      </p:sp>
    </p:spTree>
    <p:extLst>
      <p:ext uri="{BB962C8B-B14F-4D97-AF65-F5344CB8AC3E}">
        <p14:creationId xmlns:p14="http://schemas.microsoft.com/office/powerpoint/2010/main" val="365680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00684ED-D264-6148-B9A8-F966719D1D1E}" type="slidenum">
              <a:rPr lang="en-US"/>
              <a:pPr>
                <a:defRPr/>
              </a:pPr>
              <a:t>‹#›</a:t>
            </a:fld>
            <a:endParaRPr lang="en-US"/>
          </a:p>
        </p:txBody>
      </p:sp>
    </p:spTree>
    <p:extLst>
      <p:ext uri="{BB962C8B-B14F-4D97-AF65-F5344CB8AC3E}">
        <p14:creationId xmlns:p14="http://schemas.microsoft.com/office/powerpoint/2010/main" val="2783705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7C9C584-252D-ED4B-AE04-C4F85929B4E0}" type="slidenum">
              <a:rPr lang="en-US"/>
              <a:pPr>
                <a:defRPr/>
              </a:pPr>
              <a:t>‹#›</a:t>
            </a:fld>
            <a:endParaRPr lang="en-US"/>
          </a:p>
        </p:txBody>
      </p:sp>
    </p:spTree>
    <p:extLst>
      <p:ext uri="{BB962C8B-B14F-4D97-AF65-F5344CB8AC3E}">
        <p14:creationId xmlns:p14="http://schemas.microsoft.com/office/powerpoint/2010/main" val="2405090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650D46-5C59-6149-9DFA-29BB1ABB3DC5}" type="slidenum">
              <a:rPr lang="en-US"/>
              <a:pPr>
                <a:defRPr/>
              </a:pPr>
              <a:t>‹#›</a:t>
            </a:fld>
            <a:endParaRPr lang="en-US"/>
          </a:p>
        </p:txBody>
      </p:sp>
    </p:spTree>
    <p:extLst>
      <p:ext uri="{BB962C8B-B14F-4D97-AF65-F5344CB8AC3E}">
        <p14:creationId xmlns:p14="http://schemas.microsoft.com/office/powerpoint/2010/main" val="2558956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F496908-D0B4-6A48-B7BA-6CD83757B2E9}" type="slidenum">
              <a:rPr lang="en-US"/>
              <a:pPr>
                <a:defRPr/>
              </a:pPr>
              <a:t>‹#›</a:t>
            </a:fld>
            <a:endParaRPr lang="en-US"/>
          </a:p>
        </p:txBody>
      </p:sp>
    </p:spTree>
    <p:extLst>
      <p:ext uri="{BB962C8B-B14F-4D97-AF65-F5344CB8AC3E}">
        <p14:creationId xmlns:p14="http://schemas.microsoft.com/office/powerpoint/2010/main" val="4240485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mn-ea"/>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mn-ea"/>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cs typeface="Arial" charset="0"/>
              </a:defRPr>
            </a:lvl1pPr>
          </a:lstStyle>
          <a:p>
            <a:pPr>
              <a:defRPr/>
            </a:pPr>
            <a:fld id="{DF907D8E-2A24-1044-84FA-A2F8E6CDDCC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9" r:id="rId12"/>
  </p:sldLayoutIdLst>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avid.yarrow@time-for-change.co.uk" TargetMode="External"/><Relationship Id="rId2" Type="http://schemas.openxmlformats.org/officeDocument/2006/relationships/hyperlink" Target="http://www.nelacademy.nhs.uk"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101.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10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hyperlink" Target="http://www.nelacademy.nhs.uk"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changeday.nhs.uk/healthcareradicals" TargetMode="External"/><Relationship Id="rId4" Type="http://schemas.openxmlformats.org/officeDocument/2006/relationships/hyperlink" Target="http://www.changemodel.nhs.uk" TargetMode="External"/></Relationships>
</file>

<file path=ppt/slides/_rels/slide105.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gif"/></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emf"/><Relationship Id="rId9" Type="http://schemas.openxmlformats.org/officeDocument/2006/relationships/image" Target="../media/image34.png"/></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1.wmf"/></Relationships>
</file>

<file path=ppt/slides/_rels/slide37.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3.wmf"/></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file://localhost/http://images-eu.amazon.com/images/P/0743222091.01.LZZZZZZZ.jpg" TargetMode="External"/><Relationship Id="rId13" Type="http://schemas.openxmlformats.org/officeDocument/2006/relationships/image" Target="../media/image53.pn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1.png"/><Relationship Id="rId5" Type="http://schemas.openxmlformats.org/officeDocument/2006/relationships/image" Target="../media/image47.jpeg"/><Relationship Id="rId10" Type="http://schemas.openxmlformats.org/officeDocument/2006/relationships/image" Target="file://localhost/http://images-eu.amazon.com/images/P/0349113467.02.LZZZZZZZ.jpg" TargetMode="External"/><Relationship Id="rId4" Type="http://schemas.openxmlformats.org/officeDocument/2006/relationships/image" Target="../media/image46.jpeg"/><Relationship Id="rId9" Type="http://schemas.openxmlformats.org/officeDocument/2006/relationships/image" Target="../media/image50.jpeg"/><Relationship Id="rId14" Type="http://schemas.openxmlformats.org/officeDocument/2006/relationships/image" Target="../media/image5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emf"/><Relationship Id="rId9" Type="http://schemas.openxmlformats.org/officeDocument/2006/relationships/image" Target="../media/image34.png"/></Relationships>
</file>

<file path=ppt/slides/_rels/slide59.xml.rels><?xml version="1.0" encoding="UTF-8" standalone="yes"?>
<Relationships xmlns="http://schemas.openxmlformats.org/package/2006/relationships"><Relationship Id="rId8" Type="http://schemas.openxmlformats.org/officeDocument/2006/relationships/image" Target="file://localhost/http://images-eu.amazon.com/images/P/0743222091.01.LZZZZZZZ.jpg" TargetMode="External"/><Relationship Id="rId13" Type="http://schemas.openxmlformats.org/officeDocument/2006/relationships/image" Target="../media/image53.pn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1.png"/><Relationship Id="rId5" Type="http://schemas.openxmlformats.org/officeDocument/2006/relationships/image" Target="../media/image47.jpeg"/><Relationship Id="rId10" Type="http://schemas.openxmlformats.org/officeDocument/2006/relationships/image" Target="file://localhost/http://images-eu.amazon.com/images/P/0349113467.02.LZZZZZZZ.jpg" TargetMode="External"/><Relationship Id="rId4" Type="http://schemas.openxmlformats.org/officeDocument/2006/relationships/image" Target="../media/image46.jpeg"/><Relationship Id="rId9" Type="http://schemas.openxmlformats.org/officeDocument/2006/relationships/image" Target="../media/image50.jpeg"/><Relationship Id="rId14" Type="http://schemas.openxmlformats.org/officeDocument/2006/relationships/image" Target="../media/image54.png"/></Relationships>
</file>

<file path=ppt/slides/_rels/slide6.xml.rels><?xml version="1.0" encoding="UTF-8" standalone="yes"?>
<Relationships xmlns="http://schemas.openxmlformats.org/package/2006/relationships"><Relationship Id="rId3" Type="http://schemas.openxmlformats.org/officeDocument/2006/relationships/hyperlink" Target="http://www.nelacademy.nhs.uk"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https://changeday.nhs.uk/healthcareradicals" TargetMode="External"/><Relationship Id="rId4" Type="http://schemas.openxmlformats.org/officeDocument/2006/relationships/hyperlink" Target="http://www.changemodel.nhs.uk" TargetMode="External"/></Relationships>
</file>

<file path=ppt/slides/_rels/slide60.xml.rels><?xml version="1.0" encoding="UTF-8" standalone="yes"?>
<Relationships xmlns="http://schemas.openxmlformats.org/package/2006/relationships"><Relationship Id="rId3" Type="http://schemas.openxmlformats.org/officeDocument/2006/relationships/audio" Target="../media/audio1.bin"/><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8.jpeg"/><Relationship Id="rId7" Type="http://schemas.openxmlformats.org/officeDocument/2006/relationships/image" Target="../media/image7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file://localhost/http://images-eu.amazon.com/images/P/0349113467.02.LZZZZZZZ.jpg" TargetMode="External"/><Relationship Id="rId5" Type="http://schemas.openxmlformats.org/officeDocument/2006/relationships/image" Target="../media/image69.jpeg"/><Relationship Id="rId4" Type="http://schemas.openxmlformats.org/officeDocument/2006/relationships/image" Target="file://localhost/http://images-eu.amazon.com/images/P/0743222091.01.LZZZZZZZ.jpg"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6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7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7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7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82.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86.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8.wmf"/><Relationship Id="rId4" Type="http://schemas.openxmlformats.org/officeDocument/2006/relationships/image" Target="file://localhost/http://images-eu.amazon.com/images/P/0743222091.01.LZZZZZZZ.jpg" TargetMode="External"/></Relationships>
</file>

<file path=ppt/slides/_rels/slide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9.wmf"/><Relationship Id="rId4" Type="http://schemas.openxmlformats.org/officeDocument/2006/relationships/oleObject" Target="../embeddings/oleObject1.bin"/></Relationships>
</file>

<file path=ppt/slides/_rels/slide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89.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2.xml.rels><?xml version="1.0" encoding="UTF-8" standalone="yes"?>
<Relationships xmlns="http://schemas.openxmlformats.org/package/2006/relationships"><Relationship Id="rId3" Type="http://schemas.openxmlformats.org/officeDocument/2006/relationships/hyperlink" Target="http://images.google.com/imgres?imgurl=www.trainerswarehouse.com/shop/images/CLOCK-FACE.JPG&amp;imgrefurl=http://www.trainerswarehouse.com/shop/products.asp?dept=33&amp;h=216&amp;w=214&amp;prev=/images?q=clock+face&amp;svnum=10&amp;hl=en&amp;lr=&amp;ie=UTF-8"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93.xml.rels><?xml version="1.0" encoding="UTF-8" standalone="yes"?>
<Relationships xmlns="http://schemas.openxmlformats.org/package/2006/relationships"><Relationship Id="rId8" Type="http://schemas.openxmlformats.org/officeDocument/2006/relationships/image" Target="file://localhost/http://images-eu.amazon.com/images/P/0743222091.01.LZZZZZZZ.jpg" TargetMode="External"/><Relationship Id="rId13" Type="http://schemas.openxmlformats.org/officeDocument/2006/relationships/image" Target="../media/image53.png"/><Relationship Id="rId3" Type="http://schemas.openxmlformats.org/officeDocument/2006/relationships/image" Target="../media/image45.jpeg"/><Relationship Id="rId7" Type="http://schemas.openxmlformats.org/officeDocument/2006/relationships/image" Target="../media/image49.jpeg"/><Relationship Id="rId12" Type="http://schemas.openxmlformats.org/officeDocument/2006/relationships/image" Target="../media/image5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8.jpeg"/><Relationship Id="rId11" Type="http://schemas.openxmlformats.org/officeDocument/2006/relationships/image" Target="../media/image51.png"/><Relationship Id="rId5" Type="http://schemas.openxmlformats.org/officeDocument/2006/relationships/image" Target="../media/image47.jpeg"/><Relationship Id="rId10" Type="http://schemas.openxmlformats.org/officeDocument/2006/relationships/image" Target="file://localhost/http://images-eu.amazon.com/images/P/0349113467.02.LZZZZZZZ.jpg" TargetMode="External"/><Relationship Id="rId4" Type="http://schemas.openxmlformats.org/officeDocument/2006/relationships/image" Target="../media/image46.jpeg"/><Relationship Id="rId9" Type="http://schemas.openxmlformats.org/officeDocument/2006/relationships/image" Target="../media/image50.jpeg"/><Relationship Id="rId14" Type="http://schemas.openxmlformats.org/officeDocument/2006/relationships/image" Target="../media/image54.png"/></Relationships>
</file>

<file path=ppt/slides/_rels/slide9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file://localhost/http://images-eu.amazon.com/images/P/0349113467.02.LZZZZZZZ.jpg" TargetMode="External"/><Relationship Id="rId4" Type="http://schemas.openxmlformats.org/officeDocument/2006/relationships/image" Target="../media/image50.jpeg"/></Relationships>
</file>

<file path=ppt/slides/_rels/slide9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file://localhost/http://images-eu.amazon.com/images/P/0349113467.02.LZZZZZZZ.jpg" TargetMode="External"/></Relationships>
</file>

<file path=ppt/slides/_rels/slide96.xml.rels><?xml version="1.0" encoding="UTF-8" standalone="yes"?>
<Relationships xmlns="http://schemas.openxmlformats.org/package/2006/relationships"><Relationship Id="rId8" Type="http://schemas.openxmlformats.org/officeDocument/2006/relationships/image" Target="file://localhost/http://images-eu.amazon.com/images/P/0349113467.02.LZZZZZZZ.jpg" TargetMode="External"/><Relationship Id="rId3" Type="http://schemas.openxmlformats.org/officeDocument/2006/relationships/image" Target="../media/image93.jpeg"/><Relationship Id="rId7" Type="http://schemas.openxmlformats.org/officeDocument/2006/relationships/image" Target="../media/image95.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8.wmf"/><Relationship Id="rId5" Type="http://schemas.openxmlformats.org/officeDocument/2006/relationships/image" Target="file://localhost/http://www.abbottdiagnostics.com/Reagents_Tests/images/infectious_disease.gif" TargetMode="External"/><Relationship Id="rId4" Type="http://schemas.openxmlformats.org/officeDocument/2006/relationships/image" Target="../media/image94.png"/></Relationships>
</file>

<file path=ppt/slides/_rels/slide9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7.jpeg"/><Relationship Id="rId4" Type="http://schemas.openxmlformats.org/officeDocument/2006/relationships/image" Target="../media/image96.png"/></Relationships>
</file>

<file path=ppt/slides/_rels/slide9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9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101.png"/><Relationship Id="rId4" Type="http://schemas.openxmlformats.org/officeDocument/2006/relationships/image" Target="../media/image10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6019800" y="838200"/>
            <a:ext cx="3200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eaLnBrk="1" hangingPunct="1">
              <a:defRPr/>
            </a:pPr>
            <a:r>
              <a:rPr lang="en-GB" sz="2000" i="1" dirty="0" smtClean="0">
                <a:solidFill>
                  <a:schemeClr val="tx1">
                    <a:lumMod val="65000"/>
                    <a:lumOff val="35000"/>
                  </a:schemeClr>
                </a:solidFill>
                <a:latin typeface="Arial" charset="0"/>
                <a:cs typeface="Arial" charset="0"/>
                <a:hlinkClick r:id="rId2"/>
              </a:rPr>
              <a:t>www.nelacademy.nhs.uk</a:t>
            </a:r>
            <a:endParaRPr lang="en-GB" sz="2000" i="1" dirty="0" smtClean="0">
              <a:solidFill>
                <a:schemeClr val="tx1">
                  <a:lumMod val="65000"/>
                  <a:lumOff val="35000"/>
                </a:schemeClr>
              </a:solidFill>
              <a:latin typeface="Arial" charset="0"/>
              <a:cs typeface="Arial" charset="0"/>
            </a:endParaRPr>
          </a:p>
          <a:p>
            <a:pPr eaLnBrk="1" hangingPunct="1">
              <a:defRPr/>
            </a:pPr>
            <a:r>
              <a:rPr lang="en-GB" sz="2000" i="1" dirty="0" smtClean="0">
                <a:solidFill>
                  <a:schemeClr val="tx1">
                    <a:lumMod val="65000"/>
                    <a:lumOff val="35000"/>
                  </a:schemeClr>
                </a:solidFill>
                <a:latin typeface="Arial" charset="0"/>
                <a:cs typeface="Arial" charset="0"/>
              </a:rPr>
              <a:t>0191 371 3634</a:t>
            </a:r>
            <a:endParaRPr lang="en-US" sz="2000" i="1" dirty="0">
              <a:solidFill>
                <a:srgbClr val="5B4295"/>
              </a:solidFill>
              <a:latin typeface="Arial" charset="0"/>
              <a:cs typeface="Arial" charset="0"/>
            </a:endParaRPr>
          </a:p>
        </p:txBody>
      </p:sp>
      <p:sp>
        <p:nvSpPr>
          <p:cNvPr id="3" name="Rectangle 2"/>
          <p:cNvSpPr txBox="1">
            <a:spLocks noChangeArrowheads="1"/>
          </p:cNvSpPr>
          <p:nvPr/>
        </p:nvSpPr>
        <p:spPr bwMode="auto">
          <a:xfrm>
            <a:off x="3352800" y="2286000"/>
            <a:ext cx="45720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i="1" dirty="0" smtClean="0">
                <a:solidFill>
                  <a:srgbClr val="606060"/>
                </a:solidFill>
                <a:latin typeface="Arial" charset="0"/>
                <a:cs typeface="Arial" charset="0"/>
              </a:rPr>
              <a:t>Change Management Fundamentals</a:t>
            </a:r>
            <a:endParaRPr lang="en-US" i="1" dirty="0">
              <a:solidFill>
                <a:srgbClr val="606060"/>
              </a:solidFill>
              <a:latin typeface="Arial" charset="0"/>
              <a:cs typeface="Arial" charset="0"/>
            </a:endParaRPr>
          </a:p>
        </p:txBody>
      </p:sp>
      <p:sp>
        <p:nvSpPr>
          <p:cNvPr id="4" name="Rectangle 2"/>
          <p:cNvSpPr txBox="1">
            <a:spLocks noChangeArrowheads="1"/>
          </p:cNvSpPr>
          <p:nvPr/>
        </p:nvSpPr>
        <p:spPr bwMode="auto">
          <a:xfrm>
            <a:off x="1600200" y="4953000"/>
            <a:ext cx="51816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2000" i="1" dirty="0" smtClean="0">
                <a:solidFill>
                  <a:schemeClr val="tx1">
                    <a:lumMod val="65000"/>
                    <a:lumOff val="35000"/>
                  </a:schemeClr>
                </a:solidFill>
                <a:latin typeface="Arial" charset="0"/>
                <a:cs typeface="Arial" charset="0"/>
              </a:rPr>
              <a:t>Dr David Yarrow</a:t>
            </a:r>
          </a:p>
          <a:p>
            <a:pPr algn="l" eaLnBrk="1" hangingPunct="1">
              <a:defRPr/>
            </a:pPr>
            <a:r>
              <a:rPr lang="en-GB" sz="2000" i="1" dirty="0" smtClean="0">
                <a:solidFill>
                  <a:schemeClr val="tx1">
                    <a:lumMod val="65000"/>
                    <a:lumOff val="35000"/>
                  </a:schemeClr>
                </a:solidFill>
                <a:latin typeface="Arial" charset="0"/>
                <a:cs typeface="Arial" charset="0"/>
                <a:hlinkClick r:id="rId3"/>
              </a:rPr>
              <a:t>david.yarrow@time-for-change.co.uk</a:t>
            </a:r>
            <a:r>
              <a:rPr lang="en-GB" sz="2000" i="1" dirty="0" smtClean="0">
                <a:solidFill>
                  <a:schemeClr val="tx1">
                    <a:lumMod val="65000"/>
                    <a:lumOff val="35000"/>
                  </a:schemeClr>
                </a:solidFill>
                <a:latin typeface="Arial" charset="0"/>
                <a:cs typeface="Arial" charset="0"/>
              </a:rPr>
              <a:t> </a:t>
            </a:r>
          </a:p>
          <a:p>
            <a:pPr algn="l" eaLnBrk="1" hangingPunct="1">
              <a:defRPr/>
            </a:pPr>
            <a:r>
              <a:rPr lang="en-GB" sz="2000" i="1" dirty="0" smtClean="0">
                <a:solidFill>
                  <a:schemeClr val="tx1">
                    <a:lumMod val="65000"/>
                    <a:lumOff val="35000"/>
                  </a:schemeClr>
                </a:solidFill>
                <a:latin typeface="Arial" charset="0"/>
                <a:cs typeface="Arial" charset="0"/>
              </a:rPr>
              <a:t>0191 289 3855</a:t>
            </a:r>
            <a:endParaRPr lang="en-US" sz="2000" i="1" dirty="0">
              <a:solidFill>
                <a:srgbClr val="5B4295"/>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1447800" y="2438400"/>
            <a:ext cx="7315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a:r>
              <a:rPr lang="en-US" sz="2400" i="1" dirty="0" smtClean="0">
                <a:solidFill>
                  <a:srgbClr val="4D4D4D"/>
                </a:solidFill>
              </a:rPr>
              <a:t>“Every </a:t>
            </a:r>
            <a:r>
              <a:rPr lang="en-US" sz="2400" i="1" dirty="0" err="1" smtClean="0">
                <a:solidFill>
                  <a:srgbClr val="4D4D4D"/>
                </a:solidFill>
              </a:rPr>
              <a:t>behaviour</a:t>
            </a:r>
            <a:r>
              <a:rPr lang="en-US" sz="2400" i="1" dirty="0" smtClean="0">
                <a:solidFill>
                  <a:srgbClr val="4D4D4D"/>
                </a:solidFill>
              </a:rPr>
              <a:t> is motivated by need.  Change – any change – may be perceived as disruptive and potentially dangerous as the status quo becomes unstable.” </a:t>
            </a:r>
            <a:br>
              <a:rPr lang="en-US" sz="2400" i="1" dirty="0" smtClean="0">
                <a:solidFill>
                  <a:srgbClr val="4D4D4D"/>
                </a:solidFill>
              </a:rPr>
            </a:br>
            <a:r>
              <a:rPr lang="en-US" sz="2400" i="1" dirty="0" smtClean="0">
                <a:solidFill>
                  <a:srgbClr val="4D4D4D"/>
                </a:solidFill>
              </a:rPr>
              <a:t/>
            </a:r>
            <a:br>
              <a:rPr lang="en-US" sz="2400" i="1" dirty="0" smtClean="0">
                <a:solidFill>
                  <a:srgbClr val="4D4D4D"/>
                </a:solidFill>
              </a:rPr>
            </a:br>
            <a:r>
              <a:rPr lang="en-US" sz="2400" i="1" dirty="0" smtClean="0">
                <a:solidFill>
                  <a:srgbClr val="4D4D4D"/>
                </a:solidFill>
              </a:rPr>
              <a:t/>
            </a:r>
            <a:br>
              <a:rPr lang="en-US" sz="2400" i="1" dirty="0" smtClean="0">
                <a:solidFill>
                  <a:srgbClr val="4D4D4D"/>
                </a:solidFill>
              </a:rPr>
            </a:br>
            <a:endParaRPr lang="en-US" sz="2400" i="1" dirty="0">
              <a:solidFill>
                <a:srgbClr val="4D4D4D"/>
              </a:solidFill>
            </a:endParaRPr>
          </a:p>
        </p:txBody>
      </p:sp>
      <p:sp>
        <p:nvSpPr>
          <p:cNvPr id="6" name="TextBox 5"/>
          <p:cNvSpPr txBox="1"/>
          <p:nvPr/>
        </p:nvSpPr>
        <p:spPr>
          <a:xfrm>
            <a:off x="2362200" y="6394126"/>
            <a:ext cx="6705600" cy="461665"/>
          </a:xfrm>
          <a:prstGeom prst="rect">
            <a:avLst/>
          </a:prstGeom>
          <a:noFill/>
        </p:spPr>
        <p:txBody>
          <a:bodyPr wrap="square" rtlCol="0">
            <a:spAutoFit/>
          </a:bodyPr>
          <a:lstStyle/>
          <a:p>
            <a:pPr algn="r"/>
            <a:r>
              <a:rPr lang="en-US" sz="1200" dirty="0">
                <a:solidFill>
                  <a:srgbClr val="4D4D4D"/>
                </a:solidFill>
              </a:rPr>
              <a:t>Mackenzie, Maureen (Associate Professor of Management, Dowling College, NY) (2008). Senior Leadership's Role in the Change Process. </a:t>
            </a:r>
            <a:r>
              <a:rPr lang="en-US" sz="1200" dirty="0" err="1">
                <a:solidFill>
                  <a:srgbClr val="4D4D4D"/>
                </a:solidFill>
              </a:rPr>
              <a:t>www.dowling.edu</a:t>
            </a:r>
            <a:r>
              <a:rPr lang="en-US" sz="1200" dirty="0">
                <a:solidFill>
                  <a:srgbClr val="4D4D4D"/>
                </a:solidFill>
              </a:rPr>
              <a:t>/faculty/Mackenzie/docs/</a:t>
            </a:r>
            <a:r>
              <a:rPr lang="en-US" sz="1200" dirty="0" err="1" smtClean="0">
                <a:solidFill>
                  <a:srgbClr val="4D4D4D"/>
                </a:solidFill>
              </a:rPr>
              <a:t>change.pdf</a:t>
            </a:r>
            <a:endParaRPr lang="en-US" sz="1200" dirty="0">
              <a:solidFill>
                <a:srgbClr val="4D4D4D"/>
              </a:solidFill>
            </a:endParaRPr>
          </a:p>
        </p:txBody>
      </p:sp>
      <p:sp>
        <p:nvSpPr>
          <p:cNvPr id="7" name="TextBox 6"/>
          <p:cNvSpPr txBox="1"/>
          <p:nvPr/>
        </p:nvSpPr>
        <p:spPr>
          <a:xfrm>
            <a:off x="5943600" y="3200400"/>
            <a:ext cx="2667000" cy="369332"/>
          </a:xfrm>
          <a:prstGeom prst="rect">
            <a:avLst/>
          </a:prstGeom>
          <a:noFill/>
        </p:spPr>
        <p:txBody>
          <a:bodyPr wrap="square" rtlCol="0">
            <a:spAutoFit/>
          </a:bodyPr>
          <a:lstStyle/>
          <a:p>
            <a:pPr algn="r"/>
            <a:r>
              <a:rPr lang="en-US" dirty="0">
                <a:solidFill>
                  <a:srgbClr val="4D4D4D"/>
                </a:solidFill>
              </a:rPr>
              <a:t>Maureen Mackenzie</a:t>
            </a:r>
          </a:p>
        </p:txBody>
      </p:sp>
    </p:spTree>
    <p:extLst>
      <p:ext uri="{BB962C8B-B14F-4D97-AF65-F5344CB8AC3E}">
        <p14:creationId xmlns:p14="http://schemas.microsoft.com/office/powerpoint/2010/main" val="196442905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Screen Shot 2014-02-23 at 21.48.25.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9200" y="5029200"/>
            <a:ext cx="1676400" cy="1673963"/>
          </a:xfrm>
          <a:prstGeom prst="rect">
            <a:avLst/>
          </a:prstGeom>
        </p:spPr>
      </p:pic>
      <p:pic>
        <p:nvPicPr>
          <p:cNvPr id="10"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92488" y="667382"/>
            <a:ext cx="4608512" cy="597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1"/>
          <p:cNvSpPr>
            <a:spLocks noGrp="1"/>
          </p:cNvSpPr>
          <p:nvPr>
            <p:ph type="title"/>
          </p:nvPr>
        </p:nvSpPr>
        <p:spPr>
          <a:xfrm>
            <a:off x="1516474" y="76200"/>
            <a:ext cx="6789326" cy="462909"/>
          </a:xfrm>
        </p:spPr>
        <p:txBody>
          <a:bodyPr/>
          <a:lstStyle/>
          <a:p>
            <a:r>
              <a:rPr lang="en-GB" sz="3600" dirty="0" smtClean="0">
                <a:solidFill>
                  <a:srgbClr val="4D4D4D"/>
                </a:solidFill>
              </a:rPr>
              <a:t>The NHS Change Model</a:t>
            </a:r>
            <a:endParaRPr lang="en-GB" sz="3600" dirty="0">
              <a:solidFill>
                <a:srgbClr val="4D4D4D"/>
              </a:solidFill>
            </a:endParaRPr>
          </a:p>
        </p:txBody>
      </p:sp>
    </p:spTree>
    <p:extLst>
      <p:ext uri="{BB962C8B-B14F-4D97-AF65-F5344CB8AC3E}">
        <p14:creationId xmlns:p14="http://schemas.microsoft.com/office/powerpoint/2010/main" val="138259113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Grp="1" noChangeArrowheads="1"/>
          </p:cNvSpPr>
          <p:nvPr>
            <p:ph type="title"/>
          </p:nvPr>
        </p:nvSpPr>
        <p:spPr>
          <a:xfrm>
            <a:off x="2438400" y="5029200"/>
            <a:ext cx="4800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ja-JP" altLang="en-GB" sz="2800" dirty="0" smtClean="0">
                <a:solidFill>
                  <a:srgbClr val="4D4D4D"/>
                </a:solidFill>
                <a:latin typeface="Arial"/>
                <a:cs typeface="Arial"/>
              </a:rPr>
              <a:t>“</a:t>
            </a:r>
            <a:r>
              <a:rPr lang="en-GB" altLang="ja-JP" sz="2800" dirty="0" smtClean="0">
                <a:solidFill>
                  <a:srgbClr val="4D4D4D"/>
                </a:solidFill>
                <a:latin typeface="Arial"/>
                <a:cs typeface="Arial"/>
              </a:rPr>
              <a:t>A problem to solve or a polarity to manage?</a:t>
            </a:r>
            <a:r>
              <a:rPr lang="ja-JP" altLang="en-GB" sz="2800" dirty="0" smtClean="0">
                <a:solidFill>
                  <a:srgbClr val="4D4D4D"/>
                </a:solidFill>
                <a:latin typeface="Arial"/>
                <a:cs typeface="Arial"/>
              </a:rPr>
              <a:t>”</a:t>
            </a:r>
            <a:endParaRPr lang="en-GB" sz="2800" dirty="0">
              <a:solidFill>
                <a:srgbClr val="4D4D4D"/>
              </a:solidFill>
              <a:latin typeface="Arial"/>
              <a:cs typeface="Arial"/>
            </a:endParaRPr>
          </a:p>
        </p:txBody>
      </p:sp>
      <p:pic>
        <p:nvPicPr>
          <p:cNvPr id="6" name="Picture 5" descr="Screen Shot 2014-02-23 at 21.44.5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81400" y="762000"/>
            <a:ext cx="2590800" cy="3907718"/>
          </a:xfrm>
          <a:prstGeom prst="rect">
            <a:avLst/>
          </a:prstGeom>
        </p:spPr>
      </p:pic>
    </p:spTree>
    <p:extLst>
      <p:ext uri="{BB962C8B-B14F-4D97-AF65-F5344CB8AC3E}">
        <p14:creationId xmlns:p14="http://schemas.microsoft.com/office/powerpoint/2010/main" val="226861172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0200" y="381000"/>
            <a:ext cx="2362200" cy="3709593"/>
          </a:xfrm>
          <a:prstGeom prst="rect">
            <a:avLst/>
          </a:prstGeom>
        </p:spPr>
      </p:pic>
      <p:sp>
        <p:nvSpPr>
          <p:cNvPr id="8" name="Rectangle 2"/>
          <p:cNvSpPr>
            <a:spLocks noGrp="1" noChangeArrowheads="1"/>
          </p:cNvSpPr>
          <p:nvPr>
            <p:ph type="title"/>
          </p:nvPr>
        </p:nvSpPr>
        <p:spPr>
          <a:xfrm>
            <a:off x="1447800" y="5029200"/>
            <a:ext cx="4800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ja-JP" altLang="en-GB" sz="2800" dirty="0">
                <a:solidFill>
                  <a:srgbClr val="4D4D4D"/>
                </a:solidFill>
                <a:latin typeface="Arial"/>
                <a:cs typeface="Arial"/>
              </a:rPr>
              <a:t>“</a:t>
            </a:r>
            <a:r>
              <a:rPr lang="en-GB" altLang="ja-JP" sz="2800" dirty="0">
                <a:solidFill>
                  <a:srgbClr val="4D4D4D"/>
                </a:solidFill>
                <a:latin typeface="Arial"/>
                <a:cs typeface="Arial"/>
              </a:rPr>
              <a:t>Where all think alike, no-one thinks very much</a:t>
            </a:r>
            <a:r>
              <a:rPr lang="ja-JP" altLang="en-GB" sz="2800" dirty="0">
                <a:solidFill>
                  <a:srgbClr val="4D4D4D"/>
                </a:solidFill>
                <a:latin typeface="Arial"/>
                <a:cs typeface="Arial"/>
              </a:rPr>
              <a:t>”</a:t>
            </a:r>
            <a:endParaRPr lang="en-GB" sz="2800" dirty="0">
              <a:solidFill>
                <a:srgbClr val="4D4D4D"/>
              </a:solidFill>
              <a:latin typeface="Arial"/>
              <a:cs typeface="Arial"/>
            </a:endParaRPr>
          </a:p>
        </p:txBody>
      </p:sp>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648200" y="1155566"/>
            <a:ext cx="3901556" cy="2730634"/>
          </a:xfrm>
          <a:prstGeom prst="rect">
            <a:avLst/>
          </a:prstGeom>
        </p:spPr>
      </p:pic>
    </p:spTree>
    <p:extLst>
      <p:ext uri="{BB962C8B-B14F-4D97-AF65-F5344CB8AC3E}">
        <p14:creationId xmlns:p14="http://schemas.microsoft.com/office/powerpoint/2010/main" val="46899895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alphaModFix amt="0"/>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52400" y="152400"/>
            <a:ext cx="8229600" cy="1143000"/>
          </a:xfrm>
        </p:spPr>
        <p:txBody>
          <a:bodyPr anchor="t"/>
          <a:lstStyle/>
          <a:p>
            <a:pPr>
              <a:defRPr/>
            </a:pPr>
            <a:r>
              <a:rPr lang="en-GB" sz="3200" dirty="0" smtClean="0">
                <a:solidFill>
                  <a:srgbClr val="4D4D4D"/>
                </a:solidFill>
                <a:latin typeface="Arial"/>
                <a:cs typeface="Arial"/>
              </a:rPr>
              <a:t>7 levers of change in organisations</a:t>
            </a:r>
          </a:p>
        </p:txBody>
      </p:sp>
      <p:grpSp>
        <p:nvGrpSpPr>
          <p:cNvPr id="5" name="Group 3"/>
          <p:cNvGrpSpPr>
            <a:grpSpLocks/>
          </p:cNvGrpSpPr>
          <p:nvPr/>
        </p:nvGrpSpPr>
        <p:grpSpPr bwMode="auto">
          <a:xfrm>
            <a:off x="6921500" y="1249362"/>
            <a:ext cx="1212850" cy="336550"/>
            <a:chOff x="3149" y="3842"/>
            <a:chExt cx="764" cy="212"/>
          </a:xfrm>
        </p:grpSpPr>
        <p:sp>
          <p:nvSpPr>
            <p:cNvPr id="6" name="Rectangle 4"/>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7" name="Rectangle 5"/>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 name="Rectangle 6"/>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9" name="WordArt 7"/>
          <p:cNvSpPr>
            <a:spLocks noChangeArrowheads="1" noChangeShapeType="1" noTextEdit="1"/>
          </p:cNvSpPr>
          <p:nvPr/>
        </p:nvSpPr>
        <p:spPr bwMode="auto">
          <a:xfrm>
            <a:off x="819150" y="1020762"/>
            <a:ext cx="169545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Contacts</a:t>
            </a:r>
          </a:p>
        </p:txBody>
      </p:sp>
      <p:sp>
        <p:nvSpPr>
          <p:cNvPr id="10" name="WordArt 8"/>
          <p:cNvSpPr>
            <a:spLocks noChangeArrowheads="1" noChangeShapeType="1" noTextEdit="1"/>
          </p:cNvSpPr>
          <p:nvPr/>
        </p:nvSpPr>
        <p:spPr bwMode="auto">
          <a:xfrm>
            <a:off x="2709863" y="1173162"/>
            <a:ext cx="2547937" cy="549275"/>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between 'advocates'</a:t>
            </a:r>
          </a:p>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 &amp; 'apathetics'</a:t>
            </a:r>
          </a:p>
        </p:txBody>
      </p:sp>
      <p:sp>
        <p:nvSpPr>
          <p:cNvPr id="11" name="WordArt 9"/>
          <p:cNvSpPr>
            <a:spLocks noChangeArrowheads="1" noChangeShapeType="1" noTextEdit="1"/>
          </p:cNvSpPr>
          <p:nvPr/>
        </p:nvSpPr>
        <p:spPr bwMode="auto">
          <a:xfrm>
            <a:off x="6181725" y="1249362"/>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12" name="WordArt 10"/>
          <p:cNvSpPr>
            <a:spLocks noChangeArrowheads="1" noChangeShapeType="1" noTextEdit="1"/>
          </p:cNvSpPr>
          <p:nvPr/>
        </p:nvSpPr>
        <p:spPr bwMode="auto">
          <a:xfrm>
            <a:off x="8315325" y="1271587"/>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grpSp>
        <p:nvGrpSpPr>
          <p:cNvPr id="13" name="Group 11"/>
          <p:cNvGrpSpPr>
            <a:grpSpLocks/>
          </p:cNvGrpSpPr>
          <p:nvPr/>
        </p:nvGrpSpPr>
        <p:grpSpPr bwMode="auto">
          <a:xfrm>
            <a:off x="6940550" y="1903412"/>
            <a:ext cx="1212850" cy="336550"/>
            <a:chOff x="3149" y="3842"/>
            <a:chExt cx="764" cy="212"/>
          </a:xfrm>
        </p:grpSpPr>
        <p:sp>
          <p:nvSpPr>
            <p:cNvPr id="14" name="Rectangle 12"/>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15" name="Rectangle 13"/>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 name="Rectangle 14"/>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7" name="WordArt 15"/>
          <p:cNvSpPr>
            <a:spLocks noChangeArrowheads="1" noChangeShapeType="1" noTextEdit="1"/>
          </p:cNvSpPr>
          <p:nvPr/>
        </p:nvSpPr>
        <p:spPr bwMode="auto">
          <a:xfrm>
            <a:off x="838200" y="1674812"/>
            <a:ext cx="169545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8000"/>
                </a:solidFill>
                <a:effectLst>
                  <a:outerShdw blurRad="63500" dist="38099" dir="2700000" algn="ctr" rotWithShape="0">
                    <a:srgbClr val="990000">
                      <a:alpha val="74997"/>
                    </a:srgbClr>
                  </a:outerShdw>
                </a:effectLst>
                <a:latin typeface="Impact"/>
                <a:ea typeface="Impact"/>
                <a:cs typeface="Impact"/>
              </a:rPr>
              <a:t>Mass exposure</a:t>
            </a:r>
          </a:p>
        </p:txBody>
      </p:sp>
      <p:sp>
        <p:nvSpPr>
          <p:cNvPr id="18" name="WordArt 16"/>
          <p:cNvSpPr>
            <a:spLocks noChangeArrowheads="1" noChangeShapeType="1" noTextEdit="1"/>
          </p:cNvSpPr>
          <p:nvPr/>
        </p:nvSpPr>
        <p:spPr bwMode="auto">
          <a:xfrm>
            <a:off x="2971800" y="1903412"/>
            <a:ext cx="2147888" cy="336550"/>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FF9900">
                    <a:alpha val="50195"/>
                  </a:srgbClr>
                </a:solidFill>
                <a:effectLst>
                  <a:outerShdw blurRad="63500" dist="46662" dir="2115817" algn="ctr" rotWithShape="0">
                    <a:srgbClr val="9999FF">
                      <a:alpha val="74997"/>
                    </a:srgbClr>
                  </a:outerShdw>
                </a:effectLst>
                <a:latin typeface="Arial Black"/>
                <a:ea typeface="Arial Black"/>
                <a:cs typeface="Arial Black"/>
              </a:rPr>
              <a:t>'marketing' the idea</a:t>
            </a:r>
          </a:p>
        </p:txBody>
      </p:sp>
      <p:sp>
        <p:nvSpPr>
          <p:cNvPr id="19" name="WordArt 17"/>
          <p:cNvSpPr>
            <a:spLocks noChangeArrowheads="1" noChangeShapeType="1" noTextEdit="1"/>
          </p:cNvSpPr>
          <p:nvPr/>
        </p:nvSpPr>
        <p:spPr bwMode="auto">
          <a:xfrm>
            <a:off x="6200775" y="1903412"/>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20" name="WordArt 18"/>
          <p:cNvSpPr>
            <a:spLocks noChangeArrowheads="1" noChangeShapeType="1" noTextEdit="1"/>
          </p:cNvSpPr>
          <p:nvPr/>
        </p:nvSpPr>
        <p:spPr bwMode="auto">
          <a:xfrm>
            <a:off x="8334375" y="1925637"/>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grpSp>
        <p:nvGrpSpPr>
          <p:cNvPr id="21" name="Group 19"/>
          <p:cNvGrpSpPr>
            <a:grpSpLocks/>
          </p:cNvGrpSpPr>
          <p:nvPr/>
        </p:nvGrpSpPr>
        <p:grpSpPr bwMode="auto">
          <a:xfrm>
            <a:off x="6940550" y="2605087"/>
            <a:ext cx="1212850" cy="336550"/>
            <a:chOff x="3149" y="3842"/>
            <a:chExt cx="764" cy="212"/>
          </a:xfrm>
        </p:grpSpPr>
        <p:sp>
          <p:nvSpPr>
            <p:cNvPr id="22" name="Rectangle 20"/>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23" name="Rectangle 21"/>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4" name="Rectangle 22"/>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25" name="WordArt 23"/>
          <p:cNvSpPr>
            <a:spLocks noChangeArrowheads="1" noChangeShapeType="1" noTextEdit="1"/>
          </p:cNvSpPr>
          <p:nvPr/>
        </p:nvSpPr>
        <p:spPr bwMode="auto">
          <a:xfrm>
            <a:off x="838200" y="2376487"/>
            <a:ext cx="213360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Recruit advocates</a:t>
            </a:r>
          </a:p>
        </p:txBody>
      </p:sp>
      <p:sp>
        <p:nvSpPr>
          <p:cNvPr id="26" name="WordArt 24"/>
          <p:cNvSpPr>
            <a:spLocks noChangeArrowheads="1" noChangeShapeType="1" noTextEdit="1"/>
          </p:cNvSpPr>
          <p:nvPr/>
        </p:nvSpPr>
        <p:spPr bwMode="auto">
          <a:xfrm>
            <a:off x="6200775" y="2605087"/>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27" name="WordArt 25"/>
          <p:cNvSpPr>
            <a:spLocks noChangeArrowheads="1" noChangeShapeType="1" noTextEdit="1"/>
          </p:cNvSpPr>
          <p:nvPr/>
        </p:nvSpPr>
        <p:spPr bwMode="auto">
          <a:xfrm>
            <a:off x="8334375" y="2627312"/>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grpSp>
        <p:nvGrpSpPr>
          <p:cNvPr id="28" name="Group 26"/>
          <p:cNvGrpSpPr>
            <a:grpSpLocks/>
          </p:cNvGrpSpPr>
          <p:nvPr/>
        </p:nvGrpSpPr>
        <p:grpSpPr bwMode="auto">
          <a:xfrm>
            <a:off x="6940550" y="3344862"/>
            <a:ext cx="1212850" cy="336550"/>
            <a:chOff x="3149" y="3842"/>
            <a:chExt cx="764" cy="212"/>
          </a:xfrm>
        </p:grpSpPr>
        <p:sp>
          <p:nvSpPr>
            <p:cNvPr id="29" name="Rectangle 27"/>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30" name="Rectangle 28"/>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31" name="Rectangle 29"/>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32" name="WordArt 30"/>
          <p:cNvSpPr>
            <a:spLocks noChangeArrowheads="1" noChangeShapeType="1" noTextEdit="1"/>
          </p:cNvSpPr>
          <p:nvPr/>
        </p:nvSpPr>
        <p:spPr bwMode="auto">
          <a:xfrm>
            <a:off x="838200" y="3116262"/>
            <a:ext cx="198120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8000"/>
                </a:solidFill>
                <a:effectLst>
                  <a:outerShdw blurRad="63500" dist="38099" dir="2700000" algn="ctr" rotWithShape="0">
                    <a:srgbClr val="990000">
                      <a:alpha val="74997"/>
                    </a:srgbClr>
                  </a:outerShdw>
                </a:effectLst>
                <a:latin typeface="Impact"/>
                <a:ea typeface="Impact"/>
                <a:cs typeface="Impact"/>
              </a:rPr>
              <a:t>Remove resistors</a:t>
            </a:r>
          </a:p>
        </p:txBody>
      </p:sp>
      <p:sp>
        <p:nvSpPr>
          <p:cNvPr id="33" name="WordArt 31"/>
          <p:cNvSpPr>
            <a:spLocks noChangeArrowheads="1" noChangeShapeType="1" noTextEdit="1"/>
          </p:cNvSpPr>
          <p:nvPr/>
        </p:nvSpPr>
        <p:spPr bwMode="auto">
          <a:xfrm>
            <a:off x="3262313" y="3344862"/>
            <a:ext cx="2147887" cy="336550"/>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FF9900">
                    <a:alpha val="50195"/>
                  </a:srgbClr>
                </a:solidFill>
                <a:effectLst>
                  <a:outerShdw blurRad="63500" dist="46662" dir="2115817" algn="ctr" rotWithShape="0">
                    <a:srgbClr val="9999FF">
                      <a:alpha val="74997"/>
                    </a:srgbClr>
                  </a:outerShdw>
                </a:effectLst>
                <a:latin typeface="Arial Black"/>
                <a:ea typeface="Arial Black"/>
                <a:cs typeface="Arial Black"/>
              </a:rPr>
              <a:t>people being moved or removed</a:t>
            </a:r>
          </a:p>
        </p:txBody>
      </p:sp>
      <p:sp>
        <p:nvSpPr>
          <p:cNvPr id="34" name="WordArt 32"/>
          <p:cNvSpPr>
            <a:spLocks noChangeArrowheads="1" noChangeShapeType="1" noTextEdit="1"/>
          </p:cNvSpPr>
          <p:nvPr/>
        </p:nvSpPr>
        <p:spPr bwMode="auto">
          <a:xfrm>
            <a:off x="6200775" y="3344862"/>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35" name="WordArt 33"/>
          <p:cNvSpPr>
            <a:spLocks noChangeArrowheads="1" noChangeShapeType="1" noTextEdit="1"/>
          </p:cNvSpPr>
          <p:nvPr/>
        </p:nvSpPr>
        <p:spPr bwMode="auto">
          <a:xfrm>
            <a:off x="8334375" y="3367087"/>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sp>
        <p:nvSpPr>
          <p:cNvPr id="36" name="WordArt 34"/>
          <p:cNvSpPr>
            <a:spLocks noChangeArrowheads="1" noChangeShapeType="1" noTextEdit="1"/>
          </p:cNvSpPr>
          <p:nvPr/>
        </p:nvSpPr>
        <p:spPr bwMode="auto">
          <a:xfrm>
            <a:off x="3167063" y="2468562"/>
            <a:ext cx="2547937" cy="549275"/>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new people, new enthusiasm</a:t>
            </a:r>
          </a:p>
        </p:txBody>
      </p:sp>
      <p:grpSp>
        <p:nvGrpSpPr>
          <p:cNvPr id="37" name="Group 35"/>
          <p:cNvGrpSpPr>
            <a:grpSpLocks/>
          </p:cNvGrpSpPr>
          <p:nvPr/>
        </p:nvGrpSpPr>
        <p:grpSpPr bwMode="auto">
          <a:xfrm>
            <a:off x="6940550" y="4433887"/>
            <a:ext cx="1212850" cy="336550"/>
            <a:chOff x="3149" y="3842"/>
            <a:chExt cx="764" cy="212"/>
          </a:xfrm>
        </p:grpSpPr>
        <p:sp>
          <p:nvSpPr>
            <p:cNvPr id="38" name="Rectangle 36"/>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39" name="Rectangle 37"/>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0" name="Rectangle 38"/>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41" name="WordArt 39"/>
          <p:cNvSpPr>
            <a:spLocks noChangeArrowheads="1" noChangeShapeType="1" noTextEdit="1"/>
          </p:cNvSpPr>
          <p:nvPr/>
        </p:nvSpPr>
        <p:spPr bwMode="auto">
          <a:xfrm>
            <a:off x="838200" y="4205287"/>
            <a:ext cx="169545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Infrastructure</a:t>
            </a:r>
          </a:p>
        </p:txBody>
      </p:sp>
      <p:sp>
        <p:nvSpPr>
          <p:cNvPr id="42" name="WordArt 40"/>
          <p:cNvSpPr>
            <a:spLocks noChangeArrowheads="1" noChangeShapeType="1" noTextEdit="1"/>
          </p:cNvSpPr>
          <p:nvPr/>
        </p:nvSpPr>
        <p:spPr bwMode="auto">
          <a:xfrm>
            <a:off x="3014663" y="4221162"/>
            <a:ext cx="2547937" cy="549275"/>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...including training</a:t>
            </a:r>
          </a:p>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specific to the change</a:t>
            </a:r>
          </a:p>
        </p:txBody>
      </p:sp>
      <p:sp>
        <p:nvSpPr>
          <p:cNvPr id="43" name="WordArt 41"/>
          <p:cNvSpPr>
            <a:spLocks noChangeArrowheads="1" noChangeShapeType="1" noTextEdit="1"/>
          </p:cNvSpPr>
          <p:nvPr/>
        </p:nvSpPr>
        <p:spPr bwMode="auto">
          <a:xfrm>
            <a:off x="6200775" y="4433887"/>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44" name="WordArt 42"/>
          <p:cNvSpPr>
            <a:spLocks noChangeArrowheads="1" noChangeShapeType="1" noTextEdit="1"/>
          </p:cNvSpPr>
          <p:nvPr/>
        </p:nvSpPr>
        <p:spPr bwMode="auto">
          <a:xfrm>
            <a:off x="8334375" y="4456112"/>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grpSp>
        <p:nvGrpSpPr>
          <p:cNvPr id="45" name="Group 43"/>
          <p:cNvGrpSpPr>
            <a:grpSpLocks/>
          </p:cNvGrpSpPr>
          <p:nvPr/>
        </p:nvGrpSpPr>
        <p:grpSpPr bwMode="auto">
          <a:xfrm>
            <a:off x="6940550" y="5173662"/>
            <a:ext cx="1212850" cy="336550"/>
            <a:chOff x="3149" y="3842"/>
            <a:chExt cx="764" cy="212"/>
          </a:xfrm>
        </p:grpSpPr>
        <p:sp>
          <p:nvSpPr>
            <p:cNvPr id="46" name="Rectangle 44"/>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47" name="Rectangle 45"/>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8" name="Rectangle 46"/>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49" name="WordArt 47"/>
          <p:cNvSpPr>
            <a:spLocks noChangeArrowheads="1" noChangeShapeType="1" noTextEdit="1"/>
          </p:cNvSpPr>
          <p:nvPr/>
        </p:nvSpPr>
        <p:spPr bwMode="auto">
          <a:xfrm>
            <a:off x="838200" y="4945062"/>
            <a:ext cx="198120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8000"/>
                </a:solidFill>
                <a:effectLst>
                  <a:outerShdw blurRad="63500" dist="38099" dir="2700000" algn="ctr" rotWithShape="0">
                    <a:srgbClr val="990000">
                      <a:alpha val="74997"/>
                    </a:srgbClr>
                  </a:outerShdw>
                </a:effectLst>
                <a:latin typeface="Impact"/>
                <a:ea typeface="Impact"/>
                <a:cs typeface="Impact"/>
              </a:rPr>
              <a:t>Walk the talk</a:t>
            </a:r>
          </a:p>
        </p:txBody>
      </p:sp>
      <p:sp>
        <p:nvSpPr>
          <p:cNvPr id="50" name="WordArt 48"/>
          <p:cNvSpPr>
            <a:spLocks noChangeArrowheads="1" noChangeShapeType="1" noTextEdit="1"/>
          </p:cNvSpPr>
          <p:nvPr/>
        </p:nvSpPr>
        <p:spPr bwMode="auto">
          <a:xfrm>
            <a:off x="3262313" y="5059362"/>
            <a:ext cx="2452687" cy="450850"/>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FF9900">
                    <a:alpha val="50195"/>
                  </a:srgbClr>
                </a:solidFill>
                <a:effectLst>
                  <a:outerShdw blurRad="63500" dist="46662" dir="2115817" algn="ctr" rotWithShape="0">
                    <a:srgbClr val="9999FF">
                      <a:alpha val="74997"/>
                    </a:srgbClr>
                  </a:outerShdw>
                </a:effectLst>
                <a:latin typeface="Arial Black"/>
                <a:ea typeface="Arial Black"/>
                <a:cs typeface="Arial Black"/>
              </a:rPr>
              <a:t>senior leaders'</a:t>
            </a:r>
          </a:p>
          <a:p>
            <a:r>
              <a:rPr lang="en-US" sz="3600" kern="10">
                <a:ln w="12700">
                  <a:solidFill>
                    <a:schemeClr val="tx1"/>
                  </a:solidFill>
                  <a:round/>
                  <a:headEnd/>
                  <a:tailEnd/>
                </a:ln>
                <a:solidFill>
                  <a:srgbClr val="FF9900">
                    <a:alpha val="50195"/>
                  </a:srgbClr>
                </a:solidFill>
                <a:effectLst>
                  <a:outerShdw blurRad="63500" dist="46662" dir="2115817" algn="ctr" rotWithShape="0">
                    <a:srgbClr val="9999FF">
                      <a:alpha val="74997"/>
                    </a:srgbClr>
                  </a:outerShdw>
                </a:effectLst>
                <a:latin typeface="Arial Black"/>
                <a:ea typeface="Arial Black"/>
                <a:cs typeface="Arial Black"/>
              </a:rPr>
              <a:t>words &amp; behaviours</a:t>
            </a:r>
          </a:p>
        </p:txBody>
      </p:sp>
      <p:sp>
        <p:nvSpPr>
          <p:cNvPr id="51" name="WordArt 49"/>
          <p:cNvSpPr>
            <a:spLocks noChangeArrowheads="1" noChangeShapeType="1" noTextEdit="1"/>
          </p:cNvSpPr>
          <p:nvPr/>
        </p:nvSpPr>
        <p:spPr bwMode="auto">
          <a:xfrm>
            <a:off x="6200775" y="5173662"/>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52" name="WordArt 50"/>
          <p:cNvSpPr>
            <a:spLocks noChangeArrowheads="1" noChangeShapeType="1" noTextEdit="1"/>
          </p:cNvSpPr>
          <p:nvPr/>
        </p:nvSpPr>
        <p:spPr bwMode="auto">
          <a:xfrm>
            <a:off x="8334375" y="5195887"/>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grpSp>
        <p:nvGrpSpPr>
          <p:cNvPr id="53" name="Group 51"/>
          <p:cNvGrpSpPr>
            <a:grpSpLocks/>
          </p:cNvGrpSpPr>
          <p:nvPr/>
        </p:nvGrpSpPr>
        <p:grpSpPr bwMode="auto">
          <a:xfrm>
            <a:off x="6940550" y="5935662"/>
            <a:ext cx="1212850" cy="336550"/>
            <a:chOff x="3149" y="3842"/>
            <a:chExt cx="764" cy="212"/>
          </a:xfrm>
        </p:grpSpPr>
        <p:sp>
          <p:nvSpPr>
            <p:cNvPr id="54" name="Rectangle 52"/>
            <p:cNvSpPr>
              <a:spLocks noChangeArrowheads="1"/>
            </p:cNvSpPr>
            <p:nvPr/>
          </p:nvSpPr>
          <p:spPr bwMode="auto">
            <a:xfrm>
              <a:off x="3149" y="3842"/>
              <a:ext cx="764" cy="212"/>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0" tIns="0" rIns="0" bIns="0" anchorCtr="1"/>
            <a:lstStyle/>
            <a:p>
              <a:pPr algn="r">
                <a:defRPr/>
              </a:pPr>
              <a:endParaRPr lang="en-US" sz="1200" b="1">
                <a:cs typeface="+mn-cs"/>
              </a:endParaRPr>
            </a:p>
          </p:txBody>
        </p:sp>
        <p:sp>
          <p:nvSpPr>
            <p:cNvPr id="55" name="Rectangle 53"/>
            <p:cNvSpPr>
              <a:spLocks noChangeArrowheads="1"/>
            </p:cNvSpPr>
            <p:nvPr/>
          </p:nvSpPr>
          <p:spPr bwMode="auto">
            <a:xfrm>
              <a:off x="3267" y="3993"/>
              <a:ext cx="502" cy="11"/>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6" name="Rectangle 54"/>
            <p:cNvSpPr>
              <a:spLocks noChangeArrowheads="1"/>
            </p:cNvSpPr>
            <p:nvPr/>
          </p:nvSpPr>
          <p:spPr bwMode="auto">
            <a:xfrm>
              <a:off x="3534" y="3958"/>
              <a:ext cx="14" cy="55"/>
            </a:xfrm>
            <a:prstGeom prst="rect">
              <a:avLst/>
            </a:prstGeom>
            <a:solidFill>
              <a:schemeClr val="hlink"/>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57" name="WordArt 55"/>
          <p:cNvSpPr>
            <a:spLocks noChangeArrowheads="1" noChangeShapeType="1" noTextEdit="1"/>
          </p:cNvSpPr>
          <p:nvPr/>
        </p:nvSpPr>
        <p:spPr bwMode="auto">
          <a:xfrm>
            <a:off x="838200" y="5707062"/>
            <a:ext cx="2286000"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0066CC"/>
                </a:solidFill>
                <a:effectLst>
                  <a:outerShdw blurRad="63500" dist="38099" dir="2700000" algn="ctr" rotWithShape="0">
                    <a:srgbClr val="990000">
                      <a:alpha val="74997"/>
                    </a:srgbClr>
                  </a:outerShdw>
                </a:effectLst>
                <a:latin typeface="Impact"/>
                <a:ea typeface="Impact"/>
                <a:cs typeface="Impact"/>
              </a:rPr>
              <a:t>Reward &amp; recognition</a:t>
            </a:r>
          </a:p>
        </p:txBody>
      </p:sp>
      <p:sp>
        <p:nvSpPr>
          <p:cNvPr id="58" name="WordArt 56"/>
          <p:cNvSpPr>
            <a:spLocks noChangeArrowheads="1" noChangeShapeType="1" noTextEdit="1"/>
          </p:cNvSpPr>
          <p:nvPr/>
        </p:nvSpPr>
        <p:spPr bwMode="auto">
          <a:xfrm>
            <a:off x="3733800" y="5897562"/>
            <a:ext cx="1938338" cy="250825"/>
          </a:xfrm>
          <a:prstGeom prst="rect">
            <a:avLst/>
          </a:prstGeom>
        </p:spPr>
        <p:txBody>
          <a:bodyPr wrap="none" fromWordArt="1">
            <a:prstTxWarp prst="textPlain">
              <a:avLst>
                <a:gd name="adj" fmla="val 50000"/>
              </a:avLst>
            </a:prstTxWarp>
          </a:bodyPr>
          <a:lstStyle/>
          <a:p>
            <a:r>
              <a:rPr lang="en-US" sz="3600" kern="10">
                <a:ln w="12700">
                  <a:solidFill>
                    <a:schemeClr val="tx1"/>
                  </a:solidFill>
                  <a:round/>
                  <a:headEnd/>
                  <a:tailEnd/>
                </a:ln>
                <a:solidFill>
                  <a:srgbClr val="B2B2B2">
                    <a:alpha val="50195"/>
                  </a:srgbClr>
                </a:solidFill>
                <a:effectLst>
                  <a:outerShdw blurRad="63500" dist="46662" dir="2115817" algn="ctr" rotWithShape="0">
                    <a:srgbClr val="9999FF">
                      <a:alpha val="74997"/>
                    </a:srgbClr>
                  </a:outerShdw>
                </a:effectLst>
                <a:latin typeface="Arial Black"/>
                <a:ea typeface="Arial Black"/>
                <a:cs typeface="Arial Black"/>
              </a:rPr>
              <a:t>formal &amp; informal</a:t>
            </a:r>
          </a:p>
        </p:txBody>
      </p:sp>
      <p:sp>
        <p:nvSpPr>
          <p:cNvPr id="59" name="WordArt 57"/>
          <p:cNvSpPr>
            <a:spLocks noChangeArrowheads="1" noChangeShapeType="1" noTextEdit="1"/>
          </p:cNvSpPr>
          <p:nvPr/>
        </p:nvSpPr>
        <p:spPr bwMode="auto">
          <a:xfrm>
            <a:off x="6200775" y="5935662"/>
            <a:ext cx="428625" cy="282575"/>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Low</a:t>
            </a:r>
          </a:p>
        </p:txBody>
      </p:sp>
      <p:sp>
        <p:nvSpPr>
          <p:cNvPr id="60" name="WordArt 58"/>
          <p:cNvSpPr>
            <a:spLocks noChangeArrowheads="1" noChangeShapeType="1" noTextEdit="1"/>
          </p:cNvSpPr>
          <p:nvPr/>
        </p:nvSpPr>
        <p:spPr bwMode="auto">
          <a:xfrm>
            <a:off x="8334375" y="5957887"/>
            <a:ext cx="428625" cy="282575"/>
          </a:xfrm>
          <a:prstGeom prst="rect">
            <a:avLst/>
          </a:prstGeom>
        </p:spPr>
        <p:txBody>
          <a:bodyPr wrap="none" fromWordArt="1">
            <a:prstTxWarp prst="textPlain">
              <a:avLst>
                <a:gd name="adj" fmla="val 50000"/>
              </a:avLst>
            </a:prstTxWarp>
          </a:bodyPr>
          <a:lstStyle/>
          <a:p>
            <a:r>
              <a:rPr lang="en-US" sz="3600" kern="10">
                <a:ln w="19050">
                  <a:solidFill>
                    <a:schemeClr val="tx1"/>
                  </a:solidFill>
                  <a:round/>
                  <a:headEnd/>
                  <a:tailEnd/>
                </a:ln>
                <a:solidFill>
                  <a:srgbClr val="31C500"/>
                </a:solidFill>
                <a:effectLst>
                  <a:outerShdw blurRad="63500" dist="38099" dir="2700000" algn="ctr" rotWithShape="0">
                    <a:srgbClr val="990000">
                      <a:alpha val="74997"/>
                    </a:srgbClr>
                  </a:outerShdw>
                </a:effectLst>
                <a:latin typeface="Impact"/>
                <a:ea typeface="Impact"/>
                <a:cs typeface="Impact"/>
              </a:rPr>
              <a:t>High</a:t>
            </a:r>
          </a:p>
        </p:txBody>
      </p:sp>
    </p:spTree>
    <p:extLst>
      <p:ext uri="{BB962C8B-B14F-4D97-AF65-F5344CB8AC3E}">
        <p14:creationId xmlns:p14="http://schemas.microsoft.com/office/powerpoint/2010/main" val="135265393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76200"/>
            <a:ext cx="8229600" cy="533400"/>
          </a:xfrm>
        </p:spPr>
        <p:txBody>
          <a:bodyPr anchor="t"/>
          <a:lstStyle/>
          <a:p>
            <a:pPr>
              <a:defRPr/>
            </a:pPr>
            <a:r>
              <a:rPr lang="en-GB" sz="2800" dirty="0" smtClean="0">
                <a:solidFill>
                  <a:schemeClr val="accent2"/>
                </a:solidFill>
                <a:latin typeface="Arial"/>
                <a:cs typeface="Arial"/>
              </a:rPr>
              <a:t>References &amp; signposting</a:t>
            </a:r>
          </a:p>
        </p:txBody>
      </p:sp>
      <p:sp>
        <p:nvSpPr>
          <p:cNvPr id="5" name="Rectangle 3"/>
          <p:cNvSpPr txBox="1">
            <a:spLocks noChangeArrowheads="1"/>
          </p:cNvSpPr>
          <p:nvPr/>
        </p:nvSpPr>
        <p:spPr bwMode="auto">
          <a:xfrm>
            <a:off x="1295400" y="685800"/>
            <a:ext cx="7467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buFontTx/>
              <a:buNone/>
              <a:defRPr/>
            </a:pPr>
            <a:r>
              <a:rPr lang="en-GB" sz="1400" b="1" dirty="0"/>
              <a:t>North East Leadership Academy: </a:t>
            </a:r>
            <a:r>
              <a:rPr lang="en-GB" sz="1400" dirty="0">
                <a:hlinkClick r:id="rId3"/>
              </a:rPr>
              <a:t>http://www.nelacademy.nhs.uk</a:t>
            </a:r>
            <a:endParaRPr lang="en-GB" sz="1400" dirty="0"/>
          </a:p>
          <a:p>
            <a:pPr>
              <a:lnSpc>
                <a:spcPct val="80000"/>
              </a:lnSpc>
              <a:buFontTx/>
              <a:buNone/>
              <a:defRPr/>
            </a:pPr>
            <a:endParaRPr lang="en-GB" sz="1400" b="1" dirty="0" smtClean="0"/>
          </a:p>
          <a:p>
            <a:pPr>
              <a:lnSpc>
                <a:spcPct val="80000"/>
              </a:lnSpc>
              <a:buFontTx/>
              <a:buNone/>
              <a:defRPr/>
            </a:pPr>
            <a:r>
              <a:rPr lang="en-GB" sz="1400" dirty="0" smtClean="0"/>
              <a:t>Watch out for other NELA workshops on subjects related to ‘change management’, e.g. ‘Leading Complex Change’, ‘Polarity Management’, ‘Tipping Point Workshop’, ‘Innovation and Creativity’, ‘Facilitation Skills’.  </a:t>
            </a:r>
          </a:p>
          <a:p>
            <a:pPr>
              <a:lnSpc>
                <a:spcPct val="80000"/>
              </a:lnSpc>
              <a:buFontTx/>
              <a:buNone/>
              <a:defRPr/>
            </a:pPr>
            <a:endParaRPr lang="en-GB" sz="1400" b="1" dirty="0"/>
          </a:p>
          <a:p>
            <a:pPr>
              <a:lnSpc>
                <a:spcPct val="80000"/>
              </a:lnSpc>
              <a:buFontTx/>
              <a:buNone/>
              <a:defRPr/>
            </a:pPr>
            <a:r>
              <a:rPr lang="en-GB" sz="1400" b="1" dirty="0" smtClean="0"/>
              <a:t>The </a:t>
            </a:r>
            <a:r>
              <a:rPr lang="en-GB" sz="1400" b="1" dirty="0"/>
              <a:t>NHS Change Model</a:t>
            </a:r>
            <a:r>
              <a:rPr lang="en-GB" sz="1400" dirty="0"/>
              <a:t>: </a:t>
            </a:r>
            <a:r>
              <a:rPr lang="en-GB" sz="1400" dirty="0">
                <a:hlinkClick r:id="rId4"/>
              </a:rPr>
              <a:t>http://www.changemodel.nhs.uk</a:t>
            </a:r>
            <a:r>
              <a:rPr lang="en-GB" sz="1400" dirty="0"/>
              <a:t> </a:t>
            </a:r>
          </a:p>
          <a:p>
            <a:pPr>
              <a:lnSpc>
                <a:spcPct val="80000"/>
              </a:lnSpc>
              <a:buFontTx/>
              <a:buNone/>
              <a:defRPr/>
            </a:pPr>
            <a:r>
              <a:rPr lang="en-GB" sz="1400" b="1" dirty="0"/>
              <a:t>School for Health &amp; Care Radicals:</a:t>
            </a:r>
          </a:p>
          <a:p>
            <a:pPr algn="r">
              <a:lnSpc>
                <a:spcPct val="80000"/>
              </a:lnSpc>
              <a:buFontTx/>
              <a:buNone/>
              <a:defRPr/>
            </a:pPr>
            <a:r>
              <a:rPr lang="en-GB" sz="1400" dirty="0"/>
              <a:t> </a:t>
            </a:r>
            <a:r>
              <a:rPr lang="en-GB" sz="1400" dirty="0">
                <a:hlinkClick r:id="rId5"/>
              </a:rPr>
              <a:t>https://changeday.nhs.uk/healthcareradicals</a:t>
            </a:r>
            <a:r>
              <a:rPr lang="en-GB" sz="1400" dirty="0"/>
              <a:t>  </a:t>
            </a:r>
          </a:p>
          <a:p>
            <a:pPr marL="0" indent="0">
              <a:lnSpc>
                <a:spcPct val="80000"/>
              </a:lnSpc>
              <a:buNone/>
              <a:defRPr/>
            </a:pPr>
            <a:endParaRPr lang="en-GB" sz="1400" b="1" dirty="0" smtClean="0">
              <a:latin typeface="Arial"/>
              <a:cs typeface="Arial"/>
            </a:endParaRPr>
          </a:p>
          <a:p>
            <a:pPr marL="0" indent="0">
              <a:lnSpc>
                <a:spcPct val="80000"/>
              </a:lnSpc>
              <a:buNone/>
              <a:defRPr/>
            </a:pPr>
            <a:r>
              <a:rPr lang="en-GB" sz="1400" b="1" dirty="0" smtClean="0">
                <a:solidFill>
                  <a:srgbClr val="5B4295"/>
                </a:solidFill>
                <a:latin typeface="Arial"/>
                <a:cs typeface="Arial"/>
              </a:rPr>
              <a:t>Bridges, W. </a:t>
            </a:r>
            <a:r>
              <a:rPr lang="en-GB" sz="1400" dirty="0" smtClean="0">
                <a:solidFill>
                  <a:srgbClr val="5B4295"/>
                </a:solidFill>
                <a:latin typeface="Arial"/>
                <a:cs typeface="Arial"/>
              </a:rPr>
              <a:t>(2003). </a:t>
            </a:r>
            <a:r>
              <a:rPr lang="en-GB" sz="1400" i="1" dirty="0" smtClean="0">
                <a:solidFill>
                  <a:srgbClr val="5B4295"/>
                </a:solidFill>
                <a:latin typeface="Arial"/>
                <a:cs typeface="Arial"/>
              </a:rPr>
              <a:t>Managing Transitions: Making the Most of Change</a:t>
            </a:r>
            <a:r>
              <a:rPr lang="en-GB" sz="1400" dirty="0" smtClean="0">
                <a:solidFill>
                  <a:srgbClr val="5B4295"/>
                </a:solidFill>
                <a:latin typeface="Arial"/>
                <a:cs typeface="Arial"/>
              </a:rPr>
              <a:t>. 2</a:t>
            </a:r>
            <a:r>
              <a:rPr lang="en-GB" sz="1400" baseline="30000" dirty="0" smtClean="0">
                <a:solidFill>
                  <a:srgbClr val="5B4295"/>
                </a:solidFill>
                <a:latin typeface="Arial"/>
                <a:cs typeface="Arial"/>
              </a:rPr>
              <a:t>nd</a:t>
            </a:r>
            <a:r>
              <a:rPr lang="en-GB" sz="1400" dirty="0" smtClean="0">
                <a:solidFill>
                  <a:srgbClr val="5B4295"/>
                </a:solidFill>
                <a:latin typeface="Arial"/>
                <a:cs typeface="Arial"/>
              </a:rPr>
              <a:t> edition. London: Nicholas </a:t>
            </a:r>
            <a:r>
              <a:rPr lang="en-GB" sz="1400" dirty="0" err="1" smtClean="0">
                <a:solidFill>
                  <a:srgbClr val="5B4295"/>
                </a:solidFill>
                <a:latin typeface="Arial"/>
                <a:cs typeface="Arial"/>
              </a:rPr>
              <a:t>Brealey</a:t>
            </a:r>
            <a:r>
              <a:rPr lang="en-GB" sz="1400" dirty="0" smtClean="0">
                <a:solidFill>
                  <a:srgbClr val="5B4295"/>
                </a:solidFill>
                <a:latin typeface="Arial"/>
                <a:cs typeface="Arial"/>
              </a:rPr>
              <a:t> Publishing</a:t>
            </a:r>
          </a:p>
          <a:p>
            <a:pPr marL="0" indent="0">
              <a:lnSpc>
                <a:spcPct val="80000"/>
              </a:lnSpc>
              <a:buNone/>
              <a:defRPr/>
            </a:pPr>
            <a:r>
              <a:rPr lang="en-GB" sz="1400" b="1" dirty="0" smtClean="0">
                <a:solidFill>
                  <a:srgbClr val="5B4295"/>
                </a:solidFill>
                <a:latin typeface="Arial"/>
                <a:cs typeface="Arial"/>
              </a:rPr>
              <a:t>Cheung-Judge, M. &amp; </a:t>
            </a:r>
            <a:r>
              <a:rPr lang="en-GB" sz="1400" b="1" dirty="0" err="1" smtClean="0">
                <a:solidFill>
                  <a:srgbClr val="5B4295"/>
                </a:solidFill>
                <a:latin typeface="Arial"/>
                <a:cs typeface="Arial"/>
              </a:rPr>
              <a:t>Holbeche</a:t>
            </a:r>
            <a:r>
              <a:rPr lang="en-GB" sz="1400" b="1" dirty="0" smtClean="0">
                <a:solidFill>
                  <a:srgbClr val="5B4295"/>
                </a:solidFill>
                <a:latin typeface="Arial"/>
                <a:cs typeface="Arial"/>
              </a:rPr>
              <a:t>, L</a:t>
            </a:r>
            <a:r>
              <a:rPr lang="en-GB" sz="1400" dirty="0" smtClean="0">
                <a:solidFill>
                  <a:srgbClr val="5B4295"/>
                </a:solidFill>
                <a:latin typeface="Arial"/>
                <a:cs typeface="Arial"/>
              </a:rPr>
              <a:t>. (2011). </a:t>
            </a:r>
            <a:r>
              <a:rPr lang="en-GB" sz="1400" i="1" dirty="0" smtClean="0">
                <a:solidFill>
                  <a:srgbClr val="5B4295"/>
                </a:solidFill>
                <a:latin typeface="Arial"/>
                <a:cs typeface="Arial"/>
              </a:rPr>
              <a:t>Organization Development: A practitioner’s guide for OD and HR.</a:t>
            </a:r>
            <a:r>
              <a:rPr lang="en-GB" sz="1400" dirty="0" smtClean="0">
                <a:solidFill>
                  <a:srgbClr val="5B4295"/>
                </a:solidFill>
                <a:latin typeface="Arial"/>
                <a:cs typeface="Arial"/>
              </a:rPr>
              <a:t> London: </a:t>
            </a:r>
            <a:r>
              <a:rPr lang="en-GB" sz="1400" dirty="0" err="1">
                <a:solidFill>
                  <a:srgbClr val="5B4295"/>
                </a:solidFill>
                <a:latin typeface="Arial"/>
                <a:cs typeface="Arial"/>
              </a:rPr>
              <a:t>K</a:t>
            </a:r>
            <a:r>
              <a:rPr lang="en-GB" sz="1400" dirty="0" err="1" smtClean="0">
                <a:solidFill>
                  <a:srgbClr val="5B4295"/>
                </a:solidFill>
                <a:latin typeface="Arial"/>
                <a:cs typeface="Arial"/>
              </a:rPr>
              <a:t>ogan</a:t>
            </a:r>
            <a:r>
              <a:rPr lang="en-GB" sz="1400" dirty="0" smtClean="0">
                <a:solidFill>
                  <a:srgbClr val="5B4295"/>
                </a:solidFill>
                <a:latin typeface="Arial"/>
                <a:cs typeface="Arial"/>
              </a:rPr>
              <a:t> Page</a:t>
            </a:r>
          </a:p>
          <a:p>
            <a:pPr marL="0" indent="0">
              <a:lnSpc>
                <a:spcPct val="80000"/>
              </a:lnSpc>
              <a:buNone/>
              <a:defRPr/>
            </a:pPr>
            <a:r>
              <a:rPr lang="en-GB" sz="1400" b="1" dirty="0" err="1" smtClean="0">
                <a:solidFill>
                  <a:srgbClr val="5B4295"/>
                </a:solidFill>
                <a:latin typeface="Arial"/>
                <a:cs typeface="Arial"/>
              </a:rPr>
              <a:t>Gladwell</a:t>
            </a:r>
            <a:r>
              <a:rPr lang="en-GB" sz="1400" b="1" dirty="0" smtClean="0">
                <a:solidFill>
                  <a:srgbClr val="5B4295"/>
                </a:solidFill>
                <a:latin typeface="Arial"/>
                <a:cs typeface="Arial"/>
              </a:rPr>
              <a:t> M.</a:t>
            </a:r>
            <a:r>
              <a:rPr lang="en-GB" sz="1400" dirty="0" smtClean="0">
                <a:solidFill>
                  <a:srgbClr val="5B4295"/>
                </a:solidFill>
                <a:latin typeface="Arial"/>
                <a:cs typeface="Arial"/>
              </a:rPr>
              <a:t> (2001). </a:t>
            </a:r>
            <a:r>
              <a:rPr lang="en-GB" sz="1400" i="1" dirty="0" smtClean="0">
                <a:solidFill>
                  <a:srgbClr val="5B4295"/>
                </a:solidFill>
                <a:latin typeface="Arial"/>
                <a:cs typeface="Arial"/>
              </a:rPr>
              <a:t>The Tipping Point: How little things make a big difference</a:t>
            </a:r>
            <a:r>
              <a:rPr lang="en-GB" sz="1400" dirty="0" smtClean="0">
                <a:solidFill>
                  <a:srgbClr val="5B4295"/>
                </a:solidFill>
                <a:latin typeface="Arial"/>
                <a:cs typeface="Arial"/>
              </a:rPr>
              <a:t>. London: Abacus</a:t>
            </a:r>
          </a:p>
          <a:p>
            <a:pPr marL="0" indent="0">
              <a:lnSpc>
                <a:spcPct val="80000"/>
              </a:lnSpc>
              <a:buNone/>
              <a:defRPr/>
            </a:pPr>
            <a:r>
              <a:rPr lang="en-GB" sz="1400" b="1" dirty="0" smtClean="0">
                <a:solidFill>
                  <a:srgbClr val="5B4295"/>
                </a:solidFill>
                <a:latin typeface="Arial"/>
                <a:cs typeface="Arial"/>
              </a:rPr>
              <a:t>Johnson, B. </a:t>
            </a:r>
            <a:r>
              <a:rPr lang="en-GB" sz="1400" dirty="0" smtClean="0">
                <a:solidFill>
                  <a:srgbClr val="5B4295"/>
                </a:solidFill>
                <a:latin typeface="Arial"/>
                <a:cs typeface="Arial"/>
              </a:rPr>
              <a:t>(1992). </a:t>
            </a:r>
            <a:r>
              <a:rPr lang="en-GB" sz="1400" i="1" dirty="0" smtClean="0">
                <a:solidFill>
                  <a:srgbClr val="5B4295"/>
                </a:solidFill>
                <a:latin typeface="Arial"/>
                <a:cs typeface="Arial"/>
              </a:rPr>
              <a:t>Polarity Management: Identifying and Managing Unsolvable Problems</a:t>
            </a:r>
            <a:r>
              <a:rPr lang="en-GB" sz="1400" dirty="0" smtClean="0">
                <a:solidFill>
                  <a:srgbClr val="5B4295"/>
                </a:solidFill>
                <a:latin typeface="Arial"/>
                <a:cs typeface="Arial"/>
              </a:rPr>
              <a:t>. Amherst, MA: HRD Press</a:t>
            </a:r>
          </a:p>
          <a:p>
            <a:pPr marL="0" indent="0">
              <a:lnSpc>
                <a:spcPct val="80000"/>
              </a:lnSpc>
              <a:buNone/>
              <a:defRPr/>
            </a:pPr>
            <a:r>
              <a:rPr lang="en-GB" sz="1400" b="1" dirty="0" err="1" smtClean="0">
                <a:solidFill>
                  <a:srgbClr val="5B4295"/>
                </a:solidFill>
                <a:latin typeface="Arial"/>
                <a:cs typeface="Arial"/>
              </a:rPr>
              <a:t>Kotter</a:t>
            </a:r>
            <a:r>
              <a:rPr lang="en-GB" sz="1400" b="1" dirty="0" smtClean="0">
                <a:solidFill>
                  <a:srgbClr val="5B4295"/>
                </a:solidFill>
                <a:latin typeface="Arial"/>
                <a:cs typeface="Arial"/>
              </a:rPr>
              <a:t>, J.P. </a:t>
            </a:r>
            <a:r>
              <a:rPr lang="en-GB" sz="1400" dirty="0" smtClean="0">
                <a:solidFill>
                  <a:srgbClr val="5B4295"/>
                </a:solidFill>
                <a:latin typeface="Arial"/>
                <a:cs typeface="Arial"/>
              </a:rPr>
              <a:t>(1996). </a:t>
            </a:r>
            <a:r>
              <a:rPr lang="en-GB" sz="1400" i="1" dirty="0" smtClean="0">
                <a:solidFill>
                  <a:srgbClr val="5B4295"/>
                </a:solidFill>
                <a:latin typeface="Arial"/>
                <a:cs typeface="Arial"/>
              </a:rPr>
              <a:t>Leading Change</a:t>
            </a:r>
            <a:r>
              <a:rPr lang="en-GB" sz="1400" dirty="0" smtClean="0">
                <a:solidFill>
                  <a:srgbClr val="5B4295"/>
                </a:solidFill>
                <a:latin typeface="Arial"/>
                <a:cs typeface="Arial"/>
              </a:rPr>
              <a:t>. Boston, MA: Harvard </a:t>
            </a:r>
            <a:r>
              <a:rPr lang="en-GB" sz="1400" dirty="0" err="1" smtClean="0">
                <a:solidFill>
                  <a:srgbClr val="5B4295"/>
                </a:solidFill>
                <a:latin typeface="Arial"/>
                <a:cs typeface="Arial"/>
              </a:rPr>
              <a:t>Busines</a:t>
            </a:r>
            <a:r>
              <a:rPr lang="en-GB" sz="1400" dirty="0" smtClean="0">
                <a:solidFill>
                  <a:srgbClr val="5B4295"/>
                </a:solidFill>
                <a:latin typeface="Arial"/>
                <a:cs typeface="Arial"/>
              </a:rPr>
              <a:t> School Press.</a:t>
            </a:r>
          </a:p>
          <a:p>
            <a:pPr marL="0" indent="0">
              <a:lnSpc>
                <a:spcPct val="80000"/>
              </a:lnSpc>
              <a:buNone/>
              <a:defRPr/>
            </a:pPr>
            <a:r>
              <a:rPr lang="en-US" sz="1400" b="1" dirty="0" err="1">
                <a:solidFill>
                  <a:srgbClr val="5B4295"/>
                </a:solidFill>
              </a:rPr>
              <a:t>Lewin</a:t>
            </a:r>
            <a:r>
              <a:rPr lang="en-US" sz="1400" b="1" dirty="0">
                <a:solidFill>
                  <a:srgbClr val="5B4295"/>
                </a:solidFill>
              </a:rPr>
              <a:t>, K. </a:t>
            </a:r>
            <a:r>
              <a:rPr lang="en-US" sz="1400" dirty="0">
                <a:solidFill>
                  <a:srgbClr val="5B4295"/>
                </a:solidFill>
              </a:rPr>
              <a:t>(1951) </a:t>
            </a:r>
            <a:r>
              <a:rPr lang="en-US" sz="1400" i="1" dirty="0">
                <a:solidFill>
                  <a:srgbClr val="5B4295"/>
                </a:solidFill>
              </a:rPr>
              <a:t>Field theory in social science: selected theoretical papers</a:t>
            </a:r>
            <a:r>
              <a:rPr lang="en-US" sz="1400" dirty="0">
                <a:solidFill>
                  <a:srgbClr val="5B4295"/>
                </a:solidFill>
              </a:rPr>
              <a:t>. D. Cartwright (ed.), New York, Harper &amp; Row.</a:t>
            </a:r>
            <a:endParaRPr lang="en-GB" sz="1400" u="sng" dirty="0">
              <a:solidFill>
                <a:srgbClr val="5B4295"/>
              </a:solidFill>
            </a:endParaRPr>
          </a:p>
          <a:p>
            <a:pPr marL="0" indent="0">
              <a:lnSpc>
                <a:spcPct val="80000"/>
              </a:lnSpc>
              <a:buNone/>
              <a:defRPr/>
            </a:pPr>
            <a:r>
              <a:rPr lang="en-GB" sz="1400" b="1" dirty="0" smtClean="0">
                <a:solidFill>
                  <a:srgbClr val="5B4295"/>
                </a:solidFill>
                <a:latin typeface="Arial"/>
                <a:cs typeface="Arial"/>
              </a:rPr>
              <a:t>Merrill, D.W. &amp; Reid, R.H. </a:t>
            </a:r>
            <a:r>
              <a:rPr lang="en-GB" sz="1400" dirty="0" smtClean="0">
                <a:solidFill>
                  <a:srgbClr val="5B4295"/>
                </a:solidFill>
                <a:latin typeface="Arial"/>
                <a:cs typeface="Arial"/>
              </a:rPr>
              <a:t>(1999). </a:t>
            </a:r>
            <a:r>
              <a:rPr lang="en-GB" sz="1400" i="1" dirty="0" smtClean="0">
                <a:solidFill>
                  <a:srgbClr val="5B4295"/>
                </a:solidFill>
                <a:latin typeface="Arial"/>
                <a:cs typeface="Arial"/>
              </a:rPr>
              <a:t>Personal Styles and Effective Performance</a:t>
            </a:r>
            <a:r>
              <a:rPr lang="en-GB" sz="1400" dirty="0" smtClean="0">
                <a:solidFill>
                  <a:srgbClr val="5B4295"/>
                </a:solidFill>
                <a:latin typeface="Arial"/>
                <a:cs typeface="Arial"/>
              </a:rPr>
              <a:t>.   Boca Raton, FL: CRC Press</a:t>
            </a:r>
          </a:p>
          <a:p>
            <a:pPr marL="0" indent="0">
              <a:lnSpc>
                <a:spcPct val="80000"/>
              </a:lnSpc>
              <a:buNone/>
              <a:defRPr/>
            </a:pPr>
            <a:r>
              <a:rPr lang="en-GB" sz="1400" b="1" dirty="0" err="1" smtClean="0">
                <a:solidFill>
                  <a:srgbClr val="5B4295"/>
                </a:solidFill>
                <a:latin typeface="Arial"/>
                <a:cs typeface="Arial"/>
              </a:rPr>
              <a:t>Piderit</a:t>
            </a:r>
            <a:r>
              <a:rPr lang="en-GB" sz="1400" b="1" dirty="0" smtClean="0">
                <a:solidFill>
                  <a:srgbClr val="5B4295"/>
                </a:solidFill>
                <a:latin typeface="Arial"/>
                <a:cs typeface="Arial"/>
              </a:rPr>
              <a:t> A.K. (2000).</a:t>
            </a:r>
            <a:r>
              <a:rPr lang="en-GB" sz="1400" dirty="0" smtClean="0">
                <a:solidFill>
                  <a:srgbClr val="5B4295"/>
                </a:solidFill>
                <a:latin typeface="Arial"/>
                <a:cs typeface="Arial"/>
              </a:rPr>
              <a:t> Rethinking resistance and recognizing ambivalence ; a multidimensional view of attitudes towards an organizational change</a:t>
            </a:r>
            <a:r>
              <a:rPr lang="en-GB" sz="1400" i="1" dirty="0" smtClean="0">
                <a:solidFill>
                  <a:srgbClr val="5B4295"/>
                </a:solidFill>
                <a:latin typeface="Arial"/>
                <a:cs typeface="Arial"/>
              </a:rPr>
              <a:t>, Academy of Management Review</a:t>
            </a:r>
            <a:r>
              <a:rPr lang="en-GB" sz="1400" dirty="0" smtClean="0">
                <a:solidFill>
                  <a:srgbClr val="5B4295"/>
                </a:solidFill>
                <a:latin typeface="Arial"/>
                <a:cs typeface="Arial"/>
              </a:rPr>
              <a:t>, </a:t>
            </a:r>
            <a:r>
              <a:rPr lang="en-GB" sz="1400" u="sng" dirty="0" err="1" smtClean="0">
                <a:solidFill>
                  <a:srgbClr val="5B4295"/>
                </a:solidFill>
                <a:latin typeface="Arial"/>
                <a:cs typeface="Arial"/>
              </a:rPr>
              <a:t>www.findarticles.com</a:t>
            </a:r>
            <a:endParaRPr lang="en-GB" sz="1400" u="sng" dirty="0" smtClean="0">
              <a:solidFill>
                <a:srgbClr val="5B4295"/>
              </a:solidFill>
              <a:latin typeface="Arial"/>
              <a:cs typeface="Arial"/>
            </a:endParaRPr>
          </a:p>
          <a:p>
            <a:pPr marL="0" indent="0">
              <a:lnSpc>
                <a:spcPct val="80000"/>
              </a:lnSpc>
              <a:buNone/>
              <a:defRPr/>
            </a:pPr>
            <a:r>
              <a:rPr lang="en-GB" sz="1400" b="1" dirty="0" smtClean="0">
                <a:solidFill>
                  <a:srgbClr val="5B4295"/>
                </a:solidFill>
                <a:latin typeface="Arial"/>
                <a:cs typeface="Arial"/>
              </a:rPr>
              <a:t>Rogers, E. M. </a:t>
            </a:r>
            <a:r>
              <a:rPr lang="en-GB" sz="1400" dirty="0" smtClean="0">
                <a:solidFill>
                  <a:srgbClr val="5B4295"/>
                </a:solidFill>
                <a:latin typeface="Arial"/>
                <a:cs typeface="Arial"/>
              </a:rPr>
              <a:t>(2003). </a:t>
            </a:r>
            <a:r>
              <a:rPr lang="en-GB" sz="1400" i="1" dirty="0" smtClean="0">
                <a:solidFill>
                  <a:srgbClr val="5B4295"/>
                </a:solidFill>
                <a:latin typeface="Arial"/>
                <a:cs typeface="Arial"/>
              </a:rPr>
              <a:t>Diffusion of Innovations.</a:t>
            </a:r>
            <a:r>
              <a:rPr lang="en-GB" sz="1400" dirty="0" smtClean="0">
                <a:solidFill>
                  <a:srgbClr val="5B4295"/>
                </a:solidFill>
                <a:latin typeface="Arial"/>
                <a:cs typeface="Arial"/>
              </a:rPr>
              <a:t> </a:t>
            </a:r>
          </a:p>
          <a:p>
            <a:pPr marL="0" indent="0">
              <a:lnSpc>
                <a:spcPct val="80000"/>
              </a:lnSpc>
              <a:buNone/>
              <a:defRPr/>
            </a:pPr>
            <a:r>
              <a:rPr lang="en-GB" sz="1400" b="1" dirty="0" smtClean="0">
                <a:solidFill>
                  <a:srgbClr val="5B4295"/>
                </a:solidFill>
                <a:latin typeface="Arial"/>
                <a:cs typeface="Arial"/>
              </a:rPr>
              <a:t>Shapiro, A. </a:t>
            </a:r>
            <a:r>
              <a:rPr lang="en-GB" sz="1400" dirty="0" smtClean="0">
                <a:solidFill>
                  <a:srgbClr val="5B4295"/>
                </a:solidFill>
                <a:latin typeface="Arial"/>
                <a:cs typeface="Arial"/>
              </a:rPr>
              <a:t>(2010). </a:t>
            </a:r>
            <a:r>
              <a:rPr lang="en-GB" sz="1400" i="1" dirty="0" smtClean="0">
                <a:solidFill>
                  <a:srgbClr val="5B4295"/>
                </a:solidFill>
                <a:latin typeface="Arial"/>
                <a:cs typeface="Arial"/>
              </a:rPr>
              <a:t>Creating Contagious Commitment: Applying the Tipping Point to Organizational Change (2</a:t>
            </a:r>
            <a:r>
              <a:rPr lang="en-GB" sz="1400" i="1" baseline="30000" dirty="0" smtClean="0">
                <a:solidFill>
                  <a:srgbClr val="5B4295"/>
                </a:solidFill>
                <a:latin typeface="Arial"/>
                <a:cs typeface="Arial"/>
              </a:rPr>
              <a:t>nd</a:t>
            </a:r>
            <a:r>
              <a:rPr lang="en-GB" sz="1400" i="1" dirty="0" smtClean="0">
                <a:solidFill>
                  <a:srgbClr val="5B4295"/>
                </a:solidFill>
                <a:latin typeface="Arial"/>
                <a:cs typeface="Arial"/>
              </a:rPr>
              <a:t> edition)</a:t>
            </a:r>
            <a:r>
              <a:rPr lang="en-GB" sz="1400" dirty="0" smtClean="0">
                <a:solidFill>
                  <a:srgbClr val="5B4295"/>
                </a:solidFill>
                <a:latin typeface="Arial"/>
                <a:cs typeface="Arial"/>
              </a:rPr>
              <a:t>. Hillsborough, NC: Strategy Perspective</a:t>
            </a:r>
          </a:p>
          <a:p>
            <a:pPr>
              <a:lnSpc>
                <a:spcPct val="80000"/>
              </a:lnSpc>
              <a:buFontTx/>
              <a:buNone/>
              <a:defRPr/>
            </a:pPr>
            <a:endParaRPr lang="en-GB" sz="1600" dirty="0" smtClean="0">
              <a:latin typeface="Arial"/>
              <a:cs typeface="Arial"/>
            </a:endParaRPr>
          </a:p>
          <a:p>
            <a:pPr>
              <a:lnSpc>
                <a:spcPct val="80000"/>
              </a:lnSpc>
              <a:buFontTx/>
              <a:buNone/>
              <a:defRPr/>
            </a:pPr>
            <a:endParaRPr lang="en-GB" sz="1600" dirty="0" smtClean="0"/>
          </a:p>
          <a:p>
            <a:pPr>
              <a:lnSpc>
                <a:spcPct val="80000"/>
              </a:lnSpc>
              <a:buFontTx/>
              <a:buNone/>
              <a:defRPr/>
            </a:pPr>
            <a:endParaRPr lang="en-GB" sz="1600" dirty="0" smtClean="0">
              <a:latin typeface="Arial"/>
              <a:cs typeface="Arial"/>
            </a:endParaRPr>
          </a:p>
          <a:p>
            <a:pPr>
              <a:lnSpc>
                <a:spcPct val="80000"/>
              </a:lnSpc>
              <a:defRPr/>
            </a:pPr>
            <a:endParaRPr lang="en-GB" sz="1600" dirty="0" smtClean="0"/>
          </a:p>
          <a:p>
            <a:pPr>
              <a:lnSpc>
                <a:spcPct val="80000"/>
              </a:lnSpc>
              <a:buFontTx/>
              <a:buNone/>
              <a:defRPr/>
            </a:pPr>
            <a:endParaRPr lang="en-GB" sz="1600" dirty="0" smtClean="0"/>
          </a:p>
          <a:p>
            <a:pPr>
              <a:lnSpc>
                <a:spcPct val="80000"/>
              </a:lnSpc>
              <a:defRPr/>
            </a:pPr>
            <a:endParaRPr lang="en-GB" sz="1600" dirty="0" smtClean="0"/>
          </a:p>
        </p:txBody>
      </p:sp>
    </p:spTree>
    <p:extLst>
      <p:ext uri="{BB962C8B-B14F-4D97-AF65-F5344CB8AC3E}">
        <p14:creationId xmlns:p14="http://schemas.microsoft.com/office/powerpoint/2010/main" val="1476303268"/>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p:cNvSpPr txBox="1">
            <a:spLocks noChangeArrowheads="1"/>
          </p:cNvSpPr>
          <p:nvPr/>
        </p:nvSpPr>
        <p:spPr bwMode="auto">
          <a:xfrm>
            <a:off x="1676400" y="1828800"/>
            <a:ext cx="68580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282575" indent="-282575" algn="l">
              <a:defRPr sz="2400">
                <a:solidFill>
                  <a:schemeClr val="tx1"/>
                </a:solidFill>
                <a:latin typeface="Times New Roman" charset="0"/>
                <a:ea typeface="ＭＳ Ｐゴシック" charset="0"/>
              </a:defRPr>
            </a:lvl1pPr>
            <a:lvl2pPr marL="577850" indent="-174625" algn="l">
              <a:defRPr sz="2400">
                <a:solidFill>
                  <a:schemeClr val="tx1"/>
                </a:solidFill>
                <a:latin typeface="Times New Roman" charset="0"/>
                <a:ea typeface="ＭＳ Ｐゴシック" charset="0"/>
              </a:defRPr>
            </a:lvl2pPr>
            <a:lvl3pPr marL="8661400" algn="l">
              <a:defRPr sz="2400">
                <a:solidFill>
                  <a:schemeClr val="tx1"/>
                </a:solidFill>
                <a:latin typeface="Times New Roman" charset="0"/>
                <a:ea typeface="ＭＳ Ｐゴシック" charset="0"/>
              </a:defRPr>
            </a:lvl3pPr>
            <a:lvl4pPr marL="8775700" algn="l">
              <a:defRPr sz="2400">
                <a:solidFill>
                  <a:schemeClr val="tx1"/>
                </a:solidFill>
                <a:latin typeface="Times New Roman" charset="0"/>
                <a:ea typeface="ＭＳ Ｐゴシック" charset="0"/>
              </a:defRPr>
            </a:lvl4pPr>
            <a:lvl5pPr marL="8890000" algn="l">
              <a:defRPr sz="2400">
                <a:solidFill>
                  <a:schemeClr val="tx1"/>
                </a:solidFill>
                <a:latin typeface="Times New Roman" charset="0"/>
                <a:ea typeface="ＭＳ Ｐゴシック" charset="0"/>
              </a:defRPr>
            </a:lvl5pPr>
            <a:lvl6pPr marL="9347200" eaLnBrk="0" fontAlgn="base" hangingPunct="0">
              <a:spcBef>
                <a:spcPct val="0"/>
              </a:spcBef>
              <a:spcAft>
                <a:spcPct val="0"/>
              </a:spcAft>
              <a:defRPr sz="2400">
                <a:solidFill>
                  <a:schemeClr val="tx1"/>
                </a:solidFill>
                <a:latin typeface="Times New Roman" charset="0"/>
                <a:ea typeface="ＭＳ Ｐゴシック" charset="0"/>
              </a:defRPr>
            </a:lvl6pPr>
            <a:lvl7pPr marL="9804400" eaLnBrk="0" fontAlgn="base" hangingPunct="0">
              <a:spcBef>
                <a:spcPct val="0"/>
              </a:spcBef>
              <a:spcAft>
                <a:spcPct val="0"/>
              </a:spcAft>
              <a:defRPr sz="2400">
                <a:solidFill>
                  <a:schemeClr val="tx1"/>
                </a:solidFill>
                <a:latin typeface="Times New Roman" charset="0"/>
                <a:ea typeface="ＭＳ Ｐゴシック" charset="0"/>
              </a:defRPr>
            </a:lvl7pPr>
            <a:lvl8pPr marL="10261600" eaLnBrk="0" fontAlgn="base" hangingPunct="0">
              <a:spcBef>
                <a:spcPct val="0"/>
              </a:spcBef>
              <a:spcAft>
                <a:spcPct val="0"/>
              </a:spcAft>
              <a:defRPr sz="2400">
                <a:solidFill>
                  <a:schemeClr val="tx1"/>
                </a:solidFill>
                <a:latin typeface="Times New Roman" charset="0"/>
                <a:ea typeface="ＭＳ Ｐゴシック" charset="0"/>
              </a:defRPr>
            </a:lvl8pPr>
            <a:lvl9pPr marL="107188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2000" dirty="0" smtClean="0">
                <a:solidFill>
                  <a:srgbClr val="000090"/>
                </a:solidFill>
                <a:latin typeface="Arial"/>
                <a:cs typeface="Arial"/>
              </a:rPr>
              <a:t>Have some of your existing views about </a:t>
            </a:r>
            <a:r>
              <a:rPr lang="ja-JP" altLang="en-GB" sz="2000" dirty="0" smtClean="0">
                <a:solidFill>
                  <a:srgbClr val="000090"/>
                </a:solidFill>
                <a:latin typeface="Arial"/>
                <a:cs typeface="Arial"/>
              </a:rPr>
              <a:t>‘</a:t>
            </a:r>
            <a:r>
              <a:rPr lang="en-GB" sz="2000" dirty="0" smtClean="0">
                <a:solidFill>
                  <a:srgbClr val="000090"/>
                </a:solidFill>
                <a:latin typeface="Arial"/>
                <a:cs typeface="Arial"/>
              </a:rPr>
              <a:t>managing change</a:t>
            </a:r>
            <a:r>
              <a:rPr lang="ja-JP" altLang="en-GB" sz="2000" dirty="0" smtClean="0">
                <a:solidFill>
                  <a:srgbClr val="000090"/>
                </a:solidFill>
                <a:latin typeface="Arial"/>
                <a:cs typeface="Arial"/>
              </a:rPr>
              <a:t>’</a:t>
            </a:r>
            <a:r>
              <a:rPr lang="en-GB" sz="2000" dirty="0" smtClean="0">
                <a:solidFill>
                  <a:srgbClr val="000090"/>
                </a:solidFill>
                <a:latin typeface="Arial"/>
                <a:cs typeface="Arial"/>
              </a:rPr>
              <a:t> and/or </a:t>
            </a:r>
            <a:r>
              <a:rPr lang="ja-JP" altLang="en-GB" sz="2000" dirty="0" smtClean="0">
                <a:solidFill>
                  <a:srgbClr val="000090"/>
                </a:solidFill>
                <a:latin typeface="Arial"/>
                <a:cs typeface="Arial"/>
              </a:rPr>
              <a:t>‘</a:t>
            </a:r>
            <a:r>
              <a:rPr lang="en-GB" sz="2000" dirty="0" smtClean="0">
                <a:solidFill>
                  <a:srgbClr val="000090"/>
                </a:solidFill>
                <a:latin typeface="Arial"/>
                <a:cs typeface="Arial"/>
              </a:rPr>
              <a:t>coping with change</a:t>
            </a:r>
            <a:r>
              <a:rPr lang="ja-JP" altLang="en-GB" sz="2000" dirty="0" smtClean="0">
                <a:solidFill>
                  <a:srgbClr val="000090"/>
                </a:solidFill>
                <a:latin typeface="Arial"/>
                <a:cs typeface="Arial"/>
              </a:rPr>
              <a:t>’</a:t>
            </a:r>
            <a:r>
              <a:rPr lang="en-GB" sz="2000" dirty="0" smtClean="0">
                <a:solidFill>
                  <a:srgbClr val="000090"/>
                </a:solidFill>
                <a:latin typeface="Arial"/>
                <a:cs typeface="Arial"/>
              </a:rPr>
              <a:t> been reinforced?</a:t>
            </a:r>
          </a:p>
        </p:txBody>
      </p:sp>
      <p:sp>
        <p:nvSpPr>
          <p:cNvPr id="18" name="Text Box 16"/>
          <p:cNvSpPr txBox="1">
            <a:spLocks noChangeArrowheads="1"/>
          </p:cNvSpPr>
          <p:nvPr/>
        </p:nvSpPr>
        <p:spPr bwMode="auto">
          <a:xfrm>
            <a:off x="1676400" y="457200"/>
            <a:ext cx="6286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282575" indent="-282575" algn="l">
              <a:defRPr sz="2400">
                <a:solidFill>
                  <a:schemeClr val="tx1"/>
                </a:solidFill>
                <a:latin typeface="Times New Roman" charset="0"/>
                <a:ea typeface="ＭＳ Ｐゴシック" charset="0"/>
              </a:defRPr>
            </a:lvl1pPr>
            <a:lvl2pPr marL="577850" indent="-174625" algn="l">
              <a:defRPr sz="2400">
                <a:solidFill>
                  <a:schemeClr val="tx1"/>
                </a:solidFill>
                <a:latin typeface="Times New Roman" charset="0"/>
                <a:ea typeface="ＭＳ Ｐゴシック" charset="0"/>
              </a:defRPr>
            </a:lvl2pPr>
            <a:lvl3pPr marL="8661400" algn="l">
              <a:defRPr sz="2400">
                <a:solidFill>
                  <a:schemeClr val="tx1"/>
                </a:solidFill>
                <a:latin typeface="Times New Roman" charset="0"/>
                <a:ea typeface="ＭＳ Ｐゴシック" charset="0"/>
              </a:defRPr>
            </a:lvl3pPr>
            <a:lvl4pPr marL="8775700" algn="l">
              <a:defRPr sz="2400">
                <a:solidFill>
                  <a:schemeClr val="tx1"/>
                </a:solidFill>
                <a:latin typeface="Times New Roman" charset="0"/>
                <a:ea typeface="ＭＳ Ｐゴシック" charset="0"/>
              </a:defRPr>
            </a:lvl4pPr>
            <a:lvl5pPr marL="8890000" algn="l">
              <a:defRPr sz="2400">
                <a:solidFill>
                  <a:schemeClr val="tx1"/>
                </a:solidFill>
                <a:latin typeface="Times New Roman" charset="0"/>
                <a:ea typeface="ＭＳ Ｐゴシック" charset="0"/>
              </a:defRPr>
            </a:lvl5pPr>
            <a:lvl6pPr marL="9347200" eaLnBrk="0" fontAlgn="base" hangingPunct="0">
              <a:spcBef>
                <a:spcPct val="0"/>
              </a:spcBef>
              <a:spcAft>
                <a:spcPct val="0"/>
              </a:spcAft>
              <a:defRPr sz="2400">
                <a:solidFill>
                  <a:schemeClr val="tx1"/>
                </a:solidFill>
                <a:latin typeface="Times New Roman" charset="0"/>
                <a:ea typeface="ＭＳ Ｐゴシック" charset="0"/>
              </a:defRPr>
            </a:lvl6pPr>
            <a:lvl7pPr marL="9804400" eaLnBrk="0" fontAlgn="base" hangingPunct="0">
              <a:spcBef>
                <a:spcPct val="0"/>
              </a:spcBef>
              <a:spcAft>
                <a:spcPct val="0"/>
              </a:spcAft>
              <a:defRPr sz="2400">
                <a:solidFill>
                  <a:schemeClr val="tx1"/>
                </a:solidFill>
                <a:latin typeface="Times New Roman" charset="0"/>
                <a:ea typeface="ＭＳ Ｐゴシック" charset="0"/>
              </a:defRPr>
            </a:lvl7pPr>
            <a:lvl8pPr marL="10261600" eaLnBrk="0" fontAlgn="base" hangingPunct="0">
              <a:spcBef>
                <a:spcPct val="0"/>
              </a:spcBef>
              <a:spcAft>
                <a:spcPct val="0"/>
              </a:spcAft>
              <a:defRPr sz="2400">
                <a:solidFill>
                  <a:schemeClr val="tx1"/>
                </a:solidFill>
                <a:latin typeface="Times New Roman" charset="0"/>
                <a:ea typeface="ＭＳ Ｐゴシック" charset="0"/>
              </a:defRPr>
            </a:lvl8pPr>
            <a:lvl9pPr marL="10718800" eaLnBrk="0" fontAlgn="base" hangingPunct="0">
              <a:spcBef>
                <a:spcPct val="0"/>
              </a:spcBef>
              <a:spcAft>
                <a:spcPct val="0"/>
              </a:spcAft>
              <a:defRPr sz="2400">
                <a:solidFill>
                  <a:schemeClr val="tx1"/>
                </a:solidFill>
                <a:latin typeface="Times New Roman" charset="0"/>
                <a:ea typeface="ＭＳ Ｐゴシック" charset="0"/>
              </a:defRPr>
            </a:lvl9pPr>
          </a:lstStyle>
          <a:p>
            <a:pPr algn="ctr">
              <a:defRPr/>
            </a:pPr>
            <a:r>
              <a:rPr lang="en-GB" b="1" dirty="0" smtClean="0">
                <a:solidFill>
                  <a:srgbClr val="4D4D4D"/>
                </a:solidFill>
                <a:latin typeface="Arial" charset="0"/>
                <a:cs typeface="+mn-cs"/>
              </a:rPr>
              <a:t>Reflect upon what you have heard and discussed today</a:t>
            </a:r>
            <a:r>
              <a:rPr lang="en-GB" dirty="0" smtClean="0">
                <a:solidFill>
                  <a:srgbClr val="4D4D4D"/>
                </a:solidFill>
                <a:latin typeface="Arial" charset="0"/>
                <a:cs typeface="+mn-cs"/>
              </a:rPr>
              <a:t> </a:t>
            </a:r>
            <a:endParaRPr lang="en-US" dirty="0" smtClean="0">
              <a:solidFill>
                <a:srgbClr val="4D4D4D"/>
              </a:solidFill>
              <a:latin typeface="Arial" charset="0"/>
              <a:cs typeface="+mn-cs"/>
            </a:endParaRPr>
          </a:p>
        </p:txBody>
      </p:sp>
      <p:sp>
        <p:nvSpPr>
          <p:cNvPr id="20" name="Text Box 18"/>
          <p:cNvSpPr txBox="1">
            <a:spLocks noChangeArrowheads="1"/>
          </p:cNvSpPr>
          <p:nvPr/>
        </p:nvSpPr>
        <p:spPr bwMode="auto">
          <a:xfrm>
            <a:off x="1524000" y="3124200"/>
            <a:ext cx="7010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282575" indent="-282575" algn="l">
              <a:defRPr sz="2400">
                <a:solidFill>
                  <a:schemeClr val="tx1"/>
                </a:solidFill>
                <a:latin typeface="Times New Roman" charset="0"/>
                <a:ea typeface="ＭＳ Ｐゴシック" charset="0"/>
              </a:defRPr>
            </a:lvl1pPr>
            <a:lvl2pPr marL="577850" indent="-174625" algn="l">
              <a:defRPr sz="2400">
                <a:solidFill>
                  <a:schemeClr val="tx1"/>
                </a:solidFill>
                <a:latin typeface="Times New Roman" charset="0"/>
                <a:ea typeface="ＭＳ Ｐゴシック" charset="0"/>
              </a:defRPr>
            </a:lvl2pPr>
            <a:lvl3pPr marL="8661400" algn="l">
              <a:defRPr sz="2400">
                <a:solidFill>
                  <a:schemeClr val="tx1"/>
                </a:solidFill>
                <a:latin typeface="Times New Roman" charset="0"/>
                <a:ea typeface="ＭＳ Ｐゴシック" charset="0"/>
              </a:defRPr>
            </a:lvl3pPr>
            <a:lvl4pPr marL="8775700" algn="l">
              <a:defRPr sz="2400">
                <a:solidFill>
                  <a:schemeClr val="tx1"/>
                </a:solidFill>
                <a:latin typeface="Times New Roman" charset="0"/>
                <a:ea typeface="ＭＳ Ｐゴシック" charset="0"/>
              </a:defRPr>
            </a:lvl4pPr>
            <a:lvl5pPr marL="8890000" algn="l">
              <a:defRPr sz="2400">
                <a:solidFill>
                  <a:schemeClr val="tx1"/>
                </a:solidFill>
                <a:latin typeface="Times New Roman" charset="0"/>
                <a:ea typeface="ＭＳ Ｐゴシック" charset="0"/>
              </a:defRPr>
            </a:lvl5pPr>
            <a:lvl6pPr marL="9347200" eaLnBrk="0" fontAlgn="base" hangingPunct="0">
              <a:spcBef>
                <a:spcPct val="0"/>
              </a:spcBef>
              <a:spcAft>
                <a:spcPct val="0"/>
              </a:spcAft>
              <a:defRPr sz="2400">
                <a:solidFill>
                  <a:schemeClr val="tx1"/>
                </a:solidFill>
                <a:latin typeface="Times New Roman" charset="0"/>
                <a:ea typeface="ＭＳ Ｐゴシック" charset="0"/>
              </a:defRPr>
            </a:lvl6pPr>
            <a:lvl7pPr marL="9804400" eaLnBrk="0" fontAlgn="base" hangingPunct="0">
              <a:spcBef>
                <a:spcPct val="0"/>
              </a:spcBef>
              <a:spcAft>
                <a:spcPct val="0"/>
              </a:spcAft>
              <a:defRPr sz="2400">
                <a:solidFill>
                  <a:schemeClr val="tx1"/>
                </a:solidFill>
                <a:latin typeface="Times New Roman" charset="0"/>
                <a:ea typeface="ＭＳ Ｐゴシック" charset="0"/>
              </a:defRPr>
            </a:lvl7pPr>
            <a:lvl8pPr marL="10261600" eaLnBrk="0" fontAlgn="base" hangingPunct="0">
              <a:spcBef>
                <a:spcPct val="0"/>
              </a:spcBef>
              <a:spcAft>
                <a:spcPct val="0"/>
              </a:spcAft>
              <a:defRPr sz="2400">
                <a:solidFill>
                  <a:schemeClr val="tx1"/>
                </a:solidFill>
                <a:latin typeface="Times New Roman" charset="0"/>
                <a:ea typeface="ＭＳ Ｐゴシック" charset="0"/>
              </a:defRPr>
            </a:lvl8pPr>
            <a:lvl9pPr marL="107188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2000" dirty="0" smtClean="0">
                <a:solidFill>
                  <a:srgbClr val="5B4295"/>
                </a:solidFill>
                <a:latin typeface="Arial" charset="0"/>
                <a:cs typeface="+mn-cs"/>
              </a:rPr>
              <a:t>Have any of your existing views been challenged or refined?</a:t>
            </a:r>
          </a:p>
        </p:txBody>
      </p:sp>
      <p:sp>
        <p:nvSpPr>
          <p:cNvPr id="21" name="Text Box 19"/>
          <p:cNvSpPr txBox="1">
            <a:spLocks noChangeArrowheads="1"/>
          </p:cNvSpPr>
          <p:nvPr/>
        </p:nvSpPr>
        <p:spPr bwMode="auto">
          <a:xfrm>
            <a:off x="1524000" y="4114800"/>
            <a:ext cx="66659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82575" indent="-282575" algn="l">
              <a:defRPr sz="2400">
                <a:solidFill>
                  <a:schemeClr val="tx1"/>
                </a:solidFill>
                <a:latin typeface="Times New Roman" charset="0"/>
                <a:ea typeface="ＭＳ Ｐゴシック" charset="0"/>
              </a:defRPr>
            </a:lvl1pPr>
            <a:lvl2pPr marL="577850" indent="-174625" algn="l">
              <a:defRPr sz="2400">
                <a:solidFill>
                  <a:schemeClr val="tx1"/>
                </a:solidFill>
                <a:latin typeface="Times New Roman" charset="0"/>
                <a:ea typeface="ＭＳ Ｐゴシック" charset="0"/>
              </a:defRPr>
            </a:lvl2pPr>
            <a:lvl3pPr marL="8661400" algn="l">
              <a:defRPr sz="2400">
                <a:solidFill>
                  <a:schemeClr val="tx1"/>
                </a:solidFill>
                <a:latin typeface="Times New Roman" charset="0"/>
                <a:ea typeface="ＭＳ Ｐゴシック" charset="0"/>
              </a:defRPr>
            </a:lvl3pPr>
            <a:lvl4pPr marL="8775700" algn="l">
              <a:defRPr sz="2400">
                <a:solidFill>
                  <a:schemeClr val="tx1"/>
                </a:solidFill>
                <a:latin typeface="Times New Roman" charset="0"/>
                <a:ea typeface="ＭＳ Ｐゴシック" charset="0"/>
              </a:defRPr>
            </a:lvl4pPr>
            <a:lvl5pPr marL="8890000" algn="l">
              <a:defRPr sz="2400">
                <a:solidFill>
                  <a:schemeClr val="tx1"/>
                </a:solidFill>
                <a:latin typeface="Times New Roman" charset="0"/>
                <a:ea typeface="ＭＳ Ｐゴシック" charset="0"/>
              </a:defRPr>
            </a:lvl5pPr>
            <a:lvl6pPr marL="9347200" eaLnBrk="0" fontAlgn="base" hangingPunct="0">
              <a:spcBef>
                <a:spcPct val="0"/>
              </a:spcBef>
              <a:spcAft>
                <a:spcPct val="0"/>
              </a:spcAft>
              <a:defRPr sz="2400">
                <a:solidFill>
                  <a:schemeClr val="tx1"/>
                </a:solidFill>
                <a:latin typeface="Times New Roman" charset="0"/>
                <a:ea typeface="ＭＳ Ｐゴシック" charset="0"/>
              </a:defRPr>
            </a:lvl6pPr>
            <a:lvl7pPr marL="9804400" eaLnBrk="0" fontAlgn="base" hangingPunct="0">
              <a:spcBef>
                <a:spcPct val="0"/>
              </a:spcBef>
              <a:spcAft>
                <a:spcPct val="0"/>
              </a:spcAft>
              <a:defRPr sz="2400">
                <a:solidFill>
                  <a:schemeClr val="tx1"/>
                </a:solidFill>
                <a:latin typeface="Times New Roman" charset="0"/>
                <a:ea typeface="ＭＳ Ｐゴシック" charset="0"/>
              </a:defRPr>
            </a:lvl7pPr>
            <a:lvl8pPr marL="10261600" eaLnBrk="0" fontAlgn="base" hangingPunct="0">
              <a:spcBef>
                <a:spcPct val="0"/>
              </a:spcBef>
              <a:spcAft>
                <a:spcPct val="0"/>
              </a:spcAft>
              <a:defRPr sz="2400">
                <a:solidFill>
                  <a:schemeClr val="tx1"/>
                </a:solidFill>
                <a:latin typeface="Times New Roman" charset="0"/>
                <a:ea typeface="ＭＳ Ｐゴシック" charset="0"/>
              </a:defRPr>
            </a:lvl8pPr>
            <a:lvl9pPr marL="107188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2000" dirty="0" smtClean="0">
                <a:solidFill>
                  <a:srgbClr val="000090"/>
                </a:solidFill>
                <a:latin typeface="Arial" charset="0"/>
                <a:cs typeface="+mn-cs"/>
              </a:rPr>
              <a:t>Are there some lessons you can take away and use?</a:t>
            </a:r>
          </a:p>
        </p:txBody>
      </p:sp>
      <p:sp>
        <p:nvSpPr>
          <p:cNvPr id="22" name="Text Box 20"/>
          <p:cNvSpPr txBox="1">
            <a:spLocks noChangeArrowheads="1"/>
          </p:cNvSpPr>
          <p:nvPr/>
        </p:nvSpPr>
        <p:spPr bwMode="auto">
          <a:xfrm>
            <a:off x="1524000" y="4876800"/>
            <a:ext cx="6654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82575" indent="-282575" algn="l">
              <a:defRPr sz="2400">
                <a:solidFill>
                  <a:schemeClr val="tx1"/>
                </a:solidFill>
                <a:latin typeface="Times New Roman" charset="0"/>
                <a:ea typeface="ＭＳ Ｐゴシック" charset="0"/>
              </a:defRPr>
            </a:lvl1pPr>
            <a:lvl2pPr marL="577850" indent="-174625" algn="l">
              <a:defRPr sz="2400">
                <a:solidFill>
                  <a:schemeClr val="tx1"/>
                </a:solidFill>
                <a:latin typeface="Times New Roman" charset="0"/>
                <a:ea typeface="ＭＳ Ｐゴシック" charset="0"/>
              </a:defRPr>
            </a:lvl2pPr>
            <a:lvl3pPr marL="8661400" algn="l">
              <a:defRPr sz="2400">
                <a:solidFill>
                  <a:schemeClr val="tx1"/>
                </a:solidFill>
                <a:latin typeface="Times New Roman" charset="0"/>
                <a:ea typeface="ＭＳ Ｐゴシック" charset="0"/>
              </a:defRPr>
            </a:lvl3pPr>
            <a:lvl4pPr marL="8775700" algn="l">
              <a:defRPr sz="2400">
                <a:solidFill>
                  <a:schemeClr val="tx1"/>
                </a:solidFill>
                <a:latin typeface="Times New Roman" charset="0"/>
                <a:ea typeface="ＭＳ Ｐゴシック" charset="0"/>
              </a:defRPr>
            </a:lvl4pPr>
            <a:lvl5pPr marL="8890000" algn="l">
              <a:defRPr sz="2400">
                <a:solidFill>
                  <a:schemeClr val="tx1"/>
                </a:solidFill>
                <a:latin typeface="Times New Roman" charset="0"/>
                <a:ea typeface="ＭＳ Ｐゴシック" charset="0"/>
              </a:defRPr>
            </a:lvl5pPr>
            <a:lvl6pPr marL="9347200" eaLnBrk="0" fontAlgn="base" hangingPunct="0">
              <a:spcBef>
                <a:spcPct val="0"/>
              </a:spcBef>
              <a:spcAft>
                <a:spcPct val="0"/>
              </a:spcAft>
              <a:defRPr sz="2400">
                <a:solidFill>
                  <a:schemeClr val="tx1"/>
                </a:solidFill>
                <a:latin typeface="Times New Roman" charset="0"/>
                <a:ea typeface="ＭＳ Ｐゴシック" charset="0"/>
              </a:defRPr>
            </a:lvl6pPr>
            <a:lvl7pPr marL="9804400" eaLnBrk="0" fontAlgn="base" hangingPunct="0">
              <a:spcBef>
                <a:spcPct val="0"/>
              </a:spcBef>
              <a:spcAft>
                <a:spcPct val="0"/>
              </a:spcAft>
              <a:defRPr sz="2400">
                <a:solidFill>
                  <a:schemeClr val="tx1"/>
                </a:solidFill>
                <a:latin typeface="Times New Roman" charset="0"/>
                <a:ea typeface="ＭＳ Ｐゴシック" charset="0"/>
              </a:defRPr>
            </a:lvl7pPr>
            <a:lvl8pPr marL="10261600" eaLnBrk="0" fontAlgn="base" hangingPunct="0">
              <a:spcBef>
                <a:spcPct val="0"/>
              </a:spcBef>
              <a:spcAft>
                <a:spcPct val="0"/>
              </a:spcAft>
              <a:defRPr sz="2400">
                <a:solidFill>
                  <a:schemeClr val="tx1"/>
                </a:solidFill>
                <a:latin typeface="Times New Roman" charset="0"/>
                <a:ea typeface="ＭＳ Ｐゴシック" charset="0"/>
              </a:defRPr>
            </a:lvl8pPr>
            <a:lvl9pPr marL="10718800" eaLnBrk="0" fontAlgn="base" hangingPunct="0">
              <a:spcBef>
                <a:spcPct val="0"/>
              </a:spcBef>
              <a:spcAft>
                <a:spcPct val="0"/>
              </a:spcAft>
              <a:defRPr sz="2400">
                <a:solidFill>
                  <a:schemeClr val="tx1"/>
                </a:solidFill>
                <a:latin typeface="Times New Roman" charset="0"/>
                <a:ea typeface="ＭＳ Ｐゴシック" charset="0"/>
              </a:defRPr>
            </a:lvl9pPr>
          </a:lstStyle>
          <a:p>
            <a:pPr>
              <a:defRPr/>
            </a:pPr>
            <a:r>
              <a:rPr lang="en-GB" sz="2000" dirty="0" smtClean="0">
                <a:solidFill>
                  <a:srgbClr val="5B4295"/>
                </a:solidFill>
                <a:latin typeface="Arial" charset="0"/>
                <a:cs typeface="+mn-cs"/>
              </a:rPr>
              <a:t>Is there anything you might do differently in future?</a:t>
            </a:r>
            <a:endParaRPr lang="en-GB" sz="2000" i="1" dirty="0" smtClean="0">
              <a:solidFill>
                <a:srgbClr val="5B4295"/>
              </a:solidFill>
              <a:latin typeface="Arial" charset="0"/>
              <a:cs typeface="+mn-cs"/>
            </a:endParaRPr>
          </a:p>
          <a:p>
            <a:pPr>
              <a:defRPr/>
            </a:pPr>
            <a:endParaRPr lang="en-GB" sz="2000" dirty="0" smtClean="0">
              <a:solidFill>
                <a:srgbClr val="5B4295"/>
              </a:solidFill>
              <a:latin typeface="Arial" charset="0"/>
              <a:cs typeface="+mn-cs"/>
            </a:endParaRPr>
          </a:p>
        </p:txBody>
      </p:sp>
      <p:pic>
        <p:nvPicPr>
          <p:cNvPr id="26" name="Picture 25" descr="wh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38600" y="5410200"/>
            <a:ext cx="1600200" cy="1249136"/>
          </a:xfrm>
          <a:prstGeom prst="rect">
            <a:avLst/>
          </a:prstGeom>
        </p:spPr>
      </p:pic>
    </p:spTree>
    <p:extLst>
      <p:ext uri="{BB962C8B-B14F-4D97-AF65-F5344CB8AC3E}">
        <p14:creationId xmlns:p14="http://schemas.microsoft.com/office/powerpoint/2010/main" val="333745985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28600"/>
            <a:ext cx="8153400" cy="1143000"/>
          </a:xfrm>
        </p:spPr>
        <p:txBody>
          <a:bodyPr anchor="t"/>
          <a:lstStyle/>
          <a:p>
            <a:pPr>
              <a:defRPr/>
            </a:pPr>
            <a:r>
              <a:rPr lang="en-GB" sz="2800" dirty="0" smtClean="0">
                <a:solidFill>
                  <a:srgbClr val="4D4D4D"/>
                </a:solidFill>
                <a:latin typeface="Arial"/>
                <a:cs typeface="Arial"/>
              </a:rPr>
              <a:t>Using change models &amp; tools in practice</a:t>
            </a:r>
          </a:p>
        </p:txBody>
      </p:sp>
      <p:sp>
        <p:nvSpPr>
          <p:cNvPr id="5" name="Rectangle 3"/>
          <p:cNvSpPr txBox="1">
            <a:spLocks noChangeArrowheads="1"/>
          </p:cNvSpPr>
          <p:nvPr/>
        </p:nvSpPr>
        <p:spPr bwMode="auto">
          <a:xfrm>
            <a:off x="1371600" y="2057400"/>
            <a:ext cx="7261225"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dirty="0" smtClean="0">
                <a:solidFill>
                  <a:srgbClr val="000090"/>
                </a:solidFill>
              </a:rPr>
              <a:t>Right tool, right job ?</a:t>
            </a:r>
          </a:p>
          <a:p>
            <a:pPr>
              <a:defRPr/>
            </a:pPr>
            <a:r>
              <a:rPr lang="en-GB" dirty="0" smtClean="0">
                <a:solidFill>
                  <a:srgbClr val="5B4295"/>
                </a:solidFill>
              </a:rPr>
              <a:t>Right style, right situation?</a:t>
            </a:r>
          </a:p>
          <a:p>
            <a:pPr>
              <a:defRPr/>
            </a:pPr>
            <a:r>
              <a:rPr lang="en-GB" dirty="0" smtClean="0">
                <a:solidFill>
                  <a:srgbClr val="000090"/>
                </a:solidFill>
              </a:rPr>
              <a:t>Right approach, right time?</a:t>
            </a:r>
          </a:p>
          <a:p>
            <a:pPr>
              <a:defRPr/>
            </a:pPr>
            <a:r>
              <a:rPr lang="en-GB" dirty="0" smtClean="0">
                <a:solidFill>
                  <a:srgbClr val="5B4295"/>
                </a:solidFill>
              </a:rPr>
              <a:t>Realistic expectations?</a:t>
            </a:r>
          </a:p>
          <a:p>
            <a:pPr>
              <a:defRPr/>
            </a:pPr>
            <a:r>
              <a:rPr lang="en-GB" dirty="0" smtClean="0">
                <a:solidFill>
                  <a:srgbClr val="000090"/>
                </a:solidFill>
              </a:rPr>
              <a:t>Push/pull… intrinsic/extrinsic?</a:t>
            </a:r>
          </a:p>
        </p:txBody>
      </p:sp>
      <p:pic>
        <p:nvPicPr>
          <p:cNvPr id="6" name="Picture 4" descr="garden tools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34200" y="1676400"/>
            <a:ext cx="1600200" cy="1230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1600200" y="5181600"/>
            <a:ext cx="56410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i="1" dirty="0">
                <a:cs typeface="Times New Roman" charset="0"/>
              </a:rPr>
              <a:t>The best change tools match the </a:t>
            </a:r>
            <a:r>
              <a:rPr lang="en-GB" i="1" dirty="0" smtClean="0">
                <a:cs typeface="Times New Roman" charset="0"/>
              </a:rPr>
              <a:t>requirements </a:t>
            </a:r>
            <a:r>
              <a:rPr lang="en-GB" i="1" dirty="0">
                <a:cs typeface="Times New Roman" charset="0"/>
              </a:rPr>
              <a:t>of the </a:t>
            </a:r>
          </a:p>
          <a:p>
            <a:pPr>
              <a:defRPr/>
            </a:pPr>
            <a:r>
              <a:rPr lang="en-GB" i="1" dirty="0">
                <a:cs typeface="Times New Roman" charset="0"/>
              </a:rPr>
              <a:t>group </a:t>
            </a:r>
            <a:r>
              <a:rPr lang="en-GB" i="1" dirty="0" smtClean="0">
                <a:cs typeface="Times New Roman" charset="0"/>
              </a:rPr>
              <a:t>and its context with </a:t>
            </a:r>
            <a:r>
              <a:rPr lang="en-GB" i="1" dirty="0">
                <a:cs typeface="Times New Roman" charset="0"/>
              </a:rPr>
              <a:t>the change strategy</a:t>
            </a:r>
          </a:p>
        </p:txBody>
      </p:sp>
    </p:spTree>
    <p:extLst>
      <p:ext uri="{BB962C8B-B14F-4D97-AF65-F5344CB8AC3E}">
        <p14:creationId xmlns:p14="http://schemas.microsoft.com/office/powerpoint/2010/main" val="121744231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74638"/>
            <a:ext cx="8229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sz="2800" dirty="0">
                <a:solidFill>
                  <a:srgbClr val="4D4D4D"/>
                </a:solidFill>
                <a:latin typeface="Arial"/>
                <a:cs typeface="Arial"/>
              </a:rPr>
              <a:t>Final thoughts/questions and evaluations</a:t>
            </a:r>
          </a:p>
        </p:txBody>
      </p:sp>
      <p:pic>
        <p:nvPicPr>
          <p:cNvPr id="5" name="Picture 3" descr="BS00458_"/>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429000" y="2017713"/>
            <a:ext cx="2933700" cy="392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4831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685800" y="152400"/>
            <a:ext cx="8229600" cy="1143000"/>
          </a:xfrm>
        </p:spPr>
        <p:txBody>
          <a:bodyPr anchor="t"/>
          <a:lstStyle/>
          <a:p>
            <a:pPr>
              <a:defRPr/>
            </a:pPr>
            <a:r>
              <a:rPr lang="en-GB" dirty="0" smtClean="0">
                <a:solidFill>
                  <a:srgbClr val="4D4D4D"/>
                </a:solidFill>
                <a:latin typeface="Arial"/>
                <a:cs typeface="Arial"/>
              </a:rPr>
              <a:t>Let</a:t>
            </a:r>
            <a:r>
              <a:rPr lang="ja-JP" altLang="en-GB" dirty="0" smtClean="0">
                <a:solidFill>
                  <a:srgbClr val="4D4D4D"/>
                </a:solidFill>
                <a:latin typeface="Arial"/>
                <a:cs typeface="Arial"/>
              </a:rPr>
              <a:t>’</a:t>
            </a:r>
            <a:r>
              <a:rPr lang="en-GB" dirty="0" smtClean="0">
                <a:solidFill>
                  <a:srgbClr val="4D4D4D"/>
                </a:solidFill>
                <a:latin typeface="Arial"/>
                <a:cs typeface="Arial"/>
              </a:rPr>
              <a:t>s think about </a:t>
            </a:r>
            <a:r>
              <a:rPr lang="ja-JP" altLang="en-GB" dirty="0" smtClean="0">
                <a:solidFill>
                  <a:srgbClr val="F85920"/>
                </a:solidFill>
                <a:latin typeface="Arial"/>
                <a:cs typeface="Arial"/>
              </a:rPr>
              <a:t>‘</a:t>
            </a:r>
            <a:r>
              <a:rPr lang="en-GB" dirty="0" smtClean="0">
                <a:solidFill>
                  <a:srgbClr val="F85920"/>
                </a:solidFill>
                <a:latin typeface="Arial"/>
                <a:cs typeface="Arial"/>
              </a:rPr>
              <a:t>change</a:t>
            </a:r>
            <a:r>
              <a:rPr lang="ja-JP" altLang="en-GB" dirty="0" smtClean="0">
                <a:solidFill>
                  <a:srgbClr val="F85920"/>
                </a:solidFill>
                <a:latin typeface="Arial"/>
                <a:cs typeface="Arial"/>
              </a:rPr>
              <a:t>’</a:t>
            </a:r>
            <a:endParaRPr lang="en-GB" dirty="0" smtClean="0">
              <a:solidFill>
                <a:srgbClr val="F85920"/>
              </a:solidFill>
              <a:latin typeface="Arial"/>
              <a:cs typeface="Arial"/>
            </a:endParaRPr>
          </a:p>
        </p:txBody>
      </p:sp>
      <p:sp>
        <p:nvSpPr>
          <p:cNvPr id="6" name="Rectangle 3"/>
          <p:cNvSpPr txBox="1">
            <a:spLocks noChangeArrowheads="1"/>
          </p:cNvSpPr>
          <p:nvPr/>
        </p:nvSpPr>
        <p:spPr bwMode="auto">
          <a:xfrm>
            <a:off x="1219200" y="1600200"/>
            <a:ext cx="7467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sz="2800" dirty="0" smtClean="0">
                <a:solidFill>
                  <a:schemeClr val="accent1">
                    <a:lumMod val="25000"/>
                  </a:schemeClr>
                </a:solidFill>
              </a:rPr>
              <a:t>Write a list of </a:t>
            </a:r>
            <a:r>
              <a:rPr lang="en-GB" sz="2800" dirty="0" smtClean="0">
                <a:solidFill>
                  <a:srgbClr val="5B4295"/>
                </a:solidFill>
              </a:rPr>
              <a:t>words that you associate with the feelings you experience </a:t>
            </a:r>
            <a:r>
              <a:rPr lang="en-GB" sz="2800" dirty="0" smtClean="0">
                <a:solidFill>
                  <a:srgbClr val="1E4649"/>
                </a:solidFill>
              </a:rPr>
              <a:t>when you are going through CHANGE.</a:t>
            </a:r>
          </a:p>
          <a:p>
            <a:pPr>
              <a:defRPr/>
            </a:pPr>
            <a:endParaRPr lang="en-GB" sz="2800" dirty="0" smtClean="0"/>
          </a:p>
          <a:p>
            <a:pPr>
              <a:defRPr/>
            </a:pPr>
            <a:r>
              <a:rPr lang="en-GB" sz="2800" dirty="0" smtClean="0">
                <a:solidFill>
                  <a:srgbClr val="1E4649"/>
                </a:solidFill>
              </a:rPr>
              <a:t>Share these lists within your group, and produce a flip chart that summarises</a:t>
            </a:r>
            <a:r>
              <a:rPr lang="en-GB" sz="2800" dirty="0" smtClean="0">
                <a:solidFill>
                  <a:srgbClr val="00B2AC"/>
                </a:solidFill>
              </a:rPr>
              <a:t> </a:t>
            </a:r>
            <a:r>
              <a:rPr lang="en-GB" sz="2800" dirty="0" smtClean="0">
                <a:solidFill>
                  <a:srgbClr val="5B4295"/>
                </a:solidFill>
              </a:rPr>
              <a:t>the group</a:t>
            </a:r>
            <a:r>
              <a:rPr lang="ja-JP" altLang="en-GB" sz="2800" dirty="0" smtClean="0">
                <a:solidFill>
                  <a:srgbClr val="5B4295"/>
                </a:solidFill>
                <a:latin typeface="Arial"/>
              </a:rPr>
              <a:t>’</a:t>
            </a:r>
            <a:r>
              <a:rPr lang="en-GB" sz="2800" dirty="0" smtClean="0">
                <a:solidFill>
                  <a:srgbClr val="5B4295"/>
                </a:solidFill>
              </a:rPr>
              <a:t>s view of what it feels like to go through CHANGE.</a:t>
            </a:r>
          </a:p>
        </p:txBody>
      </p:sp>
      <p:pic>
        <p:nvPicPr>
          <p:cNvPr id="7" name="Picture 4"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772400" y="5334000"/>
            <a:ext cx="1292346"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8442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1066800" y="152400"/>
            <a:ext cx="8229600" cy="1143000"/>
          </a:xfrm>
        </p:spPr>
        <p:txBody>
          <a:bodyPr anchor="t"/>
          <a:lstStyle/>
          <a:p>
            <a:pPr>
              <a:defRPr/>
            </a:pPr>
            <a:r>
              <a:rPr lang="en-GB" sz="3600" dirty="0" smtClean="0">
                <a:solidFill>
                  <a:srgbClr val="4D4D4D"/>
                </a:solidFill>
                <a:latin typeface="Arial"/>
                <a:cs typeface="Arial"/>
              </a:rPr>
              <a:t>Let</a:t>
            </a:r>
            <a:r>
              <a:rPr lang="ja-JP" altLang="en-GB" sz="3600" dirty="0" smtClean="0">
                <a:solidFill>
                  <a:srgbClr val="4D4D4D"/>
                </a:solidFill>
                <a:latin typeface="Arial"/>
                <a:cs typeface="Arial"/>
              </a:rPr>
              <a:t>’</a:t>
            </a:r>
            <a:r>
              <a:rPr lang="en-GB" sz="3600" dirty="0" smtClean="0">
                <a:solidFill>
                  <a:srgbClr val="4D4D4D"/>
                </a:solidFill>
                <a:latin typeface="Arial"/>
                <a:cs typeface="Arial"/>
              </a:rPr>
              <a:t>s think a bit more about </a:t>
            </a:r>
            <a:r>
              <a:rPr lang="ja-JP" altLang="en-GB" sz="3600" dirty="0" smtClean="0">
                <a:solidFill>
                  <a:srgbClr val="F85920"/>
                </a:solidFill>
                <a:latin typeface="Arial"/>
                <a:cs typeface="Arial"/>
              </a:rPr>
              <a:t>‘</a:t>
            </a:r>
            <a:r>
              <a:rPr lang="en-GB" sz="3600" dirty="0" smtClean="0">
                <a:solidFill>
                  <a:srgbClr val="F85920"/>
                </a:solidFill>
                <a:latin typeface="Arial"/>
                <a:cs typeface="Arial"/>
              </a:rPr>
              <a:t>change</a:t>
            </a:r>
            <a:r>
              <a:rPr lang="ja-JP" altLang="en-GB" sz="3600" dirty="0" smtClean="0">
                <a:solidFill>
                  <a:srgbClr val="F85920"/>
                </a:solidFill>
                <a:latin typeface="Arial"/>
                <a:cs typeface="Arial"/>
              </a:rPr>
              <a:t>’</a:t>
            </a:r>
            <a:endParaRPr lang="en-GB" sz="3600" dirty="0" smtClean="0">
              <a:solidFill>
                <a:srgbClr val="F85920"/>
              </a:solidFill>
              <a:latin typeface="Arial"/>
              <a:cs typeface="Arial"/>
            </a:endParaRPr>
          </a:p>
        </p:txBody>
      </p:sp>
      <p:sp>
        <p:nvSpPr>
          <p:cNvPr id="6" name="Rectangle 3"/>
          <p:cNvSpPr txBox="1">
            <a:spLocks noChangeArrowheads="1"/>
          </p:cNvSpPr>
          <p:nvPr/>
        </p:nvSpPr>
        <p:spPr bwMode="auto">
          <a:xfrm>
            <a:off x="1219200" y="914400"/>
            <a:ext cx="7467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endParaRPr lang="en-GB" sz="1800" b="1" dirty="0">
              <a:solidFill>
                <a:srgbClr val="5B4295"/>
              </a:solidFill>
            </a:endParaRPr>
          </a:p>
          <a:p>
            <a:pPr>
              <a:defRPr/>
            </a:pPr>
            <a:r>
              <a:rPr lang="en-GB" sz="2800" dirty="0" smtClean="0">
                <a:solidFill>
                  <a:srgbClr val="5B4295"/>
                </a:solidFill>
              </a:rPr>
              <a:t>Now…  thinking about some significant change(s) you have been through, </a:t>
            </a:r>
            <a:r>
              <a:rPr lang="en-GB" sz="2800" dirty="0" smtClean="0">
                <a:solidFill>
                  <a:srgbClr val="1E4649"/>
                </a:solidFill>
              </a:rPr>
              <a:t>can you describe your experience of change as a PROCESS?</a:t>
            </a:r>
            <a:r>
              <a:rPr lang="en-GB" sz="2800" dirty="0" smtClean="0">
                <a:solidFill>
                  <a:srgbClr val="5B4295"/>
                </a:solidFill>
              </a:rPr>
              <a:t>   As a series of steps or stages?   </a:t>
            </a:r>
          </a:p>
          <a:p>
            <a:pPr>
              <a:defRPr/>
            </a:pPr>
            <a:r>
              <a:rPr lang="en-GB" sz="2800" dirty="0" smtClean="0">
                <a:solidFill>
                  <a:srgbClr val="1E4649"/>
                </a:solidFill>
              </a:rPr>
              <a:t>As a group, try to agree on how you would described the stages of this process, and capture this on a flip chart.</a:t>
            </a:r>
          </a:p>
        </p:txBody>
      </p:sp>
      <p:pic>
        <p:nvPicPr>
          <p:cNvPr id="7" name="Picture 4"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772400" y="5334000"/>
            <a:ext cx="1292346"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36050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29578011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838200" y="152400"/>
            <a:ext cx="8229600" cy="1143000"/>
          </a:xfrm>
        </p:spPr>
        <p:txBody>
          <a:bodyPr anchor="t"/>
          <a:lstStyle/>
          <a:p>
            <a:pPr>
              <a:defRPr/>
            </a:pPr>
            <a:r>
              <a:rPr lang="en-GB" sz="3200" b="1" dirty="0" smtClean="0">
                <a:solidFill>
                  <a:srgbClr val="4D4D4D"/>
                </a:solidFill>
                <a:latin typeface="Arial"/>
                <a:cs typeface="Arial"/>
              </a:rPr>
              <a:t>Let</a:t>
            </a:r>
            <a:r>
              <a:rPr lang="ja-JP" altLang="en-GB" sz="3200" b="1" dirty="0" smtClean="0">
                <a:solidFill>
                  <a:srgbClr val="4D4D4D"/>
                </a:solidFill>
                <a:latin typeface="Arial"/>
                <a:cs typeface="Arial"/>
              </a:rPr>
              <a:t>’</a:t>
            </a:r>
            <a:r>
              <a:rPr lang="en-GB" sz="3200" b="1" dirty="0" smtClean="0">
                <a:solidFill>
                  <a:srgbClr val="4D4D4D"/>
                </a:solidFill>
                <a:latin typeface="Arial"/>
                <a:cs typeface="Arial"/>
              </a:rPr>
              <a:t>s think about </a:t>
            </a:r>
            <a:r>
              <a:rPr lang="ja-JP" altLang="en-GB" sz="3200" b="1" dirty="0" smtClean="0">
                <a:solidFill>
                  <a:srgbClr val="F85920"/>
                </a:solidFill>
                <a:latin typeface="Arial"/>
                <a:cs typeface="Arial"/>
              </a:rPr>
              <a:t>‘</a:t>
            </a:r>
            <a:r>
              <a:rPr lang="en-GB" sz="3200" b="1" dirty="0" smtClean="0">
                <a:solidFill>
                  <a:srgbClr val="F85920"/>
                </a:solidFill>
                <a:latin typeface="Arial"/>
                <a:cs typeface="Arial"/>
              </a:rPr>
              <a:t>managing change</a:t>
            </a:r>
            <a:r>
              <a:rPr lang="ja-JP" altLang="en-GB" sz="3200" b="1" dirty="0" smtClean="0">
                <a:solidFill>
                  <a:srgbClr val="F85920"/>
                </a:solidFill>
                <a:latin typeface="Arial"/>
                <a:cs typeface="Arial"/>
              </a:rPr>
              <a:t>’</a:t>
            </a:r>
            <a:endParaRPr lang="en-GB" sz="3200" b="1" dirty="0" smtClean="0">
              <a:solidFill>
                <a:srgbClr val="F85920"/>
              </a:solidFill>
              <a:latin typeface="Arial"/>
              <a:cs typeface="Arial"/>
            </a:endParaRPr>
          </a:p>
        </p:txBody>
      </p:sp>
      <p:sp>
        <p:nvSpPr>
          <p:cNvPr id="6" name="Rectangle 3"/>
          <p:cNvSpPr txBox="1">
            <a:spLocks noChangeArrowheads="1"/>
          </p:cNvSpPr>
          <p:nvPr/>
        </p:nvSpPr>
        <p:spPr bwMode="auto">
          <a:xfrm>
            <a:off x="1219200" y="990600"/>
            <a:ext cx="7467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defRPr/>
            </a:pPr>
            <a:r>
              <a:rPr lang="en-GB" sz="2800" dirty="0" smtClean="0">
                <a:solidFill>
                  <a:srgbClr val="4D4D4D"/>
                </a:solidFill>
              </a:rPr>
              <a:t>Discuss within your group your experiences of trying to:</a:t>
            </a:r>
          </a:p>
          <a:p>
            <a:pPr lvl="1">
              <a:lnSpc>
                <a:spcPct val="80000"/>
              </a:lnSpc>
              <a:defRPr/>
            </a:pPr>
            <a:r>
              <a:rPr lang="en-GB" sz="2400" b="1" dirty="0" smtClean="0">
                <a:solidFill>
                  <a:srgbClr val="1E4649"/>
                </a:solidFill>
              </a:rPr>
              <a:t>lead a change initiative of some kind</a:t>
            </a:r>
          </a:p>
          <a:p>
            <a:pPr lvl="1">
              <a:lnSpc>
                <a:spcPct val="80000"/>
              </a:lnSpc>
              <a:defRPr/>
            </a:pPr>
            <a:r>
              <a:rPr lang="en-GB" sz="2400" b="1" dirty="0" smtClean="0">
                <a:solidFill>
                  <a:srgbClr val="5B4295"/>
                </a:solidFill>
              </a:rPr>
              <a:t>support a change that someone else is leading</a:t>
            </a:r>
          </a:p>
          <a:p>
            <a:pPr lvl="1">
              <a:lnSpc>
                <a:spcPct val="80000"/>
              </a:lnSpc>
              <a:defRPr/>
            </a:pPr>
            <a:r>
              <a:rPr lang="en-GB" sz="2400" b="1" dirty="0" smtClean="0">
                <a:solidFill>
                  <a:srgbClr val="1E4649"/>
                </a:solidFill>
              </a:rPr>
              <a:t>influence other people to change their views</a:t>
            </a:r>
          </a:p>
          <a:p>
            <a:pPr lvl="1">
              <a:lnSpc>
                <a:spcPct val="80000"/>
              </a:lnSpc>
              <a:defRPr/>
            </a:pPr>
            <a:r>
              <a:rPr lang="en-GB" sz="2400" b="1" dirty="0" smtClean="0">
                <a:solidFill>
                  <a:srgbClr val="5B4295"/>
                </a:solidFill>
              </a:rPr>
              <a:t>influence other people to change their behaviours</a:t>
            </a:r>
          </a:p>
          <a:p>
            <a:pPr lvl="1">
              <a:lnSpc>
                <a:spcPct val="80000"/>
              </a:lnSpc>
              <a:defRPr/>
            </a:pPr>
            <a:r>
              <a:rPr lang="en-GB" sz="2400" b="1" dirty="0" smtClean="0">
                <a:solidFill>
                  <a:srgbClr val="1E4649"/>
                </a:solidFill>
              </a:rPr>
              <a:t>If you wish to, draw upon some examples from outside working life as well as examples from </a:t>
            </a:r>
            <a:r>
              <a:rPr lang="ja-JP" altLang="en-GB" sz="2400" b="1" dirty="0" smtClean="0">
                <a:solidFill>
                  <a:srgbClr val="1E4649"/>
                </a:solidFill>
                <a:latin typeface="Arial"/>
              </a:rPr>
              <a:t>‘</a:t>
            </a:r>
            <a:r>
              <a:rPr lang="en-GB" sz="2400" b="1" dirty="0" smtClean="0">
                <a:solidFill>
                  <a:srgbClr val="1E4649"/>
                </a:solidFill>
              </a:rPr>
              <a:t>work</a:t>
            </a:r>
            <a:r>
              <a:rPr lang="ja-JP" altLang="en-GB" sz="2400" b="1" dirty="0" smtClean="0">
                <a:solidFill>
                  <a:srgbClr val="1E4649"/>
                </a:solidFill>
                <a:latin typeface="Arial"/>
              </a:rPr>
              <a:t>’</a:t>
            </a:r>
            <a:r>
              <a:rPr lang="en-GB" sz="2400" b="1" dirty="0" smtClean="0">
                <a:solidFill>
                  <a:srgbClr val="1E4649"/>
                </a:solidFill>
              </a:rPr>
              <a:t> settings.</a:t>
            </a:r>
            <a:r>
              <a:rPr lang="en-GB" sz="2400" dirty="0" smtClean="0">
                <a:solidFill>
                  <a:srgbClr val="1E4649"/>
                </a:solidFill>
              </a:rPr>
              <a:t> </a:t>
            </a:r>
          </a:p>
          <a:p>
            <a:pPr lvl="1">
              <a:lnSpc>
                <a:spcPct val="80000"/>
              </a:lnSpc>
              <a:defRPr/>
            </a:pPr>
            <a:endParaRPr lang="en-GB" sz="1200" dirty="0" smtClean="0">
              <a:solidFill>
                <a:srgbClr val="5B4295"/>
              </a:solidFill>
            </a:endParaRPr>
          </a:p>
          <a:p>
            <a:pPr>
              <a:lnSpc>
                <a:spcPct val="80000"/>
              </a:lnSpc>
              <a:defRPr/>
            </a:pPr>
            <a:r>
              <a:rPr lang="en-GB" sz="2800" dirty="0" smtClean="0">
                <a:solidFill>
                  <a:srgbClr val="4D4D4D"/>
                </a:solidFill>
              </a:rPr>
              <a:t>As a group, produce a flip chart that summarises the group</a:t>
            </a:r>
            <a:r>
              <a:rPr lang="ja-JP" altLang="en-GB" sz="2800" dirty="0" smtClean="0">
                <a:solidFill>
                  <a:srgbClr val="4D4D4D"/>
                </a:solidFill>
                <a:latin typeface="Arial"/>
              </a:rPr>
              <a:t>’</a:t>
            </a:r>
            <a:r>
              <a:rPr lang="en-GB" sz="2800" dirty="0" smtClean="0">
                <a:solidFill>
                  <a:srgbClr val="4D4D4D"/>
                </a:solidFill>
              </a:rPr>
              <a:t>s experiences of </a:t>
            </a:r>
            <a:r>
              <a:rPr lang="en-GB" sz="2800" dirty="0" smtClean="0">
                <a:solidFill>
                  <a:srgbClr val="1E4649"/>
                </a:solidFill>
              </a:rPr>
              <a:t>INFLUENCING OTHERS TO CHANGE</a:t>
            </a:r>
            <a:r>
              <a:rPr lang="en-GB" sz="2800" dirty="0" smtClean="0">
                <a:solidFill>
                  <a:srgbClr val="00B2AC"/>
                </a:solidFill>
              </a:rPr>
              <a:t>.</a:t>
            </a:r>
            <a:r>
              <a:rPr lang="en-GB" sz="2800" dirty="0" smtClean="0">
                <a:solidFill>
                  <a:srgbClr val="5B4295"/>
                </a:solidFill>
              </a:rPr>
              <a:t> </a:t>
            </a:r>
          </a:p>
        </p:txBody>
      </p:sp>
      <p:pic>
        <p:nvPicPr>
          <p:cNvPr id="7" name="Picture 4"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53097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2"/>
          <p:cNvSpPr txBox="1">
            <a:spLocks noChangeArrowheads="1"/>
          </p:cNvSpPr>
          <p:nvPr/>
        </p:nvSpPr>
        <p:spPr bwMode="auto">
          <a:xfrm>
            <a:off x="1143000" y="2921437"/>
            <a:ext cx="8001000" cy="363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US" sz="2000" b="1" i="1" dirty="0">
              <a:solidFill>
                <a:srgbClr val="FF0000"/>
              </a:solidFill>
              <a:effectLst>
                <a:outerShdw blurRad="38100" dist="38100" dir="2700000" algn="tl">
                  <a:srgbClr val="DDDDDD"/>
                </a:outerShdw>
              </a:effectLst>
              <a:cs typeface="+mn-cs"/>
            </a:endParaRPr>
          </a:p>
          <a:p>
            <a:pPr>
              <a:spcBef>
                <a:spcPct val="50000"/>
              </a:spcBef>
              <a:defRPr/>
            </a:pPr>
            <a:r>
              <a:rPr lang="en-US" sz="2000" b="1" i="1" dirty="0">
                <a:solidFill>
                  <a:srgbClr val="1E4649"/>
                </a:solidFill>
                <a:effectLst>
                  <a:outerShdw blurRad="38100" dist="38100" dir="2700000" algn="tl">
                    <a:srgbClr val="DDDDDD"/>
                  </a:outerShdw>
                </a:effectLst>
                <a:cs typeface="+mn-cs"/>
              </a:rPr>
              <a:t>‘First of all’, he said, if you can learn a simple trick, Scout, you’ll get along a lot better with all kinds of folks.  You never really understand a person until you consider things from his point of view -’</a:t>
            </a:r>
          </a:p>
          <a:p>
            <a:pPr>
              <a:spcBef>
                <a:spcPct val="50000"/>
              </a:spcBef>
              <a:defRPr/>
            </a:pPr>
            <a:r>
              <a:rPr lang="en-US" sz="2000" b="1" i="1" dirty="0">
                <a:solidFill>
                  <a:srgbClr val="5B4295"/>
                </a:solidFill>
                <a:effectLst>
                  <a:outerShdw blurRad="38100" dist="38100" dir="2700000" algn="tl">
                    <a:srgbClr val="DDDDDD"/>
                  </a:outerShdw>
                </a:effectLst>
                <a:cs typeface="+mn-cs"/>
              </a:rPr>
              <a:t>‘Sir?’</a:t>
            </a:r>
          </a:p>
          <a:p>
            <a:pPr>
              <a:spcBef>
                <a:spcPct val="50000"/>
              </a:spcBef>
              <a:defRPr/>
            </a:pPr>
            <a:r>
              <a:rPr lang="en-US" sz="2000" b="1" i="1" dirty="0">
                <a:solidFill>
                  <a:srgbClr val="1E4649"/>
                </a:solidFill>
                <a:effectLst>
                  <a:outerShdw blurRad="38100" dist="38100" dir="2700000" algn="tl">
                    <a:srgbClr val="DDDDDD"/>
                  </a:outerShdw>
                </a:effectLst>
                <a:cs typeface="+mn-cs"/>
              </a:rPr>
              <a:t>‘-until you climb into his skin and walk around in it.’</a:t>
            </a:r>
          </a:p>
          <a:p>
            <a:pPr algn="r">
              <a:spcBef>
                <a:spcPct val="50000"/>
              </a:spcBef>
              <a:defRPr/>
            </a:pPr>
            <a:endParaRPr lang="en-US" sz="2000" dirty="0" smtClean="0">
              <a:solidFill>
                <a:srgbClr val="FF0000"/>
              </a:solidFill>
              <a:effectLst>
                <a:outerShdw blurRad="38100" dist="38100" dir="2700000" algn="tl">
                  <a:srgbClr val="DDDDDD"/>
                </a:outerShdw>
              </a:effectLst>
              <a:cs typeface="+mn-cs"/>
            </a:endParaRPr>
          </a:p>
          <a:p>
            <a:pPr algn="r">
              <a:spcBef>
                <a:spcPct val="50000"/>
              </a:spcBef>
              <a:defRPr/>
            </a:pPr>
            <a:r>
              <a:rPr lang="en-US" sz="2000" dirty="0" smtClean="0">
                <a:solidFill>
                  <a:srgbClr val="4D4D4D"/>
                </a:solidFill>
                <a:effectLst>
                  <a:outerShdw blurRad="38100" dist="38100" dir="2700000" algn="tl">
                    <a:srgbClr val="DDDDDD"/>
                  </a:outerShdw>
                </a:effectLst>
                <a:cs typeface="+mn-cs"/>
              </a:rPr>
              <a:t>Harper </a:t>
            </a:r>
            <a:r>
              <a:rPr lang="en-US" sz="2000" dirty="0">
                <a:solidFill>
                  <a:srgbClr val="4D4D4D"/>
                </a:solidFill>
                <a:effectLst>
                  <a:outerShdw blurRad="38100" dist="38100" dir="2700000" algn="tl">
                    <a:srgbClr val="DDDDDD"/>
                  </a:outerShdw>
                </a:effectLst>
                <a:cs typeface="+mn-cs"/>
              </a:rPr>
              <a:t>Lee  To kill a mocking bird   page 35</a:t>
            </a:r>
            <a:endParaRPr lang="en-US" sz="2000" b="1" i="1" dirty="0">
              <a:solidFill>
                <a:srgbClr val="4D4D4D"/>
              </a:solidFill>
              <a:effectLst>
                <a:outerShdw blurRad="38100" dist="38100" dir="2700000" algn="tl">
                  <a:srgbClr val="DDDDDD"/>
                </a:outerShdw>
              </a:effectLst>
              <a:cs typeface="+mn-cs"/>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802563" y="0"/>
            <a:ext cx="1341437"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 name="Text Box 4"/>
          <p:cNvSpPr txBox="1">
            <a:spLocks noChangeArrowheads="1"/>
          </p:cNvSpPr>
          <p:nvPr/>
        </p:nvSpPr>
        <p:spPr bwMode="auto">
          <a:xfrm>
            <a:off x="1295400" y="2184737"/>
            <a:ext cx="6858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000" b="1" i="1" dirty="0">
                <a:solidFill>
                  <a:srgbClr val="1E4649"/>
                </a:solidFill>
                <a:effectLst>
                  <a:outerShdw blurRad="38100" dist="38100" dir="2700000" algn="tl">
                    <a:srgbClr val="DDDDDD"/>
                  </a:outerShdw>
                </a:effectLst>
                <a:cs typeface="+mn-cs"/>
              </a:rPr>
              <a:t>Atticus stood up and walked to the end of the porch.  When he completed his examination of the </a:t>
            </a:r>
            <a:r>
              <a:rPr lang="en-US" sz="2000" b="1" i="1" dirty="0" err="1">
                <a:solidFill>
                  <a:srgbClr val="1E4649"/>
                </a:solidFill>
                <a:effectLst>
                  <a:outerShdw blurRad="38100" dist="38100" dir="2700000" algn="tl">
                    <a:srgbClr val="DDDDDD"/>
                  </a:outerShdw>
                </a:effectLst>
                <a:cs typeface="+mn-cs"/>
              </a:rPr>
              <a:t>wistaria</a:t>
            </a:r>
            <a:r>
              <a:rPr lang="en-US" sz="2000" b="1" i="1" dirty="0">
                <a:solidFill>
                  <a:srgbClr val="1E4649"/>
                </a:solidFill>
                <a:effectLst>
                  <a:outerShdw blurRad="38100" dist="38100" dir="2700000" algn="tl">
                    <a:srgbClr val="DDDDDD"/>
                  </a:outerShdw>
                </a:effectLst>
                <a:cs typeface="+mn-cs"/>
              </a:rPr>
              <a:t> vine he strolled back to me.</a:t>
            </a:r>
          </a:p>
        </p:txBody>
      </p:sp>
    </p:spTree>
    <p:extLst>
      <p:ext uri="{BB962C8B-B14F-4D97-AF65-F5344CB8AC3E}">
        <p14:creationId xmlns:p14="http://schemas.microsoft.com/office/powerpoint/2010/main" val="3430061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p:cNvSpPr txBox="1">
            <a:spLocks noChangeArrowheads="1"/>
          </p:cNvSpPr>
          <p:nvPr/>
        </p:nvSpPr>
        <p:spPr bwMode="auto">
          <a:xfrm>
            <a:off x="1371600" y="228600"/>
            <a:ext cx="74676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chemeClr val="tx1">
                    <a:lumMod val="65000"/>
                    <a:lumOff val="35000"/>
                  </a:schemeClr>
                </a:solidFill>
                <a:latin typeface="Arial" charset="0"/>
                <a:cs typeface="Arial" charset="0"/>
              </a:rPr>
              <a:t>Change is… something we all know quite a lot about</a:t>
            </a:r>
            <a:endParaRPr lang="en-US" sz="3200" dirty="0">
              <a:solidFill>
                <a:srgbClr val="5B4295"/>
              </a:solidFill>
              <a:latin typeface="Arial" charset="0"/>
              <a:cs typeface="Arial" charset="0"/>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3200" y="3048000"/>
            <a:ext cx="1723869" cy="1143000"/>
          </a:xfrm>
          <a:prstGeom prst="rect">
            <a:avLst/>
          </a:prstGeom>
        </p:spPr>
      </p:pic>
      <p:pic>
        <p:nvPicPr>
          <p:cNvPr id="4" name="Picture 3" descr="sibling-and-new-bab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38600" y="1295400"/>
            <a:ext cx="1498600" cy="1919694"/>
          </a:xfrm>
          <a:prstGeom prst="rect">
            <a:avLst/>
          </a:prstGeom>
        </p:spPr>
      </p:pic>
      <p:pic>
        <p:nvPicPr>
          <p:cNvPr id="13" name="Picture 12" descr="IMG_2151.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24000" y="1524000"/>
            <a:ext cx="1828800" cy="1371600"/>
          </a:xfrm>
          <a:prstGeom prst="rect">
            <a:avLst/>
          </a:prstGeom>
        </p:spPr>
      </p:pic>
      <p:pic>
        <p:nvPicPr>
          <p:cNvPr id="17" name="Picture 1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657600" y="5205769"/>
            <a:ext cx="1649867" cy="1626216"/>
          </a:xfrm>
          <a:prstGeom prst="rect">
            <a:avLst/>
          </a:prstGeom>
        </p:spPr>
      </p:pic>
      <p:pic>
        <p:nvPicPr>
          <p:cNvPr id="24" name="Picture 23" descr="newjob.jpg"/>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rot="20590099">
            <a:off x="6179341" y="4990342"/>
            <a:ext cx="2725893" cy="1505243"/>
          </a:xfrm>
          <a:prstGeom prst="rect">
            <a:avLst/>
          </a:prstGeom>
        </p:spPr>
      </p:pic>
      <p:pic>
        <p:nvPicPr>
          <p:cNvPr id="25" name="Picture 24"/>
          <p:cNvPicPr>
            <a:picLocks noChangeAspect="1"/>
          </p:cNvPicPr>
          <p:nvPr/>
        </p:nvPicPr>
        <p:blipFill>
          <a:blip r:embed="rId8"/>
          <a:stretch>
            <a:fillRect/>
          </a:stretch>
        </p:blipFill>
        <p:spPr>
          <a:xfrm>
            <a:off x="4343400" y="3429000"/>
            <a:ext cx="1600200" cy="1651000"/>
          </a:xfrm>
          <a:prstGeom prst="rect">
            <a:avLst/>
          </a:prstGeom>
        </p:spPr>
      </p:pic>
      <p:pic>
        <p:nvPicPr>
          <p:cNvPr id="27" name="Picture 26" descr="project-plan-example.480.280.s.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19200" y="3276600"/>
            <a:ext cx="2786743" cy="1625600"/>
          </a:xfrm>
          <a:prstGeom prst="rect">
            <a:avLst/>
          </a:prstGeom>
        </p:spPr>
      </p:pic>
      <p:pic>
        <p:nvPicPr>
          <p:cNvPr id="29" name="Picture 28" descr="repair_m_m.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295400" y="5334000"/>
            <a:ext cx="1981200" cy="1305370"/>
          </a:xfrm>
          <a:prstGeom prst="rect">
            <a:avLst/>
          </a:prstGeom>
        </p:spPr>
      </p:pic>
      <p:pic>
        <p:nvPicPr>
          <p:cNvPr id="30" name="Picture 29" descr="Flooded-houses-in-Morpeth-010.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943600" y="990600"/>
            <a:ext cx="2921000" cy="1752600"/>
          </a:xfrm>
          <a:prstGeom prst="rect">
            <a:avLst/>
          </a:prstGeom>
        </p:spPr>
      </p:pic>
    </p:spTree>
    <p:extLst>
      <p:ext uri="{BB962C8B-B14F-4D97-AF65-F5344CB8AC3E}">
        <p14:creationId xmlns:p14="http://schemas.microsoft.com/office/powerpoint/2010/main" val="38598532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1676400" y="152400"/>
            <a:ext cx="7086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sz="3200" dirty="0">
                <a:solidFill>
                  <a:srgbClr val="4D4D4D"/>
                </a:solidFill>
                <a:latin typeface="Arial"/>
                <a:cs typeface="Arial"/>
              </a:rPr>
              <a:t>What does the literature </a:t>
            </a:r>
            <a:r>
              <a:rPr lang="en-GB" sz="3200" dirty="0" smtClean="0">
                <a:solidFill>
                  <a:srgbClr val="4D4D4D"/>
                </a:solidFill>
                <a:latin typeface="Arial"/>
                <a:cs typeface="Arial"/>
              </a:rPr>
              <a:t>tell us </a:t>
            </a:r>
            <a:br>
              <a:rPr lang="en-GB" sz="3200" dirty="0" smtClean="0">
                <a:solidFill>
                  <a:srgbClr val="4D4D4D"/>
                </a:solidFill>
                <a:latin typeface="Arial"/>
                <a:cs typeface="Arial"/>
              </a:rPr>
            </a:br>
            <a:r>
              <a:rPr lang="en-GB" sz="3200" dirty="0" smtClean="0">
                <a:solidFill>
                  <a:srgbClr val="4D4D4D"/>
                </a:solidFill>
                <a:latin typeface="Arial"/>
                <a:cs typeface="Arial"/>
              </a:rPr>
              <a:t>about </a:t>
            </a:r>
            <a:r>
              <a:rPr lang="en-GB" sz="3200" dirty="0">
                <a:solidFill>
                  <a:srgbClr val="4D4D4D"/>
                </a:solidFill>
                <a:latin typeface="Arial"/>
                <a:cs typeface="Arial"/>
              </a:rPr>
              <a:t>barriers to change?</a:t>
            </a:r>
            <a:endParaRPr lang="en-GB" dirty="0">
              <a:solidFill>
                <a:srgbClr val="4D4D4D"/>
              </a:solidFill>
              <a:latin typeface="Arial"/>
              <a:cs typeface="Arial"/>
            </a:endParaRPr>
          </a:p>
        </p:txBody>
      </p:sp>
      <p:sp>
        <p:nvSpPr>
          <p:cNvPr id="6" name="Rectangle 3"/>
          <p:cNvSpPr txBox="1">
            <a:spLocks noChangeArrowheads="1"/>
          </p:cNvSpPr>
          <p:nvPr/>
        </p:nvSpPr>
        <p:spPr bwMode="auto">
          <a:xfrm>
            <a:off x="1295400" y="1828800"/>
            <a:ext cx="7664450" cy="41910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defRPr/>
            </a:pPr>
            <a:r>
              <a:rPr lang="en-GB" dirty="0" smtClean="0">
                <a:solidFill>
                  <a:srgbClr val="1E4649"/>
                </a:solidFill>
                <a:latin typeface="Arial"/>
                <a:cs typeface="Arial"/>
              </a:rPr>
              <a:t>It always takes longer than you think</a:t>
            </a:r>
          </a:p>
          <a:p>
            <a:pPr>
              <a:lnSpc>
                <a:spcPct val="90000"/>
              </a:lnSpc>
              <a:defRPr/>
            </a:pPr>
            <a:r>
              <a:rPr lang="en-GB" dirty="0" smtClean="0">
                <a:solidFill>
                  <a:srgbClr val="5B4295"/>
                </a:solidFill>
                <a:latin typeface="Arial"/>
                <a:cs typeface="Arial"/>
              </a:rPr>
              <a:t>Exaggerated expectations</a:t>
            </a:r>
          </a:p>
          <a:p>
            <a:pPr>
              <a:lnSpc>
                <a:spcPct val="90000"/>
              </a:lnSpc>
              <a:defRPr/>
            </a:pPr>
            <a:r>
              <a:rPr lang="en-GB" dirty="0" smtClean="0">
                <a:solidFill>
                  <a:srgbClr val="1E4649"/>
                </a:solidFill>
                <a:latin typeface="Arial"/>
                <a:cs typeface="Arial"/>
              </a:rPr>
              <a:t>Scepticism</a:t>
            </a:r>
          </a:p>
          <a:p>
            <a:pPr>
              <a:lnSpc>
                <a:spcPct val="90000"/>
              </a:lnSpc>
              <a:defRPr/>
            </a:pPr>
            <a:r>
              <a:rPr lang="en-GB" dirty="0" smtClean="0">
                <a:solidFill>
                  <a:srgbClr val="5B4295"/>
                </a:solidFill>
                <a:latin typeface="Arial"/>
                <a:cs typeface="Arial"/>
              </a:rPr>
              <a:t>Impatience</a:t>
            </a:r>
          </a:p>
          <a:p>
            <a:pPr>
              <a:lnSpc>
                <a:spcPct val="90000"/>
              </a:lnSpc>
              <a:defRPr/>
            </a:pPr>
            <a:r>
              <a:rPr lang="en-GB" dirty="0" smtClean="0">
                <a:solidFill>
                  <a:srgbClr val="1E4649"/>
                </a:solidFill>
                <a:latin typeface="Arial"/>
                <a:cs typeface="Arial"/>
              </a:rPr>
              <a:t>At least 70 % of change efforts fail to bring about the desired results!</a:t>
            </a:r>
            <a:endParaRPr lang="en-GB" i="1" dirty="0">
              <a:solidFill>
                <a:srgbClr val="1E4649"/>
              </a:solidFill>
              <a:latin typeface="Arial"/>
              <a:cs typeface="Arial"/>
            </a:endParaRPr>
          </a:p>
        </p:txBody>
      </p:sp>
      <p:pic>
        <p:nvPicPr>
          <p:cNvPr id="7" name="Picture 4" descr="j03185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53200" y="5410200"/>
            <a:ext cx="2590800" cy="142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9227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3"/>
          <p:cNvSpPr>
            <a:spLocks noGrp="1" noChangeArrowheads="1"/>
          </p:cNvSpPr>
          <p:nvPr>
            <p:ph type="title"/>
          </p:nvPr>
        </p:nvSpPr>
        <p:spPr>
          <a:xfrm>
            <a:off x="1143000" y="228600"/>
            <a:ext cx="7772400" cy="1143000"/>
          </a:xfrm>
        </p:spPr>
        <p:txBody>
          <a:bodyPr anchor="t"/>
          <a:lstStyle/>
          <a:p>
            <a:pPr>
              <a:defRPr/>
            </a:pPr>
            <a:r>
              <a:rPr lang="en-GB" sz="2800" dirty="0" smtClean="0">
                <a:solidFill>
                  <a:srgbClr val="4D4D4D"/>
                </a:solidFill>
                <a:latin typeface="Arial"/>
                <a:cs typeface="Arial"/>
              </a:rPr>
              <a:t>Delivering change feels complex </a:t>
            </a:r>
            <a:r>
              <a:rPr lang="ja-JP" altLang="en-GB" sz="2800" dirty="0" smtClean="0">
                <a:solidFill>
                  <a:srgbClr val="4D4D4D"/>
                </a:solidFill>
                <a:latin typeface="Arial"/>
                <a:cs typeface="Arial"/>
              </a:rPr>
              <a:t>‘</a:t>
            </a:r>
            <a:r>
              <a:rPr lang="en-GB" sz="2800" dirty="0" err="1" smtClean="0">
                <a:solidFill>
                  <a:srgbClr val="4D4D4D"/>
                </a:solidFill>
                <a:latin typeface="Arial"/>
                <a:cs typeface="Arial"/>
              </a:rPr>
              <a:t>cos</a:t>
            </a:r>
            <a:r>
              <a:rPr lang="en-GB" sz="2800" dirty="0" smtClean="0">
                <a:solidFill>
                  <a:srgbClr val="4D4D4D"/>
                </a:solidFill>
                <a:latin typeface="Arial"/>
                <a:cs typeface="Arial"/>
              </a:rPr>
              <a:t> it is!</a:t>
            </a:r>
          </a:p>
        </p:txBody>
      </p:sp>
      <p:sp>
        <p:nvSpPr>
          <p:cNvPr id="9" name="Rectangle 4"/>
          <p:cNvSpPr txBox="1">
            <a:spLocks noChangeArrowheads="1"/>
          </p:cNvSpPr>
          <p:nvPr/>
        </p:nvSpPr>
        <p:spPr>
          <a:xfrm>
            <a:off x="1905000" y="1219200"/>
            <a:ext cx="7086600" cy="49530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defRPr/>
            </a:pPr>
            <a:r>
              <a:rPr lang="en-GB" sz="2400" dirty="0" smtClean="0">
                <a:solidFill>
                  <a:srgbClr val="1E4649"/>
                </a:solidFill>
                <a:latin typeface="Arial"/>
                <a:cs typeface="Arial"/>
              </a:rPr>
              <a:t>Our people are intelligent</a:t>
            </a:r>
          </a:p>
          <a:p>
            <a:pPr>
              <a:lnSpc>
                <a:spcPct val="90000"/>
              </a:lnSpc>
              <a:defRPr/>
            </a:pPr>
            <a:r>
              <a:rPr lang="en-GB" sz="2400" dirty="0" smtClean="0">
                <a:solidFill>
                  <a:srgbClr val="5B4295"/>
                </a:solidFill>
                <a:latin typeface="Arial"/>
                <a:cs typeface="Arial"/>
              </a:rPr>
              <a:t>Passionate about their work</a:t>
            </a:r>
          </a:p>
          <a:p>
            <a:pPr>
              <a:lnSpc>
                <a:spcPct val="90000"/>
              </a:lnSpc>
              <a:defRPr/>
            </a:pPr>
            <a:r>
              <a:rPr lang="en-GB" sz="2400" dirty="0" smtClean="0">
                <a:solidFill>
                  <a:srgbClr val="1E4649"/>
                </a:solidFill>
                <a:latin typeface="Arial"/>
                <a:cs typeface="Arial"/>
              </a:rPr>
              <a:t>Trained to be analytical</a:t>
            </a:r>
          </a:p>
          <a:p>
            <a:pPr>
              <a:lnSpc>
                <a:spcPct val="90000"/>
              </a:lnSpc>
              <a:defRPr/>
            </a:pPr>
            <a:r>
              <a:rPr lang="en-GB" sz="2400" dirty="0" smtClean="0">
                <a:solidFill>
                  <a:srgbClr val="5B4295"/>
                </a:solidFill>
                <a:latin typeface="Arial"/>
                <a:cs typeface="Arial"/>
              </a:rPr>
              <a:t>Diverse professional backgrounds</a:t>
            </a:r>
          </a:p>
          <a:p>
            <a:pPr>
              <a:lnSpc>
                <a:spcPct val="90000"/>
              </a:lnSpc>
              <a:defRPr/>
            </a:pPr>
            <a:r>
              <a:rPr lang="en-GB" sz="2400" dirty="0" smtClean="0">
                <a:solidFill>
                  <a:srgbClr val="1E4649"/>
                </a:solidFill>
                <a:latin typeface="Arial"/>
                <a:cs typeface="Arial"/>
              </a:rPr>
              <a:t>Faced with challenge, complexity and pressure</a:t>
            </a:r>
          </a:p>
          <a:p>
            <a:pPr>
              <a:lnSpc>
                <a:spcPct val="90000"/>
              </a:lnSpc>
              <a:defRPr/>
            </a:pPr>
            <a:r>
              <a:rPr lang="en-GB" sz="2400" dirty="0" smtClean="0">
                <a:solidFill>
                  <a:srgbClr val="5B4295"/>
                </a:solidFill>
                <a:latin typeface="Arial"/>
                <a:cs typeface="Arial"/>
              </a:rPr>
              <a:t>Human</a:t>
            </a:r>
          </a:p>
          <a:p>
            <a:pPr>
              <a:lnSpc>
                <a:spcPct val="90000"/>
              </a:lnSpc>
              <a:defRPr/>
            </a:pPr>
            <a:r>
              <a:rPr lang="en-GB" sz="2400" dirty="0" smtClean="0">
                <a:solidFill>
                  <a:srgbClr val="1E4649"/>
                </a:solidFill>
                <a:latin typeface="Arial"/>
                <a:cs typeface="Arial"/>
              </a:rPr>
              <a:t>Stretched</a:t>
            </a:r>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1200" y="4572000"/>
            <a:ext cx="3175000" cy="2114498"/>
          </a:xfrm>
          <a:prstGeom prst="rect">
            <a:avLst/>
          </a:prstGeom>
        </p:spPr>
      </p:pic>
    </p:spTree>
    <p:extLst>
      <p:ext uri="{BB962C8B-B14F-4D97-AF65-F5344CB8AC3E}">
        <p14:creationId xmlns:p14="http://schemas.microsoft.com/office/powerpoint/2010/main" val="31555842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Grp="1" noChangeArrowheads="1"/>
          </p:cNvSpPr>
          <p:nvPr>
            <p:ph type="title"/>
          </p:nvPr>
        </p:nvSpPr>
        <p:spPr>
          <a:xfrm>
            <a:off x="838200" y="-152400"/>
            <a:ext cx="86868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075" tIns="46038" rIns="92075" bIns="46038"/>
          <a:lstStyle/>
          <a:p>
            <a:pPr defTabSz="762000">
              <a:defRPr/>
            </a:pPr>
            <a:r>
              <a:rPr lang="en-US" sz="2800" dirty="0" smtClean="0">
                <a:solidFill>
                  <a:srgbClr val="4D4D4D"/>
                </a:solidFill>
              </a:rPr>
              <a:t>What do we have to do to influence change?</a:t>
            </a:r>
          </a:p>
        </p:txBody>
      </p:sp>
      <p:pic>
        <p:nvPicPr>
          <p:cNvPr id="4" name="Picture 3" descr="j029546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7800" y="1219200"/>
            <a:ext cx="22447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j037895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00763" y="1371600"/>
            <a:ext cx="203358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j037894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47800" y="4267200"/>
            <a:ext cx="2249488" cy="236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BD09331_"/>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019800" y="3962400"/>
            <a:ext cx="23018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61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1676400" y="914400"/>
            <a:ext cx="7086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lgn="l">
              <a:defRPr/>
            </a:pPr>
            <a:r>
              <a:rPr lang="en-GB" sz="2800" dirty="0" smtClean="0">
                <a:solidFill>
                  <a:srgbClr val="4D4D4D"/>
                </a:solidFill>
                <a:latin typeface="Arial"/>
                <a:cs typeface="Arial"/>
              </a:rPr>
              <a:t>Please find someone you don’t know and talk to them for the next few minutes:</a:t>
            </a:r>
            <a:br>
              <a:rPr lang="en-GB" sz="2800" dirty="0" smtClean="0">
                <a:solidFill>
                  <a:srgbClr val="4D4D4D"/>
                </a:solidFill>
                <a:latin typeface="Arial"/>
                <a:cs typeface="Arial"/>
              </a:rPr>
            </a:br>
            <a:r>
              <a:rPr lang="en-GB" sz="2800" dirty="0">
                <a:solidFill>
                  <a:srgbClr val="4D4D4D"/>
                </a:solidFill>
                <a:latin typeface="Arial"/>
                <a:cs typeface="Arial"/>
              </a:rPr>
              <a:t/>
            </a:r>
            <a:br>
              <a:rPr lang="en-GB" sz="2800" dirty="0">
                <a:solidFill>
                  <a:srgbClr val="4D4D4D"/>
                </a:solidFill>
                <a:latin typeface="Arial"/>
                <a:cs typeface="Arial"/>
              </a:rPr>
            </a:br>
            <a:r>
              <a:rPr lang="en-GB" sz="2400" dirty="0" smtClean="0">
                <a:solidFill>
                  <a:srgbClr val="00B2AC"/>
                </a:solidFill>
                <a:latin typeface="Arial"/>
                <a:cs typeface="Arial"/>
              </a:rPr>
              <a:t>1. Introduce yourselves!</a:t>
            </a:r>
            <a:br>
              <a:rPr lang="en-GB" sz="2400" dirty="0" smtClean="0">
                <a:solidFill>
                  <a:srgbClr val="00B2AC"/>
                </a:solidFill>
                <a:latin typeface="Arial"/>
                <a:cs typeface="Arial"/>
              </a:rPr>
            </a:br>
            <a:r>
              <a:rPr lang="en-GB" sz="2400" dirty="0" smtClean="0">
                <a:solidFill>
                  <a:srgbClr val="00B2AC"/>
                </a:solidFill>
                <a:latin typeface="Arial"/>
                <a:cs typeface="Arial"/>
              </a:rPr>
              <a:t/>
            </a:r>
            <a:br>
              <a:rPr lang="en-GB" sz="2400" dirty="0" smtClean="0">
                <a:solidFill>
                  <a:srgbClr val="00B2AC"/>
                </a:solidFill>
                <a:latin typeface="Arial"/>
                <a:cs typeface="Arial"/>
              </a:rPr>
            </a:br>
            <a:r>
              <a:rPr lang="en-GB" sz="2400" dirty="0" smtClean="0">
                <a:solidFill>
                  <a:srgbClr val="4D4D4D"/>
                </a:solidFill>
                <a:latin typeface="Arial"/>
                <a:cs typeface="Arial"/>
              </a:rPr>
              <a:t>2. </a:t>
            </a:r>
            <a:r>
              <a:rPr lang="en-GB" sz="2400" dirty="0" smtClean="0">
                <a:solidFill>
                  <a:srgbClr val="5B4295"/>
                </a:solidFill>
                <a:latin typeface="Arial"/>
                <a:cs typeface="Arial"/>
              </a:rPr>
              <a:t>Take it in turns (2 minutes each) to talk describe something you’re enthusiastic about, and explain why you’re so enthusiastic about it.</a:t>
            </a:r>
            <a:br>
              <a:rPr lang="en-GB" sz="2400" dirty="0" smtClean="0">
                <a:solidFill>
                  <a:srgbClr val="5B4295"/>
                </a:solidFill>
                <a:latin typeface="Arial"/>
                <a:cs typeface="Arial"/>
              </a:rPr>
            </a:br>
            <a:r>
              <a:rPr lang="en-GB" sz="2400" dirty="0" smtClean="0">
                <a:solidFill>
                  <a:srgbClr val="5B4295"/>
                </a:solidFill>
                <a:latin typeface="Arial"/>
                <a:cs typeface="Arial"/>
              </a:rPr>
              <a:t/>
            </a:r>
            <a:br>
              <a:rPr lang="en-GB" sz="2400" dirty="0" smtClean="0">
                <a:solidFill>
                  <a:srgbClr val="5B4295"/>
                </a:solidFill>
                <a:latin typeface="Arial"/>
                <a:cs typeface="Arial"/>
              </a:rPr>
            </a:br>
            <a:r>
              <a:rPr lang="en-GB" sz="2000" i="1" dirty="0" smtClean="0">
                <a:solidFill>
                  <a:srgbClr val="4D4D4D"/>
                </a:solidFill>
                <a:latin typeface="Arial"/>
                <a:cs typeface="Arial"/>
              </a:rPr>
              <a:t>This could be anything – a hobby/leisure activity, something you’ve done once and wish you could do again, the best meal you’ve ever had, the best decision you’ve ever made, a great piece of technology, best holiday, your great job….</a:t>
            </a:r>
            <a:endParaRPr lang="en-GB" sz="2000" i="1" dirty="0">
              <a:solidFill>
                <a:srgbClr val="4D4D4D"/>
              </a:solidFill>
              <a:latin typeface="Arial"/>
              <a:cs typeface="Arial"/>
            </a:endParaRPr>
          </a:p>
        </p:txBody>
      </p:sp>
    </p:spTree>
    <p:extLst>
      <p:ext uri="{BB962C8B-B14F-4D97-AF65-F5344CB8AC3E}">
        <p14:creationId xmlns:p14="http://schemas.microsoft.com/office/powerpoint/2010/main" val="5886895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 descr="j012793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200" y="3810000"/>
            <a:ext cx="2614613"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 descr="j031425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29400" y="1752600"/>
            <a:ext cx="1779588"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4"/>
          <p:cNvSpPr>
            <a:spLocks noGrp="1" noChangeArrowheads="1"/>
          </p:cNvSpPr>
          <p:nvPr>
            <p:ph type="title"/>
          </p:nvPr>
        </p:nvSpPr>
        <p:spPr>
          <a:xfrm>
            <a:off x="684213" y="-76200"/>
            <a:ext cx="7772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075" tIns="46038" rIns="92075" bIns="46038"/>
          <a:lstStyle/>
          <a:p>
            <a:pPr defTabSz="762000">
              <a:defRPr/>
            </a:pPr>
            <a:r>
              <a:rPr lang="en-US" dirty="0" smtClean="0">
                <a:solidFill>
                  <a:srgbClr val="4D4D4D"/>
                </a:solidFill>
              </a:rPr>
              <a:t>Nature of change?</a:t>
            </a:r>
          </a:p>
        </p:txBody>
      </p:sp>
    </p:spTree>
    <p:extLst>
      <p:ext uri="{BB962C8B-B14F-4D97-AF65-F5344CB8AC3E}">
        <p14:creationId xmlns:p14="http://schemas.microsoft.com/office/powerpoint/2010/main" val="1260756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a:spLocks noGrp="1" noChangeArrowheads="1"/>
          </p:cNvSpPr>
          <p:nvPr>
            <p:ph type="title"/>
          </p:nvPr>
        </p:nvSpPr>
        <p:spPr>
          <a:xfrm>
            <a:off x="838200" y="76200"/>
            <a:ext cx="83058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2075" tIns="46038" rIns="92075" bIns="46038"/>
          <a:lstStyle/>
          <a:p>
            <a:pPr defTabSz="762000">
              <a:defRPr/>
            </a:pPr>
            <a:r>
              <a:rPr lang="en-US" sz="2800" dirty="0" smtClean="0">
                <a:solidFill>
                  <a:srgbClr val="4D4D4D"/>
                </a:solidFill>
              </a:rPr>
              <a:t>What do we have to do to influence change?</a:t>
            </a:r>
          </a:p>
        </p:txBody>
      </p:sp>
      <p:pic>
        <p:nvPicPr>
          <p:cNvPr id="4" name="Picture 3" descr="j0337026"/>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5943600" y="4419600"/>
            <a:ext cx="2133600"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j0296906"/>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1600200" y="1066800"/>
            <a:ext cx="2247900"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BD05512_"/>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752600" y="3657600"/>
            <a:ext cx="1919288" cy="277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PE04167_"/>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943600" y="1371600"/>
            <a:ext cx="228282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861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2362200" y="24384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loud 4"/>
          <p:cNvSpPr/>
          <p:nvPr/>
        </p:nvSpPr>
        <p:spPr>
          <a:xfrm>
            <a:off x="2590800" y="4724400"/>
            <a:ext cx="2209800" cy="15240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Predictable?</a:t>
            </a:r>
            <a:endParaRPr lang="en-US" sz="1600" dirty="0">
              <a:solidFill>
                <a:srgbClr val="000090"/>
              </a:solidFill>
            </a:endParaRPr>
          </a:p>
        </p:txBody>
      </p:sp>
      <p:sp>
        <p:nvSpPr>
          <p:cNvPr id="6" name="Cloud 5"/>
          <p:cNvSpPr/>
          <p:nvPr/>
        </p:nvSpPr>
        <p:spPr>
          <a:xfrm>
            <a:off x="5638800" y="4800600"/>
            <a:ext cx="2209800" cy="15240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Variable</a:t>
            </a:r>
            <a:endParaRPr lang="en-US" sz="1600" dirty="0">
              <a:solidFill>
                <a:srgbClr val="000090"/>
              </a:solidFill>
            </a:endParaRPr>
          </a:p>
        </p:txBody>
      </p:sp>
      <p:sp>
        <p:nvSpPr>
          <p:cNvPr id="7" name="Cube 6"/>
          <p:cNvSpPr/>
          <p:nvPr/>
        </p:nvSpPr>
        <p:spPr>
          <a:xfrm>
            <a:off x="1981200" y="2667000"/>
            <a:ext cx="1676400" cy="1447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Challenging</a:t>
            </a:r>
            <a:endParaRPr lang="en-US" sz="1600" dirty="0">
              <a:solidFill>
                <a:srgbClr val="000090"/>
              </a:solidFill>
            </a:endParaRPr>
          </a:p>
        </p:txBody>
      </p:sp>
      <p:sp>
        <p:nvSpPr>
          <p:cNvPr id="8" name="Cloud 7"/>
          <p:cNvSpPr/>
          <p:nvPr/>
        </p:nvSpPr>
        <p:spPr>
          <a:xfrm>
            <a:off x="4343400" y="2819400"/>
            <a:ext cx="2209800" cy="1524000"/>
          </a:xfrm>
          <a:prstGeom prst="cloud">
            <a:avLst/>
          </a:prstGeom>
          <a:gradFill flip="none" rotWithShape="1">
            <a:gsLst>
              <a:gs pos="0">
                <a:schemeClr val="accent2">
                  <a:lumMod val="60000"/>
                  <a:lumOff val="40000"/>
                </a:schemeClr>
              </a:gs>
              <a:gs pos="100000">
                <a:srgbClr val="FFFFFF"/>
              </a:gs>
            </a:gsLst>
            <a:lin ang="0" scaled="1"/>
            <a:tileRec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lumMod val="95000"/>
                    <a:lumOff val="5000"/>
                  </a:schemeClr>
                </a:solidFill>
              </a:rPr>
              <a:t>Manageable?</a:t>
            </a:r>
            <a:endParaRPr lang="en-US" sz="1600" dirty="0">
              <a:solidFill>
                <a:schemeClr val="tx1">
                  <a:lumMod val="95000"/>
                  <a:lumOff val="5000"/>
                </a:schemeClr>
              </a:solidFill>
            </a:endParaRPr>
          </a:p>
        </p:txBody>
      </p:sp>
      <p:sp>
        <p:nvSpPr>
          <p:cNvPr id="9" name="Cube 8"/>
          <p:cNvSpPr/>
          <p:nvPr/>
        </p:nvSpPr>
        <p:spPr>
          <a:xfrm>
            <a:off x="7239000" y="2743200"/>
            <a:ext cx="1676400" cy="1447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smtClean="0">
                <a:solidFill>
                  <a:srgbClr val="000090"/>
                </a:solidFill>
              </a:rPr>
              <a:t>Modellable</a:t>
            </a:r>
            <a:endParaRPr lang="en-US" sz="1600" dirty="0">
              <a:solidFill>
                <a:srgbClr val="000090"/>
              </a:solidFill>
            </a:endParaRPr>
          </a:p>
        </p:txBody>
      </p:sp>
      <p:sp>
        <p:nvSpPr>
          <p:cNvPr id="10" name="Cloud 9"/>
          <p:cNvSpPr/>
          <p:nvPr/>
        </p:nvSpPr>
        <p:spPr>
          <a:xfrm>
            <a:off x="5715000" y="838200"/>
            <a:ext cx="2209800" cy="15240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Diverse</a:t>
            </a:r>
            <a:endParaRPr lang="en-US" sz="1600" dirty="0">
              <a:solidFill>
                <a:srgbClr val="000090"/>
              </a:solidFill>
            </a:endParaRPr>
          </a:p>
        </p:txBody>
      </p:sp>
      <p:sp>
        <p:nvSpPr>
          <p:cNvPr id="11" name="Cube 10"/>
          <p:cNvSpPr/>
          <p:nvPr/>
        </p:nvSpPr>
        <p:spPr>
          <a:xfrm>
            <a:off x="3200400" y="914400"/>
            <a:ext cx="1676400" cy="1447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Constant</a:t>
            </a:r>
            <a:endParaRPr lang="en-US" sz="1600" dirty="0">
              <a:solidFill>
                <a:srgbClr val="000090"/>
              </a:solidFill>
            </a:endParaRPr>
          </a:p>
        </p:txBody>
      </p:sp>
      <p:sp>
        <p:nvSpPr>
          <p:cNvPr id="12" name="Rectangle 2"/>
          <p:cNvSpPr txBox="1">
            <a:spLocks noChangeArrowheads="1"/>
          </p:cNvSpPr>
          <p:nvPr/>
        </p:nvSpPr>
        <p:spPr bwMode="auto">
          <a:xfrm>
            <a:off x="1219200" y="-76200"/>
            <a:ext cx="6096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rgbClr val="4D4D4D"/>
                </a:solidFill>
                <a:latin typeface="Arial" charset="0"/>
                <a:cs typeface="Arial" charset="0"/>
              </a:rPr>
              <a:t>Change is…</a:t>
            </a:r>
            <a:endParaRPr lang="en-US" sz="3200" dirty="0">
              <a:solidFill>
                <a:srgbClr val="4D4D4D"/>
              </a:solidFill>
              <a:latin typeface="Arial" charset="0"/>
              <a:cs typeface="Arial" charset="0"/>
            </a:endParaRPr>
          </a:p>
        </p:txBody>
      </p:sp>
      <p:cxnSp>
        <p:nvCxnSpPr>
          <p:cNvPr id="3" name="Curved Connector 2"/>
          <p:cNvCxnSpPr/>
          <p:nvPr/>
        </p:nvCxnSpPr>
        <p:spPr>
          <a:xfrm rot="16200000" flipH="1">
            <a:off x="4610100" y="2476500"/>
            <a:ext cx="304800" cy="228600"/>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14" name="Curved Connector 13"/>
          <p:cNvCxnSpPr/>
          <p:nvPr/>
        </p:nvCxnSpPr>
        <p:spPr>
          <a:xfrm>
            <a:off x="3810000" y="3352801"/>
            <a:ext cx="381000" cy="76199"/>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16" name="Curved Connector 15"/>
          <p:cNvCxnSpPr/>
          <p:nvPr/>
        </p:nvCxnSpPr>
        <p:spPr>
          <a:xfrm rot="5400000" flipH="1" flipV="1">
            <a:off x="4419600" y="4419600"/>
            <a:ext cx="304800" cy="152400"/>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18" name="Curved Connector 17"/>
          <p:cNvCxnSpPr/>
          <p:nvPr/>
        </p:nvCxnSpPr>
        <p:spPr>
          <a:xfrm rot="16200000" flipH="1">
            <a:off x="6057900" y="4381501"/>
            <a:ext cx="304800" cy="228600"/>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19" name="Curved Connector 18"/>
          <p:cNvCxnSpPr/>
          <p:nvPr/>
        </p:nvCxnSpPr>
        <p:spPr>
          <a:xfrm>
            <a:off x="6705600" y="3505201"/>
            <a:ext cx="381000" cy="76199"/>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cxnSp>
        <p:nvCxnSpPr>
          <p:cNvPr id="21" name="Curved Connector 20"/>
          <p:cNvCxnSpPr/>
          <p:nvPr/>
        </p:nvCxnSpPr>
        <p:spPr>
          <a:xfrm rot="5400000" flipH="1" flipV="1">
            <a:off x="6172200" y="2514600"/>
            <a:ext cx="304800" cy="152400"/>
          </a:xfrm>
          <a:prstGeom prst="curvedConnector3">
            <a:avLst/>
          </a:prstGeom>
          <a:ln w="50800">
            <a:solidFill>
              <a:srgbClr val="CCFFCC"/>
            </a:solidFill>
          </a:ln>
        </p:spPr>
        <p:style>
          <a:lnRef idx="2">
            <a:schemeClr val="accent1"/>
          </a:lnRef>
          <a:fillRef idx="0">
            <a:schemeClr val="accent1"/>
          </a:fillRef>
          <a:effectRef idx="1">
            <a:schemeClr val="accent1"/>
          </a:effectRef>
          <a:fontRef idx="minor">
            <a:schemeClr val="tx1"/>
          </a:fontRef>
        </p:style>
      </p:cxnSp>
      <p:sp>
        <p:nvSpPr>
          <p:cNvPr id="22" name="Rectangle 2"/>
          <p:cNvSpPr txBox="1">
            <a:spLocks noChangeArrowheads="1"/>
          </p:cNvSpPr>
          <p:nvPr/>
        </p:nvSpPr>
        <p:spPr bwMode="auto">
          <a:xfrm>
            <a:off x="5257800" y="6477000"/>
            <a:ext cx="4038600" cy="381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1800" i="1" dirty="0" smtClean="0">
                <a:solidFill>
                  <a:srgbClr val="00B2AC"/>
                </a:solidFill>
                <a:latin typeface="Arial" charset="0"/>
                <a:cs typeface="Arial" charset="0"/>
              </a:rPr>
              <a:t>Change Management Fundamentals</a:t>
            </a:r>
            <a:endParaRPr lang="en-US" sz="1800" i="1" dirty="0">
              <a:solidFill>
                <a:srgbClr val="00B2AC"/>
              </a:solidFill>
              <a:latin typeface="Arial" charset="0"/>
              <a:cs typeface="Arial" charset="0"/>
            </a:endParaRPr>
          </a:p>
        </p:txBody>
      </p:sp>
    </p:spTree>
    <p:extLst>
      <p:ext uri="{BB962C8B-B14F-4D97-AF65-F5344CB8AC3E}">
        <p14:creationId xmlns:p14="http://schemas.microsoft.com/office/powerpoint/2010/main" val="727215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00200" y="1371600"/>
            <a:ext cx="7086600" cy="1143000"/>
          </a:xfrm>
        </p:spPr>
        <p:txBody>
          <a:bodyPr/>
          <a:lstStyle/>
          <a:p>
            <a:pPr algn="l" eaLnBrk="1" hangingPunct="1">
              <a:defRPr/>
            </a:pPr>
            <a:r>
              <a:rPr lang="en-GB">
                <a:solidFill>
                  <a:srgbClr val="4D4D4D"/>
                </a:solidFill>
                <a:latin typeface="Arial" charset="0"/>
                <a:cs typeface="Arial" charset="0"/>
              </a:rPr>
              <a:t>Main Heading here</a:t>
            </a:r>
            <a:endParaRPr lang="en-US">
              <a:solidFill>
                <a:srgbClr val="4D4D4D"/>
              </a:solidFill>
              <a:latin typeface="Arial" charset="0"/>
              <a:cs typeface="Arial" charset="0"/>
            </a:endParaRPr>
          </a:p>
        </p:txBody>
      </p:sp>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21507"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524000" y="76200"/>
            <a:ext cx="7086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chemeClr val="tx1">
                    <a:lumMod val="65000"/>
                    <a:lumOff val="35000"/>
                  </a:schemeClr>
                </a:solidFill>
                <a:latin typeface="Arial"/>
                <a:cs typeface="Arial"/>
              </a:rPr>
              <a:t>Change management fundamentals</a:t>
            </a:r>
            <a:endParaRPr lang="en-US" sz="3200" dirty="0">
              <a:solidFill>
                <a:schemeClr val="tx1">
                  <a:lumMod val="65000"/>
                  <a:lumOff val="35000"/>
                </a:schemeClr>
              </a:solidFill>
              <a:latin typeface="Arial"/>
              <a:cs typeface="Arial"/>
            </a:endParaRPr>
          </a:p>
        </p:txBody>
      </p:sp>
      <p:sp>
        <p:nvSpPr>
          <p:cNvPr id="6" name="Rectangle 3"/>
          <p:cNvSpPr txBox="1">
            <a:spLocks noChangeArrowheads="1"/>
          </p:cNvSpPr>
          <p:nvPr/>
        </p:nvSpPr>
        <p:spPr bwMode="auto">
          <a:xfrm>
            <a:off x="2438400" y="2819400"/>
            <a:ext cx="6324600" cy="2163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FontTx/>
              <a:buChar char="•"/>
            </a:pPr>
            <a:r>
              <a:rPr lang="en-US" dirty="0">
                <a:solidFill>
                  <a:srgbClr val="1E4649"/>
                </a:solidFill>
                <a:cs typeface="Arial" charset="0"/>
              </a:rPr>
              <a:t>There’s a lot of </a:t>
            </a:r>
            <a:r>
              <a:rPr lang="en-US" dirty="0" smtClean="0">
                <a:solidFill>
                  <a:srgbClr val="1E4649"/>
                </a:solidFill>
                <a:cs typeface="Arial" charset="0"/>
              </a:rPr>
              <a:t>“change” about</a:t>
            </a:r>
            <a:r>
              <a:rPr lang="en-US" dirty="0">
                <a:solidFill>
                  <a:srgbClr val="1E4649"/>
                </a:solidFill>
                <a:cs typeface="Arial" charset="0"/>
              </a:rPr>
              <a:t>…</a:t>
            </a:r>
          </a:p>
          <a:p>
            <a:pPr lvl="1" eaLnBrk="1" hangingPunct="1">
              <a:spcBef>
                <a:spcPct val="20000"/>
              </a:spcBef>
              <a:buFontTx/>
              <a:buChar char="–"/>
            </a:pPr>
            <a:r>
              <a:rPr lang="en-US" sz="2000" dirty="0">
                <a:solidFill>
                  <a:srgbClr val="4D4D4D"/>
                </a:solidFill>
                <a:cs typeface="Arial" charset="0"/>
              </a:rPr>
              <a:t>In life</a:t>
            </a:r>
          </a:p>
          <a:p>
            <a:pPr lvl="1" eaLnBrk="1" hangingPunct="1">
              <a:spcBef>
                <a:spcPct val="20000"/>
              </a:spcBef>
              <a:buFontTx/>
              <a:buChar char="–"/>
            </a:pPr>
            <a:r>
              <a:rPr lang="en-US" sz="2000" dirty="0">
                <a:solidFill>
                  <a:srgbClr val="4D4D4D"/>
                </a:solidFill>
                <a:cs typeface="Arial" charset="0"/>
              </a:rPr>
              <a:t>At work</a:t>
            </a:r>
          </a:p>
          <a:p>
            <a:pPr lvl="1" eaLnBrk="1" hangingPunct="1">
              <a:spcBef>
                <a:spcPct val="20000"/>
              </a:spcBef>
              <a:buFontTx/>
              <a:buChar char="–"/>
            </a:pPr>
            <a:r>
              <a:rPr lang="en-US" sz="2000" dirty="0">
                <a:solidFill>
                  <a:srgbClr val="4D4D4D"/>
                </a:solidFill>
                <a:cs typeface="Arial" charset="0"/>
              </a:rPr>
              <a:t>In the NHS</a:t>
            </a:r>
          </a:p>
          <a:p>
            <a:pPr eaLnBrk="1" hangingPunct="1">
              <a:spcBef>
                <a:spcPct val="20000"/>
              </a:spcBef>
              <a:buFontTx/>
              <a:buChar char="•"/>
            </a:pPr>
            <a:r>
              <a:rPr lang="en-US" dirty="0">
                <a:solidFill>
                  <a:srgbClr val="5B4295"/>
                </a:solidFill>
                <a:cs typeface="Arial" charset="0"/>
              </a:rPr>
              <a:t>…and there probably always will be</a:t>
            </a:r>
          </a:p>
          <a:p>
            <a:pPr marL="0" indent="0" eaLnBrk="1" hangingPunct="1">
              <a:spcBef>
                <a:spcPct val="20000"/>
              </a:spcBef>
            </a:pPr>
            <a:endParaRPr lang="en-US" sz="2800" dirty="0">
              <a:solidFill>
                <a:srgbClr val="4D4D4D"/>
              </a:solidFill>
              <a:cs typeface="Arial" charset="0"/>
            </a:endParaRPr>
          </a:p>
        </p:txBody>
      </p:sp>
      <p:sp>
        <p:nvSpPr>
          <p:cNvPr id="7" name="Cube 6"/>
          <p:cNvSpPr/>
          <p:nvPr/>
        </p:nvSpPr>
        <p:spPr>
          <a:xfrm>
            <a:off x="1295400" y="1143000"/>
            <a:ext cx="1676400" cy="1447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Constant</a:t>
            </a:r>
            <a:endParaRPr lang="en-US" sz="1600" dirty="0">
              <a:solidFill>
                <a:srgbClr val="000090"/>
              </a:solidFill>
            </a:endParaRPr>
          </a:p>
        </p:txBody>
      </p:sp>
      <p:sp>
        <p:nvSpPr>
          <p:cNvPr id="8" name="Cloud 7"/>
          <p:cNvSpPr/>
          <p:nvPr/>
        </p:nvSpPr>
        <p:spPr>
          <a:xfrm>
            <a:off x="6629400" y="5029200"/>
            <a:ext cx="2209800" cy="15240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Diverse</a:t>
            </a:r>
            <a:endParaRPr lang="en-US" sz="1600" dirty="0">
              <a:solidFill>
                <a:srgbClr val="00009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00200" y="1371600"/>
            <a:ext cx="7086600" cy="1143000"/>
          </a:xfrm>
        </p:spPr>
        <p:txBody>
          <a:bodyPr/>
          <a:lstStyle/>
          <a:p>
            <a:pPr algn="l" eaLnBrk="1" hangingPunct="1">
              <a:defRPr/>
            </a:pPr>
            <a:r>
              <a:rPr lang="en-GB">
                <a:solidFill>
                  <a:srgbClr val="4D4D4D"/>
                </a:solidFill>
                <a:latin typeface="Arial" charset="0"/>
                <a:cs typeface="Arial" charset="0"/>
              </a:rPr>
              <a:t>Main Heading here</a:t>
            </a:r>
            <a:endParaRPr lang="en-US">
              <a:solidFill>
                <a:srgbClr val="4D4D4D"/>
              </a:solidFill>
              <a:latin typeface="Arial" charset="0"/>
              <a:cs typeface="Arial" charset="0"/>
            </a:endParaRPr>
          </a:p>
        </p:txBody>
      </p:sp>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21507"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524000" y="381000"/>
            <a:ext cx="7086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chemeClr val="tx1">
                    <a:lumMod val="65000"/>
                    <a:lumOff val="35000"/>
                  </a:schemeClr>
                </a:solidFill>
                <a:latin typeface="Arial"/>
                <a:cs typeface="Arial"/>
              </a:rPr>
              <a:t>Change management fundamentals</a:t>
            </a:r>
            <a:endParaRPr lang="en-US" sz="3200" dirty="0">
              <a:solidFill>
                <a:schemeClr val="tx1">
                  <a:lumMod val="65000"/>
                  <a:lumOff val="35000"/>
                </a:schemeClr>
              </a:solidFill>
              <a:latin typeface="Arial"/>
              <a:cs typeface="Arial"/>
            </a:endParaRPr>
          </a:p>
        </p:txBody>
      </p:sp>
      <p:sp>
        <p:nvSpPr>
          <p:cNvPr id="6" name="Rectangle 3"/>
          <p:cNvSpPr txBox="1">
            <a:spLocks noChangeArrowheads="1"/>
          </p:cNvSpPr>
          <p:nvPr/>
        </p:nvSpPr>
        <p:spPr bwMode="auto">
          <a:xfrm>
            <a:off x="1600200" y="2362200"/>
            <a:ext cx="7391400" cy="345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buFontTx/>
              <a:buChar char="•"/>
            </a:pPr>
            <a:r>
              <a:rPr lang="en-US" dirty="0" smtClean="0">
                <a:solidFill>
                  <a:srgbClr val="1E4649"/>
                </a:solidFill>
                <a:cs typeface="Arial" charset="0"/>
              </a:rPr>
              <a:t>People </a:t>
            </a:r>
            <a:r>
              <a:rPr lang="en-US" dirty="0">
                <a:solidFill>
                  <a:srgbClr val="1E4649"/>
                </a:solidFill>
                <a:cs typeface="Arial" charset="0"/>
              </a:rPr>
              <a:t>can be ‘good at change’…   but we can also be quite attached to the way things are</a:t>
            </a:r>
          </a:p>
          <a:p>
            <a:pPr eaLnBrk="1" hangingPunct="1">
              <a:spcBef>
                <a:spcPct val="20000"/>
              </a:spcBef>
              <a:buFontTx/>
              <a:buChar char="•"/>
            </a:pPr>
            <a:r>
              <a:rPr lang="en-US" dirty="0">
                <a:solidFill>
                  <a:srgbClr val="5B4295"/>
                </a:solidFill>
                <a:cs typeface="Arial" charset="0"/>
              </a:rPr>
              <a:t>Observing the ways in which people respond to change ‘situations’, there are patterns, but…</a:t>
            </a:r>
          </a:p>
          <a:p>
            <a:pPr lvl="1" eaLnBrk="1" hangingPunct="1">
              <a:spcBef>
                <a:spcPct val="20000"/>
              </a:spcBef>
              <a:buFontTx/>
              <a:buChar char="–"/>
            </a:pPr>
            <a:r>
              <a:rPr lang="en-US" sz="2000" dirty="0">
                <a:solidFill>
                  <a:srgbClr val="4D4D4D"/>
                </a:solidFill>
                <a:cs typeface="Arial" charset="0"/>
              </a:rPr>
              <a:t>The same person will probably react differently to two different change ‘situations’, and…</a:t>
            </a:r>
          </a:p>
          <a:p>
            <a:pPr lvl="1" eaLnBrk="1" hangingPunct="1">
              <a:spcBef>
                <a:spcPct val="20000"/>
              </a:spcBef>
              <a:buFontTx/>
              <a:buChar char="–"/>
            </a:pPr>
            <a:r>
              <a:rPr lang="en-US" sz="2000" dirty="0">
                <a:solidFill>
                  <a:srgbClr val="4D4D4D"/>
                </a:solidFill>
                <a:cs typeface="Arial" charset="0"/>
              </a:rPr>
              <a:t>Two people will probably react differently to the same change ‘situation’</a:t>
            </a:r>
          </a:p>
          <a:p>
            <a:pPr eaLnBrk="1" hangingPunct="1">
              <a:spcBef>
                <a:spcPct val="20000"/>
              </a:spcBef>
              <a:buFontTx/>
              <a:buChar char="•"/>
            </a:pPr>
            <a:endParaRPr lang="en-US" sz="2800" dirty="0">
              <a:solidFill>
                <a:srgbClr val="4D4D4D"/>
              </a:solidFill>
              <a:cs typeface="Arial" charset="0"/>
            </a:endParaRPr>
          </a:p>
        </p:txBody>
      </p:sp>
      <p:sp>
        <p:nvSpPr>
          <p:cNvPr id="7" name="Cube 6"/>
          <p:cNvSpPr/>
          <p:nvPr/>
        </p:nvSpPr>
        <p:spPr>
          <a:xfrm>
            <a:off x="7315200" y="1219200"/>
            <a:ext cx="1600200" cy="1066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Challenging</a:t>
            </a:r>
            <a:endParaRPr lang="en-US" sz="1600" dirty="0">
              <a:solidFill>
                <a:srgbClr val="000090"/>
              </a:solidFill>
            </a:endParaRPr>
          </a:p>
        </p:txBody>
      </p:sp>
      <p:sp>
        <p:nvSpPr>
          <p:cNvPr id="8" name="Cloud 7"/>
          <p:cNvSpPr/>
          <p:nvPr/>
        </p:nvSpPr>
        <p:spPr>
          <a:xfrm>
            <a:off x="1600200" y="5562600"/>
            <a:ext cx="2133600" cy="11430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Predictable?</a:t>
            </a:r>
            <a:endParaRPr lang="en-US" sz="1600" dirty="0">
              <a:solidFill>
                <a:srgbClr val="000090"/>
              </a:solidFill>
            </a:endParaRPr>
          </a:p>
        </p:txBody>
      </p:sp>
    </p:spTree>
    <p:extLst>
      <p:ext uri="{BB962C8B-B14F-4D97-AF65-F5344CB8AC3E}">
        <p14:creationId xmlns:p14="http://schemas.microsoft.com/office/powerpoint/2010/main" val="3337557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00200" y="1371600"/>
            <a:ext cx="7086600" cy="1143000"/>
          </a:xfrm>
        </p:spPr>
        <p:txBody>
          <a:bodyPr/>
          <a:lstStyle/>
          <a:p>
            <a:pPr algn="l" eaLnBrk="1" hangingPunct="1">
              <a:defRPr/>
            </a:pPr>
            <a:r>
              <a:rPr lang="en-GB">
                <a:solidFill>
                  <a:srgbClr val="4D4D4D"/>
                </a:solidFill>
                <a:latin typeface="Arial" charset="0"/>
                <a:cs typeface="Arial" charset="0"/>
              </a:rPr>
              <a:t>Main Heading here</a:t>
            </a:r>
            <a:endParaRPr lang="en-US">
              <a:solidFill>
                <a:srgbClr val="4D4D4D"/>
              </a:solidFill>
              <a:latin typeface="Arial" charset="0"/>
              <a:cs typeface="Arial" charset="0"/>
            </a:endParaRPr>
          </a:p>
        </p:txBody>
      </p:sp>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22531"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524000" y="381000"/>
            <a:ext cx="7086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rgbClr val="595959"/>
                </a:solidFill>
                <a:latin typeface="Arial"/>
                <a:cs typeface="Arial"/>
              </a:rPr>
              <a:t>Change management fundamentals</a:t>
            </a:r>
            <a:endParaRPr lang="en-US" sz="3200" dirty="0">
              <a:solidFill>
                <a:srgbClr val="595959"/>
              </a:solidFill>
              <a:latin typeface="Arial"/>
              <a:cs typeface="Arial"/>
            </a:endParaRPr>
          </a:p>
        </p:txBody>
      </p:sp>
      <p:sp>
        <p:nvSpPr>
          <p:cNvPr id="6" name="Rectangle 3"/>
          <p:cNvSpPr txBox="1">
            <a:spLocks noChangeArrowheads="1"/>
          </p:cNvSpPr>
          <p:nvPr/>
        </p:nvSpPr>
        <p:spPr bwMode="auto">
          <a:xfrm>
            <a:off x="1524000" y="1752600"/>
            <a:ext cx="7086600" cy="345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defRPr/>
            </a:pPr>
            <a:r>
              <a:rPr lang="en-US" sz="2400" dirty="0" smtClean="0">
                <a:solidFill>
                  <a:srgbClr val="1E4649"/>
                </a:solidFill>
                <a:latin typeface="Arial"/>
                <a:cs typeface="Arial"/>
              </a:rPr>
              <a:t>A change ‘situation’ may be viewed as:</a:t>
            </a:r>
          </a:p>
          <a:p>
            <a:pPr lvl="1" eaLnBrk="1" hangingPunct="1">
              <a:defRPr/>
            </a:pPr>
            <a:r>
              <a:rPr lang="en-US" sz="1600" dirty="0" smtClean="0">
                <a:solidFill>
                  <a:srgbClr val="4D4D4D"/>
                </a:solidFill>
                <a:latin typeface="Arial"/>
                <a:cs typeface="Arial"/>
              </a:rPr>
              <a:t>Opportunity</a:t>
            </a:r>
          </a:p>
          <a:p>
            <a:pPr lvl="1" eaLnBrk="1" hangingPunct="1">
              <a:defRPr/>
            </a:pPr>
            <a:r>
              <a:rPr lang="en-US" sz="1600" dirty="0" smtClean="0">
                <a:solidFill>
                  <a:srgbClr val="4D4D4D"/>
                </a:solidFill>
                <a:latin typeface="Arial"/>
                <a:cs typeface="Arial"/>
              </a:rPr>
              <a:t>Threat</a:t>
            </a:r>
          </a:p>
          <a:p>
            <a:pPr lvl="1" eaLnBrk="1" hangingPunct="1">
              <a:defRPr/>
            </a:pPr>
            <a:r>
              <a:rPr lang="en-US" sz="1600" dirty="0" smtClean="0">
                <a:solidFill>
                  <a:srgbClr val="4D4D4D"/>
                </a:solidFill>
                <a:latin typeface="Arial"/>
                <a:cs typeface="Arial"/>
              </a:rPr>
              <a:t>Major issue</a:t>
            </a:r>
          </a:p>
          <a:p>
            <a:pPr lvl="1" eaLnBrk="1" hangingPunct="1">
              <a:defRPr/>
            </a:pPr>
            <a:r>
              <a:rPr lang="en-US" sz="1600" dirty="0" smtClean="0">
                <a:solidFill>
                  <a:srgbClr val="4D4D4D"/>
                </a:solidFill>
                <a:latin typeface="Arial"/>
                <a:cs typeface="Arial"/>
              </a:rPr>
              <a:t>Irrelevance</a:t>
            </a:r>
          </a:p>
          <a:p>
            <a:pPr lvl="1" eaLnBrk="1" hangingPunct="1">
              <a:defRPr/>
            </a:pPr>
            <a:r>
              <a:rPr lang="en-US" sz="1600" dirty="0" smtClean="0">
                <a:solidFill>
                  <a:srgbClr val="4D4D4D"/>
                </a:solidFill>
                <a:latin typeface="Arial"/>
                <a:cs typeface="Arial"/>
              </a:rPr>
              <a:t>Something I have to make happen</a:t>
            </a:r>
          </a:p>
          <a:p>
            <a:pPr lvl="1" eaLnBrk="1" hangingPunct="1">
              <a:defRPr/>
            </a:pPr>
            <a:r>
              <a:rPr lang="en-US" sz="1600" dirty="0" smtClean="0">
                <a:solidFill>
                  <a:srgbClr val="4D4D4D"/>
                </a:solidFill>
                <a:latin typeface="Arial"/>
                <a:cs typeface="Arial"/>
              </a:rPr>
              <a:t>Something that others are imposing (trying to impose) on me</a:t>
            </a:r>
          </a:p>
          <a:p>
            <a:pPr lvl="1" eaLnBrk="1" hangingPunct="1">
              <a:defRPr/>
            </a:pPr>
            <a:r>
              <a:rPr lang="en-US" sz="1600" dirty="0">
                <a:solidFill>
                  <a:srgbClr val="4D4D4D"/>
                </a:solidFill>
                <a:latin typeface="Arial"/>
                <a:cs typeface="Arial"/>
              </a:rPr>
              <a:t>Both something that’s imposed on me and something that I have to make </a:t>
            </a:r>
            <a:r>
              <a:rPr lang="en-US" sz="1600" dirty="0" smtClean="0">
                <a:solidFill>
                  <a:srgbClr val="4D4D4D"/>
                </a:solidFill>
                <a:latin typeface="Arial"/>
                <a:cs typeface="Arial"/>
              </a:rPr>
              <a:t>happen</a:t>
            </a:r>
            <a:endParaRPr lang="en-US" sz="2000" dirty="0">
              <a:solidFill>
                <a:srgbClr val="4D4D4D"/>
              </a:solidFill>
              <a:latin typeface="Arial"/>
              <a:cs typeface="Arial"/>
            </a:endParaRPr>
          </a:p>
          <a:p>
            <a:pPr lvl="1" eaLnBrk="1" hangingPunct="1">
              <a:defRPr/>
            </a:pPr>
            <a:endParaRPr lang="en-US" sz="1600" dirty="0">
              <a:solidFill>
                <a:srgbClr val="4D4D4D"/>
              </a:solidFill>
              <a:latin typeface="Arial"/>
              <a:cs typeface="Arial"/>
            </a:endParaRPr>
          </a:p>
          <a:p>
            <a:pPr lvl="1" eaLnBrk="1" hangingPunct="1">
              <a:defRPr/>
            </a:pPr>
            <a:endParaRPr lang="en-US" sz="1600" dirty="0" smtClean="0">
              <a:solidFill>
                <a:srgbClr val="4D4D4D"/>
              </a:solidFill>
              <a:latin typeface="Arial"/>
              <a:cs typeface="Arial"/>
            </a:endParaRPr>
          </a:p>
        </p:txBody>
      </p:sp>
      <p:sp>
        <p:nvSpPr>
          <p:cNvPr id="7" name="Cloud 6"/>
          <p:cNvSpPr/>
          <p:nvPr/>
        </p:nvSpPr>
        <p:spPr>
          <a:xfrm>
            <a:off x="7086600" y="5029200"/>
            <a:ext cx="1676400" cy="1295400"/>
          </a:xfrm>
          <a:prstGeom prst="cloud">
            <a:avLst/>
          </a:prstGeom>
          <a:gradFill>
            <a:gsLst>
              <a:gs pos="0">
                <a:schemeClr val="accent1">
                  <a:lumMod val="90000"/>
                </a:schemeClr>
              </a:gs>
              <a:gs pos="80000">
                <a:schemeClr val="accent5">
                  <a:lumMod val="90000"/>
                </a:schemeClr>
              </a:gs>
              <a:gs pos="100000">
                <a:schemeClr val="accent3">
                  <a:lumMod val="95000"/>
                </a:schemeClr>
              </a:gs>
            </a:gsLs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90"/>
                </a:solidFill>
              </a:rPr>
              <a:t>Variable</a:t>
            </a:r>
            <a:endParaRPr lang="en-US" sz="1600" dirty="0">
              <a:solidFill>
                <a:srgbClr val="00009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00200" y="1371600"/>
            <a:ext cx="7086600" cy="1143000"/>
          </a:xfrm>
        </p:spPr>
        <p:txBody>
          <a:bodyPr/>
          <a:lstStyle/>
          <a:p>
            <a:pPr algn="l" eaLnBrk="1" hangingPunct="1">
              <a:defRPr/>
            </a:pPr>
            <a:r>
              <a:rPr lang="en-GB">
                <a:solidFill>
                  <a:srgbClr val="4D4D4D"/>
                </a:solidFill>
                <a:latin typeface="Arial" charset="0"/>
                <a:cs typeface="Arial" charset="0"/>
              </a:rPr>
              <a:t>Main Heading here</a:t>
            </a:r>
            <a:endParaRPr lang="en-US">
              <a:solidFill>
                <a:srgbClr val="4D4D4D"/>
              </a:solidFill>
              <a:latin typeface="Arial" charset="0"/>
              <a:cs typeface="Arial" charset="0"/>
            </a:endParaRPr>
          </a:p>
        </p:txBody>
      </p:sp>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22531"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524000" y="381000"/>
            <a:ext cx="7086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nchor="ct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defRPr/>
            </a:pPr>
            <a:r>
              <a:rPr lang="en-GB" sz="3200" dirty="0" smtClean="0">
                <a:solidFill>
                  <a:srgbClr val="595959"/>
                </a:solidFill>
                <a:latin typeface="Arial"/>
                <a:cs typeface="Arial"/>
              </a:rPr>
              <a:t>Change management fundamentals</a:t>
            </a:r>
            <a:endParaRPr lang="en-US" sz="3200" dirty="0">
              <a:solidFill>
                <a:srgbClr val="595959"/>
              </a:solidFill>
              <a:latin typeface="Arial"/>
              <a:cs typeface="Arial"/>
            </a:endParaRPr>
          </a:p>
        </p:txBody>
      </p:sp>
      <p:sp>
        <p:nvSpPr>
          <p:cNvPr id="6" name="Rectangle 3"/>
          <p:cNvSpPr txBox="1">
            <a:spLocks noChangeArrowheads="1"/>
          </p:cNvSpPr>
          <p:nvPr/>
        </p:nvSpPr>
        <p:spPr bwMode="auto">
          <a:xfrm>
            <a:off x="1524000" y="2408238"/>
            <a:ext cx="7086600" cy="345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defRPr/>
            </a:pPr>
            <a:r>
              <a:rPr lang="en-US" sz="2400" dirty="0" smtClean="0">
                <a:solidFill>
                  <a:srgbClr val="5B4295"/>
                </a:solidFill>
                <a:latin typeface="Arial"/>
                <a:cs typeface="Arial"/>
              </a:rPr>
              <a:t>There are lots (and lots!) of models/frameworks/theories about change and change management</a:t>
            </a:r>
          </a:p>
          <a:p>
            <a:pPr lvl="1" eaLnBrk="1" hangingPunct="1">
              <a:defRPr/>
            </a:pPr>
            <a:r>
              <a:rPr lang="en-US" sz="2000" dirty="0" smtClean="0">
                <a:solidFill>
                  <a:srgbClr val="4D4D4D"/>
                </a:solidFill>
                <a:latin typeface="Arial"/>
                <a:cs typeface="Arial"/>
              </a:rPr>
              <a:t>None of them are 100% ‘right’ or 100% ‘universal’</a:t>
            </a:r>
          </a:p>
          <a:p>
            <a:pPr lvl="1" eaLnBrk="1" hangingPunct="1">
              <a:defRPr/>
            </a:pPr>
            <a:r>
              <a:rPr lang="en-US" sz="2000" dirty="0" smtClean="0">
                <a:solidFill>
                  <a:srgbClr val="4D4D4D"/>
                </a:solidFill>
                <a:latin typeface="Arial"/>
                <a:cs typeface="Arial"/>
              </a:rPr>
              <a:t>But many of them can be useful</a:t>
            </a:r>
          </a:p>
          <a:p>
            <a:pPr eaLnBrk="1" hangingPunct="1">
              <a:defRPr/>
            </a:pPr>
            <a:r>
              <a:rPr lang="en-US" sz="2400" dirty="0" smtClean="0">
                <a:solidFill>
                  <a:srgbClr val="1E4649"/>
                </a:solidFill>
                <a:latin typeface="Arial"/>
                <a:cs typeface="Arial"/>
              </a:rPr>
              <a:t>There are thousands of people working on ‘change’ in healthcare, lots of help/advice available, lots of great resources.</a:t>
            </a:r>
            <a:endParaRPr lang="en-US" sz="2400" dirty="0">
              <a:solidFill>
                <a:srgbClr val="1E4649"/>
              </a:solidFill>
              <a:latin typeface="Arial"/>
              <a:cs typeface="Arial"/>
            </a:endParaRPr>
          </a:p>
          <a:p>
            <a:pPr lvl="1" eaLnBrk="1" hangingPunct="1">
              <a:defRPr/>
            </a:pPr>
            <a:endParaRPr lang="en-US" sz="2000" dirty="0">
              <a:solidFill>
                <a:srgbClr val="4D4D4D"/>
              </a:solidFill>
              <a:latin typeface="Arial"/>
              <a:cs typeface="Arial"/>
            </a:endParaRPr>
          </a:p>
          <a:p>
            <a:pPr lvl="1" eaLnBrk="1" hangingPunct="1">
              <a:defRPr/>
            </a:pPr>
            <a:endParaRPr lang="en-US" sz="1600" dirty="0">
              <a:solidFill>
                <a:srgbClr val="4D4D4D"/>
              </a:solidFill>
              <a:latin typeface="Arial"/>
              <a:cs typeface="Arial"/>
            </a:endParaRPr>
          </a:p>
          <a:p>
            <a:pPr lvl="1" eaLnBrk="1" hangingPunct="1">
              <a:defRPr/>
            </a:pPr>
            <a:endParaRPr lang="en-US" sz="1600" dirty="0" smtClean="0">
              <a:solidFill>
                <a:srgbClr val="4D4D4D"/>
              </a:solidFill>
              <a:latin typeface="Arial"/>
              <a:cs typeface="Arial"/>
            </a:endParaRPr>
          </a:p>
        </p:txBody>
      </p:sp>
      <p:sp>
        <p:nvSpPr>
          <p:cNvPr id="7" name="Cube 6"/>
          <p:cNvSpPr/>
          <p:nvPr/>
        </p:nvSpPr>
        <p:spPr>
          <a:xfrm>
            <a:off x="1295400" y="1143000"/>
            <a:ext cx="1524000" cy="1066800"/>
          </a:xfrm>
          <a:prstGeom prst="cube">
            <a:avLst/>
          </a:prstGeom>
          <a:gradFill>
            <a:gsLst>
              <a:gs pos="0">
                <a:schemeClr val="accent1">
                  <a:shade val="51000"/>
                  <a:satMod val="130000"/>
                </a:schemeClr>
              </a:gs>
              <a:gs pos="80000">
                <a:schemeClr val="accent1">
                  <a:shade val="93000"/>
                  <a:satMod val="130000"/>
                </a:schemeClr>
              </a:gs>
              <a:gs pos="100000">
                <a:schemeClr val="bg1"/>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err="1" smtClean="0">
                <a:solidFill>
                  <a:srgbClr val="000090"/>
                </a:solidFill>
              </a:rPr>
              <a:t>Modellable</a:t>
            </a:r>
            <a:endParaRPr lang="en-US" sz="1600" dirty="0">
              <a:solidFill>
                <a:srgbClr val="000090"/>
              </a:solidFill>
            </a:endParaRPr>
          </a:p>
        </p:txBody>
      </p:sp>
      <p:sp>
        <p:nvSpPr>
          <p:cNvPr id="8" name="Cloud 7"/>
          <p:cNvSpPr/>
          <p:nvPr/>
        </p:nvSpPr>
        <p:spPr>
          <a:xfrm>
            <a:off x="6477000" y="5029200"/>
            <a:ext cx="2209800" cy="1524000"/>
          </a:xfrm>
          <a:prstGeom prst="cloud">
            <a:avLst/>
          </a:prstGeom>
          <a:gradFill flip="none" rotWithShape="1">
            <a:gsLst>
              <a:gs pos="0">
                <a:schemeClr val="accent2">
                  <a:lumMod val="60000"/>
                  <a:lumOff val="40000"/>
                </a:schemeClr>
              </a:gs>
              <a:gs pos="100000">
                <a:srgbClr val="FFFFFF"/>
              </a:gs>
            </a:gsLst>
            <a:lin ang="0" scaled="1"/>
            <a:tileRect/>
          </a:gradFill>
          <a:scene3d>
            <a:camera prst="orthographicFront"/>
            <a:lightRig rig="threePt" dir="t"/>
          </a:scene3d>
          <a:sp3d>
            <a:bevelT w="50800"/>
          </a:sp3d>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chemeClr val="tx1">
                    <a:lumMod val="95000"/>
                    <a:lumOff val="5000"/>
                  </a:schemeClr>
                </a:solidFill>
              </a:rPr>
              <a:t>Manageable?</a:t>
            </a:r>
            <a:endParaRPr lang="en-US" sz="1600" dirty="0">
              <a:solidFill>
                <a:schemeClr val="tx1">
                  <a:lumMod val="95000"/>
                  <a:lumOff val="5000"/>
                </a:schemeClr>
              </a:solidFill>
            </a:endParaRPr>
          </a:p>
        </p:txBody>
      </p:sp>
    </p:spTree>
    <p:extLst>
      <p:ext uri="{BB962C8B-B14F-4D97-AF65-F5344CB8AC3E}">
        <p14:creationId xmlns:p14="http://schemas.microsoft.com/office/powerpoint/2010/main" val="29393394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sz="1600">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3"/>
          <p:cNvSpPr>
            <a:spLocks noChangeArrowheads="1"/>
          </p:cNvSpPr>
          <p:nvPr/>
        </p:nvSpPr>
        <p:spPr bwMode="auto">
          <a:xfrm>
            <a:off x="3867150" y="2133600"/>
            <a:ext cx="1692275" cy="990600"/>
          </a:xfrm>
          <a:prstGeom prst="leftRightArrow">
            <a:avLst>
              <a:gd name="adj1" fmla="val 50000"/>
              <a:gd name="adj2" fmla="val 341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pic>
        <p:nvPicPr>
          <p:cNvPr id="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762000"/>
            <a:ext cx="11430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2438400" y="1147763"/>
            <a:ext cx="72077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err="1">
                <a:cs typeface="+mn-cs"/>
              </a:rPr>
              <a:t>Lewin</a:t>
            </a:r>
            <a:r>
              <a:rPr lang="en-GB" sz="1600" dirty="0">
                <a:cs typeface="+mn-cs"/>
              </a:rPr>
              <a:t> </a:t>
            </a:r>
          </a:p>
        </p:txBody>
      </p:sp>
      <p:sp>
        <p:nvSpPr>
          <p:cNvPr id="8" name="Text Box 17"/>
          <p:cNvSpPr txBox="1">
            <a:spLocks noChangeArrowheads="1"/>
          </p:cNvSpPr>
          <p:nvPr/>
        </p:nvSpPr>
        <p:spPr bwMode="auto">
          <a:xfrm>
            <a:off x="5715000" y="914400"/>
            <a:ext cx="1168782"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a:cs typeface="+mn-cs"/>
              </a:rPr>
              <a:t>Bridges:</a:t>
            </a:r>
          </a:p>
          <a:p>
            <a:pPr>
              <a:defRPr/>
            </a:pPr>
            <a:r>
              <a:rPr lang="en-GB" sz="1600" i="1" dirty="0">
                <a:cs typeface="+mn-cs"/>
              </a:rPr>
              <a:t>transitions </a:t>
            </a:r>
          </a:p>
        </p:txBody>
      </p:sp>
      <p:pic>
        <p:nvPicPr>
          <p:cNvPr id="9" name="Picture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68824" y="4648200"/>
            <a:ext cx="1493776"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9"/>
          <p:cNvSpPr txBox="1">
            <a:spLocks noChangeArrowheads="1"/>
          </p:cNvSpPr>
          <p:nvPr/>
        </p:nvSpPr>
        <p:spPr bwMode="auto">
          <a:xfrm>
            <a:off x="4648200" y="5943600"/>
            <a:ext cx="142947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err="1">
                <a:cs typeface="+mn-cs"/>
              </a:rPr>
              <a:t>Gladwell</a:t>
            </a:r>
            <a:r>
              <a:rPr lang="en-GB" sz="1600" dirty="0">
                <a:cs typeface="+mn-cs"/>
              </a:rPr>
              <a:t>:  </a:t>
            </a:r>
          </a:p>
          <a:p>
            <a:pPr>
              <a:defRPr/>
            </a:pPr>
            <a:r>
              <a:rPr lang="en-GB" sz="1600" i="1" dirty="0">
                <a:cs typeface="+mn-cs"/>
              </a:rPr>
              <a:t>Tipping Point</a:t>
            </a:r>
          </a:p>
        </p:txBody>
      </p:sp>
      <p:grpSp>
        <p:nvGrpSpPr>
          <p:cNvPr id="11" name="Group 20"/>
          <p:cNvGrpSpPr>
            <a:grpSpLocks/>
          </p:cNvGrpSpPr>
          <p:nvPr/>
        </p:nvGrpSpPr>
        <p:grpSpPr bwMode="auto">
          <a:xfrm>
            <a:off x="1258887" y="5638800"/>
            <a:ext cx="2703513" cy="1003300"/>
            <a:chOff x="985" y="1117"/>
            <a:chExt cx="4449" cy="1819"/>
          </a:xfrm>
        </p:grpSpPr>
        <p:sp>
          <p:nvSpPr>
            <p:cNvPr id="12" name="Line 21"/>
            <p:cNvSpPr>
              <a:spLocks noChangeShapeType="1"/>
            </p:cNvSpPr>
            <p:nvPr/>
          </p:nvSpPr>
          <p:spPr bwMode="auto">
            <a:xfrm>
              <a:off x="985" y="2933"/>
              <a:ext cx="444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3" name="Freeform 22"/>
            <p:cNvSpPr>
              <a:spLocks/>
            </p:cNvSpPr>
            <p:nvPr/>
          </p:nvSpPr>
          <p:spPr bwMode="auto">
            <a:xfrm>
              <a:off x="985" y="1117"/>
              <a:ext cx="4026" cy="1807"/>
            </a:xfrm>
            <a:custGeom>
              <a:avLst/>
              <a:gdLst>
                <a:gd name="T0" fmla="*/ 0 w 3984"/>
                <a:gd name="T1" fmla="*/ 1808 h 1808"/>
                <a:gd name="T2" fmla="*/ 1008 w 3984"/>
                <a:gd name="T3" fmla="*/ 1472 h 1808"/>
                <a:gd name="T4" fmla="*/ 1392 w 3984"/>
                <a:gd name="T5" fmla="*/ 848 h 1808"/>
                <a:gd name="T6" fmla="*/ 1536 w 3984"/>
                <a:gd name="T7" fmla="*/ 464 h 1808"/>
                <a:gd name="T8" fmla="*/ 1632 w 3984"/>
                <a:gd name="T9" fmla="*/ 320 h 1808"/>
                <a:gd name="T10" fmla="*/ 2016 w 3984"/>
                <a:gd name="T11" fmla="*/ 80 h 1808"/>
                <a:gd name="T12" fmla="*/ 2496 w 3984"/>
                <a:gd name="T13" fmla="*/ 224 h 1808"/>
                <a:gd name="T14" fmla="*/ 3168 w 3984"/>
                <a:gd name="T15" fmla="*/ 1424 h 1808"/>
                <a:gd name="T16" fmla="*/ 3984 w 3984"/>
                <a:gd name="T17" fmla="*/ 1808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84" h="1808">
                  <a:moveTo>
                    <a:pt x="0" y="1808"/>
                  </a:moveTo>
                  <a:cubicBezTo>
                    <a:pt x="388" y="1720"/>
                    <a:pt x="776" y="1632"/>
                    <a:pt x="1008" y="1472"/>
                  </a:cubicBezTo>
                  <a:cubicBezTo>
                    <a:pt x="1240" y="1312"/>
                    <a:pt x="1304" y="1016"/>
                    <a:pt x="1392" y="848"/>
                  </a:cubicBezTo>
                  <a:cubicBezTo>
                    <a:pt x="1480" y="680"/>
                    <a:pt x="1496" y="552"/>
                    <a:pt x="1536" y="464"/>
                  </a:cubicBezTo>
                  <a:cubicBezTo>
                    <a:pt x="1576" y="376"/>
                    <a:pt x="1552" y="384"/>
                    <a:pt x="1632" y="320"/>
                  </a:cubicBezTo>
                  <a:cubicBezTo>
                    <a:pt x="1712" y="256"/>
                    <a:pt x="1872" y="96"/>
                    <a:pt x="2016" y="80"/>
                  </a:cubicBezTo>
                  <a:cubicBezTo>
                    <a:pt x="2160" y="64"/>
                    <a:pt x="2304" y="0"/>
                    <a:pt x="2496" y="224"/>
                  </a:cubicBezTo>
                  <a:cubicBezTo>
                    <a:pt x="2688" y="448"/>
                    <a:pt x="2920" y="1160"/>
                    <a:pt x="3168" y="1424"/>
                  </a:cubicBezTo>
                  <a:cubicBezTo>
                    <a:pt x="3416" y="1688"/>
                    <a:pt x="3856" y="1744"/>
                    <a:pt x="3984" y="18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4" name="Line 23"/>
            <p:cNvSpPr>
              <a:spLocks noChangeShapeType="1"/>
            </p:cNvSpPr>
            <p:nvPr/>
          </p:nvSpPr>
          <p:spPr bwMode="auto">
            <a:xfrm>
              <a:off x="1803" y="2706"/>
              <a:ext cx="0" cy="2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5" name="Line 24"/>
            <p:cNvSpPr>
              <a:spLocks noChangeShapeType="1"/>
            </p:cNvSpPr>
            <p:nvPr/>
          </p:nvSpPr>
          <p:spPr bwMode="auto">
            <a:xfrm>
              <a:off x="2380" y="2024"/>
              <a:ext cx="0" cy="91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6" name="Line 25"/>
            <p:cNvSpPr>
              <a:spLocks noChangeShapeType="1"/>
            </p:cNvSpPr>
            <p:nvPr/>
          </p:nvSpPr>
          <p:spPr bwMode="auto">
            <a:xfrm>
              <a:off x="3117" y="1209"/>
              <a:ext cx="0" cy="17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7" name="Line 26"/>
            <p:cNvSpPr>
              <a:spLocks noChangeShapeType="1"/>
            </p:cNvSpPr>
            <p:nvPr/>
          </p:nvSpPr>
          <p:spPr bwMode="auto">
            <a:xfrm>
              <a:off x="3877" y="2024"/>
              <a:ext cx="0" cy="9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8" name="Line 27"/>
            <p:cNvSpPr>
              <a:spLocks noChangeShapeType="1"/>
            </p:cNvSpPr>
            <p:nvPr/>
          </p:nvSpPr>
          <p:spPr bwMode="auto">
            <a:xfrm flipV="1">
              <a:off x="985" y="1252"/>
              <a:ext cx="0" cy="1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grpSp>
      <p:sp>
        <p:nvSpPr>
          <p:cNvPr id="19" name="Text Box 28"/>
          <p:cNvSpPr txBox="1">
            <a:spLocks noChangeArrowheads="1"/>
          </p:cNvSpPr>
          <p:nvPr/>
        </p:nvSpPr>
        <p:spPr bwMode="auto">
          <a:xfrm>
            <a:off x="1217561" y="5511224"/>
            <a:ext cx="1031926"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a:cs typeface="+mn-cs"/>
              </a:rPr>
              <a:t>Rogers:  </a:t>
            </a:r>
          </a:p>
          <a:p>
            <a:pPr>
              <a:defRPr/>
            </a:pPr>
            <a:r>
              <a:rPr lang="en-GB" sz="1600" i="1" dirty="0">
                <a:cs typeface="+mn-cs"/>
              </a:rPr>
              <a:t>Diffusion</a:t>
            </a:r>
          </a:p>
        </p:txBody>
      </p:sp>
      <p:sp>
        <p:nvSpPr>
          <p:cNvPr id="21" name="Text Box 30"/>
          <p:cNvSpPr txBox="1">
            <a:spLocks noChangeArrowheads="1"/>
          </p:cNvSpPr>
          <p:nvPr/>
        </p:nvSpPr>
        <p:spPr bwMode="auto">
          <a:xfrm>
            <a:off x="5562601" y="5791200"/>
            <a:ext cx="312420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a:cs typeface="+mn-cs"/>
              </a:rPr>
              <a:t>Shapiro: </a:t>
            </a:r>
            <a:r>
              <a:rPr lang="en-GB" sz="1600" i="1" dirty="0" smtClean="0">
                <a:cs typeface="+mn-cs"/>
              </a:rPr>
              <a:t>creating </a:t>
            </a:r>
          </a:p>
          <a:p>
            <a:pPr algn="r">
              <a:defRPr/>
            </a:pPr>
            <a:r>
              <a:rPr lang="en-GB" sz="1600" i="1" dirty="0" smtClean="0">
                <a:cs typeface="+mn-cs"/>
              </a:rPr>
              <a:t>contagious </a:t>
            </a:r>
            <a:r>
              <a:rPr lang="en-GB" sz="1600" i="1" dirty="0">
                <a:cs typeface="+mn-cs"/>
              </a:rPr>
              <a:t>c</a:t>
            </a:r>
            <a:r>
              <a:rPr lang="en-GB" sz="1600" i="1" dirty="0" smtClean="0">
                <a:cs typeface="+mn-cs"/>
              </a:rPr>
              <a:t>ommitment</a:t>
            </a:r>
            <a:endParaRPr lang="en-GB" sz="1600" i="1" dirty="0">
              <a:cs typeface="+mn-cs"/>
            </a:endParaRPr>
          </a:p>
        </p:txBody>
      </p:sp>
      <p:pic>
        <p:nvPicPr>
          <p:cNvPr id="22" name="Picture 3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24200" y="2743200"/>
            <a:ext cx="23622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 name="Text Box 32"/>
          <p:cNvSpPr txBox="1">
            <a:spLocks noChangeArrowheads="1"/>
          </p:cNvSpPr>
          <p:nvPr/>
        </p:nvSpPr>
        <p:spPr bwMode="auto">
          <a:xfrm>
            <a:off x="2495550" y="4063424"/>
            <a:ext cx="154305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600" dirty="0">
                <a:cs typeface="+mn-cs"/>
              </a:rPr>
              <a:t>Merrill &amp; Reid</a:t>
            </a:r>
            <a:r>
              <a:rPr lang="en-GB" sz="1600" dirty="0" smtClean="0">
                <a:cs typeface="+mn-cs"/>
              </a:rPr>
              <a:t>:</a:t>
            </a:r>
          </a:p>
          <a:p>
            <a:pPr>
              <a:defRPr/>
            </a:pPr>
            <a:r>
              <a:rPr lang="en-GB" sz="1600" i="1" dirty="0" smtClean="0">
                <a:cs typeface="+mn-cs"/>
              </a:rPr>
              <a:t>personal </a:t>
            </a:r>
            <a:r>
              <a:rPr lang="en-GB" sz="1600" i="1" dirty="0">
                <a:cs typeface="+mn-cs"/>
              </a:rPr>
              <a:t>styles</a:t>
            </a:r>
          </a:p>
        </p:txBody>
      </p:sp>
      <p:pic>
        <p:nvPicPr>
          <p:cNvPr id="24" name="Picture 43" descr="087584747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524000" y="2133600"/>
            <a:ext cx="990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57600" y="914400"/>
            <a:ext cx="2030562" cy="1076198"/>
          </a:xfrm>
          <a:prstGeom prst="rect">
            <a:avLst/>
          </a:prstGeom>
        </p:spPr>
      </p:pic>
      <p:sp>
        <p:nvSpPr>
          <p:cNvPr id="26" name="Rectangle 2"/>
          <p:cNvSpPr>
            <a:spLocks noGrp="1" noChangeArrowheads="1"/>
          </p:cNvSpPr>
          <p:nvPr>
            <p:ph type="title"/>
          </p:nvPr>
        </p:nvSpPr>
        <p:spPr>
          <a:xfrm>
            <a:off x="1828800" y="76200"/>
            <a:ext cx="6477000" cy="609600"/>
          </a:xfrm>
        </p:spPr>
        <p:txBody>
          <a:bodyPr anchor="t"/>
          <a:lstStyle/>
          <a:p>
            <a:pPr>
              <a:defRPr/>
            </a:pPr>
            <a:r>
              <a:rPr lang="en-GB" sz="3200" dirty="0" smtClean="0">
                <a:solidFill>
                  <a:srgbClr val="4D4D4D"/>
                </a:solidFill>
                <a:latin typeface="Arial"/>
                <a:cs typeface="Arial"/>
              </a:rPr>
              <a:t>Some </a:t>
            </a:r>
            <a:r>
              <a:rPr lang="ja-JP" altLang="en-GB" sz="3200" dirty="0" smtClean="0">
                <a:solidFill>
                  <a:srgbClr val="4D4D4D"/>
                </a:solidFill>
                <a:latin typeface="Arial"/>
                <a:cs typeface="Arial"/>
              </a:rPr>
              <a:t>‘</a:t>
            </a:r>
            <a:r>
              <a:rPr lang="en-GB" sz="3200" dirty="0" smtClean="0">
                <a:solidFill>
                  <a:srgbClr val="4D4D4D"/>
                </a:solidFill>
                <a:latin typeface="Arial"/>
                <a:cs typeface="Arial"/>
              </a:rPr>
              <a:t>change models</a:t>
            </a:r>
            <a:r>
              <a:rPr lang="ja-JP" altLang="en-GB" sz="3200" dirty="0" smtClean="0">
                <a:solidFill>
                  <a:srgbClr val="4D4D4D"/>
                </a:solidFill>
                <a:latin typeface="Arial"/>
                <a:cs typeface="Arial"/>
              </a:rPr>
              <a:t>’</a:t>
            </a:r>
            <a:endParaRPr lang="en-GB" sz="3200" dirty="0" smtClean="0">
              <a:solidFill>
                <a:srgbClr val="4D4D4D"/>
              </a:solidFill>
              <a:latin typeface="Arial"/>
              <a:cs typeface="Arial"/>
            </a:endParaRPr>
          </a:p>
        </p:txBody>
      </p:sp>
      <p:pic>
        <p:nvPicPr>
          <p:cNvPr id="27" name="Picture 2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77000" y="4648200"/>
            <a:ext cx="2481917" cy="1130300"/>
          </a:xfrm>
          <a:prstGeom prst="rect">
            <a:avLst/>
          </a:prstGeom>
        </p:spPr>
      </p:pic>
      <p:pic>
        <p:nvPicPr>
          <p:cNvPr id="2" name="Picture 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239000" y="914400"/>
            <a:ext cx="1676400" cy="2125436"/>
          </a:xfrm>
          <a:prstGeom prst="rect">
            <a:avLst/>
          </a:prstGeom>
        </p:spPr>
      </p:pic>
      <p:sp>
        <p:nvSpPr>
          <p:cNvPr id="29" name="Text Box 17"/>
          <p:cNvSpPr txBox="1">
            <a:spLocks noChangeArrowheads="1"/>
          </p:cNvSpPr>
          <p:nvPr/>
        </p:nvSpPr>
        <p:spPr bwMode="auto">
          <a:xfrm>
            <a:off x="6248400" y="1600200"/>
            <a:ext cx="914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smtClean="0">
                <a:cs typeface="+mn-cs"/>
              </a:rPr>
              <a:t>NHS Change Model</a:t>
            </a:r>
            <a:endParaRPr lang="en-GB" sz="1600" i="1" dirty="0">
              <a:cs typeface="+mn-cs"/>
            </a:endParaRPr>
          </a:p>
        </p:txBody>
      </p:sp>
      <p:pic>
        <p:nvPicPr>
          <p:cNvPr id="4" name="Picture 3" descr="Screen Shot 2014-02-23 at 21.33.38.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239000" y="3276600"/>
            <a:ext cx="1295400" cy="1206500"/>
          </a:xfrm>
          <a:prstGeom prst="rect">
            <a:avLst/>
          </a:prstGeom>
        </p:spPr>
      </p:pic>
      <p:sp>
        <p:nvSpPr>
          <p:cNvPr id="31" name="Text Box 17"/>
          <p:cNvSpPr txBox="1">
            <a:spLocks noChangeArrowheads="1"/>
          </p:cNvSpPr>
          <p:nvPr/>
        </p:nvSpPr>
        <p:spPr bwMode="auto">
          <a:xfrm>
            <a:off x="5867400" y="3581400"/>
            <a:ext cx="1371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smtClean="0">
                <a:cs typeface="+mn-cs"/>
              </a:rPr>
              <a:t>Johnson:</a:t>
            </a:r>
            <a:endParaRPr lang="en-GB" sz="1600" dirty="0">
              <a:cs typeface="+mn-cs"/>
            </a:endParaRPr>
          </a:p>
          <a:p>
            <a:pPr algn="r">
              <a:defRPr/>
            </a:pPr>
            <a:r>
              <a:rPr lang="en-GB" sz="1600" i="1" dirty="0">
                <a:cs typeface="+mn-cs"/>
              </a:rPr>
              <a:t>p</a:t>
            </a:r>
            <a:r>
              <a:rPr lang="en-GB" sz="1600" i="1" dirty="0" smtClean="0">
                <a:cs typeface="+mn-cs"/>
              </a:rPr>
              <a:t>olarity management </a:t>
            </a:r>
            <a:endParaRPr lang="en-GB" sz="1600" i="1" dirty="0">
              <a:cs typeface="+mn-cs"/>
            </a:endParaRPr>
          </a:p>
        </p:txBody>
      </p:sp>
    </p:spTree>
    <p:extLst>
      <p:ext uri="{BB962C8B-B14F-4D97-AF65-F5344CB8AC3E}">
        <p14:creationId xmlns:p14="http://schemas.microsoft.com/office/powerpoint/2010/main" val="28831394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gardentools"/>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43000" y="857250"/>
            <a:ext cx="8001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2"/>
          <p:cNvSpPr>
            <a:spLocks noGrp="1" noChangeArrowheads="1"/>
          </p:cNvSpPr>
          <p:nvPr>
            <p:ph type="title"/>
          </p:nvPr>
        </p:nvSpPr>
        <p:spPr>
          <a:xfrm>
            <a:off x="1371600" y="76200"/>
            <a:ext cx="7772400" cy="685800"/>
          </a:xfrm>
        </p:spPr>
        <p:txBody>
          <a:bodyPr anchor="t"/>
          <a:lstStyle/>
          <a:p>
            <a:pPr>
              <a:defRPr/>
            </a:pPr>
            <a:r>
              <a:rPr lang="en-GB" sz="3200" dirty="0" smtClean="0">
                <a:solidFill>
                  <a:srgbClr val="4D4D4D"/>
                </a:solidFill>
                <a:latin typeface="Arial"/>
                <a:cs typeface="Arial"/>
              </a:rPr>
              <a:t>We have tools – but no magic bullets!</a:t>
            </a:r>
          </a:p>
        </p:txBody>
      </p:sp>
    </p:spTree>
    <p:extLst>
      <p:ext uri="{BB962C8B-B14F-4D97-AF65-F5344CB8AC3E}">
        <p14:creationId xmlns:p14="http://schemas.microsoft.com/office/powerpoint/2010/main" val="9480412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057400"/>
            <a:ext cx="7086600" cy="3459163"/>
          </a:xfrm>
        </p:spPr>
        <p:txBody>
          <a:bodyPr/>
          <a:lstStyle/>
          <a:p>
            <a:pPr eaLnBrk="1" hangingPunct="1">
              <a:defRPr/>
            </a:pPr>
            <a:endParaRPr lang="en-US" dirty="0">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2"/>
          <p:cNvSpPr txBox="1">
            <a:spLocks/>
          </p:cNvSpPr>
          <p:nvPr/>
        </p:nvSpPr>
        <p:spPr bwMode="auto">
          <a:xfrm>
            <a:off x="914400" y="1524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US" sz="3200" dirty="0" smtClean="0">
                <a:solidFill>
                  <a:schemeClr val="tx1">
                    <a:lumMod val="75000"/>
                    <a:lumOff val="25000"/>
                  </a:schemeClr>
                </a:solidFill>
              </a:rPr>
              <a:t>Things they say about change</a:t>
            </a:r>
            <a:endParaRPr lang="en-US" sz="3200" dirty="0">
              <a:solidFill>
                <a:schemeClr val="tx1">
                  <a:lumMod val="75000"/>
                  <a:lumOff val="25000"/>
                </a:schemeClr>
              </a:solidFill>
            </a:endParaRPr>
          </a:p>
        </p:txBody>
      </p:sp>
      <p:sp>
        <p:nvSpPr>
          <p:cNvPr id="4" name="Right Arrow 3"/>
          <p:cNvSpPr/>
          <p:nvPr/>
        </p:nvSpPr>
        <p:spPr>
          <a:xfrm>
            <a:off x="5257800" y="19050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Planned</a:t>
            </a:r>
            <a:endParaRPr lang="en-US" sz="2400" dirty="0"/>
          </a:p>
        </p:txBody>
      </p:sp>
      <p:sp>
        <p:nvSpPr>
          <p:cNvPr id="6" name="Left Arrow 5"/>
          <p:cNvSpPr/>
          <p:nvPr/>
        </p:nvSpPr>
        <p:spPr>
          <a:xfrm>
            <a:off x="1524000" y="19050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Emergent</a:t>
            </a:r>
            <a:endParaRPr lang="en-US" sz="2400" dirty="0"/>
          </a:p>
        </p:txBody>
      </p:sp>
      <p:sp>
        <p:nvSpPr>
          <p:cNvPr id="10" name="Right Arrow 9"/>
          <p:cNvSpPr/>
          <p:nvPr/>
        </p:nvSpPr>
        <p:spPr>
          <a:xfrm>
            <a:off x="5257800" y="8382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Transactional</a:t>
            </a:r>
            <a:endParaRPr lang="en-US" sz="2400" dirty="0"/>
          </a:p>
        </p:txBody>
      </p:sp>
      <p:sp>
        <p:nvSpPr>
          <p:cNvPr id="11" name="Left Arrow 10"/>
          <p:cNvSpPr/>
          <p:nvPr/>
        </p:nvSpPr>
        <p:spPr>
          <a:xfrm>
            <a:off x="1524000" y="8382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Transformational</a:t>
            </a:r>
            <a:endParaRPr lang="en-US" sz="2400" dirty="0"/>
          </a:p>
        </p:txBody>
      </p:sp>
      <p:sp>
        <p:nvSpPr>
          <p:cNvPr id="12" name="Right Arrow 11"/>
          <p:cNvSpPr/>
          <p:nvPr/>
        </p:nvSpPr>
        <p:spPr>
          <a:xfrm>
            <a:off x="5257800" y="29718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Extrinsic motivation</a:t>
            </a:r>
            <a:endParaRPr lang="en-US" sz="2400" dirty="0"/>
          </a:p>
        </p:txBody>
      </p:sp>
      <p:sp>
        <p:nvSpPr>
          <p:cNvPr id="13" name="Left Arrow 12"/>
          <p:cNvSpPr/>
          <p:nvPr/>
        </p:nvSpPr>
        <p:spPr>
          <a:xfrm>
            <a:off x="1524000" y="29718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Intrinsic motivation</a:t>
            </a:r>
            <a:endParaRPr lang="en-US" sz="2400" dirty="0"/>
          </a:p>
        </p:txBody>
      </p:sp>
      <p:sp>
        <p:nvSpPr>
          <p:cNvPr id="14" name="Right Arrow 13"/>
          <p:cNvSpPr/>
          <p:nvPr/>
        </p:nvSpPr>
        <p:spPr>
          <a:xfrm>
            <a:off x="5257800" y="41148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Push</a:t>
            </a:r>
            <a:endParaRPr lang="en-US" sz="2400" dirty="0"/>
          </a:p>
        </p:txBody>
      </p:sp>
      <p:sp>
        <p:nvSpPr>
          <p:cNvPr id="15" name="Left Arrow 14"/>
          <p:cNvSpPr/>
          <p:nvPr/>
        </p:nvSpPr>
        <p:spPr>
          <a:xfrm>
            <a:off x="1524000" y="41148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Pull</a:t>
            </a:r>
            <a:endParaRPr lang="en-US" sz="2400" dirty="0"/>
          </a:p>
        </p:txBody>
      </p:sp>
      <p:sp>
        <p:nvSpPr>
          <p:cNvPr id="16" name="Right Arrow 15"/>
          <p:cNvSpPr/>
          <p:nvPr/>
        </p:nvSpPr>
        <p:spPr>
          <a:xfrm>
            <a:off x="5257800" y="52578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Hard systems</a:t>
            </a:r>
            <a:endParaRPr lang="en-US" sz="2400" dirty="0"/>
          </a:p>
        </p:txBody>
      </p:sp>
      <p:sp>
        <p:nvSpPr>
          <p:cNvPr id="17" name="Left Arrow 16"/>
          <p:cNvSpPr/>
          <p:nvPr/>
        </p:nvSpPr>
        <p:spPr>
          <a:xfrm>
            <a:off x="1524000" y="52578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Soft systems</a:t>
            </a:r>
            <a:endParaRPr lang="en-US" sz="2400" dirty="0"/>
          </a:p>
        </p:txBody>
      </p:sp>
    </p:spTree>
    <p:extLst>
      <p:ext uri="{BB962C8B-B14F-4D97-AF65-F5344CB8AC3E}">
        <p14:creationId xmlns:p14="http://schemas.microsoft.com/office/powerpoint/2010/main" val="1676621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Rectangle 2"/>
          <p:cNvSpPr>
            <a:spLocks noGrp="1" noChangeArrowheads="1"/>
          </p:cNvSpPr>
          <p:nvPr>
            <p:ph type="body" idx="1"/>
          </p:nvPr>
        </p:nvSpPr>
        <p:spPr>
          <a:xfrm>
            <a:off x="1371600" y="1447800"/>
            <a:ext cx="7315200" cy="4038600"/>
          </a:xfrm>
        </p:spPr>
        <p:txBody>
          <a:bodyPr/>
          <a:lstStyle/>
          <a:p>
            <a:pPr algn="ctr">
              <a:buFontTx/>
              <a:buNone/>
              <a:defRPr/>
            </a:pPr>
            <a:r>
              <a:rPr lang="en-GB" i="1" dirty="0" smtClean="0">
                <a:solidFill>
                  <a:srgbClr val="00B2AC"/>
                </a:solidFill>
                <a:latin typeface="Arial"/>
                <a:cs typeface="Arial"/>
              </a:rPr>
              <a:t>This </a:t>
            </a:r>
            <a:r>
              <a:rPr lang="ja-JP" altLang="en-GB" i="1" dirty="0" smtClean="0">
                <a:solidFill>
                  <a:srgbClr val="00B2AC"/>
                </a:solidFill>
                <a:latin typeface="Arial"/>
                <a:cs typeface="Arial"/>
              </a:rPr>
              <a:t>‘</a:t>
            </a:r>
            <a:r>
              <a:rPr lang="en-GB" i="1" dirty="0" err="1" smtClean="0">
                <a:solidFill>
                  <a:srgbClr val="00B2AC"/>
                </a:solidFill>
                <a:latin typeface="Arial"/>
                <a:cs typeface="Arial"/>
              </a:rPr>
              <a:t>handout</a:t>
            </a:r>
            <a:r>
              <a:rPr lang="ja-JP" altLang="en-GB" i="1" dirty="0" smtClean="0">
                <a:solidFill>
                  <a:srgbClr val="00B2AC"/>
                </a:solidFill>
                <a:latin typeface="Arial"/>
                <a:cs typeface="Arial"/>
              </a:rPr>
              <a:t>’</a:t>
            </a:r>
            <a:r>
              <a:rPr lang="en-GB" i="1" dirty="0" smtClean="0">
                <a:solidFill>
                  <a:srgbClr val="00B2AC"/>
                </a:solidFill>
                <a:latin typeface="Arial"/>
                <a:cs typeface="Arial"/>
              </a:rPr>
              <a:t> contains a selection of the slides used in this workshop.  After the workshop we will send e-mail you a link from which you can download an electronic copy of all of the slides.</a:t>
            </a:r>
          </a:p>
          <a:p>
            <a:pPr algn="ctr">
              <a:buFontTx/>
              <a:buNone/>
              <a:defRPr/>
            </a:pPr>
            <a:endParaRPr lang="en-GB" dirty="0" smtClean="0">
              <a:latin typeface="Arial"/>
              <a:cs typeface="Arial"/>
            </a:endParaRPr>
          </a:p>
          <a:p>
            <a:pPr algn="ctr">
              <a:buFontTx/>
              <a:buNone/>
              <a:defRPr/>
            </a:pPr>
            <a:r>
              <a:rPr lang="en-GB" dirty="0" smtClean="0">
                <a:latin typeface="Arial"/>
                <a:cs typeface="Arial"/>
              </a:rPr>
              <a:t> </a:t>
            </a:r>
          </a:p>
        </p:txBody>
      </p:sp>
    </p:spTree>
    <p:extLst>
      <p:ext uri="{BB962C8B-B14F-4D97-AF65-F5344CB8AC3E}">
        <p14:creationId xmlns:p14="http://schemas.microsoft.com/office/powerpoint/2010/main" val="19633165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219200" y="304800"/>
            <a:ext cx="7467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b="1" dirty="0" smtClean="0">
                <a:solidFill>
                  <a:srgbClr val="4D4D4D"/>
                </a:solidFill>
              </a:rPr>
              <a:t>As a group:</a:t>
            </a:r>
          </a:p>
          <a:p>
            <a:pPr>
              <a:defRPr/>
            </a:pPr>
            <a:r>
              <a:rPr lang="en-GB" sz="2200" dirty="0" smtClean="0">
                <a:solidFill>
                  <a:srgbClr val="00B2AC"/>
                </a:solidFill>
                <a:latin typeface="Arial"/>
                <a:cs typeface="Arial"/>
              </a:rPr>
              <a:t>What are your thoughts about </a:t>
            </a:r>
            <a:r>
              <a:rPr lang="en-GB" altLang="ja-JP" sz="2200" dirty="0" smtClean="0">
                <a:solidFill>
                  <a:srgbClr val="00B2AC"/>
                </a:solidFill>
                <a:latin typeface="Arial"/>
                <a:cs typeface="Arial"/>
              </a:rPr>
              <a:t>these five ‘categorisations’ of change</a:t>
            </a:r>
            <a:r>
              <a:rPr lang="en-GB" sz="2200" dirty="0" smtClean="0">
                <a:solidFill>
                  <a:srgbClr val="00B2AC"/>
                </a:solidFill>
                <a:latin typeface="Arial"/>
                <a:cs typeface="Arial"/>
              </a:rPr>
              <a:t>?</a:t>
            </a:r>
          </a:p>
          <a:p>
            <a:pPr>
              <a:defRPr/>
            </a:pPr>
            <a:r>
              <a:rPr lang="en-GB" sz="2200" dirty="0" smtClean="0">
                <a:solidFill>
                  <a:srgbClr val="5B4295"/>
                </a:solidFill>
                <a:latin typeface="Arial"/>
                <a:cs typeface="Arial"/>
              </a:rPr>
              <a:t>I’ll ask each group to focus on one categorisation in particular, and lead discussion on it in a few minutes…  but also think about the others</a:t>
            </a:r>
          </a:p>
          <a:p>
            <a:pPr>
              <a:defRPr/>
            </a:pPr>
            <a:r>
              <a:rPr lang="en-GB" sz="2200" dirty="0" smtClean="0">
                <a:solidFill>
                  <a:srgbClr val="00B2AC"/>
                </a:solidFill>
                <a:latin typeface="Arial"/>
                <a:cs typeface="Arial"/>
              </a:rPr>
              <a:t>Is there a dominant fit in your organisation, in terms of where ‘change’ is positioned within these categories?  Are there sub cultures within the organisation? Different types of changes?</a:t>
            </a:r>
          </a:p>
          <a:p>
            <a:pPr>
              <a:defRPr/>
            </a:pPr>
            <a:r>
              <a:rPr lang="en-GB" sz="2200" dirty="0" smtClean="0">
                <a:solidFill>
                  <a:schemeClr val="accent2"/>
                </a:solidFill>
                <a:latin typeface="Arial"/>
                <a:cs typeface="Arial"/>
              </a:rPr>
              <a:t>What works well/not so well in your experience?</a:t>
            </a:r>
            <a:endParaRPr lang="en-GB" sz="2200" b="1" dirty="0" smtClean="0">
              <a:solidFill>
                <a:schemeClr val="accent2"/>
              </a:solidFill>
              <a:latin typeface="Arial"/>
              <a:cs typeface="Arial"/>
            </a:endParaRPr>
          </a:p>
          <a:p>
            <a:pPr>
              <a:defRPr/>
            </a:pPr>
            <a:endParaRPr lang="en-GB" sz="2800" b="1" dirty="0" smtClean="0">
              <a:solidFill>
                <a:schemeClr val="accent2"/>
              </a:solidFill>
            </a:endParaRPr>
          </a:p>
        </p:txBody>
      </p:sp>
      <p:pic>
        <p:nvPicPr>
          <p:cNvPr id="10" name="Picture 7"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Screen Shot 2014-02-28 at 16.56.51.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29000" y="4597200"/>
            <a:ext cx="2971800" cy="2184600"/>
          </a:xfrm>
          <a:prstGeom prst="rect">
            <a:avLst/>
          </a:prstGeom>
        </p:spPr>
      </p:pic>
    </p:spTree>
    <p:extLst>
      <p:ext uri="{BB962C8B-B14F-4D97-AF65-F5344CB8AC3E}">
        <p14:creationId xmlns:p14="http://schemas.microsoft.com/office/powerpoint/2010/main" val="122185086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1295400" y="2514600"/>
            <a:ext cx="3733800" cy="28194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GB" sz="1800" dirty="0">
                <a:solidFill>
                  <a:srgbClr val="5B4295"/>
                </a:solidFill>
                <a:latin typeface="Arial"/>
                <a:cs typeface="Arial"/>
              </a:rPr>
              <a:t>m</a:t>
            </a:r>
            <a:r>
              <a:rPr lang="en-GB" sz="1800" dirty="0" smtClean="0">
                <a:solidFill>
                  <a:srgbClr val="5B4295"/>
                </a:solidFill>
                <a:latin typeface="Arial"/>
                <a:cs typeface="Arial"/>
              </a:rPr>
              <a:t>ajor, strategic changes</a:t>
            </a:r>
          </a:p>
          <a:p>
            <a:r>
              <a:rPr lang="en-GB" sz="1800" dirty="0">
                <a:solidFill>
                  <a:srgbClr val="5B4295"/>
                </a:solidFill>
                <a:latin typeface="Arial"/>
                <a:cs typeface="Arial"/>
              </a:rPr>
              <a:t>d</a:t>
            </a:r>
            <a:r>
              <a:rPr lang="en-GB" sz="1800" dirty="0" smtClean="0">
                <a:solidFill>
                  <a:srgbClr val="5B4295"/>
                </a:solidFill>
                <a:latin typeface="Arial"/>
                <a:cs typeface="Arial"/>
              </a:rPr>
              <a:t>riven by need to align shape &amp; functioning of organisation with its strategic intent</a:t>
            </a:r>
          </a:p>
          <a:p>
            <a:r>
              <a:rPr lang="en-GB" sz="1800" dirty="0">
                <a:solidFill>
                  <a:srgbClr val="5B4295"/>
                </a:solidFill>
                <a:latin typeface="Arial"/>
                <a:cs typeface="Arial"/>
              </a:rPr>
              <a:t>a</a:t>
            </a:r>
            <a:r>
              <a:rPr lang="en-GB" sz="1800" dirty="0" smtClean="0">
                <a:solidFill>
                  <a:srgbClr val="5B4295"/>
                </a:solidFill>
                <a:latin typeface="Arial"/>
                <a:cs typeface="Arial"/>
              </a:rPr>
              <a:t>nd/or by demands of the external environment</a:t>
            </a:r>
          </a:p>
          <a:p>
            <a:r>
              <a:rPr lang="en-GB" sz="1800" dirty="0" smtClean="0">
                <a:solidFill>
                  <a:srgbClr val="5B4295"/>
                </a:solidFill>
                <a:latin typeface="Arial"/>
                <a:cs typeface="Arial"/>
              </a:rPr>
              <a:t>profound</a:t>
            </a:r>
            <a:r>
              <a:rPr lang="en-GB" sz="1800" dirty="0">
                <a:solidFill>
                  <a:srgbClr val="5B4295"/>
                </a:solidFill>
                <a:latin typeface="Arial"/>
                <a:cs typeface="Arial"/>
              </a:rPr>
              <a:t>, transformative </a:t>
            </a:r>
            <a:r>
              <a:rPr lang="en-GB" sz="1800" dirty="0" smtClean="0">
                <a:solidFill>
                  <a:srgbClr val="5B4295"/>
                </a:solidFill>
                <a:latin typeface="Arial"/>
                <a:cs typeface="Arial"/>
              </a:rPr>
              <a:t>change requires a formal change model – orchestrated approach addressing both mechanics of the change and human/cultural aspects.</a:t>
            </a:r>
            <a:endParaRPr lang="en-GB" sz="1800" dirty="0">
              <a:solidFill>
                <a:srgbClr val="5B4295"/>
              </a:solidFill>
              <a:latin typeface="Arial"/>
              <a:cs typeface="Arial"/>
            </a:endParaRPr>
          </a:p>
          <a:p>
            <a:endParaRPr lang="en-GB" sz="1800" dirty="0" smtClean="0">
              <a:solidFill>
                <a:srgbClr val="00B2AC"/>
              </a:solidFill>
              <a:latin typeface="Arial"/>
              <a:cs typeface="Arial"/>
            </a:endParaRPr>
          </a:p>
          <a:p>
            <a:endParaRPr lang="en-GB" sz="1800" dirty="0" smtClean="0">
              <a:solidFill>
                <a:srgbClr val="00B2AC"/>
              </a:solidFill>
              <a:latin typeface="Arial"/>
              <a:cs typeface="Arial"/>
            </a:endParaRPr>
          </a:p>
          <a:p>
            <a:pPr marL="0" indent="0">
              <a:buNone/>
            </a:pPr>
            <a:endParaRPr lang="en-GB" sz="1800" dirty="0">
              <a:solidFill>
                <a:srgbClr val="00B2AC"/>
              </a:solidFill>
              <a:latin typeface="Arial"/>
              <a:cs typeface="Arial"/>
            </a:endParaRPr>
          </a:p>
        </p:txBody>
      </p:sp>
      <p:sp>
        <p:nvSpPr>
          <p:cNvPr id="9" name="Rectangle 2"/>
          <p:cNvSpPr txBox="1">
            <a:spLocks noChangeArrowheads="1"/>
          </p:cNvSpPr>
          <p:nvPr/>
        </p:nvSpPr>
        <p:spPr bwMode="auto">
          <a:xfrm>
            <a:off x="1524000" y="152400"/>
            <a:ext cx="7467600" cy="16002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r>
              <a:rPr lang="en-US" sz="1800" dirty="0" smtClean="0">
                <a:solidFill>
                  <a:srgbClr val="00B2AC"/>
                </a:solidFill>
              </a:rPr>
              <a:t>“Some changes are more severe and challenging than others in their effects on the organisation and on employees.  Managing change requires you to recognise the type of change you face, then it is easier to decide how to tackle it.” </a:t>
            </a:r>
            <a:r>
              <a:rPr lang="en-US" sz="1200" dirty="0" err="1">
                <a:solidFill>
                  <a:srgbClr val="4D4D4D"/>
                </a:solidFill>
              </a:rPr>
              <a:t>Mee</a:t>
            </a:r>
            <a:r>
              <a:rPr lang="en-US" sz="1200" dirty="0">
                <a:solidFill>
                  <a:srgbClr val="4D4D4D"/>
                </a:solidFill>
              </a:rPr>
              <a:t>-Yan Cheung-Judge &amp; Linda </a:t>
            </a:r>
            <a:r>
              <a:rPr lang="en-US" sz="1200" dirty="0" err="1">
                <a:solidFill>
                  <a:srgbClr val="4D4D4D"/>
                </a:solidFill>
              </a:rPr>
              <a:t>Holbeche</a:t>
            </a:r>
            <a:endParaRPr lang="en-GB" sz="1200" dirty="0">
              <a:solidFill>
                <a:srgbClr val="00B2AC"/>
              </a:solidFill>
              <a:latin typeface="Times New Roman" charset="0"/>
            </a:endParaRPr>
          </a:p>
          <a:p>
            <a:pPr marL="0" indent="0">
              <a:buNone/>
              <a:defRPr/>
            </a:pPr>
            <a:endParaRPr lang="en-US" sz="1800" dirty="0" smtClean="0">
              <a:solidFill>
                <a:srgbClr val="00B2AC"/>
              </a:solidFill>
            </a:endParaRPr>
          </a:p>
        </p:txBody>
      </p:sp>
      <p:sp>
        <p:nvSpPr>
          <p:cNvPr id="10" name="Rectangle 2"/>
          <p:cNvSpPr txBox="1">
            <a:spLocks noChangeArrowheads="1"/>
          </p:cNvSpPr>
          <p:nvPr/>
        </p:nvSpPr>
        <p:spPr bwMode="auto">
          <a:xfrm>
            <a:off x="1143000" y="6248400"/>
            <a:ext cx="7924800" cy="4572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r>
              <a:rPr lang="en-US" sz="1000" dirty="0" smtClean="0">
                <a:solidFill>
                  <a:srgbClr val="4D4D4D"/>
                </a:solidFill>
              </a:rPr>
              <a:t>Sources: Cheung-</a:t>
            </a:r>
            <a:r>
              <a:rPr lang="en-US" sz="1000" dirty="0" err="1" smtClean="0">
                <a:solidFill>
                  <a:srgbClr val="4D4D4D"/>
                </a:solidFill>
              </a:rPr>
              <a:t>Judge,M</a:t>
            </a:r>
            <a:r>
              <a:rPr lang="en-US" sz="1000" dirty="0" smtClean="0">
                <a:solidFill>
                  <a:srgbClr val="4D4D4D"/>
                </a:solidFill>
              </a:rPr>
              <a:t> &amp; </a:t>
            </a:r>
            <a:r>
              <a:rPr lang="en-US" sz="1000" dirty="0" err="1" smtClean="0">
                <a:solidFill>
                  <a:srgbClr val="4D4D4D"/>
                </a:solidFill>
              </a:rPr>
              <a:t>Holbeche,L</a:t>
            </a:r>
            <a:r>
              <a:rPr lang="en-US" sz="1000" dirty="0" smtClean="0">
                <a:solidFill>
                  <a:srgbClr val="4D4D4D"/>
                </a:solidFill>
              </a:rPr>
              <a:t> (2011). </a:t>
            </a:r>
            <a:r>
              <a:rPr lang="en-US" sz="1000" i="1" dirty="0" smtClean="0">
                <a:solidFill>
                  <a:srgbClr val="4D4D4D"/>
                </a:solidFill>
              </a:rPr>
              <a:t>Organization Development: A practitioner’s guide for OD and HR</a:t>
            </a:r>
            <a:r>
              <a:rPr lang="en-US" sz="1000" dirty="0" smtClean="0">
                <a:solidFill>
                  <a:srgbClr val="4D4D4D"/>
                </a:solidFill>
              </a:rPr>
              <a:t>. London: </a:t>
            </a:r>
            <a:r>
              <a:rPr lang="en-US" sz="1000" dirty="0" err="1" smtClean="0">
                <a:solidFill>
                  <a:srgbClr val="4D4D4D"/>
                </a:solidFill>
              </a:rPr>
              <a:t>Kogan</a:t>
            </a:r>
            <a:r>
              <a:rPr lang="en-US" sz="1000" dirty="0" smtClean="0">
                <a:solidFill>
                  <a:srgbClr val="4D4D4D"/>
                </a:solidFill>
              </a:rPr>
              <a:t> Page.</a:t>
            </a:r>
          </a:p>
          <a:p>
            <a:pPr marL="0" indent="0">
              <a:buNone/>
              <a:defRPr/>
            </a:pPr>
            <a:r>
              <a:rPr lang="en-US" sz="1000" dirty="0" err="1">
                <a:solidFill>
                  <a:srgbClr val="4D4D4D"/>
                </a:solidFill>
              </a:rPr>
              <a:t>Pellettiere</a:t>
            </a:r>
            <a:r>
              <a:rPr lang="en-US" sz="1000" dirty="0">
                <a:solidFill>
                  <a:srgbClr val="4D4D4D"/>
                </a:solidFill>
              </a:rPr>
              <a:t>, V. (2006). “Organization Self Assessment to Determine the Readiness and Risk for a Planned Change”. Organization Development Journal, 24(4), pp. 38-43). </a:t>
            </a:r>
            <a:endParaRPr lang="en-GB" sz="1000" b="1" dirty="0">
              <a:solidFill>
                <a:srgbClr val="4D4D4D"/>
              </a:solidFill>
            </a:endParaRPr>
          </a:p>
          <a:p>
            <a:pPr marL="0" indent="0">
              <a:buNone/>
              <a:defRPr/>
            </a:pPr>
            <a:endParaRPr lang="en-US" sz="1000" dirty="0">
              <a:solidFill>
                <a:srgbClr val="4D4D4D"/>
              </a:solidFill>
            </a:endParaRPr>
          </a:p>
          <a:p>
            <a:pPr>
              <a:buFontTx/>
              <a:buNone/>
              <a:defRPr/>
            </a:pPr>
            <a:endParaRPr lang="en-GB" sz="1000" dirty="0">
              <a:solidFill>
                <a:srgbClr val="00B2AC"/>
              </a:solidFill>
              <a:latin typeface="Times New Roman" charset="0"/>
            </a:endParaRPr>
          </a:p>
        </p:txBody>
      </p:sp>
      <p:sp>
        <p:nvSpPr>
          <p:cNvPr id="13" name="Rectangle 2"/>
          <p:cNvSpPr txBox="1">
            <a:spLocks noChangeArrowheads="1"/>
          </p:cNvSpPr>
          <p:nvPr/>
        </p:nvSpPr>
        <p:spPr bwMode="auto">
          <a:xfrm>
            <a:off x="4953000" y="2514600"/>
            <a:ext cx="3886200" cy="30194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US" sz="1800" dirty="0">
                <a:solidFill>
                  <a:srgbClr val="4D4D4D"/>
                </a:solidFill>
                <a:latin typeface="Arial"/>
                <a:cs typeface="Arial"/>
              </a:rPr>
              <a:t>s</a:t>
            </a:r>
            <a:r>
              <a:rPr lang="en-US" sz="1800" dirty="0" smtClean="0">
                <a:solidFill>
                  <a:srgbClr val="4D4D4D"/>
                </a:solidFill>
                <a:latin typeface="Arial"/>
                <a:cs typeface="Arial"/>
              </a:rPr>
              <a:t>maller-scale changes</a:t>
            </a:r>
          </a:p>
          <a:p>
            <a:pPr>
              <a:defRPr/>
            </a:pPr>
            <a:r>
              <a:rPr lang="en-US" sz="1800" dirty="0" smtClean="0">
                <a:solidFill>
                  <a:srgbClr val="4D4D4D"/>
                </a:solidFill>
                <a:latin typeface="Arial"/>
                <a:cs typeface="Arial"/>
              </a:rPr>
              <a:t>fundamental </a:t>
            </a:r>
            <a:r>
              <a:rPr lang="en-US" sz="1800" dirty="0">
                <a:solidFill>
                  <a:srgbClr val="4D4D4D"/>
                </a:solidFill>
                <a:latin typeface="Arial"/>
                <a:cs typeface="Arial"/>
              </a:rPr>
              <a:t>nature of </a:t>
            </a:r>
            <a:r>
              <a:rPr lang="en-US" sz="1800" dirty="0" smtClean="0">
                <a:solidFill>
                  <a:srgbClr val="4D4D4D"/>
                </a:solidFill>
                <a:latin typeface="Arial"/>
                <a:cs typeface="Arial"/>
              </a:rPr>
              <a:t>the organisation </a:t>
            </a:r>
            <a:r>
              <a:rPr lang="en-US" sz="1800" dirty="0">
                <a:solidFill>
                  <a:srgbClr val="4D4D4D"/>
                </a:solidFill>
                <a:latin typeface="Arial"/>
                <a:cs typeface="Arial"/>
              </a:rPr>
              <a:t>remains </a:t>
            </a:r>
            <a:r>
              <a:rPr lang="en-US" sz="1800" dirty="0" smtClean="0">
                <a:solidFill>
                  <a:srgbClr val="4D4D4D"/>
                </a:solidFill>
                <a:latin typeface="Arial"/>
                <a:cs typeface="Arial"/>
              </a:rPr>
              <a:t>unchanged</a:t>
            </a:r>
          </a:p>
          <a:p>
            <a:pPr>
              <a:defRPr/>
            </a:pPr>
            <a:r>
              <a:rPr lang="en-US" sz="1800" dirty="0" smtClean="0">
                <a:solidFill>
                  <a:srgbClr val="4D4D4D"/>
                </a:solidFill>
                <a:latin typeface="Arial"/>
                <a:cs typeface="Arial"/>
              </a:rPr>
              <a:t>relatively simple changes with reasonably predictable outcomes</a:t>
            </a:r>
          </a:p>
          <a:p>
            <a:pPr>
              <a:defRPr/>
            </a:pPr>
            <a:r>
              <a:rPr lang="en-US" sz="1800" dirty="0">
                <a:solidFill>
                  <a:srgbClr val="4D4D4D"/>
                </a:solidFill>
                <a:latin typeface="Arial"/>
                <a:cs typeface="Arial"/>
              </a:rPr>
              <a:t>e</a:t>
            </a:r>
            <a:r>
              <a:rPr lang="en-US" sz="1800" dirty="0" smtClean="0">
                <a:solidFill>
                  <a:srgbClr val="4D4D4D"/>
                </a:solidFill>
                <a:latin typeface="Arial"/>
                <a:cs typeface="Arial"/>
              </a:rPr>
              <a:t>.g. changes to processes, structure, systems</a:t>
            </a:r>
          </a:p>
          <a:p>
            <a:pPr>
              <a:defRPr/>
            </a:pPr>
            <a:r>
              <a:rPr lang="en-US" sz="1800" dirty="0">
                <a:solidFill>
                  <a:srgbClr val="4D4D4D"/>
                </a:solidFill>
                <a:latin typeface="Arial"/>
                <a:cs typeface="Arial"/>
              </a:rPr>
              <a:t>t</a:t>
            </a:r>
            <a:r>
              <a:rPr lang="en-US" sz="1800" dirty="0" smtClean="0">
                <a:solidFill>
                  <a:srgbClr val="4D4D4D"/>
                </a:solidFill>
                <a:latin typeface="Arial"/>
                <a:cs typeface="Arial"/>
              </a:rPr>
              <a:t>ends to be aimed at achieving </a:t>
            </a:r>
            <a:r>
              <a:rPr lang="en-US" sz="1800" dirty="0" err="1" smtClean="0">
                <a:solidFill>
                  <a:srgbClr val="4D4D4D"/>
                </a:solidFill>
                <a:latin typeface="Arial"/>
                <a:cs typeface="Arial"/>
              </a:rPr>
              <a:t>establishd</a:t>
            </a:r>
            <a:r>
              <a:rPr lang="en-US" sz="1800" dirty="0" smtClean="0">
                <a:solidFill>
                  <a:srgbClr val="4D4D4D"/>
                </a:solidFill>
                <a:latin typeface="Arial"/>
                <a:cs typeface="Arial"/>
              </a:rPr>
              <a:t> </a:t>
            </a:r>
            <a:r>
              <a:rPr lang="en-US" sz="1800" dirty="0" err="1" smtClean="0">
                <a:solidFill>
                  <a:srgbClr val="4D4D4D"/>
                </a:solidFill>
                <a:latin typeface="Arial"/>
                <a:cs typeface="Arial"/>
              </a:rPr>
              <a:t>goald</a:t>
            </a:r>
            <a:r>
              <a:rPr lang="en-US" sz="1800" dirty="0" smtClean="0">
                <a:solidFill>
                  <a:srgbClr val="4D4D4D"/>
                </a:solidFill>
                <a:latin typeface="Arial"/>
                <a:cs typeface="Arial"/>
              </a:rPr>
              <a:t> in new, better ways</a:t>
            </a:r>
          </a:p>
          <a:p>
            <a:pPr>
              <a:defRPr/>
            </a:pPr>
            <a:endParaRPr lang="en-US" sz="1800" dirty="0">
              <a:solidFill>
                <a:srgbClr val="4D4D4D"/>
              </a:solidFill>
              <a:latin typeface="Arial"/>
              <a:cs typeface="Arial"/>
            </a:endParaRPr>
          </a:p>
          <a:p>
            <a:pPr>
              <a:buFontTx/>
              <a:buNone/>
              <a:defRPr/>
            </a:pPr>
            <a:endParaRPr lang="en-GB" sz="1800" dirty="0">
              <a:latin typeface="Arial"/>
              <a:cs typeface="Arial"/>
            </a:endParaRPr>
          </a:p>
        </p:txBody>
      </p:sp>
      <p:sp>
        <p:nvSpPr>
          <p:cNvPr id="14" name="Right Arrow 13"/>
          <p:cNvSpPr/>
          <p:nvPr/>
        </p:nvSpPr>
        <p:spPr>
          <a:xfrm>
            <a:off x="5257800" y="13716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Transactional</a:t>
            </a:r>
            <a:endParaRPr lang="en-US" sz="2400" dirty="0"/>
          </a:p>
        </p:txBody>
      </p:sp>
      <p:sp>
        <p:nvSpPr>
          <p:cNvPr id="15" name="Left Arrow 14"/>
          <p:cNvSpPr/>
          <p:nvPr/>
        </p:nvSpPr>
        <p:spPr>
          <a:xfrm>
            <a:off x="1524000" y="13716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Transformational</a:t>
            </a:r>
            <a:endParaRPr lang="en-US" sz="2400" dirty="0"/>
          </a:p>
        </p:txBody>
      </p:sp>
    </p:spTree>
    <p:extLst>
      <p:ext uri="{BB962C8B-B14F-4D97-AF65-F5344CB8AC3E}">
        <p14:creationId xmlns:p14="http://schemas.microsoft.com/office/powerpoint/2010/main" val="16766214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ight Arrow 4"/>
          <p:cNvSpPr/>
          <p:nvPr/>
        </p:nvSpPr>
        <p:spPr>
          <a:xfrm>
            <a:off x="5257800" y="3048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Transactional</a:t>
            </a:r>
            <a:endParaRPr lang="en-US" sz="2400" dirty="0"/>
          </a:p>
        </p:txBody>
      </p:sp>
      <p:sp>
        <p:nvSpPr>
          <p:cNvPr id="6" name="Left Arrow 5"/>
          <p:cNvSpPr/>
          <p:nvPr/>
        </p:nvSpPr>
        <p:spPr>
          <a:xfrm>
            <a:off x="1524000" y="3048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Transformational</a:t>
            </a:r>
            <a:endParaRPr lang="en-US" sz="2400" dirty="0"/>
          </a:p>
        </p:txBody>
      </p:sp>
      <p:sp>
        <p:nvSpPr>
          <p:cNvPr id="8" name="Rectangle 2"/>
          <p:cNvSpPr txBox="1">
            <a:spLocks noChangeArrowheads="1"/>
          </p:cNvSpPr>
          <p:nvPr/>
        </p:nvSpPr>
        <p:spPr bwMode="auto">
          <a:xfrm>
            <a:off x="1600200" y="2133600"/>
            <a:ext cx="7467600" cy="16002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r>
              <a:rPr lang="en-US" sz="2400" i="1" dirty="0" smtClean="0">
                <a:solidFill>
                  <a:srgbClr val="00B2AC"/>
                </a:solidFill>
                <a:latin typeface="Arial"/>
                <a:cs typeface="Arial"/>
              </a:rPr>
              <a:t>“The challenge many strategic leaders face [when attempting transformational change] is that it is NOT enough to change strategies, structures and systems, unless the thinking that produced those strategies, structures and systems also changes.” </a:t>
            </a:r>
          </a:p>
          <a:p>
            <a:pPr marL="0" indent="0">
              <a:buNone/>
              <a:defRPr/>
            </a:pPr>
            <a:endParaRPr lang="en-US" sz="1200" dirty="0">
              <a:solidFill>
                <a:srgbClr val="00B2AC"/>
              </a:solidFill>
              <a:latin typeface="Arial"/>
              <a:cs typeface="Arial"/>
            </a:endParaRPr>
          </a:p>
          <a:p>
            <a:pPr marL="0" indent="0" algn="r">
              <a:buNone/>
              <a:defRPr/>
            </a:pPr>
            <a:r>
              <a:rPr lang="en-US" sz="1400" dirty="0" err="1" smtClean="0">
                <a:solidFill>
                  <a:srgbClr val="4D4D4D"/>
                </a:solidFill>
                <a:latin typeface="Arial"/>
                <a:cs typeface="Arial"/>
              </a:rPr>
              <a:t>Mee</a:t>
            </a:r>
            <a:r>
              <a:rPr lang="en-US" sz="1400" dirty="0">
                <a:solidFill>
                  <a:srgbClr val="4D4D4D"/>
                </a:solidFill>
                <a:latin typeface="Arial"/>
                <a:cs typeface="Arial"/>
              </a:rPr>
              <a:t>-Yan Cheung-Judge &amp; Linda </a:t>
            </a:r>
            <a:r>
              <a:rPr lang="en-US" sz="1400" dirty="0" err="1">
                <a:solidFill>
                  <a:srgbClr val="4D4D4D"/>
                </a:solidFill>
                <a:latin typeface="Arial"/>
                <a:cs typeface="Arial"/>
              </a:rPr>
              <a:t>Holbeche</a:t>
            </a:r>
            <a:endParaRPr lang="en-GB" sz="1400" dirty="0">
              <a:solidFill>
                <a:srgbClr val="00B2AC"/>
              </a:solidFill>
              <a:latin typeface="Arial"/>
              <a:cs typeface="Arial"/>
            </a:endParaRPr>
          </a:p>
          <a:p>
            <a:pPr marL="0" indent="0">
              <a:buNone/>
              <a:defRPr/>
            </a:pPr>
            <a:endParaRPr lang="en-US" sz="1800" dirty="0" smtClean="0">
              <a:solidFill>
                <a:srgbClr val="00B2AC"/>
              </a:solidFill>
              <a:latin typeface="Arial"/>
              <a:cs typeface="Arial"/>
            </a:endParaRPr>
          </a:p>
        </p:txBody>
      </p:sp>
    </p:spTree>
    <p:extLst>
      <p:ext uri="{BB962C8B-B14F-4D97-AF65-F5344CB8AC3E}">
        <p14:creationId xmlns:p14="http://schemas.microsoft.com/office/powerpoint/2010/main" val="13121498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5105400" y="2514600"/>
            <a:ext cx="3886200" cy="30194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endParaRPr lang="en-GB" sz="2000" b="1" dirty="0" smtClean="0">
              <a:latin typeface="Times New Roman" charset="0"/>
            </a:endParaRPr>
          </a:p>
          <a:p>
            <a:pPr marL="0" indent="0">
              <a:buNone/>
              <a:defRPr/>
            </a:pPr>
            <a:r>
              <a:rPr lang="en-GB" sz="2000" b="1" dirty="0" smtClean="0">
                <a:solidFill>
                  <a:srgbClr val="4D4D4D"/>
                </a:solidFill>
                <a:latin typeface="Arial"/>
                <a:cs typeface="Arial"/>
              </a:rPr>
              <a:t>The ‘planned’ approach </a:t>
            </a:r>
          </a:p>
          <a:p>
            <a:pPr>
              <a:defRPr/>
            </a:pPr>
            <a:r>
              <a:rPr lang="en-GB" sz="2000" dirty="0" smtClean="0">
                <a:solidFill>
                  <a:srgbClr val="5B4295"/>
                </a:solidFill>
                <a:latin typeface="Arial"/>
                <a:cs typeface="Arial"/>
              </a:rPr>
              <a:t>change is a step by step process</a:t>
            </a:r>
            <a:endParaRPr lang="en-GB" sz="2000" b="1" dirty="0" smtClean="0">
              <a:solidFill>
                <a:srgbClr val="5B4295"/>
              </a:solidFill>
              <a:latin typeface="Arial"/>
              <a:cs typeface="Arial"/>
            </a:endParaRPr>
          </a:p>
          <a:p>
            <a:pPr>
              <a:defRPr/>
            </a:pPr>
            <a:r>
              <a:rPr lang="en-GB" sz="2000" dirty="0" smtClean="0">
                <a:solidFill>
                  <a:srgbClr val="5B4295"/>
                </a:solidFill>
                <a:latin typeface="Arial"/>
                <a:cs typeface="Arial"/>
              </a:rPr>
              <a:t>typically initiated top down</a:t>
            </a:r>
            <a:endParaRPr lang="en-GB" sz="2000" b="1" dirty="0" smtClean="0">
              <a:solidFill>
                <a:srgbClr val="5B4295"/>
              </a:solidFill>
              <a:latin typeface="Arial"/>
              <a:cs typeface="Arial"/>
            </a:endParaRPr>
          </a:p>
          <a:p>
            <a:pPr>
              <a:defRPr/>
            </a:pPr>
            <a:r>
              <a:rPr lang="en-GB" sz="2000" dirty="0" smtClean="0">
                <a:solidFill>
                  <a:srgbClr val="5B4295"/>
                </a:solidFill>
                <a:latin typeface="Arial"/>
                <a:cs typeface="Arial"/>
              </a:rPr>
              <a:t>objectives set in advance</a:t>
            </a:r>
          </a:p>
          <a:p>
            <a:pPr>
              <a:defRPr/>
            </a:pPr>
            <a:r>
              <a:rPr lang="en-GB" sz="2000" dirty="0">
                <a:solidFill>
                  <a:srgbClr val="5B4295"/>
                </a:solidFill>
                <a:latin typeface="Arial"/>
                <a:cs typeface="Arial"/>
              </a:rPr>
              <a:t>e</a:t>
            </a:r>
            <a:r>
              <a:rPr lang="en-GB" sz="2000" dirty="0" smtClean="0">
                <a:solidFill>
                  <a:srgbClr val="5B4295"/>
                </a:solidFill>
                <a:latin typeface="Arial"/>
                <a:cs typeface="Arial"/>
              </a:rPr>
              <a:t>mphasis on thorough planning and project control</a:t>
            </a:r>
            <a:endParaRPr lang="en-GB" sz="2000" b="1" dirty="0" smtClean="0">
              <a:solidFill>
                <a:srgbClr val="5B4295"/>
              </a:solidFill>
              <a:latin typeface="Arial"/>
              <a:cs typeface="Arial"/>
            </a:endParaRPr>
          </a:p>
          <a:p>
            <a:pPr>
              <a:defRPr/>
            </a:pPr>
            <a:endParaRPr lang="en-GB" sz="2000" b="1" dirty="0" smtClean="0">
              <a:latin typeface="Times New Roman" charset="0"/>
            </a:endParaRPr>
          </a:p>
          <a:p>
            <a:pPr>
              <a:buFontTx/>
              <a:buNone/>
              <a:defRPr/>
            </a:pPr>
            <a:endParaRPr lang="en-GB" sz="2000" dirty="0">
              <a:latin typeface="Times New Roman" charset="0"/>
            </a:endParaRPr>
          </a:p>
        </p:txBody>
      </p:sp>
      <p:sp>
        <p:nvSpPr>
          <p:cNvPr id="8" name="Right Arrow 7"/>
          <p:cNvSpPr/>
          <p:nvPr/>
        </p:nvSpPr>
        <p:spPr>
          <a:xfrm>
            <a:off x="5257800" y="762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Planned</a:t>
            </a:r>
            <a:endParaRPr lang="en-US" sz="2400" dirty="0"/>
          </a:p>
        </p:txBody>
      </p:sp>
      <p:sp>
        <p:nvSpPr>
          <p:cNvPr id="9" name="Left Arrow 8"/>
          <p:cNvSpPr/>
          <p:nvPr/>
        </p:nvSpPr>
        <p:spPr>
          <a:xfrm>
            <a:off x="1524000" y="762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Emergent</a:t>
            </a:r>
            <a:endParaRPr lang="en-US" sz="2400" dirty="0"/>
          </a:p>
        </p:txBody>
      </p:sp>
      <p:sp>
        <p:nvSpPr>
          <p:cNvPr id="10" name="Rectangle 2"/>
          <p:cNvSpPr txBox="1">
            <a:spLocks noChangeArrowheads="1"/>
          </p:cNvSpPr>
          <p:nvPr/>
        </p:nvSpPr>
        <p:spPr bwMode="auto">
          <a:xfrm>
            <a:off x="1447801" y="2895600"/>
            <a:ext cx="3657599" cy="28194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None/>
              <a:defRPr/>
            </a:pPr>
            <a:r>
              <a:rPr lang="en-GB" sz="2000" b="1" dirty="0" smtClean="0">
                <a:solidFill>
                  <a:srgbClr val="4D4D4D"/>
                </a:solidFill>
                <a:latin typeface="Arial"/>
                <a:cs typeface="Arial"/>
              </a:rPr>
              <a:t>The ‘emergent’ approach</a:t>
            </a:r>
          </a:p>
          <a:p>
            <a:pPr>
              <a:defRPr/>
            </a:pPr>
            <a:r>
              <a:rPr lang="en-GB" sz="2000" dirty="0" smtClean="0">
                <a:solidFill>
                  <a:srgbClr val="00B2AC"/>
                </a:solidFill>
                <a:latin typeface="Arial"/>
                <a:cs typeface="Arial"/>
              </a:rPr>
              <a:t>outcomes cannot be predetermined </a:t>
            </a:r>
          </a:p>
          <a:p>
            <a:pPr>
              <a:defRPr/>
            </a:pPr>
            <a:r>
              <a:rPr lang="en-GB" sz="2000" dirty="0" smtClean="0">
                <a:solidFill>
                  <a:srgbClr val="00B2AC"/>
                </a:solidFill>
                <a:latin typeface="Arial"/>
                <a:cs typeface="Arial"/>
              </a:rPr>
              <a:t>there is no end point</a:t>
            </a:r>
            <a:endParaRPr lang="en-GB" sz="2000" b="1" dirty="0" smtClean="0">
              <a:solidFill>
                <a:srgbClr val="00B2AC"/>
              </a:solidFill>
              <a:latin typeface="Arial"/>
              <a:cs typeface="Arial"/>
            </a:endParaRPr>
          </a:p>
          <a:p>
            <a:pPr>
              <a:defRPr/>
            </a:pPr>
            <a:r>
              <a:rPr lang="en-GB" sz="2000" dirty="0" smtClean="0">
                <a:solidFill>
                  <a:srgbClr val="00B2AC"/>
                </a:solidFill>
                <a:latin typeface="Arial"/>
                <a:cs typeface="Arial"/>
              </a:rPr>
              <a:t>change comes typically 'bottom up</a:t>
            </a:r>
            <a:r>
              <a:rPr lang="ja-JP" altLang="en-GB" sz="2000" dirty="0" smtClean="0">
                <a:solidFill>
                  <a:srgbClr val="00B2AC"/>
                </a:solidFill>
                <a:latin typeface="Arial"/>
                <a:cs typeface="Arial"/>
              </a:rPr>
              <a:t>‘</a:t>
            </a:r>
            <a:endParaRPr lang="en-GB" altLang="ja-JP" sz="2000" dirty="0" smtClean="0">
              <a:solidFill>
                <a:srgbClr val="00B2AC"/>
              </a:solidFill>
              <a:latin typeface="Arial"/>
              <a:cs typeface="Arial"/>
            </a:endParaRPr>
          </a:p>
          <a:p>
            <a:pPr>
              <a:defRPr/>
            </a:pPr>
            <a:r>
              <a:rPr lang="en-GB" sz="2000" dirty="0" smtClean="0">
                <a:solidFill>
                  <a:srgbClr val="00B2AC"/>
                </a:solidFill>
                <a:latin typeface="Arial"/>
                <a:cs typeface="Arial"/>
              </a:rPr>
              <a:t>change can be seen as</a:t>
            </a:r>
            <a:r>
              <a:rPr lang="ja-JP" altLang="en-GB" sz="2000" dirty="0" smtClean="0">
                <a:solidFill>
                  <a:srgbClr val="00B2AC"/>
                </a:solidFill>
                <a:latin typeface="Arial"/>
                <a:cs typeface="Arial"/>
              </a:rPr>
              <a:t>‘</a:t>
            </a:r>
            <a:r>
              <a:rPr lang="en-GB" altLang="ja-JP" sz="2000" dirty="0" smtClean="0">
                <a:solidFill>
                  <a:srgbClr val="00B2AC"/>
                </a:solidFill>
                <a:latin typeface="Arial"/>
                <a:cs typeface="Arial"/>
              </a:rPr>
              <a:t>managed learning</a:t>
            </a:r>
            <a:r>
              <a:rPr lang="ja-JP" altLang="en-GB" sz="2000" dirty="0" smtClean="0">
                <a:solidFill>
                  <a:srgbClr val="00B2AC"/>
                </a:solidFill>
                <a:latin typeface="Arial"/>
                <a:cs typeface="Arial"/>
              </a:rPr>
              <a:t>’</a:t>
            </a:r>
            <a:endParaRPr lang="en-GB" sz="2800" b="1" dirty="0" smtClean="0">
              <a:latin typeface="Times New Roman" charset="0"/>
            </a:endParaRPr>
          </a:p>
          <a:p>
            <a:pPr>
              <a:buFontTx/>
              <a:buNone/>
              <a:defRPr/>
            </a:pPr>
            <a:endParaRPr lang="en-GB" sz="2800" dirty="0">
              <a:latin typeface="Times New Roman" charset="0"/>
            </a:endParaRPr>
          </a:p>
        </p:txBody>
      </p:sp>
      <p:pic>
        <p:nvPicPr>
          <p:cNvPr id="2" name="Picture 1" descr="Project_Planning_Software.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096000" y="914400"/>
            <a:ext cx="1371600" cy="1305932"/>
          </a:xfrm>
          <a:prstGeom prst="rect">
            <a:avLst/>
          </a:prstGeom>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514600" y="1143000"/>
            <a:ext cx="1600200" cy="1024449"/>
          </a:xfrm>
          <a:prstGeom prst="rect">
            <a:avLst/>
          </a:prstGeom>
        </p:spPr>
      </p:pic>
    </p:spTree>
    <p:extLst>
      <p:ext uri="{BB962C8B-B14F-4D97-AF65-F5344CB8AC3E}">
        <p14:creationId xmlns:p14="http://schemas.microsoft.com/office/powerpoint/2010/main" val="42801075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1143000" y="228600"/>
            <a:ext cx="7239000" cy="715963"/>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US" sz="3600" dirty="0">
                <a:solidFill>
                  <a:srgbClr val="4D4D4D"/>
                </a:solidFill>
                <a:latin typeface="Arial"/>
                <a:cs typeface="Arial"/>
              </a:rPr>
              <a:t>Either/or….  or both/and ?</a:t>
            </a:r>
          </a:p>
        </p:txBody>
      </p:sp>
      <p:sp>
        <p:nvSpPr>
          <p:cNvPr id="5" name="Rectangle 3"/>
          <p:cNvSpPr txBox="1">
            <a:spLocks noChangeArrowheads="1"/>
          </p:cNvSpPr>
          <p:nvPr/>
        </p:nvSpPr>
        <p:spPr bwMode="auto">
          <a:xfrm>
            <a:off x="1447800" y="1143000"/>
            <a:ext cx="7391400" cy="45259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buFontTx/>
              <a:buNone/>
              <a:defRPr/>
            </a:pPr>
            <a:r>
              <a:rPr lang="en-GB" dirty="0" smtClean="0">
                <a:solidFill>
                  <a:srgbClr val="1E4649"/>
                </a:solidFill>
                <a:latin typeface="Arial"/>
                <a:cs typeface="Arial"/>
              </a:rPr>
              <a:t>Are both the planned and emergent approaches necessary?</a:t>
            </a:r>
          </a:p>
          <a:p>
            <a:pPr>
              <a:lnSpc>
                <a:spcPct val="90000"/>
              </a:lnSpc>
              <a:defRPr/>
            </a:pPr>
            <a:r>
              <a:rPr lang="en-GB" sz="2400" dirty="0" smtClean="0">
                <a:solidFill>
                  <a:srgbClr val="5B4295"/>
                </a:solidFill>
                <a:latin typeface="Arial"/>
                <a:cs typeface="Arial"/>
              </a:rPr>
              <a:t>plans needed to set direction…. but need to be flexible</a:t>
            </a:r>
          </a:p>
          <a:p>
            <a:pPr>
              <a:lnSpc>
                <a:spcPct val="90000"/>
              </a:lnSpc>
              <a:defRPr/>
            </a:pPr>
            <a:r>
              <a:rPr lang="en-GB" sz="2400" dirty="0" smtClean="0">
                <a:solidFill>
                  <a:srgbClr val="5B4295"/>
                </a:solidFill>
                <a:latin typeface="Arial"/>
                <a:cs typeface="Arial"/>
              </a:rPr>
              <a:t>top down support is needed for bottom up change</a:t>
            </a:r>
          </a:p>
          <a:p>
            <a:pPr>
              <a:lnSpc>
                <a:spcPct val="90000"/>
              </a:lnSpc>
              <a:defRPr/>
            </a:pPr>
            <a:r>
              <a:rPr lang="en-GB" sz="2400" dirty="0" smtClean="0">
                <a:solidFill>
                  <a:srgbClr val="5B4295"/>
                </a:solidFill>
                <a:latin typeface="Arial"/>
                <a:cs typeface="Arial"/>
              </a:rPr>
              <a:t>objectives need to be set and the team should be congratulated when each objective is achieved….. but improvement never ends</a:t>
            </a:r>
          </a:p>
          <a:p>
            <a:pPr>
              <a:lnSpc>
                <a:spcPct val="90000"/>
              </a:lnSpc>
              <a:defRPr/>
            </a:pPr>
            <a:r>
              <a:rPr lang="en-GB" sz="2400" dirty="0" smtClean="0">
                <a:solidFill>
                  <a:srgbClr val="5B4295"/>
                </a:solidFill>
                <a:latin typeface="Arial"/>
                <a:cs typeface="Arial"/>
              </a:rPr>
              <a:t>correct use of improvement tools and techniques should be planned and monitored….. but gaining the commitment of people is vital</a:t>
            </a:r>
            <a:endParaRPr lang="en-GB" sz="2400" dirty="0">
              <a:solidFill>
                <a:srgbClr val="5B4295"/>
              </a:solidFill>
              <a:latin typeface="Arial"/>
              <a:cs typeface="Arial"/>
            </a:endParaRPr>
          </a:p>
        </p:txBody>
      </p:sp>
      <p:grpSp>
        <p:nvGrpSpPr>
          <p:cNvPr id="6" name="Group 4"/>
          <p:cNvGrpSpPr>
            <a:grpSpLocks/>
          </p:cNvGrpSpPr>
          <p:nvPr/>
        </p:nvGrpSpPr>
        <p:grpSpPr bwMode="auto">
          <a:xfrm>
            <a:off x="3648075" y="5486400"/>
            <a:ext cx="2295525" cy="1371600"/>
            <a:chOff x="2032" y="1353"/>
            <a:chExt cx="1494" cy="1006"/>
          </a:xfrm>
        </p:grpSpPr>
        <p:sp>
          <p:nvSpPr>
            <p:cNvPr id="7" name="AutoShape 5"/>
            <p:cNvSpPr>
              <a:spLocks noChangeArrowheads="1"/>
            </p:cNvSpPr>
            <p:nvPr/>
          </p:nvSpPr>
          <p:spPr bwMode="auto">
            <a:xfrm>
              <a:off x="2032" y="1353"/>
              <a:ext cx="1494" cy="1006"/>
            </a:xfrm>
            <a:prstGeom prst="roundRect">
              <a:avLst>
                <a:gd name="adj" fmla="val 34194"/>
              </a:avLst>
            </a:prstGeom>
            <a:solidFill>
              <a:srgbClr val="FFFFE7"/>
            </a:solidFill>
            <a:ln>
              <a:noFill/>
            </a:ln>
            <a:effectLst/>
            <a:extLst>
              <a:ext uri="{91240B29-F687-4F45-9708-019B960494DF}">
                <a14:hiddenLine xmlns:a14="http://schemas.microsoft.com/office/drawing/2010/main" w="9525">
                  <a:solidFill>
                    <a:schemeClr val="accent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8" name="Group 6"/>
            <p:cNvGrpSpPr>
              <a:grpSpLocks/>
            </p:cNvGrpSpPr>
            <p:nvPr/>
          </p:nvGrpSpPr>
          <p:grpSpPr bwMode="auto">
            <a:xfrm>
              <a:off x="2313" y="1557"/>
              <a:ext cx="1044" cy="588"/>
              <a:chOff x="2142" y="1281"/>
              <a:chExt cx="1469" cy="943"/>
            </a:xfrm>
          </p:grpSpPr>
          <p:sp>
            <p:nvSpPr>
              <p:cNvPr id="9" name="Freeform 7"/>
              <p:cNvSpPr>
                <a:spLocks/>
              </p:cNvSpPr>
              <p:nvPr/>
            </p:nvSpPr>
            <p:spPr bwMode="auto">
              <a:xfrm rot="895753">
                <a:off x="2347" y="1373"/>
                <a:ext cx="1052" cy="86"/>
              </a:xfrm>
              <a:custGeom>
                <a:avLst/>
                <a:gdLst>
                  <a:gd name="T0" fmla="*/ 96 w 2588"/>
                  <a:gd name="T1" fmla="*/ 0 h 264"/>
                  <a:gd name="T2" fmla="*/ 102 w 2588"/>
                  <a:gd name="T3" fmla="*/ 0 h 264"/>
                  <a:gd name="T4" fmla="*/ 114 w 2588"/>
                  <a:gd name="T5" fmla="*/ 2 h 264"/>
                  <a:gd name="T6" fmla="*/ 124 w 2588"/>
                  <a:gd name="T7" fmla="*/ 4 h 264"/>
                  <a:gd name="T8" fmla="*/ 134 w 2588"/>
                  <a:gd name="T9" fmla="*/ 5 h 264"/>
                  <a:gd name="T10" fmla="*/ 148 w 2588"/>
                  <a:gd name="T11" fmla="*/ 5 h 264"/>
                  <a:gd name="T12" fmla="*/ 162 w 2588"/>
                  <a:gd name="T13" fmla="*/ 4 h 264"/>
                  <a:gd name="T14" fmla="*/ 172 w 2588"/>
                  <a:gd name="T15" fmla="*/ 4 h 264"/>
                  <a:gd name="T16" fmla="*/ 174 w 2588"/>
                  <a:gd name="T17" fmla="*/ 6 h 264"/>
                  <a:gd name="T18" fmla="*/ 165 w 2588"/>
                  <a:gd name="T19" fmla="*/ 8 h 264"/>
                  <a:gd name="T20" fmla="*/ 153 w 2588"/>
                  <a:gd name="T21" fmla="*/ 9 h 264"/>
                  <a:gd name="T22" fmla="*/ 143 w 2588"/>
                  <a:gd name="T23" fmla="*/ 9 h 264"/>
                  <a:gd name="T24" fmla="*/ 131 w 2588"/>
                  <a:gd name="T25" fmla="*/ 8 h 264"/>
                  <a:gd name="T26" fmla="*/ 119 w 2588"/>
                  <a:gd name="T27" fmla="*/ 7 h 264"/>
                  <a:gd name="T28" fmla="*/ 107 w 2588"/>
                  <a:gd name="T29" fmla="*/ 6 h 264"/>
                  <a:gd name="T30" fmla="*/ 99 w 2588"/>
                  <a:gd name="T31" fmla="*/ 5 h 264"/>
                  <a:gd name="T32" fmla="*/ 91 w 2588"/>
                  <a:gd name="T33" fmla="*/ 5 h 264"/>
                  <a:gd name="T34" fmla="*/ 83 w 2588"/>
                  <a:gd name="T35" fmla="*/ 5 h 264"/>
                  <a:gd name="T36" fmla="*/ 75 w 2588"/>
                  <a:gd name="T37" fmla="*/ 5 h 264"/>
                  <a:gd name="T38" fmla="*/ 67 w 2588"/>
                  <a:gd name="T39" fmla="*/ 6 h 264"/>
                  <a:gd name="T40" fmla="*/ 55 w 2588"/>
                  <a:gd name="T41" fmla="*/ 7 h 264"/>
                  <a:gd name="T42" fmla="*/ 43 w 2588"/>
                  <a:gd name="T43" fmla="*/ 8 h 264"/>
                  <a:gd name="T44" fmla="*/ 31 w 2588"/>
                  <a:gd name="T45" fmla="*/ 9 h 264"/>
                  <a:gd name="T46" fmla="*/ 21 w 2588"/>
                  <a:gd name="T47" fmla="*/ 9 h 264"/>
                  <a:gd name="T48" fmla="*/ 9 w 2588"/>
                  <a:gd name="T49" fmla="*/ 8 h 264"/>
                  <a:gd name="T50" fmla="*/ 0 w 2588"/>
                  <a:gd name="T51" fmla="*/ 6 h 264"/>
                  <a:gd name="T52" fmla="*/ 2 w 2588"/>
                  <a:gd name="T53" fmla="*/ 4 h 264"/>
                  <a:gd name="T54" fmla="*/ 11 w 2588"/>
                  <a:gd name="T55" fmla="*/ 4 h 264"/>
                  <a:gd name="T56" fmla="*/ 26 w 2588"/>
                  <a:gd name="T57" fmla="*/ 5 h 264"/>
                  <a:gd name="T58" fmla="*/ 39 w 2588"/>
                  <a:gd name="T59" fmla="*/ 5 h 264"/>
                  <a:gd name="T60" fmla="*/ 50 w 2588"/>
                  <a:gd name="T61" fmla="*/ 4 h 264"/>
                  <a:gd name="T62" fmla="*/ 60 w 2588"/>
                  <a:gd name="T63" fmla="*/ 2 h 264"/>
                  <a:gd name="T64" fmla="*/ 72 w 2588"/>
                  <a:gd name="T65" fmla="*/ 0 h 264"/>
                  <a:gd name="T66" fmla="*/ 78 w 2588"/>
                  <a:gd name="T67" fmla="*/ 0 h 264"/>
                  <a:gd name="T68" fmla="*/ 96 w 2588"/>
                  <a:gd name="T69" fmla="*/ 0 h 264"/>
                  <a:gd name="T70" fmla="*/ 96 w 2588"/>
                  <a:gd name="T71" fmla="*/ 0 h 2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88" h="264">
                    <a:moveTo>
                      <a:pt x="1425" y="0"/>
                    </a:moveTo>
                    <a:lnTo>
                      <a:pt x="1518" y="9"/>
                    </a:lnTo>
                    <a:lnTo>
                      <a:pt x="1692" y="51"/>
                    </a:lnTo>
                    <a:lnTo>
                      <a:pt x="1847" y="103"/>
                    </a:lnTo>
                    <a:lnTo>
                      <a:pt x="2001" y="137"/>
                    </a:lnTo>
                    <a:lnTo>
                      <a:pt x="2200" y="144"/>
                    </a:lnTo>
                    <a:lnTo>
                      <a:pt x="2414" y="127"/>
                    </a:lnTo>
                    <a:lnTo>
                      <a:pt x="2561" y="103"/>
                    </a:lnTo>
                    <a:lnTo>
                      <a:pt x="2588" y="182"/>
                    </a:lnTo>
                    <a:lnTo>
                      <a:pt x="2450" y="223"/>
                    </a:lnTo>
                    <a:lnTo>
                      <a:pt x="2280" y="261"/>
                    </a:lnTo>
                    <a:lnTo>
                      <a:pt x="2123" y="264"/>
                    </a:lnTo>
                    <a:lnTo>
                      <a:pt x="1949" y="248"/>
                    </a:lnTo>
                    <a:lnTo>
                      <a:pt x="1769" y="216"/>
                    </a:lnTo>
                    <a:lnTo>
                      <a:pt x="1590" y="171"/>
                    </a:lnTo>
                    <a:lnTo>
                      <a:pt x="1470" y="153"/>
                    </a:lnTo>
                    <a:lnTo>
                      <a:pt x="1348" y="153"/>
                    </a:lnTo>
                    <a:lnTo>
                      <a:pt x="1237" y="153"/>
                    </a:lnTo>
                    <a:lnTo>
                      <a:pt x="1119" y="153"/>
                    </a:lnTo>
                    <a:lnTo>
                      <a:pt x="999" y="171"/>
                    </a:lnTo>
                    <a:lnTo>
                      <a:pt x="819" y="216"/>
                    </a:lnTo>
                    <a:lnTo>
                      <a:pt x="636" y="248"/>
                    </a:lnTo>
                    <a:lnTo>
                      <a:pt x="466" y="264"/>
                    </a:lnTo>
                    <a:lnTo>
                      <a:pt x="309" y="261"/>
                    </a:lnTo>
                    <a:lnTo>
                      <a:pt x="137" y="223"/>
                    </a:lnTo>
                    <a:lnTo>
                      <a:pt x="0" y="182"/>
                    </a:lnTo>
                    <a:lnTo>
                      <a:pt x="26" y="103"/>
                    </a:lnTo>
                    <a:lnTo>
                      <a:pt x="173" y="127"/>
                    </a:lnTo>
                    <a:lnTo>
                      <a:pt x="388" y="144"/>
                    </a:lnTo>
                    <a:lnTo>
                      <a:pt x="586" y="137"/>
                    </a:lnTo>
                    <a:lnTo>
                      <a:pt x="740" y="103"/>
                    </a:lnTo>
                    <a:lnTo>
                      <a:pt x="896" y="51"/>
                    </a:lnTo>
                    <a:lnTo>
                      <a:pt x="1067" y="9"/>
                    </a:lnTo>
                    <a:lnTo>
                      <a:pt x="1162" y="0"/>
                    </a:lnTo>
                    <a:lnTo>
                      <a:pt x="142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8"/>
              <p:cNvSpPr>
                <a:spLocks/>
              </p:cNvSpPr>
              <p:nvPr/>
            </p:nvSpPr>
            <p:spPr bwMode="auto">
              <a:xfrm>
                <a:off x="2800" y="1297"/>
                <a:ext cx="85" cy="177"/>
              </a:xfrm>
              <a:custGeom>
                <a:avLst/>
                <a:gdLst>
                  <a:gd name="T0" fmla="*/ 7 w 208"/>
                  <a:gd name="T1" fmla="*/ 33 h 411"/>
                  <a:gd name="T2" fmla="*/ 8 w 208"/>
                  <a:gd name="T3" fmla="*/ 33 h 411"/>
                  <a:gd name="T4" fmla="*/ 11 w 208"/>
                  <a:gd name="T5" fmla="*/ 32 h 411"/>
                  <a:gd name="T6" fmla="*/ 13 w 208"/>
                  <a:gd name="T7" fmla="*/ 29 h 411"/>
                  <a:gd name="T8" fmla="*/ 14 w 208"/>
                  <a:gd name="T9" fmla="*/ 27 h 411"/>
                  <a:gd name="T10" fmla="*/ 14 w 208"/>
                  <a:gd name="T11" fmla="*/ 22 h 411"/>
                  <a:gd name="T12" fmla="*/ 13 w 208"/>
                  <a:gd name="T13" fmla="*/ 19 h 411"/>
                  <a:gd name="T14" fmla="*/ 7 w 208"/>
                  <a:gd name="T15" fmla="*/ 0 h 411"/>
                  <a:gd name="T16" fmla="*/ 1 w 208"/>
                  <a:gd name="T17" fmla="*/ 19 h 411"/>
                  <a:gd name="T18" fmla="*/ 0 w 208"/>
                  <a:gd name="T19" fmla="*/ 22 h 411"/>
                  <a:gd name="T20" fmla="*/ 0 w 208"/>
                  <a:gd name="T21" fmla="*/ 27 h 411"/>
                  <a:gd name="T22" fmla="*/ 1 w 208"/>
                  <a:gd name="T23" fmla="*/ 29 h 411"/>
                  <a:gd name="T24" fmla="*/ 3 w 208"/>
                  <a:gd name="T25" fmla="*/ 32 h 411"/>
                  <a:gd name="T26" fmla="*/ 6 w 208"/>
                  <a:gd name="T27" fmla="*/ 33 h 411"/>
                  <a:gd name="T28" fmla="*/ 7 w 208"/>
                  <a:gd name="T29" fmla="*/ 33 h 411"/>
                  <a:gd name="T30" fmla="*/ 7 w 208"/>
                  <a:gd name="T31" fmla="*/ 33 h 4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8" h="411">
                    <a:moveTo>
                      <a:pt x="104" y="411"/>
                    </a:moveTo>
                    <a:lnTo>
                      <a:pt x="122" y="411"/>
                    </a:lnTo>
                    <a:lnTo>
                      <a:pt x="158" y="402"/>
                    </a:lnTo>
                    <a:lnTo>
                      <a:pt x="190" y="370"/>
                    </a:lnTo>
                    <a:lnTo>
                      <a:pt x="208" y="332"/>
                    </a:lnTo>
                    <a:lnTo>
                      <a:pt x="208" y="282"/>
                    </a:lnTo>
                    <a:lnTo>
                      <a:pt x="197" y="239"/>
                    </a:lnTo>
                    <a:lnTo>
                      <a:pt x="104" y="0"/>
                    </a:lnTo>
                    <a:lnTo>
                      <a:pt x="9" y="239"/>
                    </a:lnTo>
                    <a:lnTo>
                      <a:pt x="0" y="282"/>
                    </a:lnTo>
                    <a:lnTo>
                      <a:pt x="0" y="332"/>
                    </a:lnTo>
                    <a:lnTo>
                      <a:pt x="18" y="370"/>
                    </a:lnTo>
                    <a:lnTo>
                      <a:pt x="50" y="402"/>
                    </a:lnTo>
                    <a:lnTo>
                      <a:pt x="86" y="411"/>
                    </a:lnTo>
                    <a:lnTo>
                      <a:pt x="104" y="4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1" name="Group 9"/>
              <p:cNvGrpSpPr>
                <a:grpSpLocks/>
              </p:cNvGrpSpPr>
              <p:nvPr/>
            </p:nvGrpSpPr>
            <p:grpSpPr bwMode="auto">
              <a:xfrm>
                <a:off x="2142" y="1298"/>
                <a:ext cx="534" cy="617"/>
                <a:chOff x="2142" y="1298"/>
                <a:chExt cx="534" cy="617"/>
              </a:xfrm>
            </p:grpSpPr>
            <p:sp>
              <p:nvSpPr>
                <p:cNvPr id="22" name="Line 10"/>
                <p:cNvSpPr>
                  <a:spLocks noChangeShapeType="1"/>
                </p:cNvSpPr>
                <p:nvPr/>
              </p:nvSpPr>
              <p:spPr bwMode="auto">
                <a:xfrm>
                  <a:off x="2401" y="1342"/>
                  <a:ext cx="6" cy="457"/>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3" name="AutoShape 11"/>
                <p:cNvSpPr>
                  <a:spLocks noChangeArrowheads="1"/>
                </p:cNvSpPr>
                <p:nvPr/>
              </p:nvSpPr>
              <p:spPr bwMode="auto">
                <a:xfrm>
                  <a:off x="2197" y="1587"/>
                  <a:ext cx="435" cy="282"/>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4" name="Line 12"/>
                <p:cNvSpPr>
                  <a:spLocks noChangeShapeType="1"/>
                </p:cNvSpPr>
                <p:nvPr/>
              </p:nvSpPr>
              <p:spPr bwMode="auto">
                <a:xfrm>
                  <a:off x="2412" y="1296"/>
                  <a:ext cx="220" cy="45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5" name="Line 13"/>
                <p:cNvSpPr>
                  <a:spLocks noChangeShapeType="1"/>
                </p:cNvSpPr>
                <p:nvPr/>
              </p:nvSpPr>
              <p:spPr bwMode="auto">
                <a:xfrm flipH="1">
                  <a:off x="2162" y="1296"/>
                  <a:ext cx="243" cy="50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6" name="Freeform 14"/>
                <p:cNvSpPr>
                  <a:spLocks/>
                </p:cNvSpPr>
                <p:nvPr/>
              </p:nvSpPr>
              <p:spPr bwMode="auto">
                <a:xfrm>
                  <a:off x="2142" y="1804"/>
                  <a:ext cx="534" cy="111"/>
                </a:xfrm>
                <a:custGeom>
                  <a:avLst/>
                  <a:gdLst>
                    <a:gd name="T0" fmla="*/ 1 w 2021"/>
                    <a:gd name="T1" fmla="*/ 0 h 835"/>
                    <a:gd name="T2" fmla="*/ 3 w 2021"/>
                    <a:gd name="T3" fmla="*/ 0 h 835"/>
                    <a:gd name="T4" fmla="*/ 5 w 2021"/>
                    <a:gd name="T5" fmla="*/ 0 h 835"/>
                    <a:gd name="T6" fmla="*/ 7 w 2021"/>
                    <a:gd name="T7" fmla="*/ 0 h 835"/>
                    <a:gd name="T8" fmla="*/ 10 w 2021"/>
                    <a:gd name="T9" fmla="*/ 0 h 835"/>
                    <a:gd name="T10" fmla="*/ 12 w 2021"/>
                    <a:gd name="T11" fmla="*/ 0 h 835"/>
                    <a:gd name="T12" fmla="*/ 15 w 2021"/>
                    <a:gd name="T13" fmla="*/ 0 h 835"/>
                    <a:gd name="T14" fmla="*/ 17 w 2021"/>
                    <a:gd name="T15" fmla="*/ 0 h 835"/>
                    <a:gd name="T16" fmla="*/ 20 w 2021"/>
                    <a:gd name="T17" fmla="*/ 0 h 835"/>
                    <a:gd name="T18" fmla="*/ 22 w 2021"/>
                    <a:gd name="T19" fmla="*/ 0 h 835"/>
                    <a:gd name="T20" fmla="*/ 24 w 2021"/>
                    <a:gd name="T21" fmla="*/ 0 h 835"/>
                    <a:gd name="T22" fmla="*/ 27 w 2021"/>
                    <a:gd name="T23" fmla="*/ 0 h 835"/>
                    <a:gd name="T24" fmla="*/ 29 w 2021"/>
                    <a:gd name="T25" fmla="*/ 0 h 835"/>
                    <a:gd name="T26" fmla="*/ 32 w 2021"/>
                    <a:gd name="T27" fmla="*/ 0 h 835"/>
                    <a:gd name="T28" fmla="*/ 34 w 2021"/>
                    <a:gd name="T29" fmla="*/ 0 h 835"/>
                    <a:gd name="T30" fmla="*/ 36 w 2021"/>
                    <a:gd name="T31" fmla="*/ 0 h 835"/>
                    <a:gd name="T32" fmla="*/ 37 w 2021"/>
                    <a:gd name="T33" fmla="*/ 0 h 835"/>
                    <a:gd name="T34" fmla="*/ 36 w 2021"/>
                    <a:gd name="T35" fmla="*/ 0 h 835"/>
                    <a:gd name="T36" fmla="*/ 35 w 2021"/>
                    <a:gd name="T37" fmla="*/ 1 h 835"/>
                    <a:gd name="T38" fmla="*/ 35 w 2021"/>
                    <a:gd name="T39" fmla="*/ 1 h 835"/>
                    <a:gd name="T40" fmla="*/ 34 w 2021"/>
                    <a:gd name="T41" fmla="*/ 1 h 835"/>
                    <a:gd name="T42" fmla="*/ 33 w 2021"/>
                    <a:gd name="T43" fmla="*/ 1 h 835"/>
                    <a:gd name="T44" fmla="*/ 32 w 2021"/>
                    <a:gd name="T45" fmla="*/ 2 h 835"/>
                    <a:gd name="T46" fmla="*/ 30 w 2021"/>
                    <a:gd name="T47" fmla="*/ 2 h 835"/>
                    <a:gd name="T48" fmla="*/ 29 w 2021"/>
                    <a:gd name="T49" fmla="*/ 2 h 835"/>
                    <a:gd name="T50" fmla="*/ 28 w 2021"/>
                    <a:gd name="T51" fmla="*/ 2 h 835"/>
                    <a:gd name="T52" fmla="*/ 26 w 2021"/>
                    <a:gd name="T53" fmla="*/ 2 h 835"/>
                    <a:gd name="T54" fmla="*/ 25 w 2021"/>
                    <a:gd name="T55" fmla="*/ 2 h 835"/>
                    <a:gd name="T56" fmla="*/ 24 w 2021"/>
                    <a:gd name="T57" fmla="*/ 2 h 835"/>
                    <a:gd name="T58" fmla="*/ 22 w 2021"/>
                    <a:gd name="T59" fmla="*/ 2 h 835"/>
                    <a:gd name="T60" fmla="*/ 21 w 2021"/>
                    <a:gd name="T61" fmla="*/ 2 h 835"/>
                    <a:gd name="T62" fmla="*/ 20 w 2021"/>
                    <a:gd name="T63" fmla="*/ 2 h 835"/>
                    <a:gd name="T64" fmla="*/ 18 w 2021"/>
                    <a:gd name="T65" fmla="*/ 2 h 835"/>
                    <a:gd name="T66" fmla="*/ 17 w 2021"/>
                    <a:gd name="T67" fmla="*/ 2 h 835"/>
                    <a:gd name="T68" fmla="*/ 16 w 2021"/>
                    <a:gd name="T69" fmla="*/ 2 h 835"/>
                    <a:gd name="T70" fmla="*/ 14 w 2021"/>
                    <a:gd name="T71" fmla="*/ 2 h 835"/>
                    <a:gd name="T72" fmla="*/ 13 w 2021"/>
                    <a:gd name="T73" fmla="*/ 2 h 835"/>
                    <a:gd name="T74" fmla="*/ 11 w 2021"/>
                    <a:gd name="T75" fmla="*/ 2 h 835"/>
                    <a:gd name="T76" fmla="*/ 10 w 2021"/>
                    <a:gd name="T77" fmla="*/ 2 h 835"/>
                    <a:gd name="T78" fmla="*/ 8 w 2021"/>
                    <a:gd name="T79" fmla="*/ 2 h 835"/>
                    <a:gd name="T80" fmla="*/ 7 w 2021"/>
                    <a:gd name="T81" fmla="*/ 2 h 835"/>
                    <a:gd name="T82" fmla="*/ 6 w 2021"/>
                    <a:gd name="T83" fmla="*/ 2 h 835"/>
                    <a:gd name="T84" fmla="*/ 5 w 2021"/>
                    <a:gd name="T85" fmla="*/ 1 h 835"/>
                    <a:gd name="T86" fmla="*/ 4 w 2021"/>
                    <a:gd name="T87" fmla="*/ 1 h 835"/>
                    <a:gd name="T88" fmla="*/ 3 w 2021"/>
                    <a:gd name="T89" fmla="*/ 1 h 835"/>
                    <a:gd name="T90" fmla="*/ 2 w 2021"/>
                    <a:gd name="T91" fmla="*/ 1 h 835"/>
                    <a:gd name="T92" fmla="*/ 1 w 2021"/>
                    <a:gd name="T93" fmla="*/ 0 h 835"/>
                    <a:gd name="T94" fmla="*/ 1 w 2021"/>
                    <a:gd name="T95" fmla="*/ 0 h 8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021" h="835">
                      <a:moveTo>
                        <a:pt x="0" y="0"/>
                      </a:moveTo>
                      <a:lnTo>
                        <a:pt x="54" y="18"/>
                      </a:lnTo>
                      <a:lnTo>
                        <a:pt x="110" y="34"/>
                      </a:lnTo>
                      <a:lnTo>
                        <a:pt x="166" y="50"/>
                      </a:lnTo>
                      <a:lnTo>
                        <a:pt x="225" y="64"/>
                      </a:lnTo>
                      <a:lnTo>
                        <a:pt x="283" y="77"/>
                      </a:lnTo>
                      <a:lnTo>
                        <a:pt x="343" y="89"/>
                      </a:lnTo>
                      <a:lnTo>
                        <a:pt x="406" y="100"/>
                      </a:lnTo>
                      <a:lnTo>
                        <a:pt x="468" y="110"/>
                      </a:lnTo>
                      <a:lnTo>
                        <a:pt x="531" y="118"/>
                      </a:lnTo>
                      <a:lnTo>
                        <a:pt x="594" y="126"/>
                      </a:lnTo>
                      <a:lnTo>
                        <a:pt x="659" y="132"/>
                      </a:lnTo>
                      <a:lnTo>
                        <a:pt x="725" y="138"/>
                      </a:lnTo>
                      <a:lnTo>
                        <a:pt x="790" y="141"/>
                      </a:lnTo>
                      <a:lnTo>
                        <a:pt x="856" y="145"/>
                      </a:lnTo>
                      <a:lnTo>
                        <a:pt x="923" y="147"/>
                      </a:lnTo>
                      <a:lnTo>
                        <a:pt x="989" y="147"/>
                      </a:lnTo>
                      <a:lnTo>
                        <a:pt x="1056" y="147"/>
                      </a:lnTo>
                      <a:lnTo>
                        <a:pt x="1123" y="146"/>
                      </a:lnTo>
                      <a:lnTo>
                        <a:pt x="1190" y="144"/>
                      </a:lnTo>
                      <a:lnTo>
                        <a:pt x="1257" y="140"/>
                      </a:lnTo>
                      <a:lnTo>
                        <a:pt x="1323" y="136"/>
                      </a:lnTo>
                      <a:lnTo>
                        <a:pt x="1390" y="130"/>
                      </a:lnTo>
                      <a:lnTo>
                        <a:pt x="1456" y="123"/>
                      </a:lnTo>
                      <a:lnTo>
                        <a:pt x="1522" y="115"/>
                      </a:lnTo>
                      <a:lnTo>
                        <a:pt x="1587" y="106"/>
                      </a:lnTo>
                      <a:lnTo>
                        <a:pt x="1652" y="96"/>
                      </a:lnTo>
                      <a:lnTo>
                        <a:pt x="1715" y="85"/>
                      </a:lnTo>
                      <a:lnTo>
                        <a:pt x="1778" y="73"/>
                      </a:lnTo>
                      <a:lnTo>
                        <a:pt x="1841" y="59"/>
                      </a:lnTo>
                      <a:lnTo>
                        <a:pt x="1902" y="46"/>
                      </a:lnTo>
                      <a:lnTo>
                        <a:pt x="1963" y="31"/>
                      </a:lnTo>
                      <a:lnTo>
                        <a:pt x="2021" y="15"/>
                      </a:lnTo>
                      <a:lnTo>
                        <a:pt x="2005" y="65"/>
                      </a:lnTo>
                      <a:lnTo>
                        <a:pt x="1988" y="117"/>
                      </a:lnTo>
                      <a:lnTo>
                        <a:pt x="1968" y="169"/>
                      </a:lnTo>
                      <a:lnTo>
                        <a:pt x="1948" y="221"/>
                      </a:lnTo>
                      <a:lnTo>
                        <a:pt x="1927" y="273"/>
                      </a:lnTo>
                      <a:lnTo>
                        <a:pt x="1904" y="324"/>
                      </a:lnTo>
                      <a:lnTo>
                        <a:pt x="1880" y="376"/>
                      </a:lnTo>
                      <a:lnTo>
                        <a:pt x="1856" y="427"/>
                      </a:lnTo>
                      <a:lnTo>
                        <a:pt x="1829" y="477"/>
                      </a:lnTo>
                      <a:lnTo>
                        <a:pt x="1803" y="526"/>
                      </a:lnTo>
                      <a:lnTo>
                        <a:pt x="1774" y="576"/>
                      </a:lnTo>
                      <a:lnTo>
                        <a:pt x="1745" y="623"/>
                      </a:lnTo>
                      <a:lnTo>
                        <a:pt x="1716" y="669"/>
                      </a:lnTo>
                      <a:lnTo>
                        <a:pt x="1685" y="714"/>
                      </a:lnTo>
                      <a:lnTo>
                        <a:pt x="1654" y="758"/>
                      </a:lnTo>
                      <a:lnTo>
                        <a:pt x="1623" y="799"/>
                      </a:lnTo>
                      <a:lnTo>
                        <a:pt x="1586" y="804"/>
                      </a:lnTo>
                      <a:lnTo>
                        <a:pt x="1548" y="808"/>
                      </a:lnTo>
                      <a:lnTo>
                        <a:pt x="1511" y="812"/>
                      </a:lnTo>
                      <a:lnTo>
                        <a:pt x="1474" y="815"/>
                      </a:lnTo>
                      <a:lnTo>
                        <a:pt x="1437" y="819"/>
                      </a:lnTo>
                      <a:lnTo>
                        <a:pt x="1401" y="822"/>
                      </a:lnTo>
                      <a:lnTo>
                        <a:pt x="1363" y="825"/>
                      </a:lnTo>
                      <a:lnTo>
                        <a:pt x="1326" y="827"/>
                      </a:lnTo>
                      <a:lnTo>
                        <a:pt x="1289" y="829"/>
                      </a:lnTo>
                      <a:lnTo>
                        <a:pt x="1252" y="830"/>
                      </a:lnTo>
                      <a:lnTo>
                        <a:pt x="1215" y="833"/>
                      </a:lnTo>
                      <a:lnTo>
                        <a:pt x="1177" y="833"/>
                      </a:lnTo>
                      <a:lnTo>
                        <a:pt x="1140" y="834"/>
                      </a:lnTo>
                      <a:lnTo>
                        <a:pt x="1103" y="835"/>
                      </a:lnTo>
                      <a:lnTo>
                        <a:pt x="1067" y="835"/>
                      </a:lnTo>
                      <a:lnTo>
                        <a:pt x="1029" y="835"/>
                      </a:lnTo>
                      <a:lnTo>
                        <a:pt x="992" y="835"/>
                      </a:lnTo>
                      <a:lnTo>
                        <a:pt x="954" y="834"/>
                      </a:lnTo>
                      <a:lnTo>
                        <a:pt x="917" y="834"/>
                      </a:lnTo>
                      <a:lnTo>
                        <a:pt x="879" y="833"/>
                      </a:lnTo>
                      <a:lnTo>
                        <a:pt x="841" y="831"/>
                      </a:lnTo>
                      <a:lnTo>
                        <a:pt x="803" y="829"/>
                      </a:lnTo>
                      <a:lnTo>
                        <a:pt x="765" y="828"/>
                      </a:lnTo>
                      <a:lnTo>
                        <a:pt x="727" y="826"/>
                      </a:lnTo>
                      <a:lnTo>
                        <a:pt x="689" y="823"/>
                      </a:lnTo>
                      <a:lnTo>
                        <a:pt x="651" y="821"/>
                      </a:lnTo>
                      <a:lnTo>
                        <a:pt x="613" y="819"/>
                      </a:lnTo>
                      <a:lnTo>
                        <a:pt x="574" y="816"/>
                      </a:lnTo>
                      <a:lnTo>
                        <a:pt x="536" y="813"/>
                      </a:lnTo>
                      <a:lnTo>
                        <a:pt x="497" y="811"/>
                      </a:lnTo>
                      <a:lnTo>
                        <a:pt x="457" y="807"/>
                      </a:lnTo>
                      <a:lnTo>
                        <a:pt x="418" y="804"/>
                      </a:lnTo>
                      <a:lnTo>
                        <a:pt x="386" y="766"/>
                      </a:lnTo>
                      <a:lnTo>
                        <a:pt x="355" y="725"/>
                      </a:lnTo>
                      <a:lnTo>
                        <a:pt x="324" y="682"/>
                      </a:lnTo>
                      <a:lnTo>
                        <a:pt x="295" y="637"/>
                      </a:lnTo>
                      <a:lnTo>
                        <a:pt x="266" y="589"/>
                      </a:lnTo>
                      <a:lnTo>
                        <a:pt x="239" y="541"/>
                      </a:lnTo>
                      <a:lnTo>
                        <a:pt x="212" y="490"/>
                      </a:lnTo>
                      <a:lnTo>
                        <a:pt x="186" y="439"/>
                      </a:lnTo>
                      <a:lnTo>
                        <a:pt x="160" y="386"/>
                      </a:lnTo>
                      <a:lnTo>
                        <a:pt x="136" y="333"/>
                      </a:lnTo>
                      <a:lnTo>
                        <a:pt x="112" y="277"/>
                      </a:lnTo>
                      <a:lnTo>
                        <a:pt x="89" y="222"/>
                      </a:lnTo>
                      <a:lnTo>
                        <a:pt x="66" y="167"/>
                      </a:lnTo>
                      <a:lnTo>
                        <a:pt x="44" y="111"/>
                      </a:lnTo>
                      <a:lnTo>
                        <a:pt x="22" y="5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2" name="Group 15"/>
              <p:cNvGrpSpPr>
                <a:grpSpLocks/>
              </p:cNvGrpSpPr>
              <p:nvPr/>
            </p:nvGrpSpPr>
            <p:grpSpPr bwMode="auto">
              <a:xfrm>
                <a:off x="3077" y="1550"/>
                <a:ext cx="534" cy="617"/>
                <a:chOff x="4613" y="607"/>
                <a:chExt cx="534" cy="617"/>
              </a:xfrm>
            </p:grpSpPr>
            <p:sp>
              <p:nvSpPr>
                <p:cNvPr id="17" name="Line 16"/>
                <p:cNvSpPr>
                  <a:spLocks noChangeShapeType="1"/>
                </p:cNvSpPr>
                <p:nvPr/>
              </p:nvSpPr>
              <p:spPr bwMode="auto">
                <a:xfrm>
                  <a:off x="4872" y="651"/>
                  <a:ext cx="6" cy="452"/>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 name="AutoShape 17"/>
                <p:cNvSpPr>
                  <a:spLocks noChangeArrowheads="1"/>
                </p:cNvSpPr>
                <p:nvPr/>
              </p:nvSpPr>
              <p:spPr bwMode="auto">
                <a:xfrm>
                  <a:off x="4670" y="894"/>
                  <a:ext cx="433" cy="278"/>
                </a:xfrm>
                <a:prstGeom prst="cube">
                  <a:avLst>
                    <a:gd name="adj" fmla="val 2500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 name="Line 18"/>
                <p:cNvSpPr>
                  <a:spLocks noChangeShapeType="1"/>
                </p:cNvSpPr>
                <p:nvPr/>
              </p:nvSpPr>
              <p:spPr bwMode="auto">
                <a:xfrm>
                  <a:off x="4883" y="607"/>
                  <a:ext cx="220" cy="45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0" name="Line 19"/>
                <p:cNvSpPr>
                  <a:spLocks noChangeShapeType="1"/>
                </p:cNvSpPr>
                <p:nvPr/>
              </p:nvSpPr>
              <p:spPr bwMode="auto">
                <a:xfrm flipH="1">
                  <a:off x="4633" y="607"/>
                  <a:ext cx="243" cy="49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21" name="Freeform 20"/>
                <p:cNvSpPr>
                  <a:spLocks/>
                </p:cNvSpPr>
                <p:nvPr/>
              </p:nvSpPr>
              <p:spPr bwMode="auto">
                <a:xfrm>
                  <a:off x="4613" y="1114"/>
                  <a:ext cx="534" cy="110"/>
                </a:xfrm>
                <a:custGeom>
                  <a:avLst/>
                  <a:gdLst>
                    <a:gd name="T0" fmla="*/ 1 w 2021"/>
                    <a:gd name="T1" fmla="*/ 0 h 835"/>
                    <a:gd name="T2" fmla="*/ 3 w 2021"/>
                    <a:gd name="T3" fmla="*/ 0 h 835"/>
                    <a:gd name="T4" fmla="*/ 5 w 2021"/>
                    <a:gd name="T5" fmla="*/ 0 h 835"/>
                    <a:gd name="T6" fmla="*/ 7 w 2021"/>
                    <a:gd name="T7" fmla="*/ 0 h 835"/>
                    <a:gd name="T8" fmla="*/ 10 w 2021"/>
                    <a:gd name="T9" fmla="*/ 0 h 835"/>
                    <a:gd name="T10" fmla="*/ 12 w 2021"/>
                    <a:gd name="T11" fmla="*/ 0 h 835"/>
                    <a:gd name="T12" fmla="*/ 15 w 2021"/>
                    <a:gd name="T13" fmla="*/ 0 h 835"/>
                    <a:gd name="T14" fmla="*/ 17 w 2021"/>
                    <a:gd name="T15" fmla="*/ 0 h 835"/>
                    <a:gd name="T16" fmla="*/ 20 w 2021"/>
                    <a:gd name="T17" fmla="*/ 0 h 835"/>
                    <a:gd name="T18" fmla="*/ 22 w 2021"/>
                    <a:gd name="T19" fmla="*/ 0 h 835"/>
                    <a:gd name="T20" fmla="*/ 24 w 2021"/>
                    <a:gd name="T21" fmla="*/ 0 h 835"/>
                    <a:gd name="T22" fmla="*/ 27 w 2021"/>
                    <a:gd name="T23" fmla="*/ 0 h 835"/>
                    <a:gd name="T24" fmla="*/ 29 w 2021"/>
                    <a:gd name="T25" fmla="*/ 0 h 835"/>
                    <a:gd name="T26" fmla="*/ 32 w 2021"/>
                    <a:gd name="T27" fmla="*/ 0 h 835"/>
                    <a:gd name="T28" fmla="*/ 34 w 2021"/>
                    <a:gd name="T29" fmla="*/ 0 h 835"/>
                    <a:gd name="T30" fmla="*/ 36 w 2021"/>
                    <a:gd name="T31" fmla="*/ 0 h 835"/>
                    <a:gd name="T32" fmla="*/ 37 w 2021"/>
                    <a:gd name="T33" fmla="*/ 0 h 835"/>
                    <a:gd name="T34" fmla="*/ 36 w 2021"/>
                    <a:gd name="T35" fmla="*/ 0 h 835"/>
                    <a:gd name="T36" fmla="*/ 35 w 2021"/>
                    <a:gd name="T37" fmla="*/ 1 h 835"/>
                    <a:gd name="T38" fmla="*/ 35 w 2021"/>
                    <a:gd name="T39" fmla="*/ 1 h 835"/>
                    <a:gd name="T40" fmla="*/ 34 w 2021"/>
                    <a:gd name="T41" fmla="*/ 1 h 835"/>
                    <a:gd name="T42" fmla="*/ 33 w 2021"/>
                    <a:gd name="T43" fmla="*/ 1 h 835"/>
                    <a:gd name="T44" fmla="*/ 32 w 2021"/>
                    <a:gd name="T45" fmla="*/ 2 h 835"/>
                    <a:gd name="T46" fmla="*/ 30 w 2021"/>
                    <a:gd name="T47" fmla="*/ 2 h 835"/>
                    <a:gd name="T48" fmla="*/ 29 w 2021"/>
                    <a:gd name="T49" fmla="*/ 2 h 835"/>
                    <a:gd name="T50" fmla="*/ 28 w 2021"/>
                    <a:gd name="T51" fmla="*/ 2 h 835"/>
                    <a:gd name="T52" fmla="*/ 26 w 2021"/>
                    <a:gd name="T53" fmla="*/ 2 h 835"/>
                    <a:gd name="T54" fmla="*/ 25 w 2021"/>
                    <a:gd name="T55" fmla="*/ 2 h 835"/>
                    <a:gd name="T56" fmla="*/ 24 w 2021"/>
                    <a:gd name="T57" fmla="*/ 2 h 835"/>
                    <a:gd name="T58" fmla="*/ 22 w 2021"/>
                    <a:gd name="T59" fmla="*/ 2 h 835"/>
                    <a:gd name="T60" fmla="*/ 21 w 2021"/>
                    <a:gd name="T61" fmla="*/ 2 h 835"/>
                    <a:gd name="T62" fmla="*/ 20 w 2021"/>
                    <a:gd name="T63" fmla="*/ 2 h 835"/>
                    <a:gd name="T64" fmla="*/ 18 w 2021"/>
                    <a:gd name="T65" fmla="*/ 2 h 835"/>
                    <a:gd name="T66" fmla="*/ 17 w 2021"/>
                    <a:gd name="T67" fmla="*/ 2 h 835"/>
                    <a:gd name="T68" fmla="*/ 16 w 2021"/>
                    <a:gd name="T69" fmla="*/ 2 h 835"/>
                    <a:gd name="T70" fmla="*/ 14 w 2021"/>
                    <a:gd name="T71" fmla="*/ 2 h 835"/>
                    <a:gd name="T72" fmla="*/ 13 w 2021"/>
                    <a:gd name="T73" fmla="*/ 2 h 835"/>
                    <a:gd name="T74" fmla="*/ 11 w 2021"/>
                    <a:gd name="T75" fmla="*/ 2 h 835"/>
                    <a:gd name="T76" fmla="*/ 10 w 2021"/>
                    <a:gd name="T77" fmla="*/ 2 h 835"/>
                    <a:gd name="T78" fmla="*/ 8 w 2021"/>
                    <a:gd name="T79" fmla="*/ 2 h 835"/>
                    <a:gd name="T80" fmla="*/ 7 w 2021"/>
                    <a:gd name="T81" fmla="*/ 2 h 835"/>
                    <a:gd name="T82" fmla="*/ 6 w 2021"/>
                    <a:gd name="T83" fmla="*/ 2 h 835"/>
                    <a:gd name="T84" fmla="*/ 5 w 2021"/>
                    <a:gd name="T85" fmla="*/ 1 h 835"/>
                    <a:gd name="T86" fmla="*/ 4 w 2021"/>
                    <a:gd name="T87" fmla="*/ 1 h 835"/>
                    <a:gd name="T88" fmla="*/ 3 w 2021"/>
                    <a:gd name="T89" fmla="*/ 1 h 835"/>
                    <a:gd name="T90" fmla="*/ 2 w 2021"/>
                    <a:gd name="T91" fmla="*/ 1 h 835"/>
                    <a:gd name="T92" fmla="*/ 1 w 2021"/>
                    <a:gd name="T93" fmla="*/ 0 h 835"/>
                    <a:gd name="T94" fmla="*/ 1 w 2021"/>
                    <a:gd name="T95" fmla="*/ 0 h 8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021" h="835">
                      <a:moveTo>
                        <a:pt x="0" y="0"/>
                      </a:moveTo>
                      <a:lnTo>
                        <a:pt x="54" y="18"/>
                      </a:lnTo>
                      <a:lnTo>
                        <a:pt x="110" y="34"/>
                      </a:lnTo>
                      <a:lnTo>
                        <a:pt x="166" y="50"/>
                      </a:lnTo>
                      <a:lnTo>
                        <a:pt x="225" y="64"/>
                      </a:lnTo>
                      <a:lnTo>
                        <a:pt x="283" y="77"/>
                      </a:lnTo>
                      <a:lnTo>
                        <a:pt x="343" y="89"/>
                      </a:lnTo>
                      <a:lnTo>
                        <a:pt x="406" y="100"/>
                      </a:lnTo>
                      <a:lnTo>
                        <a:pt x="468" y="110"/>
                      </a:lnTo>
                      <a:lnTo>
                        <a:pt x="531" y="118"/>
                      </a:lnTo>
                      <a:lnTo>
                        <a:pt x="594" y="126"/>
                      </a:lnTo>
                      <a:lnTo>
                        <a:pt x="659" y="132"/>
                      </a:lnTo>
                      <a:lnTo>
                        <a:pt x="725" y="138"/>
                      </a:lnTo>
                      <a:lnTo>
                        <a:pt x="790" y="141"/>
                      </a:lnTo>
                      <a:lnTo>
                        <a:pt x="856" y="145"/>
                      </a:lnTo>
                      <a:lnTo>
                        <a:pt x="923" y="147"/>
                      </a:lnTo>
                      <a:lnTo>
                        <a:pt x="989" y="147"/>
                      </a:lnTo>
                      <a:lnTo>
                        <a:pt x="1056" y="147"/>
                      </a:lnTo>
                      <a:lnTo>
                        <a:pt x="1123" y="146"/>
                      </a:lnTo>
                      <a:lnTo>
                        <a:pt x="1190" y="144"/>
                      </a:lnTo>
                      <a:lnTo>
                        <a:pt x="1257" y="140"/>
                      </a:lnTo>
                      <a:lnTo>
                        <a:pt x="1323" y="136"/>
                      </a:lnTo>
                      <a:lnTo>
                        <a:pt x="1390" y="130"/>
                      </a:lnTo>
                      <a:lnTo>
                        <a:pt x="1456" y="123"/>
                      </a:lnTo>
                      <a:lnTo>
                        <a:pt x="1522" y="115"/>
                      </a:lnTo>
                      <a:lnTo>
                        <a:pt x="1587" y="106"/>
                      </a:lnTo>
                      <a:lnTo>
                        <a:pt x="1652" y="96"/>
                      </a:lnTo>
                      <a:lnTo>
                        <a:pt x="1715" y="85"/>
                      </a:lnTo>
                      <a:lnTo>
                        <a:pt x="1778" y="73"/>
                      </a:lnTo>
                      <a:lnTo>
                        <a:pt x="1841" y="59"/>
                      </a:lnTo>
                      <a:lnTo>
                        <a:pt x="1902" y="46"/>
                      </a:lnTo>
                      <a:lnTo>
                        <a:pt x="1963" y="31"/>
                      </a:lnTo>
                      <a:lnTo>
                        <a:pt x="2021" y="15"/>
                      </a:lnTo>
                      <a:lnTo>
                        <a:pt x="2005" y="65"/>
                      </a:lnTo>
                      <a:lnTo>
                        <a:pt x="1988" y="117"/>
                      </a:lnTo>
                      <a:lnTo>
                        <a:pt x="1968" y="169"/>
                      </a:lnTo>
                      <a:lnTo>
                        <a:pt x="1948" y="221"/>
                      </a:lnTo>
                      <a:lnTo>
                        <a:pt x="1927" y="273"/>
                      </a:lnTo>
                      <a:lnTo>
                        <a:pt x="1904" y="324"/>
                      </a:lnTo>
                      <a:lnTo>
                        <a:pt x="1880" y="376"/>
                      </a:lnTo>
                      <a:lnTo>
                        <a:pt x="1856" y="427"/>
                      </a:lnTo>
                      <a:lnTo>
                        <a:pt x="1829" y="477"/>
                      </a:lnTo>
                      <a:lnTo>
                        <a:pt x="1803" y="526"/>
                      </a:lnTo>
                      <a:lnTo>
                        <a:pt x="1774" y="576"/>
                      </a:lnTo>
                      <a:lnTo>
                        <a:pt x="1745" y="623"/>
                      </a:lnTo>
                      <a:lnTo>
                        <a:pt x="1716" y="669"/>
                      </a:lnTo>
                      <a:lnTo>
                        <a:pt x="1685" y="714"/>
                      </a:lnTo>
                      <a:lnTo>
                        <a:pt x="1654" y="758"/>
                      </a:lnTo>
                      <a:lnTo>
                        <a:pt x="1623" y="799"/>
                      </a:lnTo>
                      <a:lnTo>
                        <a:pt x="1586" y="804"/>
                      </a:lnTo>
                      <a:lnTo>
                        <a:pt x="1548" y="808"/>
                      </a:lnTo>
                      <a:lnTo>
                        <a:pt x="1511" y="812"/>
                      </a:lnTo>
                      <a:lnTo>
                        <a:pt x="1474" y="815"/>
                      </a:lnTo>
                      <a:lnTo>
                        <a:pt x="1437" y="819"/>
                      </a:lnTo>
                      <a:lnTo>
                        <a:pt x="1401" y="822"/>
                      </a:lnTo>
                      <a:lnTo>
                        <a:pt x="1363" y="825"/>
                      </a:lnTo>
                      <a:lnTo>
                        <a:pt x="1326" y="827"/>
                      </a:lnTo>
                      <a:lnTo>
                        <a:pt x="1289" y="829"/>
                      </a:lnTo>
                      <a:lnTo>
                        <a:pt x="1252" y="830"/>
                      </a:lnTo>
                      <a:lnTo>
                        <a:pt x="1215" y="833"/>
                      </a:lnTo>
                      <a:lnTo>
                        <a:pt x="1177" y="833"/>
                      </a:lnTo>
                      <a:lnTo>
                        <a:pt x="1140" y="834"/>
                      </a:lnTo>
                      <a:lnTo>
                        <a:pt x="1103" y="835"/>
                      </a:lnTo>
                      <a:lnTo>
                        <a:pt x="1067" y="835"/>
                      </a:lnTo>
                      <a:lnTo>
                        <a:pt x="1029" y="835"/>
                      </a:lnTo>
                      <a:lnTo>
                        <a:pt x="992" y="835"/>
                      </a:lnTo>
                      <a:lnTo>
                        <a:pt x="954" y="834"/>
                      </a:lnTo>
                      <a:lnTo>
                        <a:pt x="917" y="834"/>
                      </a:lnTo>
                      <a:lnTo>
                        <a:pt x="879" y="833"/>
                      </a:lnTo>
                      <a:lnTo>
                        <a:pt x="841" y="831"/>
                      </a:lnTo>
                      <a:lnTo>
                        <a:pt x="803" y="829"/>
                      </a:lnTo>
                      <a:lnTo>
                        <a:pt x="765" y="828"/>
                      </a:lnTo>
                      <a:lnTo>
                        <a:pt x="727" y="826"/>
                      </a:lnTo>
                      <a:lnTo>
                        <a:pt x="689" y="823"/>
                      </a:lnTo>
                      <a:lnTo>
                        <a:pt x="651" y="821"/>
                      </a:lnTo>
                      <a:lnTo>
                        <a:pt x="613" y="819"/>
                      </a:lnTo>
                      <a:lnTo>
                        <a:pt x="574" y="816"/>
                      </a:lnTo>
                      <a:lnTo>
                        <a:pt x="536" y="813"/>
                      </a:lnTo>
                      <a:lnTo>
                        <a:pt x="497" y="811"/>
                      </a:lnTo>
                      <a:lnTo>
                        <a:pt x="457" y="807"/>
                      </a:lnTo>
                      <a:lnTo>
                        <a:pt x="418" y="804"/>
                      </a:lnTo>
                      <a:lnTo>
                        <a:pt x="386" y="766"/>
                      </a:lnTo>
                      <a:lnTo>
                        <a:pt x="355" y="725"/>
                      </a:lnTo>
                      <a:lnTo>
                        <a:pt x="324" y="682"/>
                      </a:lnTo>
                      <a:lnTo>
                        <a:pt x="295" y="637"/>
                      </a:lnTo>
                      <a:lnTo>
                        <a:pt x="266" y="589"/>
                      </a:lnTo>
                      <a:lnTo>
                        <a:pt x="239" y="541"/>
                      </a:lnTo>
                      <a:lnTo>
                        <a:pt x="212" y="490"/>
                      </a:lnTo>
                      <a:lnTo>
                        <a:pt x="186" y="439"/>
                      </a:lnTo>
                      <a:lnTo>
                        <a:pt x="160" y="386"/>
                      </a:lnTo>
                      <a:lnTo>
                        <a:pt x="136" y="333"/>
                      </a:lnTo>
                      <a:lnTo>
                        <a:pt x="112" y="277"/>
                      </a:lnTo>
                      <a:lnTo>
                        <a:pt x="89" y="222"/>
                      </a:lnTo>
                      <a:lnTo>
                        <a:pt x="66" y="167"/>
                      </a:lnTo>
                      <a:lnTo>
                        <a:pt x="44" y="111"/>
                      </a:lnTo>
                      <a:lnTo>
                        <a:pt x="22" y="55"/>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13" name="Group 21"/>
              <p:cNvGrpSpPr>
                <a:grpSpLocks/>
              </p:cNvGrpSpPr>
              <p:nvPr/>
            </p:nvGrpSpPr>
            <p:grpSpPr bwMode="auto">
              <a:xfrm>
                <a:off x="2538" y="1281"/>
                <a:ext cx="621" cy="943"/>
                <a:chOff x="2" y="1761"/>
                <a:chExt cx="621" cy="943"/>
              </a:xfrm>
            </p:grpSpPr>
            <p:sp>
              <p:nvSpPr>
                <p:cNvPr id="14" name="Freeform 22"/>
                <p:cNvSpPr>
                  <a:spLocks/>
                </p:cNvSpPr>
                <p:nvPr/>
              </p:nvSpPr>
              <p:spPr bwMode="auto">
                <a:xfrm flipH="1">
                  <a:off x="270" y="1761"/>
                  <a:ext cx="85" cy="177"/>
                </a:xfrm>
                <a:custGeom>
                  <a:avLst/>
                  <a:gdLst>
                    <a:gd name="T0" fmla="*/ 7 w 208"/>
                    <a:gd name="T1" fmla="*/ 33 h 411"/>
                    <a:gd name="T2" fmla="*/ 8 w 208"/>
                    <a:gd name="T3" fmla="*/ 33 h 411"/>
                    <a:gd name="T4" fmla="*/ 11 w 208"/>
                    <a:gd name="T5" fmla="*/ 32 h 411"/>
                    <a:gd name="T6" fmla="*/ 13 w 208"/>
                    <a:gd name="T7" fmla="*/ 29 h 411"/>
                    <a:gd name="T8" fmla="*/ 14 w 208"/>
                    <a:gd name="T9" fmla="*/ 27 h 411"/>
                    <a:gd name="T10" fmla="*/ 14 w 208"/>
                    <a:gd name="T11" fmla="*/ 22 h 411"/>
                    <a:gd name="T12" fmla="*/ 13 w 208"/>
                    <a:gd name="T13" fmla="*/ 19 h 411"/>
                    <a:gd name="T14" fmla="*/ 7 w 208"/>
                    <a:gd name="T15" fmla="*/ 0 h 411"/>
                    <a:gd name="T16" fmla="*/ 1 w 208"/>
                    <a:gd name="T17" fmla="*/ 19 h 411"/>
                    <a:gd name="T18" fmla="*/ 0 w 208"/>
                    <a:gd name="T19" fmla="*/ 22 h 411"/>
                    <a:gd name="T20" fmla="*/ 0 w 208"/>
                    <a:gd name="T21" fmla="*/ 27 h 411"/>
                    <a:gd name="T22" fmla="*/ 1 w 208"/>
                    <a:gd name="T23" fmla="*/ 29 h 411"/>
                    <a:gd name="T24" fmla="*/ 3 w 208"/>
                    <a:gd name="T25" fmla="*/ 32 h 411"/>
                    <a:gd name="T26" fmla="*/ 6 w 208"/>
                    <a:gd name="T27" fmla="*/ 33 h 411"/>
                    <a:gd name="T28" fmla="*/ 7 w 208"/>
                    <a:gd name="T29" fmla="*/ 33 h 411"/>
                    <a:gd name="T30" fmla="*/ 7 w 208"/>
                    <a:gd name="T31" fmla="*/ 33 h 4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8" h="411">
                      <a:moveTo>
                        <a:pt x="104" y="411"/>
                      </a:moveTo>
                      <a:lnTo>
                        <a:pt x="122" y="411"/>
                      </a:lnTo>
                      <a:lnTo>
                        <a:pt x="158" y="402"/>
                      </a:lnTo>
                      <a:lnTo>
                        <a:pt x="190" y="370"/>
                      </a:lnTo>
                      <a:lnTo>
                        <a:pt x="208" y="332"/>
                      </a:lnTo>
                      <a:lnTo>
                        <a:pt x="208" y="282"/>
                      </a:lnTo>
                      <a:lnTo>
                        <a:pt x="197" y="239"/>
                      </a:lnTo>
                      <a:lnTo>
                        <a:pt x="104" y="0"/>
                      </a:lnTo>
                      <a:lnTo>
                        <a:pt x="9" y="239"/>
                      </a:lnTo>
                      <a:lnTo>
                        <a:pt x="0" y="282"/>
                      </a:lnTo>
                      <a:lnTo>
                        <a:pt x="0" y="332"/>
                      </a:lnTo>
                      <a:lnTo>
                        <a:pt x="18" y="370"/>
                      </a:lnTo>
                      <a:lnTo>
                        <a:pt x="50" y="402"/>
                      </a:lnTo>
                      <a:lnTo>
                        <a:pt x="86" y="411"/>
                      </a:lnTo>
                      <a:lnTo>
                        <a:pt x="104" y="4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23"/>
                <p:cNvSpPr>
                  <a:spLocks/>
                </p:cNvSpPr>
                <p:nvPr/>
              </p:nvSpPr>
              <p:spPr bwMode="auto">
                <a:xfrm flipH="1">
                  <a:off x="2" y="1901"/>
                  <a:ext cx="621" cy="787"/>
                </a:xfrm>
                <a:custGeom>
                  <a:avLst/>
                  <a:gdLst>
                    <a:gd name="T0" fmla="*/ 57 w 1528"/>
                    <a:gd name="T1" fmla="*/ 15 h 2743"/>
                    <a:gd name="T2" fmla="*/ 57 w 1528"/>
                    <a:gd name="T3" fmla="*/ 60 h 2743"/>
                    <a:gd name="T4" fmla="*/ 92 w 1528"/>
                    <a:gd name="T5" fmla="*/ 65 h 2743"/>
                    <a:gd name="T6" fmla="*/ 102 w 1528"/>
                    <a:gd name="T7" fmla="*/ 63 h 2743"/>
                    <a:gd name="T8" fmla="*/ 67 w 1528"/>
                    <a:gd name="T9" fmla="*/ 58 h 2743"/>
                    <a:gd name="T10" fmla="*/ 67 w 1528"/>
                    <a:gd name="T11" fmla="*/ 13 h 2743"/>
                    <a:gd name="T12" fmla="*/ 57 w 1528"/>
                    <a:gd name="T13" fmla="*/ 10 h 2743"/>
                    <a:gd name="T14" fmla="*/ 57 w 1528"/>
                    <a:gd name="T15" fmla="*/ 4 h 2743"/>
                    <a:gd name="T16" fmla="*/ 51 w 1528"/>
                    <a:gd name="T17" fmla="*/ 0 h 2743"/>
                    <a:gd name="T18" fmla="*/ 46 w 1528"/>
                    <a:gd name="T19" fmla="*/ 4 h 2743"/>
                    <a:gd name="T20" fmla="*/ 46 w 1528"/>
                    <a:gd name="T21" fmla="*/ 10 h 2743"/>
                    <a:gd name="T22" fmla="*/ 36 w 1528"/>
                    <a:gd name="T23" fmla="*/ 13 h 2743"/>
                    <a:gd name="T24" fmla="*/ 36 w 1528"/>
                    <a:gd name="T25" fmla="*/ 58 h 2743"/>
                    <a:gd name="T26" fmla="*/ 0 w 1528"/>
                    <a:gd name="T27" fmla="*/ 63 h 2743"/>
                    <a:gd name="T28" fmla="*/ 11 w 1528"/>
                    <a:gd name="T29" fmla="*/ 65 h 2743"/>
                    <a:gd name="T30" fmla="*/ 46 w 1528"/>
                    <a:gd name="T31" fmla="*/ 60 h 2743"/>
                    <a:gd name="T32" fmla="*/ 46 w 1528"/>
                    <a:gd name="T33" fmla="*/ 15 h 2743"/>
                    <a:gd name="T34" fmla="*/ 51 w 1528"/>
                    <a:gd name="T35" fmla="*/ 13 h 2743"/>
                    <a:gd name="T36" fmla="*/ 57 w 1528"/>
                    <a:gd name="T37" fmla="*/ 15 h 2743"/>
                    <a:gd name="T38" fmla="*/ 57 w 1528"/>
                    <a:gd name="T39" fmla="*/ 15 h 27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28" h="2743">
                      <a:moveTo>
                        <a:pt x="850" y="617"/>
                      </a:moveTo>
                      <a:lnTo>
                        <a:pt x="850" y="2547"/>
                      </a:lnTo>
                      <a:lnTo>
                        <a:pt x="1374" y="2743"/>
                      </a:lnTo>
                      <a:lnTo>
                        <a:pt x="1528" y="2673"/>
                      </a:lnTo>
                      <a:lnTo>
                        <a:pt x="997" y="2459"/>
                      </a:lnTo>
                      <a:lnTo>
                        <a:pt x="997" y="531"/>
                      </a:lnTo>
                      <a:lnTo>
                        <a:pt x="850" y="420"/>
                      </a:lnTo>
                      <a:lnTo>
                        <a:pt x="850" y="170"/>
                      </a:lnTo>
                      <a:lnTo>
                        <a:pt x="764" y="0"/>
                      </a:lnTo>
                      <a:lnTo>
                        <a:pt x="680" y="170"/>
                      </a:lnTo>
                      <a:lnTo>
                        <a:pt x="680" y="420"/>
                      </a:lnTo>
                      <a:lnTo>
                        <a:pt x="533" y="531"/>
                      </a:lnTo>
                      <a:lnTo>
                        <a:pt x="533" y="2459"/>
                      </a:lnTo>
                      <a:lnTo>
                        <a:pt x="0" y="2673"/>
                      </a:lnTo>
                      <a:lnTo>
                        <a:pt x="156" y="2743"/>
                      </a:lnTo>
                      <a:lnTo>
                        <a:pt x="680" y="2547"/>
                      </a:lnTo>
                      <a:lnTo>
                        <a:pt x="680" y="617"/>
                      </a:lnTo>
                      <a:lnTo>
                        <a:pt x="766" y="549"/>
                      </a:lnTo>
                      <a:lnTo>
                        <a:pt x="850" y="617"/>
                      </a:lnTo>
                      <a:close/>
                    </a:path>
                  </a:pathLst>
                </a:custGeom>
                <a:solidFill>
                  <a:schemeClr val="tx1"/>
                </a:solidFill>
                <a:ln>
                  <a:noFill/>
                </a:ln>
                <a:extLst>
                  <a:ext uri="{91240B29-F687-4F45-9708-019B960494DF}">
                    <a14:hiddenLine xmlns:a14="http://schemas.microsoft.com/office/drawing/2010/main" w="19050" cmpd="sng">
                      <a:solidFill>
                        <a:schemeClr val="bg2"/>
                      </a:solidFill>
                      <a:round/>
                      <a:headEnd/>
                      <a:tailEnd/>
                    </a14:hiddenLine>
                  </a:ext>
                </a:extLst>
              </p:spPr>
              <p:txBody>
                <a:bodyPr/>
                <a:lstStyle/>
                <a:p>
                  <a:endParaRPr lang="en-US"/>
                </a:p>
              </p:txBody>
            </p:sp>
            <p:sp>
              <p:nvSpPr>
                <p:cNvPr id="16" name="Oval 24"/>
                <p:cNvSpPr>
                  <a:spLocks noChangeArrowheads="1"/>
                </p:cNvSpPr>
                <p:nvPr/>
              </p:nvSpPr>
              <p:spPr bwMode="auto">
                <a:xfrm>
                  <a:off x="16" y="2623"/>
                  <a:ext cx="567" cy="77"/>
                </a:xfrm>
                <a:prstGeom prst="ellipse">
                  <a:avLst/>
                </a:prstGeom>
                <a:solidFill>
                  <a:schemeClr val="tx1"/>
                </a:solidFill>
                <a:ln w="12700">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spTree>
    <p:extLst>
      <p:ext uri="{BB962C8B-B14F-4D97-AF65-F5344CB8AC3E}">
        <p14:creationId xmlns:p14="http://schemas.microsoft.com/office/powerpoint/2010/main" val="22516551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ight Arrow 3"/>
          <p:cNvSpPr/>
          <p:nvPr/>
        </p:nvSpPr>
        <p:spPr>
          <a:xfrm>
            <a:off x="5257800" y="22860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Extrinsic motivation</a:t>
            </a:r>
            <a:endParaRPr lang="en-US" sz="2400" dirty="0"/>
          </a:p>
        </p:txBody>
      </p:sp>
      <p:sp>
        <p:nvSpPr>
          <p:cNvPr id="5" name="Left Arrow 4"/>
          <p:cNvSpPr/>
          <p:nvPr/>
        </p:nvSpPr>
        <p:spPr>
          <a:xfrm>
            <a:off x="1524000" y="22860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Intrinsic motivation</a:t>
            </a:r>
            <a:endParaRPr lang="en-US" sz="2400" dirty="0"/>
          </a:p>
        </p:txBody>
      </p:sp>
      <p:sp>
        <p:nvSpPr>
          <p:cNvPr id="6" name="Rectangle 2"/>
          <p:cNvSpPr txBox="1">
            <a:spLocks noChangeArrowheads="1"/>
          </p:cNvSpPr>
          <p:nvPr/>
        </p:nvSpPr>
        <p:spPr bwMode="auto">
          <a:xfrm>
            <a:off x="5029200" y="1628775"/>
            <a:ext cx="3962400" cy="30194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US" sz="2000" dirty="0">
                <a:solidFill>
                  <a:srgbClr val="5B4295"/>
                </a:solidFill>
              </a:rPr>
              <a:t>f</a:t>
            </a:r>
            <a:r>
              <a:rPr lang="en-US" sz="2000" dirty="0" smtClean="0">
                <a:solidFill>
                  <a:srgbClr val="5B4295"/>
                </a:solidFill>
              </a:rPr>
              <a:t>ocus on achieving outcomes</a:t>
            </a:r>
          </a:p>
          <a:p>
            <a:pPr>
              <a:defRPr/>
            </a:pPr>
            <a:r>
              <a:rPr lang="en-US" sz="2000" dirty="0">
                <a:solidFill>
                  <a:srgbClr val="5B4295"/>
                </a:solidFill>
              </a:rPr>
              <a:t>motivation comes from outside the individual</a:t>
            </a:r>
          </a:p>
          <a:p>
            <a:pPr>
              <a:defRPr/>
            </a:pPr>
            <a:r>
              <a:rPr lang="en-US" sz="2000" dirty="0">
                <a:solidFill>
                  <a:srgbClr val="5B4295"/>
                </a:solidFill>
              </a:rPr>
              <a:t>e</a:t>
            </a:r>
            <a:r>
              <a:rPr lang="en-US" sz="2000" dirty="0" smtClean="0">
                <a:solidFill>
                  <a:srgbClr val="5B4295"/>
                </a:solidFill>
              </a:rPr>
              <a:t>.g. targets, performance management, rewards, threat </a:t>
            </a:r>
            <a:r>
              <a:rPr lang="en-US" sz="2000" dirty="0">
                <a:solidFill>
                  <a:srgbClr val="5B4295"/>
                </a:solidFill>
              </a:rPr>
              <a:t>of </a:t>
            </a:r>
            <a:r>
              <a:rPr lang="en-US" sz="2000" dirty="0" smtClean="0">
                <a:solidFill>
                  <a:srgbClr val="5B4295"/>
                </a:solidFill>
              </a:rPr>
              <a:t>punishment</a:t>
            </a:r>
          </a:p>
          <a:p>
            <a:pPr>
              <a:defRPr/>
            </a:pPr>
            <a:r>
              <a:rPr lang="en-US" sz="2000" dirty="0">
                <a:solidFill>
                  <a:srgbClr val="5B4295"/>
                </a:solidFill>
              </a:rPr>
              <a:t>c</a:t>
            </a:r>
            <a:r>
              <a:rPr lang="en-US" sz="2000" dirty="0" smtClean="0">
                <a:solidFill>
                  <a:srgbClr val="5B4295"/>
                </a:solidFill>
              </a:rPr>
              <a:t>ompetition </a:t>
            </a:r>
            <a:r>
              <a:rPr lang="en-US" sz="2000" dirty="0">
                <a:solidFill>
                  <a:srgbClr val="5B4295"/>
                </a:solidFill>
              </a:rPr>
              <a:t>is in an extrinsic motivator </a:t>
            </a:r>
            <a:endParaRPr lang="en-US" sz="2000" dirty="0" smtClean="0">
              <a:solidFill>
                <a:srgbClr val="5B4295"/>
              </a:solidFill>
            </a:endParaRPr>
          </a:p>
        </p:txBody>
      </p:sp>
      <p:sp>
        <p:nvSpPr>
          <p:cNvPr id="7" name="Rectangle 2"/>
          <p:cNvSpPr txBox="1">
            <a:spLocks noChangeArrowheads="1"/>
          </p:cNvSpPr>
          <p:nvPr/>
        </p:nvSpPr>
        <p:spPr bwMode="auto">
          <a:xfrm>
            <a:off x="1447801" y="1704975"/>
            <a:ext cx="3657599" cy="28194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US" sz="2000" dirty="0" smtClean="0">
                <a:solidFill>
                  <a:schemeClr val="accent1">
                    <a:lumMod val="50000"/>
                  </a:schemeClr>
                </a:solidFill>
              </a:rPr>
              <a:t>motivation </a:t>
            </a:r>
            <a:r>
              <a:rPr lang="en-US" sz="2000" dirty="0">
                <a:solidFill>
                  <a:schemeClr val="accent1">
                    <a:lumMod val="50000"/>
                  </a:schemeClr>
                </a:solidFill>
              </a:rPr>
              <a:t>that is driven by </a:t>
            </a:r>
            <a:r>
              <a:rPr lang="en-US" sz="2000" dirty="0" smtClean="0">
                <a:solidFill>
                  <a:schemeClr val="accent1">
                    <a:lumMod val="50000"/>
                  </a:schemeClr>
                </a:solidFill>
              </a:rPr>
              <a:t>interest </a:t>
            </a:r>
            <a:r>
              <a:rPr lang="en-US" sz="2000" dirty="0">
                <a:solidFill>
                  <a:schemeClr val="accent1">
                    <a:lumMod val="50000"/>
                  </a:schemeClr>
                </a:solidFill>
              </a:rPr>
              <a:t>or enjoyment in the task </a:t>
            </a:r>
            <a:r>
              <a:rPr lang="en-US" sz="2000" dirty="0" smtClean="0">
                <a:solidFill>
                  <a:schemeClr val="accent1">
                    <a:lumMod val="50000"/>
                  </a:schemeClr>
                </a:solidFill>
              </a:rPr>
              <a:t>itself</a:t>
            </a:r>
          </a:p>
          <a:p>
            <a:r>
              <a:rPr lang="en-US" sz="2000" dirty="0" smtClean="0">
                <a:solidFill>
                  <a:schemeClr val="accent1">
                    <a:lumMod val="50000"/>
                  </a:schemeClr>
                </a:solidFill>
              </a:rPr>
              <a:t>exists </a:t>
            </a:r>
            <a:r>
              <a:rPr lang="en-US" sz="2000" dirty="0">
                <a:solidFill>
                  <a:schemeClr val="accent1">
                    <a:lumMod val="50000"/>
                  </a:schemeClr>
                </a:solidFill>
              </a:rPr>
              <a:t>within the individual rather than relying on external pressures or </a:t>
            </a:r>
            <a:r>
              <a:rPr lang="en-US" sz="2000" dirty="0" smtClean="0">
                <a:solidFill>
                  <a:schemeClr val="accent1">
                    <a:lumMod val="50000"/>
                  </a:schemeClr>
                </a:solidFill>
              </a:rPr>
              <a:t>desire </a:t>
            </a:r>
            <a:r>
              <a:rPr lang="en-US" sz="2000" dirty="0">
                <a:solidFill>
                  <a:schemeClr val="accent1">
                    <a:lumMod val="50000"/>
                  </a:schemeClr>
                </a:solidFill>
              </a:rPr>
              <a:t>for </a:t>
            </a:r>
            <a:r>
              <a:rPr lang="en-US" sz="2000" dirty="0" smtClean="0">
                <a:solidFill>
                  <a:schemeClr val="accent1">
                    <a:lumMod val="50000"/>
                  </a:schemeClr>
                </a:solidFill>
              </a:rPr>
              <a:t>reward</a:t>
            </a:r>
          </a:p>
          <a:p>
            <a:r>
              <a:rPr lang="en-US" sz="2000" dirty="0">
                <a:solidFill>
                  <a:schemeClr val="accent1">
                    <a:lumMod val="50000"/>
                  </a:schemeClr>
                </a:solidFill>
              </a:rPr>
              <a:t>p</a:t>
            </a:r>
            <a:r>
              <a:rPr lang="en-US" sz="2000" dirty="0" smtClean="0">
                <a:solidFill>
                  <a:schemeClr val="accent1">
                    <a:lumMod val="50000"/>
                  </a:schemeClr>
                </a:solidFill>
              </a:rPr>
              <a:t>eople engage willingly, </a:t>
            </a:r>
            <a:r>
              <a:rPr lang="en-US" sz="2000" dirty="0">
                <a:solidFill>
                  <a:schemeClr val="accent1">
                    <a:lumMod val="50000"/>
                  </a:schemeClr>
                </a:solidFill>
              </a:rPr>
              <a:t>enjoy the intrinsic rewards of the activity</a:t>
            </a:r>
            <a:endParaRPr lang="en-GB" sz="2000" dirty="0">
              <a:solidFill>
                <a:schemeClr val="accent1">
                  <a:lumMod val="50000"/>
                </a:schemeClr>
              </a:solidFill>
              <a:latin typeface="Times New Roman" charset="0"/>
            </a:endParaRPr>
          </a:p>
        </p:txBody>
      </p:sp>
    </p:spTree>
    <p:extLst>
      <p:ext uri="{BB962C8B-B14F-4D97-AF65-F5344CB8AC3E}">
        <p14:creationId xmlns:p14="http://schemas.microsoft.com/office/powerpoint/2010/main" val="34189778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143000" y="2209800"/>
            <a:ext cx="4191000" cy="3019425"/>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spcBef>
                <a:spcPct val="50000"/>
              </a:spcBef>
              <a:defRPr/>
            </a:pPr>
            <a:r>
              <a:rPr lang="en-GB" sz="2000" dirty="0" smtClean="0">
                <a:solidFill>
                  <a:schemeClr val="accent2"/>
                </a:solidFill>
              </a:rPr>
              <a:t>Need </a:t>
            </a:r>
            <a:r>
              <a:rPr lang="en-GB" sz="2000" dirty="0">
                <a:solidFill>
                  <a:schemeClr val="accent2"/>
                </a:solidFill>
              </a:rPr>
              <a:t>for people to realise the costs &amp; risks of maintaining </a:t>
            </a:r>
            <a:r>
              <a:rPr lang="en-GB" sz="2000" dirty="0" smtClean="0">
                <a:solidFill>
                  <a:schemeClr val="accent2"/>
                </a:solidFill>
              </a:rPr>
              <a:t>status </a:t>
            </a:r>
            <a:r>
              <a:rPr lang="en-GB" sz="2000" dirty="0">
                <a:solidFill>
                  <a:schemeClr val="accent2"/>
                </a:solidFill>
              </a:rPr>
              <a:t>quo v </a:t>
            </a:r>
            <a:r>
              <a:rPr lang="en-GB" sz="2000" dirty="0" smtClean="0">
                <a:solidFill>
                  <a:schemeClr val="accent2"/>
                </a:solidFill>
              </a:rPr>
              <a:t>risk </a:t>
            </a:r>
            <a:r>
              <a:rPr lang="en-GB" sz="2000" dirty="0">
                <a:solidFill>
                  <a:schemeClr val="accent2"/>
                </a:solidFill>
              </a:rPr>
              <a:t>&amp; uncertainty of making the change</a:t>
            </a:r>
          </a:p>
          <a:p>
            <a:pPr>
              <a:spcBef>
                <a:spcPct val="50000"/>
              </a:spcBef>
              <a:defRPr/>
            </a:pPr>
            <a:r>
              <a:rPr lang="en-GB" sz="2000" dirty="0">
                <a:solidFill>
                  <a:srgbClr val="5B4295"/>
                </a:solidFill>
              </a:rPr>
              <a:t>Push people by creating discomfort in the system </a:t>
            </a:r>
            <a:r>
              <a:rPr lang="en-GB" sz="1600" i="1" dirty="0">
                <a:solidFill>
                  <a:srgbClr val="5B4295"/>
                </a:solidFill>
              </a:rPr>
              <a:t>e.g. educate people about </a:t>
            </a:r>
            <a:r>
              <a:rPr lang="en-GB" sz="1600" i="1" dirty="0" smtClean="0">
                <a:solidFill>
                  <a:srgbClr val="5B4295"/>
                </a:solidFill>
              </a:rPr>
              <a:t>consequences </a:t>
            </a:r>
            <a:r>
              <a:rPr lang="en-GB" sz="1600" i="1" dirty="0">
                <a:solidFill>
                  <a:srgbClr val="5B4295"/>
                </a:solidFill>
              </a:rPr>
              <a:t>of not changing, remove buffers and expose people to the consequences of not changing</a:t>
            </a:r>
            <a:r>
              <a:rPr lang="en-GB" sz="1600" dirty="0" smtClean="0">
                <a:solidFill>
                  <a:srgbClr val="5B4295"/>
                </a:solidFill>
              </a:rPr>
              <a:t>.</a:t>
            </a:r>
          </a:p>
          <a:p>
            <a:pPr>
              <a:spcBef>
                <a:spcPct val="50000"/>
              </a:spcBef>
              <a:defRPr/>
            </a:pPr>
            <a:r>
              <a:rPr lang="en-GB" sz="2000" dirty="0">
                <a:solidFill>
                  <a:srgbClr val="5B4295"/>
                </a:solidFill>
              </a:rPr>
              <a:t>Assumption that intrinsic motivation is not sufficient to bring about change</a:t>
            </a:r>
          </a:p>
          <a:p>
            <a:pPr>
              <a:spcBef>
                <a:spcPct val="50000"/>
              </a:spcBef>
              <a:defRPr/>
            </a:pPr>
            <a:endParaRPr lang="en-GB" sz="1600" dirty="0"/>
          </a:p>
          <a:p>
            <a:pPr>
              <a:defRPr/>
            </a:pPr>
            <a:endParaRPr lang="en-GB" sz="2000" b="1" dirty="0" smtClean="0">
              <a:latin typeface="Times New Roman" charset="0"/>
            </a:endParaRPr>
          </a:p>
          <a:p>
            <a:pPr>
              <a:buFontTx/>
              <a:buNone/>
              <a:defRPr/>
            </a:pPr>
            <a:endParaRPr lang="en-GB" sz="2000" dirty="0">
              <a:latin typeface="Times New Roman" charset="0"/>
            </a:endParaRPr>
          </a:p>
        </p:txBody>
      </p:sp>
      <p:sp>
        <p:nvSpPr>
          <p:cNvPr id="10" name="Rectangle 2"/>
          <p:cNvSpPr txBox="1">
            <a:spLocks noChangeArrowheads="1"/>
          </p:cNvSpPr>
          <p:nvPr/>
        </p:nvSpPr>
        <p:spPr bwMode="auto">
          <a:xfrm>
            <a:off x="5410200" y="1981200"/>
            <a:ext cx="3581399" cy="28194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spcBef>
                <a:spcPct val="50000"/>
              </a:spcBef>
              <a:buNone/>
              <a:defRPr/>
            </a:pPr>
            <a:r>
              <a:rPr lang="ja-JP" altLang="en-GB" sz="2000" dirty="0">
                <a:solidFill>
                  <a:schemeClr val="accent1">
                    <a:lumMod val="50000"/>
                  </a:schemeClr>
                </a:solidFill>
              </a:rPr>
              <a:t>“</a:t>
            </a:r>
            <a:r>
              <a:rPr lang="en-GB" sz="2000" dirty="0">
                <a:solidFill>
                  <a:schemeClr val="accent1">
                    <a:lumMod val="50000"/>
                  </a:schemeClr>
                </a:solidFill>
              </a:rPr>
              <a:t>Pull</a:t>
            </a:r>
            <a:r>
              <a:rPr lang="ja-JP" altLang="en-GB" sz="2000" dirty="0">
                <a:solidFill>
                  <a:schemeClr val="accent1">
                    <a:lumMod val="50000"/>
                  </a:schemeClr>
                </a:solidFill>
              </a:rPr>
              <a:t>”</a:t>
            </a:r>
            <a:r>
              <a:rPr lang="en-GB" sz="2000" dirty="0">
                <a:solidFill>
                  <a:schemeClr val="accent1">
                    <a:lumMod val="50000"/>
                  </a:schemeClr>
                </a:solidFill>
              </a:rPr>
              <a:t> change strategies connect a change to things people care about and desire – </a:t>
            </a:r>
            <a:r>
              <a:rPr lang="ja-JP" altLang="en-GB" sz="2000" b="1" dirty="0">
                <a:solidFill>
                  <a:schemeClr val="accent1">
                    <a:lumMod val="50000"/>
                  </a:schemeClr>
                </a:solidFill>
              </a:rPr>
              <a:t>“</a:t>
            </a:r>
            <a:r>
              <a:rPr lang="en-GB" sz="2000" b="1" dirty="0">
                <a:solidFill>
                  <a:schemeClr val="accent1">
                    <a:lumMod val="50000"/>
                  </a:schemeClr>
                </a:solidFill>
              </a:rPr>
              <a:t>change attractors</a:t>
            </a:r>
            <a:r>
              <a:rPr lang="ja-JP" altLang="en-GB" sz="2000" b="1" dirty="0">
                <a:solidFill>
                  <a:schemeClr val="accent1">
                    <a:lumMod val="50000"/>
                  </a:schemeClr>
                </a:solidFill>
              </a:rPr>
              <a:t>”</a:t>
            </a:r>
            <a:r>
              <a:rPr lang="en-GB" sz="2000" dirty="0">
                <a:solidFill>
                  <a:schemeClr val="accent1">
                    <a:lumMod val="50000"/>
                  </a:schemeClr>
                </a:solidFill>
              </a:rPr>
              <a:t>  e.g.</a:t>
            </a:r>
          </a:p>
          <a:p>
            <a:pPr>
              <a:spcBef>
                <a:spcPct val="50000"/>
              </a:spcBef>
              <a:defRPr/>
            </a:pPr>
            <a:r>
              <a:rPr lang="en-GB" sz="2000" dirty="0" smtClean="0">
                <a:solidFill>
                  <a:schemeClr val="accent1">
                    <a:lumMod val="50000"/>
                  </a:schemeClr>
                </a:solidFill>
              </a:rPr>
              <a:t>benefits </a:t>
            </a:r>
            <a:r>
              <a:rPr lang="en-GB" sz="2000" dirty="0">
                <a:solidFill>
                  <a:schemeClr val="accent1">
                    <a:lumMod val="50000"/>
                  </a:schemeClr>
                </a:solidFill>
              </a:rPr>
              <a:t>for </a:t>
            </a:r>
            <a:r>
              <a:rPr lang="en-GB" sz="2000" dirty="0" smtClean="0">
                <a:solidFill>
                  <a:schemeClr val="accent1">
                    <a:lumMod val="50000"/>
                  </a:schemeClr>
                </a:solidFill>
              </a:rPr>
              <a:t>patients &amp; carers</a:t>
            </a:r>
          </a:p>
          <a:p>
            <a:pPr>
              <a:spcBef>
                <a:spcPct val="50000"/>
              </a:spcBef>
              <a:defRPr/>
            </a:pPr>
            <a:r>
              <a:rPr lang="en-GB" sz="2000" dirty="0" smtClean="0">
                <a:solidFill>
                  <a:schemeClr val="accent1">
                    <a:lumMod val="50000"/>
                  </a:schemeClr>
                </a:solidFill>
              </a:rPr>
              <a:t>positive </a:t>
            </a:r>
            <a:r>
              <a:rPr lang="en-GB" sz="2000" dirty="0">
                <a:solidFill>
                  <a:schemeClr val="accent1">
                    <a:lumMod val="50000"/>
                  </a:schemeClr>
                </a:solidFill>
              </a:rPr>
              <a:t>outcomes for the individual</a:t>
            </a:r>
          </a:p>
          <a:p>
            <a:pPr>
              <a:spcBef>
                <a:spcPct val="50000"/>
              </a:spcBef>
              <a:defRPr/>
            </a:pPr>
            <a:r>
              <a:rPr lang="en-GB" sz="2000" dirty="0">
                <a:solidFill>
                  <a:schemeClr val="accent1">
                    <a:lumMod val="50000"/>
                  </a:schemeClr>
                </a:solidFill>
              </a:rPr>
              <a:t>- advantages for their immediate (e.g. team/department) and wider (e.g. organisation/profession) environment</a:t>
            </a:r>
          </a:p>
          <a:p>
            <a:pPr>
              <a:buFontTx/>
              <a:buNone/>
              <a:defRPr/>
            </a:pPr>
            <a:endParaRPr lang="en-GB" sz="2800" dirty="0">
              <a:solidFill>
                <a:schemeClr val="accent1">
                  <a:lumMod val="50000"/>
                </a:schemeClr>
              </a:solidFill>
              <a:latin typeface="Times New Roman" charset="0"/>
            </a:endParaRPr>
          </a:p>
        </p:txBody>
      </p:sp>
      <p:sp>
        <p:nvSpPr>
          <p:cNvPr id="11" name="Right Arrow 10"/>
          <p:cNvSpPr/>
          <p:nvPr/>
        </p:nvSpPr>
        <p:spPr>
          <a:xfrm>
            <a:off x="5257800" y="0"/>
            <a:ext cx="3429000" cy="914400"/>
          </a:xfrm>
          <a:prstGeom prst="righ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Pull</a:t>
            </a:r>
            <a:endParaRPr lang="en-US" sz="2400" dirty="0"/>
          </a:p>
        </p:txBody>
      </p:sp>
      <p:sp>
        <p:nvSpPr>
          <p:cNvPr id="12" name="Left Arrow 11"/>
          <p:cNvSpPr/>
          <p:nvPr/>
        </p:nvSpPr>
        <p:spPr>
          <a:xfrm>
            <a:off x="1524000" y="0"/>
            <a:ext cx="3352800" cy="914400"/>
          </a:xfrm>
          <a:prstGeom prst="leftArrow">
            <a:avLst/>
          </a:prstGeom>
          <a:solidFill>
            <a:schemeClr val="accent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Push</a:t>
            </a:r>
            <a:endParaRPr lang="en-US" sz="2400" dirty="0"/>
          </a:p>
        </p:txBody>
      </p:sp>
      <p:pic>
        <p:nvPicPr>
          <p:cNvPr id="13" name="Picture 3" descr="j010520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4600" y="914400"/>
            <a:ext cx="2057400" cy="819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descr="j010520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638800" y="845261"/>
            <a:ext cx="2286000" cy="90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31654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3"/>
          <p:cNvSpPr txBox="1">
            <a:spLocks noChangeArrowheads="1"/>
          </p:cNvSpPr>
          <p:nvPr/>
        </p:nvSpPr>
        <p:spPr bwMode="auto">
          <a:xfrm>
            <a:off x="1258888" y="1600200"/>
            <a:ext cx="742791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smtClean="0"/>
              <a:t> </a:t>
            </a:r>
            <a:endParaRPr lang="en-US" smtClean="0"/>
          </a:p>
        </p:txBody>
      </p:sp>
      <p:pic>
        <p:nvPicPr>
          <p:cNvPr id="16" name="Picture 4" descr="j023829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6825" y="3352800"/>
            <a:ext cx="3463925"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5" descr="j023373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692275" y="1700213"/>
            <a:ext cx="3355975" cy="2757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2"/>
          <p:cNvSpPr>
            <a:spLocks noGrp="1" noChangeArrowheads="1"/>
          </p:cNvSpPr>
          <p:nvPr>
            <p:ph type="title"/>
          </p:nvPr>
        </p:nvSpPr>
        <p:spPr>
          <a:xfrm>
            <a:off x="533400" y="76200"/>
            <a:ext cx="8229600" cy="1143000"/>
          </a:xfrm>
        </p:spPr>
        <p:txBody>
          <a:bodyPr anchor="t"/>
          <a:lstStyle/>
          <a:p>
            <a:pPr>
              <a:defRPr/>
            </a:pPr>
            <a:r>
              <a:rPr lang="en-GB" dirty="0" smtClean="0">
                <a:solidFill>
                  <a:srgbClr val="4D4D4D"/>
                </a:solidFill>
                <a:latin typeface="Arial"/>
                <a:cs typeface="Arial"/>
              </a:rPr>
              <a:t>Change attractors</a:t>
            </a:r>
            <a:endParaRPr lang="en-US" dirty="0" smtClean="0">
              <a:solidFill>
                <a:srgbClr val="4D4D4D"/>
              </a:solidFill>
              <a:latin typeface="Arial"/>
              <a:cs typeface="Arial"/>
            </a:endParaRPr>
          </a:p>
        </p:txBody>
      </p:sp>
    </p:spTree>
    <p:extLst>
      <p:ext uri="{BB962C8B-B14F-4D97-AF65-F5344CB8AC3E}">
        <p14:creationId xmlns:p14="http://schemas.microsoft.com/office/powerpoint/2010/main" val="253719424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3"/>
          <p:cNvSpPr>
            <a:spLocks/>
          </p:cNvSpPr>
          <p:nvPr/>
        </p:nvSpPr>
        <p:spPr bwMode="auto">
          <a:xfrm>
            <a:off x="2711450" y="1412875"/>
            <a:ext cx="5518150" cy="5060950"/>
          </a:xfrm>
          <a:custGeom>
            <a:avLst/>
            <a:gdLst>
              <a:gd name="T0" fmla="*/ 8 w 3476"/>
              <a:gd name="T1" fmla="*/ 2800 h 2811"/>
              <a:gd name="T2" fmla="*/ 31 w 3476"/>
              <a:gd name="T3" fmla="*/ 2592 h 2811"/>
              <a:gd name="T4" fmla="*/ 66 w 3476"/>
              <a:gd name="T5" fmla="*/ 2569 h 2811"/>
              <a:gd name="T6" fmla="*/ 123 w 3476"/>
              <a:gd name="T7" fmla="*/ 2281 h 2811"/>
              <a:gd name="T8" fmla="*/ 192 w 3476"/>
              <a:gd name="T9" fmla="*/ 2212 h 2811"/>
              <a:gd name="T10" fmla="*/ 215 w 3476"/>
              <a:gd name="T11" fmla="*/ 1889 h 2811"/>
              <a:gd name="T12" fmla="*/ 285 w 3476"/>
              <a:gd name="T13" fmla="*/ 1786 h 2811"/>
              <a:gd name="T14" fmla="*/ 296 w 3476"/>
              <a:gd name="T15" fmla="*/ 1659 h 2811"/>
              <a:gd name="T16" fmla="*/ 411 w 3476"/>
              <a:gd name="T17" fmla="*/ 1648 h 2811"/>
              <a:gd name="T18" fmla="*/ 446 w 3476"/>
              <a:gd name="T19" fmla="*/ 1625 h 2811"/>
              <a:gd name="T20" fmla="*/ 354 w 3476"/>
              <a:gd name="T21" fmla="*/ 1221 h 2811"/>
              <a:gd name="T22" fmla="*/ 377 w 3476"/>
              <a:gd name="T23" fmla="*/ 922 h 2811"/>
              <a:gd name="T24" fmla="*/ 411 w 3476"/>
              <a:gd name="T25" fmla="*/ 841 h 2811"/>
              <a:gd name="T26" fmla="*/ 526 w 3476"/>
              <a:gd name="T27" fmla="*/ 795 h 2811"/>
              <a:gd name="T28" fmla="*/ 596 w 3476"/>
              <a:gd name="T29" fmla="*/ 737 h 2811"/>
              <a:gd name="T30" fmla="*/ 791 w 3476"/>
              <a:gd name="T31" fmla="*/ 588 h 2811"/>
              <a:gd name="T32" fmla="*/ 849 w 3476"/>
              <a:gd name="T33" fmla="*/ 449 h 2811"/>
              <a:gd name="T34" fmla="*/ 1022 w 3476"/>
              <a:gd name="T35" fmla="*/ 311 h 2811"/>
              <a:gd name="T36" fmla="*/ 1125 w 3476"/>
              <a:gd name="T37" fmla="*/ 242 h 2811"/>
              <a:gd name="T38" fmla="*/ 1195 w 3476"/>
              <a:gd name="T39" fmla="*/ 219 h 2811"/>
              <a:gd name="T40" fmla="*/ 1241 w 3476"/>
              <a:gd name="T41" fmla="*/ 196 h 2811"/>
              <a:gd name="T42" fmla="*/ 1310 w 3476"/>
              <a:gd name="T43" fmla="*/ 173 h 2811"/>
              <a:gd name="T44" fmla="*/ 1344 w 3476"/>
              <a:gd name="T45" fmla="*/ 161 h 2811"/>
              <a:gd name="T46" fmla="*/ 1494 w 3476"/>
              <a:gd name="T47" fmla="*/ 58 h 2811"/>
              <a:gd name="T48" fmla="*/ 1575 w 3476"/>
              <a:gd name="T49" fmla="*/ 46 h 2811"/>
              <a:gd name="T50" fmla="*/ 1586 w 3476"/>
              <a:gd name="T51" fmla="*/ 81 h 2811"/>
              <a:gd name="T52" fmla="*/ 1644 w 3476"/>
              <a:gd name="T53" fmla="*/ 196 h 2811"/>
              <a:gd name="T54" fmla="*/ 1828 w 3476"/>
              <a:gd name="T55" fmla="*/ 346 h 2811"/>
              <a:gd name="T56" fmla="*/ 1932 w 3476"/>
              <a:gd name="T57" fmla="*/ 334 h 2811"/>
              <a:gd name="T58" fmla="*/ 1989 w 3476"/>
              <a:gd name="T59" fmla="*/ 219 h 2811"/>
              <a:gd name="T60" fmla="*/ 2047 w 3476"/>
              <a:gd name="T61" fmla="*/ 185 h 2811"/>
              <a:gd name="T62" fmla="*/ 2105 w 3476"/>
              <a:gd name="T63" fmla="*/ 242 h 2811"/>
              <a:gd name="T64" fmla="*/ 2220 w 3476"/>
              <a:gd name="T65" fmla="*/ 323 h 2811"/>
              <a:gd name="T66" fmla="*/ 2277 w 3476"/>
              <a:gd name="T67" fmla="*/ 403 h 2811"/>
              <a:gd name="T68" fmla="*/ 2312 w 3476"/>
              <a:gd name="T69" fmla="*/ 530 h 2811"/>
              <a:gd name="T70" fmla="*/ 2324 w 3476"/>
              <a:gd name="T71" fmla="*/ 599 h 2811"/>
              <a:gd name="T72" fmla="*/ 2393 w 3476"/>
              <a:gd name="T73" fmla="*/ 657 h 2811"/>
              <a:gd name="T74" fmla="*/ 2439 w 3476"/>
              <a:gd name="T75" fmla="*/ 737 h 2811"/>
              <a:gd name="T76" fmla="*/ 2519 w 3476"/>
              <a:gd name="T77" fmla="*/ 876 h 2811"/>
              <a:gd name="T78" fmla="*/ 2554 w 3476"/>
              <a:gd name="T79" fmla="*/ 1060 h 2811"/>
              <a:gd name="T80" fmla="*/ 2669 w 3476"/>
              <a:gd name="T81" fmla="*/ 1187 h 2811"/>
              <a:gd name="T82" fmla="*/ 2738 w 3476"/>
              <a:gd name="T83" fmla="*/ 1325 h 2811"/>
              <a:gd name="T84" fmla="*/ 2773 w 3476"/>
              <a:gd name="T85" fmla="*/ 1728 h 2811"/>
              <a:gd name="T86" fmla="*/ 2911 w 3476"/>
              <a:gd name="T87" fmla="*/ 1786 h 2811"/>
              <a:gd name="T88" fmla="*/ 3072 w 3476"/>
              <a:gd name="T89" fmla="*/ 1913 h 2811"/>
              <a:gd name="T90" fmla="*/ 3188 w 3476"/>
              <a:gd name="T91" fmla="*/ 1936 h 2811"/>
              <a:gd name="T92" fmla="*/ 3234 w 3476"/>
              <a:gd name="T93" fmla="*/ 2039 h 2811"/>
              <a:gd name="T94" fmla="*/ 3245 w 3476"/>
              <a:gd name="T95" fmla="*/ 2258 h 2811"/>
              <a:gd name="T96" fmla="*/ 3314 w 3476"/>
              <a:gd name="T97" fmla="*/ 2431 h 2811"/>
              <a:gd name="T98" fmla="*/ 3406 w 3476"/>
              <a:gd name="T99" fmla="*/ 2546 h 2811"/>
              <a:gd name="T100" fmla="*/ 3476 w 3476"/>
              <a:gd name="T101" fmla="*/ 2811 h 2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476" h="2811">
                <a:moveTo>
                  <a:pt x="8" y="2800"/>
                </a:moveTo>
                <a:cubicBezTo>
                  <a:pt x="14" y="2731"/>
                  <a:pt x="0" y="2654"/>
                  <a:pt x="31" y="2592"/>
                </a:cubicBezTo>
                <a:cubicBezTo>
                  <a:pt x="37" y="2580"/>
                  <a:pt x="54" y="2577"/>
                  <a:pt x="66" y="2569"/>
                </a:cubicBezTo>
                <a:cubicBezTo>
                  <a:pt x="189" y="2385"/>
                  <a:pt x="14" y="2672"/>
                  <a:pt x="123" y="2281"/>
                </a:cubicBezTo>
                <a:cubicBezTo>
                  <a:pt x="132" y="2250"/>
                  <a:pt x="192" y="2212"/>
                  <a:pt x="192" y="2212"/>
                </a:cubicBezTo>
                <a:cubicBezTo>
                  <a:pt x="237" y="2081"/>
                  <a:pt x="191" y="2226"/>
                  <a:pt x="215" y="1889"/>
                </a:cubicBezTo>
                <a:cubicBezTo>
                  <a:pt x="218" y="1848"/>
                  <a:pt x="263" y="1817"/>
                  <a:pt x="285" y="1786"/>
                </a:cubicBezTo>
                <a:cubicBezTo>
                  <a:pt x="289" y="1744"/>
                  <a:pt x="267" y="1690"/>
                  <a:pt x="296" y="1659"/>
                </a:cubicBezTo>
                <a:cubicBezTo>
                  <a:pt x="322" y="1631"/>
                  <a:pt x="373" y="1657"/>
                  <a:pt x="411" y="1648"/>
                </a:cubicBezTo>
                <a:cubicBezTo>
                  <a:pt x="425" y="1645"/>
                  <a:pt x="434" y="1633"/>
                  <a:pt x="446" y="1625"/>
                </a:cubicBezTo>
                <a:cubicBezTo>
                  <a:pt x="516" y="1482"/>
                  <a:pt x="520" y="1280"/>
                  <a:pt x="354" y="1221"/>
                </a:cubicBezTo>
                <a:cubicBezTo>
                  <a:pt x="292" y="1129"/>
                  <a:pt x="326" y="1011"/>
                  <a:pt x="377" y="922"/>
                </a:cubicBezTo>
                <a:cubicBezTo>
                  <a:pt x="392" y="897"/>
                  <a:pt x="390" y="862"/>
                  <a:pt x="411" y="841"/>
                </a:cubicBezTo>
                <a:cubicBezTo>
                  <a:pt x="423" y="829"/>
                  <a:pt x="507" y="809"/>
                  <a:pt x="526" y="795"/>
                </a:cubicBezTo>
                <a:cubicBezTo>
                  <a:pt x="551" y="778"/>
                  <a:pt x="572" y="756"/>
                  <a:pt x="596" y="737"/>
                </a:cubicBezTo>
                <a:cubicBezTo>
                  <a:pt x="661" y="686"/>
                  <a:pt x="733" y="646"/>
                  <a:pt x="791" y="588"/>
                </a:cubicBezTo>
                <a:cubicBezTo>
                  <a:pt x="803" y="552"/>
                  <a:pt x="827" y="481"/>
                  <a:pt x="849" y="449"/>
                </a:cubicBezTo>
                <a:cubicBezTo>
                  <a:pt x="883" y="399"/>
                  <a:pt x="972" y="341"/>
                  <a:pt x="1022" y="311"/>
                </a:cubicBezTo>
                <a:cubicBezTo>
                  <a:pt x="1057" y="290"/>
                  <a:pt x="1086" y="255"/>
                  <a:pt x="1125" y="242"/>
                </a:cubicBezTo>
                <a:cubicBezTo>
                  <a:pt x="1148" y="234"/>
                  <a:pt x="1173" y="230"/>
                  <a:pt x="1195" y="219"/>
                </a:cubicBezTo>
                <a:cubicBezTo>
                  <a:pt x="1210" y="211"/>
                  <a:pt x="1225" y="202"/>
                  <a:pt x="1241" y="196"/>
                </a:cubicBezTo>
                <a:cubicBezTo>
                  <a:pt x="1264" y="187"/>
                  <a:pt x="1287" y="181"/>
                  <a:pt x="1310" y="173"/>
                </a:cubicBezTo>
                <a:cubicBezTo>
                  <a:pt x="1321" y="169"/>
                  <a:pt x="1344" y="161"/>
                  <a:pt x="1344" y="161"/>
                </a:cubicBezTo>
                <a:cubicBezTo>
                  <a:pt x="1390" y="115"/>
                  <a:pt x="1433" y="78"/>
                  <a:pt x="1494" y="58"/>
                </a:cubicBezTo>
                <a:cubicBezTo>
                  <a:pt x="1526" y="26"/>
                  <a:pt x="1530" y="0"/>
                  <a:pt x="1575" y="46"/>
                </a:cubicBezTo>
                <a:cubicBezTo>
                  <a:pt x="1584" y="55"/>
                  <a:pt x="1581" y="70"/>
                  <a:pt x="1586" y="81"/>
                </a:cubicBezTo>
                <a:cubicBezTo>
                  <a:pt x="1604" y="118"/>
                  <a:pt x="1623" y="159"/>
                  <a:pt x="1644" y="196"/>
                </a:cubicBezTo>
                <a:cubicBezTo>
                  <a:pt x="1684" y="266"/>
                  <a:pt x="1753" y="320"/>
                  <a:pt x="1828" y="346"/>
                </a:cubicBezTo>
                <a:cubicBezTo>
                  <a:pt x="1863" y="342"/>
                  <a:pt x="1900" y="348"/>
                  <a:pt x="1932" y="334"/>
                </a:cubicBezTo>
                <a:cubicBezTo>
                  <a:pt x="1975" y="316"/>
                  <a:pt x="1969" y="251"/>
                  <a:pt x="1989" y="219"/>
                </a:cubicBezTo>
                <a:cubicBezTo>
                  <a:pt x="2005" y="193"/>
                  <a:pt x="2021" y="193"/>
                  <a:pt x="2047" y="185"/>
                </a:cubicBezTo>
                <a:cubicBezTo>
                  <a:pt x="2184" y="275"/>
                  <a:pt x="1986" y="138"/>
                  <a:pt x="2105" y="242"/>
                </a:cubicBezTo>
                <a:cubicBezTo>
                  <a:pt x="2119" y="255"/>
                  <a:pt x="2201" y="302"/>
                  <a:pt x="2220" y="323"/>
                </a:cubicBezTo>
                <a:cubicBezTo>
                  <a:pt x="2242" y="347"/>
                  <a:pt x="2277" y="403"/>
                  <a:pt x="2277" y="403"/>
                </a:cubicBezTo>
                <a:cubicBezTo>
                  <a:pt x="2288" y="446"/>
                  <a:pt x="2302" y="487"/>
                  <a:pt x="2312" y="530"/>
                </a:cubicBezTo>
                <a:cubicBezTo>
                  <a:pt x="2317" y="553"/>
                  <a:pt x="2315" y="578"/>
                  <a:pt x="2324" y="599"/>
                </a:cubicBezTo>
                <a:cubicBezTo>
                  <a:pt x="2334" y="622"/>
                  <a:pt x="2373" y="644"/>
                  <a:pt x="2393" y="657"/>
                </a:cubicBezTo>
                <a:cubicBezTo>
                  <a:pt x="2407" y="685"/>
                  <a:pt x="2425" y="709"/>
                  <a:pt x="2439" y="737"/>
                </a:cubicBezTo>
                <a:cubicBezTo>
                  <a:pt x="2471" y="802"/>
                  <a:pt x="2450" y="829"/>
                  <a:pt x="2519" y="876"/>
                </a:cubicBezTo>
                <a:cubicBezTo>
                  <a:pt x="2540" y="936"/>
                  <a:pt x="2523" y="1004"/>
                  <a:pt x="2554" y="1060"/>
                </a:cubicBezTo>
                <a:cubicBezTo>
                  <a:pt x="2600" y="1143"/>
                  <a:pt x="2618" y="1121"/>
                  <a:pt x="2669" y="1187"/>
                </a:cubicBezTo>
                <a:cubicBezTo>
                  <a:pt x="2709" y="1239"/>
                  <a:pt x="2720" y="1267"/>
                  <a:pt x="2738" y="1325"/>
                </a:cubicBezTo>
                <a:cubicBezTo>
                  <a:pt x="2740" y="1358"/>
                  <a:pt x="2750" y="1658"/>
                  <a:pt x="2773" y="1728"/>
                </a:cubicBezTo>
                <a:cubicBezTo>
                  <a:pt x="2781" y="1752"/>
                  <a:pt x="2878" y="1774"/>
                  <a:pt x="2911" y="1786"/>
                </a:cubicBezTo>
                <a:cubicBezTo>
                  <a:pt x="2943" y="1833"/>
                  <a:pt x="3015" y="1900"/>
                  <a:pt x="3072" y="1913"/>
                </a:cubicBezTo>
                <a:cubicBezTo>
                  <a:pt x="3110" y="1922"/>
                  <a:pt x="3188" y="1936"/>
                  <a:pt x="3188" y="1936"/>
                </a:cubicBezTo>
                <a:cubicBezTo>
                  <a:pt x="3211" y="1970"/>
                  <a:pt x="3220" y="2000"/>
                  <a:pt x="3234" y="2039"/>
                </a:cubicBezTo>
                <a:cubicBezTo>
                  <a:pt x="3238" y="2112"/>
                  <a:pt x="3240" y="2185"/>
                  <a:pt x="3245" y="2258"/>
                </a:cubicBezTo>
                <a:cubicBezTo>
                  <a:pt x="3251" y="2345"/>
                  <a:pt x="3233" y="2403"/>
                  <a:pt x="3314" y="2431"/>
                </a:cubicBezTo>
                <a:cubicBezTo>
                  <a:pt x="3331" y="2479"/>
                  <a:pt x="3364" y="2518"/>
                  <a:pt x="3406" y="2546"/>
                </a:cubicBezTo>
                <a:cubicBezTo>
                  <a:pt x="3462" y="2631"/>
                  <a:pt x="3476" y="2713"/>
                  <a:pt x="3476" y="2811"/>
                </a:cubicBezTo>
              </a:path>
            </a:pathLst>
          </a:custGeom>
          <a:noFill/>
          <a:ln w="38100" cmpd="sng">
            <a:solidFill>
              <a:schemeClr val="tx1"/>
            </a:solidFill>
            <a:round/>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6" name="Freeform 4"/>
          <p:cNvSpPr>
            <a:spLocks/>
          </p:cNvSpPr>
          <p:nvPr/>
        </p:nvSpPr>
        <p:spPr bwMode="auto">
          <a:xfrm>
            <a:off x="2590800" y="3505200"/>
            <a:ext cx="6477000" cy="711200"/>
          </a:xfrm>
          <a:custGeom>
            <a:avLst/>
            <a:gdLst>
              <a:gd name="T0" fmla="*/ 0 w 5265"/>
              <a:gd name="T1" fmla="*/ 68 h 448"/>
              <a:gd name="T2" fmla="*/ 127 w 5265"/>
              <a:gd name="T3" fmla="*/ 172 h 448"/>
              <a:gd name="T4" fmla="*/ 196 w 5265"/>
              <a:gd name="T5" fmla="*/ 264 h 448"/>
              <a:gd name="T6" fmla="*/ 242 w 5265"/>
              <a:gd name="T7" fmla="*/ 287 h 448"/>
              <a:gd name="T8" fmla="*/ 277 w 5265"/>
              <a:gd name="T9" fmla="*/ 310 h 448"/>
              <a:gd name="T10" fmla="*/ 323 w 5265"/>
              <a:gd name="T11" fmla="*/ 356 h 448"/>
              <a:gd name="T12" fmla="*/ 484 w 5265"/>
              <a:gd name="T13" fmla="*/ 391 h 448"/>
              <a:gd name="T14" fmla="*/ 668 w 5265"/>
              <a:gd name="T15" fmla="*/ 379 h 448"/>
              <a:gd name="T16" fmla="*/ 703 w 5265"/>
              <a:gd name="T17" fmla="*/ 356 h 448"/>
              <a:gd name="T18" fmla="*/ 853 w 5265"/>
              <a:gd name="T19" fmla="*/ 253 h 448"/>
              <a:gd name="T20" fmla="*/ 1048 w 5265"/>
              <a:gd name="T21" fmla="*/ 149 h 448"/>
              <a:gd name="T22" fmla="*/ 1175 w 5265"/>
              <a:gd name="T23" fmla="*/ 114 h 448"/>
              <a:gd name="T24" fmla="*/ 1452 w 5265"/>
              <a:gd name="T25" fmla="*/ 172 h 448"/>
              <a:gd name="T26" fmla="*/ 1532 w 5265"/>
              <a:gd name="T27" fmla="*/ 230 h 448"/>
              <a:gd name="T28" fmla="*/ 1567 w 5265"/>
              <a:gd name="T29" fmla="*/ 264 h 448"/>
              <a:gd name="T30" fmla="*/ 1901 w 5265"/>
              <a:gd name="T31" fmla="*/ 402 h 448"/>
              <a:gd name="T32" fmla="*/ 2062 w 5265"/>
              <a:gd name="T33" fmla="*/ 391 h 448"/>
              <a:gd name="T34" fmla="*/ 2143 w 5265"/>
              <a:gd name="T35" fmla="*/ 345 h 448"/>
              <a:gd name="T36" fmla="*/ 2304 w 5265"/>
              <a:gd name="T37" fmla="*/ 264 h 448"/>
              <a:gd name="T38" fmla="*/ 2477 w 5265"/>
              <a:gd name="T39" fmla="*/ 183 h 448"/>
              <a:gd name="T40" fmla="*/ 2615 w 5265"/>
              <a:gd name="T41" fmla="*/ 126 h 448"/>
              <a:gd name="T42" fmla="*/ 2869 w 5265"/>
              <a:gd name="T43" fmla="*/ 114 h 448"/>
              <a:gd name="T44" fmla="*/ 3030 w 5265"/>
              <a:gd name="T45" fmla="*/ 195 h 448"/>
              <a:gd name="T46" fmla="*/ 3134 w 5265"/>
              <a:gd name="T47" fmla="*/ 276 h 448"/>
              <a:gd name="T48" fmla="*/ 3260 w 5265"/>
              <a:gd name="T49" fmla="*/ 368 h 448"/>
              <a:gd name="T50" fmla="*/ 3283 w 5265"/>
              <a:gd name="T51" fmla="*/ 402 h 448"/>
              <a:gd name="T52" fmla="*/ 3468 w 5265"/>
              <a:gd name="T53" fmla="*/ 448 h 448"/>
              <a:gd name="T54" fmla="*/ 3617 w 5265"/>
              <a:gd name="T55" fmla="*/ 425 h 448"/>
              <a:gd name="T56" fmla="*/ 3652 w 5265"/>
              <a:gd name="T57" fmla="*/ 391 h 448"/>
              <a:gd name="T58" fmla="*/ 3687 w 5265"/>
              <a:gd name="T59" fmla="*/ 379 h 448"/>
              <a:gd name="T60" fmla="*/ 3848 w 5265"/>
              <a:gd name="T61" fmla="*/ 218 h 448"/>
              <a:gd name="T62" fmla="*/ 3928 w 5265"/>
              <a:gd name="T63" fmla="*/ 126 h 448"/>
              <a:gd name="T64" fmla="*/ 4009 w 5265"/>
              <a:gd name="T65" fmla="*/ 45 h 448"/>
              <a:gd name="T66" fmla="*/ 4124 w 5265"/>
              <a:gd name="T67" fmla="*/ 11 h 448"/>
              <a:gd name="T68" fmla="*/ 4274 w 5265"/>
              <a:gd name="T69" fmla="*/ 57 h 448"/>
              <a:gd name="T70" fmla="*/ 4343 w 5265"/>
              <a:gd name="T71" fmla="*/ 103 h 448"/>
              <a:gd name="T72" fmla="*/ 4504 w 5265"/>
              <a:gd name="T73" fmla="*/ 241 h 448"/>
              <a:gd name="T74" fmla="*/ 4839 w 5265"/>
              <a:gd name="T75" fmla="*/ 425 h 448"/>
              <a:gd name="T76" fmla="*/ 4919 w 5265"/>
              <a:gd name="T77" fmla="*/ 414 h 448"/>
              <a:gd name="T78" fmla="*/ 5150 w 5265"/>
              <a:gd name="T79" fmla="*/ 206 h 448"/>
              <a:gd name="T80" fmla="*/ 5219 w 5265"/>
              <a:gd name="T81" fmla="*/ 160 h 448"/>
              <a:gd name="T82" fmla="*/ 5265 w 5265"/>
              <a:gd name="T83" fmla="*/ 137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265" h="448">
                <a:moveTo>
                  <a:pt x="0" y="68"/>
                </a:moveTo>
                <a:cubicBezTo>
                  <a:pt x="53" y="86"/>
                  <a:pt x="78" y="140"/>
                  <a:pt x="127" y="172"/>
                </a:cubicBezTo>
                <a:cubicBezTo>
                  <a:pt x="144" y="197"/>
                  <a:pt x="173" y="245"/>
                  <a:pt x="196" y="264"/>
                </a:cubicBezTo>
                <a:cubicBezTo>
                  <a:pt x="209" y="275"/>
                  <a:pt x="227" y="279"/>
                  <a:pt x="242" y="287"/>
                </a:cubicBezTo>
                <a:cubicBezTo>
                  <a:pt x="254" y="294"/>
                  <a:pt x="266" y="301"/>
                  <a:pt x="277" y="310"/>
                </a:cubicBezTo>
                <a:cubicBezTo>
                  <a:pt x="294" y="324"/>
                  <a:pt x="305" y="343"/>
                  <a:pt x="323" y="356"/>
                </a:cubicBezTo>
                <a:cubicBezTo>
                  <a:pt x="360" y="383"/>
                  <a:pt x="446" y="385"/>
                  <a:pt x="484" y="391"/>
                </a:cubicBezTo>
                <a:cubicBezTo>
                  <a:pt x="545" y="387"/>
                  <a:pt x="607" y="389"/>
                  <a:pt x="668" y="379"/>
                </a:cubicBezTo>
                <a:cubicBezTo>
                  <a:pt x="682" y="377"/>
                  <a:pt x="692" y="364"/>
                  <a:pt x="703" y="356"/>
                </a:cubicBezTo>
                <a:cubicBezTo>
                  <a:pt x="753" y="321"/>
                  <a:pt x="802" y="285"/>
                  <a:pt x="853" y="253"/>
                </a:cubicBezTo>
                <a:cubicBezTo>
                  <a:pt x="912" y="216"/>
                  <a:pt x="981" y="166"/>
                  <a:pt x="1048" y="149"/>
                </a:cubicBezTo>
                <a:cubicBezTo>
                  <a:pt x="1153" y="123"/>
                  <a:pt x="1111" y="137"/>
                  <a:pt x="1175" y="114"/>
                </a:cubicBezTo>
                <a:cubicBezTo>
                  <a:pt x="1344" y="127"/>
                  <a:pt x="1324" y="128"/>
                  <a:pt x="1452" y="172"/>
                </a:cubicBezTo>
                <a:cubicBezTo>
                  <a:pt x="1536" y="256"/>
                  <a:pt x="1431" y="157"/>
                  <a:pt x="1532" y="230"/>
                </a:cubicBezTo>
                <a:cubicBezTo>
                  <a:pt x="1545" y="239"/>
                  <a:pt x="1554" y="254"/>
                  <a:pt x="1567" y="264"/>
                </a:cubicBezTo>
                <a:cubicBezTo>
                  <a:pt x="1669" y="342"/>
                  <a:pt x="1773" y="387"/>
                  <a:pt x="1901" y="402"/>
                </a:cubicBezTo>
                <a:cubicBezTo>
                  <a:pt x="1955" y="398"/>
                  <a:pt x="2009" y="403"/>
                  <a:pt x="2062" y="391"/>
                </a:cubicBezTo>
                <a:cubicBezTo>
                  <a:pt x="2092" y="384"/>
                  <a:pt x="2113" y="354"/>
                  <a:pt x="2143" y="345"/>
                </a:cubicBezTo>
                <a:cubicBezTo>
                  <a:pt x="2193" y="307"/>
                  <a:pt x="2244" y="285"/>
                  <a:pt x="2304" y="264"/>
                </a:cubicBezTo>
                <a:cubicBezTo>
                  <a:pt x="2353" y="217"/>
                  <a:pt x="2411" y="200"/>
                  <a:pt x="2477" y="183"/>
                </a:cubicBezTo>
                <a:cubicBezTo>
                  <a:pt x="2528" y="153"/>
                  <a:pt x="2559" y="139"/>
                  <a:pt x="2615" y="126"/>
                </a:cubicBezTo>
                <a:cubicBezTo>
                  <a:pt x="2705" y="72"/>
                  <a:pt x="2765" y="81"/>
                  <a:pt x="2869" y="114"/>
                </a:cubicBezTo>
                <a:cubicBezTo>
                  <a:pt x="2917" y="146"/>
                  <a:pt x="2975" y="176"/>
                  <a:pt x="3030" y="195"/>
                </a:cubicBezTo>
                <a:cubicBezTo>
                  <a:pt x="3061" y="243"/>
                  <a:pt x="3087" y="246"/>
                  <a:pt x="3134" y="276"/>
                </a:cubicBezTo>
                <a:cubicBezTo>
                  <a:pt x="3178" y="304"/>
                  <a:pt x="3223" y="331"/>
                  <a:pt x="3260" y="368"/>
                </a:cubicBezTo>
                <a:cubicBezTo>
                  <a:pt x="3270" y="378"/>
                  <a:pt x="3271" y="395"/>
                  <a:pt x="3283" y="402"/>
                </a:cubicBezTo>
                <a:cubicBezTo>
                  <a:pt x="3332" y="432"/>
                  <a:pt x="3413" y="440"/>
                  <a:pt x="3468" y="448"/>
                </a:cubicBezTo>
                <a:cubicBezTo>
                  <a:pt x="3474" y="447"/>
                  <a:pt x="3606" y="430"/>
                  <a:pt x="3617" y="425"/>
                </a:cubicBezTo>
                <a:cubicBezTo>
                  <a:pt x="3632" y="418"/>
                  <a:pt x="3638" y="400"/>
                  <a:pt x="3652" y="391"/>
                </a:cubicBezTo>
                <a:cubicBezTo>
                  <a:pt x="3662" y="384"/>
                  <a:pt x="3675" y="383"/>
                  <a:pt x="3687" y="379"/>
                </a:cubicBezTo>
                <a:cubicBezTo>
                  <a:pt x="3781" y="306"/>
                  <a:pt x="3785" y="300"/>
                  <a:pt x="3848" y="218"/>
                </a:cubicBezTo>
                <a:cubicBezTo>
                  <a:pt x="3864" y="167"/>
                  <a:pt x="3893" y="161"/>
                  <a:pt x="3928" y="126"/>
                </a:cubicBezTo>
                <a:cubicBezTo>
                  <a:pt x="3981" y="73"/>
                  <a:pt x="3941" y="84"/>
                  <a:pt x="4009" y="45"/>
                </a:cubicBezTo>
                <a:cubicBezTo>
                  <a:pt x="4042" y="26"/>
                  <a:pt x="4088" y="23"/>
                  <a:pt x="4124" y="11"/>
                </a:cubicBezTo>
                <a:cubicBezTo>
                  <a:pt x="4260" y="25"/>
                  <a:pt x="4193" y="0"/>
                  <a:pt x="4274" y="57"/>
                </a:cubicBezTo>
                <a:cubicBezTo>
                  <a:pt x="4297" y="73"/>
                  <a:pt x="4343" y="103"/>
                  <a:pt x="4343" y="103"/>
                </a:cubicBezTo>
                <a:cubicBezTo>
                  <a:pt x="4387" y="168"/>
                  <a:pt x="4442" y="196"/>
                  <a:pt x="4504" y="241"/>
                </a:cubicBezTo>
                <a:cubicBezTo>
                  <a:pt x="4627" y="330"/>
                  <a:pt x="4685" y="404"/>
                  <a:pt x="4839" y="425"/>
                </a:cubicBezTo>
                <a:cubicBezTo>
                  <a:pt x="4866" y="421"/>
                  <a:pt x="4894" y="424"/>
                  <a:pt x="4919" y="414"/>
                </a:cubicBezTo>
                <a:cubicBezTo>
                  <a:pt x="5005" y="381"/>
                  <a:pt x="5101" y="279"/>
                  <a:pt x="5150" y="206"/>
                </a:cubicBezTo>
                <a:cubicBezTo>
                  <a:pt x="5178" y="164"/>
                  <a:pt x="5180" y="177"/>
                  <a:pt x="5219" y="160"/>
                </a:cubicBezTo>
                <a:cubicBezTo>
                  <a:pt x="5235" y="153"/>
                  <a:pt x="5265" y="137"/>
                  <a:pt x="5265" y="137"/>
                </a:cubicBezTo>
              </a:path>
            </a:pathLst>
          </a:custGeom>
          <a:noFill/>
          <a:ln w="38100" cmpd="sng">
            <a:solidFill>
              <a:srgbClr val="00FF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7" name="Text Box 5"/>
          <p:cNvSpPr txBox="1">
            <a:spLocks noChangeArrowheads="1"/>
          </p:cNvSpPr>
          <p:nvPr/>
        </p:nvSpPr>
        <p:spPr bwMode="auto">
          <a:xfrm>
            <a:off x="7028872" y="914400"/>
            <a:ext cx="210155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2400" b="1" dirty="0">
                <a:solidFill>
                  <a:srgbClr val="00B2AC"/>
                </a:solidFill>
                <a:latin typeface="Arial"/>
                <a:cs typeface="Arial"/>
              </a:rPr>
              <a:t>Formal organisation</a:t>
            </a:r>
          </a:p>
        </p:txBody>
      </p:sp>
      <p:sp>
        <p:nvSpPr>
          <p:cNvPr id="8" name="Text Box 6"/>
          <p:cNvSpPr txBox="1">
            <a:spLocks noChangeArrowheads="1"/>
          </p:cNvSpPr>
          <p:nvPr/>
        </p:nvSpPr>
        <p:spPr bwMode="auto">
          <a:xfrm>
            <a:off x="3276600" y="5867400"/>
            <a:ext cx="2057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2400" b="1" dirty="0">
                <a:solidFill>
                  <a:srgbClr val="00B2AC"/>
                </a:solidFill>
                <a:latin typeface="Arial"/>
                <a:cs typeface="Arial"/>
              </a:rPr>
              <a:t>Informal organisation</a:t>
            </a:r>
          </a:p>
        </p:txBody>
      </p:sp>
      <p:sp>
        <p:nvSpPr>
          <p:cNvPr id="9" name="Text Box 7"/>
          <p:cNvSpPr txBox="1">
            <a:spLocks noChangeArrowheads="1"/>
          </p:cNvSpPr>
          <p:nvPr/>
        </p:nvSpPr>
        <p:spPr bwMode="auto">
          <a:xfrm>
            <a:off x="6781800" y="2133600"/>
            <a:ext cx="2209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dirty="0">
                <a:solidFill>
                  <a:srgbClr val="5B4295"/>
                </a:solidFill>
                <a:latin typeface="Arial"/>
                <a:cs typeface="Arial"/>
              </a:rPr>
              <a:t>Goals, strategy, structure, systems &amp; procedures etc.</a:t>
            </a:r>
          </a:p>
        </p:txBody>
      </p:sp>
      <p:sp>
        <p:nvSpPr>
          <p:cNvPr id="10" name="Text Box 8"/>
          <p:cNvSpPr txBox="1">
            <a:spLocks noChangeArrowheads="1"/>
          </p:cNvSpPr>
          <p:nvPr/>
        </p:nvSpPr>
        <p:spPr bwMode="auto">
          <a:xfrm>
            <a:off x="3657600" y="4365625"/>
            <a:ext cx="3657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dirty="0">
                <a:solidFill>
                  <a:srgbClr val="5B4295"/>
                </a:solidFill>
                <a:latin typeface="Arial"/>
                <a:cs typeface="Arial"/>
              </a:rPr>
              <a:t>Values, attitudes &amp; beliefs, behaviours, informal groupings, power, politics &amp; conflict handing styles.</a:t>
            </a:r>
          </a:p>
        </p:txBody>
      </p:sp>
      <p:sp>
        <p:nvSpPr>
          <p:cNvPr id="11" name="AutoShape 9"/>
          <p:cNvSpPr>
            <a:spLocks noChangeArrowheads="1"/>
          </p:cNvSpPr>
          <p:nvPr/>
        </p:nvSpPr>
        <p:spPr bwMode="auto">
          <a:xfrm>
            <a:off x="2514600" y="685800"/>
            <a:ext cx="3352800" cy="2667000"/>
          </a:xfrm>
          <a:prstGeom prst="irregularSeal1">
            <a:avLst/>
          </a:prstGeom>
          <a:gradFill rotWithShape="0">
            <a:gsLst>
              <a:gs pos="0">
                <a:srgbClr val="FF6699">
                  <a:gamma/>
                  <a:shade val="46275"/>
                  <a:invGamma/>
                </a:srgbClr>
              </a:gs>
              <a:gs pos="50000">
                <a:srgbClr val="FF6699"/>
              </a:gs>
              <a:gs pos="100000">
                <a:srgbClr val="FF6699">
                  <a:gamma/>
                  <a:shade val="46275"/>
                  <a:invGamma/>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r>
              <a:rPr lang="en-GB" b="1" dirty="0">
                <a:solidFill>
                  <a:srgbClr val="FFFFCC"/>
                </a:solidFill>
                <a:latin typeface="Arial"/>
                <a:cs typeface="Arial"/>
              </a:rPr>
              <a:t>Beware – </a:t>
            </a:r>
            <a:r>
              <a:rPr lang="en-GB" b="1" dirty="0" smtClean="0">
                <a:solidFill>
                  <a:srgbClr val="FFFFCC"/>
                </a:solidFill>
                <a:latin typeface="Arial"/>
                <a:cs typeface="Arial"/>
              </a:rPr>
              <a:t>only</a:t>
            </a:r>
          </a:p>
          <a:p>
            <a:pPr algn="ctr">
              <a:defRPr/>
            </a:pPr>
            <a:r>
              <a:rPr lang="en-GB" b="1" dirty="0" smtClean="0">
                <a:solidFill>
                  <a:srgbClr val="FFFFCC"/>
                </a:solidFill>
                <a:latin typeface="Arial"/>
                <a:cs typeface="Arial"/>
              </a:rPr>
              <a:t> </a:t>
            </a:r>
            <a:r>
              <a:rPr lang="en-GB" b="1" dirty="0">
                <a:solidFill>
                  <a:srgbClr val="FFFFCC"/>
                </a:solidFill>
                <a:latin typeface="Arial"/>
                <a:cs typeface="Arial"/>
              </a:rPr>
              <a:t>the tip</a:t>
            </a:r>
          </a:p>
          <a:p>
            <a:pPr algn="ctr">
              <a:defRPr/>
            </a:pPr>
            <a:r>
              <a:rPr lang="en-GB" b="1" dirty="0">
                <a:solidFill>
                  <a:srgbClr val="FFFFCC"/>
                </a:solidFill>
                <a:latin typeface="Arial"/>
                <a:cs typeface="Arial"/>
              </a:rPr>
              <a:t> of the iceberg!</a:t>
            </a:r>
          </a:p>
        </p:txBody>
      </p:sp>
      <p:pic>
        <p:nvPicPr>
          <p:cNvPr id="2" name="Picture 1" descr="Screen Shot 2014-02-28 at 16.57.45.png"/>
          <p:cNvPicPr>
            <a:picLocks noChangeAspect="1"/>
          </p:cNvPicPr>
          <p:nvPr/>
        </p:nvPicPr>
        <p:blipFill rotWithShape="1">
          <a:blip r:embed="rId3" cstate="email">
            <a:extLst>
              <a:ext uri="{28A0092B-C50C-407E-A947-70E740481C1C}">
                <a14:useLocalDpi xmlns:a14="http://schemas.microsoft.com/office/drawing/2010/main"/>
              </a:ext>
            </a:extLst>
          </a:blip>
          <a:srcRect l="3681" t="6310" r="1558" b="5093"/>
          <a:stretch/>
        </p:blipFill>
        <p:spPr>
          <a:xfrm rot="16200000">
            <a:off x="-1089312" y="3451919"/>
            <a:ext cx="5714593" cy="792768"/>
          </a:xfrm>
          <a:prstGeom prst="rect">
            <a:avLst/>
          </a:prstGeom>
        </p:spPr>
      </p:pic>
    </p:spTree>
    <p:extLst>
      <p:ext uri="{BB962C8B-B14F-4D97-AF65-F5344CB8AC3E}">
        <p14:creationId xmlns:p14="http://schemas.microsoft.com/office/powerpoint/2010/main" val="9666627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981200" y="22098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087584747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05600" y="2209800"/>
            <a:ext cx="1295400" cy="19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15579853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76400" y="2819400"/>
            <a:ext cx="1458774"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18578834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2438400"/>
            <a:ext cx="15549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descr="006051712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381000"/>
            <a:ext cx="126206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descr="http://images-eu.amazon.com/images/P/0743222091.01.LZZZZZZZ.jpg"/>
          <p:cNvPicPr>
            <a:picLocks noChangeAspect="1" noChangeArrowheads="1"/>
          </p:cNvPicPr>
          <p:nvPr/>
        </p:nvPicPr>
        <p:blipFill>
          <a:blip r:embed="rId7" r:link="rId8" cstate="email">
            <a:extLst>
              <a:ext uri="{28A0092B-C50C-407E-A947-70E740481C1C}">
                <a14:useLocalDpi xmlns:a14="http://schemas.microsoft.com/office/drawing/2010/main"/>
              </a:ext>
            </a:extLst>
          </a:blip>
          <a:srcRect/>
          <a:stretch>
            <a:fillRect/>
          </a:stretch>
        </p:blipFill>
        <p:spPr bwMode="auto">
          <a:xfrm>
            <a:off x="1752600" y="533400"/>
            <a:ext cx="13096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4" descr="http://images-eu.amazon.com/images/P/0349113467.02.LZZZZZZZ.jpg"/>
          <p:cNvPicPr>
            <a:picLocks noChangeAspect="1" noChangeArrowheads="1"/>
          </p:cNvPicPr>
          <p:nvPr/>
        </p:nvPicPr>
        <p:blipFill>
          <a:blip r:embed="rId9" r:link="rId10" cstate="email">
            <a:extLst>
              <a:ext uri="{28A0092B-C50C-407E-A947-70E740481C1C}">
                <a14:useLocalDpi xmlns:a14="http://schemas.microsoft.com/office/drawing/2010/main"/>
              </a:ext>
            </a:extLst>
          </a:blip>
          <a:srcRect/>
          <a:stretch>
            <a:fillRect/>
          </a:stretch>
        </p:blipFill>
        <p:spPr bwMode="auto">
          <a:xfrm>
            <a:off x="4800600" y="195262"/>
            <a:ext cx="1220788" cy="1938338"/>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477000" y="76200"/>
            <a:ext cx="1284666" cy="1905000"/>
          </a:xfrm>
          <a:prstGeom prst="rect">
            <a:avLst/>
          </a:prstGeom>
        </p:spPr>
      </p:pic>
      <p:pic>
        <p:nvPicPr>
          <p:cNvPr id="2" name="Picture 1" descr="Screen Shot 2014-02-23 at 21.44.52.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52800" y="2590800"/>
            <a:ext cx="1313527" cy="1981200"/>
          </a:xfrm>
          <a:prstGeom prst="rect">
            <a:avLst/>
          </a:prstGeom>
        </p:spPr>
      </p:pic>
      <p:pic>
        <p:nvPicPr>
          <p:cNvPr id="3" name="Picture 2" descr="Screen Shot 2014-02-23 at 21.48.25.png"/>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949894" y="4495800"/>
            <a:ext cx="2136706" cy="2133600"/>
          </a:xfrm>
          <a:prstGeom prst="rect">
            <a:avLst/>
          </a:prstGeom>
        </p:spPr>
      </p:pic>
      <p:pic>
        <p:nvPicPr>
          <p:cNvPr id="20" name="Picture 19"/>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276601" y="4747507"/>
            <a:ext cx="1295400" cy="2034293"/>
          </a:xfrm>
          <a:prstGeom prst="rect">
            <a:avLst/>
          </a:prstGeom>
        </p:spPr>
      </p:pic>
    </p:spTree>
    <p:extLst>
      <p:ext uri="{BB962C8B-B14F-4D97-AF65-F5344CB8AC3E}">
        <p14:creationId xmlns:p14="http://schemas.microsoft.com/office/powerpoint/2010/main" val="38437578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a:xfrm>
            <a:off x="1295400" y="1295400"/>
            <a:ext cx="7620000" cy="68580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lgn="l">
              <a:defRPr/>
            </a:pPr>
            <a:r>
              <a:rPr lang="en-GB" sz="2400" i="1" dirty="0" smtClean="0">
                <a:solidFill>
                  <a:srgbClr val="4D4D4D"/>
                </a:solidFill>
                <a:latin typeface="Arial"/>
                <a:cs typeface="Arial"/>
              </a:rPr>
              <a:t>Please think </a:t>
            </a:r>
            <a:r>
              <a:rPr lang="en-GB" sz="2400" i="1" dirty="0">
                <a:solidFill>
                  <a:srgbClr val="4D4D4D"/>
                </a:solidFill>
                <a:latin typeface="Arial"/>
                <a:cs typeface="Arial"/>
              </a:rPr>
              <a:t>about </a:t>
            </a:r>
            <a:r>
              <a:rPr lang="en-GB" sz="2400" i="1" dirty="0" smtClean="0">
                <a:solidFill>
                  <a:srgbClr val="4D4D4D"/>
                </a:solidFill>
                <a:latin typeface="Arial"/>
                <a:cs typeface="Arial"/>
              </a:rPr>
              <a:t>these </a:t>
            </a:r>
            <a:r>
              <a:rPr lang="en-GB" sz="2400" i="1" dirty="0">
                <a:solidFill>
                  <a:srgbClr val="4D4D4D"/>
                </a:solidFill>
                <a:latin typeface="Arial"/>
                <a:cs typeface="Arial"/>
              </a:rPr>
              <a:t>key questions as we </a:t>
            </a:r>
            <a:r>
              <a:rPr lang="en-GB" sz="2400" i="1" dirty="0" smtClean="0">
                <a:solidFill>
                  <a:srgbClr val="4D4D4D"/>
                </a:solidFill>
                <a:latin typeface="Arial"/>
                <a:cs typeface="Arial"/>
              </a:rPr>
              <a:t>get ready to </a:t>
            </a:r>
            <a:r>
              <a:rPr lang="en-GB" sz="2400" i="1" dirty="0">
                <a:solidFill>
                  <a:srgbClr val="4D4D4D"/>
                </a:solidFill>
                <a:latin typeface="Arial"/>
                <a:cs typeface="Arial"/>
              </a:rPr>
              <a:t>start:</a:t>
            </a:r>
          </a:p>
        </p:txBody>
      </p:sp>
      <p:sp>
        <p:nvSpPr>
          <p:cNvPr id="5122" name="Rectangle 3"/>
          <p:cNvSpPr>
            <a:spLocks noGrp="1" noChangeArrowheads="1"/>
          </p:cNvSpPr>
          <p:nvPr>
            <p:ph type="body" idx="1"/>
          </p:nvPr>
        </p:nvSpPr>
        <p:spPr>
          <a:xfrm>
            <a:off x="1600200" y="2209800"/>
            <a:ext cx="7315200" cy="3200400"/>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defRPr/>
            </a:pPr>
            <a:r>
              <a:rPr lang="en-GB" sz="2000" dirty="0" smtClean="0">
                <a:solidFill>
                  <a:srgbClr val="5B4295"/>
                </a:solidFill>
                <a:latin typeface="Arial"/>
                <a:cs typeface="Arial"/>
              </a:rPr>
              <a:t>If I asked you to describe one thing that you’re really enthusiastic about, what would it be?</a:t>
            </a:r>
          </a:p>
          <a:p>
            <a:pPr marL="800100" lvl="2" indent="0">
              <a:lnSpc>
                <a:spcPct val="90000"/>
              </a:lnSpc>
              <a:buNone/>
              <a:defRPr/>
            </a:pPr>
            <a:r>
              <a:rPr lang="en-GB" sz="1800" i="1" dirty="0">
                <a:solidFill>
                  <a:srgbClr val="4D4D4D"/>
                </a:solidFill>
              </a:rPr>
              <a:t>This could be anything – a hobby/leisure activity, something you’ve done once and wish you could do again, the best meal you’ve ever had, </a:t>
            </a:r>
            <a:r>
              <a:rPr lang="en-GB" sz="1800" i="1" dirty="0" smtClean="0">
                <a:solidFill>
                  <a:srgbClr val="4D4D4D"/>
                </a:solidFill>
              </a:rPr>
              <a:t>the best </a:t>
            </a:r>
            <a:r>
              <a:rPr lang="en-GB" sz="1800" i="1" dirty="0">
                <a:solidFill>
                  <a:srgbClr val="4D4D4D"/>
                </a:solidFill>
              </a:rPr>
              <a:t>decision you’ve ever </a:t>
            </a:r>
            <a:r>
              <a:rPr lang="en-GB" sz="1800" i="1" dirty="0" smtClean="0">
                <a:solidFill>
                  <a:srgbClr val="4D4D4D"/>
                </a:solidFill>
              </a:rPr>
              <a:t>made, </a:t>
            </a:r>
            <a:r>
              <a:rPr lang="en-GB" sz="1800" i="1" dirty="0">
                <a:solidFill>
                  <a:srgbClr val="4D4D4D"/>
                </a:solidFill>
              </a:rPr>
              <a:t>a great piece of technology, best holiday, your great job…</a:t>
            </a:r>
            <a:r>
              <a:rPr lang="en-GB" sz="1800" i="1" dirty="0" smtClean="0">
                <a:solidFill>
                  <a:srgbClr val="4D4D4D"/>
                </a:solidFill>
              </a:rPr>
              <a:t>. (you’ll be asked to talk about this early in the workshop!)</a:t>
            </a:r>
            <a:endParaRPr lang="en-GB" sz="1800" i="1" dirty="0" smtClean="0">
              <a:solidFill>
                <a:srgbClr val="4D4D4D"/>
              </a:solidFill>
              <a:latin typeface="Arial"/>
              <a:cs typeface="Arial"/>
            </a:endParaRPr>
          </a:p>
          <a:p>
            <a:pPr>
              <a:lnSpc>
                <a:spcPct val="90000"/>
              </a:lnSpc>
              <a:defRPr/>
            </a:pPr>
            <a:endParaRPr lang="en-GB" sz="2000" dirty="0" smtClean="0">
              <a:solidFill>
                <a:srgbClr val="5B4295"/>
              </a:solidFill>
              <a:latin typeface="Arial"/>
              <a:cs typeface="Arial"/>
            </a:endParaRPr>
          </a:p>
          <a:p>
            <a:pPr>
              <a:lnSpc>
                <a:spcPct val="90000"/>
              </a:lnSpc>
              <a:defRPr/>
            </a:pPr>
            <a:r>
              <a:rPr lang="en-GB" sz="2000" dirty="0" smtClean="0">
                <a:solidFill>
                  <a:srgbClr val="5B4295"/>
                </a:solidFill>
                <a:latin typeface="Arial"/>
                <a:cs typeface="Arial"/>
              </a:rPr>
              <a:t>Why is ‘change’ and ‘change management’ important for you/for all of us in the NHS?</a:t>
            </a:r>
            <a:endParaRPr lang="en-GB" sz="2000" dirty="0">
              <a:solidFill>
                <a:srgbClr val="5B4295"/>
              </a:solidFill>
              <a:latin typeface="Arial"/>
              <a:cs typeface="Arial"/>
            </a:endParaRPr>
          </a:p>
          <a:p>
            <a:pPr>
              <a:lnSpc>
                <a:spcPct val="90000"/>
              </a:lnSpc>
              <a:defRPr/>
            </a:pPr>
            <a:endParaRPr lang="en-GB" sz="2400" dirty="0">
              <a:solidFill>
                <a:schemeClr val="accent2"/>
              </a:solidFill>
              <a:latin typeface="Comic Sans MS" charset="0"/>
            </a:endParaRPr>
          </a:p>
        </p:txBody>
      </p:sp>
      <p:sp>
        <p:nvSpPr>
          <p:cNvPr id="514053" name="WordArt 5"/>
          <p:cNvSpPr>
            <a:spLocks noChangeArrowheads="1" noChangeShapeType="1" noTextEdit="1"/>
          </p:cNvSpPr>
          <p:nvPr/>
        </p:nvSpPr>
        <p:spPr bwMode="auto">
          <a:xfrm>
            <a:off x="3429000" y="5486400"/>
            <a:ext cx="2209800" cy="1143000"/>
          </a:xfrm>
          <a:prstGeom prst="rect">
            <a:avLst/>
          </a:prstGeom>
        </p:spPr>
        <p:txBody>
          <a:bodyPr wrap="none" fromWordArt="1">
            <a:prstTxWarp prst="textFadeUp">
              <a:avLst>
                <a:gd name="adj" fmla="val 9991"/>
              </a:avLst>
            </a:prstTxWarp>
          </a:bodyPr>
          <a:lstStyle/>
          <a:p>
            <a:r>
              <a:rPr lang="en-US" sz="3600" kern="10" dirty="0">
                <a:ln w="12700">
                  <a:solidFill>
                    <a:srgbClr val="B2B2B2"/>
                  </a:solidFill>
                  <a:round/>
                  <a:headEnd/>
                  <a:tailEnd/>
                </a:ln>
                <a:gradFill rotWithShape="1">
                  <a:gsLst>
                    <a:gs pos="0">
                      <a:srgbClr val="520402"/>
                    </a:gs>
                    <a:gs pos="100000">
                      <a:srgbClr val="FFCC00"/>
                    </a:gs>
                  </a:gsLst>
                  <a:lin ang="5400000" scaled="1"/>
                </a:gradFill>
                <a:effectLst>
                  <a:outerShdw blurRad="63500" dist="38099" dir="2700000" sy="50000" rotWithShape="0">
                    <a:srgbClr val="875B0D">
                      <a:alpha val="70000"/>
                    </a:srgbClr>
                  </a:outerShdw>
                </a:effectLst>
                <a:latin typeface="Arial Black"/>
                <a:ea typeface="Arial Black"/>
                <a:cs typeface="Arial Black"/>
              </a:rPr>
              <a:t>change</a:t>
            </a:r>
          </a:p>
        </p:txBody>
      </p:sp>
      <p:sp>
        <p:nvSpPr>
          <p:cNvPr id="514054" name="Rectangle 6"/>
          <p:cNvSpPr>
            <a:spLocks noChangeArrowheads="1"/>
          </p:cNvSpPr>
          <p:nvPr/>
        </p:nvSpPr>
        <p:spPr bwMode="auto">
          <a:xfrm>
            <a:off x="1295400" y="228600"/>
            <a:ext cx="642961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3000" dirty="0">
                <a:solidFill>
                  <a:srgbClr val="4D4D4D"/>
                </a:solidFill>
                <a:latin typeface="Arial"/>
                <a:cs typeface="Arial"/>
              </a:rPr>
              <a:t>Change Management Fundamentals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371600" y="1600200"/>
            <a:ext cx="4038600" cy="2011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sz="2800" dirty="0" smtClean="0">
                <a:solidFill>
                  <a:srgbClr val="5B4295"/>
                </a:solidFill>
              </a:rPr>
              <a:t>All models are imperfect</a:t>
            </a:r>
          </a:p>
          <a:p>
            <a:pPr>
              <a:defRPr/>
            </a:pPr>
            <a:r>
              <a:rPr lang="en-GB" sz="2800" dirty="0" smtClean="0">
                <a:solidFill>
                  <a:srgbClr val="5B4295"/>
                </a:solidFill>
              </a:rPr>
              <a:t>All forecasts are wrong</a:t>
            </a:r>
          </a:p>
        </p:txBody>
      </p:sp>
      <p:sp>
        <p:nvSpPr>
          <p:cNvPr id="6" name="Rectangle 3"/>
          <p:cNvSpPr txBox="1">
            <a:spLocks noChangeArrowheads="1"/>
          </p:cNvSpPr>
          <p:nvPr/>
        </p:nvSpPr>
        <p:spPr>
          <a:xfrm>
            <a:off x="5105400" y="2209800"/>
            <a:ext cx="4038600" cy="34290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sz="2800" i="1" dirty="0" smtClean="0">
                <a:solidFill>
                  <a:srgbClr val="3C8C93"/>
                </a:solidFill>
              </a:rPr>
              <a:t>But some models can be useful</a:t>
            </a:r>
          </a:p>
          <a:p>
            <a:pPr>
              <a:defRPr/>
            </a:pPr>
            <a:r>
              <a:rPr lang="en-GB" sz="2800" i="1" dirty="0" smtClean="0">
                <a:solidFill>
                  <a:srgbClr val="3C8C93"/>
                </a:solidFill>
              </a:rPr>
              <a:t>They can help us to get a better grasp of complex realities</a:t>
            </a:r>
          </a:p>
          <a:p>
            <a:pPr>
              <a:defRPr/>
            </a:pPr>
            <a:r>
              <a:rPr lang="en-GB" sz="2800" i="1" dirty="0" smtClean="0">
                <a:solidFill>
                  <a:srgbClr val="3C8C93"/>
                </a:solidFill>
              </a:rPr>
              <a:t>Provide some useful insights</a:t>
            </a:r>
          </a:p>
          <a:p>
            <a:pPr>
              <a:defRPr/>
            </a:pPr>
            <a:r>
              <a:rPr lang="en-GB" sz="2800" i="1" dirty="0" smtClean="0">
                <a:solidFill>
                  <a:srgbClr val="3C8C93"/>
                </a:solidFill>
              </a:rPr>
              <a:t>Help to </a:t>
            </a:r>
            <a:r>
              <a:rPr lang="en-GB" sz="2800" i="1" dirty="0" err="1" smtClean="0">
                <a:solidFill>
                  <a:srgbClr val="3C8C93"/>
                </a:solidFill>
              </a:rPr>
              <a:t>unfog</a:t>
            </a:r>
            <a:r>
              <a:rPr lang="en-GB" sz="2800" i="1" dirty="0" smtClean="0">
                <a:solidFill>
                  <a:srgbClr val="3C8C93"/>
                </a:solidFill>
              </a:rPr>
              <a:t> the fog…. a little or a lot</a:t>
            </a:r>
          </a:p>
        </p:txBody>
      </p:sp>
      <p:pic>
        <p:nvPicPr>
          <p:cNvPr id="7" name="Picture 4" descr="MCj02805070000[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81200" y="3611562"/>
            <a:ext cx="264636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a:off x="1524000" y="838200"/>
            <a:ext cx="67818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GB" sz="3200" dirty="0">
                <a:solidFill>
                  <a:srgbClr val="3C8C93"/>
                </a:solidFill>
                <a:latin typeface="Arial"/>
                <a:cs typeface="Arial"/>
              </a:rPr>
              <a:t>What do we know about </a:t>
            </a:r>
            <a:r>
              <a:rPr lang="ja-JP" altLang="en-GB" sz="3200" dirty="0">
                <a:solidFill>
                  <a:srgbClr val="3C8C93"/>
                </a:solidFill>
                <a:latin typeface="Arial"/>
                <a:cs typeface="Arial"/>
              </a:rPr>
              <a:t>‘</a:t>
            </a:r>
            <a:r>
              <a:rPr lang="en-GB" sz="3200" dirty="0">
                <a:solidFill>
                  <a:srgbClr val="3C8C93"/>
                </a:solidFill>
                <a:latin typeface="Arial"/>
                <a:cs typeface="Arial"/>
              </a:rPr>
              <a:t>models</a:t>
            </a:r>
            <a:r>
              <a:rPr lang="ja-JP" altLang="en-GB" sz="3200" dirty="0">
                <a:solidFill>
                  <a:srgbClr val="3C8C93"/>
                </a:solidFill>
                <a:latin typeface="Arial"/>
                <a:cs typeface="Arial"/>
              </a:rPr>
              <a:t>’</a:t>
            </a:r>
            <a:r>
              <a:rPr lang="en-GB" sz="3200" dirty="0">
                <a:solidFill>
                  <a:srgbClr val="3C8C93"/>
                </a:solidFill>
                <a:latin typeface="Arial"/>
                <a:cs typeface="Arial"/>
              </a:rPr>
              <a:t>?</a:t>
            </a:r>
          </a:p>
        </p:txBody>
      </p:sp>
      <p:sp>
        <p:nvSpPr>
          <p:cNvPr id="9" name="Rectangle 6"/>
          <p:cNvSpPr>
            <a:spLocks noGrp="1" noChangeArrowheads="1"/>
          </p:cNvSpPr>
          <p:nvPr>
            <p:ph type="title"/>
          </p:nvPr>
        </p:nvSpPr>
        <p:spPr>
          <a:xfrm>
            <a:off x="609600" y="76200"/>
            <a:ext cx="8229600" cy="1143000"/>
          </a:xfrm>
        </p:spPr>
        <p:txBody>
          <a:bodyPr anchor="t"/>
          <a:lstStyle/>
          <a:p>
            <a:pPr>
              <a:defRPr/>
            </a:pPr>
            <a:r>
              <a:rPr lang="en-GB" sz="3600" dirty="0" smtClean="0">
                <a:solidFill>
                  <a:srgbClr val="4D4D4D"/>
                </a:solidFill>
              </a:rPr>
              <a:t>Models of change</a:t>
            </a:r>
          </a:p>
        </p:txBody>
      </p:sp>
    </p:spTree>
    <p:extLst>
      <p:ext uri="{BB962C8B-B14F-4D97-AF65-F5344CB8AC3E}">
        <p14:creationId xmlns:p14="http://schemas.microsoft.com/office/powerpoint/2010/main" val="5873944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a:spLocks noGrp="1" noChangeArrowheads="1"/>
          </p:cNvSpPr>
          <p:nvPr>
            <p:ph type="title"/>
          </p:nvPr>
        </p:nvSpPr>
        <p:spPr>
          <a:xfrm>
            <a:off x="1676400" y="274638"/>
            <a:ext cx="7010400" cy="563562"/>
          </a:xfrm>
        </p:spPr>
        <p:txBody>
          <a:bodyPr anchor="t"/>
          <a:lstStyle/>
          <a:p>
            <a:pPr>
              <a:defRPr/>
            </a:pPr>
            <a:r>
              <a:rPr lang="en-GB" sz="3200" dirty="0" smtClean="0">
                <a:solidFill>
                  <a:srgbClr val="4D4D4D"/>
                </a:solidFill>
              </a:rPr>
              <a:t>Models of change</a:t>
            </a:r>
          </a:p>
        </p:txBody>
      </p:sp>
      <p:sp>
        <p:nvSpPr>
          <p:cNvPr id="12" name="Rectangle 3"/>
          <p:cNvSpPr txBox="1">
            <a:spLocks noChangeArrowheads="1"/>
          </p:cNvSpPr>
          <p:nvPr/>
        </p:nvSpPr>
        <p:spPr bwMode="auto">
          <a:xfrm>
            <a:off x="1066800" y="1676400"/>
            <a:ext cx="4038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dirty="0" smtClean="0">
                <a:solidFill>
                  <a:srgbClr val="3C8C93"/>
                </a:solidFill>
              </a:rPr>
              <a:t>We all use </a:t>
            </a:r>
            <a:r>
              <a:rPr lang="ja-JP" altLang="en-GB" dirty="0" smtClean="0">
                <a:solidFill>
                  <a:srgbClr val="3C8C93"/>
                </a:solidFill>
                <a:latin typeface="Arial"/>
              </a:rPr>
              <a:t>‘</a:t>
            </a:r>
            <a:r>
              <a:rPr lang="en-GB" dirty="0" smtClean="0">
                <a:solidFill>
                  <a:srgbClr val="3C8C93"/>
                </a:solidFill>
              </a:rPr>
              <a:t>models</a:t>
            </a:r>
            <a:r>
              <a:rPr lang="ja-JP" altLang="en-GB" dirty="0" smtClean="0">
                <a:solidFill>
                  <a:srgbClr val="3C8C93"/>
                </a:solidFill>
                <a:latin typeface="Arial"/>
              </a:rPr>
              <a:t>’</a:t>
            </a:r>
            <a:r>
              <a:rPr lang="en-GB" dirty="0" smtClean="0">
                <a:solidFill>
                  <a:srgbClr val="3C8C93"/>
                </a:solidFill>
              </a:rPr>
              <a:t> all the time….. often implicitly</a:t>
            </a:r>
          </a:p>
        </p:txBody>
      </p:sp>
      <p:sp>
        <p:nvSpPr>
          <p:cNvPr id="13" name="Rectangle 4"/>
          <p:cNvSpPr txBox="1">
            <a:spLocks noChangeArrowheads="1"/>
          </p:cNvSpPr>
          <p:nvPr/>
        </p:nvSpPr>
        <p:spPr>
          <a:xfrm>
            <a:off x="4953000" y="3200400"/>
            <a:ext cx="4038600" cy="297180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ja-JP" altLang="en-GB" dirty="0" smtClean="0">
                <a:solidFill>
                  <a:srgbClr val="5B4295"/>
                </a:solidFill>
                <a:latin typeface="Arial"/>
              </a:rPr>
              <a:t>‘</a:t>
            </a:r>
            <a:r>
              <a:rPr lang="en-GB" dirty="0" smtClean="0">
                <a:solidFill>
                  <a:srgbClr val="5B4295"/>
                </a:solidFill>
              </a:rPr>
              <a:t>Mental models</a:t>
            </a:r>
            <a:r>
              <a:rPr lang="ja-JP" altLang="en-GB" dirty="0" smtClean="0">
                <a:solidFill>
                  <a:srgbClr val="5B4295"/>
                </a:solidFill>
                <a:latin typeface="Arial"/>
              </a:rPr>
              <a:t>’</a:t>
            </a:r>
            <a:r>
              <a:rPr lang="en-GB" dirty="0" smtClean="0">
                <a:solidFill>
                  <a:srgbClr val="5B4295"/>
                </a:solidFill>
              </a:rPr>
              <a:t>…. that are running in our heads</a:t>
            </a:r>
          </a:p>
          <a:p>
            <a:pPr>
              <a:defRPr/>
            </a:pPr>
            <a:endParaRPr lang="en-GB" dirty="0" smtClean="0"/>
          </a:p>
        </p:txBody>
      </p:sp>
      <p:pic>
        <p:nvPicPr>
          <p:cNvPr id="14" name="Picture 5" descr="MCj0198021000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78700" y="1295400"/>
            <a:ext cx="1536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6"/>
          <p:cNvSpPr txBox="1">
            <a:spLocks noChangeArrowheads="1"/>
          </p:cNvSpPr>
          <p:nvPr/>
        </p:nvSpPr>
        <p:spPr bwMode="auto">
          <a:xfrm rot="20572936">
            <a:off x="5372291" y="5484698"/>
            <a:ext cx="3810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sz="2400" i="1" dirty="0">
                <a:solidFill>
                  <a:srgbClr val="F85920"/>
                </a:solidFill>
                <a:cs typeface="+mn-cs"/>
              </a:rPr>
              <a:t>If he does this….. that will happen….</a:t>
            </a:r>
          </a:p>
        </p:txBody>
      </p:sp>
      <p:sp>
        <p:nvSpPr>
          <p:cNvPr id="16" name="Text Box 7"/>
          <p:cNvSpPr txBox="1">
            <a:spLocks noChangeArrowheads="1"/>
          </p:cNvSpPr>
          <p:nvPr/>
        </p:nvSpPr>
        <p:spPr bwMode="auto">
          <a:xfrm rot="1794776">
            <a:off x="1646503" y="4542210"/>
            <a:ext cx="2868329"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2400" i="1" dirty="0">
                <a:solidFill>
                  <a:srgbClr val="FF0000"/>
                </a:solidFill>
                <a:cs typeface="+mn-cs"/>
              </a:rPr>
              <a:t>If I say this, she will react like that….</a:t>
            </a:r>
          </a:p>
        </p:txBody>
      </p:sp>
    </p:spTree>
    <p:extLst>
      <p:ext uri="{BB962C8B-B14F-4D97-AF65-F5344CB8AC3E}">
        <p14:creationId xmlns:p14="http://schemas.microsoft.com/office/powerpoint/2010/main" val="5873944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990600" y="152400"/>
            <a:ext cx="8229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sz="3600" dirty="0">
                <a:solidFill>
                  <a:srgbClr val="4D4D4D"/>
                </a:solidFill>
                <a:latin typeface="Arial"/>
                <a:cs typeface="Arial"/>
              </a:rPr>
              <a:t>Kurt </a:t>
            </a:r>
            <a:r>
              <a:rPr lang="en-GB" sz="3600" dirty="0" err="1">
                <a:solidFill>
                  <a:srgbClr val="4D4D4D"/>
                </a:solidFill>
                <a:latin typeface="Arial"/>
                <a:cs typeface="Arial"/>
              </a:rPr>
              <a:t>Lewin</a:t>
            </a:r>
            <a:r>
              <a:rPr lang="ja-JP" altLang="en-GB" sz="3600" dirty="0">
                <a:solidFill>
                  <a:srgbClr val="4D4D4D"/>
                </a:solidFill>
                <a:latin typeface="Arial"/>
                <a:cs typeface="Arial"/>
              </a:rPr>
              <a:t>’</a:t>
            </a:r>
            <a:r>
              <a:rPr lang="en-GB" altLang="ja-JP" sz="3600" dirty="0">
                <a:solidFill>
                  <a:srgbClr val="4D4D4D"/>
                </a:solidFill>
                <a:latin typeface="Arial"/>
                <a:cs typeface="Arial"/>
              </a:rPr>
              <a:t>s ideas about change </a:t>
            </a:r>
            <a:endParaRPr lang="en-GB" sz="3600" dirty="0">
              <a:solidFill>
                <a:srgbClr val="4D4D4D"/>
              </a:solidFill>
              <a:latin typeface="Arial"/>
              <a:cs typeface="Arial"/>
            </a:endParaRPr>
          </a:p>
        </p:txBody>
      </p:sp>
      <p:sp>
        <p:nvSpPr>
          <p:cNvPr id="5" name="Rectangle 3"/>
          <p:cNvSpPr txBox="1">
            <a:spLocks noChangeArrowheads="1"/>
          </p:cNvSpPr>
          <p:nvPr/>
        </p:nvSpPr>
        <p:spPr bwMode="auto">
          <a:xfrm>
            <a:off x="1368425" y="1828800"/>
            <a:ext cx="5032375" cy="3581400"/>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sz="3600" dirty="0" smtClean="0">
                <a:latin typeface="Times New Roman" charset="0"/>
              </a:rPr>
              <a:t>		</a:t>
            </a:r>
            <a:r>
              <a:rPr lang="en-GB" sz="3600" dirty="0" smtClean="0">
                <a:solidFill>
                  <a:srgbClr val="5B4295"/>
                </a:solidFill>
                <a:latin typeface="Arial"/>
                <a:cs typeface="Arial"/>
              </a:rPr>
              <a:t>Unfreeze</a:t>
            </a:r>
          </a:p>
          <a:p>
            <a:pPr>
              <a:buFontTx/>
              <a:buNone/>
              <a:defRPr/>
            </a:pPr>
            <a:endParaRPr lang="en-GB" sz="3600" dirty="0" smtClean="0">
              <a:solidFill>
                <a:srgbClr val="5B4295"/>
              </a:solidFill>
              <a:latin typeface="Arial"/>
              <a:cs typeface="Arial"/>
            </a:endParaRPr>
          </a:p>
          <a:p>
            <a:pPr>
              <a:buFontTx/>
              <a:buNone/>
              <a:defRPr/>
            </a:pPr>
            <a:r>
              <a:rPr lang="en-GB" sz="3600" dirty="0" smtClean="0">
                <a:solidFill>
                  <a:srgbClr val="5B4295"/>
                </a:solidFill>
                <a:latin typeface="Arial"/>
                <a:cs typeface="Arial"/>
              </a:rPr>
              <a:t>			Move			</a:t>
            </a:r>
          </a:p>
          <a:p>
            <a:pPr>
              <a:buFontTx/>
              <a:buNone/>
              <a:defRPr/>
            </a:pPr>
            <a:r>
              <a:rPr lang="en-GB" sz="3600" dirty="0" smtClean="0">
                <a:solidFill>
                  <a:srgbClr val="5B4295"/>
                </a:solidFill>
                <a:latin typeface="Arial"/>
                <a:cs typeface="Arial"/>
              </a:rPr>
              <a:t>				Refreeze</a:t>
            </a:r>
            <a:endParaRPr lang="en-GB" sz="3600" dirty="0">
              <a:solidFill>
                <a:srgbClr val="5B4295"/>
              </a:solidFill>
              <a:latin typeface="Arial"/>
              <a:cs typeface="Arial"/>
            </a:endParaRPr>
          </a:p>
        </p:txBody>
      </p:sp>
      <p:sp>
        <p:nvSpPr>
          <p:cNvPr id="6" name="AutoShape 4"/>
          <p:cNvSpPr>
            <a:spLocks noChangeArrowheads="1"/>
          </p:cNvSpPr>
          <p:nvPr/>
        </p:nvSpPr>
        <p:spPr bwMode="auto">
          <a:xfrm rot="3503550">
            <a:off x="1485900" y="2171700"/>
            <a:ext cx="990600" cy="609600"/>
          </a:xfrm>
          <a:prstGeom prst="curvedUpArrow">
            <a:avLst>
              <a:gd name="adj1" fmla="val 32500"/>
              <a:gd name="adj2" fmla="val 65000"/>
              <a:gd name="adj3" fmla="val 33333"/>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 name="AutoShape 5"/>
          <p:cNvSpPr>
            <a:spLocks noChangeArrowheads="1"/>
          </p:cNvSpPr>
          <p:nvPr/>
        </p:nvSpPr>
        <p:spPr bwMode="auto">
          <a:xfrm rot="3503550">
            <a:off x="3314700" y="4686300"/>
            <a:ext cx="990600" cy="609600"/>
          </a:xfrm>
          <a:prstGeom prst="curvedUpArrow">
            <a:avLst>
              <a:gd name="adj1" fmla="val 32500"/>
              <a:gd name="adj2" fmla="val 65000"/>
              <a:gd name="adj3" fmla="val 33333"/>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8"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a:xfrm>
            <a:off x="5715000" y="1600200"/>
            <a:ext cx="2971800" cy="238918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7"/>
          <p:cNvSpPr txBox="1">
            <a:spLocks noChangeArrowheads="1"/>
          </p:cNvSpPr>
          <p:nvPr/>
        </p:nvSpPr>
        <p:spPr bwMode="auto">
          <a:xfrm>
            <a:off x="6234113" y="6096000"/>
            <a:ext cx="26050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r">
              <a:defRPr/>
            </a:pPr>
            <a:r>
              <a:rPr lang="en-GB">
                <a:cs typeface="Times New Roman" charset="0"/>
              </a:rPr>
              <a:t>Kurt Lewin (1940s)</a:t>
            </a:r>
          </a:p>
        </p:txBody>
      </p:sp>
      <p:sp>
        <p:nvSpPr>
          <p:cNvPr id="10" name="AutoShape 8"/>
          <p:cNvSpPr>
            <a:spLocks noChangeArrowheads="1"/>
          </p:cNvSpPr>
          <p:nvPr/>
        </p:nvSpPr>
        <p:spPr bwMode="auto">
          <a:xfrm rot="3503550">
            <a:off x="2476500" y="3543300"/>
            <a:ext cx="990600" cy="609600"/>
          </a:xfrm>
          <a:prstGeom prst="curvedUpArrow">
            <a:avLst>
              <a:gd name="adj1" fmla="val 32500"/>
              <a:gd name="adj2" fmla="val 65000"/>
              <a:gd name="adj3" fmla="val 33333"/>
            </a:avLst>
          </a:pr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1" name="Picture 10" descr="1557985324"/>
          <p:cNvPicPr>
            <a:picLocks noChangeAspect="1" noChangeArrowheads="1"/>
          </p:cNvPicPr>
          <p:nvPr/>
        </p:nvPicPr>
        <p:blipFill>
          <a:blip r:embed="rId4" cstate="email">
            <a:extLst>
              <a:ext uri="{28A0092B-C50C-407E-A947-70E740481C1C}">
                <a14:useLocalDpi xmlns:a14="http://schemas.microsoft.com/office/drawing/2010/main"/>
              </a:ext>
            </a:extLst>
          </a:blip>
          <a:srcRect l="-150"/>
          <a:stretch>
            <a:fillRect/>
          </a:stretch>
        </p:blipFill>
        <p:spPr bwMode="auto">
          <a:xfrm>
            <a:off x="1371600" y="5334000"/>
            <a:ext cx="1600200"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18704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362200"/>
            <a:ext cx="7086600" cy="3459163"/>
          </a:xfrm>
        </p:spPr>
        <p:txBody>
          <a:bodyPr/>
          <a:lstStyle/>
          <a:p>
            <a:pPr eaLnBrk="1" hangingPunct="1">
              <a:defRPr/>
            </a:pPr>
            <a:endParaRPr lang="en-US">
              <a:solidFill>
                <a:srgbClr val="4D4D4D"/>
              </a:solidFill>
              <a:latin typeface="Arial"/>
              <a:cs typeface="Arial"/>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74638"/>
            <a:ext cx="8229600" cy="1143000"/>
          </a:xfrm>
        </p:spPr>
        <p:txBody>
          <a:bodyPr anchor="t"/>
          <a:lstStyle/>
          <a:p>
            <a:pPr>
              <a:defRPr/>
            </a:pPr>
            <a:r>
              <a:rPr lang="en-GB" dirty="0" smtClean="0">
                <a:solidFill>
                  <a:srgbClr val="4D4D4D"/>
                </a:solidFill>
                <a:latin typeface="Arial"/>
                <a:cs typeface="Arial"/>
              </a:rPr>
              <a:t>Force Field Analysis</a:t>
            </a:r>
            <a:endParaRPr lang="en-US" dirty="0" smtClean="0">
              <a:solidFill>
                <a:srgbClr val="4D4D4D"/>
              </a:solidFill>
              <a:latin typeface="Arial"/>
              <a:cs typeface="Arial"/>
            </a:endParaRPr>
          </a:p>
        </p:txBody>
      </p:sp>
      <p:sp>
        <p:nvSpPr>
          <p:cNvPr id="5" name="Rectangle 3"/>
          <p:cNvSpPr txBox="1">
            <a:spLocks noChangeArrowheads="1"/>
          </p:cNvSpPr>
          <p:nvPr/>
        </p:nvSpPr>
        <p:spPr bwMode="auto">
          <a:xfrm>
            <a:off x="1116013" y="1295400"/>
            <a:ext cx="7570787"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smtClean="0">
                <a:latin typeface="Arial"/>
                <a:cs typeface="Arial"/>
              </a:rPr>
              <a:t> </a:t>
            </a:r>
            <a:endParaRPr lang="en-US" smtClean="0">
              <a:latin typeface="Arial"/>
              <a:cs typeface="Arial"/>
            </a:endParaRPr>
          </a:p>
        </p:txBody>
      </p:sp>
      <p:sp>
        <p:nvSpPr>
          <p:cNvPr id="6" name="Rectangle 4"/>
          <p:cNvSpPr>
            <a:spLocks noChangeArrowheads="1"/>
          </p:cNvSpPr>
          <p:nvPr/>
        </p:nvSpPr>
        <p:spPr bwMode="auto">
          <a:xfrm>
            <a:off x="1476375" y="1395413"/>
            <a:ext cx="1079500" cy="46815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defRPr/>
            </a:pPr>
            <a:r>
              <a:rPr lang="en-GB" sz="3200" dirty="0">
                <a:solidFill>
                  <a:srgbClr val="3C8C93"/>
                </a:solidFill>
                <a:latin typeface="Arial"/>
                <a:cs typeface="Arial"/>
              </a:rPr>
              <a:t>Driving Forces</a:t>
            </a:r>
            <a:endParaRPr lang="en-US" sz="3200" dirty="0">
              <a:solidFill>
                <a:srgbClr val="3C8C93"/>
              </a:solidFill>
              <a:latin typeface="Arial"/>
              <a:cs typeface="Arial"/>
            </a:endParaRPr>
          </a:p>
        </p:txBody>
      </p:sp>
      <p:sp>
        <p:nvSpPr>
          <p:cNvPr id="7" name="Rectangle 5"/>
          <p:cNvSpPr>
            <a:spLocks noChangeArrowheads="1"/>
          </p:cNvSpPr>
          <p:nvPr/>
        </p:nvSpPr>
        <p:spPr bwMode="auto">
          <a:xfrm>
            <a:off x="5724525" y="1323975"/>
            <a:ext cx="1223963" cy="47529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eaVert" wrap="none" anchor="ctr"/>
          <a:lstStyle/>
          <a:p>
            <a:pPr algn="ctr">
              <a:defRPr/>
            </a:pPr>
            <a:r>
              <a:rPr lang="en-GB" sz="3200" dirty="0">
                <a:solidFill>
                  <a:srgbClr val="5B4295"/>
                </a:solidFill>
                <a:latin typeface="Arial"/>
                <a:cs typeface="Arial"/>
              </a:rPr>
              <a:t>Resisting Forces</a:t>
            </a:r>
            <a:endParaRPr lang="en-US" sz="3200" dirty="0">
              <a:solidFill>
                <a:srgbClr val="5B4295"/>
              </a:solidFill>
              <a:latin typeface="Arial"/>
              <a:cs typeface="Arial"/>
            </a:endParaRPr>
          </a:p>
        </p:txBody>
      </p:sp>
      <p:sp>
        <p:nvSpPr>
          <p:cNvPr id="8" name="Line 6"/>
          <p:cNvSpPr>
            <a:spLocks noChangeShapeType="1"/>
          </p:cNvSpPr>
          <p:nvPr/>
        </p:nvSpPr>
        <p:spPr bwMode="auto">
          <a:xfrm>
            <a:off x="4140200" y="1395413"/>
            <a:ext cx="0" cy="4537075"/>
          </a:xfrm>
          <a:prstGeom prst="line">
            <a:avLst/>
          </a:prstGeom>
          <a:noFill/>
          <a:ln w="762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9" name="Line 7"/>
          <p:cNvSpPr>
            <a:spLocks noChangeShapeType="1"/>
          </p:cNvSpPr>
          <p:nvPr/>
        </p:nvSpPr>
        <p:spPr bwMode="auto">
          <a:xfrm>
            <a:off x="8243888" y="1323975"/>
            <a:ext cx="0" cy="4679950"/>
          </a:xfrm>
          <a:prstGeom prst="line">
            <a:avLst/>
          </a:prstGeom>
          <a:noFill/>
          <a:ln w="76200">
            <a:solidFill>
              <a:srgbClr val="00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0" name="Line 8"/>
          <p:cNvSpPr>
            <a:spLocks noChangeShapeType="1"/>
          </p:cNvSpPr>
          <p:nvPr/>
        </p:nvSpPr>
        <p:spPr bwMode="auto">
          <a:xfrm>
            <a:off x="2700338" y="1971675"/>
            <a:ext cx="1366837"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1" name="Line 9"/>
          <p:cNvSpPr>
            <a:spLocks noChangeShapeType="1"/>
          </p:cNvSpPr>
          <p:nvPr/>
        </p:nvSpPr>
        <p:spPr bwMode="auto">
          <a:xfrm>
            <a:off x="2987675" y="2908300"/>
            <a:ext cx="10795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2" name="Line 10"/>
          <p:cNvSpPr>
            <a:spLocks noChangeShapeType="1"/>
          </p:cNvSpPr>
          <p:nvPr/>
        </p:nvSpPr>
        <p:spPr bwMode="auto">
          <a:xfrm>
            <a:off x="3132138" y="4276725"/>
            <a:ext cx="935037"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3" name="Line 11"/>
          <p:cNvSpPr>
            <a:spLocks noChangeShapeType="1"/>
          </p:cNvSpPr>
          <p:nvPr/>
        </p:nvSpPr>
        <p:spPr bwMode="auto">
          <a:xfrm>
            <a:off x="2700338" y="5429250"/>
            <a:ext cx="1366837"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4" name="Line 12"/>
          <p:cNvSpPr>
            <a:spLocks noChangeShapeType="1"/>
          </p:cNvSpPr>
          <p:nvPr/>
        </p:nvSpPr>
        <p:spPr bwMode="auto">
          <a:xfrm flipH="1">
            <a:off x="4211638" y="3916363"/>
            <a:ext cx="1081087" cy="0"/>
          </a:xfrm>
          <a:prstGeom prst="line">
            <a:avLst/>
          </a:prstGeom>
          <a:noFill/>
          <a:ln w="762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5" name="Line 13"/>
          <p:cNvSpPr>
            <a:spLocks noChangeShapeType="1"/>
          </p:cNvSpPr>
          <p:nvPr/>
        </p:nvSpPr>
        <p:spPr bwMode="auto">
          <a:xfrm flipH="1" flipV="1">
            <a:off x="4211638" y="2619375"/>
            <a:ext cx="12969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6" name="Line 14"/>
          <p:cNvSpPr>
            <a:spLocks noChangeShapeType="1"/>
          </p:cNvSpPr>
          <p:nvPr/>
        </p:nvSpPr>
        <p:spPr bwMode="auto">
          <a:xfrm flipH="1">
            <a:off x="4211638" y="5068888"/>
            <a:ext cx="1368425"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7" name="Line 15"/>
          <p:cNvSpPr>
            <a:spLocks noChangeShapeType="1"/>
          </p:cNvSpPr>
          <p:nvPr/>
        </p:nvSpPr>
        <p:spPr bwMode="auto">
          <a:xfrm flipH="1">
            <a:off x="4211638" y="1755775"/>
            <a:ext cx="13684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18" name="Text Box 16"/>
          <p:cNvSpPr txBox="1">
            <a:spLocks noChangeArrowheads="1"/>
          </p:cNvSpPr>
          <p:nvPr/>
        </p:nvSpPr>
        <p:spPr bwMode="auto">
          <a:xfrm>
            <a:off x="3419475" y="6003925"/>
            <a:ext cx="15128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dirty="0" smtClean="0">
                <a:latin typeface="Arial"/>
                <a:cs typeface="Arial"/>
              </a:rPr>
              <a:t>Current situation</a:t>
            </a:r>
            <a:endParaRPr lang="en-US" dirty="0">
              <a:latin typeface="Arial"/>
              <a:cs typeface="Arial"/>
            </a:endParaRPr>
          </a:p>
        </p:txBody>
      </p:sp>
      <p:sp>
        <p:nvSpPr>
          <p:cNvPr id="19" name="Text Box 17"/>
          <p:cNvSpPr txBox="1">
            <a:spLocks noChangeArrowheads="1"/>
          </p:cNvSpPr>
          <p:nvPr/>
        </p:nvSpPr>
        <p:spPr bwMode="auto">
          <a:xfrm>
            <a:off x="7778750" y="6076950"/>
            <a:ext cx="14414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dirty="0" smtClean="0">
                <a:latin typeface="Arial"/>
                <a:cs typeface="Arial"/>
              </a:rPr>
              <a:t>Desired situation</a:t>
            </a:r>
            <a:endParaRPr lang="en-US" dirty="0">
              <a:latin typeface="Arial"/>
              <a:cs typeface="Arial"/>
            </a:endParaRPr>
          </a:p>
        </p:txBody>
      </p:sp>
      <p:sp>
        <p:nvSpPr>
          <p:cNvPr id="20" name="Rectangle 18"/>
          <p:cNvSpPr>
            <a:spLocks noChangeArrowheads="1"/>
          </p:cNvSpPr>
          <p:nvPr/>
        </p:nvSpPr>
        <p:spPr bwMode="auto">
          <a:xfrm>
            <a:off x="1066800" y="76200"/>
            <a:ext cx="33528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rPr>
              <a:t>Kurt </a:t>
            </a:r>
            <a:r>
              <a:rPr lang="en-GB" sz="1400" dirty="0" err="1">
                <a:solidFill>
                  <a:schemeClr val="tx2"/>
                </a:solidFill>
              </a:rPr>
              <a:t>Lewin</a:t>
            </a:r>
            <a:r>
              <a:rPr lang="ja-JP" altLang="en-GB" sz="1400" dirty="0">
                <a:solidFill>
                  <a:schemeClr val="tx2"/>
                </a:solidFill>
              </a:rPr>
              <a:t>’</a:t>
            </a:r>
            <a:r>
              <a:rPr lang="en-GB" altLang="ja-JP" sz="1400" dirty="0">
                <a:solidFill>
                  <a:schemeClr val="tx2"/>
                </a:solidFill>
              </a:rPr>
              <a:t>s ideas about change</a:t>
            </a:r>
            <a:r>
              <a:rPr lang="en-GB" altLang="ja-JP" sz="1200" dirty="0">
                <a:solidFill>
                  <a:schemeClr val="tx2"/>
                </a:solidFill>
              </a:rPr>
              <a:t> </a:t>
            </a:r>
            <a:endParaRPr lang="en-GB" sz="1200" dirty="0">
              <a:solidFill>
                <a:schemeClr val="tx2"/>
              </a:solidFill>
            </a:endParaRPr>
          </a:p>
        </p:txBody>
      </p:sp>
    </p:spTree>
    <p:extLst>
      <p:ext uri="{BB962C8B-B14F-4D97-AF65-F5344CB8AC3E}">
        <p14:creationId xmlns:p14="http://schemas.microsoft.com/office/powerpoint/2010/main" val="14018704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219200" y="304800"/>
            <a:ext cx="7467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b="1" dirty="0" smtClean="0">
                <a:solidFill>
                  <a:srgbClr val="4D4D4D"/>
                </a:solidFill>
              </a:rPr>
              <a:t>As a group:</a:t>
            </a:r>
          </a:p>
          <a:p>
            <a:pPr>
              <a:defRPr/>
            </a:pPr>
            <a:r>
              <a:rPr lang="en-GB" sz="2200" dirty="0" smtClean="0">
                <a:solidFill>
                  <a:srgbClr val="00B2AC"/>
                </a:solidFill>
                <a:latin typeface="Arial"/>
                <a:cs typeface="Arial"/>
              </a:rPr>
              <a:t>Try-out a “Force-field analysis” of a specific change</a:t>
            </a:r>
          </a:p>
          <a:p>
            <a:pPr>
              <a:defRPr/>
            </a:pPr>
            <a:r>
              <a:rPr lang="en-GB" sz="2200" dirty="0" smtClean="0">
                <a:solidFill>
                  <a:srgbClr val="5B4295"/>
                </a:solidFill>
                <a:latin typeface="Arial"/>
                <a:cs typeface="Arial"/>
              </a:rPr>
              <a:t>You could use a generic example like “deciding whether to move house” or deciding whether to change jobs”…</a:t>
            </a:r>
          </a:p>
          <a:p>
            <a:pPr>
              <a:defRPr/>
            </a:pPr>
            <a:r>
              <a:rPr lang="en-GB" sz="2200" dirty="0" smtClean="0">
                <a:solidFill>
                  <a:srgbClr val="00B2AC"/>
                </a:solidFill>
                <a:latin typeface="Arial"/>
                <a:cs typeface="Arial"/>
              </a:rPr>
              <a:t>…or, agree on another specific change that you can all relate to</a:t>
            </a:r>
          </a:p>
          <a:p>
            <a:pPr>
              <a:defRPr/>
            </a:pPr>
            <a:r>
              <a:rPr lang="en-GB" sz="2200" dirty="0" smtClean="0">
                <a:solidFill>
                  <a:schemeClr val="accent2"/>
                </a:solidFill>
                <a:latin typeface="Arial"/>
                <a:cs typeface="Arial"/>
              </a:rPr>
              <a:t>Step 1:  generate ideas for DRIVING FORCES and RESISTING FORCES</a:t>
            </a:r>
          </a:p>
          <a:p>
            <a:pPr>
              <a:defRPr/>
            </a:pPr>
            <a:r>
              <a:rPr lang="en-GB" sz="2200" dirty="0" smtClean="0">
                <a:solidFill>
                  <a:schemeClr val="accent2"/>
                </a:solidFill>
                <a:latin typeface="Arial"/>
                <a:cs typeface="Arial"/>
              </a:rPr>
              <a:t>Step 2: Draw the Force-field analysis on flipchart paper</a:t>
            </a:r>
          </a:p>
          <a:p>
            <a:pPr>
              <a:defRPr/>
            </a:pPr>
            <a:r>
              <a:rPr lang="en-GB" sz="2200" dirty="0" smtClean="0">
                <a:solidFill>
                  <a:schemeClr val="accent2"/>
                </a:solidFill>
                <a:latin typeface="Arial"/>
                <a:cs typeface="Arial"/>
              </a:rPr>
              <a:t>Step 3: Assign values (e.g. from 1 to 10) to each force</a:t>
            </a:r>
          </a:p>
          <a:p>
            <a:pPr>
              <a:defRPr/>
            </a:pPr>
            <a:r>
              <a:rPr lang="en-GB" sz="2200" dirty="0" smtClean="0">
                <a:solidFill>
                  <a:schemeClr val="accent2"/>
                </a:solidFill>
                <a:latin typeface="Arial"/>
                <a:cs typeface="Arial"/>
              </a:rPr>
              <a:t>Step 4: Conclude…  is this change going to happen?  If you want it to happen, how might you go about increasing it’s chances of success?</a:t>
            </a:r>
          </a:p>
          <a:p>
            <a:pPr>
              <a:defRPr/>
            </a:pPr>
            <a:r>
              <a:rPr lang="en-GB" sz="2200" dirty="0" smtClean="0">
                <a:solidFill>
                  <a:srgbClr val="00B2AC"/>
                </a:solidFill>
                <a:latin typeface="Arial"/>
                <a:cs typeface="Arial"/>
              </a:rPr>
              <a:t>If time allows, reflect on Lewin’s ideas – do they ‘work’ for you?  Are they helpful as you try to better understand and manage change?</a:t>
            </a:r>
          </a:p>
          <a:p>
            <a:pPr>
              <a:defRPr/>
            </a:pPr>
            <a:endParaRPr lang="en-GB" sz="2800" b="1" dirty="0" smtClean="0">
              <a:solidFill>
                <a:schemeClr val="accent2"/>
              </a:solidFill>
            </a:endParaRPr>
          </a:p>
        </p:txBody>
      </p:sp>
      <p:pic>
        <p:nvPicPr>
          <p:cNvPr id="10" name="Picture 7"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046772" y="12727"/>
            <a:ext cx="10668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16055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74638"/>
            <a:ext cx="8229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ja-JP" altLang="en-GB" sz="3600" dirty="0">
                <a:solidFill>
                  <a:srgbClr val="4D4D4D"/>
                </a:solidFill>
                <a:latin typeface="Arial"/>
                <a:cs typeface="Arial"/>
              </a:rPr>
              <a:t>‘</a:t>
            </a:r>
            <a:r>
              <a:rPr lang="en-GB" altLang="ja-JP" sz="3600" dirty="0">
                <a:solidFill>
                  <a:srgbClr val="4D4D4D"/>
                </a:solidFill>
                <a:latin typeface="Arial"/>
                <a:cs typeface="Arial"/>
              </a:rPr>
              <a:t>Unfreezing</a:t>
            </a:r>
            <a:r>
              <a:rPr lang="ja-JP" altLang="en-GB" sz="3600" dirty="0">
                <a:solidFill>
                  <a:srgbClr val="4D4D4D"/>
                </a:solidFill>
                <a:latin typeface="Arial"/>
                <a:cs typeface="Arial"/>
              </a:rPr>
              <a:t>’</a:t>
            </a:r>
            <a:r>
              <a:rPr lang="en-GB" altLang="ja-JP" sz="3600" dirty="0">
                <a:solidFill>
                  <a:srgbClr val="4D4D4D"/>
                </a:solidFill>
                <a:latin typeface="Arial"/>
                <a:cs typeface="Arial"/>
              </a:rPr>
              <a:t> seen as 3 processes</a:t>
            </a:r>
            <a:endParaRPr lang="en-GB" sz="3600" dirty="0">
              <a:solidFill>
                <a:srgbClr val="4D4D4D"/>
              </a:solidFill>
              <a:latin typeface="Arial"/>
              <a:cs typeface="Arial"/>
            </a:endParaRPr>
          </a:p>
        </p:txBody>
      </p:sp>
      <p:sp>
        <p:nvSpPr>
          <p:cNvPr id="5" name="Rectangle 3"/>
          <p:cNvSpPr txBox="1">
            <a:spLocks noChangeArrowheads="1"/>
          </p:cNvSpPr>
          <p:nvPr/>
        </p:nvSpPr>
        <p:spPr bwMode="auto">
          <a:xfrm>
            <a:off x="1066800" y="1600200"/>
            <a:ext cx="7620000" cy="452596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609600" indent="-609600">
              <a:lnSpc>
                <a:spcPct val="90000"/>
              </a:lnSpc>
              <a:buFontTx/>
              <a:buAutoNum type="arabicPeriod"/>
              <a:defRPr/>
            </a:pPr>
            <a:r>
              <a:rPr lang="en-GB" sz="2800" b="1" dirty="0" smtClean="0">
                <a:solidFill>
                  <a:srgbClr val="3C8C93"/>
                </a:solidFill>
                <a:latin typeface="Arial"/>
                <a:cs typeface="Arial"/>
              </a:rPr>
              <a:t>Disconfirmation</a:t>
            </a:r>
            <a:r>
              <a:rPr lang="en-GB" sz="2800" dirty="0" smtClean="0">
                <a:solidFill>
                  <a:srgbClr val="3C8C93"/>
                </a:solidFill>
                <a:latin typeface="Arial"/>
                <a:cs typeface="Arial"/>
              </a:rPr>
              <a:t> – </a:t>
            </a:r>
            <a:r>
              <a:rPr lang="en-GB" sz="2800" i="1" dirty="0" smtClean="0">
                <a:solidFill>
                  <a:srgbClr val="3C8C93"/>
                </a:solidFill>
                <a:latin typeface="Arial"/>
                <a:cs typeface="Arial"/>
              </a:rPr>
              <a:t>dissatisfaction or frustration generated by data that </a:t>
            </a:r>
            <a:r>
              <a:rPr lang="ja-JP" altLang="en-GB" sz="2800" i="1" dirty="0" smtClean="0">
                <a:solidFill>
                  <a:srgbClr val="3C8C93"/>
                </a:solidFill>
                <a:latin typeface="Arial"/>
                <a:cs typeface="Arial"/>
              </a:rPr>
              <a:t>‘</a:t>
            </a:r>
            <a:r>
              <a:rPr lang="en-GB" altLang="ja-JP" sz="2800" i="1" dirty="0" smtClean="0">
                <a:solidFill>
                  <a:srgbClr val="3C8C93"/>
                </a:solidFill>
                <a:latin typeface="Arial"/>
                <a:cs typeface="Arial"/>
              </a:rPr>
              <a:t>disconfirm</a:t>
            </a:r>
            <a:r>
              <a:rPr lang="ja-JP" altLang="en-GB" sz="2800" i="1" dirty="0" smtClean="0">
                <a:solidFill>
                  <a:srgbClr val="3C8C93"/>
                </a:solidFill>
                <a:latin typeface="Arial"/>
                <a:cs typeface="Arial"/>
              </a:rPr>
              <a:t>’</a:t>
            </a:r>
            <a:r>
              <a:rPr lang="en-GB" altLang="ja-JP" sz="2800" i="1" dirty="0" smtClean="0">
                <a:solidFill>
                  <a:srgbClr val="3C8C93"/>
                </a:solidFill>
                <a:latin typeface="Arial"/>
                <a:cs typeface="Arial"/>
              </a:rPr>
              <a:t> our expectations or hopes</a:t>
            </a:r>
          </a:p>
          <a:p>
            <a:pPr marL="609600" indent="-609600">
              <a:lnSpc>
                <a:spcPct val="90000"/>
              </a:lnSpc>
              <a:buFontTx/>
              <a:buAutoNum type="arabicPeriod"/>
              <a:defRPr/>
            </a:pPr>
            <a:endParaRPr lang="en-GB" sz="2800" i="1" dirty="0" smtClean="0">
              <a:latin typeface="Arial"/>
              <a:cs typeface="Arial"/>
            </a:endParaRPr>
          </a:p>
          <a:p>
            <a:pPr marL="609600" indent="-609600">
              <a:lnSpc>
                <a:spcPct val="90000"/>
              </a:lnSpc>
              <a:buFontTx/>
              <a:buNone/>
              <a:defRPr/>
            </a:pPr>
            <a:r>
              <a:rPr lang="en-GB" sz="2800" i="1" dirty="0" smtClean="0">
                <a:solidFill>
                  <a:srgbClr val="5B4295"/>
                </a:solidFill>
                <a:latin typeface="Arial"/>
                <a:cs typeface="Arial"/>
              </a:rPr>
              <a:t>…but on its own, this </a:t>
            </a:r>
            <a:r>
              <a:rPr lang="en-GB" sz="2800" i="1" dirty="0" err="1" smtClean="0">
                <a:solidFill>
                  <a:srgbClr val="5B4295"/>
                </a:solidFill>
                <a:latin typeface="Arial"/>
                <a:cs typeface="Arial"/>
              </a:rPr>
              <a:t>isn</a:t>
            </a:r>
            <a:r>
              <a:rPr lang="ja-JP" altLang="en-GB" sz="2800" i="1" dirty="0" smtClean="0">
                <a:solidFill>
                  <a:srgbClr val="5B4295"/>
                </a:solidFill>
                <a:latin typeface="Arial"/>
                <a:cs typeface="Arial"/>
              </a:rPr>
              <a:t>’</a:t>
            </a:r>
            <a:r>
              <a:rPr lang="en-GB" altLang="ja-JP" sz="2800" i="1" dirty="0" smtClean="0">
                <a:solidFill>
                  <a:srgbClr val="5B4295"/>
                </a:solidFill>
                <a:latin typeface="Arial"/>
                <a:cs typeface="Arial"/>
              </a:rPr>
              <a:t>t enough…we tend to deny or ignore the information.  Need to accept the info and connect it to something we care about.  The disconfirmation must arouse </a:t>
            </a:r>
            <a:r>
              <a:rPr lang="ja-JP" altLang="en-GB" sz="2800" i="1" dirty="0" smtClean="0">
                <a:solidFill>
                  <a:srgbClr val="5B4295"/>
                </a:solidFill>
                <a:latin typeface="Arial"/>
                <a:cs typeface="Arial"/>
              </a:rPr>
              <a:t>‘</a:t>
            </a:r>
            <a:r>
              <a:rPr lang="en-GB" altLang="ja-JP" sz="2800" i="1" dirty="0" smtClean="0">
                <a:solidFill>
                  <a:srgbClr val="5B4295"/>
                </a:solidFill>
                <a:latin typeface="Arial"/>
                <a:cs typeface="Arial"/>
              </a:rPr>
              <a:t>survival anxiety</a:t>
            </a:r>
            <a:r>
              <a:rPr lang="ja-JP" altLang="en-GB" sz="2800" i="1" dirty="0" smtClean="0">
                <a:solidFill>
                  <a:srgbClr val="5B4295"/>
                </a:solidFill>
                <a:latin typeface="Arial"/>
                <a:cs typeface="Arial"/>
              </a:rPr>
              <a:t>’</a:t>
            </a:r>
            <a:r>
              <a:rPr lang="en-GB" altLang="ja-JP" sz="2800" i="1" dirty="0" smtClean="0">
                <a:solidFill>
                  <a:srgbClr val="5B4295"/>
                </a:solidFill>
                <a:latin typeface="Arial"/>
                <a:cs typeface="Arial"/>
              </a:rPr>
              <a:t>…   if I don</a:t>
            </a:r>
            <a:r>
              <a:rPr lang="ja-JP" altLang="en-GB" sz="2800" i="1" dirty="0" smtClean="0">
                <a:solidFill>
                  <a:srgbClr val="5B4295"/>
                </a:solidFill>
                <a:latin typeface="Arial"/>
                <a:cs typeface="Arial"/>
              </a:rPr>
              <a:t>’</a:t>
            </a:r>
            <a:r>
              <a:rPr lang="en-GB" altLang="ja-JP" sz="2800" i="1" dirty="0" smtClean="0">
                <a:solidFill>
                  <a:srgbClr val="5B4295"/>
                </a:solidFill>
                <a:latin typeface="Arial"/>
                <a:cs typeface="Arial"/>
              </a:rPr>
              <a:t>t change, I</a:t>
            </a:r>
            <a:r>
              <a:rPr lang="ja-JP" altLang="en-GB" sz="2800" i="1" dirty="0" smtClean="0">
                <a:solidFill>
                  <a:srgbClr val="5B4295"/>
                </a:solidFill>
                <a:latin typeface="Arial"/>
                <a:cs typeface="Arial"/>
              </a:rPr>
              <a:t>’</a:t>
            </a:r>
            <a:r>
              <a:rPr lang="en-GB" altLang="ja-JP" sz="2800" i="1" dirty="0" err="1" smtClean="0">
                <a:solidFill>
                  <a:srgbClr val="5B4295"/>
                </a:solidFill>
                <a:latin typeface="Arial"/>
                <a:cs typeface="Arial"/>
              </a:rPr>
              <a:t>ll</a:t>
            </a:r>
            <a:r>
              <a:rPr lang="en-GB" altLang="ja-JP" sz="2800" i="1" dirty="0" smtClean="0">
                <a:solidFill>
                  <a:srgbClr val="5B4295"/>
                </a:solidFill>
                <a:latin typeface="Arial"/>
                <a:cs typeface="Arial"/>
              </a:rPr>
              <a:t> fail to meet my needs or fail to achieve some goals…</a:t>
            </a:r>
          </a:p>
          <a:p>
            <a:pPr marL="609600" indent="-609600">
              <a:lnSpc>
                <a:spcPct val="90000"/>
              </a:lnSpc>
              <a:buFontTx/>
              <a:buNone/>
              <a:defRPr/>
            </a:pPr>
            <a:endParaRPr lang="en-GB" sz="2800" i="1" dirty="0">
              <a:latin typeface="Arial"/>
              <a:cs typeface="Arial"/>
            </a:endParaRPr>
          </a:p>
        </p:txBody>
      </p:sp>
      <p:pic>
        <p:nvPicPr>
          <p:cNvPr id="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77200" y="6075363"/>
            <a:ext cx="1066800" cy="858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
        <p:nvSpPr>
          <p:cNvPr id="7" name="Rectangle 5"/>
          <p:cNvSpPr>
            <a:spLocks noChangeArrowheads="1"/>
          </p:cNvSpPr>
          <p:nvPr/>
        </p:nvSpPr>
        <p:spPr bwMode="auto">
          <a:xfrm>
            <a:off x="1066800" y="76200"/>
            <a:ext cx="30480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latin typeface="Arial"/>
                <a:cs typeface="Arial"/>
              </a:rPr>
              <a:t>Kurt </a:t>
            </a:r>
            <a:r>
              <a:rPr lang="en-GB" sz="1400" dirty="0" err="1">
                <a:solidFill>
                  <a:schemeClr val="tx2"/>
                </a:solidFill>
                <a:latin typeface="Arial"/>
                <a:cs typeface="Arial"/>
              </a:rPr>
              <a:t>Lewin</a:t>
            </a:r>
            <a:r>
              <a:rPr lang="ja-JP" altLang="en-GB" sz="1400" dirty="0">
                <a:solidFill>
                  <a:schemeClr val="tx2"/>
                </a:solidFill>
                <a:latin typeface="Arial"/>
                <a:cs typeface="Arial"/>
              </a:rPr>
              <a:t>’</a:t>
            </a:r>
            <a:r>
              <a:rPr lang="en-GB" altLang="ja-JP" sz="1400" dirty="0">
                <a:solidFill>
                  <a:schemeClr val="tx2"/>
                </a:solidFill>
                <a:latin typeface="Arial"/>
                <a:cs typeface="Arial"/>
              </a:rPr>
              <a:t>s ideas </a:t>
            </a:r>
            <a:r>
              <a:rPr lang="en-GB" altLang="ja-JP" sz="1400" dirty="0" smtClean="0">
                <a:solidFill>
                  <a:schemeClr val="tx2"/>
                </a:solidFill>
                <a:latin typeface="Arial"/>
                <a:cs typeface="Arial"/>
              </a:rPr>
              <a:t>about change</a:t>
            </a:r>
            <a:r>
              <a:rPr lang="en-GB" altLang="ja-JP" sz="1200" dirty="0" smtClean="0">
                <a:solidFill>
                  <a:schemeClr val="tx2"/>
                </a:solidFill>
                <a:latin typeface="Arial"/>
                <a:cs typeface="Arial"/>
              </a:rPr>
              <a:t> </a:t>
            </a:r>
            <a:endParaRPr lang="en-GB" sz="1200" dirty="0">
              <a:solidFill>
                <a:schemeClr val="tx2"/>
              </a:solidFill>
              <a:latin typeface="Arial"/>
              <a:cs typeface="Arial"/>
            </a:endParaRPr>
          </a:p>
        </p:txBody>
      </p:sp>
    </p:spTree>
    <p:extLst>
      <p:ext uri="{BB962C8B-B14F-4D97-AF65-F5344CB8AC3E}">
        <p14:creationId xmlns:p14="http://schemas.microsoft.com/office/powerpoint/2010/main" val="14018704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1371600" y="1524000"/>
            <a:ext cx="7467600" cy="452596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buFontTx/>
              <a:buNone/>
              <a:defRPr/>
            </a:pPr>
            <a:r>
              <a:rPr lang="en-GB" sz="2400" b="1" dirty="0" smtClean="0">
                <a:solidFill>
                  <a:srgbClr val="3C8C93"/>
                </a:solidFill>
                <a:latin typeface="Arial"/>
                <a:cs typeface="Arial"/>
              </a:rPr>
              <a:t>2. Induction of </a:t>
            </a:r>
            <a:r>
              <a:rPr lang="ja-JP" altLang="en-GB" sz="2400" b="1" dirty="0" smtClean="0">
                <a:solidFill>
                  <a:srgbClr val="3C8C93"/>
                </a:solidFill>
                <a:latin typeface="Arial"/>
                <a:cs typeface="Arial"/>
              </a:rPr>
              <a:t>‘</a:t>
            </a:r>
            <a:r>
              <a:rPr lang="en-GB" altLang="ja-JP" sz="2400" b="1" dirty="0" smtClean="0">
                <a:solidFill>
                  <a:srgbClr val="3C8C93"/>
                </a:solidFill>
                <a:latin typeface="Arial"/>
                <a:cs typeface="Arial"/>
              </a:rPr>
              <a:t>survival anxiety</a:t>
            </a:r>
            <a:r>
              <a:rPr lang="ja-JP" altLang="en-GB" sz="2400" b="1" dirty="0" smtClean="0">
                <a:solidFill>
                  <a:srgbClr val="3C8C93"/>
                </a:solidFill>
                <a:latin typeface="Arial"/>
                <a:cs typeface="Arial"/>
              </a:rPr>
              <a:t>’</a:t>
            </a:r>
            <a:r>
              <a:rPr lang="en-GB" altLang="ja-JP" sz="2400" b="1" dirty="0" smtClean="0">
                <a:solidFill>
                  <a:srgbClr val="3C8C93"/>
                </a:solidFill>
                <a:latin typeface="Arial"/>
                <a:cs typeface="Arial"/>
              </a:rPr>
              <a:t> or guilt</a:t>
            </a:r>
            <a:r>
              <a:rPr lang="en-GB" altLang="ja-JP" sz="2400" dirty="0" smtClean="0">
                <a:solidFill>
                  <a:srgbClr val="3C8C93"/>
                </a:solidFill>
                <a:latin typeface="Arial"/>
                <a:cs typeface="Arial"/>
              </a:rPr>
              <a:t> – </a:t>
            </a:r>
            <a:r>
              <a:rPr lang="en-GB" altLang="ja-JP" sz="2400" i="1" dirty="0" smtClean="0">
                <a:solidFill>
                  <a:srgbClr val="3C8C93"/>
                </a:solidFill>
                <a:latin typeface="Arial"/>
                <a:cs typeface="Arial"/>
              </a:rPr>
              <a:t>but this tends to be resisted by our defensive reactions, manifesting as </a:t>
            </a:r>
            <a:r>
              <a:rPr lang="ja-JP" altLang="en-GB" sz="2400" i="1" dirty="0" smtClean="0">
                <a:solidFill>
                  <a:srgbClr val="3C8C93"/>
                </a:solidFill>
                <a:latin typeface="Arial"/>
                <a:cs typeface="Arial"/>
              </a:rPr>
              <a:t>‘</a:t>
            </a:r>
            <a:r>
              <a:rPr lang="en-GB" altLang="ja-JP" sz="2400" b="1" i="1" dirty="0" smtClean="0">
                <a:solidFill>
                  <a:srgbClr val="3C8C93"/>
                </a:solidFill>
                <a:latin typeface="Arial"/>
                <a:cs typeface="Arial"/>
              </a:rPr>
              <a:t>learning anxiety</a:t>
            </a:r>
            <a:r>
              <a:rPr lang="ja-JP" altLang="en-GB" sz="2400" i="1" dirty="0" smtClean="0">
                <a:solidFill>
                  <a:srgbClr val="3C8C93"/>
                </a:solidFill>
                <a:latin typeface="Arial"/>
                <a:cs typeface="Arial"/>
              </a:rPr>
              <a:t>’</a:t>
            </a:r>
            <a:endParaRPr lang="en-GB" altLang="ja-JP" sz="2400" i="1" dirty="0" smtClean="0">
              <a:solidFill>
                <a:srgbClr val="3C8C93"/>
              </a:solidFill>
              <a:latin typeface="Arial"/>
              <a:cs typeface="Arial"/>
            </a:endParaRPr>
          </a:p>
          <a:p>
            <a:pPr>
              <a:lnSpc>
                <a:spcPct val="80000"/>
              </a:lnSpc>
              <a:buFontTx/>
              <a:buNone/>
              <a:defRPr/>
            </a:pPr>
            <a:endParaRPr lang="en-GB" sz="2400" i="1" dirty="0" smtClean="0">
              <a:latin typeface="Arial"/>
              <a:cs typeface="Arial"/>
            </a:endParaRPr>
          </a:p>
          <a:p>
            <a:pPr>
              <a:lnSpc>
                <a:spcPct val="80000"/>
              </a:lnSpc>
              <a:buFontTx/>
              <a:buNone/>
              <a:defRPr/>
            </a:pPr>
            <a:r>
              <a:rPr lang="en-GB" sz="2400" i="1" dirty="0" smtClean="0">
                <a:solidFill>
                  <a:srgbClr val="5B4295"/>
                </a:solidFill>
                <a:latin typeface="Arial"/>
                <a:cs typeface="Arial"/>
              </a:rPr>
              <a:t>If I allow myself to enter a learning or change process…admit to self  &amp; others that something is wrong… I</a:t>
            </a:r>
            <a:r>
              <a:rPr lang="ja-JP" altLang="en-GB" sz="2400" i="1" dirty="0" smtClean="0">
                <a:solidFill>
                  <a:srgbClr val="5B4295"/>
                </a:solidFill>
                <a:latin typeface="Arial"/>
                <a:cs typeface="Arial"/>
              </a:rPr>
              <a:t>’</a:t>
            </a:r>
            <a:r>
              <a:rPr lang="en-GB" altLang="ja-JP" sz="2400" i="1" dirty="0" err="1" smtClean="0">
                <a:solidFill>
                  <a:srgbClr val="5B4295"/>
                </a:solidFill>
                <a:latin typeface="Arial"/>
                <a:cs typeface="Arial"/>
              </a:rPr>
              <a:t>ll</a:t>
            </a:r>
            <a:r>
              <a:rPr lang="en-GB" altLang="ja-JP" sz="2400" i="1" dirty="0" smtClean="0">
                <a:solidFill>
                  <a:srgbClr val="5B4295"/>
                </a:solidFill>
                <a:latin typeface="Arial"/>
                <a:cs typeface="Arial"/>
              </a:rPr>
              <a:t> lose my effectiveness, self-esteem, even my identity.</a:t>
            </a:r>
          </a:p>
          <a:p>
            <a:pPr>
              <a:lnSpc>
                <a:spcPct val="80000"/>
              </a:lnSpc>
              <a:buFontTx/>
              <a:buNone/>
              <a:defRPr/>
            </a:pPr>
            <a:endParaRPr lang="en-GB" sz="2400" i="1" dirty="0" smtClean="0">
              <a:latin typeface="Arial"/>
              <a:cs typeface="Arial"/>
            </a:endParaRPr>
          </a:p>
          <a:p>
            <a:pPr>
              <a:lnSpc>
                <a:spcPct val="80000"/>
              </a:lnSpc>
              <a:buFontTx/>
              <a:buNone/>
              <a:defRPr/>
            </a:pPr>
            <a:r>
              <a:rPr lang="en-GB" sz="2400" i="1" dirty="0" smtClean="0">
                <a:solidFill>
                  <a:srgbClr val="5B4295"/>
                </a:solidFill>
                <a:latin typeface="Arial"/>
                <a:cs typeface="Arial"/>
              </a:rPr>
              <a:t>Learning anxiety is the fundamental restraining force which can go up in direct proportion to the amount of disconfirmation… hence the need to create some form of </a:t>
            </a:r>
            <a:r>
              <a:rPr lang="ja-JP" altLang="en-GB" sz="2400" i="1" dirty="0" smtClean="0">
                <a:solidFill>
                  <a:srgbClr val="5B4295"/>
                </a:solidFill>
                <a:latin typeface="Arial"/>
                <a:cs typeface="Arial"/>
              </a:rPr>
              <a:t>‘</a:t>
            </a:r>
            <a:r>
              <a:rPr lang="en-GB" altLang="ja-JP" sz="2400" i="1" dirty="0" smtClean="0">
                <a:solidFill>
                  <a:srgbClr val="5B4295"/>
                </a:solidFill>
                <a:latin typeface="Arial"/>
                <a:cs typeface="Arial"/>
              </a:rPr>
              <a:t>psychological safety</a:t>
            </a:r>
            <a:r>
              <a:rPr lang="ja-JP" altLang="en-GB" sz="2400" i="1" dirty="0" smtClean="0">
                <a:solidFill>
                  <a:srgbClr val="5B4295"/>
                </a:solidFill>
                <a:latin typeface="Arial"/>
                <a:cs typeface="Arial"/>
              </a:rPr>
              <a:t>’</a:t>
            </a:r>
            <a:r>
              <a:rPr lang="en-GB" altLang="ja-JP" sz="2400" i="1" dirty="0" smtClean="0">
                <a:solidFill>
                  <a:srgbClr val="5B4295"/>
                </a:solidFill>
                <a:latin typeface="Arial"/>
                <a:cs typeface="Arial"/>
              </a:rPr>
              <a:t>….</a:t>
            </a:r>
          </a:p>
          <a:p>
            <a:pPr>
              <a:lnSpc>
                <a:spcPct val="80000"/>
              </a:lnSpc>
              <a:buFontTx/>
              <a:buNone/>
              <a:defRPr/>
            </a:pPr>
            <a:endParaRPr lang="en-GB" sz="2400" i="1" dirty="0">
              <a:latin typeface="Arial"/>
              <a:cs typeface="Arial"/>
            </a:endParaRPr>
          </a:p>
        </p:txBody>
      </p:sp>
      <p:sp>
        <p:nvSpPr>
          <p:cNvPr id="5" name="Rectangle 3"/>
          <p:cNvSpPr>
            <a:spLocks noGrp="1" noChangeArrowheads="1"/>
          </p:cNvSpPr>
          <p:nvPr>
            <p:ph type="title"/>
          </p:nvPr>
        </p:nvSpPr>
        <p:spPr>
          <a:xfrm>
            <a:off x="457200" y="579438"/>
            <a:ext cx="8229600" cy="715962"/>
          </a:xfrm>
          <a:extLst>
            <a:ext uri="{909E8E84-426E-40DD-AFC4-6F175D3DCCD1}">
              <a14:hiddenFill xmlns:a14="http://schemas.microsoft.com/office/drawing/2010/main">
                <a:solidFill>
                  <a:schemeClr val="accent1">
                    <a:alpha val="0"/>
                  </a:schemeClr>
                </a:solidFill>
              </a14:hiddenFill>
            </a:ext>
          </a:extLst>
        </p:spPr>
        <p:txBody>
          <a:bodyPr anchor="t"/>
          <a:lstStyle/>
          <a:p>
            <a:pPr>
              <a:defRPr/>
            </a:pPr>
            <a:r>
              <a:rPr lang="ja-JP" altLang="en-GB" sz="3600" dirty="0" smtClean="0">
                <a:solidFill>
                  <a:srgbClr val="4D4D4D"/>
                </a:solidFill>
                <a:latin typeface="Arial"/>
                <a:cs typeface="Arial"/>
              </a:rPr>
              <a:t>‘</a:t>
            </a:r>
            <a:r>
              <a:rPr lang="en-GB" sz="3600" dirty="0" smtClean="0">
                <a:solidFill>
                  <a:srgbClr val="4D4D4D"/>
                </a:solidFill>
                <a:latin typeface="Arial"/>
                <a:cs typeface="Arial"/>
              </a:rPr>
              <a:t>Unfreezing</a:t>
            </a:r>
            <a:r>
              <a:rPr lang="ja-JP" altLang="en-GB" sz="3600" dirty="0" smtClean="0">
                <a:solidFill>
                  <a:srgbClr val="4D4D4D"/>
                </a:solidFill>
                <a:latin typeface="Arial"/>
                <a:cs typeface="Arial"/>
              </a:rPr>
              <a:t>’</a:t>
            </a:r>
            <a:r>
              <a:rPr lang="en-GB" sz="3600" dirty="0" smtClean="0">
                <a:solidFill>
                  <a:srgbClr val="4D4D4D"/>
                </a:solidFill>
                <a:latin typeface="Arial"/>
                <a:cs typeface="Arial"/>
              </a:rPr>
              <a:t> seen as 3 processes</a:t>
            </a:r>
          </a:p>
        </p:txBody>
      </p:sp>
      <p:sp>
        <p:nvSpPr>
          <p:cNvPr id="6" name="Rectangle 5"/>
          <p:cNvSpPr>
            <a:spLocks noChangeArrowheads="1"/>
          </p:cNvSpPr>
          <p:nvPr/>
        </p:nvSpPr>
        <p:spPr bwMode="auto">
          <a:xfrm>
            <a:off x="1066800" y="76200"/>
            <a:ext cx="38862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latin typeface="Arial"/>
                <a:cs typeface="Arial"/>
              </a:rPr>
              <a:t>Kurt </a:t>
            </a:r>
            <a:r>
              <a:rPr lang="en-GB" sz="1400" dirty="0" err="1">
                <a:solidFill>
                  <a:schemeClr val="tx2"/>
                </a:solidFill>
                <a:latin typeface="Arial"/>
                <a:cs typeface="Arial"/>
              </a:rPr>
              <a:t>Lewin</a:t>
            </a:r>
            <a:r>
              <a:rPr lang="ja-JP" altLang="en-GB" sz="1400" dirty="0">
                <a:solidFill>
                  <a:schemeClr val="tx2"/>
                </a:solidFill>
                <a:latin typeface="Arial"/>
                <a:cs typeface="Arial"/>
              </a:rPr>
              <a:t>’</a:t>
            </a:r>
            <a:r>
              <a:rPr lang="en-GB" altLang="ja-JP" sz="1400" dirty="0">
                <a:solidFill>
                  <a:schemeClr val="tx2"/>
                </a:solidFill>
                <a:latin typeface="Arial"/>
                <a:cs typeface="Arial"/>
              </a:rPr>
              <a:t>s ideas about change</a:t>
            </a:r>
            <a:r>
              <a:rPr lang="en-GB" altLang="ja-JP" sz="1200" dirty="0">
                <a:solidFill>
                  <a:schemeClr val="tx2"/>
                </a:solidFill>
                <a:latin typeface="Arial"/>
                <a:cs typeface="Arial"/>
              </a:rPr>
              <a:t> </a:t>
            </a:r>
            <a:endParaRPr lang="en-GB" sz="1200" dirty="0">
              <a:solidFill>
                <a:schemeClr val="tx2"/>
              </a:solidFill>
              <a:latin typeface="Arial"/>
              <a:cs typeface="Arial"/>
            </a:endParaRPr>
          </a:p>
        </p:txBody>
      </p:sp>
    </p:spTree>
    <p:extLst>
      <p:ext uri="{BB962C8B-B14F-4D97-AF65-F5344CB8AC3E}">
        <p14:creationId xmlns:p14="http://schemas.microsoft.com/office/powerpoint/2010/main" val="4849879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1239007" y="1143000"/>
            <a:ext cx="7924800" cy="452596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buFontTx/>
              <a:buNone/>
              <a:defRPr/>
            </a:pPr>
            <a:r>
              <a:rPr lang="en-GB" sz="2400" b="1" dirty="0" smtClean="0">
                <a:solidFill>
                  <a:srgbClr val="3C8C93"/>
                </a:solidFill>
                <a:latin typeface="Arial"/>
                <a:cs typeface="Arial"/>
              </a:rPr>
              <a:t>3. Creating psychological safety</a:t>
            </a:r>
            <a:r>
              <a:rPr lang="en-GB" sz="2400" dirty="0" smtClean="0">
                <a:solidFill>
                  <a:srgbClr val="3C8C93"/>
                </a:solidFill>
                <a:latin typeface="Arial"/>
                <a:cs typeface="Arial"/>
              </a:rPr>
              <a:t> – </a:t>
            </a:r>
            <a:r>
              <a:rPr lang="en-GB" sz="2400" i="1" dirty="0" smtClean="0">
                <a:solidFill>
                  <a:srgbClr val="3C8C93"/>
                </a:solidFill>
                <a:latin typeface="Arial"/>
                <a:cs typeface="Arial"/>
              </a:rPr>
              <a:t>which helps to reduce learning anxiety, allowing me to feel the survival anxiety and thus be genuinely motivated to learn and change</a:t>
            </a:r>
          </a:p>
          <a:p>
            <a:pPr>
              <a:lnSpc>
                <a:spcPct val="90000"/>
              </a:lnSpc>
              <a:buFontTx/>
              <a:buNone/>
              <a:defRPr/>
            </a:pPr>
            <a:endParaRPr lang="en-GB" sz="2400" i="1" dirty="0" smtClean="0">
              <a:latin typeface="Arial"/>
              <a:cs typeface="Arial"/>
            </a:endParaRPr>
          </a:p>
          <a:p>
            <a:pPr>
              <a:lnSpc>
                <a:spcPct val="90000"/>
              </a:lnSpc>
              <a:buFontTx/>
              <a:buNone/>
              <a:defRPr/>
            </a:pPr>
            <a:r>
              <a:rPr lang="en-GB" sz="2400" i="1" dirty="0" smtClean="0">
                <a:solidFill>
                  <a:srgbClr val="5B4295"/>
                </a:solidFill>
                <a:latin typeface="Arial"/>
                <a:cs typeface="Arial"/>
              </a:rPr>
              <a:t>Examples of change agents helping to</a:t>
            </a:r>
            <a:r>
              <a:rPr lang="ja-JP" altLang="en-GB" sz="2400" i="1" dirty="0" smtClean="0">
                <a:solidFill>
                  <a:srgbClr val="5B4295"/>
                </a:solidFill>
                <a:latin typeface="Arial"/>
                <a:cs typeface="Arial"/>
              </a:rPr>
              <a:t>‘</a:t>
            </a:r>
            <a:r>
              <a:rPr lang="en-GB" altLang="ja-JP" sz="2400" i="1" dirty="0" smtClean="0">
                <a:solidFill>
                  <a:srgbClr val="5B4295"/>
                </a:solidFill>
                <a:latin typeface="Arial"/>
                <a:cs typeface="Arial"/>
              </a:rPr>
              <a:t>create psychological safety’:</a:t>
            </a:r>
          </a:p>
          <a:p>
            <a:pPr>
              <a:lnSpc>
                <a:spcPct val="90000"/>
              </a:lnSpc>
              <a:defRPr/>
            </a:pPr>
            <a:r>
              <a:rPr lang="en-GB" sz="2000" i="1" dirty="0" smtClean="0">
                <a:solidFill>
                  <a:srgbClr val="5B4295"/>
                </a:solidFill>
                <a:latin typeface="Arial"/>
                <a:cs typeface="Arial"/>
              </a:rPr>
              <a:t>Working in groups</a:t>
            </a:r>
          </a:p>
          <a:p>
            <a:pPr>
              <a:lnSpc>
                <a:spcPct val="90000"/>
              </a:lnSpc>
              <a:defRPr/>
            </a:pPr>
            <a:r>
              <a:rPr lang="en-GB" sz="2000" i="1" dirty="0" smtClean="0">
                <a:solidFill>
                  <a:srgbClr val="5B4295"/>
                </a:solidFill>
                <a:latin typeface="Arial"/>
                <a:cs typeface="Arial"/>
              </a:rPr>
              <a:t>Creating parallel systems that allow relief from day-to-day work pressures</a:t>
            </a:r>
          </a:p>
          <a:p>
            <a:pPr>
              <a:lnSpc>
                <a:spcPct val="90000"/>
              </a:lnSpc>
              <a:defRPr/>
            </a:pPr>
            <a:r>
              <a:rPr lang="en-GB" sz="2000" i="1" dirty="0" smtClean="0">
                <a:solidFill>
                  <a:srgbClr val="5B4295"/>
                </a:solidFill>
                <a:latin typeface="Arial"/>
                <a:cs typeface="Arial"/>
              </a:rPr>
              <a:t>Providing practice fields where errors can be embraced rather than feared</a:t>
            </a:r>
          </a:p>
          <a:p>
            <a:pPr>
              <a:lnSpc>
                <a:spcPct val="90000"/>
              </a:lnSpc>
              <a:defRPr/>
            </a:pPr>
            <a:r>
              <a:rPr lang="en-GB" sz="2000" i="1" dirty="0" smtClean="0">
                <a:solidFill>
                  <a:srgbClr val="5B4295"/>
                </a:solidFill>
                <a:latin typeface="Arial"/>
                <a:cs typeface="Arial"/>
              </a:rPr>
              <a:t>Providing positive visions</a:t>
            </a:r>
          </a:p>
          <a:p>
            <a:pPr>
              <a:lnSpc>
                <a:spcPct val="90000"/>
              </a:lnSpc>
              <a:defRPr/>
            </a:pPr>
            <a:r>
              <a:rPr lang="en-GB" sz="2000" i="1" dirty="0" smtClean="0">
                <a:solidFill>
                  <a:srgbClr val="5B4295"/>
                </a:solidFill>
                <a:latin typeface="Arial"/>
                <a:cs typeface="Arial"/>
              </a:rPr>
              <a:t>Breaking learning into manageable steps</a:t>
            </a:r>
          </a:p>
          <a:p>
            <a:pPr>
              <a:lnSpc>
                <a:spcPct val="90000"/>
              </a:lnSpc>
              <a:defRPr/>
            </a:pPr>
            <a:r>
              <a:rPr lang="en-GB" sz="2000" i="1" dirty="0" smtClean="0">
                <a:solidFill>
                  <a:srgbClr val="5B4295"/>
                </a:solidFill>
                <a:latin typeface="Arial"/>
                <a:cs typeface="Arial"/>
              </a:rPr>
              <a:t>Providing coaching</a:t>
            </a:r>
            <a:endParaRPr lang="en-GB" sz="2000" i="1" dirty="0">
              <a:solidFill>
                <a:srgbClr val="5B4295"/>
              </a:solidFill>
              <a:latin typeface="Arial"/>
              <a:cs typeface="Arial"/>
            </a:endParaRPr>
          </a:p>
        </p:txBody>
      </p:sp>
      <p:sp>
        <p:nvSpPr>
          <p:cNvPr id="5" name="Rectangle 3"/>
          <p:cNvSpPr>
            <a:spLocks noGrp="1" noChangeArrowheads="1"/>
          </p:cNvSpPr>
          <p:nvPr>
            <p:ph type="title"/>
          </p:nvPr>
        </p:nvSpPr>
        <p:spPr>
          <a:xfrm>
            <a:off x="457200" y="274638"/>
            <a:ext cx="8229600" cy="639762"/>
          </a:xfrm>
          <a:extLst>
            <a:ext uri="{909E8E84-426E-40DD-AFC4-6F175D3DCCD1}">
              <a14:hiddenFill xmlns:a14="http://schemas.microsoft.com/office/drawing/2010/main">
                <a:solidFill>
                  <a:schemeClr val="accent1">
                    <a:alpha val="0"/>
                  </a:schemeClr>
                </a:solidFill>
              </a14:hiddenFill>
            </a:ext>
          </a:extLst>
        </p:spPr>
        <p:txBody>
          <a:bodyPr anchor="t"/>
          <a:lstStyle/>
          <a:p>
            <a:pPr>
              <a:defRPr/>
            </a:pPr>
            <a:r>
              <a:rPr lang="ja-JP" altLang="en-GB" sz="3600" dirty="0" smtClean="0">
                <a:solidFill>
                  <a:srgbClr val="4D4D4D"/>
                </a:solidFill>
                <a:latin typeface="Arial"/>
                <a:cs typeface="Arial"/>
              </a:rPr>
              <a:t>‘</a:t>
            </a:r>
            <a:r>
              <a:rPr lang="en-GB" sz="3600" dirty="0" smtClean="0">
                <a:solidFill>
                  <a:srgbClr val="4D4D4D"/>
                </a:solidFill>
                <a:latin typeface="Arial"/>
                <a:cs typeface="Arial"/>
              </a:rPr>
              <a:t>Unfreezing</a:t>
            </a:r>
            <a:r>
              <a:rPr lang="ja-JP" altLang="en-GB" sz="3600" dirty="0" smtClean="0">
                <a:solidFill>
                  <a:srgbClr val="4D4D4D"/>
                </a:solidFill>
                <a:latin typeface="Arial"/>
                <a:cs typeface="Arial"/>
              </a:rPr>
              <a:t>’</a:t>
            </a:r>
            <a:r>
              <a:rPr lang="en-GB" sz="3600" dirty="0" smtClean="0">
                <a:solidFill>
                  <a:srgbClr val="4D4D4D"/>
                </a:solidFill>
                <a:latin typeface="Arial"/>
                <a:cs typeface="Arial"/>
              </a:rPr>
              <a:t> seen as 3 processes</a:t>
            </a:r>
          </a:p>
        </p:txBody>
      </p:sp>
      <p:pic>
        <p:nvPicPr>
          <p:cNvPr id="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77200" y="6075363"/>
            <a:ext cx="10668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5"/>
          <p:cNvSpPr>
            <a:spLocks noChangeArrowheads="1"/>
          </p:cNvSpPr>
          <p:nvPr/>
        </p:nvSpPr>
        <p:spPr bwMode="auto">
          <a:xfrm>
            <a:off x="1066800" y="76200"/>
            <a:ext cx="37338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latin typeface="Arial"/>
                <a:cs typeface="Arial"/>
              </a:rPr>
              <a:t>Kurt </a:t>
            </a:r>
            <a:r>
              <a:rPr lang="en-GB" sz="1400" dirty="0" err="1">
                <a:solidFill>
                  <a:schemeClr val="tx2"/>
                </a:solidFill>
                <a:latin typeface="Arial"/>
                <a:cs typeface="Arial"/>
              </a:rPr>
              <a:t>Lewin</a:t>
            </a:r>
            <a:r>
              <a:rPr lang="ja-JP" altLang="en-GB" sz="1400" dirty="0">
                <a:solidFill>
                  <a:schemeClr val="tx2"/>
                </a:solidFill>
                <a:latin typeface="Arial"/>
                <a:cs typeface="Arial"/>
              </a:rPr>
              <a:t>’</a:t>
            </a:r>
            <a:r>
              <a:rPr lang="en-GB" altLang="ja-JP" sz="1400" dirty="0">
                <a:solidFill>
                  <a:schemeClr val="tx2"/>
                </a:solidFill>
                <a:latin typeface="Arial"/>
                <a:cs typeface="Arial"/>
              </a:rPr>
              <a:t>s ideas about change</a:t>
            </a:r>
            <a:r>
              <a:rPr lang="en-GB" altLang="ja-JP" sz="1200" dirty="0">
                <a:solidFill>
                  <a:schemeClr val="tx2"/>
                </a:solidFill>
                <a:latin typeface="Arial"/>
                <a:cs typeface="Arial"/>
              </a:rPr>
              <a:t> </a:t>
            </a:r>
            <a:endParaRPr lang="en-GB" sz="1200" dirty="0">
              <a:solidFill>
                <a:schemeClr val="tx2"/>
              </a:solidFill>
              <a:latin typeface="Arial"/>
              <a:cs typeface="Arial"/>
            </a:endParaRPr>
          </a:p>
        </p:txBody>
      </p:sp>
    </p:spTree>
    <p:extLst>
      <p:ext uri="{BB962C8B-B14F-4D97-AF65-F5344CB8AC3E}">
        <p14:creationId xmlns:p14="http://schemas.microsoft.com/office/powerpoint/2010/main" val="48498797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600200" y="1371600"/>
            <a:ext cx="7086600" cy="1143000"/>
          </a:xfrm>
        </p:spPr>
        <p:txBody>
          <a:bodyPr/>
          <a:lstStyle/>
          <a:p>
            <a:pPr algn="l" eaLnBrk="1" hangingPunct="1">
              <a:defRPr/>
            </a:pPr>
            <a:r>
              <a:rPr lang="en-GB">
                <a:solidFill>
                  <a:srgbClr val="4D4D4D"/>
                </a:solidFill>
                <a:latin typeface="Arial" charset="0"/>
                <a:cs typeface="Arial" charset="0"/>
              </a:rPr>
              <a:t>Main Heading here</a:t>
            </a:r>
            <a:endParaRPr lang="en-US">
              <a:solidFill>
                <a:srgbClr val="4D4D4D"/>
              </a:solidFill>
              <a:latin typeface="Arial" charset="0"/>
              <a:cs typeface="Arial" charset="0"/>
            </a:endParaRPr>
          </a:p>
        </p:txBody>
      </p:sp>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22531"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txBox="1">
            <a:spLocks noChangeArrowheads="1"/>
          </p:cNvSpPr>
          <p:nvPr/>
        </p:nvSpPr>
        <p:spPr bwMode="auto">
          <a:xfrm>
            <a:off x="1524000" y="2408238"/>
            <a:ext cx="7391400" cy="345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eaLnBrk="1" hangingPunct="1">
              <a:buNone/>
              <a:defRPr/>
            </a:pPr>
            <a:r>
              <a:rPr lang="en-US" sz="2400" dirty="0" smtClean="0">
                <a:solidFill>
                  <a:srgbClr val="5B4295"/>
                </a:solidFill>
                <a:latin typeface="Arial"/>
                <a:cs typeface="Arial"/>
              </a:rPr>
              <a:t>“It isn’t the </a:t>
            </a:r>
            <a:r>
              <a:rPr lang="en-US" sz="2400" b="1" dirty="0" smtClean="0">
                <a:solidFill>
                  <a:srgbClr val="3C8C93"/>
                </a:solidFill>
                <a:latin typeface="Arial"/>
                <a:cs typeface="Arial"/>
              </a:rPr>
              <a:t>changes</a:t>
            </a:r>
            <a:r>
              <a:rPr lang="en-US" sz="2400" dirty="0" smtClean="0">
                <a:solidFill>
                  <a:srgbClr val="3C8C93"/>
                </a:solidFill>
                <a:latin typeface="Arial"/>
                <a:cs typeface="Arial"/>
              </a:rPr>
              <a:t> </a:t>
            </a:r>
            <a:r>
              <a:rPr lang="en-US" sz="2400" dirty="0" smtClean="0">
                <a:solidFill>
                  <a:srgbClr val="5B4295"/>
                </a:solidFill>
                <a:latin typeface="Arial"/>
                <a:cs typeface="Arial"/>
              </a:rPr>
              <a:t>that do you in, it’s the </a:t>
            </a:r>
            <a:r>
              <a:rPr lang="en-US" sz="2400" b="1" dirty="0" smtClean="0">
                <a:solidFill>
                  <a:srgbClr val="3C8C93"/>
                </a:solidFill>
                <a:latin typeface="Arial"/>
                <a:cs typeface="Arial"/>
              </a:rPr>
              <a:t>transitions</a:t>
            </a:r>
            <a:r>
              <a:rPr lang="en-US" sz="2400" dirty="0" smtClean="0">
                <a:solidFill>
                  <a:srgbClr val="5B4295"/>
                </a:solidFill>
                <a:latin typeface="Arial"/>
                <a:cs typeface="Arial"/>
              </a:rPr>
              <a:t>.  They aren’t the same thing.  </a:t>
            </a:r>
            <a:r>
              <a:rPr lang="en-US" sz="2400" i="1" dirty="0" smtClean="0">
                <a:solidFill>
                  <a:srgbClr val="5B4295"/>
                </a:solidFill>
                <a:latin typeface="Arial"/>
                <a:cs typeface="Arial"/>
              </a:rPr>
              <a:t>Change</a:t>
            </a:r>
            <a:r>
              <a:rPr lang="en-US" sz="2400" dirty="0" smtClean="0">
                <a:solidFill>
                  <a:srgbClr val="5B4295"/>
                </a:solidFill>
                <a:latin typeface="Arial"/>
                <a:cs typeface="Arial"/>
              </a:rPr>
              <a:t> is situational: the move to a new site, the retirement of the [boss], the revisions to the pension plan… </a:t>
            </a:r>
          </a:p>
          <a:p>
            <a:pPr marL="0" indent="0" eaLnBrk="1" hangingPunct="1">
              <a:buNone/>
              <a:defRPr/>
            </a:pPr>
            <a:endParaRPr lang="en-US" sz="2400" i="1" dirty="0">
              <a:solidFill>
                <a:srgbClr val="5B4295"/>
              </a:solidFill>
              <a:latin typeface="Arial"/>
              <a:cs typeface="Arial"/>
            </a:endParaRPr>
          </a:p>
          <a:p>
            <a:pPr marL="0" indent="0" eaLnBrk="1" hangingPunct="1">
              <a:buNone/>
              <a:defRPr/>
            </a:pPr>
            <a:r>
              <a:rPr lang="en-US" sz="2400" i="1" dirty="0" smtClean="0">
                <a:solidFill>
                  <a:srgbClr val="5B4295"/>
                </a:solidFill>
                <a:latin typeface="Arial"/>
                <a:cs typeface="Arial"/>
              </a:rPr>
              <a:t>..Transition</a:t>
            </a:r>
            <a:r>
              <a:rPr lang="en-US" sz="2400" dirty="0" smtClean="0">
                <a:solidFill>
                  <a:srgbClr val="5B4295"/>
                </a:solidFill>
                <a:latin typeface="Arial"/>
                <a:cs typeface="Arial"/>
              </a:rPr>
              <a:t>, on the other hand, is psychological; it is a three-phase process that people go through as they </a:t>
            </a:r>
            <a:r>
              <a:rPr lang="en-US" sz="2400" dirty="0" err="1" smtClean="0">
                <a:solidFill>
                  <a:srgbClr val="5B4295"/>
                </a:solidFill>
                <a:latin typeface="Arial"/>
                <a:cs typeface="Arial"/>
              </a:rPr>
              <a:t>internalise</a:t>
            </a:r>
            <a:r>
              <a:rPr lang="en-US" sz="2400" dirty="0" smtClean="0">
                <a:solidFill>
                  <a:srgbClr val="5B4295"/>
                </a:solidFill>
                <a:latin typeface="Arial"/>
                <a:cs typeface="Arial"/>
              </a:rPr>
              <a:t> and come to terms with the details of the new situation that the change brings about…”</a:t>
            </a:r>
            <a:endParaRPr lang="en-US" sz="2000" dirty="0">
              <a:solidFill>
                <a:srgbClr val="4D4D4D"/>
              </a:solidFill>
              <a:latin typeface="Arial"/>
              <a:cs typeface="Arial"/>
            </a:endParaRPr>
          </a:p>
          <a:p>
            <a:pPr lvl="1" eaLnBrk="1" hangingPunct="1">
              <a:defRPr/>
            </a:pPr>
            <a:endParaRPr lang="en-US" sz="1600" dirty="0">
              <a:solidFill>
                <a:srgbClr val="4D4D4D"/>
              </a:solidFill>
              <a:latin typeface="Arial"/>
              <a:cs typeface="Arial"/>
            </a:endParaRPr>
          </a:p>
          <a:p>
            <a:pPr lvl="1" eaLnBrk="1" hangingPunct="1">
              <a:defRPr/>
            </a:pPr>
            <a:endParaRPr lang="en-US" sz="1600" dirty="0" smtClean="0">
              <a:solidFill>
                <a:srgbClr val="4D4D4D"/>
              </a:solidFill>
              <a:latin typeface="Arial"/>
              <a:cs typeface="Arial"/>
            </a:endParaRPr>
          </a:p>
        </p:txBody>
      </p:sp>
      <p:sp>
        <p:nvSpPr>
          <p:cNvPr id="9" name="Title 2"/>
          <p:cNvSpPr txBox="1">
            <a:spLocks/>
          </p:cNvSpPr>
          <p:nvPr/>
        </p:nvSpPr>
        <p:spPr bwMode="auto">
          <a:xfrm>
            <a:off x="914400" y="152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US" sz="3200" dirty="0" smtClean="0">
                <a:solidFill>
                  <a:schemeClr val="tx1">
                    <a:lumMod val="75000"/>
                    <a:lumOff val="25000"/>
                  </a:schemeClr>
                </a:solidFill>
              </a:rPr>
              <a:t>William Bridges</a:t>
            </a:r>
            <a:br>
              <a:rPr lang="en-US" sz="3200" dirty="0" smtClean="0">
                <a:solidFill>
                  <a:schemeClr val="tx1">
                    <a:lumMod val="75000"/>
                    <a:lumOff val="25000"/>
                  </a:schemeClr>
                </a:solidFill>
              </a:rPr>
            </a:br>
            <a:r>
              <a:rPr lang="en-US" sz="3200" dirty="0" smtClean="0">
                <a:solidFill>
                  <a:schemeClr val="tx1">
                    <a:lumMod val="75000"/>
                    <a:lumOff val="25000"/>
                  </a:schemeClr>
                </a:solidFill>
              </a:rPr>
              <a:t>“The three phases of transition”</a:t>
            </a:r>
            <a:endParaRPr lang="en-US" sz="3200" dirty="0">
              <a:solidFill>
                <a:schemeClr val="tx1">
                  <a:lumMod val="75000"/>
                  <a:lumOff val="25000"/>
                </a:schemeClr>
              </a:solidFill>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24800" y="76200"/>
            <a:ext cx="1116162" cy="591566"/>
          </a:xfrm>
          <a:prstGeom prst="rect">
            <a:avLst/>
          </a:prstGeom>
        </p:spPr>
      </p:pic>
    </p:spTree>
    <p:extLst>
      <p:ext uri="{BB962C8B-B14F-4D97-AF65-F5344CB8AC3E}">
        <p14:creationId xmlns:p14="http://schemas.microsoft.com/office/powerpoint/2010/main" val="14360332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txBox="1">
            <a:spLocks noChangeArrowheads="1"/>
          </p:cNvSpPr>
          <p:nvPr/>
        </p:nvSpPr>
        <p:spPr bwMode="auto">
          <a:xfrm>
            <a:off x="1219200" y="1600200"/>
            <a:ext cx="7620000" cy="452596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buFontTx/>
              <a:buNone/>
              <a:defRPr/>
            </a:pPr>
            <a:endParaRPr lang="en-GB" sz="2400" dirty="0" smtClean="0">
              <a:latin typeface="Arial"/>
              <a:cs typeface="Arial"/>
            </a:endParaRPr>
          </a:p>
          <a:p>
            <a:pPr>
              <a:lnSpc>
                <a:spcPct val="90000"/>
              </a:lnSpc>
              <a:defRPr/>
            </a:pPr>
            <a:r>
              <a:rPr lang="en-GB" dirty="0" smtClean="0">
                <a:latin typeface="Arial"/>
                <a:cs typeface="Arial"/>
              </a:rPr>
              <a:t>Bridges talks about three stages:</a:t>
            </a:r>
          </a:p>
          <a:p>
            <a:pPr lvl="1">
              <a:lnSpc>
                <a:spcPct val="90000"/>
              </a:lnSpc>
              <a:defRPr/>
            </a:pPr>
            <a:r>
              <a:rPr lang="en-GB" sz="3200" dirty="0" smtClean="0">
                <a:solidFill>
                  <a:srgbClr val="3C8C93"/>
                </a:solidFill>
                <a:latin typeface="Arial"/>
                <a:ea typeface="ＭＳ Ｐゴシック" charset="0"/>
                <a:cs typeface="Arial"/>
              </a:rPr>
              <a:t>The ending</a:t>
            </a:r>
          </a:p>
          <a:p>
            <a:pPr lvl="1">
              <a:lnSpc>
                <a:spcPct val="90000"/>
              </a:lnSpc>
              <a:defRPr/>
            </a:pPr>
            <a:r>
              <a:rPr lang="en-GB" sz="3200" dirty="0" smtClean="0">
                <a:solidFill>
                  <a:srgbClr val="5B4295"/>
                </a:solidFill>
                <a:latin typeface="Arial"/>
                <a:ea typeface="ＭＳ Ｐゴシック" charset="0"/>
                <a:cs typeface="Arial"/>
              </a:rPr>
              <a:t>The neutral zone</a:t>
            </a:r>
          </a:p>
          <a:p>
            <a:pPr lvl="1">
              <a:lnSpc>
                <a:spcPct val="90000"/>
              </a:lnSpc>
              <a:defRPr/>
            </a:pPr>
            <a:r>
              <a:rPr lang="en-GB" sz="3200" dirty="0" smtClean="0">
                <a:solidFill>
                  <a:srgbClr val="3C8C93"/>
                </a:solidFill>
                <a:latin typeface="Arial"/>
                <a:ea typeface="ＭＳ Ｐゴシック" charset="0"/>
                <a:cs typeface="Arial"/>
              </a:rPr>
              <a:t>The beginning</a:t>
            </a:r>
          </a:p>
          <a:p>
            <a:pPr>
              <a:lnSpc>
                <a:spcPct val="90000"/>
              </a:lnSpc>
              <a:buFontTx/>
              <a:buNone/>
              <a:defRPr/>
            </a:pPr>
            <a:r>
              <a:rPr lang="en-GB" sz="2400" dirty="0" smtClean="0">
                <a:latin typeface="Arial"/>
                <a:cs typeface="Arial"/>
              </a:rPr>
              <a:t> </a:t>
            </a:r>
            <a:endParaRPr lang="en-GB" sz="2400" dirty="0">
              <a:latin typeface="Arial"/>
              <a:cs typeface="Arial"/>
            </a:endParaRPr>
          </a:p>
        </p:txBody>
      </p:sp>
      <p:sp>
        <p:nvSpPr>
          <p:cNvPr id="7" name="Text Box 4"/>
          <p:cNvSpPr txBox="1">
            <a:spLocks noChangeArrowheads="1"/>
          </p:cNvSpPr>
          <p:nvPr/>
        </p:nvSpPr>
        <p:spPr bwMode="auto">
          <a:xfrm>
            <a:off x="3505200" y="6150114"/>
            <a:ext cx="56388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2000" dirty="0">
                <a:solidFill>
                  <a:srgbClr val="4D4D4D"/>
                </a:solidFill>
                <a:latin typeface="Arial"/>
                <a:cs typeface="Arial"/>
              </a:rPr>
              <a:t>William Bridges (</a:t>
            </a:r>
            <a:r>
              <a:rPr lang="en-GB" sz="2000" dirty="0" smtClean="0">
                <a:solidFill>
                  <a:srgbClr val="4D4D4D"/>
                </a:solidFill>
                <a:latin typeface="Arial"/>
                <a:cs typeface="Arial"/>
              </a:rPr>
              <a:t>1995)</a:t>
            </a:r>
            <a:r>
              <a:rPr lang="en-GB" sz="2000" dirty="0">
                <a:solidFill>
                  <a:srgbClr val="4D4D4D"/>
                </a:solidFill>
                <a:latin typeface="Arial"/>
                <a:cs typeface="Arial"/>
              </a:rPr>
              <a:t>. </a:t>
            </a:r>
            <a:r>
              <a:rPr lang="en-GB" sz="2000" i="1" dirty="0">
                <a:solidFill>
                  <a:srgbClr val="4D4D4D"/>
                </a:solidFill>
                <a:latin typeface="Arial"/>
                <a:cs typeface="Arial"/>
              </a:rPr>
              <a:t>Managing </a:t>
            </a:r>
            <a:r>
              <a:rPr lang="en-GB" sz="2000" i="1" dirty="0" smtClean="0">
                <a:solidFill>
                  <a:srgbClr val="4D4D4D"/>
                </a:solidFill>
                <a:latin typeface="Arial"/>
                <a:cs typeface="Arial"/>
              </a:rPr>
              <a:t>transitions: </a:t>
            </a:r>
            <a:r>
              <a:rPr lang="en-GB" sz="2000" i="1" dirty="0">
                <a:solidFill>
                  <a:srgbClr val="4D4D4D"/>
                </a:solidFill>
                <a:latin typeface="Arial"/>
                <a:cs typeface="Arial"/>
              </a:rPr>
              <a:t>making the most of </a:t>
            </a:r>
            <a:r>
              <a:rPr lang="en-GB" sz="2000" i="1" dirty="0" smtClean="0">
                <a:solidFill>
                  <a:srgbClr val="4D4D4D"/>
                </a:solidFill>
                <a:latin typeface="Arial"/>
                <a:cs typeface="Arial"/>
              </a:rPr>
              <a:t>change (2</a:t>
            </a:r>
            <a:r>
              <a:rPr lang="en-GB" sz="2000" i="1" baseline="30000" dirty="0" smtClean="0">
                <a:solidFill>
                  <a:srgbClr val="4D4D4D"/>
                </a:solidFill>
                <a:latin typeface="Arial"/>
                <a:cs typeface="Arial"/>
              </a:rPr>
              <a:t>nd</a:t>
            </a:r>
            <a:r>
              <a:rPr lang="en-GB" sz="2000" i="1" dirty="0" smtClean="0">
                <a:solidFill>
                  <a:srgbClr val="4D4D4D"/>
                </a:solidFill>
                <a:latin typeface="Arial"/>
                <a:cs typeface="Arial"/>
              </a:rPr>
              <a:t> edition)</a:t>
            </a:r>
            <a:endParaRPr lang="en-GB" sz="2000" i="1" dirty="0">
              <a:solidFill>
                <a:srgbClr val="4D4D4D"/>
              </a:solidFill>
              <a:latin typeface="Arial"/>
              <a:cs typeface="Arial"/>
            </a:endParaRPr>
          </a:p>
        </p:txBody>
      </p:sp>
      <p:pic>
        <p:nvPicPr>
          <p:cNvPr id="9"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46772" y="12727"/>
            <a:ext cx="10668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9648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nchor="t"/>
          <a:lstStyle/>
          <a:p>
            <a:pPr>
              <a:defRPr/>
            </a:pPr>
            <a:r>
              <a:rPr lang="en-GB" dirty="0" smtClean="0">
                <a:solidFill>
                  <a:srgbClr val="4D4D4D"/>
                </a:solidFill>
                <a:latin typeface="Arial"/>
                <a:cs typeface="Arial"/>
              </a:rPr>
              <a:t>Aim of today</a:t>
            </a:r>
          </a:p>
        </p:txBody>
      </p:sp>
      <p:sp>
        <p:nvSpPr>
          <p:cNvPr id="516099" name="Rectangle 3"/>
          <p:cNvSpPr>
            <a:spLocks noGrp="1" noChangeArrowheads="1"/>
          </p:cNvSpPr>
          <p:nvPr>
            <p:ph type="body" idx="1"/>
          </p:nvPr>
        </p:nvSpPr>
        <p:spPr>
          <a:xfrm>
            <a:off x="1295400" y="1676400"/>
            <a:ext cx="7315200" cy="4525963"/>
          </a:xfrm>
        </p:spPr>
        <p:txBody>
          <a:bodyPr/>
          <a:lstStyle/>
          <a:p>
            <a:pPr algn="ctr">
              <a:buFontTx/>
              <a:buNone/>
              <a:defRPr/>
            </a:pPr>
            <a:r>
              <a:rPr lang="en-GB" sz="3600" dirty="0" smtClean="0">
                <a:solidFill>
                  <a:srgbClr val="00B2AC"/>
                </a:solidFill>
              </a:rPr>
              <a:t>…to help you to strengthen understanding of generic change principles and to be confident in applying them in your day to day work…</a:t>
            </a:r>
          </a:p>
        </p:txBody>
      </p:sp>
      <p:sp>
        <p:nvSpPr>
          <p:cNvPr id="516100" name="WordArt 4"/>
          <p:cNvSpPr>
            <a:spLocks noChangeArrowheads="1" noChangeShapeType="1" noTextEdit="1"/>
          </p:cNvSpPr>
          <p:nvPr/>
        </p:nvSpPr>
        <p:spPr bwMode="auto">
          <a:xfrm>
            <a:off x="3048000" y="4876800"/>
            <a:ext cx="3657600" cy="1905000"/>
          </a:xfrm>
          <a:prstGeom prst="rect">
            <a:avLst/>
          </a:prstGeom>
        </p:spPr>
        <p:txBody>
          <a:bodyPr wrap="none" fromWordArt="1">
            <a:prstTxWarp prst="textFadeUp">
              <a:avLst>
                <a:gd name="adj" fmla="val 9991"/>
              </a:avLst>
            </a:prstTxWarp>
          </a:bodyPr>
          <a:lstStyle/>
          <a:p>
            <a:r>
              <a:rPr lang="en-US" sz="3600" kern="10" dirty="0">
                <a:ln w="12700">
                  <a:solidFill>
                    <a:srgbClr val="B2B2B2"/>
                  </a:solidFill>
                  <a:round/>
                  <a:headEnd/>
                  <a:tailEnd/>
                </a:ln>
                <a:gradFill rotWithShape="1">
                  <a:gsLst>
                    <a:gs pos="0">
                      <a:srgbClr val="520402"/>
                    </a:gs>
                    <a:gs pos="100000">
                      <a:srgbClr val="FFCC00"/>
                    </a:gs>
                  </a:gsLst>
                  <a:lin ang="5400000" scaled="1"/>
                </a:gradFill>
                <a:effectLst>
                  <a:outerShdw blurRad="63500" dist="38099" dir="2700000" sy="50000" rotWithShape="0">
                    <a:srgbClr val="875B0D">
                      <a:alpha val="70000"/>
                    </a:srgbClr>
                  </a:outerShdw>
                </a:effectLst>
                <a:latin typeface="Arial Black"/>
                <a:ea typeface="Arial Black"/>
                <a:cs typeface="Arial Black"/>
              </a:rPr>
              <a:t>change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46772" y="12727"/>
            <a:ext cx="10668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Grp="1" noChangeArrowheads="1"/>
          </p:cNvSpPr>
          <p:nvPr>
            <p:ph type="title"/>
          </p:nvPr>
        </p:nvSpPr>
        <p:spPr>
          <a:xfrm>
            <a:off x="468313" y="376238"/>
            <a:ext cx="8229600" cy="919162"/>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sz="3600" dirty="0">
                <a:solidFill>
                  <a:srgbClr val="4D4D4D"/>
                </a:solidFill>
                <a:latin typeface="Arial"/>
                <a:cs typeface="Arial"/>
              </a:rPr>
              <a:t>The 3 stages of Transition</a:t>
            </a:r>
          </a:p>
        </p:txBody>
      </p:sp>
      <p:sp>
        <p:nvSpPr>
          <p:cNvPr id="10" name="Rectangle 3"/>
          <p:cNvSpPr txBox="1">
            <a:spLocks noChangeArrowheads="1"/>
          </p:cNvSpPr>
          <p:nvPr/>
        </p:nvSpPr>
        <p:spPr bwMode="auto">
          <a:xfrm>
            <a:off x="1295400" y="1373188"/>
            <a:ext cx="7597775" cy="5256212"/>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defRPr/>
            </a:pPr>
            <a:r>
              <a:rPr lang="en-GB" dirty="0" smtClean="0">
                <a:solidFill>
                  <a:srgbClr val="3C8C93"/>
                </a:solidFill>
                <a:latin typeface="Arial"/>
                <a:cs typeface="Arial"/>
              </a:rPr>
              <a:t>The Ending</a:t>
            </a:r>
            <a:r>
              <a:rPr lang="en-GB" sz="2400" dirty="0" smtClean="0">
                <a:solidFill>
                  <a:srgbClr val="3C8C93"/>
                </a:solidFill>
                <a:latin typeface="Arial"/>
                <a:cs typeface="Arial"/>
              </a:rPr>
              <a:t>:</a:t>
            </a:r>
            <a:br>
              <a:rPr lang="en-GB" sz="2400" dirty="0" smtClean="0">
                <a:solidFill>
                  <a:srgbClr val="3C8C93"/>
                </a:solidFill>
                <a:latin typeface="Arial"/>
                <a:cs typeface="Arial"/>
              </a:rPr>
            </a:br>
            <a:r>
              <a:rPr lang="en-GB" sz="2400" dirty="0" smtClean="0">
                <a:solidFill>
                  <a:srgbClr val="5B4295"/>
                </a:solidFill>
                <a:latin typeface="Arial"/>
                <a:cs typeface="Arial"/>
              </a:rPr>
              <a:t>we acknowledge that there are things we need to let go of, and we recognise that we have lost something</a:t>
            </a:r>
            <a:br>
              <a:rPr lang="en-GB" sz="2400" dirty="0" smtClean="0">
                <a:solidFill>
                  <a:srgbClr val="5B4295"/>
                </a:solidFill>
                <a:latin typeface="Arial"/>
                <a:cs typeface="Arial"/>
              </a:rPr>
            </a:br>
            <a:endParaRPr lang="en-GB" sz="2400" dirty="0" smtClean="0">
              <a:solidFill>
                <a:srgbClr val="5B4295"/>
              </a:solidFill>
              <a:latin typeface="Arial"/>
              <a:cs typeface="Arial"/>
            </a:endParaRPr>
          </a:p>
          <a:p>
            <a:pPr>
              <a:lnSpc>
                <a:spcPct val="80000"/>
              </a:lnSpc>
              <a:defRPr/>
            </a:pPr>
            <a:r>
              <a:rPr lang="en-GB" dirty="0" smtClean="0">
                <a:solidFill>
                  <a:srgbClr val="5B4295"/>
                </a:solidFill>
                <a:latin typeface="Arial"/>
                <a:cs typeface="Arial"/>
              </a:rPr>
              <a:t>The Neutral Zone</a:t>
            </a:r>
            <a:r>
              <a:rPr lang="en-GB" sz="2400" dirty="0" smtClean="0">
                <a:solidFill>
                  <a:srgbClr val="5B4295"/>
                </a:solidFill>
                <a:latin typeface="Arial"/>
                <a:cs typeface="Arial"/>
              </a:rPr>
              <a:t>: </a:t>
            </a:r>
            <a:br>
              <a:rPr lang="en-GB" sz="2400" dirty="0" smtClean="0">
                <a:solidFill>
                  <a:srgbClr val="5B4295"/>
                </a:solidFill>
                <a:latin typeface="Arial"/>
                <a:cs typeface="Arial"/>
              </a:rPr>
            </a:br>
            <a:r>
              <a:rPr lang="en-GB" sz="2400" dirty="0" smtClean="0">
                <a:solidFill>
                  <a:srgbClr val="3C8C93"/>
                </a:solidFill>
                <a:latin typeface="Arial"/>
                <a:cs typeface="Arial"/>
              </a:rPr>
              <a:t>the old way has finished but the new way isn't here yet, everything is in flux and it feels like no one knows what they should be doing, things are confusing and disorderly</a:t>
            </a:r>
            <a:br>
              <a:rPr lang="en-GB" sz="2400" dirty="0" smtClean="0">
                <a:solidFill>
                  <a:srgbClr val="3C8C93"/>
                </a:solidFill>
                <a:latin typeface="Arial"/>
                <a:cs typeface="Arial"/>
              </a:rPr>
            </a:br>
            <a:endParaRPr lang="en-GB" sz="2400" dirty="0" smtClean="0">
              <a:solidFill>
                <a:srgbClr val="3C8C93"/>
              </a:solidFill>
              <a:latin typeface="Arial"/>
              <a:cs typeface="Arial"/>
            </a:endParaRPr>
          </a:p>
          <a:p>
            <a:pPr>
              <a:lnSpc>
                <a:spcPct val="80000"/>
              </a:lnSpc>
              <a:defRPr/>
            </a:pPr>
            <a:r>
              <a:rPr lang="en-GB" dirty="0" smtClean="0">
                <a:solidFill>
                  <a:srgbClr val="3C8C93"/>
                </a:solidFill>
                <a:latin typeface="Arial"/>
                <a:cs typeface="Arial"/>
              </a:rPr>
              <a:t>The Beginning</a:t>
            </a:r>
            <a:r>
              <a:rPr lang="en-GB" sz="2400" dirty="0" smtClean="0">
                <a:solidFill>
                  <a:srgbClr val="3C8C93"/>
                </a:solidFill>
                <a:latin typeface="Arial"/>
                <a:cs typeface="Arial"/>
              </a:rPr>
              <a:t>: </a:t>
            </a:r>
            <a:br>
              <a:rPr lang="en-GB" sz="2400" dirty="0" smtClean="0">
                <a:solidFill>
                  <a:srgbClr val="3C8C93"/>
                </a:solidFill>
                <a:latin typeface="Arial"/>
                <a:cs typeface="Arial"/>
              </a:rPr>
            </a:br>
            <a:r>
              <a:rPr lang="en-GB" sz="2400" dirty="0" smtClean="0">
                <a:solidFill>
                  <a:srgbClr val="5B4295"/>
                </a:solidFill>
                <a:latin typeface="Arial"/>
                <a:cs typeface="Arial"/>
              </a:rPr>
              <a:t>the new way feels comfortable, right and the only way</a:t>
            </a:r>
            <a:endParaRPr lang="en-GB" sz="2400" dirty="0">
              <a:solidFill>
                <a:srgbClr val="5B4295"/>
              </a:solidFill>
              <a:latin typeface="Arial"/>
              <a:cs typeface="Arial"/>
            </a:endParaRPr>
          </a:p>
        </p:txBody>
      </p:sp>
      <p:sp>
        <p:nvSpPr>
          <p:cNvPr id="11" name="Rectangle 4"/>
          <p:cNvSpPr>
            <a:spLocks noChangeArrowheads="1"/>
          </p:cNvSpPr>
          <p:nvPr/>
        </p:nvSpPr>
        <p:spPr bwMode="auto">
          <a:xfrm>
            <a:off x="1219200" y="76200"/>
            <a:ext cx="38862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latin typeface="Arial"/>
                <a:cs typeface="Arial"/>
              </a:rPr>
              <a:t>William Bridges</a:t>
            </a:r>
            <a:r>
              <a:rPr lang="ja-JP" altLang="en-GB" sz="1400" dirty="0">
                <a:solidFill>
                  <a:schemeClr val="tx2"/>
                </a:solidFill>
                <a:latin typeface="Arial"/>
                <a:cs typeface="Arial"/>
              </a:rPr>
              <a:t>’</a:t>
            </a:r>
            <a:r>
              <a:rPr lang="en-GB" altLang="ja-JP" sz="1400" dirty="0">
                <a:solidFill>
                  <a:schemeClr val="tx2"/>
                </a:solidFill>
                <a:latin typeface="Arial"/>
                <a:cs typeface="Arial"/>
              </a:rPr>
              <a:t> model of change</a:t>
            </a:r>
            <a:endParaRPr lang="en-GB" sz="1400" dirty="0">
              <a:solidFill>
                <a:schemeClr val="tx2"/>
              </a:solidFill>
              <a:latin typeface="Arial"/>
              <a:cs typeface="Arial"/>
            </a:endParaRPr>
          </a:p>
        </p:txBody>
      </p:sp>
    </p:spTree>
    <p:extLst>
      <p:ext uri="{BB962C8B-B14F-4D97-AF65-F5344CB8AC3E}">
        <p14:creationId xmlns:p14="http://schemas.microsoft.com/office/powerpoint/2010/main" val="11727417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484437"/>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a:xfrm>
            <a:off x="914400" y="152400"/>
            <a:ext cx="8229600" cy="1143000"/>
          </a:xfrm>
        </p:spPr>
        <p:txBody>
          <a:bodyPr/>
          <a:lstStyle/>
          <a:p>
            <a:pPr>
              <a:defRPr/>
            </a:pPr>
            <a:r>
              <a:rPr lang="en-US" sz="3200" dirty="0" smtClean="0">
                <a:solidFill>
                  <a:srgbClr val="404040"/>
                </a:solidFill>
              </a:rPr>
              <a:t>William Bridges</a:t>
            </a:r>
            <a:br>
              <a:rPr lang="en-US" sz="3200" dirty="0" smtClean="0">
                <a:solidFill>
                  <a:srgbClr val="404040"/>
                </a:solidFill>
              </a:rPr>
            </a:br>
            <a:r>
              <a:rPr lang="en-US" sz="3200" dirty="0" smtClean="0">
                <a:solidFill>
                  <a:srgbClr val="404040"/>
                </a:solidFill>
              </a:rPr>
              <a:t>“The three phases of transition”</a:t>
            </a:r>
            <a:endParaRPr lang="en-US" sz="3200" dirty="0">
              <a:solidFill>
                <a:srgbClr val="404040"/>
              </a:solidFill>
            </a:endParaRPr>
          </a:p>
        </p:txBody>
      </p:sp>
      <p:pic>
        <p:nvPicPr>
          <p:cNvPr id="2" name="Picture 1"/>
          <p:cNvPicPr>
            <a:picLocks noChangeAspect="1"/>
          </p:cNvPicPr>
          <p:nvPr/>
        </p:nvPicPr>
        <p:blipFill>
          <a:blip r:embed="rId3"/>
          <a:stretch>
            <a:fillRect/>
          </a:stretch>
        </p:blipFill>
        <p:spPr>
          <a:xfrm>
            <a:off x="2057400" y="2103437"/>
            <a:ext cx="6373962" cy="3378200"/>
          </a:xfrm>
          <a:prstGeom prst="rect">
            <a:avLst/>
          </a:prstGeom>
        </p:spPr>
      </p:pic>
      <p:sp>
        <p:nvSpPr>
          <p:cNvPr id="4" name="TextBox 3"/>
          <p:cNvSpPr txBox="1"/>
          <p:nvPr/>
        </p:nvSpPr>
        <p:spPr>
          <a:xfrm>
            <a:off x="1981200" y="1676400"/>
            <a:ext cx="1524000" cy="369332"/>
          </a:xfrm>
          <a:prstGeom prst="rect">
            <a:avLst/>
          </a:prstGeom>
          <a:noFill/>
        </p:spPr>
        <p:txBody>
          <a:bodyPr wrap="square" rtlCol="0">
            <a:spAutoFit/>
          </a:bodyPr>
          <a:lstStyle/>
          <a:p>
            <a:r>
              <a:rPr lang="en-US" dirty="0" smtClean="0"/>
              <a:t>Time </a:t>
            </a:r>
            <a:r>
              <a:rPr lang="en-US" dirty="0" smtClean="0">
                <a:latin typeface="Wingdings"/>
                <a:ea typeface="Wingdings"/>
                <a:cs typeface="Wingdings"/>
                <a:sym typeface="Wingdings"/>
              </a:rPr>
              <a:t></a:t>
            </a:r>
            <a:r>
              <a:rPr lang="en-US" dirty="0" smtClean="0"/>
              <a:t> </a:t>
            </a:r>
            <a:endParaRPr lang="en-US" dirty="0"/>
          </a:p>
        </p:txBody>
      </p:sp>
      <p:sp>
        <p:nvSpPr>
          <p:cNvPr id="7" name="TextBox 6"/>
          <p:cNvSpPr txBox="1"/>
          <p:nvPr/>
        </p:nvSpPr>
        <p:spPr>
          <a:xfrm rot="16200000">
            <a:off x="1022866" y="4539734"/>
            <a:ext cx="1524000" cy="369332"/>
          </a:xfrm>
          <a:prstGeom prst="rect">
            <a:avLst/>
          </a:prstGeom>
          <a:noFill/>
        </p:spPr>
        <p:txBody>
          <a:bodyPr wrap="square" rtlCol="0">
            <a:spAutoFit/>
          </a:bodyPr>
          <a:lstStyle/>
          <a:p>
            <a:r>
              <a:rPr lang="en-US" b="1" dirty="0" smtClean="0">
                <a:solidFill>
                  <a:srgbClr val="FF0000"/>
                </a:solidFill>
              </a:rPr>
              <a:t>?</a:t>
            </a:r>
            <a:r>
              <a:rPr lang="en-US" dirty="0" smtClean="0">
                <a:solidFill>
                  <a:srgbClr val="FF0000"/>
                </a:solidFill>
              </a:rPr>
              <a:t>  </a:t>
            </a:r>
            <a:r>
              <a:rPr lang="en-US" dirty="0" smtClean="0">
                <a:solidFill>
                  <a:srgbClr val="FF0000"/>
                </a:solidFill>
                <a:latin typeface="Wingdings"/>
                <a:ea typeface="Wingdings"/>
                <a:cs typeface="Wingdings"/>
                <a:sym typeface="Wingdings"/>
              </a:rPr>
              <a:t></a:t>
            </a:r>
            <a:r>
              <a:rPr lang="en-US" dirty="0" smtClean="0"/>
              <a:t> </a:t>
            </a:r>
            <a:endParaRPr lang="en-US" dirty="0"/>
          </a:p>
        </p:txBody>
      </p:sp>
      <p:sp>
        <p:nvSpPr>
          <p:cNvPr id="8" name="Rectangle 2"/>
          <p:cNvSpPr txBox="1">
            <a:spLocks noChangeArrowheads="1"/>
          </p:cNvSpPr>
          <p:nvPr/>
        </p:nvSpPr>
        <p:spPr bwMode="auto">
          <a:xfrm>
            <a:off x="1295400" y="6172200"/>
            <a:ext cx="777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2000" dirty="0" smtClean="0">
                <a:solidFill>
                  <a:srgbClr val="3C8C93"/>
                </a:solidFill>
              </a:rPr>
              <a:t>The phases are not separate stages with clear boundaries….</a:t>
            </a:r>
          </a:p>
        </p:txBody>
      </p:sp>
    </p:spTree>
    <p:extLst>
      <p:ext uri="{BB962C8B-B14F-4D97-AF65-F5344CB8AC3E}">
        <p14:creationId xmlns:p14="http://schemas.microsoft.com/office/powerpoint/2010/main" val="12256672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46772" y="12727"/>
            <a:ext cx="10668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bwMode="auto">
          <a:xfrm>
            <a:off x="1295400" y="836613"/>
            <a:ext cx="7772400" cy="5616575"/>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buFontTx/>
              <a:buNone/>
              <a:defRPr/>
            </a:pPr>
            <a:endParaRPr lang="en-GB" sz="2400" dirty="0" smtClean="0">
              <a:latin typeface="Arial"/>
              <a:cs typeface="Arial"/>
            </a:endParaRPr>
          </a:p>
          <a:p>
            <a:pPr>
              <a:lnSpc>
                <a:spcPct val="90000"/>
              </a:lnSpc>
              <a:defRPr/>
            </a:pPr>
            <a:endParaRPr lang="en-GB" sz="2400" dirty="0" smtClean="0">
              <a:latin typeface="Arial"/>
              <a:cs typeface="Arial"/>
            </a:endParaRPr>
          </a:p>
          <a:p>
            <a:pPr>
              <a:lnSpc>
                <a:spcPct val="90000"/>
              </a:lnSpc>
              <a:defRPr/>
            </a:pPr>
            <a:r>
              <a:rPr lang="en-GB" sz="2400" dirty="0" smtClean="0">
                <a:solidFill>
                  <a:srgbClr val="3C8C93"/>
                </a:solidFill>
                <a:latin typeface="Arial"/>
                <a:cs typeface="Arial"/>
              </a:rPr>
              <a:t>The difference between individuals is the speed at which we go through that transition, affected by a variety of factors:</a:t>
            </a:r>
          </a:p>
          <a:p>
            <a:pPr lvl="1">
              <a:lnSpc>
                <a:spcPct val="90000"/>
              </a:lnSpc>
              <a:defRPr/>
            </a:pPr>
            <a:r>
              <a:rPr lang="en-GB" sz="2000" dirty="0" smtClean="0">
                <a:solidFill>
                  <a:srgbClr val="5B4295"/>
                </a:solidFill>
                <a:latin typeface="Arial"/>
                <a:ea typeface="ＭＳ Ｐゴシック" charset="0"/>
                <a:cs typeface="Arial"/>
              </a:rPr>
              <a:t>past experience</a:t>
            </a:r>
          </a:p>
          <a:p>
            <a:pPr lvl="1">
              <a:lnSpc>
                <a:spcPct val="90000"/>
              </a:lnSpc>
              <a:defRPr/>
            </a:pPr>
            <a:r>
              <a:rPr lang="en-GB" sz="2000" dirty="0" smtClean="0">
                <a:solidFill>
                  <a:srgbClr val="5B4295"/>
                </a:solidFill>
                <a:latin typeface="Arial"/>
                <a:ea typeface="ＭＳ Ｐゴシック" charset="0"/>
                <a:cs typeface="Arial"/>
              </a:rPr>
              <a:t>personal preferred style</a:t>
            </a:r>
          </a:p>
          <a:p>
            <a:pPr lvl="1">
              <a:lnSpc>
                <a:spcPct val="90000"/>
              </a:lnSpc>
              <a:defRPr/>
            </a:pPr>
            <a:r>
              <a:rPr lang="en-GB" sz="2000" dirty="0" smtClean="0">
                <a:solidFill>
                  <a:srgbClr val="5B4295"/>
                </a:solidFill>
                <a:latin typeface="Arial"/>
                <a:ea typeface="ＭＳ Ｐゴシック" charset="0"/>
                <a:cs typeface="Arial"/>
              </a:rPr>
              <a:t>degree of involvement in recognising the problem and developing possible solutions</a:t>
            </a:r>
          </a:p>
          <a:p>
            <a:pPr lvl="1">
              <a:lnSpc>
                <a:spcPct val="90000"/>
              </a:lnSpc>
              <a:defRPr/>
            </a:pPr>
            <a:r>
              <a:rPr lang="en-GB" sz="2000" dirty="0" smtClean="0">
                <a:solidFill>
                  <a:srgbClr val="5B4295"/>
                </a:solidFill>
                <a:latin typeface="Arial"/>
                <a:ea typeface="ＭＳ Ｐゴシック" charset="0"/>
                <a:cs typeface="Arial"/>
              </a:rPr>
              <a:t>the extent to which someone was pushed towards a change rather than moving towards it voluntarily. </a:t>
            </a:r>
          </a:p>
          <a:p>
            <a:pPr>
              <a:lnSpc>
                <a:spcPct val="90000"/>
              </a:lnSpc>
              <a:defRPr/>
            </a:pPr>
            <a:endParaRPr lang="en-GB" sz="2400" dirty="0" smtClean="0">
              <a:latin typeface="Arial"/>
              <a:cs typeface="Arial"/>
            </a:endParaRPr>
          </a:p>
          <a:p>
            <a:pPr>
              <a:lnSpc>
                <a:spcPct val="90000"/>
              </a:lnSpc>
              <a:defRPr/>
            </a:pPr>
            <a:r>
              <a:rPr lang="en-GB" sz="2400" dirty="0" smtClean="0">
                <a:solidFill>
                  <a:srgbClr val="3C8C93"/>
                </a:solidFill>
                <a:latin typeface="Arial"/>
                <a:cs typeface="Arial"/>
              </a:rPr>
              <a:t>Change leaders help people recognise the process and the stages of a transition as something that is natural.</a:t>
            </a:r>
            <a:endParaRPr lang="en-GB" sz="2400" dirty="0">
              <a:solidFill>
                <a:srgbClr val="3C8C93"/>
              </a:solidFill>
              <a:latin typeface="Arial"/>
              <a:cs typeface="Arial"/>
            </a:endParaRPr>
          </a:p>
        </p:txBody>
      </p:sp>
      <p:sp>
        <p:nvSpPr>
          <p:cNvPr id="10" name="Text Box 3"/>
          <p:cNvSpPr txBox="1">
            <a:spLocks noChangeArrowheads="1"/>
          </p:cNvSpPr>
          <p:nvPr/>
        </p:nvSpPr>
        <p:spPr bwMode="auto">
          <a:xfrm>
            <a:off x="1250432" y="914400"/>
            <a:ext cx="7924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2400" dirty="0">
                <a:solidFill>
                  <a:srgbClr val="4D4D4D"/>
                </a:solidFill>
                <a:latin typeface="Arial"/>
                <a:cs typeface="Arial"/>
              </a:rPr>
              <a:t>For every change, we go through a transition…</a:t>
            </a:r>
          </a:p>
        </p:txBody>
      </p:sp>
      <p:sp>
        <p:nvSpPr>
          <p:cNvPr id="11" name="Rectangle 4"/>
          <p:cNvSpPr>
            <a:spLocks noChangeArrowheads="1"/>
          </p:cNvSpPr>
          <p:nvPr/>
        </p:nvSpPr>
        <p:spPr bwMode="auto">
          <a:xfrm>
            <a:off x="1447800" y="76200"/>
            <a:ext cx="3886200" cy="3048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en-GB" sz="1400" dirty="0">
                <a:solidFill>
                  <a:schemeClr val="tx2"/>
                </a:solidFill>
                <a:latin typeface="Arial"/>
                <a:cs typeface="Arial"/>
              </a:rPr>
              <a:t>William Bridges</a:t>
            </a:r>
            <a:r>
              <a:rPr lang="ja-JP" altLang="en-GB" sz="1400" dirty="0">
                <a:solidFill>
                  <a:schemeClr val="tx2"/>
                </a:solidFill>
                <a:latin typeface="Arial"/>
                <a:cs typeface="Arial"/>
              </a:rPr>
              <a:t>’</a:t>
            </a:r>
            <a:r>
              <a:rPr lang="en-GB" altLang="ja-JP" sz="1400" dirty="0">
                <a:solidFill>
                  <a:schemeClr val="tx2"/>
                </a:solidFill>
                <a:latin typeface="Arial"/>
                <a:cs typeface="Arial"/>
              </a:rPr>
              <a:t> model of change</a:t>
            </a:r>
            <a:endParaRPr lang="en-GB" sz="1400" dirty="0">
              <a:solidFill>
                <a:schemeClr val="tx2"/>
              </a:solidFill>
              <a:latin typeface="Arial"/>
              <a:cs typeface="Arial"/>
            </a:endParaRPr>
          </a:p>
        </p:txBody>
      </p:sp>
    </p:spTree>
    <p:extLst>
      <p:ext uri="{BB962C8B-B14F-4D97-AF65-F5344CB8AC3E}">
        <p14:creationId xmlns:p14="http://schemas.microsoft.com/office/powerpoint/2010/main" val="19928119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Kotter.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1447800"/>
            <a:ext cx="7505716" cy="4216400"/>
          </a:xfrm>
          <a:prstGeom prst="rect">
            <a:avLst/>
          </a:prstGeom>
        </p:spPr>
      </p:pic>
      <p:sp>
        <p:nvSpPr>
          <p:cNvPr id="5" name="Rectangle 2"/>
          <p:cNvSpPr txBox="1">
            <a:spLocks noChangeArrowheads="1"/>
          </p:cNvSpPr>
          <p:nvPr/>
        </p:nvSpPr>
        <p:spPr bwMode="auto">
          <a:xfrm>
            <a:off x="1066800" y="3048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2000" b="1" dirty="0" smtClean="0">
                <a:solidFill>
                  <a:srgbClr val="595959"/>
                </a:solidFill>
                <a:latin typeface="Arial"/>
                <a:cs typeface="Arial"/>
              </a:rPr>
              <a:t>John </a:t>
            </a:r>
            <a:r>
              <a:rPr lang="en-GB" sz="2000" b="1" dirty="0" err="1" smtClean="0">
                <a:solidFill>
                  <a:srgbClr val="595959"/>
                </a:solidFill>
                <a:latin typeface="Arial"/>
                <a:cs typeface="Arial"/>
              </a:rPr>
              <a:t>Kotter</a:t>
            </a:r>
            <a:r>
              <a:rPr lang="en-GB" sz="2000" b="1" dirty="0" smtClean="0">
                <a:solidFill>
                  <a:srgbClr val="595959"/>
                </a:solidFill>
                <a:latin typeface="Arial"/>
                <a:cs typeface="Arial"/>
              </a:rPr>
              <a:t> – the eight-stage process of creating major change</a:t>
            </a:r>
          </a:p>
        </p:txBody>
      </p:sp>
    </p:spTree>
    <p:extLst>
      <p:ext uri="{BB962C8B-B14F-4D97-AF65-F5344CB8AC3E}">
        <p14:creationId xmlns:p14="http://schemas.microsoft.com/office/powerpoint/2010/main" val="28078380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1" name="Rectangle 3"/>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a:extLst/>
        </p:spPr>
        <p:txBody>
          <a:bodyPr wrap="none" anchor="ctr"/>
          <a:lstStyle/>
          <a:p>
            <a:pPr>
              <a:defRPr/>
            </a:pPr>
            <a:endParaRPr lang="en-US" dirty="0">
              <a:latin typeface="Arial"/>
              <a:cs typeface="Arial"/>
            </a:endParaRPr>
          </a:p>
        </p:txBody>
      </p:sp>
      <p:sp>
        <p:nvSpPr>
          <p:cNvPr id="918532" name="Text Box 4"/>
          <p:cNvSpPr txBox="1">
            <a:spLocks noChangeArrowheads="1"/>
          </p:cNvSpPr>
          <p:nvPr/>
        </p:nvSpPr>
        <p:spPr bwMode="auto">
          <a:xfrm>
            <a:off x="0" y="609600"/>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dirty="0">
                <a:latin typeface="Arial"/>
                <a:cs typeface="Arial"/>
              </a:rPr>
              <a:t>1. Establishing a sense of urgency</a:t>
            </a:r>
          </a:p>
        </p:txBody>
      </p:sp>
      <p:sp>
        <p:nvSpPr>
          <p:cNvPr id="918533" name="Text Box 5"/>
          <p:cNvSpPr txBox="1">
            <a:spLocks noChangeArrowheads="1"/>
          </p:cNvSpPr>
          <p:nvPr/>
        </p:nvSpPr>
        <p:spPr bwMode="auto">
          <a:xfrm>
            <a:off x="3505200" y="609600"/>
            <a:ext cx="5410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3C8C93"/>
                </a:solidFill>
                <a:latin typeface="Arial"/>
                <a:cs typeface="Arial"/>
              </a:rPr>
              <a:t>Examining the </a:t>
            </a:r>
            <a:r>
              <a:rPr lang="en-GB" sz="1200" i="1" dirty="0" smtClean="0">
                <a:solidFill>
                  <a:srgbClr val="3C8C93"/>
                </a:solidFill>
                <a:latin typeface="Arial"/>
                <a:cs typeface="Arial"/>
              </a:rPr>
              <a:t>environment &amp; ‘business’ </a:t>
            </a:r>
            <a:r>
              <a:rPr lang="en-GB" sz="1200" i="1" dirty="0">
                <a:solidFill>
                  <a:srgbClr val="3C8C93"/>
                </a:solidFill>
                <a:latin typeface="Arial"/>
                <a:cs typeface="Arial"/>
              </a:rPr>
              <a:t>realities</a:t>
            </a:r>
          </a:p>
          <a:p>
            <a:pPr>
              <a:spcBef>
                <a:spcPct val="50000"/>
              </a:spcBef>
              <a:defRPr/>
            </a:pPr>
            <a:r>
              <a:rPr lang="en-GB" sz="1200" i="1" dirty="0">
                <a:solidFill>
                  <a:srgbClr val="3C8C93"/>
                </a:solidFill>
                <a:latin typeface="Arial"/>
                <a:cs typeface="Arial"/>
              </a:rPr>
              <a:t>Identifying and discussing crises, potential crises, or major opportunities</a:t>
            </a:r>
          </a:p>
        </p:txBody>
      </p:sp>
      <p:sp>
        <p:nvSpPr>
          <p:cNvPr id="918534" name="Text Box 6"/>
          <p:cNvSpPr txBox="1">
            <a:spLocks noChangeArrowheads="1"/>
          </p:cNvSpPr>
          <p:nvPr/>
        </p:nvSpPr>
        <p:spPr bwMode="auto">
          <a:xfrm>
            <a:off x="0" y="1143000"/>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2. Creating the guiding coalition</a:t>
            </a:r>
          </a:p>
        </p:txBody>
      </p:sp>
      <p:sp>
        <p:nvSpPr>
          <p:cNvPr id="918535" name="Text Box 7"/>
          <p:cNvSpPr txBox="1">
            <a:spLocks noChangeArrowheads="1"/>
          </p:cNvSpPr>
          <p:nvPr/>
        </p:nvSpPr>
        <p:spPr bwMode="auto">
          <a:xfrm>
            <a:off x="3505200" y="1158875"/>
            <a:ext cx="5410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5B4295"/>
                </a:solidFill>
                <a:latin typeface="Arial"/>
                <a:cs typeface="Arial"/>
              </a:rPr>
              <a:t>Putting together a group with enough power to lead the change</a:t>
            </a:r>
          </a:p>
          <a:p>
            <a:pPr>
              <a:spcBef>
                <a:spcPct val="50000"/>
              </a:spcBef>
              <a:defRPr/>
            </a:pPr>
            <a:r>
              <a:rPr lang="en-GB" sz="1200" i="1" dirty="0">
                <a:solidFill>
                  <a:srgbClr val="5B4295"/>
                </a:solidFill>
                <a:latin typeface="Arial"/>
                <a:cs typeface="Arial"/>
              </a:rPr>
              <a:t>Getting the group to work together like a team</a:t>
            </a:r>
          </a:p>
        </p:txBody>
      </p:sp>
      <p:sp>
        <p:nvSpPr>
          <p:cNvPr id="918536" name="Text Box 8"/>
          <p:cNvSpPr txBox="1">
            <a:spLocks noChangeArrowheads="1"/>
          </p:cNvSpPr>
          <p:nvPr/>
        </p:nvSpPr>
        <p:spPr bwMode="auto">
          <a:xfrm>
            <a:off x="0" y="1676400"/>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3. Developing a vision and strategy</a:t>
            </a:r>
          </a:p>
        </p:txBody>
      </p:sp>
      <p:sp>
        <p:nvSpPr>
          <p:cNvPr id="918537" name="Text Box 9"/>
          <p:cNvSpPr txBox="1">
            <a:spLocks noChangeArrowheads="1"/>
          </p:cNvSpPr>
          <p:nvPr/>
        </p:nvSpPr>
        <p:spPr bwMode="auto">
          <a:xfrm>
            <a:off x="3505200" y="1708150"/>
            <a:ext cx="54102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3C8C93"/>
                </a:solidFill>
                <a:latin typeface="Arial"/>
                <a:cs typeface="Arial"/>
              </a:rPr>
              <a:t>Creating a vision to help direct the change effort</a:t>
            </a:r>
          </a:p>
          <a:p>
            <a:pPr>
              <a:spcBef>
                <a:spcPct val="50000"/>
              </a:spcBef>
              <a:defRPr/>
            </a:pPr>
            <a:r>
              <a:rPr lang="en-GB" sz="1200" i="1" dirty="0">
                <a:solidFill>
                  <a:srgbClr val="3C8C93"/>
                </a:solidFill>
                <a:latin typeface="Arial"/>
                <a:cs typeface="Arial"/>
              </a:rPr>
              <a:t>Developing strategies for achieving that vision</a:t>
            </a:r>
          </a:p>
        </p:txBody>
      </p:sp>
      <p:sp>
        <p:nvSpPr>
          <p:cNvPr id="918538" name="Text Box 10"/>
          <p:cNvSpPr txBox="1">
            <a:spLocks noChangeArrowheads="1"/>
          </p:cNvSpPr>
          <p:nvPr/>
        </p:nvSpPr>
        <p:spPr bwMode="auto">
          <a:xfrm>
            <a:off x="0" y="2209800"/>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4. Communicating the change vision</a:t>
            </a:r>
          </a:p>
        </p:txBody>
      </p:sp>
      <p:sp>
        <p:nvSpPr>
          <p:cNvPr id="918539" name="Text Box 11"/>
          <p:cNvSpPr txBox="1">
            <a:spLocks noChangeArrowheads="1"/>
          </p:cNvSpPr>
          <p:nvPr/>
        </p:nvSpPr>
        <p:spPr bwMode="auto">
          <a:xfrm>
            <a:off x="3505200" y="2225675"/>
            <a:ext cx="56388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5B4295"/>
                </a:solidFill>
                <a:latin typeface="Arial"/>
                <a:cs typeface="Arial"/>
              </a:rPr>
              <a:t>Using every vehicle possible to constantly communicate the new vision &amp; strategies</a:t>
            </a:r>
          </a:p>
          <a:p>
            <a:pPr>
              <a:spcBef>
                <a:spcPct val="50000"/>
              </a:spcBef>
              <a:defRPr/>
            </a:pPr>
            <a:r>
              <a:rPr lang="en-GB" sz="1200" i="1" dirty="0">
                <a:solidFill>
                  <a:srgbClr val="5B4295"/>
                </a:solidFill>
                <a:latin typeface="Arial"/>
                <a:cs typeface="Arial"/>
              </a:rPr>
              <a:t>Having the guiding coalition role model the behaviour expected of employees</a:t>
            </a:r>
          </a:p>
        </p:txBody>
      </p:sp>
      <p:sp>
        <p:nvSpPr>
          <p:cNvPr id="918540" name="Text Box 12"/>
          <p:cNvSpPr txBox="1">
            <a:spLocks noChangeArrowheads="1"/>
          </p:cNvSpPr>
          <p:nvPr/>
        </p:nvSpPr>
        <p:spPr bwMode="auto">
          <a:xfrm>
            <a:off x="0" y="2924175"/>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5. Empowering broad-based action</a:t>
            </a:r>
          </a:p>
        </p:txBody>
      </p:sp>
      <p:sp>
        <p:nvSpPr>
          <p:cNvPr id="918541" name="Text Box 13"/>
          <p:cNvSpPr txBox="1">
            <a:spLocks noChangeArrowheads="1"/>
          </p:cNvSpPr>
          <p:nvPr/>
        </p:nvSpPr>
        <p:spPr bwMode="auto">
          <a:xfrm>
            <a:off x="3505200" y="2955925"/>
            <a:ext cx="54102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3C8C93"/>
                </a:solidFill>
                <a:latin typeface="Arial"/>
                <a:cs typeface="Arial"/>
              </a:rPr>
              <a:t>Getting rid of obstacles</a:t>
            </a:r>
          </a:p>
          <a:p>
            <a:pPr>
              <a:spcBef>
                <a:spcPct val="50000"/>
              </a:spcBef>
              <a:defRPr/>
            </a:pPr>
            <a:r>
              <a:rPr lang="en-GB" sz="1200" i="1" dirty="0">
                <a:solidFill>
                  <a:srgbClr val="3C8C93"/>
                </a:solidFill>
                <a:latin typeface="Arial"/>
                <a:cs typeface="Arial"/>
              </a:rPr>
              <a:t>Changing systems or structures that undermine the change vision</a:t>
            </a:r>
          </a:p>
          <a:p>
            <a:pPr>
              <a:spcBef>
                <a:spcPct val="50000"/>
              </a:spcBef>
              <a:defRPr/>
            </a:pPr>
            <a:r>
              <a:rPr lang="en-GB" sz="1200" i="1" dirty="0">
                <a:solidFill>
                  <a:srgbClr val="3C8C93"/>
                </a:solidFill>
                <a:latin typeface="Arial"/>
                <a:cs typeface="Arial"/>
              </a:rPr>
              <a:t>Encouraging risk taking and non-traditional ideas, activities &amp; actions</a:t>
            </a:r>
          </a:p>
        </p:txBody>
      </p:sp>
      <p:sp>
        <p:nvSpPr>
          <p:cNvPr id="918542" name="Text Box 14"/>
          <p:cNvSpPr txBox="1">
            <a:spLocks noChangeArrowheads="1"/>
          </p:cNvSpPr>
          <p:nvPr/>
        </p:nvSpPr>
        <p:spPr bwMode="auto">
          <a:xfrm>
            <a:off x="0" y="3748088"/>
            <a:ext cx="3505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6. Generating short-term wins</a:t>
            </a:r>
          </a:p>
        </p:txBody>
      </p:sp>
      <p:sp>
        <p:nvSpPr>
          <p:cNvPr id="918543" name="Text Box 15"/>
          <p:cNvSpPr txBox="1">
            <a:spLocks noChangeArrowheads="1"/>
          </p:cNvSpPr>
          <p:nvPr/>
        </p:nvSpPr>
        <p:spPr bwMode="auto">
          <a:xfrm>
            <a:off x="3505200" y="3763963"/>
            <a:ext cx="5638800"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5B4295"/>
                </a:solidFill>
                <a:latin typeface="Arial"/>
                <a:cs typeface="Arial"/>
              </a:rPr>
              <a:t>Planning for visible improvements in performance, or </a:t>
            </a:r>
            <a:r>
              <a:rPr lang="ja-JP" altLang="en-GB" sz="1200" i="1" dirty="0">
                <a:solidFill>
                  <a:srgbClr val="5B4295"/>
                </a:solidFill>
                <a:latin typeface="Arial"/>
                <a:cs typeface="Arial"/>
              </a:rPr>
              <a:t>“</a:t>
            </a:r>
            <a:r>
              <a:rPr lang="en-GB" sz="1200" i="1" dirty="0">
                <a:solidFill>
                  <a:srgbClr val="5B4295"/>
                </a:solidFill>
                <a:latin typeface="Arial"/>
                <a:cs typeface="Arial"/>
              </a:rPr>
              <a:t>wins</a:t>
            </a:r>
            <a:r>
              <a:rPr lang="ja-JP" altLang="en-GB" sz="1200" i="1" dirty="0">
                <a:solidFill>
                  <a:srgbClr val="5B4295"/>
                </a:solidFill>
                <a:latin typeface="Arial"/>
                <a:cs typeface="Arial"/>
              </a:rPr>
              <a:t>”</a:t>
            </a:r>
            <a:endParaRPr lang="en-GB" sz="1200" i="1" dirty="0">
              <a:solidFill>
                <a:srgbClr val="5B4295"/>
              </a:solidFill>
              <a:latin typeface="Arial"/>
              <a:cs typeface="Arial"/>
            </a:endParaRPr>
          </a:p>
          <a:p>
            <a:pPr>
              <a:spcBef>
                <a:spcPct val="50000"/>
              </a:spcBef>
              <a:defRPr/>
            </a:pPr>
            <a:r>
              <a:rPr lang="en-GB" sz="1200" i="1" dirty="0">
                <a:solidFill>
                  <a:srgbClr val="5B4295"/>
                </a:solidFill>
                <a:latin typeface="Arial"/>
                <a:cs typeface="Arial"/>
              </a:rPr>
              <a:t>Creating those wins</a:t>
            </a:r>
          </a:p>
          <a:p>
            <a:pPr>
              <a:spcBef>
                <a:spcPct val="50000"/>
              </a:spcBef>
              <a:defRPr/>
            </a:pPr>
            <a:r>
              <a:rPr lang="en-GB" sz="1200" i="1" dirty="0">
                <a:solidFill>
                  <a:srgbClr val="5B4295"/>
                </a:solidFill>
                <a:latin typeface="Arial"/>
                <a:cs typeface="Arial"/>
              </a:rPr>
              <a:t>Visibly recognising and rewarding people who made the wins possible</a:t>
            </a:r>
          </a:p>
        </p:txBody>
      </p:sp>
      <p:sp>
        <p:nvSpPr>
          <p:cNvPr id="918544" name="Text Box 16"/>
          <p:cNvSpPr txBox="1">
            <a:spLocks noChangeArrowheads="1"/>
          </p:cNvSpPr>
          <p:nvPr/>
        </p:nvSpPr>
        <p:spPr bwMode="auto">
          <a:xfrm>
            <a:off x="0" y="4554538"/>
            <a:ext cx="3505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7. Consolidating gains &amp; producing more change</a:t>
            </a:r>
          </a:p>
        </p:txBody>
      </p:sp>
      <p:sp>
        <p:nvSpPr>
          <p:cNvPr id="918545" name="Text Box 17"/>
          <p:cNvSpPr txBox="1">
            <a:spLocks noChangeArrowheads="1"/>
          </p:cNvSpPr>
          <p:nvPr/>
        </p:nvSpPr>
        <p:spPr bwMode="auto">
          <a:xfrm>
            <a:off x="3505200" y="4586288"/>
            <a:ext cx="56388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1200" i="1" dirty="0">
                <a:solidFill>
                  <a:srgbClr val="3C8C93"/>
                </a:solidFill>
                <a:latin typeface="Arial"/>
                <a:cs typeface="Arial"/>
              </a:rPr>
              <a:t>Using increased credibility to change all systems, structures and policies that don</a:t>
            </a:r>
            <a:r>
              <a:rPr lang="ja-JP" altLang="en-GB" sz="1200" i="1" dirty="0">
                <a:solidFill>
                  <a:srgbClr val="3C8C93"/>
                </a:solidFill>
                <a:latin typeface="Arial"/>
                <a:cs typeface="Arial"/>
              </a:rPr>
              <a:t>’</a:t>
            </a:r>
            <a:r>
              <a:rPr lang="en-GB" sz="1200" i="1" dirty="0">
                <a:solidFill>
                  <a:srgbClr val="3C8C93"/>
                </a:solidFill>
                <a:latin typeface="Arial"/>
                <a:cs typeface="Arial"/>
              </a:rPr>
              <a:t>t fit together and don</a:t>
            </a:r>
            <a:r>
              <a:rPr lang="ja-JP" altLang="en-GB" sz="1200" i="1" dirty="0">
                <a:solidFill>
                  <a:srgbClr val="3C8C93"/>
                </a:solidFill>
                <a:latin typeface="Arial"/>
                <a:cs typeface="Arial"/>
              </a:rPr>
              <a:t>’</a:t>
            </a:r>
            <a:r>
              <a:rPr lang="en-GB" sz="1200" i="1" dirty="0">
                <a:solidFill>
                  <a:srgbClr val="3C8C93"/>
                </a:solidFill>
                <a:latin typeface="Arial"/>
                <a:cs typeface="Arial"/>
              </a:rPr>
              <a:t>t fit the transformation vision</a:t>
            </a:r>
          </a:p>
          <a:p>
            <a:pPr>
              <a:spcBef>
                <a:spcPct val="50000"/>
              </a:spcBef>
              <a:defRPr/>
            </a:pPr>
            <a:r>
              <a:rPr lang="en-GB" sz="1200" i="1" dirty="0" smtClean="0">
                <a:solidFill>
                  <a:srgbClr val="3C8C93"/>
                </a:solidFill>
                <a:latin typeface="Arial"/>
                <a:cs typeface="Arial"/>
              </a:rPr>
              <a:t>Recruiting, </a:t>
            </a:r>
            <a:r>
              <a:rPr lang="en-GB" sz="1200" i="1" dirty="0">
                <a:solidFill>
                  <a:srgbClr val="3C8C93"/>
                </a:solidFill>
                <a:latin typeface="Arial"/>
                <a:cs typeface="Arial"/>
              </a:rPr>
              <a:t>promoting &amp; developing people who can implement the change vision</a:t>
            </a:r>
          </a:p>
          <a:p>
            <a:pPr>
              <a:spcBef>
                <a:spcPct val="50000"/>
              </a:spcBef>
              <a:defRPr/>
            </a:pPr>
            <a:r>
              <a:rPr lang="en-GB" sz="1200" i="1" dirty="0">
                <a:solidFill>
                  <a:srgbClr val="3C8C93"/>
                </a:solidFill>
                <a:latin typeface="Arial"/>
                <a:cs typeface="Arial"/>
              </a:rPr>
              <a:t>Reinvigorating the process with new projects, themes and change agents</a:t>
            </a:r>
          </a:p>
        </p:txBody>
      </p:sp>
      <p:sp>
        <p:nvSpPr>
          <p:cNvPr id="918546" name="Text Box 18"/>
          <p:cNvSpPr txBox="1">
            <a:spLocks noChangeArrowheads="1"/>
          </p:cNvSpPr>
          <p:nvPr/>
        </p:nvSpPr>
        <p:spPr bwMode="auto">
          <a:xfrm>
            <a:off x="0" y="5637213"/>
            <a:ext cx="3505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8. Anchoring new approaches in the culture</a:t>
            </a:r>
          </a:p>
        </p:txBody>
      </p:sp>
      <p:sp>
        <p:nvSpPr>
          <p:cNvPr id="918547" name="Text Box 19"/>
          <p:cNvSpPr txBox="1">
            <a:spLocks noChangeArrowheads="1"/>
          </p:cNvSpPr>
          <p:nvPr/>
        </p:nvSpPr>
        <p:spPr bwMode="auto">
          <a:xfrm>
            <a:off x="3505200" y="5653088"/>
            <a:ext cx="57150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200" i="1" dirty="0">
                <a:solidFill>
                  <a:srgbClr val="5B4295"/>
                </a:solidFill>
                <a:latin typeface="Arial"/>
                <a:cs typeface="Arial"/>
              </a:rPr>
              <a:t>Creating better performance through customer- and </a:t>
            </a:r>
            <a:r>
              <a:rPr lang="en-GB" sz="1200" i="1" dirty="0" smtClean="0">
                <a:solidFill>
                  <a:srgbClr val="5B4295"/>
                </a:solidFill>
                <a:latin typeface="Arial"/>
                <a:cs typeface="Arial"/>
              </a:rPr>
              <a:t>results-</a:t>
            </a:r>
            <a:r>
              <a:rPr lang="en-GB" sz="1200" i="1" dirty="0">
                <a:solidFill>
                  <a:srgbClr val="5B4295"/>
                </a:solidFill>
                <a:latin typeface="Arial"/>
                <a:cs typeface="Arial"/>
              </a:rPr>
              <a:t>oriented behaviour, more and better leadership, and more effective management</a:t>
            </a:r>
          </a:p>
          <a:p>
            <a:pPr>
              <a:spcBef>
                <a:spcPct val="50000"/>
              </a:spcBef>
              <a:defRPr/>
            </a:pPr>
            <a:r>
              <a:rPr lang="en-GB" sz="1200" i="1" dirty="0">
                <a:solidFill>
                  <a:srgbClr val="5B4295"/>
                </a:solidFill>
                <a:latin typeface="Arial"/>
                <a:cs typeface="Arial"/>
              </a:rPr>
              <a:t>Articulating the connections between new behaviours &amp; organisational success</a:t>
            </a:r>
          </a:p>
          <a:p>
            <a:pPr>
              <a:spcBef>
                <a:spcPct val="50000"/>
              </a:spcBef>
              <a:defRPr/>
            </a:pPr>
            <a:r>
              <a:rPr lang="en-GB" sz="1200" i="1" dirty="0">
                <a:solidFill>
                  <a:srgbClr val="5B4295"/>
                </a:solidFill>
                <a:latin typeface="Arial"/>
                <a:cs typeface="Arial"/>
              </a:rPr>
              <a:t>Developing means to ensure leadership development &amp; succession</a:t>
            </a:r>
          </a:p>
        </p:txBody>
      </p:sp>
      <p:sp>
        <p:nvSpPr>
          <p:cNvPr id="21" name="Rectangle 2"/>
          <p:cNvSpPr txBox="1">
            <a:spLocks noChangeArrowheads="1"/>
          </p:cNvSpPr>
          <p:nvPr/>
        </p:nvSpPr>
        <p:spPr bwMode="auto">
          <a:xfrm>
            <a:off x="533400" y="19916"/>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2000" b="1" dirty="0" smtClean="0">
                <a:solidFill>
                  <a:srgbClr val="595959"/>
                </a:solidFill>
                <a:latin typeface="Arial"/>
                <a:cs typeface="Arial"/>
              </a:rPr>
              <a:t>John </a:t>
            </a:r>
            <a:r>
              <a:rPr lang="en-GB" sz="2000" b="1" dirty="0" err="1" smtClean="0">
                <a:solidFill>
                  <a:srgbClr val="595959"/>
                </a:solidFill>
                <a:latin typeface="Arial"/>
                <a:cs typeface="Arial"/>
              </a:rPr>
              <a:t>Kotter</a:t>
            </a:r>
            <a:r>
              <a:rPr lang="en-GB" sz="2000" b="1" dirty="0" smtClean="0">
                <a:solidFill>
                  <a:srgbClr val="595959"/>
                </a:solidFill>
                <a:latin typeface="Arial"/>
                <a:cs typeface="Arial"/>
              </a:rPr>
              <a:t> – the eight-stage process of creating major change</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457200" y="1524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3200" dirty="0" smtClean="0">
                <a:solidFill>
                  <a:srgbClr val="595959"/>
                </a:solidFill>
                <a:latin typeface="Arial"/>
                <a:cs typeface="Arial"/>
              </a:rPr>
              <a:t>John </a:t>
            </a:r>
            <a:r>
              <a:rPr lang="en-GB" sz="3200" dirty="0" err="1" smtClean="0">
                <a:solidFill>
                  <a:srgbClr val="595959"/>
                </a:solidFill>
                <a:latin typeface="Arial"/>
                <a:cs typeface="Arial"/>
              </a:rPr>
              <a:t>Kotter</a:t>
            </a:r>
            <a:r>
              <a:rPr lang="en-GB" sz="3200" dirty="0" smtClean="0">
                <a:solidFill>
                  <a:srgbClr val="595959"/>
                </a:solidFill>
                <a:latin typeface="Arial"/>
                <a:cs typeface="Arial"/>
              </a:rPr>
              <a:t> – Leading Change</a:t>
            </a:r>
          </a:p>
        </p:txBody>
      </p:sp>
      <p:sp>
        <p:nvSpPr>
          <p:cNvPr id="5" name="Rectangle 3"/>
          <p:cNvSpPr txBox="1">
            <a:spLocks noChangeArrowheads="1"/>
          </p:cNvSpPr>
          <p:nvPr/>
        </p:nvSpPr>
        <p:spPr bwMode="auto">
          <a:xfrm>
            <a:off x="1219200" y="1981200"/>
            <a:ext cx="4038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sz="2400" dirty="0" smtClean="0">
                <a:solidFill>
                  <a:srgbClr val="3C8C93"/>
                </a:solidFill>
                <a:latin typeface="Arial"/>
                <a:cs typeface="Arial"/>
              </a:rPr>
              <a:t>Allowing too much complacency</a:t>
            </a:r>
          </a:p>
          <a:p>
            <a:pPr>
              <a:defRPr/>
            </a:pPr>
            <a:r>
              <a:rPr lang="en-GB" sz="2400" dirty="0" smtClean="0">
                <a:solidFill>
                  <a:srgbClr val="5B4295"/>
                </a:solidFill>
                <a:latin typeface="Arial"/>
                <a:cs typeface="Arial"/>
              </a:rPr>
              <a:t>Failing to create a sufficiently powerful guiding coalition</a:t>
            </a:r>
          </a:p>
          <a:p>
            <a:pPr>
              <a:defRPr/>
            </a:pPr>
            <a:r>
              <a:rPr lang="en-GB" sz="2400" dirty="0" smtClean="0">
                <a:solidFill>
                  <a:srgbClr val="3C8C93"/>
                </a:solidFill>
                <a:latin typeface="Arial"/>
                <a:cs typeface="Arial"/>
              </a:rPr>
              <a:t>Underestimating the power of vision</a:t>
            </a:r>
          </a:p>
          <a:p>
            <a:pPr>
              <a:defRPr/>
            </a:pPr>
            <a:r>
              <a:rPr lang="en-GB" sz="2400" dirty="0" err="1" smtClean="0">
                <a:solidFill>
                  <a:srgbClr val="5B4295"/>
                </a:solidFill>
                <a:latin typeface="Arial"/>
                <a:cs typeface="Arial"/>
              </a:rPr>
              <a:t>Undercommunicating</a:t>
            </a:r>
            <a:r>
              <a:rPr lang="en-GB" sz="2400" dirty="0" smtClean="0">
                <a:solidFill>
                  <a:srgbClr val="5B4295"/>
                </a:solidFill>
                <a:latin typeface="Arial"/>
                <a:cs typeface="Arial"/>
              </a:rPr>
              <a:t> the vision by a factor of 10 (or 100 or even 1,000)</a:t>
            </a:r>
          </a:p>
        </p:txBody>
      </p:sp>
      <p:sp>
        <p:nvSpPr>
          <p:cNvPr id="6" name="Rectangle 4"/>
          <p:cNvSpPr txBox="1">
            <a:spLocks noChangeArrowheads="1"/>
          </p:cNvSpPr>
          <p:nvPr/>
        </p:nvSpPr>
        <p:spPr>
          <a:xfrm>
            <a:off x="5029200" y="1981200"/>
            <a:ext cx="4038600" cy="4525963"/>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sz="2400" dirty="0" smtClean="0">
                <a:solidFill>
                  <a:srgbClr val="3C8C93"/>
                </a:solidFill>
                <a:latin typeface="Arial"/>
                <a:cs typeface="Arial"/>
              </a:rPr>
              <a:t>Permitting obstacles to block the new vision</a:t>
            </a:r>
          </a:p>
          <a:p>
            <a:pPr>
              <a:defRPr/>
            </a:pPr>
            <a:r>
              <a:rPr lang="en-GB" sz="2400" dirty="0" smtClean="0">
                <a:solidFill>
                  <a:srgbClr val="5B4295"/>
                </a:solidFill>
                <a:latin typeface="Arial"/>
                <a:cs typeface="Arial"/>
              </a:rPr>
              <a:t>Failing to create short term wins</a:t>
            </a:r>
          </a:p>
          <a:p>
            <a:pPr>
              <a:defRPr/>
            </a:pPr>
            <a:r>
              <a:rPr lang="en-GB" sz="2400" dirty="0" smtClean="0">
                <a:solidFill>
                  <a:srgbClr val="3C8C93"/>
                </a:solidFill>
                <a:latin typeface="Arial"/>
                <a:cs typeface="Arial"/>
              </a:rPr>
              <a:t>Declaring victory too soon</a:t>
            </a:r>
          </a:p>
          <a:p>
            <a:pPr>
              <a:defRPr/>
            </a:pPr>
            <a:r>
              <a:rPr lang="en-GB" sz="2400" dirty="0" smtClean="0">
                <a:solidFill>
                  <a:srgbClr val="5B4295"/>
                </a:solidFill>
                <a:latin typeface="Arial"/>
                <a:cs typeface="Arial"/>
              </a:rPr>
              <a:t>Neglecting to anchor changes firmly in the corporate culture</a:t>
            </a:r>
          </a:p>
        </p:txBody>
      </p:sp>
      <p:sp>
        <p:nvSpPr>
          <p:cNvPr id="7" name="Text Box 5"/>
          <p:cNvSpPr txBox="1">
            <a:spLocks noChangeArrowheads="1"/>
          </p:cNvSpPr>
          <p:nvPr/>
        </p:nvSpPr>
        <p:spPr bwMode="auto">
          <a:xfrm>
            <a:off x="1219200" y="1295400"/>
            <a:ext cx="7086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sz="2000" dirty="0" smtClean="0">
                <a:solidFill>
                  <a:srgbClr val="4D4D4D"/>
                </a:solidFill>
                <a:latin typeface="Arial"/>
                <a:cs typeface="Arial"/>
              </a:rPr>
              <a:t>Eight common errors in organisational </a:t>
            </a:r>
            <a:r>
              <a:rPr lang="en-GB" sz="2000" dirty="0">
                <a:solidFill>
                  <a:srgbClr val="4D4D4D"/>
                </a:solidFill>
                <a:latin typeface="Arial"/>
                <a:cs typeface="Arial"/>
              </a:rPr>
              <a:t>change </a:t>
            </a:r>
            <a:r>
              <a:rPr lang="en-GB" sz="2000" dirty="0" smtClean="0">
                <a:solidFill>
                  <a:srgbClr val="4D4D4D"/>
                </a:solidFill>
                <a:latin typeface="Arial"/>
                <a:cs typeface="Arial"/>
              </a:rPr>
              <a:t>efforts:</a:t>
            </a:r>
            <a:endParaRPr lang="en-GB" sz="2000" dirty="0">
              <a:solidFill>
                <a:srgbClr val="4D4D4D"/>
              </a:solidFill>
              <a:latin typeface="Arial"/>
              <a:cs typeface="Arial"/>
            </a:endParaRPr>
          </a:p>
        </p:txBody>
      </p:sp>
      <p:pic>
        <p:nvPicPr>
          <p:cNvPr id="3" name="Picture 2" descr="success-failure-green-road-sign-illustration-on-a-radiant-blue-background-1bukq2s.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2800" y="5486400"/>
            <a:ext cx="1600200" cy="1228153"/>
          </a:xfrm>
          <a:prstGeom prst="rect">
            <a:avLst/>
          </a:prstGeom>
        </p:spPr>
      </p:pic>
    </p:spTree>
    <p:extLst>
      <p:ext uri="{BB962C8B-B14F-4D97-AF65-F5344CB8AC3E}">
        <p14:creationId xmlns:p14="http://schemas.microsoft.com/office/powerpoint/2010/main" val="28078380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74638"/>
            <a:ext cx="8229600" cy="1143000"/>
          </a:xfrm>
        </p:spPr>
        <p:txBody>
          <a:bodyPr anchor="t"/>
          <a:lstStyle/>
          <a:p>
            <a:pPr>
              <a:defRPr/>
            </a:pPr>
            <a:r>
              <a:rPr lang="en-GB" sz="3200" dirty="0" smtClean="0">
                <a:solidFill>
                  <a:srgbClr val="4D4D4D"/>
                </a:solidFill>
                <a:latin typeface="Arial"/>
                <a:cs typeface="Arial"/>
              </a:rPr>
              <a:t>John </a:t>
            </a:r>
            <a:r>
              <a:rPr lang="en-GB" sz="3200" dirty="0" err="1" smtClean="0">
                <a:solidFill>
                  <a:srgbClr val="4D4D4D"/>
                </a:solidFill>
                <a:latin typeface="Arial"/>
                <a:cs typeface="Arial"/>
              </a:rPr>
              <a:t>Kotter</a:t>
            </a:r>
            <a:r>
              <a:rPr lang="en-GB" sz="3200" dirty="0" smtClean="0">
                <a:solidFill>
                  <a:srgbClr val="4D4D4D"/>
                </a:solidFill>
                <a:latin typeface="Arial"/>
                <a:cs typeface="Arial"/>
              </a:rPr>
              <a:t> – Leading Change</a:t>
            </a:r>
          </a:p>
        </p:txBody>
      </p:sp>
      <p:sp>
        <p:nvSpPr>
          <p:cNvPr id="5" name="Rectangle 3"/>
          <p:cNvSpPr>
            <a:spLocks noChangeArrowheads="1"/>
          </p:cNvSpPr>
          <p:nvPr/>
        </p:nvSpPr>
        <p:spPr bwMode="auto">
          <a:xfrm>
            <a:off x="1219200" y="1143000"/>
            <a:ext cx="7696200" cy="1981200"/>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a:cs typeface="Arial"/>
            </a:endParaRPr>
          </a:p>
        </p:txBody>
      </p:sp>
      <p:sp>
        <p:nvSpPr>
          <p:cNvPr id="6" name="Rectangle 4"/>
          <p:cNvSpPr>
            <a:spLocks noChangeArrowheads="1"/>
          </p:cNvSpPr>
          <p:nvPr/>
        </p:nvSpPr>
        <p:spPr bwMode="auto">
          <a:xfrm>
            <a:off x="5029200" y="1447800"/>
            <a:ext cx="40386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defRPr/>
            </a:pPr>
            <a:r>
              <a:rPr lang="en-GB" sz="1400">
                <a:solidFill>
                  <a:srgbClr val="F85920"/>
                </a:solidFill>
                <a:latin typeface="Arial"/>
                <a:cs typeface="Arial"/>
              </a:rPr>
              <a:t>Permitting obstacles to block the new vision</a:t>
            </a:r>
          </a:p>
          <a:p>
            <a:pPr marL="342900" indent="-342900">
              <a:spcBef>
                <a:spcPct val="20000"/>
              </a:spcBef>
              <a:buFontTx/>
              <a:buChar char="•"/>
              <a:defRPr/>
            </a:pPr>
            <a:r>
              <a:rPr lang="en-GB" sz="1400">
                <a:solidFill>
                  <a:schemeClr val="accent2"/>
                </a:solidFill>
                <a:latin typeface="Arial"/>
                <a:cs typeface="Arial"/>
              </a:rPr>
              <a:t>Failing to create short term wins</a:t>
            </a:r>
          </a:p>
          <a:p>
            <a:pPr marL="342900" indent="-342900">
              <a:spcBef>
                <a:spcPct val="20000"/>
              </a:spcBef>
              <a:buFontTx/>
              <a:buChar char="•"/>
              <a:defRPr/>
            </a:pPr>
            <a:r>
              <a:rPr lang="en-GB" sz="1400">
                <a:solidFill>
                  <a:srgbClr val="F85920"/>
                </a:solidFill>
                <a:latin typeface="Arial"/>
                <a:cs typeface="Arial"/>
              </a:rPr>
              <a:t>Declaring victory too soon</a:t>
            </a:r>
          </a:p>
          <a:p>
            <a:pPr marL="342900" indent="-342900">
              <a:spcBef>
                <a:spcPct val="20000"/>
              </a:spcBef>
              <a:buFontTx/>
              <a:buChar char="•"/>
              <a:defRPr/>
            </a:pPr>
            <a:r>
              <a:rPr lang="en-GB" sz="1400">
                <a:solidFill>
                  <a:schemeClr val="accent2"/>
                </a:solidFill>
                <a:latin typeface="Arial"/>
                <a:cs typeface="Arial"/>
              </a:rPr>
              <a:t>Neglecting to anchor changes firmly in the corporate culture</a:t>
            </a:r>
          </a:p>
        </p:txBody>
      </p:sp>
      <p:sp>
        <p:nvSpPr>
          <p:cNvPr id="7" name="Rectangle 5"/>
          <p:cNvSpPr>
            <a:spLocks noChangeArrowheads="1"/>
          </p:cNvSpPr>
          <p:nvPr/>
        </p:nvSpPr>
        <p:spPr bwMode="auto">
          <a:xfrm>
            <a:off x="1295400" y="1524000"/>
            <a:ext cx="40386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defRPr/>
            </a:pPr>
            <a:r>
              <a:rPr lang="en-GB" sz="1400">
                <a:solidFill>
                  <a:schemeClr val="accent2"/>
                </a:solidFill>
                <a:latin typeface="Arial"/>
                <a:cs typeface="Arial"/>
              </a:rPr>
              <a:t>Allowing too much complacency</a:t>
            </a:r>
          </a:p>
          <a:p>
            <a:pPr marL="342900" indent="-342900">
              <a:spcBef>
                <a:spcPct val="20000"/>
              </a:spcBef>
              <a:buFontTx/>
              <a:buChar char="•"/>
              <a:defRPr/>
            </a:pPr>
            <a:r>
              <a:rPr lang="en-GB" sz="1400">
                <a:solidFill>
                  <a:srgbClr val="F85920"/>
                </a:solidFill>
                <a:latin typeface="Arial"/>
                <a:cs typeface="Arial"/>
              </a:rPr>
              <a:t>Failing to create a sufficiently powerful guiding coalition</a:t>
            </a:r>
          </a:p>
          <a:p>
            <a:pPr marL="342900" indent="-342900">
              <a:spcBef>
                <a:spcPct val="20000"/>
              </a:spcBef>
              <a:buFontTx/>
              <a:buChar char="•"/>
              <a:defRPr/>
            </a:pPr>
            <a:r>
              <a:rPr lang="en-GB" sz="1400">
                <a:solidFill>
                  <a:schemeClr val="accent2"/>
                </a:solidFill>
                <a:latin typeface="Arial"/>
                <a:cs typeface="Arial"/>
              </a:rPr>
              <a:t>Underestimating the power of vision</a:t>
            </a:r>
          </a:p>
          <a:p>
            <a:pPr marL="342900" indent="-342900">
              <a:spcBef>
                <a:spcPct val="20000"/>
              </a:spcBef>
              <a:buFontTx/>
              <a:buChar char="•"/>
              <a:defRPr/>
            </a:pPr>
            <a:r>
              <a:rPr lang="en-GB" sz="1400">
                <a:solidFill>
                  <a:srgbClr val="F85920"/>
                </a:solidFill>
                <a:latin typeface="Arial"/>
                <a:cs typeface="Arial"/>
              </a:rPr>
              <a:t>Undercommunicating the vision by a factor of 10 (or 100 or even 1,000)</a:t>
            </a:r>
          </a:p>
        </p:txBody>
      </p:sp>
      <p:sp>
        <p:nvSpPr>
          <p:cNvPr id="8" name="Text Box 6"/>
          <p:cNvSpPr txBox="1">
            <a:spLocks noChangeArrowheads="1"/>
          </p:cNvSpPr>
          <p:nvPr/>
        </p:nvSpPr>
        <p:spPr bwMode="auto">
          <a:xfrm>
            <a:off x="3352800" y="1143000"/>
            <a:ext cx="3276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i="1">
                <a:latin typeface="Arial"/>
                <a:cs typeface="Arial"/>
              </a:rPr>
              <a:t>Common errors</a:t>
            </a:r>
          </a:p>
        </p:txBody>
      </p:sp>
      <p:pic>
        <p:nvPicPr>
          <p:cNvPr id="9" name="Picture 7" descr="j00787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58200" y="2667000"/>
            <a:ext cx="427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a:spLocks noChangeArrowheads="1"/>
          </p:cNvSpPr>
          <p:nvPr/>
        </p:nvSpPr>
        <p:spPr bwMode="auto">
          <a:xfrm>
            <a:off x="2209800" y="4419600"/>
            <a:ext cx="66294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spcBef>
                <a:spcPct val="20000"/>
              </a:spcBef>
              <a:buFontTx/>
              <a:buChar char="•"/>
              <a:defRPr/>
            </a:pPr>
            <a:r>
              <a:rPr lang="en-GB" dirty="0">
                <a:solidFill>
                  <a:srgbClr val="4D4D4D"/>
                </a:solidFill>
                <a:latin typeface="Arial"/>
                <a:cs typeface="Arial"/>
              </a:rPr>
              <a:t>New strategies </a:t>
            </a:r>
            <a:r>
              <a:rPr lang="en-GB" dirty="0" smtClean="0">
                <a:solidFill>
                  <a:srgbClr val="4D4D4D"/>
                </a:solidFill>
                <a:latin typeface="Arial"/>
                <a:cs typeface="Arial"/>
              </a:rPr>
              <a:t>aren’t </a:t>
            </a:r>
            <a:r>
              <a:rPr lang="en-GB" dirty="0">
                <a:solidFill>
                  <a:srgbClr val="4D4D4D"/>
                </a:solidFill>
                <a:latin typeface="Arial"/>
                <a:cs typeface="Arial"/>
              </a:rPr>
              <a:t>implemented well</a:t>
            </a:r>
          </a:p>
          <a:p>
            <a:pPr marL="342900" indent="-342900">
              <a:spcBef>
                <a:spcPct val="20000"/>
              </a:spcBef>
              <a:buFontTx/>
              <a:buChar char="•"/>
              <a:defRPr/>
            </a:pPr>
            <a:r>
              <a:rPr lang="en-GB" dirty="0" smtClean="0">
                <a:solidFill>
                  <a:srgbClr val="4D4D4D"/>
                </a:solidFill>
                <a:latin typeface="Arial"/>
                <a:cs typeface="Arial"/>
              </a:rPr>
              <a:t>Changes don’t deliver expected improvements</a:t>
            </a:r>
            <a:endParaRPr lang="en-GB" dirty="0">
              <a:solidFill>
                <a:srgbClr val="4D4D4D"/>
              </a:solidFill>
              <a:latin typeface="Arial"/>
              <a:cs typeface="Arial"/>
            </a:endParaRPr>
          </a:p>
          <a:p>
            <a:pPr marL="342900" indent="-342900">
              <a:spcBef>
                <a:spcPct val="20000"/>
              </a:spcBef>
              <a:buFontTx/>
              <a:buChar char="•"/>
              <a:defRPr/>
            </a:pPr>
            <a:r>
              <a:rPr lang="en-GB" dirty="0" smtClean="0">
                <a:solidFill>
                  <a:srgbClr val="4D4D4D"/>
                </a:solidFill>
                <a:latin typeface="Arial"/>
                <a:cs typeface="Arial"/>
              </a:rPr>
              <a:t>Implementation </a:t>
            </a:r>
            <a:r>
              <a:rPr lang="en-GB" dirty="0">
                <a:solidFill>
                  <a:srgbClr val="4D4D4D"/>
                </a:solidFill>
                <a:latin typeface="Arial"/>
                <a:cs typeface="Arial"/>
              </a:rPr>
              <a:t>takes too long and costs too </a:t>
            </a:r>
            <a:r>
              <a:rPr lang="en-GB" dirty="0" smtClean="0">
                <a:solidFill>
                  <a:srgbClr val="4D4D4D"/>
                </a:solidFill>
                <a:latin typeface="Arial"/>
                <a:cs typeface="Arial"/>
              </a:rPr>
              <a:t>much</a:t>
            </a:r>
            <a:endParaRPr lang="en-GB" dirty="0">
              <a:solidFill>
                <a:srgbClr val="4D4D4D"/>
              </a:solidFill>
              <a:latin typeface="Arial"/>
              <a:cs typeface="Arial"/>
            </a:endParaRPr>
          </a:p>
        </p:txBody>
      </p:sp>
      <p:sp>
        <p:nvSpPr>
          <p:cNvPr id="11" name="Text Box 10"/>
          <p:cNvSpPr txBox="1">
            <a:spLocks noChangeArrowheads="1"/>
          </p:cNvSpPr>
          <p:nvPr/>
        </p:nvSpPr>
        <p:spPr bwMode="auto">
          <a:xfrm>
            <a:off x="3276600" y="3962400"/>
            <a:ext cx="3276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sz="1600" i="1" dirty="0">
                <a:solidFill>
                  <a:srgbClr val="4D4D4D"/>
                </a:solidFill>
                <a:latin typeface="Arial"/>
                <a:cs typeface="Arial"/>
              </a:rPr>
              <a:t>Consequences</a:t>
            </a:r>
          </a:p>
        </p:txBody>
      </p:sp>
      <p:sp>
        <p:nvSpPr>
          <p:cNvPr id="12" name="AutoShape 11"/>
          <p:cNvSpPr>
            <a:spLocks noChangeArrowheads="1"/>
          </p:cNvSpPr>
          <p:nvPr/>
        </p:nvSpPr>
        <p:spPr bwMode="auto">
          <a:xfrm>
            <a:off x="4572000" y="3200400"/>
            <a:ext cx="762000" cy="533400"/>
          </a:xfrm>
          <a:prstGeom prst="downArrow">
            <a:avLst>
              <a:gd name="adj1" fmla="val 50000"/>
              <a:gd name="adj2" fmla="val 25000"/>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597017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1219200" y="1036637"/>
            <a:ext cx="7467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buFontTx/>
              <a:buNone/>
              <a:defRPr/>
            </a:pPr>
            <a:r>
              <a:rPr lang="en-GB" b="1" dirty="0" smtClean="0">
                <a:solidFill>
                  <a:srgbClr val="4D4D4D"/>
                </a:solidFill>
              </a:rPr>
              <a:t>As a group:</a:t>
            </a:r>
          </a:p>
          <a:p>
            <a:pPr>
              <a:buFontTx/>
              <a:buNone/>
              <a:defRPr/>
            </a:pPr>
            <a:endParaRPr lang="en-GB" b="1" dirty="0" smtClean="0">
              <a:solidFill>
                <a:srgbClr val="4D4D4D"/>
              </a:solidFill>
            </a:endParaRPr>
          </a:p>
          <a:p>
            <a:pPr>
              <a:defRPr/>
            </a:pPr>
            <a:r>
              <a:rPr lang="en-GB" sz="2200" dirty="0" smtClean="0">
                <a:solidFill>
                  <a:srgbClr val="000090"/>
                </a:solidFill>
                <a:latin typeface="Arial"/>
                <a:cs typeface="Arial"/>
              </a:rPr>
              <a:t>Reflect on the models of William Bridges and/or John </a:t>
            </a:r>
            <a:r>
              <a:rPr lang="en-GB" sz="2200" dirty="0" err="1" smtClean="0">
                <a:solidFill>
                  <a:srgbClr val="000090"/>
                </a:solidFill>
                <a:latin typeface="Arial"/>
                <a:cs typeface="Arial"/>
              </a:rPr>
              <a:t>Kotter</a:t>
            </a:r>
            <a:endParaRPr lang="en-GB" sz="2200" dirty="0" smtClean="0">
              <a:solidFill>
                <a:srgbClr val="000090"/>
              </a:solidFill>
              <a:latin typeface="Arial"/>
              <a:cs typeface="Arial"/>
            </a:endParaRPr>
          </a:p>
          <a:p>
            <a:pPr>
              <a:defRPr/>
            </a:pPr>
            <a:r>
              <a:rPr lang="en-GB" sz="2200" dirty="0" smtClean="0">
                <a:solidFill>
                  <a:srgbClr val="5B4295"/>
                </a:solidFill>
                <a:latin typeface="Arial"/>
                <a:cs typeface="Arial"/>
              </a:rPr>
              <a:t>Do they make sense to you?</a:t>
            </a:r>
          </a:p>
          <a:p>
            <a:pPr>
              <a:defRPr/>
            </a:pPr>
            <a:r>
              <a:rPr lang="en-GB" sz="2200" dirty="0" smtClean="0">
                <a:solidFill>
                  <a:srgbClr val="000090"/>
                </a:solidFill>
                <a:latin typeface="Arial"/>
                <a:cs typeface="Arial"/>
              </a:rPr>
              <a:t>Will they be useful as you seek to cope with change and to manage changes?</a:t>
            </a:r>
          </a:p>
          <a:p>
            <a:pPr>
              <a:defRPr/>
            </a:pPr>
            <a:endParaRPr lang="en-GB" sz="2800" b="1" dirty="0" smtClean="0">
              <a:solidFill>
                <a:schemeClr val="accent2"/>
              </a:solidFill>
            </a:endParaRPr>
          </a:p>
        </p:txBody>
      </p:sp>
      <p:pic>
        <p:nvPicPr>
          <p:cNvPr id="10" name="Picture 7"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5866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sz="1600">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3"/>
          <p:cNvSpPr>
            <a:spLocks noChangeArrowheads="1"/>
          </p:cNvSpPr>
          <p:nvPr/>
        </p:nvSpPr>
        <p:spPr bwMode="auto">
          <a:xfrm>
            <a:off x="3867150" y="2133600"/>
            <a:ext cx="1692275" cy="990600"/>
          </a:xfrm>
          <a:prstGeom prst="leftRightArrow">
            <a:avLst>
              <a:gd name="adj1" fmla="val 50000"/>
              <a:gd name="adj2" fmla="val 34167"/>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pic>
        <p:nvPicPr>
          <p:cNvPr id="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95400" y="762000"/>
            <a:ext cx="1143000"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p:cNvSpPr txBox="1">
            <a:spLocks noChangeArrowheads="1"/>
          </p:cNvSpPr>
          <p:nvPr/>
        </p:nvSpPr>
        <p:spPr bwMode="auto">
          <a:xfrm>
            <a:off x="2438400" y="1147763"/>
            <a:ext cx="72077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err="1">
                <a:cs typeface="+mn-cs"/>
              </a:rPr>
              <a:t>Lewin</a:t>
            </a:r>
            <a:r>
              <a:rPr lang="en-GB" sz="1600" dirty="0">
                <a:cs typeface="+mn-cs"/>
              </a:rPr>
              <a:t> </a:t>
            </a:r>
          </a:p>
        </p:txBody>
      </p:sp>
      <p:sp>
        <p:nvSpPr>
          <p:cNvPr id="8" name="Text Box 17"/>
          <p:cNvSpPr txBox="1">
            <a:spLocks noChangeArrowheads="1"/>
          </p:cNvSpPr>
          <p:nvPr/>
        </p:nvSpPr>
        <p:spPr bwMode="auto">
          <a:xfrm>
            <a:off x="5715000" y="914400"/>
            <a:ext cx="1168782"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a:cs typeface="+mn-cs"/>
              </a:rPr>
              <a:t>Bridges:</a:t>
            </a:r>
          </a:p>
          <a:p>
            <a:pPr>
              <a:defRPr/>
            </a:pPr>
            <a:r>
              <a:rPr lang="en-GB" sz="1600" i="1" dirty="0">
                <a:cs typeface="+mn-cs"/>
              </a:rPr>
              <a:t>transitions </a:t>
            </a:r>
          </a:p>
        </p:txBody>
      </p:sp>
      <p:pic>
        <p:nvPicPr>
          <p:cNvPr id="9" name="Picture 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68824" y="4648200"/>
            <a:ext cx="1493776"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9"/>
          <p:cNvSpPr txBox="1">
            <a:spLocks noChangeArrowheads="1"/>
          </p:cNvSpPr>
          <p:nvPr/>
        </p:nvSpPr>
        <p:spPr bwMode="auto">
          <a:xfrm>
            <a:off x="4648200" y="5943600"/>
            <a:ext cx="142947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err="1">
                <a:cs typeface="+mn-cs"/>
              </a:rPr>
              <a:t>Gladwell</a:t>
            </a:r>
            <a:r>
              <a:rPr lang="en-GB" sz="1600" dirty="0">
                <a:cs typeface="+mn-cs"/>
              </a:rPr>
              <a:t>:  </a:t>
            </a:r>
          </a:p>
          <a:p>
            <a:pPr>
              <a:defRPr/>
            </a:pPr>
            <a:r>
              <a:rPr lang="en-GB" sz="1600" i="1" dirty="0">
                <a:cs typeface="+mn-cs"/>
              </a:rPr>
              <a:t>Tipping Point</a:t>
            </a:r>
          </a:p>
        </p:txBody>
      </p:sp>
      <p:grpSp>
        <p:nvGrpSpPr>
          <p:cNvPr id="11" name="Group 20"/>
          <p:cNvGrpSpPr>
            <a:grpSpLocks/>
          </p:cNvGrpSpPr>
          <p:nvPr/>
        </p:nvGrpSpPr>
        <p:grpSpPr bwMode="auto">
          <a:xfrm>
            <a:off x="1258887" y="5638800"/>
            <a:ext cx="2703513" cy="1003300"/>
            <a:chOff x="985" y="1117"/>
            <a:chExt cx="4449" cy="1819"/>
          </a:xfrm>
        </p:grpSpPr>
        <p:sp>
          <p:nvSpPr>
            <p:cNvPr id="12" name="Line 21"/>
            <p:cNvSpPr>
              <a:spLocks noChangeShapeType="1"/>
            </p:cNvSpPr>
            <p:nvPr/>
          </p:nvSpPr>
          <p:spPr bwMode="auto">
            <a:xfrm>
              <a:off x="985" y="2933"/>
              <a:ext cx="444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3" name="Freeform 22"/>
            <p:cNvSpPr>
              <a:spLocks/>
            </p:cNvSpPr>
            <p:nvPr/>
          </p:nvSpPr>
          <p:spPr bwMode="auto">
            <a:xfrm>
              <a:off x="985" y="1117"/>
              <a:ext cx="4026" cy="1807"/>
            </a:xfrm>
            <a:custGeom>
              <a:avLst/>
              <a:gdLst>
                <a:gd name="T0" fmla="*/ 0 w 3984"/>
                <a:gd name="T1" fmla="*/ 1808 h 1808"/>
                <a:gd name="T2" fmla="*/ 1008 w 3984"/>
                <a:gd name="T3" fmla="*/ 1472 h 1808"/>
                <a:gd name="T4" fmla="*/ 1392 w 3984"/>
                <a:gd name="T5" fmla="*/ 848 h 1808"/>
                <a:gd name="T6" fmla="*/ 1536 w 3984"/>
                <a:gd name="T7" fmla="*/ 464 h 1808"/>
                <a:gd name="T8" fmla="*/ 1632 w 3984"/>
                <a:gd name="T9" fmla="*/ 320 h 1808"/>
                <a:gd name="T10" fmla="*/ 2016 w 3984"/>
                <a:gd name="T11" fmla="*/ 80 h 1808"/>
                <a:gd name="T12" fmla="*/ 2496 w 3984"/>
                <a:gd name="T13" fmla="*/ 224 h 1808"/>
                <a:gd name="T14" fmla="*/ 3168 w 3984"/>
                <a:gd name="T15" fmla="*/ 1424 h 1808"/>
                <a:gd name="T16" fmla="*/ 3984 w 3984"/>
                <a:gd name="T17" fmla="*/ 1808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84" h="1808">
                  <a:moveTo>
                    <a:pt x="0" y="1808"/>
                  </a:moveTo>
                  <a:cubicBezTo>
                    <a:pt x="388" y="1720"/>
                    <a:pt x="776" y="1632"/>
                    <a:pt x="1008" y="1472"/>
                  </a:cubicBezTo>
                  <a:cubicBezTo>
                    <a:pt x="1240" y="1312"/>
                    <a:pt x="1304" y="1016"/>
                    <a:pt x="1392" y="848"/>
                  </a:cubicBezTo>
                  <a:cubicBezTo>
                    <a:pt x="1480" y="680"/>
                    <a:pt x="1496" y="552"/>
                    <a:pt x="1536" y="464"/>
                  </a:cubicBezTo>
                  <a:cubicBezTo>
                    <a:pt x="1576" y="376"/>
                    <a:pt x="1552" y="384"/>
                    <a:pt x="1632" y="320"/>
                  </a:cubicBezTo>
                  <a:cubicBezTo>
                    <a:pt x="1712" y="256"/>
                    <a:pt x="1872" y="96"/>
                    <a:pt x="2016" y="80"/>
                  </a:cubicBezTo>
                  <a:cubicBezTo>
                    <a:pt x="2160" y="64"/>
                    <a:pt x="2304" y="0"/>
                    <a:pt x="2496" y="224"/>
                  </a:cubicBezTo>
                  <a:cubicBezTo>
                    <a:pt x="2688" y="448"/>
                    <a:pt x="2920" y="1160"/>
                    <a:pt x="3168" y="1424"/>
                  </a:cubicBezTo>
                  <a:cubicBezTo>
                    <a:pt x="3416" y="1688"/>
                    <a:pt x="3856" y="1744"/>
                    <a:pt x="3984" y="18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4" name="Line 23"/>
            <p:cNvSpPr>
              <a:spLocks noChangeShapeType="1"/>
            </p:cNvSpPr>
            <p:nvPr/>
          </p:nvSpPr>
          <p:spPr bwMode="auto">
            <a:xfrm>
              <a:off x="1803" y="2706"/>
              <a:ext cx="0" cy="2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5" name="Line 24"/>
            <p:cNvSpPr>
              <a:spLocks noChangeShapeType="1"/>
            </p:cNvSpPr>
            <p:nvPr/>
          </p:nvSpPr>
          <p:spPr bwMode="auto">
            <a:xfrm>
              <a:off x="2380" y="2024"/>
              <a:ext cx="0" cy="91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6" name="Line 25"/>
            <p:cNvSpPr>
              <a:spLocks noChangeShapeType="1"/>
            </p:cNvSpPr>
            <p:nvPr/>
          </p:nvSpPr>
          <p:spPr bwMode="auto">
            <a:xfrm>
              <a:off x="3117" y="1209"/>
              <a:ext cx="0" cy="17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7" name="Line 26"/>
            <p:cNvSpPr>
              <a:spLocks noChangeShapeType="1"/>
            </p:cNvSpPr>
            <p:nvPr/>
          </p:nvSpPr>
          <p:spPr bwMode="auto">
            <a:xfrm>
              <a:off x="3877" y="2024"/>
              <a:ext cx="0" cy="90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sp>
          <p:nvSpPr>
            <p:cNvPr id="18" name="Line 27"/>
            <p:cNvSpPr>
              <a:spLocks noChangeShapeType="1"/>
            </p:cNvSpPr>
            <p:nvPr/>
          </p:nvSpPr>
          <p:spPr bwMode="auto">
            <a:xfrm flipV="1">
              <a:off x="985" y="1252"/>
              <a:ext cx="0" cy="1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1600">
                <a:cs typeface="+mn-cs"/>
              </a:endParaRPr>
            </a:p>
          </p:txBody>
        </p:sp>
      </p:grpSp>
      <p:sp>
        <p:nvSpPr>
          <p:cNvPr id="19" name="Text Box 28"/>
          <p:cNvSpPr txBox="1">
            <a:spLocks noChangeArrowheads="1"/>
          </p:cNvSpPr>
          <p:nvPr/>
        </p:nvSpPr>
        <p:spPr bwMode="auto">
          <a:xfrm>
            <a:off x="1217561" y="5511224"/>
            <a:ext cx="1031926"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600" dirty="0">
                <a:cs typeface="+mn-cs"/>
              </a:rPr>
              <a:t>Rogers:  </a:t>
            </a:r>
          </a:p>
          <a:p>
            <a:pPr>
              <a:defRPr/>
            </a:pPr>
            <a:r>
              <a:rPr lang="en-GB" sz="1600" i="1" dirty="0">
                <a:cs typeface="+mn-cs"/>
              </a:rPr>
              <a:t>Diffusion</a:t>
            </a:r>
          </a:p>
        </p:txBody>
      </p:sp>
      <p:sp>
        <p:nvSpPr>
          <p:cNvPr id="21" name="Text Box 30"/>
          <p:cNvSpPr txBox="1">
            <a:spLocks noChangeArrowheads="1"/>
          </p:cNvSpPr>
          <p:nvPr/>
        </p:nvSpPr>
        <p:spPr bwMode="auto">
          <a:xfrm>
            <a:off x="5562601" y="5791200"/>
            <a:ext cx="312420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a:cs typeface="+mn-cs"/>
              </a:rPr>
              <a:t>Shapiro: </a:t>
            </a:r>
            <a:r>
              <a:rPr lang="en-GB" sz="1600" i="1" dirty="0" smtClean="0">
                <a:cs typeface="+mn-cs"/>
              </a:rPr>
              <a:t>creating </a:t>
            </a:r>
          </a:p>
          <a:p>
            <a:pPr algn="r">
              <a:defRPr/>
            </a:pPr>
            <a:r>
              <a:rPr lang="en-GB" sz="1600" i="1" dirty="0" smtClean="0">
                <a:cs typeface="+mn-cs"/>
              </a:rPr>
              <a:t>contagious </a:t>
            </a:r>
            <a:r>
              <a:rPr lang="en-GB" sz="1600" i="1" dirty="0">
                <a:cs typeface="+mn-cs"/>
              </a:rPr>
              <a:t>c</a:t>
            </a:r>
            <a:r>
              <a:rPr lang="en-GB" sz="1600" i="1" dirty="0" smtClean="0">
                <a:cs typeface="+mn-cs"/>
              </a:rPr>
              <a:t>ommitment</a:t>
            </a:r>
            <a:endParaRPr lang="en-GB" sz="1600" i="1" dirty="0">
              <a:cs typeface="+mn-cs"/>
            </a:endParaRPr>
          </a:p>
        </p:txBody>
      </p:sp>
      <p:pic>
        <p:nvPicPr>
          <p:cNvPr id="22" name="Picture 3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24200" y="2743200"/>
            <a:ext cx="2362200" cy="153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3" name="Text Box 32"/>
          <p:cNvSpPr txBox="1">
            <a:spLocks noChangeArrowheads="1"/>
          </p:cNvSpPr>
          <p:nvPr/>
        </p:nvSpPr>
        <p:spPr bwMode="auto">
          <a:xfrm>
            <a:off x="2495550" y="4063424"/>
            <a:ext cx="1543050"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defRPr/>
            </a:pPr>
            <a:r>
              <a:rPr lang="en-GB" sz="1600" dirty="0">
                <a:cs typeface="+mn-cs"/>
              </a:rPr>
              <a:t>Merrill &amp; Reid</a:t>
            </a:r>
            <a:r>
              <a:rPr lang="en-GB" sz="1600" dirty="0" smtClean="0">
                <a:cs typeface="+mn-cs"/>
              </a:rPr>
              <a:t>:</a:t>
            </a:r>
          </a:p>
          <a:p>
            <a:pPr>
              <a:defRPr/>
            </a:pPr>
            <a:r>
              <a:rPr lang="en-GB" sz="1600" i="1" dirty="0" smtClean="0">
                <a:cs typeface="+mn-cs"/>
              </a:rPr>
              <a:t>personal </a:t>
            </a:r>
            <a:r>
              <a:rPr lang="en-GB" sz="1600" i="1" dirty="0">
                <a:cs typeface="+mn-cs"/>
              </a:rPr>
              <a:t>styles</a:t>
            </a:r>
          </a:p>
        </p:txBody>
      </p:sp>
      <p:pic>
        <p:nvPicPr>
          <p:cNvPr id="24" name="Picture 43" descr="087584747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524000" y="2133600"/>
            <a:ext cx="990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657600" y="914400"/>
            <a:ext cx="2030562" cy="1076198"/>
          </a:xfrm>
          <a:prstGeom prst="rect">
            <a:avLst/>
          </a:prstGeom>
        </p:spPr>
      </p:pic>
      <p:sp>
        <p:nvSpPr>
          <p:cNvPr id="26" name="Rectangle 2"/>
          <p:cNvSpPr>
            <a:spLocks noGrp="1" noChangeArrowheads="1"/>
          </p:cNvSpPr>
          <p:nvPr>
            <p:ph type="title"/>
          </p:nvPr>
        </p:nvSpPr>
        <p:spPr>
          <a:xfrm>
            <a:off x="1828800" y="76200"/>
            <a:ext cx="6477000" cy="609600"/>
          </a:xfrm>
        </p:spPr>
        <p:txBody>
          <a:bodyPr anchor="t"/>
          <a:lstStyle/>
          <a:p>
            <a:pPr>
              <a:defRPr/>
            </a:pPr>
            <a:r>
              <a:rPr lang="en-GB" sz="3200" dirty="0" smtClean="0">
                <a:solidFill>
                  <a:srgbClr val="4D4D4D"/>
                </a:solidFill>
                <a:latin typeface="Arial"/>
                <a:cs typeface="Arial"/>
              </a:rPr>
              <a:t>Some </a:t>
            </a:r>
            <a:r>
              <a:rPr lang="ja-JP" altLang="en-GB" sz="3200" dirty="0" smtClean="0">
                <a:solidFill>
                  <a:srgbClr val="4D4D4D"/>
                </a:solidFill>
                <a:latin typeface="Arial"/>
                <a:cs typeface="Arial"/>
              </a:rPr>
              <a:t>‘</a:t>
            </a:r>
            <a:r>
              <a:rPr lang="en-GB" sz="3200" dirty="0" smtClean="0">
                <a:solidFill>
                  <a:srgbClr val="4D4D4D"/>
                </a:solidFill>
                <a:latin typeface="Arial"/>
                <a:cs typeface="Arial"/>
              </a:rPr>
              <a:t>change models</a:t>
            </a:r>
            <a:r>
              <a:rPr lang="ja-JP" altLang="en-GB" sz="3200" dirty="0" smtClean="0">
                <a:solidFill>
                  <a:srgbClr val="4D4D4D"/>
                </a:solidFill>
                <a:latin typeface="Arial"/>
                <a:cs typeface="Arial"/>
              </a:rPr>
              <a:t>’</a:t>
            </a:r>
            <a:endParaRPr lang="en-GB" sz="3200" dirty="0" smtClean="0">
              <a:solidFill>
                <a:srgbClr val="4D4D4D"/>
              </a:solidFill>
              <a:latin typeface="Arial"/>
              <a:cs typeface="Arial"/>
            </a:endParaRPr>
          </a:p>
        </p:txBody>
      </p:sp>
      <p:pic>
        <p:nvPicPr>
          <p:cNvPr id="27" name="Picture 2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477000" y="4648200"/>
            <a:ext cx="2481917" cy="1130300"/>
          </a:xfrm>
          <a:prstGeom prst="rect">
            <a:avLst/>
          </a:prstGeom>
        </p:spPr>
      </p:pic>
      <p:pic>
        <p:nvPicPr>
          <p:cNvPr id="2" name="Picture 1"/>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239000" y="914400"/>
            <a:ext cx="1676400" cy="2125436"/>
          </a:xfrm>
          <a:prstGeom prst="rect">
            <a:avLst/>
          </a:prstGeom>
        </p:spPr>
      </p:pic>
      <p:sp>
        <p:nvSpPr>
          <p:cNvPr id="29" name="Text Box 17"/>
          <p:cNvSpPr txBox="1">
            <a:spLocks noChangeArrowheads="1"/>
          </p:cNvSpPr>
          <p:nvPr/>
        </p:nvSpPr>
        <p:spPr bwMode="auto">
          <a:xfrm>
            <a:off x="6248400" y="1600200"/>
            <a:ext cx="914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smtClean="0">
                <a:cs typeface="+mn-cs"/>
              </a:rPr>
              <a:t>NHS Change Model</a:t>
            </a:r>
            <a:endParaRPr lang="en-GB" sz="1600" i="1" dirty="0">
              <a:cs typeface="+mn-cs"/>
            </a:endParaRPr>
          </a:p>
        </p:txBody>
      </p:sp>
      <p:pic>
        <p:nvPicPr>
          <p:cNvPr id="4" name="Picture 3" descr="Screen Shot 2014-02-23 at 21.33.38.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239000" y="3276600"/>
            <a:ext cx="1295400" cy="1206500"/>
          </a:xfrm>
          <a:prstGeom prst="rect">
            <a:avLst/>
          </a:prstGeom>
        </p:spPr>
      </p:pic>
      <p:sp>
        <p:nvSpPr>
          <p:cNvPr id="31" name="Text Box 17"/>
          <p:cNvSpPr txBox="1">
            <a:spLocks noChangeArrowheads="1"/>
          </p:cNvSpPr>
          <p:nvPr/>
        </p:nvSpPr>
        <p:spPr bwMode="auto">
          <a:xfrm>
            <a:off x="5867400" y="3581400"/>
            <a:ext cx="1371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GB" sz="1600" dirty="0" smtClean="0">
                <a:cs typeface="+mn-cs"/>
              </a:rPr>
              <a:t>Johnson:</a:t>
            </a:r>
            <a:endParaRPr lang="en-GB" sz="1600" dirty="0">
              <a:cs typeface="+mn-cs"/>
            </a:endParaRPr>
          </a:p>
          <a:p>
            <a:pPr algn="r">
              <a:defRPr/>
            </a:pPr>
            <a:r>
              <a:rPr lang="en-GB" sz="1600" i="1" dirty="0">
                <a:cs typeface="+mn-cs"/>
              </a:rPr>
              <a:t>p</a:t>
            </a:r>
            <a:r>
              <a:rPr lang="en-GB" sz="1600" i="1" dirty="0" smtClean="0">
                <a:cs typeface="+mn-cs"/>
              </a:rPr>
              <a:t>olarity management </a:t>
            </a:r>
            <a:endParaRPr lang="en-GB" sz="1600" i="1" dirty="0">
              <a:cs typeface="+mn-cs"/>
            </a:endParaRPr>
          </a:p>
        </p:txBody>
      </p:sp>
    </p:spTree>
    <p:extLst>
      <p:ext uri="{BB962C8B-B14F-4D97-AF65-F5344CB8AC3E}">
        <p14:creationId xmlns:p14="http://schemas.microsoft.com/office/powerpoint/2010/main" val="218158214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981200" y="22098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087584747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05600" y="2209800"/>
            <a:ext cx="1295400" cy="19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15579853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76400" y="2819400"/>
            <a:ext cx="1458774"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18578834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2438400"/>
            <a:ext cx="15549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descr="006051712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381000"/>
            <a:ext cx="126206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descr="http://images-eu.amazon.com/images/P/0743222091.01.LZZZZZZZ.jpg"/>
          <p:cNvPicPr>
            <a:picLocks noChangeAspect="1" noChangeArrowheads="1"/>
          </p:cNvPicPr>
          <p:nvPr/>
        </p:nvPicPr>
        <p:blipFill>
          <a:blip r:embed="rId7" r:link="rId8" cstate="email">
            <a:extLst>
              <a:ext uri="{28A0092B-C50C-407E-A947-70E740481C1C}">
                <a14:useLocalDpi xmlns:a14="http://schemas.microsoft.com/office/drawing/2010/main"/>
              </a:ext>
            </a:extLst>
          </a:blip>
          <a:srcRect/>
          <a:stretch>
            <a:fillRect/>
          </a:stretch>
        </p:blipFill>
        <p:spPr bwMode="auto">
          <a:xfrm>
            <a:off x="1752600" y="533400"/>
            <a:ext cx="13096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4" descr="http://images-eu.amazon.com/images/P/0349113467.02.LZZZZZZZ.jpg"/>
          <p:cNvPicPr>
            <a:picLocks noChangeAspect="1" noChangeArrowheads="1"/>
          </p:cNvPicPr>
          <p:nvPr/>
        </p:nvPicPr>
        <p:blipFill>
          <a:blip r:embed="rId9" r:link="rId10" cstate="email">
            <a:extLst>
              <a:ext uri="{28A0092B-C50C-407E-A947-70E740481C1C}">
                <a14:useLocalDpi xmlns:a14="http://schemas.microsoft.com/office/drawing/2010/main"/>
              </a:ext>
            </a:extLst>
          </a:blip>
          <a:srcRect/>
          <a:stretch>
            <a:fillRect/>
          </a:stretch>
        </p:blipFill>
        <p:spPr bwMode="auto">
          <a:xfrm>
            <a:off x="4800600" y="195262"/>
            <a:ext cx="1220788" cy="1938338"/>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477000" y="76200"/>
            <a:ext cx="1284666" cy="1905000"/>
          </a:xfrm>
          <a:prstGeom prst="rect">
            <a:avLst/>
          </a:prstGeom>
        </p:spPr>
      </p:pic>
      <p:pic>
        <p:nvPicPr>
          <p:cNvPr id="2" name="Picture 1" descr="Screen Shot 2014-02-23 at 21.44.52.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52800" y="2590800"/>
            <a:ext cx="1313527" cy="1981200"/>
          </a:xfrm>
          <a:prstGeom prst="rect">
            <a:avLst/>
          </a:prstGeom>
        </p:spPr>
      </p:pic>
      <p:pic>
        <p:nvPicPr>
          <p:cNvPr id="3" name="Picture 2" descr="Screen Shot 2014-02-23 at 21.48.25.png"/>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949894" y="4495800"/>
            <a:ext cx="2136706" cy="2133600"/>
          </a:xfrm>
          <a:prstGeom prst="rect">
            <a:avLst/>
          </a:prstGeom>
        </p:spPr>
      </p:pic>
      <p:pic>
        <p:nvPicPr>
          <p:cNvPr id="20" name="Picture 19"/>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276601" y="4747507"/>
            <a:ext cx="1295400" cy="2034293"/>
          </a:xfrm>
          <a:prstGeom prst="rect">
            <a:avLst/>
          </a:prstGeom>
        </p:spPr>
      </p:pic>
    </p:spTree>
    <p:extLst>
      <p:ext uri="{BB962C8B-B14F-4D97-AF65-F5344CB8AC3E}">
        <p14:creationId xmlns:p14="http://schemas.microsoft.com/office/powerpoint/2010/main" val="1092882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76200"/>
            <a:ext cx="8229600" cy="533400"/>
          </a:xfrm>
        </p:spPr>
        <p:txBody>
          <a:bodyPr anchor="t"/>
          <a:lstStyle/>
          <a:p>
            <a:pPr>
              <a:defRPr/>
            </a:pPr>
            <a:r>
              <a:rPr lang="en-GB" sz="2800" dirty="0" smtClean="0">
                <a:solidFill>
                  <a:schemeClr val="accent2"/>
                </a:solidFill>
                <a:latin typeface="Arial"/>
                <a:cs typeface="Arial"/>
              </a:rPr>
              <a:t>References &amp; signposting</a:t>
            </a:r>
          </a:p>
        </p:txBody>
      </p:sp>
      <p:sp>
        <p:nvSpPr>
          <p:cNvPr id="5" name="Rectangle 3"/>
          <p:cNvSpPr txBox="1">
            <a:spLocks noChangeArrowheads="1"/>
          </p:cNvSpPr>
          <p:nvPr/>
        </p:nvSpPr>
        <p:spPr bwMode="auto">
          <a:xfrm>
            <a:off x="1295400" y="685800"/>
            <a:ext cx="7467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buFontTx/>
              <a:buNone/>
              <a:defRPr/>
            </a:pPr>
            <a:r>
              <a:rPr lang="en-GB" sz="1400" b="1" dirty="0"/>
              <a:t>North East Leadership Academy: </a:t>
            </a:r>
            <a:r>
              <a:rPr lang="en-GB" sz="1400" dirty="0">
                <a:hlinkClick r:id="rId3"/>
              </a:rPr>
              <a:t>http://www.nelacademy.nhs.uk</a:t>
            </a:r>
            <a:endParaRPr lang="en-GB" sz="1400" dirty="0"/>
          </a:p>
          <a:p>
            <a:pPr>
              <a:lnSpc>
                <a:spcPct val="80000"/>
              </a:lnSpc>
              <a:buFontTx/>
              <a:buNone/>
              <a:defRPr/>
            </a:pPr>
            <a:endParaRPr lang="en-GB" sz="1400" b="1" dirty="0" smtClean="0"/>
          </a:p>
          <a:p>
            <a:pPr>
              <a:lnSpc>
                <a:spcPct val="80000"/>
              </a:lnSpc>
              <a:buFontTx/>
              <a:buNone/>
              <a:defRPr/>
            </a:pPr>
            <a:r>
              <a:rPr lang="en-GB" sz="1400" dirty="0" smtClean="0"/>
              <a:t>Watch out for other NELA workshops on subjects related to ‘change management’, e.g. ‘Leading Complex Change’, ‘Polarity Management’, ‘Tipping Point Workshop’, ‘Innovation and Creativity’, ‘Facilitation Skills’.  </a:t>
            </a:r>
          </a:p>
          <a:p>
            <a:pPr>
              <a:lnSpc>
                <a:spcPct val="80000"/>
              </a:lnSpc>
              <a:buFontTx/>
              <a:buNone/>
              <a:defRPr/>
            </a:pPr>
            <a:endParaRPr lang="en-GB" sz="1400" b="1" dirty="0"/>
          </a:p>
          <a:p>
            <a:pPr>
              <a:lnSpc>
                <a:spcPct val="80000"/>
              </a:lnSpc>
              <a:buFontTx/>
              <a:buNone/>
              <a:defRPr/>
            </a:pPr>
            <a:r>
              <a:rPr lang="en-GB" sz="1400" b="1" dirty="0" smtClean="0"/>
              <a:t>The </a:t>
            </a:r>
            <a:r>
              <a:rPr lang="en-GB" sz="1400" b="1" dirty="0"/>
              <a:t>NHS Change Model</a:t>
            </a:r>
            <a:r>
              <a:rPr lang="en-GB" sz="1400" dirty="0"/>
              <a:t>: </a:t>
            </a:r>
            <a:r>
              <a:rPr lang="en-GB" sz="1400" dirty="0">
                <a:hlinkClick r:id="rId4"/>
              </a:rPr>
              <a:t>http://www.changemodel.nhs.uk</a:t>
            </a:r>
            <a:r>
              <a:rPr lang="en-GB" sz="1400" dirty="0"/>
              <a:t> </a:t>
            </a:r>
          </a:p>
          <a:p>
            <a:pPr>
              <a:lnSpc>
                <a:spcPct val="80000"/>
              </a:lnSpc>
              <a:buFontTx/>
              <a:buNone/>
              <a:defRPr/>
            </a:pPr>
            <a:r>
              <a:rPr lang="en-GB" sz="1400" b="1" dirty="0"/>
              <a:t>School for Health &amp; Care Radicals:</a:t>
            </a:r>
          </a:p>
          <a:p>
            <a:pPr algn="r">
              <a:lnSpc>
                <a:spcPct val="80000"/>
              </a:lnSpc>
              <a:buFontTx/>
              <a:buNone/>
              <a:defRPr/>
            </a:pPr>
            <a:r>
              <a:rPr lang="en-GB" sz="1400" dirty="0"/>
              <a:t> </a:t>
            </a:r>
            <a:r>
              <a:rPr lang="en-GB" sz="1400" dirty="0">
                <a:hlinkClick r:id="rId5"/>
              </a:rPr>
              <a:t>https://changeday.nhs.uk/healthcareradicals</a:t>
            </a:r>
            <a:r>
              <a:rPr lang="en-GB" sz="1400" dirty="0"/>
              <a:t>  </a:t>
            </a:r>
          </a:p>
          <a:p>
            <a:pPr marL="0" indent="0">
              <a:lnSpc>
                <a:spcPct val="80000"/>
              </a:lnSpc>
              <a:buNone/>
              <a:defRPr/>
            </a:pPr>
            <a:endParaRPr lang="en-GB" sz="1400" b="1" dirty="0" smtClean="0">
              <a:latin typeface="Arial"/>
              <a:cs typeface="Arial"/>
            </a:endParaRPr>
          </a:p>
          <a:p>
            <a:pPr marL="0" indent="0">
              <a:lnSpc>
                <a:spcPct val="80000"/>
              </a:lnSpc>
              <a:buNone/>
              <a:defRPr/>
            </a:pPr>
            <a:r>
              <a:rPr lang="en-GB" sz="1400" b="1" dirty="0" smtClean="0">
                <a:solidFill>
                  <a:srgbClr val="5B4295"/>
                </a:solidFill>
                <a:latin typeface="Arial"/>
                <a:cs typeface="Arial"/>
              </a:rPr>
              <a:t>Bridges, W. </a:t>
            </a:r>
            <a:r>
              <a:rPr lang="en-GB" sz="1400" dirty="0" smtClean="0">
                <a:solidFill>
                  <a:srgbClr val="5B4295"/>
                </a:solidFill>
                <a:latin typeface="Arial"/>
                <a:cs typeface="Arial"/>
              </a:rPr>
              <a:t>(2003). </a:t>
            </a:r>
            <a:r>
              <a:rPr lang="en-GB" sz="1400" i="1" dirty="0" smtClean="0">
                <a:solidFill>
                  <a:srgbClr val="5B4295"/>
                </a:solidFill>
                <a:latin typeface="Arial"/>
                <a:cs typeface="Arial"/>
              </a:rPr>
              <a:t>Managing Transitions: Making the Most of Change</a:t>
            </a:r>
            <a:r>
              <a:rPr lang="en-GB" sz="1400" dirty="0" smtClean="0">
                <a:solidFill>
                  <a:srgbClr val="5B4295"/>
                </a:solidFill>
                <a:latin typeface="Arial"/>
                <a:cs typeface="Arial"/>
              </a:rPr>
              <a:t>. 2</a:t>
            </a:r>
            <a:r>
              <a:rPr lang="en-GB" sz="1400" baseline="30000" dirty="0" smtClean="0">
                <a:solidFill>
                  <a:srgbClr val="5B4295"/>
                </a:solidFill>
                <a:latin typeface="Arial"/>
                <a:cs typeface="Arial"/>
              </a:rPr>
              <a:t>nd</a:t>
            </a:r>
            <a:r>
              <a:rPr lang="en-GB" sz="1400" dirty="0" smtClean="0">
                <a:solidFill>
                  <a:srgbClr val="5B4295"/>
                </a:solidFill>
                <a:latin typeface="Arial"/>
                <a:cs typeface="Arial"/>
              </a:rPr>
              <a:t> edition. London: Nicholas </a:t>
            </a:r>
            <a:r>
              <a:rPr lang="en-GB" sz="1400" dirty="0" err="1" smtClean="0">
                <a:solidFill>
                  <a:srgbClr val="5B4295"/>
                </a:solidFill>
                <a:latin typeface="Arial"/>
                <a:cs typeface="Arial"/>
              </a:rPr>
              <a:t>Brealey</a:t>
            </a:r>
            <a:r>
              <a:rPr lang="en-GB" sz="1400" dirty="0" smtClean="0">
                <a:solidFill>
                  <a:srgbClr val="5B4295"/>
                </a:solidFill>
                <a:latin typeface="Arial"/>
                <a:cs typeface="Arial"/>
              </a:rPr>
              <a:t> Publishing</a:t>
            </a:r>
          </a:p>
          <a:p>
            <a:pPr marL="0" indent="0">
              <a:lnSpc>
                <a:spcPct val="80000"/>
              </a:lnSpc>
              <a:buNone/>
              <a:defRPr/>
            </a:pPr>
            <a:r>
              <a:rPr lang="en-GB" sz="1400" b="1" dirty="0" smtClean="0">
                <a:solidFill>
                  <a:srgbClr val="5B4295"/>
                </a:solidFill>
                <a:latin typeface="Arial"/>
                <a:cs typeface="Arial"/>
              </a:rPr>
              <a:t>Cheung-Judge, M. &amp; </a:t>
            </a:r>
            <a:r>
              <a:rPr lang="en-GB" sz="1400" b="1" dirty="0" err="1" smtClean="0">
                <a:solidFill>
                  <a:srgbClr val="5B4295"/>
                </a:solidFill>
                <a:latin typeface="Arial"/>
                <a:cs typeface="Arial"/>
              </a:rPr>
              <a:t>Holbeche</a:t>
            </a:r>
            <a:r>
              <a:rPr lang="en-GB" sz="1400" b="1" dirty="0" smtClean="0">
                <a:solidFill>
                  <a:srgbClr val="5B4295"/>
                </a:solidFill>
                <a:latin typeface="Arial"/>
                <a:cs typeface="Arial"/>
              </a:rPr>
              <a:t>, L</a:t>
            </a:r>
            <a:r>
              <a:rPr lang="en-GB" sz="1400" dirty="0" smtClean="0">
                <a:solidFill>
                  <a:srgbClr val="5B4295"/>
                </a:solidFill>
                <a:latin typeface="Arial"/>
                <a:cs typeface="Arial"/>
              </a:rPr>
              <a:t>. (2011). </a:t>
            </a:r>
            <a:r>
              <a:rPr lang="en-GB" sz="1400" i="1" dirty="0" smtClean="0">
                <a:solidFill>
                  <a:srgbClr val="5B4295"/>
                </a:solidFill>
                <a:latin typeface="Arial"/>
                <a:cs typeface="Arial"/>
              </a:rPr>
              <a:t>Organization Development: A practitioner’s guide for OD and HR.</a:t>
            </a:r>
            <a:r>
              <a:rPr lang="en-GB" sz="1400" dirty="0" smtClean="0">
                <a:solidFill>
                  <a:srgbClr val="5B4295"/>
                </a:solidFill>
                <a:latin typeface="Arial"/>
                <a:cs typeface="Arial"/>
              </a:rPr>
              <a:t> London: </a:t>
            </a:r>
            <a:r>
              <a:rPr lang="en-GB" sz="1400" dirty="0" err="1">
                <a:solidFill>
                  <a:srgbClr val="5B4295"/>
                </a:solidFill>
                <a:latin typeface="Arial"/>
                <a:cs typeface="Arial"/>
              </a:rPr>
              <a:t>K</a:t>
            </a:r>
            <a:r>
              <a:rPr lang="en-GB" sz="1400" dirty="0" err="1" smtClean="0">
                <a:solidFill>
                  <a:srgbClr val="5B4295"/>
                </a:solidFill>
                <a:latin typeface="Arial"/>
                <a:cs typeface="Arial"/>
              </a:rPr>
              <a:t>ogan</a:t>
            </a:r>
            <a:r>
              <a:rPr lang="en-GB" sz="1400" dirty="0" smtClean="0">
                <a:solidFill>
                  <a:srgbClr val="5B4295"/>
                </a:solidFill>
                <a:latin typeface="Arial"/>
                <a:cs typeface="Arial"/>
              </a:rPr>
              <a:t> Page</a:t>
            </a:r>
          </a:p>
          <a:p>
            <a:pPr marL="0" indent="0">
              <a:lnSpc>
                <a:spcPct val="80000"/>
              </a:lnSpc>
              <a:buNone/>
              <a:defRPr/>
            </a:pPr>
            <a:r>
              <a:rPr lang="en-GB" sz="1400" b="1" dirty="0" err="1" smtClean="0">
                <a:solidFill>
                  <a:srgbClr val="5B4295"/>
                </a:solidFill>
                <a:latin typeface="Arial"/>
                <a:cs typeface="Arial"/>
              </a:rPr>
              <a:t>Gladwell</a:t>
            </a:r>
            <a:r>
              <a:rPr lang="en-GB" sz="1400" b="1" dirty="0" smtClean="0">
                <a:solidFill>
                  <a:srgbClr val="5B4295"/>
                </a:solidFill>
                <a:latin typeface="Arial"/>
                <a:cs typeface="Arial"/>
              </a:rPr>
              <a:t> M.</a:t>
            </a:r>
            <a:r>
              <a:rPr lang="en-GB" sz="1400" dirty="0" smtClean="0">
                <a:solidFill>
                  <a:srgbClr val="5B4295"/>
                </a:solidFill>
                <a:latin typeface="Arial"/>
                <a:cs typeface="Arial"/>
              </a:rPr>
              <a:t> (2001). </a:t>
            </a:r>
            <a:r>
              <a:rPr lang="en-GB" sz="1400" i="1" dirty="0" smtClean="0">
                <a:solidFill>
                  <a:srgbClr val="5B4295"/>
                </a:solidFill>
                <a:latin typeface="Arial"/>
                <a:cs typeface="Arial"/>
              </a:rPr>
              <a:t>The Tipping Point: How little things make a big difference</a:t>
            </a:r>
            <a:r>
              <a:rPr lang="en-GB" sz="1400" dirty="0" smtClean="0">
                <a:solidFill>
                  <a:srgbClr val="5B4295"/>
                </a:solidFill>
                <a:latin typeface="Arial"/>
                <a:cs typeface="Arial"/>
              </a:rPr>
              <a:t>. London: Abacus</a:t>
            </a:r>
          </a:p>
          <a:p>
            <a:pPr marL="0" indent="0">
              <a:lnSpc>
                <a:spcPct val="80000"/>
              </a:lnSpc>
              <a:buNone/>
              <a:defRPr/>
            </a:pPr>
            <a:r>
              <a:rPr lang="en-GB" sz="1400" b="1" dirty="0" smtClean="0">
                <a:solidFill>
                  <a:srgbClr val="5B4295"/>
                </a:solidFill>
                <a:latin typeface="Arial"/>
                <a:cs typeface="Arial"/>
              </a:rPr>
              <a:t>Johnson, B. </a:t>
            </a:r>
            <a:r>
              <a:rPr lang="en-GB" sz="1400" dirty="0" smtClean="0">
                <a:solidFill>
                  <a:srgbClr val="5B4295"/>
                </a:solidFill>
                <a:latin typeface="Arial"/>
                <a:cs typeface="Arial"/>
              </a:rPr>
              <a:t>(1992). </a:t>
            </a:r>
            <a:r>
              <a:rPr lang="en-GB" sz="1400" i="1" dirty="0" smtClean="0">
                <a:solidFill>
                  <a:srgbClr val="5B4295"/>
                </a:solidFill>
                <a:latin typeface="Arial"/>
                <a:cs typeface="Arial"/>
              </a:rPr>
              <a:t>Polarity Management: Identifying and Managing Unsolvable Problems</a:t>
            </a:r>
            <a:r>
              <a:rPr lang="en-GB" sz="1400" dirty="0" smtClean="0">
                <a:solidFill>
                  <a:srgbClr val="5B4295"/>
                </a:solidFill>
                <a:latin typeface="Arial"/>
                <a:cs typeface="Arial"/>
              </a:rPr>
              <a:t>. Amherst, MA: HRD Press</a:t>
            </a:r>
          </a:p>
          <a:p>
            <a:pPr marL="0" indent="0">
              <a:lnSpc>
                <a:spcPct val="80000"/>
              </a:lnSpc>
              <a:buNone/>
              <a:defRPr/>
            </a:pPr>
            <a:r>
              <a:rPr lang="en-GB" sz="1400" b="1" dirty="0" err="1" smtClean="0">
                <a:solidFill>
                  <a:srgbClr val="5B4295"/>
                </a:solidFill>
                <a:latin typeface="Arial"/>
                <a:cs typeface="Arial"/>
              </a:rPr>
              <a:t>Kotter</a:t>
            </a:r>
            <a:r>
              <a:rPr lang="en-GB" sz="1400" b="1" dirty="0" smtClean="0">
                <a:solidFill>
                  <a:srgbClr val="5B4295"/>
                </a:solidFill>
                <a:latin typeface="Arial"/>
                <a:cs typeface="Arial"/>
              </a:rPr>
              <a:t>, J.P. </a:t>
            </a:r>
            <a:r>
              <a:rPr lang="en-GB" sz="1400" dirty="0" smtClean="0">
                <a:solidFill>
                  <a:srgbClr val="5B4295"/>
                </a:solidFill>
                <a:latin typeface="Arial"/>
                <a:cs typeface="Arial"/>
              </a:rPr>
              <a:t>(1996). </a:t>
            </a:r>
            <a:r>
              <a:rPr lang="en-GB" sz="1400" i="1" dirty="0" smtClean="0">
                <a:solidFill>
                  <a:srgbClr val="5B4295"/>
                </a:solidFill>
                <a:latin typeface="Arial"/>
                <a:cs typeface="Arial"/>
              </a:rPr>
              <a:t>Leading Change</a:t>
            </a:r>
            <a:r>
              <a:rPr lang="en-GB" sz="1400" dirty="0" smtClean="0">
                <a:solidFill>
                  <a:srgbClr val="5B4295"/>
                </a:solidFill>
                <a:latin typeface="Arial"/>
                <a:cs typeface="Arial"/>
              </a:rPr>
              <a:t>. Boston, MA: Harvard </a:t>
            </a:r>
            <a:r>
              <a:rPr lang="en-GB" sz="1400" dirty="0" err="1" smtClean="0">
                <a:solidFill>
                  <a:srgbClr val="5B4295"/>
                </a:solidFill>
                <a:latin typeface="Arial"/>
                <a:cs typeface="Arial"/>
              </a:rPr>
              <a:t>Busines</a:t>
            </a:r>
            <a:r>
              <a:rPr lang="en-GB" sz="1400" dirty="0" smtClean="0">
                <a:solidFill>
                  <a:srgbClr val="5B4295"/>
                </a:solidFill>
                <a:latin typeface="Arial"/>
                <a:cs typeface="Arial"/>
              </a:rPr>
              <a:t> School Press.</a:t>
            </a:r>
          </a:p>
          <a:p>
            <a:pPr marL="0" indent="0">
              <a:lnSpc>
                <a:spcPct val="80000"/>
              </a:lnSpc>
              <a:buNone/>
              <a:defRPr/>
            </a:pPr>
            <a:r>
              <a:rPr lang="en-US" sz="1400" b="1" dirty="0" err="1">
                <a:solidFill>
                  <a:srgbClr val="5B4295"/>
                </a:solidFill>
              </a:rPr>
              <a:t>Lewin</a:t>
            </a:r>
            <a:r>
              <a:rPr lang="en-US" sz="1400" b="1" dirty="0">
                <a:solidFill>
                  <a:srgbClr val="5B4295"/>
                </a:solidFill>
              </a:rPr>
              <a:t>, K. </a:t>
            </a:r>
            <a:r>
              <a:rPr lang="en-US" sz="1400" dirty="0">
                <a:solidFill>
                  <a:srgbClr val="5B4295"/>
                </a:solidFill>
              </a:rPr>
              <a:t>(1951) </a:t>
            </a:r>
            <a:r>
              <a:rPr lang="en-US" sz="1400" i="1" dirty="0">
                <a:solidFill>
                  <a:srgbClr val="5B4295"/>
                </a:solidFill>
              </a:rPr>
              <a:t>Field theory in social science: selected theoretical papers</a:t>
            </a:r>
            <a:r>
              <a:rPr lang="en-US" sz="1400" dirty="0">
                <a:solidFill>
                  <a:srgbClr val="5B4295"/>
                </a:solidFill>
              </a:rPr>
              <a:t>. D. Cartwright (ed.), New York, Harper &amp; Row.</a:t>
            </a:r>
            <a:endParaRPr lang="en-GB" sz="1400" u="sng" dirty="0">
              <a:solidFill>
                <a:srgbClr val="5B4295"/>
              </a:solidFill>
            </a:endParaRPr>
          </a:p>
          <a:p>
            <a:pPr marL="0" indent="0">
              <a:lnSpc>
                <a:spcPct val="80000"/>
              </a:lnSpc>
              <a:buNone/>
              <a:defRPr/>
            </a:pPr>
            <a:r>
              <a:rPr lang="en-GB" sz="1400" b="1" dirty="0" smtClean="0">
                <a:solidFill>
                  <a:srgbClr val="5B4295"/>
                </a:solidFill>
                <a:latin typeface="Arial"/>
                <a:cs typeface="Arial"/>
              </a:rPr>
              <a:t>Merrill, D.W. &amp; Reid, R.H. </a:t>
            </a:r>
            <a:r>
              <a:rPr lang="en-GB" sz="1400" dirty="0" smtClean="0">
                <a:solidFill>
                  <a:srgbClr val="5B4295"/>
                </a:solidFill>
                <a:latin typeface="Arial"/>
                <a:cs typeface="Arial"/>
              </a:rPr>
              <a:t>(1999). </a:t>
            </a:r>
            <a:r>
              <a:rPr lang="en-GB" sz="1400" i="1" dirty="0" smtClean="0">
                <a:solidFill>
                  <a:srgbClr val="5B4295"/>
                </a:solidFill>
                <a:latin typeface="Arial"/>
                <a:cs typeface="Arial"/>
              </a:rPr>
              <a:t>Personal Styles and Effective Performance</a:t>
            </a:r>
            <a:r>
              <a:rPr lang="en-GB" sz="1400" dirty="0" smtClean="0">
                <a:solidFill>
                  <a:srgbClr val="5B4295"/>
                </a:solidFill>
                <a:latin typeface="Arial"/>
                <a:cs typeface="Arial"/>
              </a:rPr>
              <a:t>.   Boca Raton, FL: CRC Press</a:t>
            </a:r>
          </a:p>
          <a:p>
            <a:pPr marL="0" indent="0">
              <a:lnSpc>
                <a:spcPct val="80000"/>
              </a:lnSpc>
              <a:buNone/>
              <a:defRPr/>
            </a:pPr>
            <a:r>
              <a:rPr lang="en-GB" sz="1400" b="1" dirty="0" err="1" smtClean="0">
                <a:solidFill>
                  <a:srgbClr val="5B4295"/>
                </a:solidFill>
                <a:latin typeface="Arial"/>
                <a:cs typeface="Arial"/>
              </a:rPr>
              <a:t>Piderit</a:t>
            </a:r>
            <a:r>
              <a:rPr lang="en-GB" sz="1400" b="1" dirty="0" smtClean="0">
                <a:solidFill>
                  <a:srgbClr val="5B4295"/>
                </a:solidFill>
                <a:latin typeface="Arial"/>
                <a:cs typeface="Arial"/>
              </a:rPr>
              <a:t> A.K. (2000).</a:t>
            </a:r>
            <a:r>
              <a:rPr lang="en-GB" sz="1400" dirty="0" smtClean="0">
                <a:solidFill>
                  <a:srgbClr val="5B4295"/>
                </a:solidFill>
                <a:latin typeface="Arial"/>
                <a:cs typeface="Arial"/>
              </a:rPr>
              <a:t> Rethinking resistance and recognizing ambivalence ; a multidimensional view of attitudes towards an organizational change</a:t>
            </a:r>
            <a:r>
              <a:rPr lang="en-GB" sz="1400" i="1" dirty="0" smtClean="0">
                <a:solidFill>
                  <a:srgbClr val="5B4295"/>
                </a:solidFill>
                <a:latin typeface="Arial"/>
                <a:cs typeface="Arial"/>
              </a:rPr>
              <a:t>, Academy of Management Review</a:t>
            </a:r>
            <a:r>
              <a:rPr lang="en-GB" sz="1400" dirty="0" smtClean="0">
                <a:solidFill>
                  <a:srgbClr val="5B4295"/>
                </a:solidFill>
                <a:latin typeface="Arial"/>
                <a:cs typeface="Arial"/>
              </a:rPr>
              <a:t>, </a:t>
            </a:r>
            <a:r>
              <a:rPr lang="en-GB" sz="1400" u="sng" dirty="0" err="1" smtClean="0">
                <a:solidFill>
                  <a:srgbClr val="5B4295"/>
                </a:solidFill>
                <a:latin typeface="Arial"/>
                <a:cs typeface="Arial"/>
              </a:rPr>
              <a:t>www.findarticles.com</a:t>
            </a:r>
            <a:endParaRPr lang="en-GB" sz="1400" u="sng" dirty="0" smtClean="0">
              <a:solidFill>
                <a:srgbClr val="5B4295"/>
              </a:solidFill>
              <a:latin typeface="Arial"/>
              <a:cs typeface="Arial"/>
            </a:endParaRPr>
          </a:p>
          <a:p>
            <a:pPr marL="0" indent="0">
              <a:lnSpc>
                <a:spcPct val="80000"/>
              </a:lnSpc>
              <a:buNone/>
              <a:defRPr/>
            </a:pPr>
            <a:r>
              <a:rPr lang="en-GB" sz="1400" b="1" dirty="0" smtClean="0">
                <a:solidFill>
                  <a:srgbClr val="5B4295"/>
                </a:solidFill>
                <a:latin typeface="Arial"/>
                <a:cs typeface="Arial"/>
              </a:rPr>
              <a:t>Rogers, E. M. </a:t>
            </a:r>
            <a:r>
              <a:rPr lang="en-GB" sz="1400" dirty="0" smtClean="0">
                <a:solidFill>
                  <a:srgbClr val="5B4295"/>
                </a:solidFill>
                <a:latin typeface="Arial"/>
                <a:cs typeface="Arial"/>
              </a:rPr>
              <a:t>(2003). </a:t>
            </a:r>
            <a:r>
              <a:rPr lang="en-GB" sz="1400" i="1" dirty="0" smtClean="0">
                <a:solidFill>
                  <a:srgbClr val="5B4295"/>
                </a:solidFill>
                <a:latin typeface="Arial"/>
                <a:cs typeface="Arial"/>
              </a:rPr>
              <a:t>Diffusion of Innovations.</a:t>
            </a:r>
            <a:r>
              <a:rPr lang="en-GB" sz="1400" dirty="0" smtClean="0">
                <a:solidFill>
                  <a:srgbClr val="5B4295"/>
                </a:solidFill>
                <a:latin typeface="Arial"/>
                <a:cs typeface="Arial"/>
              </a:rPr>
              <a:t> </a:t>
            </a:r>
          </a:p>
          <a:p>
            <a:pPr marL="0" indent="0">
              <a:lnSpc>
                <a:spcPct val="80000"/>
              </a:lnSpc>
              <a:buNone/>
              <a:defRPr/>
            </a:pPr>
            <a:r>
              <a:rPr lang="en-GB" sz="1400" b="1" dirty="0" smtClean="0">
                <a:solidFill>
                  <a:srgbClr val="5B4295"/>
                </a:solidFill>
                <a:latin typeface="Arial"/>
                <a:cs typeface="Arial"/>
              </a:rPr>
              <a:t>Shapiro, A. </a:t>
            </a:r>
            <a:r>
              <a:rPr lang="en-GB" sz="1400" dirty="0" smtClean="0">
                <a:solidFill>
                  <a:srgbClr val="5B4295"/>
                </a:solidFill>
                <a:latin typeface="Arial"/>
                <a:cs typeface="Arial"/>
              </a:rPr>
              <a:t>(2010). </a:t>
            </a:r>
            <a:r>
              <a:rPr lang="en-GB" sz="1400" i="1" dirty="0" smtClean="0">
                <a:solidFill>
                  <a:srgbClr val="5B4295"/>
                </a:solidFill>
                <a:latin typeface="Arial"/>
                <a:cs typeface="Arial"/>
              </a:rPr>
              <a:t>Creating Contagious Commitment: Applying the Tipping Point to Organizational Change (2</a:t>
            </a:r>
            <a:r>
              <a:rPr lang="en-GB" sz="1400" i="1" baseline="30000" dirty="0" smtClean="0">
                <a:solidFill>
                  <a:srgbClr val="5B4295"/>
                </a:solidFill>
                <a:latin typeface="Arial"/>
                <a:cs typeface="Arial"/>
              </a:rPr>
              <a:t>nd</a:t>
            </a:r>
            <a:r>
              <a:rPr lang="en-GB" sz="1400" i="1" dirty="0" smtClean="0">
                <a:solidFill>
                  <a:srgbClr val="5B4295"/>
                </a:solidFill>
                <a:latin typeface="Arial"/>
                <a:cs typeface="Arial"/>
              </a:rPr>
              <a:t> edition)</a:t>
            </a:r>
            <a:r>
              <a:rPr lang="en-GB" sz="1400" dirty="0" smtClean="0">
                <a:solidFill>
                  <a:srgbClr val="5B4295"/>
                </a:solidFill>
                <a:latin typeface="Arial"/>
                <a:cs typeface="Arial"/>
              </a:rPr>
              <a:t>. Hillsborough, NC: Strategy Perspective</a:t>
            </a:r>
          </a:p>
          <a:p>
            <a:pPr>
              <a:lnSpc>
                <a:spcPct val="80000"/>
              </a:lnSpc>
              <a:buFontTx/>
              <a:buNone/>
              <a:defRPr/>
            </a:pPr>
            <a:endParaRPr lang="en-GB" sz="1600" dirty="0" smtClean="0">
              <a:latin typeface="Arial"/>
              <a:cs typeface="Arial"/>
            </a:endParaRPr>
          </a:p>
          <a:p>
            <a:pPr>
              <a:lnSpc>
                <a:spcPct val="80000"/>
              </a:lnSpc>
              <a:buFontTx/>
              <a:buNone/>
              <a:defRPr/>
            </a:pPr>
            <a:endParaRPr lang="en-GB" sz="1600" dirty="0" smtClean="0"/>
          </a:p>
          <a:p>
            <a:pPr>
              <a:lnSpc>
                <a:spcPct val="80000"/>
              </a:lnSpc>
              <a:buFontTx/>
              <a:buNone/>
              <a:defRPr/>
            </a:pPr>
            <a:endParaRPr lang="en-GB" sz="1600" dirty="0" smtClean="0">
              <a:latin typeface="Arial"/>
              <a:cs typeface="Arial"/>
            </a:endParaRPr>
          </a:p>
          <a:p>
            <a:pPr>
              <a:lnSpc>
                <a:spcPct val="80000"/>
              </a:lnSpc>
              <a:defRPr/>
            </a:pPr>
            <a:endParaRPr lang="en-GB" sz="1600" dirty="0" smtClean="0"/>
          </a:p>
          <a:p>
            <a:pPr>
              <a:lnSpc>
                <a:spcPct val="80000"/>
              </a:lnSpc>
              <a:buFontTx/>
              <a:buNone/>
              <a:defRPr/>
            </a:pPr>
            <a:endParaRPr lang="en-GB" sz="1600" dirty="0" smtClean="0"/>
          </a:p>
          <a:p>
            <a:pPr>
              <a:lnSpc>
                <a:spcPct val="80000"/>
              </a:lnSpc>
              <a:defRPr/>
            </a:pPr>
            <a:endParaRPr lang="en-GB" sz="1600" dirty="0" smtClean="0"/>
          </a:p>
        </p:txBody>
      </p:sp>
    </p:spTree>
    <p:extLst>
      <p:ext uri="{BB962C8B-B14F-4D97-AF65-F5344CB8AC3E}">
        <p14:creationId xmlns:p14="http://schemas.microsoft.com/office/powerpoint/2010/main" val="37603639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0">
          <a:blip r:embed="rId2" cstate="email">
            <a:alphaModFix amt="0"/>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dirty="0">
                <a:solidFill>
                  <a:schemeClr val="accent2"/>
                </a:solidFill>
                <a:latin typeface="Comic Sans MS" charset="0"/>
              </a:rPr>
              <a:t>Communication is key</a:t>
            </a:r>
          </a:p>
        </p:txBody>
      </p:sp>
      <p:sp>
        <p:nvSpPr>
          <p:cNvPr id="902147" name="AutoShape 3">
            <a:hlinkClick r:id="" action="ppaction://noaction" highlightClick="1">
              <a:snd r:embed="rId3" name="APPLAUSE.WAV"/>
            </a:hlinkClick>
          </p:cNvPr>
          <p:cNvSpPr>
            <a:spLocks noChangeArrowheads="1"/>
          </p:cNvSpPr>
          <p:nvPr/>
        </p:nvSpPr>
        <p:spPr bwMode="auto">
          <a:xfrm>
            <a:off x="1143000" y="2590800"/>
            <a:ext cx="1042988" cy="1981200"/>
          </a:xfrm>
          <a:prstGeom prst="actionButtonSound">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48" name="AutoShape 4"/>
          <p:cNvSpPr>
            <a:spLocks noChangeArrowheads="1"/>
          </p:cNvSpPr>
          <p:nvPr/>
        </p:nvSpPr>
        <p:spPr bwMode="auto">
          <a:xfrm rot="-2232796">
            <a:off x="2065338" y="2159000"/>
            <a:ext cx="2393950" cy="211138"/>
          </a:xfrm>
          <a:prstGeom prst="notchedRightArrow">
            <a:avLst>
              <a:gd name="adj1" fmla="val 50000"/>
              <a:gd name="adj2" fmla="val 283458"/>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49" name="AutoShape 5"/>
          <p:cNvSpPr>
            <a:spLocks noChangeArrowheads="1"/>
          </p:cNvSpPr>
          <p:nvPr/>
        </p:nvSpPr>
        <p:spPr bwMode="auto">
          <a:xfrm rot="-859363">
            <a:off x="2505075" y="2970213"/>
            <a:ext cx="1446213" cy="188912"/>
          </a:xfrm>
          <a:prstGeom prst="notchedRightArrow">
            <a:avLst>
              <a:gd name="adj1" fmla="val 50000"/>
              <a:gd name="adj2" fmla="val 191387"/>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0" name="AutoShape 6"/>
          <p:cNvSpPr>
            <a:spLocks noChangeArrowheads="1"/>
          </p:cNvSpPr>
          <p:nvPr/>
        </p:nvSpPr>
        <p:spPr bwMode="auto">
          <a:xfrm>
            <a:off x="2514600" y="3505200"/>
            <a:ext cx="1905000" cy="152400"/>
          </a:xfrm>
          <a:prstGeom prst="notchedRightArrow">
            <a:avLst>
              <a:gd name="adj1" fmla="val 50000"/>
              <a:gd name="adj2" fmla="val 312500"/>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1" name="AutoShape 7"/>
          <p:cNvSpPr>
            <a:spLocks noChangeArrowheads="1"/>
          </p:cNvSpPr>
          <p:nvPr/>
        </p:nvSpPr>
        <p:spPr bwMode="auto">
          <a:xfrm rot="1015650">
            <a:off x="2343150" y="4159250"/>
            <a:ext cx="2743200" cy="152400"/>
          </a:xfrm>
          <a:prstGeom prst="notchedRightArrow">
            <a:avLst>
              <a:gd name="adj1" fmla="val 50000"/>
              <a:gd name="adj2" fmla="val 450000"/>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2" name="AutoShape 8"/>
          <p:cNvSpPr>
            <a:spLocks noChangeArrowheads="1"/>
          </p:cNvSpPr>
          <p:nvPr/>
        </p:nvSpPr>
        <p:spPr bwMode="auto">
          <a:xfrm rot="1401334">
            <a:off x="2225675" y="4479925"/>
            <a:ext cx="1370013" cy="136525"/>
          </a:xfrm>
          <a:prstGeom prst="notchedRightArrow">
            <a:avLst>
              <a:gd name="adj1" fmla="val 50000"/>
              <a:gd name="adj2" fmla="val 250872"/>
            </a:avLst>
          </a:prstGeom>
          <a:solidFill>
            <a:srgbClr val="00FF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3" name="AutoShape 9"/>
          <p:cNvSpPr>
            <a:spLocks noChangeArrowheads="1"/>
          </p:cNvSpPr>
          <p:nvPr/>
        </p:nvSpPr>
        <p:spPr bwMode="auto">
          <a:xfrm rot="5376127">
            <a:off x="1333500" y="3086100"/>
            <a:ext cx="3581400" cy="914400"/>
          </a:xfrm>
          <a:prstGeom prst="doubleWave">
            <a:avLst>
              <a:gd name="adj1" fmla="val 6500"/>
              <a:gd name="adj2" fmla="val 0"/>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r>
              <a:rPr lang="en-GB">
                <a:cs typeface="Times New Roman" charset="0"/>
              </a:rPr>
              <a:t>N O I S E </a:t>
            </a:r>
          </a:p>
        </p:txBody>
      </p:sp>
      <p:sp>
        <p:nvSpPr>
          <p:cNvPr id="902154" name="AutoShape 10"/>
          <p:cNvSpPr>
            <a:spLocks noChangeArrowheads="1"/>
          </p:cNvSpPr>
          <p:nvPr/>
        </p:nvSpPr>
        <p:spPr bwMode="auto">
          <a:xfrm>
            <a:off x="5105400" y="4724400"/>
            <a:ext cx="762000" cy="762000"/>
          </a:xfrm>
          <a:prstGeom prst="smileyFace">
            <a:avLst>
              <a:gd name="adj" fmla="val -4653"/>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6" name="AutoShape 12"/>
          <p:cNvSpPr>
            <a:spLocks noChangeArrowheads="1"/>
          </p:cNvSpPr>
          <p:nvPr/>
        </p:nvSpPr>
        <p:spPr bwMode="auto">
          <a:xfrm>
            <a:off x="7467600" y="41910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7" name="AutoShape 13"/>
          <p:cNvSpPr>
            <a:spLocks noChangeArrowheads="1"/>
          </p:cNvSpPr>
          <p:nvPr/>
        </p:nvSpPr>
        <p:spPr bwMode="auto">
          <a:xfrm>
            <a:off x="5486400" y="19050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8" name="AutoShape 14"/>
          <p:cNvSpPr>
            <a:spLocks noChangeArrowheads="1"/>
          </p:cNvSpPr>
          <p:nvPr/>
        </p:nvSpPr>
        <p:spPr bwMode="auto">
          <a:xfrm>
            <a:off x="5638800" y="57150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59" name="AutoShape 15"/>
          <p:cNvSpPr>
            <a:spLocks noChangeArrowheads="1"/>
          </p:cNvSpPr>
          <p:nvPr/>
        </p:nvSpPr>
        <p:spPr bwMode="auto">
          <a:xfrm>
            <a:off x="4572000" y="37338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0" name="AutoShape 16"/>
          <p:cNvSpPr>
            <a:spLocks noChangeArrowheads="1"/>
          </p:cNvSpPr>
          <p:nvPr/>
        </p:nvSpPr>
        <p:spPr bwMode="auto">
          <a:xfrm>
            <a:off x="6629400" y="1905000"/>
            <a:ext cx="838200" cy="762000"/>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1" name="AutoShape 17"/>
          <p:cNvSpPr>
            <a:spLocks noChangeArrowheads="1"/>
          </p:cNvSpPr>
          <p:nvPr/>
        </p:nvSpPr>
        <p:spPr bwMode="auto">
          <a:xfrm>
            <a:off x="4572000" y="2819400"/>
            <a:ext cx="838200" cy="762000"/>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2" name="AutoShape 18"/>
          <p:cNvSpPr>
            <a:spLocks noChangeArrowheads="1"/>
          </p:cNvSpPr>
          <p:nvPr/>
        </p:nvSpPr>
        <p:spPr bwMode="auto">
          <a:xfrm>
            <a:off x="4495800" y="5715000"/>
            <a:ext cx="838200" cy="762000"/>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3" name="AutoShape 19"/>
          <p:cNvSpPr>
            <a:spLocks noChangeArrowheads="1"/>
          </p:cNvSpPr>
          <p:nvPr/>
        </p:nvSpPr>
        <p:spPr bwMode="auto">
          <a:xfrm>
            <a:off x="7620000" y="5029200"/>
            <a:ext cx="838200" cy="762000"/>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4" name="AutoShape 20"/>
          <p:cNvSpPr>
            <a:spLocks noChangeArrowheads="1"/>
          </p:cNvSpPr>
          <p:nvPr/>
        </p:nvSpPr>
        <p:spPr bwMode="auto">
          <a:xfrm>
            <a:off x="8077200" y="3581400"/>
            <a:ext cx="762000" cy="762000"/>
          </a:xfrm>
          <a:prstGeom prst="smileyFace">
            <a:avLst>
              <a:gd name="adj" fmla="val -4653"/>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5" name="AutoShape 21"/>
          <p:cNvSpPr>
            <a:spLocks noChangeArrowheads="1"/>
          </p:cNvSpPr>
          <p:nvPr/>
        </p:nvSpPr>
        <p:spPr bwMode="auto">
          <a:xfrm>
            <a:off x="5715000" y="3810000"/>
            <a:ext cx="762000" cy="762000"/>
          </a:xfrm>
          <a:prstGeom prst="smileyFace">
            <a:avLst>
              <a:gd name="adj" fmla="val -4653"/>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6" name="AutoShape 22"/>
          <p:cNvSpPr>
            <a:spLocks noChangeArrowheads="1"/>
          </p:cNvSpPr>
          <p:nvPr/>
        </p:nvSpPr>
        <p:spPr bwMode="auto">
          <a:xfrm>
            <a:off x="6858000" y="5867400"/>
            <a:ext cx="762000" cy="762000"/>
          </a:xfrm>
          <a:prstGeom prst="smileyFace">
            <a:avLst>
              <a:gd name="adj" fmla="val -4653"/>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7" name="AutoShape 23"/>
          <p:cNvSpPr>
            <a:spLocks noChangeArrowheads="1"/>
          </p:cNvSpPr>
          <p:nvPr/>
        </p:nvSpPr>
        <p:spPr bwMode="auto">
          <a:xfrm>
            <a:off x="7848600" y="2286000"/>
            <a:ext cx="762000" cy="762000"/>
          </a:xfrm>
          <a:prstGeom prst="smileyFace">
            <a:avLst>
              <a:gd name="adj" fmla="val 208"/>
            </a:avLst>
          </a:prstGeom>
          <a:solidFill>
            <a:srgbClr val="CCFFCC"/>
          </a:solidFill>
          <a:ln w="25400">
            <a:solidFill>
              <a:srgbClr val="FF0000"/>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8" name="AutoShape 24"/>
          <p:cNvSpPr>
            <a:spLocks noChangeArrowheads="1"/>
          </p:cNvSpPr>
          <p:nvPr/>
        </p:nvSpPr>
        <p:spPr bwMode="auto">
          <a:xfrm>
            <a:off x="5867400" y="27432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69" name="AutoShape 25"/>
          <p:cNvSpPr>
            <a:spLocks noChangeArrowheads="1"/>
          </p:cNvSpPr>
          <p:nvPr/>
        </p:nvSpPr>
        <p:spPr bwMode="auto">
          <a:xfrm>
            <a:off x="8077200" y="12954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0" name="AutoShape 26"/>
          <p:cNvSpPr>
            <a:spLocks noChangeArrowheads="1"/>
          </p:cNvSpPr>
          <p:nvPr/>
        </p:nvSpPr>
        <p:spPr bwMode="auto">
          <a:xfrm>
            <a:off x="6858000" y="27432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1" name="AutoShape 27"/>
          <p:cNvSpPr>
            <a:spLocks noChangeArrowheads="1"/>
          </p:cNvSpPr>
          <p:nvPr/>
        </p:nvSpPr>
        <p:spPr bwMode="auto">
          <a:xfrm>
            <a:off x="7848600" y="58674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2" name="AutoShape 28"/>
          <p:cNvSpPr>
            <a:spLocks noChangeArrowheads="1"/>
          </p:cNvSpPr>
          <p:nvPr/>
        </p:nvSpPr>
        <p:spPr bwMode="auto">
          <a:xfrm>
            <a:off x="4267200" y="1905000"/>
            <a:ext cx="762000" cy="762000"/>
          </a:xfrm>
          <a:prstGeom prst="smileyFace">
            <a:avLst>
              <a:gd name="adj" fmla="val 208"/>
            </a:avLst>
          </a:prstGeom>
          <a:solidFill>
            <a:srgbClr val="CCFFCC"/>
          </a:solidFill>
          <a:ln w="25400">
            <a:solidFill>
              <a:srgbClr val="FF0000"/>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3" name="AutoShape 29"/>
          <p:cNvSpPr>
            <a:spLocks noChangeArrowheads="1"/>
          </p:cNvSpPr>
          <p:nvPr/>
        </p:nvSpPr>
        <p:spPr bwMode="auto">
          <a:xfrm>
            <a:off x="6629400" y="3657600"/>
            <a:ext cx="762000" cy="762000"/>
          </a:xfrm>
          <a:prstGeom prst="smileyFace">
            <a:avLst>
              <a:gd name="adj" fmla="val -4653"/>
            </a:avLst>
          </a:prstGeom>
          <a:solidFill>
            <a:srgbClr val="CCFFCC"/>
          </a:solidFill>
          <a:ln w="25400">
            <a:solidFill>
              <a:srgbClr val="FF0000"/>
            </a:solidFill>
            <a:prstDash val="sysDot"/>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4" name="AutoShape 30"/>
          <p:cNvSpPr>
            <a:spLocks noChangeArrowheads="1"/>
          </p:cNvSpPr>
          <p:nvPr/>
        </p:nvSpPr>
        <p:spPr bwMode="auto">
          <a:xfrm>
            <a:off x="6324600" y="4724400"/>
            <a:ext cx="762000" cy="762000"/>
          </a:xfrm>
          <a:prstGeom prst="smileyFace">
            <a:avLst>
              <a:gd name="adj" fmla="val 208"/>
            </a:avLst>
          </a:prstGeom>
          <a:solidFill>
            <a:srgbClr val="CCFFCC"/>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02175" name="AutoShape 31"/>
          <p:cNvSpPr>
            <a:spLocks noChangeArrowheads="1"/>
          </p:cNvSpPr>
          <p:nvPr/>
        </p:nvSpPr>
        <p:spPr bwMode="auto">
          <a:xfrm>
            <a:off x="82550" y="3044825"/>
            <a:ext cx="960438" cy="1031875"/>
          </a:xfrm>
          <a:prstGeom prst="smileyFace">
            <a:avLst>
              <a:gd name="adj" fmla="val 465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GB" sz="900" dirty="0">
              <a:solidFill>
                <a:schemeClr val="bg1"/>
              </a:solidFill>
              <a:cs typeface="Times New Roman" charset="0"/>
            </a:endParaRPr>
          </a:p>
        </p:txBody>
      </p:sp>
      <p:sp>
        <p:nvSpPr>
          <p:cNvPr id="2" name="TextBox 1"/>
          <p:cNvSpPr txBox="1"/>
          <p:nvPr/>
        </p:nvSpPr>
        <p:spPr>
          <a:xfrm>
            <a:off x="0" y="4114800"/>
            <a:ext cx="1219200" cy="646331"/>
          </a:xfrm>
          <a:prstGeom prst="rect">
            <a:avLst/>
          </a:prstGeom>
          <a:noFill/>
        </p:spPr>
        <p:txBody>
          <a:bodyPr wrap="square" rtlCol="0">
            <a:spAutoFit/>
          </a:bodyPr>
          <a:lstStyle/>
          <a:p>
            <a:pPr algn="ctr"/>
            <a:r>
              <a:rPr lang="en-US" i="1" dirty="0" smtClean="0">
                <a:solidFill>
                  <a:schemeClr val="tx1">
                    <a:lumMod val="65000"/>
                    <a:lumOff val="35000"/>
                  </a:schemeClr>
                </a:solidFill>
              </a:rPr>
              <a:t>Change sponsor</a:t>
            </a:r>
            <a:endParaRPr lang="en-US" i="1" dirty="0">
              <a:solidFill>
                <a:schemeClr val="tx1">
                  <a:lumMod val="65000"/>
                  <a:lumOff val="35000"/>
                </a:schemeClr>
              </a:solidFill>
            </a:endParaRPr>
          </a:p>
        </p:txBody>
      </p:sp>
      <p:sp>
        <p:nvSpPr>
          <p:cNvPr id="32" name="TextBox 31"/>
          <p:cNvSpPr txBox="1"/>
          <p:nvPr/>
        </p:nvSpPr>
        <p:spPr>
          <a:xfrm>
            <a:off x="4495800" y="1295400"/>
            <a:ext cx="1219200" cy="646331"/>
          </a:xfrm>
          <a:prstGeom prst="rect">
            <a:avLst/>
          </a:prstGeom>
          <a:noFill/>
        </p:spPr>
        <p:txBody>
          <a:bodyPr wrap="square" rtlCol="0">
            <a:spAutoFit/>
          </a:bodyPr>
          <a:lstStyle/>
          <a:p>
            <a:pPr algn="ctr"/>
            <a:r>
              <a:rPr lang="en-US" i="1" dirty="0" smtClean="0">
                <a:solidFill>
                  <a:schemeClr val="tx1">
                    <a:lumMod val="65000"/>
                    <a:lumOff val="35000"/>
                  </a:schemeClr>
                </a:solidFill>
              </a:rPr>
              <a:t>Opinion leader</a:t>
            </a:r>
            <a:endParaRPr lang="en-US" i="1"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1676400" y="914400"/>
            <a:ext cx="7086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lgn="l">
              <a:defRPr/>
            </a:pPr>
            <a:r>
              <a:rPr lang="en-GB" sz="2800" dirty="0" smtClean="0">
                <a:solidFill>
                  <a:srgbClr val="4D4D4D"/>
                </a:solidFill>
                <a:latin typeface="Arial"/>
                <a:cs typeface="Arial"/>
              </a:rPr>
              <a:t>Please find someone you don’t know and talk to them for the next few minutes:</a:t>
            </a:r>
            <a:br>
              <a:rPr lang="en-GB" sz="2800" dirty="0" smtClean="0">
                <a:solidFill>
                  <a:srgbClr val="4D4D4D"/>
                </a:solidFill>
                <a:latin typeface="Arial"/>
                <a:cs typeface="Arial"/>
              </a:rPr>
            </a:br>
            <a:r>
              <a:rPr lang="en-GB" sz="2800" dirty="0">
                <a:solidFill>
                  <a:srgbClr val="4D4D4D"/>
                </a:solidFill>
                <a:latin typeface="Arial"/>
                <a:cs typeface="Arial"/>
              </a:rPr>
              <a:t/>
            </a:r>
            <a:br>
              <a:rPr lang="en-GB" sz="2800" dirty="0">
                <a:solidFill>
                  <a:srgbClr val="4D4D4D"/>
                </a:solidFill>
                <a:latin typeface="Arial"/>
                <a:cs typeface="Arial"/>
              </a:rPr>
            </a:br>
            <a:r>
              <a:rPr lang="en-GB" sz="2400" dirty="0" smtClean="0">
                <a:solidFill>
                  <a:srgbClr val="3C8C93"/>
                </a:solidFill>
                <a:latin typeface="Arial"/>
                <a:cs typeface="Arial"/>
              </a:rPr>
              <a:t>1. Introduce yourselves!</a:t>
            </a:r>
            <a:br>
              <a:rPr lang="en-GB" sz="2400" dirty="0" smtClean="0">
                <a:solidFill>
                  <a:srgbClr val="3C8C93"/>
                </a:solidFill>
                <a:latin typeface="Arial"/>
                <a:cs typeface="Arial"/>
              </a:rPr>
            </a:br>
            <a:r>
              <a:rPr lang="en-GB" sz="2400" dirty="0" smtClean="0">
                <a:solidFill>
                  <a:srgbClr val="3C8C93"/>
                </a:solidFill>
                <a:latin typeface="Arial"/>
                <a:cs typeface="Arial"/>
              </a:rPr>
              <a:t/>
            </a:r>
            <a:br>
              <a:rPr lang="en-GB" sz="2400" dirty="0" smtClean="0">
                <a:solidFill>
                  <a:srgbClr val="3C8C93"/>
                </a:solidFill>
                <a:latin typeface="Arial"/>
                <a:cs typeface="Arial"/>
              </a:rPr>
            </a:br>
            <a:r>
              <a:rPr lang="en-GB" sz="2400" dirty="0" smtClean="0">
                <a:solidFill>
                  <a:srgbClr val="4D4D4D"/>
                </a:solidFill>
                <a:latin typeface="Arial"/>
                <a:cs typeface="Arial"/>
              </a:rPr>
              <a:t>2. </a:t>
            </a:r>
            <a:r>
              <a:rPr lang="en-GB" sz="2400" dirty="0" smtClean="0">
                <a:solidFill>
                  <a:srgbClr val="5B4295"/>
                </a:solidFill>
                <a:latin typeface="Arial"/>
                <a:cs typeface="Arial"/>
              </a:rPr>
              <a:t>Take it in turns (2 minutes each) to talk describe something you’re enthusiastic about, and explain why you’re so enthusiastic about it.</a:t>
            </a:r>
            <a:br>
              <a:rPr lang="en-GB" sz="2400" dirty="0" smtClean="0">
                <a:solidFill>
                  <a:srgbClr val="5B4295"/>
                </a:solidFill>
                <a:latin typeface="Arial"/>
                <a:cs typeface="Arial"/>
              </a:rPr>
            </a:br>
            <a:r>
              <a:rPr lang="en-GB" sz="2400" dirty="0" smtClean="0">
                <a:solidFill>
                  <a:srgbClr val="5B4295"/>
                </a:solidFill>
                <a:latin typeface="Arial"/>
                <a:cs typeface="Arial"/>
              </a:rPr>
              <a:t/>
            </a:r>
            <a:br>
              <a:rPr lang="en-GB" sz="2400" dirty="0" smtClean="0">
                <a:solidFill>
                  <a:srgbClr val="5B4295"/>
                </a:solidFill>
                <a:latin typeface="Arial"/>
                <a:cs typeface="Arial"/>
              </a:rPr>
            </a:br>
            <a:r>
              <a:rPr lang="en-GB" sz="2000" i="1" dirty="0" smtClean="0">
                <a:solidFill>
                  <a:srgbClr val="4D4D4D"/>
                </a:solidFill>
                <a:latin typeface="Arial"/>
                <a:cs typeface="Arial"/>
              </a:rPr>
              <a:t>This could be anything – a hobby/leisure activity, something you’ve done once and wish you could do again, the best meal you’ve ever had, the best decision you’ve ever made, a great piece of technology, best holiday, your great job….</a:t>
            </a:r>
            <a:endParaRPr lang="en-GB" sz="2000" i="1" dirty="0">
              <a:solidFill>
                <a:srgbClr val="4D4D4D"/>
              </a:solidFill>
              <a:latin typeface="Arial"/>
              <a:cs typeface="Arial"/>
            </a:endParaRPr>
          </a:p>
        </p:txBody>
      </p:sp>
    </p:spTree>
    <p:extLst>
      <p:ext uri="{BB962C8B-B14F-4D97-AF65-F5344CB8AC3E}">
        <p14:creationId xmlns:p14="http://schemas.microsoft.com/office/powerpoint/2010/main" val="346855412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2312987" y="1984375"/>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bwMode="auto">
          <a:xfrm>
            <a:off x="323850" y="204788"/>
            <a:ext cx="8820150" cy="633412"/>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3200" smtClean="0">
                <a:solidFill>
                  <a:srgbClr val="404040"/>
                </a:solidFill>
                <a:latin typeface="Arial"/>
                <a:cs typeface="Arial"/>
              </a:rPr>
              <a:t>How do ideas and practices spread?</a:t>
            </a:r>
            <a:endParaRPr lang="en-GB" sz="3200" dirty="0">
              <a:solidFill>
                <a:srgbClr val="404040"/>
              </a:solidFill>
              <a:latin typeface="Arial"/>
              <a:cs typeface="Arial"/>
            </a:endParaRPr>
          </a:p>
        </p:txBody>
      </p:sp>
      <p:pic>
        <p:nvPicPr>
          <p:cNvPr id="6" name="Picture 3" descr="MP00133_"/>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28800" y="1219200"/>
            <a:ext cx="5472112" cy="495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WordArt 4"/>
          <p:cNvSpPr>
            <a:spLocks noChangeArrowheads="1" noChangeShapeType="1" noTextEdit="1"/>
          </p:cNvSpPr>
          <p:nvPr/>
        </p:nvSpPr>
        <p:spPr bwMode="auto">
          <a:xfrm>
            <a:off x="3413125" y="3178175"/>
            <a:ext cx="2505075" cy="571500"/>
          </a:xfrm>
          <a:prstGeom prst="rect">
            <a:avLst/>
          </a:prstGeom>
        </p:spPr>
        <p:txBody>
          <a:bodyPr wrap="none" fromWordArt="1">
            <a:prstTxWarp prst="textPlain">
              <a:avLst>
                <a:gd name="adj" fmla="val 50000"/>
              </a:avLst>
            </a:prstTxWarp>
          </a:bodyPr>
          <a:lstStyle/>
          <a:p>
            <a:r>
              <a:rPr lang="en-US" sz="3600" kern="10">
                <a:ln w="19050">
                  <a:solidFill>
                    <a:srgbClr val="99CCFF"/>
                  </a:solidFill>
                  <a:round/>
                  <a:headEnd/>
                  <a:tailEnd/>
                </a:ln>
                <a:solidFill>
                  <a:srgbClr val="FF0000"/>
                </a:solidFill>
                <a:effectLst>
                  <a:outerShdw blurRad="63500" dist="38099" dir="2700000" algn="ctr" rotWithShape="0">
                    <a:srgbClr val="990000">
                      <a:alpha val="74997"/>
                    </a:srgbClr>
                  </a:outerShdw>
                </a:effectLst>
                <a:latin typeface="Impact"/>
                <a:ea typeface="Impact"/>
                <a:cs typeface="Impact"/>
              </a:rPr>
              <a:t>'ideas/behaviours'</a:t>
            </a:r>
          </a:p>
        </p:txBody>
      </p:sp>
      <p:sp>
        <p:nvSpPr>
          <p:cNvPr id="8" name="AutoShape 5"/>
          <p:cNvSpPr>
            <a:spLocks noChangeArrowheads="1"/>
          </p:cNvSpPr>
          <p:nvPr/>
        </p:nvSpPr>
        <p:spPr bwMode="auto">
          <a:xfrm rot="6929906">
            <a:off x="3015456" y="4079082"/>
            <a:ext cx="865187"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 name="AutoShape 6"/>
          <p:cNvSpPr>
            <a:spLocks noChangeArrowheads="1"/>
          </p:cNvSpPr>
          <p:nvPr/>
        </p:nvSpPr>
        <p:spPr bwMode="auto">
          <a:xfrm rot="5223007">
            <a:off x="4167981" y="4150519"/>
            <a:ext cx="865188"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 name="AutoShape 7"/>
          <p:cNvSpPr>
            <a:spLocks noChangeArrowheads="1"/>
          </p:cNvSpPr>
          <p:nvPr/>
        </p:nvSpPr>
        <p:spPr bwMode="auto">
          <a:xfrm rot="3861617">
            <a:off x="5464968" y="4079082"/>
            <a:ext cx="865187"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 name="AutoShape 8"/>
          <p:cNvSpPr>
            <a:spLocks noChangeArrowheads="1"/>
          </p:cNvSpPr>
          <p:nvPr/>
        </p:nvSpPr>
        <p:spPr bwMode="auto">
          <a:xfrm rot="21110014">
            <a:off x="6005512" y="3322638"/>
            <a:ext cx="865188"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2" name="AutoShape 9"/>
          <p:cNvSpPr>
            <a:spLocks noChangeArrowheads="1"/>
          </p:cNvSpPr>
          <p:nvPr/>
        </p:nvSpPr>
        <p:spPr bwMode="auto">
          <a:xfrm rot="10498199">
            <a:off x="2476500" y="3394075"/>
            <a:ext cx="865187"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 name="AutoShape 10"/>
          <p:cNvSpPr>
            <a:spLocks noChangeArrowheads="1"/>
          </p:cNvSpPr>
          <p:nvPr/>
        </p:nvSpPr>
        <p:spPr bwMode="auto">
          <a:xfrm rot="16200000">
            <a:off x="4167981" y="2566194"/>
            <a:ext cx="865188"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4" name="AutoShape 11"/>
          <p:cNvSpPr>
            <a:spLocks noChangeArrowheads="1"/>
          </p:cNvSpPr>
          <p:nvPr/>
        </p:nvSpPr>
        <p:spPr bwMode="auto">
          <a:xfrm rot="18766618">
            <a:off x="5464968" y="2566194"/>
            <a:ext cx="865188"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5" name="AutoShape 12"/>
          <p:cNvSpPr>
            <a:spLocks noChangeArrowheads="1"/>
          </p:cNvSpPr>
          <p:nvPr/>
        </p:nvSpPr>
        <p:spPr bwMode="auto">
          <a:xfrm rot="14761989">
            <a:off x="3447256" y="2566194"/>
            <a:ext cx="865188" cy="215900"/>
          </a:xfrm>
          <a:prstGeom prst="notchedRightArrow">
            <a:avLst>
              <a:gd name="adj1" fmla="val 50000"/>
              <a:gd name="adj2" fmla="val 100184"/>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164833326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j029046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63713" y="1700213"/>
            <a:ext cx="5040312" cy="497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
          <p:cNvSpPr txBox="1">
            <a:spLocks noChangeArrowheads="1"/>
          </p:cNvSpPr>
          <p:nvPr/>
        </p:nvSpPr>
        <p:spPr bwMode="auto">
          <a:xfrm>
            <a:off x="228600" y="228600"/>
            <a:ext cx="8820150" cy="63341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3200" smtClean="0">
                <a:solidFill>
                  <a:srgbClr val="404040"/>
                </a:solidFill>
                <a:latin typeface="Arial"/>
                <a:cs typeface="Arial"/>
              </a:rPr>
              <a:t>How </a:t>
            </a:r>
            <a:r>
              <a:rPr lang="en-GB" sz="3200" u="sng" smtClean="0">
                <a:solidFill>
                  <a:srgbClr val="404040"/>
                </a:solidFill>
                <a:latin typeface="Arial"/>
                <a:cs typeface="Arial"/>
              </a:rPr>
              <a:t>are</a:t>
            </a:r>
            <a:r>
              <a:rPr lang="en-GB" sz="3200" smtClean="0">
                <a:solidFill>
                  <a:srgbClr val="404040"/>
                </a:solidFill>
                <a:latin typeface="Arial"/>
                <a:cs typeface="Arial"/>
              </a:rPr>
              <a:t> ideas and practices spread?</a:t>
            </a:r>
            <a:endParaRPr lang="en-GB" sz="3200" dirty="0">
              <a:solidFill>
                <a:srgbClr val="404040"/>
              </a:solidFill>
              <a:latin typeface="Arial"/>
              <a:cs typeface="Arial"/>
            </a:endParaRPr>
          </a:p>
        </p:txBody>
      </p:sp>
    </p:spTree>
    <p:extLst>
      <p:ext uri="{BB962C8B-B14F-4D97-AF65-F5344CB8AC3E}">
        <p14:creationId xmlns:p14="http://schemas.microsoft.com/office/powerpoint/2010/main" val="164833326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762000" y="228600"/>
            <a:ext cx="8229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sz="3600" dirty="0">
                <a:solidFill>
                  <a:srgbClr val="4D4D4D"/>
                </a:solidFill>
                <a:latin typeface="Arial"/>
                <a:cs typeface="Arial"/>
              </a:rPr>
              <a:t>Change as a social process</a:t>
            </a:r>
          </a:p>
        </p:txBody>
      </p:sp>
      <p:pic>
        <p:nvPicPr>
          <p:cNvPr id="6" name="Picture 3" descr="cultur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6800" y="1219200"/>
            <a:ext cx="8077200" cy="567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1619250" y="5661025"/>
            <a:ext cx="6985000" cy="82232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a:latin typeface="Arial"/>
                <a:cs typeface="Times New Roman" charset="0"/>
              </a:rPr>
              <a:t>“</a:t>
            </a:r>
            <a:r>
              <a:rPr lang="en-GB" b="1">
                <a:cs typeface="Times New Roman" charset="0"/>
              </a:rPr>
              <a:t>I don</a:t>
            </a:r>
            <a:r>
              <a:rPr lang="ja-JP" altLang="en-GB" b="1">
                <a:latin typeface="Arial"/>
                <a:cs typeface="Times New Roman" charset="0"/>
              </a:rPr>
              <a:t>’</a:t>
            </a:r>
            <a:r>
              <a:rPr lang="en-GB" b="1">
                <a:cs typeface="Times New Roman" charset="0"/>
              </a:rPr>
              <a:t>t know how it started either.  All I know is that it</a:t>
            </a:r>
            <a:r>
              <a:rPr lang="ja-JP" altLang="en-GB" b="1">
                <a:latin typeface="Arial"/>
                <a:cs typeface="Times New Roman" charset="0"/>
              </a:rPr>
              <a:t>’</a:t>
            </a:r>
            <a:r>
              <a:rPr lang="en-GB" b="1">
                <a:cs typeface="Times New Roman" charset="0"/>
              </a:rPr>
              <a:t>s part of our corporate culture</a:t>
            </a:r>
            <a:r>
              <a:rPr lang="ja-JP" altLang="en-GB" b="1">
                <a:latin typeface="Arial"/>
                <a:cs typeface="Times New Roman" charset="0"/>
              </a:rPr>
              <a:t>”</a:t>
            </a:r>
            <a:endParaRPr lang="en-GB" b="1">
              <a:cs typeface="Times New Roman" charset="0"/>
            </a:endParaRPr>
          </a:p>
        </p:txBody>
      </p:sp>
    </p:spTree>
    <p:extLst>
      <p:ext uri="{BB962C8B-B14F-4D97-AF65-F5344CB8AC3E}">
        <p14:creationId xmlns:p14="http://schemas.microsoft.com/office/powerpoint/2010/main" val="16483332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images-eu.amazon.com/images/P/0743222091.01.LZZZZZZZ.jpg"/>
          <p:cNvPicPr>
            <a:picLocks noChangeAspect="1" noChangeArrowheads="1"/>
          </p:cNvPicPr>
          <p:nvPr/>
        </p:nvPicPr>
        <p:blipFill>
          <a:blip r:embed="rId3" r:link="rId4" cstate="email">
            <a:extLst>
              <a:ext uri="{28A0092B-C50C-407E-A947-70E740481C1C}">
                <a14:useLocalDpi xmlns:a14="http://schemas.microsoft.com/office/drawing/2010/main"/>
              </a:ext>
            </a:extLst>
          </a:blip>
          <a:srcRect/>
          <a:stretch>
            <a:fillRect/>
          </a:stretch>
        </p:blipFill>
        <p:spPr bwMode="auto">
          <a:xfrm>
            <a:off x="1644650" y="3487738"/>
            <a:ext cx="19653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http://images-eu.amazon.com/images/P/0349113467.02.LZZZZZZZ.jpg"/>
          <p:cNvPicPr>
            <a:picLocks noChangeAspect="1" noChangeArrowheads="1"/>
          </p:cNvPicPr>
          <p:nvPr/>
        </p:nvPicPr>
        <p:blipFill>
          <a:blip r:embed="rId5" r:link="rId6" cstate="email">
            <a:extLst>
              <a:ext uri="{28A0092B-C50C-407E-A947-70E740481C1C}">
                <a14:useLocalDpi xmlns:a14="http://schemas.microsoft.com/office/drawing/2010/main"/>
              </a:ext>
            </a:extLst>
          </a:blip>
          <a:srcRect/>
          <a:stretch>
            <a:fillRect/>
          </a:stretch>
        </p:blipFill>
        <p:spPr bwMode="auto">
          <a:xfrm>
            <a:off x="4237038" y="2408238"/>
            <a:ext cx="1893887" cy="3009900"/>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29400" y="838200"/>
            <a:ext cx="1905000" cy="2824879"/>
          </a:xfrm>
          <a:prstGeom prst="rect">
            <a:avLst/>
          </a:prstGeom>
        </p:spPr>
      </p:pic>
    </p:spTree>
    <p:extLst>
      <p:ext uri="{BB962C8B-B14F-4D97-AF65-F5344CB8AC3E}">
        <p14:creationId xmlns:p14="http://schemas.microsoft.com/office/powerpoint/2010/main" val="164833326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990600" y="188913"/>
            <a:ext cx="7772400" cy="1143000"/>
          </a:xfrm>
        </p:spPr>
        <p:txBody>
          <a:bodyPr anchor="t"/>
          <a:lstStyle/>
          <a:p>
            <a:pPr>
              <a:defRPr/>
            </a:pPr>
            <a:r>
              <a:rPr lang="en-GB" sz="3600" dirty="0" smtClean="0">
                <a:solidFill>
                  <a:srgbClr val="4D4D4D"/>
                </a:solidFill>
              </a:rPr>
              <a:t>Group work: spreading good ideas</a:t>
            </a:r>
          </a:p>
        </p:txBody>
      </p:sp>
      <p:sp>
        <p:nvSpPr>
          <p:cNvPr id="6" name="Rectangle 3"/>
          <p:cNvSpPr txBox="1">
            <a:spLocks noChangeArrowheads="1"/>
          </p:cNvSpPr>
          <p:nvPr/>
        </p:nvSpPr>
        <p:spPr bwMode="auto">
          <a:xfrm>
            <a:off x="1600200" y="1268413"/>
            <a:ext cx="72390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dirty="0" smtClean="0">
                <a:solidFill>
                  <a:srgbClr val="000090"/>
                </a:solidFill>
              </a:rPr>
              <a:t>Sometimes good ideas (and good practices) seem to </a:t>
            </a:r>
            <a:r>
              <a:rPr lang="ja-JP" altLang="en-GB" dirty="0" smtClean="0">
                <a:solidFill>
                  <a:srgbClr val="000090"/>
                </a:solidFill>
                <a:latin typeface="Arial"/>
              </a:rPr>
              <a:t>‘</a:t>
            </a:r>
            <a:r>
              <a:rPr lang="en-GB" dirty="0" smtClean="0">
                <a:solidFill>
                  <a:srgbClr val="000090"/>
                </a:solidFill>
              </a:rPr>
              <a:t>spread</a:t>
            </a:r>
            <a:r>
              <a:rPr lang="ja-JP" altLang="en-GB" dirty="0" smtClean="0">
                <a:solidFill>
                  <a:srgbClr val="000090"/>
                </a:solidFill>
                <a:latin typeface="Arial"/>
              </a:rPr>
              <a:t>’</a:t>
            </a:r>
            <a:r>
              <a:rPr lang="en-GB" dirty="0" smtClean="0">
                <a:solidFill>
                  <a:srgbClr val="000090"/>
                </a:solidFill>
              </a:rPr>
              <a:t> quickly and effectively, other times they don</a:t>
            </a:r>
            <a:r>
              <a:rPr lang="ja-JP" altLang="en-GB" dirty="0" smtClean="0">
                <a:solidFill>
                  <a:srgbClr val="000090"/>
                </a:solidFill>
                <a:latin typeface="Arial"/>
              </a:rPr>
              <a:t>’</a:t>
            </a:r>
            <a:r>
              <a:rPr lang="en-GB" dirty="0" smtClean="0">
                <a:solidFill>
                  <a:srgbClr val="000090"/>
                </a:solidFill>
              </a:rPr>
              <a:t>t… </a:t>
            </a:r>
          </a:p>
          <a:p>
            <a:pPr>
              <a:defRPr/>
            </a:pPr>
            <a:r>
              <a:rPr lang="en-GB" dirty="0" smtClean="0">
                <a:solidFill>
                  <a:srgbClr val="5B4295"/>
                </a:solidFill>
              </a:rPr>
              <a:t>List the factors that you believe are important in determining how quickly and successfully </a:t>
            </a:r>
            <a:r>
              <a:rPr lang="ja-JP" altLang="en-GB" dirty="0" smtClean="0">
                <a:solidFill>
                  <a:srgbClr val="5B4295"/>
                </a:solidFill>
                <a:latin typeface="Arial"/>
              </a:rPr>
              <a:t>‘</a:t>
            </a:r>
            <a:r>
              <a:rPr lang="en-GB" dirty="0" smtClean="0">
                <a:solidFill>
                  <a:srgbClr val="5B4295"/>
                </a:solidFill>
              </a:rPr>
              <a:t>spread</a:t>
            </a:r>
            <a:r>
              <a:rPr lang="ja-JP" altLang="en-GB" dirty="0" smtClean="0">
                <a:solidFill>
                  <a:srgbClr val="5B4295"/>
                </a:solidFill>
                <a:latin typeface="Arial"/>
              </a:rPr>
              <a:t>’</a:t>
            </a:r>
            <a:r>
              <a:rPr lang="en-GB" dirty="0" smtClean="0">
                <a:solidFill>
                  <a:srgbClr val="5B4295"/>
                </a:solidFill>
              </a:rPr>
              <a:t> of a good idea will occur</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96200" y="5464175"/>
            <a:ext cx="1296988"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64833326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i_135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5000" y="5105400"/>
            <a:ext cx="3250361"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txBox="1">
            <a:spLocks noChangeArrowheads="1"/>
          </p:cNvSpPr>
          <p:nvPr/>
        </p:nvSpPr>
        <p:spPr bwMode="auto">
          <a:xfrm>
            <a:off x="228600" y="228600"/>
            <a:ext cx="8820150" cy="63341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defRPr/>
            </a:pPr>
            <a:r>
              <a:rPr lang="en-GB" sz="3200" dirty="0" smtClean="0">
                <a:solidFill>
                  <a:schemeClr val="tx1">
                    <a:lumMod val="75000"/>
                    <a:lumOff val="25000"/>
                  </a:schemeClr>
                </a:solidFill>
                <a:latin typeface="Arial"/>
                <a:cs typeface="Arial"/>
              </a:rPr>
              <a:t>Some examples of </a:t>
            </a:r>
            <a:r>
              <a:rPr lang="ja-JP" altLang="en-GB" sz="3200" dirty="0" smtClean="0">
                <a:solidFill>
                  <a:schemeClr val="tx1">
                    <a:lumMod val="75000"/>
                    <a:lumOff val="25000"/>
                  </a:schemeClr>
                </a:solidFill>
                <a:latin typeface="Arial"/>
                <a:cs typeface="Arial"/>
              </a:rPr>
              <a:t>‘</a:t>
            </a:r>
            <a:r>
              <a:rPr lang="en-GB" altLang="ja-JP" sz="3200" dirty="0" smtClean="0">
                <a:solidFill>
                  <a:schemeClr val="tx1">
                    <a:lumMod val="75000"/>
                    <a:lumOff val="25000"/>
                  </a:schemeClr>
                </a:solidFill>
                <a:latin typeface="Arial"/>
                <a:cs typeface="Arial"/>
              </a:rPr>
              <a:t>spread</a:t>
            </a:r>
            <a:r>
              <a:rPr lang="ja-JP" altLang="en-GB" sz="3200" dirty="0" smtClean="0">
                <a:solidFill>
                  <a:schemeClr val="tx1">
                    <a:lumMod val="75000"/>
                    <a:lumOff val="25000"/>
                  </a:schemeClr>
                </a:solidFill>
                <a:latin typeface="Arial"/>
                <a:cs typeface="Arial"/>
              </a:rPr>
              <a:t>’</a:t>
            </a:r>
            <a:endParaRPr lang="en-GB" sz="3200" dirty="0">
              <a:solidFill>
                <a:schemeClr val="tx1">
                  <a:lumMod val="75000"/>
                  <a:lumOff val="25000"/>
                </a:schemeClr>
              </a:solidFill>
              <a:latin typeface="Arial"/>
              <a:cs typeface="Arial"/>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71600" y="902135"/>
            <a:ext cx="2093160" cy="1917266"/>
          </a:xfrm>
          <a:prstGeom prst="rect">
            <a:avLst/>
          </a:prstGeom>
        </p:spPr>
      </p:pic>
      <p:pic>
        <p:nvPicPr>
          <p:cNvPr id="9" name="Picture 8"/>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114800" y="2438400"/>
            <a:ext cx="1353129" cy="2444071"/>
          </a:xfrm>
          <a:prstGeom prst="rect">
            <a:avLst/>
          </a:prstGeom>
        </p:spPr>
      </p:pic>
    </p:spTree>
    <p:extLst>
      <p:ext uri="{BB962C8B-B14F-4D97-AF65-F5344CB8AC3E}">
        <p14:creationId xmlns:p14="http://schemas.microsoft.com/office/powerpoint/2010/main" val="13003636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29000" y="1600200"/>
            <a:ext cx="3507402" cy="3212665"/>
          </a:xfrm>
          <a:prstGeom prst="rect">
            <a:avLst/>
          </a:prstGeom>
        </p:spPr>
      </p:pic>
    </p:spTree>
    <p:extLst>
      <p:ext uri="{BB962C8B-B14F-4D97-AF65-F5344CB8AC3E}">
        <p14:creationId xmlns:p14="http://schemas.microsoft.com/office/powerpoint/2010/main" val="1103206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1524000" y="990600"/>
            <a:ext cx="6571730" cy="5105400"/>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729757" y="0"/>
            <a:ext cx="1414243" cy="1295400"/>
          </a:xfrm>
          <a:prstGeom prst="rect">
            <a:avLst/>
          </a:prstGeom>
        </p:spPr>
      </p:pic>
      <p:sp>
        <p:nvSpPr>
          <p:cNvPr id="4" name="TextBox 3"/>
          <p:cNvSpPr txBox="1"/>
          <p:nvPr/>
        </p:nvSpPr>
        <p:spPr>
          <a:xfrm>
            <a:off x="3195170" y="6453768"/>
            <a:ext cx="5943600" cy="400110"/>
          </a:xfrm>
          <a:prstGeom prst="rect">
            <a:avLst/>
          </a:prstGeom>
          <a:noFill/>
        </p:spPr>
        <p:txBody>
          <a:bodyPr wrap="square" rtlCol="0">
            <a:spAutoFit/>
          </a:bodyPr>
          <a:lstStyle/>
          <a:p>
            <a:r>
              <a:rPr lang="en-US" sz="1000" dirty="0" smtClean="0">
                <a:solidFill>
                  <a:srgbClr val="404040"/>
                </a:solidFill>
                <a:latin typeface="Arial"/>
                <a:cs typeface="Arial"/>
              </a:rPr>
              <a:t>Sources: </a:t>
            </a:r>
            <a:r>
              <a:rPr lang="en-US" sz="1000" dirty="0">
                <a:solidFill>
                  <a:srgbClr val="404040"/>
                </a:solidFill>
                <a:latin typeface="Arial"/>
                <a:cs typeface="Arial"/>
              </a:rPr>
              <a:t>UK GSM networks - subscriber </a:t>
            </a:r>
            <a:r>
              <a:rPr lang="en-US" sz="1000" dirty="0" smtClean="0">
                <a:solidFill>
                  <a:srgbClr val="404040"/>
                </a:solidFill>
                <a:latin typeface="Arial"/>
                <a:cs typeface="Arial"/>
              </a:rPr>
              <a:t>data </a:t>
            </a:r>
            <a:r>
              <a:rPr lang="en-US" sz="1000" dirty="0">
                <a:solidFill>
                  <a:srgbClr val="404040"/>
                </a:solidFill>
                <a:latin typeface="Arial"/>
                <a:ea typeface="Lucida Grande"/>
                <a:cs typeface="Arial"/>
              </a:rPr>
              <a:t>http://www.prattfamily.demon.co.uk/mikep/subscrib2.</a:t>
            </a:r>
            <a:r>
              <a:rPr lang="en-US" sz="1000" dirty="0" smtClean="0">
                <a:solidFill>
                  <a:srgbClr val="404040"/>
                </a:solidFill>
                <a:latin typeface="Arial"/>
                <a:ea typeface="Lucida Grande"/>
                <a:cs typeface="Arial"/>
              </a:rPr>
              <a:t>htm</a:t>
            </a:r>
          </a:p>
          <a:p>
            <a:r>
              <a:rPr lang="en-US" sz="1000" b="1" dirty="0" smtClean="0">
                <a:solidFill>
                  <a:srgbClr val="404040"/>
                </a:solidFill>
                <a:latin typeface="Arial"/>
                <a:cs typeface="Arial"/>
              </a:rPr>
              <a:t> </a:t>
            </a:r>
            <a:r>
              <a:rPr lang="en-US" sz="1000" dirty="0" smtClean="0">
                <a:solidFill>
                  <a:srgbClr val="404040"/>
                </a:solidFill>
                <a:latin typeface="Arial"/>
                <a:cs typeface="Arial"/>
              </a:rPr>
              <a:t>              Mobile Operators Association http://</a:t>
            </a:r>
            <a:r>
              <a:rPr lang="en-US" sz="1000" dirty="0" err="1" smtClean="0">
                <a:solidFill>
                  <a:srgbClr val="404040"/>
                </a:solidFill>
                <a:latin typeface="Arial"/>
                <a:cs typeface="Arial"/>
              </a:rPr>
              <a:t>www.mobilemastinfo.com</a:t>
            </a:r>
            <a:r>
              <a:rPr lang="en-US" sz="1000" dirty="0" smtClean="0">
                <a:solidFill>
                  <a:srgbClr val="404040"/>
                </a:solidFill>
                <a:latin typeface="Arial"/>
                <a:cs typeface="Arial"/>
              </a:rPr>
              <a:t>/stats-and-facts/  </a:t>
            </a:r>
            <a:endParaRPr lang="en-US" sz="1000" dirty="0">
              <a:solidFill>
                <a:srgbClr val="404040"/>
              </a:solidFill>
              <a:latin typeface="Arial"/>
              <a:cs typeface="Arial"/>
            </a:endParaRPr>
          </a:p>
        </p:txBody>
      </p:sp>
    </p:spTree>
    <p:extLst>
      <p:ext uri="{BB962C8B-B14F-4D97-AF65-F5344CB8AC3E}">
        <p14:creationId xmlns:p14="http://schemas.microsoft.com/office/powerpoint/2010/main" val="1300363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a:xfrm>
            <a:off x="457200" y="76200"/>
            <a:ext cx="8229600" cy="639762"/>
          </a:xfrm>
        </p:spPr>
        <p:txBody>
          <a:bodyPr anchor="t"/>
          <a:lstStyle/>
          <a:p>
            <a:pPr>
              <a:defRPr/>
            </a:pPr>
            <a:r>
              <a:rPr lang="en-GB" sz="3600" dirty="0" smtClean="0">
                <a:solidFill>
                  <a:srgbClr val="4D4D4D"/>
                </a:solidFill>
                <a:latin typeface="Arial"/>
                <a:cs typeface="Arial"/>
              </a:rPr>
              <a:t>Learning outcomes</a:t>
            </a:r>
          </a:p>
        </p:txBody>
      </p:sp>
      <p:sp>
        <p:nvSpPr>
          <p:cNvPr id="517123" name="Rectangle 3"/>
          <p:cNvSpPr>
            <a:spLocks noGrp="1" noChangeArrowheads="1"/>
          </p:cNvSpPr>
          <p:nvPr>
            <p:ph type="body" idx="1"/>
          </p:nvPr>
        </p:nvSpPr>
        <p:spPr>
          <a:xfrm>
            <a:off x="1066800" y="1295400"/>
            <a:ext cx="7848600" cy="5105400"/>
          </a:xfrm>
        </p:spPr>
        <p:txBody>
          <a:bodyPr/>
          <a:lstStyle/>
          <a:p>
            <a:pPr>
              <a:lnSpc>
                <a:spcPct val="90000"/>
              </a:lnSpc>
              <a:defRPr/>
            </a:pPr>
            <a:r>
              <a:rPr lang="en-GB" sz="2400" dirty="0" smtClean="0">
                <a:solidFill>
                  <a:srgbClr val="00B2AC"/>
                </a:solidFill>
                <a:latin typeface="Arial"/>
                <a:cs typeface="Arial"/>
              </a:rPr>
              <a:t>be aware of nature &amp; stages of change and their implications</a:t>
            </a:r>
          </a:p>
          <a:p>
            <a:pPr>
              <a:lnSpc>
                <a:spcPct val="90000"/>
              </a:lnSpc>
              <a:defRPr/>
            </a:pPr>
            <a:r>
              <a:rPr lang="en-GB" sz="2400" dirty="0">
                <a:solidFill>
                  <a:srgbClr val="5B4295"/>
                </a:solidFill>
                <a:latin typeface="Arial"/>
                <a:cs typeface="Arial"/>
              </a:rPr>
              <a:t>u</a:t>
            </a:r>
            <a:r>
              <a:rPr lang="en-GB" sz="2400" dirty="0" smtClean="0">
                <a:solidFill>
                  <a:srgbClr val="5B4295"/>
                </a:solidFill>
                <a:latin typeface="Arial"/>
                <a:cs typeface="Arial"/>
              </a:rPr>
              <a:t>nderstand responses to change and how they vary for different people</a:t>
            </a:r>
          </a:p>
          <a:p>
            <a:pPr>
              <a:lnSpc>
                <a:spcPct val="90000"/>
              </a:lnSpc>
              <a:defRPr/>
            </a:pPr>
            <a:r>
              <a:rPr lang="en-GB" sz="2400" dirty="0">
                <a:solidFill>
                  <a:srgbClr val="00B2AC"/>
                </a:solidFill>
                <a:latin typeface="Arial"/>
                <a:cs typeface="Arial"/>
              </a:rPr>
              <a:t>b</a:t>
            </a:r>
            <a:r>
              <a:rPr lang="en-GB" sz="2400" dirty="0" smtClean="0">
                <a:solidFill>
                  <a:srgbClr val="00B2AC"/>
                </a:solidFill>
                <a:latin typeface="Arial"/>
                <a:cs typeface="Arial"/>
              </a:rPr>
              <a:t>e familiar with </a:t>
            </a:r>
            <a:r>
              <a:rPr lang="ja-JP" altLang="en-GB" sz="2400" dirty="0" smtClean="0">
                <a:solidFill>
                  <a:srgbClr val="00B2AC"/>
                </a:solidFill>
                <a:latin typeface="Arial"/>
                <a:cs typeface="Arial"/>
              </a:rPr>
              <a:t>‘</a:t>
            </a:r>
            <a:r>
              <a:rPr lang="en-GB" sz="2400" dirty="0" smtClean="0">
                <a:solidFill>
                  <a:srgbClr val="00B2AC"/>
                </a:solidFill>
                <a:latin typeface="Arial"/>
                <a:cs typeface="Arial"/>
              </a:rPr>
              <a:t>soft vs. hard</a:t>
            </a:r>
            <a:r>
              <a:rPr lang="ja-JP" altLang="en-GB" sz="2400" dirty="0" smtClean="0">
                <a:solidFill>
                  <a:srgbClr val="00B2AC"/>
                </a:solidFill>
                <a:latin typeface="Arial"/>
                <a:cs typeface="Arial"/>
              </a:rPr>
              <a:t>’</a:t>
            </a:r>
            <a:r>
              <a:rPr lang="en-GB" altLang="ja-JP" sz="2400" dirty="0" smtClean="0">
                <a:solidFill>
                  <a:srgbClr val="00B2AC"/>
                </a:solidFill>
                <a:latin typeface="Arial"/>
                <a:cs typeface="Arial"/>
              </a:rPr>
              <a:t>and  ‘either/or vs. polarity management’</a:t>
            </a:r>
            <a:r>
              <a:rPr lang="en-GB" sz="2400" dirty="0" smtClean="0">
                <a:solidFill>
                  <a:srgbClr val="00B2AC"/>
                </a:solidFill>
                <a:latin typeface="Arial"/>
                <a:cs typeface="Arial"/>
              </a:rPr>
              <a:t> approaches to change management</a:t>
            </a:r>
          </a:p>
          <a:p>
            <a:pPr>
              <a:lnSpc>
                <a:spcPct val="90000"/>
              </a:lnSpc>
              <a:defRPr/>
            </a:pPr>
            <a:r>
              <a:rPr lang="en-GB" sz="2400" dirty="0">
                <a:solidFill>
                  <a:schemeClr val="accent2"/>
                </a:solidFill>
                <a:latin typeface="Arial"/>
                <a:cs typeface="Arial"/>
              </a:rPr>
              <a:t>e</a:t>
            </a:r>
            <a:r>
              <a:rPr lang="en-GB" sz="2400" dirty="0" smtClean="0">
                <a:solidFill>
                  <a:schemeClr val="accent2"/>
                </a:solidFill>
                <a:latin typeface="Arial"/>
                <a:cs typeface="Arial"/>
              </a:rPr>
              <a:t>xplore appropriateness of push/pull change strategies</a:t>
            </a:r>
          </a:p>
          <a:p>
            <a:pPr>
              <a:lnSpc>
                <a:spcPct val="90000"/>
              </a:lnSpc>
              <a:defRPr/>
            </a:pPr>
            <a:r>
              <a:rPr lang="en-GB" sz="2400" dirty="0" smtClean="0">
                <a:solidFill>
                  <a:srgbClr val="00B2AC"/>
                </a:solidFill>
                <a:latin typeface="Arial"/>
                <a:cs typeface="Arial"/>
              </a:rPr>
              <a:t>understand established &amp; newer approaches to change management</a:t>
            </a:r>
          </a:p>
          <a:p>
            <a:pPr>
              <a:lnSpc>
                <a:spcPct val="90000"/>
              </a:lnSpc>
              <a:defRPr/>
            </a:pPr>
            <a:r>
              <a:rPr lang="en-GB" sz="2400" dirty="0" smtClean="0">
                <a:solidFill>
                  <a:schemeClr val="accent2"/>
                </a:solidFill>
                <a:latin typeface="Arial"/>
                <a:cs typeface="Arial"/>
              </a:rPr>
              <a:t>gain useful insights &amp; practical ideas for effective change management</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29757" y="0"/>
            <a:ext cx="1414243" cy="1295400"/>
          </a:xfrm>
          <a:prstGeom prst="rect">
            <a:avLst/>
          </a:prstGeom>
        </p:spPr>
      </p:pic>
      <p:pic>
        <p:nvPicPr>
          <p:cNvPr id="2" name="Picture 1"/>
          <p:cNvPicPr>
            <a:picLocks noChangeAspect="1"/>
          </p:cNvPicPr>
          <p:nvPr/>
        </p:nvPicPr>
        <p:blipFill>
          <a:blip r:embed="rId4"/>
          <a:stretch>
            <a:fillRect/>
          </a:stretch>
        </p:blipFill>
        <p:spPr>
          <a:xfrm>
            <a:off x="1371600" y="1447800"/>
            <a:ext cx="7239000" cy="4509344"/>
          </a:xfrm>
          <a:prstGeom prst="rect">
            <a:avLst/>
          </a:prstGeom>
        </p:spPr>
      </p:pic>
    </p:spTree>
    <p:extLst>
      <p:ext uri="{BB962C8B-B14F-4D97-AF65-F5344CB8AC3E}">
        <p14:creationId xmlns:p14="http://schemas.microsoft.com/office/powerpoint/2010/main" val="13003636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729757" y="0"/>
            <a:ext cx="1414243" cy="1295400"/>
          </a:xfrm>
          <a:prstGeom prst="rect">
            <a:avLst/>
          </a:prstGeom>
        </p:spPr>
      </p:pic>
      <p:pic>
        <p:nvPicPr>
          <p:cNvPr id="2" name="Picture 1"/>
          <p:cNvPicPr>
            <a:picLocks noChangeAspect="1"/>
          </p:cNvPicPr>
          <p:nvPr/>
        </p:nvPicPr>
        <p:blipFill>
          <a:blip r:embed="rId4"/>
          <a:stretch>
            <a:fillRect/>
          </a:stretch>
        </p:blipFill>
        <p:spPr>
          <a:xfrm>
            <a:off x="2057400" y="990600"/>
            <a:ext cx="5791200" cy="3607475"/>
          </a:xfrm>
          <a:prstGeom prst="rect">
            <a:avLst/>
          </a:prstGeom>
        </p:spPr>
      </p:pic>
      <p:sp>
        <p:nvSpPr>
          <p:cNvPr id="3" name="TextBox 2"/>
          <p:cNvSpPr txBox="1"/>
          <p:nvPr/>
        </p:nvSpPr>
        <p:spPr>
          <a:xfrm>
            <a:off x="1524000" y="5029200"/>
            <a:ext cx="7467600" cy="1200329"/>
          </a:xfrm>
          <a:prstGeom prst="rect">
            <a:avLst/>
          </a:prstGeom>
          <a:noFill/>
        </p:spPr>
        <p:txBody>
          <a:bodyPr wrap="square" rtlCol="0">
            <a:spAutoFit/>
          </a:bodyPr>
          <a:lstStyle/>
          <a:p>
            <a:r>
              <a:rPr lang="en-US" dirty="0" smtClean="0">
                <a:solidFill>
                  <a:schemeClr val="tx1">
                    <a:lumMod val="75000"/>
                    <a:lumOff val="25000"/>
                  </a:schemeClr>
                </a:solidFill>
              </a:rPr>
              <a:t>In 2013, the percentage of UK adults using a mobile phone was 94%.</a:t>
            </a:r>
          </a:p>
          <a:p>
            <a:endParaRPr lang="en-US" dirty="0">
              <a:solidFill>
                <a:schemeClr val="tx1">
                  <a:lumMod val="75000"/>
                  <a:lumOff val="25000"/>
                </a:schemeClr>
              </a:solidFill>
            </a:endParaRPr>
          </a:p>
          <a:p>
            <a:r>
              <a:rPr lang="en-US" dirty="0" smtClean="0">
                <a:solidFill>
                  <a:schemeClr val="tx1">
                    <a:lumMod val="75000"/>
                    <a:lumOff val="25000"/>
                  </a:schemeClr>
                </a:solidFill>
              </a:rPr>
              <a:t>“There are now 82.7 million mobile subscriptions in the UK.”</a:t>
            </a:r>
          </a:p>
          <a:p>
            <a:endParaRPr lang="en-US" dirty="0">
              <a:solidFill>
                <a:schemeClr val="tx1">
                  <a:lumMod val="75000"/>
                  <a:lumOff val="25000"/>
                </a:schemeClr>
              </a:solidFill>
            </a:endParaRPr>
          </a:p>
        </p:txBody>
      </p:sp>
    </p:spTree>
    <p:extLst>
      <p:ext uri="{BB962C8B-B14F-4D97-AF65-F5344CB8AC3E}">
        <p14:creationId xmlns:p14="http://schemas.microsoft.com/office/powerpoint/2010/main" val="206650670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191000" y="838200"/>
            <a:ext cx="2133600" cy="3853786"/>
          </a:xfrm>
          <a:prstGeom prst="rect">
            <a:avLst/>
          </a:prstGeom>
        </p:spPr>
      </p:pic>
      <p:sp>
        <p:nvSpPr>
          <p:cNvPr id="2" name="TextBox 1"/>
          <p:cNvSpPr txBox="1"/>
          <p:nvPr/>
        </p:nvSpPr>
        <p:spPr>
          <a:xfrm>
            <a:off x="2209800" y="5029200"/>
            <a:ext cx="6324600" cy="923330"/>
          </a:xfrm>
          <a:prstGeom prst="rect">
            <a:avLst/>
          </a:prstGeom>
          <a:noFill/>
        </p:spPr>
        <p:txBody>
          <a:bodyPr wrap="square" rtlCol="0">
            <a:spAutoFit/>
          </a:bodyPr>
          <a:lstStyle/>
          <a:p>
            <a:r>
              <a:rPr lang="en-US" dirty="0" smtClean="0">
                <a:solidFill>
                  <a:srgbClr val="404040"/>
                </a:solidFill>
              </a:rPr>
              <a:t>Smartphone – “a </a:t>
            </a:r>
            <a:r>
              <a:rPr lang="en-US" dirty="0">
                <a:solidFill>
                  <a:srgbClr val="404040"/>
                </a:solidFill>
              </a:rPr>
              <a:t>mobile telephone with computer features that may enable it to interact with </a:t>
            </a:r>
            <a:r>
              <a:rPr lang="en-US" dirty="0" err="1" smtClean="0">
                <a:solidFill>
                  <a:srgbClr val="404040"/>
                </a:solidFill>
              </a:rPr>
              <a:t>computerised</a:t>
            </a:r>
            <a:r>
              <a:rPr lang="en-US" dirty="0" smtClean="0">
                <a:solidFill>
                  <a:srgbClr val="404040"/>
                </a:solidFill>
              </a:rPr>
              <a:t> </a:t>
            </a:r>
            <a:r>
              <a:rPr lang="en-US" dirty="0">
                <a:solidFill>
                  <a:srgbClr val="404040"/>
                </a:solidFill>
              </a:rPr>
              <a:t>systems, send e-mails, and access the </a:t>
            </a:r>
            <a:r>
              <a:rPr lang="en-US" dirty="0" smtClean="0">
                <a:solidFill>
                  <a:srgbClr val="404040"/>
                </a:solidFill>
              </a:rPr>
              <a:t>web.”</a:t>
            </a:r>
            <a:endParaRPr lang="en-US" dirty="0">
              <a:solidFill>
                <a:srgbClr val="404040"/>
              </a:solidFill>
            </a:endParaRPr>
          </a:p>
        </p:txBody>
      </p:sp>
    </p:spTree>
    <p:extLst>
      <p:ext uri="{BB962C8B-B14F-4D97-AF65-F5344CB8AC3E}">
        <p14:creationId xmlns:p14="http://schemas.microsoft.com/office/powerpoint/2010/main" val="25830201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416604" y="32973"/>
            <a:ext cx="530178" cy="957627"/>
          </a:xfrm>
          <a:prstGeom prst="rect">
            <a:avLst/>
          </a:prstGeom>
        </p:spPr>
      </p:pic>
      <p:sp>
        <p:nvSpPr>
          <p:cNvPr id="8" name="TextBox 7"/>
          <p:cNvSpPr txBox="1"/>
          <p:nvPr/>
        </p:nvSpPr>
        <p:spPr>
          <a:xfrm>
            <a:off x="3505200" y="6304002"/>
            <a:ext cx="5638800" cy="507831"/>
          </a:xfrm>
          <a:prstGeom prst="rect">
            <a:avLst/>
          </a:prstGeom>
          <a:noFill/>
        </p:spPr>
        <p:txBody>
          <a:bodyPr wrap="square" rtlCol="0">
            <a:spAutoFit/>
          </a:bodyPr>
          <a:lstStyle/>
          <a:p>
            <a:r>
              <a:rPr lang="en-US" sz="900" dirty="0" smtClean="0">
                <a:solidFill>
                  <a:srgbClr val="404040"/>
                </a:solidFill>
                <a:latin typeface="Arial"/>
                <a:cs typeface="Arial"/>
              </a:rPr>
              <a:t>Sources: </a:t>
            </a:r>
            <a:r>
              <a:rPr lang="en-US" sz="900" dirty="0" err="1">
                <a:solidFill>
                  <a:srgbClr val="404040"/>
                </a:solidFill>
                <a:latin typeface="Arial"/>
                <a:ea typeface="Lucida Grande"/>
                <a:cs typeface="Arial"/>
              </a:rPr>
              <a:t>Dedlu</a:t>
            </a:r>
            <a:r>
              <a:rPr lang="en-US" sz="900" dirty="0">
                <a:solidFill>
                  <a:srgbClr val="404040"/>
                </a:solidFill>
                <a:latin typeface="Arial"/>
                <a:ea typeface="Lucida Grande"/>
                <a:cs typeface="Arial"/>
              </a:rPr>
              <a:t>, H (2013). When will the US reach smartphone saturation? </a:t>
            </a:r>
            <a:r>
              <a:rPr lang="en-US" sz="900" dirty="0" err="1" smtClean="0">
                <a:solidFill>
                  <a:srgbClr val="404040"/>
                </a:solidFill>
                <a:latin typeface="Arial"/>
                <a:ea typeface="Lucida Grande"/>
                <a:cs typeface="Arial"/>
              </a:rPr>
              <a:t>www.asymco.com</a:t>
            </a:r>
            <a:endParaRPr lang="en-US" sz="900" dirty="0" smtClean="0">
              <a:solidFill>
                <a:srgbClr val="404040"/>
              </a:solidFill>
              <a:latin typeface="Arial"/>
              <a:cs typeface="Arial"/>
            </a:endParaRPr>
          </a:p>
          <a:p>
            <a:r>
              <a:rPr lang="en-US" sz="900" dirty="0" smtClean="0">
                <a:solidFill>
                  <a:srgbClr val="404040"/>
                </a:solidFill>
                <a:latin typeface="Arial"/>
                <a:ea typeface="Lucida Grande"/>
                <a:cs typeface="Arial"/>
              </a:rPr>
              <a:t>              OFCOM </a:t>
            </a:r>
            <a:r>
              <a:rPr lang="en-US" sz="900" dirty="0">
                <a:solidFill>
                  <a:srgbClr val="404040"/>
                </a:solidFill>
                <a:latin typeface="Arial"/>
                <a:ea typeface="Lucida Grande"/>
                <a:cs typeface="Arial"/>
              </a:rPr>
              <a:t>(2010). The Communications Market 2010: UK. Online at http://</a:t>
            </a:r>
            <a:r>
              <a:rPr lang="en-US" sz="900" dirty="0" smtClean="0">
                <a:solidFill>
                  <a:srgbClr val="404040"/>
                </a:solidFill>
                <a:latin typeface="Arial"/>
                <a:ea typeface="Lucida Grande"/>
                <a:cs typeface="Arial"/>
              </a:rPr>
              <a:t>www.ofcom.org.uk</a:t>
            </a:r>
          </a:p>
          <a:p>
            <a:r>
              <a:rPr lang="en-US" sz="900" dirty="0" smtClean="0">
                <a:solidFill>
                  <a:srgbClr val="404040"/>
                </a:solidFill>
                <a:latin typeface="Arial"/>
                <a:ea typeface="Lucida Grande"/>
                <a:cs typeface="Arial"/>
              </a:rPr>
              <a:t>              OFCOM </a:t>
            </a:r>
            <a:r>
              <a:rPr lang="en-US" sz="900" dirty="0">
                <a:solidFill>
                  <a:srgbClr val="404040"/>
                </a:solidFill>
                <a:latin typeface="Arial"/>
                <a:ea typeface="Lucida Grande"/>
                <a:cs typeface="Arial"/>
              </a:rPr>
              <a:t>(2013). The Communications Market 2013: UK. Online at http://</a:t>
            </a:r>
            <a:r>
              <a:rPr lang="en-US" sz="900" dirty="0" err="1">
                <a:solidFill>
                  <a:srgbClr val="404040"/>
                </a:solidFill>
                <a:latin typeface="Arial"/>
                <a:ea typeface="Lucida Grande"/>
                <a:cs typeface="Arial"/>
              </a:rPr>
              <a:t>stakeholders.ofcom.org.uk</a:t>
            </a:r>
            <a:endParaRPr lang="en-US" sz="900" dirty="0">
              <a:solidFill>
                <a:srgbClr val="404040"/>
              </a:solidFill>
              <a:latin typeface="Arial"/>
              <a:cs typeface="Arial"/>
            </a:endParaRPr>
          </a:p>
        </p:txBody>
      </p:sp>
      <p:pic>
        <p:nvPicPr>
          <p:cNvPr id="4" name="Picture 3"/>
          <p:cNvPicPr>
            <a:picLocks noChangeAspect="1"/>
          </p:cNvPicPr>
          <p:nvPr/>
        </p:nvPicPr>
        <p:blipFill>
          <a:blip r:embed="rId4"/>
          <a:stretch>
            <a:fillRect/>
          </a:stretch>
        </p:blipFill>
        <p:spPr>
          <a:xfrm>
            <a:off x="1524000" y="1066800"/>
            <a:ext cx="7315200" cy="5067300"/>
          </a:xfrm>
          <a:prstGeom prst="rect">
            <a:avLst/>
          </a:prstGeom>
        </p:spPr>
      </p:pic>
    </p:spTree>
    <p:extLst>
      <p:ext uri="{BB962C8B-B14F-4D97-AF65-F5344CB8AC3E}">
        <p14:creationId xmlns:p14="http://schemas.microsoft.com/office/powerpoint/2010/main" val="293240268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stretch>
            <a:fillRect/>
          </a:stretch>
        </p:blipFill>
        <p:spPr>
          <a:xfrm>
            <a:off x="1295400" y="533400"/>
            <a:ext cx="7658100" cy="5715000"/>
          </a:xfrm>
          <a:prstGeom prst="rect">
            <a:avLst/>
          </a:prstGeom>
        </p:spPr>
      </p:pic>
    </p:spTree>
    <p:extLst>
      <p:ext uri="{BB962C8B-B14F-4D97-AF65-F5344CB8AC3E}">
        <p14:creationId xmlns:p14="http://schemas.microsoft.com/office/powerpoint/2010/main" val="3178764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i_135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52600" y="2743200"/>
            <a:ext cx="7123454"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2514600" y="228600"/>
            <a:ext cx="5943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defRPr/>
            </a:pPr>
            <a:r>
              <a:rPr lang="en-GB" sz="2800" dirty="0">
                <a:solidFill>
                  <a:srgbClr val="404040"/>
                </a:solidFill>
                <a:latin typeface="Arial"/>
                <a:cs typeface="Arial"/>
              </a:rPr>
              <a:t>How readily do good ideas spread?</a:t>
            </a:r>
          </a:p>
        </p:txBody>
      </p:sp>
    </p:spTree>
    <p:extLst>
      <p:ext uri="{BB962C8B-B14F-4D97-AF65-F5344CB8AC3E}">
        <p14:creationId xmlns:p14="http://schemas.microsoft.com/office/powerpoint/2010/main" val="31787640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gourland.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0200" y="1295400"/>
            <a:ext cx="6497304" cy="5181600"/>
          </a:xfrm>
          <a:prstGeom prst="rect">
            <a:avLst/>
          </a:prstGeom>
        </p:spPr>
      </p:pic>
    </p:spTree>
    <p:extLst>
      <p:ext uri="{BB962C8B-B14F-4D97-AF65-F5344CB8AC3E}">
        <p14:creationId xmlns:p14="http://schemas.microsoft.com/office/powerpoint/2010/main" val="31787640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95400" y="2590800"/>
            <a:ext cx="7543800"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74603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dvorak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62200" y="1371600"/>
            <a:ext cx="4995863"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874603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95400" y="1557338"/>
            <a:ext cx="7543800" cy="253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3"/>
          <p:cNvSpPr txBox="1">
            <a:spLocks noChangeArrowheads="1"/>
          </p:cNvSpPr>
          <p:nvPr/>
        </p:nvSpPr>
        <p:spPr bwMode="auto">
          <a:xfrm>
            <a:off x="3505200" y="5257800"/>
            <a:ext cx="2952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dirty="0" err="1">
                <a:solidFill>
                  <a:srgbClr val="0000FF"/>
                </a:solidFill>
                <a:latin typeface="Arial"/>
                <a:cs typeface="Arial"/>
              </a:rPr>
              <a:t>www.keytime.com</a:t>
            </a:r>
            <a:endParaRPr lang="en-GB" dirty="0">
              <a:solidFill>
                <a:srgbClr val="0000FF"/>
              </a:solidFill>
              <a:latin typeface="Arial"/>
              <a:cs typeface="Arial"/>
            </a:endParaRPr>
          </a:p>
        </p:txBody>
      </p:sp>
      <p:sp>
        <p:nvSpPr>
          <p:cNvPr id="8" name="Text Box 4"/>
          <p:cNvSpPr txBox="1">
            <a:spLocks noChangeArrowheads="1"/>
          </p:cNvSpPr>
          <p:nvPr/>
        </p:nvSpPr>
        <p:spPr bwMode="auto">
          <a:xfrm>
            <a:off x="2667000" y="5867400"/>
            <a:ext cx="57610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dirty="0">
                <a:solidFill>
                  <a:srgbClr val="0000FF"/>
                </a:solidFill>
                <a:latin typeface="Arial"/>
                <a:cs typeface="Arial"/>
              </a:rPr>
              <a:t>http://</a:t>
            </a:r>
            <a:r>
              <a:rPr lang="en-GB" dirty="0" err="1">
                <a:solidFill>
                  <a:srgbClr val="0000FF"/>
                </a:solidFill>
                <a:latin typeface="Arial"/>
                <a:cs typeface="Arial"/>
              </a:rPr>
              <a:t>gigliwood.com</a:t>
            </a:r>
            <a:r>
              <a:rPr lang="en-GB" dirty="0">
                <a:solidFill>
                  <a:srgbClr val="0000FF"/>
                </a:solidFill>
                <a:latin typeface="Arial"/>
                <a:cs typeface="Arial"/>
              </a:rPr>
              <a:t>/</a:t>
            </a:r>
            <a:r>
              <a:rPr lang="en-GB" dirty="0" err="1">
                <a:solidFill>
                  <a:srgbClr val="0000FF"/>
                </a:solidFill>
                <a:latin typeface="Arial"/>
                <a:cs typeface="Arial"/>
              </a:rPr>
              <a:t>abcd</a:t>
            </a:r>
            <a:r>
              <a:rPr lang="en-GB" dirty="0">
                <a:solidFill>
                  <a:srgbClr val="0000FF"/>
                </a:solidFill>
                <a:latin typeface="Arial"/>
                <a:cs typeface="Arial"/>
              </a:rPr>
              <a:t>/</a:t>
            </a:r>
            <a:r>
              <a:rPr lang="en-GB" dirty="0" err="1">
                <a:solidFill>
                  <a:srgbClr val="0000FF"/>
                </a:solidFill>
                <a:latin typeface="Arial"/>
                <a:cs typeface="Arial"/>
              </a:rPr>
              <a:t>abcd.html</a:t>
            </a:r>
            <a:endParaRPr lang="en-GB" dirty="0">
              <a:solidFill>
                <a:srgbClr val="0000FF"/>
              </a:solidFill>
              <a:latin typeface="Arial"/>
              <a:cs typeface="Arial"/>
            </a:endParaRPr>
          </a:p>
        </p:txBody>
      </p:sp>
      <p:sp>
        <p:nvSpPr>
          <p:cNvPr id="9" name="Text Box 5"/>
          <p:cNvSpPr txBox="1">
            <a:spLocks noChangeArrowheads="1"/>
          </p:cNvSpPr>
          <p:nvPr/>
        </p:nvSpPr>
        <p:spPr bwMode="auto">
          <a:xfrm>
            <a:off x="3505200" y="4648200"/>
            <a:ext cx="2952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a:latin typeface="Arial"/>
                <a:cs typeface="Arial"/>
              </a:rPr>
              <a:t>Dvorak keyboard</a:t>
            </a:r>
          </a:p>
        </p:txBody>
      </p:sp>
    </p:spTree>
    <p:extLst>
      <p:ext uri="{BB962C8B-B14F-4D97-AF65-F5344CB8AC3E}">
        <p14:creationId xmlns:p14="http://schemas.microsoft.com/office/powerpoint/2010/main" val="2924831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Grp="1" noChangeArrowheads="1"/>
          </p:cNvSpPr>
          <p:nvPr>
            <p:ph type="title"/>
          </p:nvPr>
        </p:nvSpPr>
        <p:spPr>
          <a:xfrm>
            <a:off x="762000" y="3124200"/>
            <a:ext cx="8229600" cy="639762"/>
          </a:xfrm>
        </p:spPr>
        <p:txBody>
          <a:bodyPr anchor="t"/>
          <a:lstStyle/>
          <a:p>
            <a:pPr>
              <a:defRPr/>
            </a:pPr>
            <a:r>
              <a:rPr lang="en-GB" sz="3600" dirty="0" smtClean="0">
                <a:solidFill>
                  <a:srgbClr val="4D4D4D"/>
                </a:solidFill>
                <a:latin typeface="Arial"/>
                <a:cs typeface="Arial"/>
              </a:rPr>
              <a:t>Your objectives</a:t>
            </a:r>
          </a:p>
        </p:txBody>
      </p:sp>
    </p:spTree>
    <p:extLst>
      <p:ext uri="{BB962C8B-B14F-4D97-AF65-F5344CB8AC3E}">
        <p14:creationId xmlns:p14="http://schemas.microsoft.com/office/powerpoint/2010/main" val="207703680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577975" y="1196975"/>
            <a:ext cx="5076825"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3"/>
          <p:cNvSpPr txBox="1">
            <a:spLocks noChangeArrowheads="1"/>
          </p:cNvSpPr>
          <p:nvPr/>
        </p:nvSpPr>
        <p:spPr bwMode="auto">
          <a:xfrm>
            <a:off x="1722437" y="3068638"/>
            <a:ext cx="6049963" cy="243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GB" dirty="0">
                <a:solidFill>
                  <a:srgbClr val="404040"/>
                </a:solidFill>
                <a:latin typeface="Arial"/>
                <a:cs typeface="Arial"/>
              </a:rPr>
              <a:t>In Windows XP</a:t>
            </a:r>
          </a:p>
          <a:p>
            <a:pPr>
              <a:spcBef>
                <a:spcPct val="50000"/>
              </a:spcBef>
              <a:defRPr/>
            </a:pPr>
            <a:r>
              <a:rPr lang="en-GB" dirty="0">
                <a:solidFill>
                  <a:srgbClr val="404040"/>
                </a:solidFill>
                <a:latin typeface="Arial"/>
                <a:cs typeface="Arial"/>
              </a:rPr>
              <a:t>Control Panel/Classic view/Regional &amp; languages/Details</a:t>
            </a:r>
          </a:p>
          <a:p>
            <a:pPr>
              <a:spcBef>
                <a:spcPct val="50000"/>
              </a:spcBef>
              <a:defRPr/>
            </a:pPr>
            <a:endParaRPr lang="en-GB" dirty="0">
              <a:solidFill>
                <a:srgbClr val="404040"/>
              </a:solidFill>
              <a:latin typeface="Arial"/>
              <a:cs typeface="Arial"/>
            </a:endParaRPr>
          </a:p>
          <a:p>
            <a:pPr>
              <a:spcBef>
                <a:spcPct val="50000"/>
              </a:spcBef>
              <a:defRPr/>
            </a:pPr>
            <a:r>
              <a:rPr lang="en-GB" dirty="0">
                <a:solidFill>
                  <a:srgbClr val="404040"/>
                </a:solidFill>
                <a:latin typeface="Arial"/>
                <a:cs typeface="Arial"/>
              </a:rPr>
              <a:t>Add/Keyboard layout/IME  choose </a:t>
            </a:r>
            <a:r>
              <a:rPr lang="ja-JP" altLang="en-GB" dirty="0">
                <a:solidFill>
                  <a:srgbClr val="404040"/>
                </a:solidFill>
                <a:latin typeface="Arial"/>
                <a:cs typeface="Arial"/>
              </a:rPr>
              <a:t>“</a:t>
            </a:r>
            <a:r>
              <a:rPr lang="en-GB" dirty="0">
                <a:solidFill>
                  <a:srgbClr val="404040"/>
                </a:solidFill>
                <a:latin typeface="Arial"/>
                <a:cs typeface="Arial"/>
              </a:rPr>
              <a:t>Dvorak</a:t>
            </a:r>
            <a:r>
              <a:rPr lang="ja-JP" altLang="en-GB" dirty="0">
                <a:solidFill>
                  <a:srgbClr val="404040"/>
                </a:solidFill>
                <a:latin typeface="Arial"/>
                <a:cs typeface="Arial"/>
              </a:rPr>
              <a:t>”</a:t>
            </a:r>
            <a:endParaRPr lang="en-GB" dirty="0">
              <a:solidFill>
                <a:srgbClr val="404040"/>
              </a:solidFill>
              <a:latin typeface="Arial"/>
              <a:cs typeface="Arial"/>
            </a:endParaRPr>
          </a:p>
          <a:p>
            <a:pPr>
              <a:spcBef>
                <a:spcPct val="50000"/>
              </a:spcBef>
              <a:defRPr/>
            </a:pPr>
            <a:endParaRPr lang="en-GB" dirty="0">
              <a:solidFill>
                <a:srgbClr val="404040"/>
              </a:solidFill>
              <a:latin typeface="Arial"/>
              <a:cs typeface="Arial"/>
            </a:endParaRPr>
          </a:p>
          <a:p>
            <a:pPr>
              <a:spcBef>
                <a:spcPct val="50000"/>
              </a:spcBef>
              <a:defRPr/>
            </a:pPr>
            <a:r>
              <a:rPr lang="en-GB" dirty="0">
                <a:solidFill>
                  <a:srgbClr val="404040"/>
                </a:solidFill>
                <a:latin typeface="Arial"/>
                <a:cs typeface="Arial"/>
              </a:rPr>
              <a:t>Apply/OK</a:t>
            </a:r>
          </a:p>
        </p:txBody>
      </p:sp>
    </p:spTree>
    <p:extLst>
      <p:ext uri="{BB962C8B-B14F-4D97-AF65-F5344CB8AC3E}">
        <p14:creationId xmlns:p14="http://schemas.microsoft.com/office/powerpoint/2010/main" val="359581643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p:cNvSpPr txBox="1">
            <a:spLocks noChangeArrowheads="1"/>
          </p:cNvSpPr>
          <p:nvPr/>
        </p:nvSpPr>
        <p:spPr bwMode="auto">
          <a:xfrm>
            <a:off x="1508125" y="333375"/>
            <a:ext cx="62642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3600" dirty="0">
                <a:solidFill>
                  <a:srgbClr val="404040"/>
                </a:solidFill>
                <a:latin typeface="Arial"/>
                <a:cs typeface="Arial"/>
              </a:rPr>
              <a:t>Dvorak keyboard</a:t>
            </a: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67400" y="134938"/>
            <a:ext cx="316865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stretch>
            <a:fillRect/>
          </a:stretch>
        </p:blipFill>
        <p:spPr>
          <a:xfrm>
            <a:off x="1206500" y="1790699"/>
            <a:ext cx="7785100" cy="3775039"/>
          </a:xfrm>
          <a:prstGeom prst="rect">
            <a:avLst/>
          </a:prstGeom>
        </p:spPr>
      </p:pic>
    </p:spTree>
    <p:extLst>
      <p:ext uri="{BB962C8B-B14F-4D97-AF65-F5344CB8AC3E}">
        <p14:creationId xmlns:p14="http://schemas.microsoft.com/office/powerpoint/2010/main" val="359581643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49" name="Picture 5" descr="typ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47800" y="381000"/>
            <a:ext cx="3429000" cy="225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9142" name="Rectangle 6"/>
          <p:cNvSpPr>
            <a:spLocks noChangeArrowheads="1"/>
          </p:cNvSpPr>
          <p:nvPr/>
        </p:nvSpPr>
        <p:spPr bwMode="auto">
          <a:xfrm>
            <a:off x="1524000" y="3200400"/>
            <a:ext cx="6888163" cy="264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defRPr/>
            </a:pPr>
            <a:r>
              <a:rPr lang="en-GB" sz="1400" b="1" dirty="0">
                <a:cs typeface="+mn-cs"/>
              </a:rPr>
              <a:t>In about 1930, </a:t>
            </a:r>
            <a:r>
              <a:rPr lang="en-GB" sz="1400" b="1" dirty="0" err="1">
                <a:cs typeface="+mn-cs"/>
              </a:rPr>
              <a:t>Dr.</a:t>
            </a:r>
            <a:r>
              <a:rPr lang="en-GB" sz="1400" b="1" dirty="0">
                <a:cs typeface="+mn-cs"/>
              </a:rPr>
              <a:t> August Dvorak, undertook a study of efficiency in the office. He almost immediately discovered the awful history of the QWERTY keyboard.</a:t>
            </a:r>
            <a:r>
              <a:rPr lang="en-GB" sz="1400" dirty="0">
                <a:cs typeface="+mn-cs"/>
              </a:rPr>
              <a:t> </a:t>
            </a:r>
          </a:p>
          <a:p>
            <a:pPr>
              <a:defRPr/>
            </a:pPr>
            <a:endParaRPr lang="en-GB" sz="1400" dirty="0">
              <a:cs typeface="+mn-cs"/>
            </a:endParaRPr>
          </a:p>
          <a:p>
            <a:pPr>
              <a:defRPr/>
            </a:pPr>
            <a:r>
              <a:rPr lang="en-GB" sz="1400" b="1" dirty="0">
                <a:cs typeface="+mn-cs"/>
              </a:rPr>
              <a:t>C</a:t>
            </a:r>
            <a:r>
              <a:rPr lang="en-GB" sz="1400" dirty="0">
                <a:cs typeface="+mn-cs"/>
              </a:rPr>
              <a:t>hristopher Sholes, the inventor of the typewriter (ca. 1870), invented the QWERTY layout by trial and error. In his early typewriter, the type slugs hit the bottom of the platen and then fell back down. Because Sholes didn't think of putting return springs on the type slugs, he had trouble getting any speed out of the machine because the type slugs would jam. So he moved the characters around in a way that made the most common combinations hard to type, in order to </a:t>
            </a:r>
            <a:r>
              <a:rPr lang="en-GB" sz="1400" b="1" dirty="0">
                <a:cs typeface="+mn-cs"/>
              </a:rPr>
              <a:t>SLOW THE TYPIST DOWN</a:t>
            </a:r>
            <a:r>
              <a:rPr lang="en-GB" sz="1400" dirty="0">
                <a:cs typeface="+mn-cs"/>
              </a:rPr>
              <a:t> </a:t>
            </a:r>
            <a:r>
              <a:rPr lang="en-GB" sz="1400" b="1" dirty="0">
                <a:cs typeface="+mn-cs"/>
              </a:rPr>
              <a:t>so that jams would not occur. </a:t>
            </a:r>
          </a:p>
          <a:p>
            <a:pPr>
              <a:defRPr/>
            </a:pPr>
            <a:endParaRPr lang="en-GB" sz="1400" dirty="0">
              <a:cs typeface="+mn-cs"/>
            </a:endParaRPr>
          </a:p>
          <a:p>
            <a:pPr>
              <a:defRPr/>
            </a:pPr>
            <a:r>
              <a:rPr lang="en-GB" sz="1400" b="1" dirty="0">
                <a:cs typeface="+mn-cs"/>
              </a:rPr>
              <a:t>I</a:t>
            </a:r>
            <a:r>
              <a:rPr lang="en-GB" sz="1400" dirty="0">
                <a:cs typeface="+mn-cs"/>
              </a:rPr>
              <a:t>n practical terms, then, Sholes </a:t>
            </a:r>
            <a:r>
              <a:rPr lang="en-GB" sz="1400" b="1" dirty="0">
                <a:cs typeface="+mn-cs"/>
              </a:rPr>
              <a:t>anti-engineered the keyboard. </a:t>
            </a:r>
            <a:r>
              <a:rPr lang="en-GB" sz="1400" dirty="0">
                <a:cs typeface="+mn-cs"/>
              </a:rPr>
              <a:t>Dvorak found that the QWERTY arrangement is actually considerably worse than a random arrangement!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1981200" y="0"/>
            <a:ext cx="6858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GB" sz="2000" dirty="0">
                <a:solidFill>
                  <a:srgbClr val="4D4D4D"/>
                </a:solidFill>
                <a:latin typeface="Arial"/>
                <a:cs typeface="Arial"/>
              </a:rPr>
              <a:t>Rogers</a:t>
            </a:r>
            <a:r>
              <a:rPr lang="ja-JP" altLang="en-GB" sz="2000" dirty="0">
                <a:solidFill>
                  <a:srgbClr val="4D4D4D"/>
                </a:solidFill>
                <a:latin typeface="Arial"/>
                <a:cs typeface="Arial"/>
              </a:rPr>
              <a:t>’</a:t>
            </a:r>
            <a:r>
              <a:rPr lang="en-GB" sz="2000" dirty="0">
                <a:solidFill>
                  <a:srgbClr val="4D4D4D"/>
                </a:solidFill>
                <a:latin typeface="Arial"/>
                <a:cs typeface="Arial"/>
              </a:rPr>
              <a:t> hybrid corn study: the diffusion of innovation</a:t>
            </a:r>
            <a:endParaRPr lang="en-US" sz="2000" dirty="0">
              <a:solidFill>
                <a:srgbClr val="4D4D4D"/>
              </a:solidFill>
              <a:latin typeface="Arial"/>
              <a:cs typeface="Arial"/>
            </a:endParaRPr>
          </a:p>
        </p:txBody>
      </p:sp>
      <p:pic>
        <p:nvPicPr>
          <p:cNvPr id="4" name="Picture 3" descr="0302-large.gi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1600" y="492276"/>
            <a:ext cx="6096000" cy="6289524"/>
          </a:xfrm>
          <a:prstGeom prst="rect">
            <a:avLst/>
          </a:prstGeom>
        </p:spPr>
      </p:pic>
    </p:spTree>
    <p:extLst>
      <p:ext uri="{BB962C8B-B14F-4D97-AF65-F5344CB8AC3E}">
        <p14:creationId xmlns:p14="http://schemas.microsoft.com/office/powerpoint/2010/main" val="199624947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2"/>
          <p:cNvSpPr>
            <a:spLocks noChangeShapeType="1"/>
          </p:cNvSpPr>
          <p:nvPr/>
        </p:nvSpPr>
        <p:spPr bwMode="auto">
          <a:xfrm>
            <a:off x="1609725" y="4654550"/>
            <a:ext cx="70627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6" name="Freeform 3"/>
          <p:cNvSpPr>
            <a:spLocks/>
          </p:cNvSpPr>
          <p:nvPr/>
        </p:nvSpPr>
        <p:spPr bwMode="auto">
          <a:xfrm>
            <a:off x="1609725" y="1773238"/>
            <a:ext cx="6392862" cy="2870200"/>
          </a:xfrm>
          <a:custGeom>
            <a:avLst/>
            <a:gdLst>
              <a:gd name="T0" fmla="*/ 0 w 3984"/>
              <a:gd name="T1" fmla="*/ 1808 h 1808"/>
              <a:gd name="T2" fmla="*/ 1008 w 3984"/>
              <a:gd name="T3" fmla="*/ 1472 h 1808"/>
              <a:gd name="T4" fmla="*/ 1392 w 3984"/>
              <a:gd name="T5" fmla="*/ 848 h 1808"/>
              <a:gd name="T6" fmla="*/ 1536 w 3984"/>
              <a:gd name="T7" fmla="*/ 464 h 1808"/>
              <a:gd name="T8" fmla="*/ 1632 w 3984"/>
              <a:gd name="T9" fmla="*/ 320 h 1808"/>
              <a:gd name="T10" fmla="*/ 2016 w 3984"/>
              <a:gd name="T11" fmla="*/ 80 h 1808"/>
              <a:gd name="T12" fmla="*/ 2496 w 3984"/>
              <a:gd name="T13" fmla="*/ 224 h 1808"/>
              <a:gd name="T14" fmla="*/ 3168 w 3984"/>
              <a:gd name="T15" fmla="*/ 1424 h 1808"/>
              <a:gd name="T16" fmla="*/ 3984 w 3984"/>
              <a:gd name="T17" fmla="*/ 1808 h 1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84" h="1808">
                <a:moveTo>
                  <a:pt x="0" y="1808"/>
                </a:moveTo>
                <a:cubicBezTo>
                  <a:pt x="388" y="1720"/>
                  <a:pt x="776" y="1632"/>
                  <a:pt x="1008" y="1472"/>
                </a:cubicBezTo>
                <a:cubicBezTo>
                  <a:pt x="1240" y="1312"/>
                  <a:pt x="1304" y="1016"/>
                  <a:pt x="1392" y="848"/>
                </a:cubicBezTo>
                <a:cubicBezTo>
                  <a:pt x="1480" y="680"/>
                  <a:pt x="1496" y="552"/>
                  <a:pt x="1536" y="464"/>
                </a:cubicBezTo>
                <a:cubicBezTo>
                  <a:pt x="1576" y="376"/>
                  <a:pt x="1552" y="384"/>
                  <a:pt x="1632" y="320"/>
                </a:cubicBezTo>
                <a:cubicBezTo>
                  <a:pt x="1712" y="256"/>
                  <a:pt x="1872" y="96"/>
                  <a:pt x="2016" y="80"/>
                </a:cubicBezTo>
                <a:cubicBezTo>
                  <a:pt x="2160" y="64"/>
                  <a:pt x="2304" y="0"/>
                  <a:pt x="2496" y="224"/>
                </a:cubicBezTo>
                <a:cubicBezTo>
                  <a:pt x="2688" y="448"/>
                  <a:pt x="2920" y="1160"/>
                  <a:pt x="3168" y="1424"/>
                </a:cubicBezTo>
                <a:cubicBezTo>
                  <a:pt x="3416" y="1688"/>
                  <a:pt x="3856" y="1744"/>
                  <a:pt x="3984" y="1808"/>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7" name="Line 4"/>
          <p:cNvSpPr>
            <a:spLocks noChangeShapeType="1"/>
          </p:cNvSpPr>
          <p:nvPr/>
        </p:nvSpPr>
        <p:spPr bwMode="auto">
          <a:xfrm>
            <a:off x="2906712" y="4294188"/>
            <a:ext cx="0" cy="358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 name="Line 5"/>
          <p:cNvSpPr>
            <a:spLocks noChangeShapeType="1"/>
          </p:cNvSpPr>
          <p:nvPr/>
        </p:nvSpPr>
        <p:spPr bwMode="auto">
          <a:xfrm>
            <a:off x="3825875" y="3214688"/>
            <a:ext cx="0" cy="1439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 name="Line 6"/>
          <p:cNvSpPr>
            <a:spLocks noChangeShapeType="1"/>
          </p:cNvSpPr>
          <p:nvPr/>
        </p:nvSpPr>
        <p:spPr bwMode="auto">
          <a:xfrm>
            <a:off x="4994275" y="1917700"/>
            <a:ext cx="0" cy="2743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0" name="Line 7"/>
          <p:cNvSpPr>
            <a:spLocks noChangeShapeType="1"/>
          </p:cNvSpPr>
          <p:nvPr/>
        </p:nvSpPr>
        <p:spPr bwMode="auto">
          <a:xfrm>
            <a:off x="6202362" y="3214688"/>
            <a:ext cx="0" cy="14382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 name="Text Box 8"/>
          <p:cNvSpPr txBox="1">
            <a:spLocks noChangeArrowheads="1"/>
          </p:cNvSpPr>
          <p:nvPr/>
        </p:nvSpPr>
        <p:spPr bwMode="auto">
          <a:xfrm>
            <a:off x="1112837" y="465455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cs typeface="+mn-cs"/>
              </a:rPr>
              <a:t>2.5%</a:t>
            </a:r>
          </a:p>
        </p:txBody>
      </p:sp>
      <p:sp>
        <p:nvSpPr>
          <p:cNvPr id="12" name="Text Box 9"/>
          <p:cNvSpPr txBox="1">
            <a:spLocks noChangeArrowheads="1"/>
          </p:cNvSpPr>
          <p:nvPr/>
        </p:nvSpPr>
        <p:spPr bwMode="auto">
          <a:xfrm>
            <a:off x="2762250" y="4654550"/>
            <a:ext cx="1049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cs typeface="+mn-cs"/>
              </a:rPr>
              <a:t>13.5%</a:t>
            </a:r>
          </a:p>
        </p:txBody>
      </p:sp>
      <p:sp>
        <p:nvSpPr>
          <p:cNvPr id="13" name="Text Box 10"/>
          <p:cNvSpPr txBox="1">
            <a:spLocks noChangeArrowheads="1"/>
          </p:cNvSpPr>
          <p:nvPr/>
        </p:nvSpPr>
        <p:spPr bwMode="auto">
          <a:xfrm>
            <a:off x="3827462" y="465455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cs typeface="+mn-cs"/>
              </a:rPr>
              <a:t>34%</a:t>
            </a:r>
          </a:p>
        </p:txBody>
      </p:sp>
      <p:sp>
        <p:nvSpPr>
          <p:cNvPr id="14" name="Text Box 11"/>
          <p:cNvSpPr txBox="1">
            <a:spLocks noChangeArrowheads="1"/>
          </p:cNvSpPr>
          <p:nvPr/>
        </p:nvSpPr>
        <p:spPr bwMode="auto">
          <a:xfrm>
            <a:off x="4994275" y="4652963"/>
            <a:ext cx="12525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cs typeface="+mn-cs"/>
              </a:rPr>
              <a:t>  34%</a:t>
            </a:r>
          </a:p>
        </p:txBody>
      </p:sp>
      <p:sp>
        <p:nvSpPr>
          <p:cNvPr id="15" name="Text Box 12"/>
          <p:cNvSpPr txBox="1">
            <a:spLocks noChangeArrowheads="1"/>
          </p:cNvSpPr>
          <p:nvPr/>
        </p:nvSpPr>
        <p:spPr bwMode="auto">
          <a:xfrm>
            <a:off x="6113462" y="4652963"/>
            <a:ext cx="14573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cs typeface="+mn-cs"/>
              </a:rPr>
              <a:t>16%</a:t>
            </a:r>
          </a:p>
        </p:txBody>
      </p:sp>
      <p:sp>
        <p:nvSpPr>
          <p:cNvPr id="16" name="Text Box 13"/>
          <p:cNvSpPr txBox="1">
            <a:spLocks noChangeArrowheads="1"/>
          </p:cNvSpPr>
          <p:nvPr/>
        </p:nvSpPr>
        <p:spPr bwMode="auto">
          <a:xfrm>
            <a:off x="1268412" y="1166813"/>
            <a:ext cx="20891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b="1">
                <a:cs typeface="+mn-cs"/>
              </a:rPr>
              <a:t>% adopting the idea</a:t>
            </a:r>
          </a:p>
        </p:txBody>
      </p:sp>
      <p:sp>
        <p:nvSpPr>
          <p:cNvPr id="17" name="Line 14"/>
          <p:cNvSpPr>
            <a:spLocks noChangeShapeType="1"/>
          </p:cNvSpPr>
          <p:nvPr/>
        </p:nvSpPr>
        <p:spPr bwMode="auto">
          <a:xfrm flipV="1">
            <a:off x="1609725" y="1989138"/>
            <a:ext cx="0" cy="2667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8" name="Text Box 15"/>
          <p:cNvSpPr txBox="1">
            <a:spLocks noChangeArrowheads="1"/>
          </p:cNvSpPr>
          <p:nvPr/>
        </p:nvSpPr>
        <p:spPr bwMode="auto">
          <a:xfrm>
            <a:off x="7964487" y="4652963"/>
            <a:ext cx="1331913"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b="1">
                <a:cs typeface="+mn-cs"/>
              </a:rPr>
              <a:t>time </a:t>
            </a:r>
          </a:p>
          <a:p>
            <a:pPr>
              <a:defRPr/>
            </a:pPr>
            <a:r>
              <a:rPr lang="en-GB" b="1">
                <a:cs typeface="+mn-cs"/>
              </a:rPr>
              <a:t>to adopt</a:t>
            </a:r>
          </a:p>
        </p:txBody>
      </p:sp>
      <p:sp>
        <p:nvSpPr>
          <p:cNvPr id="19" name="Text Box 16"/>
          <p:cNvSpPr txBox="1">
            <a:spLocks noChangeArrowheads="1"/>
          </p:cNvSpPr>
          <p:nvPr/>
        </p:nvSpPr>
        <p:spPr bwMode="auto">
          <a:xfrm>
            <a:off x="7043737" y="6015038"/>
            <a:ext cx="1628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a:latin typeface="Tahoma" charset="0"/>
                <a:cs typeface="+mn-cs"/>
              </a:rPr>
              <a:t>(Rogers 2003)</a:t>
            </a:r>
            <a:endParaRPr lang="en-US">
              <a:latin typeface="Tahoma" charset="0"/>
              <a:cs typeface="+mn-cs"/>
            </a:endParaRPr>
          </a:p>
        </p:txBody>
      </p:sp>
      <p:sp>
        <p:nvSpPr>
          <p:cNvPr id="20" name="Text Box 17"/>
          <p:cNvSpPr txBox="1">
            <a:spLocks noChangeArrowheads="1"/>
          </p:cNvSpPr>
          <p:nvPr/>
        </p:nvSpPr>
        <p:spPr bwMode="auto">
          <a:xfrm>
            <a:off x="1809750" y="339725"/>
            <a:ext cx="565263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2800" b="1" dirty="0">
                <a:solidFill>
                  <a:srgbClr val="4D4D4D"/>
                </a:solidFill>
                <a:cs typeface="+mn-cs"/>
              </a:rPr>
              <a:t>How ideas and practices spread </a:t>
            </a:r>
          </a:p>
        </p:txBody>
      </p:sp>
      <p:sp>
        <p:nvSpPr>
          <p:cNvPr id="21" name="AutoShape 18"/>
          <p:cNvSpPr>
            <a:spLocks noChangeArrowheads="1"/>
          </p:cNvSpPr>
          <p:nvPr/>
        </p:nvSpPr>
        <p:spPr bwMode="auto">
          <a:xfrm>
            <a:off x="100012" y="5408613"/>
            <a:ext cx="2409825" cy="973137"/>
          </a:xfrm>
          <a:prstGeom prst="cloudCallout">
            <a:avLst>
              <a:gd name="adj1" fmla="val 31750"/>
              <a:gd name="adj2" fmla="val -89806"/>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b="1">
              <a:cs typeface="+mn-cs"/>
            </a:endParaRPr>
          </a:p>
        </p:txBody>
      </p:sp>
      <p:sp>
        <p:nvSpPr>
          <p:cNvPr id="22" name="Text Box 19"/>
          <p:cNvSpPr txBox="1">
            <a:spLocks noChangeArrowheads="1"/>
          </p:cNvSpPr>
          <p:nvPr/>
        </p:nvSpPr>
        <p:spPr bwMode="auto">
          <a:xfrm>
            <a:off x="422275" y="5638800"/>
            <a:ext cx="2016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dirty="0">
                <a:solidFill>
                  <a:schemeClr val="accent2"/>
                </a:solidFill>
                <a:latin typeface="Arial"/>
                <a:cs typeface="+mn-cs"/>
              </a:rPr>
              <a:t>‘</a:t>
            </a:r>
            <a:r>
              <a:rPr lang="en-GB" b="1" dirty="0">
                <a:solidFill>
                  <a:schemeClr val="accent2"/>
                </a:solidFill>
                <a:cs typeface="+mn-cs"/>
              </a:rPr>
              <a:t>Innovators</a:t>
            </a:r>
            <a:r>
              <a:rPr lang="ja-JP" altLang="en-GB" b="1" dirty="0">
                <a:solidFill>
                  <a:schemeClr val="accent2"/>
                </a:solidFill>
                <a:latin typeface="Arial"/>
                <a:cs typeface="+mn-cs"/>
              </a:rPr>
              <a:t>’</a:t>
            </a:r>
            <a:endParaRPr lang="en-GB" b="1" dirty="0">
              <a:solidFill>
                <a:schemeClr val="accent2"/>
              </a:solidFill>
              <a:cs typeface="+mn-cs"/>
            </a:endParaRPr>
          </a:p>
        </p:txBody>
      </p:sp>
      <p:sp>
        <p:nvSpPr>
          <p:cNvPr id="23" name="AutoShape 20"/>
          <p:cNvSpPr>
            <a:spLocks noChangeArrowheads="1"/>
          </p:cNvSpPr>
          <p:nvPr/>
        </p:nvSpPr>
        <p:spPr bwMode="auto">
          <a:xfrm>
            <a:off x="1447800" y="2057400"/>
            <a:ext cx="2409825" cy="973138"/>
          </a:xfrm>
          <a:prstGeom prst="cloudCallout">
            <a:avLst>
              <a:gd name="adj1" fmla="val 35075"/>
              <a:gd name="adj2" fmla="val 155660"/>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b="1">
              <a:cs typeface="+mn-cs"/>
            </a:endParaRPr>
          </a:p>
        </p:txBody>
      </p:sp>
      <p:sp>
        <p:nvSpPr>
          <p:cNvPr id="24" name="Text Box 21"/>
          <p:cNvSpPr txBox="1">
            <a:spLocks noChangeArrowheads="1"/>
          </p:cNvSpPr>
          <p:nvPr/>
        </p:nvSpPr>
        <p:spPr bwMode="auto">
          <a:xfrm>
            <a:off x="1717675" y="2225675"/>
            <a:ext cx="2016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dirty="0">
                <a:solidFill>
                  <a:schemeClr val="accent2"/>
                </a:solidFill>
                <a:latin typeface="Arial"/>
                <a:cs typeface="+mn-cs"/>
              </a:rPr>
              <a:t>‘</a:t>
            </a:r>
            <a:r>
              <a:rPr lang="en-GB" b="1" dirty="0">
                <a:solidFill>
                  <a:schemeClr val="accent2"/>
                </a:solidFill>
                <a:cs typeface="+mn-cs"/>
              </a:rPr>
              <a:t>Early adopters</a:t>
            </a:r>
            <a:r>
              <a:rPr lang="ja-JP" altLang="en-GB" b="1" dirty="0">
                <a:solidFill>
                  <a:schemeClr val="accent2"/>
                </a:solidFill>
                <a:latin typeface="Arial"/>
                <a:cs typeface="+mn-cs"/>
              </a:rPr>
              <a:t>’</a:t>
            </a:r>
            <a:endParaRPr lang="en-GB" b="1" dirty="0">
              <a:solidFill>
                <a:schemeClr val="accent2"/>
              </a:solidFill>
              <a:cs typeface="+mn-cs"/>
            </a:endParaRPr>
          </a:p>
        </p:txBody>
      </p:sp>
      <p:sp>
        <p:nvSpPr>
          <p:cNvPr id="25" name="AutoShape 22"/>
          <p:cNvSpPr>
            <a:spLocks noChangeArrowheads="1"/>
          </p:cNvSpPr>
          <p:nvPr/>
        </p:nvSpPr>
        <p:spPr bwMode="auto">
          <a:xfrm>
            <a:off x="3052762" y="5445125"/>
            <a:ext cx="2409825" cy="973138"/>
          </a:xfrm>
          <a:prstGeom prst="cloudCallout">
            <a:avLst>
              <a:gd name="adj1" fmla="val 11856"/>
              <a:gd name="adj2" fmla="val -100245"/>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b="1">
              <a:cs typeface="+mn-cs"/>
            </a:endParaRPr>
          </a:p>
        </p:txBody>
      </p:sp>
      <p:sp>
        <p:nvSpPr>
          <p:cNvPr id="26" name="Text Box 23"/>
          <p:cNvSpPr txBox="1">
            <a:spLocks noChangeArrowheads="1"/>
          </p:cNvSpPr>
          <p:nvPr/>
        </p:nvSpPr>
        <p:spPr bwMode="auto">
          <a:xfrm>
            <a:off x="3357562" y="5730875"/>
            <a:ext cx="2016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dirty="0">
                <a:solidFill>
                  <a:schemeClr val="accent2"/>
                </a:solidFill>
                <a:latin typeface="Arial"/>
                <a:cs typeface="+mn-cs"/>
              </a:rPr>
              <a:t>‘</a:t>
            </a:r>
            <a:r>
              <a:rPr lang="en-GB" b="1" dirty="0">
                <a:solidFill>
                  <a:schemeClr val="accent2"/>
                </a:solidFill>
                <a:cs typeface="+mn-cs"/>
              </a:rPr>
              <a:t>Early majority</a:t>
            </a:r>
            <a:r>
              <a:rPr lang="ja-JP" altLang="en-GB" b="1" dirty="0">
                <a:solidFill>
                  <a:schemeClr val="accent2"/>
                </a:solidFill>
                <a:latin typeface="Arial"/>
                <a:cs typeface="+mn-cs"/>
              </a:rPr>
              <a:t>’</a:t>
            </a:r>
            <a:endParaRPr lang="en-GB" b="1" dirty="0">
              <a:solidFill>
                <a:schemeClr val="accent2"/>
              </a:solidFill>
              <a:cs typeface="+mn-cs"/>
            </a:endParaRPr>
          </a:p>
        </p:txBody>
      </p:sp>
      <p:sp>
        <p:nvSpPr>
          <p:cNvPr id="27" name="AutoShape 24"/>
          <p:cNvSpPr>
            <a:spLocks noChangeArrowheads="1"/>
          </p:cNvSpPr>
          <p:nvPr/>
        </p:nvSpPr>
        <p:spPr bwMode="auto">
          <a:xfrm>
            <a:off x="5554662" y="1484313"/>
            <a:ext cx="2409825" cy="973137"/>
          </a:xfrm>
          <a:prstGeom prst="cloudCallout">
            <a:avLst>
              <a:gd name="adj1" fmla="val -49014"/>
              <a:gd name="adj2" fmla="val 87685"/>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b="1">
              <a:cs typeface="+mn-cs"/>
            </a:endParaRPr>
          </a:p>
        </p:txBody>
      </p:sp>
      <p:sp>
        <p:nvSpPr>
          <p:cNvPr id="28" name="Text Box 25"/>
          <p:cNvSpPr txBox="1">
            <a:spLocks noChangeArrowheads="1"/>
          </p:cNvSpPr>
          <p:nvPr/>
        </p:nvSpPr>
        <p:spPr bwMode="auto">
          <a:xfrm>
            <a:off x="5751512" y="1692275"/>
            <a:ext cx="20161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dirty="0">
                <a:solidFill>
                  <a:schemeClr val="accent2"/>
                </a:solidFill>
                <a:latin typeface="Arial"/>
                <a:cs typeface="+mn-cs"/>
              </a:rPr>
              <a:t>‘</a:t>
            </a:r>
            <a:r>
              <a:rPr lang="en-GB" b="1" dirty="0">
                <a:solidFill>
                  <a:schemeClr val="accent2"/>
                </a:solidFill>
                <a:cs typeface="+mn-cs"/>
              </a:rPr>
              <a:t>Late majority</a:t>
            </a:r>
            <a:r>
              <a:rPr lang="ja-JP" altLang="en-GB" b="1" dirty="0">
                <a:solidFill>
                  <a:schemeClr val="accent2"/>
                </a:solidFill>
                <a:latin typeface="Arial"/>
                <a:cs typeface="+mn-cs"/>
              </a:rPr>
              <a:t>’</a:t>
            </a:r>
            <a:endParaRPr lang="en-GB" b="1" dirty="0">
              <a:solidFill>
                <a:schemeClr val="accent2"/>
              </a:solidFill>
              <a:cs typeface="+mn-cs"/>
            </a:endParaRPr>
          </a:p>
        </p:txBody>
      </p:sp>
      <p:sp>
        <p:nvSpPr>
          <p:cNvPr id="29" name="AutoShape 26"/>
          <p:cNvSpPr>
            <a:spLocks noChangeArrowheads="1"/>
          </p:cNvSpPr>
          <p:nvPr/>
        </p:nvSpPr>
        <p:spPr bwMode="auto">
          <a:xfrm>
            <a:off x="6672262" y="2960688"/>
            <a:ext cx="2409825" cy="973137"/>
          </a:xfrm>
          <a:prstGeom prst="cloudCallout">
            <a:avLst>
              <a:gd name="adj1" fmla="val -57972"/>
              <a:gd name="adj2" fmla="val 65495"/>
            </a:avLst>
          </a:prstGeom>
          <a:solidFill>
            <a:srgbClr val="FFFF99"/>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b="1">
              <a:cs typeface="+mn-cs"/>
            </a:endParaRPr>
          </a:p>
        </p:txBody>
      </p:sp>
      <p:sp>
        <p:nvSpPr>
          <p:cNvPr id="30" name="Text Box 27"/>
          <p:cNvSpPr txBox="1">
            <a:spLocks noChangeArrowheads="1"/>
          </p:cNvSpPr>
          <p:nvPr/>
        </p:nvSpPr>
        <p:spPr bwMode="auto">
          <a:xfrm>
            <a:off x="7051675" y="3276600"/>
            <a:ext cx="2016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ja-JP" altLang="en-GB" b="1" dirty="0">
                <a:solidFill>
                  <a:schemeClr val="accent2"/>
                </a:solidFill>
                <a:latin typeface="Arial"/>
                <a:cs typeface="+mn-cs"/>
              </a:rPr>
              <a:t>‘</a:t>
            </a:r>
            <a:r>
              <a:rPr lang="en-GB" b="1" dirty="0">
                <a:solidFill>
                  <a:schemeClr val="accent2"/>
                </a:solidFill>
                <a:cs typeface="+mn-cs"/>
              </a:rPr>
              <a:t>Laggards</a:t>
            </a:r>
            <a:r>
              <a:rPr lang="ja-JP" altLang="en-GB" b="1" dirty="0">
                <a:solidFill>
                  <a:schemeClr val="accent2"/>
                </a:solidFill>
                <a:latin typeface="Arial"/>
                <a:cs typeface="+mn-cs"/>
              </a:rPr>
              <a:t>’</a:t>
            </a:r>
            <a:endParaRPr lang="en-GB" b="1" dirty="0">
              <a:solidFill>
                <a:schemeClr val="accent2"/>
              </a:solidFill>
              <a:cs typeface="+mn-cs"/>
            </a:endParaRPr>
          </a:p>
        </p:txBody>
      </p:sp>
      <p:sp>
        <p:nvSpPr>
          <p:cNvPr id="31" name="AutoShape 28"/>
          <p:cNvSpPr>
            <a:spLocks noChangeArrowheads="1"/>
          </p:cNvSpPr>
          <p:nvPr/>
        </p:nvSpPr>
        <p:spPr bwMode="auto">
          <a:xfrm rot="2387705">
            <a:off x="2419165" y="3658662"/>
            <a:ext cx="865187" cy="288925"/>
          </a:xfrm>
          <a:prstGeom prst="notchedRightArrow">
            <a:avLst>
              <a:gd name="adj1" fmla="val 50000"/>
              <a:gd name="adj2" fmla="val 74863"/>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extLst>
      <p:ext uri="{BB962C8B-B14F-4D97-AF65-F5344CB8AC3E}">
        <p14:creationId xmlns:p14="http://schemas.microsoft.com/office/powerpoint/2010/main" val="389145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par>
                                <p:cTn id="13" presetID="9"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9"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9"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dissolv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dissolve">
                                      <p:cBhvr>
                                        <p:cTn id="26" dur="500"/>
                                        <p:tgtEl>
                                          <p:spTgt spid="11"/>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dissolve">
                                      <p:cBhvr>
                                        <p:cTn id="29" dur="500"/>
                                        <p:tgtEl>
                                          <p:spTgt spid="12"/>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dissolve">
                                      <p:cBhvr>
                                        <p:cTn id="43" dur="500"/>
                                        <p:tgtEl>
                                          <p:spTgt spid="21"/>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dissolve">
                                      <p:cBhvr>
                                        <p:cTn id="46" dur="500"/>
                                        <p:tgtEl>
                                          <p:spTgt spid="22"/>
                                        </p:tgtEl>
                                      </p:cBhvr>
                                    </p:animEffect>
                                  </p:childTnLst>
                                </p:cTn>
                              </p:par>
                            </p:childTnLst>
                          </p:cTn>
                        </p:par>
                        <p:par>
                          <p:cTn id="47" fill="hold">
                            <p:stCondLst>
                              <p:cond delay="500"/>
                            </p:stCondLst>
                            <p:childTnLst>
                              <p:par>
                                <p:cTn id="48" presetID="9"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dissolve">
                                      <p:cBhvr>
                                        <p:cTn id="50" dur="500"/>
                                        <p:tgtEl>
                                          <p:spTgt spid="23"/>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dissolve">
                                      <p:cBhvr>
                                        <p:cTn id="53" dur="500"/>
                                        <p:tgtEl>
                                          <p:spTgt spid="24"/>
                                        </p:tgtEl>
                                      </p:cBhvr>
                                    </p:animEffect>
                                  </p:childTnLst>
                                </p:cTn>
                              </p:par>
                            </p:childTnLst>
                          </p:cTn>
                        </p:par>
                        <p:par>
                          <p:cTn id="54" fill="hold">
                            <p:stCondLst>
                              <p:cond delay="1000"/>
                            </p:stCondLst>
                            <p:childTnLst>
                              <p:par>
                                <p:cTn id="55" presetID="9" presetClass="entr" presetSubtype="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dissolve">
                                      <p:cBhvr>
                                        <p:cTn id="57" dur="500"/>
                                        <p:tgtEl>
                                          <p:spTgt spid="25"/>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dissolve">
                                      <p:cBhvr>
                                        <p:cTn id="60" dur="500"/>
                                        <p:tgtEl>
                                          <p:spTgt spid="26"/>
                                        </p:tgtEl>
                                      </p:cBhvr>
                                    </p:animEffect>
                                  </p:childTnLst>
                                </p:cTn>
                              </p:par>
                            </p:childTnLst>
                          </p:cTn>
                        </p:par>
                        <p:par>
                          <p:cTn id="61" fill="hold">
                            <p:stCondLst>
                              <p:cond delay="1500"/>
                            </p:stCondLst>
                            <p:childTnLst>
                              <p:par>
                                <p:cTn id="62" presetID="9" presetClass="entr" presetSubtype="0"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dissolve">
                                      <p:cBhvr>
                                        <p:cTn id="64" dur="500"/>
                                        <p:tgtEl>
                                          <p:spTgt spid="2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dissolve">
                                      <p:cBhvr>
                                        <p:cTn id="67" dur="500"/>
                                        <p:tgtEl>
                                          <p:spTgt spid="28"/>
                                        </p:tgtEl>
                                      </p:cBhvr>
                                    </p:animEffect>
                                  </p:childTnLst>
                                </p:cTn>
                              </p:par>
                            </p:childTnLst>
                          </p:cTn>
                        </p:par>
                        <p:par>
                          <p:cTn id="68" fill="hold">
                            <p:stCondLst>
                              <p:cond delay="2000"/>
                            </p:stCondLst>
                            <p:childTnLst>
                              <p:par>
                                <p:cTn id="69" presetID="9" presetClass="entr" presetSubtype="0"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dissolve">
                                      <p:cBhvr>
                                        <p:cTn id="71" dur="500"/>
                                        <p:tgtEl>
                                          <p:spTgt spid="29"/>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dissolve">
                                      <p:cBhvr>
                                        <p:cTn id="74" dur="500"/>
                                        <p:tgtEl>
                                          <p:spTgt spid="30"/>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grpId="0" nodeType="click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dissolve">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21" grpId="0" animBg="1"/>
      <p:bldP spid="22" grpId="0"/>
      <p:bldP spid="23" grpId="0" animBg="1"/>
      <p:bldP spid="24" grpId="0"/>
      <p:bldP spid="25" grpId="0" animBg="1"/>
      <p:bldP spid="26" grpId="0"/>
      <p:bldP spid="27" grpId="0" animBg="1"/>
      <p:bldP spid="28" grpId="0"/>
      <p:bldP spid="29" grpId="0" animBg="1"/>
      <p:bldP spid="30" grpId="0"/>
      <p:bldP spid="31"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images-eu.amazon.com/images/P/0743222091.01.LZZZZZZZ.jpg"/>
          <p:cNvPicPr>
            <a:picLocks noChangeAspect="1" noChangeArrowheads="1"/>
          </p:cNvPicPr>
          <p:nvPr/>
        </p:nvPicPr>
        <p:blipFill>
          <a:blip r:embed="rId3" r:link="rId4" cstate="email">
            <a:extLst>
              <a:ext uri="{28A0092B-C50C-407E-A947-70E740481C1C}">
                <a14:useLocalDpi xmlns:a14="http://schemas.microsoft.com/office/drawing/2010/main"/>
              </a:ext>
            </a:extLst>
          </a:blip>
          <a:srcRect/>
          <a:stretch>
            <a:fillRect/>
          </a:stretch>
        </p:blipFill>
        <p:spPr bwMode="auto">
          <a:xfrm>
            <a:off x="7731125" y="4876800"/>
            <a:ext cx="12604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43000" y="1295400"/>
            <a:ext cx="2895600" cy="185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 name="Text Box 4"/>
          <p:cNvSpPr txBox="1">
            <a:spLocks noChangeArrowheads="1"/>
          </p:cNvSpPr>
          <p:nvPr/>
        </p:nvSpPr>
        <p:spPr bwMode="auto">
          <a:xfrm>
            <a:off x="1371600" y="3505200"/>
            <a:ext cx="586740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sz="3200" b="1" i="1" dirty="0">
                <a:solidFill>
                  <a:schemeClr val="accent2"/>
                </a:solidFill>
                <a:cs typeface="Times New Roman" charset="0"/>
              </a:rPr>
              <a:t>…</a:t>
            </a:r>
            <a:r>
              <a:rPr lang="en-GB" sz="3200" b="1" i="1" dirty="0">
                <a:solidFill>
                  <a:srgbClr val="000090"/>
                </a:solidFill>
                <a:cs typeface="Times New Roman" charset="0"/>
              </a:rPr>
              <a:t>spread is a </a:t>
            </a:r>
            <a:r>
              <a:rPr lang="en-GB" sz="3200" b="1" i="1" dirty="0">
                <a:solidFill>
                  <a:srgbClr val="5B4295"/>
                </a:solidFill>
                <a:cs typeface="Times New Roman" charset="0"/>
              </a:rPr>
              <a:t>social process </a:t>
            </a:r>
            <a:r>
              <a:rPr lang="en-GB" sz="3200" b="1" i="1" dirty="0">
                <a:solidFill>
                  <a:srgbClr val="000090"/>
                </a:solidFill>
                <a:cs typeface="Times New Roman" charset="0"/>
              </a:rPr>
              <a:t>– it is about communication, observation, persuasion, evaluation, adoption or rejection…</a:t>
            </a:r>
            <a:endParaRPr lang="en-GB" sz="3200" dirty="0">
              <a:solidFill>
                <a:srgbClr val="000090"/>
              </a:solidFill>
              <a:cs typeface="Times New Roman" charset="0"/>
            </a:endParaRPr>
          </a:p>
          <a:p>
            <a:pPr>
              <a:defRPr/>
            </a:pPr>
            <a:endParaRPr lang="en-GB" sz="3200" dirty="0">
              <a:solidFill>
                <a:schemeClr val="accent2"/>
              </a:solidFill>
              <a:cs typeface="Times New Roman" charset="0"/>
            </a:endParaRPr>
          </a:p>
        </p:txBody>
      </p:sp>
      <p:sp>
        <p:nvSpPr>
          <p:cNvPr id="8" name="AutoShape 5"/>
          <p:cNvSpPr>
            <a:spLocks noChangeArrowheads="1"/>
          </p:cNvSpPr>
          <p:nvPr/>
        </p:nvSpPr>
        <p:spPr bwMode="auto">
          <a:xfrm>
            <a:off x="4522788" y="574675"/>
            <a:ext cx="2400300" cy="1546225"/>
          </a:xfrm>
          <a:prstGeom prst="wedgeRoundRectCallout">
            <a:avLst>
              <a:gd name="adj1" fmla="val -65940"/>
              <a:gd name="adj2" fmla="val 142708"/>
              <a:gd name="adj3" fmla="val 16667"/>
            </a:avLst>
          </a:prstGeom>
          <a:solidFill>
            <a:srgbClr val="FF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latin typeface="Arial"/>
              <a:cs typeface="Arial"/>
            </a:endParaRPr>
          </a:p>
        </p:txBody>
      </p:sp>
      <p:sp>
        <p:nvSpPr>
          <p:cNvPr id="9" name="Text Box 6"/>
          <p:cNvSpPr txBox="1">
            <a:spLocks noChangeArrowheads="1"/>
          </p:cNvSpPr>
          <p:nvPr/>
        </p:nvSpPr>
        <p:spPr bwMode="auto">
          <a:xfrm>
            <a:off x="4913313" y="623888"/>
            <a:ext cx="2171700" cy="146526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latin typeface="Arial"/>
                <a:cs typeface="Arial"/>
              </a:rPr>
              <a:t>1. Awareness</a:t>
            </a:r>
          </a:p>
          <a:p>
            <a:pPr>
              <a:defRPr/>
            </a:pPr>
            <a:r>
              <a:rPr lang="en-GB">
                <a:latin typeface="Arial"/>
                <a:cs typeface="Arial"/>
              </a:rPr>
              <a:t>2. Interest</a:t>
            </a:r>
          </a:p>
          <a:p>
            <a:pPr>
              <a:defRPr/>
            </a:pPr>
            <a:r>
              <a:rPr lang="en-GB">
                <a:latin typeface="Arial"/>
                <a:cs typeface="Arial"/>
              </a:rPr>
              <a:t>3. Evaluation</a:t>
            </a:r>
          </a:p>
          <a:p>
            <a:pPr>
              <a:defRPr/>
            </a:pPr>
            <a:r>
              <a:rPr lang="en-GB">
                <a:latin typeface="Arial"/>
                <a:cs typeface="Arial"/>
              </a:rPr>
              <a:t>4. Trial</a:t>
            </a:r>
          </a:p>
          <a:p>
            <a:pPr>
              <a:defRPr/>
            </a:pPr>
            <a:r>
              <a:rPr lang="en-GB">
                <a:latin typeface="Arial"/>
                <a:cs typeface="Arial"/>
              </a:rPr>
              <a:t>5. Adoption</a:t>
            </a:r>
          </a:p>
        </p:txBody>
      </p:sp>
      <p:sp>
        <p:nvSpPr>
          <p:cNvPr id="10" name="AutoShape 7"/>
          <p:cNvSpPr>
            <a:spLocks noChangeArrowheads="1"/>
          </p:cNvSpPr>
          <p:nvPr/>
        </p:nvSpPr>
        <p:spPr bwMode="auto">
          <a:xfrm>
            <a:off x="6592888" y="1844675"/>
            <a:ext cx="2400300" cy="1546225"/>
          </a:xfrm>
          <a:prstGeom prst="wedgeRoundRectCallout">
            <a:avLst>
              <a:gd name="adj1" fmla="val -57343"/>
              <a:gd name="adj2" fmla="val -78745"/>
              <a:gd name="adj3" fmla="val 16667"/>
            </a:avLst>
          </a:prstGeom>
          <a:solidFill>
            <a:srgbClr val="CCFFCC"/>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latin typeface="Arial"/>
              <a:cs typeface="Arial"/>
            </a:endParaRPr>
          </a:p>
        </p:txBody>
      </p:sp>
      <p:sp>
        <p:nvSpPr>
          <p:cNvPr id="11" name="Text Box 8"/>
          <p:cNvSpPr txBox="1">
            <a:spLocks noChangeArrowheads="1"/>
          </p:cNvSpPr>
          <p:nvPr/>
        </p:nvSpPr>
        <p:spPr bwMode="auto">
          <a:xfrm>
            <a:off x="6615113" y="1893888"/>
            <a:ext cx="2341562" cy="1465262"/>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a:latin typeface="Arial"/>
                <a:cs typeface="Arial"/>
              </a:rPr>
              <a:t>Relative advantage</a:t>
            </a:r>
          </a:p>
          <a:p>
            <a:pPr>
              <a:defRPr/>
            </a:pPr>
            <a:r>
              <a:rPr lang="en-GB">
                <a:latin typeface="Arial"/>
                <a:cs typeface="Arial"/>
              </a:rPr>
              <a:t>Compatibility</a:t>
            </a:r>
          </a:p>
          <a:p>
            <a:pPr>
              <a:defRPr/>
            </a:pPr>
            <a:r>
              <a:rPr lang="en-GB">
                <a:latin typeface="Arial"/>
                <a:cs typeface="Arial"/>
              </a:rPr>
              <a:t>Complexity</a:t>
            </a:r>
          </a:p>
          <a:p>
            <a:pPr>
              <a:defRPr/>
            </a:pPr>
            <a:r>
              <a:rPr lang="en-GB">
                <a:latin typeface="Arial"/>
                <a:cs typeface="Arial"/>
              </a:rPr>
              <a:t>Trialability</a:t>
            </a:r>
          </a:p>
          <a:p>
            <a:pPr>
              <a:defRPr/>
            </a:pPr>
            <a:r>
              <a:rPr lang="en-GB">
                <a:latin typeface="Arial"/>
                <a:cs typeface="Arial"/>
              </a:rPr>
              <a:t>Communicability</a:t>
            </a:r>
          </a:p>
        </p:txBody>
      </p:sp>
    </p:spTree>
    <p:extLst>
      <p:ext uri="{BB962C8B-B14F-4D97-AF65-F5344CB8AC3E}">
        <p14:creationId xmlns:p14="http://schemas.microsoft.com/office/powerpoint/2010/main" val="324512391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Grp="1" noChangeArrowheads="1"/>
          </p:cNvSpPr>
          <p:nvPr>
            <p:ph type="title"/>
          </p:nvPr>
        </p:nvSpPr>
        <p:spPr>
          <a:xfrm>
            <a:off x="762000" y="0"/>
            <a:ext cx="8229600" cy="1143000"/>
          </a:xfrm>
        </p:spPr>
        <p:txBody>
          <a:bodyPr anchor="t"/>
          <a:lstStyle/>
          <a:p>
            <a:pPr>
              <a:defRPr/>
            </a:pPr>
            <a:r>
              <a:rPr lang="en-GB" sz="2800" dirty="0" smtClean="0">
                <a:solidFill>
                  <a:srgbClr val="4D4D4D"/>
                </a:solidFill>
                <a:latin typeface="Arial"/>
                <a:cs typeface="Arial"/>
              </a:rPr>
              <a:t>Rogers</a:t>
            </a:r>
            <a:r>
              <a:rPr lang="ja-JP" altLang="en-GB" sz="2800" dirty="0" smtClean="0">
                <a:solidFill>
                  <a:srgbClr val="4D4D4D"/>
                </a:solidFill>
                <a:latin typeface="Arial"/>
                <a:cs typeface="Arial"/>
              </a:rPr>
              <a:t>’</a:t>
            </a:r>
            <a:r>
              <a:rPr lang="en-GB" sz="2800" dirty="0" smtClean="0">
                <a:solidFill>
                  <a:srgbClr val="4D4D4D"/>
                </a:solidFill>
                <a:latin typeface="Arial"/>
                <a:cs typeface="Arial"/>
              </a:rPr>
              <a:t> theory: The Diffusion of Innovations</a:t>
            </a:r>
            <a:endParaRPr lang="en-US" sz="2800" dirty="0" smtClean="0">
              <a:solidFill>
                <a:srgbClr val="4D4D4D"/>
              </a:solidFill>
              <a:latin typeface="Arial"/>
              <a:cs typeface="Arial"/>
            </a:endParaRPr>
          </a:p>
        </p:txBody>
      </p:sp>
      <p:sp>
        <p:nvSpPr>
          <p:cNvPr id="6" name="Rectangle 3"/>
          <p:cNvSpPr txBox="1">
            <a:spLocks noChangeArrowheads="1"/>
          </p:cNvSpPr>
          <p:nvPr/>
        </p:nvSpPr>
        <p:spPr bwMode="auto">
          <a:xfrm>
            <a:off x="1676400" y="2332038"/>
            <a:ext cx="6437313"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609600" indent="-609600">
              <a:buFontTx/>
              <a:buAutoNum type="arabicPeriod"/>
              <a:defRPr/>
            </a:pPr>
            <a:r>
              <a:rPr lang="en-GB" sz="3600" dirty="0" smtClean="0">
                <a:solidFill>
                  <a:srgbClr val="000090"/>
                </a:solidFill>
                <a:latin typeface="Arial"/>
                <a:cs typeface="Arial"/>
              </a:rPr>
              <a:t>Awareness</a:t>
            </a:r>
          </a:p>
          <a:p>
            <a:pPr marL="609600" indent="-609600">
              <a:buFontTx/>
              <a:buAutoNum type="arabicPeriod"/>
              <a:defRPr/>
            </a:pPr>
            <a:r>
              <a:rPr lang="en-GB" sz="3600" dirty="0" smtClean="0">
                <a:solidFill>
                  <a:srgbClr val="000090"/>
                </a:solidFill>
                <a:latin typeface="Arial"/>
                <a:cs typeface="Arial"/>
              </a:rPr>
              <a:t>Interest</a:t>
            </a:r>
          </a:p>
          <a:p>
            <a:pPr marL="609600" indent="-609600">
              <a:buFontTx/>
              <a:buAutoNum type="arabicPeriod"/>
              <a:defRPr/>
            </a:pPr>
            <a:r>
              <a:rPr lang="en-GB" sz="3600" dirty="0" smtClean="0">
                <a:solidFill>
                  <a:srgbClr val="000090"/>
                </a:solidFill>
                <a:latin typeface="Arial"/>
                <a:cs typeface="Arial"/>
              </a:rPr>
              <a:t>Evaluation</a:t>
            </a:r>
          </a:p>
          <a:p>
            <a:pPr marL="609600" indent="-609600">
              <a:buFontTx/>
              <a:buAutoNum type="arabicPeriod"/>
              <a:defRPr/>
            </a:pPr>
            <a:r>
              <a:rPr lang="en-GB" sz="3600" dirty="0" smtClean="0">
                <a:solidFill>
                  <a:srgbClr val="000090"/>
                </a:solidFill>
                <a:latin typeface="Arial"/>
                <a:cs typeface="Arial"/>
              </a:rPr>
              <a:t>Trial</a:t>
            </a:r>
          </a:p>
          <a:p>
            <a:pPr marL="609600" indent="-609600">
              <a:buFontTx/>
              <a:buAutoNum type="arabicPeriod"/>
              <a:defRPr/>
            </a:pPr>
            <a:r>
              <a:rPr lang="en-GB" sz="3600" dirty="0" smtClean="0">
                <a:solidFill>
                  <a:srgbClr val="000090"/>
                </a:solidFill>
                <a:latin typeface="Arial"/>
                <a:cs typeface="Arial"/>
              </a:rPr>
              <a:t>Adoption</a:t>
            </a:r>
          </a:p>
          <a:p>
            <a:pPr marL="609600" indent="-609600">
              <a:buFontTx/>
              <a:buNone/>
              <a:defRPr/>
            </a:pPr>
            <a:endParaRPr lang="en-GB" sz="3600" dirty="0" smtClean="0">
              <a:latin typeface="Arial"/>
              <a:cs typeface="Arial"/>
            </a:endParaRPr>
          </a:p>
        </p:txBody>
      </p:sp>
      <p:sp>
        <p:nvSpPr>
          <p:cNvPr id="7" name="Text Box 4"/>
          <p:cNvSpPr txBox="1">
            <a:spLocks noChangeArrowheads="1"/>
          </p:cNvSpPr>
          <p:nvPr/>
        </p:nvSpPr>
        <p:spPr bwMode="auto">
          <a:xfrm>
            <a:off x="3352800" y="6172200"/>
            <a:ext cx="5791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1600" b="1">
                <a:latin typeface="Arial"/>
                <a:cs typeface="Arial"/>
              </a:rPr>
              <a:t>Everett Rogers (1962, 2003). </a:t>
            </a:r>
            <a:r>
              <a:rPr lang="en-GB" sz="1600" b="1" i="1">
                <a:latin typeface="Arial"/>
                <a:cs typeface="Arial"/>
              </a:rPr>
              <a:t>The Diffusion of Innovations</a:t>
            </a:r>
          </a:p>
        </p:txBody>
      </p:sp>
      <p:sp>
        <p:nvSpPr>
          <p:cNvPr id="8" name="Rectangle 5"/>
          <p:cNvSpPr>
            <a:spLocks noChangeArrowheads="1"/>
          </p:cNvSpPr>
          <p:nvPr/>
        </p:nvSpPr>
        <p:spPr bwMode="auto">
          <a:xfrm>
            <a:off x="1219200" y="1219200"/>
            <a:ext cx="8534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GB" sz="2800" dirty="0">
                <a:solidFill>
                  <a:srgbClr val="5B4295"/>
                </a:solidFill>
                <a:latin typeface="Arial"/>
                <a:cs typeface="Arial"/>
              </a:rPr>
              <a:t>(Also known as: </a:t>
            </a:r>
            <a:r>
              <a:rPr lang="ja-JP" altLang="en-GB" sz="2800" dirty="0">
                <a:solidFill>
                  <a:srgbClr val="5B4295"/>
                </a:solidFill>
                <a:latin typeface="Arial"/>
                <a:cs typeface="Arial"/>
              </a:rPr>
              <a:t>“</a:t>
            </a:r>
            <a:r>
              <a:rPr lang="en-GB" sz="2800" dirty="0">
                <a:solidFill>
                  <a:srgbClr val="5B4295"/>
                </a:solidFill>
                <a:latin typeface="Arial"/>
                <a:cs typeface="Arial"/>
              </a:rPr>
              <a:t>how ideas &amp; practices spread</a:t>
            </a:r>
            <a:r>
              <a:rPr lang="ja-JP" altLang="en-GB" sz="2800" dirty="0">
                <a:solidFill>
                  <a:srgbClr val="5B4295"/>
                </a:solidFill>
                <a:latin typeface="Arial"/>
                <a:cs typeface="Arial"/>
              </a:rPr>
              <a:t>”</a:t>
            </a:r>
            <a:r>
              <a:rPr lang="en-GB" sz="2800" dirty="0">
                <a:solidFill>
                  <a:srgbClr val="5B4295"/>
                </a:solidFill>
                <a:latin typeface="Arial"/>
                <a:cs typeface="Arial"/>
              </a:rPr>
              <a:t>)</a:t>
            </a:r>
            <a:endParaRPr lang="en-US" sz="2800" dirty="0">
              <a:solidFill>
                <a:srgbClr val="5B4295"/>
              </a:solidFill>
              <a:latin typeface="Arial"/>
              <a:cs typeface="Arial"/>
            </a:endParaRPr>
          </a:p>
        </p:txBody>
      </p:sp>
    </p:spTree>
    <p:extLst>
      <p:ext uri="{BB962C8B-B14F-4D97-AF65-F5344CB8AC3E}">
        <p14:creationId xmlns:p14="http://schemas.microsoft.com/office/powerpoint/2010/main" val="351939771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274638"/>
            <a:ext cx="8229600" cy="1143000"/>
          </a:xfrm>
        </p:spPr>
        <p:txBody>
          <a:bodyPr anchor="t"/>
          <a:lstStyle/>
          <a:p>
            <a:pPr>
              <a:defRPr/>
            </a:pPr>
            <a:r>
              <a:rPr lang="en-GB" dirty="0" smtClean="0">
                <a:solidFill>
                  <a:srgbClr val="4D4D4D"/>
                </a:solidFill>
                <a:latin typeface="Arial"/>
                <a:cs typeface="Arial"/>
              </a:rPr>
              <a:t>Rogers &amp; Shoemaker </a:t>
            </a:r>
            <a:r>
              <a:rPr lang="en-GB" sz="1800" dirty="0" smtClean="0">
                <a:solidFill>
                  <a:srgbClr val="4D4D4D"/>
                </a:solidFill>
                <a:latin typeface="Arial"/>
                <a:cs typeface="Arial"/>
              </a:rPr>
              <a:t>(1971)</a:t>
            </a:r>
            <a:endParaRPr lang="en-US" sz="1800" dirty="0" smtClean="0">
              <a:solidFill>
                <a:srgbClr val="4D4D4D"/>
              </a:solidFill>
              <a:latin typeface="Arial"/>
              <a:cs typeface="Arial"/>
            </a:endParaRPr>
          </a:p>
        </p:txBody>
      </p:sp>
      <p:sp>
        <p:nvSpPr>
          <p:cNvPr id="5" name="Rectangle 3"/>
          <p:cNvSpPr txBox="1">
            <a:spLocks noChangeArrowheads="1"/>
          </p:cNvSpPr>
          <p:nvPr/>
        </p:nvSpPr>
        <p:spPr bwMode="auto">
          <a:xfrm>
            <a:off x="1331913" y="1189038"/>
            <a:ext cx="7354887" cy="5364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buFontTx/>
              <a:buNone/>
              <a:defRPr/>
            </a:pPr>
            <a:r>
              <a:rPr lang="en-GB" sz="2400" dirty="0" smtClean="0">
                <a:latin typeface="Arial"/>
                <a:cs typeface="Arial"/>
              </a:rPr>
              <a:t>Determinants of successful planned change can be seen as people</a:t>
            </a:r>
            <a:r>
              <a:rPr lang="ja-JP" altLang="en-GB" sz="2400" dirty="0" smtClean="0">
                <a:latin typeface="Arial"/>
                <a:cs typeface="Arial"/>
              </a:rPr>
              <a:t>’</a:t>
            </a:r>
            <a:r>
              <a:rPr lang="en-GB" sz="2400" dirty="0" smtClean="0">
                <a:latin typeface="Arial"/>
                <a:cs typeface="Arial"/>
              </a:rPr>
              <a:t>s </a:t>
            </a:r>
            <a:r>
              <a:rPr lang="en-GB" sz="2400" u="sng" dirty="0" smtClean="0">
                <a:latin typeface="Arial"/>
                <a:cs typeface="Arial"/>
              </a:rPr>
              <a:t>subjective</a:t>
            </a:r>
            <a:r>
              <a:rPr lang="en-GB" sz="2400" dirty="0" smtClean="0">
                <a:latin typeface="Arial"/>
                <a:cs typeface="Arial"/>
              </a:rPr>
              <a:t> evaluation of:</a:t>
            </a:r>
          </a:p>
          <a:p>
            <a:pPr>
              <a:lnSpc>
                <a:spcPct val="90000"/>
              </a:lnSpc>
              <a:buFontTx/>
              <a:buNone/>
              <a:defRPr/>
            </a:pPr>
            <a:endParaRPr lang="en-GB" sz="2400" dirty="0" smtClean="0">
              <a:latin typeface="Arial"/>
              <a:cs typeface="Arial"/>
            </a:endParaRPr>
          </a:p>
          <a:p>
            <a:pPr>
              <a:lnSpc>
                <a:spcPct val="90000"/>
              </a:lnSpc>
              <a:defRPr/>
            </a:pPr>
            <a:r>
              <a:rPr lang="en-GB" sz="2400" b="1" dirty="0" smtClean="0">
                <a:solidFill>
                  <a:srgbClr val="000090"/>
                </a:solidFill>
                <a:latin typeface="Arial"/>
                <a:cs typeface="Arial"/>
              </a:rPr>
              <a:t>Relative advantage</a:t>
            </a:r>
          </a:p>
          <a:p>
            <a:pPr lvl="1">
              <a:lnSpc>
                <a:spcPct val="90000"/>
              </a:lnSpc>
              <a:defRPr/>
            </a:pPr>
            <a:r>
              <a:rPr lang="en-US" sz="2000" dirty="0" smtClean="0">
                <a:solidFill>
                  <a:srgbClr val="5B4295"/>
                </a:solidFill>
                <a:latin typeface="Arial"/>
                <a:cs typeface="Arial"/>
              </a:rPr>
              <a:t>delivers an advantage relative to the status quo</a:t>
            </a:r>
            <a:endParaRPr lang="en-GB" sz="2000" dirty="0" smtClean="0">
              <a:solidFill>
                <a:srgbClr val="5B4295"/>
              </a:solidFill>
              <a:latin typeface="Arial"/>
              <a:cs typeface="Arial"/>
            </a:endParaRPr>
          </a:p>
          <a:p>
            <a:pPr>
              <a:lnSpc>
                <a:spcPct val="90000"/>
              </a:lnSpc>
              <a:defRPr/>
            </a:pPr>
            <a:r>
              <a:rPr lang="en-GB" sz="2400" b="1" dirty="0" smtClean="0">
                <a:solidFill>
                  <a:srgbClr val="000090"/>
                </a:solidFill>
                <a:latin typeface="Arial"/>
                <a:cs typeface="Arial"/>
              </a:rPr>
              <a:t>Compatibility</a:t>
            </a:r>
          </a:p>
          <a:p>
            <a:pPr lvl="1">
              <a:lnSpc>
                <a:spcPct val="90000"/>
              </a:lnSpc>
              <a:defRPr/>
            </a:pPr>
            <a:r>
              <a:rPr lang="en-US" sz="2000" dirty="0" smtClean="0">
                <a:solidFill>
                  <a:srgbClr val="5B4295"/>
                </a:solidFill>
                <a:latin typeface="Arial"/>
                <a:cs typeface="Arial"/>
              </a:rPr>
              <a:t>compatible with existing values, past experiences &amp; needs; and able to be adapted to local circumstances</a:t>
            </a:r>
            <a:endParaRPr lang="en-GB" sz="2000" dirty="0" smtClean="0">
              <a:solidFill>
                <a:srgbClr val="5B4295"/>
              </a:solidFill>
              <a:latin typeface="Arial"/>
              <a:cs typeface="Arial"/>
            </a:endParaRPr>
          </a:p>
          <a:p>
            <a:pPr>
              <a:lnSpc>
                <a:spcPct val="90000"/>
              </a:lnSpc>
              <a:defRPr/>
            </a:pPr>
            <a:r>
              <a:rPr lang="en-GB" sz="2400" b="1" dirty="0" smtClean="0">
                <a:solidFill>
                  <a:srgbClr val="000090"/>
                </a:solidFill>
                <a:latin typeface="Arial"/>
                <a:cs typeface="Arial"/>
              </a:rPr>
              <a:t>Complexity</a:t>
            </a:r>
          </a:p>
          <a:p>
            <a:pPr lvl="1">
              <a:lnSpc>
                <a:spcPct val="90000"/>
              </a:lnSpc>
              <a:defRPr/>
            </a:pPr>
            <a:r>
              <a:rPr lang="en-US" sz="2000" dirty="0" smtClean="0">
                <a:solidFill>
                  <a:srgbClr val="5B4295"/>
                </a:solidFill>
                <a:latin typeface="Arial"/>
                <a:cs typeface="Arial"/>
              </a:rPr>
              <a:t>relatively easy to understand and use</a:t>
            </a:r>
            <a:endParaRPr lang="en-GB" sz="2000" dirty="0" smtClean="0">
              <a:solidFill>
                <a:srgbClr val="5B4295"/>
              </a:solidFill>
              <a:latin typeface="Arial"/>
              <a:cs typeface="Arial"/>
            </a:endParaRPr>
          </a:p>
          <a:p>
            <a:pPr>
              <a:lnSpc>
                <a:spcPct val="90000"/>
              </a:lnSpc>
              <a:defRPr/>
            </a:pPr>
            <a:r>
              <a:rPr lang="en-GB" sz="2400" b="1" dirty="0" smtClean="0">
                <a:solidFill>
                  <a:srgbClr val="000090"/>
                </a:solidFill>
                <a:latin typeface="Arial"/>
                <a:cs typeface="Arial"/>
              </a:rPr>
              <a:t>Divisibility (</a:t>
            </a:r>
            <a:r>
              <a:rPr lang="en-GB" sz="2400" b="1" dirty="0" err="1" smtClean="0">
                <a:solidFill>
                  <a:srgbClr val="000090"/>
                </a:solidFill>
                <a:latin typeface="Arial"/>
                <a:cs typeface="Arial"/>
              </a:rPr>
              <a:t>trialability</a:t>
            </a:r>
            <a:r>
              <a:rPr lang="en-GB" sz="2400" b="1" dirty="0" smtClean="0">
                <a:solidFill>
                  <a:srgbClr val="000090"/>
                </a:solidFill>
                <a:latin typeface="Arial"/>
                <a:cs typeface="Arial"/>
              </a:rPr>
              <a:t>)</a:t>
            </a:r>
          </a:p>
          <a:p>
            <a:pPr lvl="1">
              <a:lnSpc>
                <a:spcPct val="90000"/>
              </a:lnSpc>
              <a:defRPr/>
            </a:pPr>
            <a:r>
              <a:rPr lang="en-US" sz="2000" dirty="0" smtClean="0">
                <a:solidFill>
                  <a:srgbClr val="5B4295"/>
                </a:solidFill>
                <a:latin typeface="Arial"/>
                <a:cs typeface="Arial"/>
              </a:rPr>
              <a:t>able to be tried without great cost or effort</a:t>
            </a:r>
            <a:endParaRPr lang="en-GB" sz="2000" dirty="0" smtClean="0">
              <a:solidFill>
                <a:srgbClr val="5B4295"/>
              </a:solidFill>
              <a:latin typeface="Arial"/>
              <a:cs typeface="Arial"/>
            </a:endParaRPr>
          </a:p>
          <a:p>
            <a:pPr>
              <a:lnSpc>
                <a:spcPct val="90000"/>
              </a:lnSpc>
              <a:defRPr/>
            </a:pPr>
            <a:r>
              <a:rPr lang="en-GB" sz="2400" b="1" dirty="0" smtClean="0">
                <a:solidFill>
                  <a:srgbClr val="000090"/>
                </a:solidFill>
                <a:latin typeface="Arial"/>
                <a:cs typeface="Arial"/>
              </a:rPr>
              <a:t>Communicability (</a:t>
            </a:r>
            <a:r>
              <a:rPr lang="en-GB" sz="2400" b="1" dirty="0" err="1" smtClean="0">
                <a:solidFill>
                  <a:srgbClr val="000090"/>
                </a:solidFill>
                <a:latin typeface="Arial"/>
                <a:cs typeface="Arial"/>
              </a:rPr>
              <a:t>observability</a:t>
            </a:r>
            <a:r>
              <a:rPr lang="en-GB" sz="2400" b="1" dirty="0" smtClean="0">
                <a:solidFill>
                  <a:srgbClr val="000090"/>
                </a:solidFill>
                <a:latin typeface="Arial"/>
                <a:cs typeface="Arial"/>
              </a:rPr>
              <a:t>)</a:t>
            </a:r>
          </a:p>
          <a:p>
            <a:pPr lvl="1">
              <a:lnSpc>
                <a:spcPct val="90000"/>
              </a:lnSpc>
              <a:defRPr/>
            </a:pPr>
            <a:r>
              <a:rPr lang="en-US" sz="2000" dirty="0" smtClean="0">
                <a:solidFill>
                  <a:srgbClr val="5B4295"/>
                </a:solidFill>
                <a:latin typeface="Arial"/>
                <a:cs typeface="Arial"/>
              </a:rPr>
              <a:t>the outcomes can be clearly seen by others</a:t>
            </a:r>
            <a:endParaRPr lang="en-GB" sz="2000" dirty="0" smtClean="0">
              <a:solidFill>
                <a:srgbClr val="5B4295"/>
              </a:solidFill>
              <a:latin typeface="Arial"/>
              <a:cs typeface="Arial"/>
            </a:endParaRPr>
          </a:p>
          <a:p>
            <a:pPr>
              <a:lnSpc>
                <a:spcPct val="90000"/>
              </a:lnSpc>
              <a:buFontTx/>
              <a:buNone/>
              <a:defRPr/>
            </a:pPr>
            <a:endParaRPr lang="en-GB" sz="2400" dirty="0" smtClean="0">
              <a:solidFill>
                <a:schemeClr val="accent2"/>
              </a:solidFill>
              <a:latin typeface="Arial"/>
              <a:cs typeface="Arial"/>
            </a:endParaRPr>
          </a:p>
          <a:p>
            <a:pPr>
              <a:lnSpc>
                <a:spcPct val="90000"/>
              </a:lnSpc>
              <a:defRPr/>
            </a:pPr>
            <a:endParaRPr lang="en-US" sz="2400" dirty="0" smtClean="0">
              <a:latin typeface="Arial"/>
              <a:cs typeface="Arial"/>
            </a:endParaRPr>
          </a:p>
        </p:txBody>
      </p:sp>
    </p:spTree>
    <p:extLst>
      <p:ext uri="{BB962C8B-B14F-4D97-AF65-F5344CB8AC3E}">
        <p14:creationId xmlns:p14="http://schemas.microsoft.com/office/powerpoint/2010/main" val="35958164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1524000" y="228600"/>
            <a:ext cx="6858000" cy="639763"/>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US" sz="2400" dirty="0">
                <a:solidFill>
                  <a:srgbClr val="5B4295"/>
                </a:solidFill>
                <a:latin typeface="Arial"/>
                <a:cs typeface="Arial"/>
              </a:rPr>
              <a:t>Case study: mobile </a:t>
            </a:r>
            <a:r>
              <a:rPr lang="en-US" sz="2400" dirty="0" smtClean="0">
                <a:solidFill>
                  <a:srgbClr val="5B4295"/>
                </a:solidFill>
                <a:latin typeface="Arial"/>
                <a:cs typeface="Arial"/>
              </a:rPr>
              <a:t>phones/smart phones</a:t>
            </a:r>
            <a:endParaRPr lang="en-US" sz="2400" dirty="0">
              <a:solidFill>
                <a:srgbClr val="5B4295"/>
              </a:solidFill>
              <a:latin typeface="Arial"/>
              <a:cs typeface="Arial"/>
            </a:endParaRPr>
          </a:p>
        </p:txBody>
      </p:sp>
      <p:sp>
        <p:nvSpPr>
          <p:cNvPr id="5" name="Rectangle 3"/>
          <p:cNvSpPr txBox="1">
            <a:spLocks noChangeArrowheads="1"/>
          </p:cNvSpPr>
          <p:nvPr/>
        </p:nvSpPr>
        <p:spPr bwMode="auto">
          <a:xfrm>
            <a:off x="1371600" y="914400"/>
            <a:ext cx="7239000" cy="373380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US" sz="2800" dirty="0" smtClean="0">
                <a:solidFill>
                  <a:srgbClr val="000090"/>
                </a:solidFill>
                <a:latin typeface="Arial"/>
                <a:cs typeface="Arial"/>
              </a:rPr>
              <a:t>Review the spread of mobile phones or smart phones in terms of:</a:t>
            </a:r>
          </a:p>
          <a:p>
            <a:pPr lvl="1">
              <a:defRPr/>
            </a:pPr>
            <a:r>
              <a:rPr lang="en-US" dirty="0" smtClean="0">
                <a:latin typeface="Arial"/>
                <a:ea typeface="ＭＳ Ｐゴシック" charset="0"/>
                <a:cs typeface="Arial"/>
              </a:rPr>
              <a:t> </a:t>
            </a:r>
            <a:r>
              <a:rPr lang="en-US" dirty="0" smtClean="0">
                <a:solidFill>
                  <a:srgbClr val="5B4295"/>
                </a:solidFill>
                <a:latin typeface="Arial"/>
                <a:ea typeface="ＭＳ Ｐゴシック" charset="0"/>
                <a:cs typeface="Arial"/>
              </a:rPr>
              <a:t>relative advantage</a:t>
            </a:r>
          </a:p>
          <a:p>
            <a:pPr lvl="1">
              <a:defRPr/>
            </a:pPr>
            <a:r>
              <a:rPr lang="en-US" dirty="0" smtClean="0">
                <a:solidFill>
                  <a:srgbClr val="5B4295"/>
                </a:solidFill>
                <a:latin typeface="Arial"/>
                <a:ea typeface="ＭＳ Ｐゴシック" charset="0"/>
                <a:cs typeface="Arial"/>
              </a:rPr>
              <a:t> compatibility</a:t>
            </a:r>
          </a:p>
          <a:p>
            <a:pPr lvl="1">
              <a:defRPr/>
            </a:pPr>
            <a:r>
              <a:rPr lang="en-US" dirty="0" smtClean="0">
                <a:solidFill>
                  <a:srgbClr val="5B4295"/>
                </a:solidFill>
                <a:latin typeface="Arial"/>
                <a:ea typeface="ＭＳ Ｐゴシック" charset="0"/>
                <a:cs typeface="Arial"/>
              </a:rPr>
              <a:t> complexity</a:t>
            </a:r>
          </a:p>
          <a:p>
            <a:pPr lvl="1">
              <a:defRPr/>
            </a:pPr>
            <a:r>
              <a:rPr lang="en-US" dirty="0" smtClean="0">
                <a:solidFill>
                  <a:srgbClr val="5B4295"/>
                </a:solidFill>
                <a:latin typeface="Arial"/>
                <a:ea typeface="ＭＳ Ｐゴシック" charset="0"/>
                <a:cs typeface="Arial"/>
              </a:rPr>
              <a:t> </a:t>
            </a:r>
            <a:r>
              <a:rPr lang="en-US" dirty="0" err="1" smtClean="0">
                <a:solidFill>
                  <a:srgbClr val="5B4295"/>
                </a:solidFill>
                <a:latin typeface="Arial"/>
                <a:ea typeface="ＭＳ Ｐゴシック" charset="0"/>
                <a:cs typeface="Arial"/>
              </a:rPr>
              <a:t>trialability</a:t>
            </a:r>
            <a:endParaRPr lang="en-US" dirty="0" smtClean="0">
              <a:solidFill>
                <a:srgbClr val="5B4295"/>
              </a:solidFill>
              <a:latin typeface="Arial"/>
              <a:ea typeface="ＭＳ Ｐゴシック" charset="0"/>
              <a:cs typeface="Arial"/>
            </a:endParaRPr>
          </a:p>
          <a:p>
            <a:pPr lvl="1">
              <a:defRPr/>
            </a:pPr>
            <a:r>
              <a:rPr lang="en-US" dirty="0" smtClean="0">
                <a:solidFill>
                  <a:srgbClr val="5B4295"/>
                </a:solidFill>
                <a:latin typeface="Arial"/>
                <a:ea typeface="ＭＳ Ｐゴシック" charset="0"/>
                <a:cs typeface="Arial"/>
              </a:rPr>
              <a:t> </a:t>
            </a:r>
            <a:r>
              <a:rPr lang="en-US" dirty="0" err="1" smtClean="0">
                <a:solidFill>
                  <a:srgbClr val="5B4295"/>
                </a:solidFill>
                <a:latin typeface="Arial"/>
                <a:ea typeface="ＭＳ Ｐゴシック" charset="0"/>
                <a:cs typeface="Arial"/>
              </a:rPr>
              <a:t>observability</a:t>
            </a:r>
            <a:endParaRPr lang="en-US" dirty="0">
              <a:solidFill>
                <a:srgbClr val="5B4295"/>
              </a:solidFill>
              <a:latin typeface="Arial"/>
              <a:ea typeface="ＭＳ Ｐゴシック" charset="0"/>
              <a:cs typeface="Arial"/>
            </a:endParaRPr>
          </a:p>
        </p:txBody>
      </p:sp>
      <p:graphicFrame>
        <p:nvGraphicFramePr>
          <p:cNvPr id="6" name="Object 4">
            <a:hlinkClick r:id="" action="ppaction://ole?verb=0"/>
          </p:cNvPr>
          <p:cNvGraphicFramePr>
            <a:graphicFrameLocks/>
          </p:cNvGraphicFramePr>
          <p:nvPr>
            <p:extLst>
              <p:ext uri="{D42A27DB-BD31-4B8C-83A1-F6EECF244321}">
                <p14:modId xmlns:p14="http://schemas.microsoft.com/office/powerpoint/2010/main" val="2589736730"/>
              </p:ext>
            </p:extLst>
          </p:nvPr>
        </p:nvGraphicFramePr>
        <p:xfrm>
          <a:off x="7200900" y="6172200"/>
          <a:ext cx="1969008" cy="685800"/>
        </p:xfrm>
        <a:graphic>
          <a:graphicData uri="http://schemas.openxmlformats.org/presentationml/2006/ole">
            <mc:AlternateContent xmlns:mc="http://schemas.openxmlformats.org/markup-compatibility/2006">
              <mc:Choice xmlns:v="urn:schemas-microsoft-com:vml" Requires="v">
                <p:oleObj spid="_x0000_s183424" name="Clip" r:id="rId4" imgW="5522195" imgH="3286633" progId="MS_ClipArt_Gallery.2">
                  <p:embed/>
                </p:oleObj>
              </mc:Choice>
              <mc:Fallback>
                <p:oleObj name="Clip" r:id="rId4" imgW="5522195" imgH="3286633"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00900" y="6172200"/>
                        <a:ext cx="1969008" cy="685800"/>
                      </a:xfrm>
                      <a:prstGeom prst="rect">
                        <a:avLst/>
                      </a:prstGeom>
                      <a:noFill/>
                      <a:ln>
                        <a:noFill/>
                      </a:ln>
                      <a:effectLst/>
                      <a:extLst/>
                    </p:spPr>
                  </p:pic>
                </p:oleObj>
              </mc:Fallback>
            </mc:AlternateContent>
          </a:graphicData>
        </a:graphic>
      </p:graphicFrame>
      <p:sp>
        <p:nvSpPr>
          <p:cNvPr id="7" name="Text Box 5"/>
          <p:cNvSpPr txBox="1">
            <a:spLocks noChangeArrowheads="1"/>
          </p:cNvSpPr>
          <p:nvPr/>
        </p:nvSpPr>
        <p:spPr bwMode="auto">
          <a:xfrm>
            <a:off x="1371600" y="4495800"/>
            <a:ext cx="7798816"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20000"/>
              </a:spcBef>
              <a:buFontTx/>
              <a:buChar char="•"/>
              <a:defRPr/>
            </a:pPr>
            <a:r>
              <a:rPr lang="en-US" sz="2800" dirty="0">
                <a:solidFill>
                  <a:srgbClr val="000090"/>
                </a:solidFill>
                <a:latin typeface="Arial"/>
                <a:cs typeface="Arial"/>
              </a:rPr>
              <a:t>Is there an aspect of change that you’ll be trying to </a:t>
            </a:r>
            <a:r>
              <a:rPr lang="en-US" sz="2800" dirty="0" smtClean="0">
                <a:solidFill>
                  <a:srgbClr val="000090"/>
                </a:solidFill>
                <a:latin typeface="Arial"/>
                <a:cs typeface="Arial"/>
              </a:rPr>
              <a:t>encourage, in your organisation? </a:t>
            </a:r>
            <a:r>
              <a:rPr lang="en-US" sz="2800" dirty="0">
                <a:solidFill>
                  <a:srgbClr val="000090"/>
                </a:solidFill>
                <a:latin typeface="Arial"/>
                <a:cs typeface="Arial"/>
              </a:rPr>
              <a:t>Can you think about it in terms of these factors</a:t>
            </a:r>
            <a:r>
              <a:rPr lang="en-US" sz="2800" dirty="0" smtClean="0">
                <a:solidFill>
                  <a:srgbClr val="000090"/>
                </a:solidFill>
                <a:latin typeface="Arial"/>
                <a:cs typeface="Arial"/>
              </a:rPr>
              <a:t>?</a:t>
            </a:r>
            <a:endParaRPr lang="en-US" sz="2800" dirty="0">
              <a:solidFill>
                <a:srgbClr val="000090"/>
              </a:solidFill>
              <a:latin typeface="Arial"/>
              <a:cs typeface="Arial"/>
            </a:endParaRPr>
          </a:p>
        </p:txBody>
      </p:sp>
    </p:spTree>
    <p:extLst>
      <p:ext uri="{BB962C8B-B14F-4D97-AF65-F5344CB8AC3E}">
        <p14:creationId xmlns:p14="http://schemas.microsoft.com/office/powerpoint/2010/main" val="359581643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txBox="1">
            <a:spLocks noChangeArrowheads="1"/>
          </p:cNvSpPr>
          <p:nvPr/>
        </p:nvSpPr>
        <p:spPr bwMode="auto">
          <a:xfrm>
            <a:off x="1447800" y="1600200"/>
            <a:ext cx="7721600" cy="4525963"/>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90000"/>
              </a:lnSpc>
              <a:defRPr/>
            </a:pPr>
            <a:r>
              <a:rPr lang="en-US" dirty="0" smtClean="0">
                <a:solidFill>
                  <a:srgbClr val="000090"/>
                </a:solidFill>
                <a:latin typeface="Arial"/>
                <a:cs typeface="Arial"/>
              </a:rPr>
              <a:t>Review the spread of mobile phones in terms of:</a:t>
            </a:r>
          </a:p>
          <a:p>
            <a:pPr lvl="1">
              <a:lnSpc>
                <a:spcPct val="90000"/>
              </a:lnSpc>
              <a:defRPr/>
            </a:pPr>
            <a:r>
              <a:rPr lang="en-US" dirty="0" smtClean="0">
                <a:latin typeface="Arial"/>
                <a:ea typeface="ＭＳ Ｐゴシック" charset="0"/>
                <a:cs typeface="Arial"/>
              </a:rPr>
              <a:t> </a:t>
            </a:r>
            <a:r>
              <a:rPr lang="en-US" dirty="0" smtClean="0">
                <a:solidFill>
                  <a:srgbClr val="5B4295"/>
                </a:solidFill>
                <a:latin typeface="Arial"/>
                <a:ea typeface="ＭＳ Ｐゴシック" charset="0"/>
                <a:cs typeface="Arial"/>
              </a:rPr>
              <a:t>relative advantage </a:t>
            </a:r>
            <a:r>
              <a:rPr lang="en-US" i="1" dirty="0" smtClean="0">
                <a:solidFill>
                  <a:srgbClr val="5B4295"/>
                </a:solidFill>
                <a:latin typeface="Arial"/>
                <a:ea typeface="ＭＳ Ｐゴシック" charset="0"/>
                <a:cs typeface="Arial"/>
              </a:rPr>
              <a:t>(time management, freedom to move, emergencies, status symbol, small size, low cost)</a:t>
            </a:r>
          </a:p>
          <a:p>
            <a:pPr lvl="1">
              <a:lnSpc>
                <a:spcPct val="90000"/>
              </a:lnSpc>
              <a:defRPr/>
            </a:pPr>
            <a:r>
              <a:rPr lang="en-US" dirty="0" smtClean="0">
                <a:solidFill>
                  <a:srgbClr val="5B4295"/>
                </a:solidFill>
                <a:latin typeface="Arial"/>
                <a:ea typeface="ＭＳ Ｐゴシック" charset="0"/>
                <a:cs typeface="Arial"/>
              </a:rPr>
              <a:t> compatibility </a:t>
            </a:r>
            <a:r>
              <a:rPr lang="en-US" i="1" dirty="0" smtClean="0">
                <a:solidFill>
                  <a:srgbClr val="5B4295"/>
                </a:solidFill>
                <a:latin typeface="Arial"/>
                <a:ea typeface="ＭＳ Ｐゴシック" charset="0"/>
                <a:cs typeface="Arial"/>
              </a:rPr>
              <a:t>(familiarity with phones)</a:t>
            </a:r>
          </a:p>
          <a:p>
            <a:pPr lvl="1">
              <a:lnSpc>
                <a:spcPct val="90000"/>
              </a:lnSpc>
              <a:defRPr/>
            </a:pPr>
            <a:r>
              <a:rPr lang="en-US" dirty="0" smtClean="0">
                <a:solidFill>
                  <a:srgbClr val="5B4295"/>
                </a:solidFill>
                <a:latin typeface="Arial"/>
                <a:ea typeface="ＭＳ Ｐゴシック" charset="0"/>
                <a:cs typeface="Arial"/>
              </a:rPr>
              <a:t> complexity </a:t>
            </a:r>
            <a:r>
              <a:rPr lang="en-US" i="1" dirty="0" smtClean="0">
                <a:solidFill>
                  <a:srgbClr val="5B4295"/>
                </a:solidFill>
                <a:latin typeface="Arial"/>
                <a:ea typeface="ＭＳ Ｐゴシック" charset="0"/>
                <a:cs typeface="Arial"/>
              </a:rPr>
              <a:t>(operates like a traditional phone)</a:t>
            </a:r>
          </a:p>
          <a:p>
            <a:pPr lvl="1">
              <a:lnSpc>
                <a:spcPct val="90000"/>
              </a:lnSpc>
              <a:defRPr/>
            </a:pPr>
            <a:r>
              <a:rPr lang="en-US" dirty="0" smtClean="0">
                <a:solidFill>
                  <a:srgbClr val="5B4295"/>
                </a:solidFill>
                <a:latin typeface="Arial"/>
                <a:ea typeface="ＭＳ Ｐゴシック" charset="0"/>
                <a:cs typeface="Arial"/>
              </a:rPr>
              <a:t> </a:t>
            </a:r>
            <a:r>
              <a:rPr lang="en-US" dirty="0" err="1" smtClean="0">
                <a:solidFill>
                  <a:srgbClr val="5B4295"/>
                </a:solidFill>
                <a:latin typeface="Arial"/>
                <a:ea typeface="ＭＳ Ｐゴシック" charset="0"/>
                <a:cs typeface="Arial"/>
              </a:rPr>
              <a:t>trialability</a:t>
            </a:r>
            <a:r>
              <a:rPr lang="en-US" dirty="0" smtClean="0">
                <a:solidFill>
                  <a:srgbClr val="5B4295"/>
                </a:solidFill>
                <a:latin typeface="Arial"/>
                <a:ea typeface="ＭＳ Ｐゴシック" charset="0"/>
                <a:cs typeface="Arial"/>
              </a:rPr>
              <a:t> </a:t>
            </a:r>
            <a:r>
              <a:rPr lang="en-US" i="1" dirty="0" smtClean="0">
                <a:solidFill>
                  <a:srgbClr val="5B4295"/>
                </a:solidFill>
                <a:latin typeface="Arial"/>
                <a:ea typeface="ＭＳ Ｐゴシック" charset="0"/>
                <a:cs typeface="Arial"/>
              </a:rPr>
              <a:t>(borrow or pay as you talk)</a:t>
            </a:r>
          </a:p>
          <a:p>
            <a:pPr lvl="1">
              <a:lnSpc>
                <a:spcPct val="90000"/>
              </a:lnSpc>
              <a:defRPr/>
            </a:pPr>
            <a:r>
              <a:rPr lang="en-US" dirty="0" smtClean="0">
                <a:solidFill>
                  <a:srgbClr val="5B4295"/>
                </a:solidFill>
                <a:latin typeface="Arial"/>
                <a:ea typeface="ＭＳ Ｐゴシック" charset="0"/>
                <a:cs typeface="Arial"/>
              </a:rPr>
              <a:t> </a:t>
            </a:r>
            <a:r>
              <a:rPr lang="en-US" dirty="0" err="1" smtClean="0">
                <a:solidFill>
                  <a:srgbClr val="5B4295"/>
                </a:solidFill>
                <a:latin typeface="Arial"/>
                <a:ea typeface="ＭＳ Ｐゴシック" charset="0"/>
                <a:cs typeface="Arial"/>
              </a:rPr>
              <a:t>observability</a:t>
            </a:r>
            <a:r>
              <a:rPr lang="en-US" dirty="0" smtClean="0">
                <a:solidFill>
                  <a:srgbClr val="5B4295"/>
                </a:solidFill>
                <a:latin typeface="Arial"/>
                <a:ea typeface="ＭＳ Ｐゴシック" charset="0"/>
                <a:cs typeface="Arial"/>
              </a:rPr>
              <a:t> </a:t>
            </a:r>
            <a:r>
              <a:rPr lang="en-US" i="1" dirty="0" smtClean="0">
                <a:solidFill>
                  <a:srgbClr val="5B4295"/>
                </a:solidFill>
                <a:latin typeface="Arial"/>
                <a:ea typeface="ＭＳ Ｐゴシック" charset="0"/>
                <a:cs typeface="Arial"/>
              </a:rPr>
              <a:t>(highly visible)</a:t>
            </a:r>
          </a:p>
          <a:p>
            <a:pPr lvl="1">
              <a:lnSpc>
                <a:spcPct val="90000"/>
              </a:lnSpc>
              <a:defRPr/>
            </a:pPr>
            <a:endParaRPr lang="en-US" dirty="0">
              <a:latin typeface="Arial"/>
              <a:ea typeface="ＭＳ Ｐゴシック" charset="0"/>
              <a:cs typeface="Arial"/>
            </a:endParaRPr>
          </a:p>
        </p:txBody>
      </p:sp>
      <p:graphicFrame>
        <p:nvGraphicFramePr>
          <p:cNvPr id="5" name="Object 3">
            <a:hlinkClick r:id="" action="ppaction://ole?verb=0"/>
          </p:cNvPr>
          <p:cNvGraphicFramePr>
            <a:graphicFrameLocks/>
          </p:cNvGraphicFramePr>
          <p:nvPr>
            <p:extLst>
              <p:ext uri="{D42A27DB-BD31-4B8C-83A1-F6EECF244321}">
                <p14:modId xmlns:p14="http://schemas.microsoft.com/office/powerpoint/2010/main" val="3727884869"/>
              </p:ext>
            </p:extLst>
          </p:nvPr>
        </p:nvGraphicFramePr>
        <p:xfrm>
          <a:off x="6858000" y="5943600"/>
          <a:ext cx="2072640" cy="685800"/>
        </p:xfrm>
        <a:graphic>
          <a:graphicData uri="http://schemas.openxmlformats.org/presentationml/2006/ole">
            <mc:AlternateContent xmlns:mc="http://schemas.openxmlformats.org/markup-compatibility/2006">
              <mc:Choice xmlns:v="urn:schemas-microsoft-com:vml" Requires="v">
                <p:oleObj spid="_x0000_s184445" name="Clip" r:id="rId4" imgW="5522195" imgH="3286633" progId="MS_ClipArt_Gallery.2">
                  <p:embed/>
                </p:oleObj>
              </mc:Choice>
              <mc:Fallback>
                <p:oleObj name="Clip" r:id="rId4" imgW="5522195" imgH="3286633"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5943600"/>
                        <a:ext cx="2072640" cy="685800"/>
                      </a:xfrm>
                      <a:prstGeom prst="rect">
                        <a:avLst/>
                      </a:prstGeom>
                      <a:noFill/>
                      <a:ln>
                        <a:noFill/>
                      </a:ln>
                      <a:effectLst/>
                      <a:extLst/>
                    </p:spPr>
                  </p:pic>
                </p:oleObj>
              </mc:Fallback>
            </mc:AlternateContent>
          </a:graphicData>
        </a:graphic>
      </p:graphicFrame>
      <p:sp>
        <p:nvSpPr>
          <p:cNvPr id="6" name="Rectangle 4"/>
          <p:cNvSpPr>
            <a:spLocks noGrp="1" noChangeArrowheads="1"/>
          </p:cNvSpPr>
          <p:nvPr>
            <p:ph type="title"/>
          </p:nvPr>
        </p:nvSpPr>
        <p:spPr>
          <a:xfrm>
            <a:off x="1676400" y="228600"/>
            <a:ext cx="7010400" cy="639763"/>
          </a:xfrm>
          <a:solidFill>
            <a:srgbClr val="FFFFFF"/>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US" sz="3200" dirty="0">
                <a:solidFill>
                  <a:srgbClr val="4D4D4D"/>
                </a:solidFill>
                <a:latin typeface="Arial"/>
                <a:cs typeface="Arial"/>
              </a:rPr>
              <a:t>Case study: mobile phones</a:t>
            </a:r>
          </a:p>
        </p:txBody>
      </p:sp>
    </p:spTree>
    <p:extLst>
      <p:ext uri="{BB962C8B-B14F-4D97-AF65-F5344CB8AC3E}">
        <p14:creationId xmlns:p14="http://schemas.microsoft.com/office/powerpoint/2010/main" val="3337459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Grp="1" noChangeArrowheads="1"/>
          </p:cNvSpPr>
          <p:nvPr>
            <p:ph type="title"/>
          </p:nvPr>
        </p:nvSpPr>
        <p:spPr>
          <a:xfrm>
            <a:off x="838200" y="304800"/>
            <a:ext cx="8229600" cy="1143000"/>
          </a:xfrm>
        </p:spPr>
        <p:txBody>
          <a:bodyPr anchor="t"/>
          <a:lstStyle/>
          <a:p>
            <a:pPr>
              <a:defRPr/>
            </a:pPr>
            <a:r>
              <a:rPr lang="en-GB" dirty="0" smtClean="0">
                <a:solidFill>
                  <a:schemeClr val="accent2"/>
                </a:solidFill>
                <a:latin typeface="Arial"/>
                <a:cs typeface="Arial"/>
              </a:rPr>
              <a:t>Why does change matter?</a:t>
            </a:r>
            <a:endParaRPr lang="en-GB" dirty="0" smtClean="0">
              <a:solidFill>
                <a:srgbClr val="F85920"/>
              </a:solidFill>
              <a:latin typeface="Arial"/>
              <a:cs typeface="Arial"/>
            </a:endParaRPr>
          </a:p>
        </p:txBody>
      </p:sp>
      <p:sp>
        <p:nvSpPr>
          <p:cNvPr id="9" name="Text Box 4"/>
          <p:cNvSpPr txBox="1">
            <a:spLocks noChangeArrowheads="1"/>
          </p:cNvSpPr>
          <p:nvPr/>
        </p:nvSpPr>
        <p:spPr bwMode="auto">
          <a:xfrm>
            <a:off x="2667000" y="1752600"/>
            <a:ext cx="5638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GB" sz="3600" b="1" dirty="0">
                <a:solidFill>
                  <a:srgbClr val="00B2AC"/>
                </a:solidFill>
                <a:latin typeface="Arial"/>
                <a:cs typeface="Arial"/>
              </a:rPr>
              <a:t>Why is </a:t>
            </a:r>
            <a:r>
              <a:rPr lang="ja-JP" altLang="en-GB" sz="3600" b="1" dirty="0">
                <a:solidFill>
                  <a:srgbClr val="00B2AC"/>
                </a:solidFill>
                <a:latin typeface="Arial"/>
                <a:cs typeface="Arial"/>
              </a:rPr>
              <a:t>‘</a:t>
            </a:r>
            <a:r>
              <a:rPr lang="en-GB" sz="3600" b="1" dirty="0">
                <a:solidFill>
                  <a:srgbClr val="00B2AC"/>
                </a:solidFill>
                <a:latin typeface="Arial"/>
                <a:cs typeface="Arial"/>
              </a:rPr>
              <a:t>change</a:t>
            </a:r>
            <a:r>
              <a:rPr lang="ja-JP" altLang="en-GB" sz="3600" b="1" dirty="0">
                <a:solidFill>
                  <a:srgbClr val="00B2AC"/>
                </a:solidFill>
                <a:latin typeface="Arial"/>
                <a:cs typeface="Arial"/>
              </a:rPr>
              <a:t>’</a:t>
            </a:r>
            <a:r>
              <a:rPr lang="en-GB" sz="3600" b="1" dirty="0">
                <a:solidFill>
                  <a:srgbClr val="00B2AC"/>
                </a:solidFill>
                <a:latin typeface="Arial"/>
                <a:cs typeface="Arial"/>
              </a:rPr>
              <a:t>… and change management</a:t>
            </a:r>
            <a:r>
              <a:rPr lang="ja-JP" altLang="en-GB" sz="3600" b="1" dirty="0">
                <a:solidFill>
                  <a:srgbClr val="00B2AC"/>
                </a:solidFill>
                <a:latin typeface="Arial"/>
                <a:cs typeface="Arial"/>
              </a:rPr>
              <a:t>’</a:t>
            </a:r>
            <a:r>
              <a:rPr lang="en-GB" sz="3600" b="1" dirty="0">
                <a:solidFill>
                  <a:srgbClr val="00B2AC"/>
                </a:solidFill>
                <a:latin typeface="Arial"/>
                <a:cs typeface="Arial"/>
              </a:rPr>
              <a:t>… so important to us?</a:t>
            </a:r>
          </a:p>
        </p:txBody>
      </p:sp>
      <p:pic>
        <p:nvPicPr>
          <p:cNvPr id="2" name="Picture 1" descr="why.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52800" y="4191000"/>
            <a:ext cx="3251200" cy="2537927"/>
          </a:xfrm>
          <a:prstGeom prst="rect">
            <a:avLst/>
          </a:prstGeom>
        </p:spPr>
      </p:pic>
    </p:spTree>
    <p:extLst>
      <p:ext uri="{BB962C8B-B14F-4D97-AF65-F5344CB8AC3E}">
        <p14:creationId xmlns:p14="http://schemas.microsoft.com/office/powerpoint/2010/main" val="336738621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762000" y="274638"/>
            <a:ext cx="8229600" cy="1143000"/>
          </a:xfrm>
        </p:spPr>
        <p:txBody>
          <a:bodyPr anchor="t"/>
          <a:lstStyle/>
          <a:p>
            <a:pPr>
              <a:defRPr/>
            </a:pPr>
            <a:r>
              <a:rPr lang="en-GB" sz="3200" dirty="0" smtClean="0">
                <a:solidFill>
                  <a:srgbClr val="4D4D4D"/>
                </a:solidFill>
                <a:latin typeface="Arial"/>
                <a:cs typeface="Arial"/>
              </a:rPr>
              <a:t>Why might people not want to change?</a:t>
            </a:r>
          </a:p>
        </p:txBody>
      </p:sp>
      <p:pic>
        <p:nvPicPr>
          <p:cNvPr id="5" name="Picture 3" descr="alloi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0" y="1981200"/>
            <a:ext cx="4800600"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2743200" y="5943600"/>
            <a:ext cx="39798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3200" b="1" dirty="0">
                <a:solidFill>
                  <a:srgbClr val="000090"/>
                </a:solidFill>
                <a:cs typeface="Times New Roman" charset="0"/>
              </a:rPr>
              <a:t>THE RESISTANCE !</a:t>
            </a:r>
          </a:p>
        </p:txBody>
      </p:sp>
    </p:spTree>
    <p:extLst>
      <p:ext uri="{BB962C8B-B14F-4D97-AF65-F5344CB8AC3E}">
        <p14:creationId xmlns:p14="http://schemas.microsoft.com/office/powerpoint/2010/main" val="331173536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457200" y="76200"/>
            <a:ext cx="8229600" cy="1143000"/>
          </a:xfrm>
          <a:solidFill>
            <a:srgbClr val="FFFFFF">
              <a:alpha val="0"/>
            </a:srgbClr>
          </a:solidFill>
          <a:extLst>
            <a:ext uri="{91240B29-F687-4F45-9708-019B960494DF}">
              <a14:hiddenLine xmlns:a14="http://schemas.microsoft.com/office/drawing/2010/main" w="9525">
                <a:solidFill>
                  <a:srgbClr val="000000"/>
                </a:solidFill>
                <a:miter lim="800000"/>
                <a:headEnd/>
                <a:tailEnd/>
              </a14:hiddenLine>
            </a:ext>
          </a:extLst>
        </p:spPr>
        <p:txBody>
          <a:bodyPr anchor="t"/>
          <a:lstStyle/>
          <a:p>
            <a:pPr>
              <a:defRPr/>
            </a:pPr>
            <a:r>
              <a:rPr lang="en-GB" dirty="0">
                <a:solidFill>
                  <a:srgbClr val="4D4D4D"/>
                </a:solidFill>
                <a:latin typeface="Arial"/>
                <a:cs typeface="Arial"/>
              </a:rPr>
              <a:t>As a group </a:t>
            </a:r>
          </a:p>
        </p:txBody>
      </p:sp>
      <p:sp>
        <p:nvSpPr>
          <p:cNvPr id="5" name="Rectangle 3"/>
          <p:cNvSpPr txBox="1">
            <a:spLocks noChangeArrowheads="1"/>
          </p:cNvSpPr>
          <p:nvPr/>
        </p:nvSpPr>
        <p:spPr bwMode="auto">
          <a:xfrm>
            <a:off x="1143000" y="1600200"/>
            <a:ext cx="7772400" cy="452596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defRPr/>
            </a:pPr>
            <a:r>
              <a:rPr lang="en-GB" dirty="0" smtClean="0">
                <a:solidFill>
                  <a:srgbClr val="000090"/>
                </a:solidFill>
                <a:latin typeface="Arial"/>
                <a:cs typeface="Arial"/>
              </a:rPr>
              <a:t>Consider the idea of </a:t>
            </a:r>
            <a:r>
              <a:rPr lang="ja-JP" altLang="en-GB" dirty="0" smtClean="0">
                <a:solidFill>
                  <a:srgbClr val="000090"/>
                </a:solidFill>
                <a:latin typeface="Arial"/>
                <a:cs typeface="Arial"/>
              </a:rPr>
              <a:t>‘</a:t>
            </a:r>
            <a:r>
              <a:rPr lang="en-GB" altLang="ja-JP" dirty="0" smtClean="0">
                <a:solidFill>
                  <a:srgbClr val="000090"/>
                </a:solidFill>
                <a:latin typeface="Arial"/>
                <a:cs typeface="Arial"/>
              </a:rPr>
              <a:t>resistance</a:t>
            </a:r>
            <a:r>
              <a:rPr lang="ja-JP" altLang="en-GB" dirty="0" smtClean="0">
                <a:solidFill>
                  <a:srgbClr val="000090"/>
                </a:solidFill>
                <a:latin typeface="Arial"/>
                <a:cs typeface="Arial"/>
              </a:rPr>
              <a:t>’</a:t>
            </a:r>
            <a:r>
              <a:rPr lang="en-GB" altLang="ja-JP" dirty="0" smtClean="0">
                <a:solidFill>
                  <a:srgbClr val="000090"/>
                </a:solidFill>
                <a:latin typeface="Arial"/>
                <a:cs typeface="Arial"/>
              </a:rPr>
              <a:t> to change, and your experiences of it</a:t>
            </a:r>
          </a:p>
          <a:p>
            <a:pPr>
              <a:defRPr/>
            </a:pPr>
            <a:r>
              <a:rPr lang="en-GB" dirty="0" smtClean="0">
                <a:solidFill>
                  <a:srgbClr val="5B4295"/>
                </a:solidFill>
                <a:latin typeface="Arial"/>
                <a:cs typeface="Arial"/>
              </a:rPr>
              <a:t>Do you ever </a:t>
            </a:r>
            <a:r>
              <a:rPr lang="ja-JP" altLang="en-GB" dirty="0" smtClean="0">
                <a:solidFill>
                  <a:srgbClr val="5B4295"/>
                </a:solidFill>
                <a:latin typeface="Arial"/>
                <a:cs typeface="Arial"/>
              </a:rPr>
              <a:t>‘</a:t>
            </a:r>
            <a:r>
              <a:rPr lang="en-GB" altLang="ja-JP" dirty="0" smtClean="0">
                <a:solidFill>
                  <a:srgbClr val="5B4295"/>
                </a:solidFill>
                <a:latin typeface="Arial"/>
                <a:cs typeface="Arial"/>
              </a:rPr>
              <a:t>resist</a:t>
            </a:r>
            <a:r>
              <a:rPr lang="ja-JP" altLang="en-GB" dirty="0" smtClean="0">
                <a:solidFill>
                  <a:srgbClr val="5B4295"/>
                </a:solidFill>
                <a:latin typeface="Arial"/>
                <a:cs typeface="Arial"/>
              </a:rPr>
              <a:t>’</a:t>
            </a:r>
            <a:r>
              <a:rPr lang="en-GB" altLang="ja-JP" dirty="0" smtClean="0">
                <a:solidFill>
                  <a:srgbClr val="5B4295"/>
                </a:solidFill>
                <a:latin typeface="Arial"/>
                <a:cs typeface="Arial"/>
              </a:rPr>
              <a:t> changes yourself?  If so, why?  Would you regard yourself as a </a:t>
            </a:r>
            <a:r>
              <a:rPr lang="ja-JP" altLang="en-GB" dirty="0" smtClean="0">
                <a:solidFill>
                  <a:srgbClr val="5B4295"/>
                </a:solidFill>
                <a:latin typeface="Arial"/>
                <a:cs typeface="Arial"/>
              </a:rPr>
              <a:t>‘</a:t>
            </a:r>
            <a:r>
              <a:rPr lang="en-GB" altLang="ja-JP" dirty="0" smtClean="0">
                <a:solidFill>
                  <a:srgbClr val="5B4295"/>
                </a:solidFill>
                <a:latin typeface="Arial"/>
                <a:cs typeface="Arial"/>
              </a:rPr>
              <a:t>resistor</a:t>
            </a:r>
            <a:r>
              <a:rPr lang="ja-JP" altLang="en-GB" dirty="0" smtClean="0">
                <a:solidFill>
                  <a:srgbClr val="5B4295"/>
                </a:solidFill>
                <a:latin typeface="Arial"/>
                <a:cs typeface="Arial"/>
              </a:rPr>
              <a:t>’</a:t>
            </a:r>
            <a:r>
              <a:rPr lang="en-GB" altLang="ja-JP" dirty="0" smtClean="0">
                <a:solidFill>
                  <a:srgbClr val="5B4295"/>
                </a:solidFill>
                <a:latin typeface="Arial"/>
                <a:cs typeface="Arial"/>
              </a:rPr>
              <a:t>?</a:t>
            </a:r>
          </a:p>
          <a:p>
            <a:pPr>
              <a:defRPr/>
            </a:pPr>
            <a:r>
              <a:rPr lang="en-GB" dirty="0" smtClean="0">
                <a:solidFill>
                  <a:srgbClr val="000090"/>
                </a:solidFill>
                <a:latin typeface="Arial"/>
                <a:cs typeface="Arial"/>
              </a:rPr>
              <a:t>What strategies do you currently deploy to deal with resistance?</a:t>
            </a:r>
          </a:p>
          <a:p>
            <a:pPr>
              <a:buFontTx/>
              <a:buNone/>
              <a:defRPr/>
            </a:pPr>
            <a:endParaRPr lang="en-GB" b="1" i="1" dirty="0" smtClean="0">
              <a:solidFill>
                <a:schemeClr val="accent2"/>
              </a:solidFill>
              <a:latin typeface="Arial"/>
              <a:cs typeface="Arial"/>
            </a:endParaRPr>
          </a:p>
          <a:p>
            <a:pPr>
              <a:defRPr/>
            </a:pPr>
            <a:endParaRPr lang="en-GB" b="1" dirty="0" smtClean="0">
              <a:latin typeface="Arial"/>
              <a:cs typeface="Arial"/>
            </a:endParaRPr>
          </a:p>
          <a:p>
            <a:pPr>
              <a:defRPr/>
            </a:pPr>
            <a:endParaRPr lang="en-GB" dirty="0">
              <a:latin typeface="Arial"/>
              <a:cs typeface="Arial"/>
            </a:endParaRPr>
          </a:p>
        </p:txBody>
      </p:sp>
      <p:pic>
        <p:nvPicPr>
          <p:cNvPr id="6" name="Picture 4"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745985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Rectangle 3"/>
          <p:cNvSpPr>
            <a:spLocks noGrp="1" noChangeArrowheads="1"/>
          </p:cNvSpPr>
          <p:nvPr>
            <p:ph type="body" idx="1"/>
          </p:nvPr>
        </p:nvSpPr>
        <p:spPr>
          <a:xfrm>
            <a:off x="1600200" y="2667000"/>
            <a:ext cx="7086600" cy="3459163"/>
          </a:xfrm>
        </p:spPr>
        <p:txBody>
          <a:bodyPr/>
          <a:lstStyle/>
          <a:p>
            <a:pPr eaLnBrk="1" hangingPunct="1"/>
            <a:endParaRPr lang="en-GB">
              <a:solidFill>
                <a:srgbClr val="4D4D4D"/>
              </a:solidFill>
              <a:latin typeface="Arial" charset="0"/>
              <a:cs typeface="Arial" charset="0"/>
            </a:endParaRPr>
          </a:p>
        </p:txBody>
      </p:sp>
      <p:pic>
        <p:nvPicPr>
          <p:cNvPr id="186370"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6371" name="Rectangle 2"/>
          <p:cNvSpPr>
            <a:spLocks noGrp="1" noChangeArrowheads="1"/>
          </p:cNvSpPr>
          <p:nvPr>
            <p:ph type="title"/>
          </p:nvPr>
        </p:nvSpPr>
        <p:spPr>
          <a:xfrm>
            <a:off x="762000" y="76200"/>
            <a:ext cx="8229600" cy="1143000"/>
          </a:xfrm>
          <a:solidFill>
            <a:srgbClr val="FFFFFF">
              <a:alpha val="0"/>
            </a:srgbClr>
          </a:solidFill>
        </p:spPr>
        <p:txBody>
          <a:bodyPr anchor="t"/>
          <a:lstStyle/>
          <a:p>
            <a:r>
              <a:rPr lang="en-GB" sz="3200">
                <a:solidFill>
                  <a:srgbClr val="4D4D4D"/>
                </a:solidFill>
                <a:latin typeface="Arial" charset="0"/>
                <a:cs typeface="Arial" charset="0"/>
              </a:rPr>
              <a:t>“Health and care radicals” talking about </a:t>
            </a:r>
            <a:br>
              <a:rPr lang="en-GB" sz="3200">
                <a:solidFill>
                  <a:srgbClr val="4D4D4D"/>
                </a:solidFill>
                <a:latin typeface="Arial" charset="0"/>
                <a:cs typeface="Arial" charset="0"/>
              </a:rPr>
            </a:br>
            <a:r>
              <a:rPr lang="en-GB" sz="3200">
                <a:solidFill>
                  <a:srgbClr val="4D4D4D"/>
                </a:solidFill>
                <a:latin typeface="Arial" charset="0"/>
                <a:cs typeface="Arial" charset="0"/>
              </a:rPr>
              <a:t>“resistance to change”</a:t>
            </a:r>
          </a:p>
        </p:txBody>
      </p:sp>
      <p:sp>
        <p:nvSpPr>
          <p:cNvPr id="186372" name="Rectangle 3"/>
          <p:cNvSpPr txBox="1">
            <a:spLocks noChangeArrowheads="1"/>
          </p:cNvSpPr>
          <p:nvPr/>
        </p:nvSpPr>
        <p:spPr bwMode="auto">
          <a:xfrm>
            <a:off x="1143000" y="2103438"/>
            <a:ext cx="7772400" cy="45259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charset="0"/>
                <a:ea typeface="ＭＳ Ｐゴシック" charset="0"/>
                <a:cs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eaLnBrk="0" hangingPunct="0">
              <a:spcBef>
                <a:spcPct val="20000"/>
              </a:spcBef>
              <a:buFontTx/>
              <a:buChar char="•"/>
            </a:pPr>
            <a:r>
              <a:rPr lang="en-GB" sz="2400">
                <a:solidFill>
                  <a:srgbClr val="000099"/>
                </a:solidFill>
                <a:cs typeface="Arial" charset="0"/>
              </a:rPr>
              <a:t>“Resistance isn’t negativity, but a chance to change our perception, engage and trouble-shoot”</a:t>
            </a:r>
            <a:endParaRPr lang="en-GB" altLang="ja-JP" sz="2400">
              <a:solidFill>
                <a:srgbClr val="000099"/>
              </a:solidFill>
              <a:cs typeface="Arial" charset="0"/>
            </a:endParaRPr>
          </a:p>
          <a:p>
            <a:pPr eaLnBrk="0" hangingPunct="0">
              <a:spcBef>
                <a:spcPct val="20000"/>
              </a:spcBef>
              <a:buFontTx/>
              <a:buChar char="•"/>
            </a:pPr>
            <a:r>
              <a:rPr lang="en-GB" sz="2400">
                <a:solidFill>
                  <a:srgbClr val="660066"/>
                </a:solidFill>
                <a:cs typeface="Arial" charset="0"/>
              </a:rPr>
              <a:t>“Sometimes having to listen and explain for those who need more convincing really pays off!”</a:t>
            </a:r>
            <a:endParaRPr lang="en-GB" altLang="ja-JP" sz="2400">
              <a:solidFill>
                <a:srgbClr val="660066"/>
              </a:solidFill>
              <a:cs typeface="Arial" charset="0"/>
            </a:endParaRPr>
          </a:p>
          <a:p>
            <a:pPr eaLnBrk="0" hangingPunct="0">
              <a:spcBef>
                <a:spcPct val="20000"/>
              </a:spcBef>
              <a:buFontTx/>
              <a:buChar char="•"/>
            </a:pPr>
            <a:r>
              <a:rPr lang="en-GB" sz="2400">
                <a:solidFill>
                  <a:srgbClr val="000099"/>
                </a:solidFill>
                <a:cs typeface="Arial" charset="0"/>
              </a:rPr>
              <a:t>“Apathy kills changes, not resistance.  Anyone interested enough to enagge is a potential advocate”</a:t>
            </a:r>
          </a:p>
          <a:p>
            <a:pPr eaLnBrk="0" hangingPunct="0">
              <a:spcBef>
                <a:spcPct val="20000"/>
              </a:spcBef>
              <a:buFontTx/>
              <a:buChar char="•"/>
            </a:pPr>
            <a:r>
              <a:rPr lang="en-GB" sz="2400">
                <a:solidFill>
                  <a:srgbClr val="660066"/>
                </a:solidFill>
                <a:cs typeface="Arial" charset="0"/>
              </a:rPr>
              <a:t>“I firmly believe weall want to see a better care system – great core purpose, no-one is resistant to this”</a:t>
            </a:r>
            <a:endParaRPr lang="en-GB" sz="2400">
              <a:solidFill>
                <a:srgbClr val="000099"/>
              </a:solidFill>
              <a:cs typeface="Arial" charset="0"/>
            </a:endParaRPr>
          </a:p>
          <a:p>
            <a:pPr eaLnBrk="0" hangingPunct="0">
              <a:spcBef>
                <a:spcPct val="20000"/>
              </a:spcBef>
              <a:buFontTx/>
              <a:buChar char="•"/>
            </a:pPr>
            <a:endParaRPr lang="en-GB" sz="2400" b="1">
              <a:cs typeface="Arial" charset="0"/>
            </a:endParaRPr>
          </a:p>
          <a:p>
            <a:pPr eaLnBrk="0" hangingPunct="0">
              <a:spcBef>
                <a:spcPct val="20000"/>
              </a:spcBef>
              <a:buFontTx/>
              <a:buChar char="•"/>
            </a:pPr>
            <a:endParaRPr lang="en-GB" sz="2400">
              <a:cs typeface="Arial" charset="0"/>
            </a:endParaRPr>
          </a:p>
        </p:txBody>
      </p:sp>
      <p:pic>
        <p:nvPicPr>
          <p:cNvPr id="186373" name="Picture 4" descr="CLOCK-FACE">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59763" y="5867400"/>
            <a:ext cx="88423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509327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981200" y="22098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087584747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05600" y="2209800"/>
            <a:ext cx="1295400" cy="1992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15579853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76400" y="2819400"/>
            <a:ext cx="1458774"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0" descr="18578834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76800" y="2438400"/>
            <a:ext cx="15549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descr="006051712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381000"/>
            <a:ext cx="1262063"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3" descr="http://images-eu.amazon.com/images/P/0743222091.01.LZZZZZZZ.jpg"/>
          <p:cNvPicPr>
            <a:picLocks noChangeAspect="1" noChangeArrowheads="1"/>
          </p:cNvPicPr>
          <p:nvPr/>
        </p:nvPicPr>
        <p:blipFill>
          <a:blip r:embed="rId7" r:link="rId8" cstate="email">
            <a:extLst>
              <a:ext uri="{28A0092B-C50C-407E-A947-70E740481C1C}">
                <a14:useLocalDpi xmlns:a14="http://schemas.microsoft.com/office/drawing/2010/main"/>
              </a:ext>
            </a:extLst>
          </a:blip>
          <a:srcRect/>
          <a:stretch>
            <a:fillRect/>
          </a:stretch>
        </p:blipFill>
        <p:spPr bwMode="auto">
          <a:xfrm>
            <a:off x="1752600" y="533400"/>
            <a:ext cx="13096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4" descr="http://images-eu.amazon.com/images/P/0349113467.02.LZZZZZZZ.jpg"/>
          <p:cNvPicPr>
            <a:picLocks noChangeAspect="1" noChangeArrowheads="1"/>
          </p:cNvPicPr>
          <p:nvPr/>
        </p:nvPicPr>
        <p:blipFill>
          <a:blip r:embed="rId9" r:link="rId10" cstate="email">
            <a:extLst>
              <a:ext uri="{28A0092B-C50C-407E-A947-70E740481C1C}">
                <a14:useLocalDpi xmlns:a14="http://schemas.microsoft.com/office/drawing/2010/main"/>
              </a:ext>
            </a:extLst>
          </a:blip>
          <a:srcRect/>
          <a:stretch>
            <a:fillRect/>
          </a:stretch>
        </p:blipFill>
        <p:spPr bwMode="auto">
          <a:xfrm>
            <a:off x="4800600" y="195262"/>
            <a:ext cx="1220788" cy="1938338"/>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477000" y="76200"/>
            <a:ext cx="1284666" cy="1905000"/>
          </a:xfrm>
          <a:prstGeom prst="rect">
            <a:avLst/>
          </a:prstGeom>
        </p:spPr>
      </p:pic>
      <p:pic>
        <p:nvPicPr>
          <p:cNvPr id="2" name="Picture 1" descr="Screen Shot 2014-02-23 at 21.44.52.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352800" y="2590800"/>
            <a:ext cx="1313527" cy="1981200"/>
          </a:xfrm>
          <a:prstGeom prst="rect">
            <a:avLst/>
          </a:prstGeom>
        </p:spPr>
      </p:pic>
      <p:pic>
        <p:nvPicPr>
          <p:cNvPr id="3" name="Picture 2" descr="Screen Shot 2014-02-23 at 21.48.25.png"/>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4949894" y="4495800"/>
            <a:ext cx="2136706" cy="2133600"/>
          </a:xfrm>
          <a:prstGeom prst="rect">
            <a:avLst/>
          </a:prstGeom>
        </p:spPr>
      </p:pic>
      <p:pic>
        <p:nvPicPr>
          <p:cNvPr id="20" name="Picture 19"/>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276601" y="4747507"/>
            <a:ext cx="1295400" cy="2034293"/>
          </a:xfrm>
          <a:prstGeom prst="rect">
            <a:avLst/>
          </a:prstGeom>
        </p:spPr>
      </p:pic>
    </p:spTree>
    <p:extLst>
      <p:ext uri="{BB962C8B-B14F-4D97-AF65-F5344CB8AC3E}">
        <p14:creationId xmlns:p14="http://schemas.microsoft.com/office/powerpoint/2010/main" val="333813648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533400" y="152400"/>
            <a:ext cx="8229600" cy="609600"/>
          </a:xfrm>
        </p:spPr>
        <p:txBody>
          <a:bodyPr anchor="t"/>
          <a:lstStyle/>
          <a:p>
            <a:pPr>
              <a:defRPr/>
            </a:pPr>
            <a:r>
              <a:rPr lang="ja-JP" altLang="en-GB" sz="3600" dirty="0" smtClean="0">
                <a:solidFill>
                  <a:srgbClr val="4D4D4D"/>
                </a:solidFill>
                <a:latin typeface="Arial"/>
                <a:cs typeface="Arial"/>
              </a:rPr>
              <a:t>‘</a:t>
            </a:r>
            <a:r>
              <a:rPr lang="en-GB" sz="3600" dirty="0" smtClean="0">
                <a:solidFill>
                  <a:srgbClr val="4D4D4D"/>
                </a:solidFill>
                <a:latin typeface="Arial"/>
                <a:cs typeface="Arial"/>
              </a:rPr>
              <a:t>The Tipping Point</a:t>
            </a:r>
            <a:r>
              <a:rPr lang="ja-JP" altLang="en-GB" sz="3600" dirty="0" smtClean="0">
                <a:solidFill>
                  <a:srgbClr val="4D4D4D"/>
                </a:solidFill>
                <a:latin typeface="Arial"/>
                <a:cs typeface="Arial"/>
              </a:rPr>
              <a:t>’</a:t>
            </a:r>
            <a:r>
              <a:rPr lang="en-GB" sz="3600" dirty="0" smtClean="0">
                <a:solidFill>
                  <a:srgbClr val="4D4D4D"/>
                </a:solidFill>
                <a:latin typeface="Arial"/>
                <a:cs typeface="Arial"/>
              </a:rPr>
              <a:t> </a:t>
            </a:r>
          </a:p>
        </p:txBody>
      </p:sp>
      <p:sp>
        <p:nvSpPr>
          <p:cNvPr id="5" name="Rectangle 3"/>
          <p:cNvSpPr txBox="1">
            <a:spLocks noChangeArrowheads="1"/>
          </p:cNvSpPr>
          <p:nvPr/>
        </p:nvSpPr>
        <p:spPr bwMode="auto">
          <a:xfrm>
            <a:off x="1479550" y="2027238"/>
            <a:ext cx="76644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a:lnSpc>
                <a:spcPct val="80000"/>
              </a:lnSpc>
              <a:defRPr/>
            </a:pPr>
            <a:endParaRPr lang="en-GB" smtClean="0"/>
          </a:p>
          <a:p>
            <a:pPr>
              <a:lnSpc>
                <a:spcPct val="80000"/>
              </a:lnSpc>
              <a:defRPr/>
            </a:pPr>
            <a:endParaRPr lang="en-GB" smtClean="0"/>
          </a:p>
          <a:p>
            <a:pPr>
              <a:lnSpc>
                <a:spcPct val="80000"/>
              </a:lnSpc>
              <a:defRPr/>
            </a:pPr>
            <a:endParaRPr lang="en-GB" smtClean="0"/>
          </a:p>
          <a:p>
            <a:pPr>
              <a:lnSpc>
                <a:spcPct val="80000"/>
              </a:lnSpc>
              <a:defRPr/>
            </a:pPr>
            <a:endParaRPr lang="en-GB" smtClean="0"/>
          </a:p>
          <a:p>
            <a:pPr>
              <a:lnSpc>
                <a:spcPct val="80000"/>
              </a:lnSpc>
              <a:defRPr/>
            </a:pPr>
            <a:endParaRPr lang="en-GB" smtClean="0"/>
          </a:p>
          <a:p>
            <a:pPr>
              <a:lnSpc>
                <a:spcPct val="80000"/>
              </a:lnSpc>
              <a:buFontTx/>
              <a:buNone/>
              <a:defRPr/>
            </a:pPr>
            <a:endParaRPr lang="en-GB" smtClean="0"/>
          </a:p>
          <a:p>
            <a:pPr>
              <a:lnSpc>
                <a:spcPct val="80000"/>
              </a:lnSpc>
              <a:buFontTx/>
              <a:buNone/>
              <a:defRPr/>
            </a:pPr>
            <a:r>
              <a:rPr lang="en-GB" sz="2400" smtClean="0"/>
              <a:t>				</a:t>
            </a:r>
          </a:p>
          <a:p>
            <a:pPr>
              <a:lnSpc>
                <a:spcPct val="80000"/>
              </a:lnSpc>
              <a:buFontTx/>
              <a:buNone/>
              <a:defRPr/>
            </a:pPr>
            <a:endParaRPr lang="en-GB" sz="1600" smtClean="0"/>
          </a:p>
          <a:p>
            <a:pPr>
              <a:lnSpc>
                <a:spcPct val="80000"/>
              </a:lnSpc>
              <a:buFontTx/>
              <a:buNone/>
              <a:defRPr/>
            </a:pPr>
            <a:endParaRPr lang="en-GB" sz="1600" smtClean="0"/>
          </a:p>
          <a:p>
            <a:pPr>
              <a:lnSpc>
                <a:spcPct val="80000"/>
              </a:lnSpc>
              <a:buFontTx/>
              <a:buNone/>
              <a:defRPr/>
            </a:pPr>
            <a:r>
              <a:rPr lang="en-GB" sz="1600" b="1" smtClean="0"/>
              <a:t>Malcolm Gladwell (2000). </a:t>
            </a:r>
            <a:r>
              <a:rPr lang="en-GB" sz="1600" b="1" i="1" smtClean="0"/>
              <a:t>The Tipping Point</a:t>
            </a:r>
            <a:endParaRPr lang="en-GB" sz="1600" b="1" i="1" dirty="0" smtClean="0"/>
          </a:p>
        </p:txBody>
      </p:sp>
      <p:pic>
        <p:nvPicPr>
          <p:cNvPr id="6" name="Picture 5" descr="lugano-grafitti"/>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38600" y="2438400"/>
            <a:ext cx="4267200" cy="320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a:spLocks noChangeArrowheads="1"/>
          </p:cNvSpPr>
          <p:nvPr/>
        </p:nvSpPr>
        <p:spPr bwMode="auto">
          <a:xfrm>
            <a:off x="1828800" y="1295400"/>
            <a:ext cx="7239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GB" sz="2800" dirty="0">
                <a:solidFill>
                  <a:srgbClr val="000090"/>
                </a:solidFill>
                <a:latin typeface="Arial"/>
                <a:cs typeface="Arial"/>
              </a:rPr>
              <a:t>Change is a social process… how does it happen?  </a:t>
            </a:r>
            <a:r>
              <a:rPr lang="en-GB" sz="2800" dirty="0" smtClean="0">
                <a:solidFill>
                  <a:srgbClr val="000090"/>
                </a:solidFill>
                <a:latin typeface="Arial"/>
                <a:cs typeface="Arial"/>
              </a:rPr>
              <a:t>Who </a:t>
            </a:r>
            <a:r>
              <a:rPr lang="en-GB" sz="2800" dirty="0">
                <a:solidFill>
                  <a:srgbClr val="000090"/>
                </a:solidFill>
                <a:latin typeface="Arial"/>
                <a:cs typeface="Arial"/>
              </a:rPr>
              <a:t>can help to make it happen? </a:t>
            </a:r>
          </a:p>
        </p:txBody>
      </p:sp>
      <p:pic>
        <p:nvPicPr>
          <p:cNvPr id="8" name="Picture 14" descr="http://images-eu.amazon.com/images/P/0349113467.02.LZZZZZZZ.jpg"/>
          <p:cNvPicPr>
            <a:picLocks noChangeAspect="1" noChangeArrowheads="1"/>
          </p:cNvPicPr>
          <p:nvPr/>
        </p:nvPicPr>
        <p:blipFill>
          <a:blip r:embed="rId4" r:link="rId5" cstate="email">
            <a:extLst>
              <a:ext uri="{28A0092B-C50C-407E-A947-70E740481C1C}">
                <a14:useLocalDpi xmlns:a14="http://schemas.microsoft.com/office/drawing/2010/main"/>
              </a:ext>
            </a:extLst>
          </a:blip>
          <a:srcRect/>
          <a:stretch>
            <a:fillRect/>
          </a:stretch>
        </p:blipFill>
        <p:spPr bwMode="auto">
          <a:xfrm>
            <a:off x="1905000" y="3200400"/>
            <a:ext cx="1220788" cy="1938338"/>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45985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p:cNvSpPr txBox="1">
            <a:spLocks noChangeArrowheads="1"/>
          </p:cNvSpPr>
          <p:nvPr/>
        </p:nvSpPr>
        <p:spPr bwMode="auto">
          <a:xfrm>
            <a:off x="1260475" y="1412875"/>
            <a:ext cx="763270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ja-JP" altLang="en-GB" i="1" dirty="0">
                <a:latin typeface="Arial"/>
                <a:cs typeface="Arial"/>
              </a:rPr>
              <a:t>“</a:t>
            </a:r>
            <a:r>
              <a:rPr lang="en-GB" i="1" dirty="0">
                <a:latin typeface="Arial"/>
                <a:cs typeface="Arial"/>
              </a:rPr>
              <a:t>The Tipping Point is the biography of an idea… that the best way to understand the emergence of fashion trends, </a:t>
            </a:r>
            <a:r>
              <a:rPr lang="en-GB" i="1" dirty="0">
                <a:solidFill>
                  <a:srgbClr val="000090"/>
                </a:solidFill>
                <a:latin typeface="Arial"/>
                <a:cs typeface="Arial"/>
              </a:rPr>
              <a:t>the ebb &amp; flow of crime waves,</a:t>
            </a:r>
            <a:r>
              <a:rPr lang="en-GB" i="1" dirty="0">
                <a:solidFill>
                  <a:srgbClr val="00B2AC"/>
                </a:solidFill>
                <a:latin typeface="Arial"/>
                <a:cs typeface="Arial"/>
              </a:rPr>
              <a:t> </a:t>
            </a:r>
            <a:r>
              <a:rPr lang="en-GB" i="1" dirty="0">
                <a:latin typeface="Arial"/>
                <a:cs typeface="Arial"/>
              </a:rPr>
              <a:t>the transformation of unknown books into bestsellers, or </a:t>
            </a:r>
            <a:r>
              <a:rPr lang="en-GB" i="1" dirty="0">
                <a:solidFill>
                  <a:srgbClr val="3C8C93"/>
                </a:solidFill>
                <a:latin typeface="Arial"/>
                <a:cs typeface="Arial"/>
              </a:rPr>
              <a:t>the rise of teenage smoking</a:t>
            </a:r>
            <a:r>
              <a:rPr lang="en-GB" i="1" dirty="0">
                <a:latin typeface="Arial"/>
                <a:cs typeface="Arial"/>
              </a:rPr>
              <a:t>, or the phenomena of word of mouth, or </a:t>
            </a:r>
            <a:r>
              <a:rPr lang="en-GB" i="1" dirty="0">
                <a:solidFill>
                  <a:srgbClr val="000090"/>
                </a:solidFill>
                <a:latin typeface="Arial"/>
                <a:cs typeface="Arial"/>
              </a:rPr>
              <a:t>any number of the other mysterious changes that mark everyday life</a:t>
            </a:r>
            <a:r>
              <a:rPr lang="en-GB" i="1" dirty="0">
                <a:latin typeface="Arial"/>
                <a:cs typeface="Arial"/>
              </a:rPr>
              <a:t> is to think of them as epidemics….</a:t>
            </a:r>
          </a:p>
          <a:p>
            <a:pPr>
              <a:defRPr/>
            </a:pPr>
            <a:endParaRPr lang="en-GB" i="1" dirty="0">
              <a:latin typeface="Arial"/>
              <a:cs typeface="Arial"/>
            </a:endParaRPr>
          </a:p>
          <a:p>
            <a:pPr>
              <a:defRPr/>
            </a:pPr>
            <a:r>
              <a:rPr lang="en-GB" b="1" i="1" dirty="0">
                <a:solidFill>
                  <a:srgbClr val="5B4295"/>
                </a:solidFill>
                <a:latin typeface="Arial"/>
                <a:cs typeface="Arial"/>
              </a:rPr>
              <a:t>…Ideas and products and messages and behaviours spread just like viruses do</a:t>
            </a:r>
            <a:r>
              <a:rPr lang="ja-JP" altLang="en-GB" b="1" i="1" dirty="0">
                <a:solidFill>
                  <a:srgbClr val="5B4295"/>
                </a:solidFill>
                <a:latin typeface="Arial"/>
                <a:cs typeface="Arial"/>
              </a:rPr>
              <a:t>”</a:t>
            </a:r>
            <a:endParaRPr lang="en-GB" b="1" i="1" dirty="0">
              <a:solidFill>
                <a:srgbClr val="5B4295"/>
              </a:solidFill>
              <a:latin typeface="Arial"/>
              <a:cs typeface="Arial"/>
            </a:endParaRPr>
          </a:p>
          <a:p>
            <a:pPr>
              <a:defRPr/>
            </a:pPr>
            <a:endParaRPr lang="en-GB" b="1" i="1" dirty="0">
              <a:solidFill>
                <a:srgbClr val="FF3300"/>
              </a:solidFill>
              <a:latin typeface="Arial"/>
              <a:cs typeface="Arial"/>
            </a:endParaRPr>
          </a:p>
          <a:p>
            <a:pPr>
              <a:defRPr/>
            </a:pPr>
            <a:endParaRPr lang="en-GB" dirty="0">
              <a:latin typeface="Arial"/>
              <a:cs typeface="Arial"/>
            </a:endParaRPr>
          </a:p>
          <a:p>
            <a:pPr>
              <a:defRPr/>
            </a:pPr>
            <a:endParaRPr lang="en-GB" dirty="0">
              <a:latin typeface="Arial"/>
              <a:cs typeface="Arial"/>
            </a:endParaRPr>
          </a:p>
        </p:txBody>
      </p:sp>
      <p:sp>
        <p:nvSpPr>
          <p:cNvPr id="5" name="Rectangle 3"/>
          <p:cNvSpPr>
            <a:spLocks noGrp="1" noChangeArrowheads="1"/>
          </p:cNvSpPr>
          <p:nvPr>
            <p:ph type="title"/>
          </p:nvPr>
        </p:nvSpPr>
        <p:spPr>
          <a:xfrm>
            <a:off x="539750" y="260350"/>
            <a:ext cx="8229600" cy="609600"/>
          </a:xfrm>
        </p:spPr>
        <p:txBody>
          <a:bodyPr anchor="t"/>
          <a:lstStyle/>
          <a:p>
            <a:pPr>
              <a:defRPr/>
            </a:pPr>
            <a:r>
              <a:rPr lang="en-GB" sz="3600" dirty="0" smtClean="0">
                <a:solidFill>
                  <a:srgbClr val="4D4D4D"/>
                </a:solidFill>
                <a:latin typeface="Arial"/>
                <a:cs typeface="Arial"/>
              </a:rPr>
              <a:t>Ideas spread like viruses </a:t>
            </a:r>
          </a:p>
        </p:txBody>
      </p:sp>
      <p:pic>
        <p:nvPicPr>
          <p:cNvPr id="6" name="Picture 4" descr="http://images-eu.amazon.com/images/P/0349113467.02.LZZZZZZZ.jpg"/>
          <p:cNvPicPr>
            <a:picLocks noChangeAspect="1" noChangeArrowheads="1"/>
          </p:cNvPicPr>
          <p:nvPr/>
        </p:nvPicPr>
        <p:blipFill>
          <a:blip r:embed="rId3" r:link="rId4" cstate="email">
            <a:extLst>
              <a:ext uri="{28A0092B-C50C-407E-A947-70E740481C1C}">
                <a14:useLocalDpi xmlns:a14="http://schemas.microsoft.com/office/drawing/2010/main"/>
              </a:ext>
            </a:extLst>
          </a:blip>
          <a:srcRect/>
          <a:stretch>
            <a:fillRect/>
          </a:stretch>
        </p:blipFill>
        <p:spPr bwMode="auto">
          <a:xfrm>
            <a:off x="7812088" y="4868863"/>
            <a:ext cx="1168400" cy="1857375"/>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459858"/>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Box 2"/>
          <p:cNvSpPr txBox="1">
            <a:spLocks noChangeArrowheads="1"/>
          </p:cNvSpPr>
          <p:nvPr/>
        </p:nvSpPr>
        <p:spPr bwMode="auto">
          <a:xfrm>
            <a:off x="3348038" y="1773238"/>
            <a:ext cx="2374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i="1">
                <a:cs typeface="Times New Roman" charset="0"/>
              </a:rPr>
              <a:t>Contagiousness</a:t>
            </a:r>
            <a:endParaRPr lang="en-GB">
              <a:cs typeface="Times New Roman" charset="0"/>
            </a:endParaRPr>
          </a:p>
        </p:txBody>
      </p:sp>
      <p:sp>
        <p:nvSpPr>
          <p:cNvPr id="5" name="Rectangle 3"/>
          <p:cNvSpPr>
            <a:spLocks noGrp="1" noChangeArrowheads="1"/>
          </p:cNvSpPr>
          <p:nvPr>
            <p:ph type="title"/>
          </p:nvPr>
        </p:nvSpPr>
        <p:spPr>
          <a:xfrm>
            <a:off x="539750" y="260350"/>
            <a:ext cx="8229600" cy="609600"/>
          </a:xfrm>
        </p:spPr>
        <p:txBody>
          <a:bodyPr anchor="t"/>
          <a:lstStyle/>
          <a:p>
            <a:pPr>
              <a:defRPr/>
            </a:pPr>
            <a:r>
              <a:rPr lang="en-GB" sz="3200" dirty="0" smtClean="0">
                <a:solidFill>
                  <a:srgbClr val="4D4D4D"/>
                </a:solidFill>
                <a:latin typeface="Arial"/>
                <a:cs typeface="Arial"/>
              </a:rPr>
              <a:t>3 characteristics of epidemics </a:t>
            </a:r>
          </a:p>
        </p:txBody>
      </p:sp>
      <p:sp>
        <p:nvSpPr>
          <p:cNvPr id="6" name="Text Box 4"/>
          <p:cNvSpPr txBox="1">
            <a:spLocks noChangeArrowheads="1"/>
          </p:cNvSpPr>
          <p:nvPr/>
        </p:nvSpPr>
        <p:spPr bwMode="auto">
          <a:xfrm>
            <a:off x="6516688" y="3213100"/>
            <a:ext cx="23749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i="1">
                <a:cs typeface="Times New Roman" charset="0"/>
              </a:rPr>
              <a:t>Little causes can have big effects</a:t>
            </a:r>
            <a:endParaRPr lang="en-GB">
              <a:cs typeface="Times New Roman" charset="0"/>
            </a:endParaRPr>
          </a:p>
        </p:txBody>
      </p:sp>
      <p:sp>
        <p:nvSpPr>
          <p:cNvPr id="7" name="Text Box 5"/>
          <p:cNvSpPr txBox="1">
            <a:spLocks noChangeArrowheads="1"/>
          </p:cNvSpPr>
          <p:nvPr/>
        </p:nvSpPr>
        <p:spPr bwMode="auto">
          <a:xfrm>
            <a:off x="4716463" y="5373688"/>
            <a:ext cx="42481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GB" i="1">
                <a:cs typeface="Times New Roman" charset="0"/>
              </a:rPr>
              <a:t>Change happens not gradually, but at one dramatic moment</a:t>
            </a:r>
            <a:endParaRPr lang="en-GB">
              <a:cs typeface="Times New Roman" charset="0"/>
            </a:endParaRPr>
          </a:p>
        </p:txBody>
      </p:sp>
      <p:pic>
        <p:nvPicPr>
          <p:cNvPr id="8" name="Picture 6" descr="j030302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4663" y="2708275"/>
            <a:ext cx="2160587"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http://www.abbottdiagnostics.com/Reagents_Tests/images/infectious_disease.gif"/>
          <p:cNvPicPr>
            <a:picLocks noChangeAspect="1" noChangeArrowheads="1"/>
          </p:cNvPicPr>
          <p:nvPr/>
        </p:nvPicPr>
        <p:blipFill>
          <a:blip r:embed="rId4" r:link="rId5">
            <a:extLst>
              <a:ext uri="{28A0092B-C50C-407E-A947-70E740481C1C}">
                <a14:useLocalDpi xmlns:a14="http://schemas.microsoft.com/office/drawing/2010/main"/>
              </a:ext>
            </a:extLst>
          </a:blip>
          <a:srcRect/>
          <a:stretch>
            <a:fillRect/>
          </a:stretch>
        </p:blipFill>
        <p:spPr bwMode="auto">
          <a:xfrm>
            <a:off x="1619250" y="13414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143000" y="4611688"/>
            <a:ext cx="3505200" cy="22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1" name="AutoShape 9"/>
          <p:cNvSpPr>
            <a:spLocks noChangeArrowheads="1"/>
          </p:cNvSpPr>
          <p:nvPr/>
        </p:nvSpPr>
        <p:spPr bwMode="auto">
          <a:xfrm rot="3830585">
            <a:off x="1921669" y="5622131"/>
            <a:ext cx="865188" cy="288925"/>
          </a:xfrm>
          <a:prstGeom prst="notchedRightArrow">
            <a:avLst>
              <a:gd name="adj1" fmla="val 50000"/>
              <a:gd name="adj2" fmla="val 74863"/>
            </a:avLst>
          </a:prstGeom>
          <a:solidFill>
            <a:srgbClr val="FF0000"/>
          </a:solidFill>
          <a:ln w="1270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2" name="Picture 10" descr="http://images-eu.amazon.com/images/P/0349113467.02.LZZZZZZZ.jpg"/>
          <p:cNvPicPr>
            <a:picLocks noChangeAspect="1" noChangeArrowheads="1"/>
          </p:cNvPicPr>
          <p:nvPr/>
        </p:nvPicPr>
        <p:blipFill>
          <a:blip r:embed="rId7" r:link="rId8" cstate="email">
            <a:extLst>
              <a:ext uri="{28A0092B-C50C-407E-A947-70E740481C1C}">
                <a14:useLocalDpi xmlns:a14="http://schemas.microsoft.com/office/drawing/2010/main"/>
              </a:ext>
            </a:extLst>
          </a:blip>
          <a:srcRect/>
          <a:stretch>
            <a:fillRect/>
          </a:stretch>
        </p:blipFill>
        <p:spPr bwMode="auto">
          <a:xfrm>
            <a:off x="8458200" y="5867400"/>
            <a:ext cx="539750" cy="858838"/>
          </a:xfrm>
          <a:prstGeom prst="rect">
            <a:avLst/>
          </a:prstGeom>
          <a:noFill/>
          <a:ln w="9525">
            <a:solidFill>
              <a:srgbClr val="99CCF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65393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Grp="1" noChangeArrowheads="1"/>
          </p:cNvSpPr>
          <p:nvPr>
            <p:ph type="title"/>
          </p:nvPr>
        </p:nvSpPr>
        <p:spPr>
          <a:xfrm>
            <a:off x="1219200" y="228600"/>
            <a:ext cx="7772400" cy="1143000"/>
          </a:xfrm>
        </p:spPr>
        <p:txBody>
          <a:bodyPr anchor="t"/>
          <a:lstStyle/>
          <a:p>
            <a:pPr>
              <a:defRPr/>
            </a:pPr>
            <a:r>
              <a:rPr lang="en-GB" dirty="0" smtClean="0">
                <a:solidFill>
                  <a:srgbClr val="4D4D4D"/>
                </a:solidFill>
              </a:rPr>
              <a:t>People who can be influential</a:t>
            </a:r>
          </a:p>
        </p:txBody>
      </p:sp>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447800" y="4191000"/>
            <a:ext cx="2057400"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1600200" y="5943600"/>
            <a:ext cx="233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b="1" dirty="0">
                <a:cs typeface="Times New Roman" charset="0"/>
              </a:rPr>
              <a:t>CONNECTORS</a:t>
            </a:r>
          </a:p>
        </p:txBody>
      </p:sp>
      <p:pic>
        <p:nvPicPr>
          <p:cNvPr id="7" name="Picture 5" descr="reading a book"/>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10000" y="2590800"/>
            <a:ext cx="2068513" cy="227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p:cNvSpPr txBox="1">
            <a:spLocks noChangeArrowheads="1"/>
          </p:cNvSpPr>
          <p:nvPr/>
        </p:nvSpPr>
        <p:spPr bwMode="auto">
          <a:xfrm>
            <a:off x="4479925" y="4994275"/>
            <a:ext cx="15065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b="1">
                <a:cs typeface="Times New Roman" charset="0"/>
              </a:rPr>
              <a:t>MAVENS</a:t>
            </a:r>
          </a:p>
        </p:txBody>
      </p:sp>
      <p:pic>
        <p:nvPicPr>
          <p:cNvPr id="9" name="Picture 7" descr="car salesman"/>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96000" y="1371600"/>
            <a:ext cx="27432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8"/>
          <p:cNvSpPr txBox="1">
            <a:spLocks noChangeArrowheads="1"/>
          </p:cNvSpPr>
          <p:nvPr/>
        </p:nvSpPr>
        <p:spPr bwMode="auto">
          <a:xfrm>
            <a:off x="6842125" y="3317875"/>
            <a:ext cx="18621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b="1">
                <a:cs typeface="Times New Roman" charset="0"/>
              </a:rPr>
              <a:t>SALESMEN</a:t>
            </a:r>
          </a:p>
        </p:txBody>
      </p:sp>
      <p:sp>
        <p:nvSpPr>
          <p:cNvPr id="11" name="WordArt 9"/>
          <p:cNvSpPr>
            <a:spLocks noChangeArrowheads="1" noChangeShapeType="1" noTextEdit="1"/>
          </p:cNvSpPr>
          <p:nvPr/>
        </p:nvSpPr>
        <p:spPr bwMode="auto">
          <a:xfrm>
            <a:off x="5148263" y="5805488"/>
            <a:ext cx="3598862" cy="503237"/>
          </a:xfrm>
          <a:prstGeom prst="rect">
            <a:avLst/>
          </a:prstGeom>
        </p:spPr>
        <p:txBody>
          <a:bodyPr wrap="none" fromWordArt="1">
            <a:prstTxWarp prst="textPlain">
              <a:avLst>
                <a:gd name="adj" fmla="val 50000"/>
              </a:avLst>
            </a:prstTxWarp>
          </a:bodyPr>
          <a:lstStyle/>
          <a:p>
            <a:r>
              <a:rPr lang="en-US" sz="36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blurRad="63500" dist="38099" dir="2700000" sy="50000" kx="2115830" algn="bl" rotWithShape="0">
                    <a:srgbClr val="C0C0C0">
                      <a:alpha val="79999"/>
                    </a:srgbClr>
                  </a:outerShdw>
                </a:effectLst>
                <a:latin typeface="Arial Black"/>
                <a:ea typeface="Arial Black"/>
                <a:cs typeface="Arial Black"/>
              </a:rPr>
              <a:t>'The law of the few'</a:t>
            </a:r>
          </a:p>
        </p:txBody>
      </p:sp>
    </p:spTree>
    <p:extLst>
      <p:ext uri="{BB962C8B-B14F-4D97-AF65-F5344CB8AC3E}">
        <p14:creationId xmlns:p14="http://schemas.microsoft.com/office/powerpoint/2010/main" val="135265393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95400" y="4800600"/>
            <a:ext cx="1284666" cy="1905000"/>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90800" y="1828800"/>
            <a:ext cx="5828322" cy="2654300"/>
          </a:xfrm>
          <a:prstGeom prst="rect">
            <a:avLst/>
          </a:prstGeom>
        </p:spPr>
      </p:pic>
      <p:grpSp>
        <p:nvGrpSpPr>
          <p:cNvPr id="6" name="Group 13"/>
          <p:cNvGrpSpPr>
            <a:grpSpLocks/>
          </p:cNvGrpSpPr>
          <p:nvPr/>
        </p:nvGrpSpPr>
        <p:grpSpPr bwMode="auto">
          <a:xfrm>
            <a:off x="2330450" y="777875"/>
            <a:ext cx="1174750" cy="1277938"/>
            <a:chOff x="836682" y="2053576"/>
            <a:chExt cx="1175421" cy="1278052"/>
          </a:xfrm>
        </p:grpSpPr>
        <p:grpSp>
          <p:nvGrpSpPr>
            <p:cNvPr id="7" name="Group 1625"/>
            <p:cNvGrpSpPr/>
            <p:nvPr/>
          </p:nvGrpSpPr>
          <p:grpSpPr>
            <a:xfrm rot="16973202">
              <a:off x="1321299" y="2948109"/>
              <a:ext cx="379766" cy="387272"/>
              <a:chOff x="6354940" y="2159683"/>
              <a:chExt cx="379766" cy="387272"/>
            </a:xfrm>
            <a:solidFill>
              <a:srgbClr val="C00000"/>
            </a:solidFill>
          </p:grpSpPr>
          <p:sp>
            <p:nvSpPr>
              <p:cNvPr id="70" name="Freeform 352"/>
              <p:cNvSpPr>
                <a:spLocks/>
              </p:cNvSpPr>
              <p:nvPr/>
            </p:nvSpPr>
            <p:spPr bwMode="auto">
              <a:xfrm>
                <a:off x="6362420" y="2342568"/>
                <a:ext cx="366770" cy="204387"/>
              </a:xfrm>
              <a:custGeom>
                <a:avLst/>
                <a:gdLst/>
                <a:ahLst/>
                <a:cxnLst>
                  <a:cxn ang="0">
                    <a:pos x="3535" y="814"/>
                  </a:cxn>
                  <a:cxn ang="0">
                    <a:pos x="3527" y="895"/>
                  </a:cxn>
                  <a:cxn ang="0">
                    <a:pos x="3528" y="1015"/>
                  </a:cxn>
                  <a:cxn ang="0">
                    <a:pos x="3529" y="1162"/>
                  </a:cxn>
                  <a:cxn ang="0">
                    <a:pos x="3522" y="1327"/>
                  </a:cxn>
                  <a:cxn ang="0">
                    <a:pos x="3498" y="1496"/>
                  </a:cxn>
                  <a:cxn ang="0">
                    <a:pos x="3447" y="1658"/>
                  </a:cxn>
                  <a:cxn ang="0">
                    <a:pos x="3363" y="1801"/>
                  </a:cxn>
                  <a:cxn ang="0">
                    <a:pos x="3233" y="1914"/>
                  </a:cxn>
                  <a:cxn ang="0">
                    <a:pos x="3052" y="1986"/>
                  </a:cxn>
                  <a:cxn ang="0">
                    <a:pos x="2810" y="2004"/>
                  </a:cxn>
                  <a:cxn ang="0">
                    <a:pos x="2517" y="1967"/>
                  </a:cxn>
                  <a:cxn ang="0">
                    <a:pos x="2200" y="1885"/>
                  </a:cxn>
                  <a:cxn ang="0">
                    <a:pos x="1868" y="1768"/>
                  </a:cxn>
                  <a:cxn ang="0">
                    <a:pos x="1532" y="1622"/>
                  </a:cxn>
                  <a:cxn ang="0">
                    <a:pos x="1205" y="1454"/>
                  </a:cxn>
                  <a:cxn ang="0">
                    <a:pos x="896" y="1272"/>
                  </a:cxn>
                  <a:cxn ang="0">
                    <a:pos x="616" y="1084"/>
                  </a:cxn>
                  <a:cxn ang="0">
                    <a:pos x="377" y="898"/>
                  </a:cxn>
                  <a:cxn ang="0">
                    <a:pos x="190" y="720"/>
                  </a:cxn>
                  <a:cxn ang="0">
                    <a:pos x="65" y="558"/>
                  </a:cxn>
                  <a:cxn ang="0">
                    <a:pos x="11" y="420"/>
                  </a:cxn>
                  <a:cxn ang="0">
                    <a:pos x="0" y="305"/>
                  </a:cxn>
                  <a:cxn ang="0">
                    <a:pos x="21" y="211"/>
                  </a:cxn>
                  <a:cxn ang="0">
                    <a:pos x="72" y="136"/>
                  </a:cxn>
                  <a:cxn ang="0">
                    <a:pos x="150" y="79"/>
                  </a:cxn>
                  <a:cxn ang="0">
                    <a:pos x="256" y="38"/>
                  </a:cxn>
                  <a:cxn ang="0">
                    <a:pos x="385" y="13"/>
                  </a:cxn>
                  <a:cxn ang="0">
                    <a:pos x="538" y="1"/>
                  </a:cxn>
                  <a:cxn ang="0">
                    <a:pos x="711" y="1"/>
                  </a:cxn>
                  <a:cxn ang="0">
                    <a:pos x="904" y="14"/>
                  </a:cxn>
                  <a:cxn ang="0">
                    <a:pos x="1114" y="35"/>
                  </a:cxn>
                  <a:cxn ang="0">
                    <a:pos x="1519" y="84"/>
                  </a:cxn>
                  <a:cxn ang="0">
                    <a:pos x="1914" y="130"/>
                  </a:cxn>
                  <a:cxn ang="0">
                    <a:pos x="2232" y="172"/>
                  </a:cxn>
                  <a:cxn ang="0">
                    <a:pos x="2377" y="197"/>
                  </a:cxn>
                  <a:cxn ang="0">
                    <a:pos x="2524" y="228"/>
                  </a:cxn>
                  <a:cxn ang="0">
                    <a:pos x="2679" y="268"/>
                  </a:cxn>
                  <a:cxn ang="0">
                    <a:pos x="2847" y="316"/>
                  </a:cxn>
                  <a:cxn ang="0">
                    <a:pos x="3036" y="377"/>
                  </a:cxn>
                  <a:cxn ang="0">
                    <a:pos x="3167" y="466"/>
                  </a:cxn>
                  <a:cxn ang="0">
                    <a:pos x="3274" y="567"/>
                  </a:cxn>
                  <a:cxn ang="0">
                    <a:pos x="3384" y="660"/>
                  </a:cxn>
                  <a:cxn ang="0">
                    <a:pos x="3537" y="779"/>
                  </a:cxn>
                </a:cxnLst>
                <a:rect l="0" t="0" r="r" b="b"/>
                <a:pathLst>
                  <a:path w="3550" h="2004">
                    <a:moveTo>
                      <a:pt x="3550" y="788"/>
                    </a:moveTo>
                    <a:lnTo>
                      <a:pt x="3542" y="798"/>
                    </a:lnTo>
                    <a:lnTo>
                      <a:pt x="3535" y="814"/>
                    </a:lnTo>
                    <a:lnTo>
                      <a:pt x="3531" y="835"/>
                    </a:lnTo>
                    <a:lnTo>
                      <a:pt x="3528" y="863"/>
                    </a:lnTo>
                    <a:lnTo>
                      <a:pt x="3527" y="895"/>
                    </a:lnTo>
                    <a:lnTo>
                      <a:pt x="3527" y="930"/>
                    </a:lnTo>
                    <a:lnTo>
                      <a:pt x="3527" y="971"/>
                    </a:lnTo>
                    <a:lnTo>
                      <a:pt x="3528" y="1015"/>
                    </a:lnTo>
                    <a:lnTo>
                      <a:pt x="3529" y="1061"/>
                    </a:lnTo>
                    <a:lnTo>
                      <a:pt x="3529" y="1111"/>
                    </a:lnTo>
                    <a:lnTo>
                      <a:pt x="3529" y="1162"/>
                    </a:lnTo>
                    <a:lnTo>
                      <a:pt x="3528" y="1216"/>
                    </a:lnTo>
                    <a:lnTo>
                      <a:pt x="3526" y="1271"/>
                    </a:lnTo>
                    <a:lnTo>
                      <a:pt x="3522" y="1327"/>
                    </a:lnTo>
                    <a:lnTo>
                      <a:pt x="3516" y="1383"/>
                    </a:lnTo>
                    <a:lnTo>
                      <a:pt x="3508" y="1439"/>
                    </a:lnTo>
                    <a:lnTo>
                      <a:pt x="3498" y="1496"/>
                    </a:lnTo>
                    <a:lnTo>
                      <a:pt x="3485" y="1551"/>
                    </a:lnTo>
                    <a:lnTo>
                      <a:pt x="3467" y="1606"/>
                    </a:lnTo>
                    <a:lnTo>
                      <a:pt x="3447" y="1658"/>
                    </a:lnTo>
                    <a:lnTo>
                      <a:pt x="3423" y="1709"/>
                    </a:lnTo>
                    <a:lnTo>
                      <a:pt x="3395" y="1756"/>
                    </a:lnTo>
                    <a:lnTo>
                      <a:pt x="3363" y="1801"/>
                    </a:lnTo>
                    <a:lnTo>
                      <a:pt x="3324" y="1843"/>
                    </a:lnTo>
                    <a:lnTo>
                      <a:pt x="3282" y="1881"/>
                    </a:lnTo>
                    <a:lnTo>
                      <a:pt x="3233" y="1914"/>
                    </a:lnTo>
                    <a:lnTo>
                      <a:pt x="3179" y="1944"/>
                    </a:lnTo>
                    <a:lnTo>
                      <a:pt x="3119" y="1968"/>
                    </a:lnTo>
                    <a:lnTo>
                      <a:pt x="3052" y="1986"/>
                    </a:lnTo>
                    <a:lnTo>
                      <a:pt x="2978" y="1998"/>
                    </a:lnTo>
                    <a:lnTo>
                      <a:pt x="2898" y="2004"/>
                    </a:lnTo>
                    <a:lnTo>
                      <a:pt x="2810" y="2004"/>
                    </a:lnTo>
                    <a:lnTo>
                      <a:pt x="2716" y="1997"/>
                    </a:lnTo>
                    <a:lnTo>
                      <a:pt x="2618" y="1984"/>
                    </a:lnTo>
                    <a:lnTo>
                      <a:pt x="2517" y="1967"/>
                    </a:lnTo>
                    <a:lnTo>
                      <a:pt x="2414" y="1944"/>
                    </a:lnTo>
                    <a:lnTo>
                      <a:pt x="2308" y="1917"/>
                    </a:lnTo>
                    <a:lnTo>
                      <a:pt x="2200" y="1885"/>
                    </a:lnTo>
                    <a:lnTo>
                      <a:pt x="2090" y="1850"/>
                    </a:lnTo>
                    <a:lnTo>
                      <a:pt x="1979" y="1811"/>
                    </a:lnTo>
                    <a:lnTo>
                      <a:pt x="1868" y="1768"/>
                    </a:lnTo>
                    <a:lnTo>
                      <a:pt x="1756" y="1722"/>
                    </a:lnTo>
                    <a:lnTo>
                      <a:pt x="1644" y="1673"/>
                    </a:lnTo>
                    <a:lnTo>
                      <a:pt x="1532" y="1622"/>
                    </a:lnTo>
                    <a:lnTo>
                      <a:pt x="1422" y="1568"/>
                    </a:lnTo>
                    <a:lnTo>
                      <a:pt x="1313" y="1512"/>
                    </a:lnTo>
                    <a:lnTo>
                      <a:pt x="1205" y="1454"/>
                    </a:lnTo>
                    <a:lnTo>
                      <a:pt x="1100" y="1395"/>
                    </a:lnTo>
                    <a:lnTo>
                      <a:pt x="996" y="1334"/>
                    </a:lnTo>
                    <a:lnTo>
                      <a:pt x="896" y="1272"/>
                    </a:lnTo>
                    <a:lnTo>
                      <a:pt x="799" y="1211"/>
                    </a:lnTo>
                    <a:lnTo>
                      <a:pt x="705" y="1147"/>
                    </a:lnTo>
                    <a:lnTo>
                      <a:pt x="616" y="1084"/>
                    </a:lnTo>
                    <a:lnTo>
                      <a:pt x="532" y="1022"/>
                    </a:lnTo>
                    <a:lnTo>
                      <a:pt x="452" y="959"/>
                    </a:lnTo>
                    <a:lnTo>
                      <a:pt x="377" y="898"/>
                    </a:lnTo>
                    <a:lnTo>
                      <a:pt x="309" y="837"/>
                    </a:lnTo>
                    <a:lnTo>
                      <a:pt x="246" y="778"/>
                    </a:lnTo>
                    <a:lnTo>
                      <a:pt x="190" y="720"/>
                    </a:lnTo>
                    <a:lnTo>
                      <a:pt x="140" y="664"/>
                    </a:lnTo>
                    <a:lnTo>
                      <a:pt x="99" y="611"/>
                    </a:lnTo>
                    <a:lnTo>
                      <a:pt x="65" y="558"/>
                    </a:lnTo>
                    <a:lnTo>
                      <a:pt x="39" y="510"/>
                    </a:lnTo>
                    <a:lnTo>
                      <a:pt x="21" y="463"/>
                    </a:lnTo>
                    <a:lnTo>
                      <a:pt x="11" y="420"/>
                    </a:lnTo>
                    <a:lnTo>
                      <a:pt x="3" y="380"/>
                    </a:lnTo>
                    <a:lnTo>
                      <a:pt x="0" y="341"/>
                    </a:lnTo>
                    <a:lnTo>
                      <a:pt x="0" y="305"/>
                    </a:lnTo>
                    <a:lnTo>
                      <a:pt x="3" y="272"/>
                    </a:lnTo>
                    <a:lnTo>
                      <a:pt x="10" y="240"/>
                    </a:lnTo>
                    <a:lnTo>
                      <a:pt x="21" y="211"/>
                    </a:lnTo>
                    <a:lnTo>
                      <a:pt x="34" y="184"/>
                    </a:lnTo>
                    <a:lnTo>
                      <a:pt x="51" y="159"/>
                    </a:lnTo>
                    <a:lnTo>
                      <a:pt x="72" y="136"/>
                    </a:lnTo>
                    <a:lnTo>
                      <a:pt x="95" y="114"/>
                    </a:lnTo>
                    <a:lnTo>
                      <a:pt x="121" y="96"/>
                    </a:lnTo>
                    <a:lnTo>
                      <a:pt x="150" y="79"/>
                    </a:lnTo>
                    <a:lnTo>
                      <a:pt x="183" y="63"/>
                    </a:lnTo>
                    <a:lnTo>
                      <a:pt x="218" y="50"/>
                    </a:lnTo>
                    <a:lnTo>
                      <a:pt x="256" y="38"/>
                    </a:lnTo>
                    <a:lnTo>
                      <a:pt x="297" y="28"/>
                    </a:lnTo>
                    <a:lnTo>
                      <a:pt x="340" y="20"/>
                    </a:lnTo>
                    <a:lnTo>
                      <a:pt x="385" y="13"/>
                    </a:lnTo>
                    <a:lnTo>
                      <a:pt x="434" y="8"/>
                    </a:lnTo>
                    <a:lnTo>
                      <a:pt x="485" y="3"/>
                    </a:lnTo>
                    <a:lnTo>
                      <a:pt x="538" y="1"/>
                    </a:lnTo>
                    <a:lnTo>
                      <a:pt x="593" y="0"/>
                    </a:lnTo>
                    <a:lnTo>
                      <a:pt x="652" y="0"/>
                    </a:lnTo>
                    <a:lnTo>
                      <a:pt x="711" y="1"/>
                    </a:lnTo>
                    <a:lnTo>
                      <a:pt x="774" y="5"/>
                    </a:lnTo>
                    <a:lnTo>
                      <a:pt x="837" y="9"/>
                    </a:lnTo>
                    <a:lnTo>
                      <a:pt x="904" y="14"/>
                    </a:lnTo>
                    <a:lnTo>
                      <a:pt x="972" y="20"/>
                    </a:lnTo>
                    <a:lnTo>
                      <a:pt x="1042" y="27"/>
                    </a:lnTo>
                    <a:lnTo>
                      <a:pt x="1114" y="35"/>
                    </a:lnTo>
                    <a:lnTo>
                      <a:pt x="1187" y="44"/>
                    </a:lnTo>
                    <a:lnTo>
                      <a:pt x="1361" y="65"/>
                    </a:lnTo>
                    <a:lnTo>
                      <a:pt x="1519" y="84"/>
                    </a:lnTo>
                    <a:lnTo>
                      <a:pt x="1663" y="100"/>
                    </a:lnTo>
                    <a:lnTo>
                      <a:pt x="1794" y="115"/>
                    </a:lnTo>
                    <a:lnTo>
                      <a:pt x="1914" y="130"/>
                    </a:lnTo>
                    <a:lnTo>
                      <a:pt x="2026" y="143"/>
                    </a:lnTo>
                    <a:lnTo>
                      <a:pt x="2131" y="157"/>
                    </a:lnTo>
                    <a:lnTo>
                      <a:pt x="2232" y="172"/>
                    </a:lnTo>
                    <a:lnTo>
                      <a:pt x="2280" y="180"/>
                    </a:lnTo>
                    <a:lnTo>
                      <a:pt x="2328" y="188"/>
                    </a:lnTo>
                    <a:lnTo>
                      <a:pt x="2377" y="197"/>
                    </a:lnTo>
                    <a:lnTo>
                      <a:pt x="2426" y="207"/>
                    </a:lnTo>
                    <a:lnTo>
                      <a:pt x="2475" y="217"/>
                    </a:lnTo>
                    <a:lnTo>
                      <a:pt x="2524" y="228"/>
                    </a:lnTo>
                    <a:lnTo>
                      <a:pt x="2575" y="240"/>
                    </a:lnTo>
                    <a:lnTo>
                      <a:pt x="2626" y="254"/>
                    </a:lnTo>
                    <a:lnTo>
                      <a:pt x="2679" y="268"/>
                    </a:lnTo>
                    <a:lnTo>
                      <a:pt x="2733" y="283"/>
                    </a:lnTo>
                    <a:lnTo>
                      <a:pt x="2789" y="299"/>
                    </a:lnTo>
                    <a:lnTo>
                      <a:pt x="2847" y="316"/>
                    </a:lnTo>
                    <a:lnTo>
                      <a:pt x="2908" y="334"/>
                    </a:lnTo>
                    <a:lnTo>
                      <a:pt x="2970" y="354"/>
                    </a:lnTo>
                    <a:lnTo>
                      <a:pt x="3036" y="377"/>
                    </a:lnTo>
                    <a:lnTo>
                      <a:pt x="3105" y="400"/>
                    </a:lnTo>
                    <a:lnTo>
                      <a:pt x="3135" y="433"/>
                    </a:lnTo>
                    <a:lnTo>
                      <a:pt x="3167" y="466"/>
                    </a:lnTo>
                    <a:lnTo>
                      <a:pt x="3201" y="501"/>
                    </a:lnTo>
                    <a:lnTo>
                      <a:pt x="3237" y="535"/>
                    </a:lnTo>
                    <a:lnTo>
                      <a:pt x="3274" y="567"/>
                    </a:lnTo>
                    <a:lnTo>
                      <a:pt x="3311" y="599"/>
                    </a:lnTo>
                    <a:lnTo>
                      <a:pt x="3347" y="631"/>
                    </a:lnTo>
                    <a:lnTo>
                      <a:pt x="3384" y="660"/>
                    </a:lnTo>
                    <a:lnTo>
                      <a:pt x="3448" y="711"/>
                    </a:lnTo>
                    <a:lnTo>
                      <a:pt x="3502" y="752"/>
                    </a:lnTo>
                    <a:lnTo>
                      <a:pt x="3537" y="779"/>
                    </a:lnTo>
                    <a:lnTo>
                      <a:pt x="3550" y="788"/>
                    </a:lnTo>
                    <a:close/>
                  </a:path>
                </a:pathLst>
              </a:custGeom>
              <a:grpFill/>
              <a:ln w="9525">
                <a:noFill/>
                <a:round/>
                <a:headEnd/>
                <a:tailEnd/>
              </a:ln>
            </p:spPr>
            <p:txBody>
              <a:bodyPr/>
              <a:lstStyle/>
              <a:p>
                <a:pPr algn="ctr" eaLnBrk="0" fontAlgn="base" hangingPunct="0">
                  <a:spcBef>
                    <a:spcPct val="0"/>
                  </a:spcBef>
                  <a:spcAft>
                    <a:spcPct val="0"/>
                  </a:spcAft>
                  <a:defRPr/>
                </a:pPr>
                <a:endParaRPr lang="en-US" sz="1200" b="1">
                  <a:solidFill>
                    <a:srgbClr val="C00000"/>
                  </a:solidFill>
                </a:endParaRPr>
              </a:p>
            </p:txBody>
          </p:sp>
          <p:sp>
            <p:nvSpPr>
              <p:cNvPr id="71" name="Freeform 317"/>
              <p:cNvSpPr>
                <a:spLocks/>
              </p:cNvSpPr>
              <p:nvPr/>
            </p:nvSpPr>
            <p:spPr bwMode="auto">
              <a:xfrm>
                <a:off x="6354940" y="2159683"/>
                <a:ext cx="379766" cy="224397"/>
              </a:xfrm>
              <a:custGeom>
                <a:avLst/>
                <a:gdLst/>
                <a:ahLst/>
                <a:cxnLst>
                  <a:cxn ang="0">
                    <a:pos x="3112" y="27"/>
                  </a:cxn>
                  <a:cxn ang="0">
                    <a:pos x="3164" y="85"/>
                  </a:cxn>
                  <a:cxn ang="0">
                    <a:pos x="3251" y="162"/>
                  </a:cxn>
                  <a:cxn ang="0">
                    <a:pos x="3358" y="257"/>
                  </a:cxn>
                  <a:cxn ang="0">
                    <a:pos x="3470" y="369"/>
                  </a:cxn>
                  <a:cxn ang="0">
                    <a:pos x="3572" y="495"/>
                  </a:cxn>
                  <a:cxn ang="0">
                    <a:pos x="3650" y="634"/>
                  </a:cxn>
                  <a:cxn ang="0">
                    <a:pos x="3689" y="784"/>
                  </a:cxn>
                  <a:cxn ang="0">
                    <a:pos x="3673" y="944"/>
                  </a:cxn>
                  <a:cxn ang="0">
                    <a:pos x="3589" y="1110"/>
                  </a:cxn>
                  <a:cxn ang="0">
                    <a:pos x="3419" y="1284"/>
                  </a:cxn>
                  <a:cxn ang="0">
                    <a:pos x="3174" y="1454"/>
                  </a:cxn>
                  <a:cxn ang="0">
                    <a:pos x="2877" y="1612"/>
                  </a:cxn>
                  <a:cxn ang="0">
                    <a:pos x="2544" y="1758"/>
                  </a:cxn>
                  <a:cxn ang="0">
                    <a:pos x="2188" y="1886"/>
                  </a:cxn>
                  <a:cxn ang="0">
                    <a:pos x="1823" y="1994"/>
                  </a:cxn>
                  <a:cxn ang="0">
                    <a:pos x="1461" y="2082"/>
                  </a:cxn>
                  <a:cxn ang="0">
                    <a:pos x="1118" y="2147"/>
                  </a:cxn>
                  <a:cxn ang="0">
                    <a:pos x="805" y="2184"/>
                  </a:cxn>
                  <a:cxn ang="0">
                    <a:pos x="537" y="2193"/>
                  </a:cxn>
                  <a:cxn ang="0">
                    <a:pos x="328" y="2172"/>
                  </a:cxn>
                  <a:cxn ang="0">
                    <a:pos x="189" y="2118"/>
                  </a:cxn>
                  <a:cxn ang="0">
                    <a:pos x="93" y="2046"/>
                  </a:cxn>
                  <a:cxn ang="0">
                    <a:pos x="31" y="1962"/>
                  </a:cxn>
                  <a:cxn ang="0">
                    <a:pos x="2" y="1867"/>
                  </a:cxn>
                  <a:cxn ang="0">
                    <a:pos x="5" y="1765"/>
                  </a:cxn>
                  <a:cxn ang="0">
                    <a:pos x="38" y="1654"/>
                  </a:cxn>
                  <a:cxn ang="0">
                    <a:pos x="100" y="1536"/>
                  </a:cxn>
                  <a:cxn ang="0">
                    <a:pos x="190" y="1414"/>
                  </a:cxn>
                  <a:cxn ang="0">
                    <a:pos x="307" y="1287"/>
                  </a:cxn>
                  <a:cxn ang="0">
                    <a:pos x="450" y="1158"/>
                  </a:cxn>
                  <a:cxn ang="0">
                    <a:pos x="618" y="1027"/>
                  </a:cxn>
                  <a:cxn ang="0">
                    <a:pos x="826" y="883"/>
                  </a:cxn>
                  <a:cxn ang="0">
                    <a:pos x="1025" y="753"/>
                  </a:cxn>
                  <a:cxn ang="0">
                    <a:pos x="1204" y="643"/>
                  </a:cxn>
                  <a:cxn ang="0">
                    <a:pos x="1366" y="551"/>
                  </a:cxn>
                  <a:cxn ang="0">
                    <a:pos x="1517" y="473"/>
                  </a:cxn>
                  <a:cxn ang="0">
                    <a:pos x="1711" y="381"/>
                  </a:cxn>
                  <a:cxn ang="0">
                    <a:pos x="2011" y="251"/>
                  </a:cxn>
                  <a:cxn ang="0">
                    <a:pos x="2360" y="103"/>
                  </a:cxn>
                  <a:cxn ang="0">
                    <a:pos x="2588" y="46"/>
                  </a:cxn>
                  <a:cxn ang="0">
                    <a:pos x="2741" y="40"/>
                  </a:cxn>
                  <a:cxn ang="0">
                    <a:pos x="2889" y="27"/>
                  </a:cxn>
                  <a:cxn ang="0">
                    <a:pos x="3089" y="3"/>
                  </a:cxn>
                </a:cxnLst>
                <a:rect l="0" t="0" r="r" b="b"/>
                <a:pathLst>
                  <a:path w="3691" h="2194">
                    <a:moveTo>
                      <a:pt x="3105" y="0"/>
                    </a:moveTo>
                    <a:lnTo>
                      <a:pt x="3106" y="12"/>
                    </a:lnTo>
                    <a:lnTo>
                      <a:pt x="3112" y="27"/>
                    </a:lnTo>
                    <a:lnTo>
                      <a:pt x="3125" y="43"/>
                    </a:lnTo>
                    <a:lnTo>
                      <a:pt x="3143" y="63"/>
                    </a:lnTo>
                    <a:lnTo>
                      <a:pt x="3164" y="85"/>
                    </a:lnTo>
                    <a:lnTo>
                      <a:pt x="3189" y="108"/>
                    </a:lnTo>
                    <a:lnTo>
                      <a:pt x="3218" y="134"/>
                    </a:lnTo>
                    <a:lnTo>
                      <a:pt x="3251" y="162"/>
                    </a:lnTo>
                    <a:lnTo>
                      <a:pt x="3285" y="191"/>
                    </a:lnTo>
                    <a:lnTo>
                      <a:pt x="3320" y="224"/>
                    </a:lnTo>
                    <a:lnTo>
                      <a:pt x="3358" y="257"/>
                    </a:lnTo>
                    <a:lnTo>
                      <a:pt x="3395" y="292"/>
                    </a:lnTo>
                    <a:lnTo>
                      <a:pt x="3432" y="330"/>
                    </a:lnTo>
                    <a:lnTo>
                      <a:pt x="3470" y="369"/>
                    </a:lnTo>
                    <a:lnTo>
                      <a:pt x="3505" y="409"/>
                    </a:lnTo>
                    <a:lnTo>
                      <a:pt x="3539" y="452"/>
                    </a:lnTo>
                    <a:lnTo>
                      <a:pt x="3572" y="495"/>
                    </a:lnTo>
                    <a:lnTo>
                      <a:pt x="3602" y="540"/>
                    </a:lnTo>
                    <a:lnTo>
                      <a:pt x="3628" y="587"/>
                    </a:lnTo>
                    <a:lnTo>
                      <a:pt x="3650" y="634"/>
                    </a:lnTo>
                    <a:lnTo>
                      <a:pt x="3668" y="683"/>
                    </a:lnTo>
                    <a:lnTo>
                      <a:pt x="3681" y="733"/>
                    </a:lnTo>
                    <a:lnTo>
                      <a:pt x="3689" y="784"/>
                    </a:lnTo>
                    <a:lnTo>
                      <a:pt x="3691" y="836"/>
                    </a:lnTo>
                    <a:lnTo>
                      <a:pt x="3686" y="889"/>
                    </a:lnTo>
                    <a:lnTo>
                      <a:pt x="3673" y="944"/>
                    </a:lnTo>
                    <a:lnTo>
                      <a:pt x="3653" y="998"/>
                    </a:lnTo>
                    <a:lnTo>
                      <a:pt x="3625" y="1054"/>
                    </a:lnTo>
                    <a:lnTo>
                      <a:pt x="3589" y="1110"/>
                    </a:lnTo>
                    <a:lnTo>
                      <a:pt x="3542" y="1168"/>
                    </a:lnTo>
                    <a:lnTo>
                      <a:pt x="3486" y="1225"/>
                    </a:lnTo>
                    <a:lnTo>
                      <a:pt x="3419" y="1284"/>
                    </a:lnTo>
                    <a:lnTo>
                      <a:pt x="3344" y="1341"/>
                    </a:lnTo>
                    <a:lnTo>
                      <a:pt x="3262" y="1398"/>
                    </a:lnTo>
                    <a:lnTo>
                      <a:pt x="3174" y="1454"/>
                    </a:lnTo>
                    <a:lnTo>
                      <a:pt x="3080" y="1508"/>
                    </a:lnTo>
                    <a:lnTo>
                      <a:pt x="2981" y="1561"/>
                    </a:lnTo>
                    <a:lnTo>
                      <a:pt x="2877" y="1612"/>
                    </a:lnTo>
                    <a:lnTo>
                      <a:pt x="2770" y="1663"/>
                    </a:lnTo>
                    <a:lnTo>
                      <a:pt x="2658" y="1710"/>
                    </a:lnTo>
                    <a:lnTo>
                      <a:pt x="2544" y="1758"/>
                    </a:lnTo>
                    <a:lnTo>
                      <a:pt x="2427" y="1802"/>
                    </a:lnTo>
                    <a:lnTo>
                      <a:pt x="2309" y="1844"/>
                    </a:lnTo>
                    <a:lnTo>
                      <a:pt x="2188" y="1886"/>
                    </a:lnTo>
                    <a:lnTo>
                      <a:pt x="2067" y="1924"/>
                    </a:lnTo>
                    <a:lnTo>
                      <a:pt x="1945" y="1960"/>
                    </a:lnTo>
                    <a:lnTo>
                      <a:pt x="1823" y="1994"/>
                    </a:lnTo>
                    <a:lnTo>
                      <a:pt x="1701" y="2026"/>
                    </a:lnTo>
                    <a:lnTo>
                      <a:pt x="1581" y="2055"/>
                    </a:lnTo>
                    <a:lnTo>
                      <a:pt x="1461" y="2082"/>
                    </a:lnTo>
                    <a:lnTo>
                      <a:pt x="1344" y="2106"/>
                    </a:lnTo>
                    <a:lnTo>
                      <a:pt x="1229" y="2128"/>
                    </a:lnTo>
                    <a:lnTo>
                      <a:pt x="1118" y="2147"/>
                    </a:lnTo>
                    <a:lnTo>
                      <a:pt x="1009" y="2162"/>
                    </a:lnTo>
                    <a:lnTo>
                      <a:pt x="905" y="2175"/>
                    </a:lnTo>
                    <a:lnTo>
                      <a:pt x="805" y="2184"/>
                    </a:lnTo>
                    <a:lnTo>
                      <a:pt x="710" y="2190"/>
                    </a:lnTo>
                    <a:lnTo>
                      <a:pt x="621" y="2194"/>
                    </a:lnTo>
                    <a:lnTo>
                      <a:pt x="537" y="2193"/>
                    </a:lnTo>
                    <a:lnTo>
                      <a:pt x="460" y="2190"/>
                    </a:lnTo>
                    <a:lnTo>
                      <a:pt x="391" y="2182"/>
                    </a:lnTo>
                    <a:lnTo>
                      <a:pt x="328" y="2172"/>
                    </a:lnTo>
                    <a:lnTo>
                      <a:pt x="274" y="2157"/>
                    </a:lnTo>
                    <a:lnTo>
                      <a:pt x="228" y="2139"/>
                    </a:lnTo>
                    <a:lnTo>
                      <a:pt x="189" y="2118"/>
                    </a:lnTo>
                    <a:lnTo>
                      <a:pt x="152" y="2094"/>
                    </a:lnTo>
                    <a:lnTo>
                      <a:pt x="121" y="2071"/>
                    </a:lnTo>
                    <a:lnTo>
                      <a:pt x="93" y="2046"/>
                    </a:lnTo>
                    <a:lnTo>
                      <a:pt x="69" y="2019"/>
                    </a:lnTo>
                    <a:lnTo>
                      <a:pt x="49" y="1991"/>
                    </a:lnTo>
                    <a:lnTo>
                      <a:pt x="31" y="1962"/>
                    </a:lnTo>
                    <a:lnTo>
                      <a:pt x="18" y="1932"/>
                    </a:lnTo>
                    <a:lnTo>
                      <a:pt x="8" y="1901"/>
                    </a:lnTo>
                    <a:lnTo>
                      <a:pt x="2" y="1867"/>
                    </a:lnTo>
                    <a:lnTo>
                      <a:pt x="0" y="1834"/>
                    </a:lnTo>
                    <a:lnTo>
                      <a:pt x="1" y="1800"/>
                    </a:lnTo>
                    <a:lnTo>
                      <a:pt x="5" y="1765"/>
                    </a:lnTo>
                    <a:lnTo>
                      <a:pt x="13" y="1728"/>
                    </a:lnTo>
                    <a:lnTo>
                      <a:pt x="23" y="1691"/>
                    </a:lnTo>
                    <a:lnTo>
                      <a:pt x="38" y="1654"/>
                    </a:lnTo>
                    <a:lnTo>
                      <a:pt x="56" y="1615"/>
                    </a:lnTo>
                    <a:lnTo>
                      <a:pt x="76" y="1576"/>
                    </a:lnTo>
                    <a:lnTo>
                      <a:pt x="100" y="1536"/>
                    </a:lnTo>
                    <a:lnTo>
                      <a:pt x="127" y="1495"/>
                    </a:lnTo>
                    <a:lnTo>
                      <a:pt x="157" y="1455"/>
                    </a:lnTo>
                    <a:lnTo>
                      <a:pt x="190" y="1414"/>
                    </a:lnTo>
                    <a:lnTo>
                      <a:pt x="226" y="1371"/>
                    </a:lnTo>
                    <a:lnTo>
                      <a:pt x="265" y="1329"/>
                    </a:lnTo>
                    <a:lnTo>
                      <a:pt x="307" y="1287"/>
                    </a:lnTo>
                    <a:lnTo>
                      <a:pt x="352" y="1244"/>
                    </a:lnTo>
                    <a:lnTo>
                      <a:pt x="400" y="1201"/>
                    </a:lnTo>
                    <a:lnTo>
                      <a:pt x="450" y="1158"/>
                    </a:lnTo>
                    <a:lnTo>
                      <a:pt x="504" y="1114"/>
                    </a:lnTo>
                    <a:lnTo>
                      <a:pt x="559" y="1071"/>
                    </a:lnTo>
                    <a:lnTo>
                      <a:pt x="618" y="1027"/>
                    </a:lnTo>
                    <a:lnTo>
                      <a:pt x="678" y="984"/>
                    </a:lnTo>
                    <a:lnTo>
                      <a:pt x="754" y="933"/>
                    </a:lnTo>
                    <a:lnTo>
                      <a:pt x="826" y="883"/>
                    </a:lnTo>
                    <a:lnTo>
                      <a:pt x="895" y="838"/>
                    </a:lnTo>
                    <a:lnTo>
                      <a:pt x="962" y="793"/>
                    </a:lnTo>
                    <a:lnTo>
                      <a:pt x="1025" y="753"/>
                    </a:lnTo>
                    <a:lnTo>
                      <a:pt x="1087" y="714"/>
                    </a:lnTo>
                    <a:lnTo>
                      <a:pt x="1146" y="678"/>
                    </a:lnTo>
                    <a:lnTo>
                      <a:pt x="1204" y="643"/>
                    </a:lnTo>
                    <a:lnTo>
                      <a:pt x="1259" y="611"/>
                    </a:lnTo>
                    <a:lnTo>
                      <a:pt x="1314" y="581"/>
                    </a:lnTo>
                    <a:lnTo>
                      <a:pt x="1366" y="551"/>
                    </a:lnTo>
                    <a:lnTo>
                      <a:pt x="1418" y="524"/>
                    </a:lnTo>
                    <a:lnTo>
                      <a:pt x="1467" y="498"/>
                    </a:lnTo>
                    <a:lnTo>
                      <a:pt x="1517" y="473"/>
                    </a:lnTo>
                    <a:lnTo>
                      <a:pt x="1566" y="449"/>
                    </a:lnTo>
                    <a:lnTo>
                      <a:pt x="1614" y="425"/>
                    </a:lnTo>
                    <a:lnTo>
                      <a:pt x="1711" y="381"/>
                    </a:lnTo>
                    <a:lnTo>
                      <a:pt x="1808" y="338"/>
                    </a:lnTo>
                    <a:lnTo>
                      <a:pt x="1908" y="295"/>
                    </a:lnTo>
                    <a:lnTo>
                      <a:pt x="2011" y="251"/>
                    </a:lnTo>
                    <a:lnTo>
                      <a:pt x="2120" y="206"/>
                    </a:lnTo>
                    <a:lnTo>
                      <a:pt x="2236" y="156"/>
                    </a:lnTo>
                    <a:lnTo>
                      <a:pt x="2360" y="103"/>
                    </a:lnTo>
                    <a:lnTo>
                      <a:pt x="2494" y="44"/>
                    </a:lnTo>
                    <a:lnTo>
                      <a:pt x="2539" y="46"/>
                    </a:lnTo>
                    <a:lnTo>
                      <a:pt x="2588" y="46"/>
                    </a:lnTo>
                    <a:lnTo>
                      <a:pt x="2638" y="45"/>
                    </a:lnTo>
                    <a:lnTo>
                      <a:pt x="2690" y="43"/>
                    </a:lnTo>
                    <a:lnTo>
                      <a:pt x="2741" y="40"/>
                    </a:lnTo>
                    <a:lnTo>
                      <a:pt x="2792" y="36"/>
                    </a:lnTo>
                    <a:lnTo>
                      <a:pt x="2841" y="32"/>
                    </a:lnTo>
                    <a:lnTo>
                      <a:pt x="2889" y="27"/>
                    </a:lnTo>
                    <a:lnTo>
                      <a:pt x="2974" y="18"/>
                    </a:lnTo>
                    <a:lnTo>
                      <a:pt x="3043" y="9"/>
                    </a:lnTo>
                    <a:lnTo>
                      <a:pt x="3089" y="3"/>
                    </a:lnTo>
                    <a:lnTo>
                      <a:pt x="3105" y="0"/>
                    </a:lnTo>
                    <a:close/>
                  </a:path>
                </a:pathLst>
              </a:custGeom>
              <a:grpFill/>
              <a:ln w="9525">
                <a:noFill/>
                <a:round/>
                <a:headEnd/>
                <a:tailEnd/>
              </a:ln>
            </p:spPr>
            <p:txBody>
              <a:bodyPr/>
              <a:lstStyle/>
              <a:p>
                <a:pPr algn="ctr" eaLnBrk="0" fontAlgn="base" hangingPunct="0">
                  <a:spcBef>
                    <a:spcPct val="0"/>
                  </a:spcBef>
                  <a:spcAft>
                    <a:spcPct val="0"/>
                  </a:spcAft>
                  <a:defRPr/>
                </a:pPr>
                <a:endParaRPr lang="en-US" sz="1200" b="1">
                  <a:solidFill>
                    <a:srgbClr val="C00000"/>
                  </a:solidFill>
                </a:endParaRPr>
              </a:p>
            </p:txBody>
          </p:sp>
        </p:grpSp>
        <p:sp>
          <p:nvSpPr>
            <p:cNvPr id="8" name="Freeform 7"/>
            <p:cNvSpPr>
              <a:spLocks/>
            </p:cNvSpPr>
            <p:nvPr/>
          </p:nvSpPr>
          <p:spPr bwMode="auto">
            <a:xfrm>
              <a:off x="854223" y="2053576"/>
              <a:ext cx="1033209" cy="1033209"/>
            </a:xfrm>
            <a:custGeom>
              <a:avLst/>
              <a:gdLst/>
              <a:ahLst/>
              <a:cxnLst>
                <a:cxn ang="0">
                  <a:pos x="450" y="2"/>
                </a:cxn>
                <a:cxn ang="0">
                  <a:pos x="510" y="12"/>
                </a:cxn>
                <a:cxn ang="0">
                  <a:pos x="568" y="32"/>
                </a:cxn>
                <a:cxn ang="0">
                  <a:pos x="620" y="60"/>
                </a:cxn>
                <a:cxn ang="0">
                  <a:pos x="668" y="94"/>
                </a:cxn>
                <a:cxn ang="0">
                  <a:pos x="712" y="134"/>
                </a:cxn>
                <a:cxn ang="0">
                  <a:pos x="748" y="180"/>
                </a:cxn>
                <a:cxn ang="0">
                  <a:pos x="776" y="232"/>
                </a:cxn>
                <a:cxn ang="0">
                  <a:pos x="798" y="288"/>
                </a:cxn>
                <a:cxn ang="0">
                  <a:pos x="812" y="346"/>
                </a:cxn>
                <a:cxn ang="0">
                  <a:pos x="818" y="410"/>
                </a:cxn>
                <a:cxn ang="0">
                  <a:pos x="812" y="472"/>
                </a:cxn>
                <a:cxn ang="0">
                  <a:pos x="798" y="530"/>
                </a:cxn>
                <a:cxn ang="0">
                  <a:pos x="776" y="586"/>
                </a:cxn>
                <a:cxn ang="0">
                  <a:pos x="748" y="638"/>
                </a:cxn>
                <a:cxn ang="0">
                  <a:pos x="712" y="684"/>
                </a:cxn>
                <a:cxn ang="0">
                  <a:pos x="668" y="724"/>
                </a:cxn>
                <a:cxn ang="0">
                  <a:pos x="620" y="758"/>
                </a:cxn>
                <a:cxn ang="0">
                  <a:pos x="568" y="786"/>
                </a:cxn>
                <a:cxn ang="0">
                  <a:pos x="510" y="806"/>
                </a:cxn>
                <a:cxn ang="0">
                  <a:pos x="450" y="816"/>
                </a:cxn>
                <a:cxn ang="0">
                  <a:pos x="388" y="818"/>
                </a:cxn>
                <a:cxn ang="0">
                  <a:pos x="326" y="810"/>
                </a:cxn>
                <a:cxn ang="0">
                  <a:pos x="268" y="794"/>
                </a:cxn>
                <a:cxn ang="0">
                  <a:pos x="214" y="768"/>
                </a:cxn>
                <a:cxn ang="0">
                  <a:pos x="164" y="736"/>
                </a:cxn>
                <a:cxn ang="0">
                  <a:pos x="120" y="698"/>
                </a:cxn>
                <a:cxn ang="0">
                  <a:pos x="80" y="654"/>
                </a:cxn>
                <a:cxn ang="0">
                  <a:pos x="48" y="604"/>
                </a:cxn>
                <a:cxn ang="0">
                  <a:pos x="24" y="550"/>
                </a:cxn>
                <a:cxn ang="0">
                  <a:pos x="8" y="492"/>
                </a:cxn>
                <a:cxn ang="0">
                  <a:pos x="0" y="430"/>
                </a:cxn>
                <a:cxn ang="0">
                  <a:pos x="2" y="368"/>
                </a:cxn>
                <a:cxn ang="0">
                  <a:pos x="12" y="306"/>
                </a:cxn>
                <a:cxn ang="0">
                  <a:pos x="32" y="250"/>
                </a:cxn>
                <a:cxn ang="0">
                  <a:pos x="58" y="196"/>
                </a:cxn>
                <a:cxn ang="0">
                  <a:pos x="92" y="148"/>
                </a:cxn>
                <a:cxn ang="0">
                  <a:pos x="134" y="106"/>
                </a:cxn>
                <a:cxn ang="0">
                  <a:pos x="180" y="70"/>
                </a:cxn>
                <a:cxn ang="0">
                  <a:pos x="232" y="40"/>
                </a:cxn>
                <a:cxn ang="0">
                  <a:pos x="286" y="18"/>
                </a:cxn>
                <a:cxn ang="0">
                  <a:pos x="346" y="4"/>
                </a:cxn>
                <a:cxn ang="0">
                  <a:pos x="408" y="0"/>
                </a:cxn>
              </a:cxnLst>
              <a:rect l="0" t="0" r="r" b="b"/>
              <a:pathLst>
                <a:path w="818" h="818">
                  <a:moveTo>
                    <a:pt x="408" y="0"/>
                  </a:moveTo>
                  <a:lnTo>
                    <a:pt x="430" y="0"/>
                  </a:lnTo>
                  <a:lnTo>
                    <a:pt x="450" y="2"/>
                  </a:lnTo>
                  <a:lnTo>
                    <a:pt x="470" y="4"/>
                  </a:lnTo>
                  <a:lnTo>
                    <a:pt x="490" y="8"/>
                  </a:lnTo>
                  <a:lnTo>
                    <a:pt x="510" y="12"/>
                  </a:lnTo>
                  <a:lnTo>
                    <a:pt x="530" y="18"/>
                  </a:lnTo>
                  <a:lnTo>
                    <a:pt x="548" y="24"/>
                  </a:lnTo>
                  <a:lnTo>
                    <a:pt x="568" y="32"/>
                  </a:lnTo>
                  <a:lnTo>
                    <a:pt x="586" y="40"/>
                  </a:lnTo>
                  <a:lnTo>
                    <a:pt x="604" y="50"/>
                  </a:lnTo>
                  <a:lnTo>
                    <a:pt x="620" y="60"/>
                  </a:lnTo>
                  <a:lnTo>
                    <a:pt x="636" y="70"/>
                  </a:lnTo>
                  <a:lnTo>
                    <a:pt x="652" y="82"/>
                  </a:lnTo>
                  <a:lnTo>
                    <a:pt x="668" y="94"/>
                  </a:lnTo>
                  <a:lnTo>
                    <a:pt x="684" y="106"/>
                  </a:lnTo>
                  <a:lnTo>
                    <a:pt x="698" y="120"/>
                  </a:lnTo>
                  <a:lnTo>
                    <a:pt x="712" y="134"/>
                  </a:lnTo>
                  <a:lnTo>
                    <a:pt x="724" y="148"/>
                  </a:lnTo>
                  <a:lnTo>
                    <a:pt x="736" y="164"/>
                  </a:lnTo>
                  <a:lnTo>
                    <a:pt x="748" y="180"/>
                  </a:lnTo>
                  <a:lnTo>
                    <a:pt x="758" y="196"/>
                  </a:lnTo>
                  <a:lnTo>
                    <a:pt x="768" y="214"/>
                  </a:lnTo>
                  <a:lnTo>
                    <a:pt x="776" y="232"/>
                  </a:lnTo>
                  <a:lnTo>
                    <a:pt x="786" y="250"/>
                  </a:lnTo>
                  <a:lnTo>
                    <a:pt x="792" y="268"/>
                  </a:lnTo>
                  <a:lnTo>
                    <a:pt x="798" y="288"/>
                  </a:lnTo>
                  <a:lnTo>
                    <a:pt x="804" y="306"/>
                  </a:lnTo>
                  <a:lnTo>
                    <a:pt x="808" y="326"/>
                  </a:lnTo>
                  <a:lnTo>
                    <a:pt x="812" y="346"/>
                  </a:lnTo>
                  <a:lnTo>
                    <a:pt x="816" y="368"/>
                  </a:lnTo>
                  <a:lnTo>
                    <a:pt x="816" y="388"/>
                  </a:lnTo>
                  <a:lnTo>
                    <a:pt x="818" y="410"/>
                  </a:lnTo>
                  <a:lnTo>
                    <a:pt x="816" y="430"/>
                  </a:lnTo>
                  <a:lnTo>
                    <a:pt x="816" y="450"/>
                  </a:lnTo>
                  <a:lnTo>
                    <a:pt x="812" y="472"/>
                  </a:lnTo>
                  <a:lnTo>
                    <a:pt x="808" y="492"/>
                  </a:lnTo>
                  <a:lnTo>
                    <a:pt x="804" y="512"/>
                  </a:lnTo>
                  <a:lnTo>
                    <a:pt x="798" y="530"/>
                  </a:lnTo>
                  <a:lnTo>
                    <a:pt x="792" y="550"/>
                  </a:lnTo>
                  <a:lnTo>
                    <a:pt x="786" y="568"/>
                  </a:lnTo>
                  <a:lnTo>
                    <a:pt x="776" y="586"/>
                  </a:lnTo>
                  <a:lnTo>
                    <a:pt x="768" y="604"/>
                  </a:lnTo>
                  <a:lnTo>
                    <a:pt x="758" y="622"/>
                  </a:lnTo>
                  <a:lnTo>
                    <a:pt x="748" y="638"/>
                  </a:lnTo>
                  <a:lnTo>
                    <a:pt x="736" y="654"/>
                  </a:lnTo>
                  <a:lnTo>
                    <a:pt x="724" y="670"/>
                  </a:lnTo>
                  <a:lnTo>
                    <a:pt x="712" y="684"/>
                  </a:lnTo>
                  <a:lnTo>
                    <a:pt x="698" y="698"/>
                  </a:lnTo>
                  <a:lnTo>
                    <a:pt x="684" y="712"/>
                  </a:lnTo>
                  <a:lnTo>
                    <a:pt x="668" y="724"/>
                  </a:lnTo>
                  <a:lnTo>
                    <a:pt x="652" y="736"/>
                  </a:lnTo>
                  <a:lnTo>
                    <a:pt x="636" y="748"/>
                  </a:lnTo>
                  <a:lnTo>
                    <a:pt x="620" y="758"/>
                  </a:lnTo>
                  <a:lnTo>
                    <a:pt x="604" y="768"/>
                  </a:lnTo>
                  <a:lnTo>
                    <a:pt x="586" y="778"/>
                  </a:lnTo>
                  <a:lnTo>
                    <a:pt x="568" y="786"/>
                  </a:lnTo>
                  <a:lnTo>
                    <a:pt x="548" y="794"/>
                  </a:lnTo>
                  <a:lnTo>
                    <a:pt x="530" y="800"/>
                  </a:lnTo>
                  <a:lnTo>
                    <a:pt x="510" y="806"/>
                  </a:lnTo>
                  <a:lnTo>
                    <a:pt x="490" y="810"/>
                  </a:lnTo>
                  <a:lnTo>
                    <a:pt x="470" y="814"/>
                  </a:lnTo>
                  <a:lnTo>
                    <a:pt x="450" y="816"/>
                  </a:lnTo>
                  <a:lnTo>
                    <a:pt x="430" y="818"/>
                  </a:lnTo>
                  <a:lnTo>
                    <a:pt x="408" y="818"/>
                  </a:lnTo>
                  <a:lnTo>
                    <a:pt x="388" y="818"/>
                  </a:lnTo>
                  <a:lnTo>
                    <a:pt x="366" y="816"/>
                  </a:lnTo>
                  <a:lnTo>
                    <a:pt x="346" y="814"/>
                  </a:lnTo>
                  <a:lnTo>
                    <a:pt x="326" y="810"/>
                  </a:lnTo>
                  <a:lnTo>
                    <a:pt x="306" y="806"/>
                  </a:lnTo>
                  <a:lnTo>
                    <a:pt x="286" y="800"/>
                  </a:lnTo>
                  <a:lnTo>
                    <a:pt x="268" y="794"/>
                  </a:lnTo>
                  <a:lnTo>
                    <a:pt x="250" y="786"/>
                  </a:lnTo>
                  <a:lnTo>
                    <a:pt x="232" y="778"/>
                  </a:lnTo>
                  <a:lnTo>
                    <a:pt x="214" y="768"/>
                  </a:lnTo>
                  <a:lnTo>
                    <a:pt x="196" y="758"/>
                  </a:lnTo>
                  <a:lnTo>
                    <a:pt x="180" y="748"/>
                  </a:lnTo>
                  <a:lnTo>
                    <a:pt x="164" y="736"/>
                  </a:lnTo>
                  <a:lnTo>
                    <a:pt x="148" y="724"/>
                  </a:lnTo>
                  <a:lnTo>
                    <a:pt x="134" y="712"/>
                  </a:lnTo>
                  <a:lnTo>
                    <a:pt x="120" y="698"/>
                  </a:lnTo>
                  <a:lnTo>
                    <a:pt x="106" y="684"/>
                  </a:lnTo>
                  <a:lnTo>
                    <a:pt x="92" y="670"/>
                  </a:lnTo>
                  <a:lnTo>
                    <a:pt x="80" y="654"/>
                  </a:lnTo>
                  <a:lnTo>
                    <a:pt x="70" y="638"/>
                  </a:lnTo>
                  <a:lnTo>
                    <a:pt x="58" y="622"/>
                  </a:lnTo>
                  <a:lnTo>
                    <a:pt x="48" y="604"/>
                  </a:lnTo>
                  <a:lnTo>
                    <a:pt x="40" y="586"/>
                  </a:lnTo>
                  <a:lnTo>
                    <a:pt x="32" y="568"/>
                  </a:lnTo>
                  <a:lnTo>
                    <a:pt x="24" y="550"/>
                  </a:lnTo>
                  <a:lnTo>
                    <a:pt x="18" y="530"/>
                  </a:lnTo>
                  <a:lnTo>
                    <a:pt x="12" y="512"/>
                  </a:lnTo>
                  <a:lnTo>
                    <a:pt x="8" y="492"/>
                  </a:lnTo>
                  <a:lnTo>
                    <a:pt x="4" y="472"/>
                  </a:lnTo>
                  <a:lnTo>
                    <a:pt x="2" y="450"/>
                  </a:lnTo>
                  <a:lnTo>
                    <a:pt x="0" y="430"/>
                  </a:lnTo>
                  <a:lnTo>
                    <a:pt x="0" y="410"/>
                  </a:lnTo>
                  <a:lnTo>
                    <a:pt x="0" y="388"/>
                  </a:lnTo>
                  <a:lnTo>
                    <a:pt x="2" y="368"/>
                  </a:lnTo>
                  <a:lnTo>
                    <a:pt x="4" y="346"/>
                  </a:lnTo>
                  <a:lnTo>
                    <a:pt x="8" y="326"/>
                  </a:lnTo>
                  <a:lnTo>
                    <a:pt x="12" y="306"/>
                  </a:lnTo>
                  <a:lnTo>
                    <a:pt x="18" y="288"/>
                  </a:lnTo>
                  <a:lnTo>
                    <a:pt x="24" y="268"/>
                  </a:lnTo>
                  <a:lnTo>
                    <a:pt x="32" y="250"/>
                  </a:lnTo>
                  <a:lnTo>
                    <a:pt x="40" y="232"/>
                  </a:lnTo>
                  <a:lnTo>
                    <a:pt x="48" y="214"/>
                  </a:lnTo>
                  <a:lnTo>
                    <a:pt x="58" y="196"/>
                  </a:lnTo>
                  <a:lnTo>
                    <a:pt x="70" y="180"/>
                  </a:lnTo>
                  <a:lnTo>
                    <a:pt x="80" y="164"/>
                  </a:lnTo>
                  <a:lnTo>
                    <a:pt x="92" y="148"/>
                  </a:lnTo>
                  <a:lnTo>
                    <a:pt x="106" y="134"/>
                  </a:lnTo>
                  <a:lnTo>
                    <a:pt x="120" y="120"/>
                  </a:lnTo>
                  <a:lnTo>
                    <a:pt x="134" y="106"/>
                  </a:lnTo>
                  <a:lnTo>
                    <a:pt x="148" y="94"/>
                  </a:lnTo>
                  <a:lnTo>
                    <a:pt x="164" y="82"/>
                  </a:lnTo>
                  <a:lnTo>
                    <a:pt x="180" y="70"/>
                  </a:lnTo>
                  <a:lnTo>
                    <a:pt x="196" y="60"/>
                  </a:lnTo>
                  <a:lnTo>
                    <a:pt x="214" y="50"/>
                  </a:lnTo>
                  <a:lnTo>
                    <a:pt x="232" y="40"/>
                  </a:lnTo>
                  <a:lnTo>
                    <a:pt x="250" y="32"/>
                  </a:lnTo>
                  <a:lnTo>
                    <a:pt x="268" y="24"/>
                  </a:lnTo>
                  <a:lnTo>
                    <a:pt x="286" y="18"/>
                  </a:lnTo>
                  <a:lnTo>
                    <a:pt x="306" y="12"/>
                  </a:lnTo>
                  <a:lnTo>
                    <a:pt x="326" y="8"/>
                  </a:lnTo>
                  <a:lnTo>
                    <a:pt x="346" y="4"/>
                  </a:lnTo>
                  <a:lnTo>
                    <a:pt x="366" y="2"/>
                  </a:lnTo>
                  <a:lnTo>
                    <a:pt x="388" y="0"/>
                  </a:lnTo>
                  <a:lnTo>
                    <a:pt x="408" y="0"/>
                  </a:lnTo>
                  <a:lnTo>
                    <a:pt x="408" y="0"/>
                  </a:lnTo>
                  <a:close/>
                </a:path>
              </a:pathLst>
            </a:custGeom>
            <a:gradFill flip="none" rotWithShape="1">
              <a:gsLst>
                <a:gs pos="38000">
                  <a:srgbClr val="C0C0C0"/>
                </a:gs>
                <a:gs pos="64000">
                  <a:srgbClr val="B2B2B2"/>
                </a:gs>
                <a:gs pos="100000">
                  <a:schemeClr val="accent1">
                    <a:tint val="23500"/>
                    <a:satMod val="160000"/>
                  </a:schemeClr>
                </a:gs>
              </a:gsLst>
              <a:path path="circle">
                <a:fillToRect l="50000" t="50000" r="50000" b="50000"/>
              </a:path>
              <a:tileRect/>
            </a:gradFill>
            <a:ln w="6350">
              <a:solidFill>
                <a:schemeClr val="bg1">
                  <a:lumMod val="50000"/>
                  <a:lumOff val="50000"/>
                </a:schemeClr>
              </a:solidFill>
              <a:round/>
              <a:headEnd/>
              <a:tailEnd/>
            </a:ln>
          </p:spPr>
          <p:txBody>
            <a:bodyPr/>
            <a:lstStyle/>
            <a:p>
              <a:pPr algn="ctr" eaLnBrk="0" fontAlgn="base" hangingPunct="0">
                <a:spcBef>
                  <a:spcPct val="0"/>
                </a:spcBef>
                <a:spcAft>
                  <a:spcPct val="0"/>
                </a:spcAft>
                <a:defRPr/>
              </a:pPr>
              <a:endParaRPr lang="en-US" sz="1200" b="1"/>
            </a:p>
          </p:txBody>
        </p:sp>
        <p:grpSp>
          <p:nvGrpSpPr>
            <p:cNvPr id="9" name="Group 194"/>
            <p:cNvGrpSpPr>
              <a:grpSpLocks/>
            </p:cNvGrpSpPr>
            <p:nvPr/>
          </p:nvGrpSpPr>
          <p:grpSpPr bwMode="auto">
            <a:xfrm>
              <a:off x="986909" y="2534042"/>
              <a:ext cx="549384" cy="332664"/>
              <a:chOff x="363596" y="590344"/>
              <a:chExt cx="549384" cy="332664"/>
            </a:xfrm>
          </p:grpSpPr>
          <p:sp>
            <p:nvSpPr>
              <p:cNvPr id="66" name="AutoShape 255"/>
              <p:cNvSpPr>
                <a:spLocks/>
              </p:cNvSpPr>
              <p:nvPr/>
            </p:nvSpPr>
            <p:spPr bwMode="auto">
              <a:xfrm>
                <a:off x="806880" y="590344"/>
                <a:ext cx="106100" cy="106100"/>
              </a:xfrm>
              <a:custGeom>
                <a:avLst/>
                <a:gdLst>
                  <a:gd name="T0" fmla="*/ 0 w 84"/>
                  <a:gd name="T1" fmla="*/ 2147483647 h 84"/>
                  <a:gd name="T2" fmla="*/ 0 w 84"/>
                  <a:gd name="T3" fmla="*/ 2147483647 h 84"/>
                  <a:gd name="T4" fmla="*/ 2147483647 w 84"/>
                  <a:gd name="T5" fmla="*/ 2147483647 h 84"/>
                  <a:gd name="T6" fmla="*/ 2147483647 w 84"/>
                  <a:gd name="T7" fmla="*/ 2147483647 h 84"/>
                  <a:gd name="T8" fmla="*/ 2147483647 w 84"/>
                  <a:gd name="T9" fmla="*/ 2147483647 h 84"/>
                  <a:gd name="T10" fmla="*/ 2147483647 w 84"/>
                  <a:gd name="T11" fmla="*/ 2147483647 h 84"/>
                  <a:gd name="T12" fmla="*/ 2147483647 w 84"/>
                  <a:gd name="T13" fmla="*/ 2147483647 h 84"/>
                  <a:gd name="T14" fmla="*/ 2147483647 w 84"/>
                  <a:gd name="T15" fmla="*/ 2147483647 h 84"/>
                  <a:gd name="T16" fmla="*/ 2147483647 w 84"/>
                  <a:gd name="T17" fmla="*/ 2147483647 h 84"/>
                  <a:gd name="T18" fmla="*/ 2147483647 w 84"/>
                  <a:gd name="T19" fmla="*/ 2147483647 h 84"/>
                  <a:gd name="T20" fmla="*/ 2147483647 w 84"/>
                  <a:gd name="T21" fmla="*/ 2147483647 h 84"/>
                  <a:gd name="T22" fmla="*/ 2147483647 w 84"/>
                  <a:gd name="T23" fmla="*/ 2147483647 h 84"/>
                  <a:gd name="T24" fmla="*/ 2147483647 w 84"/>
                  <a:gd name="T25" fmla="*/ 2147483647 h 84"/>
                  <a:gd name="T26" fmla="*/ 2147483647 w 84"/>
                  <a:gd name="T27" fmla="*/ 2147483647 h 84"/>
                  <a:gd name="T28" fmla="*/ 2147483647 w 84"/>
                  <a:gd name="T29" fmla="*/ 2147483647 h 84"/>
                  <a:gd name="T30" fmla="*/ 2147483647 w 84"/>
                  <a:gd name="T31" fmla="*/ 2147483647 h 84"/>
                  <a:gd name="T32" fmla="*/ 2147483647 w 84"/>
                  <a:gd name="T33" fmla="*/ 2147483647 h 84"/>
                  <a:gd name="T34" fmla="*/ 2147483647 w 84"/>
                  <a:gd name="T35" fmla="*/ 2147483647 h 84"/>
                  <a:gd name="T36" fmla="*/ 2147483647 w 84"/>
                  <a:gd name="T37" fmla="*/ 2147483647 h 84"/>
                  <a:gd name="T38" fmla="*/ 2147483647 w 84"/>
                  <a:gd name="T39" fmla="*/ 2147483647 h 84"/>
                  <a:gd name="T40" fmla="*/ 2147483647 w 84"/>
                  <a:gd name="T41" fmla="*/ 2147483647 h 84"/>
                  <a:gd name="T42" fmla="*/ 2147483647 w 84"/>
                  <a:gd name="T43" fmla="*/ 2147483647 h 84"/>
                  <a:gd name="T44" fmla="*/ 2147483647 w 84"/>
                  <a:gd name="T45" fmla="*/ 2147483647 h 84"/>
                  <a:gd name="T46" fmla="*/ 2147483647 w 84"/>
                  <a:gd name="T47" fmla="*/ 2147483647 h 84"/>
                  <a:gd name="T48" fmla="*/ 2147483647 w 84"/>
                  <a:gd name="T49" fmla="*/ 2147483647 h 84"/>
                  <a:gd name="T50" fmla="*/ 2147483647 w 84"/>
                  <a:gd name="T51" fmla="*/ 2147483647 h 84"/>
                  <a:gd name="T52" fmla="*/ 2147483647 w 84"/>
                  <a:gd name="T53" fmla="*/ 2147483647 h 84"/>
                  <a:gd name="T54" fmla="*/ 2147483647 w 84"/>
                  <a:gd name="T55" fmla="*/ 2147483647 h 84"/>
                  <a:gd name="T56" fmla="*/ 2147483647 w 84"/>
                  <a:gd name="T57" fmla="*/ 2147483647 h 84"/>
                  <a:gd name="T58" fmla="*/ 2147483647 w 84"/>
                  <a:gd name="T59" fmla="*/ 2147483647 h 84"/>
                  <a:gd name="T60" fmla="*/ 2147483647 w 84"/>
                  <a:gd name="T61" fmla="*/ 2147483647 h 84"/>
                  <a:gd name="T62" fmla="*/ 2147483647 w 84"/>
                  <a:gd name="T63" fmla="*/ 2147483647 h 84"/>
                  <a:gd name="T64" fmla="*/ 2147483647 w 84"/>
                  <a:gd name="T65" fmla="*/ 2147483647 h 84"/>
                  <a:gd name="T66" fmla="*/ 2147483647 w 84"/>
                  <a:gd name="T67" fmla="*/ 2147483647 h 84"/>
                  <a:gd name="T68" fmla="*/ 2147483647 w 84"/>
                  <a:gd name="T69" fmla="*/ 0 h 84"/>
                  <a:gd name="T70" fmla="*/ 2147483647 w 84"/>
                  <a:gd name="T71" fmla="*/ 0 h 84"/>
                  <a:gd name="T72" fmla="*/ 2147483647 w 84"/>
                  <a:gd name="T73" fmla="*/ 0 h 84"/>
                  <a:gd name="T74" fmla="*/ 2147483647 w 84"/>
                  <a:gd name="T75" fmla="*/ 0 h 84"/>
                  <a:gd name="T76" fmla="*/ 2147483647 w 84"/>
                  <a:gd name="T77" fmla="*/ 2147483647 h 84"/>
                  <a:gd name="T78" fmla="*/ 2147483647 w 84"/>
                  <a:gd name="T79" fmla="*/ 2147483647 h 84"/>
                  <a:gd name="T80" fmla="*/ 0 w 84"/>
                  <a:gd name="T81" fmla="*/ 2147483647 h 84"/>
                  <a:gd name="T82" fmla="*/ 0 w 84"/>
                  <a:gd name="T83" fmla="*/ 2147483647 h 84"/>
                  <a:gd name="T84" fmla="*/ 0 w 84"/>
                  <a:gd name="T85" fmla="*/ 2147483647 h 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4"/>
                  <a:gd name="T130" fmla="*/ 0 h 84"/>
                  <a:gd name="T131" fmla="*/ 84 w 84"/>
                  <a:gd name="T132" fmla="*/ 84 h 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4" h="84">
                    <a:moveTo>
                      <a:pt x="0" y="4"/>
                    </a:moveTo>
                    <a:lnTo>
                      <a:pt x="0" y="4"/>
                    </a:lnTo>
                    <a:lnTo>
                      <a:pt x="0" y="6"/>
                    </a:lnTo>
                    <a:lnTo>
                      <a:pt x="2" y="6"/>
                    </a:lnTo>
                    <a:lnTo>
                      <a:pt x="4" y="8"/>
                    </a:lnTo>
                    <a:lnTo>
                      <a:pt x="4" y="12"/>
                    </a:lnTo>
                    <a:lnTo>
                      <a:pt x="8" y="14"/>
                    </a:lnTo>
                    <a:lnTo>
                      <a:pt x="10" y="18"/>
                    </a:lnTo>
                    <a:lnTo>
                      <a:pt x="12" y="22"/>
                    </a:lnTo>
                    <a:lnTo>
                      <a:pt x="16" y="26"/>
                    </a:lnTo>
                    <a:lnTo>
                      <a:pt x="20" y="30"/>
                    </a:lnTo>
                    <a:lnTo>
                      <a:pt x="22" y="32"/>
                    </a:lnTo>
                    <a:lnTo>
                      <a:pt x="24" y="34"/>
                    </a:lnTo>
                    <a:lnTo>
                      <a:pt x="26" y="36"/>
                    </a:lnTo>
                    <a:lnTo>
                      <a:pt x="28" y="38"/>
                    </a:lnTo>
                    <a:lnTo>
                      <a:pt x="30" y="42"/>
                    </a:lnTo>
                    <a:lnTo>
                      <a:pt x="32" y="44"/>
                    </a:lnTo>
                    <a:lnTo>
                      <a:pt x="34" y="46"/>
                    </a:lnTo>
                    <a:lnTo>
                      <a:pt x="36" y="48"/>
                    </a:lnTo>
                    <a:lnTo>
                      <a:pt x="40" y="50"/>
                    </a:lnTo>
                    <a:lnTo>
                      <a:pt x="42" y="54"/>
                    </a:lnTo>
                    <a:lnTo>
                      <a:pt x="46" y="56"/>
                    </a:lnTo>
                    <a:lnTo>
                      <a:pt x="48" y="58"/>
                    </a:lnTo>
                    <a:lnTo>
                      <a:pt x="54" y="62"/>
                    </a:lnTo>
                    <a:lnTo>
                      <a:pt x="58" y="66"/>
                    </a:lnTo>
                    <a:lnTo>
                      <a:pt x="62" y="70"/>
                    </a:lnTo>
                    <a:lnTo>
                      <a:pt x="66" y="72"/>
                    </a:lnTo>
                    <a:lnTo>
                      <a:pt x="70" y="76"/>
                    </a:lnTo>
                    <a:lnTo>
                      <a:pt x="72" y="78"/>
                    </a:lnTo>
                    <a:lnTo>
                      <a:pt x="76" y="78"/>
                    </a:lnTo>
                    <a:lnTo>
                      <a:pt x="78" y="80"/>
                    </a:lnTo>
                    <a:lnTo>
                      <a:pt x="80" y="82"/>
                    </a:lnTo>
                    <a:lnTo>
                      <a:pt x="82" y="82"/>
                    </a:lnTo>
                    <a:lnTo>
                      <a:pt x="84" y="82"/>
                    </a:lnTo>
                    <a:lnTo>
                      <a:pt x="84" y="84"/>
                    </a:lnTo>
                    <a:lnTo>
                      <a:pt x="84" y="82"/>
                    </a:lnTo>
                    <a:lnTo>
                      <a:pt x="82" y="82"/>
                    </a:lnTo>
                    <a:lnTo>
                      <a:pt x="82" y="80"/>
                    </a:lnTo>
                    <a:lnTo>
                      <a:pt x="80" y="78"/>
                    </a:lnTo>
                    <a:lnTo>
                      <a:pt x="76" y="76"/>
                    </a:lnTo>
                    <a:lnTo>
                      <a:pt x="74" y="72"/>
                    </a:lnTo>
                    <a:lnTo>
                      <a:pt x="70" y="68"/>
                    </a:lnTo>
                    <a:lnTo>
                      <a:pt x="66" y="64"/>
                    </a:lnTo>
                    <a:lnTo>
                      <a:pt x="62" y="60"/>
                    </a:lnTo>
                    <a:lnTo>
                      <a:pt x="58" y="54"/>
                    </a:lnTo>
                    <a:lnTo>
                      <a:pt x="52" y="50"/>
                    </a:lnTo>
                    <a:lnTo>
                      <a:pt x="48" y="44"/>
                    </a:lnTo>
                    <a:lnTo>
                      <a:pt x="42" y="38"/>
                    </a:lnTo>
                    <a:lnTo>
                      <a:pt x="38" y="32"/>
                    </a:lnTo>
                    <a:lnTo>
                      <a:pt x="36" y="30"/>
                    </a:lnTo>
                    <a:lnTo>
                      <a:pt x="32" y="26"/>
                    </a:lnTo>
                    <a:lnTo>
                      <a:pt x="30" y="24"/>
                    </a:lnTo>
                    <a:lnTo>
                      <a:pt x="28" y="20"/>
                    </a:lnTo>
                    <a:lnTo>
                      <a:pt x="26" y="18"/>
                    </a:lnTo>
                    <a:lnTo>
                      <a:pt x="24" y="14"/>
                    </a:lnTo>
                    <a:lnTo>
                      <a:pt x="22" y="12"/>
                    </a:lnTo>
                    <a:lnTo>
                      <a:pt x="20" y="10"/>
                    </a:lnTo>
                    <a:lnTo>
                      <a:pt x="18" y="8"/>
                    </a:lnTo>
                    <a:lnTo>
                      <a:pt x="16" y="6"/>
                    </a:lnTo>
                    <a:lnTo>
                      <a:pt x="14" y="4"/>
                    </a:lnTo>
                    <a:lnTo>
                      <a:pt x="12" y="2"/>
                    </a:lnTo>
                    <a:lnTo>
                      <a:pt x="10" y="2"/>
                    </a:lnTo>
                    <a:lnTo>
                      <a:pt x="8" y="0"/>
                    </a:lnTo>
                    <a:lnTo>
                      <a:pt x="6" y="0"/>
                    </a:lnTo>
                    <a:lnTo>
                      <a:pt x="4" y="0"/>
                    </a:lnTo>
                    <a:lnTo>
                      <a:pt x="2" y="0"/>
                    </a:lnTo>
                    <a:lnTo>
                      <a:pt x="2" y="2"/>
                    </a:lnTo>
                    <a:lnTo>
                      <a:pt x="0" y="4"/>
                    </a:lnTo>
                    <a:close/>
                  </a:path>
                </a:pathLst>
              </a:custGeom>
              <a:solidFill>
                <a:srgbClr val="E77817"/>
              </a:solidFill>
              <a:ln w="9525">
                <a:noFill/>
                <a:round/>
                <a:headEnd/>
                <a:tailEnd/>
              </a:ln>
            </p:spPr>
            <p:txBody>
              <a:bodyPr/>
              <a:lstStyle/>
              <a:p>
                <a:endParaRPr lang="en-US"/>
              </a:p>
            </p:txBody>
          </p:sp>
          <p:sp>
            <p:nvSpPr>
              <p:cNvPr id="67" name="AutoShape 256"/>
              <p:cNvSpPr>
                <a:spLocks/>
              </p:cNvSpPr>
              <p:nvPr/>
            </p:nvSpPr>
            <p:spPr bwMode="auto">
              <a:xfrm rot="660000">
                <a:off x="363596" y="732996"/>
                <a:ext cx="25262" cy="146519"/>
              </a:xfrm>
              <a:custGeom>
                <a:avLst/>
                <a:gdLst>
                  <a:gd name="T0" fmla="*/ 2147483647 w 20"/>
                  <a:gd name="T1" fmla="*/ 0 h 116"/>
                  <a:gd name="T2" fmla="*/ 2147483647 w 20"/>
                  <a:gd name="T3" fmla="*/ 0 h 116"/>
                  <a:gd name="T4" fmla="*/ 2147483647 w 20"/>
                  <a:gd name="T5" fmla="*/ 2147483647 h 116"/>
                  <a:gd name="T6" fmla="*/ 2147483647 w 20"/>
                  <a:gd name="T7" fmla="*/ 2147483647 h 116"/>
                  <a:gd name="T8" fmla="*/ 2147483647 w 20"/>
                  <a:gd name="T9" fmla="*/ 2147483647 h 116"/>
                  <a:gd name="T10" fmla="*/ 2147483647 w 20"/>
                  <a:gd name="T11" fmla="*/ 2147483647 h 116"/>
                  <a:gd name="T12" fmla="*/ 2147483647 w 20"/>
                  <a:gd name="T13" fmla="*/ 2147483647 h 116"/>
                  <a:gd name="T14" fmla="*/ 2147483647 w 20"/>
                  <a:gd name="T15" fmla="*/ 2147483647 h 116"/>
                  <a:gd name="T16" fmla="*/ 2147483647 w 20"/>
                  <a:gd name="T17" fmla="*/ 2147483647 h 116"/>
                  <a:gd name="T18" fmla="*/ 0 w 20"/>
                  <a:gd name="T19" fmla="*/ 2147483647 h 116"/>
                  <a:gd name="T20" fmla="*/ 0 w 20"/>
                  <a:gd name="T21" fmla="*/ 2147483647 h 116"/>
                  <a:gd name="T22" fmla="*/ 0 w 20"/>
                  <a:gd name="T23" fmla="*/ 2147483647 h 116"/>
                  <a:gd name="T24" fmla="*/ 0 w 20"/>
                  <a:gd name="T25" fmla="*/ 2147483647 h 116"/>
                  <a:gd name="T26" fmla="*/ 0 w 20"/>
                  <a:gd name="T27" fmla="*/ 2147483647 h 116"/>
                  <a:gd name="T28" fmla="*/ 0 w 20"/>
                  <a:gd name="T29" fmla="*/ 2147483647 h 116"/>
                  <a:gd name="T30" fmla="*/ 2147483647 w 20"/>
                  <a:gd name="T31" fmla="*/ 2147483647 h 116"/>
                  <a:gd name="T32" fmla="*/ 2147483647 w 20"/>
                  <a:gd name="T33" fmla="*/ 2147483647 h 116"/>
                  <a:gd name="T34" fmla="*/ 2147483647 w 20"/>
                  <a:gd name="T35" fmla="*/ 2147483647 h 116"/>
                  <a:gd name="T36" fmla="*/ 2147483647 w 20"/>
                  <a:gd name="T37" fmla="*/ 2147483647 h 116"/>
                  <a:gd name="T38" fmla="*/ 2147483647 w 20"/>
                  <a:gd name="T39" fmla="*/ 2147483647 h 116"/>
                  <a:gd name="T40" fmla="*/ 2147483647 w 20"/>
                  <a:gd name="T41" fmla="*/ 2147483647 h 116"/>
                  <a:gd name="T42" fmla="*/ 2147483647 w 20"/>
                  <a:gd name="T43" fmla="*/ 2147483647 h 116"/>
                  <a:gd name="T44" fmla="*/ 2147483647 w 20"/>
                  <a:gd name="T45" fmla="*/ 2147483647 h 116"/>
                  <a:gd name="T46" fmla="*/ 2147483647 w 20"/>
                  <a:gd name="T47" fmla="*/ 2147483647 h 116"/>
                  <a:gd name="T48" fmla="*/ 2147483647 w 20"/>
                  <a:gd name="T49" fmla="*/ 2147483647 h 116"/>
                  <a:gd name="T50" fmla="*/ 2147483647 w 20"/>
                  <a:gd name="T51" fmla="*/ 2147483647 h 116"/>
                  <a:gd name="T52" fmla="*/ 2147483647 w 20"/>
                  <a:gd name="T53" fmla="*/ 2147483647 h 116"/>
                  <a:gd name="T54" fmla="*/ 2147483647 w 20"/>
                  <a:gd name="T55" fmla="*/ 2147483647 h 116"/>
                  <a:gd name="T56" fmla="*/ 2147483647 w 20"/>
                  <a:gd name="T57" fmla="*/ 2147483647 h 116"/>
                  <a:gd name="T58" fmla="*/ 2147483647 w 20"/>
                  <a:gd name="T59" fmla="*/ 2147483647 h 116"/>
                  <a:gd name="T60" fmla="*/ 2147483647 w 20"/>
                  <a:gd name="T61" fmla="*/ 2147483647 h 116"/>
                  <a:gd name="T62" fmla="*/ 2147483647 w 20"/>
                  <a:gd name="T63" fmla="*/ 2147483647 h 116"/>
                  <a:gd name="T64" fmla="*/ 2147483647 w 20"/>
                  <a:gd name="T65" fmla="*/ 2147483647 h 116"/>
                  <a:gd name="T66" fmla="*/ 2147483647 w 20"/>
                  <a:gd name="T67" fmla="*/ 2147483647 h 116"/>
                  <a:gd name="T68" fmla="*/ 2147483647 w 20"/>
                  <a:gd name="T69" fmla="*/ 2147483647 h 116"/>
                  <a:gd name="T70" fmla="*/ 2147483647 w 20"/>
                  <a:gd name="T71" fmla="*/ 2147483647 h 116"/>
                  <a:gd name="T72" fmla="*/ 2147483647 w 20"/>
                  <a:gd name="T73" fmla="*/ 0 h 116"/>
                  <a:gd name="T74" fmla="*/ 2147483647 w 20"/>
                  <a:gd name="T75" fmla="*/ 0 h 116"/>
                  <a:gd name="T76" fmla="*/ 2147483647 w 20"/>
                  <a:gd name="T77" fmla="*/ 0 h 116"/>
                  <a:gd name="T78" fmla="*/ 2147483647 w 20"/>
                  <a:gd name="T79" fmla="*/ 0 h 116"/>
                  <a:gd name="T80" fmla="*/ 2147483647 w 20"/>
                  <a:gd name="T81" fmla="*/ 0 h 116"/>
                  <a:gd name="T82" fmla="*/ 2147483647 w 20"/>
                  <a:gd name="T83" fmla="*/ 0 h 116"/>
                  <a:gd name="T84" fmla="*/ 2147483647 w 20"/>
                  <a:gd name="T85" fmla="*/ 0 h 1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
                  <a:gd name="T130" fmla="*/ 0 h 116"/>
                  <a:gd name="T131" fmla="*/ 20 w 20"/>
                  <a:gd name="T132" fmla="*/ 116 h 1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 h="116">
                    <a:moveTo>
                      <a:pt x="10" y="0"/>
                    </a:moveTo>
                    <a:lnTo>
                      <a:pt x="10" y="0"/>
                    </a:lnTo>
                    <a:lnTo>
                      <a:pt x="10" y="2"/>
                    </a:lnTo>
                    <a:lnTo>
                      <a:pt x="10" y="4"/>
                    </a:lnTo>
                    <a:lnTo>
                      <a:pt x="10" y="6"/>
                    </a:lnTo>
                    <a:lnTo>
                      <a:pt x="8" y="8"/>
                    </a:lnTo>
                    <a:lnTo>
                      <a:pt x="8" y="12"/>
                    </a:lnTo>
                    <a:lnTo>
                      <a:pt x="6" y="16"/>
                    </a:lnTo>
                    <a:lnTo>
                      <a:pt x="6" y="20"/>
                    </a:lnTo>
                    <a:lnTo>
                      <a:pt x="4" y="26"/>
                    </a:lnTo>
                    <a:lnTo>
                      <a:pt x="4" y="30"/>
                    </a:lnTo>
                    <a:lnTo>
                      <a:pt x="4" y="34"/>
                    </a:lnTo>
                    <a:lnTo>
                      <a:pt x="2" y="36"/>
                    </a:lnTo>
                    <a:lnTo>
                      <a:pt x="2" y="40"/>
                    </a:lnTo>
                    <a:lnTo>
                      <a:pt x="2" y="44"/>
                    </a:lnTo>
                    <a:lnTo>
                      <a:pt x="2" y="46"/>
                    </a:lnTo>
                    <a:lnTo>
                      <a:pt x="0" y="50"/>
                    </a:lnTo>
                    <a:lnTo>
                      <a:pt x="0" y="54"/>
                    </a:lnTo>
                    <a:lnTo>
                      <a:pt x="0" y="56"/>
                    </a:lnTo>
                    <a:lnTo>
                      <a:pt x="0" y="60"/>
                    </a:lnTo>
                    <a:lnTo>
                      <a:pt x="0" y="64"/>
                    </a:lnTo>
                    <a:lnTo>
                      <a:pt x="0" y="68"/>
                    </a:lnTo>
                    <a:lnTo>
                      <a:pt x="0" y="72"/>
                    </a:lnTo>
                    <a:lnTo>
                      <a:pt x="0" y="78"/>
                    </a:lnTo>
                    <a:lnTo>
                      <a:pt x="0" y="84"/>
                    </a:lnTo>
                    <a:lnTo>
                      <a:pt x="0" y="90"/>
                    </a:lnTo>
                    <a:lnTo>
                      <a:pt x="0" y="94"/>
                    </a:lnTo>
                    <a:lnTo>
                      <a:pt x="0" y="100"/>
                    </a:lnTo>
                    <a:lnTo>
                      <a:pt x="2" y="102"/>
                    </a:lnTo>
                    <a:lnTo>
                      <a:pt x="2" y="106"/>
                    </a:lnTo>
                    <a:lnTo>
                      <a:pt x="2" y="108"/>
                    </a:lnTo>
                    <a:lnTo>
                      <a:pt x="2" y="110"/>
                    </a:lnTo>
                    <a:lnTo>
                      <a:pt x="2" y="112"/>
                    </a:lnTo>
                    <a:lnTo>
                      <a:pt x="4" y="114"/>
                    </a:lnTo>
                    <a:lnTo>
                      <a:pt x="4" y="116"/>
                    </a:lnTo>
                    <a:lnTo>
                      <a:pt x="4" y="114"/>
                    </a:lnTo>
                    <a:lnTo>
                      <a:pt x="4" y="112"/>
                    </a:lnTo>
                    <a:lnTo>
                      <a:pt x="4" y="108"/>
                    </a:lnTo>
                    <a:lnTo>
                      <a:pt x="4" y="104"/>
                    </a:lnTo>
                    <a:lnTo>
                      <a:pt x="6" y="100"/>
                    </a:lnTo>
                    <a:lnTo>
                      <a:pt x="6" y="94"/>
                    </a:lnTo>
                    <a:lnTo>
                      <a:pt x="6" y="88"/>
                    </a:lnTo>
                    <a:lnTo>
                      <a:pt x="8" y="82"/>
                    </a:lnTo>
                    <a:lnTo>
                      <a:pt x="8" y="76"/>
                    </a:lnTo>
                    <a:lnTo>
                      <a:pt x="10" y="70"/>
                    </a:lnTo>
                    <a:lnTo>
                      <a:pt x="10" y="62"/>
                    </a:lnTo>
                    <a:lnTo>
                      <a:pt x="12" y="54"/>
                    </a:lnTo>
                    <a:lnTo>
                      <a:pt x="14" y="48"/>
                    </a:lnTo>
                    <a:lnTo>
                      <a:pt x="14" y="44"/>
                    </a:lnTo>
                    <a:lnTo>
                      <a:pt x="14" y="40"/>
                    </a:lnTo>
                    <a:lnTo>
                      <a:pt x="16" y="36"/>
                    </a:lnTo>
                    <a:lnTo>
                      <a:pt x="16" y="32"/>
                    </a:lnTo>
                    <a:lnTo>
                      <a:pt x="18" y="28"/>
                    </a:lnTo>
                    <a:lnTo>
                      <a:pt x="18" y="24"/>
                    </a:lnTo>
                    <a:lnTo>
                      <a:pt x="18" y="22"/>
                    </a:lnTo>
                    <a:lnTo>
                      <a:pt x="20" y="18"/>
                    </a:lnTo>
                    <a:lnTo>
                      <a:pt x="20" y="16"/>
                    </a:lnTo>
                    <a:lnTo>
                      <a:pt x="20" y="14"/>
                    </a:lnTo>
                    <a:lnTo>
                      <a:pt x="20" y="12"/>
                    </a:lnTo>
                    <a:lnTo>
                      <a:pt x="20" y="10"/>
                    </a:lnTo>
                    <a:lnTo>
                      <a:pt x="20" y="8"/>
                    </a:lnTo>
                    <a:lnTo>
                      <a:pt x="20" y="6"/>
                    </a:lnTo>
                    <a:lnTo>
                      <a:pt x="18" y="4"/>
                    </a:lnTo>
                    <a:lnTo>
                      <a:pt x="18" y="2"/>
                    </a:lnTo>
                    <a:lnTo>
                      <a:pt x="16" y="2"/>
                    </a:lnTo>
                    <a:lnTo>
                      <a:pt x="16" y="0"/>
                    </a:lnTo>
                    <a:lnTo>
                      <a:pt x="14" y="0"/>
                    </a:lnTo>
                    <a:lnTo>
                      <a:pt x="12" y="0"/>
                    </a:lnTo>
                    <a:lnTo>
                      <a:pt x="10" y="0"/>
                    </a:lnTo>
                    <a:close/>
                  </a:path>
                </a:pathLst>
              </a:custGeom>
              <a:solidFill>
                <a:srgbClr val="E77817"/>
              </a:solidFill>
              <a:ln w="9525">
                <a:noFill/>
                <a:round/>
                <a:headEnd/>
                <a:tailEnd/>
              </a:ln>
            </p:spPr>
            <p:txBody>
              <a:bodyPr/>
              <a:lstStyle/>
              <a:p>
                <a:endParaRPr lang="en-US"/>
              </a:p>
            </p:txBody>
          </p:sp>
          <p:sp>
            <p:nvSpPr>
              <p:cNvPr id="68" name="AutoShape 257"/>
              <p:cNvSpPr>
                <a:spLocks/>
              </p:cNvSpPr>
              <p:nvPr/>
            </p:nvSpPr>
            <p:spPr bwMode="auto">
              <a:xfrm rot="647064">
                <a:off x="397274" y="663911"/>
                <a:ext cx="367497" cy="249381"/>
              </a:xfrm>
              <a:custGeom>
                <a:avLst/>
                <a:gdLst>
                  <a:gd name="T0" fmla="*/ 2147483647 w 296"/>
                  <a:gd name="T1" fmla="*/ 2147483647 h 192"/>
                  <a:gd name="T2" fmla="*/ 2147483647 w 296"/>
                  <a:gd name="T3" fmla="*/ 2147483647 h 192"/>
                  <a:gd name="T4" fmla="*/ 2147483647 w 296"/>
                  <a:gd name="T5" fmla="*/ 2147483647 h 192"/>
                  <a:gd name="T6" fmla="*/ 2147483647 w 296"/>
                  <a:gd name="T7" fmla="*/ 2147483647 h 192"/>
                  <a:gd name="T8" fmla="*/ 2147483647 w 296"/>
                  <a:gd name="T9" fmla="*/ 2147483647 h 192"/>
                  <a:gd name="T10" fmla="*/ 2147483647 w 296"/>
                  <a:gd name="T11" fmla="*/ 2147483647 h 192"/>
                  <a:gd name="T12" fmla="*/ 2147483647 w 296"/>
                  <a:gd name="T13" fmla="*/ 2147483647 h 192"/>
                  <a:gd name="T14" fmla="*/ 2147483647 w 296"/>
                  <a:gd name="T15" fmla="*/ 2147483647 h 192"/>
                  <a:gd name="T16" fmla="*/ 2147483647 w 296"/>
                  <a:gd name="T17" fmla="*/ 2147483647 h 192"/>
                  <a:gd name="T18" fmla="*/ 2147483647 w 296"/>
                  <a:gd name="T19" fmla="*/ 2147483647 h 192"/>
                  <a:gd name="T20" fmla="*/ 2147483647 w 296"/>
                  <a:gd name="T21" fmla="*/ 0 h 192"/>
                  <a:gd name="T22" fmla="*/ 2147483647 w 296"/>
                  <a:gd name="T23" fmla="*/ 0 h 192"/>
                  <a:gd name="T24" fmla="*/ 2147483647 w 296"/>
                  <a:gd name="T25" fmla="*/ 2147483647 h 192"/>
                  <a:gd name="T26" fmla="*/ 2147483647 w 296"/>
                  <a:gd name="T27" fmla="*/ 2147483647 h 192"/>
                  <a:gd name="T28" fmla="*/ 2147483647 w 296"/>
                  <a:gd name="T29" fmla="*/ 2147483647 h 192"/>
                  <a:gd name="T30" fmla="*/ 2147483647 w 296"/>
                  <a:gd name="T31" fmla="*/ 2147483647 h 192"/>
                  <a:gd name="T32" fmla="*/ 2147483647 w 296"/>
                  <a:gd name="T33" fmla="*/ 2147483647 h 192"/>
                  <a:gd name="T34" fmla="*/ 2147483647 w 296"/>
                  <a:gd name="T35" fmla="*/ 2147483647 h 192"/>
                  <a:gd name="T36" fmla="*/ 2147483647 w 296"/>
                  <a:gd name="T37" fmla="*/ 2147483647 h 192"/>
                  <a:gd name="T38" fmla="*/ 2147483647 w 296"/>
                  <a:gd name="T39" fmla="*/ 2147483647 h 192"/>
                  <a:gd name="T40" fmla="*/ 2147483647 w 296"/>
                  <a:gd name="T41" fmla="*/ 2147483647 h 192"/>
                  <a:gd name="T42" fmla="*/ 2147483647 w 296"/>
                  <a:gd name="T43" fmla="*/ 2147483647 h 192"/>
                  <a:gd name="T44" fmla="*/ 2147483647 w 296"/>
                  <a:gd name="T45" fmla="*/ 2147483647 h 192"/>
                  <a:gd name="T46" fmla="*/ 2147483647 w 296"/>
                  <a:gd name="T47" fmla="*/ 2147483647 h 192"/>
                  <a:gd name="T48" fmla="*/ 2147483647 w 296"/>
                  <a:gd name="T49" fmla="*/ 2147483647 h 192"/>
                  <a:gd name="T50" fmla="*/ 2147483647 w 296"/>
                  <a:gd name="T51" fmla="*/ 2147483647 h 192"/>
                  <a:gd name="T52" fmla="*/ 2147483647 w 296"/>
                  <a:gd name="T53" fmla="*/ 2147483647 h 192"/>
                  <a:gd name="T54" fmla="*/ 2147483647 w 296"/>
                  <a:gd name="T55" fmla="*/ 2147483647 h 192"/>
                  <a:gd name="T56" fmla="*/ 2147483647 w 296"/>
                  <a:gd name="T57" fmla="*/ 2147483647 h 192"/>
                  <a:gd name="T58" fmla="*/ 2147483647 w 296"/>
                  <a:gd name="T59" fmla="*/ 2147483647 h 192"/>
                  <a:gd name="T60" fmla="*/ 2147483647 w 296"/>
                  <a:gd name="T61" fmla="*/ 2147483647 h 192"/>
                  <a:gd name="T62" fmla="*/ 2147483647 w 296"/>
                  <a:gd name="T63" fmla="*/ 2147483647 h 192"/>
                  <a:gd name="T64" fmla="*/ 2147483647 w 296"/>
                  <a:gd name="T65" fmla="*/ 2147483647 h 192"/>
                  <a:gd name="T66" fmla="*/ 2147483647 w 296"/>
                  <a:gd name="T67" fmla="*/ 2147483647 h 192"/>
                  <a:gd name="T68" fmla="*/ 2147483647 w 296"/>
                  <a:gd name="T69" fmla="*/ 2147483647 h 192"/>
                  <a:gd name="T70" fmla="*/ 2147483647 w 296"/>
                  <a:gd name="T71" fmla="*/ 2147483647 h 192"/>
                  <a:gd name="T72" fmla="*/ 0 w 296"/>
                  <a:gd name="T73" fmla="*/ 2147483647 h 192"/>
                  <a:gd name="T74" fmla="*/ 2147483647 w 296"/>
                  <a:gd name="T75" fmla="*/ 2147483647 h 192"/>
                  <a:gd name="T76" fmla="*/ 2147483647 w 296"/>
                  <a:gd name="T77" fmla="*/ 2147483647 h 192"/>
                  <a:gd name="T78" fmla="*/ 2147483647 w 296"/>
                  <a:gd name="T79" fmla="*/ 2147483647 h 192"/>
                  <a:gd name="T80" fmla="*/ 2147483647 w 296"/>
                  <a:gd name="T81" fmla="*/ 2147483647 h 192"/>
                  <a:gd name="T82" fmla="*/ 2147483647 w 296"/>
                  <a:gd name="T83" fmla="*/ 2147483647 h 192"/>
                  <a:gd name="T84" fmla="*/ 2147483647 w 296"/>
                  <a:gd name="T85" fmla="*/ 2147483647 h 192"/>
                  <a:gd name="T86" fmla="*/ 2147483647 w 296"/>
                  <a:gd name="T87" fmla="*/ 2147483647 h 192"/>
                  <a:gd name="T88" fmla="*/ 2147483647 w 296"/>
                  <a:gd name="T89" fmla="*/ 2147483647 h 192"/>
                  <a:gd name="T90" fmla="*/ 2147483647 w 296"/>
                  <a:gd name="T91" fmla="*/ 2147483647 h 192"/>
                  <a:gd name="T92" fmla="*/ 2147483647 w 296"/>
                  <a:gd name="T93" fmla="*/ 2147483647 h 192"/>
                  <a:gd name="T94" fmla="*/ 2147483647 w 296"/>
                  <a:gd name="T95" fmla="*/ 2147483647 h 192"/>
                  <a:gd name="T96" fmla="*/ 2147483647 w 296"/>
                  <a:gd name="T97" fmla="*/ 2147483647 h 192"/>
                  <a:gd name="T98" fmla="*/ 2147483647 w 296"/>
                  <a:gd name="T99" fmla="*/ 2147483647 h 192"/>
                  <a:gd name="T100" fmla="*/ 2147483647 w 296"/>
                  <a:gd name="T101" fmla="*/ 2147483647 h 192"/>
                  <a:gd name="T102" fmla="*/ 2147483647 w 296"/>
                  <a:gd name="T103" fmla="*/ 2147483647 h 192"/>
                  <a:gd name="T104" fmla="*/ 2147483647 w 296"/>
                  <a:gd name="T105" fmla="*/ 2147483647 h 192"/>
                  <a:gd name="T106" fmla="*/ 2147483647 w 296"/>
                  <a:gd name="T107" fmla="*/ 2147483647 h 192"/>
                  <a:gd name="T108" fmla="*/ 2147483647 w 296"/>
                  <a:gd name="T109" fmla="*/ 2147483647 h 192"/>
                  <a:gd name="T110" fmla="*/ 2147483647 w 296"/>
                  <a:gd name="T111" fmla="*/ 2147483647 h 192"/>
                  <a:gd name="T112" fmla="*/ 2147483647 w 296"/>
                  <a:gd name="T113" fmla="*/ 2147483647 h 192"/>
                  <a:gd name="T114" fmla="*/ 2147483647 w 296"/>
                  <a:gd name="T115" fmla="*/ 2147483647 h 192"/>
                  <a:gd name="T116" fmla="*/ 2147483647 w 296"/>
                  <a:gd name="T117" fmla="*/ 2147483647 h 192"/>
                  <a:gd name="T118" fmla="*/ 2147483647 w 296"/>
                  <a:gd name="T119" fmla="*/ 2147483647 h 192"/>
                  <a:gd name="T120" fmla="*/ 2147483647 w 296"/>
                  <a:gd name="T121" fmla="*/ 2147483647 h 192"/>
                  <a:gd name="T122" fmla="*/ 2147483647 w 296"/>
                  <a:gd name="T123" fmla="*/ 2147483647 h 19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96"/>
                  <a:gd name="T187" fmla="*/ 0 h 192"/>
                  <a:gd name="T188" fmla="*/ 296 w 296"/>
                  <a:gd name="T189" fmla="*/ 192 h 19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96" h="192">
                    <a:moveTo>
                      <a:pt x="266" y="32"/>
                    </a:moveTo>
                    <a:lnTo>
                      <a:pt x="268" y="32"/>
                    </a:lnTo>
                    <a:lnTo>
                      <a:pt x="270" y="32"/>
                    </a:lnTo>
                    <a:lnTo>
                      <a:pt x="272" y="34"/>
                    </a:lnTo>
                    <a:lnTo>
                      <a:pt x="274" y="34"/>
                    </a:lnTo>
                    <a:lnTo>
                      <a:pt x="276" y="34"/>
                    </a:lnTo>
                    <a:lnTo>
                      <a:pt x="278" y="34"/>
                    </a:lnTo>
                    <a:lnTo>
                      <a:pt x="280" y="34"/>
                    </a:lnTo>
                    <a:lnTo>
                      <a:pt x="282" y="34"/>
                    </a:lnTo>
                    <a:lnTo>
                      <a:pt x="282" y="32"/>
                    </a:lnTo>
                    <a:lnTo>
                      <a:pt x="284" y="32"/>
                    </a:lnTo>
                    <a:lnTo>
                      <a:pt x="286" y="32"/>
                    </a:lnTo>
                    <a:lnTo>
                      <a:pt x="288" y="30"/>
                    </a:lnTo>
                    <a:lnTo>
                      <a:pt x="290" y="30"/>
                    </a:lnTo>
                    <a:lnTo>
                      <a:pt x="290" y="28"/>
                    </a:lnTo>
                    <a:lnTo>
                      <a:pt x="292" y="28"/>
                    </a:lnTo>
                    <a:lnTo>
                      <a:pt x="292" y="26"/>
                    </a:lnTo>
                    <a:lnTo>
                      <a:pt x="294" y="26"/>
                    </a:lnTo>
                    <a:lnTo>
                      <a:pt x="294" y="24"/>
                    </a:lnTo>
                    <a:lnTo>
                      <a:pt x="294" y="22"/>
                    </a:lnTo>
                    <a:lnTo>
                      <a:pt x="294" y="20"/>
                    </a:lnTo>
                    <a:lnTo>
                      <a:pt x="296" y="18"/>
                    </a:lnTo>
                    <a:lnTo>
                      <a:pt x="296" y="16"/>
                    </a:lnTo>
                    <a:lnTo>
                      <a:pt x="296" y="14"/>
                    </a:lnTo>
                    <a:lnTo>
                      <a:pt x="296" y="12"/>
                    </a:lnTo>
                    <a:lnTo>
                      <a:pt x="294" y="10"/>
                    </a:lnTo>
                    <a:lnTo>
                      <a:pt x="294" y="8"/>
                    </a:lnTo>
                    <a:lnTo>
                      <a:pt x="292" y="6"/>
                    </a:lnTo>
                    <a:lnTo>
                      <a:pt x="292" y="4"/>
                    </a:lnTo>
                    <a:lnTo>
                      <a:pt x="290" y="4"/>
                    </a:lnTo>
                    <a:lnTo>
                      <a:pt x="288" y="2"/>
                    </a:lnTo>
                    <a:lnTo>
                      <a:pt x="286" y="2"/>
                    </a:lnTo>
                    <a:lnTo>
                      <a:pt x="284" y="0"/>
                    </a:lnTo>
                    <a:lnTo>
                      <a:pt x="282" y="0"/>
                    </a:lnTo>
                    <a:lnTo>
                      <a:pt x="280" y="0"/>
                    </a:lnTo>
                    <a:lnTo>
                      <a:pt x="278" y="0"/>
                    </a:lnTo>
                    <a:lnTo>
                      <a:pt x="276" y="0"/>
                    </a:lnTo>
                    <a:lnTo>
                      <a:pt x="274" y="0"/>
                    </a:lnTo>
                    <a:lnTo>
                      <a:pt x="272" y="2"/>
                    </a:lnTo>
                    <a:lnTo>
                      <a:pt x="270" y="2"/>
                    </a:lnTo>
                    <a:lnTo>
                      <a:pt x="268" y="2"/>
                    </a:lnTo>
                    <a:lnTo>
                      <a:pt x="266" y="4"/>
                    </a:lnTo>
                    <a:lnTo>
                      <a:pt x="264" y="4"/>
                    </a:lnTo>
                    <a:lnTo>
                      <a:pt x="264" y="6"/>
                    </a:lnTo>
                    <a:lnTo>
                      <a:pt x="262" y="6"/>
                    </a:lnTo>
                    <a:lnTo>
                      <a:pt x="260" y="8"/>
                    </a:lnTo>
                    <a:lnTo>
                      <a:pt x="258" y="10"/>
                    </a:lnTo>
                    <a:lnTo>
                      <a:pt x="258" y="12"/>
                    </a:lnTo>
                    <a:lnTo>
                      <a:pt x="256" y="16"/>
                    </a:lnTo>
                    <a:lnTo>
                      <a:pt x="252" y="20"/>
                    </a:lnTo>
                    <a:lnTo>
                      <a:pt x="248" y="28"/>
                    </a:lnTo>
                    <a:lnTo>
                      <a:pt x="244" y="34"/>
                    </a:lnTo>
                    <a:lnTo>
                      <a:pt x="242" y="40"/>
                    </a:lnTo>
                    <a:lnTo>
                      <a:pt x="240" y="44"/>
                    </a:lnTo>
                    <a:lnTo>
                      <a:pt x="238" y="48"/>
                    </a:lnTo>
                    <a:lnTo>
                      <a:pt x="234" y="52"/>
                    </a:lnTo>
                    <a:lnTo>
                      <a:pt x="232" y="58"/>
                    </a:lnTo>
                    <a:lnTo>
                      <a:pt x="228" y="62"/>
                    </a:lnTo>
                    <a:lnTo>
                      <a:pt x="224" y="68"/>
                    </a:lnTo>
                    <a:lnTo>
                      <a:pt x="222" y="72"/>
                    </a:lnTo>
                    <a:lnTo>
                      <a:pt x="218" y="78"/>
                    </a:lnTo>
                    <a:lnTo>
                      <a:pt x="214" y="84"/>
                    </a:lnTo>
                    <a:lnTo>
                      <a:pt x="210" y="88"/>
                    </a:lnTo>
                    <a:lnTo>
                      <a:pt x="206" y="94"/>
                    </a:lnTo>
                    <a:lnTo>
                      <a:pt x="202" y="98"/>
                    </a:lnTo>
                    <a:lnTo>
                      <a:pt x="198" y="102"/>
                    </a:lnTo>
                    <a:lnTo>
                      <a:pt x="194" y="108"/>
                    </a:lnTo>
                    <a:lnTo>
                      <a:pt x="190" y="112"/>
                    </a:lnTo>
                    <a:lnTo>
                      <a:pt x="186" y="116"/>
                    </a:lnTo>
                    <a:lnTo>
                      <a:pt x="182" y="120"/>
                    </a:lnTo>
                    <a:lnTo>
                      <a:pt x="178" y="124"/>
                    </a:lnTo>
                    <a:lnTo>
                      <a:pt x="172" y="128"/>
                    </a:lnTo>
                    <a:lnTo>
                      <a:pt x="168" y="130"/>
                    </a:lnTo>
                    <a:lnTo>
                      <a:pt x="164" y="134"/>
                    </a:lnTo>
                    <a:lnTo>
                      <a:pt x="158" y="136"/>
                    </a:lnTo>
                    <a:lnTo>
                      <a:pt x="154" y="138"/>
                    </a:lnTo>
                    <a:lnTo>
                      <a:pt x="148" y="140"/>
                    </a:lnTo>
                    <a:lnTo>
                      <a:pt x="144" y="142"/>
                    </a:lnTo>
                    <a:lnTo>
                      <a:pt x="140" y="142"/>
                    </a:lnTo>
                    <a:lnTo>
                      <a:pt x="134" y="144"/>
                    </a:lnTo>
                    <a:lnTo>
                      <a:pt x="130" y="146"/>
                    </a:lnTo>
                    <a:lnTo>
                      <a:pt x="124" y="148"/>
                    </a:lnTo>
                    <a:lnTo>
                      <a:pt x="120" y="150"/>
                    </a:lnTo>
                    <a:lnTo>
                      <a:pt x="114" y="150"/>
                    </a:lnTo>
                    <a:lnTo>
                      <a:pt x="110" y="152"/>
                    </a:lnTo>
                    <a:lnTo>
                      <a:pt x="106" y="154"/>
                    </a:lnTo>
                    <a:lnTo>
                      <a:pt x="100" y="154"/>
                    </a:lnTo>
                    <a:lnTo>
                      <a:pt x="96" y="156"/>
                    </a:lnTo>
                    <a:lnTo>
                      <a:pt x="86" y="158"/>
                    </a:lnTo>
                    <a:lnTo>
                      <a:pt x="78" y="160"/>
                    </a:lnTo>
                    <a:lnTo>
                      <a:pt x="70" y="162"/>
                    </a:lnTo>
                    <a:lnTo>
                      <a:pt x="62" y="164"/>
                    </a:lnTo>
                    <a:lnTo>
                      <a:pt x="56" y="166"/>
                    </a:lnTo>
                    <a:lnTo>
                      <a:pt x="50" y="166"/>
                    </a:lnTo>
                    <a:lnTo>
                      <a:pt x="44" y="168"/>
                    </a:lnTo>
                    <a:lnTo>
                      <a:pt x="40" y="168"/>
                    </a:lnTo>
                    <a:lnTo>
                      <a:pt x="38" y="168"/>
                    </a:lnTo>
                    <a:lnTo>
                      <a:pt x="36" y="168"/>
                    </a:lnTo>
                    <a:lnTo>
                      <a:pt x="34" y="168"/>
                    </a:lnTo>
                    <a:lnTo>
                      <a:pt x="32" y="168"/>
                    </a:lnTo>
                    <a:lnTo>
                      <a:pt x="30" y="168"/>
                    </a:lnTo>
                    <a:lnTo>
                      <a:pt x="28" y="168"/>
                    </a:lnTo>
                    <a:lnTo>
                      <a:pt x="26" y="166"/>
                    </a:lnTo>
                    <a:lnTo>
                      <a:pt x="24" y="166"/>
                    </a:lnTo>
                    <a:lnTo>
                      <a:pt x="22" y="164"/>
                    </a:lnTo>
                    <a:lnTo>
                      <a:pt x="20" y="164"/>
                    </a:lnTo>
                    <a:lnTo>
                      <a:pt x="20" y="162"/>
                    </a:lnTo>
                    <a:lnTo>
                      <a:pt x="18" y="162"/>
                    </a:lnTo>
                    <a:lnTo>
                      <a:pt x="16" y="162"/>
                    </a:lnTo>
                    <a:lnTo>
                      <a:pt x="14" y="162"/>
                    </a:lnTo>
                    <a:lnTo>
                      <a:pt x="12" y="162"/>
                    </a:lnTo>
                    <a:lnTo>
                      <a:pt x="10" y="164"/>
                    </a:lnTo>
                    <a:lnTo>
                      <a:pt x="8" y="166"/>
                    </a:lnTo>
                    <a:lnTo>
                      <a:pt x="6" y="168"/>
                    </a:lnTo>
                    <a:lnTo>
                      <a:pt x="4" y="170"/>
                    </a:lnTo>
                    <a:lnTo>
                      <a:pt x="4" y="172"/>
                    </a:lnTo>
                    <a:lnTo>
                      <a:pt x="2" y="174"/>
                    </a:lnTo>
                    <a:lnTo>
                      <a:pt x="2" y="176"/>
                    </a:lnTo>
                    <a:lnTo>
                      <a:pt x="2" y="178"/>
                    </a:lnTo>
                    <a:lnTo>
                      <a:pt x="0" y="180"/>
                    </a:lnTo>
                    <a:lnTo>
                      <a:pt x="0" y="182"/>
                    </a:lnTo>
                    <a:lnTo>
                      <a:pt x="0" y="184"/>
                    </a:lnTo>
                    <a:lnTo>
                      <a:pt x="2" y="186"/>
                    </a:lnTo>
                    <a:lnTo>
                      <a:pt x="2" y="188"/>
                    </a:lnTo>
                    <a:lnTo>
                      <a:pt x="4" y="188"/>
                    </a:lnTo>
                    <a:lnTo>
                      <a:pt x="4" y="190"/>
                    </a:lnTo>
                    <a:lnTo>
                      <a:pt x="6" y="190"/>
                    </a:lnTo>
                    <a:lnTo>
                      <a:pt x="8" y="190"/>
                    </a:lnTo>
                    <a:lnTo>
                      <a:pt x="8" y="192"/>
                    </a:lnTo>
                    <a:lnTo>
                      <a:pt x="10" y="192"/>
                    </a:lnTo>
                    <a:lnTo>
                      <a:pt x="12" y="192"/>
                    </a:lnTo>
                    <a:lnTo>
                      <a:pt x="14" y="190"/>
                    </a:lnTo>
                    <a:lnTo>
                      <a:pt x="16" y="190"/>
                    </a:lnTo>
                    <a:lnTo>
                      <a:pt x="18" y="190"/>
                    </a:lnTo>
                    <a:lnTo>
                      <a:pt x="20" y="190"/>
                    </a:lnTo>
                    <a:lnTo>
                      <a:pt x="20" y="188"/>
                    </a:lnTo>
                    <a:lnTo>
                      <a:pt x="22" y="188"/>
                    </a:lnTo>
                    <a:lnTo>
                      <a:pt x="22" y="186"/>
                    </a:lnTo>
                    <a:lnTo>
                      <a:pt x="24" y="186"/>
                    </a:lnTo>
                    <a:lnTo>
                      <a:pt x="24" y="184"/>
                    </a:lnTo>
                    <a:lnTo>
                      <a:pt x="26" y="184"/>
                    </a:lnTo>
                    <a:lnTo>
                      <a:pt x="26" y="182"/>
                    </a:lnTo>
                    <a:lnTo>
                      <a:pt x="28" y="180"/>
                    </a:lnTo>
                    <a:lnTo>
                      <a:pt x="30" y="178"/>
                    </a:lnTo>
                    <a:lnTo>
                      <a:pt x="34" y="178"/>
                    </a:lnTo>
                    <a:lnTo>
                      <a:pt x="36" y="176"/>
                    </a:lnTo>
                    <a:lnTo>
                      <a:pt x="40" y="176"/>
                    </a:lnTo>
                    <a:lnTo>
                      <a:pt x="44" y="174"/>
                    </a:lnTo>
                    <a:lnTo>
                      <a:pt x="48" y="174"/>
                    </a:lnTo>
                    <a:lnTo>
                      <a:pt x="52" y="174"/>
                    </a:lnTo>
                    <a:lnTo>
                      <a:pt x="56" y="172"/>
                    </a:lnTo>
                    <a:lnTo>
                      <a:pt x="62" y="172"/>
                    </a:lnTo>
                    <a:lnTo>
                      <a:pt x="66" y="172"/>
                    </a:lnTo>
                    <a:lnTo>
                      <a:pt x="78" y="170"/>
                    </a:lnTo>
                    <a:lnTo>
                      <a:pt x="90" y="170"/>
                    </a:lnTo>
                    <a:lnTo>
                      <a:pt x="96" y="168"/>
                    </a:lnTo>
                    <a:lnTo>
                      <a:pt x="102" y="168"/>
                    </a:lnTo>
                    <a:lnTo>
                      <a:pt x="108" y="168"/>
                    </a:lnTo>
                    <a:lnTo>
                      <a:pt x="114" y="166"/>
                    </a:lnTo>
                    <a:lnTo>
                      <a:pt x="120" y="166"/>
                    </a:lnTo>
                    <a:lnTo>
                      <a:pt x="126" y="164"/>
                    </a:lnTo>
                    <a:lnTo>
                      <a:pt x="130" y="164"/>
                    </a:lnTo>
                    <a:lnTo>
                      <a:pt x="136" y="162"/>
                    </a:lnTo>
                    <a:lnTo>
                      <a:pt x="142" y="162"/>
                    </a:lnTo>
                    <a:lnTo>
                      <a:pt x="148" y="160"/>
                    </a:lnTo>
                    <a:lnTo>
                      <a:pt x="152" y="160"/>
                    </a:lnTo>
                    <a:lnTo>
                      <a:pt x="156" y="158"/>
                    </a:lnTo>
                    <a:lnTo>
                      <a:pt x="162" y="156"/>
                    </a:lnTo>
                    <a:lnTo>
                      <a:pt x="166" y="154"/>
                    </a:lnTo>
                    <a:lnTo>
                      <a:pt x="170" y="152"/>
                    </a:lnTo>
                    <a:lnTo>
                      <a:pt x="172" y="150"/>
                    </a:lnTo>
                    <a:lnTo>
                      <a:pt x="176" y="148"/>
                    </a:lnTo>
                    <a:lnTo>
                      <a:pt x="180" y="146"/>
                    </a:lnTo>
                    <a:lnTo>
                      <a:pt x="182" y="142"/>
                    </a:lnTo>
                    <a:lnTo>
                      <a:pt x="186" y="140"/>
                    </a:lnTo>
                    <a:lnTo>
                      <a:pt x="190" y="136"/>
                    </a:lnTo>
                    <a:lnTo>
                      <a:pt x="192" y="132"/>
                    </a:lnTo>
                    <a:lnTo>
                      <a:pt x="196" y="128"/>
                    </a:lnTo>
                    <a:lnTo>
                      <a:pt x="200" y="124"/>
                    </a:lnTo>
                    <a:lnTo>
                      <a:pt x="202" y="120"/>
                    </a:lnTo>
                    <a:lnTo>
                      <a:pt x="206" y="116"/>
                    </a:lnTo>
                    <a:lnTo>
                      <a:pt x="210" y="112"/>
                    </a:lnTo>
                    <a:lnTo>
                      <a:pt x="212" y="108"/>
                    </a:lnTo>
                    <a:lnTo>
                      <a:pt x="216" y="102"/>
                    </a:lnTo>
                    <a:lnTo>
                      <a:pt x="220" y="98"/>
                    </a:lnTo>
                    <a:lnTo>
                      <a:pt x="222" y="94"/>
                    </a:lnTo>
                    <a:lnTo>
                      <a:pt x="226" y="90"/>
                    </a:lnTo>
                    <a:lnTo>
                      <a:pt x="230" y="80"/>
                    </a:lnTo>
                    <a:lnTo>
                      <a:pt x="236" y="72"/>
                    </a:lnTo>
                    <a:lnTo>
                      <a:pt x="240" y="64"/>
                    </a:lnTo>
                    <a:lnTo>
                      <a:pt x="246" y="58"/>
                    </a:lnTo>
                    <a:lnTo>
                      <a:pt x="248" y="52"/>
                    </a:lnTo>
                    <a:lnTo>
                      <a:pt x="252" y="48"/>
                    </a:lnTo>
                    <a:lnTo>
                      <a:pt x="254" y="46"/>
                    </a:lnTo>
                    <a:lnTo>
                      <a:pt x="254" y="44"/>
                    </a:lnTo>
                    <a:lnTo>
                      <a:pt x="256" y="42"/>
                    </a:lnTo>
                    <a:lnTo>
                      <a:pt x="256" y="40"/>
                    </a:lnTo>
                    <a:lnTo>
                      <a:pt x="258" y="40"/>
                    </a:lnTo>
                    <a:lnTo>
                      <a:pt x="258" y="38"/>
                    </a:lnTo>
                    <a:lnTo>
                      <a:pt x="260" y="38"/>
                    </a:lnTo>
                    <a:lnTo>
                      <a:pt x="262" y="36"/>
                    </a:lnTo>
                    <a:lnTo>
                      <a:pt x="262" y="34"/>
                    </a:lnTo>
                    <a:lnTo>
                      <a:pt x="264" y="34"/>
                    </a:lnTo>
                    <a:lnTo>
                      <a:pt x="264" y="32"/>
                    </a:lnTo>
                    <a:lnTo>
                      <a:pt x="266" y="32"/>
                    </a:lnTo>
                    <a:close/>
                  </a:path>
                </a:pathLst>
              </a:custGeom>
              <a:solidFill>
                <a:srgbClr val="663300"/>
              </a:solidFill>
              <a:ln w="9525">
                <a:solidFill>
                  <a:srgbClr val="660033"/>
                </a:solidFill>
                <a:round/>
                <a:headEnd/>
                <a:tailEnd/>
              </a:ln>
            </p:spPr>
            <p:txBody>
              <a:bodyPr/>
              <a:lstStyle/>
              <a:p>
                <a:endParaRPr lang="en-US"/>
              </a:p>
            </p:txBody>
          </p:sp>
          <p:sp>
            <p:nvSpPr>
              <p:cNvPr id="69" name="AutoShape 258"/>
              <p:cNvSpPr>
                <a:spLocks/>
              </p:cNvSpPr>
              <p:nvPr/>
            </p:nvSpPr>
            <p:spPr bwMode="auto">
              <a:xfrm>
                <a:off x="574174" y="849686"/>
                <a:ext cx="121899" cy="73322"/>
              </a:xfrm>
              <a:custGeom>
                <a:avLst/>
                <a:gdLst>
                  <a:gd name="T0" fmla="*/ 2147483647 w 90"/>
                  <a:gd name="T1" fmla="*/ 0 h 70"/>
                  <a:gd name="T2" fmla="*/ 2147483647 w 90"/>
                  <a:gd name="T3" fmla="*/ 2147483647 h 70"/>
                  <a:gd name="T4" fmla="*/ 2147483647 w 90"/>
                  <a:gd name="T5" fmla="*/ 2147483647 h 70"/>
                  <a:gd name="T6" fmla="*/ 2147483647 w 90"/>
                  <a:gd name="T7" fmla="*/ 2147483647 h 70"/>
                  <a:gd name="T8" fmla="*/ 2147483647 w 90"/>
                  <a:gd name="T9" fmla="*/ 2147483647 h 70"/>
                  <a:gd name="T10" fmla="*/ 2147483647 w 90"/>
                  <a:gd name="T11" fmla="*/ 2147483647 h 70"/>
                  <a:gd name="T12" fmla="*/ 2147483647 w 90"/>
                  <a:gd name="T13" fmla="*/ 2147483647 h 70"/>
                  <a:gd name="T14" fmla="*/ 2147483647 w 90"/>
                  <a:gd name="T15" fmla="*/ 2147483647 h 70"/>
                  <a:gd name="T16" fmla="*/ 2147483647 w 90"/>
                  <a:gd name="T17" fmla="*/ 2147483647 h 70"/>
                  <a:gd name="T18" fmla="*/ 2147483647 w 90"/>
                  <a:gd name="T19" fmla="*/ 2147483647 h 70"/>
                  <a:gd name="T20" fmla="*/ 2147483647 w 90"/>
                  <a:gd name="T21" fmla="*/ 2147483647 h 70"/>
                  <a:gd name="T22" fmla="*/ 2147483647 w 90"/>
                  <a:gd name="T23" fmla="*/ 2147483647 h 70"/>
                  <a:gd name="T24" fmla="*/ 2147483647 w 90"/>
                  <a:gd name="T25" fmla="*/ 2147483647 h 70"/>
                  <a:gd name="T26" fmla="*/ 2147483647 w 90"/>
                  <a:gd name="T27" fmla="*/ 2147483647 h 70"/>
                  <a:gd name="T28" fmla="*/ 2147483647 w 90"/>
                  <a:gd name="T29" fmla="*/ 2147483647 h 70"/>
                  <a:gd name="T30" fmla="*/ 2147483647 w 90"/>
                  <a:gd name="T31" fmla="*/ 2147483647 h 70"/>
                  <a:gd name="T32" fmla="*/ 2147483647 w 90"/>
                  <a:gd name="T33" fmla="*/ 2147483647 h 70"/>
                  <a:gd name="T34" fmla="*/ 2147483647 w 90"/>
                  <a:gd name="T35" fmla="*/ 2147483647 h 70"/>
                  <a:gd name="T36" fmla="*/ 2147483647 w 90"/>
                  <a:gd name="T37" fmla="*/ 2147483647 h 70"/>
                  <a:gd name="T38" fmla="*/ 2147483647 w 90"/>
                  <a:gd name="T39" fmla="*/ 2147483647 h 70"/>
                  <a:gd name="T40" fmla="*/ 0 w 90"/>
                  <a:gd name="T41" fmla="*/ 2147483647 h 70"/>
                  <a:gd name="T42" fmla="*/ 2147483647 w 90"/>
                  <a:gd name="T43" fmla="*/ 2147483647 h 70"/>
                  <a:gd name="T44" fmla="*/ 2147483647 w 90"/>
                  <a:gd name="T45" fmla="*/ 2147483647 h 70"/>
                  <a:gd name="T46" fmla="*/ 2147483647 w 90"/>
                  <a:gd name="T47" fmla="*/ 2147483647 h 70"/>
                  <a:gd name="T48" fmla="*/ 2147483647 w 90"/>
                  <a:gd name="T49" fmla="*/ 2147483647 h 70"/>
                  <a:gd name="T50" fmla="*/ 2147483647 w 90"/>
                  <a:gd name="T51" fmla="*/ 2147483647 h 70"/>
                  <a:gd name="T52" fmla="*/ 2147483647 w 90"/>
                  <a:gd name="T53" fmla="*/ 2147483647 h 70"/>
                  <a:gd name="T54" fmla="*/ 2147483647 w 90"/>
                  <a:gd name="T55" fmla="*/ 2147483647 h 70"/>
                  <a:gd name="T56" fmla="*/ 2147483647 w 90"/>
                  <a:gd name="T57" fmla="*/ 2147483647 h 70"/>
                  <a:gd name="T58" fmla="*/ 2147483647 w 90"/>
                  <a:gd name="T59" fmla="*/ 2147483647 h 70"/>
                  <a:gd name="T60" fmla="*/ 2147483647 w 90"/>
                  <a:gd name="T61" fmla="*/ 2147483647 h 70"/>
                  <a:gd name="T62" fmla="*/ 2147483647 w 90"/>
                  <a:gd name="T63" fmla="*/ 2147483647 h 70"/>
                  <a:gd name="T64" fmla="*/ 2147483647 w 90"/>
                  <a:gd name="T65" fmla="*/ 2147483647 h 70"/>
                  <a:gd name="T66" fmla="*/ 2147483647 w 90"/>
                  <a:gd name="T67" fmla="*/ 2147483647 h 70"/>
                  <a:gd name="T68" fmla="*/ 2147483647 w 90"/>
                  <a:gd name="T69" fmla="*/ 2147483647 h 70"/>
                  <a:gd name="T70" fmla="*/ 2147483647 w 90"/>
                  <a:gd name="T71" fmla="*/ 2147483647 h 70"/>
                  <a:gd name="T72" fmla="*/ 2147483647 w 90"/>
                  <a:gd name="T73" fmla="*/ 2147483647 h 70"/>
                  <a:gd name="T74" fmla="*/ 2147483647 w 90"/>
                  <a:gd name="T75" fmla="*/ 2147483647 h 70"/>
                  <a:gd name="T76" fmla="*/ 2147483647 w 90"/>
                  <a:gd name="T77" fmla="*/ 2147483647 h 70"/>
                  <a:gd name="T78" fmla="*/ 2147483647 w 90"/>
                  <a:gd name="T79" fmla="*/ 2147483647 h 70"/>
                  <a:gd name="T80" fmla="*/ 2147483647 w 90"/>
                  <a:gd name="T81" fmla="*/ 2147483647 h 70"/>
                  <a:gd name="T82" fmla="*/ 2147483647 w 90"/>
                  <a:gd name="T83" fmla="*/ 2147483647 h 70"/>
                  <a:gd name="T84" fmla="*/ 2147483647 w 90"/>
                  <a:gd name="T85" fmla="*/ 2147483647 h 70"/>
                  <a:gd name="T86" fmla="*/ 2147483647 w 90"/>
                  <a:gd name="T87" fmla="*/ 2147483647 h 70"/>
                  <a:gd name="T88" fmla="*/ 2147483647 w 90"/>
                  <a:gd name="T89" fmla="*/ 2147483647 h 70"/>
                  <a:gd name="T90" fmla="*/ 2147483647 w 90"/>
                  <a:gd name="T91" fmla="*/ 2147483647 h 70"/>
                  <a:gd name="T92" fmla="*/ 2147483647 w 90"/>
                  <a:gd name="T93" fmla="*/ 2147483647 h 70"/>
                  <a:gd name="T94" fmla="*/ 2147483647 w 90"/>
                  <a:gd name="T95" fmla="*/ 2147483647 h 70"/>
                  <a:gd name="T96" fmla="*/ 2147483647 w 90"/>
                  <a:gd name="T97" fmla="*/ 2147483647 h 70"/>
                  <a:gd name="T98" fmla="*/ 2147483647 w 90"/>
                  <a:gd name="T99" fmla="*/ 0 h 70"/>
                  <a:gd name="T100" fmla="*/ 2147483647 w 90"/>
                  <a:gd name="T101" fmla="*/ 0 h 7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0"/>
                  <a:gd name="T154" fmla="*/ 0 h 70"/>
                  <a:gd name="T155" fmla="*/ 90 w 90"/>
                  <a:gd name="T156" fmla="*/ 70 h 7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0" h="70">
                    <a:moveTo>
                      <a:pt x="90" y="0"/>
                    </a:moveTo>
                    <a:lnTo>
                      <a:pt x="90" y="0"/>
                    </a:lnTo>
                    <a:lnTo>
                      <a:pt x="88" y="2"/>
                    </a:lnTo>
                    <a:lnTo>
                      <a:pt x="86" y="6"/>
                    </a:lnTo>
                    <a:lnTo>
                      <a:pt x="84" y="8"/>
                    </a:lnTo>
                    <a:lnTo>
                      <a:pt x="82" y="12"/>
                    </a:lnTo>
                    <a:lnTo>
                      <a:pt x="80" y="16"/>
                    </a:lnTo>
                    <a:lnTo>
                      <a:pt x="78" y="18"/>
                    </a:lnTo>
                    <a:lnTo>
                      <a:pt x="76" y="20"/>
                    </a:lnTo>
                    <a:lnTo>
                      <a:pt x="76" y="22"/>
                    </a:lnTo>
                    <a:lnTo>
                      <a:pt x="74" y="24"/>
                    </a:lnTo>
                    <a:lnTo>
                      <a:pt x="72" y="28"/>
                    </a:lnTo>
                    <a:lnTo>
                      <a:pt x="70" y="30"/>
                    </a:lnTo>
                    <a:lnTo>
                      <a:pt x="68" y="32"/>
                    </a:lnTo>
                    <a:lnTo>
                      <a:pt x="66" y="34"/>
                    </a:lnTo>
                    <a:lnTo>
                      <a:pt x="64" y="36"/>
                    </a:lnTo>
                    <a:lnTo>
                      <a:pt x="62" y="40"/>
                    </a:lnTo>
                    <a:lnTo>
                      <a:pt x="60" y="42"/>
                    </a:lnTo>
                    <a:lnTo>
                      <a:pt x="56" y="44"/>
                    </a:lnTo>
                    <a:lnTo>
                      <a:pt x="54" y="46"/>
                    </a:lnTo>
                    <a:lnTo>
                      <a:pt x="52" y="48"/>
                    </a:lnTo>
                    <a:lnTo>
                      <a:pt x="50" y="50"/>
                    </a:lnTo>
                    <a:lnTo>
                      <a:pt x="46" y="52"/>
                    </a:lnTo>
                    <a:lnTo>
                      <a:pt x="44" y="54"/>
                    </a:lnTo>
                    <a:lnTo>
                      <a:pt x="42" y="56"/>
                    </a:lnTo>
                    <a:lnTo>
                      <a:pt x="38" y="56"/>
                    </a:lnTo>
                    <a:lnTo>
                      <a:pt x="36" y="58"/>
                    </a:lnTo>
                    <a:lnTo>
                      <a:pt x="30" y="60"/>
                    </a:lnTo>
                    <a:lnTo>
                      <a:pt x="26" y="62"/>
                    </a:lnTo>
                    <a:lnTo>
                      <a:pt x="22" y="64"/>
                    </a:lnTo>
                    <a:lnTo>
                      <a:pt x="18" y="64"/>
                    </a:lnTo>
                    <a:lnTo>
                      <a:pt x="14" y="66"/>
                    </a:lnTo>
                    <a:lnTo>
                      <a:pt x="12" y="66"/>
                    </a:lnTo>
                    <a:lnTo>
                      <a:pt x="8" y="66"/>
                    </a:lnTo>
                    <a:lnTo>
                      <a:pt x="6" y="66"/>
                    </a:lnTo>
                    <a:lnTo>
                      <a:pt x="4" y="68"/>
                    </a:lnTo>
                    <a:lnTo>
                      <a:pt x="2" y="68"/>
                    </a:lnTo>
                    <a:lnTo>
                      <a:pt x="0" y="66"/>
                    </a:lnTo>
                    <a:lnTo>
                      <a:pt x="2" y="66"/>
                    </a:lnTo>
                    <a:lnTo>
                      <a:pt x="2" y="68"/>
                    </a:lnTo>
                    <a:lnTo>
                      <a:pt x="6" y="68"/>
                    </a:lnTo>
                    <a:lnTo>
                      <a:pt x="10" y="68"/>
                    </a:lnTo>
                    <a:lnTo>
                      <a:pt x="12" y="68"/>
                    </a:lnTo>
                    <a:lnTo>
                      <a:pt x="14" y="68"/>
                    </a:lnTo>
                    <a:lnTo>
                      <a:pt x="16" y="70"/>
                    </a:lnTo>
                    <a:lnTo>
                      <a:pt x="18" y="70"/>
                    </a:lnTo>
                    <a:lnTo>
                      <a:pt x="20" y="70"/>
                    </a:lnTo>
                    <a:lnTo>
                      <a:pt x="24" y="70"/>
                    </a:lnTo>
                    <a:lnTo>
                      <a:pt x="26" y="70"/>
                    </a:lnTo>
                    <a:lnTo>
                      <a:pt x="30" y="70"/>
                    </a:lnTo>
                    <a:lnTo>
                      <a:pt x="32" y="70"/>
                    </a:lnTo>
                    <a:lnTo>
                      <a:pt x="36" y="70"/>
                    </a:lnTo>
                    <a:lnTo>
                      <a:pt x="38" y="68"/>
                    </a:lnTo>
                    <a:lnTo>
                      <a:pt x="42" y="68"/>
                    </a:lnTo>
                    <a:lnTo>
                      <a:pt x="44" y="68"/>
                    </a:lnTo>
                    <a:lnTo>
                      <a:pt x="48" y="66"/>
                    </a:lnTo>
                    <a:lnTo>
                      <a:pt x="50" y="66"/>
                    </a:lnTo>
                    <a:lnTo>
                      <a:pt x="54" y="64"/>
                    </a:lnTo>
                    <a:lnTo>
                      <a:pt x="56" y="64"/>
                    </a:lnTo>
                    <a:lnTo>
                      <a:pt x="60" y="62"/>
                    </a:lnTo>
                    <a:lnTo>
                      <a:pt x="62" y="60"/>
                    </a:lnTo>
                    <a:lnTo>
                      <a:pt x="64" y="58"/>
                    </a:lnTo>
                    <a:lnTo>
                      <a:pt x="66" y="56"/>
                    </a:lnTo>
                    <a:lnTo>
                      <a:pt x="70" y="54"/>
                    </a:lnTo>
                    <a:lnTo>
                      <a:pt x="72" y="52"/>
                    </a:lnTo>
                    <a:lnTo>
                      <a:pt x="74" y="50"/>
                    </a:lnTo>
                    <a:lnTo>
                      <a:pt x="76" y="46"/>
                    </a:lnTo>
                    <a:lnTo>
                      <a:pt x="76" y="44"/>
                    </a:lnTo>
                    <a:lnTo>
                      <a:pt x="78" y="42"/>
                    </a:lnTo>
                    <a:lnTo>
                      <a:pt x="80" y="38"/>
                    </a:lnTo>
                    <a:lnTo>
                      <a:pt x="82" y="36"/>
                    </a:lnTo>
                    <a:lnTo>
                      <a:pt x="82" y="34"/>
                    </a:lnTo>
                    <a:lnTo>
                      <a:pt x="84" y="32"/>
                    </a:lnTo>
                    <a:lnTo>
                      <a:pt x="84" y="30"/>
                    </a:lnTo>
                    <a:lnTo>
                      <a:pt x="86" y="26"/>
                    </a:lnTo>
                    <a:lnTo>
                      <a:pt x="86" y="24"/>
                    </a:lnTo>
                    <a:lnTo>
                      <a:pt x="88" y="22"/>
                    </a:lnTo>
                    <a:lnTo>
                      <a:pt x="88" y="20"/>
                    </a:lnTo>
                    <a:lnTo>
                      <a:pt x="88" y="18"/>
                    </a:lnTo>
                    <a:lnTo>
                      <a:pt x="88" y="16"/>
                    </a:lnTo>
                    <a:lnTo>
                      <a:pt x="90" y="16"/>
                    </a:lnTo>
                    <a:lnTo>
                      <a:pt x="90" y="14"/>
                    </a:lnTo>
                    <a:lnTo>
                      <a:pt x="90" y="12"/>
                    </a:lnTo>
                    <a:lnTo>
                      <a:pt x="90" y="10"/>
                    </a:lnTo>
                    <a:lnTo>
                      <a:pt x="90" y="8"/>
                    </a:lnTo>
                    <a:lnTo>
                      <a:pt x="90" y="6"/>
                    </a:lnTo>
                    <a:lnTo>
                      <a:pt x="90" y="4"/>
                    </a:lnTo>
                    <a:lnTo>
                      <a:pt x="90" y="2"/>
                    </a:lnTo>
                    <a:lnTo>
                      <a:pt x="90" y="0"/>
                    </a:lnTo>
                    <a:close/>
                  </a:path>
                </a:pathLst>
              </a:custGeom>
              <a:solidFill>
                <a:srgbClr val="D87327"/>
              </a:solidFill>
              <a:ln w="9525">
                <a:noFill/>
                <a:round/>
                <a:headEnd/>
                <a:tailEnd/>
              </a:ln>
            </p:spPr>
            <p:txBody>
              <a:bodyPr/>
              <a:lstStyle/>
              <a:p>
                <a:endParaRPr lang="en-US"/>
              </a:p>
            </p:txBody>
          </p:sp>
        </p:grpSp>
        <p:sp>
          <p:nvSpPr>
            <p:cNvPr id="10" name="AutoShape 195"/>
            <p:cNvSpPr>
              <a:spLocks/>
            </p:cNvSpPr>
            <p:nvPr/>
          </p:nvSpPr>
          <p:spPr bwMode="auto">
            <a:xfrm>
              <a:off x="900214" y="2184673"/>
              <a:ext cx="171002" cy="351867"/>
            </a:xfrm>
            <a:custGeom>
              <a:avLst/>
              <a:gdLst>
                <a:gd name="T0" fmla="*/ 2147483647 w 122"/>
                <a:gd name="T1" fmla="*/ 2147483647 h 264"/>
                <a:gd name="T2" fmla="*/ 2147483647 w 122"/>
                <a:gd name="T3" fmla="*/ 2147483647 h 264"/>
                <a:gd name="T4" fmla="*/ 2147483647 w 122"/>
                <a:gd name="T5" fmla="*/ 2147483647 h 264"/>
                <a:gd name="T6" fmla="*/ 2147483647 w 122"/>
                <a:gd name="T7" fmla="*/ 2147483647 h 264"/>
                <a:gd name="T8" fmla="*/ 2147483647 w 122"/>
                <a:gd name="T9" fmla="*/ 2147483647 h 264"/>
                <a:gd name="T10" fmla="*/ 2147483647 w 122"/>
                <a:gd name="T11" fmla="*/ 2147483647 h 264"/>
                <a:gd name="T12" fmla="*/ 2147483647 w 122"/>
                <a:gd name="T13" fmla="*/ 2147483647 h 264"/>
                <a:gd name="T14" fmla="*/ 2147483647 w 122"/>
                <a:gd name="T15" fmla="*/ 2147483647 h 264"/>
                <a:gd name="T16" fmla="*/ 2147483647 w 122"/>
                <a:gd name="T17" fmla="*/ 2147483647 h 264"/>
                <a:gd name="T18" fmla="*/ 2147483647 w 122"/>
                <a:gd name="T19" fmla="*/ 2147483647 h 264"/>
                <a:gd name="T20" fmla="*/ 0 w 122"/>
                <a:gd name="T21" fmla="*/ 2147483647 h 264"/>
                <a:gd name="T22" fmla="*/ 0 w 122"/>
                <a:gd name="T23" fmla="*/ 2147483647 h 264"/>
                <a:gd name="T24" fmla="*/ 0 w 122"/>
                <a:gd name="T25" fmla="*/ 2147483647 h 264"/>
                <a:gd name="T26" fmla="*/ 2147483647 w 122"/>
                <a:gd name="T27" fmla="*/ 2147483647 h 264"/>
                <a:gd name="T28" fmla="*/ 2147483647 w 122"/>
                <a:gd name="T29" fmla="*/ 2147483647 h 264"/>
                <a:gd name="T30" fmla="*/ 2147483647 w 122"/>
                <a:gd name="T31" fmla="*/ 2147483647 h 264"/>
                <a:gd name="T32" fmla="*/ 2147483647 w 122"/>
                <a:gd name="T33" fmla="*/ 2147483647 h 264"/>
                <a:gd name="T34" fmla="*/ 2147483647 w 122"/>
                <a:gd name="T35" fmla="*/ 2147483647 h 264"/>
                <a:gd name="T36" fmla="*/ 2147483647 w 122"/>
                <a:gd name="T37" fmla="*/ 2147483647 h 264"/>
                <a:gd name="T38" fmla="*/ 2147483647 w 122"/>
                <a:gd name="T39" fmla="*/ 2147483647 h 264"/>
                <a:gd name="T40" fmla="*/ 2147483647 w 122"/>
                <a:gd name="T41" fmla="*/ 2147483647 h 264"/>
                <a:gd name="T42" fmla="*/ 2147483647 w 122"/>
                <a:gd name="T43" fmla="*/ 2147483647 h 264"/>
                <a:gd name="T44" fmla="*/ 2147483647 w 122"/>
                <a:gd name="T45" fmla="*/ 2147483647 h 264"/>
                <a:gd name="T46" fmla="*/ 2147483647 w 122"/>
                <a:gd name="T47" fmla="*/ 2147483647 h 264"/>
                <a:gd name="T48" fmla="*/ 2147483647 w 122"/>
                <a:gd name="T49" fmla="*/ 2147483647 h 264"/>
                <a:gd name="T50" fmla="*/ 2147483647 w 122"/>
                <a:gd name="T51" fmla="*/ 2147483647 h 264"/>
                <a:gd name="T52" fmla="*/ 2147483647 w 122"/>
                <a:gd name="T53" fmla="*/ 2147483647 h 264"/>
                <a:gd name="T54" fmla="*/ 2147483647 w 122"/>
                <a:gd name="T55" fmla="*/ 2147483647 h 264"/>
                <a:gd name="T56" fmla="*/ 2147483647 w 122"/>
                <a:gd name="T57" fmla="*/ 2147483647 h 264"/>
                <a:gd name="T58" fmla="*/ 2147483647 w 122"/>
                <a:gd name="T59" fmla="*/ 2147483647 h 264"/>
                <a:gd name="T60" fmla="*/ 2147483647 w 122"/>
                <a:gd name="T61" fmla="*/ 2147483647 h 264"/>
                <a:gd name="T62" fmla="*/ 2147483647 w 122"/>
                <a:gd name="T63" fmla="*/ 2147483647 h 264"/>
                <a:gd name="T64" fmla="*/ 2147483647 w 122"/>
                <a:gd name="T65" fmla="*/ 2147483647 h 264"/>
                <a:gd name="T66" fmla="*/ 2147483647 w 122"/>
                <a:gd name="T67" fmla="*/ 2147483647 h 264"/>
                <a:gd name="T68" fmla="*/ 2147483647 w 122"/>
                <a:gd name="T69" fmla="*/ 2147483647 h 264"/>
                <a:gd name="T70" fmla="*/ 2147483647 w 122"/>
                <a:gd name="T71" fmla="*/ 2147483647 h 264"/>
                <a:gd name="T72" fmla="*/ 2147483647 w 122"/>
                <a:gd name="T73" fmla="*/ 2147483647 h 264"/>
                <a:gd name="T74" fmla="*/ 2147483647 w 122"/>
                <a:gd name="T75" fmla="*/ 2147483647 h 264"/>
                <a:gd name="T76" fmla="*/ 2147483647 w 122"/>
                <a:gd name="T77" fmla="*/ 2147483647 h 264"/>
                <a:gd name="T78" fmla="*/ 2147483647 w 122"/>
                <a:gd name="T79" fmla="*/ 2147483647 h 264"/>
                <a:gd name="T80" fmla="*/ 2147483647 w 122"/>
                <a:gd name="T81" fmla="*/ 2147483647 h 264"/>
                <a:gd name="T82" fmla="*/ 2147483647 w 122"/>
                <a:gd name="T83" fmla="*/ 2147483647 h 264"/>
                <a:gd name="T84" fmla="*/ 2147483647 w 122"/>
                <a:gd name="T85" fmla="*/ 2147483647 h 264"/>
                <a:gd name="T86" fmla="*/ 2147483647 w 122"/>
                <a:gd name="T87" fmla="*/ 0 h 264"/>
                <a:gd name="T88" fmla="*/ 2147483647 w 122"/>
                <a:gd name="T89" fmla="*/ 2147483647 h 264"/>
                <a:gd name="T90" fmla="*/ 2147483647 w 122"/>
                <a:gd name="T91" fmla="*/ 2147483647 h 264"/>
                <a:gd name="T92" fmla="*/ 2147483647 w 122"/>
                <a:gd name="T93" fmla="*/ 2147483647 h 264"/>
                <a:gd name="T94" fmla="*/ 2147483647 w 122"/>
                <a:gd name="T95" fmla="*/ 2147483647 h 264"/>
                <a:gd name="T96" fmla="*/ 2147483647 w 122"/>
                <a:gd name="T97" fmla="*/ 2147483647 h 264"/>
                <a:gd name="T98" fmla="*/ 2147483647 w 122"/>
                <a:gd name="T99" fmla="*/ 2147483647 h 2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
                <a:gd name="T151" fmla="*/ 0 h 264"/>
                <a:gd name="T152" fmla="*/ 122 w 122"/>
                <a:gd name="T153" fmla="*/ 264 h 2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 h="264">
                  <a:moveTo>
                    <a:pt x="30" y="38"/>
                  </a:moveTo>
                  <a:lnTo>
                    <a:pt x="28" y="42"/>
                  </a:lnTo>
                  <a:lnTo>
                    <a:pt x="26" y="44"/>
                  </a:lnTo>
                  <a:lnTo>
                    <a:pt x="26" y="48"/>
                  </a:lnTo>
                  <a:lnTo>
                    <a:pt x="24" y="52"/>
                  </a:lnTo>
                  <a:lnTo>
                    <a:pt x="24" y="54"/>
                  </a:lnTo>
                  <a:lnTo>
                    <a:pt x="22" y="58"/>
                  </a:lnTo>
                  <a:lnTo>
                    <a:pt x="20" y="60"/>
                  </a:lnTo>
                  <a:lnTo>
                    <a:pt x="20" y="64"/>
                  </a:lnTo>
                  <a:lnTo>
                    <a:pt x="18" y="68"/>
                  </a:lnTo>
                  <a:lnTo>
                    <a:pt x="18" y="70"/>
                  </a:lnTo>
                  <a:lnTo>
                    <a:pt x="16" y="74"/>
                  </a:lnTo>
                  <a:lnTo>
                    <a:pt x="16" y="76"/>
                  </a:lnTo>
                  <a:lnTo>
                    <a:pt x="16" y="80"/>
                  </a:lnTo>
                  <a:lnTo>
                    <a:pt x="14" y="84"/>
                  </a:lnTo>
                  <a:lnTo>
                    <a:pt x="14" y="86"/>
                  </a:lnTo>
                  <a:lnTo>
                    <a:pt x="14" y="90"/>
                  </a:lnTo>
                  <a:lnTo>
                    <a:pt x="12" y="96"/>
                  </a:lnTo>
                  <a:lnTo>
                    <a:pt x="10" y="102"/>
                  </a:lnTo>
                  <a:lnTo>
                    <a:pt x="10" y="110"/>
                  </a:lnTo>
                  <a:lnTo>
                    <a:pt x="8" y="116"/>
                  </a:lnTo>
                  <a:lnTo>
                    <a:pt x="8" y="122"/>
                  </a:lnTo>
                  <a:lnTo>
                    <a:pt x="6" y="130"/>
                  </a:lnTo>
                  <a:lnTo>
                    <a:pt x="6" y="136"/>
                  </a:lnTo>
                  <a:lnTo>
                    <a:pt x="4" y="144"/>
                  </a:lnTo>
                  <a:lnTo>
                    <a:pt x="4" y="150"/>
                  </a:lnTo>
                  <a:lnTo>
                    <a:pt x="2" y="158"/>
                  </a:lnTo>
                  <a:lnTo>
                    <a:pt x="2" y="166"/>
                  </a:lnTo>
                  <a:lnTo>
                    <a:pt x="2" y="174"/>
                  </a:lnTo>
                  <a:lnTo>
                    <a:pt x="2" y="178"/>
                  </a:lnTo>
                  <a:lnTo>
                    <a:pt x="0" y="182"/>
                  </a:lnTo>
                  <a:lnTo>
                    <a:pt x="0" y="186"/>
                  </a:lnTo>
                  <a:lnTo>
                    <a:pt x="0" y="190"/>
                  </a:lnTo>
                  <a:lnTo>
                    <a:pt x="0" y="194"/>
                  </a:lnTo>
                  <a:lnTo>
                    <a:pt x="0" y="198"/>
                  </a:lnTo>
                  <a:lnTo>
                    <a:pt x="0" y="202"/>
                  </a:lnTo>
                  <a:lnTo>
                    <a:pt x="0" y="204"/>
                  </a:lnTo>
                  <a:lnTo>
                    <a:pt x="0" y="208"/>
                  </a:lnTo>
                  <a:lnTo>
                    <a:pt x="0" y="212"/>
                  </a:lnTo>
                  <a:lnTo>
                    <a:pt x="2" y="216"/>
                  </a:lnTo>
                  <a:lnTo>
                    <a:pt x="2" y="220"/>
                  </a:lnTo>
                  <a:lnTo>
                    <a:pt x="2" y="224"/>
                  </a:lnTo>
                  <a:lnTo>
                    <a:pt x="2" y="228"/>
                  </a:lnTo>
                  <a:lnTo>
                    <a:pt x="4" y="232"/>
                  </a:lnTo>
                  <a:lnTo>
                    <a:pt x="4" y="236"/>
                  </a:lnTo>
                  <a:lnTo>
                    <a:pt x="4" y="240"/>
                  </a:lnTo>
                  <a:lnTo>
                    <a:pt x="6" y="244"/>
                  </a:lnTo>
                  <a:lnTo>
                    <a:pt x="6" y="246"/>
                  </a:lnTo>
                  <a:lnTo>
                    <a:pt x="8" y="250"/>
                  </a:lnTo>
                  <a:lnTo>
                    <a:pt x="10" y="254"/>
                  </a:lnTo>
                  <a:lnTo>
                    <a:pt x="10" y="258"/>
                  </a:lnTo>
                  <a:lnTo>
                    <a:pt x="12" y="262"/>
                  </a:lnTo>
                  <a:lnTo>
                    <a:pt x="14" y="264"/>
                  </a:lnTo>
                  <a:lnTo>
                    <a:pt x="22" y="256"/>
                  </a:lnTo>
                  <a:lnTo>
                    <a:pt x="22" y="254"/>
                  </a:lnTo>
                  <a:lnTo>
                    <a:pt x="22" y="252"/>
                  </a:lnTo>
                  <a:lnTo>
                    <a:pt x="24" y="250"/>
                  </a:lnTo>
                  <a:lnTo>
                    <a:pt x="26" y="248"/>
                  </a:lnTo>
                  <a:lnTo>
                    <a:pt x="28" y="246"/>
                  </a:lnTo>
                  <a:lnTo>
                    <a:pt x="30" y="244"/>
                  </a:lnTo>
                  <a:lnTo>
                    <a:pt x="32" y="242"/>
                  </a:lnTo>
                  <a:lnTo>
                    <a:pt x="34" y="240"/>
                  </a:lnTo>
                  <a:lnTo>
                    <a:pt x="38" y="238"/>
                  </a:lnTo>
                  <a:lnTo>
                    <a:pt x="40" y="236"/>
                  </a:lnTo>
                  <a:lnTo>
                    <a:pt x="44" y="234"/>
                  </a:lnTo>
                  <a:lnTo>
                    <a:pt x="46" y="232"/>
                  </a:lnTo>
                  <a:lnTo>
                    <a:pt x="50" y="230"/>
                  </a:lnTo>
                  <a:lnTo>
                    <a:pt x="54" y="228"/>
                  </a:lnTo>
                  <a:lnTo>
                    <a:pt x="58" y="226"/>
                  </a:lnTo>
                  <a:lnTo>
                    <a:pt x="60" y="224"/>
                  </a:lnTo>
                  <a:lnTo>
                    <a:pt x="64" y="222"/>
                  </a:lnTo>
                  <a:lnTo>
                    <a:pt x="68" y="220"/>
                  </a:lnTo>
                  <a:lnTo>
                    <a:pt x="72" y="218"/>
                  </a:lnTo>
                  <a:lnTo>
                    <a:pt x="76" y="216"/>
                  </a:lnTo>
                  <a:lnTo>
                    <a:pt x="80" y="214"/>
                  </a:lnTo>
                  <a:lnTo>
                    <a:pt x="84" y="212"/>
                  </a:lnTo>
                  <a:lnTo>
                    <a:pt x="88" y="212"/>
                  </a:lnTo>
                  <a:lnTo>
                    <a:pt x="90" y="210"/>
                  </a:lnTo>
                  <a:lnTo>
                    <a:pt x="94" y="208"/>
                  </a:lnTo>
                  <a:lnTo>
                    <a:pt x="98" y="208"/>
                  </a:lnTo>
                  <a:lnTo>
                    <a:pt x="102" y="206"/>
                  </a:lnTo>
                  <a:lnTo>
                    <a:pt x="104" y="206"/>
                  </a:lnTo>
                  <a:lnTo>
                    <a:pt x="108" y="204"/>
                  </a:lnTo>
                  <a:lnTo>
                    <a:pt x="118" y="204"/>
                  </a:lnTo>
                  <a:lnTo>
                    <a:pt x="120" y="198"/>
                  </a:lnTo>
                  <a:lnTo>
                    <a:pt x="120" y="192"/>
                  </a:lnTo>
                  <a:lnTo>
                    <a:pt x="120" y="188"/>
                  </a:lnTo>
                  <a:lnTo>
                    <a:pt x="120" y="182"/>
                  </a:lnTo>
                  <a:lnTo>
                    <a:pt x="122" y="176"/>
                  </a:lnTo>
                  <a:lnTo>
                    <a:pt x="122" y="170"/>
                  </a:lnTo>
                  <a:lnTo>
                    <a:pt x="122" y="164"/>
                  </a:lnTo>
                  <a:lnTo>
                    <a:pt x="122" y="160"/>
                  </a:lnTo>
                  <a:lnTo>
                    <a:pt x="122" y="154"/>
                  </a:lnTo>
                  <a:lnTo>
                    <a:pt x="122" y="148"/>
                  </a:lnTo>
                  <a:lnTo>
                    <a:pt x="122" y="142"/>
                  </a:lnTo>
                  <a:lnTo>
                    <a:pt x="122" y="136"/>
                  </a:lnTo>
                  <a:lnTo>
                    <a:pt x="122" y="130"/>
                  </a:lnTo>
                  <a:lnTo>
                    <a:pt x="122" y="124"/>
                  </a:lnTo>
                  <a:lnTo>
                    <a:pt x="120" y="118"/>
                  </a:lnTo>
                  <a:lnTo>
                    <a:pt x="120" y="112"/>
                  </a:lnTo>
                  <a:lnTo>
                    <a:pt x="120" y="106"/>
                  </a:lnTo>
                  <a:lnTo>
                    <a:pt x="120" y="100"/>
                  </a:lnTo>
                  <a:lnTo>
                    <a:pt x="118" y="96"/>
                  </a:lnTo>
                  <a:lnTo>
                    <a:pt x="118" y="90"/>
                  </a:lnTo>
                  <a:lnTo>
                    <a:pt x="118" y="84"/>
                  </a:lnTo>
                  <a:lnTo>
                    <a:pt x="116" y="78"/>
                  </a:lnTo>
                  <a:lnTo>
                    <a:pt x="116" y="72"/>
                  </a:lnTo>
                  <a:lnTo>
                    <a:pt x="114" y="66"/>
                  </a:lnTo>
                  <a:lnTo>
                    <a:pt x="112" y="62"/>
                  </a:lnTo>
                  <a:lnTo>
                    <a:pt x="112" y="56"/>
                  </a:lnTo>
                  <a:lnTo>
                    <a:pt x="110" y="50"/>
                  </a:lnTo>
                  <a:lnTo>
                    <a:pt x="108" y="44"/>
                  </a:lnTo>
                  <a:lnTo>
                    <a:pt x="106" y="40"/>
                  </a:lnTo>
                  <a:lnTo>
                    <a:pt x="104" y="34"/>
                  </a:lnTo>
                  <a:lnTo>
                    <a:pt x="104" y="30"/>
                  </a:lnTo>
                  <a:lnTo>
                    <a:pt x="102" y="24"/>
                  </a:lnTo>
                  <a:lnTo>
                    <a:pt x="100" y="20"/>
                  </a:lnTo>
                  <a:lnTo>
                    <a:pt x="98" y="16"/>
                  </a:lnTo>
                  <a:lnTo>
                    <a:pt x="94" y="14"/>
                  </a:lnTo>
                  <a:lnTo>
                    <a:pt x="92" y="10"/>
                  </a:lnTo>
                  <a:lnTo>
                    <a:pt x="90" y="8"/>
                  </a:lnTo>
                  <a:lnTo>
                    <a:pt x="88" y="6"/>
                  </a:lnTo>
                  <a:lnTo>
                    <a:pt x="86" y="4"/>
                  </a:lnTo>
                  <a:lnTo>
                    <a:pt x="84" y="4"/>
                  </a:lnTo>
                  <a:lnTo>
                    <a:pt x="82" y="2"/>
                  </a:lnTo>
                  <a:lnTo>
                    <a:pt x="78" y="2"/>
                  </a:lnTo>
                  <a:lnTo>
                    <a:pt x="76" y="0"/>
                  </a:lnTo>
                  <a:lnTo>
                    <a:pt x="74" y="0"/>
                  </a:lnTo>
                  <a:lnTo>
                    <a:pt x="72" y="0"/>
                  </a:lnTo>
                  <a:lnTo>
                    <a:pt x="70" y="2"/>
                  </a:lnTo>
                  <a:lnTo>
                    <a:pt x="66" y="2"/>
                  </a:lnTo>
                  <a:lnTo>
                    <a:pt x="64" y="2"/>
                  </a:lnTo>
                  <a:lnTo>
                    <a:pt x="62" y="4"/>
                  </a:lnTo>
                  <a:lnTo>
                    <a:pt x="60" y="4"/>
                  </a:lnTo>
                  <a:lnTo>
                    <a:pt x="58" y="6"/>
                  </a:lnTo>
                  <a:lnTo>
                    <a:pt x="54" y="8"/>
                  </a:lnTo>
                  <a:lnTo>
                    <a:pt x="52" y="10"/>
                  </a:lnTo>
                  <a:lnTo>
                    <a:pt x="50" y="12"/>
                  </a:lnTo>
                  <a:lnTo>
                    <a:pt x="48" y="14"/>
                  </a:lnTo>
                  <a:lnTo>
                    <a:pt x="46" y="16"/>
                  </a:lnTo>
                  <a:lnTo>
                    <a:pt x="44" y="18"/>
                  </a:lnTo>
                  <a:lnTo>
                    <a:pt x="42" y="22"/>
                  </a:lnTo>
                  <a:lnTo>
                    <a:pt x="40" y="24"/>
                  </a:lnTo>
                  <a:lnTo>
                    <a:pt x="38" y="26"/>
                  </a:lnTo>
                  <a:lnTo>
                    <a:pt x="36" y="30"/>
                  </a:lnTo>
                  <a:lnTo>
                    <a:pt x="34" y="32"/>
                  </a:lnTo>
                  <a:lnTo>
                    <a:pt x="32" y="36"/>
                  </a:lnTo>
                  <a:lnTo>
                    <a:pt x="30" y="38"/>
                  </a:lnTo>
                  <a:close/>
                </a:path>
              </a:pathLst>
            </a:custGeom>
            <a:solidFill>
              <a:srgbClr val="F6BB00"/>
            </a:solidFill>
            <a:ln w="9525">
              <a:noFill/>
              <a:round/>
              <a:headEnd/>
              <a:tailEnd/>
            </a:ln>
          </p:spPr>
          <p:txBody>
            <a:bodyPr/>
            <a:lstStyle/>
            <a:p>
              <a:endParaRPr lang="en-US"/>
            </a:p>
          </p:txBody>
        </p:sp>
        <p:sp>
          <p:nvSpPr>
            <p:cNvPr id="11" name="AutoShape 196"/>
            <p:cNvSpPr>
              <a:spLocks/>
            </p:cNvSpPr>
            <p:nvPr/>
          </p:nvSpPr>
          <p:spPr bwMode="auto">
            <a:xfrm>
              <a:off x="1198101" y="2137347"/>
              <a:ext cx="266315" cy="375859"/>
            </a:xfrm>
            <a:custGeom>
              <a:avLst/>
              <a:gdLst>
                <a:gd name="T0" fmla="*/ 2147483647 w 190"/>
                <a:gd name="T1" fmla="*/ 2147483647 h 282"/>
                <a:gd name="T2" fmla="*/ 2147483647 w 190"/>
                <a:gd name="T3" fmla="*/ 2147483647 h 282"/>
                <a:gd name="T4" fmla="*/ 2147483647 w 190"/>
                <a:gd name="T5" fmla="*/ 2147483647 h 282"/>
                <a:gd name="T6" fmla="*/ 2147483647 w 190"/>
                <a:gd name="T7" fmla="*/ 2147483647 h 282"/>
                <a:gd name="T8" fmla="*/ 2147483647 w 190"/>
                <a:gd name="T9" fmla="*/ 2147483647 h 282"/>
                <a:gd name="T10" fmla="*/ 2147483647 w 190"/>
                <a:gd name="T11" fmla="*/ 2147483647 h 282"/>
                <a:gd name="T12" fmla="*/ 2147483647 w 190"/>
                <a:gd name="T13" fmla="*/ 2147483647 h 282"/>
                <a:gd name="T14" fmla="*/ 2147483647 w 190"/>
                <a:gd name="T15" fmla="*/ 2147483647 h 282"/>
                <a:gd name="T16" fmla="*/ 2147483647 w 190"/>
                <a:gd name="T17" fmla="*/ 2147483647 h 282"/>
                <a:gd name="T18" fmla="*/ 2147483647 w 190"/>
                <a:gd name="T19" fmla="*/ 2147483647 h 282"/>
                <a:gd name="T20" fmla="*/ 2147483647 w 190"/>
                <a:gd name="T21" fmla="*/ 2147483647 h 282"/>
                <a:gd name="T22" fmla="*/ 2147483647 w 190"/>
                <a:gd name="T23" fmla="*/ 2147483647 h 282"/>
                <a:gd name="T24" fmla="*/ 2147483647 w 190"/>
                <a:gd name="T25" fmla="*/ 2147483647 h 282"/>
                <a:gd name="T26" fmla="*/ 2147483647 w 190"/>
                <a:gd name="T27" fmla="*/ 2147483647 h 282"/>
                <a:gd name="T28" fmla="*/ 2147483647 w 190"/>
                <a:gd name="T29" fmla="*/ 2147483647 h 282"/>
                <a:gd name="T30" fmla="*/ 2147483647 w 190"/>
                <a:gd name="T31" fmla="*/ 2147483647 h 282"/>
                <a:gd name="T32" fmla="*/ 2147483647 w 190"/>
                <a:gd name="T33" fmla="*/ 0 h 282"/>
                <a:gd name="T34" fmla="*/ 2147483647 w 190"/>
                <a:gd name="T35" fmla="*/ 2147483647 h 282"/>
                <a:gd name="T36" fmla="*/ 2147483647 w 190"/>
                <a:gd name="T37" fmla="*/ 2147483647 h 282"/>
                <a:gd name="T38" fmla="*/ 2147483647 w 190"/>
                <a:gd name="T39" fmla="*/ 2147483647 h 282"/>
                <a:gd name="T40" fmla="*/ 2147483647 w 190"/>
                <a:gd name="T41" fmla="*/ 2147483647 h 282"/>
                <a:gd name="T42" fmla="*/ 2147483647 w 190"/>
                <a:gd name="T43" fmla="*/ 2147483647 h 282"/>
                <a:gd name="T44" fmla="*/ 2147483647 w 190"/>
                <a:gd name="T45" fmla="*/ 2147483647 h 282"/>
                <a:gd name="T46" fmla="*/ 2147483647 w 190"/>
                <a:gd name="T47" fmla="*/ 2147483647 h 282"/>
                <a:gd name="T48" fmla="*/ 0 w 190"/>
                <a:gd name="T49" fmla="*/ 2147483647 h 282"/>
                <a:gd name="T50" fmla="*/ 0 w 190"/>
                <a:gd name="T51" fmla="*/ 2147483647 h 282"/>
                <a:gd name="T52" fmla="*/ 0 w 190"/>
                <a:gd name="T53" fmla="*/ 2147483647 h 282"/>
                <a:gd name="T54" fmla="*/ 0 w 190"/>
                <a:gd name="T55" fmla="*/ 2147483647 h 282"/>
                <a:gd name="T56" fmla="*/ 2147483647 w 190"/>
                <a:gd name="T57" fmla="*/ 2147483647 h 282"/>
                <a:gd name="T58" fmla="*/ 2147483647 w 190"/>
                <a:gd name="T59" fmla="*/ 2147483647 h 282"/>
                <a:gd name="T60" fmla="*/ 2147483647 w 190"/>
                <a:gd name="T61" fmla="*/ 2147483647 h 282"/>
                <a:gd name="T62" fmla="*/ 2147483647 w 190"/>
                <a:gd name="T63" fmla="*/ 2147483647 h 282"/>
                <a:gd name="T64" fmla="*/ 2147483647 w 190"/>
                <a:gd name="T65" fmla="*/ 2147483647 h 282"/>
                <a:gd name="T66" fmla="*/ 2147483647 w 190"/>
                <a:gd name="T67" fmla="*/ 2147483647 h 282"/>
                <a:gd name="T68" fmla="*/ 2147483647 w 190"/>
                <a:gd name="T69" fmla="*/ 2147483647 h 282"/>
                <a:gd name="T70" fmla="*/ 2147483647 w 190"/>
                <a:gd name="T71" fmla="*/ 2147483647 h 282"/>
                <a:gd name="T72" fmla="*/ 2147483647 w 190"/>
                <a:gd name="T73" fmla="*/ 2147483647 h 282"/>
                <a:gd name="T74" fmla="*/ 2147483647 w 190"/>
                <a:gd name="T75" fmla="*/ 2147483647 h 282"/>
                <a:gd name="T76" fmla="*/ 2147483647 w 190"/>
                <a:gd name="T77" fmla="*/ 2147483647 h 282"/>
                <a:gd name="T78" fmla="*/ 2147483647 w 190"/>
                <a:gd name="T79" fmla="*/ 2147483647 h 282"/>
                <a:gd name="T80" fmla="*/ 2147483647 w 190"/>
                <a:gd name="T81" fmla="*/ 2147483647 h 282"/>
                <a:gd name="T82" fmla="*/ 2147483647 w 190"/>
                <a:gd name="T83" fmla="*/ 2147483647 h 282"/>
                <a:gd name="T84" fmla="*/ 2147483647 w 190"/>
                <a:gd name="T85" fmla="*/ 2147483647 h 282"/>
                <a:gd name="T86" fmla="*/ 2147483647 w 190"/>
                <a:gd name="T87" fmla="*/ 2147483647 h 282"/>
                <a:gd name="T88" fmla="*/ 2147483647 w 190"/>
                <a:gd name="T89" fmla="*/ 2147483647 h 282"/>
                <a:gd name="T90" fmla="*/ 2147483647 w 190"/>
                <a:gd name="T91" fmla="*/ 2147483647 h 282"/>
                <a:gd name="T92" fmla="*/ 2147483647 w 190"/>
                <a:gd name="T93" fmla="*/ 2147483647 h 2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0"/>
                <a:gd name="T142" fmla="*/ 0 h 282"/>
                <a:gd name="T143" fmla="*/ 190 w 190"/>
                <a:gd name="T144" fmla="*/ 282 h 28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0" h="282">
                  <a:moveTo>
                    <a:pt x="158" y="282"/>
                  </a:moveTo>
                  <a:lnTo>
                    <a:pt x="164" y="278"/>
                  </a:lnTo>
                  <a:lnTo>
                    <a:pt x="168" y="272"/>
                  </a:lnTo>
                  <a:lnTo>
                    <a:pt x="172" y="266"/>
                  </a:lnTo>
                  <a:lnTo>
                    <a:pt x="176" y="262"/>
                  </a:lnTo>
                  <a:lnTo>
                    <a:pt x="180" y="256"/>
                  </a:lnTo>
                  <a:lnTo>
                    <a:pt x="182" y="250"/>
                  </a:lnTo>
                  <a:lnTo>
                    <a:pt x="184" y="244"/>
                  </a:lnTo>
                  <a:lnTo>
                    <a:pt x="186" y="238"/>
                  </a:lnTo>
                  <a:lnTo>
                    <a:pt x="188" y="232"/>
                  </a:lnTo>
                  <a:lnTo>
                    <a:pt x="190" y="224"/>
                  </a:lnTo>
                  <a:lnTo>
                    <a:pt x="190" y="218"/>
                  </a:lnTo>
                  <a:lnTo>
                    <a:pt x="190" y="212"/>
                  </a:lnTo>
                  <a:lnTo>
                    <a:pt x="190" y="206"/>
                  </a:lnTo>
                  <a:lnTo>
                    <a:pt x="190" y="198"/>
                  </a:lnTo>
                  <a:lnTo>
                    <a:pt x="190" y="192"/>
                  </a:lnTo>
                  <a:lnTo>
                    <a:pt x="188" y="186"/>
                  </a:lnTo>
                  <a:lnTo>
                    <a:pt x="188" y="178"/>
                  </a:lnTo>
                  <a:lnTo>
                    <a:pt x="186" y="172"/>
                  </a:lnTo>
                  <a:lnTo>
                    <a:pt x="184" y="166"/>
                  </a:lnTo>
                  <a:lnTo>
                    <a:pt x="184" y="158"/>
                  </a:lnTo>
                  <a:lnTo>
                    <a:pt x="182" y="152"/>
                  </a:lnTo>
                  <a:lnTo>
                    <a:pt x="180" y="146"/>
                  </a:lnTo>
                  <a:lnTo>
                    <a:pt x="176" y="140"/>
                  </a:lnTo>
                  <a:lnTo>
                    <a:pt x="174" y="132"/>
                  </a:lnTo>
                  <a:lnTo>
                    <a:pt x="172" y="126"/>
                  </a:lnTo>
                  <a:lnTo>
                    <a:pt x="168" y="120"/>
                  </a:lnTo>
                  <a:lnTo>
                    <a:pt x="166" y="114"/>
                  </a:lnTo>
                  <a:lnTo>
                    <a:pt x="164" y="108"/>
                  </a:lnTo>
                  <a:lnTo>
                    <a:pt x="160" y="102"/>
                  </a:lnTo>
                  <a:lnTo>
                    <a:pt x="158" y="98"/>
                  </a:lnTo>
                  <a:lnTo>
                    <a:pt x="154" y="92"/>
                  </a:lnTo>
                  <a:lnTo>
                    <a:pt x="152" y="86"/>
                  </a:lnTo>
                  <a:lnTo>
                    <a:pt x="144" y="78"/>
                  </a:lnTo>
                  <a:lnTo>
                    <a:pt x="138" y="70"/>
                  </a:lnTo>
                  <a:lnTo>
                    <a:pt x="132" y="62"/>
                  </a:lnTo>
                  <a:lnTo>
                    <a:pt x="124" y="54"/>
                  </a:lnTo>
                  <a:lnTo>
                    <a:pt x="118" y="48"/>
                  </a:lnTo>
                  <a:lnTo>
                    <a:pt x="110" y="40"/>
                  </a:lnTo>
                  <a:lnTo>
                    <a:pt x="104" y="34"/>
                  </a:lnTo>
                  <a:lnTo>
                    <a:pt x="96" y="28"/>
                  </a:lnTo>
                  <a:lnTo>
                    <a:pt x="88" y="22"/>
                  </a:lnTo>
                  <a:lnTo>
                    <a:pt x="80" y="16"/>
                  </a:lnTo>
                  <a:lnTo>
                    <a:pt x="72" y="12"/>
                  </a:lnTo>
                  <a:lnTo>
                    <a:pt x="64" y="8"/>
                  </a:lnTo>
                  <a:lnTo>
                    <a:pt x="56" y="4"/>
                  </a:lnTo>
                  <a:lnTo>
                    <a:pt x="52" y="2"/>
                  </a:lnTo>
                  <a:lnTo>
                    <a:pt x="48" y="2"/>
                  </a:lnTo>
                  <a:lnTo>
                    <a:pt x="44" y="0"/>
                  </a:lnTo>
                  <a:lnTo>
                    <a:pt x="40" y="0"/>
                  </a:lnTo>
                  <a:lnTo>
                    <a:pt x="36" y="0"/>
                  </a:lnTo>
                  <a:lnTo>
                    <a:pt x="34" y="0"/>
                  </a:lnTo>
                  <a:lnTo>
                    <a:pt x="30" y="0"/>
                  </a:lnTo>
                  <a:lnTo>
                    <a:pt x="26" y="2"/>
                  </a:lnTo>
                  <a:lnTo>
                    <a:pt x="24" y="2"/>
                  </a:lnTo>
                  <a:lnTo>
                    <a:pt x="20" y="4"/>
                  </a:lnTo>
                  <a:lnTo>
                    <a:pt x="18" y="6"/>
                  </a:lnTo>
                  <a:lnTo>
                    <a:pt x="16" y="8"/>
                  </a:lnTo>
                  <a:lnTo>
                    <a:pt x="14" y="10"/>
                  </a:lnTo>
                  <a:lnTo>
                    <a:pt x="12" y="12"/>
                  </a:lnTo>
                  <a:lnTo>
                    <a:pt x="10" y="14"/>
                  </a:lnTo>
                  <a:lnTo>
                    <a:pt x="8" y="16"/>
                  </a:lnTo>
                  <a:lnTo>
                    <a:pt x="8" y="20"/>
                  </a:lnTo>
                  <a:lnTo>
                    <a:pt x="6" y="22"/>
                  </a:lnTo>
                  <a:lnTo>
                    <a:pt x="6" y="24"/>
                  </a:lnTo>
                  <a:lnTo>
                    <a:pt x="4" y="28"/>
                  </a:lnTo>
                  <a:lnTo>
                    <a:pt x="4" y="30"/>
                  </a:lnTo>
                  <a:lnTo>
                    <a:pt x="2" y="34"/>
                  </a:lnTo>
                  <a:lnTo>
                    <a:pt x="2" y="36"/>
                  </a:lnTo>
                  <a:lnTo>
                    <a:pt x="2" y="40"/>
                  </a:lnTo>
                  <a:lnTo>
                    <a:pt x="2" y="42"/>
                  </a:lnTo>
                  <a:lnTo>
                    <a:pt x="2" y="46"/>
                  </a:lnTo>
                  <a:lnTo>
                    <a:pt x="0" y="48"/>
                  </a:lnTo>
                  <a:lnTo>
                    <a:pt x="0" y="52"/>
                  </a:lnTo>
                  <a:lnTo>
                    <a:pt x="0" y="54"/>
                  </a:lnTo>
                  <a:lnTo>
                    <a:pt x="0" y="58"/>
                  </a:lnTo>
                  <a:lnTo>
                    <a:pt x="0" y="60"/>
                  </a:lnTo>
                  <a:lnTo>
                    <a:pt x="0" y="64"/>
                  </a:lnTo>
                  <a:lnTo>
                    <a:pt x="0" y="68"/>
                  </a:lnTo>
                  <a:lnTo>
                    <a:pt x="0" y="72"/>
                  </a:lnTo>
                  <a:lnTo>
                    <a:pt x="0" y="78"/>
                  </a:lnTo>
                  <a:lnTo>
                    <a:pt x="0" y="82"/>
                  </a:lnTo>
                  <a:lnTo>
                    <a:pt x="0" y="86"/>
                  </a:lnTo>
                  <a:lnTo>
                    <a:pt x="0" y="92"/>
                  </a:lnTo>
                  <a:lnTo>
                    <a:pt x="2" y="96"/>
                  </a:lnTo>
                  <a:lnTo>
                    <a:pt x="2" y="102"/>
                  </a:lnTo>
                  <a:lnTo>
                    <a:pt x="2" y="106"/>
                  </a:lnTo>
                  <a:lnTo>
                    <a:pt x="2" y="112"/>
                  </a:lnTo>
                  <a:lnTo>
                    <a:pt x="2" y="116"/>
                  </a:lnTo>
                  <a:lnTo>
                    <a:pt x="4" y="120"/>
                  </a:lnTo>
                  <a:lnTo>
                    <a:pt x="4" y="126"/>
                  </a:lnTo>
                  <a:lnTo>
                    <a:pt x="4" y="130"/>
                  </a:lnTo>
                  <a:lnTo>
                    <a:pt x="6" y="136"/>
                  </a:lnTo>
                  <a:lnTo>
                    <a:pt x="6" y="140"/>
                  </a:lnTo>
                  <a:lnTo>
                    <a:pt x="6" y="146"/>
                  </a:lnTo>
                  <a:lnTo>
                    <a:pt x="8" y="150"/>
                  </a:lnTo>
                  <a:lnTo>
                    <a:pt x="8" y="156"/>
                  </a:lnTo>
                  <a:lnTo>
                    <a:pt x="8" y="160"/>
                  </a:lnTo>
                  <a:lnTo>
                    <a:pt x="10" y="164"/>
                  </a:lnTo>
                  <a:lnTo>
                    <a:pt x="10" y="170"/>
                  </a:lnTo>
                  <a:lnTo>
                    <a:pt x="12" y="174"/>
                  </a:lnTo>
                  <a:lnTo>
                    <a:pt x="12" y="180"/>
                  </a:lnTo>
                  <a:lnTo>
                    <a:pt x="14" y="184"/>
                  </a:lnTo>
                  <a:lnTo>
                    <a:pt x="14" y="188"/>
                  </a:lnTo>
                  <a:lnTo>
                    <a:pt x="14" y="194"/>
                  </a:lnTo>
                  <a:lnTo>
                    <a:pt x="16" y="198"/>
                  </a:lnTo>
                  <a:lnTo>
                    <a:pt x="16" y="202"/>
                  </a:lnTo>
                  <a:lnTo>
                    <a:pt x="18" y="208"/>
                  </a:lnTo>
                  <a:lnTo>
                    <a:pt x="18" y="212"/>
                  </a:lnTo>
                  <a:lnTo>
                    <a:pt x="22" y="224"/>
                  </a:lnTo>
                  <a:lnTo>
                    <a:pt x="30" y="222"/>
                  </a:lnTo>
                  <a:lnTo>
                    <a:pt x="36" y="222"/>
                  </a:lnTo>
                  <a:lnTo>
                    <a:pt x="44" y="220"/>
                  </a:lnTo>
                  <a:lnTo>
                    <a:pt x="50" y="220"/>
                  </a:lnTo>
                  <a:lnTo>
                    <a:pt x="56" y="220"/>
                  </a:lnTo>
                  <a:lnTo>
                    <a:pt x="62" y="220"/>
                  </a:lnTo>
                  <a:lnTo>
                    <a:pt x="68" y="222"/>
                  </a:lnTo>
                  <a:lnTo>
                    <a:pt x="74" y="222"/>
                  </a:lnTo>
                  <a:lnTo>
                    <a:pt x="80" y="224"/>
                  </a:lnTo>
                  <a:lnTo>
                    <a:pt x="86" y="226"/>
                  </a:lnTo>
                  <a:lnTo>
                    <a:pt x="92" y="228"/>
                  </a:lnTo>
                  <a:lnTo>
                    <a:pt x="96" y="230"/>
                  </a:lnTo>
                  <a:lnTo>
                    <a:pt x="102" y="232"/>
                  </a:lnTo>
                  <a:lnTo>
                    <a:pt x="106" y="234"/>
                  </a:lnTo>
                  <a:lnTo>
                    <a:pt x="110" y="236"/>
                  </a:lnTo>
                  <a:lnTo>
                    <a:pt x="116" y="240"/>
                  </a:lnTo>
                  <a:lnTo>
                    <a:pt x="120" y="242"/>
                  </a:lnTo>
                  <a:lnTo>
                    <a:pt x="124" y="244"/>
                  </a:lnTo>
                  <a:lnTo>
                    <a:pt x="128" y="248"/>
                  </a:lnTo>
                  <a:lnTo>
                    <a:pt x="132" y="250"/>
                  </a:lnTo>
                  <a:lnTo>
                    <a:pt x="134" y="254"/>
                  </a:lnTo>
                  <a:lnTo>
                    <a:pt x="138" y="256"/>
                  </a:lnTo>
                  <a:lnTo>
                    <a:pt x="140" y="260"/>
                  </a:lnTo>
                  <a:lnTo>
                    <a:pt x="144" y="262"/>
                  </a:lnTo>
                  <a:lnTo>
                    <a:pt x="146" y="266"/>
                  </a:lnTo>
                  <a:lnTo>
                    <a:pt x="148" y="268"/>
                  </a:lnTo>
                  <a:lnTo>
                    <a:pt x="150" y="270"/>
                  </a:lnTo>
                  <a:lnTo>
                    <a:pt x="152" y="274"/>
                  </a:lnTo>
                  <a:lnTo>
                    <a:pt x="154" y="276"/>
                  </a:lnTo>
                  <a:lnTo>
                    <a:pt x="156" y="278"/>
                  </a:lnTo>
                  <a:lnTo>
                    <a:pt x="156" y="280"/>
                  </a:lnTo>
                  <a:lnTo>
                    <a:pt x="158" y="282"/>
                  </a:lnTo>
                  <a:close/>
                </a:path>
              </a:pathLst>
            </a:custGeom>
            <a:solidFill>
              <a:srgbClr val="F7BD00"/>
            </a:solidFill>
            <a:ln w="9525">
              <a:noFill/>
              <a:round/>
              <a:headEnd/>
              <a:tailEnd/>
            </a:ln>
          </p:spPr>
          <p:txBody>
            <a:bodyPr/>
            <a:lstStyle/>
            <a:p>
              <a:endParaRPr lang="en-US"/>
            </a:p>
          </p:txBody>
        </p:sp>
        <p:sp>
          <p:nvSpPr>
            <p:cNvPr id="12" name="AutoShape 197"/>
            <p:cNvSpPr>
              <a:spLocks/>
            </p:cNvSpPr>
            <p:nvPr/>
          </p:nvSpPr>
          <p:spPr bwMode="auto">
            <a:xfrm>
              <a:off x="1208579" y="2160683"/>
              <a:ext cx="238283" cy="346536"/>
            </a:xfrm>
            <a:custGeom>
              <a:avLst/>
              <a:gdLst>
                <a:gd name="T0" fmla="*/ 2147483647 w 170"/>
                <a:gd name="T1" fmla="*/ 2147483647 h 260"/>
                <a:gd name="T2" fmla="*/ 2147483647 w 170"/>
                <a:gd name="T3" fmla="*/ 2147483647 h 260"/>
                <a:gd name="T4" fmla="*/ 2147483647 w 170"/>
                <a:gd name="T5" fmla="*/ 2147483647 h 260"/>
                <a:gd name="T6" fmla="*/ 2147483647 w 170"/>
                <a:gd name="T7" fmla="*/ 2147483647 h 260"/>
                <a:gd name="T8" fmla="*/ 2147483647 w 170"/>
                <a:gd name="T9" fmla="*/ 2147483647 h 260"/>
                <a:gd name="T10" fmla="*/ 2147483647 w 170"/>
                <a:gd name="T11" fmla="*/ 2147483647 h 260"/>
                <a:gd name="T12" fmla="*/ 2147483647 w 170"/>
                <a:gd name="T13" fmla="*/ 2147483647 h 260"/>
                <a:gd name="T14" fmla="*/ 2147483647 w 170"/>
                <a:gd name="T15" fmla="*/ 2147483647 h 260"/>
                <a:gd name="T16" fmla="*/ 2147483647 w 170"/>
                <a:gd name="T17" fmla="*/ 2147483647 h 260"/>
                <a:gd name="T18" fmla="*/ 2147483647 w 170"/>
                <a:gd name="T19" fmla="*/ 2147483647 h 260"/>
                <a:gd name="T20" fmla="*/ 2147483647 w 170"/>
                <a:gd name="T21" fmla="*/ 2147483647 h 260"/>
                <a:gd name="T22" fmla="*/ 2147483647 w 170"/>
                <a:gd name="T23" fmla="*/ 2147483647 h 260"/>
                <a:gd name="T24" fmla="*/ 2147483647 w 170"/>
                <a:gd name="T25" fmla="*/ 2147483647 h 260"/>
                <a:gd name="T26" fmla="*/ 2147483647 w 170"/>
                <a:gd name="T27" fmla="*/ 2147483647 h 260"/>
                <a:gd name="T28" fmla="*/ 2147483647 w 170"/>
                <a:gd name="T29" fmla="*/ 2147483647 h 260"/>
                <a:gd name="T30" fmla="*/ 2147483647 w 170"/>
                <a:gd name="T31" fmla="*/ 2147483647 h 260"/>
                <a:gd name="T32" fmla="*/ 2147483647 w 170"/>
                <a:gd name="T33" fmla="*/ 2147483647 h 260"/>
                <a:gd name="T34" fmla="*/ 2147483647 w 170"/>
                <a:gd name="T35" fmla="*/ 2147483647 h 260"/>
                <a:gd name="T36" fmla="*/ 2147483647 w 170"/>
                <a:gd name="T37" fmla="*/ 2147483647 h 260"/>
                <a:gd name="T38" fmla="*/ 2147483647 w 170"/>
                <a:gd name="T39" fmla="*/ 2147483647 h 260"/>
                <a:gd name="T40" fmla="*/ 2147483647 w 170"/>
                <a:gd name="T41" fmla="*/ 2147483647 h 260"/>
                <a:gd name="T42" fmla="*/ 2147483647 w 170"/>
                <a:gd name="T43" fmla="*/ 2147483647 h 260"/>
                <a:gd name="T44" fmla="*/ 2147483647 w 170"/>
                <a:gd name="T45" fmla="*/ 2147483647 h 260"/>
                <a:gd name="T46" fmla="*/ 2147483647 w 170"/>
                <a:gd name="T47" fmla="*/ 2147483647 h 260"/>
                <a:gd name="T48" fmla="*/ 0 w 170"/>
                <a:gd name="T49" fmla="*/ 2147483647 h 260"/>
                <a:gd name="T50" fmla="*/ 0 w 170"/>
                <a:gd name="T51" fmla="*/ 2147483647 h 260"/>
                <a:gd name="T52" fmla="*/ 0 w 170"/>
                <a:gd name="T53" fmla="*/ 2147483647 h 260"/>
                <a:gd name="T54" fmla="*/ 0 w 170"/>
                <a:gd name="T55" fmla="*/ 2147483647 h 260"/>
                <a:gd name="T56" fmla="*/ 0 w 170"/>
                <a:gd name="T57" fmla="*/ 2147483647 h 260"/>
                <a:gd name="T58" fmla="*/ 2147483647 w 170"/>
                <a:gd name="T59" fmla="*/ 2147483647 h 260"/>
                <a:gd name="T60" fmla="*/ 2147483647 w 170"/>
                <a:gd name="T61" fmla="*/ 2147483647 h 260"/>
                <a:gd name="T62" fmla="*/ 2147483647 w 170"/>
                <a:gd name="T63" fmla="*/ 2147483647 h 260"/>
                <a:gd name="T64" fmla="*/ 2147483647 w 170"/>
                <a:gd name="T65" fmla="*/ 2147483647 h 260"/>
                <a:gd name="T66" fmla="*/ 2147483647 w 170"/>
                <a:gd name="T67" fmla="*/ 2147483647 h 260"/>
                <a:gd name="T68" fmla="*/ 2147483647 w 170"/>
                <a:gd name="T69" fmla="*/ 2147483647 h 260"/>
                <a:gd name="T70" fmla="*/ 2147483647 w 170"/>
                <a:gd name="T71" fmla="*/ 2147483647 h 260"/>
                <a:gd name="T72" fmla="*/ 2147483647 w 170"/>
                <a:gd name="T73" fmla="*/ 2147483647 h 260"/>
                <a:gd name="T74" fmla="*/ 2147483647 w 170"/>
                <a:gd name="T75" fmla="*/ 2147483647 h 260"/>
                <a:gd name="T76" fmla="*/ 2147483647 w 170"/>
                <a:gd name="T77" fmla="*/ 2147483647 h 260"/>
                <a:gd name="T78" fmla="*/ 2147483647 w 170"/>
                <a:gd name="T79" fmla="*/ 2147483647 h 260"/>
                <a:gd name="T80" fmla="*/ 2147483647 w 170"/>
                <a:gd name="T81" fmla="*/ 2147483647 h 260"/>
                <a:gd name="T82" fmla="*/ 2147483647 w 170"/>
                <a:gd name="T83" fmla="*/ 2147483647 h 260"/>
                <a:gd name="T84" fmla="*/ 2147483647 w 170"/>
                <a:gd name="T85" fmla="*/ 2147483647 h 260"/>
                <a:gd name="T86" fmla="*/ 2147483647 w 170"/>
                <a:gd name="T87" fmla="*/ 2147483647 h 260"/>
                <a:gd name="T88" fmla="*/ 2147483647 w 170"/>
                <a:gd name="T89" fmla="*/ 2147483647 h 260"/>
                <a:gd name="T90" fmla="*/ 2147483647 w 170"/>
                <a:gd name="T91" fmla="*/ 2147483647 h 260"/>
                <a:gd name="T92" fmla="*/ 2147483647 w 170"/>
                <a:gd name="T93" fmla="*/ 2147483647 h 260"/>
                <a:gd name="T94" fmla="*/ 2147483647 w 170"/>
                <a:gd name="T95" fmla="*/ 2147483647 h 2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70"/>
                <a:gd name="T145" fmla="*/ 0 h 260"/>
                <a:gd name="T146" fmla="*/ 170 w 170"/>
                <a:gd name="T147" fmla="*/ 260 h 2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70" h="260">
                  <a:moveTo>
                    <a:pt x="140" y="260"/>
                  </a:moveTo>
                  <a:lnTo>
                    <a:pt x="142" y="260"/>
                  </a:lnTo>
                  <a:lnTo>
                    <a:pt x="144" y="260"/>
                  </a:lnTo>
                  <a:lnTo>
                    <a:pt x="146" y="258"/>
                  </a:lnTo>
                  <a:lnTo>
                    <a:pt x="148" y="258"/>
                  </a:lnTo>
                  <a:lnTo>
                    <a:pt x="150" y="258"/>
                  </a:lnTo>
                  <a:lnTo>
                    <a:pt x="150" y="256"/>
                  </a:lnTo>
                  <a:lnTo>
                    <a:pt x="152" y="256"/>
                  </a:lnTo>
                  <a:lnTo>
                    <a:pt x="154" y="254"/>
                  </a:lnTo>
                  <a:lnTo>
                    <a:pt x="156" y="252"/>
                  </a:lnTo>
                  <a:lnTo>
                    <a:pt x="158" y="250"/>
                  </a:lnTo>
                  <a:lnTo>
                    <a:pt x="158" y="248"/>
                  </a:lnTo>
                  <a:lnTo>
                    <a:pt x="160" y="246"/>
                  </a:lnTo>
                  <a:lnTo>
                    <a:pt x="164" y="238"/>
                  </a:lnTo>
                  <a:lnTo>
                    <a:pt x="166" y="230"/>
                  </a:lnTo>
                  <a:lnTo>
                    <a:pt x="168" y="222"/>
                  </a:lnTo>
                  <a:lnTo>
                    <a:pt x="170" y="214"/>
                  </a:lnTo>
                  <a:lnTo>
                    <a:pt x="170" y="206"/>
                  </a:lnTo>
                  <a:lnTo>
                    <a:pt x="170" y="196"/>
                  </a:lnTo>
                  <a:lnTo>
                    <a:pt x="170" y="188"/>
                  </a:lnTo>
                  <a:lnTo>
                    <a:pt x="170" y="178"/>
                  </a:lnTo>
                  <a:lnTo>
                    <a:pt x="168" y="170"/>
                  </a:lnTo>
                  <a:lnTo>
                    <a:pt x="166" y="160"/>
                  </a:lnTo>
                  <a:lnTo>
                    <a:pt x="164" y="152"/>
                  </a:lnTo>
                  <a:lnTo>
                    <a:pt x="160" y="144"/>
                  </a:lnTo>
                  <a:lnTo>
                    <a:pt x="158" y="134"/>
                  </a:lnTo>
                  <a:lnTo>
                    <a:pt x="154" y="126"/>
                  </a:lnTo>
                  <a:lnTo>
                    <a:pt x="150" y="116"/>
                  </a:lnTo>
                  <a:lnTo>
                    <a:pt x="146" y="108"/>
                  </a:lnTo>
                  <a:lnTo>
                    <a:pt x="142" y="100"/>
                  </a:lnTo>
                  <a:lnTo>
                    <a:pt x="136" y="92"/>
                  </a:lnTo>
                  <a:lnTo>
                    <a:pt x="132" y="82"/>
                  </a:lnTo>
                  <a:lnTo>
                    <a:pt x="126" y="74"/>
                  </a:lnTo>
                  <a:lnTo>
                    <a:pt x="120" y="68"/>
                  </a:lnTo>
                  <a:lnTo>
                    <a:pt x="114" y="60"/>
                  </a:lnTo>
                  <a:lnTo>
                    <a:pt x="108" y="52"/>
                  </a:lnTo>
                  <a:lnTo>
                    <a:pt x="102" y="46"/>
                  </a:lnTo>
                  <a:lnTo>
                    <a:pt x="96" y="40"/>
                  </a:lnTo>
                  <a:lnTo>
                    <a:pt x="88" y="32"/>
                  </a:lnTo>
                  <a:lnTo>
                    <a:pt x="82" y="28"/>
                  </a:lnTo>
                  <a:lnTo>
                    <a:pt x="76" y="22"/>
                  </a:lnTo>
                  <a:lnTo>
                    <a:pt x="70" y="16"/>
                  </a:lnTo>
                  <a:lnTo>
                    <a:pt x="62" y="12"/>
                  </a:lnTo>
                  <a:lnTo>
                    <a:pt x="56" y="8"/>
                  </a:lnTo>
                  <a:lnTo>
                    <a:pt x="48" y="4"/>
                  </a:lnTo>
                  <a:lnTo>
                    <a:pt x="44" y="4"/>
                  </a:lnTo>
                  <a:lnTo>
                    <a:pt x="42" y="2"/>
                  </a:lnTo>
                  <a:lnTo>
                    <a:pt x="38" y="2"/>
                  </a:lnTo>
                  <a:lnTo>
                    <a:pt x="34" y="2"/>
                  </a:lnTo>
                  <a:lnTo>
                    <a:pt x="32" y="0"/>
                  </a:lnTo>
                  <a:lnTo>
                    <a:pt x="28" y="2"/>
                  </a:lnTo>
                  <a:lnTo>
                    <a:pt x="26" y="2"/>
                  </a:lnTo>
                  <a:lnTo>
                    <a:pt x="22" y="2"/>
                  </a:lnTo>
                  <a:lnTo>
                    <a:pt x="20" y="4"/>
                  </a:lnTo>
                  <a:lnTo>
                    <a:pt x="18" y="4"/>
                  </a:lnTo>
                  <a:lnTo>
                    <a:pt x="16" y="6"/>
                  </a:lnTo>
                  <a:lnTo>
                    <a:pt x="14" y="8"/>
                  </a:lnTo>
                  <a:lnTo>
                    <a:pt x="12" y="10"/>
                  </a:lnTo>
                  <a:lnTo>
                    <a:pt x="10" y="12"/>
                  </a:lnTo>
                  <a:lnTo>
                    <a:pt x="8" y="14"/>
                  </a:lnTo>
                  <a:lnTo>
                    <a:pt x="8" y="16"/>
                  </a:lnTo>
                  <a:lnTo>
                    <a:pt x="6" y="20"/>
                  </a:lnTo>
                  <a:lnTo>
                    <a:pt x="4" y="22"/>
                  </a:lnTo>
                  <a:lnTo>
                    <a:pt x="4" y="24"/>
                  </a:lnTo>
                  <a:lnTo>
                    <a:pt x="4" y="26"/>
                  </a:lnTo>
                  <a:lnTo>
                    <a:pt x="2" y="30"/>
                  </a:lnTo>
                  <a:lnTo>
                    <a:pt x="2" y="32"/>
                  </a:lnTo>
                  <a:lnTo>
                    <a:pt x="2" y="36"/>
                  </a:lnTo>
                  <a:lnTo>
                    <a:pt x="2" y="38"/>
                  </a:lnTo>
                  <a:lnTo>
                    <a:pt x="0" y="40"/>
                  </a:lnTo>
                  <a:lnTo>
                    <a:pt x="0" y="44"/>
                  </a:lnTo>
                  <a:lnTo>
                    <a:pt x="0" y="46"/>
                  </a:lnTo>
                  <a:lnTo>
                    <a:pt x="0" y="50"/>
                  </a:lnTo>
                  <a:lnTo>
                    <a:pt x="0" y="52"/>
                  </a:lnTo>
                  <a:lnTo>
                    <a:pt x="0" y="56"/>
                  </a:lnTo>
                  <a:lnTo>
                    <a:pt x="0" y="58"/>
                  </a:lnTo>
                  <a:lnTo>
                    <a:pt x="0" y="60"/>
                  </a:lnTo>
                  <a:lnTo>
                    <a:pt x="0" y="66"/>
                  </a:lnTo>
                  <a:lnTo>
                    <a:pt x="0" y="70"/>
                  </a:lnTo>
                  <a:lnTo>
                    <a:pt x="0" y="74"/>
                  </a:lnTo>
                  <a:lnTo>
                    <a:pt x="0" y="78"/>
                  </a:lnTo>
                  <a:lnTo>
                    <a:pt x="0" y="82"/>
                  </a:lnTo>
                  <a:lnTo>
                    <a:pt x="0" y="88"/>
                  </a:lnTo>
                  <a:lnTo>
                    <a:pt x="0" y="92"/>
                  </a:lnTo>
                  <a:lnTo>
                    <a:pt x="2" y="96"/>
                  </a:lnTo>
                  <a:lnTo>
                    <a:pt x="2" y="100"/>
                  </a:lnTo>
                  <a:lnTo>
                    <a:pt x="2" y="106"/>
                  </a:lnTo>
                  <a:lnTo>
                    <a:pt x="2" y="110"/>
                  </a:lnTo>
                  <a:lnTo>
                    <a:pt x="2" y="114"/>
                  </a:lnTo>
                  <a:lnTo>
                    <a:pt x="4" y="118"/>
                  </a:lnTo>
                  <a:lnTo>
                    <a:pt x="4" y="124"/>
                  </a:lnTo>
                  <a:lnTo>
                    <a:pt x="4" y="128"/>
                  </a:lnTo>
                  <a:lnTo>
                    <a:pt x="4" y="132"/>
                  </a:lnTo>
                  <a:lnTo>
                    <a:pt x="6" y="138"/>
                  </a:lnTo>
                  <a:lnTo>
                    <a:pt x="6" y="142"/>
                  </a:lnTo>
                  <a:lnTo>
                    <a:pt x="6" y="146"/>
                  </a:lnTo>
                  <a:lnTo>
                    <a:pt x="8" y="152"/>
                  </a:lnTo>
                  <a:lnTo>
                    <a:pt x="8" y="156"/>
                  </a:lnTo>
                  <a:lnTo>
                    <a:pt x="8" y="160"/>
                  </a:lnTo>
                  <a:lnTo>
                    <a:pt x="10" y="164"/>
                  </a:lnTo>
                  <a:lnTo>
                    <a:pt x="10" y="170"/>
                  </a:lnTo>
                  <a:lnTo>
                    <a:pt x="12" y="174"/>
                  </a:lnTo>
                  <a:lnTo>
                    <a:pt x="12" y="178"/>
                  </a:lnTo>
                  <a:lnTo>
                    <a:pt x="12" y="182"/>
                  </a:lnTo>
                  <a:lnTo>
                    <a:pt x="14" y="186"/>
                  </a:lnTo>
                  <a:lnTo>
                    <a:pt x="14" y="192"/>
                  </a:lnTo>
                  <a:lnTo>
                    <a:pt x="16" y="196"/>
                  </a:lnTo>
                  <a:lnTo>
                    <a:pt x="16" y="200"/>
                  </a:lnTo>
                  <a:lnTo>
                    <a:pt x="18" y="208"/>
                  </a:lnTo>
                  <a:lnTo>
                    <a:pt x="26" y="208"/>
                  </a:lnTo>
                  <a:lnTo>
                    <a:pt x="32" y="206"/>
                  </a:lnTo>
                  <a:lnTo>
                    <a:pt x="38" y="206"/>
                  </a:lnTo>
                  <a:lnTo>
                    <a:pt x="42" y="206"/>
                  </a:lnTo>
                  <a:lnTo>
                    <a:pt x="48" y="206"/>
                  </a:lnTo>
                  <a:lnTo>
                    <a:pt x="54" y="206"/>
                  </a:lnTo>
                  <a:lnTo>
                    <a:pt x="60" y="206"/>
                  </a:lnTo>
                  <a:lnTo>
                    <a:pt x="64" y="208"/>
                  </a:lnTo>
                  <a:lnTo>
                    <a:pt x="70" y="208"/>
                  </a:lnTo>
                  <a:lnTo>
                    <a:pt x="76" y="210"/>
                  </a:lnTo>
                  <a:lnTo>
                    <a:pt x="80" y="212"/>
                  </a:lnTo>
                  <a:lnTo>
                    <a:pt x="84" y="212"/>
                  </a:lnTo>
                  <a:lnTo>
                    <a:pt x="90" y="214"/>
                  </a:lnTo>
                  <a:lnTo>
                    <a:pt x="94" y="216"/>
                  </a:lnTo>
                  <a:lnTo>
                    <a:pt x="98" y="218"/>
                  </a:lnTo>
                  <a:lnTo>
                    <a:pt x="102" y="222"/>
                  </a:lnTo>
                  <a:lnTo>
                    <a:pt x="106" y="224"/>
                  </a:lnTo>
                  <a:lnTo>
                    <a:pt x="110" y="226"/>
                  </a:lnTo>
                  <a:lnTo>
                    <a:pt x="112" y="228"/>
                  </a:lnTo>
                  <a:lnTo>
                    <a:pt x="116" y="232"/>
                  </a:lnTo>
                  <a:lnTo>
                    <a:pt x="120" y="234"/>
                  </a:lnTo>
                  <a:lnTo>
                    <a:pt x="122" y="236"/>
                  </a:lnTo>
                  <a:lnTo>
                    <a:pt x="126" y="240"/>
                  </a:lnTo>
                  <a:lnTo>
                    <a:pt x="128" y="242"/>
                  </a:lnTo>
                  <a:lnTo>
                    <a:pt x="130" y="244"/>
                  </a:lnTo>
                  <a:lnTo>
                    <a:pt x="132" y="246"/>
                  </a:lnTo>
                  <a:lnTo>
                    <a:pt x="134" y="250"/>
                  </a:lnTo>
                  <a:lnTo>
                    <a:pt x="136" y="252"/>
                  </a:lnTo>
                  <a:lnTo>
                    <a:pt x="138" y="254"/>
                  </a:lnTo>
                  <a:lnTo>
                    <a:pt x="138" y="256"/>
                  </a:lnTo>
                  <a:lnTo>
                    <a:pt x="140" y="258"/>
                  </a:lnTo>
                  <a:lnTo>
                    <a:pt x="140" y="260"/>
                  </a:lnTo>
                  <a:close/>
                </a:path>
              </a:pathLst>
            </a:custGeom>
            <a:solidFill>
              <a:srgbClr val="E77817"/>
            </a:solidFill>
            <a:ln w="9525">
              <a:noFill/>
              <a:round/>
              <a:headEnd/>
              <a:tailEnd/>
            </a:ln>
          </p:spPr>
          <p:txBody>
            <a:bodyPr/>
            <a:lstStyle/>
            <a:p>
              <a:endParaRPr lang="en-US"/>
            </a:p>
          </p:txBody>
        </p:sp>
        <p:sp>
          <p:nvSpPr>
            <p:cNvPr id="13" name="AutoShape 198"/>
            <p:cNvSpPr>
              <a:spLocks/>
            </p:cNvSpPr>
            <p:nvPr/>
          </p:nvSpPr>
          <p:spPr bwMode="auto">
            <a:xfrm>
              <a:off x="1219792" y="2227443"/>
              <a:ext cx="221462" cy="271261"/>
            </a:xfrm>
            <a:custGeom>
              <a:avLst/>
              <a:gdLst>
                <a:gd name="T0" fmla="*/ 2147483647 w 158"/>
                <a:gd name="T1" fmla="*/ 2147483647 h 244"/>
                <a:gd name="T2" fmla="*/ 2147483647 w 158"/>
                <a:gd name="T3" fmla="*/ 2147483647 h 244"/>
                <a:gd name="T4" fmla="*/ 2147483647 w 158"/>
                <a:gd name="T5" fmla="*/ 2147483647 h 244"/>
                <a:gd name="T6" fmla="*/ 2147483647 w 158"/>
                <a:gd name="T7" fmla="*/ 2147483647 h 244"/>
                <a:gd name="T8" fmla="*/ 2147483647 w 158"/>
                <a:gd name="T9" fmla="*/ 2147483647 h 244"/>
                <a:gd name="T10" fmla="*/ 2147483647 w 158"/>
                <a:gd name="T11" fmla="*/ 2147483647 h 244"/>
                <a:gd name="T12" fmla="*/ 2147483647 w 158"/>
                <a:gd name="T13" fmla="*/ 2147483647 h 244"/>
                <a:gd name="T14" fmla="*/ 2147483647 w 158"/>
                <a:gd name="T15" fmla="*/ 2147483647 h 244"/>
                <a:gd name="T16" fmla="*/ 2147483647 w 158"/>
                <a:gd name="T17" fmla="*/ 2147483647 h 244"/>
                <a:gd name="T18" fmla="*/ 2147483647 w 158"/>
                <a:gd name="T19" fmla="*/ 2147483647 h 244"/>
                <a:gd name="T20" fmla="*/ 2147483647 w 158"/>
                <a:gd name="T21" fmla="*/ 2147483647 h 244"/>
                <a:gd name="T22" fmla="*/ 2147483647 w 158"/>
                <a:gd name="T23" fmla="*/ 2147483647 h 244"/>
                <a:gd name="T24" fmla="*/ 2147483647 w 158"/>
                <a:gd name="T25" fmla="*/ 2147483647 h 244"/>
                <a:gd name="T26" fmla="*/ 2147483647 w 158"/>
                <a:gd name="T27" fmla="*/ 2147483647 h 244"/>
                <a:gd name="T28" fmla="*/ 2147483647 w 158"/>
                <a:gd name="T29" fmla="*/ 2147483647 h 244"/>
                <a:gd name="T30" fmla="*/ 2147483647 w 158"/>
                <a:gd name="T31" fmla="*/ 2147483647 h 244"/>
                <a:gd name="T32" fmla="*/ 2147483647 w 158"/>
                <a:gd name="T33" fmla="*/ 2147483647 h 244"/>
                <a:gd name="T34" fmla="*/ 2147483647 w 158"/>
                <a:gd name="T35" fmla="*/ 0 h 244"/>
                <a:gd name="T36" fmla="*/ 2147483647 w 158"/>
                <a:gd name="T37" fmla="*/ 0 h 244"/>
                <a:gd name="T38" fmla="*/ 2147483647 w 158"/>
                <a:gd name="T39" fmla="*/ 2147483647 h 244"/>
                <a:gd name="T40" fmla="*/ 2147483647 w 158"/>
                <a:gd name="T41" fmla="*/ 2147483647 h 244"/>
                <a:gd name="T42" fmla="*/ 2147483647 w 158"/>
                <a:gd name="T43" fmla="*/ 2147483647 h 244"/>
                <a:gd name="T44" fmla="*/ 2147483647 w 158"/>
                <a:gd name="T45" fmla="*/ 2147483647 h 244"/>
                <a:gd name="T46" fmla="*/ 2147483647 w 158"/>
                <a:gd name="T47" fmla="*/ 2147483647 h 244"/>
                <a:gd name="T48" fmla="*/ 0 w 158"/>
                <a:gd name="T49" fmla="*/ 2147483647 h 244"/>
                <a:gd name="T50" fmla="*/ 0 w 158"/>
                <a:gd name="T51" fmla="*/ 2147483647 h 244"/>
                <a:gd name="T52" fmla="*/ 0 w 158"/>
                <a:gd name="T53" fmla="*/ 2147483647 h 244"/>
                <a:gd name="T54" fmla="*/ 0 w 158"/>
                <a:gd name="T55" fmla="*/ 2147483647 h 244"/>
                <a:gd name="T56" fmla="*/ 2147483647 w 158"/>
                <a:gd name="T57" fmla="*/ 2147483647 h 244"/>
                <a:gd name="T58" fmla="*/ 2147483647 w 158"/>
                <a:gd name="T59" fmla="*/ 2147483647 h 244"/>
                <a:gd name="T60" fmla="*/ 2147483647 w 158"/>
                <a:gd name="T61" fmla="*/ 2147483647 h 244"/>
                <a:gd name="T62" fmla="*/ 2147483647 w 158"/>
                <a:gd name="T63" fmla="*/ 2147483647 h 244"/>
                <a:gd name="T64" fmla="*/ 2147483647 w 158"/>
                <a:gd name="T65" fmla="*/ 2147483647 h 244"/>
                <a:gd name="T66" fmla="*/ 2147483647 w 158"/>
                <a:gd name="T67" fmla="*/ 2147483647 h 244"/>
                <a:gd name="T68" fmla="*/ 2147483647 w 158"/>
                <a:gd name="T69" fmla="*/ 2147483647 h 244"/>
                <a:gd name="T70" fmla="*/ 2147483647 w 158"/>
                <a:gd name="T71" fmla="*/ 2147483647 h 244"/>
                <a:gd name="T72" fmla="*/ 2147483647 w 158"/>
                <a:gd name="T73" fmla="*/ 2147483647 h 244"/>
                <a:gd name="T74" fmla="*/ 2147483647 w 158"/>
                <a:gd name="T75" fmla="*/ 2147483647 h 244"/>
                <a:gd name="T76" fmla="*/ 2147483647 w 158"/>
                <a:gd name="T77" fmla="*/ 2147483647 h 244"/>
                <a:gd name="T78" fmla="*/ 2147483647 w 158"/>
                <a:gd name="T79" fmla="*/ 2147483647 h 244"/>
                <a:gd name="T80" fmla="*/ 2147483647 w 158"/>
                <a:gd name="T81" fmla="*/ 2147483647 h 244"/>
                <a:gd name="T82" fmla="*/ 2147483647 w 158"/>
                <a:gd name="T83" fmla="*/ 2147483647 h 244"/>
                <a:gd name="T84" fmla="*/ 2147483647 w 158"/>
                <a:gd name="T85" fmla="*/ 2147483647 h 244"/>
                <a:gd name="T86" fmla="*/ 2147483647 w 158"/>
                <a:gd name="T87" fmla="*/ 2147483647 h 244"/>
                <a:gd name="T88" fmla="*/ 2147483647 w 158"/>
                <a:gd name="T89" fmla="*/ 2147483647 h 244"/>
                <a:gd name="T90" fmla="*/ 2147483647 w 158"/>
                <a:gd name="T91" fmla="*/ 2147483647 h 244"/>
                <a:gd name="T92" fmla="*/ 2147483647 w 158"/>
                <a:gd name="T93" fmla="*/ 2147483647 h 244"/>
                <a:gd name="T94" fmla="*/ 2147483647 w 158"/>
                <a:gd name="T95" fmla="*/ 2147483647 h 24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58"/>
                <a:gd name="T145" fmla="*/ 0 h 244"/>
                <a:gd name="T146" fmla="*/ 158 w 158"/>
                <a:gd name="T147" fmla="*/ 244 h 24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58" h="244">
                  <a:moveTo>
                    <a:pt x="132" y="244"/>
                  </a:moveTo>
                  <a:lnTo>
                    <a:pt x="134" y="244"/>
                  </a:lnTo>
                  <a:lnTo>
                    <a:pt x="136" y="244"/>
                  </a:lnTo>
                  <a:lnTo>
                    <a:pt x="138" y="244"/>
                  </a:lnTo>
                  <a:lnTo>
                    <a:pt x="140" y="242"/>
                  </a:lnTo>
                  <a:lnTo>
                    <a:pt x="142" y="242"/>
                  </a:lnTo>
                  <a:lnTo>
                    <a:pt x="142" y="240"/>
                  </a:lnTo>
                  <a:lnTo>
                    <a:pt x="144" y="238"/>
                  </a:lnTo>
                  <a:lnTo>
                    <a:pt x="146" y="236"/>
                  </a:lnTo>
                  <a:lnTo>
                    <a:pt x="146" y="234"/>
                  </a:lnTo>
                  <a:lnTo>
                    <a:pt x="148" y="234"/>
                  </a:lnTo>
                  <a:lnTo>
                    <a:pt x="150" y="226"/>
                  </a:lnTo>
                  <a:lnTo>
                    <a:pt x="154" y="220"/>
                  </a:lnTo>
                  <a:lnTo>
                    <a:pt x="154" y="212"/>
                  </a:lnTo>
                  <a:lnTo>
                    <a:pt x="156" y="204"/>
                  </a:lnTo>
                  <a:lnTo>
                    <a:pt x="158" y="196"/>
                  </a:lnTo>
                  <a:lnTo>
                    <a:pt x="158" y="188"/>
                  </a:lnTo>
                  <a:lnTo>
                    <a:pt x="156" y="180"/>
                  </a:lnTo>
                  <a:lnTo>
                    <a:pt x="156" y="170"/>
                  </a:lnTo>
                  <a:lnTo>
                    <a:pt x="154" y="162"/>
                  </a:lnTo>
                  <a:lnTo>
                    <a:pt x="152" y="154"/>
                  </a:lnTo>
                  <a:lnTo>
                    <a:pt x="150" y="144"/>
                  </a:lnTo>
                  <a:lnTo>
                    <a:pt x="148" y="136"/>
                  </a:lnTo>
                  <a:lnTo>
                    <a:pt x="144" y="128"/>
                  </a:lnTo>
                  <a:lnTo>
                    <a:pt x="142" y="120"/>
                  </a:lnTo>
                  <a:lnTo>
                    <a:pt x="138" y="110"/>
                  </a:lnTo>
                  <a:lnTo>
                    <a:pt x="134" y="102"/>
                  </a:lnTo>
                  <a:lnTo>
                    <a:pt x="128" y="94"/>
                  </a:lnTo>
                  <a:lnTo>
                    <a:pt x="124" y="86"/>
                  </a:lnTo>
                  <a:lnTo>
                    <a:pt x="120" y="78"/>
                  </a:lnTo>
                  <a:lnTo>
                    <a:pt x="114" y="70"/>
                  </a:lnTo>
                  <a:lnTo>
                    <a:pt x="108" y="64"/>
                  </a:lnTo>
                  <a:lnTo>
                    <a:pt x="102" y="56"/>
                  </a:lnTo>
                  <a:lnTo>
                    <a:pt x="96" y="48"/>
                  </a:lnTo>
                  <a:lnTo>
                    <a:pt x="90" y="42"/>
                  </a:lnTo>
                  <a:lnTo>
                    <a:pt x="84" y="36"/>
                  </a:lnTo>
                  <a:lnTo>
                    <a:pt x="78" y="30"/>
                  </a:lnTo>
                  <a:lnTo>
                    <a:pt x="72" y="24"/>
                  </a:lnTo>
                  <a:lnTo>
                    <a:pt x="66" y="20"/>
                  </a:lnTo>
                  <a:lnTo>
                    <a:pt x="60" y="14"/>
                  </a:lnTo>
                  <a:lnTo>
                    <a:pt x="54" y="10"/>
                  </a:lnTo>
                  <a:lnTo>
                    <a:pt x="46" y="6"/>
                  </a:lnTo>
                  <a:lnTo>
                    <a:pt x="40" y="4"/>
                  </a:lnTo>
                  <a:lnTo>
                    <a:pt x="38" y="2"/>
                  </a:lnTo>
                  <a:lnTo>
                    <a:pt x="34" y="2"/>
                  </a:lnTo>
                  <a:lnTo>
                    <a:pt x="30" y="0"/>
                  </a:lnTo>
                  <a:lnTo>
                    <a:pt x="28" y="0"/>
                  </a:lnTo>
                  <a:lnTo>
                    <a:pt x="26" y="0"/>
                  </a:lnTo>
                  <a:lnTo>
                    <a:pt x="24" y="0"/>
                  </a:lnTo>
                  <a:lnTo>
                    <a:pt x="20" y="0"/>
                  </a:lnTo>
                  <a:lnTo>
                    <a:pt x="18" y="0"/>
                  </a:lnTo>
                  <a:lnTo>
                    <a:pt x="16" y="2"/>
                  </a:lnTo>
                  <a:lnTo>
                    <a:pt x="14" y="2"/>
                  </a:lnTo>
                  <a:lnTo>
                    <a:pt x="14" y="4"/>
                  </a:lnTo>
                  <a:lnTo>
                    <a:pt x="12" y="6"/>
                  </a:lnTo>
                  <a:lnTo>
                    <a:pt x="10" y="6"/>
                  </a:lnTo>
                  <a:lnTo>
                    <a:pt x="8" y="8"/>
                  </a:lnTo>
                  <a:lnTo>
                    <a:pt x="8" y="10"/>
                  </a:lnTo>
                  <a:lnTo>
                    <a:pt x="6" y="12"/>
                  </a:lnTo>
                  <a:lnTo>
                    <a:pt x="6" y="14"/>
                  </a:lnTo>
                  <a:lnTo>
                    <a:pt x="4" y="16"/>
                  </a:lnTo>
                  <a:lnTo>
                    <a:pt x="4" y="20"/>
                  </a:lnTo>
                  <a:lnTo>
                    <a:pt x="4" y="22"/>
                  </a:lnTo>
                  <a:lnTo>
                    <a:pt x="2" y="24"/>
                  </a:lnTo>
                  <a:lnTo>
                    <a:pt x="2" y="26"/>
                  </a:lnTo>
                  <a:lnTo>
                    <a:pt x="2" y="30"/>
                  </a:lnTo>
                  <a:lnTo>
                    <a:pt x="2" y="32"/>
                  </a:lnTo>
                  <a:lnTo>
                    <a:pt x="0" y="34"/>
                  </a:lnTo>
                  <a:lnTo>
                    <a:pt x="0" y="38"/>
                  </a:lnTo>
                  <a:lnTo>
                    <a:pt x="0" y="40"/>
                  </a:lnTo>
                  <a:lnTo>
                    <a:pt x="0" y="42"/>
                  </a:lnTo>
                  <a:lnTo>
                    <a:pt x="0" y="48"/>
                  </a:lnTo>
                  <a:lnTo>
                    <a:pt x="0" y="54"/>
                  </a:lnTo>
                  <a:lnTo>
                    <a:pt x="0" y="58"/>
                  </a:lnTo>
                  <a:lnTo>
                    <a:pt x="0" y="62"/>
                  </a:lnTo>
                  <a:lnTo>
                    <a:pt x="0" y="66"/>
                  </a:lnTo>
                  <a:lnTo>
                    <a:pt x="0" y="70"/>
                  </a:lnTo>
                  <a:lnTo>
                    <a:pt x="0" y="74"/>
                  </a:lnTo>
                  <a:lnTo>
                    <a:pt x="0" y="80"/>
                  </a:lnTo>
                  <a:lnTo>
                    <a:pt x="0" y="84"/>
                  </a:lnTo>
                  <a:lnTo>
                    <a:pt x="2" y="88"/>
                  </a:lnTo>
                  <a:lnTo>
                    <a:pt x="2" y="96"/>
                  </a:lnTo>
                  <a:lnTo>
                    <a:pt x="2" y="106"/>
                  </a:lnTo>
                  <a:lnTo>
                    <a:pt x="4" y="114"/>
                  </a:lnTo>
                  <a:lnTo>
                    <a:pt x="4" y="124"/>
                  </a:lnTo>
                  <a:lnTo>
                    <a:pt x="6" y="132"/>
                  </a:lnTo>
                  <a:lnTo>
                    <a:pt x="8" y="142"/>
                  </a:lnTo>
                  <a:lnTo>
                    <a:pt x="8" y="150"/>
                  </a:lnTo>
                  <a:lnTo>
                    <a:pt x="10" y="160"/>
                  </a:lnTo>
                  <a:lnTo>
                    <a:pt x="12" y="168"/>
                  </a:lnTo>
                  <a:lnTo>
                    <a:pt x="14" y="176"/>
                  </a:lnTo>
                  <a:lnTo>
                    <a:pt x="16" y="186"/>
                  </a:lnTo>
                  <a:lnTo>
                    <a:pt x="16" y="194"/>
                  </a:lnTo>
                  <a:lnTo>
                    <a:pt x="20" y="194"/>
                  </a:lnTo>
                  <a:lnTo>
                    <a:pt x="22" y="194"/>
                  </a:lnTo>
                  <a:lnTo>
                    <a:pt x="24" y="194"/>
                  </a:lnTo>
                  <a:lnTo>
                    <a:pt x="28" y="194"/>
                  </a:lnTo>
                  <a:lnTo>
                    <a:pt x="30" y="194"/>
                  </a:lnTo>
                  <a:lnTo>
                    <a:pt x="32" y="194"/>
                  </a:lnTo>
                  <a:lnTo>
                    <a:pt x="36" y="194"/>
                  </a:lnTo>
                  <a:lnTo>
                    <a:pt x="40" y="196"/>
                  </a:lnTo>
                  <a:lnTo>
                    <a:pt x="44" y="196"/>
                  </a:lnTo>
                  <a:lnTo>
                    <a:pt x="46" y="196"/>
                  </a:lnTo>
                  <a:lnTo>
                    <a:pt x="50" y="198"/>
                  </a:lnTo>
                  <a:lnTo>
                    <a:pt x="54" y="198"/>
                  </a:lnTo>
                  <a:lnTo>
                    <a:pt x="60" y="198"/>
                  </a:lnTo>
                  <a:lnTo>
                    <a:pt x="64" y="200"/>
                  </a:lnTo>
                  <a:lnTo>
                    <a:pt x="68" y="200"/>
                  </a:lnTo>
                  <a:lnTo>
                    <a:pt x="74" y="202"/>
                  </a:lnTo>
                  <a:lnTo>
                    <a:pt x="76" y="202"/>
                  </a:lnTo>
                  <a:lnTo>
                    <a:pt x="78" y="202"/>
                  </a:lnTo>
                  <a:lnTo>
                    <a:pt x="80" y="204"/>
                  </a:lnTo>
                  <a:lnTo>
                    <a:pt x="82" y="204"/>
                  </a:lnTo>
                  <a:lnTo>
                    <a:pt x="86" y="206"/>
                  </a:lnTo>
                  <a:lnTo>
                    <a:pt x="88" y="206"/>
                  </a:lnTo>
                  <a:lnTo>
                    <a:pt x="90" y="208"/>
                  </a:lnTo>
                  <a:lnTo>
                    <a:pt x="92" y="208"/>
                  </a:lnTo>
                  <a:lnTo>
                    <a:pt x="94" y="210"/>
                  </a:lnTo>
                  <a:lnTo>
                    <a:pt x="96" y="210"/>
                  </a:lnTo>
                  <a:lnTo>
                    <a:pt x="98" y="212"/>
                  </a:lnTo>
                  <a:lnTo>
                    <a:pt x="100" y="214"/>
                  </a:lnTo>
                  <a:lnTo>
                    <a:pt x="102" y="214"/>
                  </a:lnTo>
                  <a:lnTo>
                    <a:pt x="104" y="216"/>
                  </a:lnTo>
                  <a:lnTo>
                    <a:pt x="106" y="218"/>
                  </a:lnTo>
                  <a:lnTo>
                    <a:pt x="108" y="218"/>
                  </a:lnTo>
                  <a:lnTo>
                    <a:pt x="110" y="220"/>
                  </a:lnTo>
                  <a:lnTo>
                    <a:pt x="112" y="222"/>
                  </a:lnTo>
                  <a:lnTo>
                    <a:pt x="114" y="224"/>
                  </a:lnTo>
                  <a:lnTo>
                    <a:pt x="116" y="226"/>
                  </a:lnTo>
                  <a:lnTo>
                    <a:pt x="118" y="228"/>
                  </a:lnTo>
                  <a:lnTo>
                    <a:pt x="120" y="230"/>
                  </a:lnTo>
                  <a:lnTo>
                    <a:pt x="122" y="232"/>
                  </a:lnTo>
                  <a:lnTo>
                    <a:pt x="124" y="234"/>
                  </a:lnTo>
                  <a:lnTo>
                    <a:pt x="128" y="238"/>
                  </a:lnTo>
                  <a:lnTo>
                    <a:pt x="130" y="242"/>
                  </a:lnTo>
                  <a:lnTo>
                    <a:pt x="132" y="244"/>
                  </a:lnTo>
                  <a:close/>
                </a:path>
              </a:pathLst>
            </a:custGeom>
            <a:solidFill>
              <a:srgbClr val="FFFFFF"/>
            </a:solidFill>
            <a:ln w="9525">
              <a:noFill/>
              <a:round/>
              <a:headEnd/>
              <a:tailEnd/>
            </a:ln>
          </p:spPr>
          <p:txBody>
            <a:bodyPr/>
            <a:lstStyle/>
            <a:p>
              <a:endParaRPr lang="en-US"/>
            </a:p>
          </p:txBody>
        </p:sp>
        <p:sp>
          <p:nvSpPr>
            <p:cNvPr id="14" name="AutoShape 199"/>
            <p:cNvSpPr>
              <a:spLocks/>
            </p:cNvSpPr>
            <p:nvPr/>
          </p:nvSpPr>
          <p:spPr bwMode="auto">
            <a:xfrm>
              <a:off x="911427" y="2213996"/>
              <a:ext cx="151379" cy="314549"/>
            </a:xfrm>
            <a:custGeom>
              <a:avLst/>
              <a:gdLst>
                <a:gd name="T0" fmla="*/ 2147483647 w 108"/>
                <a:gd name="T1" fmla="*/ 2147483647 h 236"/>
                <a:gd name="T2" fmla="*/ 2147483647 w 108"/>
                <a:gd name="T3" fmla="*/ 2147483647 h 236"/>
                <a:gd name="T4" fmla="*/ 2147483647 w 108"/>
                <a:gd name="T5" fmla="*/ 2147483647 h 236"/>
                <a:gd name="T6" fmla="*/ 2147483647 w 108"/>
                <a:gd name="T7" fmla="*/ 2147483647 h 236"/>
                <a:gd name="T8" fmla="*/ 2147483647 w 108"/>
                <a:gd name="T9" fmla="*/ 2147483647 h 236"/>
                <a:gd name="T10" fmla="*/ 2147483647 w 108"/>
                <a:gd name="T11" fmla="*/ 2147483647 h 236"/>
                <a:gd name="T12" fmla="*/ 2147483647 w 108"/>
                <a:gd name="T13" fmla="*/ 2147483647 h 236"/>
                <a:gd name="T14" fmla="*/ 0 w 108"/>
                <a:gd name="T15" fmla="*/ 2147483647 h 236"/>
                <a:gd name="T16" fmla="*/ 0 w 108"/>
                <a:gd name="T17" fmla="*/ 2147483647 h 236"/>
                <a:gd name="T18" fmla="*/ 0 w 108"/>
                <a:gd name="T19" fmla="*/ 2147483647 h 236"/>
                <a:gd name="T20" fmla="*/ 0 w 108"/>
                <a:gd name="T21" fmla="*/ 2147483647 h 236"/>
                <a:gd name="T22" fmla="*/ 0 w 108"/>
                <a:gd name="T23" fmla="*/ 2147483647 h 236"/>
                <a:gd name="T24" fmla="*/ 2147483647 w 108"/>
                <a:gd name="T25" fmla="*/ 2147483647 h 236"/>
                <a:gd name="T26" fmla="*/ 2147483647 w 108"/>
                <a:gd name="T27" fmla="*/ 2147483647 h 236"/>
                <a:gd name="T28" fmla="*/ 2147483647 w 108"/>
                <a:gd name="T29" fmla="*/ 2147483647 h 236"/>
                <a:gd name="T30" fmla="*/ 2147483647 w 108"/>
                <a:gd name="T31" fmla="*/ 2147483647 h 236"/>
                <a:gd name="T32" fmla="*/ 2147483647 w 108"/>
                <a:gd name="T33" fmla="*/ 2147483647 h 236"/>
                <a:gd name="T34" fmla="*/ 2147483647 w 108"/>
                <a:gd name="T35" fmla="*/ 2147483647 h 236"/>
                <a:gd name="T36" fmla="*/ 2147483647 w 108"/>
                <a:gd name="T37" fmla="*/ 2147483647 h 236"/>
                <a:gd name="T38" fmla="*/ 2147483647 w 108"/>
                <a:gd name="T39" fmla="*/ 2147483647 h 236"/>
                <a:gd name="T40" fmla="*/ 2147483647 w 108"/>
                <a:gd name="T41" fmla="*/ 2147483647 h 236"/>
                <a:gd name="T42" fmla="*/ 2147483647 w 108"/>
                <a:gd name="T43" fmla="*/ 2147483647 h 236"/>
                <a:gd name="T44" fmla="*/ 2147483647 w 108"/>
                <a:gd name="T45" fmla="*/ 2147483647 h 236"/>
                <a:gd name="T46" fmla="*/ 2147483647 w 108"/>
                <a:gd name="T47" fmla="*/ 2147483647 h 236"/>
                <a:gd name="T48" fmla="*/ 2147483647 w 108"/>
                <a:gd name="T49" fmla="*/ 2147483647 h 236"/>
                <a:gd name="T50" fmla="*/ 2147483647 w 108"/>
                <a:gd name="T51" fmla="*/ 2147483647 h 236"/>
                <a:gd name="T52" fmla="*/ 2147483647 w 108"/>
                <a:gd name="T53" fmla="*/ 2147483647 h 236"/>
                <a:gd name="T54" fmla="*/ 2147483647 w 108"/>
                <a:gd name="T55" fmla="*/ 2147483647 h 236"/>
                <a:gd name="T56" fmla="*/ 2147483647 w 108"/>
                <a:gd name="T57" fmla="*/ 2147483647 h 236"/>
                <a:gd name="T58" fmla="*/ 2147483647 w 108"/>
                <a:gd name="T59" fmla="*/ 2147483647 h 236"/>
                <a:gd name="T60" fmla="*/ 2147483647 w 108"/>
                <a:gd name="T61" fmla="*/ 2147483647 h 236"/>
                <a:gd name="T62" fmla="*/ 2147483647 w 108"/>
                <a:gd name="T63" fmla="*/ 2147483647 h 236"/>
                <a:gd name="T64" fmla="*/ 2147483647 w 108"/>
                <a:gd name="T65" fmla="*/ 2147483647 h 236"/>
                <a:gd name="T66" fmla="*/ 2147483647 w 108"/>
                <a:gd name="T67" fmla="*/ 2147483647 h 236"/>
                <a:gd name="T68" fmla="*/ 2147483647 w 108"/>
                <a:gd name="T69" fmla="*/ 2147483647 h 236"/>
                <a:gd name="T70" fmla="*/ 2147483647 w 108"/>
                <a:gd name="T71" fmla="*/ 2147483647 h 236"/>
                <a:gd name="T72" fmla="*/ 2147483647 w 108"/>
                <a:gd name="T73" fmla="*/ 2147483647 h 236"/>
                <a:gd name="T74" fmla="*/ 2147483647 w 108"/>
                <a:gd name="T75" fmla="*/ 2147483647 h 236"/>
                <a:gd name="T76" fmla="*/ 2147483647 w 108"/>
                <a:gd name="T77" fmla="*/ 2147483647 h 236"/>
                <a:gd name="T78" fmla="*/ 2147483647 w 108"/>
                <a:gd name="T79" fmla="*/ 2147483647 h 236"/>
                <a:gd name="T80" fmla="*/ 2147483647 w 108"/>
                <a:gd name="T81" fmla="*/ 2147483647 h 236"/>
                <a:gd name="T82" fmla="*/ 2147483647 w 108"/>
                <a:gd name="T83" fmla="*/ 0 h 236"/>
                <a:gd name="T84" fmla="*/ 2147483647 w 108"/>
                <a:gd name="T85" fmla="*/ 0 h 236"/>
                <a:gd name="T86" fmla="*/ 2147483647 w 108"/>
                <a:gd name="T87" fmla="*/ 2147483647 h 236"/>
                <a:gd name="T88" fmla="*/ 2147483647 w 108"/>
                <a:gd name="T89" fmla="*/ 2147483647 h 236"/>
                <a:gd name="T90" fmla="*/ 2147483647 w 108"/>
                <a:gd name="T91" fmla="*/ 2147483647 h 236"/>
                <a:gd name="T92" fmla="*/ 2147483647 w 108"/>
                <a:gd name="T93" fmla="*/ 2147483647 h 236"/>
                <a:gd name="T94" fmla="*/ 2147483647 w 108"/>
                <a:gd name="T95" fmla="*/ 2147483647 h 236"/>
                <a:gd name="T96" fmla="*/ 2147483647 w 108"/>
                <a:gd name="T97" fmla="*/ 2147483647 h 2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8"/>
                <a:gd name="T148" fmla="*/ 0 h 236"/>
                <a:gd name="T149" fmla="*/ 108 w 108"/>
                <a:gd name="T150" fmla="*/ 236 h 2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8" h="236">
                  <a:moveTo>
                    <a:pt x="30" y="32"/>
                  </a:moveTo>
                  <a:lnTo>
                    <a:pt x="28" y="36"/>
                  </a:lnTo>
                  <a:lnTo>
                    <a:pt x="26" y="38"/>
                  </a:lnTo>
                  <a:lnTo>
                    <a:pt x="26" y="42"/>
                  </a:lnTo>
                  <a:lnTo>
                    <a:pt x="24" y="44"/>
                  </a:lnTo>
                  <a:lnTo>
                    <a:pt x="24" y="46"/>
                  </a:lnTo>
                  <a:lnTo>
                    <a:pt x="22" y="50"/>
                  </a:lnTo>
                  <a:lnTo>
                    <a:pt x="20" y="52"/>
                  </a:lnTo>
                  <a:lnTo>
                    <a:pt x="20" y="56"/>
                  </a:lnTo>
                  <a:lnTo>
                    <a:pt x="18" y="62"/>
                  </a:lnTo>
                  <a:lnTo>
                    <a:pt x="16" y="68"/>
                  </a:lnTo>
                  <a:lnTo>
                    <a:pt x="14" y="74"/>
                  </a:lnTo>
                  <a:lnTo>
                    <a:pt x="12" y="80"/>
                  </a:lnTo>
                  <a:lnTo>
                    <a:pt x="12" y="86"/>
                  </a:lnTo>
                  <a:lnTo>
                    <a:pt x="10" y="92"/>
                  </a:lnTo>
                  <a:lnTo>
                    <a:pt x="8" y="98"/>
                  </a:lnTo>
                  <a:lnTo>
                    <a:pt x="8" y="104"/>
                  </a:lnTo>
                  <a:lnTo>
                    <a:pt x="6" y="110"/>
                  </a:lnTo>
                  <a:lnTo>
                    <a:pt x="4" y="116"/>
                  </a:lnTo>
                  <a:lnTo>
                    <a:pt x="4" y="122"/>
                  </a:lnTo>
                  <a:lnTo>
                    <a:pt x="4" y="128"/>
                  </a:lnTo>
                  <a:lnTo>
                    <a:pt x="2" y="136"/>
                  </a:lnTo>
                  <a:lnTo>
                    <a:pt x="2" y="142"/>
                  </a:lnTo>
                  <a:lnTo>
                    <a:pt x="0" y="150"/>
                  </a:lnTo>
                  <a:lnTo>
                    <a:pt x="0" y="156"/>
                  </a:lnTo>
                  <a:lnTo>
                    <a:pt x="0" y="160"/>
                  </a:lnTo>
                  <a:lnTo>
                    <a:pt x="0" y="164"/>
                  </a:lnTo>
                  <a:lnTo>
                    <a:pt x="0" y="166"/>
                  </a:lnTo>
                  <a:lnTo>
                    <a:pt x="0" y="170"/>
                  </a:lnTo>
                  <a:lnTo>
                    <a:pt x="0" y="174"/>
                  </a:lnTo>
                  <a:lnTo>
                    <a:pt x="0" y="176"/>
                  </a:lnTo>
                  <a:lnTo>
                    <a:pt x="0" y="180"/>
                  </a:lnTo>
                  <a:lnTo>
                    <a:pt x="0" y="184"/>
                  </a:lnTo>
                  <a:lnTo>
                    <a:pt x="0" y="188"/>
                  </a:lnTo>
                  <a:lnTo>
                    <a:pt x="0" y="190"/>
                  </a:lnTo>
                  <a:lnTo>
                    <a:pt x="0" y="194"/>
                  </a:lnTo>
                  <a:lnTo>
                    <a:pt x="0" y="198"/>
                  </a:lnTo>
                  <a:lnTo>
                    <a:pt x="0" y="200"/>
                  </a:lnTo>
                  <a:lnTo>
                    <a:pt x="2" y="204"/>
                  </a:lnTo>
                  <a:lnTo>
                    <a:pt x="2" y="208"/>
                  </a:lnTo>
                  <a:lnTo>
                    <a:pt x="2" y="210"/>
                  </a:lnTo>
                  <a:lnTo>
                    <a:pt x="4" y="214"/>
                  </a:lnTo>
                  <a:lnTo>
                    <a:pt x="4" y="218"/>
                  </a:lnTo>
                  <a:lnTo>
                    <a:pt x="6" y="220"/>
                  </a:lnTo>
                  <a:lnTo>
                    <a:pt x="6" y="224"/>
                  </a:lnTo>
                  <a:lnTo>
                    <a:pt x="8" y="228"/>
                  </a:lnTo>
                  <a:lnTo>
                    <a:pt x="8" y="230"/>
                  </a:lnTo>
                  <a:lnTo>
                    <a:pt x="10" y="234"/>
                  </a:lnTo>
                  <a:lnTo>
                    <a:pt x="12" y="236"/>
                  </a:lnTo>
                  <a:lnTo>
                    <a:pt x="16" y="228"/>
                  </a:lnTo>
                  <a:lnTo>
                    <a:pt x="16" y="226"/>
                  </a:lnTo>
                  <a:lnTo>
                    <a:pt x="16" y="224"/>
                  </a:lnTo>
                  <a:lnTo>
                    <a:pt x="18" y="224"/>
                  </a:lnTo>
                  <a:lnTo>
                    <a:pt x="18" y="222"/>
                  </a:lnTo>
                  <a:lnTo>
                    <a:pt x="20" y="220"/>
                  </a:lnTo>
                  <a:lnTo>
                    <a:pt x="22" y="218"/>
                  </a:lnTo>
                  <a:lnTo>
                    <a:pt x="22" y="216"/>
                  </a:lnTo>
                  <a:lnTo>
                    <a:pt x="24" y="214"/>
                  </a:lnTo>
                  <a:lnTo>
                    <a:pt x="28" y="212"/>
                  </a:lnTo>
                  <a:lnTo>
                    <a:pt x="30" y="210"/>
                  </a:lnTo>
                  <a:lnTo>
                    <a:pt x="32" y="208"/>
                  </a:lnTo>
                  <a:lnTo>
                    <a:pt x="36" y="204"/>
                  </a:lnTo>
                  <a:lnTo>
                    <a:pt x="38" y="202"/>
                  </a:lnTo>
                  <a:lnTo>
                    <a:pt x="42" y="200"/>
                  </a:lnTo>
                  <a:lnTo>
                    <a:pt x="44" y="198"/>
                  </a:lnTo>
                  <a:lnTo>
                    <a:pt x="48" y="196"/>
                  </a:lnTo>
                  <a:lnTo>
                    <a:pt x="52" y="194"/>
                  </a:lnTo>
                  <a:lnTo>
                    <a:pt x="54" y="192"/>
                  </a:lnTo>
                  <a:lnTo>
                    <a:pt x="58" y="190"/>
                  </a:lnTo>
                  <a:lnTo>
                    <a:pt x="62" y="188"/>
                  </a:lnTo>
                  <a:lnTo>
                    <a:pt x="64" y="186"/>
                  </a:lnTo>
                  <a:lnTo>
                    <a:pt x="68" y="186"/>
                  </a:lnTo>
                  <a:lnTo>
                    <a:pt x="72" y="184"/>
                  </a:lnTo>
                  <a:lnTo>
                    <a:pt x="76" y="182"/>
                  </a:lnTo>
                  <a:lnTo>
                    <a:pt x="78" y="182"/>
                  </a:lnTo>
                  <a:lnTo>
                    <a:pt x="82" y="182"/>
                  </a:lnTo>
                  <a:lnTo>
                    <a:pt x="84" y="180"/>
                  </a:lnTo>
                  <a:lnTo>
                    <a:pt x="88" y="180"/>
                  </a:lnTo>
                  <a:lnTo>
                    <a:pt x="90" y="182"/>
                  </a:lnTo>
                  <a:lnTo>
                    <a:pt x="94" y="182"/>
                  </a:lnTo>
                  <a:lnTo>
                    <a:pt x="96" y="182"/>
                  </a:lnTo>
                  <a:lnTo>
                    <a:pt x="106" y="182"/>
                  </a:lnTo>
                  <a:lnTo>
                    <a:pt x="106" y="176"/>
                  </a:lnTo>
                  <a:lnTo>
                    <a:pt x="106" y="172"/>
                  </a:lnTo>
                  <a:lnTo>
                    <a:pt x="108" y="166"/>
                  </a:lnTo>
                  <a:lnTo>
                    <a:pt x="108" y="162"/>
                  </a:lnTo>
                  <a:lnTo>
                    <a:pt x="108" y="156"/>
                  </a:lnTo>
                  <a:lnTo>
                    <a:pt x="108" y="152"/>
                  </a:lnTo>
                  <a:lnTo>
                    <a:pt x="108" y="146"/>
                  </a:lnTo>
                  <a:lnTo>
                    <a:pt x="108" y="142"/>
                  </a:lnTo>
                  <a:lnTo>
                    <a:pt x="108" y="136"/>
                  </a:lnTo>
                  <a:lnTo>
                    <a:pt x="108" y="132"/>
                  </a:lnTo>
                  <a:lnTo>
                    <a:pt x="108" y="126"/>
                  </a:lnTo>
                  <a:lnTo>
                    <a:pt x="108" y="122"/>
                  </a:lnTo>
                  <a:lnTo>
                    <a:pt x="108" y="116"/>
                  </a:lnTo>
                  <a:lnTo>
                    <a:pt x="108" y="110"/>
                  </a:lnTo>
                  <a:lnTo>
                    <a:pt x="108" y="106"/>
                  </a:lnTo>
                  <a:lnTo>
                    <a:pt x="108" y="100"/>
                  </a:lnTo>
                  <a:lnTo>
                    <a:pt x="108" y="96"/>
                  </a:lnTo>
                  <a:lnTo>
                    <a:pt x="106" y="90"/>
                  </a:lnTo>
                  <a:lnTo>
                    <a:pt x="106" y="84"/>
                  </a:lnTo>
                  <a:lnTo>
                    <a:pt x="106" y="80"/>
                  </a:lnTo>
                  <a:lnTo>
                    <a:pt x="104" y="74"/>
                  </a:lnTo>
                  <a:lnTo>
                    <a:pt x="104" y="70"/>
                  </a:lnTo>
                  <a:lnTo>
                    <a:pt x="102" y="64"/>
                  </a:lnTo>
                  <a:lnTo>
                    <a:pt x="102" y="60"/>
                  </a:lnTo>
                  <a:lnTo>
                    <a:pt x="100" y="54"/>
                  </a:lnTo>
                  <a:lnTo>
                    <a:pt x="100" y="50"/>
                  </a:lnTo>
                  <a:lnTo>
                    <a:pt x="98" y="46"/>
                  </a:lnTo>
                  <a:lnTo>
                    <a:pt x="96" y="40"/>
                  </a:lnTo>
                  <a:lnTo>
                    <a:pt x="96" y="36"/>
                  </a:lnTo>
                  <a:lnTo>
                    <a:pt x="94" y="30"/>
                  </a:lnTo>
                  <a:lnTo>
                    <a:pt x="92" y="26"/>
                  </a:lnTo>
                  <a:lnTo>
                    <a:pt x="90" y="22"/>
                  </a:lnTo>
                  <a:lnTo>
                    <a:pt x="88" y="18"/>
                  </a:lnTo>
                  <a:lnTo>
                    <a:pt x="86" y="16"/>
                  </a:lnTo>
                  <a:lnTo>
                    <a:pt x="84" y="12"/>
                  </a:lnTo>
                  <a:lnTo>
                    <a:pt x="82" y="10"/>
                  </a:lnTo>
                  <a:lnTo>
                    <a:pt x="80" y="8"/>
                  </a:lnTo>
                  <a:lnTo>
                    <a:pt x="78" y="6"/>
                  </a:lnTo>
                  <a:lnTo>
                    <a:pt x="76" y="4"/>
                  </a:lnTo>
                  <a:lnTo>
                    <a:pt x="74" y="2"/>
                  </a:lnTo>
                  <a:lnTo>
                    <a:pt x="72" y="2"/>
                  </a:lnTo>
                  <a:lnTo>
                    <a:pt x="70" y="0"/>
                  </a:lnTo>
                  <a:lnTo>
                    <a:pt x="68" y="0"/>
                  </a:lnTo>
                  <a:lnTo>
                    <a:pt x="66" y="0"/>
                  </a:lnTo>
                  <a:lnTo>
                    <a:pt x="64" y="0"/>
                  </a:lnTo>
                  <a:lnTo>
                    <a:pt x="62" y="0"/>
                  </a:lnTo>
                  <a:lnTo>
                    <a:pt x="60" y="0"/>
                  </a:lnTo>
                  <a:lnTo>
                    <a:pt x="58" y="2"/>
                  </a:lnTo>
                  <a:lnTo>
                    <a:pt x="56" y="2"/>
                  </a:lnTo>
                  <a:lnTo>
                    <a:pt x="54" y="4"/>
                  </a:lnTo>
                  <a:lnTo>
                    <a:pt x="52" y="4"/>
                  </a:lnTo>
                  <a:lnTo>
                    <a:pt x="50" y="6"/>
                  </a:lnTo>
                  <a:lnTo>
                    <a:pt x="48" y="8"/>
                  </a:lnTo>
                  <a:lnTo>
                    <a:pt x="46" y="8"/>
                  </a:lnTo>
                  <a:lnTo>
                    <a:pt x="44" y="10"/>
                  </a:lnTo>
                  <a:lnTo>
                    <a:pt x="44" y="12"/>
                  </a:lnTo>
                  <a:lnTo>
                    <a:pt x="42" y="14"/>
                  </a:lnTo>
                  <a:lnTo>
                    <a:pt x="40" y="18"/>
                  </a:lnTo>
                  <a:lnTo>
                    <a:pt x="38" y="20"/>
                  </a:lnTo>
                  <a:lnTo>
                    <a:pt x="36" y="22"/>
                  </a:lnTo>
                  <a:lnTo>
                    <a:pt x="34" y="24"/>
                  </a:lnTo>
                  <a:lnTo>
                    <a:pt x="32" y="28"/>
                  </a:lnTo>
                  <a:lnTo>
                    <a:pt x="32" y="30"/>
                  </a:lnTo>
                  <a:lnTo>
                    <a:pt x="30" y="32"/>
                  </a:lnTo>
                  <a:close/>
                </a:path>
              </a:pathLst>
            </a:custGeom>
            <a:solidFill>
              <a:srgbClr val="E77817"/>
            </a:solidFill>
            <a:ln w="9525">
              <a:noFill/>
              <a:round/>
              <a:headEnd/>
              <a:tailEnd/>
            </a:ln>
          </p:spPr>
          <p:txBody>
            <a:bodyPr/>
            <a:lstStyle/>
            <a:p>
              <a:endParaRPr lang="en-US"/>
            </a:p>
          </p:txBody>
        </p:sp>
        <p:sp>
          <p:nvSpPr>
            <p:cNvPr id="15" name="AutoShape 200"/>
            <p:cNvSpPr>
              <a:spLocks/>
            </p:cNvSpPr>
            <p:nvPr/>
          </p:nvSpPr>
          <p:spPr bwMode="auto">
            <a:xfrm>
              <a:off x="919837" y="2229991"/>
              <a:ext cx="131756" cy="290557"/>
            </a:xfrm>
            <a:custGeom>
              <a:avLst/>
              <a:gdLst>
                <a:gd name="T0" fmla="*/ 2147483647 w 94"/>
                <a:gd name="T1" fmla="*/ 2147483647 h 218"/>
                <a:gd name="T2" fmla="*/ 2147483647 w 94"/>
                <a:gd name="T3" fmla="*/ 2147483647 h 218"/>
                <a:gd name="T4" fmla="*/ 2147483647 w 94"/>
                <a:gd name="T5" fmla="*/ 2147483647 h 218"/>
                <a:gd name="T6" fmla="*/ 2147483647 w 94"/>
                <a:gd name="T7" fmla="*/ 2147483647 h 218"/>
                <a:gd name="T8" fmla="*/ 2147483647 w 94"/>
                <a:gd name="T9" fmla="*/ 2147483647 h 218"/>
                <a:gd name="T10" fmla="*/ 2147483647 w 94"/>
                <a:gd name="T11" fmla="*/ 2147483647 h 218"/>
                <a:gd name="T12" fmla="*/ 0 w 94"/>
                <a:gd name="T13" fmla="*/ 2147483647 h 218"/>
                <a:gd name="T14" fmla="*/ 0 w 94"/>
                <a:gd name="T15" fmla="*/ 2147483647 h 218"/>
                <a:gd name="T16" fmla="*/ 0 w 94"/>
                <a:gd name="T17" fmla="*/ 2147483647 h 218"/>
                <a:gd name="T18" fmla="*/ 0 w 94"/>
                <a:gd name="T19" fmla="*/ 2147483647 h 218"/>
                <a:gd name="T20" fmla="*/ 2147483647 w 94"/>
                <a:gd name="T21" fmla="*/ 2147483647 h 218"/>
                <a:gd name="T22" fmla="*/ 2147483647 w 94"/>
                <a:gd name="T23" fmla="*/ 2147483647 h 218"/>
                <a:gd name="T24" fmla="*/ 2147483647 w 94"/>
                <a:gd name="T25" fmla="*/ 2147483647 h 218"/>
                <a:gd name="T26" fmla="*/ 2147483647 w 94"/>
                <a:gd name="T27" fmla="*/ 2147483647 h 218"/>
                <a:gd name="T28" fmla="*/ 2147483647 w 94"/>
                <a:gd name="T29" fmla="*/ 2147483647 h 218"/>
                <a:gd name="T30" fmla="*/ 2147483647 w 94"/>
                <a:gd name="T31" fmla="*/ 2147483647 h 218"/>
                <a:gd name="T32" fmla="*/ 2147483647 w 94"/>
                <a:gd name="T33" fmla="*/ 2147483647 h 218"/>
                <a:gd name="T34" fmla="*/ 2147483647 w 94"/>
                <a:gd name="T35" fmla="*/ 2147483647 h 218"/>
                <a:gd name="T36" fmla="*/ 2147483647 w 94"/>
                <a:gd name="T37" fmla="*/ 2147483647 h 218"/>
                <a:gd name="T38" fmla="*/ 2147483647 w 94"/>
                <a:gd name="T39" fmla="*/ 2147483647 h 218"/>
                <a:gd name="T40" fmla="*/ 2147483647 w 94"/>
                <a:gd name="T41" fmla="*/ 2147483647 h 218"/>
                <a:gd name="T42" fmla="*/ 2147483647 w 94"/>
                <a:gd name="T43" fmla="*/ 2147483647 h 218"/>
                <a:gd name="T44" fmla="*/ 2147483647 w 94"/>
                <a:gd name="T45" fmla="*/ 2147483647 h 218"/>
                <a:gd name="T46" fmla="*/ 2147483647 w 94"/>
                <a:gd name="T47" fmla="*/ 2147483647 h 218"/>
                <a:gd name="T48" fmla="*/ 2147483647 w 94"/>
                <a:gd name="T49" fmla="*/ 2147483647 h 218"/>
                <a:gd name="T50" fmla="*/ 2147483647 w 94"/>
                <a:gd name="T51" fmla="*/ 2147483647 h 218"/>
                <a:gd name="T52" fmla="*/ 2147483647 w 94"/>
                <a:gd name="T53" fmla="*/ 2147483647 h 218"/>
                <a:gd name="T54" fmla="*/ 2147483647 w 94"/>
                <a:gd name="T55" fmla="*/ 2147483647 h 218"/>
                <a:gd name="T56" fmla="*/ 2147483647 w 94"/>
                <a:gd name="T57" fmla="*/ 2147483647 h 218"/>
                <a:gd name="T58" fmla="*/ 2147483647 w 94"/>
                <a:gd name="T59" fmla="*/ 2147483647 h 218"/>
                <a:gd name="T60" fmla="*/ 2147483647 w 94"/>
                <a:gd name="T61" fmla="*/ 2147483647 h 218"/>
                <a:gd name="T62" fmla="*/ 2147483647 w 94"/>
                <a:gd name="T63" fmla="*/ 2147483647 h 218"/>
                <a:gd name="T64" fmla="*/ 2147483647 w 94"/>
                <a:gd name="T65" fmla="*/ 2147483647 h 218"/>
                <a:gd name="T66" fmla="*/ 2147483647 w 94"/>
                <a:gd name="T67" fmla="*/ 2147483647 h 218"/>
                <a:gd name="T68" fmla="*/ 2147483647 w 94"/>
                <a:gd name="T69" fmla="*/ 2147483647 h 218"/>
                <a:gd name="T70" fmla="*/ 2147483647 w 94"/>
                <a:gd name="T71" fmla="*/ 2147483647 h 218"/>
                <a:gd name="T72" fmla="*/ 2147483647 w 94"/>
                <a:gd name="T73" fmla="*/ 2147483647 h 218"/>
                <a:gd name="T74" fmla="*/ 2147483647 w 94"/>
                <a:gd name="T75" fmla="*/ 2147483647 h 218"/>
                <a:gd name="T76" fmla="*/ 2147483647 w 94"/>
                <a:gd name="T77" fmla="*/ 2147483647 h 218"/>
                <a:gd name="T78" fmla="*/ 2147483647 w 94"/>
                <a:gd name="T79" fmla="*/ 2147483647 h 218"/>
                <a:gd name="T80" fmla="*/ 2147483647 w 94"/>
                <a:gd name="T81" fmla="*/ 2147483647 h 218"/>
                <a:gd name="T82" fmla="*/ 2147483647 w 94"/>
                <a:gd name="T83" fmla="*/ 2147483647 h 218"/>
                <a:gd name="T84" fmla="*/ 2147483647 w 94"/>
                <a:gd name="T85" fmla="*/ 0 h 218"/>
                <a:gd name="T86" fmla="*/ 2147483647 w 94"/>
                <a:gd name="T87" fmla="*/ 0 h 218"/>
                <a:gd name="T88" fmla="*/ 2147483647 w 94"/>
                <a:gd name="T89" fmla="*/ 2147483647 h 218"/>
                <a:gd name="T90" fmla="*/ 2147483647 w 94"/>
                <a:gd name="T91" fmla="*/ 2147483647 h 218"/>
                <a:gd name="T92" fmla="*/ 2147483647 w 94"/>
                <a:gd name="T93" fmla="*/ 2147483647 h 218"/>
                <a:gd name="T94" fmla="*/ 2147483647 w 94"/>
                <a:gd name="T95" fmla="*/ 2147483647 h 21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94"/>
                <a:gd name="T145" fmla="*/ 0 h 218"/>
                <a:gd name="T146" fmla="*/ 94 w 94"/>
                <a:gd name="T147" fmla="*/ 218 h 21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94" h="218">
                  <a:moveTo>
                    <a:pt x="28" y="28"/>
                  </a:moveTo>
                  <a:lnTo>
                    <a:pt x="24" y="36"/>
                  </a:lnTo>
                  <a:lnTo>
                    <a:pt x="22" y="42"/>
                  </a:lnTo>
                  <a:lnTo>
                    <a:pt x="18" y="50"/>
                  </a:lnTo>
                  <a:lnTo>
                    <a:pt x="16" y="58"/>
                  </a:lnTo>
                  <a:lnTo>
                    <a:pt x="14" y="66"/>
                  </a:lnTo>
                  <a:lnTo>
                    <a:pt x="10" y="76"/>
                  </a:lnTo>
                  <a:lnTo>
                    <a:pt x="8" y="84"/>
                  </a:lnTo>
                  <a:lnTo>
                    <a:pt x="6" y="94"/>
                  </a:lnTo>
                  <a:lnTo>
                    <a:pt x="6" y="102"/>
                  </a:lnTo>
                  <a:lnTo>
                    <a:pt x="4" y="112"/>
                  </a:lnTo>
                  <a:lnTo>
                    <a:pt x="2" y="120"/>
                  </a:lnTo>
                  <a:lnTo>
                    <a:pt x="2" y="130"/>
                  </a:lnTo>
                  <a:lnTo>
                    <a:pt x="0" y="138"/>
                  </a:lnTo>
                  <a:lnTo>
                    <a:pt x="0" y="148"/>
                  </a:lnTo>
                  <a:lnTo>
                    <a:pt x="0" y="156"/>
                  </a:lnTo>
                  <a:lnTo>
                    <a:pt x="0" y="166"/>
                  </a:lnTo>
                  <a:lnTo>
                    <a:pt x="0" y="174"/>
                  </a:lnTo>
                  <a:lnTo>
                    <a:pt x="0" y="180"/>
                  </a:lnTo>
                  <a:lnTo>
                    <a:pt x="0" y="188"/>
                  </a:lnTo>
                  <a:lnTo>
                    <a:pt x="0" y="196"/>
                  </a:lnTo>
                  <a:lnTo>
                    <a:pt x="2" y="202"/>
                  </a:lnTo>
                  <a:lnTo>
                    <a:pt x="4" y="208"/>
                  </a:lnTo>
                  <a:lnTo>
                    <a:pt x="4" y="212"/>
                  </a:lnTo>
                  <a:lnTo>
                    <a:pt x="6" y="218"/>
                  </a:lnTo>
                  <a:lnTo>
                    <a:pt x="8" y="216"/>
                  </a:lnTo>
                  <a:lnTo>
                    <a:pt x="10" y="214"/>
                  </a:lnTo>
                  <a:lnTo>
                    <a:pt x="12" y="210"/>
                  </a:lnTo>
                  <a:lnTo>
                    <a:pt x="14" y="208"/>
                  </a:lnTo>
                  <a:lnTo>
                    <a:pt x="18" y="206"/>
                  </a:lnTo>
                  <a:lnTo>
                    <a:pt x="20" y="204"/>
                  </a:lnTo>
                  <a:lnTo>
                    <a:pt x="22" y="202"/>
                  </a:lnTo>
                  <a:lnTo>
                    <a:pt x="24" y="200"/>
                  </a:lnTo>
                  <a:lnTo>
                    <a:pt x="26" y="198"/>
                  </a:lnTo>
                  <a:lnTo>
                    <a:pt x="30" y="196"/>
                  </a:lnTo>
                  <a:lnTo>
                    <a:pt x="32" y="194"/>
                  </a:lnTo>
                  <a:lnTo>
                    <a:pt x="34" y="192"/>
                  </a:lnTo>
                  <a:lnTo>
                    <a:pt x="36" y="190"/>
                  </a:lnTo>
                  <a:lnTo>
                    <a:pt x="40" y="188"/>
                  </a:lnTo>
                  <a:lnTo>
                    <a:pt x="42" y="186"/>
                  </a:lnTo>
                  <a:lnTo>
                    <a:pt x="44" y="186"/>
                  </a:lnTo>
                  <a:lnTo>
                    <a:pt x="48" y="184"/>
                  </a:lnTo>
                  <a:lnTo>
                    <a:pt x="50" y="182"/>
                  </a:lnTo>
                  <a:lnTo>
                    <a:pt x="54" y="180"/>
                  </a:lnTo>
                  <a:lnTo>
                    <a:pt x="56" y="180"/>
                  </a:lnTo>
                  <a:lnTo>
                    <a:pt x="60" y="178"/>
                  </a:lnTo>
                  <a:lnTo>
                    <a:pt x="62" y="178"/>
                  </a:lnTo>
                  <a:lnTo>
                    <a:pt x="66" y="176"/>
                  </a:lnTo>
                  <a:lnTo>
                    <a:pt x="68" y="176"/>
                  </a:lnTo>
                  <a:lnTo>
                    <a:pt x="72" y="174"/>
                  </a:lnTo>
                  <a:lnTo>
                    <a:pt x="74" y="174"/>
                  </a:lnTo>
                  <a:lnTo>
                    <a:pt x="78" y="172"/>
                  </a:lnTo>
                  <a:lnTo>
                    <a:pt x="80" y="172"/>
                  </a:lnTo>
                  <a:lnTo>
                    <a:pt x="84" y="172"/>
                  </a:lnTo>
                  <a:lnTo>
                    <a:pt x="86" y="170"/>
                  </a:lnTo>
                  <a:lnTo>
                    <a:pt x="90" y="170"/>
                  </a:lnTo>
                  <a:lnTo>
                    <a:pt x="92" y="170"/>
                  </a:lnTo>
                  <a:lnTo>
                    <a:pt x="92" y="168"/>
                  </a:lnTo>
                  <a:lnTo>
                    <a:pt x="94" y="164"/>
                  </a:lnTo>
                  <a:lnTo>
                    <a:pt x="94" y="158"/>
                  </a:lnTo>
                  <a:lnTo>
                    <a:pt x="94" y="150"/>
                  </a:lnTo>
                  <a:lnTo>
                    <a:pt x="94" y="144"/>
                  </a:lnTo>
                  <a:lnTo>
                    <a:pt x="94" y="136"/>
                  </a:lnTo>
                  <a:lnTo>
                    <a:pt x="94" y="130"/>
                  </a:lnTo>
                  <a:lnTo>
                    <a:pt x="94" y="122"/>
                  </a:lnTo>
                  <a:lnTo>
                    <a:pt x="94" y="114"/>
                  </a:lnTo>
                  <a:lnTo>
                    <a:pt x="94" y="106"/>
                  </a:lnTo>
                  <a:lnTo>
                    <a:pt x="92" y="98"/>
                  </a:lnTo>
                  <a:lnTo>
                    <a:pt x="92" y="90"/>
                  </a:lnTo>
                  <a:lnTo>
                    <a:pt x="92" y="82"/>
                  </a:lnTo>
                  <a:lnTo>
                    <a:pt x="90" y="74"/>
                  </a:lnTo>
                  <a:lnTo>
                    <a:pt x="88" y="66"/>
                  </a:lnTo>
                  <a:lnTo>
                    <a:pt x="88" y="58"/>
                  </a:lnTo>
                  <a:lnTo>
                    <a:pt x="86" y="50"/>
                  </a:lnTo>
                  <a:lnTo>
                    <a:pt x="84" y="42"/>
                  </a:lnTo>
                  <a:lnTo>
                    <a:pt x="82" y="36"/>
                  </a:lnTo>
                  <a:lnTo>
                    <a:pt x="80" y="30"/>
                  </a:lnTo>
                  <a:lnTo>
                    <a:pt x="78" y="24"/>
                  </a:lnTo>
                  <a:lnTo>
                    <a:pt x="76" y="18"/>
                  </a:lnTo>
                  <a:lnTo>
                    <a:pt x="74" y="14"/>
                  </a:lnTo>
                  <a:lnTo>
                    <a:pt x="72" y="10"/>
                  </a:lnTo>
                  <a:lnTo>
                    <a:pt x="70" y="6"/>
                  </a:lnTo>
                  <a:lnTo>
                    <a:pt x="66" y="2"/>
                  </a:lnTo>
                  <a:lnTo>
                    <a:pt x="64" y="0"/>
                  </a:lnTo>
                  <a:lnTo>
                    <a:pt x="62" y="0"/>
                  </a:lnTo>
                  <a:lnTo>
                    <a:pt x="58" y="0"/>
                  </a:lnTo>
                  <a:lnTo>
                    <a:pt x="56" y="0"/>
                  </a:lnTo>
                  <a:lnTo>
                    <a:pt x="52" y="0"/>
                  </a:lnTo>
                  <a:lnTo>
                    <a:pt x="50" y="2"/>
                  </a:lnTo>
                  <a:lnTo>
                    <a:pt x="46" y="4"/>
                  </a:lnTo>
                  <a:lnTo>
                    <a:pt x="42" y="8"/>
                  </a:lnTo>
                  <a:lnTo>
                    <a:pt x="38" y="12"/>
                  </a:lnTo>
                  <a:lnTo>
                    <a:pt x="34" y="18"/>
                  </a:lnTo>
                  <a:lnTo>
                    <a:pt x="30" y="22"/>
                  </a:lnTo>
                  <a:lnTo>
                    <a:pt x="28" y="28"/>
                  </a:lnTo>
                  <a:close/>
                </a:path>
              </a:pathLst>
            </a:custGeom>
            <a:solidFill>
              <a:srgbClr val="FFFFFF"/>
            </a:solidFill>
            <a:ln w="9525">
              <a:noFill/>
              <a:round/>
              <a:headEnd/>
              <a:tailEnd/>
            </a:ln>
          </p:spPr>
          <p:txBody>
            <a:bodyPr/>
            <a:lstStyle/>
            <a:p>
              <a:endParaRPr lang="en-US"/>
            </a:p>
          </p:txBody>
        </p:sp>
        <p:sp>
          <p:nvSpPr>
            <p:cNvPr id="16" name="AutoShape 201"/>
            <p:cNvSpPr>
              <a:spLocks/>
            </p:cNvSpPr>
            <p:nvPr/>
          </p:nvSpPr>
          <p:spPr bwMode="auto">
            <a:xfrm>
              <a:off x="880591" y="2208665"/>
              <a:ext cx="148576" cy="93298"/>
            </a:xfrm>
            <a:custGeom>
              <a:avLst/>
              <a:gdLst>
                <a:gd name="T0" fmla="*/ 2147483647 w 106"/>
                <a:gd name="T1" fmla="*/ 2147483647 h 70"/>
                <a:gd name="T2" fmla="*/ 2147483647 w 106"/>
                <a:gd name="T3" fmla="*/ 2147483647 h 70"/>
                <a:gd name="T4" fmla="*/ 2147483647 w 106"/>
                <a:gd name="T5" fmla="*/ 2147483647 h 70"/>
                <a:gd name="T6" fmla="*/ 2147483647 w 106"/>
                <a:gd name="T7" fmla="*/ 2147483647 h 70"/>
                <a:gd name="T8" fmla="*/ 2147483647 w 106"/>
                <a:gd name="T9" fmla="*/ 2147483647 h 70"/>
                <a:gd name="T10" fmla="*/ 2147483647 w 106"/>
                <a:gd name="T11" fmla="*/ 2147483647 h 70"/>
                <a:gd name="T12" fmla="*/ 2147483647 w 106"/>
                <a:gd name="T13" fmla="*/ 2147483647 h 70"/>
                <a:gd name="T14" fmla="*/ 2147483647 w 106"/>
                <a:gd name="T15" fmla="*/ 2147483647 h 70"/>
                <a:gd name="T16" fmla="*/ 2147483647 w 106"/>
                <a:gd name="T17" fmla="*/ 2147483647 h 70"/>
                <a:gd name="T18" fmla="*/ 2147483647 w 106"/>
                <a:gd name="T19" fmla="*/ 2147483647 h 70"/>
                <a:gd name="T20" fmla="*/ 2147483647 w 106"/>
                <a:gd name="T21" fmla="*/ 2147483647 h 70"/>
                <a:gd name="T22" fmla="*/ 2147483647 w 106"/>
                <a:gd name="T23" fmla="*/ 2147483647 h 70"/>
                <a:gd name="T24" fmla="*/ 2147483647 w 106"/>
                <a:gd name="T25" fmla="*/ 2147483647 h 70"/>
                <a:gd name="T26" fmla="*/ 2147483647 w 106"/>
                <a:gd name="T27" fmla="*/ 2147483647 h 70"/>
                <a:gd name="T28" fmla="*/ 2147483647 w 106"/>
                <a:gd name="T29" fmla="*/ 2147483647 h 70"/>
                <a:gd name="T30" fmla="*/ 2147483647 w 106"/>
                <a:gd name="T31" fmla="*/ 2147483647 h 70"/>
                <a:gd name="T32" fmla="*/ 2147483647 w 106"/>
                <a:gd name="T33" fmla="*/ 2147483647 h 70"/>
                <a:gd name="T34" fmla="*/ 2147483647 w 106"/>
                <a:gd name="T35" fmla="*/ 2147483647 h 70"/>
                <a:gd name="T36" fmla="*/ 2147483647 w 106"/>
                <a:gd name="T37" fmla="*/ 2147483647 h 70"/>
                <a:gd name="T38" fmla="*/ 2147483647 w 106"/>
                <a:gd name="T39" fmla="*/ 2147483647 h 70"/>
                <a:gd name="T40" fmla="*/ 2147483647 w 106"/>
                <a:gd name="T41" fmla="*/ 2147483647 h 70"/>
                <a:gd name="T42" fmla="*/ 2147483647 w 106"/>
                <a:gd name="T43" fmla="*/ 2147483647 h 70"/>
                <a:gd name="T44" fmla="*/ 2147483647 w 106"/>
                <a:gd name="T45" fmla="*/ 2147483647 h 70"/>
                <a:gd name="T46" fmla="*/ 2147483647 w 106"/>
                <a:gd name="T47" fmla="*/ 2147483647 h 70"/>
                <a:gd name="T48" fmla="*/ 2147483647 w 106"/>
                <a:gd name="T49" fmla="*/ 2147483647 h 70"/>
                <a:gd name="T50" fmla="*/ 2147483647 w 106"/>
                <a:gd name="T51" fmla="*/ 2147483647 h 70"/>
                <a:gd name="T52" fmla="*/ 2147483647 w 106"/>
                <a:gd name="T53" fmla="*/ 0 h 70"/>
                <a:gd name="T54" fmla="*/ 2147483647 w 106"/>
                <a:gd name="T55" fmla="*/ 0 h 70"/>
                <a:gd name="T56" fmla="*/ 2147483647 w 106"/>
                <a:gd name="T57" fmla="*/ 2147483647 h 70"/>
                <a:gd name="T58" fmla="*/ 2147483647 w 106"/>
                <a:gd name="T59" fmla="*/ 2147483647 h 70"/>
                <a:gd name="T60" fmla="*/ 2147483647 w 106"/>
                <a:gd name="T61" fmla="*/ 2147483647 h 70"/>
                <a:gd name="T62" fmla="*/ 2147483647 w 106"/>
                <a:gd name="T63" fmla="*/ 2147483647 h 70"/>
                <a:gd name="T64" fmla="*/ 2147483647 w 106"/>
                <a:gd name="T65" fmla="*/ 2147483647 h 70"/>
                <a:gd name="T66" fmla="*/ 2147483647 w 106"/>
                <a:gd name="T67" fmla="*/ 2147483647 h 70"/>
                <a:gd name="T68" fmla="*/ 2147483647 w 106"/>
                <a:gd name="T69" fmla="*/ 2147483647 h 70"/>
                <a:gd name="T70" fmla="*/ 2147483647 w 106"/>
                <a:gd name="T71" fmla="*/ 2147483647 h 70"/>
                <a:gd name="T72" fmla="*/ 2147483647 w 106"/>
                <a:gd name="T73" fmla="*/ 2147483647 h 70"/>
                <a:gd name="T74" fmla="*/ 2147483647 w 106"/>
                <a:gd name="T75" fmla="*/ 2147483647 h 70"/>
                <a:gd name="T76" fmla="*/ 2147483647 w 106"/>
                <a:gd name="T77" fmla="*/ 2147483647 h 70"/>
                <a:gd name="T78" fmla="*/ 2147483647 w 106"/>
                <a:gd name="T79" fmla="*/ 2147483647 h 70"/>
                <a:gd name="T80" fmla="*/ 2147483647 w 106"/>
                <a:gd name="T81" fmla="*/ 2147483647 h 70"/>
                <a:gd name="T82" fmla="*/ 2147483647 w 106"/>
                <a:gd name="T83" fmla="*/ 2147483647 h 70"/>
                <a:gd name="T84" fmla="*/ 2147483647 w 106"/>
                <a:gd name="T85" fmla="*/ 2147483647 h 70"/>
                <a:gd name="T86" fmla="*/ 0 w 106"/>
                <a:gd name="T87" fmla="*/ 2147483647 h 7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6"/>
                <a:gd name="T133" fmla="*/ 0 h 70"/>
                <a:gd name="T134" fmla="*/ 106 w 106"/>
                <a:gd name="T135" fmla="*/ 70 h 7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6" h="70">
                  <a:moveTo>
                    <a:pt x="0" y="62"/>
                  </a:moveTo>
                  <a:lnTo>
                    <a:pt x="0" y="64"/>
                  </a:lnTo>
                  <a:lnTo>
                    <a:pt x="4" y="66"/>
                  </a:lnTo>
                  <a:lnTo>
                    <a:pt x="6" y="66"/>
                  </a:lnTo>
                  <a:lnTo>
                    <a:pt x="8" y="68"/>
                  </a:lnTo>
                  <a:lnTo>
                    <a:pt x="10" y="68"/>
                  </a:lnTo>
                  <a:lnTo>
                    <a:pt x="12" y="68"/>
                  </a:lnTo>
                  <a:lnTo>
                    <a:pt x="14" y="70"/>
                  </a:lnTo>
                  <a:lnTo>
                    <a:pt x="16" y="70"/>
                  </a:lnTo>
                  <a:lnTo>
                    <a:pt x="18" y="70"/>
                  </a:lnTo>
                  <a:lnTo>
                    <a:pt x="20" y="70"/>
                  </a:lnTo>
                  <a:lnTo>
                    <a:pt x="22" y="70"/>
                  </a:lnTo>
                  <a:lnTo>
                    <a:pt x="24" y="70"/>
                  </a:lnTo>
                  <a:lnTo>
                    <a:pt x="26" y="70"/>
                  </a:lnTo>
                  <a:lnTo>
                    <a:pt x="28" y="70"/>
                  </a:lnTo>
                  <a:lnTo>
                    <a:pt x="28" y="68"/>
                  </a:lnTo>
                  <a:lnTo>
                    <a:pt x="30" y="68"/>
                  </a:lnTo>
                  <a:lnTo>
                    <a:pt x="32" y="68"/>
                  </a:lnTo>
                  <a:lnTo>
                    <a:pt x="34" y="66"/>
                  </a:lnTo>
                  <a:lnTo>
                    <a:pt x="36" y="64"/>
                  </a:lnTo>
                  <a:lnTo>
                    <a:pt x="38" y="64"/>
                  </a:lnTo>
                  <a:lnTo>
                    <a:pt x="40" y="62"/>
                  </a:lnTo>
                  <a:lnTo>
                    <a:pt x="42" y="60"/>
                  </a:lnTo>
                  <a:lnTo>
                    <a:pt x="44" y="58"/>
                  </a:lnTo>
                  <a:lnTo>
                    <a:pt x="46" y="56"/>
                  </a:lnTo>
                  <a:lnTo>
                    <a:pt x="46" y="52"/>
                  </a:lnTo>
                  <a:lnTo>
                    <a:pt x="48" y="50"/>
                  </a:lnTo>
                  <a:lnTo>
                    <a:pt x="50" y="48"/>
                  </a:lnTo>
                  <a:lnTo>
                    <a:pt x="50" y="46"/>
                  </a:lnTo>
                  <a:lnTo>
                    <a:pt x="52" y="44"/>
                  </a:lnTo>
                  <a:lnTo>
                    <a:pt x="56" y="36"/>
                  </a:lnTo>
                  <a:lnTo>
                    <a:pt x="60" y="30"/>
                  </a:lnTo>
                  <a:lnTo>
                    <a:pt x="60" y="28"/>
                  </a:lnTo>
                  <a:lnTo>
                    <a:pt x="62" y="28"/>
                  </a:lnTo>
                  <a:lnTo>
                    <a:pt x="62" y="26"/>
                  </a:lnTo>
                  <a:lnTo>
                    <a:pt x="64" y="24"/>
                  </a:lnTo>
                  <a:lnTo>
                    <a:pt x="66" y="22"/>
                  </a:lnTo>
                  <a:lnTo>
                    <a:pt x="68" y="20"/>
                  </a:lnTo>
                  <a:lnTo>
                    <a:pt x="70" y="18"/>
                  </a:lnTo>
                  <a:lnTo>
                    <a:pt x="72" y="18"/>
                  </a:lnTo>
                  <a:lnTo>
                    <a:pt x="74" y="16"/>
                  </a:lnTo>
                  <a:lnTo>
                    <a:pt x="76" y="16"/>
                  </a:lnTo>
                  <a:lnTo>
                    <a:pt x="78" y="16"/>
                  </a:lnTo>
                  <a:lnTo>
                    <a:pt x="82" y="14"/>
                  </a:lnTo>
                  <a:lnTo>
                    <a:pt x="84" y="14"/>
                  </a:lnTo>
                  <a:lnTo>
                    <a:pt x="88" y="14"/>
                  </a:lnTo>
                  <a:lnTo>
                    <a:pt x="90" y="14"/>
                  </a:lnTo>
                  <a:lnTo>
                    <a:pt x="94" y="14"/>
                  </a:lnTo>
                  <a:lnTo>
                    <a:pt x="96" y="14"/>
                  </a:lnTo>
                  <a:lnTo>
                    <a:pt x="98" y="14"/>
                  </a:lnTo>
                  <a:lnTo>
                    <a:pt x="100" y="14"/>
                  </a:lnTo>
                  <a:lnTo>
                    <a:pt x="102" y="16"/>
                  </a:lnTo>
                  <a:lnTo>
                    <a:pt x="104" y="16"/>
                  </a:lnTo>
                  <a:lnTo>
                    <a:pt x="106" y="16"/>
                  </a:lnTo>
                  <a:lnTo>
                    <a:pt x="106" y="14"/>
                  </a:lnTo>
                  <a:lnTo>
                    <a:pt x="104" y="12"/>
                  </a:lnTo>
                  <a:lnTo>
                    <a:pt x="102" y="10"/>
                  </a:lnTo>
                  <a:lnTo>
                    <a:pt x="100" y="8"/>
                  </a:lnTo>
                  <a:lnTo>
                    <a:pt x="98" y="6"/>
                  </a:lnTo>
                  <a:lnTo>
                    <a:pt x="96" y="4"/>
                  </a:lnTo>
                  <a:lnTo>
                    <a:pt x="94" y="4"/>
                  </a:lnTo>
                  <a:lnTo>
                    <a:pt x="92" y="2"/>
                  </a:lnTo>
                  <a:lnTo>
                    <a:pt x="90" y="2"/>
                  </a:lnTo>
                  <a:lnTo>
                    <a:pt x="88" y="0"/>
                  </a:lnTo>
                  <a:lnTo>
                    <a:pt x="86" y="0"/>
                  </a:lnTo>
                  <a:lnTo>
                    <a:pt x="84" y="0"/>
                  </a:lnTo>
                  <a:lnTo>
                    <a:pt x="80" y="0"/>
                  </a:lnTo>
                  <a:lnTo>
                    <a:pt x="78" y="0"/>
                  </a:lnTo>
                  <a:lnTo>
                    <a:pt x="76" y="0"/>
                  </a:lnTo>
                  <a:lnTo>
                    <a:pt x="74" y="2"/>
                  </a:lnTo>
                  <a:lnTo>
                    <a:pt x="72" y="2"/>
                  </a:lnTo>
                  <a:lnTo>
                    <a:pt x="68" y="4"/>
                  </a:lnTo>
                  <a:lnTo>
                    <a:pt x="66" y="4"/>
                  </a:lnTo>
                  <a:lnTo>
                    <a:pt x="66" y="6"/>
                  </a:lnTo>
                  <a:lnTo>
                    <a:pt x="64" y="8"/>
                  </a:lnTo>
                  <a:lnTo>
                    <a:pt x="62" y="10"/>
                  </a:lnTo>
                  <a:lnTo>
                    <a:pt x="60" y="12"/>
                  </a:lnTo>
                  <a:lnTo>
                    <a:pt x="58" y="14"/>
                  </a:lnTo>
                  <a:lnTo>
                    <a:pt x="56" y="16"/>
                  </a:lnTo>
                  <a:lnTo>
                    <a:pt x="54" y="18"/>
                  </a:lnTo>
                  <a:lnTo>
                    <a:pt x="52" y="20"/>
                  </a:lnTo>
                  <a:lnTo>
                    <a:pt x="52" y="22"/>
                  </a:lnTo>
                  <a:lnTo>
                    <a:pt x="50" y="24"/>
                  </a:lnTo>
                  <a:lnTo>
                    <a:pt x="48" y="26"/>
                  </a:lnTo>
                  <a:lnTo>
                    <a:pt x="46" y="30"/>
                  </a:lnTo>
                  <a:lnTo>
                    <a:pt x="44" y="34"/>
                  </a:lnTo>
                  <a:lnTo>
                    <a:pt x="40" y="38"/>
                  </a:lnTo>
                  <a:lnTo>
                    <a:pt x="40" y="42"/>
                  </a:lnTo>
                  <a:lnTo>
                    <a:pt x="38" y="44"/>
                  </a:lnTo>
                  <a:lnTo>
                    <a:pt x="36" y="46"/>
                  </a:lnTo>
                  <a:lnTo>
                    <a:pt x="34" y="48"/>
                  </a:lnTo>
                  <a:lnTo>
                    <a:pt x="34" y="50"/>
                  </a:lnTo>
                  <a:lnTo>
                    <a:pt x="32" y="52"/>
                  </a:lnTo>
                  <a:lnTo>
                    <a:pt x="30" y="54"/>
                  </a:lnTo>
                  <a:lnTo>
                    <a:pt x="28" y="56"/>
                  </a:lnTo>
                  <a:lnTo>
                    <a:pt x="26" y="58"/>
                  </a:lnTo>
                  <a:lnTo>
                    <a:pt x="24" y="60"/>
                  </a:lnTo>
                  <a:lnTo>
                    <a:pt x="22" y="60"/>
                  </a:lnTo>
                  <a:lnTo>
                    <a:pt x="20" y="62"/>
                  </a:lnTo>
                  <a:lnTo>
                    <a:pt x="18" y="62"/>
                  </a:lnTo>
                  <a:lnTo>
                    <a:pt x="16" y="64"/>
                  </a:lnTo>
                  <a:lnTo>
                    <a:pt x="14" y="64"/>
                  </a:lnTo>
                  <a:lnTo>
                    <a:pt x="12" y="64"/>
                  </a:lnTo>
                  <a:lnTo>
                    <a:pt x="10" y="64"/>
                  </a:lnTo>
                  <a:lnTo>
                    <a:pt x="8" y="64"/>
                  </a:lnTo>
                  <a:lnTo>
                    <a:pt x="6" y="64"/>
                  </a:lnTo>
                  <a:lnTo>
                    <a:pt x="4" y="64"/>
                  </a:lnTo>
                  <a:lnTo>
                    <a:pt x="2" y="64"/>
                  </a:lnTo>
                  <a:lnTo>
                    <a:pt x="0" y="64"/>
                  </a:lnTo>
                  <a:lnTo>
                    <a:pt x="0" y="62"/>
                  </a:lnTo>
                  <a:close/>
                </a:path>
              </a:pathLst>
            </a:custGeom>
            <a:solidFill>
              <a:srgbClr val="E77817"/>
            </a:solidFill>
            <a:ln w="9525">
              <a:noFill/>
              <a:round/>
              <a:headEnd/>
              <a:tailEnd/>
            </a:ln>
          </p:spPr>
          <p:txBody>
            <a:bodyPr/>
            <a:lstStyle/>
            <a:p>
              <a:endParaRPr lang="en-US"/>
            </a:p>
          </p:txBody>
        </p:sp>
        <p:sp>
          <p:nvSpPr>
            <p:cNvPr id="17" name="AutoShape 202"/>
            <p:cNvSpPr>
              <a:spLocks/>
            </p:cNvSpPr>
            <p:nvPr/>
          </p:nvSpPr>
          <p:spPr bwMode="auto">
            <a:xfrm>
              <a:off x="1219792" y="2205332"/>
              <a:ext cx="221462" cy="219251"/>
            </a:xfrm>
            <a:custGeom>
              <a:avLst/>
              <a:gdLst>
                <a:gd name="T0" fmla="*/ 2147483647 w 158"/>
                <a:gd name="T1" fmla="*/ 2147483647 h 184"/>
                <a:gd name="T2" fmla="*/ 2147483647 w 158"/>
                <a:gd name="T3" fmla="*/ 2147483647 h 184"/>
                <a:gd name="T4" fmla="*/ 2147483647 w 158"/>
                <a:gd name="T5" fmla="*/ 2147483647 h 184"/>
                <a:gd name="T6" fmla="*/ 2147483647 w 158"/>
                <a:gd name="T7" fmla="*/ 2147483647 h 184"/>
                <a:gd name="T8" fmla="*/ 2147483647 w 158"/>
                <a:gd name="T9" fmla="*/ 2147483647 h 184"/>
                <a:gd name="T10" fmla="*/ 2147483647 w 158"/>
                <a:gd name="T11" fmla="*/ 2147483647 h 184"/>
                <a:gd name="T12" fmla="*/ 2147483647 w 158"/>
                <a:gd name="T13" fmla="*/ 2147483647 h 184"/>
                <a:gd name="T14" fmla="*/ 2147483647 w 158"/>
                <a:gd name="T15" fmla="*/ 2147483647 h 184"/>
                <a:gd name="T16" fmla="*/ 2147483647 w 158"/>
                <a:gd name="T17" fmla="*/ 2147483647 h 184"/>
                <a:gd name="T18" fmla="*/ 2147483647 w 158"/>
                <a:gd name="T19" fmla="*/ 2147483647 h 184"/>
                <a:gd name="T20" fmla="*/ 2147483647 w 158"/>
                <a:gd name="T21" fmla="*/ 2147483647 h 184"/>
                <a:gd name="T22" fmla="*/ 2147483647 w 158"/>
                <a:gd name="T23" fmla="*/ 2147483647 h 184"/>
                <a:gd name="T24" fmla="*/ 2147483647 w 158"/>
                <a:gd name="T25" fmla="*/ 2147483647 h 184"/>
                <a:gd name="T26" fmla="*/ 2147483647 w 158"/>
                <a:gd name="T27" fmla="*/ 2147483647 h 184"/>
                <a:gd name="T28" fmla="*/ 2147483647 w 158"/>
                <a:gd name="T29" fmla="*/ 2147483647 h 184"/>
                <a:gd name="T30" fmla="*/ 2147483647 w 158"/>
                <a:gd name="T31" fmla="*/ 2147483647 h 184"/>
                <a:gd name="T32" fmla="*/ 2147483647 w 158"/>
                <a:gd name="T33" fmla="*/ 2147483647 h 184"/>
                <a:gd name="T34" fmla="*/ 2147483647 w 158"/>
                <a:gd name="T35" fmla="*/ 0 h 184"/>
                <a:gd name="T36" fmla="*/ 2147483647 w 158"/>
                <a:gd name="T37" fmla="*/ 0 h 184"/>
                <a:gd name="T38" fmla="*/ 2147483647 w 158"/>
                <a:gd name="T39" fmla="*/ 0 h 184"/>
                <a:gd name="T40" fmla="*/ 2147483647 w 158"/>
                <a:gd name="T41" fmla="*/ 2147483647 h 184"/>
                <a:gd name="T42" fmla="*/ 2147483647 w 158"/>
                <a:gd name="T43" fmla="*/ 2147483647 h 184"/>
                <a:gd name="T44" fmla="*/ 2147483647 w 158"/>
                <a:gd name="T45" fmla="*/ 2147483647 h 184"/>
                <a:gd name="T46" fmla="*/ 2147483647 w 158"/>
                <a:gd name="T47" fmla="*/ 2147483647 h 184"/>
                <a:gd name="T48" fmla="*/ 2147483647 w 158"/>
                <a:gd name="T49" fmla="*/ 2147483647 h 184"/>
                <a:gd name="T50" fmla="*/ 2147483647 w 158"/>
                <a:gd name="T51" fmla="*/ 2147483647 h 184"/>
                <a:gd name="T52" fmla="*/ 2147483647 w 158"/>
                <a:gd name="T53" fmla="*/ 2147483647 h 184"/>
                <a:gd name="T54" fmla="*/ 2147483647 w 158"/>
                <a:gd name="T55" fmla="*/ 2147483647 h 184"/>
                <a:gd name="T56" fmla="*/ 0 w 158"/>
                <a:gd name="T57" fmla="*/ 2147483647 h 184"/>
                <a:gd name="T58" fmla="*/ 0 w 158"/>
                <a:gd name="T59" fmla="*/ 2147483647 h 184"/>
                <a:gd name="T60" fmla="*/ 0 w 158"/>
                <a:gd name="T61" fmla="*/ 2147483647 h 184"/>
                <a:gd name="T62" fmla="*/ 0 w 158"/>
                <a:gd name="T63" fmla="*/ 2147483647 h 184"/>
                <a:gd name="T64" fmla="*/ 0 w 158"/>
                <a:gd name="T65" fmla="*/ 2147483647 h 184"/>
                <a:gd name="T66" fmla="*/ 0 w 158"/>
                <a:gd name="T67" fmla="*/ 2147483647 h 184"/>
                <a:gd name="T68" fmla="*/ 0 w 158"/>
                <a:gd name="T69" fmla="*/ 2147483647 h 184"/>
                <a:gd name="T70" fmla="*/ 2147483647 w 158"/>
                <a:gd name="T71" fmla="*/ 2147483647 h 184"/>
                <a:gd name="T72" fmla="*/ 2147483647 w 158"/>
                <a:gd name="T73" fmla="*/ 2147483647 h 184"/>
                <a:gd name="T74" fmla="*/ 2147483647 w 158"/>
                <a:gd name="T75" fmla="*/ 2147483647 h 184"/>
                <a:gd name="T76" fmla="*/ 2147483647 w 158"/>
                <a:gd name="T77" fmla="*/ 2147483647 h 184"/>
                <a:gd name="T78" fmla="*/ 2147483647 w 158"/>
                <a:gd name="T79" fmla="*/ 2147483647 h 184"/>
                <a:gd name="T80" fmla="*/ 2147483647 w 158"/>
                <a:gd name="T81" fmla="*/ 2147483647 h 184"/>
                <a:gd name="T82" fmla="*/ 2147483647 w 158"/>
                <a:gd name="T83" fmla="*/ 2147483647 h 184"/>
                <a:gd name="T84" fmla="*/ 2147483647 w 158"/>
                <a:gd name="T85" fmla="*/ 2147483647 h 184"/>
                <a:gd name="T86" fmla="*/ 2147483647 w 158"/>
                <a:gd name="T87" fmla="*/ 2147483647 h 184"/>
                <a:gd name="T88" fmla="*/ 2147483647 w 158"/>
                <a:gd name="T89" fmla="*/ 2147483647 h 184"/>
                <a:gd name="T90" fmla="*/ 2147483647 w 158"/>
                <a:gd name="T91" fmla="*/ 2147483647 h 184"/>
                <a:gd name="T92" fmla="*/ 2147483647 w 158"/>
                <a:gd name="T93" fmla="*/ 2147483647 h 184"/>
                <a:gd name="T94" fmla="*/ 2147483647 w 158"/>
                <a:gd name="T95" fmla="*/ 2147483647 h 184"/>
                <a:gd name="T96" fmla="*/ 2147483647 w 158"/>
                <a:gd name="T97" fmla="*/ 2147483647 h 184"/>
                <a:gd name="T98" fmla="*/ 2147483647 w 158"/>
                <a:gd name="T99" fmla="*/ 2147483647 h 184"/>
                <a:gd name="T100" fmla="*/ 2147483647 w 158"/>
                <a:gd name="T101" fmla="*/ 2147483647 h 184"/>
                <a:gd name="T102" fmla="*/ 2147483647 w 158"/>
                <a:gd name="T103" fmla="*/ 2147483647 h 18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8"/>
                <a:gd name="T157" fmla="*/ 0 h 184"/>
                <a:gd name="T158" fmla="*/ 158 w 158"/>
                <a:gd name="T159" fmla="*/ 184 h 18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8" h="184">
                  <a:moveTo>
                    <a:pt x="158" y="184"/>
                  </a:moveTo>
                  <a:lnTo>
                    <a:pt x="156" y="178"/>
                  </a:lnTo>
                  <a:lnTo>
                    <a:pt x="156" y="170"/>
                  </a:lnTo>
                  <a:lnTo>
                    <a:pt x="156" y="164"/>
                  </a:lnTo>
                  <a:lnTo>
                    <a:pt x="154" y="156"/>
                  </a:lnTo>
                  <a:lnTo>
                    <a:pt x="152" y="150"/>
                  </a:lnTo>
                  <a:lnTo>
                    <a:pt x="150" y="142"/>
                  </a:lnTo>
                  <a:lnTo>
                    <a:pt x="148" y="136"/>
                  </a:lnTo>
                  <a:lnTo>
                    <a:pt x="146" y="130"/>
                  </a:lnTo>
                  <a:lnTo>
                    <a:pt x="142" y="122"/>
                  </a:lnTo>
                  <a:lnTo>
                    <a:pt x="140" y="116"/>
                  </a:lnTo>
                  <a:lnTo>
                    <a:pt x="136" y="108"/>
                  </a:lnTo>
                  <a:lnTo>
                    <a:pt x="134" y="102"/>
                  </a:lnTo>
                  <a:lnTo>
                    <a:pt x="130" y="96"/>
                  </a:lnTo>
                  <a:lnTo>
                    <a:pt x="126" y="90"/>
                  </a:lnTo>
                  <a:lnTo>
                    <a:pt x="122" y="82"/>
                  </a:lnTo>
                  <a:lnTo>
                    <a:pt x="118" y="76"/>
                  </a:lnTo>
                  <a:lnTo>
                    <a:pt x="114" y="70"/>
                  </a:lnTo>
                  <a:lnTo>
                    <a:pt x="110" y="64"/>
                  </a:lnTo>
                  <a:lnTo>
                    <a:pt x="106" y="58"/>
                  </a:lnTo>
                  <a:lnTo>
                    <a:pt x="100" y="52"/>
                  </a:lnTo>
                  <a:lnTo>
                    <a:pt x="96" y="48"/>
                  </a:lnTo>
                  <a:lnTo>
                    <a:pt x="90" y="42"/>
                  </a:lnTo>
                  <a:lnTo>
                    <a:pt x="86" y="38"/>
                  </a:lnTo>
                  <a:lnTo>
                    <a:pt x="82" y="32"/>
                  </a:lnTo>
                  <a:lnTo>
                    <a:pt x="76" y="28"/>
                  </a:lnTo>
                  <a:lnTo>
                    <a:pt x="72" y="24"/>
                  </a:lnTo>
                  <a:lnTo>
                    <a:pt x="66" y="20"/>
                  </a:lnTo>
                  <a:lnTo>
                    <a:pt x="60" y="16"/>
                  </a:lnTo>
                  <a:lnTo>
                    <a:pt x="56" y="12"/>
                  </a:lnTo>
                  <a:lnTo>
                    <a:pt x="50" y="8"/>
                  </a:lnTo>
                  <a:lnTo>
                    <a:pt x="46" y="6"/>
                  </a:lnTo>
                  <a:lnTo>
                    <a:pt x="40" y="4"/>
                  </a:lnTo>
                  <a:lnTo>
                    <a:pt x="38" y="2"/>
                  </a:lnTo>
                  <a:lnTo>
                    <a:pt x="34" y="2"/>
                  </a:lnTo>
                  <a:lnTo>
                    <a:pt x="30" y="0"/>
                  </a:lnTo>
                  <a:lnTo>
                    <a:pt x="28" y="0"/>
                  </a:lnTo>
                  <a:lnTo>
                    <a:pt x="26" y="0"/>
                  </a:lnTo>
                  <a:lnTo>
                    <a:pt x="24" y="0"/>
                  </a:lnTo>
                  <a:lnTo>
                    <a:pt x="20" y="0"/>
                  </a:lnTo>
                  <a:lnTo>
                    <a:pt x="18" y="0"/>
                  </a:lnTo>
                  <a:lnTo>
                    <a:pt x="16" y="2"/>
                  </a:lnTo>
                  <a:lnTo>
                    <a:pt x="14" y="2"/>
                  </a:lnTo>
                  <a:lnTo>
                    <a:pt x="14" y="4"/>
                  </a:lnTo>
                  <a:lnTo>
                    <a:pt x="12" y="6"/>
                  </a:lnTo>
                  <a:lnTo>
                    <a:pt x="10" y="6"/>
                  </a:lnTo>
                  <a:lnTo>
                    <a:pt x="8" y="8"/>
                  </a:lnTo>
                  <a:lnTo>
                    <a:pt x="8" y="10"/>
                  </a:lnTo>
                  <a:lnTo>
                    <a:pt x="6" y="12"/>
                  </a:lnTo>
                  <a:lnTo>
                    <a:pt x="6" y="14"/>
                  </a:lnTo>
                  <a:lnTo>
                    <a:pt x="4" y="16"/>
                  </a:lnTo>
                  <a:lnTo>
                    <a:pt x="4" y="20"/>
                  </a:lnTo>
                  <a:lnTo>
                    <a:pt x="4" y="22"/>
                  </a:lnTo>
                  <a:lnTo>
                    <a:pt x="2" y="24"/>
                  </a:lnTo>
                  <a:lnTo>
                    <a:pt x="2" y="26"/>
                  </a:lnTo>
                  <a:lnTo>
                    <a:pt x="2" y="30"/>
                  </a:lnTo>
                  <a:lnTo>
                    <a:pt x="2" y="32"/>
                  </a:lnTo>
                  <a:lnTo>
                    <a:pt x="0" y="34"/>
                  </a:lnTo>
                  <a:lnTo>
                    <a:pt x="0" y="38"/>
                  </a:lnTo>
                  <a:lnTo>
                    <a:pt x="0" y="40"/>
                  </a:lnTo>
                  <a:lnTo>
                    <a:pt x="0" y="42"/>
                  </a:lnTo>
                  <a:lnTo>
                    <a:pt x="0" y="48"/>
                  </a:lnTo>
                  <a:lnTo>
                    <a:pt x="0" y="54"/>
                  </a:lnTo>
                  <a:lnTo>
                    <a:pt x="0" y="56"/>
                  </a:lnTo>
                  <a:lnTo>
                    <a:pt x="0" y="58"/>
                  </a:lnTo>
                  <a:lnTo>
                    <a:pt x="0" y="60"/>
                  </a:lnTo>
                  <a:lnTo>
                    <a:pt x="0" y="62"/>
                  </a:lnTo>
                  <a:lnTo>
                    <a:pt x="0" y="64"/>
                  </a:lnTo>
                  <a:lnTo>
                    <a:pt x="0" y="66"/>
                  </a:lnTo>
                  <a:lnTo>
                    <a:pt x="0" y="68"/>
                  </a:lnTo>
                  <a:lnTo>
                    <a:pt x="0" y="70"/>
                  </a:lnTo>
                  <a:lnTo>
                    <a:pt x="2" y="64"/>
                  </a:lnTo>
                  <a:lnTo>
                    <a:pt x="6" y="60"/>
                  </a:lnTo>
                  <a:lnTo>
                    <a:pt x="8" y="56"/>
                  </a:lnTo>
                  <a:lnTo>
                    <a:pt x="12" y="52"/>
                  </a:lnTo>
                  <a:lnTo>
                    <a:pt x="16" y="48"/>
                  </a:lnTo>
                  <a:lnTo>
                    <a:pt x="20" y="46"/>
                  </a:lnTo>
                  <a:lnTo>
                    <a:pt x="26" y="44"/>
                  </a:lnTo>
                  <a:lnTo>
                    <a:pt x="30" y="42"/>
                  </a:lnTo>
                  <a:lnTo>
                    <a:pt x="36" y="42"/>
                  </a:lnTo>
                  <a:lnTo>
                    <a:pt x="42" y="42"/>
                  </a:lnTo>
                  <a:lnTo>
                    <a:pt x="48" y="42"/>
                  </a:lnTo>
                  <a:lnTo>
                    <a:pt x="54" y="44"/>
                  </a:lnTo>
                  <a:lnTo>
                    <a:pt x="60" y="44"/>
                  </a:lnTo>
                  <a:lnTo>
                    <a:pt x="66" y="48"/>
                  </a:lnTo>
                  <a:lnTo>
                    <a:pt x="72" y="50"/>
                  </a:lnTo>
                  <a:lnTo>
                    <a:pt x="78" y="54"/>
                  </a:lnTo>
                  <a:lnTo>
                    <a:pt x="84" y="58"/>
                  </a:lnTo>
                  <a:lnTo>
                    <a:pt x="90" y="62"/>
                  </a:lnTo>
                  <a:lnTo>
                    <a:pt x="98" y="66"/>
                  </a:lnTo>
                  <a:lnTo>
                    <a:pt x="104" y="72"/>
                  </a:lnTo>
                  <a:lnTo>
                    <a:pt x="110" y="78"/>
                  </a:lnTo>
                  <a:lnTo>
                    <a:pt x="114" y="86"/>
                  </a:lnTo>
                  <a:lnTo>
                    <a:pt x="120" y="94"/>
                  </a:lnTo>
                  <a:lnTo>
                    <a:pt x="126" y="100"/>
                  </a:lnTo>
                  <a:lnTo>
                    <a:pt x="132" y="110"/>
                  </a:lnTo>
                  <a:lnTo>
                    <a:pt x="136" y="118"/>
                  </a:lnTo>
                  <a:lnTo>
                    <a:pt x="140" y="128"/>
                  </a:lnTo>
                  <a:lnTo>
                    <a:pt x="144" y="138"/>
                  </a:lnTo>
                  <a:lnTo>
                    <a:pt x="148" y="148"/>
                  </a:lnTo>
                  <a:lnTo>
                    <a:pt x="152" y="160"/>
                  </a:lnTo>
                  <a:lnTo>
                    <a:pt x="154" y="172"/>
                  </a:lnTo>
                  <a:lnTo>
                    <a:pt x="158" y="184"/>
                  </a:lnTo>
                  <a:close/>
                </a:path>
              </a:pathLst>
            </a:custGeom>
            <a:solidFill>
              <a:srgbClr val="B8DFF8"/>
            </a:solidFill>
            <a:ln w="9525">
              <a:noFill/>
              <a:round/>
              <a:headEnd/>
              <a:tailEnd/>
            </a:ln>
          </p:spPr>
          <p:txBody>
            <a:bodyPr/>
            <a:lstStyle/>
            <a:p>
              <a:endParaRPr lang="en-US"/>
            </a:p>
          </p:txBody>
        </p:sp>
        <p:sp>
          <p:nvSpPr>
            <p:cNvPr id="18" name="AutoShape 203"/>
            <p:cNvSpPr>
              <a:spLocks/>
            </p:cNvSpPr>
            <p:nvPr/>
          </p:nvSpPr>
          <p:spPr bwMode="auto">
            <a:xfrm>
              <a:off x="919837" y="2229991"/>
              <a:ext cx="120543" cy="266566"/>
            </a:xfrm>
            <a:custGeom>
              <a:avLst/>
              <a:gdLst>
                <a:gd name="T0" fmla="*/ 2147483647 w 86"/>
                <a:gd name="T1" fmla="*/ 2147483647 h 200"/>
                <a:gd name="T2" fmla="*/ 2147483647 w 86"/>
                <a:gd name="T3" fmla="*/ 2147483647 h 200"/>
                <a:gd name="T4" fmla="*/ 2147483647 w 86"/>
                <a:gd name="T5" fmla="*/ 2147483647 h 200"/>
                <a:gd name="T6" fmla="*/ 2147483647 w 86"/>
                <a:gd name="T7" fmla="*/ 2147483647 h 200"/>
                <a:gd name="T8" fmla="*/ 2147483647 w 86"/>
                <a:gd name="T9" fmla="*/ 2147483647 h 200"/>
                <a:gd name="T10" fmla="*/ 2147483647 w 86"/>
                <a:gd name="T11" fmla="*/ 2147483647 h 200"/>
                <a:gd name="T12" fmla="*/ 0 w 86"/>
                <a:gd name="T13" fmla="*/ 2147483647 h 200"/>
                <a:gd name="T14" fmla="*/ 0 w 86"/>
                <a:gd name="T15" fmla="*/ 2147483647 h 200"/>
                <a:gd name="T16" fmla="*/ 0 w 86"/>
                <a:gd name="T17" fmla="*/ 2147483647 h 200"/>
                <a:gd name="T18" fmla="*/ 0 w 86"/>
                <a:gd name="T19" fmla="*/ 2147483647 h 200"/>
                <a:gd name="T20" fmla="*/ 2147483647 w 86"/>
                <a:gd name="T21" fmla="*/ 2147483647 h 200"/>
                <a:gd name="T22" fmla="*/ 2147483647 w 86"/>
                <a:gd name="T23" fmla="*/ 2147483647 h 200"/>
                <a:gd name="T24" fmla="*/ 2147483647 w 86"/>
                <a:gd name="T25" fmla="*/ 2147483647 h 200"/>
                <a:gd name="T26" fmla="*/ 2147483647 w 86"/>
                <a:gd name="T27" fmla="*/ 2147483647 h 200"/>
                <a:gd name="T28" fmla="*/ 2147483647 w 86"/>
                <a:gd name="T29" fmla="*/ 2147483647 h 200"/>
                <a:gd name="T30" fmla="*/ 2147483647 w 86"/>
                <a:gd name="T31" fmla="*/ 2147483647 h 200"/>
                <a:gd name="T32" fmla="*/ 2147483647 w 86"/>
                <a:gd name="T33" fmla="*/ 2147483647 h 200"/>
                <a:gd name="T34" fmla="*/ 2147483647 w 86"/>
                <a:gd name="T35" fmla="*/ 2147483647 h 200"/>
                <a:gd name="T36" fmla="*/ 2147483647 w 86"/>
                <a:gd name="T37" fmla="*/ 2147483647 h 200"/>
                <a:gd name="T38" fmla="*/ 2147483647 w 86"/>
                <a:gd name="T39" fmla="*/ 2147483647 h 200"/>
                <a:gd name="T40" fmla="*/ 2147483647 w 86"/>
                <a:gd name="T41" fmla="*/ 2147483647 h 200"/>
                <a:gd name="T42" fmla="*/ 2147483647 w 86"/>
                <a:gd name="T43" fmla="*/ 2147483647 h 200"/>
                <a:gd name="T44" fmla="*/ 2147483647 w 86"/>
                <a:gd name="T45" fmla="*/ 2147483647 h 200"/>
                <a:gd name="T46" fmla="*/ 2147483647 w 86"/>
                <a:gd name="T47" fmla="*/ 2147483647 h 200"/>
                <a:gd name="T48" fmla="*/ 2147483647 w 86"/>
                <a:gd name="T49" fmla="*/ 2147483647 h 200"/>
                <a:gd name="T50" fmla="*/ 2147483647 w 86"/>
                <a:gd name="T51" fmla="*/ 2147483647 h 200"/>
                <a:gd name="T52" fmla="*/ 2147483647 w 86"/>
                <a:gd name="T53" fmla="*/ 2147483647 h 200"/>
                <a:gd name="T54" fmla="*/ 2147483647 w 86"/>
                <a:gd name="T55" fmla="*/ 2147483647 h 200"/>
                <a:gd name="T56" fmla="*/ 2147483647 w 86"/>
                <a:gd name="T57" fmla="*/ 2147483647 h 200"/>
                <a:gd name="T58" fmla="*/ 2147483647 w 86"/>
                <a:gd name="T59" fmla="*/ 2147483647 h 200"/>
                <a:gd name="T60" fmla="*/ 2147483647 w 86"/>
                <a:gd name="T61" fmla="*/ 2147483647 h 200"/>
                <a:gd name="T62" fmla="*/ 2147483647 w 86"/>
                <a:gd name="T63" fmla="*/ 0 h 200"/>
                <a:gd name="T64" fmla="*/ 2147483647 w 86"/>
                <a:gd name="T65" fmla="*/ 0 h 200"/>
                <a:gd name="T66" fmla="*/ 2147483647 w 86"/>
                <a:gd name="T67" fmla="*/ 0 h 200"/>
                <a:gd name="T68" fmla="*/ 2147483647 w 86"/>
                <a:gd name="T69" fmla="*/ 2147483647 h 200"/>
                <a:gd name="T70" fmla="*/ 2147483647 w 86"/>
                <a:gd name="T71" fmla="*/ 2147483647 h 200"/>
                <a:gd name="T72" fmla="*/ 2147483647 w 86"/>
                <a:gd name="T73" fmla="*/ 2147483647 h 200"/>
                <a:gd name="T74" fmla="*/ 2147483647 w 86"/>
                <a:gd name="T75" fmla="*/ 2147483647 h 2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200"/>
                <a:gd name="T116" fmla="*/ 86 w 86"/>
                <a:gd name="T117" fmla="*/ 200 h 2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200">
                  <a:moveTo>
                    <a:pt x="28" y="28"/>
                  </a:moveTo>
                  <a:lnTo>
                    <a:pt x="24" y="36"/>
                  </a:lnTo>
                  <a:lnTo>
                    <a:pt x="22" y="42"/>
                  </a:lnTo>
                  <a:lnTo>
                    <a:pt x="18" y="50"/>
                  </a:lnTo>
                  <a:lnTo>
                    <a:pt x="16" y="58"/>
                  </a:lnTo>
                  <a:lnTo>
                    <a:pt x="14" y="66"/>
                  </a:lnTo>
                  <a:lnTo>
                    <a:pt x="10" y="76"/>
                  </a:lnTo>
                  <a:lnTo>
                    <a:pt x="8" y="84"/>
                  </a:lnTo>
                  <a:lnTo>
                    <a:pt x="6" y="94"/>
                  </a:lnTo>
                  <a:lnTo>
                    <a:pt x="6" y="102"/>
                  </a:lnTo>
                  <a:lnTo>
                    <a:pt x="4" y="112"/>
                  </a:lnTo>
                  <a:lnTo>
                    <a:pt x="2" y="120"/>
                  </a:lnTo>
                  <a:lnTo>
                    <a:pt x="2" y="130"/>
                  </a:lnTo>
                  <a:lnTo>
                    <a:pt x="0" y="138"/>
                  </a:lnTo>
                  <a:lnTo>
                    <a:pt x="0" y="148"/>
                  </a:lnTo>
                  <a:lnTo>
                    <a:pt x="0" y="156"/>
                  </a:lnTo>
                  <a:lnTo>
                    <a:pt x="0" y="166"/>
                  </a:lnTo>
                  <a:lnTo>
                    <a:pt x="0" y="174"/>
                  </a:lnTo>
                  <a:lnTo>
                    <a:pt x="0" y="180"/>
                  </a:lnTo>
                  <a:lnTo>
                    <a:pt x="0" y="188"/>
                  </a:lnTo>
                  <a:lnTo>
                    <a:pt x="0" y="196"/>
                  </a:lnTo>
                  <a:lnTo>
                    <a:pt x="2" y="200"/>
                  </a:lnTo>
                  <a:lnTo>
                    <a:pt x="2" y="188"/>
                  </a:lnTo>
                  <a:lnTo>
                    <a:pt x="2" y="176"/>
                  </a:lnTo>
                  <a:lnTo>
                    <a:pt x="4" y="164"/>
                  </a:lnTo>
                  <a:lnTo>
                    <a:pt x="4" y="154"/>
                  </a:lnTo>
                  <a:lnTo>
                    <a:pt x="6" y="142"/>
                  </a:lnTo>
                  <a:lnTo>
                    <a:pt x="8" y="132"/>
                  </a:lnTo>
                  <a:lnTo>
                    <a:pt x="10" y="124"/>
                  </a:lnTo>
                  <a:lnTo>
                    <a:pt x="12" y="114"/>
                  </a:lnTo>
                  <a:lnTo>
                    <a:pt x="14" y="106"/>
                  </a:lnTo>
                  <a:lnTo>
                    <a:pt x="16" y="98"/>
                  </a:lnTo>
                  <a:lnTo>
                    <a:pt x="20" y="90"/>
                  </a:lnTo>
                  <a:lnTo>
                    <a:pt x="22" y="82"/>
                  </a:lnTo>
                  <a:lnTo>
                    <a:pt x="26" y="76"/>
                  </a:lnTo>
                  <a:lnTo>
                    <a:pt x="28" y="70"/>
                  </a:lnTo>
                  <a:lnTo>
                    <a:pt x="32" y="64"/>
                  </a:lnTo>
                  <a:lnTo>
                    <a:pt x="34" y="58"/>
                  </a:lnTo>
                  <a:lnTo>
                    <a:pt x="38" y="54"/>
                  </a:lnTo>
                  <a:lnTo>
                    <a:pt x="42" y="50"/>
                  </a:lnTo>
                  <a:lnTo>
                    <a:pt x="46" y="46"/>
                  </a:lnTo>
                  <a:lnTo>
                    <a:pt x="48" y="42"/>
                  </a:lnTo>
                  <a:lnTo>
                    <a:pt x="52" y="40"/>
                  </a:lnTo>
                  <a:lnTo>
                    <a:pt x="56" y="38"/>
                  </a:lnTo>
                  <a:lnTo>
                    <a:pt x="60" y="36"/>
                  </a:lnTo>
                  <a:lnTo>
                    <a:pt x="62" y="36"/>
                  </a:lnTo>
                  <a:lnTo>
                    <a:pt x="66" y="36"/>
                  </a:lnTo>
                  <a:lnTo>
                    <a:pt x="70" y="36"/>
                  </a:lnTo>
                  <a:lnTo>
                    <a:pt x="72" y="36"/>
                  </a:lnTo>
                  <a:lnTo>
                    <a:pt x="76" y="38"/>
                  </a:lnTo>
                  <a:lnTo>
                    <a:pt x="78" y="40"/>
                  </a:lnTo>
                  <a:lnTo>
                    <a:pt x="80" y="42"/>
                  </a:lnTo>
                  <a:lnTo>
                    <a:pt x="84" y="44"/>
                  </a:lnTo>
                  <a:lnTo>
                    <a:pt x="86" y="48"/>
                  </a:lnTo>
                  <a:lnTo>
                    <a:pt x="84" y="42"/>
                  </a:lnTo>
                  <a:lnTo>
                    <a:pt x="82" y="36"/>
                  </a:lnTo>
                  <a:lnTo>
                    <a:pt x="80" y="30"/>
                  </a:lnTo>
                  <a:lnTo>
                    <a:pt x="78" y="24"/>
                  </a:lnTo>
                  <a:lnTo>
                    <a:pt x="76" y="18"/>
                  </a:lnTo>
                  <a:lnTo>
                    <a:pt x="74" y="14"/>
                  </a:lnTo>
                  <a:lnTo>
                    <a:pt x="72" y="10"/>
                  </a:lnTo>
                  <a:lnTo>
                    <a:pt x="70" y="6"/>
                  </a:lnTo>
                  <a:lnTo>
                    <a:pt x="66" y="2"/>
                  </a:lnTo>
                  <a:lnTo>
                    <a:pt x="64" y="0"/>
                  </a:lnTo>
                  <a:lnTo>
                    <a:pt x="62" y="0"/>
                  </a:lnTo>
                  <a:lnTo>
                    <a:pt x="58" y="0"/>
                  </a:lnTo>
                  <a:lnTo>
                    <a:pt x="56" y="0"/>
                  </a:lnTo>
                  <a:lnTo>
                    <a:pt x="52" y="0"/>
                  </a:lnTo>
                  <a:lnTo>
                    <a:pt x="50" y="2"/>
                  </a:lnTo>
                  <a:lnTo>
                    <a:pt x="46" y="4"/>
                  </a:lnTo>
                  <a:lnTo>
                    <a:pt x="42" y="8"/>
                  </a:lnTo>
                  <a:lnTo>
                    <a:pt x="38" y="12"/>
                  </a:lnTo>
                  <a:lnTo>
                    <a:pt x="34" y="18"/>
                  </a:lnTo>
                  <a:lnTo>
                    <a:pt x="30" y="22"/>
                  </a:lnTo>
                  <a:lnTo>
                    <a:pt x="28" y="28"/>
                  </a:lnTo>
                  <a:close/>
                </a:path>
              </a:pathLst>
            </a:custGeom>
            <a:solidFill>
              <a:srgbClr val="B8DFF8"/>
            </a:solidFill>
            <a:ln w="9525">
              <a:noFill/>
              <a:round/>
              <a:headEnd/>
              <a:tailEnd/>
            </a:ln>
          </p:spPr>
          <p:txBody>
            <a:bodyPr/>
            <a:lstStyle/>
            <a:p>
              <a:endParaRPr lang="en-US"/>
            </a:p>
          </p:txBody>
        </p:sp>
        <p:sp>
          <p:nvSpPr>
            <p:cNvPr id="19" name="AutoShape 204"/>
            <p:cNvSpPr>
              <a:spLocks/>
            </p:cNvSpPr>
            <p:nvPr/>
          </p:nvSpPr>
          <p:spPr bwMode="auto">
            <a:xfrm>
              <a:off x="1208579" y="2435764"/>
              <a:ext cx="210249" cy="95964"/>
            </a:xfrm>
            <a:custGeom>
              <a:avLst/>
              <a:gdLst>
                <a:gd name="T0" fmla="*/ 0 w 150"/>
                <a:gd name="T1" fmla="*/ 2147483647 h 72"/>
                <a:gd name="T2" fmla="*/ 2147483647 w 150"/>
                <a:gd name="T3" fmla="*/ 2147483647 h 72"/>
                <a:gd name="T4" fmla="*/ 2147483647 w 150"/>
                <a:gd name="T5" fmla="*/ 2147483647 h 72"/>
                <a:gd name="T6" fmla="*/ 2147483647 w 150"/>
                <a:gd name="T7" fmla="*/ 2147483647 h 72"/>
                <a:gd name="T8" fmla="*/ 2147483647 w 150"/>
                <a:gd name="T9" fmla="*/ 2147483647 h 72"/>
                <a:gd name="T10" fmla="*/ 2147483647 w 150"/>
                <a:gd name="T11" fmla="*/ 2147483647 h 72"/>
                <a:gd name="T12" fmla="*/ 2147483647 w 150"/>
                <a:gd name="T13" fmla="*/ 2147483647 h 72"/>
                <a:gd name="T14" fmla="*/ 2147483647 w 150"/>
                <a:gd name="T15" fmla="*/ 2147483647 h 72"/>
                <a:gd name="T16" fmla="*/ 2147483647 w 150"/>
                <a:gd name="T17" fmla="*/ 2147483647 h 72"/>
                <a:gd name="T18" fmla="*/ 2147483647 w 150"/>
                <a:gd name="T19" fmla="*/ 2147483647 h 72"/>
                <a:gd name="T20" fmla="*/ 2147483647 w 150"/>
                <a:gd name="T21" fmla="*/ 2147483647 h 72"/>
                <a:gd name="T22" fmla="*/ 2147483647 w 150"/>
                <a:gd name="T23" fmla="*/ 0 h 72"/>
                <a:gd name="T24" fmla="*/ 2147483647 w 150"/>
                <a:gd name="T25" fmla="*/ 2147483647 h 72"/>
                <a:gd name="T26" fmla="*/ 2147483647 w 150"/>
                <a:gd name="T27" fmla="*/ 2147483647 h 72"/>
                <a:gd name="T28" fmla="*/ 2147483647 w 150"/>
                <a:gd name="T29" fmla="*/ 2147483647 h 72"/>
                <a:gd name="T30" fmla="*/ 2147483647 w 150"/>
                <a:gd name="T31" fmla="*/ 2147483647 h 72"/>
                <a:gd name="T32" fmla="*/ 2147483647 w 150"/>
                <a:gd name="T33" fmla="*/ 2147483647 h 72"/>
                <a:gd name="T34" fmla="*/ 2147483647 w 150"/>
                <a:gd name="T35" fmla="*/ 2147483647 h 72"/>
                <a:gd name="T36" fmla="*/ 2147483647 w 150"/>
                <a:gd name="T37" fmla="*/ 2147483647 h 72"/>
                <a:gd name="T38" fmla="*/ 2147483647 w 150"/>
                <a:gd name="T39" fmla="*/ 2147483647 h 72"/>
                <a:gd name="T40" fmla="*/ 2147483647 w 150"/>
                <a:gd name="T41" fmla="*/ 2147483647 h 72"/>
                <a:gd name="T42" fmla="*/ 2147483647 w 150"/>
                <a:gd name="T43" fmla="*/ 2147483647 h 72"/>
                <a:gd name="T44" fmla="*/ 2147483647 w 150"/>
                <a:gd name="T45" fmla="*/ 2147483647 h 72"/>
                <a:gd name="T46" fmla="*/ 2147483647 w 150"/>
                <a:gd name="T47" fmla="*/ 2147483647 h 72"/>
                <a:gd name="T48" fmla="*/ 2147483647 w 150"/>
                <a:gd name="T49" fmla="*/ 2147483647 h 72"/>
                <a:gd name="T50" fmla="*/ 2147483647 w 150"/>
                <a:gd name="T51" fmla="*/ 2147483647 h 72"/>
                <a:gd name="T52" fmla="*/ 2147483647 w 150"/>
                <a:gd name="T53" fmla="*/ 2147483647 h 72"/>
                <a:gd name="T54" fmla="*/ 2147483647 w 150"/>
                <a:gd name="T55" fmla="*/ 2147483647 h 72"/>
                <a:gd name="T56" fmla="*/ 2147483647 w 150"/>
                <a:gd name="T57" fmla="*/ 2147483647 h 72"/>
                <a:gd name="T58" fmla="*/ 2147483647 w 150"/>
                <a:gd name="T59" fmla="*/ 2147483647 h 72"/>
                <a:gd name="T60" fmla="*/ 2147483647 w 150"/>
                <a:gd name="T61" fmla="*/ 2147483647 h 72"/>
                <a:gd name="T62" fmla="*/ 2147483647 w 150"/>
                <a:gd name="T63" fmla="*/ 2147483647 h 72"/>
                <a:gd name="T64" fmla="*/ 2147483647 w 150"/>
                <a:gd name="T65" fmla="*/ 2147483647 h 72"/>
                <a:gd name="T66" fmla="*/ 2147483647 w 150"/>
                <a:gd name="T67" fmla="*/ 2147483647 h 72"/>
                <a:gd name="T68" fmla="*/ 2147483647 w 150"/>
                <a:gd name="T69" fmla="*/ 2147483647 h 72"/>
                <a:gd name="T70" fmla="*/ 2147483647 w 150"/>
                <a:gd name="T71" fmla="*/ 2147483647 h 72"/>
                <a:gd name="T72" fmla="*/ 2147483647 w 150"/>
                <a:gd name="T73" fmla="*/ 2147483647 h 72"/>
                <a:gd name="T74" fmla="*/ 2147483647 w 150"/>
                <a:gd name="T75" fmla="*/ 2147483647 h 72"/>
                <a:gd name="T76" fmla="*/ 2147483647 w 150"/>
                <a:gd name="T77" fmla="*/ 2147483647 h 72"/>
                <a:gd name="T78" fmla="*/ 2147483647 w 150"/>
                <a:gd name="T79" fmla="*/ 2147483647 h 72"/>
                <a:gd name="T80" fmla="*/ 2147483647 w 150"/>
                <a:gd name="T81" fmla="*/ 2147483647 h 72"/>
                <a:gd name="T82" fmla="*/ 2147483647 w 150"/>
                <a:gd name="T83" fmla="*/ 2147483647 h 72"/>
                <a:gd name="T84" fmla="*/ 2147483647 w 150"/>
                <a:gd name="T85" fmla="*/ 2147483647 h 72"/>
                <a:gd name="T86" fmla="*/ 2147483647 w 150"/>
                <a:gd name="T87" fmla="*/ 2147483647 h 72"/>
                <a:gd name="T88" fmla="*/ 2147483647 w 150"/>
                <a:gd name="T89" fmla="*/ 2147483647 h 72"/>
                <a:gd name="T90" fmla="*/ 2147483647 w 150"/>
                <a:gd name="T91" fmla="*/ 2147483647 h 72"/>
                <a:gd name="T92" fmla="*/ 2147483647 w 150"/>
                <a:gd name="T93" fmla="*/ 2147483647 h 72"/>
                <a:gd name="T94" fmla="*/ 2147483647 w 150"/>
                <a:gd name="T95" fmla="*/ 2147483647 h 72"/>
                <a:gd name="T96" fmla="*/ 2147483647 w 150"/>
                <a:gd name="T97" fmla="*/ 2147483647 h 72"/>
                <a:gd name="T98" fmla="*/ 2147483647 w 150"/>
                <a:gd name="T99" fmla="*/ 2147483647 h 72"/>
                <a:gd name="T100" fmla="*/ 2147483647 w 150"/>
                <a:gd name="T101" fmla="*/ 2147483647 h 72"/>
                <a:gd name="T102" fmla="*/ 2147483647 w 150"/>
                <a:gd name="T103" fmla="*/ 2147483647 h 72"/>
                <a:gd name="T104" fmla="*/ 2147483647 w 150"/>
                <a:gd name="T105" fmla="*/ 2147483647 h 72"/>
                <a:gd name="T106" fmla="*/ 2147483647 w 150"/>
                <a:gd name="T107" fmla="*/ 2147483647 h 72"/>
                <a:gd name="T108" fmla="*/ 2147483647 w 150"/>
                <a:gd name="T109" fmla="*/ 2147483647 h 72"/>
                <a:gd name="T110" fmla="*/ 2147483647 w 150"/>
                <a:gd name="T111" fmla="*/ 2147483647 h 72"/>
                <a:gd name="T112" fmla="*/ 2147483647 w 150"/>
                <a:gd name="T113" fmla="*/ 2147483647 h 72"/>
                <a:gd name="T114" fmla="*/ 2147483647 w 150"/>
                <a:gd name="T115" fmla="*/ 2147483647 h 72"/>
                <a:gd name="T116" fmla="*/ 2147483647 w 150"/>
                <a:gd name="T117" fmla="*/ 2147483647 h 72"/>
                <a:gd name="T118" fmla="*/ 2147483647 w 150"/>
                <a:gd name="T119" fmla="*/ 2147483647 h 72"/>
                <a:gd name="T120" fmla="*/ 0 w 150"/>
                <a:gd name="T121" fmla="*/ 2147483647 h 72"/>
                <a:gd name="T122" fmla="*/ 0 w 150"/>
                <a:gd name="T123" fmla="*/ 2147483647 h 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0"/>
                <a:gd name="T187" fmla="*/ 0 h 72"/>
                <a:gd name="T188" fmla="*/ 150 w 150"/>
                <a:gd name="T189" fmla="*/ 72 h 7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0" h="72">
                  <a:moveTo>
                    <a:pt x="0" y="6"/>
                  </a:moveTo>
                  <a:lnTo>
                    <a:pt x="2" y="6"/>
                  </a:lnTo>
                  <a:lnTo>
                    <a:pt x="4" y="6"/>
                  </a:lnTo>
                  <a:lnTo>
                    <a:pt x="8" y="4"/>
                  </a:lnTo>
                  <a:lnTo>
                    <a:pt x="10" y="4"/>
                  </a:lnTo>
                  <a:lnTo>
                    <a:pt x="14" y="4"/>
                  </a:lnTo>
                  <a:lnTo>
                    <a:pt x="18" y="2"/>
                  </a:lnTo>
                  <a:lnTo>
                    <a:pt x="22" y="2"/>
                  </a:lnTo>
                  <a:lnTo>
                    <a:pt x="26" y="2"/>
                  </a:lnTo>
                  <a:lnTo>
                    <a:pt x="30" y="2"/>
                  </a:lnTo>
                  <a:lnTo>
                    <a:pt x="36" y="2"/>
                  </a:lnTo>
                  <a:lnTo>
                    <a:pt x="40" y="0"/>
                  </a:lnTo>
                  <a:lnTo>
                    <a:pt x="46" y="2"/>
                  </a:lnTo>
                  <a:lnTo>
                    <a:pt x="52" y="2"/>
                  </a:lnTo>
                  <a:lnTo>
                    <a:pt x="58" y="2"/>
                  </a:lnTo>
                  <a:lnTo>
                    <a:pt x="64" y="2"/>
                  </a:lnTo>
                  <a:lnTo>
                    <a:pt x="70" y="4"/>
                  </a:lnTo>
                  <a:lnTo>
                    <a:pt x="76" y="6"/>
                  </a:lnTo>
                  <a:lnTo>
                    <a:pt x="82" y="8"/>
                  </a:lnTo>
                  <a:lnTo>
                    <a:pt x="88" y="10"/>
                  </a:lnTo>
                  <a:lnTo>
                    <a:pt x="94" y="12"/>
                  </a:lnTo>
                  <a:lnTo>
                    <a:pt x="100" y="16"/>
                  </a:lnTo>
                  <a:lnTo>
                    <a:pt x="106" y="20"/>
                  </a:lnTo>
                  <a:lnTo>
                    <a:pt x="112" y="24"/>
                  </a:lnTo>
                  <a:lnTo>
                    <a:pt x="118" y="28"/>
                  </a:lnTo>
                  <a:lnTo>
                    <a:pt x="124" y="34"/>
                  </a:lnTo>
                  <a:lnTo>
                    <a:pt x="130" y="40"/>
                  </a:lnTo>
                  <a:lnTo>
                    <a:pt x="136" y="48"/>
                  </a:lnTo>
                  <a:lnTo>
                    <a:pt x="140" y="54"/>
                  </a:lnTo>
                  <a:lnTo>
                    <a:pt x="146" y="62"/>
                  </a:lnTo>
                  <a:lnTo>
                    <a:pt x="150" y="72"/>
                  </a:lnTo>
                  <a:lnTo>
                    <a:pt x="150" y="70"/>
                  </a:lnTo>
                  <a:lnTo>
                    <a:pt x="148" y="68"/>
                  </a:lnTo>
                  <a:lnTo>
                    <a:pt x="148" y="66"/>
                  </a:lnTo>
                  <a:lnTo>
                    <a:pt x="146" y="66"/>
                  </a:lnTo>
                  <a:lnTo>
                    <a:pt x="144" y="64"/>
                  </a:lnTo>
                  <a:lnTo>
                    <a:pt x="142" y="60"/>
                  </a:lnTo>
                  <a:lnTo>
                    <a:pt x="140" y="58"/>
                  </a:lnTo>
                  <a:lnTo>
                    <a:pt x="138" y="56"/>
                  </a:lnTo>
                  <a:lnTo>
                    <a:pt x="136" y="52"/>
                  </a:lnTo>
                  <a:lnTo>
                    <a:pt x="134" y="50"/>
                  </a:lnTo>
                  <a:lnTo>
                    <a:pt x="130" y="46"/>
                  </a:lnTo>
                  <a:lnTo>
                    <a:pt x="126" y="44"/>
                  </a:lnTo>
                  <a:lnTo>
                    <a:pt x="122" y="40"/>
                  </a:lnTo>
                  <a:lnTo>
                    <a:pt x="118" y="38"/>
                  </a:lnTo>
                  <a:lnTo>
                    <a:pt x="114" y="34"/>
                  </a:lnTo>
                  <a:lnTo>
                    <a:pt x="108" y="30"/>
                  </a:lnTo>
                  <a:lnTo>
                    <a:pt x="104" y="28"/>
                  </a:lnTo>
                  <a:lnTo>
                    <a:pt x="98" y="24"/>
                  </a:lnTo>
                  <a:lnTo>
                    <a:pt x="92" y="22"/>
                  </a:lnTo>
                  <a:lnTo>
                    <a:pt x="86" y="20"/>
                  </a:lnTo>
                  <a:lnTo>
                    <a:pt x="80" y="16"/>
                  </a:lnTo>
                  <a:lnTo>
                    <a:pt x="72" y="14"/>
                  </a:lnTo>
                  <a:lnTo>
                    <a:pt x="64" y="12"/>
                  </a:lnTo>
                  <a:lnTo>
                    <a:pt x="56" y="10"/>
                  </a:lnTo>
                  <a:lnTo>
                    <a:pt x="48" y="10"/>
                  </a:lnTo>
                  <a:lnTo>
                    <a:pt x="40" y="8"/>
                  </a:lnTo>
                  <a:lnTo>
                    <a:pt x="30" y="8"/>
                  </a:lnTo>
                  <a:lnTo>
                    <a:pt x="20" y="6"/>
                  </a:lnTo>
                  <a:lnTo>
                    <a:pt x="10" y="6"/>
                  </a:lnTo>
                  <a:lnTo>
                    <a:pt x="0" y="6"/>
                  </a:lnTo>
                  <a:close/>
                </a:path>
              </a:pathLst>
            </a:custGeom>
            <a:solidFill>
              <a:srgbClr val="E99616"/>
            </a:solidFill>
            <a:ln w="9525">
              <a:noFill/>
              <a:round/>
              <a:headEnd/>
              <a:tailEnd/>
            </a:ln>
          </p:spPr>
          <p:txBody>
            <a:bodyPr/>
            <a:lstStyle/>
            <a:p>
              <a:endParaRPr lang="en-US"/>
            </a:p>
          </p:txBody>
        </p:sp>
        <p:grpSp>
          <p:nvGrpSpPr>
            <p:cNvPr id="20" name="Group 205"/>
            <p:cNvGrpSpPr>
              <a:grpSpLocks/>
            </p:cNvGrpSpPr>
            <p:nvPr/>
          </p:nvGrpSpPr>
          <p:grpSpPr bwMode="auto">
            <a:xfrm>
              <a:off x="925014" y="2270782"/>
              <a:ext cx="74064" cy="141115"/>
              <a:chOff x="3559058" y="1725391"/>
              <a:chExt cx="74064" cy="141115"/>
            </a:xfrm>
          </p:grpSpPr>
          <p:sp>
            <p:nvSpPr>
              <p:cNvPr id="61" name="AutoShape 250"/>
              <p:cNvSpPr>
                <a:spLocks/>
              </p:cNvSpPr>
              <p:nvPr/>
            </p:nvSpPr>
            <p:spPr bwMode="auto">
              <a:xfrm rot="283932" flipH="1">
                <a:off x="3559058" y="1725391"/>
                <a:ext cx="74064" cy="141115"/>
              </a:xfrm>
              <a:custGeom>
                <a:avLst/>
                <a:gdLst>
                  <a:gd name="T0" fmla="*/ 0 w 46"/>
                  <a:gd name="T1" fmla="*/ 2147483647 h 82"/>
                  <a:gd name="T2" fmla="*/ 0 w 46"/>
                  <a:gd name="T3" fmla="*/ 2147483647 h 82"/>
                  <a:gd name="T4" fmla="*/ 0 w 46"/>
                  <a:gd name="T5" fmla="*/ 2147483647 h 82"/>
                  <a:gd name="T6" fmla="*/ 2147483647 w 46"/>
                  <a:gd name="T7" fmla="*/ 2147483647 h 82"/>
                  <a:gd name="T8" fmla="*/ 2147483647 w 46"/>
                  <a:gd name="T9" fmla="*/ 2147483647 h 82"/>
                  <a:gd name="T10" fmla="*/ 2147483647 w 46"/>
                  <a:gd name="T11" fmla="*/ 2147483647 h 82"/>
                  <a:gd name="T12" fmla="*/ 2147483647 w 46"/>
                  <a:gd name="T13" fmla="*/ 2147483647 h 82"/>
                  <a:gd name="T14" fmla="*/ 2147483647 w 46"/>
                  <a:gd name="T15" fmla="*/ 2147483647 h 82"/>
                  <a:gd name="T16" fmla="*/ 2147483647 w 46"/>
                  <a:gd name="T17" fmla="*/ 2147483647 h 82"/>
                  <a:gd name="T18" fmla="*/ 2147483647 w 46"/>
                  <a:gd name="T19" fmla="*/ 2147483647 h 82"/>
                  <a:gd name="T20" fmla="*/ 2147483647 w 46"/>
                  <a:gd name="T21" fmla="*/ 2147483647 h 82"/>
                  <a:gd name="T22" fmla="*/ 2147483647 w 46"/>
                  <a:gd name="T23" fmla="*/ 2147483647 h 82"/>
                  <a:gd name="T24" fmla="*/ 2147483647 w 46"/>
                  <a:gd name="T25" fmla="*/ 2147483647 h 82"/>
                  <a:gd name="T26" fmla="*/ 2147483647 w 46"/>
                  <a:gd name="T27" fmla="*/ 2147483647 h 82"/>
                  <a:gd name="T28" fmla="*/ 2147483647 w 46"/>
                  <a:gd name="T29" fmla="*/ 2147483647 h 82"/>
                  <a:gd name="T30" fmla="*/ 2147483647 w 46"/>
                  <a:gd name="T31" fmla="*/ 2147483647 h 82"/>
                  <a:gd name="T32" fmla="*/ 2147483647 w 46"/>
                  <a:gd name="T33" fmla="*/ 2147483647 h 82"/>
                  <a:gd name="T34" fmla="*/ 2147483647 w 46"/>
                  <a:gd name="T35" fmla="*/ 2147483647 h 82"/>
                  <a:gd name="T36" fmla="*/ 2147483647 w 46"/>
                  <a:gd name="T37" fmla="*/ 2147483647 h 82"/>
                  <a:gd name="T38" fmla="*/ 2147483647 w 46"/>
                  <a:gd name="T39" fmla="*/ 2147483647 h 82"/>
                  <a:gd name="T40" fmla="*/ 2147483647 w 46"/>
                  <a:gd name="T41" fmla="*/ 2147483647 h 82"/>
                  <a:gd name="T42" fmla="*/ 2147483647 w 46"/>
                  <a:gd name="T43" fmla="*/ 2147483647 h 82"/>
                  <a:gd name="T44" fmla="*/ 2147483647 w 46"/>
                  <a:gd name="T45" fmla="*/ 2147483647 h 82"/>
                  <a:gd name="T46" fmla="*/ 2147483647 w 46"/>
                  <a:gd name="T47" fmla="*/ 2147483647 h 82"/>
                  <a:gd name="T48" fmla="*/ 2147483647 w 46"/>
                  <a:gd name="T49" fmla="*/ 2147483647 h 82"/>
                  <a:gd name="T50" fmla="*/ 2147483647 w 46"/>
                  <a:gd name="T51" fmla="*/ 2147483647 h 82"/>
                  <a:gd name="T52" fmla="*/ 2147483647 w 46"/>
                  <a:gd name="T53" fmla="*/ 2147483647 h 82"/>
                  <a:gd name="T54" fmla="*/ 2147483647 w 46"/>
                  <a:gd name="T55" fmla="*/ 2147483647 h 82"/>
                  <a:gd name="T56" fmla="*/ 2147483647 w 46"/>
                  <a:gd name="T57" fmla="*/ 2147483647 h 82"/>
                  <a:gd name="T58" fmla="*/ 2147483647 w 46"/>
                  <a:gd name="T59" fmla="*/ 2147483647 h 82"/>
                  <a:gd name="T60" fmla="*/ 2147483647 w 46"/>
                  <a:gd name="T61" fmla="*/ 2147483647 h 82"/>
                  <a:gd name="T62" fmla="*/ 2147483647 w 46"/>
                  <a:gd name="T63" fmla="*/ 2147483647 h 82"/>
                  <a:gd name="T64" fmla="*/ 2147483647 w 46"/>
                  <a:gd name="T65" fmla="*/ 2147483647 h 82"/>
                  <a:gd name="T66" fmla="*/ 2147483647 w 46"/>
                  <a:gd name="T67" fmla="*/ 2147483647 h 82"/>
                  <a:gd name="T68" fmla="*/ 2147483647 w 46"/>
                  <a:gd name="T69" fmla="*/ 0 h 82"/>
                  <a:gd name="T70" fmla="*/ 2147483647 w 46"/>
                  <a:gd name="T71" fmla="*/ 0 h 82"/>
                  <a:gd name="T72" fmla="*/ 2147483647 w 46"/>
                  <a:gd name="T73" fmla="*/ 0 h 82"/>
                  <a:gd name="T74" fmla="*/ 2147483647 w 46"/>
                  <a:gd name="T75" fmla="*/ 0 h 82"/>
                  <a:gd name="T76" fmla="*/ 2147483647 w 46"/>
                  <a:gd name="T77" fmla="*/ 0 h 82"/>
                  <a:gd name="T78" fmla="*/ 2147483647 w 46"/>
                  <a:gd name="T79" fmla="*/ 0 h 82"/>
                  <a:gd name="T80" fmla="*/ 2147483647 w 46"/>
                  <a:gd name="T81" fmla="*/ 2147483647 h 82"/>
                  <a:gd name="T82" fmla="*/ 2147483647 w 46"/>
                  <a:gd name="T83" fmla="*/ 2147483647 h 82"/>
                  <a:gd name="T84" fmla="*/ 2147483647 w 46"/>
                  <a:gd name="T85" fmla="*/ 2147483647 h 82"/>
                  <a:gd name="T86" fmla="*/ 2147483647 w 46"/>
                  <a:gd name="T87" fmla="*/ 2147483647 h 82"/>
                  <a:gd name="T88" fmla="*/ 2147483647 w 46"/>
                  <a:gd name="T89" fmla="*/ 2147483647 h 82"/>
                  <a:gd name="T90" fmla="*/ 2147483647 w 46"/>
                  <a:gd name="T91" fmla="*/ 2147483647 h 82"/>
                  <a:gd name="T92" fmla="*/ 2147483647 w 46"/>
                  <a:gd name="T93" fmla="*/ 2147483647 h 82"/>
                  <a:gd name="T94" fmla="*/ 2147483647 w 46"/>
                  <a:gd name="T95" fmla="*/ 2147483647 h 82"/>
                  <a:gd name="T96" fmla="*/ 2147483647 w 46"/>
                  <a:gd name="T97" fmla="*/ 2147483647 h 82"/>
                  <a:gd name="T98" fmla="*/ 2147483647 w 46"/>
                  <a:gd name="T99" fmla="*/ 2147483647 h 82"/>
                  <a:gd name="T100" fmla="*/ 2147483647 w 46"/>
                  <a:gd name="T101" fmla="*/ 2147483647 h 82"/>
                  <a:gd name="T102" fmla="*/ 0 w 46"/>
                  <a:gd name="T103" fmla="*/ 2147483647 h 82"/>
                  <a:gd name="T104" fmla="*/ 0 w 46"/>
                  <a:gd name="T105" fmla="*/ 2147483647 h 82"/>
                  <a:gd name="T106" fmla="*/ 0 w 46"/>
                  <a:gd name="T107" fmla="*/ 2147483647 h 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
                  <a:gd name="T163" fmla="*/ 0 h 82"/>
                  <a:gd name="T164" fmla="*/ 46 w 46"/>
                  <a:gd name="T165" fmla="*/ 82 h 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 h="82">
                    <a:moveTo>
                      <a:pt x="0" y="40"/>
                    </a:moveTo>
                    <a:lnTo>
                      <a:pt x="0" y="42"/>
                    </a:lnTo>
                    <a:lnTo>
                      <a:pt x="0" y="44"/>
                    </a:lnTo>
                    <a:lnTo>
                      <a:pt x="0" y="46"/>
                    </a:lnTo>
                    <a:lnTo>
                      <a:pt x="0" y="48"/>
                    </a:lnTo>
                    <a:lnTo>
                      <a:pt x="0" y="50"/>
                    </a:lnTo>
                    <a:lnTo>
                      <a:pt x="0" y="52"/>
                    </a:lnTo>
                    <a:lnTo>
                      <a:pt x="2" y="54"/>
                    </a:lnTo>
                    <a:lnTo>
                      <a:pt x="2" y="56"/>
                    </a:lnTo>
                    <a:lnTo>
                      <a:pt x="2" y="58"/>
                    </a:lnTo>
                    <a:lnTo>
                      <a:pt x="2" y="60"/>
                    </a:lnTo>
                    <a:lnTo>
                      <a:pt x="4" y="62"/>
                    </a:lnTo>
                    <a:lnTo>
                      <a:pt x="4" y="64"/>
                    </a:lnTo>
                    <a:lnTo>
                      <a:pt x="4" y="66"/>
                    </a:lnTo>
                    <a:lnTo>
                      <a:pt x="6" y="68"/>
                    </a:lnTo>
                    <a:lnTo>
                      <a:pt x="8" y="70"/>
                    </a:lnTo>
                    <a:lnTo>
                      <a:pt x="8" y="72"/>
                    </a:lnTo>
                    <a:lnTo>
                      <a:pt x="10" y="72"/>
                    </a:lnTo>
                    <a:lnTo>
                      <a:pt x="10" y="74"/>
                    </a:lnTo>
                    <a:lnTo>
                      <a:pt x="12" y="76"/>
                    </a:lnTo>
                    <a:lnTo>
                      <a:pt x="14" y="78"/>
                    </a:lnTo>
                    <a:lnTo>
                      <a:pt x="16" y="80"/>
                    </a:lnTo>
                    <a:lnTo>
                      <a:pt x="18" y="80"/>
                    </a:lnTo>
                    <a:lnTo>
                      <a:pt x="20" y="82"/>
                    </a:lnTo>
                    <a:lnTo>
                      <a:pt x="22" y="82"/>
                    </a:lnTo>
                    <a:lnTo>
                      <a:pt x="24" y="82"/>
                    </a:lnTo>
                    <a:lnTo>
                      <a:pt x="26" y="82"/>
                    </a:lnTo>
                    <a:lnTo>
                      <a:pt x="28" y="82"/>
                    </a:lnTo>
                    <a:lnTo>
                      <a:pt x="30" y="82"/>
                    </a:lnTo>
                    <a:lnTo>
                      <a:pt x="32" y="82"/>
                    </a:lnTo>
                    <a:lnTo>
                      <a:pt x="34" y="82"/>
                    </a:lnTo>
                    <a:lnTo>
                      <a:pt x="36" y="82"/>
                    </a:lnTo>
                    <a:lnTo>
                      <a:pt x="36" y="80"/>
                    </a:lnTo>
                    <a:lnTo>
                      <a:pt x="38" y="80"/>
                    </a:lnTo>
                    <a:lnTo>
                      <a:pt x="40" y="80"/>
                    </a:lnTo>
                    <a:lnTo>
                      <a:pt x="40" y="78"/>
                    </a:lnTo>
                    <a:lnTo>
                      <a:pt x="42" y="78"/>
                    </a:lnTo>
                    <a:lnTo>
                      <a:pt x="42" y="76"/>
                    </a:lnTo>
                    <a:lnTo>
                      <a:pt x="44" y="76"/>
                    </a:lnTo>
                    <a:lnTo>
                      <a:pt x="44" y="74"/>
                    </a:lnTo>
                    <a:lnTo>
                      <a:pt x="46" y="74"/>
                    </a:lnTo>
                    <a:lnTo>
                      <a:pt x="46" y="66"/>
                    </a:lnTo>
                    <a:lnTo>
                      <a:pt x="46" y="60"/>
                    </a:lnTo>
                    <a:lnTo>
                      <a:pt x="46" y="52"/>
                    </a:lnTo>
                    <a:lnTo>
                      <a:pt x="46" y="46"/>
                    </a:lnTo>
                    <a:lnTo>
                      <a:pt x="46" y="38"/>
                    </a:lnTo>
                    <a:lnTo>
                      <a:pt x="46" y="30"/>
                    </a:lnTo>
                    <a:lnTo>
                      <a:pt x="46" y="22"/>
                    </a:lnTo>
                    <a:lnTo>
                      <a:pt x="44" y="14"/>
                    </a:lnTo>
                    <a:lnTo>
                      <a:pt x="44" y="6"/>
                    </a:lnTo>
                    <a:lnTo>
                      <a:pt x="42" y="4"/>
                    </a:lnTo>
                    <a:lnTo>
                      <a:pt x="40" y="4"/>
                    </a:lnTo>
                    <a:lnTo>
                      <a:pt x="38" y="2"/>
                    </a:lnTo>
                    <a:lnTo>
                      <a:pt x="36" y="2"/>
                    </a:lnTo>
                    <a:lnTo>
                      <a:pt x="36" y="0"/>
                    </a:lnTo>
                    <a:lnTo>
                      <a:pt x="34" y="0"/>
                    </a:lnTo>
                    <a:lnTo>
                      <a:pt x="32" y="0"/>
                    </a:lnTo>
                    <a:lnTo>
                      <a:pt x="30" y="0"/>
                    </a:lnTo>
                    <a:lnTo>
                      <a:pt x="28" y="0"/>
                    </a:lnTo>
                    <a:lnTo>
                      <a:pt x="26" y="0"/>
                    </a:lnTo>
                    <a:lnTo>
                      <a:pt x="24" y="0"/>
                    </a:lnTo>
                    <a:lnTo>
                      <a:pt x="22" y="0"/>
                    </a:lnTo>
                    <a:lnTo>
                      <a:pt x="22" y="2"/>
                    </a:lnTo>
                    <a:lnTo>
                      <a:pt x="20" y="2"/>
                    </a:lnTo>
                    <a:lnTo>
                      <a:pt x="18" y="2"/>
                    </a:lnTo>
                    <a:lnTo>
                      <a:pt x="18" y="4"/>
                    </a:lnTo>
                    <a:lnTo>
                      <a:pt x="16" y="4"/>
                    </a:lnTo>
                    <a:lnTo>
                      <a:pt x="14" y="6"/>
                    </a:lnTo>
                    <a:lnTo>
                      <a:pt x="12" y="8"/>
                    </a:lnTo>
                    <a:lnTo>
                      <a:pt x="10" y="10"/>
                    </a:lnTo>
                    <a:lnTo>
                      <a:pt x="10" y="12"/>
                    </a:lnTo>
                    <a:lnTo>
                      <a:pt x="8" y="12"/>
                    </a:lnTo>
                    <a:lnTo>
                      <a:pt x="8" y="14"/>
                    </a:lnTo>
                    <a:lnTo>
                      <a:pt x="6" y="16"/>
                    </a:lnTo>
                    <a:lnTo>
                      <a:pt x="6" y="18"/>
                    </a:lnTo>
                    <a:lnTo>
                      <a:pt x="4" y="18"/>
                    </a:lnTo>
                    <a:lnTo>
                      <a:pt x="4" y="20"/>
                    </a:lnTo>
                    <a:lnTo>
                      <a:pt x="4" y="22"/>
                    </a:lnTo>
                    <a:lnTo>
                      <a:pt x="2" y="24"/>
                    </a:lnTo>
                    <a:lnTo>
                      <a:pt x="2" y="26"/>
                    </a:lnTo>
                    <a:lnTo>
                      <a:pt x="2" y="28"/>
                    </a:lnTo>
                    <a:lnTo>
                      <a:pt x="2" y="30"/>
                    </a:lnTo>
                    <a:lnTo>
                      <a:pt x="0" y="32"/>
                    </a:lnTo>
                    <a:lnTo>
                      <a:pt x="0" y="34"/>
                    </a:lnTo>
                    <a:lnTo>
                      <a:pt x="0" y="36"/>
                    </a:lnTo>
                    <a:lnTo>
                      <a:pt x="0" y="38"/>
                    </a:lnTo>
                    <a:lnTo>
                      <a:pt x="0" y="40"/>
                    </a:lnTo>
                    <a:close/>
                  </a:path>
                </a:pathLst>
              </a:custGeom>
              <a:solidFill>
                <a:srgbClr val="0F5799"/>
              </a:solidFill>
              <a:ln w="9525">
                <a:noFill/>
                <a:round/>
                <a:headEnd/>
                <a:tailEnd/>
              </a:ln>
            </p:spPr>
            <p:txBody>
              <a:bodyPr/>
              <a:lstStyle/>
              <a:p>
                <a:endParaRPr lang="en-US"/>
              </a:p>
            </p:txBody>
          </p:sp>
          <p:sp>
            <p:nvSpPr>
              <p:cNvPr id="62" name="AutoShape 251"/>
              <p:cNvSpPr>
                <a:spLocks/>
              </p:cNvSpPr>
              <p:nvPr/>
            </p:nvSpPr>
            <p:spPr bwMode="auto">
              <a:xfrm rot="283932" flipH="1">
                <a:off x="3561158" y="1739358"/>
                <a:ext cx="64476" cy="109292"/>
              </a:xfrm>
              <a:custGeom>
                <a:avLst/>
                <a:gdLst>
                  <a:gd name="T0" fmla="*/ 0 w 46"/>
                  <a:gd name="T1" fmla="*/ 2147483647 h 82"/>
                  <a:gd name="T2" fmla="*/ 0 w 46"/>
                  <a:gd name="T3" fmla="*/ 2147483647 h 82"/>
                  <a:gd name="T4" fmla="*/ 0 w 46"/>
                  <a:gd name="T5" fmla="*/ 2147483647 h 82"/>
                  <a:gd name="T6" fmla="*/ 2147483647 w 46"/>
                  <a:gd name="T7" fmla="*/ 2147483647 h 82"/>
                  <a:gd name="T8" fmla="*/ 2147483647 w 46"/>
                  <a:gd name="T9" fmla="*/ 2147483647 h 82"/>
                  <a:gd name="T10" fmla="*/ 2147483647 w 46"/>
                  <a:gd name="T11" fmla="*/ 2147483647 h 82"/>
                  <a:gd name="T12" fmla="*/ 2147483647 w 46"/>
                  <a:gd name="T13" fmla="*/ 2147483647 h 82"/>
                  <a:gd name="T14" fmla="*/ 2147483647 w 46"/>
                  <a:gd name="T15" fmla="*/ 2147483647 h 82"/>
                  <a:gd name="T16" fmla="*/ 2147483647 w 46"/>
                  <a:gd name="T17" fmla="*/ 2147483647 h 82"/>
                  <a:gd name="T18" fmla="*/ 2147483647 w 46"/>
                  <a:gd name="T19" fmla="*/ 2147483647 h 82"/>
                  <a:gd name="T20" fmla="*/ 2147483647 w 46"/>
                  <a:gd name="T21" fmla="*/ 2147483647 h 82"/>
                  <a:gd name="T22" fmla="*/ 2147483647 w 46"/>
                  <a:gd name="T23" fmla="*/ 2147483647 h 82"/>
                  <a:gd name="T24" fmla="*/ 2147483647 w 46"/>
                  <a:gd name="T25" fmla="*/ 2147483647 h 82"/>
                  <a:gd name="T26" fmla="*/ 2147483647 w 46"/>
                  <a:gd name="T27" fmla="*/ 2147483647 h 82"/>
                  <a:gd name="T28" fmla="*/ 2147483647 w 46"/>
                  <a:gd name="T29" fmla="*/ 2147483647 h 82"/>
                  <a:gd name="T30" fmla="*/ 2147483647 w 46"/>
                  <a:gd name="T31" fmla="*/ 2147483647 h 82"/>
                  <a:gd name="T32" fmla="*/ 2147483647 w 46"/>
                  <a:gd name="T33" fmla="*/ 2147483647 h 82"/>
                  <a:gd name="T34" fmla="*/ 2147483647 w 46"/>
                  <a:gd name="T35" fmla="*/ 2147483647 h 82"/>
                  <a:gd name="T36" fmla="*/ 2147483647 w 46"/>
                  <a:gd name="T37" fmla="*/ 2147483647 h 82"/>
                  <a:gd name="T38" fmla="*/ 2147483647 w 46"/>
                  <a:gd name="T39" fmla="*/ 2147483647 h 82"/>
                  <a:gd name="T40" fmla="*/ 2147483647 w 46"/>
                  <a:gd name="T41" fmla="*/ 2147483647 h 82"/>
                  <a:gd name="T42" fmla="*/ 2147483647 w 46"/>
                  <a:gd name="T43" fmla="*/ 2147483647 h 82"/>
                  <a:gd name="T44" fmla="*/ 2147483647 w 46"/>
                  <a:gd name="T45" fmla="*/ 2147483647 h 82"/>
                  <a:gd name="T46" fmla="*/ 2147483647 w 46"/>
                  <a:gd name="T47" fmla="*/ 2147483647 h 82"/>
                  <a:gd name="T48" fmla="*/ 2147483647 w 46"/>
                  <a:gd name="T49" fmla="*/ 2147483647 h 82"/>
                  <a:gd name="T50" fmla="*/ 2147483647 w 46"/>
                  <a:gd name="T51" fmla="*/ 2147483647 h 82"/>
                  <a:gd name="T52" fmla="*/ 2147483647 w 46"/>
                  <a:gd name="T53" fmla="*/ 2147483647 h 82"/>
                  <a:gd name="T54" fmla="*/ 2147483647 w 46"/>
                  <a:gd name="T55" fmla="*/ 2147483647 h 82"/>
                  <a:gd name="T56" fmla="*/ 2147483647 w 46"/>
                  <a:gd name="T57" fmla="*/ 2147483647 h 82"/>
                  <a:gd name="T58" fmla="*/ 2147483647 w 46"/>
                  <a:gd name="T59" fmla="*/ 2147483647 h 82"/>
                  <a:gd name="T60" fmla="*/ 2147483647 w 46"/>
                  <a:gd name="T61" fmla="*/ 2147483647 h 82"/>
                  <a:gd name="T62" fmla="*/ 2147483647 w 46"/>
                  <a:gd name="T63" fmla="*/ 2147483647 h 82"/>
                  <a:gd name="T64" fmla="*/ 2147483647 w 46"/>
                  <a:gd name="T65" fmla="*/ 2147483647 h 82"/>
                  <a:gd name="T66" fmla="*/ 2147483647 w 46"/>
                  <a:gd name="T67" fmla="*/ 2147483647 h 82"/>
                  <a:gd name="T68" fmla="*/ 2147483647 w 46"/>
                  <a:gd name="T69" fmla="*/ 0 h 82"/>
                  <a:gd name="T70" fmla="*/ 2147483647 w 46"/>
                  <a:gd name="T71" fmla="*/ 0 h 82"/>
                  <a:gd name="T72" fmla="*/ 2147483647 w 46"/>
                  <a:gd name="T73" fmla="*/ 0 h 82"/>
                  <a:gd name="T74" fmla="*/ 2147483647 w 46"/>
                  <a:gd name="T75" fmla="*/ 0 h 82"/>
                  <a:gd name="T76" fmla="*/ 2147483647 w 46"/>
                  <a:gd name="T77" fmla="*/ 0 h 82"/>
                  <a:gd name="T78" fmla="*/ 2147483647 w 46"/>
                  <a:gd name="T79" fmla="*/ 0 h 82"/>
                  <a:gd name="T80" fmla="*/ 2147483647 w 46"/>
                  <a:gd name="T81" fmla="*/ 2147483647 h 82"/>
                  <a:gd name="T82" fmla="*/ 2147483647 w 46"/>
                  <a:gd name="T83" fmla="*/ 2147483647 h 82"/>
                  <a:gd name="T84" fmla="*/ 2147483647 w 46"/>
                  <a:gd name="T85" fmla="*/ 2147483647 h 82"/>
                  <a:gd name="T86" fmla="*/ 2147483647 w 46"/>
                  <a:gd name="T87" fmla="*/ 2147483647 h 82"/>
                  <a:gd name="T88" fmla="*/ 2147483647 w 46"/>
                  <a:gd name="T89" fmla="*/ 2147483647 h 82"/>
                  <a:gd name="T90" fmla="*/ 2147483647 w 46"/>
                  <a:gd name="T91" fmla="*/ 2147483647 h 82"/>
                  <a:gd name="T92" fmla="*/ 2147483647 w 46"/>
                  <a:gd name="T93" fmla="*/ 2147483647 h 82"/>
                  <a:gd name="T94" fmla="*/ 2147483647 w 46"/>
                  <a:gd name="T95" fmla="*/ 2147483647 h 82"/>
                  <a:gd name="T96" fmla="*/ 2147483647 w 46"/>
                  <a:gd name="T97" fmla="*/ 2147483647 h 82"/>
                  <a:gd name="T98" fmla="*/ 2147483647 w 46"/>
                  <a:gd name="T99" fmla="*/ 2147483647 h 82"/>
                  <a:gd name="T100" fmla="*/ 2147483647 w 46"/>
                  <a:gd name="T101" fmla="*/ 2147483647 h 82"/>
                  <a:gd name="T102" fmla="*/ 0 w 46"/>
                  <a:gd name="T103" fmla="*/ 2147483647 h 82"/>
                  <a:gd name="T104" fmla="*/ 0 w 46"/>
                  <a:gd name="T105" fmla="*/ 2147483647 h 82"/>
                  <a:gd name="T106" fmla="*/ 0 w 46"/>
                  <a:gd name="T107" fmla="*/ 2147483647 h 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6"/>
                  <a:gd name="T163" fmla="*/ 0 h 82"/>
                  <a:gd name="T164" fmla="*/ 46 w 46"/>
                  <a:gd name="T165" fmla="*/ 82 h 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6" h="82">
                    <a:moveTo>
                      <a:pt x="0" y="40"/>
                    </a:moveTo>
                    <a:lnTo>
                      <a:pt x="0" y="42"/>
                    </a:lnTo>
                    <a:lnTo>
                      <a:pt x="0" y="44"/>
                    </a:lnTo>
                    <a:lnTo>
                      <a:pt x="0" y="46"/>
                    </a:lnTo>
                    <a:lnTo>
                      <a:pt x="0" y="48"/>
                    </a:lnTo>
                    <a:lnTo>
                      <a:pt x="0" y="50"/>
                    </a:lnTo>
                    <a:lnTo>
                      <a:pt x="0" y="52"/>
                    </a:lnTo>
                    <a:lnTo>
                      <a:pt x="2" y="54"/>
                    </a:lnTo>
                    <a:lnTo>
                      <a:pt x="2" y="56"/>
                    </a:lnTo>
                    <a:lnTo>
                      <a:pt x="2" y="58"/>
                    </a:lnTo>
                    <a:lnTo>
                      <a:pt x="2" y="60"/>
                    </a:lnTo>
                    <a:lnTo>
                      <a:pt x="4" y="62"/>
                    </a:lnTo>
                    <a:lnTo>
                      <a:pt x="4" y="64"/>
                    </a:lnTo>
                    <a:lnTo>
                      <a:pt x="4" y="66"/>
                    </a:lnTo>
                    <a:lnTo>
                      <a:pt x="6" y="68"/>
                    </a:lnTo>
                    <a:lnTo>
                      <a:pt x="8" y="70"/>
                    </a:lnTo>
                    <a:lnTo>
                      <a:pt x="8" y="72"/>
                    </a:lnTo>
                    <a:lnTo>
                      <a:pt x="10" y="72"/>
                    </a:lnTo>
                    <a:lnTo>
                      <a:pt x="10" y="74"/>
                    </a:lnTo>
                    <a:lnTo>
                      <a:pt x="12" y="76"/>
                    </a:lnTo>
                    <a:lnTo>
                      <a:pt x="14" y="78"/>
                    </a:lnTo>
                    <a:lnTo>
                      <a:pt x="16" y="80"/>
                    </a:lnTo>
                    <a:lnTo>
                      <a:pt x="18" y="80"/>
                    </a:lnTo>
                    <a:lnTo>
                      <a:pt x="20" y="82"/>
                    </a:lnTo>
                    <a:lnTo>
                      <a:pt x="22" y="82"/>
                    </a:lnTo>
                    <a:lnTo>
                      <a:pt x="24" y="82"/>
                    </a:lnTo>
                    <a:lnTo>
                      <a:pt x="26" y="82"/>
                    </a:lnTo>
                    <a:lnTo>
                      <a:pt x="28" y="82"/>
                    </a:lnTo>
                    <a:lnTo>
                      <a:pt x="30" y="82"/>
                    </a:lnTo>
                    <a:lnTo>
                      <a:pt x="32" y="82"/>
                    </a:lnTo>
                    <a:lnTo>
                      <a:pt x="34" y="82"/>
                    </a:lnTo>
                    <a:lnTo>
                      <a:pt x="36" y="82"/>
                    </a:lnTo>
                    <a:lnTo>
                      <a:pt x="36" y="80"/>
                    </a:lnTo>
                    <a:lnTo>
                      <a:pt x="38" y="80"/>
                    </a:lnTo>
                    <a:lnTo>
                      <a:pt x="40" y="80"/>
                    </a:lnTo>
                    <a:lnTo>
                      <a:pt x="40" y="78"/>
                    </a:lnTo>
                    <a:lnTo>
                      <a:pt x="42" y="78"/>
                    </a:lnTo>
                    <a:lnTo>
                      <a:pt x="42" y="76"/>
                    </a:lnTo>
                    <a:lnTo>
                      <a:pt x="44" y="76"/>
                    </a:lnTo>
                    <a:lnTo>
                      <a:pt x="44" y="74"/>
                    </a:lnTo>
                    <a:lnTo>
                      <a:pt x="46" y="74"/>
                    </a:lnTo>
                    <a:lnTo>
                      <a:pt x="46" y="66"/>
                    </a:lnTo>
                    <a:lnTo>
                      <a:pt x="46" y="60"/>
                    </a:lnTo>
                    <a:lnTo>
                      <a:pt x="46" y="52"/>
                    </a:lnTo>
                    <a:lnTo>
                      <a:pt x="46" y="46"/>
                    </a:lnTo>
                    <a:lnTo>
                      <a:pt x="46" y="38"/>
                    </a:lnTo>
                    <a:lnTo>
                      <a:pt x="46" y="30"/>
                    </a:lnTo>
                    <a:lnTo>
                      <a:pt x="46" y="22"/>
                    </a:lnTo>
                    <a:lnTo>
                      <a:pt x="44" y="14"/>
                    </a:lnTo>
                    <a:lnTo>
                      <a:pt x="44" y="6"/>
                    </a:lnTo>
                    <a:lnTo>
                      <a:pt x="42" y="4"/>
                    </a:lnTo>
                    <a:lnTo>
                      <a:pt x="40" y="4"/>
                    </a:lnTo>
                    <a:lnTo>
                      <a:pt x="38" y="2"/>
                    </a:lnTo>
                    <a:lnTo>
                      <a:pt x="36" y="2"/>
                    </a:lnTo>
                    <a:lnTo>
                      <a:pt x="36" y="0"/>
                    </a:lnTo>
                    <a:lnTo>
                      <a:pt x="34" y="0"/>
                    </a:lnTo>
                    <a:lnTo>
                      <a:pt x="32" y="0"/>
                    </a:lnTo>
                    <a:lnTo>
                      <a:pt x="30" y="0"/>
                    </a:lnTo>
                    <a:lnTo>
                      <a:pt x="28" y="0"/>
                    </a:lnTo>
                    <a:lnTo>
                      <a:pt x="26" y="0"/>
                    </a:lnTo>
                    <a:lnTo>
                      <a:pt x="24" y="0"/>
                    </a:lnTo>
                    <a:lnTo>
                      <a:pt x="22" y="0"/>
                    </a:lnTo>
                    <a:lnTo>
                      <a:pt x="22" y="2"/>
                    </a:lnTo>
                    <a:lnTo>
                      <a:pt x="20" y="2"/>
                    </a:lnTo>
                    <a:lnTo>
                      <a:pt x="18" y="2"/>
                    </a:lnTo>
                    <a:lnTo>
                      <a:pt x="18" y="4"/>
                    </a:lnTo>
                    <a:lnTo>
                      <a:pt x="16" y="4"/>
                    </a:lnTo>
                    <a:lnTo>
                      <a:pt x="14" y="6"/>
                    </a:lnTo>
                    <a:lnTo>
                      <a:pt x="12" y="8"/>
                    </a:lnTo>
                    <a:lnTo>
                      <a:pt x="10" y="10"/>
                    </a:lnTo>
                    <a:lnTo>
                      <a:pt x="10" y="12"/>
                    </a:lnTo>
                    <a:lnTo>
                      <a:pt x="8" y="12"/>
                    </a:lnTo>
                    <a:lnTo>
                      <a:pt x="8" y="14"/>
                    </a:lnTo>
                    <a:lnTo>
                      <a:pt x="6" y="16"/>
                    </a:lnTo>
                    <a:lnTo>
                      <a:pt x="6" y="18"/>
                    </a:lnTo>
                    <a:lnTo>
                      <a:pt x="4" y="18"/>
                    </a:lnTo>
                    <a:lnTo>
                      <a:pt x="4" y="20"/>
                    </a:lnTo>
                    <a:lnTo>
                      <a:pt x="4" y="22"/>
                    </a:lnTo>
                    <a:lnTo>
                      <a:pt x="2" y="24"/>
                    </a:lnTo>
                    <a:lnTo>
                      <a:pt x="2" y="26"/>
                    </a:lnTo>
                    <a:lnTo>
                      <a:pt x="2" y="28"/>
                    </a:lnTo>
                    <a:lnTo>
                      <a:pt x="2" y="30"/>
                    </a:lnTo>
                    <a:lnTo>
                      <a:pt x="0" y="32"/>
                    </a:lnTo>
                    <a:lnTo>
                      <a:pt x="0" y="34"/>
                    </a:lnTo>
                    <a:lnTo>
                      <a:pt x="0" y="36"/>
                    </a:lnTo>
                    <a:lnTo>
                      <a:pt x="0" y="38"/>
                    </a:lnTo>
                    <a:lnTo>
                      <a:pt x="0" y="40"/>
                    </a:lnTo>
                    <a:close/>
                  </a:path>
                </a:pathLst>
              </a:custGeom>
              <a:solidFill>
                <a:srgbClr val="009DE0"/>
              </a:solidFill>
              <a:ln w="9525">
                <a:noFill/>
                <a:round/>
                <a:headEnd/>
                <a:tailEnd/>
              </a:ln>
            </p:spPr>
            <p:txBody>
              <a:bodyPr/>
              <a:lstStyle/>
              <a:p>
                <a:endParaRPr lang="en-US"/>
              </a:p>
            </p:txBody>
          </p:sp>
          <p:sp>
            <p:nvSpPr>
              <p:cNvPr id="63" name="AutoShape 252"/>
              <p:cNvSpPr>
                <a:spLocks/>
              </p:cNvSpPr>
              <p:nvPr/>
            </p:nvSpPr>
            <p:spPr bwMode="auto">
              <a:xfrm rot="283932" flipH="1">
                <a:off x="3560481" y="1768594"/>
                <a:ext cx="50460" cy="66642"/>
              </a:xfrm>
              <a:custGeom>
                <a:avLst/>
                <a:gdLst>
                  <a:gd name="T0" fmla="*/ 0 w 36"/>
                  <a:gd name="T1" fmla="*/ 2147483647 h 50"/>
                  <a:gd name="T2" fmla="*/ 0 w 36"/>
                  <a:gd name="T3" fmla="*/ 2147483647 h 50"/>
                  <a:gd name="T4" fmla="*/ 0 w 36"/>
                  <a:gd name="T5" fmla="*/ 2147483647 h 50"/>
                  <a:gd name="T6" fmla="*/ 0 w 36"/>
                  <a:gd name="T7" fmla="*/ 2147483647 h 50"/>
                  <a:gd name="T8" fmla="*/ 0 w 36"/>
                  <a:gd name="T9" fmla="*/ 2147483647 h 50"/>
                  <a:gd name="T10" fmla="*/ 2147483647 w 36"/>
                  <a:gd name="T11" fmla="*/ 2147483647 h 50"/>
                  <a:gd name="T12" fmla="*/ 2147483647 w 36"/>
                  <a:gd name="T13" fmla="*/ 2147483647 h 50"/>
                  <a:gd name="T14" fmla="*/ 2147483647 w 36"/>
                  <a:gd name="T15" fmla="*/ 2147483647 h 50"/>
                  <a:gd name="T16" fmla="*/ 2147483647 w 36"/>
                  <a:gd name="T17" fmla="*/ 2147483647 h 50"/>
                  <a:gd name="T18" fmla="*/ 2147483647 w 36"/>
                  <a:gd name="T19" fmla="*/ 2147483647 h 50"/>
                  <a:gd name="T20" fmla="*/ 2147483647 w 36"/>
                  <a:gd name="T21" fmla="*/ 2147483647 h 50"/>
                  <a:gd name="T22" fmla="*/ 2147483647 w 36"/>
                  <a:gd name="T23" fmla="*/ 2147483647 h 50"/>
                  <a:gd name="T24" fmla="*/ 2147483647 w 36"/>
                  <a:gd name="T25" fmla="*/ 2147483647 h 50"/>
                  <a:gd name="T26" fmla="*/ 2147483647 w 36"/>
                  <a:gd name="T27" fmla="*/ 2147483647 h 50"/>
                  <a:gd name="T28" fmla="*/ 2147483647 w 36"/>
                  <a:gd name="T29" fmla="*/ 2147483647 h 50"/>
                  <a:gd name="T30" fmla="*/ 2147483647 w 36"/>
                  <a:gd name="T31" fmla="*/ 2147483647 h 50"/>
                  <a:gd name="T32" fmla="*/ 2147483647 w 36"/>
                  <a:gd name="T33" fmla="*/ 2147483647 h 50"/>
                  <a:gd name="T34" fmla="*/ 2147483647 w 36"/>
                  <a:gd name="T35" fmla="*/ 2147483647 h 50"/>
                  <a:gd name="T36" fmla="*/ 2147483647 w 36"/>
                  <a:gd name="T37" fmla="*/ 2147483647 h 50"/>
                  <a:gd name="T38" fmla="*/ 2147483647 w 36"/>
                  <a:gd name="T39" fmla="*/ 2147483647 h 50"/>
                  <a:gd name="T40" fmla="*/ 2147483647 w 36"/>
                  <a:gd name="T41" fmla="*/ 2147483647 h 50"/>
                  <a:gd name="T42" fmla="*/ 2147483647 w 36"/>
                  <a:gd name="T43" fmla="*/ 2147483647 h 50"/>
                  <a:gd name="T44" fmla="*/ 2147483647 w 36"/>
                  <a:gd name="T45" fmla="*/ 2147483647 h 50"/>
                  <a:gd name="T46" fmla="*/ 2147483647 w 36"/>
                  <a:gd name="T47" fmla="*/ 2147483647 h 50"/>
                  <a:gd name="T48" fmla="*/ 2147483647 w 36"/>
                  <a:gd name="T49" fmla="*/ 2147483647 h 50"/>
                  <a:gd name="T50" fmla="*/ 2147483647 w 36"/>
                  <a:gd name="T51" fmla="*/ 2147483647 h 50"/>
                  <a:gd name="T52" fmla="*/ 2147483647 w 36"/>
                  <a:gd name="T53" fmla="*/ 2147483647 h 50"/>
                  <a:gd name="T54" fmla="*/ 2147483647 w 36"/>
                  <a:gd name="T55" fmla="*/ 2147483647 h 50"/>
                  <a:gd name="T56" fmla="*/ 2147483647 w 36"/>
                  <a:gd name="T57" fmla="*/ 2147483647 h 50"/>
                  <a:gd name="T58" fmla="*/ 2147483647 w 36"/>
                  <a:gd name="T59" fmla="*/ 2147483647 h 50"/>
                  <a:gd name="T60" fmla="*/ 2147483647 w 36"/>
                  <a:gd name="T61" fmla="*/ 2147483647 h 50"/>
                  <a:gd name="T62" fmla="*/ 2147483647 w 36"/>
                  <a:gd name="T63" fmla="*/ 2147483647 h 50"/>
                  <a:gd name="T64" fmla="*/ 2147483647 w 36"/>
                  <a:gd name="T65" fmla="*/ 2147483647 h 50"/>
                  <a:gd name="T66" fmla="*/ 2147483647 w 36"/>
                  <a:gd name="T67" fmla="*/ 2147483647 h 50"/>
                  <a:gd name="T68" fmla="*/ 2147483647 w 36"/>
                  <a:gd name="T69" fmla="*/ 2147483647 h 50"/>
                  <a:gd name="T70" fmla="*/ 2147483647 w 36"/>
                  <a:gd name="T71" fmla="*/ 2147483647 h 50"/>
                  <a:gd name="T72" fmla="*/ 2147483647 w 36"/>
                  <a:gd name="T73" fmla="*/ 2147483647 h 50"/>
                  <a:gd name="T74" fmla="*/ 2147483647 w 36"/>
                  <a:gd name="T75" fmla="*/ 2147483647 h 50"/>
                  <a:gd name="T76" fmla="*/ 2147483647 w 36"/>
                  <a:gd name="T77" fmla="*/ 2147483647 h 50"/>
                  <a:gd name="T78" fmla="*/ 2147483647 w 36"/>
                  <a:gd name="T79" fmla="*/ 2147483647 h 50"/>
                  <a:gd name="T80" fmla="*/ 2147483647 w 36"/>
                  <a:gd name="T81" fmla="*/ 0 h 50"/>
                  <a:gd name="T82" fmla="*/ 2147483647 w 36"/>
                  <a:gd name="T83" fmla="*/ 0 h 50"/>
                  <a:gd name="T84" fmla="*/ 2147483647 w 36"/>
                  <a:gd name="T85" fmla="*/ 0 h 50"/>
                  <a:gd name="T86" fmla="*/ 2147483647 w 36"/>
                  <a:gd name="T87" fmla="*/ 0 h 50"/>
                  <a:gd name="T88" fmla="*/ 2147483647 w 36"/>
                  <a:gd name="T89" fmla="*/ 0 h 50"/>
                  <a:gd name="T90" fmla="*/ 2147483647 w 36"/>
                  <a:gd name="T91" fmla="*/ 0 h 50"/>
                  <a:gd name="T92" fmla="*/ 2147483647 w 36"/>
                  <a:gd name="T93" fmla="*/ 0 h 50"/>
                  <a:gd name="T94" fmla="*/ 2147483647 w 36"/>
                  <a:gd name="T95" fmla="*/ 0 h 50"/>
                  <a:gd name="T96" fmla="*/ 2147483647 w 36"/>
                  <a:gd name="T97" fmla="*/ 2147483647 h 50"/>
                  <a:gd name="T98" fmla="*/ 2147483647 w 36"/>
                  <a:gd name="T99" fmla="*/ 2147483647 h 50"/>
                  <a:gd name="T100" fmla="*/ 2147483647 w 36"/>
                  <a:gd name="T101" fmla="*/ 2147483647 h 50"/>
                  <a:gd name="T102" fmla="*/ 2147483647 w 36"/>
                  <a:gd name="T103" fmla="*/ 2147483647 h 50"/>
                  <a:gd name="T104" fmla="*/ 2147483647 w 36"/>
                  <a:gd name="T105" fmla="*/ 2147483647 h 50"/>
                  <a:gd name="T106" fmla="*/ 2147483647 w 36"/>
                  <a:gd name="T107" fmla="*/ 2147483647 h 50"/>
                  <a:gd name="T108" fmla="*/ 2147483647 w 36"/>
                  <a:gd name="T109" fmla="*/ 2147483647 h 50"/>
                  <a:gd name="T110" fmla="*/ 2147483647 w 36"/>
                  <a:gd name="T111" fmla="*/ 2147483647 h 50"/>
                  <a:gd name="T112" fmla="*/ 2147483647 w 36"/>
                  <a:gd name="T113" fmla="*/ 2147483647 h 50"/>
                  <a:gd name="T114" fmla="*/ 0 w 36"/>
                  <a:gd name="T115" fmla="*/ 2147483647 h 50"/>
                  <a:gd name="T116" fmla="*/ 0 w 36"/>
                  <a:gd name="T117" fmla="*/ 2147483647 h 50"/>
                  <a:gd name="T118" fmla="*/ 0 w 36"/>
                  <a:gd name="T119" fmla="*/ 2147483647 h 50"/>
                  <a:gd name="T120" fmla="*/ 0 w 36"/>
                  <a:gd name="T121" fmla="*/ 2147483647 h 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6"/>
                  <a:gd name="T184" fmla="*/ 0 h 50"/>
                  <a:gd name="T185" fmla="*/ 36 w 36"/>
                  <a:gd name="T186" fmla="*/ 50 h 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6" h="50">
                    <a:moveTo>
                      <a:pt x="0" y="24"/>
                    </a:moveTo>
                    <a:lnTo>
                      <a:pt x="0" y="26"/>
                    </a:lnTo>
                    <a:lnTo>
                      <a:pt x="0" y="28"/>
                    </a:lnTo>
                    <a:lnTo>
                      <a:pt x="0" y="30"/>
                    </a:lnTo>
                    <a:lnTo>
                      <a:pt x="0" y="32"/>
                    </a:lnTo>
                    <a:lnTo>
                      <a:pt x="0" y="34"/>
                    </a:lnTo>
                    <a:lnTo>
                      <a:pt x="0" y="36"/>
                    </a:lnTo>
                    <a:lnTo>
                      <a:pt x="2" y="36"/>
                    </a:lnTo>
                    <a:lnTo>
                      <a:pt x="2" y="38"/>
                    </a:lnTo>
                    <a:lnTo>
                      <a:pt x="2" y="40"/>
                    </a:lnTo>
                    <a:lnTo>
                      <a:pt x="4" y="40"/>
                    </a:lnTo>
                    <a:lnTo>
                      <a:pt x="4" y="42"/>
                    </a:lnTo>
                    <a:lnTo>
                      <a:pt x="4" y="44"/>
                    </a:lnTo>
                    <a:lnTo>
                      <a:pt x="6" y="44"/>
                    </a:lnTo>
                    <a:lnTo>
                      <a:pt x="6" y="46"/>
                    </a:lnTo>
                    <a:lnTo>
                      <a:pt x="8" y="46"/>
                    </a:lnTo>
                    <a:lnTo>
                      <a:pt x="8" y="48"/>
                    </a:lnTo>
                    <a:lnTo>
                      <a:pt x="10" y="48"/>
                    </a:lnTo>
                    <a:lnTo>
                      <a:pt x="12" y="50"/>
                    </a:lnTo>
                    <a:lnTo>
                      <a:pt x="14" y="50"/>
                    </a:lnTo>
                    <a:lnTo>
                      <a:pt x="16" y="50"/>
                    </a:lnTo>
                    <a:lnTo>
                      <a:pt x="18" y="50"/>
                    </a:lnTo>
                    <a:lnTo>
                      <a:pt x="20" y="50"/>
                    </a:lnTo>
                    <a:lnTo>
                      <a:pt x="22" y="50"/>
                    </a:lnTo>
                    <a:lnTo>
                      <a:pt x="24" y="50"/>
                    </a:lnTo>
                    <a:lnTo>
                      <a:pt x="24" y="48"/>
                    </a:lnTo>
                    <a:lnTo>
                      <a:pt x="26" y="48"/>
                    </a:lnTo>
                    <a:lnTo>
                      <a:pt x="28" y="46"/>
                    </a:lnTo>
                    <a:lnTo>
                      <a:pt x="30" y="44"/>
                    </a:lnTo>
                    <a:lnTo>
                      <a:pt x="32" y="42"/>
                    </a:lnTo>
                    <a:lnTo>
                      <a:pt x="32" y="40"/>
                    </a:lnTo>
                    <a:lnTo>
                      <a:pt x="34" y="38"/>
                    </a:lnTo>
                    <a:lnTo>
                      <a:pt x="34" y="36"/>
                    </a:lnTo>
                    <a:lnTo>
                      <a:pt x="34" y="34"/>
                    </a:lnTo>
                    <a:lnTo>
                      <a:pt x="36" y="34"/>
                    </a:lnTo>
                    <a:lnTo>
                      <a:pt x="36" y="32"/>
                    </a:lnTo>
                    <a:lnTo>
                      <a:pt x="36" y="30"/>
                    </a:lnTo>
                    <a:lnTo>
                      <a:pt x="36" y="28"/>
                    </a:lnTo>
                    <a:lnTo>
                      <a:pt x="36" y="20"/>
                    </a:lnTo>
                    <a:lnTo>
                      <a:pt x="36" y="18"/>
                    </a:lnTo>
                    <a:lnTo>
                      <a:pt x="36" y="16"/>
                    </a:lnTo>
                    <a:lnTo>
                      <a:pt x="34" y="14"/>
                    </a:lnTo>
                    <a:lnTo>
                      <a:pt x="34" y="12"/>
                    </a:lnTo>
                    <a:lnTo>
                      <a:pt x="34" y="10"/>
                    </a:lnTo>
                    <a:lnTo>
                      <a:pt x="32" y="10"/>
                    </a:lnTo>
                    <a:lnTo>
                      <a:pt x="32" y="8"/>
                    </a:lnTo>
                    <a:lnTo>
                      <a:pt x="30" y="6"/>
                    </a:lnTo>
                    <a:lnTo>
                      <a:pt x="30" y="4"/>
                    </a:lnTo>
                    <a:lnTo>
                      <a:pt x="28" y="4"/>
                    </a:lnTo>
                    <a:lnTo>
                      <a:pt x="28" y="2"/>
                    </a:lnTo>
                    <a:lnTo>
                      <a:pt x="26" y="2"/>
                    </a:lnTo>
                    <a:lnTo>
                      <a:pt x="24" y="0"/>
                    </a:lnTo>
                    <a:lnTo>
                      <a:pt x="22" y="0"/>
                    </a:lnTo>
                    <a:lnTo>
                      <a:pt x="20" y="0"/>
                    </a:lnTo>
                    <a:lnTo>
                      <a:pt x="18" y="0"/>
                    </a:lnTo>
                    <a:lnTo>
                      <a:pt x="16" y="0"/>
                    </a:lnTo>
                    <a:lnTo>
                      <a:pt x="14" y="0"/>
                    </a:lnTo>
                    <a:lnTo>
                      <a:pt x="12" y="0"/>
                    </a:lnTo>
                    <a:lnTo>
                      <a:pt x="12" y="2"/>
                    </a:lnTo>
                    <a:lnTo>
                      <a:pt x="10" y="2"/>
                    </a:lnTo>
                    <a:lnTo>
                      <a:pt x="8" y="4"/>
                    </a:lnTo>
                    <a:lnTo>
                      <a:pt x="6" y="4"/>
                    </a:lnTo>
                    <a:lnTo>
                      <a:pt x="6" y="6"/>
                    </a:lnTo>
                    <a:lnTo>
                      <a:pt x="4" y="8"/>
                    </a:lnTo>
                    <a:lnTo>
                      <a:pt x="4" y="10"/>
                    </a:lnTo>
                    <a:lnTo>
                      <a:pt x="2" y="12"/>
                    </a:lnTo>
                    <a:lnTo>
                      <a:pt x="2" y="14"/>
                    </a:lnTo>
                    <a:lnTo>
                      <a:pt x="0" y="16"/>
                    </a:lnTo>
                    <a:lnTo>
                      <a:pt x="0" y="18"/>
                    </a:lnTo>
                    <a:lnTo>
                      <a:pt x="0" y="20"/>
                    </a:lnTo>
                    <a:lnTo>
                      <a:pt x="0" y="22"/>
                    </a:lnTo>
                    <a:lnTo>
                      <a:pt x="0" y="24"/>
                    </a:lnTo>
                    <a:close/>
                  </a:path>
                </a:pathLst>
              </a:custGeom>
              <a:solidFill>
                <a:srgbClr val="1F1A17"/>
              </a:solidFill>
              <a:ln w="9525">
                <a:noFill/>
                <a:round/>
                <a:headEnd/>
                <a:tailEnd/>
              </a:ln>
            </p:spPr>
            <p:txBody>
              <a:bodyPr/>
              <a:lstStyle/>
              <a:p>
                <a:endParaRPr lang="en-US"/>
              </a:p>
            </p:txBody>
          </p:sp>
          <p:sp>
            <p:nvSpPr>
              <p:cNvPr id="64" name="AutoShape 253"/>
              <p:cNvSpPr>
                <a:spLocks/>
              </p:cNvSpPr>
              <p:nvPr/>
            </p:nvSpPr>
            <p:spPr bwMode="auto">
              <a:xfrm rot="283932" flipH="1">
                <a:off x="3604152" y="1765384"/>
                <a:ext cx="19061" cy="26989"/>
              </a:xfrm>
              <a:custGeom>
                <a:avLst/>
                <a:gdLst>
                  <a:gd name="T0" fmla="*/ 0 w 14"/>
                  <a:gd name="T1" fmla="*/ 10 h 20"/>
                  <a:gd name="T2" fmla="*/ 0 w 14"/>
                  <a:gd name="T3" fmla="*/ 12 h 20"/>
                  <a:gd name="T4" fmla="*/ 0 w 14"/>
                  <a:gd name="T5" fmla="*/ 14 h 20"/>
                  <a:gd name="T6" fmla="*/ 0 w 14"/>
                  <a:gd name="T7" fmla="*/ 16 h 20"/>
                  <a:gd name="T8" fmla="*/ 2 w 14"/>
                  <a:gd name="T9" fmla="*/ 16 h 20"/>
                  <a:gd name="T10" fmla="*/ 2 w 14"/>
                  <a:gd name="T11" fmla="*/ 18 h 20"/>
                  <a:gd name="T12" fmla="*/ 4 w 14"/>
                  <a:gd name="T13" fmla="*/ 18 h 20"/>
                  <a:gd name="T14" fmla="*/ 6 w 14"/>
                  <a:gd name="T15" fmla="*/ 20 h 20"/>
                  <a:gd name="T16" fmla="*/ 6 w 14"/>
                  <a:gd name="T17" fmla="*/ 20 h 20"/>
                  <a:gd name="T18" fmla="*/ 8 w 14"/>
                  <a:gd name="T19" fmla="*/ 20 h 20"/>
                  <a:gd name="T20" fmla="*/ 10 w 14"/>
                  <a:gd name="T21" fmla="*/ 20 h 20"/>
                  <a:gd name="T22" fmla="*/ 10 w 14"/>
                  <a:gd name="T23" fmla="*/ 18 h 20"/>
                  <a:gd name="T24" fmla="*/ 12 w 14"/>
                  <a:gd name="T25" fmla="*/ 18 h 20"/>
                  <a:gd name="T26" fmla="*/ 12 w 14"/>
                  <a:gd name="T27" fmla="*/ 16 h 20"/>
                  <a:gd name="T28" fmla="*/ 14 w 14"/>
                  <a:gd name="T29" fmla="*/ 14 h 20"/>
                  <a:gd name="T30" fmla="*/ 14 w 14"/>
                  <a:gd name="T31" fmla="*/ 12 h 20"/>
                  <a:gd name="T32" fmla="*/ 14 w 14"/>
                  <a:gd name="T33" fmla="*/ 10 h 20"/>
                  <a:gd name="T34" fmla="*/ 14 w 14"/>
                  <a:gd name="T35" fmla="*/ 8 h 20"/>
                  <a:gd name="T36" fmla="*/ 14 w 14"/>
                  <a:gd name="T37" fmla="*/ 6 h 20"/>
                  <a:gd name="T38" fmla="*/ 14 w 14"/>
                  <a:gd name="T39" fmla="*/ 4 h 20"/>
                  <a:gd name="T40" fmla="*/ 14 w 14"/>
                  <a:gd name="T41" fmla="*/ 2 h 20"/>
                  <a:gd name="T42" fmla="*/ 12 w 14"/>
                  <a:gd name="T43" fmla="*/ 2 h 20"/>
                  <a:gd name="T44" fmla="*/ 12 w 14"/>
                  <a:gd name="T45" fmla="*/ 0 h 20"/>
                  <a:gd name="T46" fmla="*/ 10 w 14"/>
                  <a:gd name="T47" fmla="*/ 0 h 20"/>
                  <a:gd name="T48" fmla="*/ 8 w 14"/>
                  <a:gd name="T49" fmla="*/ 0 h 20"/>
                  <a:gd name="T50" fmla="*/ 6 w 14"/>
                  <a:gd name="T51" fmla="*/ 0 h 20"/>
                  <a:gd name="T52" fmla="*/ 6 w 14"/>
                  <a:gd name="T53" fmla="*/ 0 h 20"/>
                  <a:gd name="T54" fmla="*/ 4 w 14"/>
                  <a:gd name="T55" fmla="*/ 2 h 20"/>
                  <a:gd name="T56" fmla="*/ 4 w 14"/>
                  <a:gd name="T57" fmla="*/ 2 h 20"/>
                  <a:gd name="T58" fmla="*/ 2 w 14"/>
                  <a:gd name="T59" fmla="*/ 4 h 20"/>
                  <a:gd name="T60" fmla="*/ 2 w 14"/>
                  <a:gd name="T61" fmla="*/ 6 h 20"/>
                  <a:gd name="T62" fmla="*/ 0 w 14"/>
                  <a:gd name="T63" fmla="*/ 8 h 20"/>
                  <a:gd name="T64" fmla="*/ 0 w 14"/>
                  <a:gd name="T65" fmla="*/ 8 h 2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
                  <a:gd name="T100" fmla="*/ 0 h 20"/>
                  <a:gd name="T101" fmla="*/ 14 w 14"/>
                  <a:gd name="T102" fmla="*/ 20 h 2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 h="20">
                    <a:moveTo>
                      <a:pt x="0" y="8"/>
                    </a:moveTo>
                    <a:lnTo>
                      <a:pt x="0" y="10"/>
                    </a:lnTo>
                    <a:lnTo>
                      <a:pt x="0" y="10"/>
                    </a:lnTo>
                    <a:lnTo>
                      <a:pt x="0" y="12"/>
                    </a:lnTo>
                    <a:lnTo>
                      <a:pt x="0" y="12"/>
                    </a:lnTo>
                    <a:lnTo>
                      <a:pt x="0" y="14"/>
                    </a:lnTo>
                    <a:lnTo>
                      <a:pt x="0" y="14"/>
                    </a:lnTo>
                    <a:lnTo>
                      <a:pt x="0" y="16"/>
                    </a:lnTo>
                    <a:lnTo>
                      <a:pt x="2" y="16"/>
                    </a:lnTo>
                    <a:lnTo>
                      <a:pt x="2" y="16"/>
                    </a:lnTo>
                    <a:lnTo>
                      <a:pt x="2" y="18"/>
                    </a:lnTo>
                    <a:lnTo>
                      <a:pt x="2" y="18"/>
                    </a:lnTo>
                    <a:lnTo>
                      <a:pt x="4" y="18"/>
                    </a:lnTo>
                    <a:lnTo>
                      <a:pt x="4" y="18"/>
                    </a:lnTo>
                    <a:lnTo>
                      <a:pt x="4" y="20"/>
                    </a:lnTo>
                    <a:lnTo>
                      <a:pt x="6" y="20"/>
                    </a:lnTo>
                    <a:lnTo>
                      <a:pt x="6" y="20"/>
                    </a:lnTo>
                    <a:lnTo>
                      <a:pt x="6" y="20"/>
                    </a:lnTo>
                    <a:lnTo>
                      <a:pt x="8" y="20"/>
                    </a:lnTo>
                    <a:lnTo>
                      <a:pt x="8" y="20"/>
                    </a:lnTo>
                    <a:lnTo>
                      <a:pt x="8" y="20"/>
                    </a:lnTo>
                    <a:lnTo>
                      <a:pt x="10" y="20"/>
                    </a:lnTo>
                    <a:lnTo>
                      <a:pt x="10" y="18"/>
                    </a:lnTo>
                    <a:lnTo>
                      <a:pt x="10" y="18"/>
                    </a:lnTo>
                    <a:lnTo>
                      <a:pt x="12" y="18"/>
                    </a:lnTo>
                    <a:lnTo>
                      <a:pt x="12" y="18"/>
                    </a:lnTo>
                    <a:lnTo>
                      <a:pt x="12" y="16"/>
                    </a:lnTo>
                    <a:lnTo>
                      <a:pt x="12" y="16"/>
                    </a:lnTo>
                    <a:lnTo>
                      <a:pt x="14" y="14"/>
                    </a:lnTo>
                    <a:lnTo>
                      <a:pt x="14" y="14"/>
                    </a:lnTo>
                    <a:lnTo>
                      <a:pt x="14" y="14"/>
                    </a:lnTo>
                    <a:lnTo>
                      <a:pt x="14" y="12"/>
                    </a:lnTo>
                    <a:lnTo>
                      <a:pt x="14" y="12"/>
                    </a:lnTo>
                    <a:lnTo>
                      <a:pt x="14" y="10"/>
                    </a:lnTo>
                    <a:lnTo>
                      <a:pt x="14" y="10"/>
                    </a:lnTo>
                    <a:lnTo>
                      <a:pt x="14" y="8"/>
                    </a:lnTo>
                    <a:lnTo>
                      <a:pt x="14" y="8"/>
                    </a:lnTo>
                    <a:lnTo>
                      <a:pt x="14" y="6"/>
                    </a:lnTo>
                    <a:lnTo>
                      <a:pt x="14" y="6"/>
                    </a:lnTo>
                    <a:lnTo>
                      <a:pt x="14" y="4"/>
                    </a:lnTo>
                    <a:lnTo>
                      <a:pt x="14" y="4"/>
                    </a:lnTo>
                    <a:lnTo>
                      <a:pt x="14" y="2"/>
                    </a:lnTo>
                    <a:lnTo>
                      <a:pt x="12" y="2"/>
                    </a:lnTo>
                    <a:lnTo>
                      <a:pt x="12" y="2"/>
                    </a:lnTo>
                    <a:lnTo>
                      <a:pt x="12" y="2"/>
                    </a:lnTo>
                    <a:lnTo>
                      <a:pt x="12" y="0"/>
                    </a:lnTo>
                    <a:lnTo>
                      <a:pt x="10" y="0"/>
                    </a:lnTo>
                    <a:lnTo>
                      <a:pt x="10" y="0"/>
                    </a:lnTo>
                    <a:lnTo>
                      <a:pt x="10" y="0"/>
                    </a:lnTo>
                    <a:lnTo>
                      <a:pt x="8" y="0"/>
                    </a:lnTo>
                    <a:lnTo>
                      <a:pt x="8" y="0"/>
                    </a:lnTo>
                    <a:lnTo>
                      <a:pt x="6" y="0"/>
                    </a:lnTo>
                    <a:lnTo>
                      <a:pt x="6" y="0"/>
                    </a:lnTo>
                    <a:lnTo>
                      <a:pt x="6" y="0"/>
                    </a:lnTo>
                    <a:lnTo>
                      <a:pt x="4" y="0"/>
                    </a:lnTo>
                    <a:lnTo>
                      <a:pt x="4" y="2"/>
                    </a:lnTo>
                    <a:lnTo>
                      <a:pt x="4" y="2"/>
                    </a:lnTo>
                    <a:lnTo>
                      <a:pt x="4" y="2"/>
                    </a:lnTo>
                    <a:lnTo>
                      <a:pt x="2" y="4"/>
                    </a:lnTo>
                    <a:lnTo>
                      <a:pt x="2" y="4"/>
                    </a:lnTo>
                    <a:lnTo>
                      <a:pt x="2" y="4"/>
                    </a:lnTo>
                    <a:lnTo>
                      <a:pt x="2" y="6"/>
                    </a:lnTo>
                    <a:lnTo>
                      <a:pt x="0" y="6"/>
                    </a:lnTo>
                    <a:lnTo>
                      <a:pt x="0" y="8"/>
                    </a:lnTo>
                    <a:lnTo>
                      <a:pt x="0" y="8"/>
                    </a:lnTo>
                    <a:lnTo>
                      <a:pt x="0" y="8"/>
                    </a:lnTo>
                    <a:close/>
                  </a:path>
                </a:pathLst>
              </a:custGeom>
              <a:solidFill>
                <a:srgbClr val="D9D9D9"/>
              </a:solidFill>
              <a:ln w="9525">
                <a:noFill/>
                <a:round/>
                <a:headEnd/>
                <a:tailEnd/>
              </a:ln>
            </p:spPr>
            <p:txBody>
              <a:bodyPr/>
              <a:lstStyle/>
              <a:p>
                <a:endParaRPr lang="en-US"/>
              </a:p>
            </p:txBody>
          </p:sp>
          <p:sp>
            <p:nvSpPr>
              <p:cNvPr id="65" name="AutoShape 254"/>
              <p:cNvSpPr>
                <a:spLocks/>
              </p:cNvSpPr>
              <p:nvPr/>
            </p:nvSpPr>
            <p:spPr bwMode="auto">
              <a:xfrm rot="283932" flipH="1">
                <a:off x="3597798" y="1816188"/>
                <a:ext cx="11118" cy="12701"/>
              </a:xfrm>
              <a:custGeom>
                <a:avLst/>
                <a:gdLst>
                  <a:gd name="T0" fmla="*/ 6 w 8"/>
                  <a:gd name="T1" fmla="*/ 0 h 10"/>
                  <a:gd name="T2" fmla="*/ 4 w 8"/>
                  <a:gd name="T3" fmla="*/ 0 h 10"/>
                  <a:gd name="T4" fmla="*/ 4 w 8"/>
                  <a:gd name="T5" fmla="*/ 0 h 10"/>
                  <a:gd name="T6" fmla="*/ 2 w 8"/>
                  <a:gd name="T7" fmla="*/ 0 h 10"/>
                  <a:gd name="T8" fmla="*/ 2 w 8"/>
                  <a:gd name="T9" fmla="*/ 0 h 10"/>
                  <a:gd name="T10" fmla="*/ 2 w 8"/>
                  <a:gd name="T11" fmla="*/ 0 h 10"/>
                  <a:gd name="T12" fmla="*/ 0 w 8"/>
                  <a:gd name="T13" fmla="*/ 2 h 10"/>
                  <a:gd name="T14" fmla="*/ 0 w 8"/>
                  <a:gd name="T15" fmla="*/ 2 h 10"/>
                  <a:gd name="T16" fmla="*/ 0 w 8"/>
                  <a:gd name="T17" fmla="*/ 4 h 10"/>
                  <a:gd name="T18" fmla="*/ 0 w 8"/>
                  <a:gd name="T19" fmla="*/ 4 h 10"/>
                  <a:gd name="T20" fmla="*/ 0 w 8"/>
                  <a:gd name="T21" fmla="*/ 6 h 10"/>
                  <a:gd name="T22" fmla="*/ 0 w 8"/>
                  <a:gd name="T23" fmla="*/ 6 h 10"/>
                  <a:gd name="T24" fmla="*/ 0 w 8"/>
                  <a:gd name="T25" fmla="*/ 8 h 10"/>
                  <a:gd name="T26" fmla="*/ 2 w 8"/>
                  <a:gd name="T27" fmla="*/ 8 h 10"/>
                  <a:gd name="T28" fmla="*/ 2 w 8"/>
                  <a:gd name="T29" fmla="*/ 8 h 10"/>
                  <a:gd name="T30" fmla="*/ 2 w 8"/>
                  <a:gd name="T31" fmla="*/ 8 h 10"/>
                  <a:gd name="T32" fmla="*/ 4 w 8"/>
                  <a:gd name="T33" fmla="*/ 10 h 10"/>
                  <a:gd name="T34" fmla="*/ 4 w 8"/>
                  <a:gd name="T35" fmla="*/ 10 h 10"/>
                  <a:gd name="T36" fmla="*/ 6 w 8"/>
                  <a:gd name="T37" fmla="*/ 10 h 10"/>
                  <a:gd name="T38" fmla="*/ 6 w 8"/>
                  <a:gd name="T39" fmla="*/ 8 h 10"/>
                  <a:gd name="T40" fmla="*/ 6 w 8"/>
                  <a:gd name="T41" fmla="*/ 8 h 10"/>
                  <a:gd name="T42" fmla="*/ 8 w 8"/>
                  <a:gd name="T43" fmla="*/ 8 h 10"/>
                  <a:gd name="T44" fmla="*/ 8 w 8"/>
                  <a:gd name="T45" fmla="*/ 8 h 10"/>
                  <a:gd name="T46" fmla="*/ 8 w 8"/>
                  <a:gd name="T47" fmla="*/ 6 h 10"/>
                  <a:gd name="T48" fmla="*/ 8 w 8"/>
                  <a:gd name="T49" fmla="*/ 6 h 10"/>
                  <a:gd name="T50" fmla="*/ 8 w 8"/>
                  <a:gd name="T51" fmla="*/ 4 h 10"/>
                  <a:gd name="T52" fmla="*/ 8 w 8"/>
                  <a:gd name="T53" fmla="*/ 4 h 10"/>
                  <a:gd name="T54" fmla="*/ 8 w 8"/>
                  <a:gd name="T55" fmla="*/ 2 h 10"/>
                  <a:gd name="T56" fmla="*/ 8 w 8"/>
                  <a:gd name="T57" fmla="*/ 2 h 10"/>
                  <a:gd name="T58" fmla="*/ 8 w 8"/>
                  <a:gd name="T59" fmla="*/ 0 h 10"/>
                  <a:gd name="T60" fmla="*/ 6 w 8"/>
                  <a:gd name="T61" fmla="*/ 0 h 10"/>
                  <a:gd name="T62" fmla="*/ 6 w 8"/>
                  <a:gd name="T63" fmla="*/ 0 h 10"/>
                  <a:gd name="T64" fmla="*/ 6 w 8"/>
                  <a:gd name="T65" fmla="*/ 0 h 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
                  <a:gd name="T100" fmla="*/ 0 h 10"/>
                  <a:gd name="T101" fmla="*/ 8 w 8"/>
                  <a:gd name="T102" fmla="*/ 10 h 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 h="10">
                    <a:moveTo>
                      <a:pt x="6" y="0"/>
                    </a:moveTo>
                    <a:lnTo>
                      <a:pt x="6" y="0"/>
                    </a:lnTo>
                    <a:lnTo>
                      <a:pt x="4" y="0"/>
                    </a:lnTo>
                    <a:lnTo>
                      <a:pt x="4" y="0"/>
                    </a:lnTo>
                    <a:lnTo>
                      <a:pt x="4" y="0"/>
                    </a:lnTo>
                    <a:lnTo>
                      <a:pt x="4" y="0"/>
                    </a:lnTo>
                    <a:lnTo>
                      <a:pt x="4" y="0"/>
                    </a:lnTo>
                    <a:lnTo>
                      <a:pt x="2" y="0"/>
                    </a:lnTo>
                    <a:lnTo>
                      <a:pt x="2" y="0"/>
                    </a:lnTo>
                    <a:lnTo>
                      <a:pt x="2" y="0"/>
                    </a:lnTo>
                    <a:lnTo>
                      <a:pt x="2" y="0"/>
                    </a:lnTo>
                    <a:lnTo>
                      <a:pt x="2" y="0"/>
                    </a:lnTo>
                    <a:lnTo>
                      <a:pt x="0" y="2"/>
                    </a:lnTo>
                    <a:lnTo>
                      <a:pt x="0" y="2"/>
                    </a:lnTo>
                    <a:lnTo>
                      <a:pt x="0" y="2"/>
                    </a:lnTo>
                    <a:lnTo>
                      <a:pt x="0" y="2"/>
                    </a:lnTo>
                    <a:lnTo>
                      <a:pt x="0" y="2"/>
                    </a:lnTo>
                    <a:lnTo>
                      <a:pt x="0" y="4"/>
                    </a:lnTo>
                    <a:lnTo>
                      <a:pt x="0" y="4"/>
                    </a:lnTo>
                    <a:lnTo>
                      <a:pt x="0" y="4"/>
                    </a:lnTo>
                    <a:lnTo>
                      <a:pt x="0" y="4"/>
                    </a:lnTo>
                    <a:lnTo>
                      <a:pt x="0" y="6"/>
                    </a:lnTo>
                    <a:lnTo>
                      <a:pt x="0" y="6"/>
                    </a:lnTo>
                    <a:lnTo>
                      <a:pt x="0" y="6"/>
                    </a:lnTo>
                    <a:lnTo>
                      <a:pt x="0" y="6"/>
                    </a:lnTo>
                    <a:lnTo>
                      <a:pt x="0" y="8"/>
                    </a:lnTo>
                    <a:lnTo>
                      <a:pt x="0" y="8"/>
                    </a:lnTo>
                    <a:lnTo>
                      <a:pt x="2" y="8"/>
                    </a:lnTo>
                    <a:lnTo>
                      <a:pt x="2" y="8"/>
                    </a:lnTo>
                    <a:lnTo>
                      <a:pt x="2" y="8"/>
                    </a:lnTo>
                    <a:lnTo>
                      <a:pt x="2" y="8"/>
                    </a:lnTo>
                    <a:lnTo>
                      <a:pt x="2" y="8"/>
                    </a:lnTo>
                    <a:lnTo>
                      <a:pt x="4" y="10"/>
                    </a:lnTo>
                    <a:lnTo>
                      <a:pt x="4" y="10"/>
                    </a:lnTo>
                    <a:lnTo>
                      <a:pt x="4" y="10"/>
                    </a:lnTo>
                    <a:lnTo>
                      <a:pt x="4" y="10"/>
                    </a:lnTo>
                    <a:lnTo>
                      <a:pt x="4" y="10"/>
                    </a:lnTo>
                    <a:lnTo>
                      <a:pt x="6" y="10"/>
                    </a:lnTo>
                    <a:lnTo>
                      <a:pt x="6" y="10"/>
                    </a:lnTo>
                    <a:lnTo>
                      <a:pt x="6" y="8"/>
                    </a:lnTo>
                    <a:lnTo>
                      <a:pt x="6" y="8"/>
                    </a:lnTo>
                    <a:lnTo>
                      <a:pt x="6" y="8"/>
                    </a:lnTo>
                    <a:lnTo>
                      <a:pt x="8" y="8"/>
                    </a:lnTo>
                    <a:lnTo>
                      <a:pt x="8" y="8"/>
                    </a:lnTo>
                    <a:lnTo>
                      <a:pt x="8" y="8"/>
                    </a:lnTo>
                    <a:lnTo>
                      <a:pt x="8" y="8"/>
                    </a:lnTo>
                    <a:lnTo>
                      <a:pt x="8" y="6"/>
                    </a:lnTo>
                    <a:lnTo>
                      <a:pt x="8" y="6"/>
                    </a:lnTo>
                    <a:lnTo>
                      <a:pt x="8" y="6"/>
                    </a:lnTo>
                    <a:lnTo>
                      <a:pt x="8" y="6"/>
                    </a:lnTo>
                    <a:lnTo>
                      <a:pt x="8" y="4"/>
                    </a:lnTo>
                    <a:lnTo>
                      <a:pt x="8" y="4"/>
                    </a:lnTo>
                    <a:lnTo>
                      <a:pt x="8" y="4"/>
                    </a:lnTo>
                    <a:lnTo>
                      <a:pt x="8" y="4"/>
                    </a:lnTo>
                    <a:lnTo>
                      <a:pt x="8" y="2"/>
                    </a:lnTo>
                    <a:lnTo>
                      <a:pt x="8" y="2"/>
                    </a:lnTo>
                    <a:lnTo>
                      <a:pt x="8" y="2"/>
                    </a:lnTo>
                    <a:lnTo>
                      <a:pt x="8" y="2"/>
                    </a:lnTo>
                    <a:lnTo>
                      <a:pt x="8" y="2"/>
                    </a:lnTo>
                    <a:lnTo>
                      <a:pt x="8" y="0"/>
                    </a:lnTo>
                    <a:lnTo>
                      <a:pt x="8" y="0"/>
                    </a:lnTo>
                    <a:lnTo>
                      <a:pt x="6" y="0"/>
                    </a:lnTo>
                    <a:lnTo>
                      <a:pt x="6" y="0"/>
                    </a:lnTo>
                    <a:lnTo>
                      <a:pt x="6" y="0"/>
                    </a:lnTo>
                    <a:lnTo>
                      <a:pt x="6" y="0"/>
                    </a:lnTo>
                    <a:lnTo>
                      <a:pt x="6" y="0"/>
                    </a:lnTo>
                    <a:close/>
                  </a:path>
                </a:pathLst>
              </a:custGeom>
              <a:solidFill>
                <a:srgbClr val="D9D9D9"/>
              </a:solidFill>
              <a:ln w="9525">
                <a:noFill/>
                <a:round/>
                <a:headEnd/>
                <a:tailEnd/>
              </a:ln>
            </p:spPr>
            <p:txBody>
              <a:bodyPr/>
              <a:lstStyle/>
              <a:p>
                <a:endParaRPr lang="en-US"/>
              </a:p>
            </p:txBody>
          </p:sp>
        </p:grpSp>
        <p:sp>
          <p:nvSpPr>
            <p:cNvPr id="21" name="AutoShape 206"/>
            <p:cNvSpPr>
              <a:spLocks/>
            </p:cNvSpPr>
            <p:nvPr/>
          </p:nvSpPr>
          <p:spPr bwMode="auto">
            <a:xfrm>
              <a:off x="911427" y="2459756"/>
              <a:ext cx="179413" cy="98630"/>
            </a:xfrm>
            <a:custGeom>
              <a:avLst/>
              <a:gdLst>
                <a:gd name="T0" fmla="*/ 0 w 128"/>
                <a:gd name="T1" fmla="*/ 2147483647 h 74"/>
                <a:gd name="T2" fmla="*/ 2147483647 w 128"/>
                <a:gd name="T3" fmla="*/ 2147483647 h 74"/>
                <a:gd name="T4" fmla="*/ 2147483647 w 128"/>
                <a:gd name="T5" fmla="*/ 2147483647 h 74"/>
                <a:gd name="T6" fmla="*/ 2147483647 w 128"/>
                <a:gd name="T7" fmla="*/ 2147483647 h 74"/>
                <a:gd name="T8" fmla="*/ 2147483647 w 128"/>
                <a:gd name="T9" fmla="*/ 2147483647 h 74"/>
                <a:gd name="T10" fmla="*/ 2147483647 w 128"/>
                <a:gd name="T11" fmla="*/ 2147483647 h 74"/>
                <a:gd name="T12" fmla="*/ 2147483647 w 128"/>
                <a:gd name="T13" fmla="*/ 2147483647 h 74"/>
                <a:gd name="T14" fmla="*/ 2147483647 w 128"/>
                <a:gd name="T15" fmla="*/ 2147483647 h 74"/>
                <a:gd name="T16" fmla="*/ 2147483647 w 128"/>
                <a:gd name="T17" fmla="*/ 2147483647 h 74"/>
                <a:gd name="T18" fmla="*/ 2147483647 w 128"/>
                <a:gd name="T19" fmla="*/ 2147483647 h 74"/>
                <a:gd name="T20" fmla="*/ 2147483647 w 128"/>
                <a:gd name="T21" fmla="*/ 2147483647 h 74"/>
                <a:gd name="T22" fmla="*/ 2147483647 w 128"/>
                <a:gd name="T23" fmla="*/ 2147483647 h 74"/>
                <a:gd name="T24" fmla="*/ 2147483647 w 128"/>
                <a:gd name="T25" fmla="*/ 2147483647 h 74"/>
                <a:gd name="T26" fmla="*/ 2147483647 w 128"/>
                <a:gd name="T27" fmla="*/ 2147483647 h 74"/>
                <a:gd name="T28" fmla="*/ 2147483647 w 128"/>
                <a:gd name="T29" fmla="*/ 2147483647 h 74"/>
                <a:gd name="T30" fmla="*/ 2147483647 w 128"/>
                <a:gd name="T31" fmla="*/ 2147483647 h 74"/>
                <a:gd name="T32" fmla="*/ 2147483647 w 128"/>
                <a:gd name="T33" fmla="*/ 2147483647 h 74"/>
                <a:gd name="T34" fmla="*/ 2147483647 w 128"/>
                <a:gd name="T35" fmla="*/ 2147483647 h 74"/>
                <a:gd name="T36" fmla="*/ 2147483647 w 128"/>
                <a:gd name="T37" fmla="*/ 2147483647 h 74"/>
                <a:gd name="T38" fmla="*/ 2147483647 w 128"/>
                <a:gd name="T39" fmla="*/ 2147483647 h 74"/>
                <a:gd name="T40" fmla="*/ 2147483647 w 128"/>
                <a:gd name="T41" fmla="*/ 2147483647 h 74"/>
                <a:gd name="T42" fmla="*/ 2147483647 w 128"/>
                <a:gd name="T43" fmla="*/ 2147483647 h 74"/>
                <a:gd name="T44" fmla="*/ 2147483647 w 128"/>
                <a:gd name="T45" fmla="*/ 2147483647 h 74"/>
                <a:gd name="T46" fmla="*/ 2147483647 w 128"/>
                <a:gd name="T47" fmla="*/ 2147483647 h 74"/>
                <a:gd name="T48" fmla="*/ 2147483647 w 128"/>
                <a:gd name="T49" fmla="*/ 0 h 74"/>
                <a:gd name="T50" fmla="*/ 2147483647 w 128"/>
                <a:gd name="T51" fmla="*/ 0 h 74"/>
                <a:gd name="T52" fmla="*/ 2147483647 w 128"/>
                <a:gd name="T53" fmla="*/ 0 h 74"/>
                <a:gd name="T54" fmla="*/ 2147483647 w 128"/>
                <a:gd name="T55" fmla="*/ 0 h 74"/>
                <a:gd name="T56" fmla="*/ 2147483647 w 128"/>
                <a:gd name="T57" fmla="*/ 2147483647 h 74"/>
                <a:gd name="T58" fmla="*/ 2147483647 w 128"/>
                <a:gd name="T59" fmla="*/ 2147483647 h 74"/>
                <a:gd name="T60" fmla="*/ 2147483647 w 128"/>
                <a:gd name="T61" fmla="*/ 2147483647 h 74"/>
                <a:gd name="T62" fmla="*/ 2147483647 w 128"/>
                <a:gd name="T63" fmla="*/ 2147483647 h 74"/>
                <a:gd name="T64" fmla="*/ 2147483647 w 128"/>
                <a:gd name="T65" fmla="*/ 2147483647 h 74"/>
                <a:gd name="T66" fmla="*/ 2147483647 w 128"/>
                <a:gd name="T67" fmla="*/ 2147483647 h 74"/>
                <a:gd name="T68" fmla="*/ 2147483647 w 128"/>
                <a:gd name="T69" fmla="*/ 2147483647 h 74"/>
                <a:gd name="T70" fmla="*/ 2147483647 w 128"/>
                <a:gd name="T71" fmla="*/ 2147483647 h 74"/>
                <a:gd name="T72" fmla="*/ 2147483647 w 128"/>
                <a:gd name="T73" fmla="*/ 2147483647 h 74"/>
                <a:gd name="T74" fmla="*/ 2147483647 w 128"/>
                <a:gd name="T75" fmla="*/ 2147483647 h 74"/>
                <a:gd name="T76" fmla="*/ 2147483647 w 128"/>
                <a:gd name="T77" fmla="*/ 2147483647 h 74"/>
                <a:gd name="T78" fmla="*/ 2147483647 w 128"/>
                <a:gd name="T79" fmla="*/ 2147483647 h 74"/>
                <a:gd name="T80" fmla="*/ 2147483647 w 128"/>
                <a:gd name="T81" fmla="*/ 2147483647 h 74"/>
                <a:gd name="T82" fmla="*/ 2147483647 w 128"/>
                <a:gd name="T83" fmla="*/ 2147483647 h 74"/>
                <a:gd name="T84" fmla="*/ 2147483647 w 128"/>
                <a:gd name="T85" fmla="*/ 2147483647 h 74"/>
                <a:gd name="T86" fmla="*/ 2147483647 w 128"/>
                <a:gd name="T87" fmla="*/ 2147483647 h 74"/>
                <a:gd name="T88" fmla="*/ 2147483647 w 128"/>
                <a:gd name="T89" fmla="*/ 2147483647 h 74"/>
                <a:gd name="T90" fmla="*/ 2147483647 w 128"/>
                <a:gd name="T91" fmla="*/ 2147483647 h 74"/>
                <a:gd name="T92" fmla="*/ 2147483647 w 128"/>
                <a:gd name="T93" fmla="*/ 2147483647 h 74"/>
                <a:gd name="T94" fmla="*/ 2147483647 w 128"/>
                <a:gd name="T95" fmla="*/ 2147483647 h 74"/>
                <a:gd name="T96" fmla="*/ 2147483647 w 128"/>
                <a:gd name="T97" fmla="*/ 2147483647 h 74"/>
                <a:gd name="T98" fmla="*/ 2147483647 w 128"/>
                <a:gd name="T99" fmla="*/ 2147483647 h 74"/>
                <a:gd name="T100" fmla="*/ 2147483647 w 128"/>
                <a:gd name="T101" fmla="*/ 2147483647 h 74"/>
                <a:gd name="T102" fmla="*/ 2147483647 w 128"/>
                <a:gd name="T103" fmla="*/ 2147483647 h 74"/>
                <a:gd name="T104" fmla="*/ 2147483647 w 128"/>
                <a:gd name="T105" fmla="*/ 2147483647 h 74"/>
                <a:gd name="T106" fmla="*/ 2147483647 w 128"/>
                <a:gd name="T107" fmla="*/ 2147483647 h 74"/>
                <a:gd name="T108" fmla="*/ 2147483647 w 128"/>
                <a:gd name="T109" fmla="*/ 2147483647 h 74"/>
                <a:gd name="T110" fmla="*/ 2147483647 w 128"/>
                <a:gd name="T111" fmla="*/ 2147483647 h 74"/>
                <a:gd name="T112" fmla="*/ 2147483647 w 128"/>
                <a:gd name="T113" fmla="*/ 2147483647 h 74"/>
                <a:gd name="T114" fmla="*/ 2147483647 w 128"/>
                <a:gd name="T115" fmla="*/ 2147483647 h 74"/>
                <a:gd name="T116" fmla="*/ 2147483647 w 128"/>
                <a:gd name="T117" fmla="*/ 2147483647 h 74"/>
                <a:gd name="T118" fmla="*/ 2147483647 w 128"/>
                <a:gd name="T119" fmla="*/ 2147483647 h 74"/>
                <a:gd name="T120" fmla="*/ 0 w 128"/>
                <a:gd name="T121" fmla="*/ 2147483647 h 74"/>
                <a:gd name="T122" fmla="*/ 0 w 128"/>
                <a:gd name="T123" fmla="*/ 2147483647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8"/>
                <a:gd name="T187" fmla="*/ 0 h 74"/>
                <a:gd name="T188" fmla="*/ 128 w 128"/>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8" h="74">
                  <a:moveTo>
                    <a:pt x="0" y="74"/>
                  </a:moveTo>
                  <a:lnTo>
                    <a:pt x="2" y="74"/>
                  </a:lnTo>
                  <a:lnTo>
                    <a:pt x="2" y="70"/>
                  </a:lnTo>
                  <a:lnTo>
                    <a:pt x="4" y="68"/>
                  </a:lnTo>
                  <a:lnTo>
                    <a:pt x="4" y="66"/>
                  </a:lnTo>
                  <a:lnTo>
                    <a:pt x="6" y="62"/>
                  </a:lnTo>
                  <a:lnTo>
                    <a:pt x="8" y="60"/>
                  </a:lnTo>
                  <a:lnTo>
                    <a:pt x="10" y="56"/>
                  </a:lnTo>
                  <a:lnTo>
                    <a:pt x="12" y="52"/>
                  </a:lnTo>
                  <a:lnTo>
                    <a:pt x="16" y="48"/>
                  </a:lnTo>
                  <a:lnTo>
                    <a:pt x="18" y="44"/>
                  </a:lnTo>
                  <a:lnTo>
                    <a:pt x="22" y="40"/>
                  </a:lnTo>
                  <a:lnTo>
                    <a:pt x="24" y="36"/>
                  </a:lnTo>
                  <a:lnTo>
                    <a:pt x="28" y="32"/>
                  </a:lnTo>
                  <a:lnTo>
                    <a:pt x="32" y="28"/>
                  </a:lnTo>
                  <a:lnTo>
                    <a:pt x="36" y="24"/>
                  </a:lnTo>
                  <a:lnTo>
                    <a:pt x="40" y="22"/>
                  </a:lnTo>
                  <a:lnTo>
                    <a:pt x="44" y="18"/>
                  </a:lnTo>
                  <a:lnTo>
                    <a:pt x="50" y="14"/>
                  </a:lnTo>
                  <a:lnTo>
                    <a:pt x="54" y="12"/>
                  </a:lnTo>
                  <a:lnTo>
                    <a:pt x="60" y="8"/>
                  </a:lnTo>
                  <a:lnTo>
                    <a:pt x="66" y="6"/>
                  </a:lnTo>
                  <a:lnTo>
                    <a:pt x="72" y="4"/>
                  </a:lnTo>
                  <a:lnTo>
                    <a:pt x="78" y="2"/>
                  </a:lnTo>
                  <a:lnTo>
                    <a:pt x="84" y="0"/>
                  </a:lnTo>
                  <a:lnTo>
                    <a:pt x="92" y="0"/>
                  </a:lnTo>
                  <a:lnTo>
                    <a:pt x="98" y="0"/>
                  </a:lnTo>
                  <a:lnTo>
                    <a:pt x="106" y="0"/>
                  </a:lnTo>
                  <a:lnTo>
                    <a:pt x="112" y="2"/>
                  </a:lnTo>
                  <a:lnTo>
                    <a:pt x="120" y="4"/>
                  </a:lnTo>
                  <a:lnTo>
                    <a:pt x="128" y="6"/>
                  </a:lnTo>
                  <a:lnTo>
                    <a:pt x="126" y="6"/>
                  </a:lnTo>
                  <a:lnTo>
                    <a:pt x="124" y="4"/>
                  </a:lnTo>
                  <a:lnTo>
                    <a:pt x="122" y="4"/>
                  </a:lnTo>
                  <a:lnTo>
                    <a:pt x="120" y="4"/>
                  </a:lnTo>
                  <a:lnTo>
                    <a:pt x="118" y="4"/>
                  </a:lnTo>
                  <a:lnTo>
                    <a:pt x="116" y="4"/>
                  </a:lnTo>
                  <a:lnTo>
                    <a:pt x="112" y="4"/>
                  </a:lnTo>
                  <a:lnTo>
                    <a:pt x="110" y="4"/>
                  </a:lnTo>
                  <a:lnTo>
                    <a:pt x="106" y="4"/>
                  </a:lnTo>
                  <a:lnTo>
                    <a:pt x="102" y="4"/>
                  </a:lnTo>
                  <a:lnTo>
                    <a:pt x="98" y="6"/>
                  </a:lnTo>
                  <a:lnTo>
                    <a:pt x="94" y="6"/>
                  </a:lnTo>
                  <a:lnTo>
                    <a:pt x="90" y="6"/>
                  </a:lnTo>
                  <a:lnTo>
                    <a:pt x="84" y="8"/>
                  </a:lnTo>
                  <a:lnTo>
                    <a:pt x="80" y="10"/>
                  </a:lnTo>
                  <a:lnTo>
                    <a:pt x="74" y="12"/>
                  </a:lnTo>
                  <a:lnTo>
                    <a:pt x="70" y="14"/>
                  </a:lnTo>
                  <a:lnTo>
                    <a:pt x="64" y="16"/>
                  </a:lnTo>
                  <a:lnTo>
                    <a:pt x="60" y="20"/>
                  </a:lnTo>
                  <a:lnTo>
                    <a:pt x="54" y="22"/>
                  </a:lnTo>
                  <a:lnTo>
                    <a:pt x="48" y="26"/>
                  </a:lnTo>
                  <a:lnTo>
                    <a:pt x="42" y="30"/>
                  </a:lnTo>
                  <a:lnTo>
                    <a:pt x="36" y="36"/>
                  </a:lnTo>
                  <a:lnTo>
                    <a:pt x="30" y="40"/>
                  </a:lnTo>
                  <a:lnTo>
                    <a:pt x="24" y="46"/>
                  </a:lnTo>
                  <a:lnTo>
                    <a:pt x="18" y="52"/>
                  </a:lnTo>
                  <a:lnTo>
                    <a:pt x="12" y="60"/>
                  </a:lnTo>
                  <a:lnTo>
                    <a:pt x="6" y="66"/>
                  </a:lnTo>
                  <a:lnTo>
                    <a:pt x="0" y="74"/>
                  </a:lnTo>
                  <a:close/>
                </a:path>
              </a:pathLst>
            </a:custGeom>
            <a:solidFill>
              <a:srgbClr val="E99616"/>
            </a:solidFill>
            <a:ln w="9525">
              <a:noFill/>
              <a:round/>
              <a:headEnd/>
              <a:tailEnd/>
            </a:ln>
          </p:spPr>
          <p:txBody>
            <a:bodyPr/>
            <a:lstStyle/>
            <a:p>
              <a:endParaRPr lang="en-US"/>
            </a:p>
          </p:txBody>
        </p:sp>
        <p:sp>
          <p:nvSpPr>
            <p:cNvPr id="22" name="AutoShape 207"/>
            <p:cNvSpPr>
              <a:spLocks/>
            </p:cNvSpPr>
            <p:nvPr/>
          </p:nvSpPr>
          <p:spPr bwMode="auto">
            <a:xfrm>
              <a:off x="1446861" y="2510403"/>
              <a:ext cx="117740" cy="111958"/>
            </a:xfrm>
            <a:custGeom>
              <a:avLst/>
              <a:gdLst>
                <a:gd name="T0" fmla="*/ 0 w 84"/>
                <a:gd name="T1" fmla="*/ 2147483647 h 84"/>
                <a:gd name="T2" fmla="*/ 0 w 84"/>
                <a:gd name="T3" fmla="*/ 2147483647 h 84"/>
                <a:gd name="T4" fmla="*/ 2147483647 w 84"/>
                <a:gd name="T5" fmla="*/ 2147483647 h 84"/>
                <a:gd name="T6" fmla="*/ 2147483647 w 84"/>
                <a:gd name="T7" fmla="*/ 2147483647 h 84"/>
                <a:gd name="T8" fmla="*/ 2147483647 w 84"/>
                <a:gd name="T9" fmla="*/ 2147483647 h 84"/>
                <a:gd name="T10" fmla="*/ 2147483647 w 84"/>
                <a:gd name="T11" fmla="*/ 2147483647 h 84"/>
                <a:gd name="T12" fmla="*/ 2147483647 w 84"/>
                <a:gd name="T13" fmla="*/ 2147483647 h 84"/>
                <a:gd name="T14" fmla="*/ 2147483647 w 84"/>
                <a:gd name="T15" fmla="*/ 2147483647 h 84"/>
                <a:gd name="T16" fmla="*/ 2147483647 w 84"/>
                <a:gd name="T17" fmla="*/ 2147483647 h 84"/>
                <a:gd name="T18" fmla="*/ 2147483647 w 84"/>
                <a:gd name="T19" fmla="*/ 2147483647 h 84"/>
                <a:gd name="T20" fmla="*/ 2147483647 w 84"/>
                <a:gd name="T21" fmla="*/ 2147483647 h 84"/>
                <a:gd name="T22" fmla="*/ 2147483647 w 84"/>
                <a:gd name="T23" fmla="*/ 2147483647 h 84"/>
                <a:gd name="T24" fmla="*/ 2147483647 w 84"/>
                <a:gd name="T25" fmla="*/ 2147483647 h 84"/>
                <a:gd name="T26" fmla="*/ 2147483647 w 84"/>
                <a:gd name="T27" fmla="*/ 2147483647 h 84"/>
                <a:gd name="T28" fmla="*/ 2147483647 w 84"/>
                <a:gd name="T29" fmla="*/ 2147483647 h 84"/>
                <a:gd name="T30" fmla="*/ 2147483647 w 84"/>
                <a:gd name="T31" fmla="*/ 2147483647 h 84"/>
                <a:gd name="T32" fmla="*/ 2147483647 w 84"/>
                <a:gd name="T33" fmla="*/ 2147483647 h 84"/>
                <a:gd name="T34" fmla="*/ 2147483647 w 84"/>
                <a:gd name="T35" fmla="*/ 2147483647 h 84"/>
                <a:gd name="T36" fmla="*/ 2147483647 w 84"/>
                <a:gd name="T37" fmla="*/ 2147483647 h 84"/>
                <a:gd name="T38" fmla="*/ 2147483647 w 84"/>
                <a:gd name="T39" fmla="*/ 2147483647 h 84"/>
                <a:gd name="T40" fmla="*/ 2147483647 w 84"/>
                <a:gd name="T41" fmla="*/ 2147483647 h 84"/>
                <a:gd name="T42" fmla="*/ 2147483647 w 84"/>
                <a:gd name="T43" fmla="*/ 2147483647 h 84"/>
                <a:gd name="T44" fmla="*/ 2147483647 w 84"/>
                <a:gd name="T45" fmla="*/ 2147483647 h 84"/>
                <a:gd name="T46" fmla="*/ 2147483647 w 84"/>
                <a:gd name="T47" fmla="*/ 2147483647 h 84"/>
                <a:gd name="T48" fmla="*/ 2147483647 w 84"/>
                <a:gd name="T49" fmla="*/ 2147483647 h 84"/>
                <a:gd name="T50" fmla="*/ 2147483647 w 84"/>
                <a:gd name="T51" fmla="*/ 2147483647 h 84"/>
                <a:gd name="T52" fmla="*/ 2147483647 w 84"/>
                <a:gd name="T53" fmla="*/ 2147483647 h 84"/>
                <a:gd name="T54" fmla="*/ 2147483647 w 84"/>
                <a:gd name="T55" fmla="*/ 2147483647 h 84"/>
                <a:gd name="T56" fmla="*/ 2147483647 w 84"/>
                <a:gd name="T57" fmla="*/ 2147483647 h 84"/>
                <a:gd name="T58" fmla="*/ 2147483647 w 84"/>
                <a:gd name="T59" fmla="*/ 2147483647 h 84"/>
                <a:gd name="T60" fmla="*/ 2147483647 w 84"/>
                <a:gd name="T61" fmla="*/ 2147483647 h 84"/>
                <a:gd name="T62" fmla="*/ 2147483647 w 84"/>
                <a:gd name="T63" fmla="*/ 2147483647 h 84"/>
                <a:gd name="T64" fmla="*/ 2147483647 w 84"/>
                <a:gd name="T65" fmla="*/ 2147483647 h 84"/>
                <a:gd name="T66" fmla="*/ 2147483647 w 84"/>
                <a:gd name="T67" fmla="*/ 2147483647 h 84"/>
                <a:gd name="T68" fmla="*/ 2147483647 w 84"/>
                <a:gd name="T69" fmla="*/ 0 h 84"/>
                <a:gd name="T70" fmla="*/ 2147483647 w 84"/>
                <a:gd name="T71" fmla="*/ 0 h 84"/>
                <a:gd name="T72" fmla="*/ 2147483647 w 84"/>
                <a:gd name="T73" fmla="*/ 0 h 84"/>
                <a:gd name="T74" fmla="*/ 2147483647 w 84"/>
                <a:gd name="T75" fmla="*/ 0 h 84"/>
                <a:gd name="T76" fmla="*/ 2147483647 w 84"/>
                <a:gd name="T77" fmla="*/ 2147483647 h 84"/>
                <a:gd name="T78" fmla="*/ 2147483647 w 84"/>
                <a:gd name="T79" fmla="*/ 2147483647 h 84"/>
                <a:gd name="T80" fmla="*/ 0 w 84"/>
                <a:gd name="T81" fmla="*/ 2147483647 h 84"/>
                <a:gd name="T82" fmla="*/ 0 w 84"/>
                <a:gd name="T83" fmla="*/ 2147483647 h 84"/>
                <a:gd name="T84" fmla="*/ 0 w 84"/>
                <a:gd name="T85" fmla="*/ 2147483647 h 8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4"/>
                <a:gd name="T130" fmla="*/ 0 h 84"/>
                <a:gd name="T131" fmla="*/ 84 w 84"/>
                <a:gd name="T132" fmla="*/ 84 h 8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4" h="84">
                  <a:moveTo>
                    <a:pt x="0" y="4"/>
                  </a:moveTo>
                  <a:lnTo>
                    <a:pt x="0" y="4"/>
                  </a:lnTo>
                  <a:lnTo>
                    <a:pt x="0" y="6"/>
                  </a:lnTo>
                  <a:lnTo>
                    <a:pt x="2" y="6"/>
                  </a:lnTo>
                  <a:lnTo>
                    <a:pt x="4" y="8"/>
                  </a:lnTo>
                  <a:lnTo>
                    <a:pt x="4" y="12"/>
                  </a:lnTo>
                  <a:lnTo>
                    <a:pt x="8" y="14"/>
                  </a:lnTo>
                  <a:lnTo>
                    <a:pt x="10" y="18"/>
                  </a:lnTo>
                  <a:lnTo>
                    <a:pt x="12" y="22"/>
                  </a:lnTo>
                  <a:lnTo>
                    <a:pt x="16" y="26"/>
                  </a:lnTo>
                  <a:lnTo>
                    <a:pt x="20" y="30"/>
                  </a:lnTo>
                  <a:lnTo>
                    <a:pt x="22" y="32"/>
                  </a:lnTo>
                  <a:lnTo>
                    <a:pt x="24" y="34"/>
                  </a:lnTo>
                  <a:lnTo>
                    <a:pt x="26" y="36"/>
                  </a:lnTo>
                  <a:lnTo>
                    <a:pt x="28" y="38"/>
                  </a:lnTo>
                  <a:lnTo>
                    <a:pt x="30" y="42"/>
                  </a:lnTo>
                  <a:lnTo>
                    <a:pt x="32" y="44"/>
                  </a:lnTo>
                  <a:lnTo>
                    <a:pt x="34" y="46"/>
                  </a:lnTo>
                  <a:lnTo>
                    <a:pt x="36" y="48"/>
                  </a:lnTo>
                  <a:lnTo>
                    <a:pt x="40" y="50"/>
                  </a:lnTo>
                  <a:lnTo>
                    <a:pt x="42" y="54"/>
                  </a:lnTo>
                  <a:lnTo>
                    <a:pt x="46" y="56"/>
                  </a:lnTo>
                  <a:lnTo>
                    <a:pt x="48" y="58"/>
                  </a:lnTo>
                  <a:lnTo>
                    <a:pt x="54" y="62"/>
                  </a:lnTo>
                  <a:lnTo>
                    <a:pt x="58" y="66"/>
                  </a:lnTo>
                  <a:lnTo>
                    <a:pt x="62" y="70"/>
                  </a:lnTo>
                  <a:lnTo>
                    <a:pt x="66" y="72"/>
                  </a:lnTo>
                  <a:lnTo>
                    <a:pt x="70" y="76"/>
                  </a:lnTo>
                  <a:lnTo>
                    <a:pt x="72" y="78"/>
                  </a:lnTo>
                  <a:lnTo>
                    <a:pt x="76" y="78"/>
                  </a:lnTo>
                  <a:lnTo>
                    <a:pt x="78" y="80"/>
                  </a:lnTo>
                  <a:lnTo>
                    <a:pt x="80" y="82"/>
                  </a:lnTo>
                  <a:lnTo>
                    <a:pt x="82" y="82"/>
                  </a:lnTo>
                  <a:lnTo>
                    <a:pt x="84" y="82"/>
                  </a:lnTo>
                  <a:lnTo>
                    <a:pt x="84" y="84"/>
                  </a:lnTo>
                  <a:lnTo>
                    <a:pt x="84" y="82"/>
                  </a:lnTo>
                  <a:lnTo>
                    <a:pt x="82" y="82"/>
                  </a:lnTo>
                  <a:lnTo>
                    <a:pt x="82" y="80"/>
                  </a:lnTo>
                  <a:lnTo>
                    <a:pt x="80" y="78"/>
                  </a:lnTo>
                  <a:lnTo>
                    <a:pt x="76" y="76"/>
                  </a:lnTo>
                  <a:lnTo>
                    <a:pt x="74" y="72"/>
                  </a:lnTo>
                  <a:lnTo>
                    <a:pt x="70" y="68"/>
                  </a:lnTo>
                  <a:lnTo>
                    <a:pt x="66" y="64"/>
                  </a:lnTo>
                  <a:lnTo>
                    <a:pt x="62" y="60"/>
                  </a:lnTo>
                  <a:lnTo>
                    <a:pt x="58" y="54"/>
                  </a:lnTo>
                  <a:lnTo>
                    <a:pt x="52" y="50"/>
                  </a:lnTo>
                  <a:lnTo>
                    <a:pt x="48" y="44"/>
                  </a:lnTo>
                  <a:lnTo>
                    <a:pt x="42" y="38"/>
                  </a:lnTo>
                  <a:lnTo>
                    <a:pt x="38" y="32"/>
                  </a:lnTo>
                  <a:lnTo>
                    <a:pt x="36" y="30"/>
                  </a:lnTo>
                  <a:lnTo>
                    <a:pt x="32" y="26"/>
                  </a:lnTo>
                  <a:lnTo>
                    <a:pt x="30" y="24"/>
                  </a:lnTo>
                  <a:lnTo>
                    <a:pt x="28" y="20"/>
                  </a:lnTo>
                  <a:lnTo>
                    <a:pt x="26" y="18"/>
                  </a:lnTo>
                  <a:lnTo>
                    <a:pt x="24" y="14"/>
                  </a:lnTo>
                  <a:lnTo>
                    <a:pt x="22" y="12"/>
                  </a:lnTo>
                  <a:lnTo>
                    <a:pt x="20" y="10"/>
                  </a:lnTo>
                  <a:lnTo>
                    <a:pt x="18" y="8"/>
                  </a:lnTo>
                  <a:lnTo>
                    <a:pt x="16" y="6"/>
                  </a:lnTo>
                  <a:lnTo>
                    <a:pt x="14" y="4"/>
                  </a:lnTo>
                  <a:lnTo>
                    <a:pt x="12" y="2"/>
                  </a:lnTo>
                  <a:lnTo>
                    <a:pt x="10" y="2"/>
                  </a:lnTo>
                  <a:lnTo>
                    <a:pt x="8" y="0"/>
                  </a:lnTo>
                  <a:lnTo>
                    <a:pt x="6" y="0"/>
                  </a:lnTo>
                  <a:lnTo>
                    <a:pt x="4" y="0"/>
                  </a:lnTo>
                  <a:lnTo>
                    <a:pt x="2" y="0"/>
                  </a:lnTo>
                  <a:lnTo>
                    <a:pt x="2" y="2"/>
                  </a:lnTo>
                  <a:lnTo>
                    <a:pt x="0" y="4"/>
                  </a:lnTo>
                  <a:close/>
                </a:path>
              </a:pathLst>
            </a:custGeom>
            <a:solidFill>
              <a:srgbClr val="E77817"/>
            </a:solidFill>
            <a:ln w="9525">
              <a:noFill/>
              <a:round/>
              <a:headEnd/>
              <a:tailEnd/>
            </a:ln>
          </p:spPr>
          <p:txBody>
            <a:bodyPr/>
            <a:lstStyle/>
            <a:p>
              <a:endParaRPr lang="en-US"/>
            </a:p>
          </p:txBody>
        </p:sp>
        <p:sp>
          <p:nvSpPr>
            <p:cNvPr id="23" name="AutoShape 208"/>
            <p:cNvSpPr>
              <a:spLocks/>
            </p:cNvSpPr>
            <p:nvPr/>
          </p:nvSpPr>
          <p:spPr bwMode="auto">
            <a:xfrm rot="660000">
              <a:off x="954947" y="2660931"/>
              <a:ext cx="28033" cy="154609"/>
            </a:xfrm>
            <a:custGeom>
              <a:avLst/>
              <a:gdLst>
                <a:gd name="T0" fmla="*/ 2147483647 w 20"/>
                <a:gd name="T1" fmla="*/ 0 h 116"/>
                <a:gd name="T2" fmla="*/ 2147483647 w 20"/>
                <a:gd name="T3" fmla="*/ 0 h 116"/>
                <a:gd name="T4" fmla="*/ 2147483647 w 20"/>
                <a:gd name="T5" fmla="*/ 2147483647 h 116"/>
                <a:gd name="T6" fmla="*/ 2147483647 w 20"/>
                <a:gd name="T7" fmla="*/ 2147483647 h 116"/>
                <a:gd name="T8" fmla="*/ 2147483647 w 20"/>
                <a:gd name="T9" fmla="*/ 2147483647 h 116"/>
                <a:gd name="T10" fmla="*/ 2147483647 w 20"/>
                <a:gd name="T11" fmla="*/ 2147483647 h 116"/>
                <a:gd name="T12" fmla="*/ 2147483647 w 20"/>
                <a:gd name="T13" fmla="*/ 2147483647 h 116"/>
                <a:gd name="T14" fmla="*/ 2147483647 w 20"/>
                <a:gd name="T15" fmla="*/ 2147483647 h 116"/>
                <a:gd name="T16" fmla="*/ 2147483647 w 20"/>
                <a:gd name="T17" fmla="*/ 2147483647 h 116"/>
                <a:gd name="T18" fmla="*/ 0 w 20"/>
                <a:gd name="T19" fmla="*/ 2147483647 h 116"/>
                <a:gd name="T20" fmla="*/ 0 w 20"/>
                <a:gd name="T21" fmla="*/ 2147483647 h 116"/>
                <a:gd name="T22" fmla="*/ 0 w 20"/>
                <a:gd name="T23" fmla="*/ 2147483647 h 116"/>
                <a:gd name="T24" fmla="*/ 0 w 20"/>
                <a:gd name="T25" fmla="*/ 2147483647 h 116"/>
                <a:gd name="T26" fmla="*/ 0 w 20"/>
                <a:gd name="T27" fmla="*/ 2147483647 h 116"/>
                <a:gd name="T28" fmla="*/ 0 w 20"/>
                <a:gd name="T29" fmla="*/ 2147483647 h 116"/>
                <a:gd name="T30" fmla="*/ 2147483647 w 20"/>
                <a:gd name="T31" fmla="*/ 2147483647 h 116"/>
                <a:gd name="T32" fmla="*/ 2147483647 w 20"/>
                <a:gd name="T33" fmla="*/ 2147483647 h 116"/>
                <a:gd name="T34" fmla="*/ 2147483647 w 20"/>
                <a:gd name="T35" fmla="*/ 2147483647 h 116"/>
                <a:gd name="T36" fmla="*/ 2147483647 w 20"/>
                <a:gd name="T37" fmla="*/ 2147483647 h 116"/>
                <a:gd name="T38" fmla="*/ 2147483647 w 20"/>
                <a:gd name="T39" fmla="*/ 2147483647 h 116"/>
                <a:gd name="T40" fmla="*/ 2147483647 w 20"/>
                <a:gd name="T41" fmla="*/ 2147483647 h 116"/>
                <a:gd name="T42" fmla="*/ 2147483647 w 20"/>
                <a:gd name="T43" fmla="*/ 2147483647 h 116"/>
                <a:gd name="T44" fmla="*/ 2147483647 w 20"/>
                <a:gd name="T45" fmla="*/ 2147483647 h 116"/>
                <a:gd name="T46" fmla="*/ 2147483647 w 20"/>
                <a:gd name="T47" fmla="*/ 2147483647 h 116"/>
                <a:gd name="T48" fmla="*/ 2147483647 w 20"/>
                <a:gd name="T49" fmla="*/ 2147483647 h 116"/>
                <a:gd name="T50" fmla="*/ 2147483647 w 20"/>
                <a:gd name="T51" fmla="*/ 2147483647 h 116"/>
                <a:gd name="T52" fmla="*/ 2147483647 w 20"/>
                <a:gd name="T53" fmla="*/ 2147483647 h 116"/>
                <a:gd name="T54" fmla="*/ 2147483647 w 20"/>
                <a:gd name="T55" fmla="*/ 2147483647 h 116"/>
                <a:gd name="T56" fmla="*/ 2147483647 w 20"/>
                <a:gd name="T57" fmla="*/ 2147483647 h 116"/>
                <a:gd name="T58" fmla="*/ 2147483647 w 20"/>
                <a:gd name="T59" fmla="*/ 2147483647 h 116"/>
                <a:gd name="T60" fmla="*/ 2147483647 w 20"/>
                <a:gd name="T61" fmla="*/ 2147483647 h 116"/>
                <a:gd name="T62" fmla="*/ 2147483647 w 20"/>
                <a:gd name="T63" fmla="*/ 2147483647 h 116"/>
                <a:gd name="T64" fmla="*/ 2147483647 w 20"/>
                <a:gd name="T65" fmla="*/ 2147483647 h 116"/>
                <a:gd name="T66" fmla="*/ 2147483647 w 20"/>
                <a:gd name="T67" fmla="*/ 2147483647 h 116"/>
                <a:gd name="T68" fmla="*/ 2147483647 w 20"/>
                <a:gd name="T69" fmla="*/ 2147483647 h 116"/>
                <a:gd name="T70" fmla="*/ 2147483647 w 20"/>
                <a:gd name="T71" fmla="*/ 2147483647 h 116"/>
                <a:gd name="T72" fmla="*/ 2147483647 w 20"/>
                <a:gd name="T73" fmla="*/ 0 h 116"/>
                <a:gd name="T74" fmla="*/ 2147483647 w 20"/>
                <a:gd name="T75" fmla="*/ 0 h 116"/>
                <a:gd name="T76" fmla="*/ 2147483647 w 20"/>
                <a:gd name="T77" fmla="*/ 0 h 116"/>
                <a:gd name="T78" fmla="*/ 2147483647 w 20"/>
                <a:gd name="T79" fmla="*/ 0 h 116"/>
                <a:gd name="T80" fmla="*/ 2147483647 w 20"/>
                <a:gd name="T81" fmla="*/ 0 h 116"/>
                <a:gd name="T82" fmla="*/ 2147483647 w 20"/>
                <a:gd name="T83" fmla="*/ 0 h 116"/>
                <a:gd name="T84" fmla="*/ 2147483647 w 20"/>
                <a:gd name="T85" fmla="*/ 0 h 1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
                <a:gd name="T130" fmla="*/ 0 h 116"/>
                <a:gd name="T131" fmla="*/ 20 w 20"/>
                <a:gd name="T132" fmla="*/ 116 h 11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 h="116">
                  <a:moveTo>
                    <a:pt x="10" y="0"/>
                  </a:moveTo>
                  <a:lnTo>
                    <a:pt x="10" y="0"/>
                  </a:lnTo>
                  <a:lnTo>
                    <a:pt x="10" y="2"/>
                  </a:lnTo>
                  <a:lnTo>
                    <a:pt x="10" y="4"/>
                  </a:lnTo>
                  <a:lnTo>
                    <a:pt x="10" y="6"/>
                  </a:lnTo>
                  <a:lnTo>
                    <a:pt x="8" y="8"/>
                  </a:lnTo>
                  <a:lnTo>
                    <a:pt x="8" y="12"/>
                  </a:lnTo>
                  <a:lnTo>
                    <a:pt x="6" y="16"/>
                  </a:lnTo>
                  <a:lnTo>
                    <a:pt x="6" y="20"/>
                  </a:lnTo>
                  <a:lnTo>
                    <a:pt x="4" y="26"/>
                  </a:lnTo>
                  <a:lnTo>
                    <a:pt x="4" y="30"/>
                  </a:lnTo>
                  <a:lnTo>
                    <a:pt x="4" y="34"/>
                  </a:lnTo>
                  <a:lnTo>
                    <a:pt x="2" y="36"/>
                  </a:lnTo>
                  <a:lnTo>
                    <a:pt x="2" y="40"/>
                  </a:lnTo>
                  <a:lnTo>
                    <a:pt x="2" y="44"/>
                  </a:lnTo>
                  <a:lnTo>
                    <a:pt x="2" y="46"/>
                  </a:lnTo>
                  <a:lnTo>
                    <a:pt x="0" y="50"/>
                  </a:lnTo>
                  <a:lnTo>
                    <a:pt x="0" y="54"/>
                  </a:lnTo>
                  <a:lnTo>
                    <a:pt x="0" y="56"/>
                  </a:lnTo>
                  <a:lnTo>
                    <a:pt x="0" y="60"/>
                  </a:lnTo>
                  <a:lnTo>
                    <a:pt x="0" y="64"/>
                  </a:lnTo>
                  <a:lnTo>
                    <a:pt x="0" y="68"/>
                  </a:lnTo>
                  <a:lnTo>
                    <a:pt x="0" y="72"/>
                  </a:lnTo>
                  <a:lnTo>
                    <a:pt x="0" y="78"/>
                  </a:lnTo>
                  <a:lnTo>
                    <a:pt x="0" y="84"/>
                  </a:lnTo>
                  <a:lnTo>
                    <a:pt x="0" y="90"/>
                  </a:lnTo>
                  <a:lnTo>
                    <a:pt x="0" y="94"/>
                  </a:lnTo>
                  <a:lnTo>
                    <a:pt x="0" y="100"/>
                  </a:lnTo>
                  <a:lnTo>
                    <a:pt x="2" y="102"/>
                  </a:lnTo>
                  <a:lnTo>
                    <a:pt x="2" y="106"/>
                  </a:lnTo>
                  <a:lnTo>
                    <a:pt x="2" y="108"/>
                  </a:lnTo>
                  <a:lnTo>
                    <a:pt x="2" y="110"/>
                  </a:lnTo>
                  <a:lnTo>
                    <a:pt x="2" y="112"/>
                  </a:lnTo>
                  <a:lnTo>
                    <a:pt x="4" y="114"/>
                  </a:lnTo>
                  <a:lnTo>
                    <a:pt x="4" y="116"/>
                  </a:lnTo>
                  <a:lnTo>
                    <a:pt x="4" y="114"/>
                  </a:lnTo>
                  <a:lnTo>
                    <a:pt x="4" y="112"/>
                  </a:lnTo>
                  <a:lnTo>
                    <a:pt x="4" y="108"/>
                  </a:lnTo>
                  <a:lnTo>
                    <a:pt x="4" y="104"/>
                  </a:lnTo>
                  <a:lnTo>
                    <a:pt x="6" y="100"/>
                  </a:lnTo>
                  <a:lnTo>
                    <a:pt x="6" y="94"/>
                  </a:lnTo>
                  <a:lnTo>
                    <a:pt x="6" y="88"/>
                  </a:lnTo>
                  <a:lnTo>
                    <a:pt x="8" y="82"/>
                  </a:lnTo>
                  <a:lnTo>
                    <a:pt x="8" y="76"/>
                  </a:lnTo>
                  <a:lnTo>
                    <a:pt x="10" y="70"/>
                  </a:lnTo>
                  <a:lnTo>
                    <a:pt x="10" y="62"/>
                  </a:lnTo>
                  <a:lnTo>
                    <a:pt x="12" y="54"/>
                  </a:lnTo>
                  <a:lnTo>
                    <a:pt x="14" y="48"/>
                  </a:lnTo>
                  <a:lnTo>
                    <a:pt x="14" y="44"/>
                  </a:lnTo>
                  <a:lnTo>
                    <a:pt x="14" y="40"/>
                  </a:lnTo>
                  <a:lnTo>
                    <a:pt x="16" y="36"/>
                  </a:lnTo>
                  <a:lnTo>
                    <a:pt x="16" y="32"/>
                  </a:lnTo>
                  <a:lnTo>
                    <a:pt x="18" y="28"/>
                  </a:lnTo>
                  <a:lnTo>
                    <a:pt x="18" y="24"/>
                  </a:lnTo>
                  <a:lnTo>
                    <a:pt x="18" y="22"/>
                  </a:lnTo>
                  <a:lnTo>
                    <a:pt x="20" y="18"/>
                  </a:lnTo>
                  <a:lnTo>
                    <a:pt x="20" y="16"/>
                  </a:lnTo>
                  <a:lnTo>
                    <a:pt x="20" y="14"/>
                  </a:lnTo>
                  <a:lnTo>
                    <a:pt x="20" y="12"/>
                  </a:lnTo>
                  <a:lnTo>
                    <a:pt x="20" y="10"/>
                  </a:lnTo>
                  <a:lnTo>
                    <a:pt x="20" y="8"/>
                  </a:lnTo>
                  <a:lnTo>
                    <a:pt x="20" y="6"/>
                  </a:lnTo>
                  <a:lnTo>
                    <a:pt x="18" y="4"/>
                  </a:lnTo>
                  <a:lnTo>
                    <a:pt x="18" y="2"/>
                  </a:lnTo>
                  <a:lnTo>
                    <a:pt x="16" y="2"/>
                  </a:lnTo>
                  <a:lnTo>
                    <a:pt x="16" y="0"/>
                  </a:lnTo>
                  <a:lnTo>
                    <a:pt x="14" y="0"/>
                  </a:lnTo>
                  <a:lnTo>
                    <a:pt x="12" y="0"/>
                  </a:lnTo>
                  <a:lnTo>
                    <a:pt x="10" y="0"/>
                  </a:lnTo>
                  <a:close/>
                </a:path>
              </a:pathLst>
            </a:custGeom>
            <a:solidFill>
              <a:srgbClr val="E77817"/>
            </a:solidFill>
            <a:ln w="9525">
              <a:noFill/>
              <a:round/>
              <a:headEnd/>
              <a:tailEnd/>
            </a:ln>
          </p:spPr>
          <p:txBody>
            <a:bodyPr/>
            <a:lstStyle/>
            <a:p>
              <a:endParaRPr lang="en-US"/>
            </a:p>
          </p:txBody>
        </p:sp>
        <p:sp>
          <p:nvSpPr>
            <p:cNvPr id="24" name="Freeform 47"/>
            <p:cNvSpPr>
              <a:spLocks/>
            </p:cNvSpPr>
            <p:nvPr/>
          </p:nvSpPr>
          <p:spPr bwMode="auto">
            <a:xfrm rot="524869">
              <a:off x="1199964" y="2441353"/>
              <a:ext cx="213052" cy="103961"/>
            </a:xfrm>
            <a:custGeom>
              <a:avLst/>
              <a:gdLst/>
              <a:ahLst/>
              <a:cxnLst>
                <a:cxn ang="0">
                  <a:pos x="50" y="78"/>
                </a:cxn>
                <a:cxn ang="0">
                  <a:pos x="152" y="38"/>
                </a:cxn>
                <a:cxn ang="0">
                  <a:pos x="152" y="36"/>
                </a:cxn>
                <a:cxn ang="0">
                  <a:pos x="150" y="34"/>
                </a:cxn>
                <a:cxn ang="0">
                  <a:pos x="148" y="32"/>
                </a:cxn>
                <a:cxn ang="0">
                  <a:pos x="146" y="32"/>
                </a:cxn>
                <a:cxn ang="0">
                  <a:pos x="144" y="30"/>
                </a:cxn>
                <a:cxn ang="0">
                  <a:pos x="142" y="28"/>
                </a:cxn>
                <a:cxn ang="0">
                  <a:pos x="138" y="26"/>
                </a:cxn>
                <a:cxn ang="0">
                  <a:pos x="136" y="22"/>
                </a:cxn>
                <a:cxn ang="0">
                  <a:pos x="132" y="20"/>
                </a:cxn>
                <a:cxn ang="0">
                  <a:pos x="128" y="18"/>
                </a:cxn>
                <a:cxn ang="0">
                  <a:pos x="126" y="16"/>
                </a:cxn>
                <a:cxn ang="0">
                  <a:pos x="120" y="14"/>
                </a:cxn>
                <a:cxn ang="0">
                  <a:pos x="116" y="12"/>
                </a:cxn>
                <a:cxn ang="0">
                  <a:pos x="112" y="8"/>
                </a:cxn>
                <a:cxn ang="0">
                  <a:pos x="106" y="6"/>
                </a:cxn>
                <a:cxn ang="0">
                  <a:pos x="102" y="6"/>
                </a:cxn>
                <a:cxn ang="0">
                  <a:pos x="96" y="4"/>
                </a:cxn>
                <a:cxn ang="0">
                  <a:pos x="90" y="2"/>
                </a:cxn>
                <a:cxn ang="0">
                  <a:pos x="84" y="0"/>
                </a:cxn>
                <a:cxn ang="0">
                  <a:pos x="78" y="0"/>
                </a:cxn>
                <a:cxn ang="0">
                  <a:pos x="70" y="0"/>
                </a:cxn>
                <a:cxn ang="0">
                  <a:pos x="64" y="0"/>
                </a:cxn>
                <a:cxn ang="0">
                  <a:pos x="56" y="0"/>
                </a:cxn>
                <a:cxn ang="0">
                  <a:pos x="50" y="0"/>
                </a:cxn>
                <a:cxn ang="0">
                  <a:pos x="42" y="2"/>
                </a:cxn>
                <a:cxn ang="0">
                  <a:pos x="34" y="4"/>
                </a:cxn>
                <a:cxn ang="0">
                  <a:pos x="26" y="6"/>
                </a:cxn>
                <a:cxn ang="0">
                  <a:pos x="18" y="10"/>
                </a:cxn>
                <a:cxn ang="0">
                  <a:pos x="8" y="12"/>
                </a:cxn>
                <a:cxn ang="0">
                  <a:pos x="0" y="16"/>
                </a:cxn>
                <a:cxn ang="0">
                  <a:pos x="50" y="78"/>
                </a:cxn>
                <a:cxn ang="0">
                  <a:pos x="50" y="78"/>
                </a:cxn>
              </a:cxnLst>
              <a:rect l="0" t="0" r="r" b="b"/>
              <a:pathLst>
                <a:path w="152" h="78">
                  <a:moveTo>
                    <a:pt x="50" y="78"/>
                  </a:moveTo>
                  <a:lnTo>
                    <a:pt x="152" y="38"/>
                  </a:lnTo>
                  <a:lnTo>
                    <a:pt x="152" y="36"/>
                  </a:lnTo>
                  <a:lnTo>
                    <a:pt x="150" y="34"/>
                  </a:lnTo>
                  <a:lnTo>
                    <a:pt x="148" y="32"/>
                  </a:lnTo>
                  <a:lnTo>
                    <a:pt x="146" y="32"/>
                  </a:lnTo>
                  <a:lnTo>
                    <a:pt x="144" y="30"/>
                  </a:lnTo>
                  <a:lnTo>
                    <a:pt x="142" y="28"/>
                  </a:lnTo>
                  <a:lnTo>
                    <a:pt x="138" y="26"/>
                  </a:lnTo>
                  <a:lnTo>
                    <a:pt x="136" y="22"/>
                  </a:lnTo>
                  <a:lnTo>
                    <a:pt x="132" y="20"/>
                  </a:lnTo>
                  <a:lnTo>
                    <a:pt x="128" y="18"/>
                  </a:lnTo>
                  <a:lnTo>
                    <a:pt x="126" y="16"/>
                  </a:lnTo>
                  <a:lnTo>
                    <a:pt x="120" y="14"/>
                  </a:lnTo>
                  <a:lnTo>
                    <a:pt x="116" y="12"/>
                  </a:lnTo>
                  <a:lnTo>
                    <a:pt x="112" y="8"/>
                  </a:lnTo>
                  <a:lnTo>
                    <a:pt x="106" y="6"/>
                  </a:lnTo>
                  <a:lnTo>
                    <a:pt x="102" y="6"/>
                  </a:lnTo>
                  <a:lnTo>
                    <a:pt x="96" y="4"/>
                  </a:lnTo>
                  <a:lnTo>
                    <a:pt x="90" y="2"/>
                  </a:lnTo>
                  <a:lnTo>
                    <a:pt x="84" y="0"/>
                  </a:lnTo>
                  <a:lnTo>
                    <a:pt x="78" y="0"/>
                  </a:lnTo>
                  <a:lnTo>
                    <a:pt x="70" y="0"/>
                  </a:lnTo>
                  <a:lnTo>
                    <a:pt x="64" y="0"/>
                  </a:lnTo>
                  <a:lnTo>
                    <a:pt x="56" y="0"/>
                  </a:lnTo>
                  <a:lnTo>
                    <a:pt x="50" y="0"/>
                  </a:lnTo>
                  <a:lnTo>
                    <a:pt x="42" y="2"/>
                  </a:lnTo>
                  <a:lnTo>
                    <a:pt x="34" y="4"/>
                  </a:lnTo>
                  <a:lnTo>
                    <a:pt x="26" y="6"/>
                  </a:lnTo>
                  <a:lnTo>
                    <a:pt x="18" y="10"/>
                  </a:lnTo>
                  <a:lnTo>
                    <a:pt x="8" y="12"/>
                  </a:lnTo>
                  <a:lnTo>
                    <a:pt x="0" y="16"/>
                  </a:lnTo>
                  <a:lnTo>
                    <a:pt x="50" y="78"/>
                  </a:lnTo>
                  <a:lnTo>
                    <a:pt x="50" y="78"/>
                  </a:lnTo>
                  <a:close/>
                </a:path>
              </a:pathLst>
            </a:custGeom>
            <a:solidFill>
              <a:srgbClr val="660033"/>
            </a:solidFill>
            <a:ln w="6350">
              <a:solidFill>
                <a:srgbClr val="FF0000"/>
              </a:solidFill>
              <a:round/>
              <a:headEnd/>
              <a:tailEnd/>
            </a:ln>
            <a:effectLst>
              <a:softEdge rad="12700"/>
            </a:effectLst>
          </p:spPr>
          <p:txBody>
            <a:bodyPr/>
            <a:lstStyle/>
            <a:p>
              <a:pPr algn="ctr" eaLnBrk="0" fontAlgn="base" hangingPunct="0">
                <a:spcBef>
                  <a:spcPct val="0"/>
                </a:spcBef>
                <a:spcAft>
                  <a:spcPct val="0"/>
                </a:spcAft>
                <a:defRPr/>
              </a:pPr>
              <a:endParaRPr lang="en-US" sz="1200" b="1"/>
            </a:p>
          </p:txBody>
        </p:sp>
        <p:sp>
          <p:nvSpPr>
            <p:cNvPr id="25" name="Freeform 47"/>
            <p:cNvSpPr>
              <a:spLocks/>
            </p:cNvSpPr>
            <p:nvPr/>
          </p:nvSpPr>
          <p:spPr bwMode="auto">
            <a:xfrm rot="20590855" flipH="1">
              <a:off x="913042" y="2467486"/>
              <a:ext cx="213052" cy="103961"/>
            </a:xfrm>
            <a:custGeom>
              <a:avLst/>
              <a:gdLst/>
              <a:ahLst/>
              <a:cxnLst>
                <a:cxn ang="0">
                  <a:pos x="50" y="78"/>
                </a:cxn>
                <a:cxn ang="0">
                  <a:pos x="152" y="38"/>
                </a:cxn>
                <a:cxn ang="0">
                  <a:pos x="152" y="36"/>
                </a:cxn>
                <a:cxn ang="0">
                  <a:pos x="150" y="34"/>
                </a:cxn>
                <a:cxn ang="0">
                  <a:pos x="148" y="32"/>
                </a:cxn>
                <a:cxn ang="0">
                  <a:pos x="146" y="32"/>
                </a:cxn>
                <a:cxn ang="0">
                  <a:pos x="144" y="30"/>
                </a:cxn>
                <a:cxn ang="0">
                  <a:pos x="142" y="28"/>
                </a:cxn>
                <a:cxn ang="0">
                  <a:pos x="138" y="26"/>
                </a:cxn>
                <a:cxn ang="0">
                  <a:pos x="136" y="22"/>
                </a:cxn>
                <a:cxn ang="0">
                  <a:pos x="132" y="20"/>
                </a:cxn>
                <a:cxn ang="0">
                  <a:pos x="128" y="18"/>
                </a:cxn>
                <a:cxn ang="0">
                  <a:pos x="126" y="16"/>
                </a:cxn>
                <a:cxn ang="0">
                  <a:pos x="120" y="14"/>
                </a:cxn>
                <a:cxn ang="0">
                  <a:pos x="116" y="12"/>
                </a:cxn>
                <a:cxn ang="0">
                  <a:pos x="112" y="8"/>
                </a:cxn>
                <a:cxn ang="0">
                  <a:pos x="106" y="6"/>
                </a:cxn>
                <a:cxn ang="0">
                  <a:pos x="102" y="6"/>
                </a:cxn>
                <a:cxn ang="0">
                  <a:pos x="96" y="4"/>
                </a:cxn>
                <a:cxn ang="0">
                  <a:pos x="90" y="2"/>
                </a:cxn>
                <a:cxn ang="0">
                  <a:pos x="84" y="0"/>
                </a:cxn>
                <a:cxn ang="0">
                  <a:pos x="78" y="0"/>
                </a:cxn>
                <a:cxn ang="0">
                  <a:pos x="70" y="0"/>
                </a:cxn>
                <a:cxn ang="0">
                  <a:pos x="64" y="0"/>
                </a:cxn>
                <a:cxn ang="0">
                  <a:pos x="56" y="0"/>
                </a:cxn>
                <a:cxn ang="0">
                  <a:pos x="50" y="0"/>
                </a:cxn>
                <a:cxn ang="0">
                  <a:pos x="42" y="2"/>
                </a:cxn>
                <a:cxn ang="0">
                  <a:pos x="34" y="4"/>
                </a:cxn>
                <a:cxn ang="0">
                  <a:pos x="26" y="6"/>
                </a:cxn>
                <a:cxn ang="0">
                  <a:pos x="18" y="10"/>
                </a:cxn>
                <a:cxn ang="0">
                  <a:pos x="8" y="12"/>
                </a:cxn>
                <a:cxn ang="0">
                  <a:pos x="0" y="16"/>
                </a:cxn>
                <a:cxn ang="0">
                  <a:pos x="50" y="78"/>
                </a:cxn>
                <a:cxn ang="0">
                  <a:pos x="50" y="78"/>
                </a:cxn>
              </a:cxnLst>
              <a:rect l="0" t="0" r="r" b="b"/>
              <a:pathLst>
                <a:path w="152" h="78">
                  <a:moveTo>
                    <a:pt x="50" y="78"/>
                  </a:moveTo>
                  <a:lnTo>
                    <a:pt x="152" y="38"/>
                  </a:lnTo>
                  <a:lnTo>
                    <a:pt x="152" y="36"/>
                  </a:lnTo>
                  <a:lnTo>
                    <a:pt x="150" y="34"/>
                  </a:lnTo>
                  <a:lnTo>
                    <a:pt x="148" y="32"/>
                  </a:lnTo>
                  <a:lnTo>
                    <a:pt x="146" y="32"/>
                  </a:lnTo>
                  <a:lnTo>
                    <a:pt x="144" y="30"/>
                  </a:lnTo>
                  <a:lnTo>
                    <a:pt x="142" y="28"/>
                  </a:lnTo>
                  <a:lnTo>
                    <a:pt x="138" y="26"/>
                  </a:lnTo>
                  <a:lnTo>
                    <a:pt x="136" y="22"/>
                  </a:lnTo>
                  <a:lnTo>
                    <a:pt x="132" y="20"/>
                  </a:lnTo>
                  <a:lnTo>
                    <a:pt x="128" y="18"/>
                  </a:lnTo>
                  <a:lnTo>
                    <a:pt x="126" y="16"/>
                  </a:lnTo>
                  <a:lnTo>
                    <a:pt x="120" y="14"/>
                  </a:lnTo>
                  <a:lnTo>
                    <a:pt x="116" y="12"/>
                  </a:lnTo>
                  <a:lnTo>
                    <a:pt x="112" y="8"/>
                  </a:lnTo>
                  <a:lnTo>
                    <a:pt x="106" y="6"/>
                  </a:lnTo>
                  <a:lnTo>
                    <a:pt x="102" y="6"/>
                  </a:lnTo>
                  <a:lnTo>
                    <a:pt x="96" y="4"/>
                  </a:lnTo>
                  <a:lnTo>
                    <a:pt x="90" y="2"/>
                  </a:lnTo>
                  <a:lnTo>
                    <a:pt x="84" y="0"/>
                  </a:lnTo>
                  <a:lnTo>
                    <a:pt x="78" y="0"/>
                  </a:lnTo>
                  <a:lnTo>
                    <a:pt x="70" y="0"/>
                  </a:lnTo>
                  <a:lnTo>
                    <a:pt x="64" y="0"/>
                  </a:lnTo>
                  <a:lnTo>
                    <a:pt x="56" y="0"/>
                  </a:lnTo>
                  <a:lnTo>
                    <a:pt x="50" y="0"/>
                  </a:lnTo>
                  <a:lnTo>
                    <a:pt x="42" y="2"/>
                  </a:lnTo>
                  <a:lnTo>
                    <a:pt x="34" y="4"/>
                  </a:lnTo>
                  <a:lnTo>
                    <a:pt x="26" y="6"/>
                  </a:lnTo>
                  <a:lnTo>
                    <a:pt x="18" y="10"/>
                  </a:lnTo>
                  <a:lnTo>
                    <a:pt x="8" y="12"/>
                  </a:lnTo>
                  <a:lnTo>
                    <a:pt x="0" y="16"/>
                  </a:lnTo>
                  <a:lnTo>
                    <a:pt x="50" y="78"/>
                  </a:lnTo>
                  <a:lnTo>
                    <a:pt x="50" y="78"/>
                  </a:lnTo>
                  <a:close/>
                </a:path>
              </a:pathLst>
            </a:custGeom>
            <a:solidFill>
              <a:srgbClr val="660033"/>
            </a:solidFill>
            <a:ln w="6350">
              <a:solidFill>
                <a:srgbClr val="FF0000"/>
              </a:solidFill>
              <a:round/>
              <a:headEnd/>
              <a:tailEnd/>
            </a:ln>
            <a:effectLst>
              <a:softEdge rad="12700"/>
            </a:effectLst>
          </p:spPr>
          <p:txBody>
            <a:bodyPr/>
            <a:lstStyle/>
            <a:p>
              <a:pPr algn="ctr" eaLnBrk="0" fontAlgn="base" hangingPunct="0">
                <a:spcBef>
                  <a:spcPct val="0"/>
                </a:spcBef>
                <a:spcAft>
                  <a:spcPct val="0"/>
                </a:spcAft>
                <a:defRPr/>
              </a:pPr>
              <a:endParaRPr lang="en-US" sz="1200" b="1"/>
            </a:p>
          </p:txBody>
        </p:sp>
        <p:sp>
          <p:nvSpPr>
            <p:cNvPr id="26" name="AutoShape 215"/>
            <p:cNvSpPr>
              <a:spLocks/>
            </p:cNvSpPr>
            <p:nvPr/>
          </p:nvSpPr>
          <p:spPr bwMode="auto">
            <a:xfrm rot="467563" flipV="1">
              <a:off x="925119" y="2204095"/>
              <a:ext cx="142643" cy="118761"/>
            </a:xfrm>
            <a:custGeom>
              <a:avLst/>
              <a:gdLst>
                <a:gd name="T0" fmla="*/ 2147483647 w 10619"/>
                <a:gd name="T1" fmla="*/ 2147483647 h 10000"/>
                <a:gd name="T2" fmla="*/ 2147483647 w 10619"/>
                <a:gd name="T3" fmla="*/ 2147483647 h 10000"/>
                <a:gd name="T4" fmla="*/ 2147483647 w 10619"/>
                <a:gd name="T5" fmla="*/ 2147483647 h 10000"/>
                <a:gd name="T6" fmla="*/ 2147483647 w 10619"/>
                <a:gd name="T7" fmla="*/ 2147483647 h 10000"/>
                <a:gd name="T8" fmla="*/ 2147483647 w 10619"/>
                <a:gd name="T9" fmla="*/ 2147483647 h 10000"/>
                <a:gd name="T10" fmla="*/ 2147483647 w 10619"/>
                <a:gd name="T11" fmla="*/ 2147483647 h 10000"/>
                <a:gd name="T12" fmla="*/ 2147483647 w 10619"/>
                <a:gd name="T13" fmla="*/ 2147483647 h 10000"/>
                <a:gd name="T14" fmla="*/ 2147483647 w 10619"/>
                <a:gd name="T15" fmla="*/ 2147483647 h 10000"/>
                <a:gd name="T16" fmla="*/ 2147483647 w 10619"/>
                <a:gd name="T17" fmla="*/ 2147483647 h 10000"/>
                <a:gd name="T18" fmla="*/ 2147483647 w 10619"/>
                <a:gd name="T19" fmla="*/ 2147483647 h 10000"/>
                <a:gd name="T20" fmla="*/ 2147483647 w 10619"/>
                <a:gd name="T21" fmla="*/ 0 h 10000"/>
                <a:gd name="T22" fmla="*/ 2147483647 w 10619"/>
                <a:gd name="T23" fmla="*/ 0 h 10000"/>
                <a:gd name="T24" fmla="*/ 2147483647 w 10619"/>
                <a:gd name="T25" fmla="*/ 0 h 10000"/>
                <a:gd name="T26" fmla="*/ 2147483647 w 10619"/>
                <a:gd name="T27" fmla="*/ 0 h 10000"/>
                <a:gd name="T28" fmla="*/ 2147483647 w 10619"/>
                <a:gd name="T29" fmla="*/ 0 h 10000"/>
                <a:gd name="T30" fmla="*/ 2147483647 w 10619"/>
                <a:gd name="T31" fmla="*/ 0 h 10000"/>
                <a:gd name="T32" fmla="*/ 2147483647 w 10619"/>
                <a:gd name="T33" fmla="*/ 2147483647 h 10000"/>
                <a:gd name="T34" fmla="*/ 2147483647 w 10619"/>
                <a:gd name="T35" fmla="*/ 2147483647 h 10000"/>
                <a:gd name="T36" fmla="*/ 2147483647 w 10619"/>
                <a:gd name="T37" fmla="*/ 2147483647 h 10000"/>
                <a:gd name="T38" fmla="*/ 0 w 10619"/>
                <a:gd name="T39" fmla="*/ 2147483647 h 10000"/>
                <a:gd name="T40" fmla="*/ 2147483647 w 10619"/>
                <a:gd name="T41" fmla="*/ 2147483647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619"/>
                <a:gd name="T64" fmla="*/ 0 h 10000"/>
                <a:gd name="T65" fmla="*/ 10619 w 10619"/>
                <a:gd name="T66" fmla="*/ 10000 h 100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619" h="10000">
                  <a:moveTo>
                    <a:pt x="3700" y="10000"/>
                  </a:moveTo>
                  <a:lnTo>
                    <a:pt x="7946" y="6605"/>
                  </a:lnTo>
                  <a:cubicBezTo>
                    <a:pt x="7884" y="6508"/>
                    <a:pt x="10619" y="2414"/>
                    <a:pt x="10556" y="2317"/>
                  </a:cubicBezTo>
                  <a:lnTo>
                    <a:pt x="10007" y="2028"/>
                  </a:lnTo>
                  <a:lnTo>
                    <a:pt x="9637" y="1738"/>
                  </a:lnTo>
                  <a:lnTo>
                    <a:pt x="9269" y="1159"/>
                  </a:lnTo>
                  <a:lnTo>
                    <a:pt x="8716" y="869"/>
                  </a:lnTo>
                  <a:lnTo>
                    <a:pt x="8350" y="869"/>
                  </a:lnTo>
                  <a:lnTo>
                    <a:pt x="7795" y="580"/>
                  </a:lnTo>
                  <a:lnTo>
                    <a:pt x="7246" y="289"/>
                  </a:lnTo>
                  <a:lnTo>
                    <a:pt x="6692" y="0"/>
                  </a:lnTo>
                  <a:lnTo>
                    <a:pt x="6140" y="0"/>
                  </a:lnTo>
                  <a:lnTo>
                    <a:pt x="5403" y="0"/>
                  </a:lnTo>
                  <a:lnTo>
                    <a:pt x="4854" y="0"/>
                  </a:lnTo>
                  <a:lnTo>
                    <a:pt x="4114" y="0"/>
                  </a:lnTo>
                  <a:lnTo>
                    <a:pt x="3562" y="0"/>
                  </a:lnTo>
                  <a:lnTo>
                    <a:pt x="2825" y="289"/>
                  </a:lnTo>
                  <a:lnTo>
                    <a:pt x="2092" y="580"/>
                  </a:lnTo>
                  <a:lnTo>
                    <a:pt x="1355" y="869"/>
                  </a:lnTo>
                  <a:lnTo>
                    <a:pt x="0" y="1527"/>
                  </a:lnTo>
                  <a:lnTo>
                    <a:pt x="3700" y="10000"/>
                  </a:lnTo>
                  <a:close/>
                </a:path>
              </a:pathLst>
            </a:custGeom>
            <a:solidFill>
              <a:srgbClr val="E77817"/>
            </a:solidFill>
            <a:ln w="9525">
              <a:noFill/>
              <a:round/>
              <a:headEnd/>
              <a:tailEnd/>
            </a:ln>
          </p:spPr>
          <p:txBody>
            <a:bodyPr/>
            <a:lstStyle/>
            <a:p>
              <a:endParaRPr lang="en-US"/>
            </a:p>
          </p:txBody>
        </p:sp>
        <p:grpSp>
          <p:nvGrpSpPr>
            <p:cNvPr id="27" name="Group 216"/>
            <p:cNvGrpSpPr>
              <a:grpSpLocks/>
            </p:cNvGrpSpPr>
            <p:nvPr/>
          </p:nvGrpSpPr>
          <p:grpSpPr bwMode="auto">
            <a:xfrm rot="2992307">
              <a:off x="1529773" y="2592599"/>
              <a:ext cx="400221" cy="564439"/>
              <a:chOff x="5819775" y="2611438"/>
              <a:chExt cx="571500" cy="660400"/>
            </a:xfrm>
          </p:grpSpPr>
          <p:sp>
            <p:nvSpPr>
              <p:cNvPr id="40" name="AutoShape 229"/>
              <p:cNvSpPr>
                <a:spLocks/>
              </p:cNvSpPr>
              <p:nvPr/>
            </p:nvSpPr>
            <p:spPr bwMode="auto">
              <a:xfrm>
                <a:off x="5927725" y="2681288"/>
                <a:ext cx="155575" cy="152400"/>
              </a:xfrm>
              <a:custGeom>
                <a:avLst/>
                <a:gdLst>
                  <a:gd name="T0" fmla="*/ 2147483647 w 98"/>
                  <a:gd name="T1" fmla="*/ 2147483647 h 96"/>
                  <a:gd name="T2" fmla="*/ 2147483647 w 98"/>
                  <a:gd name="T3" fmla="*/ 2147483647 h 96"/>
                  <a:gd name="T4" fmla="*/ 2147483647 w 98"/>
                  <a:gd name="T5" fmla="*/ 2147483647 h 96"/>
                  <a:gd name="T6" fmla="*/ 2147483647 w 98"/>
                  <a:gd name="T7" fmla="*/ 2147483647 h 96"/>
                  <a:gd name="T8" fmla="*/ 2147483647 w 98"/>
                  <a:gd name="T9" fmla="*/ 2147483647 h 96"/>
                  <a:gd name="T10" fmla="*/ 2147483647 w 98"/>
                  <a:gd name="T11" fmla="*/ 2147483647 h 96"/>
                  <a:gd name="T12" fmla="*/ 2147483647 w 98"/>
                  <a:gd name="T13" fmla="*/ 2147483647 h 96"/>
                  <a:gd name="T14" fmla="*/ 2147483647 w 98"/>
                  <a:gd name="T15" fmla="*/ 2147483647 h 96"/>
                  <a:gd name="T16" fmla="*/ 2147483647 w 98"/>
                  <a:gd name="T17" fmla="*/ 2147483647 h 96"/>
                  <a:gd name="T18" fmla="*/ 2147483647 w 98"/>
                  <a:gd name="T19" fmla="*/ 2147483647 h 96"/>
                  <a:gd name="T20" fmla="*/ 2147483647 w 98"/>
                  <a:gd name="T21" fmla="*/ 2147483647 h 96"/>
                  <a:gd name="T22" fmla="*/ 2147483647 w 98"/>
                  <a:gd name="T23" fmla="*/ 2147483647 h 96"/>
                  <a:gd name="T24" fmla="*/ 2147483647 w 98"/>
                  <a:gd name="T25" fmla="*/ 2147483647 h 96"/>
                  <a:gd name="T26" fmla="*/ 2147483647 w 98"/>
                  <a:gd name="T27" fmla="*/ 2147483647 h 96"/>
                  <a:gd name="T28" fmla="*/ 2147483647 w 98"/>
                  <a:gd name="T29" fmla="*/ 2147483647 h 96"/>
                  <a:gd name="T30" fmla="*/ 2147483647 w 98"/>
                  <a:gd name="T31" fmla="*/ 2147483647 h 96"/>
                  <a:gd name="T32" fmla="*/ 2147483647 w 98"/>
                  <a:gd name="T33" fmla="*/ 2147483647 h 96"/>
                  <a:gd name="T34" fmla="*/ 2147483647 w 98"/>
                  <a:gd name="T35" fmla="*/ 2147483647 h 96"/>
                  <a:gd name="T36" fmla="*/ 2147483647 w 98"/>
                  <a:gd name="T37" fmla="*/ 2147483647 h 96"/>
                  <a:gd name="T38" fmla="*/ 2147483647 w 98"/>
                  <a:gd name="T39" fmla="*/ 2147483647 h 96"/>
                  <a:gd name="T40" fmla="*/ 0 w 98"/>
                  <a:gd name="T41" fmla="*/ 2147483647 h 96"/>
                  <a:gd name="T42" fmla="*/ 0 w 98"/>
                  <a:gd name="T43" fmla="*/ 2147483647 h 96"/>
                  <a:gd name="T44" fmla="*/ 0 w 98"/>
                  <a:gd name="T45" fmla="*/ 2147483647 h 96"/>
                  <a:gd name="T46" fmla="*/ 2147483647 w 98"/>
                  <a:gd name="T47" fmla="*/ 2147483647 h 96"/>
                  <a:gd name="T48" fmla="*/ 2147483647 w 98"/>
                  <a:gd name="T49" fmla="*/ 2147483647 h 96"/>
                  <a:gd name="T50" fmla="*/ 2147483647 w 98"/>
                  <a:gd name="T51" fmla="*/ 2147483647 h 96"/>
                  <a:gd name="T52" fmla="*/ 2147483647 w 98"/>
                  <a:gd name="T53" fmla="*/ 2147483647 h 96"/>
                  <a:gd name="T54" fmla="*/ 2147483647 w 98"/>
                  <a:gd name="T55" fmla="*/ 2147483647 h 96"/>
                  <a:gd name="T56" fmla="*/ 2147483647 w 98"/>
                  <a:gd name="T57" fmla="*/ 0 h 96"/>
                  <a:gd name="T58" fmla="*/ 2147483647 w 98"/>
                  <a:gd name="T59" fmla="*/ 0 h 96"/>
                  <a:gd name="T60" fmla="*/ 2147483647 w 98"/>
                  <a:gd name="T61" fmla="*/ 2147483647 h 96"/>
                  <a:gd name="T62" fmla="*/ 2147483647 w 98"/>
                  <a:gd name="T63" fmla="*/ 2147483647 h 96"/>
                  <a:gd name="T64" fmla="*/ 2147483647 w 98"/>
                  <a:gd name="T65" fmla="*/ 2147483647 h 96"/>
                  <a:gd name="T66" fmla="*/ 2147483647 w 98"/>
                  <a:gd name="T67" fmla="*/ 2147483647 h 96"/>
                  <a:gd name="T68" fmla="*/ 2147483647 w 98"/>
                  <a:gd name="T69" fmla="*/ 2147483647 h 96"/>
                  <a:gd name="T70" fmla="*/ 2147483647 w 98"/>
                  <a:gd name="T71" fmla="*/ 2147483647 h 96"/>
                  <a:gd name="T72" fmla="*/ 2147483647 w 98"/>
                  <a:gd name="T73" fmla="*/ 2147483647 h 96"/>
                  <a:gd name="T74" fmla="*/ 2147483647 w 98"/>
                  <a:gd name="T75" fmla="*/ 2147483647 h 96"/>
                  <a:gd name="T76" fmla="*/ 2147483647 w 98"/>
                  <a:gd name="T77" fmla="*/ 2147483647 h 96"/>
                  <a:gd name="T78" fmla="*/ 2147483647 w 98"/>
                  <a:gd name="T79" fmla="*/ 2147483647 h 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8"/>
                  <a:gd name="T121" fmla="*/ 0 h 96"/>
                  <a:gd name="T122" fmla="*/ 98 w 98"/>
                  <a:gd name="T123" fmla="*/ 96 h 9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8" h="96">
                    <a:moveTo>
                      <a:pt x="90" y="22"/>
                    </a:moveTo>
                    <a:lnTo>
                      <a:pt x="90" y="22"/>
                    </a:lnTo>
                    <a:lnTo>
                      <a:pt x="96" y="32"/>
                    </a:lnTo>
                    <a:lnTo>
                      <a:pt x="98" y="42"/>
                    </a:lnTo>
                    <a:lnTo>
                      <a:pt x="98" y="54"/>
                    </a:lnTo>
                    <a:lnTo>
                      <a:pt x="94" y="66"/>
                    </a:lnTo>
                    <a:lnTo>
                      <a:pt x="90" y="74"/>
                    </a:lnTo>
                    <a:lnTo>
                      <a:pt x="84" y="82"/>
                    </a:lnTo>
                    <a:lnTo>
                      <a:pt x="76" y="88"/>
                    </a:lnTo>
                    <a:lnTo>
                      <a:pt x="68" y="92"/>
                    </a:lnTo>
                    <a:lnTo>
                      <a:pt x="60" y="96"/>
                    </a:lnTo>
                    <a:lnTo>
                      <a:pt x="50" y="96"/>
                    </a:lnTo>
                    <a:lnTo>
                      <a:pt x="40" y="96"/>
                    </a:lnTo>
                    <a:lnTo>
                      <a:pt x="30" y="92"/>
                    </a:lnTo>
                    <a:lnTo>
                      <a:pt x="22" y="88"/>
                    </a:lnTo>
                    <a:lnTo>
                      <a:pt x="14" y="82"/>
                    </a:lnTo>
                    <a:lnTo>
                      <a:pt x="8" y="76"/>
                    </a:lnTo>
                    <a:lnTo>
                      <a:pt x="4" y="66"/>
                    </a:lnTo>
                    <a:lnTo>
                      <a:pt x="0" y="58"/>
                    </a:lnTo>
                    <a:lnTo>
                      <a:pt x="0" y="48"/>
                    </a:lnTo>
                    <a:lnTo>
                      <a:pt x="0" y="38"/>
                    </a:lnTo>
                    <a:lnTo>
                      <a:pt x="2" y="30"/>
                    </a:lnTo>
                    <a:lnTo>
                      <a:pt x="8" y="18"/>
                    </a:lnTo>
                    <a:lnTo>
                      <a:pt x="16" y="10"/>
                    </a:lnTo>
                    <a:lnTo>
                      <a:pt x="24" y="4"/>
                    </a:lnTo>
                    <a:lnTo>
                      <a:pt x="34" y="0"/>
                    </a:lnTo>
                    <a:lnTo>
                      <a:pt x="38" y="6"/>
                    </a:lnTo>
                    <a:lnTo>
                      <a:pt x="44" y="12"/>
                    </a:lnTo>
                    <a:lnTo>
                      <a:pt x="52" y="16"/>
                    </a:lnTo>
                    <a:lnTo>
                      <a:pt x="58" y="20"/>
                    </a:lnTo>
                    <a:lnTo>
                      <a:pt x="66" y="22"/>
                    </a:lnTo>
                    <a:lnTo>
                      <a:pt x="74" y="24"/>
                    </a:lnTo>
                    <a:lnTo>
                      <a:pt x="82" y="24"/>
                    </a:lnTo>
                    <a:lnTo>
                      <a:pt x="90" y="22"/>
                    </a:lnTo>
                    <a:close/>
                  </a:path>
                </a:pathLst>
              </a:custGeom>
              <a:solidFill>
                <a:srgbClr val="67C6DD"/>
              </a:solidFill>
              <a:ln w="9525">
                <a:noFill/>
                <a:round/>
                <a:headEnd/>
                <a:tailEnd/>
              </a:ln>
            </p:spPr>
            <p:txBody>
              <a:bodyPr/>
              <a:lstStyle/>
              <a:p>
                <a:endParaRPr lang="en-US"/>
              </a:p>
            </p:txBody>
          </p:sp>
          <p:sp>
            <p:nvSpPr>
              <p:cNvPr id="41" name="AutoShape 230"/>
              <p:cNvSpPr>
                <a:spLocks/>
              </p:cNvSpPr>
              <p:nvPr/>
            </p:nvSpPr>
            <p:spPr bwMode="auto">
              <a:xfrm>
                <a:off x="5981700" y="2678113"/>
                <a:ext cx="88900" cy="41275"/>
              </a:xfrm>
              <a:custGeom>
                <a:avLst/>
                <a:gdLst>
                  <a:gd name="T0" fmla="*/ 2147483647 w 56"/>
                  <a:gd name="T1" fmla="*/ 2147483647 h 26"/>
                  <a:gd name="T2" fmla="*/ 2147483647 w 56"/>
                  <a:gd name="T3" fmla="*/ 2147483647 h 26"/>
                  <a:gd name="T4" fmla="*/ 2147483647 w 56"/>
                  <a:gd name="T5" fmla="*/ 2147483647 h 26"/>
                  <a:gd name="T6" fmla="*/ 2147483647 w 56"/>
                  <a:gd name="T7" fmla="*/ 2147483647 h 26"/>
                  <a:gd name="T8" fmla="*/ 2147483647 w 56"/>
                  <a:gd name="T9" fmla="*/ 2147483647 h 26"/>
                  <a:gd name="T10" fmla="*/ 2147483647 w 56"/>
                  <a:gd name="T11" fmla="*/ 2147483647 h 26"/>
                  <a:gd name="T12" fmla="*/ 2147483647 w 56"/>
                  <a:gd name="T13" fmla="*/ 2147483647 h 26"/>
                  <a:gd name="T14" fmla="*/ 2147483647 w 56"/>
                  <a:gd name="T15" fmla="*/ 2147483647 h 26"/>
                  <a:gd name="T16" fmla="*/ 2147483647 w 56"/>
                  <a:gd name="T17" fmla="*/ 2147483647 h 26"/>
                  <a:gd name="T18" fmla="*/ 2147483647 w 56"/>
                  <a:gd name="T19" fmla="*/ 2147483647 h 26"/>
                  <a:gd name="T20" fmla="*/ 0 w 56"/>
                  <a:gd name="T21" fmla="*/ 2147483647 h 26"/>
                  <a:gd name="T22" fmla="*/ 0 w 56"/>
                  <a:gd name="T23" fmla="*/ 2147483647 h 26"/>
                  <a:gd name="T24" fmla="*/ 2147483647 w 56"/>
                  <a:gd name="T25" fmla="*/ 0 h 26"/>
                  <a:gd name="T26" fmla="*/ 2147483647 w 56"/>
                  <a:gd name="T27" fmla="*/ 0 h 26"/>
                  <a:gd name="T28" fmla="*/ 2147483647 w 56"/>
                  <a:gd name="T29" fmla="*/ 0 h 26"/>
                  <a:gd name="T30" fmla="*/ 2147483647 w 56"/>
                  <a:gd name="T31" fmla="*/ 2147483647 h 26"/>
                  <a:gd name="T32" fmla="*/ 2147483647 w 56"/>
                  <a:gd name="T33" fmla="*/ 2147483647 h 26"/>
                  <a:gd name="T34" fmla="*/ 2147483647 w 56"/>
                  <a:gd name="T35" fmla="*/ 2147483647 h 26"/>
                  <a:gd name="T36" fmla="*/ 2147483647 w 56"/>
                  <a:gd name="T37" fmla="*/ 2147483647 h 26"/>
                  <a:gd name="T38" fmla="*/ 2147483647 w 56"/>
                  <a:gd name="T39" fmla="*/ 2147483647 h 26"/>
                  <a:gd name="T40" fmla="*/ 2147483647 w 56"/>
                  <a:gd name="T41" fmla="*/ 2147483647 h 26"/>
                  <a:gd name="T42" fmla="*/ 2147483647 w 5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26"/>
                  <a:gd name="T68" fmla="*/ 56 w 5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26">
                    <a:moveTo>
                      <a:pt x="56" y="24"/>
                    </a:moveTo>
                    <a:lnTo>
                      <a:pt x="56" y="24"/>
                    </a:lnTo>
                    <a:lnTo>
                      <a:pt x="48" y="26"/>
                    </a:lnTo>
                    <a:lnTo>
                      <a:pt x="40" y="26"/>
                    </a:lnTo>
                    <a:lnTo>
                      <a:pt x="32" y="24"/>
                    </a:lnTo>
                    <a:lnTo>
                      <a:pt x="24" y="22"/>
                    </a:lnTo>
                    <a:lnTo>
                      <a:pt x="18" y="18"/>
                    </a:lnTo>
                    <a:lnTo>
                      <a:pt x="10" y="14"/>
                    </a:lnTo>
                    <a:lnTo>
                      <a:pt x="4" y="8"/>
                    </a:lnTo>
                    <a:lnTo>
                      <a:pt x="0" y="2"/>
                    </a:lnTo>
                    <a:lnTo>
                      <a:pt x="8" y="0"/>
                    </a:lnTo>
                    <a:lnTo>
                      <a:pt x="16" y="0"/>
                    </a:lnTo>
                    <a:lnTo>
                      <a:pt x="24" y="0"/>
                    </a:lnTo>
                    <a:lnTo>
                      <a:pt x="32" y="4"/>
                    </a:lnTo>
                    <a:lnTo>
                      <a:pt x="40" y="6"/>
                    </a:lnTo>
                    <a:lnTo>
                      <a:pt x="46" y="12"/>
                    </a:lnTo>
                    <a:lnTo>
                      <a:pt x="52" y="18"/>
                    </a:lnTo>
                    <a:lnTo>
                      <a:pt x="56" y="24"/>
                    </a:lnTo>
                    <a:close/>
                  </a:path>
                </a:pathLst>
              </a:custGeom>
              <a:solidFill>
                <a:srgbClr val="99D9E8"/>
              </a:solidFill>
              <a:ln w="9525">
                <a:noFill/>
                <a:round/>
                <a:headEnd/>
                <a:tailEnd/>
              </a:ln>
            </p:spPr>
            <p:txBody>
              <a:bodyPr/>
              <a:lstStyle/>
              <a:p>
                <a:endParaRPr lang="en-US"/>
              </a:p>
            </p:txBody>
          </p:sp>
          <p:sp>
            <p:nvSpPr>
              <p:cNvPr id="42" name="AutoShape 231"/>
              <p:cNvSpPr>
                <a:spLocks/>
              </p:cNvSpPr>
              <p:nvPr/>
            </p:nvSpPr>
            <p:spPr bwMode="auto">
              <a:xfrm>
                <a:off x="6086475" y="2960688"/>
                <a:ext cx="282575" cy="292100"/>
              </a:xfrm>
              <a:custGeom>
                <a:avLst/>
                <a:gdLst>
                  <a:gd name="T0" fmla="*/ 2147483647 w 178"/>
                  <a:gd name="T1" fmla="*/ 0 h 184"/>
                  <a:gd name="T2" fmla="*/ 2147483647 w 178"/>
                  <a:gd name="T3" fmla="*/ 0 h 184"/>
                  <a:gd name="T4" fmla="*/ 2147483647 w 178"/>
                  <a:gd name="T5" fmla="*/ 2147483647 h 184"/>
                  <a:gd name="T6" fmla="*/ 2147483647 w 178"/>
                  <a:gd name="T7" fmla="*/ 2147483647 h 184"/>
                  <a:gd name="T8" fmla="*/ 2147483647 w 178"/>
                  <a:gd name="T9" fmla="*/ 2147483647 h 184"/>
                  <a:gd name="T10" fmla="*/ 2147483647 w 178"/>
                  <a:gd name="T11" fmla="*/ 2147483647 h 184"/>
                  <a:gd name="T12" fmla="*/ 2147483647 w 178"/>
                  <a:gd name="T13" fmla="*/ 2147483647 h 184"/>
                  <a:gd name="T14" fmla="*/ 2147483647 w 178"/>
                  <a:gd name="T15" fmla="*/ 2147483647 h 184"/>
                  <a:gd name="T16" fmla="*/ 2147483647 w 178"/>
                  <a:gd name="T17" fmla="*/ 2147483647 h 184"/>
                  <a:gd name="T18" fmla="*/ 2147483647 w 178"/>
                  <a:gd name="T19" fmla="*/ 2147483647 h 184"/>
                  <a:gd name="T20" fmla="*/ 2147483647 w 178"/>
                  <a:gd name="T21" fmla="*/ 2147483647 h 184"/>
                  <a:gd name="T22" fmla="*/ 2147483647 w 178"/>
                  <a:gd name="T23" fmla="*/ 2147483647 h 184"/>
                  <a:gd name="T24" fmla="*/ 2147483647 w 178"/>
                  <a:gd name="T25" fmla="*/ 2147483647 h 184"/>
                  <a:gd name="T26" fmla="*/ 2147483647 w 178"/>
                  <a:gd name="T27" fmla="*/ 2147483647 h 184"/>
                  <a:gd name="T28" fmla="*/ 2147483647 w 178"/>
                  <a:gd name="T29" fmla="*/ 2147483647 h 184"/>
                  <a:gd name="T30" fmla="*/ 2147483647 w 178"/>
                  <a:gd name="T31" fmla="*/ 2147483647 h 184"/>
                  <a:gd name="T32" fmla="*/ 2147483647 w 178"/>
                  <a:gd name="T33" fmla="*/ 2147483647 h 184"/>
                  <a:gd name="T34" fmla="*/ 2147483647 w 178"/>
                  <a:gd name="T35" fmla="*/ 2147483647 h 184"/>
                  <a:gd name="T36" fmla="*/ 2147483647 w 178"/>
                  <a:gd name="T37" fmla="*/ 2147483647 h 184"/>
                  <a:gd name="T38" fmla="*/ 2147483647 w 178"/>
                  <a:gd name="T39" fmla="*/ 2147483647 h 184"/>
                  <a:gd name="T40" fmla="*/ 2147483647 w 178"/>
                  <a:gd name="T41" fmla="*/ 2147483647 h 184"/>
                  <a:gd name="T42" fmla="*/ 2147483647 w 178"/>
                  <a:gd name="T43" fmla="*/ 2147483647 h 184"/>
                  <a:gd name="T44" fmla="*/ 2147483647 w 178"/>
                  <a:gd name="T45" fmla="*/ 2147483647 h 184"/>
                  <a:gd name="T46" fmla="*/ 2147483647 w 178"/>
                  <a:gd name="T47" fmla="*/ 2147483647 h 184"/>
                  <a:gd name="T48" fmla="*/ 2147483647 w 178"/>
                  <a:gd name="T49" fmla="*/ 2147483647 h 184"/>
                  <a:gd name="T50" fmla="*/ 2147483647 w 178"/>
                  <a:gd name="T51" fmla="*/ 2147483647 h 184"/>
                  <a:gd name="T52" fmla="*/ 2147483647 w 178"/>
                  <a:gd name="T53" fmla="*/ 2147483647 h 184"/>
                  <a:gd name="T54" fmla="*/ 2147483647 w 178"/>
                  <a:gd name="T55" fmla="*/ 2147483647 h 184"/>
                  <a:gd name="T56" fmla="*/ 2147483647 w 178"/>
                  <a:gd name="T57" fmla="*/ 2147483647 h 184"/>
                  <a:gd name="T58" fmla="*/ 2147483647 w 178"/>
                  <a:gd name="T59" fmla="*/ 2147483647 h 184"/>
                  <a:gd name="T60" fmla="*/ 2147483647 w 178"/>
                  <a:gd name="T61" fmla="*/ 2147483647 h 184"/>
                  <a:gd name="T62" fmla="*/ 0 w 178"/>
                  <a:gd name="T63" fmla="*/ 2147483647 h 184"/>
                  <a:gd name="T64" fmla="*/ 0 w 178"/>
                  <a:gd name="T65" fmla="*/ 2147483647 h 184"/>
                  <a:gd name="T66" fmla="*/ 2147483647 w 178"/>
                  <a:gd name="T67" fmla="*/ 2147483647 h 184"/>
                  <a:gd name="T68" fmla="*/ 2147483647 w 178"/>
                  <a:gd name="T69" fmla="*/ 2147483647 h 184"/>
                  <a:gd name="T70" fmla="*/ 2147483647 w 178"/>
                  <a:gd name="T71" fmla="*/ 2147483647 h 184"/>
                  <a:gd name="T72" fmla="*/ 2147483647 w 178"/>
                  <a:gd name="T73" fmla="*/ 2147483647 h 184"/>
                  <a:gd name="T74" fmla="*/ 2147483647 w 178"/>
                  <a:gd name="T75" fmla="*/ 2147483647 h 184"/>
                  <a:gd name="T76" fmla="*/ 2147483647 w 178"/>
                  <a:gd name="T77" fmla="*/ 0 h 184"/>
                  <a:gd name="T78" fmla="*/ 2147483647 w 178"/>
                  <a:gd name="T79" fmla="*/ 0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8"/>
                  <a:gd name="T121" fmla="*/ 0 h 184"/>
                  <a:gd name="T122" fmla="*/ 178 w 178"/>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8" h="184">
                    <a:moveTo>
                      <a:pt x="144" y="0"/>
                    </a:moveTo>
                    <a:lnTo>
                      <a:pt x="144" y="0"/>
                    </a:lnTo>
                    <a:lnTo>
                      <a:pt x="154" y="2"/>
                    </a:lnTo>
                    <a:lnTo>
                      <a:pt x="162" y="8"/>
                    </a:lnTo>
                    <a:lnTo>
                      <a:pt x="168" y="16"/>
                    </a:lnTo>
                    <a:lnTo>
                      <a:pt x="174" y="24"/>
                    </a:lnTo>
                    <a:lnTo>
                      <a:pt x="176" y="36"/>
                    </a:lnTo>
                    <a:lnTo>
                      <a:pt x="178" y="48"/>
                    </a:lnTo>
                    <a:lnTo>
                      <a:pt x="178" y="60"/>
                    </a:lnTo>
                    <a:lnTo>
                      <a:pt x="178" y="74"/>
                    </a:lnTo>
                    <a:lnTo>
                      <a:pt x="172" y="102"/>
                    </a:lnTo>
                    <a:lnTo>
                      <a:pt x="164" y="128"/>
                    </a:lnTo>
                    <a:lnTo>
                      <a:pt x="154" y="148"/>
                    </a:lnTo>
                    <a:lnTo>
                      <a:pt x="148" y="156"/>
                    </a:lnTo>
                    <a:lnTo>
                      <a:pt x="142" y="162"/>
                    </a:lnTo>
                    <a:lnTo>
                      <a:pt x="132" y="170"/>
                    </a:lnTo>
                    <a:lnTo>
                      <a:pt x="122" y="174"/>
                    </a:lnTo>
                    <a:lnTo>
                      <a:pt x="112" y="178"/>
                    </a:lnTo>
                    <a:lnTo>
                      <a:pt x="102" y="182"/>
                    </a:lnTo>
                    <a:lnTo>
                      <a:pt x="90" y="184"/>
                    </a:lnTo>
                    <a:lnTo>
                      <a:pt x="78" y="184"/>
                    </a:lnTo>
                    <a:lnTo>
                      <a:pt x="68" y="182"/>
                    </a:lnTo>
                    <a:lnTo>
                      <a:pt x="56" y="180"/>
                    </a:lnTo>
                    <a:lnTo>
                      <a:pt x="46" y="178"/>
                    </a:lnTo>
                    <a:lnTo>
                      <a:pt x="36" y="172"/>
                    </a:lnTo>
                    <a:lnTo>
                      <a:pt x="28" y="166"/>
                    </a:lnTo>
                    <a:lnTo>
                      <a:pt x="20" y="158"/>
                    </a:lnTo>
                    <a:lnTo>
                      <a:pt x="12" y="150"/>
                    </a:lnTo>
                    <a:lnTo>
                      <a:pt x="8" y="140"/>
                    </a:lnTo>
                    <a:lnTo>
                      <a:pt x="4" y="128"/>
                    </a:lnTo>
                    <a:lnTo>
                      <a:pt x="0" y="114"/>
                    </a:lnTo>
                    <a:lnTo>
                      <a:pt x="18" y="104"/>
                    </a:lnTo>
                    <a:lnTo>
                      <a:pt x="36" y="90"/>
                    </a:lnTo>
                    <a:lnTo>
                      <a:pt x="72" y="58"/>
                    </a:lnTo>
                    <a:lnTo>
                      <a:pt x="108" y="24"/>
                    </a:lnTo>
                    <a:lnTo>
                      <a:pt x="126" y="12"/>
                    </a:lnTo>
                    <a:lnTo>
                      <a:pt x="144" y="0"/>
                    </a:lnTo>
                    <a:close/>
                  </a:path>
                </a:pathLst>
              </a:custGeom>
              <a:solidFill>
                <a:srgbClr val="FFFFFF"/>
              </a:solidFill>
              <a:ln w="9525">
                <a:noFill/>
                <a:round/>
                <a:headEnd/>
                <a:tailEnd/>
              </a:ln>
            </p:spPr>
            <p:txBody>
              <a:bodyPr/>
              <a:lstStyle/>
              <a:p>
                <a:endParaRPr lang="en-US"/>
              </a:p>
            </p:txBody>
          </p:sp>
          <p:sp>
            <p:nvSpPr>
              <p:cNvPr id="43" name="AutoShape 232"/>
              <p:cNvSpPr>
                <a:spLocks noEditPoints="1"/>
              </p:cNvSpPr>
              <p:nvPr/>
            </p:nvSpPr>
            <p:spPr bwMode="auto">
              <a:xfrm>
                <a:off x="6073775" y="2944813"/>
                <a:ext cx="311150" cy="320675"/>
              </a:xfrm>
              <a:custGeom>
                <a:avLst/>
                <a:gdLst>
                  <a:gd name="T0" fmla="*/ 2147483647 w 196"/>
                  <a:gd name="T1" fmla="*/ 0 h 202"/>
                  <a:gd name="T2" fmla="*/ 2147483647 w 196"/>
                  <a:gd name="T3" fmla="*/ 2147483647 h 202"/>
                  <a:gd name="T4" fmla="*/ 2147483647 w 196"/>
                  <a:gd name="T5" fmla="*/ 2147483647 h 202"/>
                  <a:gd name="T6" fmla="*/ 2147483647 w 196"/>
                  <a:gd name="T7" fmla="*/ 2147483647 h 202"/>
                  <a:gd name="T8" fmla="*/ 2147483647 w 196"/>
                  <a:gd name="T9" fmla="*/ 2147483647 h 202"/>
                  <a:gd name="T10" fmla="*/ 0 w 196"/>
                  <a:gd name="T11" fmla="*/ 2147483647 h 202"/>
                  <a:gd name="T12" fmla="*/ 0 w 196"/>
                  <a:gd name="T13" fmla="*/ 2147483647 h 202"/>
                  <a:gd name="T14" fmla="*/ 2147483647 w 196"/>
                  <a:gd name="T15" fmla="*/ 2147483647 h 202"/>
                  <a:gd name="T16" fmla="*/ 2147483647 w 196"/>
                  <a:gd name="T17" fmla="*/ 2147483647 h 202"/>
                  <a:gd name="T18" fmla="*/ 2147483647 w 196"/>
                  <a:gd name="T19" fmla="*/ 2147483647 h 202"/>
                  <a:gd name="T20" fmla="*/ 2147483647 w 196"/>
                  <a:gd name="T21" fmla="*/ 2147483647 h 202"/>
                  <a:gd name="T22" fmla="*/ 2147483647 w 196"/>
                  <a:gd name="T23" fmla="*/ 2147483647 h 202"/>
                  <a:gd name="T24" fmla="*/ 2147483647 w 196"/>
                  <a:gd name="T25" fmla="*/ 2147483647 h 202"/>
                  <a:gd name="T26" fmla="*/ 2147483647 w 196"/>
                  <a:gd name="T27" fmla="*/ 2147483647 h 202"/>
                  <a:gd name="T28" fmla="*/ 2147483647 w 196"/>
                  <a:gd name="T29" fmla="*/ 2147483647 h 202"/>
                  <a:gd name="T30" fmla="*/ 2147483647 w 196"/>
                  <a:gd name="T31" fmla="*/ 2147483647 h 202"/>
                  <a:gd name="T32" fmla="*/ 2147483647 w 196"/>
                  <a:gd name="T33" fmla="*/ 2147483647 h 202"/>
                  <a:gd name="T34" fmla="*/ 2147483647 w 196"/>
                  <a:gd name="T35" fmla="*/ 2147483647 h 202"/>
                  <a:gd name="T36" fmla="*/ 2147483647 w 196"/>
                  <a:gd name="T37" fmla="*/ 2147483647 h 202"/>
                  <a:gd name="T38" fmla="*/ 2147483647 w 196"/>
                  <a:gd name="T39" fmla="*/ 2147483647 h 202"/>
                  <a:gd name="T40" fmla="*/ 2147483647 w 196"/>
                  <a:gd name="T41" fmla="*/ 2147483647 h 202"/>
                  <a:gd name="T42" fmla="*/ 2147483647 w 196"/>
                  <a:gd name="T43" fmla="*/ 2147483647 h 202"/>
                  <a:gd name="T44" fmla="*/ 2147483647 w 196"/>
                  <a:gd name="T45" fmla="*/ 2147483647 h 202"/>
                  <a:gd name="T46" fmla="*/ 2147483647 w 196"/>
                  <a:gd name="T47" fmla="*/ 2147483647 h 202"/>
                  <a:gd name="T48" fmla="*/ 2147483647 w 196"/>
                  <a:gd name="T49" fmla="*/ 2147483647 h 202"/>
                  <a:gd name="T50" fmla="*/ 2147483647 w 196"/>
                  <a:gd name="T51" fmla="*/ 2147483647 h 202"/>
                  <a:gd name="T52" fmla="*/ 2147483647 w 196"/>
                  <a:gd name="T53" fmla="*/ 2147483647 h 202"/>
                  <a:gd name="T54" fmla="*/ 2147483647 w 196"/>
                  <a:gd name="T55" fmla="*/ 2147483647 h 202"/>
                  <a:gd name="T56" fmla="*/ 2147483647 w 196"/>
                  <a:gd name="T57" fmla="*/ 2147483647 h 202"/>
                  <a:gd name="T58" fmla="*/ 2147483647 w 196"/>
                  <a:gd name="T59" fmla="*/ 2147483647 h 202"/>
                  <a:gd name="T60" fmla="*/ 2147483647 w 196"/>
                  <a:gd name="T61" fmla="*/ 2147483647 h 202"/>
                  <a:gd name="T62" fmla="*/ 2147483647 w 196"/>
                  <a:gd name="T63" fmla="*/ 2147483647 h 202"/>
                  <a:gd name="T64" fmla="*/ 2147483647 w 196"/>
                  <a:gd name="T65" fmla="*/ 2147483647 h 202"/>
                  <a:gd name="T66" fmla="*/ 2147483647 w 196"/>
                  <a:gd name="T67" fmla="*/ 2147483647 h 202"/>
                  <a:gd name="T68" fmla="*/ 2147483647 w 196"/>
                  <a:gd name="T69" fmla="*/ 2147483647 h 202"/>
                  <a:gd name="T70" fmla="*/ 2147483647 w 196"/>
                  <a:gd name="T71" fmla="*/ 2147483647 h 202"/>
                  <a:gd name="T72" fmla="*/ 2147483647 w 196"/>
                  <a:gd name="T73" fmla="*/ 2147483647 h 202"/>
                  <a:gd name="T74" fmla="*/ 2147483647 w 196"/>
                  <a:gd name="T75" fmla="*/ 2147483647 h 202"/>
                  <a:gd name="T76" fmla="*/ 2147483647 w 196"/>
                  <a:gd name="T77" fmla="*/ 2147483647 h 202"/>
                  <a:gd name="T78" fmla="*/ 2147483647 w 196"/>
                  <a:gd name="T79" fmla="*/ 2147483647 h 202"/>
                  <a:gd name="T80" fmla="*/ 2147483647 w 196"/>
                  <a:gd name="T81" fmla="*/ 2147483647 h 202"/>
                  <a:gd name="T82" fmla="*/ 2147483647 w 196"/>
                  <a:gd name="T83" fmla="*/ 2147483647 h 202"/>
                  <a:gd name="T84" fmla="*/ 2147483647 w 196"/>
                  <a:gd name="T85" fmla="*/ 2147483647 h 20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6"/>
                  <a:gd name="T130" fmla="*/ 0 h 202"/>
                  <a:gd name="T131" fmla="*/ 196 w 196"/>
                  <a:gd name="T132" fmla="*/ 202 h 20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6" h="202">
                    <a:moveTo>
                      <a:pt x="152" y="2"/>
                    </a:moveTo>
                    <a:lnTo>
                      <a:pt x="150" y="0"/>
                    </a:lnTo>
                    <a:lnTo>
                      <a:pt x="148" y="2"/>
                    </a:lnTo>
                    <a:lnTo>
                      <a:pt x="128" y="14"/>
                    </a:lnTo>
                    <a:lnTo>
                      <a:pt x="110" y="28"/>
                    </a:lnTo>
                    <a:lnTo>
                      <a:pt x="74" y="60"/>
                    </a:lnTo>
                    <a:lnTo>
                      <a:pt x="40" y="92"/>
                    </a:lnTo>
                    <a:lnTo>
                      <a:pt x="22" y="106"/>
                    </a:lnTo>
                    <a:lnTo>
                      <a:pt x="4" y="116"/>
                    </a:lnTo>
                    <a:lnTo>
                      <a:pt x="0" y="120"/>
                    </a:lnTo>
                    <a:lnTo>
                      <a:pt x="0" y="126"/>
                    </a:lnTo>
                    <a:lnTo>
                      <a:pt x="2" y="138"/>
                    </a:lnTo>
                    <a:lnTo>
                      <a:pt x="6" y="148"/>
                    </a:lnTo>
                    <a:lnTo>
                      <a:pt x="10" y="158"/>
                    </a:lnTo>
                    <a:lnTo>
                      <a:pt x="16" y="168"/>
                    </a:lnTo>
                    <a:lnTo>
                      <a:pt x="22" y="176"/>
                    </a:lnTo>
                    <a:lnTo>
                      <a:pt x="30" y="184"/>
                    </a:lnTo>
                    <a:lnTo>
                      <a:pt x="40" y="190"/>
                    </a:lnTo>
                    <a:lnTo>
                      <a:pt x="50" y="194"/>
                    </a:lnTo>
                    <a:lnTo>
                      <a:pt x="62" y="200"/>
                    </a:lnTo>
                    <a:lnTo>
                      <a:pt x="76" y="202"/>
                    </a:lnTo>
                    <a:lnTo>
                      <a:pt x="90" y="202"/>
                    </a:lnTo>
                    <a:lnTo>
                      <a:pt x="104" y="202"/>
                    </a:lnTo>
                    <a:lnTo>
                      <a:pt x="118" y="198"/>
                    </a:lnTo>
                    <a:lnTo>
                      <a:pt x="132" y="194"/>
                    </a:lnTo>
                    <a:lnTo>
                      <a:pt x="144" y="188"/>
                    </a:lnTo>
                    <a:lnTo>
                      <a:pt x="156" y="180"/>
                    </a:lnTo>
                    <a:lnTo>
                      <a:pt x="164" y="170"/>
                    </a:lnTo>
                    <a:lnTo>
                      <a:pt x="174" y="156"/>
                    </a:lnTo>
                    <a:lnTo>
                      <a:pt x="182" y="138"/>
                    </a:lnTo>
                    <a:lnTo>
                      <a:pt x="188" y="118"/>
                    </a:lnTo>
                    <a:lnTo>
                      <a:pt x="192" y="96"/>
                    </a:lnTo>
                    <a:lnTo>
                      <a:pt x="196" y="76"/>
                    </a:lnTo>
                    <a:lnTo>
                      <a:pt x="194" y="56"/>
                    </a:lnTo>
                    <a:lnTo>
                      <a:pt x="192" y="36"/>
                    </a:lnTo>
                    <a:lnTo>
                      <a:pt x="186" y="22"/>
                    </a:lnTo>
                    <a:lnTo>
                      <a:pt x="178" y="12"/>
                    </a:lnTo>
                    <a:lnTo>
                      <a:pt x="166" y="4"/>
                    </a:lnTo>
                    <a:lnTo>
                      <a:pt x="152" y="2"/>
                    </a:lnTo>
                    <a:close/>
                    <a:moveTo>
                      <a:pt x="18" y="128"/>
                    </a:moveTo>
                    <a:lnTo>
                      <a:pt x="18" y="128"/>
                    </a:lnTo>
                    <a:lnTo>
                      <a:pt x="36" y="118"/>
                    </a:lnTo>
                    <a:lnTo>
                      <a:pt x="54" y="104"/>
                    </a:lnTo>
                    <a:lnTo>
                      <a:pt x="86" y="74"/>
                    </a:lnTo>
                    <a:lnTo>
                      <a:pt x="120" y="44"/>
                    </a:lnTo>
                    <a:lnTo>
                      <a:pt x="136" y="30"/>
                    </a:lnTo>
                    <a:lnTo>
                      <a:pt x="154" y="20"/>
                    </a:lnTo>
                    <a:lnTo>
                      <a:pt x="160" y="22"/>
                    </a:lnTo>
                    <a:lnTo>
                      <a:pt x="166" y="26"/>
                    </a:lnTo>
                    <a:lnTo>
                      <a:pt x="172" y="34"/>
                    </a:lnTo>
                    <a:lnTo>
                      <a:pt x="174" y="42"/>
                    </a:lnTo>
                    <a:lnTo>
                      <a:pt x="178" y="58"/>
                    </a:lnTo>
                    <a:lnTo>
                      <a:pt x="178" y="76"/>
                    </a:lnTo>
                    <a:lnTo>
                      <a:pt x="176" y="94"/>
                    </a:lnTo>
                    <a:lnTo>
                      <a:pt x="172" y="114"/>
                    </a:lnTo>
                    <a:lnTo>
                      <a:pt x="166" y="130"/>
                    </a:lnTo>
                    <a:lnTo>
                      <a:pt x="158" y="146"/>
                    </a:lnTo>
                    <a:lnTo>
                      <a:pt x="152" y="158"/>
                    </a:lnTo>
                    <a:lnTo>
                      <a:pt x="144" y="166"/>
                    </a:lnTo>
                    <a:lnTo>
                      <a:pt x="134" y="172"/>
                    </a:lnTo>
                    <a:lnTo>
                      <a:pt x="124" y="178"/>
                    </a:lnTo>
                    <a:lnTo>
                      <a:pt x="114" y="182"/>
                    </a:lnTo>
                    <a:lnTo>
                      <a:pt x="102" y="184"/>
                    </a:lnTo>
                    <a:lnTo>
                      <a:pt x="90" y="184"/>
                    </a:lnTo>
                    <a:lnTo>
                      <a:pt x="78" y="184"/>
                    </a:lnTo>
                    <a:lnTo>
                      <a:pt x="68" y="182"/>
                    </a:lnTo>
                    <a:lnTo>
                      <a:pt x="56" y="178"/>
                    </a:lnTo>
                    <a:lnTo>
                      <a:pt x="44" y="172"/>
                    </a:lnTo>
                    <a:lnTo>
                      <a:pt x="34" y="162"/>
                    </a:lnTo>
                    <a:lnTo>
                      <a:pt x="28" y="156"/>
                    </a:lnTo>
                    <a:lnTo>
                      <a:pt x="24" y="148"/>
                    </a:lnTo>
                    <a:lnTo>
                      <a:pt x="22" y="140"/>
                    </a:lnTo>
                    <a:lnTo>
                      <a:pt x="18" y="128"/>
                    </a:lnTo>
                    <a:close/>
                  </a:path>
                </a:pathLst>
              </a:custGeom>
              <a:solidFill>
                <a:srgbClr val="000000"/>
              </a:solidFill>
              <a:ln w="9525">
                <a:noFill/>
                <a:round/>
                <a:headEnd/>
                <a:tailEnd/>
              </a:ln>
            </p:spPr>
            <p:txBody>
              <a:bodyPr/>
              <a:lstStyle/>
              <a:p>
                <a:endParaRPr lang="en-US"/>
              </a:p>
            </p:txBody>
          </p:sp>
          <p:sp>
            <p:nvSpPr>
              <p:cNvPr id="44" name="AutoShape 233"/>
              <p:cNvSpPr>
                <a:spLocks/>
              </p:cNvSpPr>
              <p:nvPr/>
            </p:nvSpPr>
            <p:spPr bwMode="auto">
              <a:xfrm>
                <a:off x="6086475" y="2960688"/>
                <a:ext cx="282575" cy="292100"/>
              </a:xfrm>
              <a:custGeom>
                <a:avLst/>
                <a:gdLst>
                  <a:gd name="T0" fmla="*/ 2147483647 w 178"/>
                  <a:gd name="T1" fmla="*/ 0 h 184"/>
                  <a:gd name="T2" fmla="*/ 2147483647 w 178"/>
                  <a:gd name="T3" fmla="*/ 0 h 184"/>
                  <a:gd name="T4" fmla="*/ 2147483647 w 178"/>
                  <a:gd name="T5" fmla="*/ 2147483647 h 184"/>
                  <a:gd name="T6" fmla="*/ 2147483647 w 178"/>
                  <a:gd name="T7" fmla="*/ 2147483647 h 184"/>
                  <a:gd name="T8" fmla="*/ 2147483647 w 178"/>
                  <a:gd name="T9" fmla="*/ 2147483647 h 184"/>
                  <a:gd name="T10" fmla="*/ 2147483647 w 178"/>
                  <a:gd name="T11" fmla="*/ 2147483647 h 184"/>
                  <a:gd name="T12" fmla="*/ 2147483647 w 178"/>
                  <a:gd name="T13" fmla="*/ 2147483647 h 184"/>
                  <a:gd name="T14" fmla="*/ 2147483647 w 178"/>
                  <a:gd name="T15" fmla="*/ 2147483647 h 184"/>
                  <a:gd name="T16" fmla="*/ 2147483647 w 178"/>
                  <a:gd name="T17" fmla="*/ 2147483647 h 184"/>
                  <a:gd name="T18" fmla="*/ 2147483647 w 178"/>
                  <a:gd name="T19" fmla="*/ 2147483647 h 184"/>
                  <a:gd name="T20" fmla="*/ 2147483647 w 178"/>
                  <a:gd name="T21" fmla="*/ 2147483647 h 184"/>
                  <a:gd name="T22" fmla="*/ 2147483647 w 178"/>
                  <a:gd name="T23" fmla="*/ 2147483647 h 184"/>
                  <a:gd name="T24" fmla="*/ 2147483647 w 178"/>
                  <a:gd name="T25" fmla="*/ 2147483647 h 184"/>
                  <a:gd name="T26" fmla="*/ 2147483647 w 178"/>
                  <a:gd name="T27" fmla="*/ 2147483647 h 184"/>
                  <a:gd name="T28" fmla="*/ 2147483647 w 178"/>
                  <a:gd name="T29" fmla="*/ 2147483647 h 184"/>
                  <a:gd name="T30" fmla="*/ 2147483647 w 178"/>
                  <a:gd name="T31" fmla="*/ 2147483647 h 184"/>
                  <a:gd name="T32" fmla="*/ 2147483647 w 178"/>
                  <a:gd name="T33" fmla="*/ 2147483647 h 184"/>
                  <a:gd name="T34" fmla="*/ 2147483647 w 178"/>
                  <a:gd name="T35" fmla="*/ 2147483647 h 184"/>
                  <a:gd name="T36" fmla="*/ 2147483647 w 178"/>
                  <a:gd name="T37" fmla="*/ 2147483647 h 184"/>
                  <a:gd name="T38" fmla="*/ 2147483647 w 178"/>
                  <a:gd name="T39" fmla="*/ 2147483647 h 184"/>
                  <a:gd name="T40" fmla="*/ 2147483647 w 178"/>
                  <a:gd name="T41" fmla="*/ 2147483647 h 184"/>
                  <a:gd name="T42" fmla="*/ 2147483647 w 178"/>
                  <a:gd name="T43" fmla="*/ 2147483647 h 184"/>
                  <a:gd name="T44" fmla="*/ 2147483647 w 178"/>
                  <a:gd name="T45" fmla="*/ 2147483647 h 184"/>
                  <a:gd name="T46" fmla="*/ 2147483647 w 178"/>
                  <a:gd name="T47" fmla="*/ 2147483647 h 184"/>
                  <a:gd name="T48" fmla="*/ 2147483647 w 178"/>
                  <a:gd name="T49" fmla="*/ 2147483647 h 184"/>
                  <a:gd name="T50" fmla="*/ 2147483647 w 178"/>
                  <a:gd name="T51" fmla="*/ 2147483647 h 184"/>
                  <a:gd name="T52" fmla="*/ 2147483647 w 178"/>
                  <a:gd name="T53" fmla="*/ 2147483647 h 184"/>
                  <a:gd name="T54" fmla="*/ 2147483647 w 178"/>
                  <a:gd name="T55" fmla="*/ 2147483647 h 184"/>
                  <a:gd name="T56" fmla="*/ 2147483647 w 178"/>
                  <a:gd name="T57" fmla="*/ 2147483647 h 184"/>
                  <a:gd name="T58" fmla="*/ 2147483647 w 178"/>
                  <a:gd name="T59" fmla="*/ 2147483647 h 184"/>
                  <a:gd name="T60" fmla="*/ 2147483647 w 178"/>
                  <a:gd name="T61" fmla="*/ 2147483647 h 184"/>
                  <a:gd name="T62" fmla="*/ 0 w 178"/>
                  <a:gd name="T63" fmla="*/ 2147483647 h 184"/>
                  <a:gd name="T64" fmla="*/ 0 w 178"/>
                  <a:gd name="T65" fmla="*/ 2147483647 h 184"/>
                  <a:gd name="T66" fmla="*/ 2147483647 w 178"/>
                  <a:gd name="T67" fmla="*/ 2147483647 h 184"/>
                  <a:gd name="T68" fmla="*/ 2147483647 w 178"/>
                  <a:gd name="T69" fmla="*/ 2147483647 h 184"/>
                  <a:gd name="T70" fmla="*/ 2147483647 w 178"/>
                  <a:gd name="T71" fmla="*/ 2147483647 h 184"/>
                  <a:gd name="T72" fmla="*/ 2147483647 w 178"/>
                  <a:gd name="T73" fmla="*/ 2147483647 h 184"/>
                  <a:gd name="T74" fmla="*/ 2147483647 w 178"/>
                  <a:gd name="T75" fmla="*/ 2147483647 h 184"/>
                  <a:gd name="T76" fmla="*/ 2147483647 w 178"/>
                  <a:gd name="T77" fmla="*/ 0 h 184"/>
                  <a:gd name="T78" fmla="*/ 2147483647 w 178"/>
                  <a:gd name="T79" fmla="*/ 0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8"/>
                  <a:gd name="T121" fmla="*/ 0 h 184"/>
                  <a:gd name="T122" fmla="*/ 178 w 178"/>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8" h="184">
                    <a:moveTo>
                      <a:pt x="144" y="0"/>
                    </a:moveTo>
                    <a:lnTo>
                      <a:pt x="144" y="0"/>
                    </a:lnTo>
                    <a:lnTo>
                      <a:pt x="154" y="2"/>
                    </a:lnTo>
                    <a:lnTo>
                      <a:pt x="162" y="8"/>
                    </a:lnTo>
                    <a:lnTo>
                      <a:pt x="168" y="16"/>
                    </a:lnTo>
                    <a:lnTo>
                      <a:pt x="174" y="24"/>
                    </a:lnTo>
                    <a:lnTo>
                      <a:pt x="176" y="36"/>
                    </a:lnTo>
                    <a:lnTo>
                      <a:pt x="178" y="48"/>
                    </a:lnTo>
                    <a:lnTo>
                      <a:pt x="178" y="60"/>
                    </a:lnTo>
                    <a:lnTo>
                      <a:pt x="178" y="74"/>
                    </a:lnTo>
                    <a:lnTo>
                      <a:pt x="172" y="102"/>
                    </a:lnTo>
                    <a:lnTo>
                      <a:pt x="164" y="128"/>
                    </a:lnTo>
                    <a:lnTo>
                      <a:pt x="154" y="148"/>
                    </a:lnTo>
                    <a:lnTo>
                      <a:pt x="148" y="156"/>
                    </a:lnTo>
                    <a:lnTo>
                      <a:pt x="142" y="162"/>
                    </a:lnTo>
                    <a:lnTo>
                      <a:pt x="132" y="170"/>
                    </a:lnTo>
                    <a:lnTo>
                      <a:pt x="122" y="174"/>
                    </a:lnTo>
                    <a:lnTo>
                      <a:pt x="112" y="178"/>
                    </a:lnTo>
                    <a:lnTo>
                      <a:pt x="102" y="182"/>
                    </a:lnTo>
                    <a:lnTo>
                      <a:pt x="90" y="184"/>
                    </a:lnTo>
                    <a:lnTo>
                      <a:pt x="78" y="184"/>
                    </a:lnTo>
                    <a:lnTo>
                      <a:pt x="68" y="182"/>
                    </a:lnTo>
                    <a:lnTo>
                      <a:pt x="56" y="180"/>
                    </a:lnTo>
                    <a:lnTo>
                      <a:pt x="46" y="178"/>
                    </a:lnTo>
                    <a:lnTo>
                      <a:pt x="36" y="172"/>
                    </a:lnTo>
                    <a:lnTo>
                      <a:pt x="28" y="166"/>
                    </a:lnTo>
                    <a:lnTo>
                      <a:pt x="20" y="158"/>
                    </a:lnTo>
                    <a:lnTo>
                      <a:pt x="12" y="150"/>
                    </a:lnTo>
                    <a:lnTo>
                      <a:pt x="8" y="140"/>
                    </a:lnTo>
                    <a:lnTo>
                      <a:pt x="4" y="128"/>
                    </a:lnTo>
                    <a:lnTo>
                      <a:pt x="0" y="114"/>
                    </a:lnTo>
                    <a:lnTo>
                      <a:pt x="18" y="104"/>
                    </a:lnTo>
                    <a:lnTo>
                      <a:pt x="36" y="90"/>
                    </a:lnTo>
                    <a:lnTo>
                      <a:pt x="72" y="58"/>
                    </a:lnTo>
                    <a:lnTo>
                      <a:pt x="108" y="24"/>
                    </a:lnTo>
                    <a:lnTo>
                      <a:pt x="126" y="12"/>
                    </a:lnTo>
                    <a:lnTo>
                      <a:pt x="144" y="0"/>
                    </a:lnTo>
                    <a:close/>
                  </a:path>
                </a:pathLst>
              </a:custGeom>
              <a:solidFill>
                <a:srgbClr val="FFFFFF"/>
              </a:solidFill>
              <a:ln w="9525">
                <a:noFill/>
                <a:round/>
                <a:headEnd/>
                <a:tailEnd/>
              </a:ln>
            </p:spPr>
            <p:txBody>
              <a:bodyPr/>
              <a:lstStyle/>
              <a:p>
                <a:endParaRPr lang="en-US"/>
              </a:p>
            </p:txBody>
          </p:sp>
          <p:sp>
            <p:nvSpPr>
              <p:cNvPr id="45" name="AutoShape 234"/>
              <p:cNvSpPr>
                <a:spLocks/>
              </p:cNvSpPr>
              <p:nvPr/>
            </p:nvSpPr>
            <p:spPr bwMode="auto">
              <a:xfrm>
                <a:off x="5842000" y="2630488"/>
                <a:ext cx="488950" cy="568325"/>
              </a:xfrm>
              <a:custGeom>
                <a:avLst/>
                <a:gdLst>
                  <a:gd name="T0" fmla="*/ 2147483647 w 308"/>
                  <a:gd name="T1" fmla="*/ 2147483647 h 358"/>
                  <a:gd name="T2" fmla="*/ 2147483647 w 308"/>
                  <a:gd name="T3" fmla="*/ 2147483647 h 358"/>
                  <a:gd name="T4" fmla="*/ 2147483647 w 308"/>
                  <a:gd name="T5" fmla="*/ 0 h 358"/>
                  <a:gd name="T6" fmla="*/ 2147483647 w 308"/>
                  <a:gd name="T7" fmla="*/ 2147483647 h 358"/>
                  <a:gd name="T8" fmla="*/ 2147483647 w 308"/>
                  <a:gd name="T9" fmla="*/ 2147483647 h 358"/>
                  <a:gd name="T10" fmla="*/ 2147483647 w 308"/>
                  <a:gd name="T11" fmla="*/ 2147483647 h 358"/>
                  <a:gd name="T12" fmla="*/ 2147483647 w 308"/>
                  <a:gd name="T13" fmla="*/ 2147483647 h 358"/>
                  <a:gd name="T14" fmla="*/ 2147483647 w 308"/>
                  <a:gd name="T15" fmla="*/ 2147483647 h 358"/>
                  <a:gd name="T16" fmla="*/ 2147483647 w 308"/>
                  <a:gd name="T17" fmla="*/ 2147483647 h 358"/>
                  <a:gd name="T18" fmla="*/ 2147483647 w 308"/>
                  <a:gd name="T19" fmla="*/ 2147483647 h 358"/>
                  <a:gd name="T20" fmla="*/ 2147483647 w 308"/>
                  <a:gd name="T21" fmla="*/ 2147483647 h 358"/>
                  <a:gd name="T22" fmla="*/ 2147483647 w 308"/>
                  <a:gd name="T23" fmla="*/ 2147483647 h 358"/>
                  <a:gd name="T24" fmla="*/ 2147483647 w 308"/>
                  <a:gd name="T25" fmla="*/ 2147483647 h 358"/>
                  <a:gd name="T26" fmla="*/ 2147483647 w 308"/>
                  <a:gd name="T27" fmla="*/ 2147483647 h 358"/>
                  <a:gd name="T28" fmla="*/ 2147483647 w 308"/>
                  <a:gd name="T29" fmla="*/ 2147483647 h 358"/>
                  <a:gd name="T30" fmla="*/ 2147483647 w 308"/>
                  <a:gd name="T31" fmla="*/ 2147483647 h 358"/>
                  <a:gd name="T32" fmla="*/ 2147483647 w 308"/>
                  <a:gd name="T33" fmla="*/ 2147483647 h 358"/>
                  <a:gd name="T34" fmla="*/ 2147483647 w 308"/>
                  <a:gd name="T35" fmla="*/ 2147483647 h 358"/>
                  <a:gd name="T36" fmla="*/ 2147483647 w 308"/>
                  <a:gd name="T37" fmla="*/ 2147483647 h 358"/>
                  <a:gd name="T38" fmla="*/ 2147483647 w 308"/>
                  <a:gd name="T39" fmla="*/ 2147483647 h 358"/>
                  <a:gd name="T40" fmla="*/ 2147483647 w 308"/>
                  <a:gd name="T41" fmla="*/ 2147483647 h 358"/>
                  <a:gd name="T42" fmla="*/ 2147483647 w 308"/>
                  <a:gd name="T43" fmla="*/ 2147483647 h 358"/>
                  <a:gd name="T44" fmla="*/ 0 w 308"/>
                  <a:gd name="T45" fmla="*/ 2147483647 h 358"/>
                  <a:gd name="T46" fmla="*/ 2147483647 w 308"/>
                  <a:gd name="T47" fmla="*/ 2147483647 h 358"/>
                  <a:gd name="T48" fmla="*/ 2147483647 w 308"/>
                  <a:gd name="T49" fmla="*/ 2147483647 h 358"/>
                  <a:gd name="T50" fmla="*/ 2147483647 w 308"/>
                  <a:gd name="T51" fmla="*/ 2147483647 h 358"/>
                  <a:gd name="T52" fmla="*/ 2147483647 w 308"/>
                  <a:gd name="T53" fmla="*/ 2147483647 h 358"/>
                  <a:gd name="T54" fmla="*/ 2147483647 w 308"/>
                  <a:gd name="T55" fmla="*/ 2147483647 h 358"/>
                  <a:gd name="T56" fmla="*/ 2147483647 w 308"/>
                  <a:gd name="T57" fmla="*/ 2147483647 h 358"/>
                  <a:gd name="T58" fmla="*/ 2147483647 w 308"/>
                  <a:gd name="T59" fmla="*/ 2147483647 h 358"/>
                  <a:gd name="T60" fmla="*/ 2147483647 w 308"/>
                  <a:gd name="T61" fmla="*/ 2147483647 h 358"/>
                  <a:gd name="T62" fmla="*/ 2147483647 w 308"/>
                  <a:gd name="T63" fmla="*/ 2147483647 h 358"/>
                  <a:gd name="T64" fmla="*/ 2147483647 w 308"/>
                  <a:gd name="T65" fmla="*/ 2147483647 h 358"/>
                  <a:gd name="T66" fmla="*/ 2147483647 w 308"/>
                  <a:gd name="T67" fmla="*/ 2147483647 h 358"/>
                  <a:gd name="T68" fmla="*/ 2147483647 w 308"/>
                  <a:gd name="T69" fmla="*/ 2147483647 h 358"/>
                  <a:gd name="T70" fmla="*/ 2147483647 w 308"/>
                  <a:gd name="T71" fmla="*/ 2147483647 h 358"/>
                  <a:gd name="T72" fmla="*/ 2147483647 w 308"/>
                  <a:gd name="T73" fmla="*/ 2147483647 h 358"/>
                  <a:gd name="T74" fmla="*/ 2147483647 w 308"/>
                  <a:gd name="T75" fmla="*/ 2147483647 h 358"/>
                  <a:gd name="T76" fmla="*/ 2147483647 w 308"/>
                  <a:gd name="T77" fmla="*/ 2147483647 h 358"/>
                  <a:gd name="T78" fmla="*/ 2147483647 w 308"/>
                  <a:gd name="T79" fmla="*/ 2147483647 h 358"/>
                  <a:gd name="T80" fmla="*/ 2147483647 w 308"/>
                  <a:gd name="T81" fmla="*/ 2147483647 h 358"/>
                  <a:gd name="T82" fmla="*/ 2147483647 w 308"/>
                  <a:gd name="T83" fmla="*/ 2147483647 h 358"/>
                  <a:gd name="T84" fmla="*/ 2147483647 w 308"/>
                  <a:gd name="T85" fmla="*/ 2147483647 h 358"/>
                  <a:gd name="T86" fmla="*/ 2147483647 w 308"/>
                  <a:gd name="T87" fmla="*/ 2147483647 h 358"/>
                  <a:gd name="T88" fmla="*/ 2147483647 w 308"/>
                  <a:gd name="T89" fmla="*/ 2147483647 h 358"/>
                  <a:gd name="T90" fmla="*/ 2147483647 w 308"/>
                  <a:gd name="T91" fmla="*/ 2147483647 h 358"/>
                  <a:gd name="T92" fmla="*/ 2147483647 w 308"/>
                  <a:gd name="T93" fmla="*/ 2147483647 h 3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08"/>
                  <a:gd name="T142" fmla="*/ 0 h 358"/>
                  <a:gd name="T143" fmla="*/ 308 w 308"/>
                  <a:gd name="T144" fmla="*/ 358 h 3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08" h="358">
                    <a:moveTo>
                      <a:pt x="224" y="44"/>
                    </a:moveTo>
                    <a:lnTo>
                      <a:pt x="224" y="44"/>
                    </a:lnTo>
                    <a:lnTo>
                      <a:pt x="200" y="32"/>
                    </a:lnTo>
                    <a:lnTo>
                      <a:pt x="178" y="22"/>
                    </a:lnTo>
                    <a:lnTo>
                      <a:pt x="158" y="16"/>
                    </a:lnTo>
                    <a:lnTo>
                      <a:pt x="138" y="10"/>
                    </a:lnTo>
                    <a:lnTo>
                      <a:pt x="102" y="4"/>
                    </a:lnTo>
                    <a:lnTo>
                      <a:pt x="68" y="0"/>
                    </a:lnTo>
                    <a:lnTo>
                      <a:pt x="56" y="0"/>
                    </a:lnTo>
                    <a:lnTo>
                      <a:pt x="46" y="2"/>
                    </a:lnTo>
                    <a:lnTo>
                      <a:pt x="38" y="4"/>
                    </a:lnTo>
                    <a:lnTo>
                      <a:pt x="32" y="8"/>
                    </a:lnTo>
                    <a:lnTo>
                      <a:pt x="26" y="12"/>
                    </a:lnTo>
                    <a:lnTo>
                      <a:pt x="24" y="16"/>
                    </a:lnTo>
                    <a:lnTo>
                      <a:pt x="22" y="22"/>
                    </a:lnTo>
                    <a:lnTo>
                      <a:pt x="22" y="28"/>
                    </a:lnTo>
                    <a:lnTo>
                      <a:pt x="22" y="34"/>
                    </a:lnTo>
                    <a:lnTo>
                      <a:pt x="26" y="40"/>
                    </a:lnTo>
                    <a:lnTo>
                      <a:pt x="34" y="50"/>
                    </a:lnTo>
                    <a:lnTo>
                      <a:pt x="44" y="60"/>
                    </a:lnTo>
                    <a:lnTo>
                      <a:pt x="52" y="62"/>
                    </a:lnTo>
                    <a:lnTo>
                      <a:pt x="60" y="64"/>
                    </a:lnTo>
                    <a:lnTo>
                      <a:pt x="82" y="68"/>
                    </a:lnTo>
                    <a:lnTo>
                      <a:pt x="106" y="72"/>
                    </a:lnTo>
                    <a:lnTo>
                      <a:pt x="130" y="80"/>
                    </a:lnTo>
                    <a:lnTo>
                      <a:pt x="156" y="92"/>
                    </a:lnTo>
                    <a:lnTo>
                      <a:pt x="144" y="86"/>
                    </a:lnTo>
                    <a:lnTo>
                      <a:pt x="130" y="82"/>
                    </a:lnTo>
                    <a:lnTo>
                      <a:pt x="104" y="76"/>
                    </a:lnTo>
                    <a:lnTo>
                      <a:pt x="78" y="74"/>
                    </a:lnTo>
                    <a:lnTo>
                      <a:pt x="56" y="72"/>
                    </a:lnTo>
                    <a:lnTo>
                      <a:pt x="44" y="72"/>
                    </a:lnTo>
                    <a:lnTo>
                      <a:pt x="32" y="74"/>
                    </a:lnTo>
                    <a:lnTo>
                      <a:pt x="24" y="76"/>
                    </a:lnTo>
                    <a:lnTo>
                      <a:pt x="16" y="80"/>
                    </a:lnTo>
                    <a:lnTo>
                      <a:pt x="10" y="84"/>
                    </a:lnTo>
                    <a:lnTo>
                      <a:pt x="8" y="90"/>
                    </a:lnTo>
                    <a:lnTo>
                      <a:pt x="6" y="96"/>
                    </a:lnTo>
                    <a:lnTo>
                      <a:pt x="4" y="102"/>
                    </a:lnTo>
                    <a:lnTo>
                      <a:pt x="6" y="108"/>
                    </a:lnTo>
                    <a:lnTo>
                      <a:pt x="10" y="114"/>
                    </a:lnTo>
                    <a:lnTo>
                      <a:pt x="16" y="118"/>
                    </a:lnTo>
                    <a:lnTo>
                      <a:pt x="22" y="122"/>
                    </a:lnTo>
                    <a:lnTo>
                      <a:pt x="30" y="126"/>
                    </a:lnTo>
                    <a:lnTo>
                      <a:pt x="42" y="128"/>
                    </a:lnTo>
                    <a:lnTo>
                      <a:pt x="54" y="130"/>
                    </a:lnTo>
                    <a:lnTo>
                      <a:pt x="68" y="128"/>
                    </a:lnTo>
                    <a:lnTo>
                      <a:pt x="76" y="130"/>
                    </a:lnTo>
                    <a:lnTo>
                      <a:pt x="86" y="130"/>
                    </a:lnTo>
                    <a:lnTo>
                      <a:pt x="106" y="138"/>
                    </a:lnTo>
                    <a:lnTo>
                      <a:pt x="132" y="146"/>
                    </a:lnTo>
                    <a:lnTo>
                      <a:pt x="106" y="142"/>
                    </a:lnTo>
                    <a:lnTo>
                      <a:pt x="84" y="138"/>
                    </a:lnTo>
                    <a:lnTo>
                      <a:pt x="62" y="136"/>
                    </a:lnTo>
                    <a:lnTo>
                      <a:pt x="36" y="138"/>
                    </a:lnTo>
                    <a:lnTo>
                      <a:pt x="28" y="140"/>
                    </a:lnTo>
                    <a:lnTo>
                      <a:pt x="20" y="142"/>
                    </a:lnTo>
                    <a:lnTo>
                      <a:pt x="12" y="146"/>
                    </a:lnTo>
                    <a:lnTo>
                      <a:pt x="8" y="152"/>
                    </a:lnTo>
                    <a:lnTo>
                      <a:pt x="4" y="156"/>
                    </a:lnTo>
                    <a:lnTo>
                      <a:pt x="2" y="162"/>
                    </a:lnTo>
                    <a:lnTo>
                      <a:pt x="0" y="168"/>
                    </a:lnTo>
                    <a:lnTo>
                      <a:pt x="0" y="172"/>
                    </a:lnTo>
                    <a:lnTo>
                      <a:pt x="2" y="184"/>
                    </a:lnTo>
                    <a:lnTo>
                      <a:pt x="10" y="192"/>
                    </a:lnTo>
                    <a:lnTo>
                      <a:pt x="14" y="196"/>
                    </a:lnTo>
                    <a:lnTo>
                      <a:pt x="20" y="198"/>
                    </a:lnTo>
                    <a:lnTo>
                      <a:pt x="28" y="200"/>
                    </a:lnTo>
                    <a:lnTo>
                      <a:pt x="36" y="200"/>
                    </a:lnTo>
                    <a:lnTo>
                      <a:pt x="72" y="198"/>
                    </a:lnTo>
                    <a:lnTo>
                      <a:pt x="96" y="200"/>
                    </a:lnTo>
                    <a:lnTo>
                      <a:pt x="114" y="204"/>
                    </a:lnTo>
                    <a:lnTo>
                      <a:pt x="132" y="212"/>
                    </a:lnTo>
                    <a:lnTo>
                      <a:pt x="98" y="208"/>
                    </a:lnTo>
                    <a:lnTo>
                      <a:pt x="70" y="204"/>
                    </a:lnTo>
                    <a:lnTo>
                      <a:pt x="56" y="204"/>
                    </a:lnTo>
                    <a:lnTo>
                      <a:pt x="44" y="206"/>
                    </a:lnTo>
                    <a:lnTo>
                      <a:pt x="34" y="210"/>
                    </a:lnTo>
                    <a:lnTo>
                      <a:pt x="26" y="216"/>
                    </a:lnTo>
                    <a:lnTo>
                      <a:pt x="22" y="224"/>
                    </a:lnTo>
                    <a:lnTo>
                      <a:pt x="22" y="232"/>
                    </a:lnTo>
                    <a:lnTo>
                      <a:pt x="24" y="240"/>
                    </a:lnTo>
                    <a:lnTo>
                      <a:pt x="30" y="248"/>
                    </a:lnTo>
                    <a:lnTo>
                      <a:pt x="38" y="254"/>
                    </a:lnTo>
                    <a:lnTo>
                      <a:pt x="46" y="258"/>
                    </a:lnTo>
                    <a:lnTo>
                      <a:pt x="58" y="262"/>
                    </a:lnTo>
                    <a:lnTo>
                      <a:pt x="70" y="262"/>
                    </a:lnTo>
                    <a:lnTo>
                      <a:pt x="92" y="262"/>
                    </a:lnTo>
                    <a:lnTo>
                      <a:pt x="112" y="262"/>
                    </a:lnTo>
                    <a:lnTo>
                      <a:pt x="120" y="264"/>
                    </a:lnTo>
                    <a:lnTo>
                      <a:pt x="128" y="266"/>
                    </a:lnTo>
                    <a:lnTo>
                      <a:pt x="136" y="270"/>
                    </a:lnTo>
                    <a:lnTo>
                      <a:pt x="142" y="276"/>
                    </a:lnTo>
                    <a:lnTo>
                      <a:pt x="148" y="298"/>
                    </a:lnTo>
                    <a:lnTo>
                      <a:pt x="152" y="316"/>
                    </a:lnTo>
                    <a:lnTo>
                      <a:pt x="158" y="330"/>
                    </a:lnTo>
                    <a:lnTo>
                      <a:pt x="166" y="342"/>
                    </a:lnTo>
                    <a:lnTo>
                      <a:pt x="174" y="350"/>
                    </a:lnTo>
                    <a:lnTo>
                      <a:pt x="182" y="354"/>
                    </a:lnTo>
                    <a:lnTo>
                      <a:pt x="192" y="358"/>
                    </a:lnTo>
                    <a:lnTo>
                      <a:pt x="204" y="358"/>
                    </a:lnTo>
                    <a:lnTo>
                      <a:pt x="216" y="358"/>
                    </a:lnTo>
                    <a:lnTo>
                      <a:pt x="228" y="356"/>
                    </a:lnTo>
                    <a:lnTo>
                      <a:pt x="240" y="352"/>
                    </a:lnTo>
                    <a:lnTo>
                      <a:pt x="250" y="348"/>
                    </a:lnTo>
                    <a:lnTo>
                      <a:pt x="260" y="342"/>
                    </a:lnTo>
                    <a:lnTo>
                      <a:pt x="270" y="334"/>
                    </a:lnTo>
                    <a:lnTo>
                      <a:pt x="278" y="326"/>
                    </a:lnTo>
                    <a:lnTo>
                      <a:pt x="286" y="316"/>
                    </a:lnTo>
                    <a:lnTo>
                      <a:pt x="292" y="306"/>
                    </a:lnTo>
                    <a:lnTo>
                      <a:pt x="298" y="294"/>
                    </a:lnTo>
                    <a:lnTo>
                      <a:pt x="302" y="282"/>
                    </a:lnTo>
                    <a:lnTo>
                      <a:pt x="306" y="270"/>
                    </a:lnTo>
                    <a:lnTo>
                      <a:pt x="308" y="258"/>
                    </a:lnTo>
                    <a:lnTo>
                      <a:pt x="308" y="246"/>
                    </a:lnTo>
                    <a:lnTo>
                      <a:pt x="308" y="232"/>
                    </a:lnTo>
                    <a:lnTo>
                      <a:pt x="306" y="220"/>
                    </a:lnTo>
                    <a:lnTo>
                      <a:pt x="298" y="206"/>
                    </a:lnTo>
                    <a:lnTo>
                      <a:pt x="290" y="192"/>
                    </a:lnTo>
                    <a:lnTo>
                      <a:pt x="280" y="164"/>
                    </a:lnTo>
                    <a:lnTo>
                      <a:pt x="274" y="138"/>
                    </a:lnTo>
                    <a:lnTo>
                      <a:pt x="268" y="112"/>
                    </a:lnTo>
                    <a:lnTo>
                      <a:pt x="262" y="90"/>
                    </a:lnTo>
                    <a:lnTo>
                      <a:pt x="254" y="70"/>
                    </a:lnTo>
                    <a:lnTo>
                      <a:pt x="250" y="62"/>
                    </a:lnTo>
                    <a:lnTo>
                      <a:pt x="242" y="56"/>
                    </a:lnTo>
                    <a:lnTo>
                      <a:pt x="234" y="50"/>
                    </a:lnTo>
                    <a:lnTo>
                      <a:pt x="224" y="44"/>
                    </a:lnTo>
                    <a:close/>
                  </a:path>
                </a:pathLst>
              </a:custGeom>
              <a:solidFill>
                <a:srgbClr val="FFFFFF"/>
              </a:solidFill>
              <a:ln w="9525">
                <a:noFill/>
                <a:round/>
                <a:headEnd/>
                <a:tailEnd/>
              </a:ln>
            </p:spPr>
            <p:txBody>
              <a:bodyPr/>
              <a:lstStyle/>
              <a:p>
                <a:endParaRPr lang="en-US"/>
              </a:p>
            </p:txBody>
          </p:sp>
          <p:sp>
            <p:nvSpPr>
              <p:cNvPr id="46" name="AutoShape 235"/>
              <p:cNvSpPr>
                <a:spLocks noEditPoints="1"/>
              </p:cNvSpPr>
              <p:nvPr/>
            </p:nvSpPr>
            <p:spPr bwMode="auto">
              <a:xfrm>
                <a:off x="5826125" y="2617788"/>
                <a:ext cx="520700" cy="593725"/>
              </a:xfrm>
              <a:custGeom>
                <a:avLst/>
                <a:gdLst>
                  <a:gd name="T0" fmla="*/ 2147483647 w 328"/>
                  <a:gd name="T1" fmla="*/ 2147483647 h 374"/>
                  <a:gd name="T2" fmla="*/ 2147483647 w 328"/>
                  <a:gd name="T3" fmla="*/ 2147483647 h 374"/>
                  <a:gd name="T4" fmla="*/ 2147483647 w 328"/>
                  <a:gd name="T5" fmla="*/ 2147483647 h 374"/>
                  <a:gd name="T6" fmla="*/ 2147483647 w 328"/>
                  <a:gd name="T7" fmla="*/ 2147483647 h 374"/>
                  <a:gd name="T8" fmla="*/ 2147483647 w 328"/>
                  <a:gd name="T9" fmla="*/ 2147483647 h 374"/>
                  <a:gd name="T10" fmla="*/ 2147483647 w 328"/>
                  <a:gd name="T11" fmla="*/ 2147483647 h 374"/>
                  <a:gd name="T12" fmla="*/ 2147483647 w 328"/>
                  <a:gd name="T13" fmla="*/ 2147483647 h 374"/>
                  <a:gd name="T14" fmla="*/ 2147483647 w 328"/>
                  <a:gd name="T15" fmla="*/ 2147483647 h 374"/>
                  <a:gd name="T16" fmla="*/ 0 w 328"/>
                  <a:gd name="T17" fmla="*/ 2147483647 h 374"/>
                  <a:gd name="T18" fmla="*/ 2147483647 w 328"/>
                  <a:gd name="T19" fmla="*/ 2147483647 h 374"/>
                  <a:gd name="T20" fmla="*/ 2147483647 w 328"/>
                  <a:gd name="T21" fmla="*/ 2147483647 h 374"/>
                  <a:gd name="T22" fmla="*/ 2147483647 w 328"/>
                  <a:gd name="T23" fmla="*/ 2147483647 h 374"/>
                  <a:gd name="T24" fmla="*/ 2147483647 w 328"/>
                  <a:gd name="T25" fmla="*/ 2147483647 h 374"/>
                  <a:gd name="T26" fmla="*/ 2147483647 w 328"/>
                  <a:gd name="T27" fmla="*/ 2147483647 h 374"/>
                  <a:gd name="T28" fmla="*/ 2147483647 w 328"/>
                  <a:gd name="T29" fmla="*/ 2147483647 h 374"/>
                  <a:gd name="T30" fmla="*/ 2147483647 w 328"/>
                  <a:gd name="T31" fmla="*/ 2147483647 h 374"/>
                  <a:gd name="T32" fmla="*/ 2147483647 w 328"/>
                  <a:gd name="T33" fmla="*/ 2147483647 h 374"/>
                  <a:gd name="T34" fmla="*/ 2147483647 w 328"/>
                  <a:gd name="T35" fmla="*/ 2147483647 h 374"/>
                  <a:gd name="T36" fmla="*/ 2147483647 w 328"/>
                  <a:gd name="T37" fmla="*/ 2147483647 h 374"/>
                  <a:gd name="T38" fmla="*/ 2147483647 w 328"/>
                  <a:gd name="T39" fmla="*/ 2147483647 h 374"/>
                  <a:gd name="T40" fmla="*/ 2147483647 w 328"/>
                  <a:gd name="T41" fmla="*/ 2147483647 h 374"/>
                  <a:gd name="T42" fmla="*/ 2147483647 w 328"/>
                  <a:gd name="T43" fmla="*/ 2147483647 h 374"/>
                  <a:gd name="T44" fmla="*/ 2147483647 w 328"/>
                  <a:gd name="T45" fmla="*/ 2147483647 h 374"/>
                  <a:gd name="T46" fmla="*/ 2147483647 w 328"/>
                  <a:gd name="T47" fmla="*/ 2147483647 h 374"/>
                  <a:gd name="T48" fmla="*/ 2147483647 w 328"/>
                  <a:gd name="T49" fmla="*/ 2147483647 h 374"/>
                  <a:gd name="T50" fmla="*/ 2147483647 w 328"/>
                  <a:gd name="T51" fmla="*/ 2147483647 h 374"/>
                  <a:gd name="T52" fmla="*/ 2147483647 w 328"/>
                  <a:gd name="T53" fmla="*/ 2147483647 h 374"/>
                  <a:gd name="T54" fmla="*/ 2147483647 w 328"/>
                  <a:gd name="T55" fmla="*/ 2147483647 h 374"/>
                  <a:gd name="T56" fmla="*/ 2147483647 w 328"/>
                  <a:gd name="T57" fmla="*/ 2147483647 h 374"/>
                  <a:gd name="T58" fmla="*/ 2147483647 w 328"/>
                  <a:gd name="T59" fmla="*/ 2147483647 h 374"/>
                  <a:gd name="T60" fmla="*/ 2147483647 w 328"/>
                  <a:gd name="T61" fmla="*/ 2147483647 h 374"/>
                  <a:gd name="T62" fmla="*/ 2147483647 w 328"/>
                  <a:gd name="T63" fmla="*/ 2147483647 h 374"/>
                  <a:gd name="T64" fmla="*/ 2147483647 w 328"/>
                  <a:gd name="T65" fmla="*/ 2147483647 h 374"/>
                  <a:gd name="T66" fmla="*/ 2147483647 w 328"/>
                  <a:gd name="T67" fmla="*/ 2147483647 h 374"/>
                  <a:gd name="T68" fmla="*/ 2147483647 w 328"/>
                  <a:gd name="T69" fmla="*/ 2147483647 h 374"/>
                  <a:gd name="T70" fmla="*/ 2147483647 w 328"/>
                  <a:gd name="T71" fmla="*/ 2147483647 h 374"/>
                  <a:gd name="T72" fmla="*/ 2147483647 w 328"/>
                  <a:gd name="T73" fmla="*/ 2147483647 h 374"/>
                  <a:gd name="T74" fmla="*/ 2147483647 w 328"/>
                  <a:gd name="T75" fmla="*/ 2147483647 h 374"/>
                  <a:gd name="T76" fmla="*/ 2147483647 w 328"/>
                  <a:gd name="T77" fmla="*/ 2147483647 h 374"/>
                  <a:gd name="T78" fmla="*/ 2147483647 w 328"/>
                  <a:gd name="T79" fmla="*/ 2147483647 h 374"/>
                  <a:gd name="T80" fmla="*/ 2147483647 w 328"/>
                  <a:gd name="T81" fmla="*/ 2147483647 h 374"/>
                  <a:gd name="T82" fmla="*/ 2147483647 w 328"/>
                  <a:gd name="T83" fmla="*/ 2147483647 h 374"/>
                  <a:gd name="T84" fmla="*/ 2147483647 w 328"/>
                  <a:gd name="T85" fmla="*/ 2147483647 h 374"/>
                  <a:gd name="T86" fmla="*/ 2147483647 w 328"/>
                  <a:gd name="T87" fmla="*/ 2147483647 h 374"/>
                  <a:gd name="T88" fmla="*/ 2147483647 w 328"/>
                  <a:gd name="T89" fmla="*/ 2147483647 h 374"/>
                  <a:gd name="T90" fmla="*/ 2147483647 w 328"/>
                  <a:gd name="T91" fmla="*/ 2147483647 h 374"/>
                  <a:gd name="T92" fmla="*/ 2147483647 w 328"/>
                  <a:gd name="T93" fmla="*/ 2147483647 h 374"/>
                  <a:gd name="T94" fmla="*/ 2147483647 w 328"/>
                  <a:gd name="T95" fmla="*/ 2147483647 h 374"/>
                  <a:gd name="T96" fmla="*/ 2147483647 w 328"/>
                  <a:gd name="T97" fmla="*/ 2147483647 h 374"/>
                  <a:gd name="T98" fmla="*/ 2147483647 w 328"/>
                  <a:gd name="T99" fmla="*/ 2147483647 h 374"/>
                  <a:gd name="T100" fmla="*/ 2147483647 w 328"/>
                  <a:gd name="T101" fmla="*/ 2147483647 h 374"/>
                  <a:gd name="T102" fmla="*/ 2147483647 w 328"/>
                  <a:gd name="T103" fmla="*/ 2147483647 h 3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328"/>
                  <a:gd name="T157" fmla="*/ 0 h 374"/>
                  <a:gd name="T158" fmla="*/ 328 w 328"/>
                  <a:gd name="T159" fmla="*/ 374 h 37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328" h="374">
                    <a:moveTo>
                      <a:pt x="238" y="38"/>
                    </a:moveTo>
                    <a:lnTo>
                      <a:pt x="238" y="38"/>
                    </a:lnTo>
                    <a:lnTo>
                      <a:pt x="226" y="32"/>
                    </a:lnTo>
                    <a:lnTo>
                      <a:pt x="192" y="20"/>
                    </a:lnTo>
                    <a:lnTo>
                      <a:pt x="168" y="12"/>
                    </a:lnTo>
                    <a:lnTo>
                      <a:pt x="142" y="6"/>
                    </a:lnTo>
                    <a:lnTo>
                      <a:pt x="112" y="2"/>
                    </a:lnTo>
                    <a:lnTo>
                      <a:pt x="78" y="0"/>
                    </a:lnTo>
                    <a:lnTo>
                      <a:pt x="58" y="2"/>
                    </a:lnTo>
                    <a:lnTo>
                      <a:pt x="42" y="6"/>
                    </a:lnTo>
                    <a:lnTo>
                      <a:pt x="32" y="12"/>
                    </a:lnTo>
                    <a:lnTo>
                      <a:pt x="26" y="18"/>
                    </a:lnTo>
                    <a:lnTo>
                      <a:pt x="24" y="26"/>
                    </a:lnTo>
                    <a:lnTo>
                      <a:pt x="22" y="30"/>
                    </a:lnTo>
                    <a:lnTo>
                      <a:pt x="24" y="42"/>
                    </a:lnTo>
                    <a:lnTo>
                      <a:pt x="28" y="54"/>
                    </a:lnTo>
                    <a:lnTo>
                      <a:pt x="36" y="64"/>
                    </a:lnTo>
                    <a:lnTo>
                      <a:pt x="46" y="72"/>
                    </a:lnTo>
                    <a:lnTo>
                      <a:pt x="34" y="74"/>
                    </a:lnTo>
                    <a:lnTo>
                      <a:pt x="24" y="78"/>
                    </a:lnTo>
                    <a:lnTo>
                      <a:pt x="16" y="84"/>
                    </a:lnTo>
                    <a:lnTo>
                      <a:pt x="10" y="92"/>
                    </a:lnTo>
                    <a:lnTo>
                      <a:pt x="10" y="94"/>
                    </a:lnTo>
                    <a:lnTo>
                      <a:pt x="6" y="100"/>
                    </a:lnTo>
                    <a:lnTo>
                      <a:pt x="6" y="108"/>
                    </a:lnTo>
                    <a:lnTo>
                      <a:pt x="8" y="116"/>
                    </a:lnTo>
                    <a:lnTo>
                      <a:pt x="10" y="124"/>
                    </a:lnTo>
                    <a:lnTo>
                      <a:pt x="14" y="128"/>
                    </a:lnTo>
                    <a:lnTo>
                      <a:pt x="20" y="134"/>
                    </a:lnTo>
                    <a:lnTo>
                      <a:pt x="32" y="140"/>
                    </a:lnTo>
                    <a:lnTo>
                      <a:pt x="24" y="144"/>
                    </a:lnTo>
                    <a:lnTo>
                      <a:pt x="16" y="150"/>
                    </a:lnTo>
                    <a:lnTo>
                      <a:pt x="10" y="154"/>
                    </a:lnTo>
                    <a:lnTo>
                      <a:pt x="6" y="162"/>
                    </a:lnTo>
                    <a:lnTo>
                      <a:pt x="2" y="172"/>
                    </a:lnTo>
                    <a:lnTo>
                      <a:pt x="0" y="182"/>
                    </a:lnTo>
                    <a:lnTo>
                      <a:pt x="4" y="194"/>
                    </a:lnTo>
                    <a:lnTo>
                      <a:pt x="10" y="204"/>
                    </a:lnTo>
                    <a:lnTo>
                      <a:pt x="20" y="212"/>
                    </a:lnTo>
                    <a:lnTo>
                      <a:pt x="34" y="216"/>
                    </a:lnTo>
                    <a:lnTo>
                      <a:pt x="30" y="218"/>
                    </a:lnTo>
                    <a:lnTo>
                      <a:pt x="26" y="224"/>
                    </a:lnTo>
                    <a:lnTo>
                      <a:pt x="24" y="232"/>
                    </a:lnTo>
                    <a:lnTo>
                      <a:pt x="22" y="238"/>
                    </a:lnTo>
                    <a:lnTo>
                      <a:pt x="22" y="244"/>
                    </a:lnTo>
                    <a:lnTo>
                      <a:pt x="26" y="252"/>
                    </a:lnTo>
                    <a:lnTo>
                      <a:pt x="28" y="258"/>
                    </a:lnTo>
                    <a:lnTo>
                      <a:pt x="34" y="264"/>
                    </a:lnTo>
                    <a:lnTo>
                      <a:pt x="46" y="272"/>
                    </a:lnTo>
                    <a:lnTo>
                      <a:pt x="62" y="278"/>
                    </a:lnTo>
                    <a:lnTo>
                      <a:pt x="80" y="278"/>
                    </a:lnTo>
                    <a:lnTo>
                      <a:pt x="88" y="278"/>
                    </a:lnTo>
                    <a:lnTo>
                      <a:pt x="106" y="278"/>
                    </a:lnTo>
                    <a:lnTo>
                      <a:pt x="120" y="280"/>
                    </a:lnTo>
                    <a:lnTo>
                      <a:pt x="134" y="282"/>
                    </a:lnTo>
                    <a:lnTo>
                      <a:pt x="144" y="290"/>
                    </a:lnTo>
                    <a:lnTo>
                      <a:pt x="150" y="310"/>
                    </a:lnTo>
                    <a:lnTo>
                      <a:pt x="154" y="330"/>
                    </a:lnTo>
                    <a:lnTo>
                      <a:pt x="162" y="344"/>
                    </a:lnTo>
                    <a:lnTo>
                      <a:pt x="168" y="356"/>
                    </a:lnTo>
                    <a:lnTo>
                      <a:pt x="178" y="364"/>
                    </a:lnTo>
                    <a:lnTo>
                      <a:pt x="188" y="370"/>
                    </a:lnTo>
                    <a:lnTo>
                      <a:pt x="200" y="374"/>
                    </a:lnTo>
                    <a:lnTo>
                      <a:pt x="214" y="374"/>
                    </a:lnTo>
                    <a:lnTo>
                      <a:pt x="224" y="374"/>
                    </a:lnTo>
                    <a:lnTo>
                      <a:pt x="236" y="374"/>
                    </a:lnTo>
                    <a:lnTo>
                      <a:pt x="248" y="370"/>
                    </a:lnTo>
                    <a:lnTo>
                      <a:pt x="258" y="366"/>
                    </a:lnTo>
                    <a:lnTo>
                      <a:pt x="268" y="362"/>
                    </a:lnTo>
                    <a:lnTo>
                      <a:pt x="278" y="354"/>
                    </a:lnTo>
                    <a:lnTo>
                      <a:pt x="288" y="346"/>
                    </a:lnTo>
                    <a:lnTo>
                      <a:pt x="298" y="336"/>
                    </a:lnTo>
                    <a:lnTo>
                      <a:pt x="306" y="324"/>
                    </a:lnTo>
                    <a:lnTo>
                      <a:pt x="314" y="312"/>
                    </a:lnTo>
                    <a:lnTo>
                      <a:pt x="320" y="298"/>
                    </a:lnTo>
                    <a:lnTo>
                      <a:pt x="324" y="284"/>
                    </a:lnTo>
                    <a:lnTo>
                      <a:pt x="326" y="270"/>
                    </a:lnTo>
                    <a:lnTo>
                      <a:pt x="328" y="254"/>
                    </a:lnTo>
                    <a:lnTo>
                      <a:pt x="326" y="240"/>
                    </a:lnTo>
                    <a:lnTo>
                      <a:pt x="324" y="226"/>
                    </a:lnTo>
                    <a:lnTo>
                      <a:pt x="324" y="224"/>
                    </a:lnTo>
                    <a:lnTo>
                      <a:pt x="322" y="224"/>
                    </a:lnTo>
                    <a:lnTo>
                      <a:pt x="310" y="200"/>
                    </a:lnTo>
                    <a:lnTo>
                      <a:pt x="300" y="174"/>
                    </a:lnTo>
                    <a:lnTo>
                      <a:pt x="294" y="152"/>
                    </a:lnTo>
                    <a:lnTo>
                      <a:pt x="288" y="128"/>
                    </a:lnTo>
                    <a:lnTo>
                      <a:pt x="282" y="100"/>
                    </a:lnTo>
                    <a:lnTo>
                      <a:pt x="278" y="88"/>
                    </a:lnTo>
                    <a:lnTo>
                      <a:pt x="274" y="74"/>
                    </a:lnTo>
                    <a:lnTo>
                      <a:pt x="268" y="64"/>
                    </a:lnTo>
                    <a:lnTo>
                      <a:pt x="260" y="54"/>
                    </a:lnTo>
                    <a:lnTo>
                      <a:pt x="250" y="44"/>
                    </a:lnTo>
                    <a:lnTo>
                      <a:pt x="238" y="38"/>
                    </a:lnTo>
                    <a:close/>
                    <a:moveTo>
                      <a:pt x="308" y="232"/>
                    </a:moveTo>
                    <a:lnTo>
                      <a:pt x="308" y="232"/>
                    </a:lnTo>
                    <a:lnTo>
                      <a:pt x="310" y="250"/>
                    </a:lnTo>
                    <a:lnTo>
                      <a:pt x="308" y="270"/>
                    </a:lnTo>
                    <a:lnTo>
                      <a:pt x="304" y="288"/>
                    </a:lnTo>
                    <a:lnTo>
                      <a:pt x="296" y="308"/>
                    </a:lnTo>
                    <a:lnTo>
                      <a:pt x="284" y="326"/>
                    </a:lnTo>
                    <a:lnTo>
                      <a:pt x="268" y="340"/>
                    </a:lnTo>
                    <a:lnTo>
                      <a:pt x="252" y="350"/>
                    </a:lnTo>
                    <a:lnTo>
                      <a:pt x="242" y="354"/>
                    </a:lnTo>
                    <a:lnTo>
                      <a:pt x="234" y="356"/>
                    </a:lnTo>
                    <a:lnTo>
                      <a:pt x="224" y="358"/>
                    </a:lnTo>
                    <a:lnTo>
                      <a:pt x="214" y="358"/>
                    </a:lnTo>
                    <a:lnTo>
                      <a:pt x="206" y="356"/>
                    </a:lnTo>
                    <a:lnTo>
                      <a:pt x="198" y="356"/>
                    </a:lnTo>
                    <a:lnTo>
                      <a:pt x="190" y="352"/>
                    </a:lnTo>
                    <a:lnTo>
                      <a:pt x="184" y="346"/>
                    </a:lnTo>
                    <a:lnTo>
                      <a:pt x="178" y="336"/>
                    </a:lnTo>
                    <a:lnTo>
                      <a:pt x="172" y="324"/>
                    </a:lnTo>
                    <a:lnTo>
                      <a:pt x="166" y="306"/>
                    </a:lnTo>
                    <a:lnTo>
                      <a:pt x="162" y="284"/>
                    </a:lnTo>
                    <a:lnTo>
                      <a:pt x="160" y="280"/>
                    </a:lnTo>
                    <a:lnTo>
                      <a:pt x="158" y="278"/>
                    </a:lnTo>
                    <a:lnTo>
                      <a:pt x="152" y="272"/>
                    </a:lnTo>
                    <a:lnTo>
                      <a:pt x="144" y="268"/>
                    </a:lnTo>
                    <a:lnTo>
                      <a:pt x="136" y="264"/>
                    </a:lnTo>
                    <a:lnTo>
                      <a:pt x="126" y="262"/>
                    </a:lnTo>
                    <a:lnTo>
                      <a:pt x="108" y="260"/>
                    </a:lnTo>
                    <a:lnTo>
                      <a:pt x="88" y="262"/>
                    </a:lnTo>
                    <a:lnTo>
                      <a:pt x="80" y="262"/>
                    </a:lnTo>
                    <a:lnTo>
                      <a:pt x="66" y="260"/>
                    </a:lnTo>
                    <a:lnTo>
                      <a:pt x="54" y="256"/>
                    </a:lnTo>
                    <a:lnTo>
                      <a:pt x="46" y="250"/>
                    </a:lnTo>
                    <a:lnTo>
                      <a:pt x="42" y="244"/>
                    </a:lnTo>
                    <a:lnTo>
                      <a:pt x="40" y="236"/>
                    </a:lnTo>
                    <a:lnTo>
                      <a:pt x="44" y="230"/>
                    </a:lnTo>
                    <a:lnTo>
                      <a:pt x="48" y="226"/>
                    </a:lnTo>
                    <a:lnTo>
                      <a:pt x="56" y="222"/>
                    </a:lnTo>
                    <a:lnTo>
                      <a:pt x="64" y="222"/>
                    </a:lnTo>
                    <a:lnTo>
                      <a:pt x="74" y="220"/>
                    </a:lnTo>
                    <a:lnTo>
                      <a:pt x="96" y="222"/>
                    </a:lnTo>
                    <a:lnTo>
                      <a:pt x="120" y="226"/>
                    </a:lnTo>
                    <a:lnTo>
                      <a:pt x="140" y="230"/>
                    </a:lnTo>
                    <a:lnTo>
                      <a:pt x="146" y="212"/>
                    </a:lnTo>
                    <a:lnTo>
                      <a:pt x="126" y="204"/>
                    </a:lnTo>
                    <a:lnTo>
                      <a:pt x="106" y="198"/>
                    </a:lnTo>
                    <a:lnTo>
                      <a:pt x="80" y="198"/>
                    </a:lnTo>
                    <a:lnTo>
                      <a:pt x="44" y="200"/>
                    </a:lnTo>
                    <a:lnTo>
                      <a:pt x="34" y="198"/>
                    </a:lnTo>
                    <a:lnTo>
                      <a:pt x="26" y="194"/>
                    </a:lnTo>
                    <a:lnTo>
                      <a:pt x="20" y="188"/>
                    </a:lnTo>
                    <a:lnTo>
                      <a:pt x="18" y="180"/>
                    </a:lnTo>
                    <a:lnTo>
                      <a:pt x="20" y="172"/>
                    </a:lnTo>
                    <a:lnTo>
                      <a:pt x="24" y="166"/>
                    </a:lnTo>
                    <a:lnTo>
                      <a:pt x="34" y="158"/>
                    </a:lnTo>
                    <a:lnTo>
                      <a:pt x="48" y="154"/>
                    </a:lnTo>
                    <a:lnTo>
                      <a:pt x="68" y="152"/>
                    </a:lnTo>
                    <a:lnTo>
                      <a:pt x="86" y="154"/>
                    </a:lnTo>
                    <a:lnTo>
                      <a:pt x="104" y="156"/>
                    </a:lnTo>
                    <a:lnTo>
                      <a:pt x="122" y="160"/>
                    </a:lnTo>
                    <a:lnTo>
                      <a:pt x="140" y="164"/>
                    </a:lnTo>
                    <a:lnTo>
                      <a:pt x="144" y="146"/>
                    </a:lnTo>
                    <a:lnTo>
                      <a:pt x="116" y="136"/>
                    </a:lnTo>
                    <a:lnTo>
                      <a:pt x="96" y="130"/>
                    </a:lnTo>
                    <a:lnTo>
                      <a:pt x="86" y="128"/>
                    </a:lnTo>
                    <a:lnTo>
                      <a:pt x="78" y="128"/>
                    </a:lnTo>
                    <a:lnTo>
                      <a:pt x="58" y="128"/>
                    </a:lnTo>
                    <a:lnTo>
                      <a:pt x="42" y="126"/>
                    </a:lnTo>
                    <a:lnTo>
                      <a:pt x="32" y="120"/>
                    </a:lnTo>
                    <a:lnTo>
                      <a:pt x="26" y="114"/>
                    </a:lnTo>
                    <a:lnTo>
                      <a:pt x="24" y="108"/>
                    </a:lnTo>
                    <a:lnTo>
                      <a:pt x="26" y="102"/>
                    </a:lnTo>
                    <a:lnTo>
                      <a:pt x="26" y="100"/>
                    </a:lnTo>
                    <a:lnTo>
                      <a:pt x="30" y="96"/>
                    </a:lnTo>
                    <a:lnTo>
                      <a:pt x="38" y="92"/>
                    </a:lnTo>
                    <a:lnTo>
                      <a:pt x="50" y="90"/>
                    </a:lnTo>
                    <a:lnTo>
                      <a:pt x="64" y="90"/>
                    </a:lnTo>
                    <a:lnTo>
                      <a:pt x="82" y="90"/>
                    </a:lnTo>
                    <a:lnTo>
                      <a:pt x="100" y="92"/>
                    </a:lnTo>
                    <a:lnTo>
                      <a:pt x="120" y="94"/>
                    </a:lnTo>
                    <a:lnTo>
                      <a:pt x="140" y="100"/>
                    </a:lnTo>
                    <a:lnTo>
                      <a:pt x="158" y="106"/>
                    </a:lnTo>
                    <a:lnTo>
                      <a:pt x="160" y="108"/>
                    </a:lnTo>
                    <a:lnTo>
                      <a:pt x="170" y="94"/>
                    </a:lnTo>
                    <a:lnTo>
                      <a:pt x="166" y="92"/>
                    </a:lnTo>
                    <a:lnTo>
                      <a:pt x="142" y="80"/>
                    </a:lnTo>
                    <a:lnTo>
                      <a:pt x="118" y="72"/>
                    </a:lnTo>
                    <a:lnTo>
                      <a:pt x="96" y="68"/>
                    </a:lnTo>
                    <a:lnTo>
                      <a:pt x="72" y="64"/>
                    </a:lnTo>
                    <a:lnTo>
                      <a:pt x="64" y="62"/>
                    </a:lnTo>
                    <a:lnTo>
                      <a:pt x="58" y="58"/>
                    </a:lnTo>
                    <a:lnTo>
                      <a:pt x="48" y="52"/>
                    </a:lnTo>
                    <a:lnTo>
                      <a:pt x="42" y="42"/>
                    </a:lnTo>
                    <a:lnTo>
                      <a:pt x="40" y="36"/>
                    </a:lnTo>
                    <a:lnTo>
                      <a:pt x="40" y="32"/>
                    </a:lnTo>
                    <a:lnTo>
                      <a:pt x="42" y="28"/>
                    </a:lnTo>
                    <a:lnTo>
                      <a:pt x="44" y="24"/>
                    </a:lnTo>
                    <a:lnTo>
                      <a:pt x="52" y="20"/>
                    </a:lnTo>
                    <a:lnTo>
                      <a:pt x="62" y="18"/>
                    </a:lnTo>
                    <a:lnTo>
                      <a:pt x="78" y="18"/>
                    </a:lnTo>
                    <a:lnTo>
                      <a:pt x="112" y="20"/>
                    </a:lnTo>
                    <a:lnTo>
                      <a:pt x="148" y="28"/>
                    </a:lnTo>
                    <a:lnTo>
                      <a:pt x="166" y="32"/>
                    </a:lnTo>
                    <a:lnTo>
                      <a:pt x="186" y="40"/>
                    </a:lnTo>
                    <a:lnTo>
                      <a:pt x="208" y="48"/>
                    </a:lnTo>
                    <a:lnTo>
                      <a:pt x="230" y="60"/>
                    </a:lnTo>
                    <a:lnTo>
                      <a:pt x="232" y="60"/>
                    </a:lnTo>
                    <a:lnTo>
                      <a:pt x="240" y="66"/>
                    </a:lnTo>
                    <a:lnTo>
                      <a:pt x="248" y="72"/>
                    </a:lnTo>
                    <a:lnTo>
                      <a:pt x="254" y="78"/>
                    </a:lnTo>
                    <a:lnTo>
                      <a:pt x="258" y="88"/>
                    </a:lnTo>
                    <a:lnTo>
                      <a:pt x="266" y="108"/>
                    </a:lnTo>
                    <a:lnTo>
                      <a:pt x="272" y="132"/>
                    </a:lnTo>
                    <a:lnTo>
                      <a:pt x="276" y="156"/>
                    </a:lnTo>
                    <a:lnTo>
                      <a:pt x="284" y="180"/>
                    </a:lnTo>
                    <a:lnTo>
                      <a:pt x="294" y="206"/>
                    </a:lnTo>
                    <a:lnTo>
                      <a:pt x="308" y="232"/>
                    </a:lnTo>
                    <a:close/>
                  </a:path>
                </a:pathLst>
              </a:custGeom>
              <a:solidFill>
                <a:srgbClr val="000000"/>
              </a:solidFill>
              <a:ln w="9525">
                <a:noFill/>
                <a:round/>
                <a:headEnd/>
                <a:tailEnd/>
              </a:ln>
            </p:spPr>
            <p:txBody>
              <a:bodyPr/>
              <a:lstStyle/>
              <a:p>
                <a:endParaRPr lang="en-US"/>
              </a:p>
            </p:txBody>
          </p:sp>
          <p:sp>
            <p:nvSpPr>
              <p:cNvPr id="47" name="AutoShape 236"/>
              <p:cNvSpPr>
                <a:spLocks/>
              </p:cNvSpPr>
              <p:nvPr/>
            </p:nvSpPr>
            <p:spPr bwMode="auto">
              <a:xfrm>
                <a:off x="5842000" y="2630488"/>
                <a:ext cx="488950" cy="568325"/>
              </a:xfrm>
              <a:custGeom>
                <a:avLst/>
                <a:gdLst>
                  <a:gd name="T0" fmla="*/ 2147483647 w 308"/>
                  <a:gd name="T1" fmla="*/ 2147483647 h 358"/>
                  <a:gd name="T2" fmla="*/ 2147483647 w 308"/>
                  <a:gd name="T3" fmla="*/ 2147483647 h 358"/>
                  <a:gd name="T4" fmla="*/ 2147483647 w 308"/>
                  <a:gd name="T5" fmla="*/ 0 h 358"/>
                  <a:gd name="T6" fmla="*/ 2147483647 w 308"/>
                  <a:gd name="T7" fmla="*/ 2147483647 h 358"/>
                  <a:gd name="T8" fmla="*/ 2147483647 w 308"/>
                  <a:gd name="T9" fmla="*/ 2147483647 h 358"/>
                  <a:gd name="T10" fmla="*/ 2147483647 w 308"/>
                  <a:gd name="T11" fmla="*/ 2147483647 h 358"/>
                  <a:gd name="T12" fmla="*/ 2147483647 w 308"/>
                  <a:gd name="T13" fmla="*/ 2147483647 h 358"/>
                  <a:gd name="T14" fmla="*/ 2147483647 w 308"/>
                  <a:gd name="T15" fmla="*/ 2147483647 h 358"/>
                  <a:gd name="T16" fmla="*/ 2147483647 w 308"/>
                  <a:gd name="T17" fmla="*/ 2147483647 h 358"/>
                  <a:gd name="T18" fmla="*/ 2147483647 w 308"/>
                  <a:gd name="T19" fmla="*/ 2147483647 h 358"/>
                  <a:gd name="T20" fmla="*/ 2147483647 w 308"/>
                  <a:gd name="T21" fmla="*/ 2147483647 h 358"/>
                  <a:gd name="T22" fmla="*/ 2147483647 w 308"/>
                  <a:gd name="T23" fmla="*/ 2147483647 h 358"/>
                  <a:gd name="T24" fmla="*/ 2147483647 w 308"/>
                  <a:gd name="T25" fmla="*/ 2147483647 h 358"/>
                  <a:gd name="T26" fmla="*/ 2147483647 w 308"/>
                  <a:gd name="T27" fmla="*/ 2147483647 h 358"/>
                  <a:gd name="T28" fmla="*/ 2147483647 w 308"/>
                  <a:gd name="T29" fmla="*/ 2147483647 h 358"/>
                  <a:gd name="T30" fmla="*/ 2147483647 w 308"/>
                  <a:gd name="T31" fmla="*/ 2147483647 h 358"/>
                  <a:gd name="T32" fmla="*/ 2147483647 w 308"/>
                  <a:gd name="T33" fmla="*/ 2147483647 h 358"/>
                  <a:gd name="T34" fmla="*/ 2147483647 w 308"/>
                  <a:gd name="T35" fmla="*/ 2147483647 h 358"/>
                  <a:gd name="T36" fmla="*/ 2147483647 w 308"/>
                  <a:gd name="T37" fmla="*/ 2147483647 h 358"/>
                  <a:gd name="T38" fmla="*/ 2147483647 w 308"/>
                  <a:gd name="T39" fmla="*/ 2147483647 h 358"/>
                  <a:gd name="T40" fmla="*/ 2147483647 w 308"/>
                  <a:gd name="T41" fmla="*/ 2147483647 h 358"/>
                  <a:gd name="T42" fmla="*/ 2147483647 w 308"/>
                  <a:gd name="T43" fmla="*/ 2147483647 h 358"/>
                  <a:gd name="T44" fmla="*/ 0 w 308"/>
                  <a:gd name="T45" fmla="*/ 2147483647 h 358"/>
                  <a:gd name="T46" fmla="*/ 2147483647 w 308"/>
                  <a:gd name="T47" fmla="*/ 2147483647 h 358"/>
                  <a:gd name="T48" fmla="*/ 2147483647 w 308"/>
                  <a:gd name="T49" fmla="*/ 2147483647 h 358"/>
                  <a:gd name="T50" fmla="*/ 2147483647 w 308"/>
                  <a:gd name="T51" fmla="*/ 2147483647 h 358"/>
                  <a:gd name="T52" fmla="*/ 2147483647 w 308"/>
                  <a:gd name="T53" fmla="*/ 2147483647 h 358"/>
                  <a:gd name="T54" fmla="*/ 2147483647 w 308"/>
                  <a:gd name="T55" fmla="*/ 2147483647 h 358"/>
                  <a:gd name="T56" fmla="*/ 2147483647 w 308"/>
                  <a:gd name="T57" fmla="*/ 2147483647 h 358"/>
                  <a:gd name="T58" fmla="*/ 2147483647 w 308"/>
                  <a:gd name="T59" fmla="*/ 2147483647 h 358"/>
                  <a:gd name="T60" fmla="*/ 2147483647 w 308"/>
                  <a:gd name="T61" fmla="*/ 2147483647 h 358"/>
                  <a:gd name="T62" fmla="*/ 2147483647 w 308"/>
                  <a:gd name="T63" fmla="*/ 2147483647 h 358"/>
                  <a:gd name="T64" fmla="*/ 2147483647 w 308"/>
                  <a:gd name="T65" fmla="*/ 2147483647 h 358"/>
                  <a:gd name="T66" fmla="*/ 2147483647 w 308"/>
                  <a:gd name="T67" fmla="*/ 2147483647 h 358"/>
                  <a:gd name="T68" fmla="*/ 2147483647 w 308"/>
                  <a:gd name="T69" fmla="*/ 2147483647 h 358"/>
                  <a:gd name="T70" fmla="*/ 2147483647 w 308"/>
                  <a:gd name="T71" fmla="*/ 2147483647 h 358"/>
                  <a:gd name="T72" fmla="*/ 2147483647 w 308"/>
                  <a:gd name="T73" fmla="*/ 2147483647 h 358"/>
                  <a:gd name="T74" fmla="*/ 2147483647 w 308"/>
                  <a:gd name="T75" fmla="*/ 2147483647 h 358"/>
                  <a:gd name="T76" fmla="*/ 2147483647 w 308"/>
                  <a:gd name="T77" fmla="*/ 2147483647 h 358"/>
                  <a:gd name="T78" fmla="*/ 2147483647 w 308"/>
                  <a:gd name="T79" fmla="*/ 2147483647 h 358"/>
                  <a:gd name="T80" fmla="*/ 2147483647 w 308"/>
                  <a:gd name="T81" fmla="*/ 2147483647 h 358"/>
                  <a:gd name="T82" fmla="*/ 2147483647 w 308"/>
                  <a:gd name="T83" fmla="*/ 2147483647 h 358"/>
                  <a:gd name="T84" fmla="*/ 2147483647 w 308"/>
                  <a:gd name="T85" fmla="*/ 2147483647 h 358"/>
                  <a:gd name="T86" fmla="*/ 2147483647 w 308"/>
                  <a:gd name="T87" fmla="*/ 2147483647 h 358"/>
                  <a:gd name="T88" fmla="*/ 2147483647 w 308"/>
                  <a:gd name="T89" fmla="*/ 2147483647 h 358"/>
                  <a:gd name="T90" fmla="*/ 2147483647 w 308"/>
                  <a:gd name="T91" fmla="*/ 2147483647 h 358"/>
                  <a:gd name="T92" fmla="*/ 2147483647 w 308"/>
                  <a:gd name="T93" fmla="*/ 2147483647 h 3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08"/>
                  <a:gd name="T142" fmla="*/ 0 h 358"/>
                  <a:gd name="T143" fmla="*/ 308 w 308"/>
                  <a:gd name="T144" fmla="*/ 358 h 3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08" h="358">
                    <a:moveTo>
                      <a:pt x="224" y="44"/>
                    </a:moveTo>
                    <a:lnTo>
                      <a:pt x="224" y="44"/>
                    </a:lnTo>
                    <a:lnTo>
                      <a:pt x="200" y="32"/>
                    </a:lnTo>
                    <a:lnTo>
                      <a:pt x="178" y="22"/>
                    </a:lnTo>
                    <a:lnTo>
                      <a:pt x="158" y="16"/>
                    </a:lnTo>
                    <a:lnTo>
                      <a:pt x="138" y="10"/>
                    </a:lnTo>
                    <a:lnTo>
                      <a:pt x="102" y="4"/>
                    </a:lnTo>
                    <a:lnTo>
                      <a:pt x="68" y="0"/>
                    </a:lnTo>
                    <a:lnTo>
                      <a:pt x="56" y="0"/>
                    </a:lnTo>
                    <a:lnTo>
                      <a:pt x="46" y="2"/>
                    </a:lnTo>
                    <a:lnTo>
                      <a:pt x="38" y="4"/>
                    </a:lnTo>
                    <a:lnTo>
                      <a:pt x="32" y="8"/>
                    </a:lnTo>
                    <a:lnTo>
                      <a:pt x="26" y="12"/>
                    </a:lnTo>
                    <a:lnTo>
                      <a:pt x="24" y="16"/>
                    </a:lnTo>
                    <a:lnTo>
                      <a:pt x="22" y="22"/>
                    </a:lnTo>
                    <a:lnTo>
                      <a:pt x="22" y="28"/>
                    </a:lnTo>
                    <a:lnTo>
                      <a:pt x="22" y="34"/>
                    </a:lnTo>
                    <a:lnTo>
                      <a:pt x="26" y="40"/>
                    </a:lnTo>
                    <a:lnTo>
                      <a:pt x="34" y="50"/>
                    </a:lnTo>
                    <a:lnTo>
                      <a:pt x="44" y="60"/>
                    </a:lnTo>
                    <a:lnTo>
                      <a:pt x="52" y="62"/>
                    </a:lnTo>
                    <a:lnTo>
                      <a:pt x="60" y="64"/>
                    </a:lnTo>
                    <a:lnTo>
                      <a:pt x="82" y="68"/>
                    </a:lnTo>
                    <a:lnTo>
                      <a:pt x="106" y="72"/>
                    </a:lnTo>
                    <a:lnTo>
                      <a:pt x="130" y="80"/>
                    </a:lnTo>
                    <a:lnTo>
                      <a:pt x="156" y="92"/>
                    </a:lnTo>
                    <a:lnTo>
                      <a:pt x="144" y="86"/>
                    </a:lnTo>
                    <a:lnTo>
                      <a:pt x="130" y="82"/>
                    </a:lnTo>
                    <a:lnTo>
                      <a:pt x="104" y="76"/>
                    </a:lnTo>
                    <a:lnTo>
                      <a:pt x="78" y="74"/>
                    </a:lnTo>
                    <a:lnTo>
                      <a:pt x="56" y="72"/>
                    </a:lnTo>
                    <a:lnTo>
                      <a:pt x="44" y="72"/>
                    </a:lnTo>
                    <a:lnTo>
                      <a:pt x="32" y="74"/>
                    </a:lnTo>
                    <a:lnTo>
                      <a:pt x="24" y="76"/>
                    </a:lnTo>
                    <a:lnTo>
                      <a:pt x="16" y="80"/>
                    </a:lnTo>
                    <a:lnTo>
                      <a:pt x="10" y="84"/>
                    </a:lnTo>
                    <a:lnTo>
                      <a:pt x="8" y="90"/>
                    </a:lnTo>
                    <a:lnTo>
                      <a:pt x="6" y="96"/>
                    </a:lnTo>
                    <a:lnTo>
                      <a:pt x="4" y="102"/>
                    </a:lnTo>
                    <a:lnTo>
                      <a:pt x="6" y="108"/>
                    </a:lnTo>
                    <a:lnTo>
                      <a:pt x="10" y="114"/>
                    </a:lnTo>
                    <a:lnTo>
                      <a:pt x="16" y="118"/>
                    </a:lnTo>
                    <a:lnTo>
                      <a:pt x="22" y="122"/>
                    </a:lnTo>
                    <a:lnTo>
                      <a:pt x="30" y="126"/>
                    </a:lnTo>
                    <a:lnTo>
                      <a:pt x="42" y="128"/>
                    </a:lnTo>
                    <a:lnTo>
                      <a:pt x="54" y="130"/>
                    </a:lnTo>
                    <a:lnTo>
                      <a:pt x="68" y="128"/>
                    </a:lnTo>
                    <a:lnTo>
                      <a:pt x="76" y="130"/>
                    </a:lnTo>
                    <a:lnTo>
                      <a:pt x="86" y="130"/>
                    </a:lnTo>
                    <a:lnTo>
                      <a:pt x="106" y="138"/>
                    </a:lnTo>
                    <a:lnTo>
                      <a:pt x="132" y="146"/>
                    </a:lnTo>
                    <a:lnTo>
                      <a:pt x="106" y="142"/>
                    </a:lnTo>
                    <a:lnTo>
                      <a:pt x="84" y="138"/>
                    </a:lnTo>
                    <a:lnTo>
                      <a:pt x="62" y="136"/>
                    </a:lnTo>
                    <a:lnTo>
                      <a:pt x="36" y="138"/>
                    </a:lnTo>
                    <a:lnTo>
                      <a:pt x="28" y="140"/>
                    </a:lnTo>
                    <a:lnTo>
                      <a:pt x="20" y="142"/>
                    </a:lnTo>
                    <a:lnTo>
                      <a:pt x="12" y="146"/>
                    </a:lnTo>
                    <a:lnTo>
                      <a:pt x="8" y="152"/>
                    </a:lnTo>
                    <a:lnTo>
                      <a:pt x="4" y="156"/>
                    </a:lnTo>
                    <a:lnTo>
                      <a:pt x="2" y="162"/>
                    </a:lnTo>
                    <a:lnTo>
                      <a:pt x="0" y="168"/>
                    </a:lnTo>
                    <a:lnTo>
                      <a:pt x="0" y="172"/>
                    </a:lnTo>
                    <a:lnTo>
                      <a:pt x="2" y="184"/>
                    </a:lnTo>
                    <a:lnTo>
                      <a:pt x="10" y="192"/>
                    </a:lnTo>
                    <a:lnTo>
                      <a:pt x="14" y="196"/>
                    </a:lnTo>
                    <a:lnTo>
                      <a:pt x="20" y="198"/>
                    </a:lnTo>
                    <a:lnTo>
                      <a:pt x="28" y="200"/>
                    </a:lnTo>
                    <a:lnTo>
                      <a:pt x="36" y="200"/>
                    </a:lnTo>
                    <a:lnTo>
                      <a:pt x="72" y="198"/>
                    </a:lnTo>
                    <a:lnTo>
                      <a:pt x="96" y="200"/>
                    </a:lnTo>
                    <a:lnTo>
                      <a:pt x="114" y="204"/>
                    </a:lnTo>
                    <a:lnTo>
                      <a:pt x="132" y="212"/>
                    </a:lnTo>
                    <a:lnTo>
                      <a:pt x="98" y="208"/>
                    </a:lnTo>
                    <a:lnTo>
                      <a:pt x="70" y="204"/>
                    </a:lnTo>
                    <a:lnTo>
                      <a:pt x="56" y="204"/>
                    </a:lnTo>
                    <a:lnTo>
                      <a:pt x="44" y="206"/>
                    </a:lnTo>
                    <a:lnTo>
                      <a:pt x="34" y="210"/>
                    </a:lnTo>
                    <a:lnTo>
                      <a:pt x="26" y="216"/>
                    </a:lnTo>
                    <a:lnTo>
                      <a:pt x="22" y="224"/>
                    </a:lnTo>
                    <a:lnTo>
                      <a:pt x="22" y="232"/>
                    </a:lnTo>
                    <a:lnTo>
                      <a:pt x="24" y="240"/>
                    </a:lnTo>
                    <a:lnTo>
                      <a:pt x="30" y="248"/>
                    </a:lnTo>
                    <a:lnTo>
                      <a:pt x="38" y="254"/>
                    </a:lnTo>
                    <a:lnTo>
                      <a:pt x="46" y="258"/>
                    </a:lnTo>
                    <a:lnTo>
                      <a:pt x="58" y="262"/>
                    </a:lnTo>
                    <a:lnTo>
                      <a:pt x="70" y="262"/>
                    </a:lnTo>
                    <a:lnTo>
                      <a:pt x="92" y="262"/>
                    </a:lnTo>
                    <a:lnTo>
                      <a:pt x="112" y="262"/>
                    </a:lnTo>
                    <a:lnTo>
                      <a:pt x="120" y="264"/>
                    </a:lnTo>
                    <a:lnTo>
                      <a:pt x="128" y="266"/>
                    </a:lnTo>
                    <a:lnTo>
                      <a:pt x="136" y="270"/>
                    </a:lnTo>
                    <a:lnTo>
                      <a:pt x="142" y="276"/>
                    </a:lnTo>
                    <a:lnTo>
                      <a:pt x="148" y="298"/>
                    </a:lnTo>
                    <a:lnTo>
                      <a:pt x="152" y="316"/>
                    </a:lnTo>
                    <a:lnTo>
                      <a:pt x="158" y="330"/>
                    </a:lnTo>
                    <a:lnTo>
                      <a:pt x="166" y="342"/>
                    </a:lnTo>
                    <a:lnTo>
                      <a:pt x="174" y="350"/>
                    </a:lnTo>
                    <a:lnTo>
                      <a:pt x="182" y="354"/>
                    </a:lnTo>
                    <a:lnTo>
                      <a:pt x="192" y="358"/>
                    </a:lnTo>
                    <a:lnTo>
                      <a:pt x="204" y="358"/>
                    </a:lnTo>
                    <a:lnTo>
                      <a:pt x="216" y="358"/>
                    </a:lnTo>
                    <a:lnTo>
                      <a:pt x="228" y="356"/>
                    </a:lnTo>
                    <a:lnTo>
                      <a:pt x="240" y="352"/>
                    </a:lnTo>
                    <a:lnTo>
                      <a:pt x="250" y="348"/>
                    </a:lnTo>
                    <a:lnTo>
                      <a:pt x="260" y="342"/>
                    </a:lnTo>
                    <a:lnTo>
                      <a:pt x="270" y="334"/>
                    </a:lnTo>
                    <a:lnTo>
                      <a:pt x="278" y="326"/>
                    </a:lnTo>
                    <a:lnTo>
                      <a:pt x="286" y="316"/>
                    </a:lnTo>
                    <a:lnTo>
                      <a:pt x="292" y="306"/>
                    </a:lnTo>
                    <a:lnTo>
                      <a:pt x="298" y="294"/>
                    </a:lnTo>
                    <a:lnTo>
                      <a:pt x="302" y="282"/>
                    </a:lnTo>
                    <a:lnTo>
                      <a:pt x="306" y="270"/>
                    </a:lnTo>
                    <a:lnTo>
                      <a:pt x="308" y="258"/>
                    </a:lnTo>
                    <a:lnTo>
                      <a:pt x="308" y="246"/>
                    </a:lnTo>
                    <a:lnTo>
                      <a:pt x="308" y="232"/>
                    </a:lnTo>
                    <a:lnTo>
                      <a:pt x="306" y="220"/>
                    </a:lnTo>
                    <a:lnTo>
                      <a:pt x="298" y="206"/>
                    </a:lnTo>
                    <a:lnTo>
                      <a:pt x="290" y="192"/>
                    </a:lnTo>
                    <a:lnTo>
                      <a:pt x="280" y="164"/>
                    </a:lnTo>
                    <a:lnTo>
                      <a:pt x="274" y="138"/>
                    </a:lnTo>
                    <a:lnTo>
                      <a:pt x="268" y="112"/>
                    </a:lnTo>
                    <a:lnTo>
                      <a:pt x="262" y="90"/>
                    </a:lnTo>
                    <a:lnTo>
                      <a:pt x="254" y="70"/>
                    </a:lnTo>
                    <a:lnTo>
                      <a:pt x="250" y="62"/>
                    </a:lnTo>
                    <a:lnTo>
                      <a:pt x="242" y="56"/>
                    </a:lnTo>
                    <a:lnTo>
                      <a:pt x="234" y="50"/>
                    </a:lnTo>
                    <a:lnTo>
                      <a:pt x="224" y="44"/>
                    </a:lnTo>
                    <a:close/>
                  </a:path>
                </a:pathLst>
              </a:custGeom>
              <a:solidFill>
                <a:srgbClr val="FFFFFF"/>
              </a:solidFill>
              <a:ln w="9525">
                <a:noFill/>
                <a:round/>
                <a:headEnd/>
                <a:tailEnd/>
              </a:ln>
            </p:spPr>
            <p:txBody>
              <a:bodyPr/>
              <a:lstStyle/>
              <a:p>
                <a:endParaRPr lang="en-US"/>
              </a:p>
            </p:txBody>
          </p:sp>
          <p:sp>
            <p:nvSpPr>
              <p:cNvPr id="48" name="AutoShape 237"/>
              <p:cNvSpPr>
                <a:spLocks/>
              </p:cNvSpPr>
              <p:nvPr/>
            </p:nvSpPr>
            <p:spPr bwMode="auto">
              <a:xfrm>
                <a:off x="6184900" y="2811463"/>
                <a:ext cx="28575" cy="63500"/>
              </a:xfrm>
              <a:custGeom>
                <a:avLst/>
                <a:gdLst>
                  <a:gd name="T0" fmla="*/ 2147483647 w 18"/>
                  <a:gd name="T1" fmla="*/ 0 h 40"/>
                  <a:gd name="T2" fmla="*/ 2147483647 w 18"/>
                  <a:gd name="T3" fmla="*/ 0 h 40"/>
                  <a:gd name="T4" fmla="*/ 2147483647 w 18"/>
                  <a:gd name="T5" fmla="*/ 2147483647 h 40"/>
                  <a:gd name="T6" fmla="*/ 2147483647 w 18"/>
                  <a:gd name="T7" fmla="*/ 2147483647 h 40"/>
                  <a:gd name="T8" fmla="*/ 2147483647 w 18"/>
                  <a:gd name="T9" fmla="*/ 2147483647 h 40"/>
                  <a:gd name="T10" fmla="*/ 2147483647 w 18"/>
                  <a:gd name="T11" fmla="*/ 2147483647 h 40"/>
                  <a:gd name="T12" fmla="*/ 2147483647 w 18"/>
                  <a:gd name="T13" fmla="*/ 2147483647 h 40"/>
                  <a:gd name="T14" fmla="*/ 2147483647 w 18"/>
                  <a:gd name="T15" fmla="*/ 2147483647 h 40"/>
                  <a:gd name="T16" fmla="*/ 0 w 18"/>
                  <a:gd name="T17" fmla="*/ 2147483647 h 40"/>
                  <a:gd name="T18" fmla="*/ 0 w 18"/>
                  <a:gd name="T19" fmla="*/ 2147483647 h 40"/>
                  <a:gd name="T20" fmla="*/ 2147483647 w 18"/>
                  <a:gd name="T21" fmla="*/ 2147483647 h 40"/>
                  <a:gd name="T22" fmla="*/ 2147483647 w 18"/>
                  <a:gd name="T23" fmla="*/ 2147483647 h 40"/>
                  <a:gd name="T24" fmla="*/ 2147483647 w 18"/>
                  <a:gd name="T25" fmla="*/ 2147483647 h 40"/>
                  <a:gd name="T26" fmla="*/ 2147483647 w 18"/>
                  <a:gd name="T27" fmla="*/ 0 h 40"/>
                  <a:gd name="T28" fmla="*/ 2147483647 w 18"/>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40"/>
                  <a:gd name="T47" fmla="*/ 18 w 18"/>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40">
                    <a:moveTo>
                      <a:pt x="12" y="0"/>
                    </a:moveTo>
                    <a:lnTo>
                      <a:pt x="12" y="0"/>
                    </a:lnTo>
                    <a:lnTo>
                      <a:pt x="16" y="8"/>
                    </a:lnTo>
                    <a:lnTo>
                      <a:pt x="18" y="16"/>
                    </a:lnTo>
                    <a:lnTo>
                      <a:pt x="16" y="22"/>
                    </a:lnTo>
                    <a:lnTo>
                      <a:pt x="16" y="26"/>
                    </a:lnTo>
                    <a:lnTo>
                      <a:pt x="12" y="32"/>
                    </a:lnTo>
                    <a:lnTo>
                      <a:pt x="8" y="36"/>
                    </a:lnTo>
                    <a:lnTo>
                      <a:pt x="0" y="40"/>
                    </a:lnTo>
                    <a:lnTo>
                      <a:pt x="6" y="32"/>
                    </a:lnTo>
                    <a:lnTo>
                      <a:pt x="10" y="22"/>
                    </a:lnTo>
                    <a:lnTo>
                      <a:pt x="12" y="12"/>
                    </a:lnTo>
                    <a:lnTo>
                      <a:pt x="12" y="0"/>
                    </a:lnTo>
                    <a:close/>
                  </a:path>
                </a:pathLst>
              </a:custGeom>
              <a:solidFill>
                <a:srgbClr val="000000"/>
              </a:solidFill>
              <a:ln w="9525">
                <a:noFill/>
                <a:round/>
                <a:headEnd/>
                <a:tailEnd/>
              </a:ln>
            </p:spPr>
            <p:txBody>
              <a:bodyPr/>
              <a:lstStyle/>
              <a:p>
                <a:endParaRPr lang="en-US"/>
              </a:p>
            </p:txBody>
          </p:sp>
          <p:sp>
            <p:nvSpPr>
              <p:cNvPr id="49" name="AutoShape 238"/>
              <p:cNvSpPr>
                <a:spLocks/>
              </p:cNvSpPr>
              <p:nvPr/>
            </p:nvSpPr>
            <p:spPr bwMode="auto">
              <a:xfrm>
                <a:off x="6207125" y="2719388"/>
                <a:ext cx="28575" cy="63500"/>
              </a:xfrm>
              <a:custGeom>
                <a:avLst/>
                <a:gdLst>
                  <a:gd name="T0" fmla="*/ 2147483647 w 18"/>
                  <a:gd name="T1" fmla="*/ 0 h 40"/>
                  <a:gd name="T2" fmla="*/ 2147483647 w 18"/>
                  <a:gd name="T3" fmla="*/ 0 h 40"/>
                  <a:gd name="T4" fmla="*/ 2147483647 w 18"/>
                  <a:gd name="T5" fmla="*/ 2147483647 h 40"/>
                  <a:gd name="T6" fmla="*/ 2147483647 w 18"/>
                  <a:gd name="T7" fmla="*/ 2147483647 h 40"/>
                  <a:gd name="T8" fmla="*/ 2147483647 w 18"/>
                  <a:gd name="T9" fmla="*/ 2147483647 h 40"/>
                  <a:gd name="T10" fmla="*/ 2147483647 w 18"/>
                  <a:gd name="T11" fmla="*/ 2147483647 h 40"/>
                  <a:gd name="T12" fmla="*/ 2147483647 w 18"/>
                  <a:gd name="T13" fmla="*/ 2147483647 h 40"/>
                  <a:gd name="T14" fmla="*/ 2147483647 w 18"/>
                  <a:gd name="T15" fmla="*/ 2147483647 h 40"/>
                  <a:gd name="T16" fmla="*/ 0 w 18"/>
                  <a:gd name="T17" fmla="*/ 2147483647 h 40"/>
                  <a:gd name="T18" fmla="*/ 0 w 18"/>
                  <a:gd name="T19" fmla="*/ 2147483647 h 40"/>
                  <a:gd name="T20" fmla="*/ 2147483647 w 18"/>
                  <a:gd name="T21" fmla="*/ 2147483647 h 40"/>
                  <a:gd name="T22" fmla="*/ 2147483647 w 18"/>
                  <a:gd name="T23" fmla="*/ 2147483647 h 40"/>
                  <a:gd name="T24" fmla="*/ 2147483647 w 18"/>
                  <a:gd name="T25" fmla="*/ 2147483647 h 40"/>
                  <a:gd name="T26" fmla="*/ 2147483647 w 18"/>
                  <a:gd name="T27" fmla="*/ 0 h 40"/>
                  <a:gd name="T28" fmla="*/ 2147483647 w 18"/>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40"/>
                  <a:gd name="T47" fmla="*/ 18 w 18"/>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40">
                    <a:moveTo>
                      <a:pt x="14" y="0"/>
                    </a:moveTo>
                    <a:lnTo>
                      <a:pt x="14" y="0"/>
                    </a:lnTo>
                    <a:lnTo>
                      <a:pt x="18" y="8"/>
                    </a:lnTo>
                    <a:lnTo>
                      <a:pt x="18" y="16"/>
                    </a:lnTo>
                    <a:lnTo>
                      <a:pt x="18" y="22"/>
                    </a:lnTo>
                    <a:lnTo>
                      <a:pt x="16" y="28"/>
                    </a:lnTo>
                    <a:lnTo>
                      <a:pt x="14" y="32"/>
                    </a:lnTo>
                    <a:lnTo>
                      <a:pt x="10" y="36"/>
                    </a:lnTo>
                    <a:lnTo>
                      <a:pt x="0" y="40"/>
                    </a:lnTo>
                    <a:lnTo>
                      <a:pt x="8" y="32"/>
                    </a:lnTo>
                    <a:lnTo>
                      <a:pt x="12" y="22"/>
                    </a:lnTo>
                    <a:lnTo>
                      <a:pt x="14" y="12"/>
                    </a:lnTo>
                    <a:lnTo>
                      <a:pt x="14" y="0"/>
                    </a:lnTo>
                    <a:close/>
                  </a:path>
                </a:pathLst>
              </a:custGeom>
              <a:solidFill>
                <a:srgbClr val="000000"/>
              </a:solidFill>
              <a:ln w="9525">
                <a:noFill/>
                <a:round/>
                <a:headEnd/>
                <a:tailEnd/>
              </a:ln>
            </p:spPr>
            <p:txBody>
              <a:bodyPr/>
              <a:lstStyle/>
              <a:p>
                <a:endParaRPr lang="en-US"/>
              </a:p>
            </p:txBody>
          </p:sp>
          <p:sp>
            <p:nvSpPr>
              <p:cNvPr id="50" name="AutoShape 239"/>
              <p:cNvSpPr>
                <a:spLocks/>
              </p:cNvSpPr>
              <p:nvPr/>
            </p:nvSpPr>
            <p:spPr bwMode="auto">
              <a:xfrm>
                <a:off x="5819775" y="2611438"/>
                <a:ext cx="571500" cy="660400"/>
              </a:xfrm>
              <a:custGeom>
                <a:avLst/>
                <a:gdLst>
                  <a:gd name="T0" fmla="*/ 2147483647 w 360"/>
                  <a:gd name="T1" fmla="*/ 2147483647 h 416"/>
                  <a:gd name="T2" fmla="*/ 2147483647 w 360"/>
                  <a:gd name="T3" fmla="*/ 2147483647 h 416"/>
                  <a:gd name="T4" fmla="*/ 2147483647 w 360"/>
                  <a:gd name="T5" fmla="*/ 0 h 416"/>
                  <a:gd name="T6" fmla="*/ 2147483647 w 360"/>
                  <a:gd name="T7" fmla="*/ 0 h 416"/>
                  <a:gd name="T8" fmla="*/ 2147483647 w 360"/>
                  <a:gd name="T9" fmla="*/ 2147483647 h 416"/>
                  <a:gd name="T10" fmla="*/ 2147483647 w 360"/>
                  <a:gd name="T11" fmla="*/ 2147483647 h 416"/>
                  <a:gd name="T12" fmla="*/ 2147483647 w 360"/>
                  <a:gd name="T13" fmla="*/ 2147483647 h 416"/>
                  <a:gd name="T14" fmla="*/ 2147483647 w 360"/>
                  <a:gd name="T15" fmla="*/ 2147483647 h 416"/>
                  <a:gd name="T16" fmla="*/ 2147483647 w 360"/>
                  <a:gd name="T17" fmla="*/ 2147483647 h 416"/>
                  <a:gd name="T18" fmla="*/ 2147483647 w 360"/>
                  <a:gd name="T19" fmla="*/ 2147483647 h 416"/>
                  <a:gd name="T20" fmla="*/ 2147483647 w 360"/>
                  <a:gd name="T21" fmla="*/ 2147483647 h 416"/>
                  <a:gd name="T22" fmla="*/ 2147483647 w 360"/>
                  <a:gd name="T23" fmla="*/ 2147483647 h 416"/>
                  <a:gd name="T24" fmla="*/ 2147483647 w 360"/>
                  <a:gd name="T25" fmla="*/ 2147483647 h 416"/>
                  <a:gd name="T26" fmla="*/ 2147483647 w 360"/>
                  <a:gd name="T27" fmla="*/ 2147483647 h 416"/>
                  <a:gd name="T28" fmla="*/ 2147483647 w 360"/>
                  <a:gd name="T29" fmla="*/ 2147483647 h 416"/>
                  <a:gd name="T30" fmla="*/ 2147483647 w 360"/>
                  <a:gd name="T31" fmla="*/ 2147483647 h 416"/>
                  <a:gd name="T32" fmla="*/ 2147483647 w 360"/>
                  <a:gd name="T33" fmla="*/ 2147483647 h 416"/>
                  <a:gd name="T34" fmla="*/ 2147483647 w 360"/>
                  <a:gd name="T35" fmla="*/ 2147483647 h 416"/>
                  <a:gd name="T36" fmla="*/ 2147483647 w 360"/>
                  <a:gd name="T37" fmla="*/ 2147483647 h 416"/>
                  <a:gd name="T38" fmla="*/ 2147483647 w 360"/>
                  <a:gd name="T39" fmla="*/ 2147483647 h 416"/>
                  <a:gd name="T40" fmla="*/ 2147483647 w 360"/>
                  <a:gd name="T41" fmla="*/ 2147483647 h 416"/>
                  <a:gd name="T42" fmla="*/ 2147483647 w 360"/>
                  <a:gd name="T43" fmla="*/ 2147483647 h 416"/>
                  <a:gd name="T44" fmla="*/ 2147483647 w 360"/>
                  <a:gd name="T45" fmla="*/ 2147483647 h 416"/>
                  <a:gd name="T46" fmla="*/ 2147483647 w 360"/>
                  <a:gd name="T47" fmla="*/ 2147483647 h 416"/>
                  <a:gd name="T48" fmla="*/ 2147483647 w 360"/>
                  <a:gd name="T49" fmla="*/ 2147483647 h 416"/>
                  <a:gd name="T50" fmla="*/ 2147483647 w 360"/>
                  <a:gd name="T51" fmla="*/ 2147483647 h 416"/>
                  <a:gd name="T52" fmla="*/ 2147483647 w 360"/>
                  <a:gd name="T53" fmla="*/ 2147483647 h 416"/>
                  <a:gd name="T54" fmla="*/ 2147483647 w 360"/>
                  <a:gd name="T55" fmla="*/ 2147483647 h 416"/>
                  <a:gd name="T56" fmla="*/ 2147483647 w 360"/>
                  <a:gd name="T57" fmla="*/ 2147483647 h 416"/>
                  <a:gd name="T58" fmla="*/ 2147483647 w 360"/>
                  <a:gd name="T59" fmla="*/ 2147483647 h 416"/>
                  <a:gd name="T60" fmla="*/ 2147483647 w 360"/>
                  <a:gd name="T61" fmla="*/ 2147483647 h 416"/>
                  <a:gd name="T62" fmla="*/ 2147483647 w 360"/>
                  <a:gd name="T63" fmla="*/ 2147483647 h 416"/>
                  <a:gd name="T64" fmla="*/ 2147483647 w 360"/>
                  <a:gd name="T65" fmla="*/ 2147483647 h 416"/>
                  <a:gd name="T66" fmla="*/ 2147483647 w 360"/>
                  <a:gd name="T67" fmla="*/ 2147483647 h 416"/>
                  <a:gd name="T68" fmla="*/ 2147483647 w 360"/>
                  <a:gd name="T69" fmla="*/ 2147483647 h 416"/>
                  <a:gd name="T70" fmla="*/ 2147483647 w 360"/>
                  <a:gd name="T71" fmla="*/ 2147483647 h 416"/>
                  <a:gd name="T72" fmla="*/ 2147483647 w 360"/>
                  <a:gd name="T73" fmla="*/ 2147483647 h 416"/>
                  <a:gd name="T74" fmla="*/ 2147483647 w 360"/>
                  <a:gd name="T75" fmla="*/ 2147483647 h 416"/>
                  <a:gd name="T76" fmla="*/ 2147483647 w 360"/>
                  <a:gd name="T77" fmla="*/ 2147483647 h 416"/>
                  <a:gd name="T78" fmla="*/ 2147483647 w 360"/>
                  <a:gd name="T79" fmla="*/ 2147483647 h 416"/>
                  <a:gd name="T80" fmla="*/ 2147483647 w 360"/>
                  <a:gd name="T81" fmla="*/ 2147483647 h 416"/>
                  <a:gd name="T82" fmla="*/ 2147483647 w 360"/>
                  <a:gd name="T83" fmla="*/ 2147483647 h 416"/>
                  <a:gd name="T84" fmla="*/ 2147483647 w 360"/>
                  <a:gd name="T85" fmla="*/ 2147483647 h 416"/>
                  <a:gd name="T86" fmla="*/ 2147483647 w 360"/>
                  <a:gd name="T87" fmla="*/ 2147483647 h 416"/>
                  <a:gd name="T88" fmla="*/ 2147483647 w 360"/>
                  <a:gd name="T89" fmla="*/ 2147483647 h 416"/>
                  <a:gd name="T90" fmla="*/ 0 w 360"/>
                  <a:gd name="T91" fmla="*/ 2147483647 h 416"/>
                  <a:gd name="T92" fmla="*/ 2147483647 w 360"/>
                  <a:gd name="T93" fmla="*/ 2147483647 h 416"/>
                  <a:gd name="T94" fmla="*/ 2147483647 w 360"/>
                  <a:gd name="T95" fmla="*/ 2147483647 h 416"/>
                  <a:gd name="T96" fmla="*/ 2147483647 w 360"/>
                  <a:gd name="T97" fmla="*/ 2147483647 h 416"/>
                  <a:gd name="T98" fmla="*/ 2147483647 w 360"/>
                  <a:gd name="T99" fmla="*/ 2147483647 h 416"/>
                  <a:gd name="T100" fmla="*/ 2147483647 w 360"/>
                  <a:gd name="T101" fmla="*/ 2147483647 h 416"/>
                  <a:gd name="T102" fmla="*/ 2147483647 w 360"/>
                  <a:gd name="T103" fmla="*/ 2147483647 h 416"/>
                  <a:gd name="T104" fmla="*/ 2147483647 w 360"/>
                  <a:gd name="T105" fmla="*/ 2147483647 h 416"/>
                  <a:gd name="T106" fmla="*/ 2147483647 w 360"/>
                  <a:gd name="T107" fmla="*/ 2147483647 h 416"/>
                  <a:gd name="T108" fmla="*/ 2147483647 w 360"/>
                  <a:gd name="T109" fmla="*/ 2147483647 h 416"/>
                  <a:gd name="T110" fmla="*/ 2147483647 w 360"/>
                  <a:gd name="T111" fmla="*/ 2147483647 h 416"/>
                  <a:gd name="T112" fmla="*/ 2147483647 w 360"/>
                  <a:gd name="T113" fmla="*/ 2147483647 h 416"/>
                  <a:gd name="T114" fmla="*/ 2147483647 w 360"/>
                  <a:gd name="T115" fmla="*/ 2147483647 h 416"/>
                  <a:gd name="T116" fmla="*/ 2147483647 w 360"/>
                  <a:gd name="T117" fmla="*/ 2147483647 h 416"/>
                  <a:gd name="T118" fmla="*/ 2147483647 w 360"/>
                  <a:gd name="T119" fmla="*/ 2147483647 h 416"/>
                  <a:gd name="T120" fmla="*/ 2147483647 w 360"/>
                  <a:gd name="T121" fmla="*/ 2147483647 h 416"/>
                  <a:gd name="T122" fmla="*/ 2147483647 w 360"/>
                  <a:gd name="T123" fmla="*/ 2147483647 h 416"/>
                  <a:gd name="T124" fmla="*/ 2147483647 w 360"/>
                  <a:gd name="T125" fmla="*/ 2147483647 h 41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60"/>
                  <a:gd name="T190" fmla="*/ 0 h 416"/>
                  <a:gd name="T191" fmla="*/ 360 w 360"/>
                  <a:gd name="T192" fmla="*/ 416 h 41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60" h="416">
                    <a:moveTo>
                      <a:pt x="26" y="20"/>
                    </a:moveTo>
                    <a:lnTo>
                      <a:pt x="26" y="20"/>
                    </a:lnTo>
                    <a:lnTo>
                      <a:pt x="30" y="16"/>
                    </a:lnTo>
                    <a:lnTo>
                      <a:pt x="34" y="12"/>
                    </a:lnTo>
                    <a:lnTo>
                      <a:pt x="46" y="4"/>
                    </a:lnTo>
                    <a:lnTo>
                      <a:pt x="62" y="0"/>
                    </a:lnTo>
                    <a:lnTo>
                      <a:pt x="82" y="0"/>
                    </a:lnTo>
                    <a:lnTo>
                      <a:pt x="116" y="2"/>
                    </a:lnTo>
                    <a:lnTo>
                      <a:pt x="146" y="6"/>
                    </a:lnTo>
                    <a:lnTo>
                      <a:pt x="172" y="12"/>
                    </a:lnTo>
                    <a:lnTo>
                      <a:pt x="196" y="20"/>
                    </a:lnTo>
                    <a:lnTo>
                      <a:pt x="230" y="32"/>
                    </a:lnTo>
                    <a:lnTo>
                      <a:pt x="244" y="38"/>
                    </a:lnTo>
                    <a:lnTo>
                      <a:pt x="256" y="46"/>
                    </a:lnTo>
                    <a:lnTo>
                      <a:pt x="266" y="54"/>
                    </a:lnTo>
                    <a:lnTo>
                      <a:pt x="274" y="64"/>
                    </a:lnTo>
                    <a:lnTo>
                      <a:pt x="280" y="76"/>
                    </a:lnTo>
                    <a:lnTo>
                      <a:pt x="286" y="88"/>
                    </a:lnTo>
                    <a:lnTo>
                      <a:pt x="290" y="102"/>
                    </a:lnTo>
                    <a:lnTo>
                      <a:pt x="296" y="130"/>
                    </a:lnTo>
                    <a:lnTo>
                      <a:pt x="296" y="132"/>
                    </a:lnTo>
                    <a:lnTo>
                      <a:pt x="306" y="170"/>
                    </a:lnTo>
                    <a:lnTo>
                      <a:pt x="312" y="188"/>
                    </a:lnTo>
                    <a:lnTo>
                      <a:pt x="320" y="208"/>
                    </a:lnTo>
                    <a:lnTo>
                      <a:pt x="332" y="214"/>
                    </a:lnTo>
                    <a:lnTo>
                      <a:pt x="342" y="222"/>
                    </a:lnTo>
                    <a:lnTo>
                      <a:pt x="350" y="232"/>
                    </a:lnTo>
                    <a:lnTo>
                      <a:pt x="356" y="246"/>
                    </a:lnTo>
                    <a:lnTo>
                      <a:pt x="358" y="258"/>
                    </a:lnTo>
                    <a:lnTo>
                      <a:pt x="360" y="272"/>
                    </a:lnTo>
                    <a:lnTo>
                      <a:pt x="360" y="288"/>
                    </a:lnTo>
                    <a:lnTo>
                      <a:pt x="358" y="302"/>
                    </a:lnTo>
                    <a:lnTo>
                      <a:pt x="352" y="332"/>
                    </a:lnTo>
                    <a:lnTo>
                      <a:pt x="342" y="360"/>
                    </a:lnTo>
                    <a:lnTo>
                      <a:pt x="330" y="380"/>
                    </a:lnTo>
                    <a:lnTo>
                      <a:pt x="324" y="388"/>
                    </a:lnTo>
                    <a:lnTo>
                      <a:pt x="318" y="394"/>
                    </a:lnTo>
                    <a:lnTo>
                      <a:pt x="306" y="402"/>
                    </a:lnTo>
                    <a:lnTo>
                      <a:pt x="292" y="408"/>
                    </a:lnTo>
                    <a:lnTo>
                      <a:pt x="278" y="412"/>
                    </a:lnTo>
                    <a:lnTo>
                      <a:pt x="264" y="416"/>
                    </a:lnTo>
                    <a:lnTo>
                      <a:pt x="250" y="416"/>
                    </a:lnTo>
                    <a:lnTo>
                      <a:pt x="236" y="416"/>
                    </a:lnTo>
                    <a:lnTo>
                      <a:pt x="222" y="414"/>
                    </a:lnTo>
                    <a:lnTo>
                      <a:pt x="208" y="408"/>
                    </a:lnTo>
                    <a:lnTo>
                      <a:pt x="198" y="404"/>
                    </a:lnTo>
                    <a:lnTo>
                      <a:pt x="188" y="398"/>
                    </a:lnTo>
                    <a:lnTo>
                      <a:pt x="180" y="390"/>
                    </a:lnTo>
                    <a:lnTo>
                      <a:pt x="172" y="382"/>
                    </a:lnTo>
                    <a:lnTo>
                      <a:pt x="166" y="372"/>
                    </a:lnTo>
                    <a:lnTo>
                      <a:pt x="162" y="362"/>
                    </a:lnTo>
                    <a:lnTo>
                      <a:pt x="158" y="350"/>
                    </a:lnTo>
                    <a:lnTo>
                      <a:pt x="156" y="338"/>
                    </a:lnTo>
                    <a:lnTo>
                      <a:pt x="150" y="320"/>
                    </a:lnTo>
                    <a:lnTo>
                      <a:pt x="144" y="296"/>
                    </a:lnTo>
                    <a:lnTo>
                      <a:pt x="136" y="290"/>
                    </a:lnTo>
                    <a:lnTo>
                      <a:pt x="124" y="288"/>
                    </a:lnTo>
                    <a:lnTo>
                      <a:pt x="110" y="286"/>
                    </a:lnTo>
                    <a:lnTo>
                      <a:pt x="92" y="286"/>
                    </a:lnTo>
                    <a:lnTo>
                      <a:pt x="84" y="288"/>
                    </a:lnTo>
                    <a:lnTo>
                      <a:pt x="66" y="286"/>
                    </a:lnTo>
                    <a:lnTo>
                      <a:pt x="48" y="280"/>
                    </a:lnTo>
                    <a:lnTo>
                      <a:pt x="42" y="274"/>
                    </a:lnTo>
                    <a:lnTo>
                      <a:pt x="34" y="270"/>
                    </a:lnTo>
                    <a:lnTo>
                      <a:pt x="30" y="264"/>
                    </a:lnTo>
                    <a:lnTo>
                      <a:pt x="26" y="258"/>
                    </a:lnTo>
                    <a:lnTo>
                      <a:pt x="22" y="250"/>
                    </a:lnTo>
                    <a:lnTo>
                      <a:pt x="22" y="244"/>
                    </a:lnTo>
                    <a:lnTo>
                      <a:pt x="22" y="236"/>
                    </a:lnTo>
                    <a:lnTo>
                      <a:pt x="26" y="228"/>
                    </a:lnTo>
                    <a:lnTo>
                      <a:pt x="26" y="226"/>
                    </a:lnTo>
                    <a:lnTo>
                      <a:pt x="30" y="222"/>
                    </a:lnTo>
                    <a:lnTo>
                      <a:pt x="18" y="216"/>
                    </a:lnTo>
                    <a:lnTo>
                      <a:pt x="10" y="208"/>
                    </a:lnTo>
                    <a:lnTo>
                      <a:pt x="4" y="198"/>
                    </a:lnTo>
                    <a:lnTo>
                      <a:pt x="0" y="186"/>
                    </a:lnTo>
                    <a:lnTo>
                      <a:pt x="2" y="176"/>
                    </a:lnTo>
                    <a:lnTo>
                      <a:pt x="4" y="166"/>
                    </a:lnTo>
                    <a:lnTo>
                      <a:pt x="6" y="164"/>
                    </a:lnTo>
                    <a:lnTo>
                      <a:pt x="10" y="158"/>
                    </a:lnTo>
                    <a:lnTo>
                      <a:pt x="14" y="152"/>
                    </a:lnTo>
                    <a:lnTo>
                      <a:pt x="28" y="144"/>
                    </a:lnTo>
                    <a:lnTo>
                      <a:pt x="18" y="138"/>
                    </a:lnTo>
                    <a:lnTo>
                      <a:pt x="12" y="130"/>
                    </a:lnTo>
                    <a:lnTo>
                      <a:pt x="8" y="122"/>
                    </a:lnTo>
                    <a:lnTo>
                      <a:pt x="6" y="114"/>
                    </a:lnTo>
                    <a:lnTo>
                      <a:pt x="6" y="106"/>
                    </a:lnTo>
                    <a:lnTo>
                      <a:pt x="8" y="98"/>
                    </a:lnTo>
                    <a:lnTo>
                      <a:pt x="10" y="96"/>
                    </a:lnTo>
                    <a:lnTo>
                      <a:pt x="10" y="94"/>
                    </a:lnTo>
                    <a:lnTo>
                      <a:pt x="16" y="86"/>
                    </a:lnTo>
                    <a:lnTo>
                      <a:pt x="24" y="82"/>
                    </a:lnTo>
                    <a:lnTo>
                      <a:pt x="32" y="76"/>
                    </a:lnTo>
                    <a:lnTo>
                      <a:pt x="42" y="74"/>
                    </a:lnTo>
                    <a:lnTo>
                      <a:pt x="32" y="64"/>
                    </a:lnTo>
                    <a:lnTo>
                      <a:pt x="26" y="54"/>
                    </a:lnTo>
                    <a:lnTo>
                      <a:pt x="24" y="44"/>
                    </a:lnTo>
                    <a:lnTo>
                      <a:pt x="22" y="34"/>
                    </a:lnTo>
                    <a:lnTo>
                      <a:pt x="26" y="22"/>
                    </a:lnTo>
                    <a:lnTo>
                      <a:pt x="26" y="20"/>
                    </a:lnTo>
                    <a:close/>
                  </a:path>
                </a:pathLst>
              </a:custGeom>
              <a:solidFill>
                <a:srgbClr val="000000"/>
              </a:solidFill>
              <a:ln w="9525">
                <a:noFill/>
                <a:round/>
                <a:headEnd/>
                <a:tailEnd/>
              </a:ln>
            </p:spPr>
            <p:txBody>
              <a:bodyPr/>
              <a:lstStyle/>
              <a:p>
                <a:endParaRPr lang="en-US"/>
              </a:p>
            </p:txBody>
          </p:sp>
          <p:sp>
            <p:nvSpPr>
              <p:cNvPr id="51" name="AutoShape 240"/>
              <p:cNvSpPr>
                <a:spLocks/>
              </p:cNvSpPr>
              <p:nvPr/>
            </p:nvSpPr>
            <p:spPr bwMode="auto">
              <a:xfrm>
                <a:off x="6086475" y="2960688"/>
                <a:ext cx="282575" cy="292100"/>
              </a:xfrm>
              <a:custGeom>
                <a:avLst/>
                <a:gdLst>
                  <a:gd name="T0" fmla="*/ 2147483647 w 178"/>
                  <a:gd name="T1" fmla="*/ 0 h 184"/>
                  <a:gd name="T2" fmla="*/ 2147483647 w 178"/>
                  <a:gd name="T3" fmla="*/ 0 h 184"/>
                  <a:gd name="T4" fmla="*/ 2147483647 w 178"/>
                  <a:gd name="T5" fmla="*/ 2147483647 h 184"/>
                  <a:gd name="T6" fmla="*/ 2147483647 w 178"/>
                  <a:gd name="T7" fmla="*/ 2147483647 h 184"/>
                  <a:gd name="T8" fmla="*/ 2147483647 w 178"/>
                  <a:gd name="T9" fmla="*/ 2147483647 h 184"/>
                  <a:gd name="T10" fmla="*/ 2147483647 w 178"/>
                  <a:gd name="T11" fmla="*/ 2147483647 h 184"/>
                  <a:gd name="T12" fmla="*/ 2147483647 w 178"/>
                  <a:gd name="T13" fmla="*/ 2147483647 h 184"/>
                  <a:gd name="T14" fmla="*/ 2147483647 w 178"/>
                  <a:gd name="T15" fmla="*/ 2147483647 h 184"/>
                  <a:gd name="T16" fmla="*/ 2147483647 w 178"/>
                  <a:gd name="T17" fmla="*/ 2147483647 h 184"/>
                  <a:gd name="T18" fmla="*/ 2147483647 w 178"/>
                  <a:gd name="T19" fmla="*/ 2147483647 h 184"/>
                  <a:gd name="T20" fmla="*/ 2147483647 w 178"/>
                  <a:gd name="T21" fmla="*/ 2147483647 h 184"/>
                  <a:gd name="T22" fmla="*/ 2147483647 w 178"/>
                  <a:gd name="T23" fmla="*/ 2147483647 h 184"/>
                  <a:gd name="T24" fmla="*/ 2147483647 w 178"/>
                  <a:gd name="T25" fmla="*/ 2147483647 h 184"/>
                  <a:gd name="T26" fmla="*/ 2147483647 w 178"/>
                  <a:gd name="T27" fmla="*/ 2147483647 h 184"/>
                  <a:gd name="T28" fmla="*/ 2147483647 w 178"/>
                  <a:gd name="T29" fmla="*/ 2147483647 h 184"/>
                  <a:gd name="T30" fmla="*/ 2147483647 w 178"/>
                  <a:gd name="T31" fmla="*/ 2147483647 h 184"/>
                  <a:gd name="T32" fmla="*/ 2147483647 w 178"/>
                  <a:gd name="T33" fmla="*/ 2147483647 h 184"/>
                  <a:gd name="T34" fmla="*/ 2147483647 w 178"/>
                  <a:gd name="T35" fmla="*/ 2147483647 h 184"/>
                  <a:gd name="T36" fmla="*/ 2147483647 w 178"/>
                  <a:gd name="T37" fmla="*/ 2147483647 h 184"/>
                  <a:gd name="T38" fmla="*/ 2147483647 w 178"/>
                  <a:gd name="T39" fmla="*/ 2147483647 h 184"/>
                  <a:gd name="T40" fmla="*/ 2147483647 w 178"/>
                  <a:gd name="T41" fmla="*/ 2147483647 h 184"/>
                  <a:gd name="T42" fmla="*/ 2147483647 w 178"/>
                  <a:gd name="T43" fmla="*/ 2147483647 h 184"/>
                  <a:gd name="T44" fmla="*/ 2147483647 w 178"/>
                  <a:gd name="T45" fmla="*/ 2147483647 h 184"/>
                  <a:gd name="T46" fmla="*/ 2147483647 w 178"/>
                  <a:gd name="T47" fmla="*/ 2147483647 h 184"/>
                  <a:gd name="T48" fmla="*/ 2147483647 w 178"/>
                  <a:gd name="T49" fmla="*/ 2147483647 h 184"/>
                  <a:gd name="T50" fmla="*/ 2147483647 w 178"/>
                  <a:gd name="T51" fmla="*/ 2147483647 h 184"/>
                  <a:gd name="T52" fmla="*/ 2147483647 w 178"/>
                  <a:gd name="T53" fmla="*/ 2147483647 h 184"/>
                  <a:gd name="T54" fmla="*/ 2147483647 w 178"/>
                  <a:gd name="T55" fmla="*/ 2147483647 h 184"/>
                  <a:gd name="T56" fmla="*/ 2147483647 w 178"/>
                  <a:gd name="T57" fmla="*/ 2147483647 h 184"/>
                  <a:gd name="T58" fmla="*/ 2147483647 w 178"/>
                  <a:gd name="T59" fmla="*/ 2147483647 h 184"/>
                  <a:gd name="T60" fmla="*/ 2147483647 w 178"/>
                  <a:gd name="T61" fmla="*/ 2147483647 h 184"/>
                  <a:gd name="T62" fmla="*/ 0 w 178"/>
                  <a:gd name="T63" fmla="*/ 2147483647 h 184"/>
                  <a:gd name="T64" fmla="*/ 0 w 178"/>
                  <a:gd name="T65" fmla="*/ 2147483647 h 184"/>
                  <a:gd name="T66" fmla="*/ 2147483647 w 178"/>
                  <a:gd name="T67" fmla="*/ 2147483647 h 184"/>
                  <a:gd name="T68" fmla="*/ 2147483647 w 178"/>
                  <a:gd name="T69" fmla="*/ 2147483647 h 184"/>
                  <a:gd name="T70" fmla="*/ 2147483647 w 178"/>
                  <a:gd name="T71" fmla="*/ 2147483647 h 184"/>
                  <a:gd name="T72" fmla="*/ 2147483647 w 178"/>
                  <a:gd name="T73" fmla="*/ 2147483647 h 184"/>
                  <a:gd name="T74" fmla="*/ 2147483647 w 178"/>
                  <a:gd name="T75" fmla="*/ 2147483647 h 184"/>
                  <a:gd name="T76" fmla="*/ 2147483647 w 178"/>
                  <a:gd name="T77" fmla="*/ 0 h 184"/>
                  <a:gd name="T78" fmla="*/ 2147483647 w 178"/>
                  <a:gd name="T79" fmla="*/ 0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8"/>
                  <a:gd name="T121" fmla="*/ 0 h 184"/>
                  <a:gd name="T122" fmla="*/ 178 w 178"/>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8" h="184">
                    <a:moveTo>
                      <a:pt x="144" y="0"/>
                    </a:moveTo>
                    <a:lnTo>
                      <a:pt x="144" y="0"/>
                    </a:lnTo>
                    <a:lnTo>
                      <a:pt x="154" y="2"/>
                    </a:lnTo>
                    <a:lnTo>
                      <a:pt x="162" y="8"/>
                    </a:lnTo>
                    <a:lnTo>
                      <a:pt x="168" y="16"/>
                    </a:lnTo>
                    <a:lnTo>
                      <a:pt x="174" y="24"/>
                    </a:lnTo>
                    <a:lnTo>
                      <a:pt x="176" y="36"/>
                    </a:lnTo>
                    <a:lnTo>
                      <a:pt x="178" y="48"/>
                    </a:lnTo>
                    <a:lnTo>
                      <a:pt x="178" y="60"/>
                    </a:lnTo>
                    <a:lnTo>
                      <a:pt x="178" y="74"/>
                    </a:lnTo>
                    <a:lnTo>
                      <a:pt x="172" y="102"/>
                    </a:lnTo>
                    <a:lnTo>
                      <a:pt x="164" y="128"/>
                    </a:lnTo>
                    <a:lnTo>
                      <a:pt x="154" y="148"/>
                    </a:lnTo>
                    <a:lnTo>
                      <a:pt x="148" y="156"/>
                    </a:lnTo>
                    <a:lnTo>
                      <a:pt x="142" y="162"/>
                    </a:lnTo>
                    <a:lnTo>
                      <a:pt x="132" y="170"/>
                    </a:lnTo>
                    <a:lnTo>
                      <a:pt x="122" y="174"/>
                    </a:lnTo>
                    <a:lnTo>
                      <a:pt x="112" y="178"/>
                    </a:lnTo>
                    <a:lnTo>
                      <a:pt x="102" y="182"/>
                    </a:lnTo>
                    <a:lnTo>
                      <a:pt x="90" y="184"/>
                    </a:lnTo>
                    <a:lnTo>
                      <a:pt x="78" y="184"/>
                    </a:lnTo>
                    <a:lnTo>
                      <a:pt x="68" y="182"/>
                    </a:lnTo>
                    <a:lnTo>
                      <a:pt x="56" y="180"/>
                    </a:lnTo>
                    <a:lnTo>
                      <a:pt x="46" y="178"/>
                    </a:lnTo>
                    <a:lnTo>
                      <a:pt x="36" y="172"/>
                    </a:lnTo>
                    <a:lnTo>
                      <a:pt x="28" y="166"/>
                    </a:lnTo>
                    <a:lnTo>
                      <a:pt x="20" y="158"/>
                    </a:lnTo>
                    <a:lnTo>
                      <a:pt x="12" y="150"/>
                    </a:lnTo>
                    <a:lnTo>
                      <a:pt x="8" y="140"/>
                    </a:lnTo>
                    <a:lnTo>
                      <a:pt x="4" y="128"/>
                    </a:lnTo>
                    <a:lnTo>
                      <a:pt x="0" y="114"/>
                    </a:lnTo>
                    <a:lnTo>
                      <a:pt x="18" y="104"/>
                    </a:lnTo>
                    <a:lnTo>
                      <a:pt x="36" y="90"/>
                    </a:lnTo>
                    <a:lnTo>
                      <a:pt x="72" y="58"/>
                    </a:lnTo>
                    <a:lnTo>
                      <a:pt x="108" y="24"/>
                    </a:lnTo>
                    <a:lnTo>
                      <a:pt x="126" y="12"/>
                    </a:lnTo>
                    <a:lnTo>
                      <a:pt x="144" y="0"/>
                    </a:lnTo>
                    <a:close/>
                  </a:path>
                </a:pathLst>
              </a:custGeom>
              <a:solidFill>
                <a:srgbClr val="FFFFFF"/>
              </a:solidFill>
              <a:ln w="9525">
                <a:noFill/>
                <a:round/>
                <a:headEnd/>
                <a:tailEnd/>
              </a:ln>
            </p:spPr>
            <p:txBody>
              <a:bodyPr/>
              <a:lstStyle/>
              <a:p>
                <a:endParaRPr lang="en-US"/>
              </a:p>
            </p:txBody>
          </p:sp>
          <p:sp>
            <p:nvSpPr>
              <p:cNvPr id="52" name="AutoShape 241"/>
              <p:cNvSpPr>
                <a:spLocks noEditPoints="1"/>
              </p:cNvSpPr>
              <p:nvPr/>
            </p:nvSpPr>
            <p:spPr bwMode="auto">
              <a:xfrm>
                <a:off x="6073775" y="2944813"/>
                <a:ext cx="311150" cy="320675"/>
              </a:xfrm>
              <a:custGeom>
                <a:avLst/>
                <a:gdLst>
                  <a:gd name="T0" fmla="*/ 2147483647 w 196"/>
                  <a:gd name="T1" fmla="*/ 0 h 202"/>
                  <a:gd name="T2" fmla="*/ 2147483647 w 196"/>
                  <a:gd name="T3" fmla="*/ 2147483647 h 202"/>
                  <a:gd name="T4" fmla="*/ 2147483647 w 196"/>
                  <a:gd name="T5" fmla="*/ 2147483647 h 202"/>
                  <a:gd name="T6" fmla="*/ 2147483647 w 196"/>
                  <a:gd name="T7" fmla="*/ 2147483647 h 202"/>
                  <a:gd name="T8" fmla="*/ 2147483647 w 196"/>
                  <a:gd name="T9" fmla="*/ 2147483647 h 202"/>
                  <a:gd name="T10" fmla="*/ 0 w 196"/>
                  <a:gd name="T11" fmla="*/ 2147483647 h 202"/>
                  <a:gd name="T12" fmla="*/ 0 w 196"/>
                  <a:gd name="T13" fmla="*/ 2147483647 h 202"/>
                  <a:gd name="T14" fmla="*/ 2147483647 w 196"/>
                  <a:gd name="T15" fmla="*/ 2147483647 h 202"/>
                  <a:gd name="T16" fmla="*/ 2147483647 w 196"/>
                  <a:gd name="T17" fmla="*/ 2147483647 h 202"/>
                  <a:gd name="T18" fmla="*/ 2147483647 w 196"/>
                  <a:gd name="T19" fmla="*/ 2147483647 h 202"/>
                  <a:gd name="T20" fmla="*/ 2147483647 w 196"/>
                  <a:gd name="T21" fmla="*/ 2147483647 h 202"/>
                  <a:gd name="T22" fmla="*/ 2147483647 w 196"/>
                  <a:gd name="T23" fmla="*/ 2147483647 h 202"/>
                  <a:gd name="T24" fmla="*/ 2147483647 w 196"/>
                  <a:gd name="T25" fmla="*/ 2147483647 h 202"/>
                  <a:gd name="T26" fmla="*/ 2147483647 w 196"/>
                  <a:gd name="T27" fmla="*/ 2147483647 h 202"/>
                  <a:gd name="T28" fmla="*/ 2147483647 w 196"/>
                  <a:gd name="T29" fmla="*/ 2147483647 h 202"/>
                  <a:gd name="T30" fmla="*/ 2147483647 w 196"/>
                  <a:gd name="T31" fmla="*/ 2147483647 h 202"/>
                  <a:gd name="T32" fmla="*/ 2147483647 w 196"/>
                  <a:gd name="T33" fmla="*/ 2147483647 h 202"/>
                  <a:gd name="T34" fmla="*/ 2147483647 w 196"/>
                  <a:gd name="T35" fmla="*/ 2147483647 h 202"/>
                  <a:gd name="T36" fmla="*/ 2147483647 w 196"/>
                  <a:gd name="T37" fmla="*/ 2147483647 h 202"/>
                  <a:gd name="T38" fmla="*/ 2147483647 w 196"/>
                  <a:gd name="T39" fmla="*/ 2147483647 h 202"/>
                  <a:gd name="T40" fmla="*/ 2147483647 w 196"/>
                  <a:gd name="T41" fmla="*/ 2147483647 h 202"/>
                  <a:gd name="T42" fmla="*/ 2147483647 w 196"/>
                  <a:gd name="T43" fmla="*/ 2147483647 h 202"/>
                  <a:gd name="T44" fmla="*/ 2147483647 w 196"/>
                  <a:gd name="T45" fmla="*/ 2147483647 h 202"/>
                  <a:gd name="T46" fmla="*/ 2147483647 w 196"/>
                  <a:gd name="T47" fmla="*/ 2147483647 h 202"/>
                  <a:gd name="T48" fmla="*/ 2147483647 w 196"/>
                  <a:gd name="T49" fmla="*/ 2147483647 h 202"/>
                  <a:gd name="T50" fmla="*/ 2147483647 w 196"/>
                  <a:gd name="T51" fmla="*/ 2147483647 h 202"/>
                  <a:gd name="T52" fmla="*/ 2147483647 w 196"/>
                  <a:gd name="T53" fmla="*/ 2147483647 h 202"/>
                  <a:gd name="T54" fmla="*/ 2147483647 w 196"/>
                  <a:gd name="T55" fmla="*/ 2147483647 h 202"/>
                  <a:gd name="T56" fmla="*/ 2147483647 w 196"/>
                  <a:gd name="T57" fmla="*/ 2147483647 h 202"/>
                  <a:gd name="T58" fmla="*/ 2147483647 w 196"/>
                  <a:gd name="T59" fmla="*/ 2147483647 h 202"/>
                  <a:gd name="T60" fmla="*/ 2147483647 w 196"/>
                  <a:gd name="T61" fmla="*/ 2147483647 h 202"/>
                  <a:gd name="T62" fmla="*/ 2147483647 w 196"/>
                  <a:gd name="T63" fmla="*/ 2147483647 h 202"/>
                  <a:gd name="T64" fmla="*/ 2147483647 w 196"/>
                  <a:gd name="T65" fmla="*/ 2147483647 h 202"/>
                  <a:gd name="T66" fmla="*/ 2147483647 w 196"/>
                  <a:gd name="T67" fmla="*/ 2147483647 h 202"/>
                  <a:gd name="T68" fmla="*/ 2147483647 w 196"/>
                  <a:gd name="T69" fmla="*/ 2147483647 h 202"/>
                  <a:gd name="T70" fmla="*/ 2147483647 w 196"/>
                  <a:gd name="T71" fmla="*/ 2147483647 h 202"/>
                  <a:gd name="T72" fmla="*/ 2147483647 w 196"/>
                  <a:gd name="T73" fmla="*/ 2147483647 h 202"/>
                  <a:gd name="T74" fmla="*/ 2147483647 w 196"/>
                  <a:gd name="T75" fmla="*/ 2147483647 h 202"/>
                  <a:gd name="T76" fmla="*/ 2147483647 w 196"/>
                  <a:gd name="T77" fmla="*/ 2147483647 h 202"/>
                  <a:gd name="T78" fmla="*/ 2147483647 w 196"/>
                  <a:gd name="T79" fmla="*/ 2147483647 h 202"/>
                  <a:gd name="T80" fmla="*/ 2147483647 w 196"/>
                  <a:gd name="T81" fmla="*/ 2147483647 h 202"/>
                  <a:gd name="T82" fmla="*/ 2147483647 w 196"/>
                  <a:gd name="T83" fmla="*/ 2147483647 h 202"/>
                  <a:gd name="T84" fmla="*/ 2147483647 w 196"/>
                  <a:gd name="T85" fmla="*/ 2147483647 h 20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6"/>
                  <a:gd name="T130" fmla="*/ 0 h 202"/>
                  <a:gd name="T131" fmla="*/ 196 w 196"/>
                  <a:gd name="T132" fmla="*/ 202 h 20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6" h="202">
                    <a:moveTo>
                      <a:pt x="152" y="2"/>
                    </a:moveTo>
                    <a:lnTo>
                      <a:pt x="150" y="0"/>
                    </a:lnTo>
                    <a:lnTo>
                      <a:pt x="148" y="2"/>
                    </a:lnTo>
                    <a:lnTo>
                      <a:pt x="128" y="14"/>
                    </a:lnTo>
                    <a:lnTo>
                      <a:pt x="110" y="28"/>
                    </a:lnTo>
                    <a:lnTo>
                      <a:pt x="74" y="60"/>
                    </a:lnTo>
                    <a:lnTo>
                      <a:pt x="40" y="92"/>
                    </a:lnTo>
                    <a:lnTo>
                      <a:pt x="22" y="106"/>
                    </a:lnTo>
                    <a:lnTo>
                      <a:pt x="4" y="116"/>
                    </a:lnTo>
                    <a:lnTo>
                      <a:pt x="0" y="120"/>
                    </a:lnTo>
                    <a:lnTo>
                      <a:pt x="0" y="126"/>
                    </a:lnTo>
                    <a:lnTo>
                      <a:pt x="2" y="138"/>
                    </a:lnTo>
                    <a:lnTo>
                      <a:pt x="6" y="148"/>
                    </a:lnTo>
                    <a:lnTo>
                      <a:pt x="10" y="158"/>
                    </a:lnTo>
                    <a:lnTo>
                      <a:pt x="16" y="168"/>
                    </a:lnTo>
                    <a:lnTo>
                      <a:pt x="22" y="176"/>
                    </a:lnTo>
                    <a:lnTo>
                      <a:pt x="30" y="184"/>
                    </a:lnTo>
                    <a:lnTo>
                      <a:pt x="40" y="190"/>
                    </a:lnTo>
                    <a:lnTo>
                      <a:pt x="50" y="194"/>
                    </a:lnTo>
                    <a:lnTo>
                      <a:pt x="62" y="200"/>
                    </a:lnTo>
                    <a:lnTo>
                      <a:pt x="76" y="202"/>
                    </a:lnTo>
                    <a:lnTo>
                      <a:pt x="90" y="202"/>
                    </a:lnTo>
                    <a:lnTo>
                      <a:pt x="104" y="202"/>
                    </a:lnTo>
                    <a:lnTo>
                      <a:pt x="118" y="198"/>
                    </a:lnTo>
                    <a:lnTo>
                      <a:pt x="132" y="194"/>
                    </a:lnTo>
                    <a:lnTo>
                      <a:pt x="144" y="188"/>
                    </a:lnTo>
                    <a:lnTo>
                      <a:pt x="156" y="180"/>
                    </a:lnTo>
                    <a:lnTo>
                      <a:pt x="164" y="170"/>
                    </a:lnTo>
                    <a:lnTo>
                      <a:pt x="174" y="156"/>
                    </a:lnTo>
                    <a:lnTo>
                      <a:pt x="182" y="138"/>
                    </a:lnTo>
                    <a:lnTo>
                      <a:pt x="188" y="118"/>
                    </a:lnTo>
                    <a:lnTo>
                      <a:pt x="192" y="96"/>
                    </a:lnTo>
                    <a:lnTo>
                      <a:pt x="196" y="76"/>
                    </a:lnTo>
                    <a:lnTo>
                      <a:pt x="194" y="56"/>
                    </a:lnTo>
                    <a:lnTo>
                      <a:pt x="192" y="36"/>
                    </a:lnTo>
                    <a:lnTo>
                      <a:pt x="186" y="22"/>
                    </a:lnTo>
                    <a:lnTo>
                      <a:pt x="178" y="12"/>
                    </a:lnTo>
                    <a:lnTo>
                      <a:pt x="166" y="4"/>
                    </a:lnTo>
                    <a:lnTo>
                      <a:pt x="152" y="2"/>
                    </a:lnTo>
                    <a:close/>
                    <a:moveTo>
                      <a:pt x="18" y="128"/>
                    </a:moveTo>
                    <a:lnTo>
                      <a:pt x="18" y="128"/>
                    </a:lnTo>
                    <a:lnTo>
                      <a:pt x="36" y="118"/>
                    </a:lnTo>
                    <a:lnTo>
                      <a:pt x="54" y="104"/>
                    </a:lnTo>
                    <a:lnTo>
                      <a:pt x="86" y="74"/>
                    </a:lnTo>
                    <a:lnTo>
                      <a:pt x="120" y="44"/>
                    </a:lnTo>
                    <a:lnTo>
                      <a:pt x="136" y="30"/>
                    </a:lnTo>
                    <a:lnTo>
                      <a:pt x="154" y="20"/>
                    </a:lnTo>
                    <a:lnTo>
                      <a:pt x="160" y="22"/>
                    </a:lnTo>
                    <a:lnTo>
                      <a:pt x="166" y="26"/>
                    </a:lnTo>
                    <a:lnTo>
                      <a:pt x="172" y="34"/>
                    </a:lnTo>
                    <a:lnTo>
                      <a:pt x="174" y="42"/>
                    </a:lnTo>
                    <a:lnTo>
                      <a:pt x="178" y="58"/>
                    </a:lnTo>
                    <a:lnTo>
                      <a:pt x="178" y="76"/>
                    </a:lnTo>
                    <a:lnTo>
                      <a:pt x="176" y="94"/>
                    </a:lnTo>
                    <a:lnTo>
                      <a:pt x="172" y="114"/>
                    </a:lnTo>
                    <a:lnTo>
                      <a:pt x="166" y="130"/>
                    </a:lnTo>
                    <a:lnTo>
                      <a:pt x="158" y="146"/>
                    </a:lnTo>
                    <a:lnTo>
                      <a:pt x="152" y="158"/>
                    </a:lnTo>
                    <a:lnTo>
                      <a:pt x="144" y="166"/>
                    </a:lnTo>
                    <a:lnTo>
                      <a:pt x="134" y="172"/>
                    </a:lnTo>
                    <a:lnTo>
                      <a:pt x="124" y="178"/>
                    </a:lnTo>
                    <a:lnTo>
                      <a:pt x="114" y="182"/>
                    </a:lnTo>
                    <a:lnTo>
                      <a:pt x="102" y="184"/>
                    </a:lnTo>
                    <a:lnTo>
                      <a:pt x="90" y="184"/>
                    </a:lnTo>
                    <a:lnTo>
                      <a:pt x="78" y="184"/>
                    </a:lnTo>
                    <a:lnTo>
                      <a:pt x="68" y="182"/>
                    </a:lnTo>
                    <a:lnTo>
                      <a:pt x="56" y="178"/>
                    </a:lnTo>
                    <a:lnTo>
                      <a:pt x="44" y="172"/>
                    </a:lnTo>
                    <a:lnTo>
                      <a:pt x="34" y="162"/>
                    </a:lnTo>
                    <a:lnTo>
                      <a:pt x="28" y="156"/>
                    </a:lnTo>
                    <a:lnTo>
                      <a:pt x="24" y="148"/>
                    </a:lnTo>
                    <a:lnTo>
                      <a:pt x="22" y="140"/>
                    </a:lnTo>
                    <a:lnTo>
                      <a:pt x="18" y="128"/>
                    </a:lnTo>
                    <a:close/>
                  </a:path>
                </a:pathLst>
              </a:custGeom>
              <a:solidFill>
                <a:srgbClr val="000000"/>
              </a:solidFill>
              <a:ln w="9525">
                <a:noFill/>
                <a:round/>
                <a:headEnd/>
                <a:tailEnd/>
              </a:ln>
            </p:spPr>
            <p:txBody>
              <a:bodyPr/>
              <a:lstStyle/>
              <a:p>
                <a:endParaRPr lang="en-US"/>
              </a:p>
            </p:txBody>
          </p:sp>
          <p:sp>
            <p:nvSpPr>
              <p:cNvPr id="53" name="AutoShape 242"/>
              <p:cNvSpPr>
                <a:spLocks/>
              </p:cNvSpPr>
              <p:nvPr/>
            </p:nvSpPr>
            <p:spPr bwMode="auto">
              <a:xfrm>
                <a:off x="6086475" y="2960688"/>
                <a:ext cx="282575" cy="292100"/>
              </a:xfrm>
              <a:custGeom>
                <a:avLst/>
                <a:gdLst>
                  <a:gd name="T0" fmla="*/ 2147483647 w 178"/>
                  <a:gd name="T1" fmla="*/ 0 h 184"/>
                  <a:gd name="T2" fmla="*/ 2147483647 w 178"/>
                  <a:gd name="T3" fmla="*/ 0 h 184"/>
                  <a:gd name="T4" fmla="*/ 2147483647 w 178"/>
                  <a:gd name="T5" fmla="*/ 2147483647 h 184"/>
                  <a:gd name="T6" fmla="*/ 2147483647 w 178"/>
                  <a:gd name="T7" fmla="*/ 2147483647 h 184"/>
                  <a:gd name="T8" fmla="*/ 2147483647 w 178"/>
                  <a:gd name="T9" fmla="*/ 2147483647 h 184"/>
                  <a:gd name="T10" fmla="*/ 2147483647 w 178"/>
                  <a:gd name="T11" fmla="*/ 2147483647 h 184"/>
                  <a:gd name="T12" fmla="*/ 2147483647 w 178"/>
                  <a:gd name="T13" fmla="*/ 2147483647 h 184"/>
                  <a:gd name="T14" fmla="*/ 2147483647 w 178"/>
                  <a:gd name="T15" fmla="*/ 2147483647 h 184"/>
                  <a:gd name="T16" fmla="*/ 2147483647 w 178"/>
                  <a:gd name="T17" fmla="*/ 2147483647 h 184"/>
                  <a:gd name="T18" fmla="*/ 2147483647 w 178"/>
                  <a:gd name="T19" fmla="*/ 2147483647 h 184"/>
                  <a:gd name="T20" fmla="*/ 2147483647 w 178"/>
                  <a:gd name="T21" fmla="*/ 2147483647 h 184"/>
                  <a:gd name="T22" fmla="*/ 2147483647 w 178"/>
                  <a:gd name="T23" fmla="*/ 2147483647 h 184"/>
                  <a:gd name="T24" fmla="*/ 2147483647 w 178"/>
                  <a:gd name="T25" fmla="*/ 2147483647 h 184"/>
                  <a:gd name="T26" fmla="*/ 2147483647 w 178"/>
                  <a:gd name="T27" fmla="*/ 2147483647 h 184"/>
                  <a:gd name="T28" fmla="*/ 2147483647 w 178"/>
                  <a:gd name="T29" fmla="*/ 2147483647 h 184"/>
                  <a:gd name="T30" fmla="*/ 2147483647 w 178"/>
                  <a:gd name="T31" fmla="*/ 2147483647 h 184"/>
                  <a:gd name="T32" fmla="*/ 2147483647 w 178"/>
                  <a:gd name="T33" fmla="*/ 2147483647 h 184"/>
                  <a:gd name="T34" fmla="*/ 2147483647 w 178"/>
                  <a:gd name="T35" fmla="*/ 2147483647 h 184"/>
                  <a:gd name="T36" fmla="*/ 2147483647 w 178"/>
                  <a:gd name="T37" fmla="*/ 2147483647 h 184"/>
                  <a:gd name="T38" fmla="*/ 2147483647 w 178"/>
                  <a:gd name="T39" fmla="*/ 2147483647 h 184"/>
                  <a:gd name="T40" fmla="*/ 2147483647 w 178"/>
                  <a:gd name="T41" fmla="*/ 2147483647 h 184"/>
                  <a:gd name="T42" fmla="*/ 2147483647 w 178"/>
                  <a:gd name="T43" fmla="*/ 2147483647 h 184"/>
                  <a:gd name="T44" fmla="*/ 2147483647 w 178"/>
                  <a:gd name="T45" fmla="*/ 2147483647 h 184"/>
                  <a:gd name="T46" fmla="*/ 2147483647 w 178"/>
                  <a:gd name="T47" fmla="*/ 2147483647 h 184"/>
                  <a:gd name="T48" fmla="*/ 2147483647 w 178"/>
                  <a:gd name="T49" fmla="*/ 2147483647 h 184"/>
                  <a:gd name="T50" fmla="*/ 2147483647 w 178"/>
                  <a:gd name="T51" fmla="*/ 2147483647 h 184"/>
                  <a:gd name="T52" fmla="*/ 2147483647 w 178"/>
                  <a:gd name="T53" fmla="*/ 2147483647 h 184"/>
                  <a:gd name="T54" fmla="*/ 2147483647 w 178"/>
                  <a:gd name="T55" fmla="*/ 2147483647 h 184"/>
                  <a:gd name="T56" fmla="*/ 2147483647 w 178"/>
                  <a:gd name="T57" fmla="*/ 2147483647 h 184"/>
                  <a:gd name="T58" fmla="*/ 2147483647 w 178"/>
                  <a:gd name="T59" fmla="*/ 2147483647 h 184"/>
                  <a:gd name="T60" fmla="*/ 2147483647 w 178"/>
                  <a:gd name="T61" fmla="*/ 2147483647 h 184"/>
                  <a:gd name="T62" fmla="*/ 0 w 178"/>
                  <a:gd name="T63" fmla="*/ 2147483647 h 184"/>
                  <a:gd name="T64" fmla="*/ 0 w 178"/>
                  <a:gd name="T65" fmla="*/ 2147483647 h 184"/>
                  <a:gd name="T66" fmla="*/ 2147483647 w 178"/>
                  <a:gd name="T67" fmla="*/ 2147483647 h 184"/>
                  <a:gd name="T68" fmla="*/ 2147483647 w 178"/>
                  <a:gd name="T69" fmla="*/ 2147483647 h 184"/>
                  <a:gd name="T70" fmla="*/ 2147483647 w 178"/>
                  <a:gd name="T71" fmla="*/ 2147483647 h 184"/>
                  <a:gd name="T72" fmla="*/ 2147483647 w 178"/>
                  <a:gd name="T73" fmla="*/ 2147483647 h 184"/>
                  <a:gd name="T74" fmla="*/ 2147483647 w 178"/>
                  <a:gd name="T75" fmla="*/ 2147483647 h 184"/>
                  <a:gd name="T76" fmla="*/ 2147483647 w 178"/>
                  <a:gd name="T77" fmla="*/ 0 h 184"/>
                  <a:gd name="T78" fmla="*/ 2147483647 w 178"/>
                  <a:gd name="T79" fmla="*/ 0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78"/>
                  <a:gd name="T121" fmla="*/ 0 h 184"/>
                  <a:gd name="T122" fmla="*/ 178 w 178"/>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78" h="184">
                    <a:moveTo>
                      <a:pt x="144" y="0"/>
                    </a:moveTo>
                    <a:lnTo>
                      <a:pt x="144" y="0"/>
                    </a:lnTo>
                    <a:lnTo>
                      <a:pt x="154" y="2"/>
                    </a:lnTo>
                    <a:lnTo>
                      <a:pt x="162" y="8"/>
                    </a:lnTo>
                    <a:lnTo>
                      <a:pt x="168" y="16"/>
                    </a:lnTo>
                    <a:lnTo>
                      <a:pt x="174" y="24"/>
                    </a:lnTo>
                    <a:lnTo>
                      <a:pt x="176" y="36"/>
                    </a:lnTo>
                    <a:lnTo>
                      <a:pt x="178" y="48"/>
                    </a:lnTo>
                    <a:lnTo>
                      <a:pt x="178" y="60"/>
                    </a:lnTo>
                    <a:lnTo>
                      <a:pt x="178" y="74"/>
                    </a:lnTo>
                    <a:lnTo>
                      <a:pt x="172" y="102"/>
                    </a:lnTo>
                    <a:lnTo>
                      <a:pt x="164" y="128"/>
                    </a:lnTo>
                    <a:lnTo>
                      <a:pt x="154" y="148"/>
                    </a:lnTo>
                    <a:lnTo>
                      <a:pt x="148" y="156"/>
                    </a:lnTo>
                    <a:lnTo>
                      <a:pt x="142" y="162"/>
                    </a:lnTo>
                    <a:lnTo>
                      <a:pt x="132" y="170"/>
                    </a:lnTo>
                    <a:lnTo>
                      <a:pt x="122" y="174"/>
                    </a:lnTo>
                    <a:lnTo>
                      <a:pt x="112" y="178"/>
                    </a:lnTo>
                    <a:lnTo>
                      <a:pt x="102" y="182"/>
                    </a:lnTo>
                    <a:lnTo>
                      <a:pt x="90" y="184"/>
                    </a:lnTo>
                    <a:lnTo>
                      <a:pt x="78" y="184"/>
                    </a:lnTo>
                    <a:lnTo>
                      <a:pt x="68" y="182"/>
                    </a:lnTo>
                    <a:lnTo>
                      <a:pt x="56" y="180"/>
                    </a:lnTo>
                    <a:lnTo>
                      <a:pt x="46" y="178"/>
                    </a:lnTo>
                    <a:lnTo>
                      <a:pt x="36" y="172"/>
                    </a:lnTo>
                    <a:lnTo>
                      <a:pt x="28" y="166"/>
                    </a:lnTo>
                    <a:lnTo>
                      <a:pt x="20" y="158"/>
                    </a:lnTo>
                    <a:lnTo>
                      <a:pt x="12" y="150"/>
                    </a:lnTo>
                    <a:lnTo>
                      <a:pt x="8" y="140"/>
                    </a:lnTo>
                    <a:lnTo>
                      <a:pt x="4" y="128"/>
                    </a:lnTo>
                    <a:lnTo>
                      <a:pt x="0" y="114"/>
                    </a:lnTo>
                    <a:lnTo>
                      <a:pt x="18" y="104"/>
                    </a:lnTo>
                    <a:lnTo>
                      <a:pt x="36" y="90"/>
                    </a:lnTo>
                    <a:lnTo>
                      <a:pt x="72" y="58"/>
                    </a:lnTo>
                    <a:lnTo>
                      <a:pt x="108" y="24"/>
                    </a:lnTo>
                    <a:lnTo>
                      <a:pt x="126" y="12"/>
                    </a:lnTo>
                    <a:lnTo>
                      <a:pt x="144" y="0"/>
                    </a:lnTo>
                    <a:close/>
                  </a:path>
                </a:pathLst>
              </a:custGeom>
              <a:solidFill>
                <a:srgbClr val="FFFFFF"/>
              </a:solidFill>
              <a:ln w="9525">
                <a:noFill/>
                <a:round/>
                <a:headEnd/>
                <a:tailEnd/>
              </a:ln>
            </p:spPr>
            <p:txBody>
              <a:bodyPr/>
              <a:lstStyle/>
              <a:p>
                <a:endParaRPr lang="en-US"/>
              </a:p>
            </p:txBody>
          </p:sp>
          <p:sp>
            <p:nvSpPr>
              <p:cNvPr id="54" name="AutoShape 243"/>
              <p:cNvSpPr>
                <a:spLocks/>
              </p:cNvSpPr>
              <p:nvPr/>
            </p:nvSpPr>
            <p:spPr bwMode="auto">
              <a:xfrm>
                <a:off x="5842000" y="2630488"/>
                <a:ext cx="488950" cy="568325"/>
              </a:xfrm>
              <a:custGeom>
                <a:avLst/>
                <a:gdLst>
                  <a:gd name="T0" fmla="*/ 2147483647 w 308"/>
                  <a:gd name="T1" fmla="*/ 2147483647 h 358"/>
                  <a:gd name="T2" fmla="*/ 2147483647 w 308"/>
                  <a:gd name="T3" fmla="*/ 2147483647 h 358"/>
                  <a:gd name="T4" fmla="*/ 2147483647 w 308"/>
                  <a:gd name="T5" fmla="*/ 0 h 358"/>
                  <a:gd name="T6" fmla="*/ 2147483647 w 308"/>
                  <a:gd name="T7" fmla="*/ 2147483647 h 358"/>
                  <a:gd name="T8" fmla="*/ 2147483647 w 308"/>
                  <a:gd name="T9" fmla="*/ 2147483647 h 358"/>
                  <a:gd name="T10" fmla="*/ 2147483647 w 308"/>
                  <a:gd name="T11" fmla="*/ 2147483647 h 358"/>
                  <a:gd name="T12" fmla="*/ 2147483647 w 308"/>
                  <a:gd name="T13" fmla="*/ 2147483647 h 358"/>
                  <a:gd name="T14" fmla="*/ 2147483647 w 308"/>
                  <a:gd name="T15" fmla="*/ 2147483647 h 358"/>
                  <a:gd name="T16" fmla="*/ 2147483647 w 308"/>
                  <a:gd name="T17" fmla="*/ 2147483647 h 358"/>
                  <a:gd name="T18" fmla="*/ 2147483647 w 308"/>
                  <a:gd name="T19" fmla="*/ 2147483647 h 358"/>
                  <a:gd name="T20" fmla="*/ 2147483647 w 308"/>
                  <a:gd name="T21" fmla="*/ 2147483647 h 358"/>
                  <a:gd name="T22" fmla="*/ 2147483647 w 308"/>
                  <a:gd name="T23" fmla="*/ 2147483647 h 358"/>
                  <a:gd name="T24" fmla="*/ 2147483647 w 308"/>
                  <a:gd name="T25" fmla="*/ 2147483647 h 358"/>
                  <a:gd name="T26" fmla="*/ 2147483647 w 308"/>
                  <a:gd name="T27" fmla="*/ 2147483647 h 358"/>
                  <a:gd name="T28" fmla="*/ 2147483647 w 308"/>
                  <a:gd name="T29" fmla="*/ 2147483647 h 358"/>
                  <a:gd name="T30" fmla="*/ 2147483647 w 308"/>
                  <a:gd name="T31" fmla="*/ 2147483647 h 358"/>
                  <a:gd name="T32" fmla="*/ 2147483647 w 308"/>
                  <a:gd name="T33" fmla="*/ 2147483647 h 358"/>
                  <a:gd name="T34" fmla="*/ 2147483647 w 308"/>
                  <a:gd name="T35" fmla="*/ 2147483647 h 358"/>
                  <a:gd name="T36" fmla="*/ 2147483647 w 308"/>
                  <a:gd name="T37" fmla="*/ 2147483647 h 358"/>
                  <a:gd name="T38" fmla="*/ 2147483647 w 308"/>
                  <a:gd name="T39" fmla="*/ 2147483647 h 358"/>
                  <a:gd name="T40" fmla="*/ 2147483647 w 308"/>
                  <a:gd name="T41" fmla="*/ 2147483647 h 358"/>
                  <a:gd name="T42" fmla="*/ 2147483647 w 308"/>
                  <a:gd name="T43" fmla="*/ 2147483647 h 358"/>
                  <a:gd name="T44" fmla="*/ 0 w 308"/>
                  <a:gd name="T45" fmla="*/ 2147483647 h 358"/>
                  <a:gd name="T46" fmla="*/ 2147483647 w 308"/>
                  <a:gd name="T47" fmla="*/ 2147483647 h 358"/>
                  <a:gd name="T48" fmla="*/ 2147483647 w 308"/>
                  <a:gd name="T49" fmla="*/ 2147483647 h 358"/>
                  <a:gd name="T50" fmla="*/ 2147483647 w 308"/>
                  <a:gd name="T51" fmla="*/ 2147483647 h 358"/>
                  <a:gd name="T52" fmla="*/ 2147483647 w 308"/>
                  <a:gd name="T53" fmla="*/ 2147483647 h 358"/>
                  <a:gd name="T54" fmla="*/ 2147483647 w 308"/>
                  <a:gd name="T55" fmla="*/ 2147483647 h 358"/>
                  <a:gd name="T56" fmla="*/ 2147483647 w 308"/>
                  <a:gd name="T57" fmla="*/ 2147483647 h 358"/>
                  <a:gd name="T58" fmla="*/ 2147483647 w 308"/>
                  <a:gd name="T59" fmla="*/ 2147483647 h 358"/>
                  <a:gd name="T60" fmla="*/ 2147483647 w 308"/>
                  <a:gd name="T61" fmla="*/ 2147483647 h 358"/>
                  <a:gd name="T62" fmla="*/ 2147483647 w 308"/>
                  <a:gd name="T63" fmla="*/ 2147483647 h 358"/>
                  <a:gd name="T64" fmla="*/ 2147483647 w 308"/>
                  <a:gd name="T65" fmla="*/ 2147483647 h 358"/>
                  <a:gd name="T66" fmla="*/ 2147483647 w 308"/>
                  <a:gd name="T67" fmla="*/ 2147483647 h 358"/>
                  <a:gd name="T68" fmla="*/ 2147483647 w 308"/>
                  <a:gd name="T69" fmla="*/ 2147483647 h 358"/>
                  <a:gd name="T70" fmla="*/ 2147483647 w 308"/>
                  <a:gd name="T71" fmla="*/ 2147483647 h 358"/>
                  <a:gd name="T72" fmla="*/ 2147483647 w 308"/>
                  <a:gd name="T73" fmla="*/ 2147483647 h 358"/>
                  <a:gd name="T74" fmla="*/ 2147483647 w 308"/>
                  <a:gd name="T75" fmla="*/ 2147483647 h 358"/>
                  <a:gd name="T76" fmla="*/ 2147483647 w 308"/>
                  <a:gd name="T77" fmla="*/ 2147483647 h 358"/>
                  <a:gd name="T78" fmla="*/ 2147483647 w 308"/>
                  <a:gd name="T79" fmla="*/ 2147483647 h 358"/>
                  <a:gd name="T80" fmla="*/ 2147483647 w 308"/>
                  <a:gd name="T81" fmla="*/ 2147483647 h 358"/>
                  <a:gd name="T82" fmla="*/ 2147483647 w 308"/>
                  <a:gd name="T83" fmla="*/ 2147483647 h 358"/>
                  <a:gd name="T84" fmla="*/ 2147483647 w 308"/>
                  <a:gd name="T85" fmla="*/ 2147483647 h 358"/>
                  <a:gd name="T86" fmla="*/ 2147483647 w 308"/>
                  <a:gd name="T87" fmla="*/ 2147483647 h 358"/>
                  <a:gd name="T88" fmla="*/ 2147483647 w 308"/>
                  <a:gd name="T89" fmla="*/ 2147483647 h 358"/>
                  <a:gd name="T90" fmla="*/ 2147483647 w 308"/>
                  <a:gd name="T91" fmla="*/ 2147483647 h 358"/>
                  <a:gd name="T92" fmla="*/ 2147483647 w 308"/>
                  <a:gd name="T93" fmla="*/ 2147483647 h 3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08"/>
                  <a:gd name="T142" fmla="*/ 0 h 358"/>
                  <a:gd name="T143" fmla="*/ 308 w 308"/>
                  <a:gd name="T144" fmla="*/ 358 h 3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08" h="358">
                    <a:moveTo>
                      <a:pt x="224" y="44"/>
                    </a:moveTo>
                    <a:lnTo>
                      <a:pt x="224" y="44"/>
                    </a:lnTo>
                    <a:lnTo>
                      <a:pt x="200" y="32"/>
                    </a:lnTo>
                    <a:lnTo>
                      <a:pt x="178" y="22"/>
                    </a:lnTo>
                    <a:lnTo>
                      <a:pt x="158" y="16"/>
                    </a:lnTo>
                    <a:lnTo>
                      <a:pt x="138" y="10"/>
                    </a:lnTo>
                    <a:lnTo>
                      <a:pt x="102" y="4"/>
                    </a:lnTo>
                    <a:lnTo>
                      <a:pt x="68" y="0"/>
                    </a:lnTo>
                    <a:lnTo>
                      <a:pt x="56" y="0"/>
                    </a:lnTo>
                    <a:lnTo>
                      <a:pt x="46" y="2"/>
                    </a:lnTo>
                    <a:lnTo>
                      <a:pt x="38" y="4"/>
                    </a:lnTo>
                    <a:lnTo>
                      <a:pt x="32" y="8"/>
                    </a:lnTo>
                    <a:lnTo>
                      <a:pt x="26" y="12"/>
                    </a:lnTo>
                    <a:lnTo>
                      <a:pt x="24" y="16"/>
                    </a:lnTo>
                    <a:lnTo>
                      <a:pt x="22" y="22"/>
                    </a:lnTo>
                    <a:lnTo>
                      <a:pt x="22" y="28"/>
                    </a:lnTo>
                    <a:lnTo>
                      <a:pt x="22" y="34"/>
                    </a:lnTo>
                    <a:lnTo>
                      <a:pt x="26" y="40"/>
                    </a:lnTo>
                    <a:lnTo>
                      <a:pt x="34" y="50"/>
                    </a:lnTo>
                    <a:lnTo>
                      <a:pt x="44" y="60"/>
                    </a:lnTo>
                    <a:lnTo>
                      <a:pt x="52" y="62"/>
                    </a:lnTo>
                    <a:lnTo>
                      <a:pt x="60" y="64"/>
                    </a:lnTo>
                    <a:lnTo>
                      <a:pt x="82" y="68"/>
                    </a:lnTo>
                    <a:lnTo>
                      <a:pt x="106" y="72"/>
                    </a:lnTo>
                    <a:lnTo>
                      <a:pt x="130" y="80"/>
                    </a:lnTo>
                    <a:lnTo>
                      <a:pt x="156" y="92"/>
                    </a:lnTo>
                    <a:lnTo>
                      <a:pt x="144" y="86"/>
                    </a:lnTo>
                    <a:lnTo>
                      <a:pt x="130" y="82"/>
                    </a:lnTo>
                    <a:lnTo>
                      <a:pt x="104" y="76"/>
                    </a:lnTo>
                    <a:lnTo>
                      <a:pt x="78" y="74"/>
                    </a:lnTo>
                    <a:lnTo>
                      <a:pt x="56" y="72"/>
                    </a:lnTo>
                    <a:lnTo>
                      <a:pt x="44" y="72"/>
                    </a:lnTo>
                    <a:lnTo>
                      <a:pt x="32" y="74"/>
                    </a:lnTo>
                    <a:lnTo>
                      <a:pt x="24" y="76"/>
                    </a:lnTo>
                    <a:lnTo>
                      <a:pt x="16" y="80"/>
                    </a:lnTo>
                    <a:lnTo>
                      <a:pt x="10" y="84"/>
                    </a:lnTo>
                    <a:lnTo>
                      <a:pt x="8" y="90"/>
                    </a:lnTo>
                    <a:lnTo>
                      <a:pt x="6" y="96"/>
                    </a:lnTo>
                    <a:lnTo>
                      <a:pt x="4" y="102"/>
                    </a:lnTo>
                    <a:lnTo>
                      <a:pt x="6" y="108"/>
                    </a:lnTo>
                    <a:lnTo>
                      <a:pt x="10" y="114"/>
                    </a:lnTo>
                    <a:lnTo>
                      <a:pt x="16" y="118"/>
                    </a:lnTo>
                    <a:lnTo>
                      <a:pt x="22" y="122"/>
                    </a:lnTo>
                    <a:lnTo>
                      <a:pt x="30" y="126"/>
                    </a:lnTo>
                    <a:lnTo>
                      <a:pt x="42" y="128"/>
                    </a:lnTo>
                    <a:lnTo>
                      <a:pt x="54" y="130"/>
                    </a:lnTo>
                    <a:lnTo>
                      <a:pt x="68" y="128"/>
                    </a:lnTo>
                    <a:lnTo>
                      <a:pt x="76" y="130"/>
                    </a:lnTo>
                    <a:lnTo>
                      <a:pt x="86" y="130"/>
                    </a:lnTo>
                    <a:lnTo>
                      <a:pt x="106" y="138"/>
                    </a:lnTo>
                    <a:lnTo>
                      <a:pt x="132" y="146"/>
                    </a:lnTo>
                    <a:lnTo>
                      <a:pt x="106" y="142"/>
                    </a:lnTo>
                    <a:lnTo>
                      <a:pt x="84" y="138"/>
                    </a:lnTo>
                    <a:lnTo>
                      <a:pt x="62" y="136"/>
                    </a:lnTo>
                    <a:lnTo>
                      <a:pt x="36" y="138"/>
                    </a:lnTo>
                    <a:lnTo>
                      <a:pt x="28" y="140"/>
                    </a:lnTo>
                    <a:lnTo>
                      <a:pt x="20" y="142"/>
                    </a:lnTo>
                    <a:lnTo>
                      <a:pt x="12" y="146"/>
                    </a:lnTo>
                    <a:lnTo>
                      <a:pt x="8" y="152"/>
                    </a:lnTo>
                    <a:lnTo>
                      <a:pt x="4" y="156"/>
                    </a:lnTo>
                    <a:lnTo>
                      <a:pt x="2" y="162"/>
                    </a:lnTo>
                    <a:lnTo>
                      <a:pt x="0" y="168"/>
                    </a:lnTo>
                    <a:lnTo>
                      <a:pt x="0" y="172"/>
                    </a:lnTo>
                    <a:lnTo>
                      <a:pt x="2" y="184"/>
                    </a:lnTo>
                    <a:lnTo>
                      <a:pt x="10" y="192"/>
                    </a:lnTo>
                    <a:lnTo>
                      <a:pt x="14" y="196"/>
                    </a:lnTo>
                    <a:lnTo>
                      <a:pt x="20" y="198"/>
                    </a:lnTo>
                    <a:lnTo>
                      <a:pt x="28" y="200"/>
                    </a:lnTo>
                    <a:lnTo>
                      <a:pt x="36" y="200"/>
                    </a:lnTo>
                    <a:lnTo>
                      <a:pt x="72" y="198"/>
                    </a:lnTo>
                    <a:lnTo>
                      <a:pt x="96" y="200"/>
                    </a:lnTo>
                    <a:lnTo>
                      <a:pt x="114" y="204"/>
                    </a:lnTo>
                    <a:lnTo>
                      <a:pt x="132" y="212"/>
                    </a:lnTo>
                    <a:lnTo>
                      <a:pt x="98" y="208"/>
                    </a:lnTo>
                    <a:lnTo>
                      <a:pt x="70" y="204"/>
                    </a:lnTo>
                    <a:lnTo>
                      <a:pt x="56" y="204"/>
                    </a:lnTo>
                    <a:lnTo>
                      <a:pt x="44" y="206"/>
                    </a:lnTo>
                    <a:lnTo>
                      <a:pt x="34" y="210"/>
                    </a:lnTo>
                    <a:lnTo>
                      <a:pt x="26" y="216"/>
                    </a:lnTo>
                    <a:lnTo>
                      <a:pt x="22" y="224"/>
                    </a:lnTo>
                    <a:lnTo>
                      <a:pt x="22" y="232"/>
                    </a:lnTo>
                    <a:lnTo>
                      <a:pt x="24" y="240"/>
                    </a:lnTo>
                    <a:lnTo>
                      <a:pt x="30" y="248"/>
                    </a:lnTo>
                    <a:lnTo>
                      <a:pt x="38" y="254"/>
                    </a:lnTo>
                    <a:lnTo>
                      <a:pt x="46" y="258"/>
                    </a:lnTo>
                    <a:lnTo>
                      <a:pt x="58" y="262"/>
                    </a:lnTo>
                    <a:lnTo>
                      <a:pt x="70" y="262"/>
                    </a:lnTo>
                    <a:lnTo>
                      <a:pt x="92" y="262"/>
                    </a:lnTo>
                    <a:lnTo>
                      <a:pt x="112" y="262"/>
                    </a:lnTo>
                    <a:lnTo>
                      <a:pt x="120" y="264"/>
                    </a:lnTo>
                    <a:lnTo>
                      <a:pt x="128" y="266"/>
                    </a:lnTo>
                    <a:lnTo>
                      <a:pt x="136" y="270"/>
                    </a:lnTo>
                    <a:lnTo>
                      <a:pt x="142" y="276"/>
                    </a:lnTo>
                    <a:lnTo>
                      <a:pt x="148" y="298"/>
                    </a:lnTo>
                    <a:lnTo>
                      <a:pt x="152" y="316"/>
                    </a:lnTo>
                    <a:lnTo>
                      <a:pt x="158" y="330"/>
                    </a:lnTo>
                    <a:lnTo>
                      <a:pt x="166" y="342"/>
                    </a:lnTo>
                    <a:lnTo>
                      <a:pt x="174" y="350"/>
                    </a:lnTo>
                    <a:lnTo>
                      <a:pt x="182" y="354"/>
                    </a:lnTo>
                    <a:lnTo>
                      <a:pt x="192" y="358"/>
                    </a:lnTo>
                    <a:lnTo>
                      <a:pt x="204" y="358"/>
                    </a:lnTo>
                    <a:lnTo>
                      <a:pt x="216" y="358"/>
                    </a:lnTo>
                    <a:lnTo>
                      <a:pt x="228" y="356"/>
                    </a:lnTo>
                    <a:lnTo>
                      <a:pt x="240" y="352"/>
                    </a:lnTo>
                    <a:lnTo>
                      <a:pt x="250" y="348"/>
                    </a:lnTo>
                    <a:lnTo>
                      <a:pt x="260" y="342"/>
                    </a:lnTo>
                    <a:lnTo>
                      <a:pt x="270" y="334"/>
                    </a:lnTo>
                    <a:lnTo>
                      <a:pt x="278" y="326"/>
                    </a:lnTo>
                    <a:lnTo>
                      <a:pt x="286" y="316"/>
                    </a:lnTo>
                    <a:lnTo>
                      <a:pt x="292" y="306"/>
                    </a:lnTo>
                    <a:lnTo>
                      <a:pt x="298" y="294"/>
                    </a:lnTo>
                    <a:lnTo>
                      <a:pt x="302" y="282"/>
                    </a:lnTo>
                    <a:lnTo>
                      <a:pt x="306" y="270"/>
                    </a:lnTo>
                    <a:lnTo>
                      <a:pt x="308" y="258"/>
                    </a:lnTo>
                    <a:lnTo>
                      <a:pt x="308" y="246"/>
                    </a:lnTo>
                    <a:lnTo>
                      <a:pt x="308" y="232"/>
                    </a:lnTo>
                    <a:lnTo>
                      <a:pt x="306" y="220"/>
                    </a:lnTo>
                    <a:lnTo>
                      <a:pt x="298" y="206"/>
                    </a:lnTo>
                    <a:lnTo>
                      <a:pt x="290" y="192"/>
                    </a:lnTo>
                    <a:lnTo>
                      <a:pt x="280" y="164"/>
                    </a:lnTo>
                    <a:lnTo>
                      <a:pt x="274" y="138"/>
                    </a:lnTo>
                    <a:lnTo>
                      <a:pt x="268" y="112"/>
                    </a:lnTo>
                    <a:lnTo>
                      <a:pt x="262" y="90"/>
                    </a:lnTo>
                    <a:lnTo>
                      <a:pt x="254" y="70"/>
                    </a:lnTo>
                    <a:lnTo>
                      <a:pt x="250" y="62"/>
                    </a:lnTo>
                    <a:lnTo>
                      <a:pt x="242" y="56"/>
                    </a:lnTo>
                    <a:lnTo>
                      <a:pt x="234" y="50"/>
                    </a:lnTo>
                    <a:lnTo>
                      <a:pt x="224" y="44"/>
                    </a:lnTo>
                    <a:close/>
                  </a:path>
                </a:pathLst>
              </a:custGeom>
              <a:solidFill>
                <a:srgbClr val="FFFFFF"/>
              </a:solidFill>
              <a:ln w="9525">
                <a:noFill/>
                <a:round/>
                <a:headEnd/>
                <a:tailEnd/>
              </a:ln>
            </p:spPr>
            <p:txBody>
              <a:bodyPr/>
              <a:lstStyle/>
              <a:p>
                <a:endParaRPr lang="en-US"/>
              </a:p>
            </p:txBody>
          </p:sp>
          <p:sp>
            <p:nvSpPr>
              <p:cNvPr id="55" name="AutoShape 244"/>
              <p:cNvSpPr>
                <a:spLocks noEditPoints="1"/>
              </p:cNvSpPr>
              <p:nvPr/>
            </p:nvSpPr>
            <p:spPr bwMode="auto">
              <a:xfrm>
                <a:off x="5826125" y="2617788"/>
                <a:ext cx="520700" cy="593725"/>
              </a:xfrm>
              <a:custGeom>
                <a:avLst/>
                <a:gdLst>
                  <a:gd name="T0" fmla="*/ 2147483647 w 328"/>
                  <a:gd name="T1" fmla="*/ 2147483647 h 374"/>
                  <a:gd name="T2" fmla="*/ 2147483647 w 328"/>
                  <a:gd name="T3" fmla="*/ 2147483647 h 374"/>
                  <a:gd name="T4" fmla="*/ 2147483647 w 328"/>
                  <a:gd name="T5" fmla="*/ 2147483647 h 374"/>
                  <a:gd name="T6" fmla="*/ 2147483647 w 328"/>
                  <a:gd name="T7" fmla="*/ 2147483647 h 374"/>
                  <a:gd name="T8" fmla="*/ 2147483647 w 328"/>
                  <a:gd name="T9" fmla="*/ 2147483647 h 374"/>
                  <a:gd name="T10" fmla="*/ 2147483647 w 328"/>
                  <a:gd name="T11" fmla="*/ 2147483647 h 374"/>
                  <a:gd name="T12" fmla="*/ 2147483647 w 328"/>
                  <a:gd name="T13" fmla="*/ 2147483647 h 374"/>
                  <a:gd name="T14" fmla="*/ 2147483647 w 328"/>
                  <a:gd name="T15" fmla="*/ 2147483647 h 374"/>
                  <a:gd name="T16" fmla="*/ 2147483647 w 328"/>
                  <a:gd name="T17" fmla="*/ 2147483647 h 374"/>
                  <a:gd name="T18" fmla="*/ 2147483647 w 328"/>
                  <a:gd name="T19" fmla="*/ 2147483647 h 374"/>
                  <a:gd name="T20" fmla="*/ 2147483647 w 328"/>
                  <a:gd name="T21" fmla="*/ 2147483647 h 374"/>
                  <a:gd name="T22" fmla="*/ 2147483647 w 328"/>
                  <a:gd name="T23" fmla="*/ 2147483647 h 374"/>
                  <a:gd name="T24" fmla="*/ 2147483647 w 328"/>
                  <a:gd name="T25" fmla="*/ 2147483647 h 374"/>
                  <a:gd name="T26" fmla="*/ 2147483647 w 328"/>
                  <a:gd name="T27" fmla="*/ 2147483647 h 374"/>
                  <a:gd name="T28" fmla="*/ 2147483647 w 328"/>
                  <a:gd name="T29" fmla="*/ 2147483647 h 374"/>
                  <a:gd name="T30" fmla="*/ 2147483647 w 328"/>
                  <a:gd name="T31" fmla="*/ 2147483647 h 374"/>
                  <a:gd name="T32" fmla="*/ 2147483647 w 328"/>
                  <a:gd name="T33" fmla="*/ 2147483647 h 374"/>
                  <a:gd name="T34" fmla="*/ 2147483647 w 328"/>
                  <a:gd name="T35" fmla="*/ 2147483647 h 374"/>
                  <a:gd name="T36" fmla="*/ 2147483647 w 328"/>
                  <a:gd name="T37" fmla="*/ 2147483647 h 374"/>
                  <a:gd name="T38" fmla="*/ 2147483647 w 328"/>
                  <a:gd name="T39" fmla="*/ 2147483647 h 374"/>
                  <a:gd name="T40" fmla="*/ 2147483647 w 328"/>
                  <a:gd name="T41" fmla="*/ 2147483647 h 374"/>
                  <a:gd name="T42" fmla="*/ 2147483647 w 328"/>
                  <a:gd name="T43" fmla="*/ 2147483647 h 374"/>
                  <a:gd name="T44" fmla="*/ 2147483647 w 328"/>
                  <a:gd name="T45" fmla="*/ 2147483647 h 374"/>
                  <a:gd name="T46" fmla="*/ 2147483647 w 328"/>
                  <a:gd name="T47" fmla="*/ 2147483647 h 374"/>
                  <a:gd name="T48" fmla="*/ 2147483647 w 328"/>
                  <a:gd name="T49" fmla="*/ 2147483647 h 374"/>
                  <a:gd name="T50" fmla="*/ 2147483647 w 328"/>
                  <a:gd name="T51" fmla="*/ 2147483647 h 374"/>
                  <a:gd name="T52" fmla="*/ 2147483647 w 328"/>
                  <a:gd name="T53" fmla="*/ 2147483647 h 374"/>
                  <a:gd name="T54" fmla="*/ 2147483647 w 328"/>
                  <a:gd name="T55" fmla="*/ 2147483647 h 374"/>
                  <a:gd name="T56" fmla="*/ 2147483647 w 328"/>
                  <a:gd name="T57" fmla="*/ 2147483647 h 374"/>
                  <a:gd name="T58" fmla="*/ 2147483647 w 328"/>
                  <a:gd name="T59" fmla="*/ 2147483647 h 374"/>
                  <a:gd name="T60" fmla="*/ 2147483647 w 328"/>
                  <a:gd name="T61" fmla="*/ 2147483647 h 374"/>
                  <a:gd name="T62" fmla="*/ 2147483647 w 328"/>
                  <a:gd name="T63" fmla="*/ 2147483647 h 374"/>
                  <a:gd name="T64" fmla="*/ 2147483647 w 328"/>
                  <a:gd name="T65" fmla="*/ 2147483647 h 374"/>
                  <a:gd name="T66" fmla="*/ 2147483647 w 328"/>
                  <a:gd name="T67" fmla="*/ 2147483647 h 374"/>
                  <a:gd name="T68" fmla="*/ 2147483647 w 328"/>
                  <a:gd name="T69" fmla="*/ 2147483647 h 374"/>
                  <a:gd name="T70" fmla="*/ 2147483647 w 328"/>
                  <a:gd name="T71" fmla="*/ 2147483647 h 374"/>
                  <a:gd name="T72" fmla="*/ 2147483647 w 328"/>
                  <a:gd name="T73" fmla="*/ 2147483647 h 374"/>
                  <a:gd name="T74" fmla="*/ 2147483647 w 328"/>
                  <a:gd name="T75" fmla="*/ 2147483647 h 374"/>
                  <a:gd name="T76" fmla="*/ 2147483647 w 328"/>
                  <a:gd name="T77" fmla="*/ 2147483647 h 374"/>
                  <a:gd name="T78" fmla="*/ 2147483647 w 328"/>
                  <a:gd name="T79" fmla="*/ 2147483647 h 374"/>
                  <a:gd name="T80" fmla="*/ 2147483647 w 328"/>
                  <a:gd name="T81" fmla="*/ 2147483647 h 374"/>
                  <a:gd name="T82" fmla="*/ 2147483647 w 328"/>
                  <a:gd name="T83" fmla="*/ 2147483647 h 374"/>
                  <a:gd name="T84" fmla="*/ 2147483647 w 328"/>
                  <a:gd name="T85" fmla="*/ 2147483647 h 374"/>
                  <a:gd name="T86" fmla="*/ 2147483647 w 328"/>
                  <a:gd name="T87" fmla="*/ 2147483647 h 374"/>
                  <a:gd name="T88" fmla="*/ 2147483647 w 328"/>
                  <a:gd name="T89" fmla="*/ 2147483647 h 374"/>
                  <a:gd name="T90" fmla="*/ 2147483647 w 328"/>
                  <a:gd name="T91" fmla="*/ 2147483647 h 374"/>
                  <a:gd name="T92" fmla="*/ 2147483647 w 328"/>
                  <a:gd name="T93" fmla="*/ 2147483647 h 374"/>
                  <a:gd name="T94" fmla="*/ 2147483647 w 328"/>
                  <a:gd name="T95" fmla="*/ 2147483647 h 374"/>
                  <a:gd name="T96" fmla="*/ 2147483647 w 328"/>
                  <a:gd name="T97" fmla="*/ 2147483647 h 374"/>
                  <a:gd name="T98" fmla="*/ 2147483647 w 328"/>
                  <a:gd name="T99" fmla="*/ 2147483647 h 374"/>
                  <a:gd name="T100" fmla="*/ 2147483647 w 328"/>
                  <a:gd name="T101" fmla="*/ 2147483647 h 3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8"/>
                  <a:gd name="T154" fmla="*/ 0 h 374"/>
                  <a:gd name="T155" fmla="*/ 328 w 328"/>
                  <a:gd name="T156" fmla="*/ 374 h 3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8" h="374">
                    <a:moveTo>
                      <a:pt x="288" y="128"/>
                    </a:moveTo>
                    <a:lnTo>
                      <a:pt x="288" y="128"/>
                    </a:lnTo>
                    <a:lnTo>
                      <a:pt x="282" y="100"/>
                    </a:lnTo>
                    <a:lnTo>
                      <a:pt x="278" y="88"/>
                    </a:lnTo>
                    <a:lnTo>
                      <a:pt x="274" y="74"/>
                    </a:lnTo>
                    <a:lnTo>
                      <a:pt x="268" y="64"/>
                    </a:lnTo>
                    <a:lnTo>
                      <a:pt x="260" y="54"/>
                    </a:lnTo>
                    <a:lnTo>
                      <a:pt x="250" y="44"/>
                    </a:lnTo>
                    <a:lnTo>
                      <a:pt x="238" y="38"/>
                    </a:lnTo>
                    <a:lnTo>
                      <a:pt x="226" y="32"/>
                    </a:lnTo>
                    <a:lnTo>
                      <a:pt x="192" y="20"/>
                    </a:lnTo>
                    <a:lnTo>
                      <a:pt x="168" y="12"/>
                    </a:lnTo>
                    <a:lnTo>
                      <a:pt x="142" y="6"/>
                    </a:lnTo>
                    <a:lnTo>
                      <a:pt x="112" y="2"/>
                    </a:lnTo>
                    <a:lnTo>
                      <a:pt x="78" y="0"/>
                    </a:lnTo>
                    <a:lnTo>
                      <a:pt x="58" y="2"/>
                    </a:lnTo>
                    <a:lnTo>
                      <a:pt x="42" y="6"/>
                    </a:lnTo>
                    <a:lnTo>
                      <a:pt x="32" y="12"/>
                    </a:lnTo>
                    <a:lnTo>
                      <a:pt x="26" y="18"/>
                    </a:lnTo>
                    <a:lnTo>
                      <a:pt x="24" y="26"/>
                    </a:lnTo>
                    <a:lnTo>
                      <a:pt x="22" y="30"/>
                    </a:lnTo>
                    <a:lnTo>
                      <a:pt x="24" y="42"/>
                    </a:lnTo>
                    <a:lnTo>
                      <a:pt x="28" y="54"/>
                    </a:lnTo>
                    <a:lnTo>
                      <a:pt x="36" y="64"/>
                    </a:lnTo>
                    <a:lnTo>
                      <a:pt x="46" y="72"/>
                    </a:lnTo>
                    <a:lnTo>
                      <a:pt x="34" y="74"/>
                    </a:lnTo>
                    <a:lnTo>
                      <a:pt x="24" y="78"/>
                    </a:lnTo>
                    <a:lnTo>
                      <a:pt x="16" y="84"/>
                    </a:lnTo>
                    <a:lnTo>
                      <a:pt x="10" y="92"/>
                    </a:lnTo>
                    <a:lnTo>
                      <a:pt x="10" y="94"/>
                    </a:lnTo>
                    <a:lnTo>
                      <a:pt x="6" y="100"/>
                    </a:lnTo>
                    <a:lnTo>
                      <a:pt x="6" y="108"/>
                    </a:lnTo>
                    <a:lnTo>
                      <a:pt x="8" y="116"/>
                    </a:lnTo>
                    <a:lnTo>
                      <a:pt x="10" y="124"/>
                    </a:lnTo>
                    <a:lnTo>
                      <a:pt x="14" y="128"/>
                    </a:lnTo>
                    <a:lnTo>
                      <a:pt x="20" y="134"/>
                    </a:lnTo>
                    <a:lnTo>
                      <a:pt x="32" y="140"/>
                    </a:lnTo>
                    <a:lnTo>
                      <a:pt x="24" y="144"/>
                    </a:lnTo>
                    <a:lnTo>
                      <a:pt x="16" y="150"/>
                    </a:lnTo>
                    <a:lnTo>
                      <a:pt x="10" y="154"/>
                    </a:lnTo>
                    <a:lnTo>
                      <a:pt x="6" y="162"/>
                    </a:lnTo>
                    <a:lnTo>
                      <a:pt x="2" y="172"/>
                    </a:lnTo>
                    <a:lnTo>
                      <a:pt x="0" y="182"/>
                    </a:lnTo>
                    <a:lnTo>
                      <a:pt x="4" y="194"/>
                    </a:lnTo>
                    <a:lnTo>
                      <a:pt x="10" y="204"/>
                    </a:lnTo>
                    <a:lnTo>
                      <a:pt x="20" y="212"/>
                    </a:lnTo>
                    <a:lnTo>
                      <a:pt x="34" y="216"/>
                    </a:lnTo>
                    <a:lnTo>
                      <a:pt x="30" y="218"/>
                    </a:lnTo>
                    <a:lnTo>
                      <a:pt x="26" y="224"/>
                    </a:lnTo>
                    <a:lnTo>
                      <a:pt x="24" y="232"/>
                    </a:lnTo>
                    <a:lnTo>
                      <a:pt x="22" y="238"/>
                    </a:lnTo>
                    <a:lnTo>
                      <a:pt x="22" y="244"/>
                    </a:lnTo>
                    <a:lnTo>
                      <a:pt x="26" y="252"/>
                    </a:lnTo>
                    <a:lnTo>
                      <a:pt x="28" y="258"/>
                    </a:lnTo>
                    <a:lnTo>
                      <a:pt x="34" y="264"/>
                    </a:lnTo>
                    <a:lnTo>
                      <a:pt x="46" y="272"/>
                    </a:lnTo>
                    <a:lnTo>
                      <a:pt x="62" y="278"/>
                    </a:lnTo>
                    <a:lnTo>
                      <a:pt x="80" y="278"/>
                    </a:lnTo>
                    <a:lnTo>
                      <a:pt x="88" y="278"/>
                    </a:lnTo>
                    <a:lnTo>
                      <a:pt x="106" y="278"/>
                    </a:lnTo>
                    <a:lnTo>
                      <a:pt x="120" y="280"/>
                    </a:lnTo>
                    <a:lnTo>
                      <a:pt x="134" y="282"/>
                    </a:lnTo>
                    <a:lnTo>
                      <a:pt x="144" y="290"/>
                    </a:lnTo>
                    <a:lnTo>
                      <a:pt x="150" y="310"/>
                    </a:lnTo>
                    <a:lnTo>
                      <a:pt x="154" y="330"/>
                    </a:lnTo>
                    <a:lnTo>
                      <a:pt x="162" y="344"/>
                    </a:lnTo>
                    <a:lnTo>
                      <a:pt x="168" y="356"/>
                    </a:lnTo>
                    <a:lnTo>
                      <a:pt x="178" y="364"/>
                    </a:lnTo>
                    <a:lnTo>
                      <a:pt x="188" y="370"/>
                    </a:lnTo>
                    <a:lnTo>
                      <a:pt x="200" y="374"/>
                    </a:lnTo>
                    <a:lnTo>
                      <a:pt x="214" y="374"/>
                    </a:lnTo>
                    <a:lnTo>
                      <a:pt x="224" y="374"/>
                    </a:lnTo>
                    <a:lnTo>
                      <a:pt x="236" y="374"/>
                    </a:lnTo>
                    <a:lnTo>
                      <a:pt x="248" y="370"/>
                    </a:lnTo>
                    <a:lnTo>
                      <a:pt x="258" y="366"/>
                    </a:lnTo>
                    <a:lnTo>
                      <a:pt x="268" y="362"/>
                    </a:lnTo>
                    <a:lnTo>
                      <a:pt x="278" y="354"/>
                    </a:lnTo>
                    <a:lnTo>
                      <a:pt x="288" y="346"/>
                    </a:lnTo>
                    <a:lnTo>
                      <a:pt x="298" y="336"/>
                    </a:lnTo>
                    <a:lnTo>
                      <a:pt x="306" y="324"/>
                    </a:lnTo>
                    <a:lnTo>
                      <a:pt x="314" y="312"/>
                    </a:lnTo>
                    <a:lnTo>
                      <a:pt x="320" y="298"/>
                    </a:lnTo>
                    <a:lnTo>
                      <a:pt x="324" y="284"/>
                    </a:lnTo>
                    <a:lnTo>
                      <a:pt x="326" y="270"/>
                    </a:lnTo>
                    <a:lnTo>
                      <a:pt x="328" y="254"/>
                    </a:lnTo>
                    <a:lnTo>
                      <a:pt x="326" y="240"/>
                    </a:lnTo>
                    <a:lnTo>
                      <a:pt x="324" y="226"/>
                    </a:lnTo>
                    <a:lnTo>
                      <a:pt x="324" y="224"/>
                    </a:lnTo>
                    <a:lnTo>
                      <a:pt x="322" y="224"/>
                    </a:lnTo>
                    <a:lnTo>
                      <a:pt x="288" y="128"/>
                    </a:lnTo>
                    <a:close/>
                    <a:moveTo>
                      <a:pt x="308" y="232"/>
                    </a:moveTo>
                    <a:lnTo>
                      <a:pt x="308" y="232"/>
                    </a:lnTo>
                    <a:lnTo>
                      <a:pt x="310" y="250"/>
                    </a:lnTo>
                    <a:lnTo>
                      <a:pt x="308" y="270"/>
                    </a:lnTo>
                    <a:lnTo>
                      <a:pt x="304" y="288"/>
                    </a:lnTo>
                    <a:lnTo>
                      <a:pt x="296" y="308"/>
                    </a:lnTo>
                    <a:lnTo>
                      <a:pt x="284" y="326"/>
                    </a:lnTo>
                    <a:lnTo>
                      <a:pt x="268" y="340"/>
                    </a:lnTo>
                    <a:lnTo>
                      <a:pt x="252" y="350"/>
                    </a:lnTo>
                    <a:lnTo>
                      <a:pt x="242" y="354"/>
                    </a:lnTo>
                    <a:lnTo>
                      <a:pt x="234" y="356"/>
                    </a:lnTo>
                    <a:lnTo>
                      <a:pt x="224" y="358"/>
                    </a:lnTo>
                    <a:lnTo>
                      <a:pt x="214" y="358"/>
                    </a:lnTo>
                    <a:lnTo>
                      <a:pt x="206" y="356"/>
                    </a:lnTo>
                    <a:lnTo>
                      <a:pt x="198" y="356"/>
                    </a:lnTo>
                    <a:lnTo>
                      <a:pt x="190" y="352"/>
                    </a:lnTo>
                    <a:lnTo>
                      <a:pt x="184" y="346"/>
                    </a:lnTo>
                    <a:lnTo>
                      <a:pt x="178" y="336"/>
                    </a:lnTo>
                    <a:lnTo>
                      <a:pt x="172" y="324"/>
                    </a:lnTo>
                    <a:lnTo>
                      <a:pt x="166" y="306"/>
                    </a:lnTo>
                    <a:lnTo>
                      <a:pt x="162" y="284"/>
                    </a:lnTo>
                    <a:lnTo>
                      <a:pt x="160" y="280"/>
                    </a:lnTo>
                    <a:lnTo>
                      <a:pt x="158" y="278"/>
                    </a:lnTo>
                    <a:lnTo>
                      <a:pt x="152" y="272"/>
                    </a:lnTo>
                    <a:lnTo>
                      <a:pt x="144" y="268"/>
                    </a:lnTo>
                    <a:lnTo>
                      <a:pt x="136" y="264"/>
                    </a:lnTo>
                    <a:lnTo>
                      <a:pt x="126" y="262"/>
                    </a:lnTo>
                    <a:lnTo>
                      <a:pt x="108" y="260"/>
                    </a:lnTo>
                    <a:lnTo>
                      <a:pt x="88" y="262"/>
                    </a:lnTo>
                    <a:lnTo>
                      <a:pt x="80" y="262"/>
                    </a:lnTo>
                    <a:lnTo>
                      <a:pt x="66" y="260"/>
                    </a:lnTo>
                    <a:lnTo>
                      <a:pt x="54" y="256"/>
                    </a:lnTo>
                    <a:lnTo>
                      <a:pt x="46" y="250"/>
                    </a:lnTo>
                    <a:lnTo>
                      <a:pt x="42" y="244"/>
                    </a:lnTo>
                    <a:lnTo>
                      <a:pt x="40" y="236"/>
                    </a:lnTo>
                    <a:lnTo>
                      <a:pt x="44" y="230"/>
                    </a:lnTo>
                    <a:lnTo>
                      <a:pt x="48" y="226"/>
                    </a:lnTo>
                    <a:lnTo>
                      <a:pt x="56" y="222"/>
                    </a:lnTo>
                    <a:lnTo>
                      <a:pt x="64" y="222"/>
                    </a:lnTo>
                    <a:lnTo>
                      <a:pt x="74" y="220"/>
                    </a:lnTo>
                    <a:lnTo>
                      <a:pt x="96" y="222"/>
                    </a:lnTo>
                    <a:lnTo>
                      <a:pt x="120" y="226"/>
                    </a:lnTo>
                    <a:lnTo>
                      <a:pt x="140" y="230"/>
                    </a:lnTo>
                    <a:lnTo>
                      <a:pt x="146" y="212"/>
                    </a:lnTo>
                    <a:lnTo>
                      <a:pt x="126" y="204"/>
                    </a:lnTo>
                    <a:lnTo>
                      <a:pt x="106" y="198"/>
                    </a:lnTo>
                    <a:lnTo>
                      <a:pt x="80" y="198"/>
                    </a:lnTo>
                    <a:lnTo>
                      <a:pt x="44" y="200"/>
                    </a:lnTo>
                    <a:lnTo>
                      <a:pt x="34" y="198"/>
                    </a:lnTo>
                    <a:lnTo>
                      <a:pt x="26" y="194"/>
                    </a:lnTo>
                    <a:lnTo>
                      <a:pt x="20" y="188"/>
                    </a:lnTo>
                    <a:lnTo>
                      <a:pt x="18" y="180"/>
                    </a:lnTo>
                    <a:lnTo>
                      <a:pt x="20" y="172"/>
                    </a:lnTo>
                    <a:lnTo>
                      <a:pt x="24" y="166"/>
                    </a:lnTo>
                    <a:lnTo>
                      <a:pt x="34" y="158"/>
                    </a:lnTo>
                    <a:lnTo>
                      <a:pt x="48" y="154"/>
                    </a:lnTo>
                    <a:lnTo>
                      <a:pt x="68" y="152"/>
                    </a:lnTo>
                    <a:lnTo>
                      <a:pt x="86" y="154"/>
                    </a:lnTo>
                    <a:lnTo>
                      <a:pt x="104" y="156"/>
                    </a:lnTo>
                    <a:lnTo>
                      <a:pt x="122" y="160"/>
                    </a:lnTo>
                    <a:lnTo>
                      <a:pt x="140" y="164"/>
                    </a:lnTo>
                    <a:lnTo>
                      <a:pt x="144" y="146"/>
                    </a:lnTo>
                    <a:lnTo>
                      <a:pt x="116" y="136"/>
                    </a:lnTo>
                    <a:lnTo>
                      <a:pt x="96" y="130"/>
                    </a:lnTo>
                    <a:lnTo>
                      <a:pt x="86" y="128"/>
                    </a:lnTo>
                    <a:lnTo>
                      <a:pt x="78" y="128"/>
                    </a:lnTo>
                    <a:lnTo>
                      <a:pt x="58" y="128"/>
                    </a:lnTo>
                    <a:lnTo>
                      <a:pt x="42" y="126"/>
                    </a:lnTo>
                    <a:lnTo>
                      <a:pt x="32" y="120"/>
                    </a:lnTo>
                    <a:lnTo>
                      <a:pt x="26" y="114"/>
                    </a:lnTo>
                    <a:lnTo>
                      <a:pt x="24" y="108"/>
                    </a:lnTo>
                    <a:lnTo>
                      <a:pt x="26" y="102"/>
                    </a:lnTo>
                    <a:lnTo>
                      <a:pt x="26" y="100"/>
                    </a:lnTo>
                    <a:lnTo>
                      <a:pt x="30" y="96"/>
                    </a:lnTo>
                    <a:lnTo>
                      <a:pt x="38" y="92"/>
                    </a:lnTo>
                    <a:lnTo>
                      <a:pt x="50" y="90"/>
                    </a:lnTo>
                    <a:lnTo>
                      <a:pt x="64" y="90"/>
                    </a:lnTo>
                    <a:lnTo>
                      <a:pt x="82" y="90"/>
                    </a:lnTo>
                    <a:lnTo>
                      <a:pt x="100" y="92"/>
                    </a:lnTo>
                    <a:lnTo>
                      <a:pt x="120" y="94"/>
                    </a:lnTo>
                    <a:lnTo>
                      <a:pt x="140" y="100"/>
                    </a:lnTo>
                    <a:lnTo>
                      <a:pt x="158" y="106"/>
                    </a:lnTo>
                    <a:lnTo>
                      <a:pt x="160" y="108"/>
                    </a:lnTo>
                    <a:lnTo>
                      <a:pt x="170" y="94"/>
                    </a:lnTo>
                    <a:lnTo>
                      <a:pt x="166" y="92"/>
                    </a:lnTo>
                    <a:lnTo>
                      <a:pt x="142" y="80"/>
                    </a:lnTo>
                    <a:lnTo>
                      <a:pt x="118" y="72"/>
                    </a:lnTo>
                    <a:lnTo>
                      <a:pt x="96" y="68"/>
                    </a:lnTo>
                    <a:lnTo>
                      <a:pt x="72" y="64"/>
                    </a:lnTo>
                    <a:lnTo>
                      <a:pt x="64" y="62"/>
                    </a:lnTo>
                    <a:lnTo>
                      <a:pt x="58" y="58"/>
                    </a:lnTo>
                    <a:lnTo>
                      <a:pt x="48" y="52"/>
                    </a:lnTo>
                    <a:lnTo>
                      <a:pt x="42" y="42"/>
                    </a:lnTo>
                    <a:lnTo>
                      <a:pt x="40" y="36"/>
                    </a:lnTo>
                    <a:lnTo>
                      <a:pt x="40" y="32"/>
                    </a:lnTo>
                    <a:lnTo>
                      <a:pt x="42" y="28"/>
                    </a:lnTo>
                    <a:lnTo>
                      <a:pt x="44" y="24"/>
                    </a:lnTo>
                    <a:lnTo>
                      <a:pt x="52" y="20"/>
                    </a:lnTo>
                    <a:lnTo>
                      <a:pt x="62" y="18"/>
                    </a:lnTo>
                    <a:lnTo>
                      <a:pt x="78" y="18"/>
                    </a:lnTo>
                    <a:lnTo>
                      <a:pt x="112" y="20"/>
                    </a:lnTo>
                    <a:lnTo>
                      <a:pt x="148" y="28"/>
                    </a:lnTo>
                    <a:lnTo>
                      <a:pt x="166" y="32"/>
                    </a:lnTo>
                    <a:lnTo>
                      <a:pt x="186" y="40"/>
                    </a:lnTo>
                    <a:lnTo>
                      <a:pt x="208" y="48"/>
                    </a:lnTo>
                    <a:lnTo>
                      <a:pt x="230" y="60"/>
                    </a:lnTo>
                    <a:lnTo>
                      <a:pt x="232" y="60"/>
                    </a:lnTo>
                    <a:lnTo>
                      <a:pt x="240" y="66"/>
                    </a:lnTo>
                    <a:lnTo>
                      <a:pt x="248" y="72"/>
                    </a:lnTo>
                    <a:lnTo>
                      <a:pt x="254" y="78"/>
                    </a:lnTo>
                    <a:lnTo>
                      <a:pt x="258" y="88"/>
                    </a:lnTo>
                    <a:lnTo>
                      <a:pt x="266" y="108"/>
                    </a:lnTo>
                    <a:lnTo>
                      <a:pt x="272" y="132"/>
                    </a:lnTo>
                    <a:lnTo>
                      <a:pt x="276" y="156"/>
                    </a:lnTo>
                    <a:lnTo>
                      <a:pt x="284" y="180"/>
                    </a:lnTo>
                    <a:lnTo>
                      <a:pt x="294" y="206"/>
                    </a:lnTo>
                    <a:lnTo>
                      <a:pt x="308" y="232"/>
                    </a:lnTo>
                    <a:close/>
                  </a:path>
                </a:pathLst>
              </a:custGeom>
              <a:solidFill>
                <a:srgbClr val="000000"/>
              </a:solidFill>
              <a:ln w="9525">
                <a:noFill/>
                <a:round/>
                <a:headEnd/>
                <a:tailEnd/>
              </a:ln>
            </p:spPr>
            <p:txBody>
              <a:bodyPr/>
              <a:lstStyle/>
              <a:p>
                <a:endParaRPr lang="en-US"/>
              </a:p>
            </p:txBody>
          </p:sp>
          <p:sp>
            <p:nvSpPr>
              <p:cNvPr id="56" name="AutoShape 245"/>
              <p:cNvSpPr>
                <a:spLocks/>
              </p:cNvSpPr>
              <p:nvPr/>
            </p:nvSpPr>
            <p:spPr bwMode="auto">
              <a:xfrm>
                <a:off x="5826125" y="2617788"/>
                <a:ext cx="520700" cy="593725"/>
              </a:xfrm>
              <a:custGeom>
                <a:avLst/>
                <a:gdLst>
                  <a:gd name="T0" fmla="*/ 2147483647 w 328"/>
                  <a:gd name="T1" fmla="*/ 2147483647 h 374"/>
                  <a:gd name="T2" fmla="*/ 2147483647 w 328"/>
                  <a:gd name="T3" fmla="*/ 2147483647 h 374"/>
                  <a:gd name="T4" fmla="*/ 2147483647 w 328"/>
                  <a:gd name="T5" fmla="*/ 2147483647 h 374"/>
                  <a:gd name="T6" fmla="*/ 2147483647 w 328"/>
                  <a:gd name="T7" fmla="*/ 2147483647 h 374"/>
                  <a:gd name="T8" fmla="*/ 2147483647 w 328"/>
                  <a:gd name="T9" fmla="*/ 2147483647 h 374"/>
                  <a:gd name="T10" fmla="*/ 2147483647 w 328"/>
                  <a:gd name="T11" fmla="*/ 2147483647 h 374"/>
                  <a:gd name="T12" fmla="*/ 2147483647 w 328"/>
                  <a:gd name="T13" fmla="*/ 2147483647 h 374"/>
                  <a:gd name="T14" fmla="*/ 2147483647 w 328"/>
                  <a:gd name="T15" fmla="*/ 0 h 374"/>
                  <a:gd name="T16" fmla="*/ 2147483647 w 328"/>
                  <a:gd name="T17" fmla="*/ 2147483647 h 374"/>
                  <a:gd name="T18" fmla="*/ 2147483647 w 328"/>
                  <a:gd name="T19" fmla="*/ 2147483647 h 374"/>
                  <a:gd name="T20" fmla="*/ 2147483647 w 328"/>
                  <a:gd name="T21" fmla="*/ 2147483647 h 374"/>
                  <a:gd name="T22" fmla="*/ 2147483647 w 328"/>
                  <a:gd name="T23" fmla="*/ 2147483647 h 374"/>
                  <a:gd name="T24" fmla="*/ 2147483647 w 328"/>
                  <a:gd name="T25" fmla="*/ 2147483647 h 374"/>
                  <a:gd name="T26" fmla="*/ 2147483647 w 328"/>
                  <a:gd name="T27" fmla="*/ 2147483647 h 374"/>
                  <a:gd name="T28" fmla="*/ 2147483647 w 328"/>
                  <a:gd name="T29" fmla="*/ 2147483647 h 374"/>
                  <a:gd name="T30" fmla="*/ 2147483647 w 328"/>
                  <a:gd name="T31" fmla="*/ 2147483647 h 374"/>
                  <a:gd name="T32" fmla="*/ 2147483647 w 328"/>
                  <a:gd name="T33" fmla="*/ 2147483647 h 374"/>
                  <a:gd name="T34" fmla="*/ 2147483647 w 328"/>
                  <a:gd name="T35" fmla="*/ 2147483647 h 374"/>
                  <a:gd name="T36" fmla="*/ 2147483647 w 328"/>
                  <a:gd name="T37" fmla="*/ 2147483647 h 374"/>
                  <a:gd name="T38" fmla="*/ 2147483647 w 328"/>
                  <a:gd name="T39" fmla="*/ 2147483647 h 374"/>
                  <a:gd name="T40" fmla="*/ 2147483647 w 328"/>
                  <a:gd name="T41" fmla="*/ 2147483647 h 374"/>
                  <a:gd name="T42" fmla="*/ 2147483647 w 328"/>
                  <a:gd name="T43" fmla="*/ 2147483647 h 374"/>
                  <a:gd name="T44" fmla="*/ 2147483647 w 328"/>
                  <a:gd name="T45" fmla="*/ 2147483647 h 374"/>
                  <a:gd name="T46" fmla="*/ 2147483647 w 328"/>
                  <a:gd name="T47" fmla="*/ 2147483647 h 374"/>
                  <a:gd name="T48" fmla="*/ 2147483647 w 328"/>
                  <a:gd name="T49" fmla="*/ 2147483647 h 374"/>
                  <a:gd name="T50" fmla="*/ 2147483647 w 328"/>
                  <a:gd name="T51" fmla="*/ 2147483647 h 374"/>
                  <a:gd name="T52" fmla="*/ 0 w 328"/>
                  <a:gd name="T53" fmla="*/ 2147483647 h 374"/>
                  <a:gd name="T54" fmla="*/ 2147483647 w 328"/>
                  <a:gd name="T55" fmla="*/ 2147483647 h 374"/>
                  <a:gd name="T56" fmla="*/ 2147483647 w 328"/>
                  <a:gd name="T57" fmla="*/ 2147483647 h 374"/>
                  <a:gd name="T58" fmla="*/ 2147483647 w 328"/>
                  <a:gd name="T59" fmla="*/ 2147483647 h 374"/>
                  <a:gd name="T60" fmla="*/ 2147483647 w 328"/>
                  <a:gd name="T61" fmla="*/ 2147483647 h 374"/>
                  <a:gd name="T62" fmla="*/ 2147483647 w 328"/>
                  <a:gd name="T63" fmla="*/ 2147483647 h 374"/>
                  <a:gd name="T64" fmla="*/ 2147483647 w 328"/>
                  <a:gd name="T65" fmla="*/ 2147483647 h 374"/>
                  <a:gd name="T66" fmla="*/ 2147483647 w 328"/>
                  <a:gd name="T67" fmla="*/ 2147483647 h 374"/>
                  <a:gd name="T68" fmla="*/ 2147483647 w 328"/>
                  <a:gd name="T69" fmla="*/ 2147483647 h 374"/>
                  <a:gd name="T70" fmla="*/ 2147483647 w 328"/>
                  <a:gd name="T71" fmla="*/ 2147483647 h 374"/>
                  <a:gd name="T72" fmla="*/ 2147483647 w 328"/>
                  <a:gd name="T73" fmla="*/ 2147483647 h 374"/>
                  <a:gd name="T74" fmla="*/ 2147483647 w 328"/>
                  <a:gd name="T75" fmla="*/ 2147483647 h 374"/>
                  <a:gd name="T76" fmla="*/ 2147483647 w 328"/>
                  <a:gd name="T77" fmla="*/ 2147483647 h 374"/>
                  <a:gd name="T78" fmla="*/ 2147483647 w 328"/>
                  <a:gd name="T79" fmla="*/ 2147483647 h 374"/>
                  <a:gd name="T80" fmla="*/ 2147483647 w 328"/>
                  <a:gd name="T81" fmla="*/ 2147483647 h 374"/>
                  <a:gd name="T82" fmla="*/ 2147483647 w 328"/>
                  <a:gd name="T83" fmla="*/ 2147483647 h 374"/>
                  <a:gd name="T84" fmla="*/ 2147483647 w 328"/>
                  <a:gd name="T85" fmla="*/ 2147483647 h 374"/>
                  <a:gd name="T86" fmla="*/ 2147483647 w 328"/>
                  <a:gd name="T87" fmla="*/ 2147483647 h 374"/>
                  <a:gd name="T88" fmla="*/ 2147483647 w 328"/>
                  <a:gd name="T89" fmla="*/ 2147483647 h 374"/>
                  <a:gd name="T90" fmla="*/ 2147483647 w 328"/>
                  <a:gd name="T91" fmla="*/ 2147483647 h 374"/>
                  <a:gd name="T92" fmla="*/ 2147483647 w 328"/>
                  <a:gd name="T93" fmla="*/ 2147483647 h 374"/>
                  <a:gd name="T94" fmla="*/ 2147483647 w 328"/>
                  <a:gd name="T95" fmla="*/ 2147483647 h 374"/>
                  <a:gd name="T96" fmla="*/ 2147483647 w 328"/>
                  <a:gd name="T97" fmla="*/ 2147483647 h 374"/>
                  <a:gd name="T98" fmla="*/ 2147483647 w 328"/>
                  <a:gd name="T99" fmla="*/ 2147483647 h 374"/>
                  <a:gd name="T100" fmla="*/ 2147483647 w 328"/>
                  <a:gd name="T101" fmla="*/ 2147483647 h 374"/>
                  <a:gd name="T102" fmla="*/ 2147483647 w 328"/>
                  <a:gd name="T103" fmla="*/ 2147483647 h 374"/>
                  <a:gd name="T104" fmla="*/ 2147483647 w 328"/>
                  <a:gd name="T105" fmla="*/ 2147483647 h 374"/>
                  <a:gd name="T106" fmla="*/ 2147483647 w 328"/>
                  <a:gd name="T107" fmla="*/ 2147483647 h 3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8"/>
                  <a:gd name="T163" fmla="*/ 0 h 374"/>
                  <a:gd name="T164" fmla="*/ 328 w 328"/>
                  <a:gd name="T165" fmla="*/ 374 h 3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8" h="374">
                    <a:moveTo>
                      <a:pt x="288" y="128"/>
                    </a:moveTo>
                    <a:lnTo>
                      <a:pt x="288" y="128"/>
                    </a:lnTo>
                    <a:lnTo>
                      <a:pt x="282" y="100"/>
                    </a:lnTo>
                    <a:lnTo>
                      <a:pt x="278" y="88"/>
                    </a:lnTo>
                    <a:lnTo>
                      <a:pt x="274" y="74"/>
                    </a:lnTo>
                    <a:lnTo>
                      <a:pt x="268" y="64"/>
                    </a:lnTo>
                    <a:lnTo>
                      <a:pt x="260" y="54"/>
                    </a:lnTo>
                    <a:lnTo>
                      <a:pt x="250" y="44"/>
                    </a:lnTo>
                    <a:lnTo>
                      <a:pt x="238" y="38"/>
                    </a:lnTo>
                    <a:lnTo>
                      <a:pt x="226" y="32"/>
                    </a:lnTo>
                    <a:lnTo>
                      <a:pt x="192" y="20"/>
                    </a:lnTo>
                    <a:lnTo>
                      <a:pt x="168" y="12"/>
                    </a:lnTo>
                    <a:lnTo>
                      <a:pt x="142" y="6"/>
                    </a:lnTo>
                    <a:lnTo>
                      <a:pt x="112" y="2"/>
                    </a:lnTo>
                    <a:lnTo>
                      <a:pt x="78" y="0"/>
                    </a:lnTo>
                    <a:lnTo>
                      <a:pt x="58" y="2"/>
                    </a:lnTo>
                    <a:lnTo>
                      <a:pt x="42" y="6"/>
                    </a:lnTo>
                    <a:lnTo>
                      <a:pt x="32" y="12"/>
                    </a:lnTo>
                    <a:lnTo>
                      <a:pt x="26" y="18"/>
                    </a:lnTo>
                    <a:lnTo>
                      <a:pt x="24" y="26"/>
                    </a:lnTo>
                    <a:lnTo>
                      <a:pt x="22" y="30"/>
                    </a:lnTo>
                    <a:lnTo>
                      <a:pt x="24" y="42"/>
                    </a:lnTo>
                    <a:lnTo>
                      <a:pt x="28" y="54"/>
                    </a:lnTo>
                    <a:lnTo>
                      <a:pt x="36" y="64"/>
                    </a:lnTo>
                    <a:lnTo>
                      <a:pt x="46" y="72"/>
                    </a:lnTo>
                    <a:lnTo>
                      <a:pt x="34" y="74"/>
                    </a:lnTo>
                    <a:lnTo>
                      <a:pt x="24" y="78"/>
                    </a:lnTo>
                    <a:lnTo>
                      <a:pt x="16" y="84"/>
                    </a:lnTo>
                    <a:lnTo>
                      <a:pt x="10" y="92"/>
                    </a:lnTo>
                    <a:lnTo>
                      <a:pt x="10" y="94"/>
                    </a:lnTo>
                    <a:lnTo>
                      <a:pt x="6" y="100"/>
                    </a:lnTo>
                    <a:lnTo>
                      <a:pt x="6" y="108"/>
                    </a:lnTo>
                    <a:lnTo>
                      <a:pt x="8" y="116"/>
                    </a:lnTo>
                    <a:lnTo>
                      <a:pt x="10" y="124"/>
                    </a:lnTo>
                    <a:lnTo>
                      <a:pt x="14" y="128"/>
                    </a:lnTo>
                    <a:lnTo>
                      <a:pt x="20" y="134"/>
                    </a:lnTo>
                    <a:lnTo>
                      <a:pt x="32" y="140"/>
                    </a:lnTo>
                    <a:lnTo>
                      <a:pt x="24" y="144"/>
                    </a:lnTo>
                    <a:lnTo>
                      <a:pt x="16" y="150"/>
                    </a:lnTo>
                    <a:lnTo>
                      <a:pt x="10" y="154"/>
                    </a:lnTo>
                    <a:lnTo>
                      <a:pt x="6" y="162"/>
                    </a:lnTo>
                    <a:lnTo>
                      <a:pt x="2" y="172"/>
                    </a:lnTo>
                    <a:lnTo>
                      <a:pt x="0" y="182"/>
                    </a:lnTo>
                    <a:lnTo>
                      <a:pt x="4" y="194"/>
                    </a:lnTo>
                    <a:lnTo>
                      <a:pt x="10" y="204"/>
                    </a:lnTo>
                    <a:lnTo>
                      <a:pt x="20" y="212"/>
                    </a:lnTo>
                    <a:lnTo>
                      <a:pt x="34" y="216"/>
                    </a:lnTo>
                    <a:lnTo>
                      <a:pt x="30" y="218"/>
                    </a:lnTo>
                    <a:lnTo>
                      <a:pt x="26" y="224"/>
                    </a:lnTo>
                    <a:lnTo>
                      <a:pt x="24" y="232"/>
                    </a:lnTo>
                    <a:lnTo>
                      <a:pt x="22" y="238"/>
                    </a:lnTo>
                    <a:lnTo>
                      <a:pt x="22" y="244"/>
                    </a:lnTo>
                    <a:lnTo>
                      <a:pt x="26" y="252"/>
                    </a:lnTo>
                    <a:lnTo>
                      <a:pt x="28" y="258"/>
                    </a:lnTo>
                    <a:lnTo>
                      <a:pt x="34" y="264"/>
                    </a:lnTo>
                    <a:lnTo>
                      <a:pt x="46" y="272"/>
                    </a:lnTo>
                    <a:lnTo>
                      <a:pt x="62" y="278"/>
                    </a:lnTo>
                    <a:lnTo>
                      <a:pt x="80" y="278"/>
                    </a:lnTo>
                    <a:lnTo>
                      <a:pt x="88" y="278"/>
                    </a:lnTo>
                    <a:lnTo>
                      <a:pt x="106" y="278"/>
                    </a:lnTo>
                    <a:lnTo>
                      <a:pt x="120" y="280"/>
                    </a:lnTo>
                    <a:lnTo>
                      <a:pt x="134" y="282"/>
                    </a:lnTo>
                    <a:lnTo>
                      <a:pt x="144" y="290"/>
                    </a:lnTo>
                    <a:lnTo>
                      <a:pt x="150" y="310"/>
                    </a:lnTo>
                    <a:lnTo>
                      <a:pt x="154" y="330"/>
                    </a:lnTo>
                    <a:lnTo>
                      <a:pt x="162" y="344"/>
                    </a:lnTo>
                    <a:lnTo>
                      <a:pt x="168" y="356"/>
                    </a:lnTo>
                    <a:lnTo>
                      <a:pt x="178" y="364"/>
                    </a:lnTo>
                    <a:lnTo>
                      <a:pt x="188" y="370"/>
                    </a:lnTo>
                    <a:lnTo>
                      <a:pt x="200" y="374"/>
                    </a:lnTo>
                    <a:lnTo>
                      <a:pt x="214" y="374"/>
                    </a:lnTo>
                    <a:lnTo>
                      <a:pt x="224" y="374"/>
                    </a:lnTo>
                    <a:lnTo>
                      <a:pt x="236" y="374"/>
                    </a:lnTo>
                    <a:lnTo>
                      <a:pt x="248" y="370"/>
                    </a:lnTo>
                    <a:lnTo>
                      <a:pt x="258" y="366"/>
                    </a:lnTo>
                    <a:lnTo>
                      <a:pt x="268" y="362"/>
                    </a:lnTo>
                    <a:lnTo>
                      <a:pt x="278" y="354"/>
                    </a:lnTo>
                    <a:lnTo>
                      <a:pt x="288" y="346"/>
                    </a:lnTo>
                    <a:lnTo>
                      <a:pt x="298" y="336"/>
                    </a:lnTo>
                    <a:lnTo>
                      <a:pt x="306" y="324"/>
                    </a:lnTo>
                    <a:lnTo>
                      <a:pt x="314" y="312"/>
                    </a:lnTo>
                    <a:lnTo>
                      <a:pt x="320" y="298"/>
                    </a:lnTo>
                    <a:lnTo>
                      <a:pt x="324" y="284"/>
                    </a:lnTo>
                    <a:lnTo>
                      <a:pt x="326" y="270"/>
                    </a:lnTo>
                    <a:lnTo>
                      <a:pt x="328" y="254"/>
                    </a:lnTo>
                    <a:lnTo>
                      <a:pt x="326" y="240"/>
                    </a:lnTo>
                    <a:lnTo>
                      <a:pt x="324" y="226"/>
                    </a:lnTo>
                    <a:lnTo>
                      <a:pt x="324" y="224"/>
                    </a:lnTo>
                    <a:lnTo>
                      <a:pt x="322" y="224"/>
                    </a:lnTo>
                  </a:path>
                </a:pathLst>
              </a:custGeom>
              <a:noFill/>
              <a:ln w="9525">
                <a:noFill/>
                <a:round/>
                <a:headEnd/>
                <a:tailEnd/>
              </a:ln>
            </p:spPr>
            <p:txBody>
              <a:bodyPr/>
              <a:lstStyle/>
              <a:p>
                <a:endParaRPr lang="en-US"/>
              </a:p>
            </p:txBody>
          </p:sp>
          <p:sp>
            <p:nvSpPr>
              <p:cNvPr id="57" name="AutoShape 246"/>
              <p:cNvSpPr>
                <a:spLocks/>
              </p:cNvSpPr>
              <p:nvPr/>
            </p:nvSpPr>
            <p:spPr bwMode="auto">
              <a:xfrm>
                <a:off x="5854700" y="2646363"/>
                <a:ext cx="463550" cy="539750"/>
              </a:xfrm>
              <a:custGeom>
                <a:avLst/>
                <a:gdLst>
                  <a:gd name="T0" fmla="*/ 2147483647 w 292"/>
                  <a:gd name="T1" fmla="*/ 2147483647 h 340"/>
                  <a:gd name="T2" fmla="*/ 2147483647 w 292"/>
                  <a:gd name="T3" fmla="*/ 2147483647 h 340"/>
                  <a:gd name="T4" fmla="*/ 2147483647 w 292"/>
                  <a:gd name="T5" fmla="*/ 2147483647 h 340"/>
                  <a:gd name="T6" fmla="*/ 2147483647 w 292"/>
                  <a:gd name="T7" fmla="*/ 2147483647 h 340"/>
                  <a:gd name="T8" fmla="*/ 2147483647 w 292"/>
                  <a:gd name="T9" fmla="*/ 2147483647 h 340"/>
                  <a:gd name="T10" fmla="*/ 2147483647 w 292"/>
                  <a:gd name="T11" fmla="*/ 2147483647 h 340"/>
                  <a:gd name="T12" fmla="*/ 2147483647 w 292"/>
                  <a:gd name="T13" fmla="*/ 2147483647 h 340"/>
                  <a:gd name="T14" fmla="*/ 2147483647 w 292"/>
                  <a:gd name="T15" fmla="*/ 2147483647 h 340"/>
                  <a:gd name="T16" fmla="*/ 2147483647 w 292"/>
                  <a:gd name="T17" fmla="*/ 2147483647 h 340"/>
                  <a:gd name="T18" fmla="*/ 2147483647 w 292"/>
                  <a:gd name="T19" fmla="*/ 2147483647 h 340"/>
                  <a:gd name="T20" fmla="*/ 2147483647 w 292"/>
                  <a:gd name="T21" fmla="*/ 2147483647 h 340"/>
                  <a:gd name="T22" fmla="*/ 2147483647 w 292"/>
                  <a:gd name="T23" fmla="*/ 2147483647 h 340"/>
                  <a:gd name="T24" fmla="*/ 2147483647 w 292"/>
                  <a:gd name="T25" fmla="*/ 2147483647 h 340"/>
                  <a:gd name="T26" fmla="*/ 2147483647 w 292"/>
                  <a:gd name="T27" fmla="*/ 2147483647 h 340"/>
                  <a:gd name="T28" fmla="*/ 2147483647 w 292"/>
                  <a:gd name="T29" fmla="*/ 2147483647 h 340"/>
                  <a:gd name="T30" fmla="*/ 2147483647 w 292"/>
                  <a:gd name="T31" fmla="*/ 2147483647 h 340"/>
                  <a:gd name="T32" fmla="*/ 2147483647 w 292"/>
                  <a:gd name="T33" fmla="*/ 2147483647 h 340"/>
                  <a:gd name="T34" fmla="*/ 2147483647 w 292"/>
                  <a:gd name="T35" fmla="*/ 2147483647 h 340"/>
                  <a:gd name="T36" fmla="*/ 2147483647 w 292"/>
                  <a:gd name="T37" fmla="*/ 2147483647 h 340"/>
                  <a:gd name="T38" fmla="*/ 2147483647 w 292"/>
                  <a:gd name="T39" fmla="*/ 2147483647 h 340"/>
                  <a:gd name="T40" fmla="*/ 2147483647 w 292"/>
                  <a:gd name="T41" fmla="*/ 2147483647 h 340"/>
                  <a:gd name="T42" fmla="*/ 2147483647 w 292"/>
                  <a:gd name="T43" fmla="*/ 2147483647 h 340"/>
                  <a:gd name="T44" fmla="*/ 2147483647 w 292"/>
                  <a:gd name="T45" fmla="*/ 2147483647 h 340"/>
                  <a:gd name="T46" fmla="*/ 2147483647 w 292"/>
                  <a:gd name="T47" fmla="*/ 2147483647 h 340"/>
                  <a:gd name="T48" fmla="*/ 2147483647 w 292"/>
                  <a:gd name="T49" fmla="*/ 2147483647 h 340"/>
                  <a:gd name="T50" fmla="*/ 2147483647 w 292"/>
                  <a:gd name="T51" fmla="*/ 2147483647 h 340"/>
                  <a:gd name="T52" fmla="*/ 2147483647 w 292"/>
                  <a:gd name="T53" fmla="*/ 2147483647 h 340"/>
                  <a:gd name="T54" fmla="*/ 2147483647 w 292"/>
                  <a:gd name="T55" fmla="*/ 2147483647 h 340"/>
                  <a:gd name="T56" fmla="*/ 2147483647 w 292"/>
                  <a:gd name="T57" fmla="*/ 2147483647 h 340"/>
                  <a:gd name="T58" fmla="*/ 2147483647 w 292"/>
                  <a:gd name="T59" fmla="*/ 2147483647 h 340"/>
                  <a:gd name="T60" fmla="*/ 2147483647 w 292"/>
                  <a:gd name="T61" fmla="*/ 2147483647 h 340"/>
                  <a:gd name="T62" fmla="*/ 2147483647 w 292"/>
                  <a:gd name="T63" fmla="*/ 2147483647 h 340"/>
                  <a:gd name="T64" fmla="*/ 2147483647 w 292"/>
                  <a:gd name="T65" fmla="*/ 2147483647 h 340"/>
                  <a:gd name="T66" fmla="*/ 2147483647 w 292"/>
                  <a:gd name="T67" fmla="*/ 2147483647 h 340"/>
                  <a:gd name="T68" fmla="*/ 2147483647 w 292"/>
                  <a:gd name="T69" fmla="*/ 2147483647 h 340"/>
                  <a:gd name="T70" fmla="*/ 2147483647 w 292"/>
                  <a:gd name="T71" fmla="*/ 2147483647 h 340"/>
                  <a:gd name="T72" fmla="*/ 2147483647 w 292"/>
                  <a:gd name="T73" fmla="*/ 2147483647 h 340"/>
                  <a:gd name="T74" fmla="*/ 2147483647 w 292"/>
                  <a:gd name="T75" fmla="*/ 2147483647 h 340"/>
                  <a:gd name="T76" fmla="*/ 2147483647 w 292"/>
                  <a:gd name="T77" fmla="*/ 2147483647 h 340"/>
                  <a:gd name="T78" fmla="*/ 2147483647 w 292"/>
                  <a:gd name="T79" fmla="*/ 2147483647 h 340"/>
                  <a:gd name="T80" fmla="*/ 2147483647 w 292"/>
                  <a:gd name="T81" fmla="*/ 2147483647 h 340"/>
                  <a:gd name="T82" fmla="*/ 2147483647 w 292"/>
                  <a:gd name="T83" fmla="*/ 0 h 340"/>
                  <a:gd name="T84" fmla="*/ 2147483647 w 292"/>
                  <a:gd name="T85" fmla="*/ 2147483647 h 340"/>
                  <a:gd name="T86" fmla="*/ 2147483647 w 292"/>
                  <a:gd name="T87" fmla="*/ 2147483647 h 340"/>
                  <a:gd name="T88" fmla="*/ 2147483647 w 292"/>
                  <a:gd name="T89" fmla="*/ 2147483647 h 340"/>
                  <a:gd name="T90" fmla="*/ 2147483647 w 292"/>
                  <a:gd name="T91" fmla="*/ 2147483647 h 340"/>
                  <a:gd name="T92" fmla="*/ 2147483647 w 292"/>
                  <a:gd name="T93" fmla="*/ 2147483647 h 340"/>
                  <a:gd name="T94" fmla="*/ 2147483647 w 292"/>
                  <a:gd name="T95" fmla="*/ 2147483647 h 340"/>
                  <a:gd name="T96" fmla="*/ 2147483647 w 292"/>
                  <a:gd name="T97" fmla="*/ 2147483647 h 3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92"/>
                  <a:gd name="T148" fmla="*/ 0 h 340"/>
                  <a:gd name="T149" fmla="*/ 292 w 292"/>
                  <a:gd name="T150" fmla="*/ 340 h 3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92" h="340">
                    <a:moveTo>
                      <a:pt x="290" y="214"/>
                    </a:moveTo>
                    <a:lnTo>
                      <a:pt x="290" y="214"/>
                    </a:lnTo>
                    <a:lnTo>
                      <a:pt x="292" y="232"/>
                    </a:lnTo>
                    <a:lnTo>
                      <a:pt x="290" y="252"/>
                    </a:lnTo>
                    <a:lnTo>
                      <a:pt x="286" y="270"/>
                    </a:lnTo>
                    <a:lnTo>
                      <a:pt x="278" y="290"/>
                    </a:lnTo>
                    <a:lnTo>
                      <a:pt x="266" y="308"/>
                    </a:lnTo>
                    <a:lnTo>
                      <a:pt x="250" y="322"/>
                    </a:lnTo>
                    <a:lnTo>
                      <a:pt x="234" y="332"/>
                    </a:lnTo>
                    <a:lnTo>
                      <a:pt x="224" y="336"/>
                    </a:lnTo>
                    <a:lnTo>
                      <a:pt x="216" y="338"/>
                    </a:lnTo>
                    <a:lnTo>
                      <a:pt x="206" y="340"/>
                    </a:lnTo>
                    <a:lnTo>
                      <a:pt x="196" y="340"/>
                    </a:lnTo>
                    <a:lnTo>
                      <a:pt x="188" y="338"/>
                    </a:lnTo>
                    <a:lnTo>
                      <a:pt x="180" y="338"/>
                    </a:lnTo>
                    <a:lnTo>
                      <a:pt x="172" y="334"/>
                    </a:lnTo>
                    <a:lnTo>
                      <a:pt x="166" y="328"/>
                    </a:lnTo>
                    <a:lnTo>
                      <a:pt x="160" y="318"/>
                    </a:lnTo>
                    <a:lnTo>
                      <a:pt x="154" y="306"/>
                    </a:lnTo>
                    <a:lnTo>
                      <a:pt x="148" y="288"/>
                    </a:lnTo>
                    <a:lnTo>
                      <a:pt x="144" y="266"/>
                    </a:lnTo>
                    <a:lnTo>
                      <a:pt x="142" y="262"/>
                    </a:lnTo>
                    <a:lnTo>
                      <a:pt x="140" y="260"/>
                    </a:lnTo>
                    <a:lnTo>
                      <a:pt x="134" y="254"/>
                    </a:lnTo>
                    <a:lnTo>
                      <a:pt x="126" y="250"/>
                    </a:lnTo>
                    <a:lnTo>
                      <a:pt x="118" y="246"/>
                    </a:lnTo>
                    <a:lnTo>
                      <a:pt x="108" y="244"/>
                    </a:lnTo>
                    <a:lnTo>
                      <a:pt x="90" y="242"/>
                    </a:lnTo>
                    <a:lnTo>
                      <a:pt x="70" y="244"/>
                    </a:lnTo>
                    <a:lnTo>
                      <a:pt x="62" y="244"/>
                    </a:lnTo>
                    <a:lnTo>
                      <a:pt x="48" y="242"/>
                    </a:lnTo>
                    <a:lnTo>
                      <a:pt x="36" y="238"/>
                    </a:lnTo>
                    <a:lnTo>
                      <a:pt x="28" y="232"/>
                    </a:lnTo>
                    <a:lnTo>
                      <a:pt x="24" y="226"/>
                    </a:lnTo>
                    <a:lnTo>
                      <a:pt x="22" y="218"/>
                    </a:lnTo>
                    <a:lnTo>
                      <a:pt x="26" y="212"/>
                    </a:lnTo>
                    <a:lnTo>
                      <a:pt x="30" y="208"/>
                    </a:lnTo>
                    <a:lnTo>
                      <a:pt x="38" y="204"/>
                    </a:lnTo>
                    <a:lnTo>
                      <a:pt x="46" y="204"/>
                    </a:lnTo>
                    <a:lnTo>
                      <a:pt x="56" y="202"/>
                    </a:lnTo>
                    <a:lnTo>
                      <a:pt x="78" y="204"/>
                    </a:lnTo>
                    <a:lnTo>
                      <a:pt x="102" y="208"/>
                    </a:lnTo>
                    <a:lnTo>
                      <a:pt x="122" y="212"/>
                    </a:lnTo>
                    <a:lnTo>
                      <a:pt x="128" y="194"/>
                    </a:lnTo>
                    <a:lnTo>
                      <a:pt x="108" y="186"/>
                    </a:lnTo>
                    <a:lnTo>
                      <a:pt x="88" y="180"/>
                    </a:lnTo>
                    <a:lnTo>
                      <a:pt x="62" y="180"/>
                    </a:lnTo>
                    <a:lnTo>
                      <a:pt x="26" y="182"/>
                    </a:lnTo>
                    <a:lnTo>
                      <a:pt x="16" y="180"/>
                    </a:lnTo>
                    <a:lnTo>
                      <a:pt x="8" y="176"/>
                    </a:lnTo>
                    <a:lnTo>
                      <a:pt x="2" y="170"/>
                    </a:lnTo>
                    <a:lnTo>
                      <a:pt x="0" y="162"/>
                    </a:lnTo>
                    <a:lnTo>
                      <a:pt x="2" y="154"/>
                    </a:lnTo>
                    <a:lnTo>
                      <a:pt x="6" y="148"/>
                    </a:lnTo>
                    <a:lnTo>
                      <a:pt x="16" y="140"/>
                    </a:lnTo>
                    <a:lnTo>
                      <a:pt x="30" y="136"/>
                    </a:lnTo>
                    <a:lnTo>
                      <a:pt x="50" y="134"/>
                    </a:lnTo>
                    <a:lnTo>
                      <a:pt x="68" y="136"/>
                    </a:lnTo>
                    <a:lnTo>
                      <a:pt x="86" y="138"/>
                    </a:lnTo>
                    <a:lnTo>
                      <a:pt x="104" y="142"/>
                    </a:lnTo>
                    <a:lnTo>
                      <a:pt x="122" y="146"/>
                    </a:lnTo>
                    <a:lnTo>
                      <a:pt x="126" y="128"/>
                    </a:lnTo>
                    <a:lnTo>
                      <a:pt x="98" y="118"/>
                    </a:lnTo>
                    <a:lnTo>
                      <a:pt x="78" y="112"/>
                    </a:lnTo>
                    <a:lnTo>
                      <a:pt x="68" y="110"/>
                    </a:lnTo>
                    <a:lnTo>
                      <a:pt x="60" y="110"/>
                    </a:lnTo>
                    <a:lnTo>
                      <a:pt x="40" y="110"/>
                    </a:lnTo>
                    <a:lnTo>
                      <a:pt x="24" y="108"/>
                    </a:lnTo>
                    <a:lnTo>
                      <a:pt x="14" y="102"/>
                    </a:lnTo>
                    <a:lnTo>
                      <a:pt x="8" y="96"/>
                    </a:lnTo>
                    <a:lnTo>
                      <a:pt x="6" y="90"/>
                    </a:lnTo>
                    <a:lnTo>
                      <a:pt x="8" y="84"/>
                    </a:lnTo>
                    <a:lnTo>
                      <a:pt x="8" y="82"/>
                    </a:lnTo>
                    <a:lnTo>
                      <a:pt x="12" y="78"/>
                    </a:lnTo>
                    <a:lnTo>
                      <a:pt x="20" y="74"/>
                    </a:lnTo>
                    <a:lnTo>
                      <a:pt x="32" y="72"/>
                    </a:lnTo>
                    <a:lnTo>
                      <a:pt x="46" y="72"/>
                    </a:lnTo>
                    <a:lnTo>
                      <a:pt x="64" y="72"/>
                    </a:lnTo>
                    <a:lnTo>
                      <a:pt x="82" y="74"/>
                    </a:lnTo>
                    <a:lnTo>
                      <a:pt x="102" y="76"/>
                    </a:lnTo>
                    <a:lnTo>
                      <a:pt x="122" y="82"/>
                    </a:lnTo>
                    <a:lnTo>
                      <a:pt x="140" y="88"/>
                    </a:lnTo>
                    <a:lnTo>
                      <a:pt x="142" y="90"/>
                    </a:lnTo>
                    <a:lnTo>
                      <a:pt x="152" y="76"/>
                    </a:lnTo>
                    <a:lnTo>
                      <a:pt x="148" y="74"/>
                    </a:lnTo>
                    <a:lnTo>
                      <a:pt x="124" y="62"/>
                    </a:lnTo>
                    <a:lnTo>
                      <a:pt x="100" y="54"/>
                    </a:lnTo>
                    <a:lnTo>
                      <a:pt x="78" y="50"/>
                    </a:lnTo>
                    <a:lnTo>
                      <a:pt x="54" y="46"/>
                    </a:lnTo>
                    <a:lnTo>
                      <a:pt x="46" y="44"/>
                    </a:lnTo>
                    <a:lnTo>
                      <a:pt x="40" y="40"/>
                    </a:lnTo>
                    <a:lnTo>
                      <a:pt x="30" y="34"/>
                    </a:lnTo>
                    <a:lnTo>
                      <a:pt x="24" y="24"/>
                    </a:lnTo>
                    <a:lnTo>
                      <a:pt x="22" y="18"/>
                    </a:lnTo>
                    <a:lnTo>
                      <a:pt x="22" y="14"/>
                    </a:lnTo>
                    <a:lnTo>
                      <a:pt x="24" y="10"/>
                    </a:lnTo>
                    <a:lnTo>
                      <a:pt x="26" y="6"/>
                    </a:lnTo>
                    <a:lnTo>
                      <a:pt x="34" y="2"/>
                    </a:lnTo>
                    <a:lnTo>
                      <a:pt x="44" y="0"/>
                    </a:lnTo>
                    <a:lnTo>
                      <a:pt x="60" y="0"/>
                    </a:lnTo>
                    <a:lnTo>
                      <a:pt x="94" y="2"/>
                    </a:lnTo>
                    <a:lnTo>
                      <a:pt x="130" y="10"/>
                    </a:lnTo>
                    <a:lnTo>
                      <a:pt x="148" y="14"/>
                    </a:lnTo>
                    <a:lnTo>
                      <a:pt x="168" y="22"/>
                    </a:lnTo>
                    <a:lnTo>
                      <a:pt x="190" y="30"/>
                    </a:lnTo>
                    <a:lnTo>
                      <a:pt x="212" y="42"/>
                    </a:lnTo>
                    <a:lnTo>
                      <a:pt x="214" y="42"/>
                    </a:lnTo>
                    <a:lnTo>
                      <a:pt x="222" y="48"/>
                    </a:lnTo>
                    <a:lnTo>
                      <a:pt x="230" y="54"/>
                    </a:lnTo>
                    <a:lnTo>
                      <a:pt x="236" y="60"/>
                    </a:lnTo>
                    <a:lnTo>
                      <a:pt x="240" y="70"/>
                    </a:lnTo>
                    <a:lnTo>
                      <a:pt x="248" y="90"/>
                    </a:lnTo>
                    <a:lnTo>
                      <a:pt x="254" y="114"/>
                    </a:lnTo>
                    <a:lnTo>
                      <a:pt x="258" y="138"/>
                    </a:lnTo>
                    <a:lnTo>
                      <a:pt x="266" y="162"/>
                    </a:lnTo>
                    <a:lnTo>
                      <a:pt x="276" y="188"/>
                    </a:lnTo>
                    <a:lnTo>
                      <a:pt x="290" y="214"/>
                    </a:lnTo>
                  </a:path>
                </a:pathLst>
              </a:custGeom>
              <a:noFill/>
              <a:ln w="9525">
                <a:noFill/>
                <a:round/>
                <a:headEnd/>
                <a:tailEnd/>
              </a:ln>
            </p:spPr>
            <p:txBody>
              <a:bodyPr/>
              <a:lstStyle/>
              <a:p>
                <a:endParaRPr lang="en-US"/>
              </a:p>
            </p:txBody>
          </p:sp>
          <p:sp>
            <p:nvSpPr>
              <p:cNvPr id="58" name="AutoShape 247"/>
              <p:cNvSpPr>
                <a:spLocks/>
              </p:cNvSpPr>
              <p:nvPr/>
            </p:nvSpPr>
            <p:spPr bwMode="auto">
              <a:xfrm>
                <a:off x="5842000" y="2630488"/>
                <a:ext cx="488950" cy="568325"/>
              </a:xfrm>
              <a:custGeom>
                <a:avLst/>
                <a:gdLst>
                  <a:gd name="T0" fmla="*/ 2147483647 w 308"/>
                  <a:gd name="T1" fmla="*/ 2147483647 h 358"/>
                  <a:gd name="T2" fmla="*/ 2147483647 w 308"/>
                  <a:gd name="T3" fmla="*/ 2147483647 h 358"/>
                  <a:gd name="T4" fmla="*/ 2147483647 w 308"/>
                  <a:gd name="T5" fmla="*/ 0 h 358"/>
                  <a:gd name="T6" fmla="*/ 2147483647 w 308"/>
                  <a:gd name="T7" fmla="*/ 2147483647 h 358"/>
                  <a:gd name="T8" fmla="*/ 2147483647 w 308"/>
                  <a:gd name="T9" fmla="*/ 2147483647 h 358"/>
                  <a:gd name="T10" fmla="*/ 2147483647 w 308"/>
                  <a:gd name="T11" fmla="*/ 2147483647 h 358"/>
                  <a:gd name="T12" fmla="*/ 2147483647 w 308"/>
                  <a:gd name="T13" fmla="*/ 2147483647 h 358"/>
                  <a:gd name="T14" fmla="*/ 2147483647 w 308"/>
                  <a:gd name="T15" fmla="*/ 2147483647 h 358"/>
                  <a:gd name="T16" fmla="*/ 2147483647 w 308"/>
                  <a:gd name="T17" fmla="*/ 2147483647 h 358"/>
                  <a:gd name="T18" fmla="*/ 2147483647 w 308"/>
                  <a:gd name="T19" fmla="*/ 2147483647 h 358"/>
                  <a:gd name="T20" fmla="*/ 2147483647 w 308"/>
                  <a:gd name="T21" fmla="*/ 2147483647 h 358"/>
                  <a:gd name="T22" fmla="*/ 2147483647 w 308"/>
                  <a:gd name="T23" fmla="*/ 2147483647 h 358"/>
                  <a:gd name="T24" fmla="*/ 2147483647 w 308"/>
                  <a:gd name="T25" fmla="*/ 2147483647 h 358"/>
                  <a:gd name="T26" fmla="*/ 2147483647 w 308"/>
                  <a:gd name="T27" fmla="*/ 2147483647 h 358"/>
                  <a:gd name="T28" fmla="*/ 2147483647 w 308"/>
                  <a:gd name="T29" fmla="*/ 2147483647 h 358"/>
                  <a:gd name="T30" fmla="*/ 2147483647 w 308"/>
                  <a:gd name="T31" fmla="*/ 2147483647 h 358"/>
                  <a:gd name="T32" fmla="*/ 2147483647 w 308"/>
                  <a:gd name="T33" fmla="*/ 2147483647 h 358"/>
                  <a:gd name="T34" fmla="*/ 2147483647 w 308"/>
                  <a:gd name="T35" fmla="*/ 2147483647 h 358"/>
                  <a:gd name="T36" fmla="*/ 2147483647 w 308"/>
                  <a:gd name="T37" fmla="*/ 2147483647 h 358"/>
                  <a:gd name="T38" fmla="*/ 2147483647 w 308"/>
                  <a:gd name="T39" fmla="*/ 2147483647 h 358"/>
                  <a:gd name="T40" fmla="*/ 2147483647 w 308"/>
                  <a:gd name="T41" fmla="*/ 2147483647 h 358"/>
                  <a:gd name="T42" fmla="*/ 2147483647 w 308"/>
                  <a:gd name="T43" fmla="*/ 2147483647 h 358"/>
                  <a:gd name="T44" fmla="*/ 0 w 308"/>
                  <a:gd name="T45" fmla="*/ 2147483647 h 358"/>
                  <a:gd name="T46" fmla="*/ 2147483647 w 308"/>
                  <a:gd name="T47" fmla="*/ 2147483647 h 358"/>
                  <a:gd name="T48" fmla="*/ 2147483647 w 308"/>
                  <a:gd name="T49" fmla="*/ 2147483647 h 358"/>
                  <a:gd name="T50" fmla="*/ 2147483647 w 308"/>
                  <a:gd name="T51" fmla="*/ 2147483647 h 358"/>
                  <a:gd name="T52" fmla="*/ 2147483647 w 308"/>
                  <a:gd name="T53" fmla="*/ 2147483647 h 358"/>
                  <a:gd name="T54" fmla="*/ 2147483647 w 308"/>
                  <a:gd name="T55" fmla="*/ 2147483647 h 358"/>
                  <a:gd name="T56" fmla="*/ 2147483647 w 308"/>
                  <a:gd name="T57" fmla="*/ 2147483647 h 358"/>
                  <a:gd name="T58" fmla="*/ 2147483647 w 308"/>
                  <a:gd name="T59" fmla="*/ 2147483647 h 358"/>
                  <a:gd name="T60" fmla="*/ 2147483647 w 308"/>
                  <a:gd name="T61" fmla="*/ 2147483647 h 358"/>
                  <a:gd name="T62" fmla="*/ 2147483647 w 308"/>
                  <a:gd name="T63" fmla="*/ 2147483647 h 358"/>
                  <a:gd name="T64" fmla="*/ 2147483647 w 308"/>
                  <a:gd name="T65" fmla="*/ 2147483647 h 358"/>
                  <a:gd name="T66" fmla="*/ 2147483647 w 308"/>
                  <a:gd name="T67" fmla="*/ 2147483647 h 358"/>
                  <a:gd name="T68" fmla="*/ 2147483647 w 308"/>
                  <a:gd name="T69" fmla="*/ 2147483647 h 358"/>
                  <a:gd name="T70" fmla="*/ 2147483647 w 308"/>
                  <a:gd name="T71" fmla="*/ 2147483647 h 358"/>
                  <a:gd name="T72" fmla="*/ 2147483647 w 308"/>
                  <a:gd name="T73" fmla="*/ 2147483647 h 358"/>
                  <a:gd name="T74" fmla="*/ 2147483647 w 308"/>
                  <a:gd name="T75" fmla="*/ 2147483647 h 358"/>
                  <a:gd name="T76" fmla="*/ 2147483647 w 308"/>
                  <a:gd name="T77" fmla="*/ 2147483647 h 358"/>
                  <a:gd name="T78" fmla="*/ 2147483647 w 308"/>
                  <a:gd name="T79" fmla="*/ 2147483647 h 358"/>
                  <a:gd name="T80" fmla="*/ 2147483647 w 308"/>
                  <a:gd name="T81" fmla="*/ 2147483647 h 358"/>
                  <a:gd name="T82" fmla="*/ 2147483647 w 308"/>
                  <a:gd name="T83" fmla="*/ 2147483647 h 358"/>
                  <a:gd name="T84" fmla="*/ 2147483647 w 308"/>
                  <a:gd name="T85" fmla="*/ 2147483647 h 358"/>
                  <a:gd name="T86" fmla="*/ 2147483647 w 308"/>
                  <a:gd name="T87" fmla="*/ 2147483647 h 358"/>
                  <a:gd name="T88" fmla="*/ 2147483647 w 308"/>
                  <a:gd name="T89" fmla="*/ 2147483647 h 358"/>
                  <a:gd name="T90" fmla="*/ 2147483647 w 308"/>
                  <a:gd name="T91" fmla="*/ 2147483647 h 358"/>
                  <a:gd name="T92" fmla="*/ 2147483647 w 308"/>
                  <a:gd name="T93" fmla="*/ 2147483647 h 35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08"/>
                  <a:gd name="T142" fmla="*/ 0 h 358"/>
                  <a:gd name="T143" fmla="*/ 308 w 308"/>
                  <a:gd name="T144" fmla="*/ 358 h 35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08" h="358">
                    <a:moveTo>
                      <a:pt x="224" y="44"/>
                    </a:moveTo>
                    <a:lnTo>
                      <a:pt x="224" y="44"/>
                    </a:lnTo>
                    <a:lnTo>
                      <a:pt x="200" y="32"/>
                    </a:lnTo>
                    <a:lnTo>
                      <a:pt x="178" y="22"/>
                    </a:lnTo>
                    <a:lnTo>
                      <a:pt x="158" y="16"/>
                    </a:lnTo>
                    <a:lnTo>
                      <a:pt x="138" y="10"/>
                    </a:lnTo>
                    <a:lnTo>
                      <a:pt x="102" y="4"/>
                    </a:lnTo>
                    <a:lnTo>
                      <a:pt x="68" y="0"/>
                    </a:lnTo>
                    <a:lnTo>
                      <a:pt x="56" y="0"/>
                    </a:lnTo>
                    <a:lnTo>
                      <a:pt x="46" y="2"/>
                    </a:lnTo>
                    <a:lnTo>
                      <a:pt x="38" y="4"/>
                    </a:lnTo>
                    <a:lnTo>
                      <a:pt x="32" y="8"/>
                    </a:lnTo>
                    <a:lnTo>
                      <a:pt x="26" y="12"/>
                    </a:lnTo>
                    <a:lnTo>
                      <a:pt x="24" y="16"/>
                    </a:lnTo>
                    <a:lnTo>
                      <a:pt x="22" y="22"/>
                    </a:lnTo>
                    <a:lnTo>
                      <a:pt x="22" y="28"/>
                    </a:lnTo>
                    <a:lnTo>
                      <a:pt x="22" y="34"/>
                    </a:lnTo>
                    <a:lnTo>
                      <a:pt x="26" y="40"/>
                    </a:lnTo>
                    <a:lnTo>
                      <a:pt x="34" y="50"/>
                    </a:lnTo>
                    <a:lnTo>
                      <a:pt x="44" y="60"/>
                    </a:lnTo>
                    <a:lnTo>
                      <a:pt x="52" y="62"/>
                    </a:lnTo>
                    <a:lnTo>
                      <a:pt x="60" y="64"/>
                    </a:lnTo>
                    <a:lnTo>
                      <a:pt x="82" y="68"/>
                    </a:lnTo>
                    <a:lnTo>
                      <a:pt x="106" y="72"/>
                    </a:lnTo>
                    <a:lnTo>
                      <a:pt x="130" y="80"/>
                    </a:lnTo>
                    <a:lnTo>
                      <a:pt x="156" y="92"/>
                    </a:lnTo>
                    <a:lnTo>
                      <a:pt x="144" y="86"/>
                    </a:lnTo>
                    <a:lnTo>
                      <a:pt x="130" y="82"/>
                    </a:lnTo>
                    <a:lnTo>
                      <a:pt x="104" y="76"/>
                    </a:lnTo>
                    <a:lnTo>
                      <a:pt x="78" y="74"/>
                    </a:lnTo>
                    <a:lnTo>
                      <a:pt x="56" y="72"/>
                    </a:lnTo>
                    <a:lnTo>
                      <a:pt x="44" y="72"/>
                    </a:lnTo>
                    <a:lnTo>
                      <a:pt x="32" y="74"/>
                    </a:lnTo>
                    <a:lnTo>
                      <a:pt x="24" y="76"/>
                    </a:lnTo>
                    <a:lnTo>
                      <a:pt x="16" y="80"/>
                    </a:lnTo>
                    <a:lnTo>
                      <a:pt x="10" y="84"/>
                    </a:lnTo>
                    <a:lnTo>
                      <a:pt x="8" y="90"/>
                    </a:lnTo>
                    <a:lnTo>
                      <a:pt x="6" y="96"/>
                    </a:lnTo>
                    <a:lnTo>
                      <a:pt x="4" y="102"/>
                    </a:lnTo>
                    <a:lnTo>
                      <a:pt x="6" y="108"/>
                    </a:lnTo>
                    <a:lnTo>
                      <a:pt x="10" y="114"/>
                    </a:lnTo>
                    <a:lnTo>
                      <a:pt x="16" y="118"/>
                    </a:lnTo>
                    <a:lnTo>
                      <a:pt x="22" y="122"/>
                    </a:lnTo>
                    <a:lnTo>
                      <a:pt x="30" y="126"/>
                    </a:lnTo>
                    <a:lnTo>
                      <a:pt x="42" y="128"/>
                    </a:lnTo>
                    <a:lnTo>
                      <a:pt x="54" y="130"/>
                    </a:lnTo>
                    <a:lnTo>
                      <a:pt x="68" y="128"/>
                    </a:lnTo>
                    <a:lnTo>
                      <a:pt x="76" y="130"/>
                    </a:lnTo>
                    <a:lnTo>
                      <a:pt x="86" y="130"/>
                    </a:lnTo>
                    <a:lnTo>
                      <a:pt x="106" y="138"/>
                    </a:lnTo>
                    <a:lnTo>
                      <a:pt x="132" y="146"/>
                    </a:lnTo>
                    <a:lnTo>
                      <a:pt x="106" y="142"/>
                    </a:lnTo>
                    <a:lnTo>
                      <a:pt x="84" y="138"/>
                    </a:lnTo>
                    <a:lnTo>
                      <a:pt x="62" y="136"/>
                    </a:lnTo>
                    <a:lnTo>
                      <a:pt x="36" y="138"/>
                    </a:lnTo>
                    <a:lnTo>
                      <a:pt x="28" y="140"/>
                    </a:lnTo>
                    <a:lnTo>
                      <a:pt x="20" y="142"/>
                    </a:lnTo>
                    <a:lnTo>
                      <a:pt x="12" y="146"/>
                    </a:lnTo>
                    <a:lnTo>
                      <a:pt x="8" y="152"/>
                    </a:lnTo>
                    <a:lnTo>
                      <a:pt x="4" y="156"/>
                    </a:lnTo>
                    <a:lnTo>
                      <a:pt x="2" y="162"/>
                    </a:lnTo>
                    <a:lnTo>
                      <a:pt x="0" y="168"/>
                    </a:lnTo>
                    <a:lnTo>
                      <a:pt x="0" y="172"/>
                    </a:lnTo>
                    <a:lnTo>
                      <a:pt x="2" y="184"/>
                    </a:lnTo>
                    <a:lnTo>
                      <a:pt x="10" y="192"/>
                    </a:lnTo>
                    <a:lnTo>
                      <a:pt x="14" y="196"/>
                    </a:lnTo>
                    <a:lnTo>
                      <a:pt x="20" y="198"/>
                    </a:lnTo>
                    <a:lnTo>
                      <a:pt x="28" y="200"/>
                    </a:lnTo>
                    <a:lnTo>
                      <a:pt x="36" y="200"/>
                    </a:lnTo>
                    <a:lnTo>
                      <a:pt x="72" y="198"/>
                    </a:lnTo>
                    <a:lnTo>
                      <a:pt x="96" y="200"/>
                    </a:lnTo>
                    <a:lnTo>
                      <a:pt x="114" y="204"/>
                    </a:lnTo>
                    <a:lnTo>
                      <a:pt x="132" y="212"/>
                    </a:lnTo>
                    <a:lnTo>
                      <a:pt x="98" y="208"/>
                    </a:lnTo>
                    <a:lnTo>
                      <a:pt x="70" y="204"/>
                    </a:lnTo>
                    <a:lnTo>
                      <a:pt x="56" y="204"/>
                    </a:lnTo>
                    <a:lnTo>
                      <a:pt x="44" y="206"/>
                    </a:lnTo>
                    <a:lnTo>
                      <a:pt x="34" y="210"/>
                    </a:lnTo>
                    <a:lnTo>
                      <a:pt x="26" y="216"/>
                    </a:lnTo>
                    <a:lnTo>
                      <a:pt x="22" y="224"/>
                    </a:lnTo>
                    <a:lnTo>
                      <a:pt x="22" y="232"/>
                    </a:lnTo>
                    <a:lnTo>
                      <a:pt x="24" y="240"/>
                    </a:lnTo>
                    <a:lnTo>
                      <a:pt x="30" y="248"/>
                    </a:lnTo>
                    <a:lnTo>
                      <a:pt x="38" y="254"/>
                    </a:lnTo>
                    <a:lnTo>
                      <a:pt x="46" y="258"/>
                    </a:lnTo>
                    <a:lnTo>
                      <a:pt x="58" y="262"/>
                    </a:lnTo>
                    <a:lnTo>
                      <a:pt x="70" y="262"/>
                    </a:lnTo>
                    <a:lnTo>
                      <a:pt x="92" y="262"/>
                    </a:lnTo>
                    <a:lnTo>
                      <a:pt x="112" y="262"/>
                    </a:lnTo>
                    <a:lnTo>
                      <a:pt x="120" y="264"/>
                    </a:lnTo>
                    <a:lnTo>
                      <a:pt x="128" y="266"/>
                    </a:lnTo>
                    <a:lnTo>
                      <a:pt x="136" y="270"/>
                    </a:lnTo>
                    <a:lnTo>
                      <a:pt x="142" y="276"/>
                    </a:lnTo>
                    <a:lnTo>
                      <a:pt x="148" y="298"/>
                    </a:lnTo>
                    <a:lnTo>
                      <a:pt x="152" y="316"/>
                    </a:lnTo>
                    <a:lnTo>
                      <a:pt x="158" y="330"/>
                    </a:lnTo>
                    <a:lnTo>
                      <a:pt x="166" y="342"/>
                    </a:lnTo>
                    <a:lnTo>
                      <a:pt x="174" y="350"/>
                    </a:lnTo>
                    <a:lnTo>
                      <a:pt x="182" y="354"/>
                    </a:lnTo>
                    <a:lnTo>
                      <a:pt x="192" y="358"/>
                    </a:lnTo>
                    <a:lnTo>
                      <a:pt x="204" y="358"/>
                    </a:lnTo>
                    <a:lnTo>
                      <a:pt x="216" y="358"/>
                    </a:lnTo>
                    <a:lnTo>
                      <a:pt x="228" y="356"/>
                    </a:lnTo>
                    <a:lnTo>
                      <a:pt x="240" y="352"/>
                    </a:lnTo>
                    <a:lnTo>
                      <a:pt x="250" y="348"/>
                    </a:lnTo>
                    <a:lnTo>
                      <a:pt x="260" y="342"/>
                    </a:lnTo>
                    <a:lnTo>
                      <a:pt x="270" y="334"/>
                    </a:lnTo>
                    <a:lnTo>
                      <a:pt x="278" y="326"/>
                    </a:lnTo>
                    <a:lnTo>
                      <a:pt x="286" y="316"/>
                    </a:lnTo>
                    <a:lnTo>
                      <a:pt x="292" y="306"/>
                    </a:lnTo>
                    <a:lnTo>
                      <a:pt x="298" y="294"/>
                    </a:lnTo>
                    <a:lnTo>
                      <a:pt x="302" y="282"/>
                    </a:lnTo>
                    <a:lnTo>
                      <a:pt x="306" y="270"/>
                    </a:lnTo>
                    <a:lnTo>
                      <a:pt x="308" y="258"/>
                    </a:lnTo>
                    <a:lnTo>
                      <a:pt x="308" y="246"/>
                    </a:lnTo>
                    <a:lnTo>
                      <a:pt x="308" y="232"/>
                    </a:lnTo>
                    <a:lnTo>
                      <a:pt x="306" y="220"/>
                    </a:lnTo>
                    <a:lnTo>
                      <a:pt x="298" y="206"/>
                    </a:lnTo>
                    <a:lnTo>
                      <a:pt x="290" y="192"/>
                    </a:lnTo>
                    <a:lnTo>
                      <a:pt x="280" y="164"/>
                    </a:lnTo>
                    <a:lnTo>
                      <a:pt x="274" y="138"/>
                    </a:lnTo>
                    <a:lnTo>
                      <a:pt x="268" y="112"/>
                    </a:lnTo>
                    <a:lnTo>
                      <a:pt x="262" y="90"/>
                    </a:lnTo>
                    <a:lnTo>
                      <a:pt x="254" y="70"/>
                    </a:lnTo>
                    <a:lnTo>
                      <a:pt x="250" y="62"/>
                    </a:lnTo>
                    <a:lnTo>
                      <a:pt x="242" y="56"/>
                    </a:lnTo>
                    <a:lnTo>
                      <a:pt x="234" y="50"/>
                    </a:lnTo>
                    <a:lnTo>
                      <a:pt x="224" y="44"/>
                    </a:lnTo>
                    <a:close/>
                  </a:path>
                </a:pathLst>
              </a:custGeom>
              <a:solidFill>
                <a:srgbClr val="FFFFFF"/>
              </a:solidFill>
              <a:ln w="9525">
                <a:noFill/>
                <a:round/>
                <a:headEnd/>
                <a:tailEnd/>
              </a:ln>
            </p:spPr>
            <p:txBody>
              <a:bodyPr/>
              <a:lstStyle/>
              <a:p>
                <a:endParaRPr lang="en-US"/>
              </a:p>
            </p:txBody>
          </p:sp>
          <p:sp>
            <p:nvSpPr>
              <p:cNvPr id="59" name="AutoShape 248"/>
              <p:cNvSpPr>
                <a:spLocks/>
              </p:cNvSpPr>
              <p:nvPr/>
            </p:nvSpPr>
            <p:spPr bwMode="auto">
              <a:xfrm>
                <a:off x="6184900" y="2811463"/>
                <a:ext cx="28575" cy="63500"/>
              </a:xfrm>
              <a:custGeom>
                <a:avLst/>
                <a:gdLst>
                  <a:gd name="T0" fmla="*/ 2147483647 w 18"/>
                  <a:gd name="T1" fmla="*/ 0 h 40"/>
                  <a:gd name="T2" fmla="*/ 2147483647 w 18"/>
                  <a:gd name="T3" fmla="*/ 0 h 40"/>
                  <a:gd name="T4" fmla="*/ 2147483647 w 18"/>
                  <a:gd name="T5" fmla="*/ 2147483647 h 40"/>
                  <a:gd name="T6" fmla="*/ 2147483647 w 18"/>
                  <a:gd name="T7" fmla="*/ 2147483647 h 40"/>
                  <a:gd name="T8" fmla="*/ 2147483647 w 18"/>
                  <a:gd name="T9" fmla="*/ 2147483647 h 40"/>
                  <a:gd name="T10" fmla="*/ 2147483647 w 18"/>
                  <a:gd name="T11" fmla="*/ 2147483647 h 40"/>
                  <a:gd name="T12" fmla="*/ 2147483647 w 18"/>
                  <a:gd name="T13" fmla="*/ 2147483647 h 40"/>
                  <a:gd name="T14" fmla="*/ 2147483647 w 18"/>
                  <a:gd name="T15" fmla="*/ 2147483647 h 40"/>
                  <a:gd name="T16" fmla="*/ 0 w 18"/>
                  <a:gd name="T17" fmla="*/ 2147483647 h 40"/>
                  <a:gd name="T18" fmla="*/ 0 w 18"/>
                  <a:gd name="T19" fmla="*/ 2147483647 h 40"/>
                  <a:gd name="T20" fmla="*/ 2147483647 w 18"/>
                  <a:gd name="T21" fmla="*/ 2147483647 h 40"/>
                  <a:gd name="T22" fmla="*/ 2147483647 w 18"/>
                  <a:gd name="T23" fmla="*/ 2147483647 h 40"/>
                  <a:gd name="T24" fmla="*/ 2147483647 w 18"/>
                  <a:gd name="T25" fmla="*/ 2147483647 h 40"/>
                  <a:gd name="T26" fmla="*/ 2147483647 w 18"/>
                  <a:gd name="T27" fmla="*/ 0 h 40"/>
                  <a:gd name="T28" fmla="*/ 2147483647 w 18"/>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40"/>
                  <a:gd name="T47" fmla="*/ 18 w 18"/>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40">
                    <a:moveTo>
                      <a:pt x="12" y="0"/>
                    </a:moveTo>
                    <a:lnTo>
                      <a:pt x="12" y="0"/>
                    </a:lnTo>
                    <a:lnTo>
                      <a:pt x="16" y="8"/>
                    </a:lnTo>
                    <a:lnTo>
                      <a:pt x="18" y="16"/>
                    </a:lnTo>
                    <a:lnTo>
                      <a:pt x="16" y="22"/>
                    </a:lnTo>
                    <a:lnTo>
                      <a:pt x="16" y="26"/>
                    </a:lnTo>
                    <a:lnTo>
                      <a:pt x="12" y="32"/>
                    </a:lnTo>
                    <a:lnTo>
                      <a:pt x="8" y="36"/>
                    </a:lnTo>
                    <a:lnTo>
                      <a:pt x="0" y="40"/>
                    </a:lnTo>
                    <a:lnTo>
                      <a:pt x="6" y="32"/>
                    </a:lnTo>
                    <a:lnTo>
                      <a:pt x="10" y="22"/>
                    </a:lnTo>
                    <a:lnTo>
                      <a:pt x="12" y="12"/>
                    </a:lnTo>
                    <a:lnTo>
                      <a:pt x="12" y="0"/>
                    </a:lnTo>
                    <a:close/>
                  </a:path>
                </a:pathLst>
              </a:custGeom>
              <a:solidFill>
                <a:srgbClr val="000000"/>
              </a:solidFill>
              <a:ln w="9525">
                <a:noFill/>
                <a:round/>
                <a:headEnd/>
                <a:tailEnd/>
              </a:ln>
            </p:spPr>
            <p:txBody>
              <a:bodyPr/>
              <a:lstStyle/>
              <a:p>
                <a:endParaRPr lang="en-US"/>
              </a:p>
            </p:txBody>
          </p:sp>
          <p:sp>
            <p:nvSpPr>
              <p:cNvPr id="60" name="AutoShape 249"/>
              <p:cNvSpPr>
                <a:spLocks/>
              </p:cNvSpPr>
              <p:nvPr/>
            </p:nvSpPr>
            <p:spPr bwMode="auto">
              <a:xfrm>
                <a:off x="6207125" y="2719388"/>
                <a:ext cx="28575" cy="63500"/>
              </a:xfrm>
              <a:custGeom>
                <a:avLst/>
                <a:gdLst>
                  <a:gd name="T0" fmla="*/ 2147483647 w 18"/>
                  <a:gd name="T1" fmla="*/ 0 h 40"/>
                  <a:gd name="T2" fmla="*/ 2147483647 w 18"/>
                  <a:gd name="T3" fmla="*/ 0 h 40"/>
                  <a:gd name="T4" fmla="*/ 2147483647 w 18"/>
                  <a:gd name="T5" fmla="*/ 2147483647 h 40"/>
                  <a:gd name="T6" fmla="*/ 2147483647 w 18"/>
                  <a:gd name="T7" fmla="*/ 2147483647 h 40"/>
                  <a:gd name="T8" fmla="*/ 2147483647 w 18"/>
                  <a:gd name="T9" fmla="*/ 2147483647 h 40"/>
                  <a:gd name="T10" fmla="*/ 2147483647 w 18"/>
                  <a:gd name="T11" fmla="*/ 2147483647 h 40"/>
                  <a:gd name="T12" fmla="*/ 2147483647 w 18"/>
                  <a:gd name="T13" fmla="*/ 2147483647 h 40"/>
                  <a:gd name="T14" fmla="*/ 2147483647 w 18"/>
                  <a:gd name="T15" fmla="*/ 2147483647 h 40"/>
                  <a:gd name="T16" fmla="*/ 0 w 18"/>
                  <a:gd name="T17" fmla="*/ 2147483647 h 40"/>
                  <a:gd name="T18" fmla="*/ 0 w 18"/>
                  <a:gd name="T19" fmla="*/ 2147483647 h 40"/>
                  <a:gd name="T20" fmla="*/ 2147483647 w 18"/>
                  <a:gd name="T21" fmla="*/ 2147483647 h 40"/>
                  <a:gd name="T22" fmla="*/ 2147483647 w 18"/>
                  <a:gd name="T23" fmla="*/ 2147483647 h 40"/>
                  <a:gd name="T24" fmla="*/ 2147483647 w 18"/>
                  <a:gd name="T25" fmla="*/ 2147483647 h 40"/>
                  <a:gd name="T26" fmla="*/ 2147483647 w 18"/>
                  <a:gd name="T27" fmla="*/ 0 h 40"/>
                  <a:gd name="T28" fmla="*/ 2147483647 w 18"/>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40"/>
                  <a:gd name="T47" fmla="*/ 18 w 18"/>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40">
                    <a:moveTo>
                      <a:pt x="14" y="0"/>
                    </a:moveTo>
                    <a:lnTo>
                      <a:pt x="14" y="0"/>
                    </a:lnTo>
                    <a:lnTo>
                      <a:pt x="18" y="8"/>
                    </a:lnTo>
                    <a:lnTo>
                      <a:pt x="18" y="16"/>
                    </a:lnTo>
                    <a:lnTo>
                      <a:pt x="18" y="22"/>
                    </a:lnTo>
                    <a:lnTo>
                      <a:pt x="16" y="28"/>
                    </a:lnTo>
                    <a:lnTo>
                      <a:pt x="14" y="32"/>
                    </a:lnTo>
                    <a:lnTo>
                      <a:pt x="10" y="36"/>
                    </a:lnTo>
                    <a:lnTo>
                      <a:pt x="0" y="40"/>
                    </a:lnTo>
                    <a:lnTo>
                      <a:pt x="8" y="32"/>
                    </a:lnTo>
                    <a:lnTo>
                      <a:pt x="12" y="22"/>
                    </a:lnTo>
                    <a:lnTo>
                      <a:pt x="14" y="12"/>
                    </a:lnTo>
                    <a:lnTo>
                      <a:pt x="14" y="0"/>
                    </a:lnTo>
                    <a:close/>
                  </a:path>
                </a:pathLst>
              </a:custGeom>
              <a:solidFill>
                <a:srgbClr val="000000"/>
              </a:solidFill>
              <a:ln w="9525">
                <a:noFill/>
                <a:round/>
                <a:headEnd/>
                <a:tailEnd/>
              </a:ln>
            </p:spPr>
            <p:txBody>
              <a:bodyPr/>
              <a:lstStyle/>
              <a:p>
                <a:endParaRPr lang="en-US"/>
              </a:p>
            </p:txBody>
          </p:sp>
        </p:grpSp>
        <p:sp>
          <p:nvSpPr>
            <p:cNvPr id="28" name="AutoShape 217"/>
            <p:cNvSpPr>
              <a:spLocks noChangeArrowheads="1"/>
            </p:cNvSpPr>
            <p:nvPr/>
          </p:nvSpPr>
          <p:spPr bwMode="auto">
            <a:xfrm rot="3540000">
              <a:off x="1633279" y="2475054"/>
              <a:ext cx="47629" cy="173136"/>
            </a:xfrm>
            <a:prstGeom prst="moon">
              <a:avLst>
                <a:gd name="adj" fmla="val 50000"/>
              </a:avLst>
            </a:prstGeom>
            <a:solidFill>
              <a:srgbClr val="5E4034"/>
            </a:solidFill>
            <a:ln w="3175">
              <a:solidFill>
                <a:srgbClr val="FF0000"/>
              </a:solidFill>
              <a:round/>
              <a:headEnd/>
              <a:tailEnd/>
            </a:ln>
          </p:spPr>
          <p:txBody>
            <a:bodyPr/>
            <a:lstStyle/>
            <a:p>
              <a:pPr algn="ctr" eaLnBrk="0" fontAlgn="base" hangingPunct="0">
                <a:spcBef>
                  <a:spcPct val="0"/>
                </a:spcBef>
                <a:spcAft>
                  <a:spcPct val="0"/>
                </a:spcAft>
                <a:defRPr/>
              </a:pPr>
              <a:endParaRPr lang="en-US" sz="1200" b="1" dirty="0">
                <a:cs typeface="Arial" charset="0"/>
              </a:endParaRPr>
            </a:p>
          </p:txBody>
        </p:sp>
        <p:sp>
          <p:nvSpPr>
            <p:cNvPr id="29" name="AutoShape 218"/>
            <p:cNvSpPr>
              <a:spLocks noChangeArrowheads="1"/>
            </p:cNvSpPr>
            <p:nvPr/>
          </p:nvSpPr>
          <p:spPr bwMode="auto">
            <a:xfrm rot="3540000">
              <a:off x="1672194" y="2485350"/>
              <a:ext cx="47629" cy="273206"/>
            </a:xfrm>
            <a:prstGeom prst="moon">
              <a:avLst>
                <a:gd name="adj" fmla="val 50000"/>
              </a:avLst>
            </a:prstGeom>
            <a:solidFill>
              <a:srgbClr val="5E4034"/>
            </a:solidFill>
            <a:ln w="3175">
              <a:solidFill>
                <a:srgbClr val="FF0000"/>
              </a:solidFill>
              <a:round/>
              <a:headEnd/>
              <a:tailEnd/>
            </a:ln>
          </p:spPr>
          <p:txBody>
            <a:bodyPr/>
            <a:lstStyle/>
            <a:p>
              <a:pPr algn="ctr" eaLnBrk="0" fontAlgn="base" hangingPunct="0">
                <a:spcBef>
                  <a:spcPct val="0"/>
                </a:spcBef>
                <a:spcAft>
                  <a:spcPct val="0"/>
                </a:spcAft>
                <a:defRPr/>
              </a:pPr>
              <a:endParaRPr lang="en-US" sz="1200" b="1" dirty="0">
                <a:cs typeface="Arial" charset="0"/>
              </a:endParaRPr>
            </a:p>
          </p:txBody>
        </p:sp>
        <p:sp>
          <p:nvSpPr>
            <p:cNvPr id="30" name="AutoShape 219"/>
            <p:cNvSpPr>
              <a:spLocks/>
            </p:cNvSpPr>
            <p:nvPr/>
          </p:nvSpPr>
          <p:spPr bwMode="auto">
            <a:xfrm rot="283932" flipH="1">
              <a:off x="836682" y="2448387"/>
              <a:ext cx="11214" cy="13328"/>
            </a:xfrm>
            <a:custGeom>
              <a:avLst/>
              <a:gdLst>
                <a:gd name="T0" fmla="*/ 2147483647 w 8"/>
                <a:gd name="T1" fmla="*/ 0 h 10"/>
                <a:gd name="T2" fmla="*/ 2147483647 w 8"/>
                <a:gd name="T3" fmla="*/ 0 h 10"/>
                <a:gd name="T4" fmla="*/ 2147483647 w 8"/>
                <a:gd name="T5" fmla="*/ 0 h 10"/>
                <a:gd name="T6" fmla="*/ 2147483647 w 8"/>
                <a:gd name="T7" fmla="*/ 0 h 10"/>
                <a:gd name="T8" fmla="*/ 2147483647 w 8"/>
                <a:gd name="T9" fmla="*/ 0 h 10"/>
                <a:gd name="T10" fmla="*/ 2147483647 w 8"/>
                <a:gd name="T11" fmla="*/ 0 h 10"/>
                <a:gd name="T12" fmla="*/ 0 w 8"/>
                <a:gd name="T13" fmla="*/ 2147483647 h 10"/>
                <a:gd name="T14" fmla="*/ 0 w 8"/>
                <a:gd name="T15" fmla="*/ 2147483647 h 10"/>
                <a:gd name="T16" fmla="*/ 0 w 8"/>
                <a:gd name="T17" fmla="*/ 2147483647 h 10"/>
                <a:gd name="T18" fmla="*/ 0 w 8"/>
                <a:gd name="T19" fmla="*/ 2147483647 h 10"/>
                <a:gd name="T20" fmla="*/ 0 w 8"/>
                <a:gd name="T21" fmla="*/ 2147483647 h 10"/>
                <a:gd name="T22" fmla="*/ 0 w 8"/>
                <a:gd name="T23" fmla="*/ 2147483647 h 10"/>
                <a:gd name="T24" fmla="*/ 0 w 8"/>
                <a:gd name="T25" fmla="*/ 2147483647 h 10"/>
                <a:gd name="T26" fmla="*/ 2147483647 w 8"/>
                <a:gd name="T27" fmla="*/ 2147483647 h 10"/>
                <a:gd name="T28" fmla="*/ 2147483647 w 8"/>
                <a:gd name="T29" fmla="*/ 2147483647 h 10"/>
                <a:gd name="T30" fmla="*/ 2147483647 w 8"/>
                <a:gd name="T31" fmla="*/ 2147483647 h 10"/>
                <a:gd name="T32" fmla="*/ 2147483647 w 8"/>
                <a:gd name="T33" fmla="*/ 2147483647 h 10"/>
                <a:gd name="T34" fmla="*/ 2147483647 w 8"/>
                <a:gd name="T35" fmla="*/ 2147483647 h 10"/>
                <a:gd name="T36" fmla="*/ 2147483647 w 8"/>
                <a:gd name="T37" fmla="*/ 2147483647 h 10"/>
                <a:gd name="T38" fmla="*/ 2147483647 w 8"/>
                <a:gd name="T39" fmla="*/ 2147483647 h 10"/>
                <a:gd name="T40" fmla="*/ 2147483647 w 8"/>
                <a:gd name="T41" fmla="*/ 2147483647 h 10"/>
                <a:gd name="T42" fmla="*/ 2147483647 w 8"/>
                <a:gd name="T43" fmla="*/ 2147483647 h 10"/>
                <a:gd name="T44" fmla="*/ 2147483647 w 8"/>
                <a:gd name="T45" fmla="*/ 2147483647 h 10"/>
                <a:gd name="T46" fmla="*/ 2147483647 w 8"/>
                <a:gd name="T47" fmla="*/ 2147483647 h 10"/>
                <a:gd name="T48" fmla="*/ 2147483647 w 8"/>
                <a:gd name="T49" fmla="*/ 2147483647 h 10"/>
                <a:gd name="T50" fmla="*/ 2147483647 w 8"/>
                <a:gd name="T51" fmla="*/ 2147483647 h 10"/>
                <a:gd name="T52" fmla="*/ 2147483647 w 8"/>
                <a:gd name="T53" fmla="*/ 2147483647 h 10"/>
                <a:gd name="T54" fmla="*/ 2147483647 w 8"/>
                <a:gd name="T55" fmla="*/ 2147483647 h 10"/>
                <a:gd name="T56" fmla="*/ 2147483647 w 8"/>
                <a:gd name="T57" fmla="*/ 2147483647 h 10"/>
                <a:gd name="T58" fmla="*/ 2147483647 w 8"/>
                <a:gd name="T59" fmla="*/ 0 h 10"/>
                <a:gd name="T60" fmla="*/ 2147483647 w 8"/>
                <a:gd name="T61" fmla="*/ 0 h 10"/>
                <a:gd name="T62" fmla="*/ 2147483647 w 8"/>
                <a:gd name="T63" fmla="*/ 0 h 10"/>
                <a:gd name="T64" fmla="*/ 2147483647 w 8"/>
                <a:gd name="T65" fmla="*/ 0 h 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
                <a:gd name="T100" fmla="*/ 0 h 10"/>
                <a:gd name="T101" fmla="*/ 8 w 8"/>
                <a:gd name="T102" fmla="*/ 10 h 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 h="10">
                  <a:moveTo>
                    <a:pt x="6" y="0"/>
                  </a:moveTo>
                  <a:lnTo>
                    <a:pt x="6" y="0"/>
                  </a:lnTo>
                  <a:lnTo>
                    <a:pt x="4" y="0"/>
                  </a:lnTo>
                  <a:lnTo>
                    <a:pt x="2" y="0"/>
                  </a:lnTo>
                  <a:lnTo>
                    <a:pt x="0" y="2"/>
                  </a:lnTo>
                  <a:lnTo>
                    <a:pt x="0" y="4"/>
                  </a:lnTo>
                  <a:lnTo>
                    <a:pt x="0" y="6"/>
                  </a:lnTo>
                  <a:lnTo>
                    <a:pt x="0" y="8"/>
                  </a:lnTo>
                  <a:lnTo>
                    <a:pt x="2" y="8"/>
                  </a:lnTo>
                  <a:lnTo>
                    <a:pt x="4" y="10"/>
                  </a:lnTo>
                  <a:lnTo>
                    <a:pt x="6" y="10"/>
                  </a:lnTo>
                  <a:lnTo>
                    <a:pt x="6" y="8"/>
                  </a:lnTo>
                  <a:lnTo>
                    <a:pt x="8" y="8"/>
                  </a:lnTo>
                  <a:lnTo>
                    <a:pt x="8" y="6"/>
                  </a:lnTo>
                  <a:lnTo>
                    <a:pt x="8" y="4"/>
                  </a:lnTo>
                  <a:lnTo>
                    <a:pt x="8" y="2"/>
                  </a:lnTo>
                  <a:lnTo>
                    <a:pt x="8" y="0"/>
                  </a:lnTo>
                  <a:lnTo>
                    <a:pt x="6" y="0"/>
                  </a:lnTo>
                  <a:close/>
                </a:path>
              </a:pathLst>
            </a:custGeom>
            <a:solidFill>
              <a:srgbClr val="FFFFFF"/>
            </a:solidFill>
            <a:ln w="9525">
              <a:noFill/>
              <a:round/>
              <a:headEnd/>
              <a:tailEnd/>
            </a:ln>
          </p:spPr>
          <p:txBody>
            <a:bodyPr/>
            <a:lstStyle/>
            <a:p>
              <a:endParaRPr lang="en-US"/>
            </a:p>
          </p:txBody>
        </p:sp>
        <p:grpSp>
          <p:nvGrpSpPr>
            <p:cNvPr id="31" name="Group 220"/>
            <p:cNvGrpSpPr>
              <a:grpSpLocks/>
            </p:cNvGrpSpPr>
            <p:nvPr/>
          </p:nvGrpSpPr>
          <p:grpSpPr bwMode="auto">
            <a:xfrm>
              <a:off x="1209289" y="2189090"/>
              <a:ext cx="148576" cy="183931"/>
              <a:chOff x="2132859" y="1653136"/>
              <a:chExt cx="133888" cy="174307"/>
            </a:xfrm>
          </p:grpSpPr>
          <p:sp>
            <p:nvSpPr>
              <p:cNvPr id="34" name="AutoShape 223"/>
              <p:cNvSpPr>
                <a:spLocks/>
              </p:cNvSpPr>
              <p:nvPr/>
            </p:nvSpPr>
            <p:spPr bwMode="auto">
              <a:xfrm>
                <a:off x="2132859" y="1653136"/>
                <a:ext cx="133888" cy="174307"/>
              </a:xfrm>
              <a:custGeom>
                <a:avLst/>
                <a:gdLst>
                  <a:gd name="T0" fmla="*/ 2147483647 w 106"/>
                  <a:gd name="T1" fmla="*/ 2147483647 h 138"/>
                  <a:gd name="T2" fmla="*/ 2147483647 w 106"/>
                  <a:gd name="T3" fmla="*/ 2147483647 h 138"/>
                  <a:gd name="T4" fmla="*/ 2147483647 w 106"/>
                  <a:gd name="T5" fmla="*/ 2147483647 h 138"/>
                  <a:gd name="T6" fmla="*/ 2147483647 w 106"/>
                  <a:gd name="T7" fmla="*/ 2147483647 h 138"/>
                  <a:gd name="T8" fmla="*/ 2147483647 w 106"/>
                  <a:gd name="T9" fmla="*/ 2147483647 h 138"/>
                  <a:gd name="T10" fmla="*/ 2147483647 w 106"/>
                  <a:gd name="T11" fmla="*/ 2147483647 h 138"/>
                  <a:gd name="T12" fmla="*/ 2147483647 w 106"/>
                  <a:gd name="T13" fmla="*/ 2147483647 h 138"/>
                  <a:gd name="T14" fmla="*/ 2147483647 w 106"/>
                  <a:gd name="T15" fmla="*/ 2147483647 h 138"/>
                  <a:gd name="T16" fmla="*/ 2147483647 w 106"/>
                  <a:gd name="T17" fmla="*/ 2147483647 h 138"/>
                  <a:gd name="T18" fmla="*/ 2147483647 w 106"/>
                  <a:gd name="T19" fmla="*/ 2147483647 h 138"/>
                  <a:gd name="T20" fmla="*/ 2147483647 w 106"/>
                  <a:gd name="T21" fmla="*/ 2147483647 h 138"/>
                  <a:gd name="T22" fmla="*/ 2147483647 w 106"/>
                  <a:gd name="T23" fmla="*/ 2147483647 h 138"/>
                  <a:gd name="T24" fmla="*/ 2147483647 w 106"/>
                  <a:gd name="T25" fmla="*/ 2147483647 h 138"/>
                  <a:gd name="T26" fmla="*/ 2147483647 w 106"/>
                  <a:gd name="T27" fmla="*/ 2147483647 h 138"/>
                  <a:gd name="T28" fmla="*/ 2147483647 w 106"/>
                  <a:gd name="T29" fmla="*/ 2147483647 h 138"/>
                  <a:gd name="T30" fmla="*/ 2147483647 w 106"/>
                  <a:gd name="T31" fmla="*/ 2147483647 h 138"/>
                  <a:gd name="T32" fmla="*/ 2147483647 w 106"/>
                  <a:gd name="T33" fmla="*/ 2147483647 h 138"/>
                  <a:gd name="T34" fmla="*/ 2147483647 w 106"/>
                  <a:gd name="T35" fmla="*/ 2147483647 h 138"/>
                  <a:gd name="T36" fmla="*/ 2147483647 w 106"/>
                  <a:gd name="T37" fmla="*/ 2147483647 h 138"/>
                  <a:gd name="T38" fmla="*/ 2147483647 w 106"/>
                  <a:gd name="T39" fmla="*/ 2147483647 h 138"/>
                  <a:gd name="T40" fmla="*/ 2147483647 w 106"/>
                  <a:gd name="T41" fmla="*/ 2147483647 h 138"/>
                  <a:gd name="T42" fmla="*/ 2147483647 w 106"/>
                  <a:gd name="T43" fmla="*/ 2147483647 h 138"/>
                  <a:gd name="T44" fmla="*/ 2147483647 w 106"/>
                  <a:gd name="T45" fmla="*/ 2147483647 h 138"/>
                  <a:gd name="T46" fmla="*/ 2147483647 w 106"/>
                  <a:gd name="T47" fmla="*/ 2147483647 h 138"/>
                  <a:gd name="T48" fmla="*/ 2147483647 w 106"/>
                  <a:gd name="T49" fmla="*/ 2147483647 h 138"/>
                  <a:gd name="T50" fmla="*/ 2147483647 w 106"/>
                  <a:gd name="T51" fmla="*/ 2147483647 h 138"/>
                  <a:gd name="T52" fmla="*/ 2147483647 w 106"/>
                  <a:gd name="T53" fmla="*/ 2147483647 h 138"/>
                  <a:gd name="T54" fmla="*/ 2147483647 w 106"/>
                  <a:gd name="T55" fmla="*/ 2147483647 h 138"/>
                  <a:gd name="T56" fmla="*/ 2147483647 w 106"/>
                  <a:gd name="T57" fmla="*/ 2147483647 h 138"/>
                  <a:gd name="T58" fmla="*/ 2147483647 w 106"/>
                  <a:gd name="T59" fmla="*/ 0 h 138"/>
                  <a:gd name="T60" fmla="*/ 2147483647 w 106"/>
                  <a:gd name="T61" fmla="*/ 0 h 138"/>
                  <a:gd name="T62" fmla="*/ 2147483647 w 106"/>
                  <a:gd name="T63" fmla="*/ 0 h 138"/>
                  <a:gd name="T64" fmla="*/ 2147483647 w 106"/>
                  <a:gd name="T65" fmla="*/ 2147483647 h 138"/>
                  <a:gd name="T66" fmla="*/ 2147483647 w 106"/>
                  <a:gd name="T67" fmla="*/ 2147483647 h 138"/>
                  <a:gd name="T68" fmla="*/ 2147483647 w 106"/>
                  <a:gd name="T69" fmla="*/ 2147483647 h 138"/>
                  <a:gd name="T70" fmla="*/ 2147483647 w 106"/>
                  <a:gd name="T71" fmla="*/ 2147483647 h 138"/>
                  <a:gd name="T72" fmla="*/ 2147483647 w 106"/>
                  <a:gd name="T73" fmla="*/ 2147483647 h 138"/>
                  <a:gd name="T74" fmla="*/ 2147483647 w 106"/>
                  <a:gd name="T75" fmla="*/ 2147483647 h 138"/>
                  <a:gd name="T76" fmla="*/ 2147483647 w 106"/>
                  <a:gd name="T77" fmla="*/ 2147483647 h 138"/>
                  <a:gd name="T78" fmla="*/ 0 w 106"/>
                  <a:gd name="T79" fmla="*/ 2147483647 h 138"/>
                  <a:gd name="T80" fmla="*/ 0 w 106"/>
                  <a:gd name="T81" fmla="*/ 2147483647 h 138"/>
                  <a:gd name="T82" fmla="*/ 0 w 106"/>
                  <a:gd name="T83" fmla="*/ 2147483647 h 138"/>
                  <a:gd name="T84" fmla="*/ 2147483647 w 106"/>
                  <a:gd name="T85" fmla="*/ 2147483647 h 13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138"/>
                  <a:gd name="T131" fmla="*/ 106 w 106"/>
                  <a:gd name="T132" fmla="*/ 138 h 13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138">
                    <a:moveTo>
                      <a:pt x="2" y="78"/>
                    </a:moveTo>
                    <a:lnTo>
                      <a:pt x="2" y="82"/>
                    </a:lnTo>
                    <a:lnTo>
                      <a:pt x="4" y="86"/>
                    </a:lnTo>
                    <a:lnTo>
                      <a:pt x="4" y="90"/>
                    </a:lnTo>
                    <a:lnTo>
                      <a:pt x="6" y="92"/>
                    </a:lnTo>
                    <a:lnTo>
                      <a:pt x="6" y="96"/>
                    </a:lnTo>
                    <a:lnTo>
                      <a:pt x="8" y="98"/>
                    </a:lnTo>
                    <a:lnTo>
                      <a:pt x="10" y="102"/>
                    </a:lnTo>
                    <a:lnTo>
                      <a:pt x="12" y="104"/>
                    </a:lnTo>
                    <a:lnTo>
                      <a:pt x="12" y="108"/>
                    </a:lnTo>
                    <a:lnTo>
                      <a:pt x="14" y="110"/>
                    </a:lnTo>
                    <a:lnTo>
                      <a:pt x="16" y="112"/>
                    </a:lnTo>
                    <a:lnTo>
                      <a:pt x="18" y="116"/>
                    </a:lnTo>
                    <a:lnTo>
                      <a:pt x="20" y="118"/>
                    </a:lnTo>
                    <a:lnTo>
                      <a:pt x="22" y="120"/>
                    </a:lnTo>
                    <a:lnTo>
                      <a:pt x="24" y="122"/>
                    </a:lnTo>
                    <a:lnTo>
                      <a:pt x="26" y="124"/>
                    </a:lnTo>
                    <a:lnTo>
                      <a:pt x="28" y="126"/>
                    </a:lnTo>
                    <a:lnTo>
                      <a:pt x="30" y="128"/>
                    </a:lnTo>
                    <a:lnTo>
                      <a:pt x="34" y="130"/>
                    </a:lnTo>
                    <a:lnTo>
                      <a:pt x="36" y="132"/>
                    </a:lnTo>
                    <a:lnTo>
                      <a:pt x="38" y="132"/>
                    </a:lnTo>
                    <a:lnTo>
                      <a:pt x="40" y="134"/>
                    </a:lnTo>
                    <a:lnTo>
                      <a:pt x="42" y="134"/>
                    </a:lnTo>
                    <a:lnTo>
                      <a:pt x="46" y="136"/>
                    </a:lnTo>
                    <a:lnTo>
                      <a:pt x="48" y="136"/>
                    </a:lnTo>
                    <a:lnTo>
                      <a:pt x="50" y="138"/>
                    </a:lnTo>
                    <a:lnTo>
                      <a:pt x="54" y="138"/>
                    </a:lnTo>
                    <a:lnTo>
                      <a:pt x="56" y="138"/>
                    </a:lnTo>
                    <a:lnTo>
                      <a:pt x="58" y="138"/>
                    </a:lnTo>
                    <a:lnTo>
                      <a:pt x="62" y="138"/>
                    </a:lnTo>
                    <a:lnTo>
                      <a:pt x="64" y="138"/>
                    </a:lnTo>
                    <a:lnTo>
                      <a:pt x="66" y="138"/>
                    </a:lnTo>
                    <a:lnTo>
                      <a:pt x="70" y="136"/>
                    </a:lnTo>
                    <a:lnTo>
                      <a:pt x="72" y="136"/>
                    </a:lnTo>
                    <a:lnTo>
                      <a:pt x="74" y="134"/>
                    </a:lnTo>
                    <a:lnTo>
                      <a:pt x="76" y="134"/>
                    </a:lnTo>
                    <a:lnTo>
                      <a:pt x="78" y="132"/>
                    </a:lnTo>
                    <a:lnTo>
                      <a:pt x="80" y="132"/>
                    </a:lnTo>
                    <a:lnTo>
                      <a:pt x="84" y="130"/>
                    </a:lnTo>
                    <a:lnTo>
                      <a:pt x="86" y="128"/>
                    </a:lnTo>
                    <a:lnTo>
                      <a:pt x="88" y="126"/>
                    </a:lnTo>
                    <a:lnTo>
                      <a:pt x="90" y="124"/>
                    </a:lnTo>
                    <a:lnTo>
                      <a:pt x="90" y="122"/>
                    </a:lnTo>
                    <a:lnTo>
                      <a:pt x="92" y="120"/>
                    </a:lnTo>
                    <a:lnTo>
                      <a:pt x="94" y="118"/>
                    </a:lnTo>
                    <a:lnTo>
                      <a:pt x="96" y="116"/>
                    </a:lnTo>
                    <a:lnTo>
                      <a:pt x="98" y="112"/>
                    </a:lnTo>
                    <a:lnTo>
                      <a:pt x="98" y="110"/>
                    </a:lnTo>
                    <a:lnTo>
                      <a:pt x="100" y="108"/>
                    </a:lnTo>
                    <a:lnTo>
                      <a:pt x="100" y="104"/>
                    </a:lnTo>
                    <a:lnTo>
                      <a:pt x="102" y="102"/>
                    </a:lnTo>
                    <a:lnTo>
                      <a:pt x="102" y="98"/>
                    </a:lnTo>
                    <a:lnTo>
                      <a:pt x="104" y="96"/>
                    </a:lnTo>
                    <a:lnTo>
                      <a:pt x="104" y="92"/>
                    </a:lnTo>
                    <a:lnTo>
                      <a:pt x="104" y="90"/>
                    </a:lnTo>
                    <a:lnTo>
                      <a:pt x="106" y="86"/>
                    </a:lnTo>
                    <a:lnTo>
                      <a:pt x="106" y="82"/>
                    </a:lnTo>
                    <a:lnTo>
                      <a:pt x="106" y="80"/>
                    </a:lnTo>
                    <a:lnTo>
                      <a:pt x="106" y="76"/>
                    </a:lnTo>
                    <a:lnTo>
                      <a:pt x="106" y="72"/>
                    </a:lnTo>
                    <a:lnTo>
                      <a:pt x="106" y="68"/>
                    </a:lnTo>
                    <a:lnTo>
                      <a:pt x="104" y="66"/>
                    </a:lnTo>
                    <a:lnTo>
                      <a:pt x="104" y="62"/>
                    </a:lnTo>
                    <a:lnTo>
                      <a:pt x="104" y="58"/>
                    </a:lnTo>
                    <a:lnTo>
                      <a:pt x="104" y="54"/>
                    </a:lnTo>
                    <a:lnTo>
                      <a:pt x="102" y="52"/>
                    </a:lnTo>
                    <a:lnTo>
                      <a:pt x="102" y="48"/>
                    </a:lnTo>
                    <a:lnTo>
                      <a:pt x="100" y="44"/>
                    </a:lnTo>
                    <a:lnTo>
                      <a:pt x="98" y="42"/>
                    </a:lnTo>
                    <a:lnTo>
                      <a:pt x="98" y="38"/>
                    </a:lnTo>
                    <a:lnTo>
                      <a:pt x="96" y="36"/>
                    </a:lnTo>
                    <a:lnTo>
                      <a:pt x="94" y="32"/>
                    </a:lnTo>
                    <a:lnTo>
                      <a:pt x="92" y="30"/>
                    </a:lnTo>
                    <a:lnTo>
                      <a:pt x="92" y="26"/>
                    </a:lnTo>
                    <a:lnTo>
                      <a:pt x="90" y="24"/>
                    </a:lnTo>
                    <a:lnTo>
                      <a:pt x="88" y="22"/>
                    </a:lnTo>
                    <a:lnTo>
                      <a:pt x="86" y="20"/>
                    </a:lnTo>
                    <a:lnTo>
                      <a:pt x="84" y="18"/>
                    </a:lnTo>
                    <a:lnTo>
                      <a:pt x="82" y="14"/>
                    </a:lnTo>
                    <a:lnTo>
                      <a:pt x="80" y="12"/>
                    </a:lnTo>
                    <a:lnTo>
                      <a:pt x="76" y="10"/>
                    </a:lnTo>
                    <a:lnTo>
                      <a:pt x="74" y="10"/>
                    </a:lnTo>
                    <a:lnTo>
                      <a:pt x="72" y="8"/>
                    </a:lnTo>
                    <a:lnTo>
                      <a:pt x="70" y="6"/>
                    </a:lnTo>
                    <a:lnTo>
                      <a:pt x="68" y="4"/>
                    </a:lnTo>
                    <a:lnTo>
                      <a:pt x="66" y="4"/>
                    </a:lnTo>
                    <a:lnTo>
                      <a:pt x="62" y="2"/>
                    </a:lnTo>
                    <a:lnTo>
                      <a:pt x="60" y="2"/>
                    </a:lnTo>
                    <a:lnTo>
                      <a:pt x="58" y="0"/>
                    </a:lnTo>
                    <a:lnTo>
                      <a:pt x="54" y="0"/>
                    </a:lnTo>
                    <a:lnTo>
                      <a:pt x="52" y="0"/>
                    </a:lnTo>
                    <a:lnTo>
                      <a:pt x="50" y="0"/>
                    </a:lnTo>
                    <a:lnTo>
                      <a:pt x="46" y="0"/>
                    </a:lnTo>
                    <a:lnTo>
                      <a:pt x="44" y="0"/>
                    </a:lnTo>
                    <a:lnTo>
                      <a:pt x="42" y="0"/>
                    </a:lnTo>
                    <a:lnTo>
                      <a:pt x="40" y="0"/>
                    </a:lnTo>
                    <a:lnTo>
                      <a:pt x="36" y="0"/>
                    </a:lnTo>
                    <a:lnTo>
                      <a:pt x="34" y="2"/>
                    </a:lnTo>
                    <a:lnTo>
                      <a:pt x="32" y="2"/>
                    </a:lnTo>
                    <a:lnTo>
                      <a:pt x="30" y="4"/>
                    </a:lnTo>
                    <a:lnTo>
                      <a:pt x="26" y="4"/>
                    </a:lnTo>
                    <a:lnTo>
                      <a:pt x="24" y="6"/>
                    </a:lnTo>
                    <a:lnTo>
                      <a:pt x="22" y="8"/>
                    </a:lnTo>
                    <a:lnTo>
                      <a:pt x="20" y="10"/>
                    </a:lnTo>
                    <a:lnTo>
                      <a:pt x="18" y="12"/>
                    </a:lnTo>
                    <a:lnTo>
                      <a:pt x="16" y="14"/>
                    </a:lnTo>
                    <a:lnTo>
                      <a:pt x="14" y="16"/>
                    </a:lnTo>
                    <a:lnTo>
                      <a:pt x="12" y="18"/>
                    </a:lnTo>
                    <a:lnTo>
                      <a:pt x="12" y="20"/>
                    </a:lnTo>
                    <a:lnTo>
                      <a:pt x="10" y="22"/>
                    </a:lnTo>
                    <a:lnTo>
                      <a:pt x="8" y="24"/>
                    </a:lnTo>
                    <a:lnTo>
                      <a:pt x="6" y="28"/>
                    </a:lnTo>
                    <a:lnTo>
                      <a:pt x="6" y="30"/>
                    </a:lnTo>
                    <a:lnTo>
                      <a:pt x="4" y="32"/>
                    </a:lnTo>
                    <a:lnTo>
                      <a:pt x="4" y="36"/>
                    </a:lnTo>
                    <a:lnTo>
                      <a:pt x="2" y="38"/>
                    </a:lnTo>
                    <a:lnTo>
                      <a:pt x="2" y="42"/>
                    </a:lnTo>
                    <a:lnTo>
                      <a:pt x="2" y="44"/>
                    </a:lnTo>
                    <a:lnTo>
                      <a:pt x="0" y="48"/>
                    </a:lnTo>
                    <a:lnTo>
                      <a:pt x="0" y="52"/>
                    </a:lnTo>
                    <a:lnTo>
                      <a:pt x="0" y="54"/>
                    </a:lnTo>
                    <a:lnTo>
                      <a:pt x="0" y="58"/>
                    </a:lnTo>
                    <a:lnTo>
                      <a:pt x="0" y="62"/>
                    </a:lnTo>
                    <a:lnTo>
                      <a:pt x="0" y="64"/>
                    </a:lnTo>
                    <a:lnTo>
                      <a:pt x="0" y="68"/>
                    </a:lnTo>
                    <a:lnTo>
                      <a:pt x="0" y="72"/>
                    </a:lnTo>
                    <a:lnTo>
                      <a:pt x="2" y="76"/>
                    </a:lnTo>
                    <a:lnTo>
                      <a:pt x="2" y="78"/>
                    </a:lnTo>
                    <a:close/>
                  </a:path>
                </a:pathLst>
              </a:custGeom>
              <a:solidFill>
                <a:srgbClr val="0F5799"/>
              </a:solidFill>
              <a:ln w="9525">
                <a:noFill/>
                <a:round/>
                <a:headEnd/>
                <a:tailEnd/>
              </a:ln>
            </p:spPr>
            <p:txBody>
              <a:bodyPr/>
              <a:lstStyle/>
              <a:p>
                <a:endParaRPr lang="en-US"/>
              </a:p>
            </p:txBody>
          </p:sp>
          <p:sp>
            <p:nvSpPr>
              <p:cNvPr id="35" name="AutoShape 224"/>
              <p:cNvSpPr>
                <a:spLocks/>
              </p:cNvSpPr>
              <p:nvPr/>
            </p:nvSpPr>
            <p:spPr bwMode="auto">
              <a:xfrm>
                <a:off x="2145490" y="1668048"/>
                <a:ext cx="108626" cy="138940"/>
              </a:xfrm>
              <a:custGeom>
                <a:avLst/>
                <a:gdLst>
                  <a:gd name="T0" fmla="*/ 2147483647 w 86"/>
                  <a:gd name="T1" fmla="*/ 2147483647 h 110"/>
                  <a:gd name="T2" fmla="*/ 2147483647 w 86"/>
                  <a:gd name="T3" fmla="*/ 2147483647 h 110"/>
                  <a:gd name="T4" fmla="*/ 2147483647 w 86"/>
                  <a:gd name="T5" fmla="*/ 2147483647 h 110"/>
                  <a:gd name="T6" fmla="*/ 2147483647 w 86"/>
                  <a:gd name="T7" fmla="*/ 2147483647 h 110"/>
                  <a:gd name="T8" fmla="*/ 2147483647 w 86"/>
                  <a:gd name="T9" fmla="*/ 2147483647 h 110"/>
                  <a:gd name="T10" fmla="*/ 2147483647 w 86"/>
                  <a:gd name="T11" fmla="*/ 2147483647 h 110"/>
                  <a:gd name="T12" fmla="*/ 2147483647 w 86"/>
                  <a:gd name="T13" fmla="*/ 2147483647 h 110"/>
                  <a:gd name="T14" fmla="*/ 2147483647 w 86"/>
                  <a:gd name="T15" fmla="*/ 2147483647 h 110"/>
                  <a:gd name="T16" fmla="*/ 2147483647 w 86"/>
                  <a:gd name="T17" fmla="*/ 2147483647 h 110"/>
                  <a:gd name="T18" fmla="*/ 2147483647 w 86"/>
                  <a:gd name="T19" fmla="*/ 2147483647 h 110"/>
                  <a:gd name="T20" fmla="*/ 2147483647 w 86"/>
                  <a:gd name="T21" fmla="*/ 2147483647 h 110"/>
                  <a:gd name="T22" fmla="*/ 2147483647 w 86"/>
                  <a:gd name="T23" fmla="*/ 2147483647 h 110"/>
                  <a:gd name="T24" fmla="*/ 2147483647 w 86"/>
                  <a:gd name="T25" fmla="*/ 2147483647 h 110"/>
                  <a:gd name="T26" fmla="*/ 2147483647 w 86"/>
                  <a:gd name="T27" fmla="*/ 2147483647 h 110"/>
                  <a:gd name="T28" fmla="*/ 2147483647 w 86"/>
                  <a:gd name="T29" fmla="*/ 2147483647 h 110"/>
                  <a:gd name="T30" fmla="*/ 2147483647 w 86"/>
                  <a:gd name="T31" fmla="*/ 2147483647 h 110"/>
                  <a:gd name="T32" fmla="*/ 2147483647 w 86"/>
                  <a:gd name="T33" fmla="*/ 2147483647 h 110"/>
                  <a:gd name="T34" fmla="*/ 2147483647 w 86"/>
                  <a:gd name="T35" fmla="*/ 2147483647 h 110"/>
                  <a:gd name="T36" fmla="*/ 2147483647 w 86"/>
                  <a:gd name="T37" fmla="*/ 2147483647 h 110"/>
                  <a:gd name="T38" fmla="*/ 2147483647 w 86"/>
                  <a:gd name="T39" fmla="*/ 2147483647 h 110"/>
                  <a:gd name="T40" fmla="*/ 2147483647 w 86"/>
                  <a:gd name="T41" fmla="*/ 2147483647 h 110"/>
                  <a:gd name="T42" fmla="*/ 2147483647 w 86"/>
                  <a:gd name="T43" fmla="*/ 2147483647 h 110"/>
                  <a:gd name="T44" fmla="*/ 2147483647 w 86"/>
                  <a:gd name="T45" fmla="*/ 2147483647 h 110"/>
                  <a:gd name="T46" fmla="*/ 2147483647 w 86"/>
                  <a:gd name="T47" fmla="*/ 2147483647 h 110"/>
                  <a:gd name="T48" fmla="*/ 2147483647 w 86"/>
                  <a:gd name="T49" fmla="*/ 2147483647 h 110"/>
                  <a:gd name="T50" fmla="*/ 2147483647 w 86"/>
                  <a:gd name="T51" fmla="*/ 2147483647 h 110"/>
                  <a:gd name="T52" fmla="*/ 2147483647 w 86"/>
                  <a:gd name="T53" fmla="*/ 2147483647 h 110"/>
                  <a:gd name="T54" fmla="*/ 2147483647 w 86"/>
                  <a:gd name="T55" fmla="*/ 2147483647 h 110"/>
                  <a:gd name="T56" fmla="*/ 2147483647 w 86"/>
                  <a:gd name="T57" fmla="*/ 2147483647 h 110"/>
                  <a:gd name="T58" fmla="*/ 2147483647 w 86"/>
                  <a:gd name="T59" fmla="*/ 0 h 110"/>
                  <a:gd name="T60" fmla="*/ 2147483647 w 86"/>
                  <a:gd name="T61" fmla="*/ 0 h 110"/>
                  <a:gd name="T62" fmla="*/ 2147483647 w 86"/>
                  <a:gd name="T63" fmla="*/ 0 h 110"/>
                  <a:gd name="T64" fmla="*/ 2147483647 w 86"/>
                  <a:gd name="T65" fmla="*/ 0 h 110"/>
                  <a:gd name="T66" fmla="*/ 2147483647 w 86"/>
                  <a:gd name="T67" fmla="*/ 2147483647 h 110"/>
                  <a:gd name="T68" fmla="*/ 2147483647 w 86"/>
                  <a:gd name="T69" fmla="*/ 2147483647 h 110"/>
                  <a:gd name="T70" fmla="*/ 2147483647 w 86"/>
                  <a:gd name="T71" fmla="*/ 2147483647 h 110"/>
                  <a:gd name="T72" fmla="*/ 2147483647 w 86"/>
                  <a:gd name="T73" fmla="*/ 2147483647 h 110"/>
                  <a:gd name="T74" fmla="*/ 2147483647 w 86"/>
                  <a:gd name="T75" fmla="*/ 2147483647 h 110"/>
                  <a:gd name="T76" fmla="*/ 2147483647 w 86"/>
                  <a:gd name="T77" fmla="*/ 2147483647 h 110"/>
                  <a:gd name="T78" fmla="*/ 2147483647 w 86"/>
                  <a:gd name="T79" fmla="*/ 2147483647 h 110"/>
                  <a:gd name="T80" fmla="*/ 0 w 86"/>
                  <a:gd name="T81" fmla="*/ 2147483647 h 110"/>
                  <a:gd name="T82" fmla="*/ 0 w 86"/>
                  <a:gd name="T83" fmla="*/ 2147483647 h 110"/>
                  <a:gd name="T84" fmla="*/ 2147483647 w 86"/>
                  <a:gd name="T85" fmla="*/ 2147483647 h 1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6"/>
                  <a:gd name="T130" fmla="*/ 0 h 110"/>
                  <a:gd name="T131" fmla="*/ 86 w 86"/>
                  <a:gd name="T132" fmla="*/ 110 h 1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6" h="110">
                    <a:moveTo>
                      <a:pt x="2" y="62"/>
                    </a:moveTo>
                    <a:lnTo>
                      <a:pt x="2" y="66"/>
                    </a:lnTo>
                    <a:lnTo>
                      <a:pt x="4" y="68"/>
                    </a:lnTo>
                    <a:lnTo>
                      <a:pt x="4" y="72"/>
                    </a:lnTo>
                    <a:lnTo>
                      <a:pt x="4" y="74"/>
                    </a:lnTo>
                    <a:lnTo>
                      <a:pt x="6" y="76"/>
                    </a:lnTo>
                    <a:lnTo>
                      <a:pt x="6" y="78"/>
                    </a:lnTo>
                    <a:lnTo>
                      <a:pt x="8" y="82"/>
                    </a:lnTo>
                    <a:lnTo>
                      <a:pt x="10" y="84"/>
                    </a:lnTo>
                    <a:lnTo>
                      <a:pt x="10" y="86"/>
                    </a:lnTo>
                    <a:lnTo>
                      <a:pt x="12" y="88"/>
                    </a:lnTo>
                    <a:lnTo>
                      <a:pt x="14" y="90"/>
                    </a:lnTo>
                    <a:lnTo>
                      <a:pt x="14" y="92"/>
                    </a:lnTo>
                    <a:lnTo>
                      <a:pt x="16" y="94"/>
                    </a:lnTo>
                    <a:lnTo>
                      <a:pt x="18" y="96"/>
                    </a:lnTo>
                    <a:lnTo>
                      <a:pt x="20" y="98"/>
                    </a:lnTo>
                    <a:lnTo>
                      <a:pt x="22" y="100"/>
                    </a:lnTo>
                    <a:lnTo>
                      <a:pt x="24" y="100"/>
                    </a:lnTo>
                    <a:lnTo>
                      <a:pt x="26" y="102"/>
                    </a:lnTo>
                    <a:lnTo>
                      <a:pt x="28" y="104"/>
                    </a:lnTo>
                    <a:lnTo>
                      <a:pt x="30" y="106"/>
                    </a:lnTo>
                    <a:lnTo>
                      <a:pt x="32" y="106"/>
                    </a:lnTo>
                    <a:lnTo>
                      <a:pt x="34" y="108"/>
                    </a:lnTo>
                    <a:lnTo>
                      <a:pt x="36" y="108"/>
                    </a:lnTo>
                    <a:lnTo>
                      <a:pt x="38" y="108"/>
                    </a:lnTo>
                    <a:lnTo>
                      <a:pt x="42" y="110"/>
                    </a:lnTo>
                    <a:lnTo>
                      <a:pt x="44" y="110"/>
                    </a:lnTo>
                    <a:lnTo>
                      <a:pt x="46" y="110"/>
                    </a:lnTo>
                    <a:lnTo>
                      <a:pt x="48" y="110"/>
                    </a:lnTo>
                    <a:lnTo>
                      <a:pt x="50" y="110"/>
                    </a:lnTo>
                    <a:lnTo>
                      <a:pt x="52" y="110"/>
                    </a:lnTo>
                    <a:lnTo>
                      <a:pt x="54" y="110"/>
                    </a:lnTo>
                    <a:lnTo>
                      <a:pt x="56" y="108"/>
                    </a:lnTo>
                    <a:lnTo>
                      <a:pt x="58" y="108"/>
                    </a:lnTo>
                    <a:lnTo>
                      <a:pt x="60" y="108"/>
                    </a:lnTo>
                    <a:lnTo>
                      <a:pt x="62" y="106"/>
                    </a:lnTo>
                    <a:lnTo>
                      <a:pt x="64" y="106"/>
                    </a:lnTo>
                    <a:lnTo>
                      <a:pt x="66" y="104"/>
                    </a:lnTo>
                    <a:lnTo>
                      <a:pt x="68" y="104"/>
                    </a:lnTo>
                    <a:lnTo>
                      <a:pt x="68" y="102"/>
                    </a:lnTo>
                    <a:lnTo>
                      <a:pt x="70" y="100"/>
                    </a:lnTo>
                    <a:lnTo>
                      <a:pt x="72" y="98"/>
                    </a:lnTo>
                    <a:lnTo>
                      <a:pt x="74" y="98"/>
                    </a:lnTo>
                    <a:lnTo>
                      <a:pt x="74" y="96"/>
                    </a:lnTo>
                    <a:lnTo>
                      <a:pt x="76" y="94"/>
                    </a:lnTo>
                    <a:lnTo>
                      <a:pt x="78" y="92"/>
                    </a:lnTo>
                    <a:lnTo>
                      <a:pt x="78" y="90"/>
                    </a:lnTo>
                    <a:lnTo>
                      <a:pt x="80" y="88"/>
                    </a:lnTo>
                    <a:lnTo>
                      <a:pt x="80" y="86"/>
                    </a:lnTo>
                    <a:lnTo>
                      <a:pt x="82" y="84"/>
                    </a:lnTo>
                    <a:lnTo>
                      <a:pt x="82" y="80"/>
                    </a:lnTo>
                    <a:lnTo>
                      <a:pt x="82" y="78"/>
                    </a:lnTo>
                    <a:lnTo>
                      <a:pt x="84" y="76"/>
                    </a:lnTo>
                    <a:lnTo>
                      <a:pt x="84" y="74"/>
                    </a:lnTo>
                    <a:lnTo>
                      <a:pt x="84" y="72"/>
                    </a:lnTo>
                    <a:lnTo>
                      <a:pt x="84" y="68"/>
                    </a:lnTo>
                    <a:lnTo>
                      <a:pt x="84" y="66"/>
                    </a:lnTo>
                    <a:lnTo>
                      <a:pt x="86" y="64"/>
                    </a:lnTo>
                    <a:lnTo>
                      <a:pt x="86" y="60"/>
                    </a:lnTo>
                    <a:lnTo>
                      <a:pt x="84" y="58"/>
                    </a:lnTo>
                    <a:lnTo>
                      <a:pt x="84" y="54"/>
                    </a:lnTo>
                    <a:lnTo>
                      <a:pt x="84" y="52"/>
                    </a:lnTo>
                    <a:lnTo>
                      <a:pt x="84" y="50"/>
                    </a:lnTo>
                    <a:lnTo>
                      <a:pt x="84" y="46"/>
                    </a:lnTo>
                    <a:lnTo>
                      <a:pt x="82" y="44"/>
                    </a:lnTo>
                    <a:lnTo>
                      <a:pt x="82" y="40"/>
                    </a:lnTo>
                    <a:lnTo>
                      <a:pt x="82" y="38"/>
                    </a:lnTo>
                    <a:lnTo>
                      <a:pt x="80" y="36"/>
                    </a:lnTo>
                    <a:lnTo>
                      <a:pt x="80" y="32"/>
                    </a:lnTo>
                    <a:lnTo>
                      <a:pt x="78" y="30"/>
                    </a:lnTo>
                    <a:lnTo>
                      <a:pt x="78" y="28"/>
                    </a:lnTo>
                    <a:lnTo>
                      <a:pt x="76" y="26"/>
                    </a:lnTo>
                    <a:lnTo>
                      <a:pt x="74" y="24"/>
                    </a:lnTo>
                    <a:lnTo>
                      <a:pt x="74" y="22"/>
                    </a:lnTo>
                    <a:lnTo>
                      <a:pt x="72" y="20"/>
                    </a:lnTo>
                    <a:lnTo>
                      <a:pt x="70" y="18"/>
                    </a:lnTo>
                    <a:lnTo>
                      <a:pt x="68" y="16"/>
                    </a:lnTo>
                    <a:lnTo>
                      <a:pt x="68" y="14"/>
                    </a:lnTo>
                    <a:lnTo>
                      <a:pt x="66" y="12"/>
                    </a:lnTo>
                    <a:lnTo>
                      <a:pt x="64" y="10"/>
                    </a:lnTo>
                    <a:lnTo>
                      <a:pt x="62" y="8"/>
                    </a:lnTo>
                    <a:lnTo>
                      <a:pt x="60" y="8"/>
                    </a:lnTo>
                    <a:lnTo>
                      <a:pt x="58" y="6"/>
                    </a:lnTo>
                    <a:lnTo>
                      <a:pt x="56" y="4"/>
                    </a:lnTo>
                    <a:lnTo>
                      <a:pt x="54" y="4"/>
                    </a:lnTo>
                    <a:lnTo>
                      <a:pt x="52" y="2"/>
                    </a:lnTo>
                    <a:lnTo>
                      <a:pt x="50" y="2"/>
                    </a:lnTo>
                    <a:lnTo>
                      <a:pt x="48" y="0"/>
                    </a:lnTo>
                    <a:lnTo>
                      <a:pt x="46" y="0"/>
                    </a:lnTo>
                    <a:lnTo>
                      <a:pt x="44" y="0"/>
                    </a:lnTo>
                    <a:lnTo>
                      <a:pt x="42" y="0"/>
                    </a:lnTo>
                    <a:lnTo>
                      <a:pt x="40" y="0"/>
                    </a:lnTo>
                    <a:lnTo>
                      <a:pt x="38" y="0"/>
                    </a:lnTo>
                    <a:lnTo>
                      <a:pt x="36" y="0"/>
                    </a:lnTo>
                    <a:lnTo>
                      <a:pt x="34" y="0"/>
                    </a:lnTo>
                    <a:lnTo>
                      <a:pt x="32" y="0"/>
                    </a:lnTo>
                    <a:lnTo>
                      <a:pt x="30" y="0"/>
                    </a:lnTo>
                    <a:lnTo>
                      <a:pt x="28" y="0"/>
                    </a:lnTo>
                    <a:lnTo>
                      <a:pt x="26" y="2"/>
                    </a:lnTo>
                    <a:lnTo>
                      <a:pt x="24" y="2"/>
                    </a:lnTo>
                    <a:lnTo>
                      <a:pt x="22" y="4"/>
                    </a:lnTo>
                    <a:lnTo>
                      <a:pt x="20" y="4"/>
                    </a:lnTo>
                    <a:lnTo>
                      <a:pt x="18" y="6"/>
                    </a:lnTo>
                    <a:lnTo>
                      <a:pt x="16" y="8"/>
                    </a:lnTo>
                    <a:lnTo>
                      <a:pt x="14" y="10"/>
                    </a:lnTo>
                    <a:lnTo>
                      <a:pt x="12" y="12"/>
                    </a:lnTo>
                    <a:lnTo>
                      <a:pt x="10" y="14"/>
                    </a:lnTo>
                    <a:lnTo>
                      <a:pt x="10" y="16"/>
                    </a:lnTo>
                    <a:lnTo>
                      <a:pt x="8" y="18"/>
                    </a:lnTo>
                    <a:lnTo>
                      <a:pt x="8" y="20"/>
                    </a:lnTo>
                    <a:lnTo>
                      <a:pt x="6" y="22"/>
                    </a:lnTo>
                    <a:lnTo>
                      <a:pt x="6" y="24"/>
                    </a:lnTo>
                    <a:lnTo>
                      <a:pt x="4" y="26"/>
                    </a:lnTo>
                    <a:lnTo>
                      <a:pt x="4" y="28"/>
                    </a:lnTo>
                    <a:lnTo>
                      <a:pt x="2" y="30"/>
                    </a:lnTo>
                    <a:lnTo>
                      <a:pt x="2" y="34"/>
                    </a:lnTo>
                    <a:lnTo>
                      <a:pt x="2" y="36"/>
                    </a:lnTo>
                    <a:lnTo>
                      <a:pt x="2" y="38"/>
                    </a:lnTo>
                    <a:lnTo>
                      <a:pt x="0" y="40"/>
                    </a:lnTo>
                    <a:lnTo>
                      <a:pt x="0" y="44"/>
                    </a:lnTo>
                    <a:lnTo>
                      <a:pt x="0" y="46"/>
                    </a:lnTo>
                    <a:lnTo>
                      <a:pt x="0" y="48"/>
                    </a:lnTo>
                    <a:lnTo>
                      <a:pt x="0" y="52"/>
                    </a:lnTo>
                    <a:lnTo>
                      <a:pt x="0" y="54"/>
                    </a:lnTo>
                    <a:lnTo>
                      <a:pt x="0" y="58"/>
                    </a:lnTo>
                    <a:lnTo>
                      <a:pt x="2" y="60"/>
                    </a:lnTo>
                    <a:lnTo>
                      <a:pt x="2" y="62"/>
                    </a:lnTo>
                    <a:close/>
                  </a:path>
                </a:pathLst>
              </a:custGeom>
              <a:solidFill>
                <a:srgbClr val="009DE0"/>
              </a:solidFill>
              <a:ln w="9525">
                <a:noFill/>
                <a:round/>
                <a:headEnd/>
                <a:tailEnd/>
              </a:ln>
            </p:spPr>
            <p:txBody>
              <a:bodyPr/>
              <a:lstStyle/>
              <a:p>
                <a:endParaRPr lang="en-US"/>
              </a:p>
            </p:txBody>
          </p:sp>
          <p:grpSp>
            <p:nvGrpSpPr>
              <p:cNvPr id="36" name="Group 225"/>
              <p:cNvGrpSpPr>
                <a:grpSpLocks/>
              </p:cNvGrpSpPr>
              <p:nvPr/>
            </p:nvGrpSpPr>
            <p:grpSpPr bwMode="auto">
              <a:xfrm>
                <a:off x="2165699" y="1693555"/>
                <a:ext cx="68207" cy="93469"/>
                <a:chOff x="2165699" y="1693555"/>
                <a:chExt cx="68207" cy="93469"/>
              </a:xfrm>
            </p:grpSpPr>
            <p:sp>
              <p:nvSpPr>
                <p:cNvPr id="37" name="AutoShape 226"/>
                <p:cNvSpPr>
                  <a:spLocks/>
                </p:cNvSpPr>
                <p:nvPr/>
              </p:nvSpPr>
              <p:spPr bwMode="auto">
                <a:xfrm>
                  <a:off x="2165699" y="1698608"/>
                  <a:ext cx="68207" cy="88416"/>
                </a:xfrm>
                <a:custGeom>
                  <a:avLst/>
                  <a:gdLst>
                    <a:gd name="T0" fmla="*/ 2147483647 w 54"/>
                    <a:gd name="T1" fmla="*/ 2147483647 h 70"/>
                    <a:gd name="T2" fmla="*/ 2147483647 w 54"/>
                    <a:gd name="T3" fmla="*/ 2147483647 h 70"/>
                    <a:gd name="T4" fmla="*/ 2147483647 w 54"/>
                    <a:gd name="T5" fmla="*/ 2147483647 h 70"/>
                    <a:gd name="T6" fmla="*/ 2147483647 w 54"/>
                    <a:gd name="T7" fmla="*/ 2147483647 h 70"/>
                    <a:gd name="T8" fmla="*/ 2147483647 w 54"/>
                    <a:gd name="T9" fmla="*/ 2147483647 h 70"/>
                    <a:gd name="T10" fmla="*/ 2147483647 w 54"/>
                    <a:gd name="T11" fmla="*/ 2147483647 h 70"/>
                    <a:gd name="T12" fmla="*/ 2147483647 w 54"/>
                    <a:gd name="T13" fmla="*/ 2147483647 h 70"/>
                    <a:gd name="T14" fmla="*/ 2147483647 w 54"/>
                    <a:gd name="T15" fmla="*/ 2147483647 h 70"/>
                    <a:gd name="T16" fmla="*/ 2147483647 w 54"/>
                    <a:gd name="T17" fmla="*/ 2147483647 h 70"/>
                    <a:gd name="T18" fmla="*/ 2147483647 w 54"/>
                    <a:gd name="T19" fmla="*/ 2147483647 h 70"/>
                    <a:gd name="T20" fmla="*/ 2147483647 w 54"/>
                    <a:gd name="T21" fmla="*/ 2147483647 h 70"/>
                    <a:gd name="T22" fmla="*/ 2147483647 w 54"/>
                    <a:gd name="T23" fmla="*/ 2147483647 h 70"/>
                    <a:gd name="T24" fmla="*/ 2147483647 w 54"/>
                    <a:gd name="T25" fmla="*/ 2147483647 h 70"/>
                    <a:gd name="T26" fmla="*/ 2147483647 w 54"/>
                    <a:gd name="T27" fmla="*/ 2147483647 h 70"/>
                    <a:gd name="T28" fmla="*/ 2147483647 w 54"/>
                    <a:gd name="T29" fmla="*/ 2147483647 h 70"/>
                    <a:gd name="T30" fmla="*/ 2147483647 w 54"/>
                    <a:gd name="T31" fmla="*/ 2147483647 h 70"/>
                    <a:gd name="T32" fmla="*/ 2147483647 w 54"/>
                    <a:gd name="T33" fmla="*/ 2147483647 h 70"/>
                    <a:gd name="T34" fmla="*/ 2147483647 w 54"/>
                    <a:gd name="T35" fmla="*/ 2147483647 h 70"/>
                    <a:gd name="T36" fmla="*/ 2147483647 w 54"/>
                    <a:gd name="T37" fmla="*/ 2147483647 h 70"/>
                    <a:gd name="T38" fmla="*/ 2147483647 w 54"/>
                    <a:gd name="T39" fmla="*/ 2147483647 h 70"/>
                    <a:gd name="T40" fmla="*/ 2147483647 w 54"/>
                    <a:gd name="T41" fmla="*/ 2147483647 h 70"/>
                    <a:gd name="T42" fmla="*/ 2147483647 w 54"/>
                    <a:gd name="T43" fmla="*/ 2147483647 h 70"/>
                    <a:gd name="T44" fmla="*/ 2147483647 w 54"/>
                    <a:gd name="T45" fmla="*/ 2147483647 h 70"/>
                    <a:gd name="T46" fmla="*/ 2147483647 w 54"/>
                    <a:gd name="T47" fmla="*/ 2147483647 h 70"/>
                    <a:gd name="T48" fmla="*/ 2147483647 w 54"/>
                    <a:gd name="T49" fmla="*/ 2147483647 h 70"/>
                    <a:gd name="T50" fmla="*/ 2147483647 w 54"/>
                    <a:gd name="T51" fmla="*/ 2147483647 h 70"/>
                    <a:gd name="T52" fmla="*/ 2147483647 w 54"/>
                    <a:gd name="T53" fmla="*/ 2147483647 h 70"/>
                    <a:gd name="T54" fmla="*/ 2147483647 w 54"/>
                    <a:gd name="T55" fmla="*/ 2147483647 h 70"/>
                    <a:gd name="T56" fmla="*/ 2147483647 w 54"/>
                    <a:gd name="T57" fmla="*/ 2147483647 h 70"/>
                    <a:gd name="T58" fmla="*/ 2147483647 w 54"/>
                    <a:gd name="T59" fmla="*/ 2147483647 h 70"/>
                    <a:gd name="T60" fmla="*/ 2147483647 w 54"/>
                    <a:gd name="T61" fmla="*/ 0 h 70"/>
                    <a:gd name="T62" fmla="*/ 2147483647 w 54"/>
                    <a:gd name="T63" fmla="*/ 0 h 70"/>
                    <a:gd name="T64" fmla="*/ 2147483647 w 54"/>
                    <a:gd name="T65" fmla="*/ 2147483647 h 70"/>
                    <a:gd name="T66" fmla="*/ 2147483647 w 54"/>
                    <a:gd name="T67" fmla="*/ 2147483647 h 70"/>
                    <a:gd name="T68" fmla="*/ 2147483647 w 54"/>
                    <a:gd name="T69" fmla="*/ 2147483647 h 70"/>
                    <a:gd name="T70" fmla="*/ 2147483647 w 54"/>
                    <a:gd name="T71" fmla="*/ 2147483647 h 70"/>
                    <a:gd name="T72" fmla="*/ 2147483647 w 54"/>
                    <a:gd name="T73" fmla="*/ 2147483647 h 70"/>
                    <a:gd name="T74" fmla="*/ 2147483647 w 54"/>
                    <a:gd name="T75" fmla="*/ 2147483647 h 70"/>
                    <a:gd name="T76" fmla="*/ 2147483647 w 54"/>
                    <a:gd name="T77" fmla="*/ 2147483647 h 70"/>
                    <a:gd name="T78" fmla="*/ 0 w 54"/>
                    <a:gd name="T79" fmla="*/ 2147483647 h 70"/>
                    <a:gd name="T80" fmla="*/ 0 w 54"/>
                    <a:gd name="T81" fmla="*/ 2147483647 h 70"/>
                    <a:gd name="T82" fmla="*/ 0 w 54"/>
                    <a:gd name="T83" fmla="*/ 2147483647 h 70"/>
                    <a:gd name="T84" fmla="*/ 0 w 54"/>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4"/>
                    <a:gd name="T130" fmla="*/ 0 h 70"/>
                    <a:gd name="T131" fmla="*/ 54 w 54"/>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4" h="70">
                      <a:moveTo>
                        <a:pt x="0" y="40"/>
                      </a:moveTo>
                      <a:lnTo>
                        <a:pt x="0" y="42"/>
                      </a:lnTo>
                      <a:lnTo>
                        <a:pt x="2" y="44"/>
                      </a:lnTo>
                      <a:lnTo>
                        <a:pt x="2" y="46"/>
                      </a:lnTo>
                      <a:lnTo>
                        <a:pt x="4" y="48"/>
                      </a:lnTo>
                      <a:lnTo>
                        <a:pt x="4" y="50"/>
                      </a:lnTo>
                      <a:lnTo>
                        <a:pt x="4" y="52"/>
                      </a:lnTo>
                      <a:lnTo>
                        <a:pt x="6" y="52"/>
                      </a:lnTo>
                      <a:lnTo>
                        <a:pt x="6" y="54"/>
                      </a:lnTo>
                      <a:lnTo>
                        <a:pt x="6" y="56"/>
                      </a:lnTo>
                      <a:lnTo>
                        <a:pt x="8" y="56"/>
                      </a:lnTo>
                      <a:lnTo>
                        <a:pt x="8" y="58"/>
                      </a:lnTo>
                      <a:lnTo>
                        <a:pt x="10" y="60"/>
                      </a:lnTo>
                      <a:lnTo>
                        <a:pt x="12" y="62"/>
                      </a:lnTo>
                      <a:lnTo>
                        <a:pt x="14" y="62"/>
                      </a:lnTo>
                      <a:lnTo>
                        <a:pt x="14" y="64"/>
                      </a:lnTo>
                      <a:lnTo>
                        <a:pt x="16" y="64"/>
                      </a:lnTo>
                      <a:lnTo>
                        <a:pt x="16" y="66"/>
                      </a:lnTo>
                      <a:lnTo>
                        <a:pt x="18" y="66"/>
                      </a:lnTo>
                      <a:lnTo>
                        <a:pt x="20" y="66"/>
                      </a:lnTo>
                      <a:lnTo>
                        <a:pt x="20" y="68"/>
                      </a:lnTo>
                      <a:lnTo>
                        <a:pt x="22" y="68"/>
                      </a:lnTo>
                      <a:lnTo>
                        <a:pt x="24" y="68"/>
                      </a:lnTo>
                      <a:lnTo>
                        <a:pt x="26" y="68"/>
                      </a:lnTo>
                      <a:lnTo>
                        <a:pt x="28" y="68"/>
                      </a:lnTo>
                      <a:lnTo>
                        <a:pt x="28" y="70"/>
                      </a:lnTo>
                      <a:lnTo>
                        <a:pt x="30" y="70"/>
                      </a:lnTo>
                      <a:lnTo>
                        <a:pt x="32" y="70"/>
                      </a:lnTo>
                      <a:lnTo>
                        <a:pt x="32" y="68"/>
                      </a:lnTo>
                      <a:lnTo>
                        <a:pt x="34" y="68"/>
                      </a:lnTo>
                      <a:lnTo>
                        <a:pt x="36" y="68"/>
                      </a:lnTo>
                      <a:lnTo>
                        <a:pt x="38" y="68"/>
                      </a:lnTo>
                      <a:lnTo>
                        <a:pt x="40" y="66"/>
                      </a:lnTo>
                      <a:lnTo>
                        <a:pt x="42" y="66"/>
                      </a:lnTo>
                      <a:lnTo>
                        <a:pt x="42" y="64"/>
                      </a:lnTo>
                      <a:lnTo>
                        <a:pt x="44" y="64"/>
                      </a:lnTo>
                      <a:lnTo>
                        <a:pt x="46" y="62"/>
                      </a:lnTo>
                      <a:lnTo>
                        <a:pt x="48" y="60"/>
                      </a:lnTo>
                      <a:lnTo>
                        <a:pt x="48" y="58"/>
                      </a:lnTo>
                      <a:lnTo>
                        <a:pt x="50" y="58"/>
                      </a:lnTo>
                      <a:lnTo>
                        <a:pt x="50" y="56"/>
                      </a:lnTo>
                      <a:lnTo>
                        <a:pt x="52" y="54"/>
                      </a:lnTo>
                      <a:lnTo>
                        <a:pt x="52" y="52"/>
                      </a:lnTo>
                      <a:lnTo>
                        <a:pt x="52" y="50"/>
                      </a:lnTo>
                      <a:lnTo>
                        <a:pt x="54" y="50"/>
                      </a:lnTo>
                      <a:lnTo>
                        <a:pt x="54" y="48"/>
                      </a:lnTo>
                      <a:lnTo>
                        <a:pt x="54" y="46"/>
                      </a:lnTo>
                      <a:lnTo>
                        <a:pt x="54" y="44"/>
                      </a:lnTo>
                      <a:lnTo>
                        <a:pt x="54" y="42"/>
                      </a:lnTo>
                      <a:lnTo>
                        <a:pt x="54" y="40"/>
                      </a:lnTo>
                      <a:lnTo>
                        <a:pt x="54" y="38"/>
                      </a:lnTo>
                      <a:lnTo>
                        <a:pt x="54" y="36"/>
                      </a:lnTo>
                      <a:lnTo>
                        <a:pt x="54" y="34"/>
                      </a:lnTo>
                      <a:lnTo>
                        <a:pt x="54" y="32"/>
                      </a:lnTo>
                      <a:lnTo>
                        <a:pt x="54" y="30"/>
                      </a:lnTo>
                      <a:lnTo>
                        <a:pt x="54" y="28"/>
                      </a:lnTo>
                      <a:lnTo>
                        <a:pt x="54" y="26"/>
                      </a:lnTo>
                      <a:lnTo>
                        <a:pt x="52" y="24"/>
                      </a:lnTo>
                      <a:lnTo>
                        <a:pt x="52" y="22"/>
                      </a:lnTo>
                      <a:lnTo>
                        <a:pt x="50" y="20"/>
                      </a:lnTo>
                      <a:lnTo>
                        <a:pt x="50" y="18"/>
                      </a:lnTo>
                      <a:lnTo>
                        <a:pt x="50" y="16"/>
                      </a:lnTo>
                      <a:lnTo>
                        <a:pt x="48" y="16"/>
                      </a:lnTo>
                      <a:lnTo>
                        <a:pt x="48" y="14"/>
                      </a:lnTo>
                      <a:lnTo>
                        <a:pt x="46" y="12"/>
                      </a:lnTo>
                      <a:lnTo>
                        <a:pt x="44" y="10"/>
                      </a:lnTo>
                      <a:lnTo>
                        <a:pt x="42" y="8"/>
                      </a:lnTo>
                      <a:lnTo>
                        <a:pt x="40" y="6"/>
                      </a:lnTo>
                      <a:lnTo>
                        <a:pt x="38" y="6"/>
                      </a:lnTo>
                      <a:lnTo>
                        <a:pt x="38" y="4"/>
                      </a:lnTo>
                      <a:lnTo>
                        <a:pt x="36" y="4"/>
                      </a:lnTo>
                      <a:lnTo>
                        <a:pt x="34" y="2"/>
                      </a:lnTo>
                      <a:lnTo>
                        <a:pt x="32" y="2"/>
                      </a:lnTo>
                      <a:lnTo>
                        <a:pt x="30" y="2"/>
                      </a:lnTo>
                      <a:lnTo>
                        <a:pt x="28" y="0"/>
                      </a:lnTo>
                      <a:lnTo>
                        <a:pt x="26" y="0"/>
                      </a:lnTo>
                      <a:lnTo>
                        <a:pt x="24" y="0"/>
                      </a:lnTo>
                      <a:lnTo>
                        <a:pt x="22" y="0"/>
                      </a:lnTo>
                      <a:lnTo>
                        <a:pt x="20" y="0"/>
                      </a:lnTo>
                      <a:lnTo>
                        <a:pt x="20" y="2"/>
                      </a:lnTo>
                      <a:lnTo>
                        <a:pt x="18" y="2"/>
                      </a:lnTo>
                      <a:lnTo>
                        <a:pt x="16" y="2"/>
                      </a:lnTo>
                      <a:lnTo>
                        <a:pt x="14" y="4"/>
                      </a:lnTo>
                      <a:lnTo>
                        <a:pt x="12" y="4"/>
                      </a:lnTo>
                      <a:lnTo>
                        <a:pt x="10" y="6"/>
                      </a:lnTo>
                      <a:lnTo>
                        <a:pt x="8" y="8"/>
                      </a:lnTo>
                      <a:lnTo>
                        <a:pt x="6" y="10"/>
                      </a:lnTo>
                      <a:lnTo>
                        <a:pt x="4" y="12"/>
                      </a:lnTo>
                      <a:lnTo>
                        <a:pt x="4" y="14"/>
                      </a:lnTo>
                      <a:lnTo>
                        <a:pt x="2" y="16"/>
                      </a:lnTo>
                      <a:lnTo>
                        <a:pt x="2" y="18"/>
                      </a:lnTo>
                      <a:lnTo>
                        <a:pt x="2" y="20"/>
                      </a:lnTo>
                      <a:lnTo>
                        <a:pt x="0" y="22"/>
                      </a:lnTo>
                      <a:lnTo>
                        <a:pt x="0" y="24"/>
                      </a:lnTo>
                      <a:lnTo>
                        <a:pt x="0" y="26"/>
                      </a:lnTo>
                      <a:lnTo>
                        <a:pt x="0" y="28"/>
                      </a:lnTo>
                      <a:lnTo>
                        <a:pt x="0" y="30"/>
                      </a:lnTo>
                      <a:lnTo>
                        <a:pt x="0" y="32"/>
                      </a:lnTo>
                      <a:lnTo>
                        <a:pt x="0" y="34"/>
                      </a:lnTo>
                      <a:lnTo>
                        <a:pt x="0" y="36"/>
                      </a:lnTo>
                      <a:lnTo>
                        <a:pt x="0" y="38"/>
                      </a:lnTo>
                      <a:lnTo>
                        <a:pt x="0" y="40"/>
                      </a:lnTo>
                      <a:close/>
                    </a:path>
                  </a:pathLst>
                </a:custGeom>
                <a:solidFill>
                  <a:srgbClr val="1F1A17"/>
                </a:solidFill>
                <a:ln w="9525">
                  <a:noFill/>
                  <a:round/>
                  <a:headEnd/>
                  <a:tailEnd/>
                </a:ln>
              </p:spPr>
              <p:txBody>
                <a:bodyPr/>
                <a:lstStyle/>
                <a:p>
                  <a:endParaRPr lang="en-US"/>
                </a:p>
              </p:txBody>
            </p:sp>
            <p:sp>
              <p:nvSpPr>
                <p:cNvPr id="38" name="AutoShape 227"/>
                <p:cNvSpPr>
                  <a:spLocks/>
                </p:cNvSpPr>
                <p:nvPr/>
              </p:nvSpPr>
              <p:spPr bwMode="auto">
                <a:xfrm>
                  <a:off x="2196013" y="1693555"/>
                  <a:ext cx="27788" cy="32840"/>
                </a:xfrm>
                <a:custGeom>
                  <a:avLst/>
                  <a:gdLst>
                    <a:gd name="T0" fmla="*/ 0 w 22"/>
                    <a:gd name="T1" fmla="*/ 2147483647 h 26"/>
                    <a:gd name="T2" fmla="*/ 2147483647 w 22"/>
                    <a:gd name="T3" fmla="*/ 2147483647 h 26"/>
                    <a:gd name="T4" fmla="*/ 2147483647 w 22"/>
                    <a:gd name="T5" fmla="*/ 2147483647 h 26"/>
                    <a:gd name="T6" fmla="*/ 2147483647 w 22"/>
                    <a:gd name="T7" fmla="*/ 2147483647 h 26"/>
                    <a:gd name="T8" fmla="*/ 2147483647 w 22"/>
                    <a:gd name="T9" fmla="*/ 2147483647 h 26"/>
                    <a:gd name="T10" fmla="*/ 2147483647 w 22"/>
                    <a:gd name="T11" fmla="*/ 2147483647 h 26"/>
                    <a:gd name="T12" fmla="*/ 2147483647 w 22"/>
                    <a:gd name="T13" fmla="*/ 2147483647 h 26"/>
                    <a:gd name="T14" fmla="*/ 2147483647 w 22"/>
                    <a:gd name="T15" fmla="*/ 2147483647 h 26"/>
                    <a:gd name="T16" fmla="*/ 2147483647 w 22"/>
                    <a:gd name="T17" fmla="*/ 2147483647 h 26"/>
                    <a:gd name="T18" fmla="*/ 2147483647 w 22"/>
                    <a:gd name="T19" fmla="*/ 2147483647 h 26"/>
                    <a:gd name="T20" fmla="*/ 2147483647 w 22"/>
                    <a:gd name="T21" fmla="*/ 2147483647 h 26"/>
                    <a:gd name="T22" fmla="*/ 2147483647 w 22"/>
                    <a:gd name="T23" fmla="*/ 2147483647 h 26"/>
                    <a:gd name="T24" fmla="*/ 2147483647 w 22"/>
                    <a:gd name="T25" fmla="*/ 2147483647 h 26"/>
                    <a:gd name="T26" fmla="*/ 2147483647 w 22"/>
                    <a:gd name="T27" fmla="*/ 2147483647 h 26"/>
                    <a:gd name="T28" fmla="*/ 2147483647 w 22"/>
                    <a:gd name="T29" fmla="*/ 2147483647 h 26"/>
                    <a:gd name="T30" fmla="*/ 2147483647 w 22"/>
                    <a:gd name="T31" fmla="*/ 2147483647 h 26"/>
                    <a:gd name="T32" fmla="*/ 2147483647 w 22"/>
                    <a:gd name="T33" fmla="*/ 2147483647 h 26"/>
                    <a:gd name="T34" fmla="*/ 2147483647 w 22"/>
                    <a:gd name="T35" fmla="*/ 2147483647 h 26"/>
                    <a:gd name="T36" fmla="*/ 2147483647 w 22"/>
                    <a:gd name="T37" fmla="*/ 2147483647 h 26"/>
                    <a:gd name="T38" fmla="*/ 2147483647 w 22"/>
                    <a:gd name="T39" fmla="*/ 2147483647 h 26"/>
                    <a:gd name="T40" fmla="*/ 2147483647 w 22"/>
                    <a:gd name="T41" fmla="*/ 2147483647 h 26"/>
                    <a:gd name="T42" fmla="*/ 2147483647 w 22"/>
                    <a:gd name="T43" fmla="*/ 0 h 26"/>
                    <a:gd name="T44" fmla="*/ 2147483647 w 22"/>
                    <a:gd name="T45" fmla="*/ 0 h 26"/>
                    <a:gd name="T46" fmla="*/ 2147483647 w 22"/>
                    <a:gd name="T47" fmla="*/ 0 h 26"/>
                    <a:gd name="T48" fmla="*/ 2147483647 w 22"/>
                    <a:gd name="T49" fmla="*/ 0 h 26"/>
                    <a:gd name="T50" fmla="*/ 2147483647 w 22"/>
                    <a:gd name="T51" fmla="*/ 0 h 26"/>
                    <a:gd name="T52" fmla="*/ 2147483647 w 22"/>
                    <a:gd name="T53" fmla="*/ 2147483647 h 26"/>
                    <a:gd name="T54" fmla="*/ 2147483647 w 22"/>
                    <a:gd name="T55" fmla="*/ 2147483647 h 26"/>
                    <a:gd name="T56" fmla="*/ 2147483647 w 22"/>
                    <a:gd name="T57" fmla="*/ 2147483647 h 26"/>
                    <a:gd name="T58" fmla="*/ 2147483647 w 22"/>
                    <a:gd name="T59" fmla="*/ 2147483647 h 26"/>
                    <a:gd name="T60" fmla="*/ 0 w 22"/>
                    <a:gd name="T61" fmla="*/ 2147483647 h 26"/>
                    <a:gd name="T62" fmla="*/ 0 w 22"/>
                    <a:gd name="T63" fmla="*/ 2147483647 h 26"/>
                    <a:gd name="T64" fmla="*/ 0 w 22"/>
                    <a:gd name="T65" fmla="*/ 2147483647 h 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26"/>
                    <a:gd name="T101" fmla="*/ 22 w 22"/>
                    <a:gd name="T102" fmla="*/ 26 h 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26">
                      <a:moveTo>
                        <a:pt x="0" y="14"/>
                      </a:moveTo>
                      <a:lnTo>
                        <a:pt x="0" y="16"/>
                      </a:lnTo>
                      <a:lnTo>
                        <a:pt x="2" y="16"/>
                      </a:lnTo>
                      <a:lnTo>
                        <a:pt x="2" y="18"/>
                      </a:lnTo>
                      <a:lnTo>
                        <a:pt x="2" y="20"/>
                      </a:lnTo>
                      <a:lnTo>
                        <a:pt x="4" y="22"/>
                      </a:lnTo>
                      <a:lnTo>
                        <a:pt x="4" y="24"/>
                      </a:lnTo>
                      <a:lnTo>
                        <a:pt x="6" y="24"/>
                      </a:lnTo>
                      <a:lnTo>
                        <a:pt x="8" y="26"/>
                      </a:lnTo>
                      <a:lnTo>
                        <a:pt x="10" y="26"/>
                      </a:lnTo>
                      <a:lnTo>
                        <a:pt x="12" y="26"/>
                      </a:lnTo>
                      <a:lnTo>
                        <a:pt x="14" y="26"/>
                      </a:lnTo>
                      <a:lnTo>
                        <a:pt x="16" y="26"/>
                      </a:lnTo>
                      <a:lnTo>
                        <a:pt x="18" y="24"/>
                      </a:lnTo>
                      <a:lnTo>
                        <a:pt x="20" y="22"/>
                      </a:lnTo>
                      <a:lnTo>
                        <a:pt x="20" y="20"/>
                      </a:lnTo>
                      <a:lnTo>
                        <a:pt x="22" y="18"/>
                      </a:lnTo>
                      <a:lnTo>
                        <a:pt x="22" y="16"/>
                      </a:lnTo>
                      <a:lnTo>
                        <a:pt x="22" y="14"/>
                      </a:lnTo>
                      <a:lnTo>
                        <a:pt x="22" y="12"/>
                      </a:lnTo>
                      <a:lnTo>
                        <a:pt x="22" y="10"/>
                      </a:lnTo>
                      <a:lnTo>
                        <a:pt x="22" y="8"/>
                      </a:lnTo>
                      <a:lnTo>
                        <a:pt x="20" y="8"/>
                      </a:lnTo>
                      <a:lnTo>
                        <a:pt x="20" y="6"/>
                      </a:lnTo>
                      <a:lnTo>
                        <a:pt x="20" y="4"/>
                      </a:lnTo>
                      <a:lnTo>
                        <a:pt x="18" y="4"/>
                      </a:lnTo>
                      <a:lnTo>
                        <a:pt x="18" y="2"/>
                      </a:lnTo>
                      <a:lnTo>
                        <a:pt x="16" y="2"/>
                      </a:lnTo>
                      <a:lnTo>
                        <a:pt x="16" y="0"/>
                      </a:lnTo>
                      <a:lnTo>
                        <a:pt x="14" y="0"/>
                      </a:lnTo>
                      <a:lnTo>
                        <a:pt x="12" y="0"/>
                      </a:lnTo>
                      <a:lnTo>
                        <a:pt x="10" y="0"/>
                      </a:lnTo>
                      <a:lnTo>
                        <a:pt x="8" y="0"/>
                      </a:lnTo>
                      <a:lnTo>
                        <a:pt x="6" y="0"/>
                      </a:lnTo>
                      <a:lnTo>
                        <a:pt x="6" y="2"/>
                      </a:lnTo>
                      <a:lnTo>
                        <a:pt x="4" y="2"/>
                      </a:lnTo>
                      <a:lnTo>
                        <a:pt x="4" y="4"/>
                      </a:lnTo>
                      <a:lnTo>
                        <a:pt x="2" y="6"/>
                      </a:lnTo>
                      <a:lnTo>
                        <a:pt x="2" y="8"/>
                      </a:lnTo>
                      <a:lnTo>
                        <a:pt x="0" y="10"/>
                      </a:lnTo>
                      <a:lnTo>
                        <a:pt x="0" y="12"/>
                      </a:lnTo>
                      <a:lnTo>
                        <a:pt x="0" y="14"/>
                      </a:lnTo>
                      <a:close/>
                    </a:path>
                  </a:pathLst>
                </a:custGeom>
                <a:solidFill>
                  <a:srgbClr val="FFFFFF"/>
                </a:solidFill>
                <a:ln w="9525">
                  <a:noFill/>
                  <a:round/>
                  <a:headEnd/>
                  <a:tailEnd/>
                </a:ln>
              </p:spPr>
              <p:txBody>
                <a:bodyPr/>
                <a:lstStyle/>
                <a:p>
                  <a:endParaRPr lang="en-US"/>
                </a:p>
              </p:txBody>
            </p:sp>
            <p:sp>
              <p:nvSpPr>
                <p:cNvPr id="39" name="AutoShape 228"/>
                <p:cNvSpPr>
                  <a:spLocks/>
                </p:cNvSpPr>
                <p:nvPr/>
              </p:nvSpPr>
              <p:spPr bwMode="auto">
                <a:xfrm>
                  <a:off x="2170677" y="1766948"/>
                  <a:ext cx="18608" cy="18055"/>
                </a:xfrm>
                <a:custGeom>
                  <a:avLst/>
                  <a:gdLst>
                    <a:gd name="T0" fmla="*/ 8 w 14"/>
                    <a:gd name="T1" fmla="*/ 0 h 14"/>
                    <a:gd name="T2" fmla="*/ 6 w 14"/>
                    <a:gd name="T3" fmla="*/ 0 h 14"/>
                    <a:gd name="T4" fmla="*/ 4 w 14"/>
                    <a:gd name="T5" fmla="*/ 0 h 14"/>
                    <a:gd name="T6" fmla="*/ 4 w 14"/>
                    <a:gd name="T7" fmla="*/ 2 h 14"/>
                    <a:gd name="T8" fmla="*/ 2 w 14"/>
                    <a:gd name="T9" fmla="*/ 2 h 14"/>
                    <a:gd name="T10" fmla="*/ 2 w 14"/>
                    <a:gd name="T11" fmla="*/ 4 h 14"/>
                    <a:gd name="T12" fmla="*/ 2 w 14"/>
                    <a:gd name="T13" fmla="*/ 4 h 14"/>
                    <a:gd name="T14" fmla="*/ 2 w 14"/>
                    <a:gd name="T15" fmla="*/ 6 h 14"/>
                    <a:gd name="T16" fmla="*/ 0 w 14"/>
                    <a:gd name="T17" fmla="*/ 8 h 14"/>
                    <a:gd name="T18" fmla="*/ 2 w 14"/>
                    <a:gd name="T19" fmla="*/ 8 h 14"/>
                    <a:gd name="T20" fmla="*/ 2 w 14"/>
                    <a:gd name="T21" fmla="*/ 10 h 14"/>
                    <a:gd name="T22" fmla="*/ 2 w 14"/>
                    <a:gd name="T23" fmla="*/ 10 h 14"/>
                    <a:gd name="T24" fmla="*/ 4 w 14"/>
                    <a:gd name="T25" fmla="*/ 12 h 14"/>
                    <a:gd name="T26" fmla="*/ 4 w 14"/>
                    <a:gd name="T27" fmla="*/ 12 h 14"/>
                    <a:gd name="T28" fmla="*/ 6 w 14"/>
                    <a:gd name="T29" fmla="*/ 14 h 14"/>
                    <a:gd name="T30" fmla="*/ 6 w 14"/>
                    <a:gd name="T31" fmla="*/ 14 h 14"/>
                    <a:gd name="T32" fmla="*/ 8 w 14"/>
                    <a:gd name="T33" fmla="*/ 14 h 14"/>
                    <a:gd name="T34" fmla="*/ 10 w 14"/>
                    <a:gd name="T35" fmla="*/ 14 h 14"/>
                    <a:gd name="T36" fmla="*/ 10 w 14"/>
                    <a:gd name="T37" fmla="*/ 12 h 14"/>
                    <a:gd name="T38" fmla="*/ 12 w 14"/>
                    <a:gd name="T39" fmla="*/ 12 h 14"/>
                    <a:gd name="T40" fmla="*/ 12 w 14"/>
                    <a:gd name="T41" fmla="*/ 12 h 14"/>
                    <a:gd name="T42" fmla="*/ 14 w 14"/>
                    <a:gd name="T43" fmla="*/ 10 h 14"/>
                    <a:gd name="T44" fmla="*/ 14 w 14"/>
                    <a:gd name="T45" fmla="*/ 10 h 14"/>
                    <a:gd name="T46" fmla="*/ 14 w 14"/>
                    <a:gd name="T47" fmla="*/ 8 h 14"/>
                    <a:gd name="T48" fmla="*/ 14 w 14"/>
                    <a:gd name="T49" fmla="*/ 6 h 14"/>
                    <a:gd name="T50" fmla="*/ 14 w 14"/>
                    <a:gd name="T51" fmla="*/ 6 h 14"/>
                    <a:gd name="T52" fmla="*/ 14 w 14"/>
                    <a:gd name="T53" fmla="*/ 4 h 14"/>
                    <a:gd name="T54" fmla="*/ 14 w 14"/>
                    <a:gd name="T55" fmla="*/ 2 h 14"/>
                    <a:gd name="T56" fmla="*/ 12 w 14"/>
                    <a:gd name="T57" fmla="*/ 2 h 14"/>
                    <a:gd name="T58" fmla="*/ 12 w 14"/>
                    <a:gd name="T59" fmla="*/ 2 h 14"/>
                    <a:gd name="T60" fmla="*/ 10 w 14"/>
                    <a:gd name="T61" fmla="*/ 0 h 14"/>
                    <a:gd name="T62" fmla="*/ 8 w 14"/>
                    <a:gd name="T63" fmla="*/ 0 h 14"/>
                    <a:gd name="T64" fmla="*/ 8 w 14"/>
                    <a:gd name="T65" fmla="*/ 0 h 1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
                    <a:gd name="T100" fmla="*/ 0 h 14"/>
                    <a:gd name="T101" fmla="*/ 14 w 14"/>
                    <a:gd name="T102" fmla="*/ 14 h 1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 h="14">
                      <a:moveTo>
                        <a:pt x="8" y="0"/>
                      </a:moveTo>
                      <a:lnTo>
                        <a:pt x="8" y="0"/>
                      </a:lnTo>
                      <a:lnTo>
                        <a:pt x="6" y="0"/>
                      </a:lnTo>
                      <a:lnTo>
                        <a:pt x="6" y="0"/>
                      </a:lnTo>
                      <a:lnTo>
                        <a:pt x="6" y="0"/>
                      </a:lnTo>
                      <a:lnTo>
                        <a:pt x="4" y="0"/>
                      </a:lnTo>
                      <a:lnTo>
                        <a:pt x="4" y="0"/>
                      </a:lnTo>
                      <a:lnTo>
                        <a:pt x="4" y="2"/>
                      </a:lnTo>
                      <a:lnTo>
                        <a:pt x="4" y="2"/>
                      </a:lnTo>
                      <a:lnTo>
                        <a:pt x="2" y="2"/>
                      </a:lnTo>
                      <a:lnTo>
                        <a:pt x="2" y="2"/>
                      </a:lnTo>
                      <a:lnTo>
                        <a:pt x="2" y="4"/>
                      </a:lnTo>
                      <a:lnTo>
                        <a:pt x="2" y="4"/>
                      </a:lnTo>
                      <a:lnTo>
                        <a:pt x="2" y="4"/>
                      </a:lnTo>
                      <a:lnTo>
                        <a:pt x="2" y="6"/>
                      </a:lnTo>
                      <a:lnTo>
                        <a:pt x="2" y="6"/>
                      </a:lnTo>
                      <a:lnTo>
                        <a:pt x="2" y="6"/>
                      </a:lnTo>
                      <a:lnTo>
                        <a:pt x="0" y="8"/>
                      </a:lnTo>
                      <a:lnTo>
                        <a:pt x="2" y="8"/>
                      </a:lnTo>
                      <a:lnTo>
                        <a:pt x="2" y="8"/>
                      </a:lnTo>
                      <a:lnTo>
                        <a:pt x="2" y="8"/>
                      </a:lnTo>
                      <a:lnTo>
                        <a:pt x="2" y="10"/>
                      </a:lnTo>
                      <a:lnTo>
                        <a:pt x="2" y="10"/>
                      </a:lnTo>
                      <a:lnTo>
                        <a:pt x="2" y="10"/>
                      </a:lnTo>
                      <a:lnTo>
                        <a:pt x="2" y="12"/>
                      </a:lnTo>
                      <a:lnTo>
                        <a:pt x="4" y="12"/>
                      </a:lnTo>
                      <a:lnTo>
                        <a:pt x="4" y="12"/>
                      </a:lnTo>
                      <a:lnTo>
                        <a:pt x="4" y="12"/>
                      </a:lnTo>
                      <a:lnTo>
                        <a:pt x="4" y="12"/>
                      </a:lnTo>
                      <a:lnTo>
                        <a:pt x="6" y="14"/>
                      </a:lnTo>
                      <a:lnTo>
                        <a:pt x="6" y="14"/>
                      </a:lnTo>
                      <a:lnTo>
                        <a:pt x="6" y="14"/>
                      </a:lnTo>
                      <a:lnTo>
                        <a:pt x="8" y="14"/>
                      </a:lnTo>
                      <a:lnTo>
                        <a:pt x="8" y="14"/>
                      </a:lnTo>
                      <a:lnTo>
                        <a:pt x="8" y="14"/>
                      </a:lnTo>
                      <a:lnTo>
                        <a:pt x="10" y="14"/>
                      </a:lnTo>
                      <a:lnTo>
                        <a:pt x="10" y="14"/>
                      </a:lnTo>
                      <a:lnTo>
                        <a:pt x="10" y="12"/>
                      </a:lnTo>
                      <a:lnTo>
                        <a:pt x="12" y="12"/>
                      </a:lnTo>
                      <a:lnTo>
                        <a:pt x="12" y="12"/>
                      </a:lnTo>
                      <a:lnTo>
                        <a:pt x="12" y="12"/>
                      </a:lnTo>
                      <a:lnTo>
                        <a:pt x="12" y="12"/>
                      </a:lnTo>
                      <a:lnTo>
                        <a:pt x="12" y="10"/>
                      </a:lnTo>
                      <a:lnTo>
                        <a:pt x="14" y="10"/>
                      </a:lnTo>
                      <a:lnTo>
                        <a:pt x="14" y="10"/>
                      </a:lnTo>
                      <a:lnTo>
                        <a:pt x="14" y="10"/>
                      </a:lnTo>
                      <a:lnTo>
                        <a:pt x="14" y="8"/>
                      </a:lnTo>
                      <a:lnTo>
                        <a:pt x="14" y="8"/>
                      </a:lnTo>
                      <a:lnTo>
                        <a:pt x="14" y="8"/>
                      </a:lnTo>
                      <a:lnTo>
                        <a:pt x="14" y="6"/>
                      </a:lnTo>
                      <a:lnTo>
                        <a:pt x="14" y="6"/>
                      </a:lnTo>
                      <a:lnTo>
                        <a:pt x="14" y="6"/>
                      </a:lnTo>
                      <a:lnTo>
                        <a:pt x="14" y="4"/>
                      </a:lnTo>
                      <a:lnTo>
                        <a:pt x="14" y="4"/>
                      </a:lnTo>
                      <a:lnTo>
                        <a:pt x="14" y="4"/>
                      </a:lnTo>
                      <a:lnTo>
                        <a:pt x="14" y="2"/>
                      </a:lnTo>
                      <a:lnTo>
                        <a:pt x="12" y="2"/>
                      </a:lnTo>
                      <a:lnTo>
                        <a:pt x="12" y="2"/>
                      </a:lnTo>
                      <a:lnTo>
                        <a:pt x="12" y="2"/>
                      </a:lnTo>
                      <a:lnTo>
                        <a:pt x="12" y="2"/>
                      </a:lnTo>
                      <a:lnTo>
                        <a:pt x="10" y="0"/>
                      </a:lnTo>
                      <a:lnTo>
                        <a:pt x="10" y="0"/>
                      </a:lnTo>
                      <a:lnTo>
                        <a:pt x="10" y="0"/>
                      </a:lnTo>
                      <a:lnTo>
                        <a:pt x="8" y="0"/>
                      </a:lnTo>
                      <a:lnTo>
                        <a:pt x="8" y="0"/>
                      </a:lnTo>
                      <a:lnTo>
                        <a:pt x="8" y="0"/>
                      </a:lnTo>
                      <a:close/>
                    </a:path>
                  </a:pathLst>
                </a:custGeom>
                <a:solidFill>
                  <a:srgbClr val="D9D9D9"/>
                </a:solidFill>
                <a:ln w="9525">
                  <a:noFill/>
                  <a:round/>
                  <a:headEnd/>
                  <a:tailEnd/>
                </a:ln>
              </p:spPr>
              <p:txBody>
                <a:bodyPr/>
                <a:lstStyle/>
                <a:p>
                  <a:endParaRPr lang="en-US"/>
                </a:p>
              </p:txBody>
            </p:sp>
          </p:grpSp>
        </p:grpSp>
        <p:sp>
          <p:nvSpPr>
            <p:cNvPr id="32" name="AutoShape 221"/>
            <p:cNvSpPr>
              <a:spLocks/>
            </p:cNvSpPr>
            <p:nvPr/>
          </p:nvSpPr>
          <p:spPr bwMode="auto">
            <a:xfrm>
              <a:off x="1204347" y="2162713"/>
              <a:ext cx="221462" cy="103961"/>
            </a:xfrm>
            <a:custGeom>
              <a:avLst/>
              <a:gdLst>
                <a:gd name="T0" fmla="*/ 2147483647 w 158"/>
                <a:gd name="T1" fmla="*/ 2147483647 h 78"/>
                <a:gd name="T2" fmla="*/ 2147483647 w 158"/>
                <a:gd name="T3" fmla="*/ 2147483647 h 78"/>
                <a:gd name="T4" fmla="*/ 2147483647 w 158"/>
                <a:gd name="T5" fmla="*/ 2147483647 h 78"/>
                <a:gd name="T6" fmla="*/ 2147483647 w 158"/>
                <a:gd name="T7" fmla="*/ 2147483647 h 78"/>
                <a:gd name="T8" fmla="*/ 2147483647 w 158"/>
                <a:gd name="T9" fmla="*/ 2147483647 h 78"/>
                <a:gd name="T10" fmla="*/ 2147483647 w 158"/>
                <a:gd name="T11" fmla="*/ 2147483647 h 78"/>
                <a:gd name="T12" fmla="*/ 2147483647 w 158"/>
                <a:gd name="T13" fmla="*/ 2147483647 h 78"/>
                <a:gd name="T14" fmla="*/ 2147483647 w 158"/>
                <a:gd name="T15" fmla="*/ 2147483647 h 78"/>
                <a:gd name="T16" fmla="*/ 2147483647 w 158"/>
                <a:gd name="T17" fmla="*/ 2147483647 h 78"/>
                <a:gd name="T18" fmla="*/ 2147483647 w 158"/>
                <a:gd name="T19" fmla="*/ 2147483647 h 78"/>
                <a:gd name="T20" fmla="*/ 2147483647 w 158"/>
                <a:gd name="T21" fmla="*/ 2147483647 h 78"/>
                <a:gd name="T22" fmla="*/ 2147483647 w 158"/>
                <a:gd name="T23" fmla="*/ 2147483647 h 78"/>
                <a:gd name="T24" fmla="*/ 2147483647 w 158"/>
                <a:gd name="T25" fmla="*/ 2147483647 h 78"/>
                <a:gd name="T26" fmla="*/ 2147483647 w 158"/>
                <a:gd name="T27" fmla="*/ 2147483647 h 78"/>
                <a:gd name="T28" fmla="*/ 2147483647 w 158"/>
                <a:gd name="T29" fmla="*/ 2147483647 h 78"/>
                <a:gd name="T30" fmla="*/ 2147483647 w 158"/>
                <a:gd name="T31" fmla="*/ 2147483647 h 78"/>
                <a:gd name="T32" fmla="*/ 2147483647 w 158"/>
                <a:gd name="T33" fmla="*/ 2147483647 h 78"/>
                <a:gd name="T34" fmla="*/ 2147483647 w 158"/>
                <a:gd name="T35" fmla="*/ 2147483647 h 78"/>
                <a:gd name="T36" fmla="*/ 2147483647 w 158"/>
                <a:gd name="T37" fmla="*/ 2147483647 h 78"/>
                <a:gd name="T38" fmla="*/ 2147483647 w 158"/>
                <a:gd name="T39" fmla="*/ 2147483647 h 78"/>
                <a:gd name="T40" fmla="*/ 2147483647 w 158"/>
                <a:gd name="T41" fmla="*/ 2147483647 h 78"/>
                <a:gd name="T42" fmla="*/ 2147483647 w 158"/>
                <a:gd name="T43" fmla="*/ 2147483647 h 78"/>
                <a:gd name="T44" fmla="*/ 2147483647 w 158"/>
                <a:gd name="T45" fmla="*/ 2147483647 h 78"/>
                <a:gd name="T46" fmla="*/ 2147483647 w 158"/>
                <a:gd name="T47" fmla="*/ 2147483647 h 78"/>
                <a:gd name="T48" fmla="*/ 2147483647 w 158"/>
                <a:gd name="T49" fmla="*/ 2147483647 h 78"/>
                <a:gd name="T50" fmla="*/ 2147483647 w 158"/>
                <a:gd name="T51" fmla="*/ 2147483647 h 78"/>
                <a:gd name="T52" fmla="*/ 2147483647 w 158"/>
                <a:gd name="T53" fmla="*/ 2147483647 h 78"/>
                <a:gd name="T54" fmla="*/ 2147483647 w 158"/>
                <a:gd name="T55" fmla="*/ 2147483647 h 78"/>
                <a:gd name="T56" fmla="*/ 2147483647 w 158"/>
                <a:gd name="T57" fmla="*/ 2147483647 h 78"/>
                <a:gd name="T58" fmla="*/ 2147483647 w 158"/>
                <a:gd name="T59" fmla="*/ 2147483647 h 78"/>
                <a:gd name="T60" fmla="*/ 2147483647 w 158"/>
                <a:gd name="T61" fmla="*/ 2147483647 h 78"/>
                <a:gd name="T62" fmla="*/ 2147483647 w 158"/>
                <a:gd name="T63" fmla="*/ 2147483647 h 78"/>
                <a:gd name="T64" fmla="*/ 2147483647 w 158"/>
                <a:gd name="T65" fmla="*/ 2147483647 h 78"/>
                <a:gd name="T66" fmla="*/ 2147483647 w 158"/>
                <a:gd name="T67" fmla="*/ 2147483647 h 78"/>
                <a:gd name="T68" fmla="*/ 2147483647 w 158"/>
                <a:gd name="T69" fmla="*/ 2147483647 h 78"/>
                <a:gd name="T70" fmla="*/ 2147483647 w 158"/>
                <a:gd name="T71" fmla="*/ 2147483647 h 78"/>
                <a:gd name="T72" fmla="*/ 2147483647 w 158"/>
                <a:gd name="T73" fmla="*/ 2147483647 h 78"/>
                <a:gd name="T74" fmla="*/ 2147483647 w 158"/>
                <a:gd name="T75" fmla="*/ 2147483647 h 78"/>
                <a:gd name="T76" fmla="*/ 2147483647 w 158"/>
                <a:gd name="T77" fmla="*/ 2147483647 h 78"/>
                <a:gd name="T78" fmla="*/ 2147483647 w 158"/>
                <a:gd name="T79" fmla="*/ 2147483647 h 78"/>
                <a:gd name="T80" fmla="*/ 2147483647 w 158"/>
                <a:gd name="T81" fmla="*/ 2147483647 h 78"/>
                <a:gd name="T82" fmla="*/ 2147483647 w 158"/>
                <a:gd name="T83" fmla="*/ 2147483647 h 78"/>
                <a:gd name="T84" fmla="*/ 0 w 158"/>
                <a:gd name="T85" fmla="*/ 2147483647 h 78"/>
                <a:gd name="T86" fmla="*/ 2147483647 w 158"/>
                <a:gd name="T87" fmla="*/ 2147483647 h 78"/>
                <a:gd name="T88" fmla="*/ 2147483647 w 158"/>
                <a:gd name="T89" fmla="*/ 2147483647 h 78"/>
                <a:gd name="T90" fmla="*/ 2147483647 w 158"/>
                <a:gd name="T91" fmla="*/ 0 h 78"/>
                <a:gd name="T92" fmla="*/ 2147483647 w 158"/>
                <a:gd name="T93" fmla="*/ 0 h 78"/>
                <a:gd name="T94" fmla="*/ 2147483647 w 158"/>
                <a:gd name="T95" fmla="*/ 0 h 78"/>
                <a:gd name="T96" fmla="*/ 2147483647 w 158"/>
                <a:gd name="T97" fmla="*/ 2147483647 h 78"/>
                <a:gd name="T98" fmla="*/ 2147483647 w 158"/>
                <a:gd name="T99" fmla="*/ 2147483647 h 78"/>
                <a:gd name="T100" fmla="*/ 2147483647 w 158"/>
                <a:gd name="T101" fmla="*/ 2147483647 h 78"/>
                <a:gd name="T102" fmla="*/ 2147483647 w 158"/>
                <a:gd name="T103" fmla="*/ 2147483647 h 78"/>
                <a:gd name="T104" fmla="*/ 2147483647 w 158"/>
                <a:gd name="T105" fmla="*/ 2147483647 h 78"/>
                <a:gd name="T106" fmla="*/ 2147483647 w 158"/>
                <a:gd name="T107" fmla="*/ 2147483647 h 78"/>
                <a:gd name="T108" fmla="*/ 2147483647 w 158"/>
                <a:gd name="T109" fmla="*/ 2147483647 h 78"/>
                <a:gd name="T110" fmla="*/ 2147483647 w 158"/>
                <a:gd name="T111" fmla="*/ 2147483647 h 78"/>
                <a:gd name="T112" fmla="*/ 2147483647 w 158"/>
                <a:gd name="T113" fmla="*/ 2147483647 h 78"/>
                <a:gd name="T114" fmla="*/ 2147483647 w 158"/>
                <a:gd name="T115" fmla="*/ 2147483647 h 78"/>
                <a:gd name="T116" fmla="*/ 2147483647 w 158"/>
                <a:gd name="T117" fmla="*/ 2147483647 h 7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58"/>
                <a:gd name="T178" fmla="*/ 0 h 78"/>
                <a:gd name="T179" fmla="*/ 158 w 158"/>
                <a:gd name="T180" fmla="*/ 78 h 7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58" h="78">
                  <a:moveTo>
                    <a:pt x="116" y="60"/>
                  </a:moveTo>
                  <a:lnTo>
                    <a:pt x="118" y="62"/>
                  </a:lnTo>
                  <a:lnTo>
                    <a:pt x="120" y="64"/>
                  </a:lnTo>
                  <a:lnTo>
                    <a:pt x="122" y="64"/>
                  </a:lnTo>
                  <a:lnTo>
                    <a:pt x="124" y="66"/>
                  </a:lnTo>
                  <a:lnTo>
                    <a:pt x="126" y="66"/>
                  </a:lnTo>
                  <a:lnTo>
                    <a:pt x="128" y="66"/>
                  </a:lnTo>
                  <a:lnTo>
                    <a:pt x="130" y="66"/>
                  </a:lnTo>
                  <a:lnTo>
                    <a:pt x="132" y="68"/>
                  </a:lnTo>
                  <a:lnTo>
                    <a:pt x="134" y="68"/>
                  </a:lnTo>
                  <a:lnTo>
                    <a:pt x="136" y="68"/>
                  </a:lnTo>
                  <a:lnTo>
                    <a:pt x="138" y="68"/>
                  </a:lnTo>
                  <a:lnTo>
                    <a:pt x="140" y="68"/>
                  </a:lnTo>
                  <a:lnTo>
                    <a:pt x="146" y="66"/>
                  </a:lnTo>
                  <a:lnTo>
                    <a:pt x="150" y="66"/>
                  </a:lnTo>
                  <a:lnTo>
                    <a:pt x="154" y="64"/>
                  </a:lnTo>
                  <a:lnTo>
                    <a:pt x="156" y="64"/>
                  </a:lnTo>
                  <a:lnTo>
                    <a:pt x="158" y="64"/>
                  </a:lnTo>
                  <a:lnTo>
                    <a:pt x="158" y="62"/>
                  </a:lnTo>
                  <a:lnTo>
                    <a:pt x="156" y="64"/>
                  </a:lnTo>
                  <a:lnTo>
                    <a:pt x="154" y="66"/>
                  </a:lnTo>
                  <a:lnTo>
                    <a:pt x="152" y="68"/>
                  </a:lnTo>
                  <a:lnTo>
                    <a:pt x="150" y="70"/>
                  </a:lnTo>
                  <a:lnTo>
                    <a:pt x="148" y="72"/>
                  </a:lnTo>
                  <a:lnTo>
                    <a:pt x="146" y="72"/>
                  </a:lnTo>
                  <a:lnTo>
                    <a:pt x="146" y="74"/>
                  </a:lnTo>
                  <a:lnTo>
                    <a:pt x="144" y="74"/>
                  </a:lnTo>
                  <a:lnTo>
                    <a:pt x="142" y="74"/>
                  </a:lnTo>
                  <a:lnTo>
                    <a:pt x="140" y="76"/>
                  </a:lnTo>
                  <a:lnTo>
                    <a:pt x="138" y="78"/>
                  </a:lnTo>
                  <a:lnTo>
                    <a:pt x="136" y="78"/>
                  </a:lnTo>
                  <a:lnTo>
                    <a:pt x="134" y="78"/>
                  </a:lnTo>
                  <a:lnTo>
                    <a:pt x="132" y="78"/>
                  </a:lnTo>
                  <a:lnTo>
                    <a:pt x="130" y="78"/>
                  </a:lnTo>
                  <a:lnTo>
                    <a:pt x="128" y="78"/>
                  </a:lnTo>
                  <a:lnTo>
                    <a:pt x="126" y="78"/>
                  </a:lnTo>
                  <a:lnTo>
                    <a:pt x="124" y="78"/>
                  </a:lnTo>
                  <a:lnTo>
                    <a:pt x="122" y="78"/>
                  </a:lnTo>
                  <a:lnTo>
                    <a:pt x="120" y="76"/>
                  </a:lnTo>
                  <a:lnTo>
                    <a:pt x="118" y="76"/>
                  </a:lnTo>
                  <a:lnTo>
                    <a:pt x="116" y="76"/>
                  </a:lnTo>
                  <a:lnTo>
                    <a:pt x="112" y="74"/>
                  </a:lnTo>
                  <a:lnTo>
                    <a:pt x="108" y="70"/>
                  </a:lnTo>
                  <a:lnTo>
                    <a:pt x="102" y="64"/>
                  </a:lnTo>
                  <a:lnTo>
                    <a:pt x="98" y="60"/>
                  </a:lnTo>
                  <a:lnTo>
                    <a:pt x="92" y="54"/>
                  </a:lnTo>
                  <a:lnTo>
                    <a:pt x="86" y="50"/>
                  </a:lnTo>
                  <a:lnTo>
                    <a:pt x="82" y="44"/>
                  </a:lnTo>
                  <a:lnTo>
                    <a:pt x="76" y="40"/>
                  </a:lnTo>
                  <a:lnTo>
                    <a:pt x="72" y="36"/>
                  </a:lnTo>
                  <a:lnTo>
                    <a:pt x="68" y="32"/>
                  </a:lnTo>
                  <a:lnTo>
                    <a:pt x="66" y="30"/>
                  </a:lnTo>
                  <a:lnTo>
                    <a:pt x="64" y="28"/>
                  </a:lnTo>
                  <a:lnTo>
                    <a:pt x="62" y="26"/>
                  </a:lnTo>
                  <a:lnTo>
                    <a:pt x="58" y="24"/>
                  </a:lnTo>
                  <a:lnTo>
                    <a:pt x="56" y="22"/>
                  </a:lnTo>
                  <a:lnTo>
                    <a:pt x="54" y="22"/>
                  </a:lnTo>
                  <a:lnTo>
                    <a:pt x="52" y="20"/>
                  </a:lnTo>
                  <a:lnTo>
                    <a:pt x="50" y="18"/>
                  </a:lnTo>
                  <a:lnTo>
                    <a:pt x="46" y="18"/>
                  </a:lnTo>
                  <a:lnTo>
                    <a:pt x="44" y="16"/>
                  </a:lnTo>
                  <a:lnTo>
                    <a:pt x="42" y="16"/>
                  </a:lnTo>
                  <a:lnTo>
                    <a:pt x="40" y="14"/>
                  </a:lnTo>
                  <a:lnTo>
                    <a:pt x="38" y="14"/>
                  </a:lnTo>
                  <a:lnTo>
                    <a:pt x="36" y="14"/>
                  </a:lnTo>
                  <a:lnTo>
                    <a:pt x="34" y="14"/>
                  </a:lnTo>
                  <a:lnTo>
                    <a:pt x="30" y="14"/>
                  </a:lnTo>
                  <a:lnTo>
                    <a:pt x="26" y="14"/>
                  </a:lnTo>
                  <a:lnTo>
                    <a:pt x="22" y="14"/>
                  </a:lnTo>
                  <a:lnTo>
                    <a:pt x="18" y="14"/>
                  </a:lnTo>
                  <a:lnTo>
                    <a:pt x="16" y="14"/>
                  </a:lnTo>
                  <a:lnTo>
                    <a:pt x="12" y="14"/>
                  </a:lnTo>
                  <a:lnTo>
                    <a:pt x="10" y="14"/>
                  </a:lnTo>
                  <a:lnTo>
                    <a:pt x="8" y="14"/>
                  </a:lnTo>
                  <a:lnTo>
                    <a:pt x="4" y="14"/>
                  </a:lnTo>
                  <a:lnTo>
                    <a:pt x="2" y="16"/>
                  </a:lnTo>
                  <a:lnTo>
                    <a:pt x="0" y="16"/>
                  </a:lnTo>
                  <a:lnTo>
                    <a:pt x="2" y="12"/>
                  </a:lnTo>
                  <a:lnTo>
                    <a:pt x="6" y="8"/>
                  </a:lnTo>
                  <a:lnTo>
                    <a:pt x="8" y="4"/>
                  </a:lnTo>
                  <a:lnTo>
                    <a:pt x="12" y="2"/>
                  </a:lnTo>
                  <a:lnTo>
                    <a:pt x="16" y="0"/>
                  </a:lnTo>
                  <a:lnTo>
                    <a:pt x="20" y="0"/>
                  </a:lnTo>
                  <a:lnTo>
                    <a:pt x="24" y="0"/>
                  </a:lnTo>
                  <a:lnTo>
                    <a:pt x="28" y="0"/>
                  </a:lnTo>
                  <a:lnTo>
                    <a:pt x="34" y="0"/>
                  </a:lnTo>
                  <a:lnTo>
                    <a:pt x="38" y="2"/>
                  </a:lnTo>
                  <a:lnTo>
                    <a:pt x="42" y="4"/>
                  </a:lnTo>
                  <a:lnTo>
                    <a:pt x="46" y="6"/>
                  </a:lnTo>
                  <a:lnTo>
                    <a:pt x="52" y="8"/>
                  </a:lnTo>
                  <a:lnTo>
                    <a:pt x="56" y="10"/>
                  </a:lnTo>
                  <a:lnTo>
                    <a:pt x="60" y="12"/>
                  </a:lnTo>
                  <a:lnTo>
                    <a:pt x="66" y="16"/>
                  </a:lnTo>
                  <a:lnTo>
                    <a:pt x="70" y="20"/>
                  </a:lnTo>
                  <a:lnTo>
                    <a:pt x="74" y="22"/>
                  </a:lnTo>
                  <a:lnTo>
                    <a:pt x="78" y="26"/>
                  </a:lnTo>
                  <a:lnTo>
                    <a:pt x="82" y="30"/>
                  </a:lnTo>
                  <a:lnTo>
                    <a:pt x="86" y="32"/>
                  </a:lnTo>
                  <a:lnTo>
                    <a:pt x="90" y="36"/>
                  </a:lnTo>
                  <a:lnTo>
                    <a:pt x="94" y="40"/>
                  </a:lnTo>
                  <a:lnTo>
                    <a:pt x="98" y="44"/>
                  </a:lnTo>
                  <a:lnTo>
                    <a:pt x="104" y="50"/>
                  </a:lnTo>
                  <a:lnTo>
                    <a:pt x="108" y="54"/>
                  </a:lnTo>
                  <a:lnTo>
                    <a:pt x="112" y="56"/>
                  </a:lnTo>
                  <a:lnTo>
                    <a:pt x="112" y="58"/>
                  </a:lnTo>
                  <a:lnTo>
                    <a:pt x="114" y="60"/>
                  </a:lnTo>
                  <a:lnTo>
                    <a:pt x="116" y="60"/>
                  </a:lnTo>
                  <a:close/>
                </a:path>
              </a:pathLst>
            </a:custGeom>
            <a:solidFill>
              <a:srgbClr val="E77817"/>
            </a:solidFill>
            <a:ln w="9525">
              <a:noFill/>
              <a:round/>
              <a:headEnd/>
              <a:tailEnd/>
            </a:ln>
          </p:spPr>
          <p:txBody>
            <a:bodyPr/>
            <a:lstStyle/>
            <a:p>
              <a:endParaRPr lang="en-US"/>
            </a:p>
          </p:txBody>
        </p:sp>
        <p:sp>
          <p:nvSpPr>
            <p:cNvPr id="33" name="AutoShape 222"/>
            <p:cNvSpPr>
              <a:spLocks/>
            </p:cNvSpPr>
            <p:nvPr/>
          </p:nvSpPr>
          <p:spPr bwMode="auto">
            <a:xfrm rot="20941218" flipV="1">
              <a:off x="1189007" y="2159569"/>
              <a:ext cx="163479" cy="117020"/>
            </a:xfrm>
            <a:custGeom>
              <a:avLst/>
              <a:gdLst>
                <a:gd name="T0" fmla="*/ 2147483647 w 10619"/>
                <a:gd name="T1" fmla="*/ 2147483647 h 10000"/>
                <a:gd name="T2" fmla="*/ 2147483647 w 10619"/>
                <a:gd name="T3" fmla="*/ 2147483647 h 10000"/>
                <a:gd name="T4" fmla="*/ 2147483647 w 10619"/>
                <a:gd name="T5" fmla="*/ 2147483647 h 10000"/>
                <a:gd name="T6" fmla="*/ 2147483647 w 10619"/>
                <a:gd name="T7" fmla="*/ 2147483647 h 10000"/>
                <a:gd name="T8" fmla="*/ 2147483647 w 10619"/>
                <a:gd name="T9" fmla="*/ 2147483647 h 10000"/>
                <a:gd name="T10" fmla="*/ 2147483647 w 10619"/>
                <a:gd name="T11" fmla="*/ 2147483647 h 10000"/>
                <a:gd name="T12" fmla="*/ 2147483647 w 10619"/>
                <a:gd name="T13" fmla="*/ 2147483647 h 10000"/>
                <a:gd name="T14" fmla="*/ 2147483647 w 10619"/>
                <a:gd name="T15" fmla="*/ 2147483647 h 10000"/>
                <a:gd name="T16" fmla="*/ 2147483647 w 10619"/>
                <a:gd name="T17" fmla="*/ 2147483647 h 10000"/>
                <a:gd name="T18" fmla="*/ 2147483647 w 10619"/>
                <a:gd name="T19" fmla="*/ 2147483647 h 10000"/>
                <a:gd name="T20" fmla="*/ 2147483647 w 10619"/>
                <a:gd name="T21" fmla="*/ 0 h 10000"/>
                <a:gd name="T22" fmla="*/ 2147483647 w 10619"/>
                <a:gd name="T23" fmla="*/ 0 h 10000"/>
                <a:gd name="T24" fmla="*/ 2147483647 w 10619"/>
                <a:gd name="T25" fmla="*/ 0 h 10000"/>
                <a:gd name="T26" fmla="*/ 2147483647 w 10619"/>
                <a:gd name="T27" fmla="*/ 0 h 10000"/>
                <a:gd name="T28" fmla="*/ 2147483647 w 10619"/>
                <a:gd name="T29" fmla="*/ 0 h 10000"/>
                <a:gd name="T30" fmla="*/ 2147483647 w 10619"/>
                <a:gd name="T31" fmla="*/ 0 h 10000"/>
                <a:gd name="T32" fmla="*/ 2147483647 w 10619"/>
                <a:gd name="T33" fmla="*/ 2147483647 h 10000"/>
                <a:gd name="T34" fmla="*/ 2147483647 w 10619"/>
                <a:gd name="T35" fmla="*/ 2147483647 h 10000"/>
                <a:gd name="T36" fmla="*/ 2147483647 w 10619"/>
                <a:gd name="T37" fmla="*/ 2147483647 h 10000"/>
                <a:gd name="T38" fmla="*/ 0 w 10619"/>
                <a:gd name="T39" fmla="*/ 2147483647 h 10000"/>
                <a:gd name="T40" fmla="*/ 2147483647 w 10619"/>
                <a:gd name="T41" fmla="*/ 2147483647 h 100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619"/>
                <a:gd name="T64" fmla="*/ 0 h 10000"/>
                <a:gd name="T65" fmla="*/ 10619 w 10619"/>
                <a:gd name="T66" fmla="*/ 10000 h 100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619" h="10000">
                  <a:moveTo>
                    <a:pt x="3700" y="10000"/>
                  </a:moveTo>
                  <a:lnTo>
                    <a:pt x="7946" y="6605"/>
                  </a:lnTo>
                  <a:cubicBezTo>
                    <a:pt x="7884" y="6508"/>
                    <a:pt x="10619" y="2414"/>
                    <a:pt x="10556" y="2317"/>
                  </a:cubicBezTo>
                  <a:lnTo>
                    <a:pt x="10007" y="2028"/>
                  </a:lnTo>
                  <a:lnTo>
                    <a:pt x="9637" y="1738"/>
                  </a:lnTo>
                  <a:lnTo>
                    <a:pt x="9269" y="1159"/>
                  </a:lnTo>
                  <a:lnTo>
                    <a:pt x="8716" y="869"/>
                  </a:lnTo>
                  <a:lnTo>
                    <a:pt x="8350" y="869"/>
                  </a:lnTo>
                  <a:lnTo>
                    <a:pt x="7795" y="580"/>
                  </a:lnTo>
                  <a:lnTo>
                    <a:pt x="7246" y="289"/>
                  </a:lnTo>
                  <a:lnTo>
                    <a:pt x="6692" y="0"/>
                  </a:lnTo>
                  <a:lnTo>
                    <a:pt x="6140" y="0"/>
                  </a:lnTo>
                  <a:lnTo>
                    <a:pt x="5403" y="0"/>
                  </a:lnTo>
                  <a:lnTo>
                    <a:pt x="4854" y="0"/>
                  </a:lnTo>
                  <a:lnTo>
                    <a:pt x="4114" y="0"/>
                  </a:lnTo>
                  <a:lnTo>
                    <a:pt x="3562" y="0"/>
                  </a:lnTo>
                  <a:lnTo>
                    <a:pt x="2825" y="289"/>
                  </a:lnTo>
                  <a:lnTo>
                    <a:pt x="2092" y="580"/>
                  </a:lnTo>
                  <a:lnTo>
                    <a:pt x="1355" y="869"/>
                  </a:lnTo>
                  <a:lnTo>
                    <a:pt x="0" y="1527"/>
                  </a:lnTo>
                  <a:lnTo>
                    <a:pt x="3700" y="10000"/>
                  </a:lnTo>
                  <a:close/>
                </a:path>
              </a:pathLst>
            </a:custGeom>
            <a:solidFill>
              <a:srgbClr val="E77817"/>
            </a:solidFill>
            <a:ln w="9525">
              <a:noFill/>
              <a:round/>
              <a:headEnd/>
              <a:tailEnd/>
            </a:ln>
          </p:spPr>
          <p:txBody>
            <a:bodyPr/>
            <a:lstStyle/>
            <a:p>
              <a:endParaRPr lang="en-US"/>
            </a:p>
          </p:txBody>
        </p:sp>
      </p:grpSp>
      <p:grpSp>
        <p:nvGrpSpPr>
          <p:cNvPr id="72" name="Group 28"/>
          <p:cNvGrpSpPr>
            <a:grpSpLocks/>
          </p:cNvGrpSpPr>
          <p:nvPr/>
        </p:nvGrpSpPr>
        <p:grpSpPr bwMode="auto">
          <a:xfrm>
            <a:off x="5194300" y="774700"/>
            <a:ext cx="977900" cy="1381125"/>
            <a:chOff x="3703535" y="2115993"/>
            <a:chExt cx="977900" cy="1380974"/>
          </a:xfrm>
        </p:grpSpPr>
        <p:sp>
          <p:nvSpPr>
            <p:cNvPr id="73" name="AutoShape 33"/>
            <p:cNvSpPr>
              <a:spLocks/>
            </p:cNvSpPr>
            <p:nvPr/>
          </p:nvSpPr>
          <p:spPr bwMode="auto">
            <a:xfrm rot="-4626798">
              <a:off x="3763149" y="3096212"/>
              <a:ext cx="471931" cy="217458"/>
            </a:xfrm>
            <a:custGeom>
              <a:avLst/>
              <a:gdLst>
                <a:gd name="T0" fmla="*/ 2147483647 w 3691"/>
                <a:gd name="T1" fmla="*/ 2147483647 h 2194"/>
                <a:gd name="T2" fmla="*/ 2147483647 w 3691"/>
                <a:gd name="T3" fmla="*/ 2147483647 h 2194"/>
                <a:gd name="T4" fmla="*/ 2147483647 w 3691"/>
                <a:gd name="T5" fmla="*/ 2147483647 h 2194"/>
                <a:gd name="T6" fmla="*/ 2147483647 w 3691"/>
                <a:gd name="T7" fmla="*/ 2147483647 h 2194"/>
                <a:gd name="T8" fmla="*/ 2147483647 w 3691"/>
                <a:gd name="T9" fmla="*/ 2147483647 h 2194"/>
                <a:gd name="T10" fmla="*/ 2147483647 w 3691"/>
                <a:gd name="T11" fmla="*/ 2147483647 h 2194"/>
                <a:gd name="T12" fmla="*/ 2147483647 w 3691"/>
                <a:gd name="T13" fmla="*/ 2147483647 h 2194"/>
                <a:gd name="T14" fmla="*/ 2147483647 w 3691"/>
                <a:gd name="T15" fmla="*/ 2147483647 h 2194"/>
                <a:gd name="T16" fmla="*/ 2147483647 w 3691"/>
                <a:gd name="T17" fmla="*/ 2147483647 h 2194"/>
                <a:gd name="T18" fmla="*/ 2147483647 w 3691"/>
                <a:gd name="T19" fmla="*/ 2147483647 h 2194"/>
                <a:gd name="T20" fmla="*/ 2147483647 w 3691"/>
                <a:gd name="T21" fmla="*/ 2147483647 h 2194"/>
                <a:gd name="T22" fmla="*/ 2147483647 w 3691"/>
                <a:gd name="T23" fmla="*/ 2147483647 h 2194"/>
                <a:gd name="T24" fmla="*/ 2147483647 w 3691"/>
                <a:gd name="T25" fmla="*/ 2147483647 h 2194"/>
                <a:gd name="T26" fmla="*/ 2147483647 w 3691"/>
                <a:gd name="T27" fmla="*/ 2147483647 h 2194"/>
                <a:gd name="T28" fmla="*/ 2147483647 w 3691"/>
                <a:gd name="T29" fmla="*/ 2147483647 h 2194"/>
                <a:gd name="T30" fmla="*/ 2147483647 w 3691"/>
                <a:gd name="T31" fmla="*/ 2147483647 h 2194"/>
                <a:gd name="T32" fmla="*/ 2147483647 w 3691"/>
                <a:gd name="T33" fmla="*/ 2147483647 h 2194"/>
                <a:gd name="T34" fmla="*/ 2147483647 w 3691"/>
                <a:gd name="T35" fmla="*/ 2147483647 h 2194"/>
                <a:gd name="T36" fmla="*/ 2147483647 w 3691"/>
                <a:gd name="T37" fmla="*/ 2147483647 h 2194"/>
                <a:gd name="T38" fmla="*/ 2147483647 w 3691"/>
                <a:gd name="T39" fmla="*/ 2147483647 h 2194"/>
                <a:gd name="T40" fmla="*/ 2147483647 w 3691"/>
                <a:gd name="T41" fmla="*/ 2147483647 h 2194"/>
                <a:gd name="T42" fmla="*/ 2147483647 w 3691"/>
                <a:gd name="T43" fmla="*/ 2147483647 h 2194"/>
                <a:gd name="T44" fmla="*/ 2147483647 w 3691"/>
                <a:gd name="T45" fmla="*/ 2147483647 h 2194"/>
                <a:gd name="T46" fmla="*/ 2147483647 w 3691"/>
                <a:gd name="T47" fmla="*/ 2147483647 h 2194"/>
                <a:gd name="T48" fmla="*/ 2147483647 w 3691"/>
                <a:gd name="T49" fmla="*/ 2147483647 h 2194"/>
                <a:gd name="T50" fmla="*/ 2147483647 w 3691"/>
                <a:gd name="T51" fmla="*/ 2147483647 h 2194"/>
                <a:gd name="T52" fmla="*/ 2147483647 w 3691"/>
                <a:gd name="T53" fmla="*/ 2147483647 h 2194"/>
                <a:gd name="T54" fmla="*/ 2147483647 w 3691"/>
                <a:gd name="T55" fmla="*/ 2147483647 h 2194"/>
                <a:gd name="T56" fmla="*/ 2147483647 w 3691"/>
                <a:gd name="T57" fmla="*/ 2147483647 h 2194"/>
                <a:gd name="T58" fmla="*/ 2147483647 w 3691"/>
                <a:gd name="T59" fmla="*/ 2147483647 h 2194"/>
                <a:gd name="T60" fmla="*/ 2147483647 w 3691"/>
                <a:gd name="T61" fmla="*/ 2147483647 h 2194"/>
                <a:gd name="T62" fmla="*/ 2147483647 w 3691"/>
                <a:gd name="T63" fmla="*/ 2147483647 h 2194"/>
                <a:gd name="T64" fmla="*/ 2147483647 w 3691"/>
                <a:gd name="T65" fmla="*/ 2147483647 h 2194"/>
                <a:gd name="T66" fmla="*/ 2147483647 w 3691"/>
                <a:gd name="T67" fmla="*/ 2147483647 h 2194"/>
                <a:gd name="T68" fmla="*/ 2147483647 w 3691"/>
                <a:gd name="T69" fmla="*/ 2147483647 h 2194"/>
                <a:gd name="T70" fmla="*/ 2147483647 w 3691"/>
                <a:gd name="T71" fmla="*/ 2147483647 h 2194"/>
                <a:gd name="T72" fmla="*/ 2147483647 w 3691"/>
                <a:gd name="T73" fmla="*/ 2147483647 h 2194"/>
                <a:gd name="T74" fmla="*/ 2147483647 w 3691"/>
                <a:gd name="T75" fmla="*/ 2147483647 h 2194"/>
                <a:gd name="T76" fmla="*/ 2147483647 w 3691"/>
                <a:gd name="T77" fmla="*/ 2147483647 h 2194"/>
                <a:gd name="T78" fmla="*/ 2147483647 w 3691"/>
                <a:gd name="T79" fmla="*/ 2147483647 h 2194"/>
                <a:gd name="T80" fmla="*/ 2147483647 w 3691"/>
                <a:gd name="T81" fmla="*/ 2147483647 h 2194"/>
                <a:gd name="T82" fmla="*/ 2147483647 w 3691"/>
                <a:gd name="T83" fmla="*/ 2147483647 h 2194"/>
                <a:gd name="T84" fmla="*/ 2147483647 w 3691"/>
                <a:gd name="T85" fmla="*/ 2147483647 h 2194"/>
                <a:gd name="T86" fmla="*/ 2147483647 w 3691"/>
                <a:gd name="T87" fmla="*/ 2147483647 h 2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91"/>
                <a:gd name="T133" fmla="*/ 0 h 2194"/>
                <a:gd name="T134" fmla="*/ 3691 w 3691"/>
                <a:gd name="T135" fmla="*/ 2194 h 2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91" h="2194">
                  <a:moveTo>
                    <a:pt x="3105" y="0"/>
                  </a:moveTo>
                  <a:lnTo>
                    <a:pt x="3106" y="12"/>
                  </a:lnTo>
                  <a:lnTo>
                    <a:pt x="3112" y="27"/>
                  </a:lnTo>
                  <a:lnTo>
                    <a:pt x="3125" y="43"/>
                  </a:lnTo>
                  <a:lnTo>
                    <a:pt x="3143" y="63"/>
                  </a:lnTo>
                  <a:lnTo>
                    <a:pt x="3164" y="85"/>
                  </a:lnTo>
                  <a:lnTo>
                    <a:pt x="3189" y="108"/>
                  </a:lnTo>
                  <a:lnTo>
                    <a:pt x="3218" y="134"/>
                  </a:lnTo>
                  <a:lnTo>
                    <a:pt x="3251" y="162"/>
                  </a:lnTo>
                  <a:lnTo>
                    <a:pt x="3285" y="191"/>
                  </a:lnTo>
                  <a:lnTo>
                    <a:pt x="3320" y="224"/>
                  </a:lnTo>
                  <a:lnTo>
                    <a:pt x="3358" y="257"/>
                  </a:lnTo>
                  <a:lnTo>
                    <a:pt x="3395" y="292"/>
                  </a:lnTo>
                  <a:lnTo>
                    <a:pt x="3432" y="330"/>
                  </a:lnTo>
                  <a:lnTo>
                    <a:pt x="3470" y="369"/>
                  </a:lnTo>
                  <a:lnTo>
                    <a:pt x="3505" y="409"/>
                  </a:lnTo>
                  <a:lnTo>
                    <a:pt x="3539" y="452"/>
                  </a:lnTo>
                  <a:lnTo>
                    <a:pt x="3572" y="495"/>
                  </a:lnTo>
                  <a:lnTo>
                    <a:pt x="3602" y="540"/>
                  </a:lnTo>
                  <a:lnTo>
                    <a:pt x="3628" y="587"/>
                  </a:lnTo>
                  <a:lnTo>
                    <a:pt x="3650" y="634"/>
                  </a:lnTo>
                  <a:lnTo>
                    <a:pt x="3668" y="683"/>
                  </a:lnTo>
                  <a:lnTo>
                    <a:pt x="3681" y="733"/>
                  </a:lnTo>
                  <a:lnTo>
                    <a:pt x="3689" y="784"/>
                  </a:lnTo>
                  <a:lnTo>
                    <a:pt x="3691" y="836"/>
                  </a:lnTo>
                  <a:lnTo>
                    <a:pt x="3686" y="889"/>
                  </a:lnTo>
                  <a:lnTo>
                    <a:pt x="3673" y="944"/>
                  </a:lnTo>
                  <a:lnTo>
                    <a:pt x="3653" y="998"/>
                  </a:lnTo>
                  <a:lnTo>
                    <a:pt x="3625" y="1054"/>
                  </a:lnTo>
                  <a:lnTo>
                    <a:pt x="3589" y="1110"/>
                  </a:lnTo>
                  <a:lnTo>
                    <a:pt x="3542" y="1168"/>
                  </a:lnTo>
                  <a:lnTo>
                    <a:pt x="3486" y="1225"/>
                  </a:lnTo>
                  <a:lnTo>
                    <a:pt x="3419" y="1284"/>
                  </a:lnTo>
                  <a:lnTo>
                    <a:pt x="3344" y="1341"/>
                  </a:lnTo>
                  <a:lnTo>
                    <a:pt x="3262" y="1398"/>
                  </a:lnTo>
                  <a:lnTo>
                    <a:pt x="3174" y="1454"/>
                  </a:lnTo>
                  <a:lnTo>
                    <a:pt x="3080" y="1508"/>
                  </a:lnTo>
                  <a:lnTo>
                    <a:pt x="2981" y="1561"/>
                  </a:lnTo>
                  <a:lnTo>
                    <a:pt x="2877" y="1612"/>
                  </a:lnTo>
                  <a:lnTo>
                    <a:pt x="2770" y="1663"/>
                  </a:lnTo>
                  <a:lnTo>
                    <a:pt x="2658" y="1710"/>
                  </a:lnTo>
                  <a:lnTo>
                    <a:pt x="2544" y="1758"/>
                  </a:lnTo>
                  <a:lnTo>
                    <a:pt x="2427" y="1802"/>
                  </a:lnTo>
                  <a:lnTo>
                    <a:pt x="2309" y="1844"/>
                  </a:lnTo>
                  <a:lnTo>
                    <a:pt x="2188" y="1886"/>
                  </a:lnTo>
                  <a:lnTo>
                    <a:pt x="2067" y="1924"/>
                  </a:lnTo>
                  <a:lnTo>
                    <a:pt x="1945" y="1960"/>
                  </a:lnTo>
                  <a:lnTo>
                    <a:pt x="1823" y="1994"/>
                  </a:lnTo>
                  <a:lnTo>
                    <a:pt x="1701" y="2026"/>
                  </a:lnTo>
                  <a:lnTo>
                    <a:pt x="1581" y="2055"/>
                  </a:lnTo>
                  <a:lnTo>
                    <a:pt x="1461" y="2082"/>
                  </a:lnTo>
                  <a:lnTo>
                    <a:pt x="1344" y="2106"/>
                  </a:lnTo>
                  <a:lnTo>
                    <a:pt x="1229" y="2128"/>
                  </a:lnTo>
                  <a:lnTo>
                    <a:pt x="1118" y="2147"/>
                  </a:lnTo>
                  <a:lnTo>
                    <a:pt x="1009" y="2162"/>
                  </a:lnTo>
                  <a:lnTo>
                    <a:pt x="905" y="2175"/>
                  </a:lnTo>
                  <a:lnTo>
                    <a:pt x="805" y="2184"/>
                  </a:lnTo>
                  <a:lnTo>
                    <a:pt x="710" y="2190"/>
                  </a:lnTo>
                  <a:lnTo>
                    <a:pt x="621" y="2194"/>
                  </a:lnTo>
                  <a:lnTo>
                    <a:pt x="537" y="2193"/>
                  </a:lnTo>
                  <a:lnTo>
                    <a:pt x="460" y="2190"/>
                  </a:lnTo>
                  <a:lnTo>
                    <a:pt x="391" y="2182"/>
                  </a:lnTo>
                  <a:lnTo>
                    <a:pt x="328" y="2172"/>
                  </a:lnTo>
                  <a:lnTo>
                    <a:pt x="274" y="2157"/>
                  </a:lnTo>
                  <a:lnTo>
                    <a:pt x="228" y="2139"/>
                  </a:lnTo>
                  <a:lnTo>
                    <a:pt x="189" y="2118"/>
                  </a:lnTo>
                  <a:lnTo>
                    <a:pt x="152" y="2094"/>
                  </a:lnTo>
                  <a:lnTo>
                    <a:pt x="121" y="2071"/>
                  </a:lnTo>
                  <a:lnTo>
                    <a:pt x="93" y="2046"/>
                  </a:lnTo>
                  <a:lnTo>
                    <a:pt x="69" y="2019"/>
                  </a:lnTo>
                  <a:lnTo>
                    <a:pt x="49" y="1991"/>
                  </a:lnTo>
                  <a:lnTo>
                    <a:pt x="31" y="1962"/>
                  </a:lnTo>
                  <a:lnTo>
                    <a:pt x="18" y="1932"/>
                  </a:lnTo>
                  <a:lnTo>
                    <a:pt x="8" y="1901"/>
                  </a:lnTo>
                  <a:lnTo>
                    <a:pt x="2" y="1867"/>
                  </a:lnTo>
                  <a:lnTo>
                    <a:pt x="0" y="1834"/>
                  </a:lnTo>
                  <a:lnTo>
                    <a:pt x="1" y="1800"/>
                  </a:lnTo>
                  <a:lnTo>
                    <a:pt x="5" y="1765"/>
                  </a:lnTo>
                  <a:lnTo>
                    <a:pt x="13" y="1728"/>
                  </a:lnTo>
                  <a:lnTo>
                    <a:pt x="23" y="1691"/>
                  </a:lnTo>
                  <a:lnTo>
                    <a:pt x="38" y="1654"/>
                  </a:lnTo>
                  <a:lnTo>
                    <a:pt x="56" y="1615"/>
                  </a:lnTo>
                  <a:lnTo>
                    <a:pt x="76" y="1576"/>
                  </a:lnTo>
                  <a:lnTo>
                    <a:pt x="100" y="1536"/>
                  </a:lnTo>
                  <a:lnTo>
                    <a:pt x="127" y="1495"/>
                  </a:lnTo>
                  <a:lnTo>
                    <a:pt x="157" y="1455"/>
                  </a:lnTo>
                  <a:lnTo>
                    <a:pt x="190" y="1414"/>
                  </a:lnTo>
                  <a:lnTo>
                    <a:pt x="226" y="1371"/>
                  </a:lnTo>
                  <a:lnTo>
                    <a:pt x="265" y="1329"/>
                  </a:lnTo>
                  <a:lnTo>
                    <a:pt x="307" y="1287"/>
                  </a:lnTo>
                  <a:lnTo>
                    <a:pt x="352" y="1244"/>
                  </a:lnTo>
                  <a:lnTo>
                    <a:pt x="400" y="1201"/>
                  </a:lnTo>
                  <a:lnTo>
                    <a:pt x="450" y="1158"/>
                  </a:lnTo>
                  <a:lnTo>
                    <a:pt x="504" y="1114"/>
                  </a:lnTo>
                  <a:lnTo>
                    <a:pt x="559" y="1071"/>
                  </a:lnTo>
                  <a:lnTo>
                    <a:pt x="618" y="1027"/>
                  </a:lnTo>
                  <a:lnTo>
                    <a:pt x="678" y="984"/>
                  </a:lnTo>
                  <a:lnTo>
                    <a:pt x="754" y="933"/>
                  </a:lnTo>
                  <a:lnTo>
                    <a:pt x="826" y="883"/>
                  </a:lnTo>
                  <a:lnTo>
                    <a:pt x="895" y="838"/>
                  </a:lnTo>
                  <a:lnTo>
                    <a:pt x="962" y="793"/>
                  </a:lnTo>
                  <a:lnTo>
                    <a:pt x="1025" y="753"/>
                  </a:lnTo>
                  <a:lnTo>
                    <a:pt x="1087" y="714"/>
                  </a:lnTo>
                  <a:lnTo>
                    <a:pt x="1146" y="678"/>
                  </a:lnTo>
                  <a:lnTo>
                    <a:pt x="1204" y="643"/>
                  </a:lnTo>
                  <a:lnTo>
                    <a:pt x="1259" y="611"/>
                  </a:lnTo>
                  <a:lnTo>
                    <a:pt x="1314" y="581"/>
                  </a:lnTo>
                  <a:lnTo>
                    <a:pt x="1366" y="551"/>
                  </a:lnTo>
                  <a:lnTo>
                    <a:pt x="1418" y="524"/>
                  </a:lnTo>
                  <a:lnTo>
                    <a:pt x="1467" y="498"/>
                  </a:lnTo>
                  <a:lnTo>
                    <a:pt x="1517" y="473"/>
                  </a:lnTo>
                  <a:lnTo>
                    <a:pt x="1566" y="449"/>
                  </a:lnTo>
                  <a:lnTo>
                    <a:pt x="1614" y="425"/>
                  </a:lnTo>
                  <a:lnTo>
                    <a:pt x="1711" y="381"/>
                  </a:lnTo>
                  <a:lnTo>
                    <a:pt x="1808" y="338"/>
                  </a:lnTo>
                  <a:lnTo>
                    <a:pt x="1908" y="295"/>
                  </a:lnTo>
                  <a:lnTo>
                    <a:pt x="2011" y="251"/>
                  </a:lnTo>
                  <a:lnTo>
                    <a:pt x="2120" y="206"/>
                  </a:lnTo>
                  <a:lnTo>
                    <a:pt x="2236" y="156"/>
                  </a:lnTo>
                  <a:lnTo>
                    <a:pt x="2360" y="103"/>
                  </a:lnTo>
                  <a:lnTo>
                    <a:pt x="2494" y="44"/>
                  </a:lnTo>
                  <a:lnTo>
                    <a:pt x="2539" y="46"/>
                  </a:lnTo>
                  <a:lnTo>
                    <a:pt x="2588" y="46"/>
                  </a:lnTo>
                  <a:lnTo>
                    <a:pt x="2638" y="45"/>
                  </a:lnTo>
                  <a:lnTo>
                    <a:pt x="2690" y="43"/>
                  </a:lnTo>
                  <a:lnTo>
                    <a:pt x="2741" y="40"/>
                  </a:lnTo>
                  <a:lnTo>
                    <a:pt x="2792" y="36"/>
                  </a:lnTo>
                  <a:lnTo>
                    <a:pt x="2841" y="32"/>
                  </a:lnTo>
                  <a:lnTo>
                    <a:pt x="2889" y="27"/>
                  </a:lnTo>
                  <a:lnTo>
                    <a:pt x="2974" y="18"/>
                  </a:lnTo>
                  <a:lnTo>
                    <a:pt x="3043" y="9"/>
                  </a:lnTo>
                  <a:lnTo>
                    <a:pt x="3089" y="3"/>
                  </a:lnTo>
                  <a:lnTo>
                    <a:pt x="3105" y="0"/>
                  </a:lnTo>
                  <a:close/>
                </a:path>
              </a:pathLst>
            </a:custGeom>
            <a:solidFill>
              <a:srgbClr val="FFFB05"/>
            </a:solidFill>
            <a:ln w="9525">
              <a:solidFill>
                <a:srgbClr val="FFC000"/>
              </a:solidFill>
              <a:round/>
              <a:headEnd/>
              <a:tailEnd/>
            </a:ln>
          </p:spPr>
          <p:txBody>
            <a:bodyPr/>
            <a:lstStyle/>
            <a:p>
              <a:endParaRPr lang="en-US"/>
            </a:p>
          </p:txBody>
        </p:sp>
        <p:sp>
          <p:nvSpPr>
            <p:cNvPr id="74" name="AutoShape 34"/>
            <p:cNvSpPr>
              <a:spLocks/>
            </p:cNvSpPr>
            <p:nvPr/>
          </p:nvSpPr>
          <p:spPr bwMode="auto">
            <a:xfrm rot="-4626798">
              <a:off x="3974658" y="3211388"/>
              <a:ext cx="366770" cy="204387"/>
            </a:xfrm>
            <a:custGeom>
              <a:avLst/>
              <a:gdLst>
                <a:gd name="T0" fmla="*/ 2147483647 w 3550"/>
                <a:gd name="T1" fmla="*/ 2147483647 h 2004"/>
                <a:gd name="T2" fmla="*/ 2147483647 w 3550"/>
                <a:gd name="T3" fmla="*/ 2147483647 h 2004"/>
                <a:gd name="T4" fmla="*/ 2147483647 w 3550"/>
                <a:gd name="T5" fmla="*/ 2147483647 h 2004"/>
                <a:gd name="T6" fmla="*/ 2147483647 w 3550"/>
                <a:gd name="T7" fmla="*/ 2147483647 h 2004"/>
                <a:gd name="T8" fmla="*/ 2147483647 w 3550"/>
                <a:gd name="T9" fmla="*/ 2147483647 h 2004"/>
                <a:gd name="T10" fmla="*/ 2147483647 w 3550"/>
                <a:gd name="T11" fmla="*/ 2147483647 h 2004"/>
                <a:gd name="T12" fmla="*/ 2147483647 w 3550"/>
                <a:gd name="T13" fmla="*/ 2147483647 h 2004"/>
                <a:gd name="T14" fmla="*/ 2147483647 w 3550"/>
                <a:gd name="T15" fmla="*/ 2147483647 h 2004"/>
                <a:gd name="T16" fmla="*/ 2147483647 w 3550"/>
                <a:gd name="T17" fmla="*/ 2147483647 h 2004"/>
                <a:gd name="T18" fmla="*/ 2147483647 w 3550"/>
                <a:gd name="T19" fmla="*/ 2147483647 h 2004"/>
                <a:gd name="T20" fmla="*/ 2147483647 w 3550"/>
                <a:gd name="T21" fmla="*/ 2147483647 h 2004"/>
                <a:gd name="T22" fmla="*/ 2147483647 w 3550"/>
                <a:gd name="T23" fmla="*/ 2147483647 h 2004"/>
                <a:gd name="T24" fmla="*/ 2147483647 w 3550"/>
                <a:gd name="T25" fmla="*/ 2147483647 h 2004"/>
                <a:gd name="T26" fmla="*/ 2147483647 w 3550"/>
                <a:gd name="T27" fmla="*/ 2147483647 h 2004"/>
                <a:gd name="T28" fmla="*/ 2147483647 w 3550"/>
                <a:gd name="T29" fmla="*/ 2147483647 h 2004"/>
                <a:gd name="T30" fmla="*/ 2147483647 w 3550"/>
                <a:gd name="T31" fmla="*/ 2147483647 h 2004"/>
                <a:gd name="T32" fmla="*/ 2147483647 w 3550"/>
                <a:gd name="T33" fmla="*/ 2147483647 h 2004"/>
                <a:gd name="T34" fmla="*/ 2147483647 w 3550"/>
                <a:gd name="T35" fmla="*/ 2147483647 h 2004"/>
                <a:gd name="T36" fmla="*/ 2147483647 w 3550"/>
                <a:gd name="T37" fmla="*/ 2147483647 h 2004"/>
                <a:gd name="T38" fmla="*/ 2147483647 w 3550"/>
                <a:gd name="T39" fmla="*/ 2147483647 h 2004"/>
                <a:gd name="T40" fmla="*/ 2147483647 w 3550"/>
                <a:gd name="T41" fmla="*/ 2147483647 h 2004"/>
                <a:gd name="T42" fmla="*/ 2147483647 w 3550"/>
                <a:gd name="T43" fmla="*/ 2147483647 h 2004"/>
                <a:gd name="T44" fmla="*/ 0 w 3550"/>
                <a:gd name="T45" fmla="*/ 2147483647 h 2004"/>
                <a:gd name="T46" fmla="*/ 2147483647 w 3550"/>
                <a:gd name="T47" fmla="*/ 2147483647 h 2004"/>
                <a:gd name="T48" fmla="*/ 2147483647 w 3550"/>
                <a:gd name="T49" fmla="*/ 2147483647 h 2004"/>
                <a:gd name="T50" fmla="*/ 2147483647 w 3550"/>
                <a:gd name="T51" fmla="*/ 2147483647 h 2004"/>
                <a:gd name="T52" fmla="*/ 2147483647 w 3550"/>
                <a:gd name="T53" fmla="*/ 2147483647 h 2004"/>
                <a:gd name="T54" fmla="*/ 2147483647 w 3550"/>
                <a:gd name="T55" fmla="*/ 2147483647 h 2004"/>
                <a:gd name="T56" fmla="*/ 2147483647 w 3550"/>
                <a:gd name="T57" fmla="*/ 2147483647 h 2004"/>
                <a:gd name="T58" fmla="*/ 2147483647 w 3550"/>
                <a:gd name="T59" fmla="*/ 2147483647 h 2004"/>
                <a:gd name="T60" fmla="*/ 2147483647 w 3550"/>
                <a:gd name="T61" fmla="*/ 2147483647 h 2004"/>
                <a:gd name="T62" fmla="*/ 2147483647 w 3550"/>
                <a:gd name="T63" fmla="*/ 2147483647 h 2004"/>
                <a:gd name="T64" fmla="*/ 2147483647 w 3550"/>
                <a:gd name="T65" fmla="*/ 2147483647 h 2004"/>
                <a:gd name="T66" fmla="*/ 2147483647 w 3550"/>
                <a:gd name="T67" fmla="*/ 2147483647 h 2004"/>
                <a:gd name="T68" fmla="*/ 2147483647 w 3550"/>
                <a:gd name="T69" fmla="*/ 2147483647 h 2004"/>
                <a:gd name="T70" fmla="*/ 2147483647 w 3550"/>
                <a:gd name="T71" fmla="*/ 2147483647 h 2004"/>
                <a:gd name="T72" fmla="*/ 2147483647 w 3550"/>
                <a:gd name="T73" fmla="*/ 2147483647 h 2004"/>
                <a:gd name="T74" fmla="*/ 2147483647 w 3550"/>
                <a:gd name="T75" fmla="*/ 2147483647 h 2004"/>
                <a:gd name="T76" fmla="*/ 2147483647 w 3550"/>
                <a:gd name="T77" fmla="*/ 2147483647 h 2004"/>
                <a:gd name="T78" fmla="*/ 2147483647 w 3550"/>
                <a:gd name="T79" fmla="*/ 2147483647 h 2004"/>
                <a:gd name="T80" fmla="*/ 2147483647 w 3550"/>
                <a:gd name="T81" fmla="*/ 2147483647 h 2004"/>
                <a:gd name="T82" fmla="*/ 2147483647 w 3550"/>
                <a:gd name="T83" fmla="*/ 2147483647 h 2004"/>
                <a:gd name="T84" fmla="*/ 2147483647 w 3550"/>
                <a:gd name="T85" fmla="*/ 2147483647 h 2004"/>
                <a:gd name="T86" fmla="*/ 2147483647 w 3550"/>
                <a:gd name="T87" fmla="*/ 2147483647 h 20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50"/>
                <a:gd name="T133" fmla="*/ 0 h 2004"/>
                <a:gd name="T134" fmla="*/ 3550 w 3550"/>
                <a:gd name="T135" fmla="*/ 2004 h 200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50" h="2004">
                  <a:moveTo>
                    <a:pt x="3550" y="788"/>
                  </a:moveTo>
                  <a:lnTo>
                    <a:pt x="3542" y="798"/>
                  </a:lnTo>
                  <a:lnTo>
                    <a:pt x="3535" y="814"/>
                  </a:lnTo>
                  <a:lnTo>
                    <a:pt x="3531" y="835"/>
                  </a:lnTo>
                  <a:lnTo>
                    <a:pt x="3528" y="863"/>
                  </a:lnTo>
                  <a:lnTo>
                    <a:pt x="3527" y="895"/>
                  </a:lnTo>
                  <a:lnTo>
                    <a:pt x="3527" y="930"/>
                  </a:lnTo>
                  <a:lnTo>
                    <a:pt x="3527" y="971"/>
                  </a:lnTo>
                  <a:lnTo>
                    <a:pt x="3528" y="1015"/>
                  </a:lnTo>
                  <a:lnTo>
                    <a:pt x="3529" y="1061"/>
                  </a:lnTo>
                  <a:lnTo>
                    <a:pt x="3529" y="1111"/>
                  </a:lnTo>
                  <a:lnTo>
                    <a:pt x="3529" y="1162"/>
                  </a:lnTo>
                  <a:lnTo>
                    <a:pt x="3528" y="1216"/>
                  </a:lnTo>
                  <a:lnTo>
                    <a:pt x="3526" y="1271"/>
                  </a:lnTo>
                  <a:lnTo>
                    <a:pt x="3522" y="1327"/>
                  </a:lnTo>
                  <a:lnTo>
                    <a:pt x="3516" y="1383"/>
                  </a:lnTo>
                  <a:lnTo>
                    <a:pt x="3508" y="1439"/>
                  </a:lnTo>
                  <a:lnTo>
                    <a:pt x="3498" y="1496"/>
                  </a:lnTo>
                  <a:lnTo>
                    <a:pt x="3485" y="1551"/>
                  </a:lnTo>
                  <a:lnTo>
                    <a:pt x="3467" y="1606"/>
                  </a:lnTo>
                  <a:lnTo>
                    <a:pt x="3447" y="1658"/>
                  </a:lnTo>
                  <a:lnTo>
                    <a:pt x="3423" y="1709"/>
                  </a:lnTo>
                  <a:lnTo>
                    <a:pt x="3395" y="1756"/>
                  </a:lnTo>
                  <a:lnTo>
                    <a:pt x="3363" y="1801"/>
                  </a:lnTo>
                  <a:lnTo>
                    <a:pt x="3324" y="1843"/>
                  </a:lnTo>
                  <a:lnTo>
                    <a:pt x="3282" y="1881"/>
                  </a:lnTo>
                  <a:lnTo>
                    <a:pt x="3233" y="1914"/>
                  </a:lnTo>
                  <a:lnTo>
                    <a:pt x="3179" y="1944"/>
                  </a:lnTo>
                  <a:lnTo>
                    <a:pt x="3119" y="1968"/>
                  </a:lnTo>
                  <a:lnTo>
                    <a:pt x="3052" y="1986"/>
                  </a:lnTo>
                  <a:lnTo>
                    <a:pt x="2978" y="1998"/>
                  </a:lnTo>
                  <a:lnTo>
                    <a:pt x="2898" y="2004"/>
                  </a:lnTo>
                  <a:lnTo>
                    <a:pt x="2810" y="2004"/>
                  </a:lnTo>
                  <a:lnTo>
                    <a:pt x="2716" y="1997"/>
                  </a:lnTo>
                  <a:lnTo>
                    <a:pt x="2618" y="1984"/>
                  </a:lnTo>
                  <a:lnTo>
                    <a:pt x="2517" y="1967"/>
                  </a:lnTo>
                  <a:lnTo>
                    <a:pt x="2414" y="1944"/>
                  </a:lnTo>
                  <a:lnTo>
                    <a:pt x="2308" y="1917"/>
                  </a:lnTo>
                  <a:lnTo>
                    <a:pt x="2200" y="1885"/>
                  </a:lnTo>
                  <a:lnTo>
                    <a:pt x="2090" y="1850"/>
                  </a:lnTo>
                  <a:lnTo>
                    <a:pt x="1979" y="1811"/>
                  </a:lnTo>
                  <a:lnTo>
                    <a:pt x="1868" y="1768"/>
                  </a:lnTo>
                  <a:lnTo>
                    <a:pt x="1756" y="1722"/>
                  </a:lnTo>
                  <a:lnTo>
                    <a:pt x="1644" y="1673"/>
                  </a:lnTo>
                  <a:lnTo>
                    <a:pt x="1532" y="1622"/>
                  </a:lnTo>
                  <a:lnTo>
                    <a:pt x="1422" y="1568"/>
                  </a:lnTo>
                  <a:lnTo>
                    <a:pt x="1313" y="1512"/>
                  </a:lnTo>
                  <a:lnTo>
                    <a:pt x="1205" y="1454"/>
                  </a:lnTo>
                  <a:lnTo>
                    <a:pt x="1100" y="1395"/>
                  </a:lnTo>
                  <a:lnTo>
                    <a:pt x="996" y="1334"/>
                  </a:lnTo>
                  <a:lnTo>
                    <a:pt x="896" y="1272"/>
                  </a:lnTo>
                  <a:lnTo>
                    <a:pt x="799" y="1211"/>
                  </a:lnTo>
                  <a:lnTo>
                    <a:pt x="705" y="1147"/>
                  </a:lnTo>
                  <a:lnTo>
                    <a:pt x="616" y="1084"/>
                  </a:lnTo>
                  <a:lnTo>
                    <a:pt x="532" y="1022"/>
                  </a:lnTo>
                  <a:lnTo>
                    <a:pt x="452" y="959"/>
                  </a:lnTo>
                  <a:lnTo>
                    <a:pt x="377" y="898"/>
                  </a:lnTo>
                  <a:lnTo>
                    <a:pt x="309" y="837"/>
                  </a:lnTo>
                  <a:lnTo>
                    <a:pt x="246" y="778"/>
                  </a:lnTo>
                  <a:lnTo>
                    <a:pt x="190" y="720"/>
                  </a:lnTo>
                  <a:lnTo>
                    <a:pt x="140" y="664"/>
                  </a:lnTo>
                  <a:lnTo>
                    <a:pt x="99" y="611"/>
                  </a:lnTo>
                  <a:lnTo>
                    <a:pt x="65" y="558"/>
                  </a:lnTo>
                  <a:lnTo>
                    <a:pt x="39" y="510"/>
                  </a:lnTo>
                  <a:lnTo>
                    <a:pt x="21" y="463"/>
                  </a:lnTo>
                  <a:lnTo>
                    <a:pt x="11" y="420"/>
                  </a:lnTo>
                  <a:lnTo>
                    <a:pt x="3" y="380"/>
                  </a:lnTo>
                  <a:lnTo>
                    <a:pt x="0" y="341"/>
                  </a:lnTo>
                  <a:lnTo>
                    <a:pt x="0" y="305"/>
                  </a:lnTo>
                  <a:lnTo>
                    <a:pt x="3" y="272"/>
                  </a:lnTo>
                  <a:lnTo>
                    <a:pt x="10" y="240"/>
                  </a:lnTo>
                  <a:lnTo>
                    <a:pt x="21" y="211"/>
                  </a:lnTo>
                  <a:lnTo>
                    <a:pt x="34" y="184"/>
                  </a:lnTo>
                  <a:lnTo>
                    <a:pt x="51" y="159"/>
                  </a:lnTo>
                  <a:lnTo>
                    <a:pt x="72" y="136"/>
                  </a:lnTo>
                  <a:lnTo>
                    <a:pt x="95" y="114"/>
                  </a:lnTo>
                  <a:lnTo>
                    <a:pt x="121" y="96"/>
                  </a:lnTo>
                  <a:lnTo>
                    <a:pt x="150" y="79"/>
                  </a:lnTo>
                  <a:lnTo>
                    <a:pt x="183" y="63"/>
                  </a:lnTo>
                  <a:lnTo>
                    <a:pt x="218" y="50"/>
                  </a:lnTo>
                  <a:lnTo>
                    <a:pt x="256" y="38"/>
                  </a:lnTo>
                  <a:lnTo>
                    <a:pt x="297" y="28"/>
                  </a:lnTo>
                  <a:lnTo>
                    <a:pt x="340" y="20"/>
                  </a:lnTo>
                  <a:lnTo>
                    <a:pt x="385" y="13"/>
                  </a:lnTo>
                  <a:lnTo>
                    <a:pt x="434" y="8"/>
                  </a:lnTo>
                  <a:lnTo>
                    <a:pt x="485" y="3"/>
                  </a:lnTo>
                  <a:lnTo>
                    <a:pt x="538" y="1"/>
                  </a:lnTo>
                  <a:lnTo>
                    <a:pt x="593" y="0"/>
                  </a:lnTo>
                  <a:lnTo>
                    <a:pt x="652" y="0"/>
                  </a:lnTo>
                  <a:lnTo>
                    <a:pt x="711" y="1"/>
                  </a:lnTo>
                  <a:lnTo>
                    <a:pt x="774" y="5"/>
                  </a:lnTo>
                  <a:lnTo>
                    <a:pt x="837" y="9"/>
                  </a:lnTo>
                  <a:lnTo>
                    <a:pt x="904" y="14"/>
                  </a:lnTo>
                  <a:lnTo>
                    <a:pt x="972" y="20"/>
                  </a:lnTo>
                  <a:lnTo>
                    <a:pt x="1042" y="27"/>
                  </a:lnTo>
                  <a:lnTo>
                    <a:pt x="1114" y="35"/>
                  </a:lnTo>
                  <a:lnTo>
                    <a:pt x="1187" y="44"/>
                  </a:lnTo>
                  <a:lnTo>
                    <a:pt x="1361" y="65"/>
                  </a:lnTo>
                  <a:lnTo>
                    <a:pt x="1519" y="84"/>
                  </a:lnTo>
                  <a:lnTo>
                    <a:pt x="1663" y="100"/>
                  </a:lnTo>
                  <a:lnTo>
                    <a:pt x="1794" y="115"/>
                  </a:lnTo>
                  <a:lnTo>
                    <a:pt x="1914" y="130"/>
                  </a:lnTo>
                  <a:lnTo>
                    <a:pt x="2026" y="143"/>
                  </a:lnTo>
                  <a:lnTo>
                    <a:pt x="2131" y="157"/>
                  </a:lnTo>
                  <a:lnTo>
                    <a:pt x="2232" y="172"/>
                  </a:lnTo>
                  <a:lnTo>
                    <a:pt x="2280" y="180"/>
                  </a:lnTo>
                  <a:lnTo>
                    <a:pt x="2328" y="188"/>
                  </a:lnTo>
                  <a:lnTo>
                    <a:pt x="2377" y="197"/>
                  </a:lnTo>
                  <a:lnTo>
                    <a:pt x="2426" y="207"/>
                  </a:lnTo>
                  <a:lnTo>
                    <a:pt x="2475" y="217"/>
                  </a:lnTo>
                  <a:lnTo>
                    <a:pt x="2524" y="228"/>
                  </a:lnTo>
                  <a:lnTo>
                    <a:pt x="2575" y="240"/>
                  </a:lnTo>
                  <a:lnTo>
                    <a:pt x="2626" y="254"/>
                  </a:lnTo>
                  <a:lnTo>
                    <a:pt x="2679" y="268"/>
                  </a:lnTo>
                  <a:lnTo>
                    <a:pt x="2733" y="283"/>
                  </a:lnTo>
                  <a:lnTo>
                    <a:pt x="2789" y="299"/>
                  </a:lnTo>
                  <a:lnTo>
                    <a:pt x="2847" y="316"/>
                  </a:lnTo>
                  <a:lnTo>
                    <a:pt x="2908" y="334"/>
                  </a:lnTo>
                  <a:lnTo>
                    <a:pt x="2970" y="354"/>
                  </a:lnTo>
                  <a:lnTo>
                    <a:pt x="3036" y="377"/>
                  </a:lnTo>
                  <a:lnTo>
                    <a:pt x="3105" y="400"/>
                  </a:lnTo>
                  <a:lnTo>
                    <a:pt x="3135" y="433"/>
                  </a:lnTo>
                  <a:lnTo>
                    <a:pt x="3167" y="466"/>
                  </a:lnTo>
                  <a:lnTo>
                    <a:pt x="3201" y="501"/>
                  </a:lnTo>
                  <a:lnTo>
                    <a:pt x="3237" y="535"/>
                  </a:lnTo>
                  <a:lnTo>
                    <a:pt x="3274" y="567"/>
                  </a:lnTo>
                  <a:lnTo>
                    <a:pt x="3311" y="599"/>
                  </a:lnTo>
                  <a:lnTo>
                    <a:pt x="3347" y="631"/>
                  </a:lnTo>
                  <a:lnTo>
                    <a:pt x="3384" y="660"/>
                  </a:lnTo>
                  <a:lnTo>
                    <a:pt x="3448" y="711"/>
                  </a:lnTo>
                  <a:lnTo>
                    <a:pt x="3502" y="752"/>
                  </a:lnTo>
                  <a:lnTo>
                    <a:pt x="3537" y="779"/>
                  </a:lnTo>
                  <a:lnTo>
                    <a:pt x="3550" y="788"/>
                  </a:lnTo>
                  <a:close/>
                </a:path>
              </a:pathLst>
            </a:custGeom>
            <a:solidFill>
              <a:srgbClr val="FFFB05"/>
            </a:solidFill>
            <a:ln w="9525">
              <a:solidFill>
                <a:srgbClr val="FFC000"/>
              </a:solidFill>
              <a:round/>
              <a:headEnd/>
              <a:tailEnd/>
            </a:ln>
          </p:spPr>
          <p:txBody>
            <a:bodyPr/>
            <a:lstStyle/>
            <a:p>
              <a:endParaRPr lang="en-US"/>
            </a:p>
          </p:txBody>
        </p:sp>
        <p:sp>
          <p:nvSpPr>
            <p:cNvPr id="75" name="Freeform 20"/>
            <p:cNvSpPr>
              <a:spLocks/>
            </p:cNvSpPr>
            <p:nvPr/>
          </p:nvSpPr>
          <p:spPr bwMode="auto">
            <a:xfrm>
              <a:off x="3703535" y="2115993"/>
              <a:ext cx="977900" cy="1028700"/>
            </a:xfrm>
            <a:custGeom>
              <a:avLst/>
              <a:gdLst/>
              <a:ahLst/>
              <a:cxnLst>
                <a:cxn ang="0">
                  <a:pos x="308" y="0"/>
                </a:cxn>
                <a:cxn ang="0">
                  <a:pos x="246" y="6"/>
                </a:cxn>
                <a:cxn ang="0">
                  <a:pos x="188" y="26"/>
                </a:cxn>
                <a:cxn ang="0">
                  <a:pos x="136" y="54"/>
                </a:cxn>
                <a:cxn ang="0">
                  <a:pos x="90" y="94"/>
                </a:cxn>
                <a:cxn ang="0">
                  <a:pos x="54" y="142"/>
                </a:cxn>
                <a:cxn ang="0">
                  <a:pos x="24" y="198"/>
                </a:cxn>
                <a:cxn ang="0">
                  <a:pos x="6" y="258"/>
                </a:cxn>
                <a:cxn ang="0">
                  <a:pos x="0" y="324"/>
                </a:cxn>
                <a:cxn ang="0">
                  <a:pos x="2" y="356"/>
                </a:cxn>
                <a:cxn ang="0">
                  <a:pos x="14" y="420"/>
                </a:cxn>
                <a:cxn ang="0">
                  <a:pos x="38" y="478"/>
                </a:cxn>
                <a:cxn ang="0">
                  <a:pos x="70" y="530"/>
                </a:cxn>
                <a:cxn ang="0">
                  <a:pos x="112" y="574"/>
                </a:cxn>
                <a:cxn ang="0">
                  <a:pos x="162" y="610"/>
                </a:cxn>
                <a:cxn ang="0">
                  <a:pos x="216" y="634"/>
                </a:cxn>
                <a:cxn ang="0">
                  <a:pos x="276" y="646"/>
                </a:cxn>
                <a:cxn ang="0">
                  <a:pos x="308" y="648"/>
                </a:cxn>
                <a:cxn ang="0">
                  <a:pos x="370" y="642"/>
                </a:cxn>
                <a:cxn ang="0">
                  <a:pos x="428" y="622"/>
                </a:cxn>
                <a:cxn ang="0">
                  <a:pos x="480" y="592"/>
                </a:cxn>
                <a:cxn ang="0">
                  <a:pos x="526" y="554"/>
                </a:cxn>
                <a:cxn ang="0">
                  <a:pos x="562" y="506"/>
                </a:cxn>
                <a:cxn ang="0">
                  <a:pos x="592" y="450"/>
                </a:cxn>
                <a:cxn ang="0">
                  <a:pos x="610" y="390"/>
                </a:cxn>
                <a:cxn ang="0">
                  <a:pos x="616" y="324"/>
                </a:cxn>
                <a:cxn ang="0">
                  <a:pos x="614" y="290"/>
                </a:cxn>
                <a:cxn ang="0">
                  <a:pos x="602" y="228"/>
                </a:cxn>
                <a:cxn ang="0">
                  <a:pos x="578" y="170"/>
                </a:cxn>
                <a:cxn ang="0">
                  <a:pos x="544" y="118"/>
                </a:cxn>
                <a:cxn ang="0">
                  <a:pos x="504" y="74"/>
                </a:cxn>
                <a:cxn ang="0">
                  <a:pos x="454" y="38"/>
                </a:cxn>
                <a:cxn ang="0">
                  <a:pos x="400" y="14"/>
                </a:cxn>
                <a:cxn ang="0">
                  <a:pos x="340" y="2"/>
                </a:cxn>
                <a:cxn ang="0">
                  <a:pos x="308" y="0"/>
                </a:cxn>
              </a:cxnLst>
              <a:rect l="0" t="0" r="r" b="b"/>
              <a:pathLst>
                <a:path w="616" h="648">
                  <a:moveTo>
                    <a:pt x="308" y="0"/>
                  </a:moveTo>
                  <a:lnTo>
                    <a:pt x="308" y="0"/>
                  </a:lnTo>
                  <a:lnTo>
                    <a:pt x="276" y="2"/>
                  </a:lnTo>
                  <a:lnTo>
                    <a:pt x="246" y="6"/>
                  </a:lnTo>
                  <a:lnTo>
                    <a:pt x="216" y="14"/>
                  </a:lnTo>
                  <a:lnTo>
                    <a:pt x="188" y="26"/>
                  </a:lnTo>
                  <a:lnTo>
                    <a:pt x="162" y="38"/>
                  </a:lnTo>
                  <a:lnTo>
                    <a:pt x="136" y="54"/>
                  </a:lnTo>
                  <a:lnTo>
                    <a:pt x="112" y="74"/>
                  </a:lnTo>
                  <a:lnTo>
                    <a:pt x="90" y="94"/>
                  </a:lnTo>
                  <a:lnTo>
                    <a:pt x="70" y="118"/>
                  </a:lnTo>
                  <a:lnTo>
                    <a:pt x="54" y="142"/>
                  </a:lnTo>
                  <a:lnTo>
                    <a:pt x="38" y="170"/>
                  </a:lnTo>
                  <a:lnTo>
                    <a:pt x="24" y="198"/>
                  </a:lnTo>
                  <a:lnTo>
                    <a:pt x="14" y="228"/>
                  </a:lnTo>
                  <a:lnTo>
                    <a:pt x="6" y="258"/>
                  </a:lnTo>
                  <a:lnTo>
                    <a:pt x="2" y="290"/>
                  </a:lnTo>
                  <a:lnTo>
                    <a:pt x="0" y="324"/>
                  </a:lnTo>
                  <a:lnTo>
                    <a:pt x="0" y="324"/>
                  </a:lnTo>
                  <a:lnTo>
                    <a:pt x="2" y="356"/>
                  </a:lnTo>
                  <a:lnTo>
                    <a:pt x="6" y="390"/>
                  </a:lnTo>
                  <a:lnTo>
                    <a:pt x="14" y="420"/>
                  </a:lnTo>
                  <a:lnTo>
                    <a:pt x="24" y="450"/>
                  </a:lnTo>
                  <a:lnTo>
                    <a:pt x="38" y="478"/>
                  </a:lnTo>
                  <a:lnTo>
                    <a:pt x="54" y="506"/>
                  </a:lnTo>
                  <a:lnTo>
                    <a:pt x="70" y="530"/>
                  </a:lnTo>
                  <a:lnTo>
                    <a:pt x="90" y="554"/>
                  </a:lnTo>
                  <a:lnTo>
                    <a:pt x="112" y="574"/>
                  </a:lnTo>
                  <a:lnTo>
                    <a:pt x="136" y="592"/>
                  </a:lnTo>
                  <a:lnTo>
                    <a:pt x="162" y="610"/>
                  </a:lnTo>
                  <a:lnTo>
                    <a:pt x="188" y="622"/>
                  </a:lnTo>
                  <a:lnTo>
                    <a:pt x="216" y="634"/>
                  </a:lnTo>
                  <a:lnTo>
                    <a:pt x="246" y="642"/>
                  </a:lnTo>
                  <a:lnTo>
                    <a:pt x="276" y="646"/>
                  </a:lnTo>
                  <a:lnTo>
                    <a:pt x="308" y="648"/>
                  </a:lnTo>
                  <a:lnTo>
                    <a:pt x="308" y="648"/>
                  </a:lnTo>
                  <a:lnTo>
                    <a:pt x="340" y="646"/>
                  </a:lnTo>
                  <a:lnTo>
                    <a:pt x="370" y="642"/>
                  </a:lnTo>
                  <a:lnTo>
                    <a:pt x="400" y="634"/>
                  </a:lnTo>
                  <a:lnTo>
                    <a:pt x="428" y="622"/>
                  </a:lnTo>
                  <a:lnTo>
                    <a:pt x="454" y="610"/>
                  </a:lnTo>
                  <a:lnTo>
                    <a:pt x="480" y="592"/>
                  </a:lnTo>
                  <a:lnTo>
                    <a:pt x="504" y="574"/>
                  </a:lnTo>
                  <a:lnTo>
                    <a:pt x="526" y="554"/>
                  </a:lnTo>
                  <a:lnTo>
                    <a:pt x="544" y="530"/>
                  </a:lnTo>
                  <a:lnTo>
                    <a:pt x="562" y="506"/>
                  </a:lnTo>
                  <a:lnTo>
                    <a:pt x="578" y="478"/>
                  </a:lnTo>
                  <a:lnTo>
                    <a:pt x="592" y="450"/>
                  </a:lnTo>
                  <a:lnTo>
                    <a:pt x="602" y="420"/>
                  </a:lnTo>
                  <a:lnTo>
                    <a:pt x="610" y="390"/>
                  </a:lnTo>
                  <a:lnTo>
                    <a:pt x="614" y="356"/>
                  </a:lnTo>
                  <a:lnTo>
                    <a:pt x="616" y="324"/>
                  </a:lnTo>
                  <a:lnTo>
                    <a:pt x="616" y="324"/>
                  </a:lnTo>
                  <a:lnTo>
                    <a:pt x="614" y="290"/>
                  </a:lnTo>
                  <a:lnTo>
                    <a:pt x="610" y="258"/>
                  </a:lnTo>
                  <a:lnTo>
                    <a:pt x="602" y="228"/>
                  </a:lnTo>
                  <a:lnTo>
                    <a:pt x="592" y="198"/>
                  </a:lnTo>
                  <a:lnTo>
                    <a:pt x="578" y="170"/>
                  </a:lnTo>
                  <a:lnTo>
                    <a:pt x="562" y="142"/>
                  </a:lnTo>
                  <a:lnTo>
                    <a:pt x="544" y="118"/>
                  </a:lnTo>
                  <a:lnTo>
                    <a:pt x="526" y="94"/>
                  </a:lnTo>
                  <a:lnTo>
                    <a:pt x="504" y="74"/>
                  </a:lnTo>
                  <a:lnTo>
                    <a:pt x="480" y="54"/>
                  </a:lnTo>
                  <a:lnTo>
                    <a:pt x="454" y="38"/>
                  </a:lnTo>
                  <a:lnTo>
                    <a:pt x="428" y="26"/>
                  </a:lnTo>
                  <a:lnTo>
                    <a:pt x="400" y="14"/>
                  </a:lnTo>
                  <a:lnTo>
                    <a:pt x="370" y="6"/>
                  </a:lnTo>
                  <a:lnTo>
                    <a:pt x="340" y="2"/>
                  </a:lnTo>
                  <a:lnTo>
                    <a:pt x="308" y="0"/>
                  </a:lnTo>
                  <a:lnTo>
                    <a:pt x="308" y="0"/>
                  </a:lnTo>
                  <a:close/>
                </a:path>
              </a:pathLst>
            </a:custGeom>
            <a:gradFill flip="none" rotWithShape="1">
              <a:gsLst>
                <a:gs pos="38000">
                  <a:srgbClr val="C0C0C0"/>
                </a:gs>
                <a:gs pos="64000">
                  <a:srgbClr val="B2B2B2"/>
                </a:gs>
                <a:gs pos="100000">
                  <a:schemeClr val="accent1">
                    <a:tint val="23500"/>
                    <a:satMod val="160000"/>
                  </a:schemeClr>
                </a:gs>
              </a:gsLst>
              <a:path path="circle">
                <a:fillToRect l="50000" t="50000" r="50000" b="50000"/>
              </a:path>
              <a:tileRect/>
            </a:gradFill>
            <a:ln w="6350">
              <a:solidFill>
                <a:schemeClr val="bg1">
                  <a:lumMod val="50000"/>
                  <a:lumOff val="50000"/>
                </a:schemeClr>
              </a:solidFill>
              <a:round/>
              <a:headEnd/>
              <a:tailEnd/>
            </a:ln>
          </p:spPr>
          <p:txBody>
            <a:bodyPr/>
            <a:lstStyle/>
            <a:p>
              <a:pPr algn="ctr" eaLnBrk="0" fontAlgn="base" hangingPunct="0">
                <a:spcBef>
                  <a:spcPct val="0"/>
                </a:spcBef>
                <a:spcAft>
                  <a:spcPct val="0"/>
                </a:spcAft>
                <a:defRPr/>
              </a:pPr>
              <a:endParaRPr lang="en-US" sz="1200" b="1"/>
            </a:p>
          </p:txBody>
        </p:sp>
        <p:sp>
          <p:nvSpPr>
            <p:cNvPr id="76" name="AutoShape 38"/>
            <p:cNvSpPr>
              <a:spLocks/>
            </p:cNvSpPr>
            <p:nvPr/>
          </p:nvSpPr>
          <p:spPr bwMode="auto">
            <a:xfrm>
              <a:off x="4124476" y="3094240"/>
              <a:ext cx="193675" cy="149225"/>
            </a:xfrm>
            <a:custGeom>
              <a:avLst/>
              <a:gdLst>
                <a:gd name="T0" fmla="*/ 2147483647 w 122"/>
                <a:gd name="T1" fmla="*/ 0 h 94"/>
                <a:gd name="T2" fmla="*/ 2147483647 w 122"/>
                <a:gd name="T3" fmla="*/ 0 h 94"/>
                <a:gd name="T4" fmla="*/ 2147483647 w 122"/>
                <a:gd name="T5" fmla="*/ 2147483647 h 94"/>
                <a:gd name="T6" fmla="*/ 2147483647 w 122"/>
                <a:gd name="T7" fmla="*/ 2147483647 h 94"/>
                <a:gd name="T8" fmla="*/ 2147483647 w 122"/>
                <a:gd name="T9" fmla="*/ 2147483647 h 94"/>
                <a:gd name="T10" fmla="*/ 2147483647 w 122"/>
                <a:gd name="T11" fmla="*/ 2147483647 h 94"/>
                <a:gd name="T12" fmla="*/ 2147483647 w 122"/>
                <a:gd name="T13" fmla="*/ 2147483647 h 94"/>
                <a:gd name="T14" fmla="*/ 2147483647 w 122"/>
                <a:gd name="T15" fmla="*/ 2147483647 h 94"/>
                <a:gd name="T16" fmla="*/ 0 w 122"/>
                <a:gd name="T17" fmla="*/ 2147483647 h 94"/>
                <a:gd name="T18" fmla="*/ 0 w 122"/>
                <a:gd name="T19" fmla="*/ 2147483647 h 94"/>
                <a:gd name="T20" fmla="*/ 0 w 122"/>
                <a:gd name="T21" fmla="*/ 2147483647 h 94"/>
                <a:gd name="T22" fmla="*/ 2147483647 w 122"/>
                <a:gd name="T23" fmla="*/ 2147483647 h 94"/>
                <a:gd name="T24" fmla="*/ 2147483647 w 122"/>
                <a:gd name="T25" fmla="*/ 2147483647 h 94"/>
                <a:gd name="T26" fmla="*/ 2147483647 w 122"/>
                <a:gd name="T27" fmla="*/ 2147483647 h 94"/>
                <a:gd name="T28" fmla="*/ 2147483647 w 122"/>
                <a:gd name="T29" fmla="*/ 2147483647 h 94"/>
                <a:gd name="T30" fmla="*/ 2147483647 w 122"/>
                <a:gd name="T31" fmla="*/ 2147483647 h 94"/>
                <a:gd name="T32" fmla="*/ 2147483647 w 122"/>
                <a:gd name="T33" fmla="*/ 2147483647 h 94"/>
                <a:gd name="T34" fmla="*/ 2147483647 w 122"/>
                <a:gd name="T35" fmla="*/ 2147483647 h 94"/>
                <a:gd name="T36" fmla="*/ 2147483647 w 122"/>
                <a:gd name="T37" fmla="*/ 2147483647 h 94"/>
                <a:gd name="T38" fmla="*/ 2147483647 w 122"/>
                <a:gd name="T39" fmla="*/ 2147483647 h 94"/>
                <a:gd name="T40" fmla="*/ 2147483647 w 122"/>
                <a:gd name="T41" fmla="*/ 2147483647 h 94"/>
                <a:gd name="T42" fmla="*/ 2147483647 w 122"/>
                <a:gd name="T43" fmla="*/ 2147483647 h 94"/>
                <a:gd name="T44" fmla="*/ 2147483647 w 122"/>
                <a:gd name="T45" fmla="*/ 2147483647 h 94"/>
                <a:gd name="T46" fmla="*/ 2147483647 w 122"/>
                <a:gd name="T47" fmla="*/ 2147483647 h 94"/>
                <a:gd name="T48" fmla="*/ 2147483647 w 122"/>
                <a:gd name="T49" fmla="*/ 2147483647 h 94"/>
                <a:gd name="T50" fmla="*/ 2147483647 w 122"/>
                <a:gd name="T51" fmla="*/ 2147483647 h 94"/>
                <a:gd name="T52" fmla="*/ 2147483647 w 122"/>
                <a:gd name="T53" fmla="*/ 2147483647 h 94"/>
                <a:gd name="T54" fmla="*/ 2147483647 w 122"/>
                <a:gd name="T55" fmla="*/ 2147483647 h 94"/>
                <a:gd name="T56" fmla="*/ 2147483647 w 122"/>
                <a:gd name="T57" fmla="*/ 2147483647 h 94"/>
                <a:gd name="T58" fmla="*/ 2147483647 w 122"/>
                <a:gd name="T59" fmla="*/ 2147483647 h 94"/>
                <a:gd name="T60" fmla="*/ 2147483647 w 122"/>
                <a:gd name="T61" fmla="*/ 2147483647 h 94"/>
                <a:gd name="T62" fmla="*/ 2147483647 w 122"/>
                <a:gd name="T63" fmla="*/ 2147483647 h 94"/>
                <a:gd name="T64" fmla="*/ 2147483647 w 122"/>
                <a:gd name="T65" fmla="*/ 2147483647 h 94"/>
                <a:gd name="T66" fmla="*/ 2147483647 w 122"/>
                <a:gd name="T67" fmla="*/ 2147483647 h 94"/>
                <a:gd name="T68" fmla="*/ 2147483647 w 122"/>
                <a:gd name="T69" fmla="*/ 0 h 94"/>
                <a:gd name="T70" fmla="*/ 2147483647 w 122"/>
                <a:gd name="T71" fmla="*/ 0 h 94"/>
                <a:gd name="T72" fmla="*/ 2147483647 w 122"/>
                <a:gd name="T73" fmla="*/ 0 h 94"/>
                <a:gd name="T74" fmla="*/ 2147483647 w 122"/>
                <a:gd name="T75" fmla="*/ 0 h 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22"/>
                <a:gd name="T115" fmla="*/ 0 h 94"/>
                <a:gd name="T116" fmla="*/ 122 w 122"/>
                <a:gd name="T117" fmla="*/ 94 h 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22" h="94">
                  <a:moveTo>
                    <a:pt x="56" y="0"/>
                  </a:moveTo>
                  <a:lnTo>
                    <a:pt x="56" y="0"/>
                  </a:lnTo>
                  <a:lnTo>
                    <a:pt x="42" y="4"/>
                  </a:lnTo>
                  <a:lnTo>
                    <a:pt x="32" y="8"/>
                  </a:lnTo>
                  <a:lnTo>
                    <a:pt x="22" y="14"/>
                  </a:lnTo>
                  <a:lnTo>
                    <a:pt x="14" y="20"/>
                  </a:lnTo>
                  <a:lnTo>
                    <a:pt x="6" y="28"/>
                  </a:lnTo>
                  <a:lnTo>
                    <a:pt x="2" y="38"/>
                  </a:lnTo>
                  <a:lnTo>
                    <a:pt x="0" y="46"/>
                  </a:lnTo>
                  <a:lnTo>
                    <a:pt x="0" y="56"/>
                  </a:lnTo>
                  <a:lnTo>
                    <a:pt x="2" y="66"/>
                  </a:lnTo>
                  <a:lnTo>
                    <a:pt x="6" y="74"/>
                  </a:lnTo>
                  <a:lnTo>
                    <a:pt x="14" y="80"/>
                  </a:lnTo>
                  <a:lnTo>
                    <a:pt x="22" y="86"/>
                  </a:lnTo>
                  <a:lnTo>
                    <a:pt x="32" y="90"/>
                  </a:lnTo>
                  <a:lnTo>
                    <a:pt x="42" y="94"/>
                  </a:lnTo>
                  <a:lnTo>
                    <a:pt x="54" y="94"/>
                  </a:lnTo>
                  <a:lnTo>
                    <a:pt x="66" y="94"/>
                  </a:lnTo>
                  <a:lnTo>
                    <a:pt x="80" y="90"/>
                  </a:lnTo>
                  <a:lnTo>
                    <a:pt x="90" y="86"/>
                  </a:lnTo>
                  <a:lnTo>
                    <a:pt x="100" y="80"/>
                  </a:lnTo>
                  <a:lnTo>
                    <a:pt x="108" y="72"/>
                  </a:lnTo>
                  <a:lnTo>
                    <a:pt x="116" y="64"/>
                  </a:lnTo>
                  <a:lnTo>
                    <a:pt x="120" y="56"/>
                  </a:lnTo>
                  <a:lnTo>
                    <a:pt x="122" y="48"/>
                  </a:lnTo>
                  <a:lnTo>
                    <a:pt x="122" y="38"/>
                  </a:lnTo>
                  <a:lnTo>
                    <a:pt x="120" y="28"/>
                  </a:lnTo>
                  <a:lnTo>
                    <a:pt x="116" y="20"/>
                  </a:lnTo>
                  <a:lnTo>
                    <a:pt x="108" y="14"/>
                  </a:lnTo>
                  <a:lnTo>
                    <a:pt x="100" y="8"/>
                  </a:lnTo>
                  <a:lnTo>
                    <a:pt x="90" y="4"/>
                  </a:lnTo>
                  <a:lnTo>
                    <a:pt x="80" y="0"/>
                  </a:lnTo>
                  <a:lnTo>
                    <a:pt x="68" y="0"/>
                  </a:lnTo>
                  <a:lnTo>
                    <a:pt x="56" y="0"/>
                  </a:lnTo>
                  <a:close/>
                </a:path>
              </a:pathLst>
            </a:custGeom>
            <a:solidFill>
              <a:srgbClr val="000000"/>
            </a:solidFill>
            <a:ln w="9525">
              <a:noFill/>
              <a:round/>
              <a:headEnd/>
              <a:tailEnd/>
            </a:ln>
          </p:spPr>
          <p:txBody>
            <a:bodyPr/>
            <a:lstStyle/>
            <a:p>
              <a:endParaRPr lang="en-US"/>
            </a:p>
          </p:txBody>
        </p:sp>
        <p:sp>
          <p:nvSpPr>
            <p:cNvPr id="77" name="AutoShape 39"/>
            <p:cNvSpPr>
              <a:spLocks/>
            </p:cNvSpPr>
            <p:nvPr/>
          </p:nvSpPr>
          <p:spPr bwMode="auto">
            <a:xfrm>
              <a:off x="4137176" y="3106940"/>
              <a:ext cx="168275" cy="120650"/>
            </a:xfrm>
            <a:custGeom>
              <a:avLst/>
              <a:gdLst>
                <a:gd name="T0" fmla="*/ 2147483647 w 106"/>
                <a:gd name="T1" fmla="*/ 2147483647 h 76"/>
                <a:gd name="T2" fmla="*/ 2147483647 w 106"/>
                <a:gd name="T3" fmla="*/ 2147483647 h 76"/>
                <a:gd name="T4" fmla="*/ 2147483647 w 106"/>
                <a:gd name="T5" fmla="*/ 2147483647 h 76"/>
                <a:gd name="T6" fmla="*/ 2147483647 w 106"/>
                <a:gd name="T7" fmla="*/ 2147483647 h 76"/>
                <a:gd name="T8" fmla="*/ 2147483647 w 106"/>
                <a:gd name="T9" fmla="*/ 2147483647 h 76"/>
                <a:gd name="T10" fmla="*/ 2147483647 w 106"/>
                <a:gd name="T11" fmla="*/ 2147483647 h 76"/>
                <a:gd name="T12" fmla="*/ 2147483647 w 106"/>
                <a:gd name="T13" fmla="*/ 2147483647 h 76"/>
                <a:gd name="T14" fmla="*/ 2147483647 w 106"/>
                <a:gd name="T15" fmla="*/ 2147483647 h 76"/>
                <a:gd name="T16" fmla="*/ 0 w 106"/>
                <a:gd name="T17" fmla="*/ 2147483647 h 76"/>
                <a:gd name="T18" fmla="*/ 0 w 106"/>
                <a:gd name="T19" fmla="*/ 2147483647 h 76"/>
                <a:gd name="T20" fmla="*/ 0 w 106"/>
                <a:gd name="T21" fmla="*/ 2147483647 h 76"/>
                <a:gd name="T22" fmla="*/ 2147483647 w 106"/>
                <a:gd name="T23" fmla="*/ 2147483647 h 76"/>
                <a:gd name="T24" fmla="*/ 2147483647 w 106"/>
                <a:gd name="T25" fmla="*/ 2147483647 h 76"/>
                <a:gd name="T26" fmla="*/ 2147483647 w 106"/>
                <a:gd name="T27" fmla="*/ 2147483647 h 76"/>
                <a:gd name="T28" fmla="*/ 2147483647 w 106"/>
                <a:gd name="T29" fmla="*/ 2147483647 h 76"/>
                <a:gd name="T30" fmla="*/ 2147483647 w 106"/>
                <a:gd name="T31" fmla="*/ 2147483647 h 76"/>
                <a:gd name="T32" fmla="*/ 2147483647 w 106"/>
                <a:gd name="T33" fmla="*/ 2147483647 h 76"/>
                <a:gd name="T34" fmla="*/ 2147483647 w 106"/>
                <a:gd name="T35" fmla="*/ 2147483647 h 76"/>
                <a:gd name="T36" fmla="*/ 2147483647 w 106"/>
                <a:gd name="T37" fmla="*/ 2147483647 h 76"/>
                <a:gd name="T38" fmla="*/ 2147483647 w 106"/>
                <a:gd name="T39" fmla="*/ 2147483647 h 76"/>
                <a:gd name="T40" fmla="*/ 2147483647 w 106"/>
                <a:gd name="T41" fmla="*/ 2147483647 h 76"/>
                <a:gd name="T42" fmla="*/ 2147483647 w 106"/>
                <a:gd name="T43" fmla="*/ 2147483647 h 76"/>
                <a:gd name="T44" fmla="*/ 2147483647 w 106"/>
                <a:gd name="T45" fmla="*/ 2147483647 h 76"/>
                <a:gd name="T46" fmla="*/ 2147483647 w 106"/>
                <a:gd name="T47" fmla="*/ 2147483647 h 76"/>
                <a:gd name="T48" fmla="*/ 2147483647 w 106"/>
                <a:gd name="T49" fmla="*/ 2147483647 h 76"/>
                <a:gd name="T50" fmla="*/ 2147483647 w 106"/>
                <a:gd name="T51" fmla="*/ 2147483647 h 76"/>
                <a:gd name="T52" fmla="*/ 2147483647 w 106"/>
                <a:gd name="T53" fmla="*/ 2147483647 h 76"/>
                <a:gd name="T54" fmla="*/ 2147483647 w 106"/>
                <a:gd name="T55" fmla="*/ 2147483647 h 76"/>
                <a:gd name="T56" fmla="*/ 2147483647 w 106"/>
                <a:gd name="T57" fmla="*/ 2147483647 h 76"/>
                <a:gd name="T58" fmla="*/ 2147483647 w 106"/>
                <a:gd name="T59" fmla="*/ 2147483647 h 76"/>
                <a:gd name="T60" fmla="*/ 2147483647 w 106"/>
                <a:gd name="T61" fmla="*/ 2147483647 h 76"/>
                <a:gd name="T62" fmla="*/ 2147483647 w 106"/>
                <a:gd name="T63" fmla="*/ 2147483647 h 76"/>
                <a:gd name="T64" fmla="*/ 2147483647 w 106"/>
                <a:gd name="T65" fmla="*/ 2147483647 h 76"/>
                <a:gd name="T66" fmla="*/ 2147483647 w 106"/>
                <a:gd name="T67" fmla="*/ 2147483647 h 76"/>
                <a:gd name="T68" fmla="*/ 2147483647 w 106"/>
                <a:gd name="T69" fmla="*/ 2147483647 h 76"/>
                <a:gd name="T70" fmla="*/ 2147483647 w 106"/>
                <a:gd name="T71" fmla="*/ 0 h 76"/>
                <a:gd name="T72" fmla="*/ 2147483647 w 106"/>
                <a:gd name="T73" fmla="*/ 2147483647 h 76"/>
                <a:gd name="T74" fmla="*/ 2147483647 w 106"/>
                <a:gd name="T75" fmla="*/ 2147483647 h 7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6"/>
                <a:gd name="T115" fmla="*/ 0 h 76"/>
                <a:gd name="T116" fmla="*/ 106 w 106"/>
                <a:gd name="T117" fmla="*/ 76 h 7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6" h="76">
                  <a:moveTo>
                    <a:pt x="48" y="2"/>
                  </a:moveTo>
                  <a:lnTo>
                    <a:pt x="48" y="2"/>
                  </a:lnTo>
                  <a:lnTo>
                    <a:pt x="38" y="4"/>
                  </a:lnTo>
                  <a:lnTo>
                    <a:pt x="28" y="8"/>
                  </a:lnTo>
                  <a:lnTo>
                    <a:pt x="18" y="12"/>
                  </a:lnTo>
                  <a:lnTo>
                    <a:pt x="12" y="18"/>
                  </a:lnTo>
                  <a:lnTo>
                    <a:pt x="6" y="24"/>
                  </a:lnTo>
                  <a:lnTo>
                    <a:pt x="2" y="32"/>
                  </a:lnTo>
                  <a:lnTo>
                    <a:pt x="0" y="38"/>
                  </a:lnTo>
                  <a:lnTo>
                    <a:pt x="0" y="46"/>
                  </a:lnTo>
                  <a:lnTo>
                    <a:pt x="2" y="54"/>
                  </a:lnTo>
                  <a:lnTo>
                    <a:pt x="6" y="60"/>
                  </a:lnTo>
                  <a:lnTo>
                    <a:pt x="12" y="66"/>
                  </a:lnTo>
                  <a:lnTo>
                    <a:pt x="18" y="70"/>
                  </a:lnTo>
                  <a:lnTo>
                    <a:pt x="28" y="74"/>
                  </a:lnTo>
                  <a:lnTo>
                    <a:pt x="36" y="76"/>
                  </a:lnTo>
                  <a:lnTo>
                    <a:pt x="48" y="76"/>
                  </a:lnTo>
                  <a:lnTo>
                    <a:pt x="58" y="76"/>
                  </a:lnTo>
                  <a:lnTo>
                    <a:pt x="68" y="74"/>
                  </a:lnTo>
                  <a:lnTo>
                    <a:pt x="78" y="70"/>
                  </a:lnTo>
                  <a:lnTo>
                    <a:pt x="88" y="66"/>
                  </a:lnTo>
                  <a:lnTo>
                    <a:pt x="94" y="60"/>
                  </a:lnTo>
                  <a:lnTo>
                    <a:pt x="100" y="54"/>
                  </a:lnTo>
                  <a:lnTo>
                    <a:pt x="104" y="46"/>
                  </a:lnTo>
                  <a:lnTo>
                    <a:pt x="106" y="38"/>
                  </a:lnTo>
                  <a:lnTo>
                    <a:pt x="106" y="32"/>
                  </a:lnTo>
                  <a:lnTo>
                    <a:pt x="104" y="24"/>
                  </a:lnTo>
                  <a:lnTo>
                    <a:pt x="100" y="18"/>
                  </a:lnTo>
                  <a:lnTo>
                    <a:pt x="94" y="12"/>
                  </a:lnTo>
                  <a:lnTo>
                    <a:pt x="88" y="8"/>
                  </a:lnTo>
                  <a:lnTo>
                    <a:pt x="78" y="4"/>
                  </a:lnTo>
                  <a:lnTo>
                    <a:pt x="70" y="2"/>
                  </a:lnTo>
                  <a:lnTo>
                    <a:pt x="58" y="0"/>
                  </a:lnTo>
                  <a:lnTo>
                    <a:pt x="48" y="2"/>
                  </a:lnTo>
                  <a:close/>
                </a:path>
              </a:pathLst>
            </a:custGeom>
            <a:solidFill>
              <a:srgbClr val="FFFFFF"/>
            </a:solidFill>
            <a:ln w="9525">
              <a:noFill/>
              <a:round/>
              <a:headEnd/>
              <a:tailEnd/>
            </a:ln>
          </p:spPr>
          <p:txBody>
            <a:bodyPr/>
            <a:lstStyle/>
            <a:p>
              <a:endParaRPr lang="en-US"/>
            </a:p>
          </p:txBody>
        </p:sp>
        <p:sp>
          <p:nvSpPr>
            <p:cNvPr id="78" name="AutoShape 40"/>
            <p:cNvSpPr>
              <a:spLocks/>
            </p:cNvSpPr>
            <p:nvPr/>
          </p:nvSpPr>
          <p:spPr bwMode="auto">
            <a:xfrm>
              <a:off x="4181626" y="3106940"/>
              <a:ext cx="123825" cy="120650"/>
            </a:xfrm>
            <a:custGeom>
              <a:avLst/>
              <a:gdLst>
                <a:gd name="T0" fmla="*/ 2147483647 w 78"/>
                <a:gd name="T1" fmla="*/ 2147483647 h 76"/>
                <a:gd name="T2" fmla="*/ 2147483647 w 78"/>
                <a:gd name="T3" fmla="*/ 2147483647 h 76"/>
                <a:gd name="T4" fmla="*/ 2147483647 w 78"/>
                <a:gd name="T5" fmla="*/ 2147483647 h 76"/>
                <a:gd name="T6" fmla="*/ 2147483647 w 78"/>
                <a:gd name="T7" fmla="*/ 2147483647 h 76"/>
                <a:gd name="T8" fmla="*/ 2147483647 w 78"/>
                <a:gd name="T9" fmla="*/ 2147483647 h 76"/>
                <a:gd name="T10" fmla="*/ 2147483647 w 78"/>
                <a:gd name="T11" fmla="*/ 2147483647 h 76"/>
                <a:gd name="T12" fmla="*/ 2147483647 w 78"/>
                <a:gd name="T13" fmla="*/ 2147483647 h 76"/>
                <a:gd name="T14" fmla="*/ 2147483647 w 78"/>
                <a:gd name="T15" fmla="*/ 2147483647 h 76"/>
                <a:gd name="T16" fmla="*/ 2147483647 w 78"/>
                <a:gd name="T17" fmla="*/ 0 h 76"/>
                <a:gd name="T18" fmla="*/ 2147483647 w 78"/>
                <a:gd name="T19" fmla="*/ 0 h 76"/>
                <a:gd name="T20" fmla="*/ 2147483647 w 78"/>
                <a:gd name="T21" fmla="*/ 0 h 76"/>
                <a:gd name="T22" fmla="*/ 2147483647 w 78"/>
                <a:gd name="T23" fmla="*/ 2147483647 h 76"/>
                <a:gd name="T24" fmla="*/ 2147483647 w 78"/>
                <a:gd name="T25" fmla="*/ 2147483647 h 76"/>
                <a:gd name="T26" fmla="*/ 2147483647 w 78"/>
                <a:gd name="T27" fmla="*/ 2147483647 h 76"/>
                <a:gd name="T28" fmla="*/ 2147483647 w 78"/>
                <a:gd name="T29" fmla="*/ 2147483647 h 76"/>
                <a:gd name="T30" fmla="*/ 2147483647 w 78"/>
                <a:gd name="T31" fmla="*/ 2147483647 h 76"/>
                <a:gd name="T32" fmla="*/ 2147483647 w 78"/>
                <a:gd name="T33" fmla="*/ 2147483647 h 76"/>
                <a:gd name="T34" fmla="*/ 2147483647 w 78"/>
                <a:gd name="T35" fmla="*/ 2147483647 h 76"/>
                <a:gd name="T36" fmla="*/ 2147483647 w 78"/>
                <a:gd name="T37" fmla="*/ 2147483647 h 76"/>
                <a:gd name="T38" fmla="*/ 2147483647 w 78"/>
                <a:gd name="T39" fmla="*/ 2147483647 h 76"/>
                <a:gd name="T40" fmla="*/ 2147483647 w 78"/>
                <a:gd name="T41" fmla="*/ 2147483647 h 76"/>
                <a:gd name="T42" fmla="*/ 2147483647 w 78"/>
                <a:gd name="T43" fmla="*/ 2147483647 h 76"/>
                <a:gd name="T44" fmla="*/ 2147483647 w 78"/>
                <a:gd name="T45" fmla="*/ 2147483647 h 76"/>
                <a:gd name="T46" fmla="*/ 2147483647 w 78"/>
                <a:gd name="T47" fmla="*/ 2147483647 h 76"/>
                <a:gd name="T48" fmla="*/ 2147483647 w 78"/>
                <a:gd name="T49" fmla="*/ 2147483647 h 76"/>
                <a:gd name="T50" fmla="*/ 0 w 78"/>
                <a:gd name="T51" fmla="*/ 2147483647 h 76"/>
                <a:gd name="T52" fmla="*/ 0 w 78"/>
                <a:gd name="T53" fmla="*/ 2147483647 h 76"/>
                <a:gd name="T54" fmla="*/ 2147483647 w 78"/>
                <a:gd name="T55" fmla="*/ 2147483647 h 76"/>
                <a:gd name="T56" fmla="*/ 2147483647 w 78"/>
                <a:gd name="T57" fmla="*/ 2147483647 h 76"/>
                <a:gd name="T58" fmla="*/ 2147483647 w 78"/>
                <a:gd name="T59" fmla="*/ 2147483647 h 76"/>
                <a:gd name="T60" fmla="*/ 2147483647 w 78"/>
                <a:gd name="T61" fmla="*/ 2147483647 h 76"/>
                <a:gd name="T62" fmla="*/ 2147483647 w 78"/>
                <a:gd name="T63" fmla="*/ 2147483647 h 76"/>
                <a:gd name="T64" fmla="*/ 2147483647 w 78"/>
                <a:gd name="T65" fmla="*/ 2147483647 h 76"/>
                <a:gd name="T66" fmla="*/ 2147483647 w 78"/>
                <a:gd name="T67" fmla="*/ 2147483647 h 76"/>
                <a:gd name="T68" fmla="*/ 2147483647 w 78"/>
                <a:gd name="T69" fmla="*/ 2147483647 h 76"/>
                <a:gd name="T70" fmla="*/ 2147483647 w 78"/>
                <a:gd name="T71" fmla="*/ 2147483647 h 76"/>
                <a:gd name="T72" fmla="*/ 2147483647 w 78"/>
                <a:gd name="T73" fmla="*/ 2147483647 h 76"/>
                <a:gd name="T74" fmla="*/ 2147483647 w 78"/>
                <a:gd name="T75" fmla="*/ 2147483647 h 76"/>
                <a:gd name="T76" fmla="*/ 2147483647 w 78"/>
                <a:gd name="T77" fmla="*/ 2147483647 h 7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8"/>
                <a:gd name="T118" fmla="*/ 0 h 76"/>
                <a:gd name="T119" fmla="*/ 78 w 78"/>
                <a:gd name="T120" fmla="*/ 76 h 7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8" h="76">
                  <a:moveTo>
                    <a:pt x="78" y="32"/>
                  </a:moveTo>
                  <a:lnTo>
                    <a:pt x="78" y="32"/>
                  </a:lnTo>
                  <a:lnTo>
                    <a:pt x="76" y="24"/>
                  </a:lnTo>
                  <a:lnTo>
                    <a:pt x="74" y="18"/>
                  </a:lnTo>
                  <a:lnTo>
                    <a:pt x="68" y="12"/>
                  </a:lnTo>
                  <a:lnTo>
                    <a:pt x="62" y="8"/>
                  </a:lnTo>
                  <a:lnTo>
                    <a:pt x="54" y="4"/>
                  </a:lnTo>
                  <a:lnTo>
                    <a:pt x="46" y="2"/>
                  </a:lnTo>
                  <a:lnTo>
                    <a:pt x="36" y="0"/>
                  </a:lnTo>
                  <a:lnTo>
                    <a:pt x="26" y="0"/>
                  </a:lnTo>
                  <a:lnTo>
                    <a:pt x="38" y="6"/>
                  </a:lnTo>
                  <a:lnTo>
                    <a:pt x="46" y="12"/>
                  </a:lnTo>
                  <a:lnTo>
                    <a:pt x="52" y="20"/>
                  </a:lnTo>
                  <a:lnTo>
                    <a:pt x="54" y="28"/>
                  </a:lnTo>
                  <a:lnTo>
                    <a:pt x="54" y="36"/>
                  </a:lnTo>
                  <a:lnTo>
                    <a:pt x="52" y="44"/>
                  </a:lnTo>
                  <a:lnTo>
                    <a:pt x="48" y="50"/>
                  </a:lnTo>
                  <a:lnTo>
                    <a:pt x="42" y="58"/>
                  </a:lnTo>
                  <a:lnTo>
                    <a:pt x="36" y="62"/>
                  </a:lnTo>
                  <a:lnTo>
                    <a:pt x="26" y="68"/>
                  </a:lnTo>
                  <a:lnTo>
                    <a:pt x="16" y="72"/>
                  </a:lnTo>
                  <a:lnTo>
                    <a:pt x="6" y="74"/>
                  </a:lnTo>
                  <a:lnTo>
                    <a:pt x="0" y="74"/>
                  </a:lnTo>
                  <a:lnTo>
                    <a:pt x="14" y="76"/>
                  </a:lnTo>
                  <a:lnTo>
                    <a:pt x="30" y="76"/>
                  </a:lnTo>
                  <a:lnTo>
                    <a:pt x="40" y="74"/>
                  </a:lnTo>
                  <a:lnTo>
                    <a:pt x="50" y="70"/>
                  </a:lnTo>
                  <a:lnTo>
                    <a:pt x="60" y="66"/>
                  </a:lnTo>
                  <a:lnTo>
                    <a:pt x="66" y="60"/>
                  </a:lnTo>
                  <a:lnTo>
                    <a:pt x="72" y="54"/>
                  </a:lnTo>
                  <a:lnTo>
                    <a:pt x="76" y="46"/>
                  </a:lnTo>
                  <a:lnTo>
                    <a:pt x="78" y="38"/>
                  </a:lnTo>
                  <a:lnTo>
                    <a:pt x="78" y="32"/>
                  </a:lnTo>
                  <a:close/>
                </a:path>
              </a:pathLst>
            </a:custGeom>
            <a:solidFill>
              <a:srgbClr val="E0E0E0"/>
            </a:solidFill>
            <a:ln w="9525">
              <a:noFill/>
              <a:round/>
              <a:headEnd/>
              <a:tailEnd/>
            </a:ln>
          </p:spPr>
          <p:txBody>
            <a:bodyPr/>
            <a:lstStyle/>
            <a:p>
              <a:endParaRPr lang="en-US"/>
            </a:p>
          </p:txBody>
        </p:sp>
        <p:sp>
          <p:nvSpPr>
            <p:cNvPr id="79" name="AutoShape 41"/>
            <p:cNvSpPr>
              <a:spLocks/>
            </p:cNvSpPr>
            <p:nvPr/>
          </p:nvSpPr>
          <p:spPr bwMode="auto">
            <a:xfrm>
              <a:off x="4016526" y="2732290"/>
              <a:ext cx="412750" cy="447675"/>
            </a:xfrm>
            <a:custGeom>
              <a:avLst/>
              <a:gdLst>
                <a:gd name="T0" fmla="*/ 2147483647 w 260"/>
                <a:gd name="T1" fmla="*/ 2147483647 h 282"/>
                <a:gd name="T2" fmla="*/ 2147483647 w 260"/>
                <a:gd name="T3" fmla="*/ 2147483647 h 282"/>
                <a:gd name="T4" fmla="*/ 2147483647 w 260"/>
                <a:gd name="T5" fmla="*/ 2147483647 h 282"/>
                <a:gd name="T6" fmla="*/ 0 w 260"/>
                <a:gd name="T7" fmla="*/ 2147483647 h 282"/>
                <a:gd name="T8" fmla="*/ 0 w 260"/>
                <a:gd name="T9" fmla="*/ 2147483647 h 282"/>
                <a:gd name="T10" fmla="*/ 2147483647 w 260"/>
                <a:gd name="T11" fmla="*/ 2147483647 h 282"/>
                <a:gd name="T12" fmla="*/ 2147483647 w 260"/>
                <a:gd name="T13" fmla="*/ 2147483647 h 282"/>
                <a:gd name="T14" fmla="*/ 2147483647 w 260"/>
                <a:gd name="T15" fmla="*/ 2147483647 h 282"/>
                <a:gd name="T16" fmla="*/ 2147483647 w 260"/>
                <a:gd name="T17" fmla="*/ 2147483647 h 282"/>
                <a:gd name="T18" fmla="*/ 2147483647 w 260"/>
                <a:gd name="T19" fmla="*/ 2147483647 h 282"/>
                <a:gd name="T20" fmla="*/ 2147483647 w 260"/>
                <a:gd name="T21" fmla="*/ 2147483647 h 282"/>
                <a:gd name="T22" fmla="*/ 2147483647 w 260"/>
                <a:gd name="T23" fmla="*/ 2147483647 h 282"/>
                <a:gd name="T24" fmla="*/ 2147483647 w 260"/>
                <a:gd name="T25" fmla="*/ 2147483647 h 282"/>
                <a:gd name="T26" fmla="*/ 2147483647 w 260"/>
                <a:gd name="T27" fmla="*/ 2147483647 h 282"/>
                <a:gd name="T28" fmla="*/ 2147483647 w 260"/>
                <a:gd name="T29" fmla="*/ 2147483647 h 282"/>
                <a:gd name="T30" fmla="*/ 2147483647 w 260"/>
                <a:gd name="T31" fmla="*/ 2147483647 h 282"/>
                <a:gd name="T32" fmla="*/ 2147483647 w 260"/>
                <a:gd name="T33" fmla="*/ 2147483647 h 282"/>
                <a:gd name="T34" fmla="*/ 2147483647 w 260"/>
                <a:gd name="T35" fmla="*/ 2147483647 h 282"/>
                <a:gd name="T36" fmla="*/ 2147483647 w 260"/>
                <a:gd name="T37" fmla="*/ 0 h 282"/>
                <a:gd name="T38" fmla="*/ 2147483647 w 260"/>
                <a:gd name="T39" fmla="*/ 2147483647 h 282"/>
                <a:gd name="T40" fmla="*/ 2147483647 w 260"/>
                <a:gd name="T41" fmla="*/ 2147483647 h 282"/>
                <a:gd name="T42" fmla="*/ 2147483647 w 260"/>
                <a:gd name="T43" fmla="*/ 2147483647 h 282"/>
                <a:gd name="T44" fmla="*/ 2147483647 w 260"/>
                <a:gd name="T45" fmla="*/ 2147483647 h 282"/>
                <a:gd name="T46" fmla="*/ 2147483647 w 260"/>
                <a:gd name="T47" fmla="*/ 2147483647 h 282"/>
                <a:gd name="T48" fmla="*/ 2147483647 w 260"/>
                <a:gd name="T49" fmla="*/ 2147483647 h 282"/>
                <a:gd name="T50" fmla="*/ 2147483647 w 260"/>
                <a:gd name="T51" fmla="*/ 2147483647 h 282"/>
                <a:gd name="T52" fmla="*/ 2147483647 w 260"/>
                <a:gd name="T53" fmla="*/ 2147483647 h 282"/>
                <a:gd name="T54" fmla="*/ 2147483647 w 260"/>
                <a:gd name="T55" fmla="*/ 2147483647 h 282"/>
                <a:gd name="T56" fmla="*/ 2147483647 w 260"/>
                <a:gd name="T57" fmla="*/ 2147483647 h 282"/>
                <a:gd name="T58" fmla="*/ 2147483647 w 260"/>
                <a:gd name="T59" fmla="*/ 2147483647 h 282"/>
                <a:gd name="T60" fmla="*/ 2147483647 w 260"/>
                <a:gd name="T61" fmla="*/ 2147483647 h 282"/>
                <a:gd name="T62" fmla="*/ 2147483647 w 260"/>
                <a:gd name="T63" fmla="*/ 2147483647 h 282"/>
                <a:gd name="T64" fmla="*/ 2147483647 w 260"/>
                <a:gd name="T65" fmla="*/ 2147483647 h 282"/>
                <a:gd name="T66" fmla="*/ 2147483647 w 260"/>
                <a:gd name="T67" fmla="*/ 2147483647 h 282"/>
                <a:gd name="T68" fmla="*/ 2147483647 w 260"/>
                <a:gd name="T69" fmla="*/ 2147483647 h 282"/>
                <a:gd name="T70" fmla="*/ 2147483647 w 260"/>
                <a:gd name="T71" fmla="*/ 2147483647 h 282"/>
                <a:gd name="T72" fmla="*/ 2147483647 w 260"/>
                <a:gd name="T73" fmla="*/ 2147483647 h 282"/>
                <a:gd name="T74" fmla="*/ 2147483647 w 260"/>
                <a:gd name="T75" fmla="*/ 2147483647 h 282"/>
                <a:gd name="T76" fmla="*/ 2147483647 w 260"/>
                <a:gd name="T77" fmla="*/ 2147483647 h 282"/>
                <a:gd name="T78" fmla="*/ 2147483647 w 260"/>
                <a:gd name="T79" fmla="*/ 2147483647 h 282"/>
                <a:gd name="T80" fmla="*/ 2147483647 w 260"/>
                <a:gd name="T81" fmla="*/ 2147483647 h 282"/>
                <a:gd name="T82" fmla="*/ 2147483647 w 260"/>
                <a:gd name="T83" fmla="*/ 2147483647 h 282"/>
                <a:gd name="T84" fmla="*/ 2147483647 w 260"/>
                <a:gd name="T85" fmla="*/ 2147483647 h 282"/>
                <a:gd name="T86" fmla="*/ 2147483647 w 260"/>
                <a:gd name="T87" fmla="*/ 2147483647 h 282"/>
                <a:gd name="T88" fmla="*/ 2147483647 w 260"/>
                <a:gd name="T89" fmla="*/ 2147483647 h 282"/>
                <a:gd name="T90" fmla="*/ 2147483647 w 260"/>
                <a:gd name="T91" fmla="*/ 2147483647 h 282"/>
                <a:gd name="T92" fmla="*/ 2147483647 w 260"/>
                <a:gd name="T93" fmla="*/ 2147483647 h 282"/>
                <a:gd name="T94" fmla="*/ 2147483647 w 260"/>
                <a:gd name="T95" fmla="*/ 2147483647 h 28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60"/>
                <a:gd name="T145" fmla="*/ 0 h 282"/>
                <a:gd name="T146" fmla="*/ 260 w 260"/>
                <a:gd name="T147" fmla="*/ 282 h 28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60" h="282">
                  <a:moveTo>
                    <a:pt x="40" y="94"/>
                  </a:moveTo>
                  <a:lnTo>
                    <a:pt x="40" y="94"/>
                  </a:lnTo>
                  <a:lnTo>
                    <a:pt x="36" y="84"/>
                  </a:lnTo>
                  <a:lnTo>
                    <a:pt x="30" y="76"/>
                  </a:lnTo>
                  <a:lnTo>
                    <a:pt x="12" y="62"/>
                  </a:lnTo>
                  <a:lnTo>
                    <a:pt x="6" y="54"/>
                  </a:lnTo>
                  <a:lnTo>
                    <a:pt x="0" y="48"/>
                  </a:lnTo>
                  <a:lnTo>
                    <a:pt x="0" y="44"/>
                  </a:lnTo>
                  <a:lnTo>
                    <a:pt x="0" y="40"/>
                  </a:lnTo>
                  <a:lnTo>
                    <a:pt x="2" y="36"/>
                  </a:lnTo>
                  <a:lnTo>
                    <a:pt x="6" y="32"/>
                  </a:lnTo>
                  <a:lnTo>
                    <a:pt x="18" y="26"/>
                  </a:lnTo>
                  <a:lnTo>
                    <a:pt x="30" y="26"/>
                  </a:lnTo>
                  <a:lnTo>
                    <a:pt x="42" y="30"/>
                  </a:lnTo>
                  <a:lnTo>
                    <a:pt x="50" y="36"/>
                  </a:lnTo>
                  <a:lnTo>
                    <a:pt x="58" y="46"/>
                  </a:lnTo>
                  <a:lnTo>
                    <a:pt x="64" y="56"/>
                  </a:lnTo>
                  <a:lnTo>
                    <a:pt x="70" y="68"/>
                  </a:lnTo>
                  <a:lnTo>
                    <a:pt x="74" y="80"/>
                  </a:lnTo>
                  <a:lnTo>
                    <a:pt x="76" y="84"/>
                  </a:lnTo>
                  <a:lnTo>
                    <a:pt x="80" y="88"/>
                  </a:lnTo>
                  <a:lnTo>
                    <a:pt x="88" y="90"/>
                  </a:lnTo>
                  <a:lnTo>
                    <a:pt x="94" y="88"/>
                  </a:lnTo>
                  <a:lnTo>
                    <a:pt x="112" y="84"/>
                  </a:lnTo>
                  <a:lnTo>
                    <a:pt x="134" y="74"/>
                  </a:lnTo>
                  <a:lnTo>
                    <a:pt x="154" y="62"/>
                  </a:lnTo>
                  <a:lnTo>
                    <a:pt x="172" y="50"/>
                  </a:lnTo>
                  <a:lnTo>
                    <a:pt x="186" y="40"/>
                  </a:lnTo>
                  <a:lnTo>
                    <a:pt x="196" y="32"/>
                  </a:lnTo>
                  <a:lnTo>
                    <a:pt x="206" y="18"/>
                  </a:lnTo>
                  <a:lnTo>
                    <a:pt x="216" y="8"/>
                  </a:lnTo>
                  <a:lnTo>
                    <a:pt x="222" y="4"/>
                  </a:lnTo>
                  <a:lnTo>
                    <a:pt x="230" y="2"/>
                  </a:lnTo>
                  <a:lnTo>
                    <a:pt x="236" y="0"/>
                  </a:lnTo>
                  <a:lnTo>
                    <a:pt x="246" y="2"/>
                  </a:lnTo>
                  <a:lnTo>
                    <a:pt x="256" y="6"/>
                  </a:lnTo>
                  <a:lnTo>
                    <a:pt x="258" y="8"/>
                  </a:lnTo>
                  <a:lnTo>
                    <a:pt x="260" y="12"/>
                  </a:lnTo>
                  <a:lnTo>
                    <a:pt x="260" y="20"/>
                  </a:lnTo>
                  <a:lnTo>
                    <a:pt x="258" y="28"/>
                  </a:lnTo>
                  <a:lnTo>
                    <a:pt x="246" y="46"/>
                  </a:lnTo>
                  <a:lnTo>
                    <a:pt x="236" y="60"/>
                  </a:lnTo>
                  <a:lnTo>
                    <a:pt x="228" y="74"/>
                  </a:lnTo>
                  <a:lnTo>
                    <a:pt x="222" y="80"/>
                  </a:lnTo>
                  <a:lnTo>
                    <a:pt x="216" y="86"/>
                  </a:lnTo>
                  <a:lnTo>
                    <a:pt x="220" y="92"/>
                  </a:lnTo>
                  <a:lnTo>
                    <a:pt x="222" y="100"/>
                  </a:lnTo>
                  <a:lnTo>
                    <a:pt x="222" y="108"/>
                  </a:lnTo>
                  <a:lnTo>
                    <a:pt x="220" y="116"/>
                  </a:lnTo>
                  <a:lnTo>
                    <a:pt x="224" y="124"/>
                  </a:lnTo>
                  <a:lnTo>
                    <a:pt x="226" y="134"/>
                  </a:lnTo>
                  <a:lnTo>
                    <a:pt x="228" y="144"/>
                  </a:lnTo>
                  <a:lnTo>
                    <a:pt x="226" y="154"/>
                  </a:lnTo>
                  <a:lnTo>
                    <a:pt x="228" y="164"/>
                  </a:lnTo>
                  <a:lnTo>
                    <a:pt x="230" y="172"/>
                  </a:lnTo>
                  <a:lnTo>
                    <a:pt x="230" y="178"/>
                  </a:lnTo>
                  <a:lnTo>
                    <a:pt x="228" y="186"/>
                  </a:lnTo>
                  <a:lnTo>
                    <a:pt x="222" y="200"/>
                  </a:lnTo>
                  <a:lnTo>
                    <a:pt x="212" y="212"/>
                  </a:lnTo>
                  <a:lnTo>
                    <a:pt x="192" y="236"/>
                  </a:lnTo>
                  <a:lnTo>
                    <a:pt x="182" y="250"/>
                  </a:lnTo>
                  <a:lnTo>
                    <a:pt x="176" y="264"/>
                  </a:lnTo>
                  <a:lnTo>
                    <a:pt x="174" y="270"/>
                  </a:lnTo>
                  <a:lnTo>
                    <a:pt x="172" y="274"/>
                  </a:lnTo>
                  <a:lnTo>
                    <a:pt x="166" y="276"/>
                  </a:lnTo>
                  <a:lnTo>
                    <a:pt x="160" y="278"/>
                  </a:lnTo>
                  <a:lnTo>
                    <a:pt x="144" y="282"/>
                  </a:lnTo>
                  <a:lnTo>
                    <a:pt x="128" y="282"/>
                  </a:lnTo>
                  <a:lnTo>
                    <a:pt x="112" y="280"/>
                  </a:lnTo>
                  <a:lnTo>
                    <a:pt x="98" y="276"/>
                  </a:lnTo>
                  <a:lnTo>
                    <a:pt x="88" y="272"/>
                  </a:lnTo>
                  <a:lnTo>
                    <a:pt x="86" y="268"/>
                  </a:lnTo>
                  <a:lnTo>
                    <a:pt x="86" y="264"/>
                  </a:lnTo>
                  <a:lnTo>
                    <a:pt x="80" y="250"/>
                  </a:lnTo>
                  <a:lnTo>
                    <a:pt x="72" y="236"/>
                  </a:lnTo>
                  <a:lnTo>
                    <a:pt x="56" y="206"/>
                  </a:lnTo>
                  <a:lnTo>
                    <a:pt x="52" y="196"/>
                  </a:lnTo>
                  <a:lnTo>
                    <a:pt x="50" y="184"/>
                  </a:lnTo>
                  <a:lnTo>
                    <a:pt x="48" y="158"/>
                  </a:lnTo>
                  <a:lnTo>
                    <a:pt x="46" y="134"/>
                  </a:lnTo>
                  <a:lnTo>
                    <a:pt x="44" y="110"/>
                  </a:lnTo>
                  <a:lnTo>
                    <a:pt x="40" y="94"/>
                  </a:lnTo>
                  <a:close/>
                </a:path>
              </a:pathLst>
            </a:custGeom>
            <a:solidFill>
              <a:srgbClr val="000000"/>
            </a:solidFill>
            <a:ln w="9525">
              <a:noFill/>
              <a:round/>
              <a:headEnd/>
              <a:tailEnd/>
            </a:ln>
          </p:spPr>
          <p:txBody>
            <a:bodyPr/>
            <a:lstStyle/>
            <a:p>
              <a:endParaRPr lang="en-US"/>
            </a:p>
          </p:txBody>
        </p:sp>
        <p:sp>
          <p:nvSpPr>
            <p:cNvPr id="80" name="AutoShape 42"/>
            <p:cNvSpPr>
              <a:spLocks noEditPoints="1"/>
            </p:cNvSpPr>
            <p:nvPr/>
          </p:nvSpPr>
          <p:spPr bwMode="auto">
            <a:xfrm>
              <a:off x="4010176" y="2725940"/>
              <a:ext cx="425450" cy="460375"/>
            </a:xfrm>
            <a:custGeom>
              <a:avLst/>
              <a:gdLst>
                <a:gd name="T0" fmla="*/ 2147483647 w 268"/>
                <a:gd name="T1" fmla="*/ 2147483647 h 290"/>
                <a:gd name="T2" fmla="*/ 2147483647 w 268"/>
                <a:gd name="T3" fmla="*/ 2147483647 h 290"/>
                <a:gd name="T4" fmla="*/ 2147483647 w 268"/>
                <a:gd name="T5" fmla="*/ 2147483647 h 290"/>
                <a:gd name="T6" fmla="*/ 2147483647 w 268"/>
                <a:gd name="T7" fmla="*/ 2147483647 h 290"/>
                <a:gd name="T8" fmla="*/ 2147483647 w 268"/>
                <a:gd name="T9" fmla="*/ 2147483647 h 290"/>
                <a:gd name="T10" fmla="*/ 2147483647 w 268"/>
                <a:gd name="T11" fmla="*/ 2147483647 h 290"/>
                <a:gd name="T12" fmla="*/ 0 w 268"/>
                <a:gd name="T13" fmla="*/ 2147483647 h 290"/>
                <a:gd name="T14" fmla="*/ 0 w 268"/>
                <a:gd name="T15" fmla="*/ 2147483647 h 290"/>
                <a:gd name="T16" fmla="*/ 2147483647 w 268"/>
                <a:gd name="T17" fmla="*/ 2147483647 h 290"/>
                <a:gd name="T18" fmla="*/ 2147483647 w 268"/>
                <a:gd name="T19" fmla="*/ 2147483647 h 290"/>
                <a:gd name="T20" fmla="*/ 2147483647 w 268"/>
                <a:gd name="T21" fmla="*/ 2147483647 h 290"/>
                <a:gd name="T22" fmla="*/ 2147483647 w 268"/>
                <a:gd name="T23" fmla="*/ 2147483647 h 290"/>
                <a:gd name="T24" fmla="*/ 2147483647 w 268"/>
                <a:gd name="T25" fmla="*/ 2147483647 h 290"/>
                <a:gd name="T26" fmla="*/ 2147483647 w 268"/>
                <a:gd name="T27" fmla="*/ 2147483647 h 290"/>
                <a:gd name="T28" fmla="*/ 2147483647 w 268"/>
                <a:gd name="T29" fmla="*/ 2147483647 h 290"/>
                <a:gd name="T30" fmla="*/ 2147483647 w 268"/>
                <a:gd name="T31" fmla="*/ 2147483647 h 290"/>
                <a:gd name="T32" fmla="*/ 2147483647 w 268"/>
                <a:gd name="T33" fmla="*/ 2147483647 h 290"/>
                <a:gd name="T34" fmla="*/ 2147483647 w 268"/>
                <a:gd name="T35" fmla="*/ 2147483647 h 290"/>
                <a:gd name="T36" fmla="*/ 2147483647 w 268"/>
                <a:gd name="T37" fmla="*/ 2147483647 h 290"/>
                <a:gd name="T38" fmla="*/ 2147483647 w 268"/>
                <a:gd name="T39" fmla="*/ 2147483647 h 290"/>
                <a:gd name="T40" fmla="*/ 2147483647 w 268"/>
                <a:gd name="T41" fmla="*/ 2147483647 h 290"/>
                <a:gd name="T42" fmla="*/ 2147483647 w 268"/>
                <a:gd name="T43" fmla="*/ 2147483647 h 290"/>
                <a:gd name="T44" fmla="*/ 2147483647 w 268"/>
                <a:gd name="T45" fmla="*/ 2147483647 h 290"/>
                <a:gd name="T46" fmla="*/ 2147483647 w 268"/>
                <a:gd name="T47" fmla="*/ 2147483647 h 290"/>
                <a:gd name="T48" fmla="*/ 2147483647 w 268"/>
                <a:gd name="T49" fmla="*/ 2147483647 h 290"/>
                <a:gd name="T50" fmla="*/ 2147483647 w 268"/>
                <a:gd name="T51" fmla="*/ 2147483647 h 290"/>
                <a:gd name="T52" fmla="*/ 2147483647 w 268"/>
                <a:gd name="T53" fmla="*/ 2147483647 h 290"/>
                <a:gd name="T54" fmla="*/ 2147483647 w 268"/>
                <a:gd name="T55" fmla="*/ 2147483647 h 290"/>
                <a:gd name="T56" fmla="*/ 2147483647 w 268"/>
                <a:gd name="T57" fmla="*/ 2147483647 h 290"/>
                <a:gd name="T58" fmla="*/ 2147483647 w 268"/>
                <a:gd name="T59" fmla="*/ 2147483647 h 290"/>
                <a:gd name="T60" fmla="*/ 2147483647 w 268"/>
                <a:gd name="T61" fmla="*/ 2147483647 h 290"/>
                <a:gd name="T62" fmla="*/ 2147483647 w 268"/>
                <a:gd name="T63" fmla="*/ 2147483647 h 290"/>
                <a:gd name="T64" fmla="*/ 2147483647 w 268"/>
                <a:gd name="T65" fmla="*/ 2147483647 h 290"/>
                <a:gd name="T66" fmla="*/ 2147483647 w 268"/>
                <a:gd name="T67" fmla="*/ 2147483647 h 290"/>
                <a:gd name="T68" fmla="*/ 2147483647 w 268"/>
                <a:gd name="T69" fmla="*/ 2147483647 h 290"/>
                <a:gd name="T70" fmla="*/ 2147483647 w 268"/>
                <a:gd name="T71" fmla="*/ 2147483647 h 290"/>
                <a:gd name="T72" fmla="*/ 2147483647 w 268"/>
                <a:gd name="T73" fmla="*/ 2147483647 h 290"/>
                <a:gd name="T74" fmla="*/ 2147483647 w 268"/>
                <a:gd name="T75" fmla="*/ 2147483647 h 290"/>
                <a:gd name="T76" fmla="*/ 2147483647 w 268"/>
                <a:gd name="T77" fmla="*/ 2147483647 h 290"/>
                <a:gd name="T78" fmla="*/ 2147483647 w 268"/>
                <a:gd name="T79" fmla="*/ 2147483647 h 290"/>
                <a:gd name="T80" fmla="*/ 2147483647 w 268"/>
                <a:gd name="T81" fmla="*/ 2147483647 h 290"/>
                <a:gd name="T82" fmla="*/ 2147483647 w 268"/>
                <a:gd name="T83" fmla="*/ 2147483647 h 290"/>
                <a:gd name="T84" fmla="*/ 2147483647 w 268"/>
                <a:gd name="T85" fmla="*/ 2147483647 h 290"/>
                <a:gd name="T86" fmla="*/ 2147483647 w 268"/>
                <a:gd name="T87" fmla="*/ 2147483647 h 290"/>
                <a:gd name="T88" fmla="*/ 2147483647 w 268"/>
                <a:gd name="T89" fmla="*/ 2147483647 h 290"/>
                <a:gd name="T90" fmla="*/ 2147483647 w 268"/>
                <a:gd name="T91" fmla="*/ 2147483647 h 290"/>
                <a:gd name="T92" fmla="*/ 2147483647 w 268"/>
                <a:gd name="T93" fmla="*/ 2147483647 h 290"/>
                <a:gd name="T94" fmla="*/ 2147483647 w 268"/>
                <a:gd name="T95" fmla="*/ 2147483647 h 290"/>
                <a:gd name="T96" fmla="*/ 2147483647 w 268"/>
                <a:gd name="T97" fmla="*/ 2147483647 h 290"/>
                <a:gd name="T98" fmla="*/ 2147483647 w 268"/>
                <a:gd name="T99" fmla="*/ 2147483647 h 290"/>
                <a:gd name="T100" fmla="*/ 2147483647 w 268"/>
                <a:gd name="T101" fmla="*/ 2147483647 h 290"/>
                <a:gd name="T102" fmla="*/ 2147483647 w 268"/>
                <a:gd name="T103" fmla="*/ 2147483647 h 290"/>
                <a:gd name="T104" fmla="*/ 2147483647 w 268"/>
                <a:gd name="T105" fmla="*/ 2147483647 h 290"/>
                <a:gd name="T106" fmla="*/ 2147483647 w 268"/>
                <a:gd name="T107" fmla="*/ 2147483647 h 290"/>
                <a:gd name="T108" fmla="*/ 2147483647 w 268"/>
                <a:gd name="T109" fmla="*/ 2147483647 h 290"/>
                <a:gd name="T110" fmla="*/ 2147483647 w 268"/>
                <a:gd name="T111" fmla="*/ 2147483647 h 290"/>
                <a:gd name="T112" fmla="*/ 2147483647 w 268"/>
                <a:gd name="T113" fmla="*/ 2147483647 h 290"/>
                <a:gd name="T114" fmla="*/ 2147483647 w 268"/>
                <a:gd name="T115" fmla="*/ 2147483647 h 290"/>
                <a:gd name="T116" fmla="*/ 2147483647 w 268"/>
                <a:gd name="T117" fmla="*/ 2147483647 h 2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8"/>
                <a:gd name="T178" fmla="*/ 0 h 290"/>
                <a:gd name="T179" fmla="*/ 268 w 268"/>
                <a:gd name="T180" fmla="*/ 290 h 2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8" h="290">
                  <a:moveTo>
                    <a:pt x="202" y="26"/>
                  </a:moveTo>
                  <a:lnTo>
                    <a:pt x="202" y="26"/>
                  </a:lnTo>
                  <a:lnTo>
                    <a:pt x="196" y="32"/>
                  </a:lnTo>
                  <a:lnTo>
                    <a:pt x="178" y="48"/>
                  </a:lnTo>
                  <a:lnTo>
                    <a:pt x="148" y="68"/>
                  </a:lnTo>
                  <a:lnTo>
                    <a:pt x="130" y="78"/>
                  </a:lnTo>
                  <a:lnTo>
                    <a:pt x="114" y="84"/>
                  </a:lnTo>
                  <a:lnTo>
                    <a:pt x="100" y="88"/>
                  </a:lnTo>
                  <a:lnTo>
                    <a:pt x="88" y="88"/>
                  </a:lnTo>
                  <a:lnTo>
                    <a:pt x="84" y="86"/>
                  </a:lnTo>
                  <a:lnTo>
                    <a:pt x="80" y="82"/>
                  </a:lnTo>
                  <a:lnTo>
                    <a:pt x="76" y="70"/>
                  </a:lnTo>
                  <a:lnTo>
                    <a:pt x="70" y="54"/>
                  </a:lnTo>
                  <a:lnTo>
                    <a:pt x="64" y="46"/>
                  </a:lnTo>
                  <a:lnTo>
                    <a:pt x="58" y="40"/>
                  </a:lnTo>
                  <a:lnTo>
                    <a:pt x="52" y="34"/>
                  </a:lnTo>
                  <a:lnTo>
                    <a:pt x="44" y="28"/>
                  </a:lnTo>
                  <a:lnTo>
                    <a:pt x="36" y="26"/>
                  </a:lnTo>
                  <a:lnTo>
                    <a:pt x="26" y="26"/>
                  </a:lnTo>
                  <a:lnTo>
                    <a:pt x="16" y="28"/>
                  </a:lnTo>
                  <a:lnTo>
                    <a:pt x="6" y="34"/>
                  </a:lnTo>
                  <a:lnTo>
                    <a:pt x="2" y="40"/>
                  </a:lnTo>
                  <a:lnTo>
                    <a:pt x="0" y="46"/>
                  </a:lnTo>
                  <a:lnTo>
                    <a:pt x="0" y="52"/>
                  </a:lnTo>
                  <a:lnTo>
                    <a:pt x="4" y="58"/>
                  </a:lnTo>
                  <a:lnTo>
                    <a:pt x="14" y="68"/>
                  </a:lnTo>
                  <a:lnTo>
                    <a:pt x="20" y="74"/>
                  </a:lnTo>
                  <a:lnTo>
                    <a:pt x="32" y="84"/>
                  </a:lnTo>
                  <a:lnTo>
                    <a:pt x="38" y="90"/>
                  </a:lnTo>
                  <a:lnTo>
                    <a:pt x="40" y="100"/>
                  </a:lnTo>
                  <a:lnTo>
                    <a:pt x="44" y="114"/>
                  </a:lnTo>
                  <a:lnTo>
                    <a:pt x="46" y="132"/>
                  </a:lnTo>
                  <a:lnTo>
                    <a:pt x="46" y="150"/>
                  </a:lnTo>
                  <a:lnTo>
                    <a:pt x="48" y="182"/>
                  </a:lnTo>
                  <a:lnTo>
                    <a:pt x="52" y="198"/>
                  </a:lnTo>
                  <a:lnTo>
                    <a:pt x="56" y="212"/>
                  </a:lnTo>
                  <a:lnTo>
                    <a:pt x="70" y="238"/>
                  </a:lnTo>
                  <a:lnTo>
                    <a:pt x="80" y="254"/>
                  </a:lnTo>
                  <a:lnTo>
                    <a:pt x="86" y="268"/>
                  </a:lnTo>
                  <a:lnTo>
                    <a:pt x="86" y="270"/>
                  </a:lnTo>
                  <a:lnTo>
                    <a:pt x="88" y="274"/>
                  </a:lnTo>
                  <a:lnTo>
                    <a:pt x="90" y="278"/>
                  </a:lnTo>
                  <a:lnTo>
                    <a:pt x="96" y="282"/>
                  </a:lnTo>
                  <a:lnTo>
                    <a:pt x="104" y="286"/>
                  </a:lnTo>
                  <a:lnTo>
                    <a:pt x="124" y="290"/>
                  </a:lnTo>
                  <a:lnTo>
                    <a:pt x="146" y="290"/>
                  </a:lnTo>
                  <a:lnTo>
                    <a:pt x="156" y="288"/>
                  </a:lnTo>
                  <a:lnTo>
                    <a:pt x="164" y="286"/>
                  </a:lnTo>
                  <a:lnTo>
                    <a:pt x="174" y="282"/>
                  </a:lnTo>
                  <a:lnTo>
                    <a:pt x="180" y="278"/>
                  </a:lnTo>
                  <a:lnTo>
                    <a:pt x="184" y="274"/>
                  </a:lnTo>
                  <a:lnTo>
                    <a:pt x="184" y="270"/>
                  </a:lnTo>
                  <a:lnTo>
                    <a:pt x="188" y="258"/>
                  </a:lnTo>
                  <a:lnTo>
                    <a:pt x="194" y="248"/>
                  </a:lnTo>
                  <a:lnTo>
                    <a:pt x="210" y="228"/>
                  </a:lnTo>
                  <a:lnTo>
                    <a:pt x="220" y="218"/>
                  </a:lnTo>
                  <a:lnTo>
                    <a:pt x="230" y="206"/>
                  </a:lnTo>
                  <a:lnTo>
                    <a:pt x="236" y="192"/>
                  </a:lnTo>
                  <a:lnTo>
                    <a:pt x="238" y="186"/>
                  </a:lnTo>
                  <a:lnTo>
                    <a:pt x="238" y="178"/>
                  </a:lnTo>
                  <a:lnTo>
                    <a:pt x="236" y="168"/>
                  </a:lnTo>
                  <a:lnTo>
                    <a:pt x="234" y="158"/>
                  </a:lnTo>
                  <a:lnTo>
                    <a:pt x="236" y="144"/>
                  </a:lnTo>
                  <a:lnTo>
                    <a:pt x="234" y="130"/>
                  </a:lnTo>
                  <a:lnTo>
                    <a:pt x="232" y="124"/>
                  </a:lnTo>
                  <a:lnTo>
                    <a:pt x="228" y="120"/>
                  </a:lnTo>
                  <a:lnTo>
                    <a:pt x="230" y="114"/>
                  </a:lnTo>
                  <a:lnTo>
                    <a:pt x="230" y="108"/>
                  </a:lnTo>
                  <a:lnTo>
                    <a:pt x="228" y="98"/>
                  </a:lnTo>
                  <a:lnTo>
                    <a:pt x="224" y="90"/>
                  </a:lnTo>
                  <a:lnTo>
                    <a:pt x="234" y="82"/>
                  </a:lnTo>
                  <a:lnTo>
                    <a:pt x="242" y="70"/>
                  </a:lnTo>
                  <a:lnTo>
                    <a:pt x="244" y="66"/>
                  </a:lnTo>
                  <a:lnTo>
                    <a:pt x="250" y="58"/>
                  </a:lnTo>
                  <a:lnTo>
                    <a:pt x="262" y="40"/>
                  </a:lnTo>
                  <a:lnTo>
                    <a:pt x="266" y="30"/>
                  </a:lnTo>
                  <a:lnTo>
                    <a:pt x="268" y="20"/>
                  </a:lnTo>
                  <a:lnTo>
                    <a:pt x="268" y="14"/>
                  </a:lnTo>
                  <a:lnTo>
                    <a:pt x="266" y="10"/>
                  </a:lnTo>
                  <a:lnTo>
                    <a:pt x="262" y="6"/>
                  </a:lnTo>
                  <a:lnTo>
                    <a:pt x="256" y="4"/>
                  </a:lnTo>
                  <a:lnTo>
                    <a:pt x="250" y="2"/>
                  </a:lnTo>
                  <a:lnTo>
                    <a:pt x="242" y="0"/>
                  </a:lnTo>
                  <a:lnTo>
                    <a:pt x="234" y="2"/>
                  </a:lnTo>
                  <a:lnTo>
                    <a:pt x="228" y="4"/>
                  </a:lnTo>
                  <a:lnTo>
                    <a:pt x="222" y="6"/>
                  </a:lnTo>
                  <a:lnTo>
                    <a:pt x="210" y="16"/>
                  </a:lnTo>
                  <a:lnTo>
                    <a:pt x="202" y="26"/>
                  </a:lnTo>
                  <a:close/>
                  <a:moveTo>
                    <a:pt x="96" y="272"/>
                  </a:moveTo>
                  <a:lnTo>
                    <a:pt x="96" y="272"/>
                  </a:lnTo>
                  <a:lnTo>
                    <a:pt x="94" y="270"/>
                  </a:lnTo>
                  <a:lnTo>
                    <a:pt x="94" y="268"/>
                  </a:lnTo>
                  <a:lnTo>
                    <a:pt x="94" y="266"/>
                  </a:lnTo>
                  <a:lnTo>
                    <a:pt x="86" y="250"/>
                  </a:lnTo>
                  <a:lnTo>
                    <a:pt x="78" y="234"/>
                  </a:lnTo>
                  <a:lnTo>
                    <a:pt x="64" y="210"/>
                  </a:lnTo>
                  <a:lnTo>
                    <a:pt x="60" y="196"/>
                  </a:lnTo>
                  <a:lnTo>
                    <a:pt x="56" y="180"/>
                  </a:lnTo>
                  <a:lnTo>
                    <a:pt x="54" y="150"/>
                  </a:lnTo>
                  <a:lnTo>
                    <a:pt x="54" y="132"/>
                  </a:lnTo>
                  <a:lnTo>
                    <a:pt x="52" y="112"/>
                  </a:lnTo>
                  <a:lnTo>
                    <a:pt x="48" y="98"/>
                  </a:lnTo>
                  <a:lnTo>
                    <a:pt x="44" y="86"/>
                  </a:lnTo>
                  <a:lnTo>
                    <a:pt x="38" y="78"/>
                  </a:lnTo>
                  <a:lnTo>
                    <a:pt x="32" y="72"/>
                  </a:lnTo>
                  <a:lnTo>
                    <a:pt x="24" y="66"/>
                  </a:lnTo>
                  <a:lnTo>
                    <a:pt x="18" y="62"/>
                  </a:lnTo>
                  <a:lnTo>
                    <a:pt x="12" y="56"/>
                  </a:lnTo>
                  <a:lnTo>
                    <a:pt x="8" y="50"/>
                  </a:lnTo>
                  <a:lnTo>
                    <a:pt x="8" y="46"/>
                  </a:lnTo>
                  <a:lnTo>
                    <a:pt x="8" y="42"/>
                  </a:lnTo>
                  <a:lnTo>
                    <a:pt x="12" y="40"/>
                  </a:lnTo>
                  <a:lnTo>
                    <a:pt x="20" y="36"/>
                  </a:lnTo>
                  <a:lnTo>
                    <a:pt x="26" y="34"/>
                  </a:lnTo>
                  <a:lnTo>
                    <a:pt x="34" y="34"/>
                  </a:lnTo>
                  <a:lnTo>
                    <a:pt x="40" y="36"/>
                  </a:lnTo>
                  <a:lnTo>
                    <a:pt x="50" y="42"/>
                  </a:lnTo>
                  <a:lnTo>
                    <a:pt x="60" y="52"/>
                  </a:lnTo>
                  <a:lnTo>
                    <a:pt x="68" y="68"/>
                  </a:lnTo>
                  <a:lnTo>
                    <a:pt x="74" y="86"/>
                  </a:lnTo>
                  <a:lnTo>
                    <a:pt x="76" y="90"/>
                  </a:lnTo>
                  <a:lnTo>
                    <a:pt x="78" y="92"/>
                  </a:lnTo>
                  <a:lnTo>
                    <a:pt x="82" y="96"/>
                  </a:lnTo>
                  <a:lnTo>
                    <a:pt x="86" y="96"/>
                  </a:lnTo>
                  <a:lnTo>
                    <a:pt x="92" y="98"/>
                  </a:lnTo>
                  <a:lnTo>
                    <a:pt x="100" y="96"/>
                  </a:lnTo>
                  <a:lnTo>
                    <a:pt x="116" y="92"/>
                  </a:lnTo>
                  <a:lnTo>
                    <a:pt x="134" y="84"/>
                  </a:lnTo>
                  <a:lnTo>
                    <a:pt x="152" y="74"/>
                  </a:lnTo>
                  <a:lnTo>
                    <a:pt x="184" y="54"/>
                  </a:lnTo>
                  <a:lnTo>
                    <a:pt x="202" y="38"/>
                  </a:lnTo>
                  <a:lnTo>
                    <a:pt x="208" y="32"/>
                  </a:lnTo>
                  <a:lnTo>
                    <a:pt x="216" y="20"/>
                  </a:lnTo>
                  <a:lnTo>
                    <a:pt x="226" y="14"/>
                  </a:lnTo>
                  <a:lnTo>
                    <a:pt x="230" y="10"/>
                  </a:lnTo>
                  <a:lnTo>
                    <a:pt x="236" y="8"/>
                  </a:lnTo>
                  <a:lnTo>
                    <a:pt x="242" y="8"/>
                  </a:lnTo>
                  <a:lnTo>
                    <a:pt x="248" y="8"/>
                  </a:lnTo>
                  <a:lnTo>
                    <a:pt x="256" y="12"/>
                  </a:lnTo>
                  <a:lnTo>
                    <a:pt x="260" y="18"/>
                  </a:lnTo>
                  <a:lnTo>
                    <a:pt x="260" y="22"/>
                  </a:lnTo>
                  <a:lnTo>
                    <a:pt x="260" y="26"/>
                  </a:lnTo>
                  <a:lnTo>
                    <a:pt x="256" y="36"/>
                  </a:lnTo>
                  <a:lnTo>
                    <a:pt x="244" y="54"/>
                  </a:lnTo>
                  <a:lnTo>
                    <a:pt x="238" y="62"/>
                  </a:lnTo>
                  <a:lnTo>
                    <a:pt x="234" y="66"/>
                  </a:lnTo>
                  <a:lnTo>
                    <a:pt x="228" y="78"/>
                  </a:lnTo>
                  <a:lnTo>
                    <a:pt x="222" y="82"/>
                  </a:lnTo>
                  <a:lnTo>
                    <a:pt x="218" y="86"/>
                  </a:lnTo>
                  <a:lnTo>
                    <a:pt x="212" y="88"/>
                  </a:lnTo>
                  <a:lnTo>
                    <a:pt x="216" y="92"/>
                  </a:lnTo>
                  <a:lnTo>
                    <a:pt x="220" y="98"/>
                  </a:lnTo>
                  <a:lnTo>
                    <a:pt x="222" y="104"/>
                  </a:lnTo>
                  <a:lnTo>
                    <a:pt x="222" y="112"/>
                  </a:lnTo>
                  <a:lnTo>
                    <a:pt x="220" y="118"/>
                  </a:lnTo>
                  <a:lnTo>
                    <a:pt x="218" y="120"/>
                  </a:lnTo>
                  <a:lnTo>
                    <a:pt x="220" y="122"/>
                  </a:lnTo>
                  <a:lnTo>
                    <a:pt x="224" y="130"/>
                  </a:lnTo>
                  <a:lnTo>
                    <a:pt x="228" y="138"/>
                  </a:lnTo>
                  <a:lnTo>
                    <a:pt x="228" y="148"/>
                  </a:lnTo>
                  <a:lnTo>
                    <a:pt x="226" y="158"/>
                  </a:lnTo>
                  <a:lnTo>
                    <a:pt x="226" y="160"/>
                  </a:lnTo>
                  <a:lnTo>
                    <a:pt x="230" y="170"/>
                  </a:lnTo>
                  <a:lnTo>
                    <a:pt x="230" y="178"/>
                  </a:lnTo>
                  <a:lnTo>
                    <a:pt x="230" y="186"/>
                  </a:lnTo>
                  <a:lnTo>
                    <a:pt x="226" y="194"/>
                  </a:lnTo>
                  <a:lnTo>
                    <a:pt x="218" y="208"/>
                  </a:lnTo>
                  <a:lnTo>
                    <a:pt x="204" y="224"/>
                  </a:lnTo>
                  <a:lnTo>
                    <a:pt x="188" y="244"/>
                  </a:lnTo>
                  <a:lnTo>
                    <a:pt x="182" y="256"/>
                  </a:lnTo>
                  <a:lnTo>
                    <a:pt x="178" y="268"/>
                  </a:lnTo>
                  <a:lnTo>
                    <a:pt x="176" y="272"/>
                  </a:lnTo>
                  <a:lnTo>
                    <a:pt x="172" y="276"/>
                  </a:lnTo>
                  <a:lnTo>
                    <a:pt x="162" y="280"/>
                  </a:lnTo>
                  <a:lnTo>
                    <a:pt x="144" y="282"/>
                  </a:lnTo>
                  <a:lnTo>
                    <a:pt x="124" y="282"/>
                  </a:lnTo>
                  <a:lnTo>
                    <a:pt x="106" y="278"/>
                  </a:lnTo>
                  <a:lnTo>
                    <a:pt x="100" y="276"/>
                  </a:lnTo>
                  <a:lnTo>
                    <a:pt x="96" y="272"/>
                  </a:lnTo>
                  <a:close/>
                </a:path>
              </a:pathLst>
            </a:custGeom>
            <a:solidFill>
              <a:srgbClr val="000000"/>
            </a:solidFill>
            <a:ln w="9525">
              <a:noFill/>
              <a:round/>
              <a:headEnd/>
              <a:tailEnd/>
            </a:ln>
          </p:spPr>
          <p:txBody>
            <a:bodyPr/>
            <a:lstStyle/>
            <a:p>
              <a:endParaRPr lang="en-US"/>
            </a:p>
          </p:txBody>
        </p:sp>
        <p:sp>
          <p:nvSpPr>
            <p:cNvPr id="81" name="AutoShape 43"/>
            <p:cNvSpPr>
              <a:spLocks noEditPoints="1"/>
            </p:cNvSpPr>
            <p:nvPr/>
          </p:nvSpPr>
          <p:spPr bwMode="auto">
            <a:xfrm>
              <a:off x="4305451" y="2900565"/>
              <a:ext cx="66675" cy="73025"/>
            </a:xfrm>
            <a:custGeom>
              <a:avLst/>
              <a:gdLst>
                <a:gd name="T0" fmla="*/ 2147483647 w 42"/>
                <a:gd name="T1" fmla="*/ 2147483647 h 46"/>
                <a:gd name="T2" fmla="*/ 2147483647 w 42"/>
                <a:gd name="T3" fmla="*/ 2147483647 h 46"/>
                <a:gd name="T4" fmla="*/ 2147483647 w 42"/>
                <a:gd name="T5" fmla="*/ 2147483647 h 46"/>
                <a:gd name="T6" fmla="*/ 2147483647 w 42"/>
                <a:gd name="T7" fmla="*/ 2147483647 h 46"/>
                <a:gd name="T8" fmla="*/ 2147483647 w 42"/>
                <a:gd name="T9" fmla="*/ 2147483647 h 46"/>
                <a:gd name="T10" fmla="*/ 2147483647 w 42"/>
                <a:gd name="T11" fmla="*/ 2147483647 h 46"/>
                <a:gd name="T12" fmla="*/ 2147483647 w 42"/>
                <a:gd name="T13" fmla="*/ 2147483647 h 46"/>
                <a:gd name="T14" fmla="*/ 2147483647 w 42"/>
                <a:gd name="T15" fmla="*/ 2147483647 h 46"/>
                <a:gd name="T16" fmla="*/ 2147483647 w 42"/>
                <a:gd name="T17" fmla="*/ 2147483647 h 46"/>
                <a:gd name="T18" fmla="*/ 2147483647 w 42"/>
                <a:gd name="T19" fmla="*/ 2147483647 h 46"/>
                <a:gd name="T20" fmla="*/ 2147483647 w 42"/>
                <a:gd name="T21" fmla="*/ 2147483647 h 46"/>
                <a:gd name="T22" fmla="*/ 2147483647 w 42"/>
                <a:gd name="T23" fmla="*/ 2147483647 h 46"/>
                <a:gd name="T24" fmla="*/ 2147483647 w 42"/>
                <a:gd name="T25" fmla="*/ 2147483647 h 46"/>
                <a:gd name="T26" fmla="*/ 2147483647 w 42"/>
                <a:gd name="T27" fmla="*/ 2147483647 h 46"/>
                <a:gd name="T28" fmla="*/ 0 w 42"/>
                <a:gd name="T29" fmla="*/ 2147483647 h 46"/>
                <a:gd name="T30" fmla="*/ 2147483647 w 42"/>
                <a:gd name="T31" fmla="*/ 2147483647 h 46"/>
                <a:gd name="T32" fmla="*/ 2147483647 w 42"/>
                <a:gd name="T33" fmla="*/ 2147483647 h 46"/>
                <a:gd name="T34" fmla="*/ 2147483647 w 42"/>
                <a:gd name="T35" fmla="*/ 2147483647 h 46"/>
                <a:gd name="T36" fmla="*/ 2147483647 w 42"/>
                <a:gd name="T37" fmla="*/ 0 h 46"/>
                <a:gd name="T38" fmla="*/ 2147483647 w 42"/>
                <a:gd name="T39" fmla="*/ 0 h 46"/>
                <a:gd name="T40" fmla="*/ 2147483647 w 42"/>
                <a:gd name="T41" fmla="*/ 2147483647 h 46"/>
                <a:gd name="T42" fmla="*/ 2147483647 w 42"/>
                <a:gd name="T43" fmla="*/ 2147483647 h 46"/>
                <a:gd name="T44" fmla="*/ 2147483647 w 42"/>
                <a:gd name="T45" fmla="*/ 2147483647 h 46"/>
                <a:gd name="T46" fmla="*/ 2147483647 w 42"/>
                <a:gd name="T47" fmla="*/ 2147483647 h 46"/>
                <a:gd name="T48" fmla="*/ 2147483647 w 42"/>
                <a:gd name="T49" fmla="*/ 0 h 46"/>
                <a:gd name="T50" fmla="*/ 2147483647 w 42"/>
                <a:gd name="T51" fmla="*/ 0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2"/>
                <a:gd name="T79" fmla="*/ 0 h 46"/>
                <a:gd name="T80" fmla="*/ 42 w 42"/>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2" h="46">
                  <a:moveTo>
                    <a:pt x="20" y="20"/>
                  </a:moveTo>
                  <a:lnTo>
                    <a:pt x="20" y="20"/>
                  </a:lnTo>
                  <a:lnTo>
                    <a:pt x="26" y="12"/>
                  </a:lnTo>
                  <a:lnTo>
                    <a:pt x="30" y="16"/>
                  </a:lnTo>
                  <a:lnTo>
                    <a:pt x="30" y="18"/>
                  </a:lnTo>
                  <a:lnTo>
                    <a:pt x="22" y="24"/>
                  </a:lnTo>
                  <a:lnTo>
                    <a:pt x="16" y="32"/>
                  </a:lnTo>
                  <a:lnTo>
                    <a:pt x="10" y="40"/>
                  </a:lnTo>
                  <a:lnTo>
                    <a:pt x="4" y="46"/>
                  </a:lnTo>
                  <a:lnTo>
                    <a:pt x="2" y="46"/>
                  </a:lnTo>
                  <a:lnTo>
                    <a:pt x="0" y="46"/>
                  </a:lnTo>
                  <a:lnTo>
                    <a:pt x="4" y="40"/>
                  </a:lnTo>
                  <a:lnTo>
                    <a:pt x="20" y="20"/>
                  </a:lnTo>
                  <a:close/>
                  <a:moveTo>
                    <a:pt x="42" y="0"/>
                  </a:moveTo>
                  <a:lnTo>
                    <a:pt x="42" y="0"/>
                  </a:lnTo>
                  <a:lnTo>
                    <a:pt x="36" y="8"/>
                  </a:lnTo>
                  <a:lnTo>
                    <a:pt x="26" y="12"/>
                  </a:lnTo>
                  <a:lnTo>
                    <a:pt x="34" y="6"/>
                  </a:lnTo>
                  <a:lnTo>
                    <a:pt x="42" y="0"/>
                  </a:lnTo>
                  <a:close/>
                </a:path>
              </a:pathLst>
            </a:custGeom>
            <a:solidFill>
              <a:srgbClr val="000000"/>
            </a:solidFill>
            <a:ln w="9525">
              <a:noFill/>
              <a:round/>
              <a:headEnd/>
              <a:tailEnd/>
            </a:ln>
          </p:spPr>
          <p:txBody>
            <a:bodyPr/>
            <a:lstStyle/>
            <a:p>
              <a:endParaRPr lang="en-US"/>
            </a:p>
          </p:txBody>
        </p:sp>
        <p:sp>
          <p:nvSpPr>
            <p:cNvPr id="82" name="AutoShape 44"/>
            <p:cNvSpPr>
              <a:spLocks/>
            </p:cNvSpPr>
            <p:nvPr/>
          </p:nvSpPr>
          <p:spPr bwMode="auto">
            <a:xfrm>
              <a:off x="4340376" y="2951365"/>
              <a:ext cx="22225" cy="41275"/>
            </a:xfrm>
            <a:custGeom>
              <a:avLst/>
              <a:gdLst>
                <a:gd name="T0" fmla="*/ 2147483647 w 14"/>
                <a:gd name="T1" fmla="*/ 0 h 26"/>
                <a:gd name="T2" fmla="*/ 2147483647 w 14"/>
                <a:gd name="T3" fmla="*/ 0 h 26"/>
                <a:gd name="T4" fmla="*/ 2147483647 w 14"/>
                <a:gd name="T5" fmla="*/ 2147483647 h 26"/>
                <a:gd name="T6" fmla="*/ 2147483647 w 14"/>
                <a:gd name="T7" fmla="*/ 2147483647 h 26"/>
                <a:gd name="T8" fmla="*/ 2147483647 w 14"/>
                <a:gd name="T9" fmla="*/ 2147483647 h 26"/>
                <a:gd name="T10" fmla="*/ 2147483647 w 14"/>
                <a:gd name="T11" fmla="*/ 2147483647 h 26"/>
                <a:gd name="T12" fmla="*/ 0 w 14"/>
                <a:gd name="T13" fmla="*/ 2147483647 h 26"/>
                <a:gd name="T14" fmla="*/ 0 w 14"/>
                <a:gd name="T15" fmla="*/ 2147483647 h 26"/>
                <a:gd name="T16" fmla="*/ 2147483647 w 14"/>
                <a:gd name="T17" fmla="*/ 2147483647 h 26"/>
                <a:gd name="T18" fmla="*/ 2147483647 w 14"/>
                <a:gd name="T19" fmla="*/ 2147483647 h 26"/>
                <a:gd name="T20" fmla="*/ 2147483647 w 14"/>
                <a:gd name="T21" fmla="*/ 2147483647 h 26"/>
                <a:gd name="T22" fmla="*/ 2147483647 w 14"/>
                <a:gd name="T23" fmla="*/ 2147483647 h 26"/>
                <a:gd name="T24" fmla="*/ 2147483647 w 14"/>
                <a:gd name="T25" fmla="*/ 2147483647 h 26"/>
                <a:gd name="T26" fmla="*/ 2147483647 w 14"/>
                <a:gd name="T27" fmla="*/ 2147483647 h 26"/>
                <a:gd name="T28" fmla="*/ 2147483647 w 14"/>
                <a:gd name="T29" fmla="*/ 2147483647 h 26"/>
                <a:gd name="T30" fmla="*/ 2147483647 w 14"/>
                <a:gd name="T31" fmla="*/ 2147483647 h 26"/>
                <a:gd name="T32" fmla="*/ 2147483647 w 14"/>
                <a:gd name="T33" fmla="*/ 2147483647 h 26"/>
                <a:gd name="T34" fmla="*/ 2147483647 w 14"/>
                <a:gd name="T35" fmla="*/ 2147483647 h 26"/>
                <a:gd name="T36" fmla="*/ 2147483647 w 14"/>
                <a:gd name="T37" fmla="*/ 0 h 26"/>
                <a:gd name="T38" fmla="*/ 2147483647 w 14"/>
                <a:gd name="T39" fmla="*/ 0 h 26"/>
                <a:gd name="T40" fmla="*/ 2147483647 w 14"/>
                <a:gd name="T41" fmla="*/ 0 h 26"/>
                <a:gd name="T42" fmla="*/ 2147483647 w 14"/>
                <a:gd name="T43" fmla="*/ 0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
                <a:gd name="T67" fmla="*/ 0 h 26"/>
                <a:gd name="T68" fmla="*/ 14 w 14"/>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 h="26">
                  <a:moveTo>
                    <a:pt x="14" y="0"/>
                  </a:moveTo>
                  <a:lnTo>
                    <a:pt x="14" y="0"/>
                  </a:lnTo>
                  <a:lnTo>
                    <a:pt x="12" y="8"/>
                  </a:lnTo>
                  <a:lnTo>
                    <a:pt x="6" y="14"/>
                  </a:lnTo>
                  <a:lnTo>
                    <a:pt x="2" y="20"/>
                  </a:lnTo>
                  <a:lnTo>
                    <a:pt x="0" y="24"/>
                  </a:lnTo>
                  <a:lnTo>
                    <a:pt x="0" y="26"/>
                  </a:lnTo>
                  <a:lnTo>
                    <a:pt x="2" y="24"/>
                  </a:lnTo>
                  <a:lnTo>
                    <a:pt x="6" y="20"/>
                  </a:lnTo>
                  <a:lnTo>
                    <a:pt x="12" y="14"/>
                  </a:lnTo>
                  <a:lnTo>
                    <a:pt x="10" y="14"/>
                  </a:lnTo>
                  <a:lnTo>
                    <a:pt x="10" y="12"/>
                  </a:lnTo>
                  <a:lnTo>
                    <a:pt x="12" y="10"/>
                  </a:lnTo>
                  <a:lnTo>
                    <a:pt x="14" y="8"/>
                  </a:lnTo>
                  <a:lnTo>
                    <a:pt x="14" y="0"/>
                  </a:lnTo>
                  <a:close/>
                </a:path>
              </a:pathLst>
            </a:custGeom>
            <a:solidFill>
              <a:srgbClr val="000000"/>
            </a:solidFill>
            <a:ln w="9525">
              <a:noFill/>
              <a:round/>
              <a:headEnd/>
              <a:tailEnd/>
            </a:ln>
          </p:spPr>
          <p:txBody>
            <a:bodyPr/>
            <a:lstStyle/>
            <a:p>
              <a:endParaRPr lang="en-US"/>
            </a:p>
          </p:txBody>
        </p:sp>
        <p:sp>
          <p:nvSpPr>
            <p:cNvPr id="83" name="AutoShape 45"/>
            <p:cNvSpPr>
              <a:spLocks/>
            </p:cNvSpPr>
            <p:nvPr/>
          </p:nvSpPr>
          <p:spPr bwMode="auto">
            <a:xfrm>
              <a:off x="4349901" y="3021215"/>
              <a:ext cx="22225" cy="34925"/>
            </a:xfrm>
            <a:custGeom>
              <a:avLst/>
              <a:gdLst>
                <a:gd name="T0" fmla="*/ 2147483647 w 14"/>
                <a:gd name="T1" fmla="*/ 0 h 22"/>
                <a:gd name="T2" fmla="*/ 2147483647 w 14"/>
                <a:gd name="T3" fmla="*/ 0 h 22"/>
                <a:gd name="T4" fmla="*/ 2147483647 w 14"/>
                <a:gd name="T5" fmla="*/ 2147483647 h 22"/>
                <a:gd name="T6" fmla="*/ 2147483647 w 14"/>
                <a:gd name="T7" fmla="*/ 2147483647 h 22"/>
                <a:gd name="T8" fmla="*/ 2147483647 w 14"/>
                <a:gd name="T9" fmla="*/ 2147483647 h 22"/>
                <a:gd name="T10" fmla="*/ 2147483647 w 14"/>
                <a:gd name="T11" fmla="*/ 2147483647 h 22"/>
                <a:gd name="T12" fmla="*/ 0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2147483647 w 14"/>
                <a:gd name="T23" fmla="*/ 2147483647 h 22"/>
                <a:gd name="T24" fmla="*/ 2147483647 w 14"/>
                <a:gd name="T25" fmla="*/ 2147483647 h 22"/>
                <a:gd name="T26" fmla="*/ 2147483647 w 14"/>
                <a:gd name="T27" fmla="*/ 2147483647 h 22"/>
                <a:gd name="T28" fmla="*/ 2147483647 w 14"/>
                <a:gd name="T29" fmla="*/ 2147483647 h 22"/>
                <a:gd name="T30" fmla="*/ 2147483647 w 14"/>
                <a:gd name="T31" fmla="*/ 0 h 22"/>
                <a:gd name="T32" fmla="*/ 2147483647 w 14"/>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22"/>
                <a:gd name="T53" fmla="*/ 14 w 14"/>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22">
                  <a:moveTo>
                    <a:pt x="12" y="0"/>
                  </a:moveTo>
                  <a:lnTo>
                    <a:pt x="12" y="0"/>
                  </a:lnTo>
                  <a:lnTo>
                    <a:pt x="8" y="10"/>
                  </a:lnTo>
                  <a:lnTo>
                    <a:pt x="6" y="14"/>
                  </a:lnTo>
                  <a:lnTo>
                    <a:pt x="2" y="18"/>
                  </a:lnTo>
                  <a:lnTo>
                    <a:pt x="0" y="22"/>
                  </a:lnTo>
                  <a:lnTo>
                    <a:pt x="2" y="22"/>
                  </a:lnTo>
                  <a:lnTo>
                    <a:pt x="6" y="20"/>
                  </a:lnTo>
                  <a:lnTo>
                    <a:pt x="12" y="16"/>
                  </a:lnTo>
                  <a:lnTo>
                    <a:pt x="14" y="14"/>
                  </a:lnTo>
                  <a:lnTo>
                    <a:pt x="10" y="8"/>
                  </a:lnTo>
                  <a:lnTo>
                    <a:pt x="12" y="0"/>
                  </a:lnTo>
                  <a:close/>
                </a:path>
              </a:pathLst>
            </a:custGeom>
            <a:solidFill>
              <a:srgbClr val="000000"/>
            </a:solidFill>
            <a:ln w="9525">
              <a:noFill/>
              <a:round/>
              <a:headEnd/>
              <a:tailEnd/>
            </a:ln>
          </p:spPr>
          <p:txBody>
            <a:bodyPr/>
            <a:lstStyle/>
            <a:p>
              <a:endParaRPr lang="en-US"/>
            </a:p>
          </p:txBody>
        </p:sp>
        <p:sp>
          <p:nvSpPr>
            <p:cNvPr id="84" name="AutoShape 46"/>
            <p:cNvSpPr>
              <a:spLocks/>
            </p:cNvSpPr>
            <p:nvPr/>
          </p:nvSpPr>
          <p:spPr bwMode="auto">
            <a:xfrm>
              <a:off x="4022876" y="2738640"/>
              <a:ext cx="400050" cy="434975"/>
            </a:xfrm>
            <a:custGeom>
              <a:avLst/>
              <a:gdLst>
                <a:gd name="T0" fmla="*/ 2147483647 w 252"/>
                <a:gd name="T1" fmla="*/ 2147483647 h 274"/>
                <a:gd name="T2" fmla="*/ 2147483647 w 252"/>
                <a:gd name="T3" fmla="*/ 2147483647 h 274"/>
                <a:gd name="T4" fmla="*/ 2147483647 w 252"/>
                <a:gd name="T5" fmla="*/ 2147483647 h 274"/>
                <a:gd name="T6" fmla="*/ 2147483647 w 252"/>
                <a:gd name="T7" fmla="*/ 2147483647 h 274"/>
                <a:gd name="T8" fmla="*/ 2147483647 w 252"/>
                <a:gd name="T9" fmla="*/ 2147483647 h 274"/>
                <a:gd name="T10" fmla="*/ 2147483647 w 252"/>
                <a:gd name="T11" fmla="*/ 2147483647 h 274"/>
                <a:gd name="T12" fmla="*/ 2147483647 w 252"/>
                <a:gd name="T13" fmla="*/ 2147483647 h 274"/>
                <a:gd name="T14" fmla="*/ 2147483647 w 252"/>
                <a:gd name="T15" fmla="*/ 2147483647 h 274"/>
                <a:gd name="T16" fmla="*/ 0 w 252"/>
                <a:gd name="T17" fmla="*/ 2147483647 h 274"/>
                <a:gd name="T18" fmla="*/ 2147483647 w 252"/>
                <a:gd name="T19" fmla="*/ 2147483647 h 274"/>
                <a:gd name="T20" fmla="*/ 2147483647 w 252"/>
                <a:gd name="T21" fmla="*/ 2147483647 h 274"/>
                <a:gd name="T22" fmla="*/ 2147483647 w 252"/>
                <a:gd name="T23" fmla="*/ 2147483647 h 274"/>
                <a:gd name="T24" fmla="*/ 2147483647 w 252"/>
                <a:gd name="T25" fmla="*/ 2147483647 h 274"/>
                <a:gd name="T26" fmla="*/ 2147483647 w 252"/>
                <a:gd name="T27" fmla="*/ 2147483647 h 274"/>
                <a:gd name="T28" fmla="*/ 2147483647 w 252"/>
                <a:gd name="T29" fmla="*/ 2147483647 h 274"/>
                <a:gd name="T30" fmla="*/ 2147483647 w 252"/>
                <a:gd name="T31" fmla="*/ 2147483647 h 274"/>
                <a:gd name="T32" fmla="*/ 2147483647 w 252"/>
                <a:gd name="T33" fmla="*/ 2147483647 h 274"/>
                <a:gd name="T34" fmla="*/ 2147483647 w 252"/>
                <a:gd name="T35" fmla="*/ 2147483647 h 274"/>
                <a:gd name="T36" fmla="*/ 2147483647 w 252"/>
                <a:gd name="T37" fmla="*/ 2147483647 h 274"/>
                <a:gd name="T38" fmla="*/ 2147483647 w 252"/>
                <a:gd name="T39" fmla="*/ 2147483647 h 274"/>
                <a:gd name="T40" fmla="*/ 2147483647 w 252"/>
                <a:gd name="T41" fmla="*/ 2147483647 h 274"/>
                <a:gd name="T42" fmla="*/ 2147483647 w 252"/>
                <a:gd name="T43" fmla="*/ 2147483647 h 274"/>
                <a:gd name="T44" fmla="*/ 2147483647 w 252"/>
                <a:gd name="T45" fmla="*/ 2147483647 h 274"/>
                <a:gd name="T46" fmla="*/ 2147483647 w 252"/>
                <a:gd name="T47" fmla="*/ 2147483647 h 274"/>
                <a:gd name="T48" fmla="*/ 2147483647 w 252"/>
                <a:gd name="T49" fmla="*/ 2147483647 h 274"/>
                <a:gd name="T50" fmla="*/ 2147483647 w 252"/>
                <a:gd name="T51" fmla="*/ 2147483647 h 274"/>
                <a:gd name="T52" fmla="*/ 2147483647 w 252"/>
                <a:gd name="T53" fmla="*/ 2147483647 h 274"/>
                <a:gd name="T54" fmla="*/ 2147483647 w 252"/>
                <a:gd name="T55" fmla="*/ 2147483647 h 274"/>
                <a:gd name="T56" fmla="*/ 2147483647 w 252"/>
                <a:gd name="T57" fmla="*/ 2147483647 h 274"/>
                <a:gd name="T58" fmla="*/ 2147483647 w 252"/>
                <a:gd name="T59" fmla="*/ 2147483647 h 274"/>
                <a:gd name="T60" fmla="*/ 2147483647 w 252"/>
                <a:gd name="T61" fmla="*/ 2147483647 h 274"/>
                <a:gd name="T62" fmla="*/ 2147483647 w 252"/>
                <a:gd name="T63" fmla="*/ 2147483647 h 274"/>
                <a:gd name="T64" fmla="*/ 2147483647 w 252"/>
                <a:gd name="T65" fmla="*/ 2147483647 h 274"/>
                <a:gd name="T66" fmla="*/ 2147483647 w 252"/>
                <a:gd name="T67" fmla="*/ 2147483647 h 274"/>
                <a:gd name="T68" fmla="*/ 2147483647 w 252"/>
                <a:gd name="T69" fmla="*/ 2147483647 h 274"/>
                <a:gd name="T70" fmla="*/ 2147483647 w 252"/>
                <a:gd name="T71" fmla="*/ 2147483647 h 274"/>
                <a:gd name="T72" fmla="*/ 2147483647 w 252"/>
                <a:gd name="T73" fmla="*/ 2147483647 h 274"/>
                <a:gd name="T74" fmla="*/ 2147483647 w 252"/>
                <a:gd name="T75" fmla="*/ 2147483647 h 274"/>
                <a:gd name="T76" fmla="*/ 2147483647 w 252"/>
                <a:gd name="T77" fmla="*/ 2147483647 h 274"/>
                <a:gd name="T78" fmla="*/ 2147483647 w 252"/>
                <a:gd name="T79" fmla="*/ 2147483647 h 274"/>
                <a:gd name="T80" fmla="*/ 2147483647 w 252"/>
                <a:gd name="T81" fmla="*/ 2147483647 h 274"/>
                <a:gd name="T82" fmla="*/ 2147483647 w 252"/>
                <a:gd name="T83" fmla="*/ 2147483647 h 274"/>
                <a:gd name="T84" fmla="*/ 2147483647 w 252"/>
                <a:gd name="T85" fmla="*/ 2147483647 h 274"/>
                <a:gd name="T86" fmla="*/ 2147483647 w 252"/>
                <a:gd name="T87" fmla="*/ 2147483647 h 274"/>
                <a:gd name="T88" fmla="*/ 2147483647 w 252"/>
                <a:gd name="T89" fmla="*/ 2147483647 h 274"/>
                <a:gd name="T90" fmla="*/ 2147483647 w 252"/>
                <a:gd name="T91" fmla="*/ 2147483647 h 274"/>
                <a:gd name="T92" fmla="*/ 2147483647 w 252"/>
                <a:gd name="T93" fmla="*/ 2147483647 h 274"/>
                <a:gd name="T94" fmla="*/ 2147483647 w 252"/>
                <a:gd name="T95" fmla="*/ 2147483647 h 274"/>
                <a:gd name="T96" fmla="*/ 2147483647 w 252"/>
                <a:gd name="T97" fmla="*/ 2147483647 h 274"/>
                <a:gd name="T98" fmla="*/ 2147483647 w 252"/>
                <a:gd name="T99" fmla="*/ 2147483647 h 274"/>
                <a:gd name="T100" fmla="*/ 2147483647 w 252"/>
                <a:gd name="T101" fmla="*/ 2147483647 h 274"/>
                <a:gd name="T102" fmla="*/ 2147483647 w 252"/>
                <a:gd name="T103" fmla="*/ 2147483647 h 274"/>
                <a:gd name="T104" fmla="*/ 2147483647 w 252"/>
                <a:gd name="T105" fmla="*/ 2147483647 h 2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52"/>
                <a:gd name="T160" fmla="*/ 0 h 274"/>
                <a:gd name="T161" fmla="*/ 252 w 252"/>
                <a:gd name="T162" fmla="*/ 274 h 27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52" h="274">
                  <a:moveTo>
                    <a:pt x="86" y="260"/>
                  </a:moveTo>
                  <a:lnTo>
                    <a:pt x="86" y="260"/>
                  </a:lnTo>
                  <a:lnTo>
                    <a:pt x="82" y="250"/>
                  </a:lnTo>
                  <a:lnTo>
                    <a:pt x="68" y="226"/>
                  </a:lnTo>
                  <a:lnTo>
                    <a:pt x="54" y="198"/>
                  </a:lnTo>
                  <a:lnTo>
                    <a:pt x="50" y="186"/>
                  </a:lnTo>
                  <a:lnTo>
                    <a:pt x="48" y="174"/>
                  </a:lnTo>
                  <a:lnTo>
                    <a:pt x="48" y="150"/>
                  </a:lnTo>
                  <a:lnTo>
                    <a:pt x="46" y="118"/>
                  </a:lnTo>
                  <a:lnTo>
                    <a:pt x="44" y="100"/>
                  </a:lnTo>
                  <a:lnTo>
                    <a:pt x="40" y="86"/>
                  </a:lnTo>
                  <a:lnTo>
                    <a:pt x="34" y="74"/>
                  </a:lnTo>
                  <a:lnTo>
                    <a:pt x="26" y="66"/>
                  </a:lnTo>
                  <a:lnTo>
                    <a:pt x="10" y="54"/>
                  </a:lnTo>
                  <a:lnTo>
                    <a:pt x="2" y="44"/>
                  </a:lnTo>
                  <a:lnTo>
                    <a:pt x="0" y="40"/>
                  </a:lnTo>
                  <a:lnTo>
                    <a:pt x="0" y="36"/>
                  </a:lnTo>
                  <a:lnTo>
                    <a:pt x="4" y="32"/>
                  </a:lnTo>
                  <a:lnTo>
                    <a:pt x="10" y="28"/>
                  </a:lnTo>
                  <a:lnTo>
                    <a:pt x="18" y="28"/>
                  </a:lnTo>
                  <a:lnTo>
                    <a:pt x="26" y="28"/>
                  </a:lnTo>
                  <a:lnTo>
                    <a:pt x="34" y="28"/>
                  </a:lnTo>
                  <a:lnTo>
                    <a:pt x="40" y="32"/>
                  </a:lnTo>
                  <a:lnTo>
                    <a:pt x="46" y="36"/>
                  </a:lnTo>
                  <a:lnTo>
                    <a:pt x="50" y="42"/>
                  </a:lnTo>
                  <a:lnTo>
                    <a:pt x="58" y="56"/>
                  </a:lnTo>
                  <a:lnTo>
                    <a:pt x="64" y="70"/>
                  </a:lnTo>
                  <a:lnTo>
                    <a:pt x="66" y="78"/>
                  </a:lnTo>
                  <a:lnTo>
                    <a:pt x="68" y="82"/>
                  </a:lnTo>
                  <a:lnTo>
                    <a:pt x="70" y="84"/>
                  </a:lnTo>
                  <a:lnTo>
                    <a:pt x="80" y="88"/>
                  </a:lnTo>
                  <a:lnTo>
                    <a:pt x="92" y="88"/>
                  </a:lnTo>
                  <a:lnTo>
                    <a:pt x="104" y="86"/>
                  </a:lnTo>
                  <a:lnTo>
                    <a:pt x="118" y="80"/>
                  </a:lnTo>
                  <a:lnTo>
                    <a:pt x="132" y="72"/>
                  </a:lnTo>
                  <a:lnTo>
                    <a:pt x="160" y="56"/>
                  </a:lnTo>
                  <a:lnTo>
                    <a:pt x="180" y="44"/>
                  </a:lnTo>
                  <a:lnTo>
                    <a:pt x="188" y="38"/>
                  </a:lnTo>
                  <a:lnTo>
                    <a:pt x="194" y="32"/>
                  </a:lnTo>
                  <a:lnTo>
                    <a:pt x="204" y="18"/>
                  </a:lnTo>
                  <a:lnTo>
                    <a:pt x="214" y="8"/>
                  </a:lnTo>
                  <a:lnTo>
                    <a:pt x="220" y="4"/>
                  </a:lnTo>
                  <a:lnTo>
                    <a:pt x="226" y="2"/>
                  </a:lnTo>
                  <a:lnTo>
                    <a:pt x="234" y="0"/>
                  </a:lnTo>
                  <a:lnTo>
                    <a:pt x="240" y="2"/>
                  </a:lnTo>
                  <a:lnTo>
                    <a:pt x="246" y="4"/>
                  </a:lnTo>
                  <a:lnTo>
                    <a:pt x="250" y="6"/>
                  </a:lnTo>
                  <a:lnTo>
                    <a:pt x="252" y="12"/>
                  </a:lnTo>
                  <a:lnTo>
                    <a:pt x="252" y="16"/>
                  </a:lnTo>
                  <a:lnTo>
                    <a:pt x="250" y="24"/>
                  </a:lnTo>
                  <a:lnTo>
                    <a:pt x="246" y="30"/>
                  </a:lnTo>
                  <a:lnTo>
                    <a:pt x="230" y="52"/>
                  </a:lnTo>
                  <a:lnTo>
                    <a:pt x="220" y="66"/>
                  </a:lnTo>
                  <a:lnTo>
                    <a:pt x="212" y="76"/>
                  </a:lnTo>
                  <a:lnTo>
                    <a:pt x="208" y="78"/>
                  </a:lnTo>
                  <a:lnTo>
                    <a:pt x="204" y="80"/>
                  </a:lnTo>
                  <a:lnTo>
                    <a:pt x="208" y="84"/>
                  </a:lnTo>
                  <a:lnTo>
                    <a:pt x="212" y="92"/>
                  </a:lnTo>
                  <a:lnTo>
                    <a:pt x="214" y="100"/>
                  </a:lnTo>
                  <a:lnTo>
                    <a:pt x="214" y="106"/>
                  </a:lnTo>
                  <a:lnTo>
                    <a:pt x="212" y="110"/>
                  </a:lnTo>
                  <a:lnTo>
                    <a:pt x="210" y="112"/>
                  </a:lnTo>
                  <a:lnTo>
                    <a:pt x="214" y="116"/>
                  </a:lnTo>
                  <a:lnTo>
                    <a:pt x="216" y="122"/>
                  </a:lnTo>
                  <a:lnTo>
                    <a:pt x="218" y="130"/>
                  </a:lnTo>
                  <a:lnTo>
                    <a:pt x="220" y="138"/>
                  </a:lnTo>
                  <a:lnTo>
                    <a:pt x="218" y="150"/>
                  </a:lnTo>
                  <a:lnTo>
                    <a:pt x="216" y="150"/>
                  </a:lnTo>
                  <a:lnTo>
                    <a:pt x="220" y="158"/>
                  </a:lnTo>
                  <a:lnTo>
                    <a:pt x="222" y="164"/>
                  </a:lnTo>
                  <a:lnTo>
                    <a:pt x="222" y="172"/>
                  </a:lnTo>
                  <a:lnTo>
                    <a:pt x="220" y="184"/>
                  </a:lnTo>
                  <a:lnTo>
                    <a:pt x="212" y="196"/>
                  </a:lnTo>
                  <a:lnTo>
                    <a:pt x="202" y="210"/>
                  </a:lnTo>
                  <a:lnTo>
                    <a:pt x="190" y="222"/>
                  </a:lnTo>
                  <a:lnTo>
                    <a:pt x="182" y="232"/>
                  </a:lnTo>
                  <a:lnTo>
                    <a:pt x="174" y="242"/>
                  </a:lnTo>
                  <a:lnTo>
                    <a:pt x="170" y="252"/>
                  </a:lnTo>
                  <a:lnTo>
                    <a:pt x="168" y="260"/>
                  </a:lnTo>
                  <a:lnTo>
                    <a:pt x="166" y="264"/>
                  </a:lnTo>
                  <a:lnTo>
                    <a:pt x="162" y="268"/>
                  </a:lnTo>
                  <a:lnTo>
                    <a:pt x="150" y="272"/>
                  </a:lnTo>
                  <a:lnTo>
                    <a:pt x="136" y="274"/>
                  </a:lnTo>
                  <a:lnTo>
                    <a:pt x="120" y="274"/>
                  </a:lnTo>
                  <a:lnTo>
                    <a:pt x="106" y="272"/>
                  </a:lnTo>
                  <a:lnTo>
                    <a:pt x="96" y="268"/>
                  </a:lnTo>
                  <a:lnTo>
                    <a:pt x="88" y="264"/>
                  </a:lnTo>
                  <a:lnTo>
                    <a:pt x="86" y="262"/>
                  </a:lnTo>
                  <a:lnTo>
                    <a:pt x="86" y="260"/>
                  </a:lnTo>
                  <a:close/>
                </a:path>
              </a:pathLst>
            </a:custGeom>
            <a:solidFill>
              <a:srgbClr val="FFFFFF"/>
            </a:solidFill>
            <a:ln w="9525">
              <a:noFill/>
              <a:round/>
              <a:headEnd/>
              <a:tailEnd/>
            </a:ln>
          </p:spPr>
          <p:txBody>
            <a:bodyPr/>
            <a:lstStyle/>
            <a:p>
              <a:endParaRPr lang="en-US"/>
            </a:p>
          </p:txBody>
        </p:sp>
        <p:sp>
          <p:nvSpPr>
            <p:cNvPr id="85" name="AutoShape 47"/>
            <p:cNvSpPr>
              <a:spLocks noEditPoints="1"/>
            </p:cNvSpPr>
            <p:nvPr/>
          </p:nvSpPr>
          <p:spPr bwMode="auto">
            <a:xfrm>
              <a:off x="4054626" y="2738640"/>
              <a:ext cx="368300" cy="434975"/>
            </a:xfrm>
            <a:custGeom>
              <a:avLst/>
              <a:gdLst>
                <a:gd name="T0" fmla="*/ 2147483647 w 232"/>
                <a:gd name="T1" fmla="*/ 2147483647 h 274"/>
                <a:gd name="T2" fmla="*/ 2147483647 w 232"/>
                <a:gd name="T3" fmla="*/ 2147483647 h 274"/>
                <a:gd name="T4" fmla="*/ 2147483647 w 232"/>
                <a:gd name="T5" fmla="*/ 2147483647 h 274"/>
                <a:gd name="T6" fmla="*/ 2147483647 w 232"/>
                <a:gd name="T7" fmla="*/ 2147483647 h 274"/>
                <a:gd name="T8" fmla="*/ 2147483647 w 232"/>
                <a:gd name="T9" fmla="*/ 2147483647 h 274"/>
                <a:gd name="T10" fmla="*/ 2147483647 w 232"/>
                <a:gd name="T11" fmla="*/ 2147483647 h 274"/>
                <a:gd name="T12" fmla="*/ 2147483647 w 232"/>
                <a:gd name="T13" fmla="*/ 2147483647 h 274"/>
                <a:gd name="T14" fmla="*/ 2147483647 w 232"/>
                <a:gd name="T15" fmla="*/ 2147483647 h 274"/>
                <a:gd name="T16" fmla="*/ 0 w 232"/>
                <a:gd name="T17" fmla="*/ 2147483647 h 274"/>
                <a:gd name="T18" fmla="*/ 2147483647 w 232"/>
                <a:gd name="T19" fmla="*/ 2147483647 h 274"/>
                <a:gd name="T20" fmla="*/ 2147483647 w 232"/>
                <a:gd name="T21" fmla="*/ 2147483647 h 274"/>
                <a:gd name="T22" fmla="*/ 2147483647 w 232"/>
                <a:gd name="T23" fmla="*/ 2147483647 h 274"/>
                <a:gd name="T24" fmla="*/ 2147483647 w 232"/>
                <a:gd name="T25" fmla="*/ 2147483647 h 274"/>
                <a:gd name="T26" fmla="*/ 2147483647 w 232"/>
                <a:gd name="T27" fmla="*/ 2147483647 h 274"/>
                <a:gd name="T28" fmla="*/ 2147483647 w 232"/>
                <a:gd name="T29" fmla="*/ 2147483647 h 274"/>
                <a:gd name="T30" fmla="*/ 2147483647 w 232"/>
                <a:gd name="T31" fmla="*/ 2147483647 h 274"/>
                <a:gd name="T32" fmla="*/ 2147483647 w 232"/>
                <a:gd name="T33" fmla="*/ 2147483647 h 274"/>
                <a:gd name="T34" fmla="*/ 2147483647 w 232"/>
                <a:gd name="T35" fmla="*/ 2147483647 h 274"/>
                <a:gd name="T36" fmla="*/ 2147483647 w 232"/>
                <a:gd name="T37" fmla="*/ 2147483647 h 274"/>
                <a:gd name="T38" fmla="*/ 2147483647 w 232"/>
                <a:gd name="T39" fmla="*/ 2147483647 h 274"/>
                <a:gd name="T40" fmla="*/ 2147483647 w 232"/>
                <a:gd name="T41" fmla="*/ 2147483647 h 274"/>
                <a:gd name="T42" fmla="*/ 2147483647 w 232"/>
                <a:gd name="T43" fmla="*/ 2147483647 h 274"/>
                <a:gd name="T44" fmla="*/ 2147483647 w 232"/>
                <a:gd name="T45" fmla="*/ 2147483647 h 274"/>
                <a:gd name="T46" fmla="*/ 2147483647 w 232"/>
                <a:gd name="T47" fmla="*/ 2147483647 h 274"/>
                <a:gd name="T48" fmla="*/ 2147483647 w 232"/>
                <a:gd name="T49" fmla="*/ 2147483647 h 274"/>
                <a:gd name="T50" fmla="*/ 2147483647 w 232"/>
                <a:gd name="T51" fmla="*/ 2147483647 h 274"/>
                <a:gd name="T52" fmla="*/ 2147483647 w 232"/>
                <a:gd name="T53" fmla="*/ 2147483647 h 274"/>
                <a:gd name="T54" fmla="*/ 2147483647 w 232"/>
                <a:gd name="T55" fmla="*/ 2147483647 h 274"/>
                <a:gd name="T56" fmla="*/ 2147483647 w 232"/>
                <a:gd name="T57" fmla="*/ 2147483647 h 274"/>
                <a:gd name="T58" fmla="*/ 2147483647 w 232"/>
                <a:gd name="T59" fmla="*/ 2147483647 h 274"/>
                <a:gd name="T60" fmla="*/ 2147483647 w 232"/>
                <a:gd name="T61" fmla="*/ 2147483647 h 274"/>
                <a:gd name="T62" fmla="*/ 2147483647 w 232"/>
                <a:gd name="T63" fmla="*/ 2147483647 h 274"/>
                <a:gd name="T64" fmla="*/ 2147483647 w 232"/>
                <a:gd name="T65" fmla="*/ 2147483647 h 274"/>
                <a:gd name="T66" fmla="*/ 2147483647 w 232"/>
                <a:gd name="T67" fmla="*/ 2147483647 h 274"/>
                <a:gd name="T68" fmla="*/ 2147483647 w 232"/>
                <a:gd name="T69" fmla="*/ 2147483647 h 274"/>
                <a:gd name="T70" fmla="*/ 2147483647 w 232"/>
                <a:gd name="T71" fmla="*/ 2147483647 h 274"/>
                <a:gd name="T72" fmla="*/ 2147483647 w 232"/>
                <a:gd name="T73" fmla="*/ 2147483647 h 274"/>
                <a:gd name="T74" fmla="*/ 2147483647 w 232"/>
                <a:gd name="T75" fmla="*/ 2147483647 h 274"/>
                <a:gd name="T76" fmla="*/ 2147483647 w 232"/>
                <a:gd name="T77" fmla="*/ 2147483647 h 274"/>
                <a:gd name="T78" fmla="*/ 2147483647 w 232"/>
                <a:gd name="T79" fmla="*/ 2147483647 h 274"/>
                <a:gd name="T80" fmla="*/ 2147483647 w 232"/>
                <a:gd name="T81" fmla="*/ 2147483647 h 274"/>
                <a:gd name="T82" fmla="*/ 2147483647 w 232"/>
                <a:gd name="T83" fmla="*/ 2147483647 h 274"/>
                <a:gd name="T84" fmla="*/ 2147483647 w 232"/>
                <a:gd name="T85" fmla="*/ 2147483647 h 274"/>
                <a:gd name="T86" fmla="*/ 2147483647 w 232"/>
                <a:gd name="T87" fmla="*/ 2147483647 h 27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32"/>
                <a:gd name="T133" fmla="*/ 0 h 274"/>
                <a:gd name="T134" fmla="*/ 232 w 232"/>
                <a:gd name="T135" fmla="*/ 274 h 27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32" h="274">
                  <a:moveTo>
                    <a:pt x="0" y="26"/>
                  </a:moveTo>
                  <a:lnTo>
                    <a:pt x="0" y="26"/>
                  </a:lnTo>
                  <a:lnTo>
                    <a:pt x="8" y="32"/>
                  </a:lnTo>
                  <a:lnTo>
                    <a:pt x="14" y="38"/>
                  </a:lnTo>
                  <a:lnTo>
                    <a:pt x="18" y="46"/>
                  </a:lnTo>
                  <a:lnTo>
                    <a:pt x="22" y="54"/>
                  </a:lnTo>
                  <a:lnTo>
                    <a:pt x="26" y="68"/>
                  </a:lnTo>
                  <a:lnTo>
                    <a:pt x="28" y="78"/>
                  </a:lnTo>
                  <a:lnTo>
                    <a:pt x="30" y="80"/>
                  </a:lnTo>
                  <a:lnTo>
                    <a:pt x="32" y="84"/>
                  </a:lnTo>
                  <a:lnTo>
                    <a:pt x="42" y="88"/>
                  </a:lnTo>
                  <a:lnTo>
                    <a:pt x="48" y="88"/>
                  </a:lnTo>
                  <a:lnTo>
                    <a:pt x="56" y="88"/>
                  </a:lnTo>
                  <a:lnTo>
                    <a:pt x="48" y="84"/>
                  </a:lnTo>
                  <a:lnTo>
                    <a:pt x="46" y="78"/>
                  </a:lnTo>
                  <a:lnTo>
                    <a:pt x="44" y="70"/>
                  </a:lnTo>
                  <a:lnTo>
                    <a:pt x="38" y="56"/>
                  </a:lnTo>
                  <a:lnTo>
                    <a:pt x="32" y="44"/>
                  </a:lnTo>
                  <a:lnTo>
                    <a:pt x="24" y="34"/>
                  </a:lnTo>
                  <a:lnTo>
                    <a:pt x="12" y="28"/>
                  </a:lnTo>
                  <a:lnTo>
                    <a:pt x="6" y="28"/>
                  </a:lnTo>
                  <a:lnTo>
                    <a:pt x="0" y="26"/>
                  </a:lnTo>
                  <a:close/>
                  <a:moveTo>
                    <a:pt x="104" y="274"/>
                  </a:moveTo>
                  <a:lnTo>
                    <a:pt x="104" y="274"/>
                  </a:lnTo>
                  <a:lnTo>
                    <a:pt x="118" y="274"/>
                  </a:lnTo>
                  <a:lnTo>
                    <a:pt x="130" y="272"/>
                  </a:lnTo>
                  <a:lnTo>
                    <a:pt x="142" y="268"/>
                  </a:lnTo>
                  <a:lnTo>
                    <a:pt x="146" y="264"/>
                  </a:lnTo>
                  <a:lnTo>
                    <a:pt x="148" y="260"/>
                  </a:lnTo>
                  <a:lnTo>
                    <a:pt x="150" y="252"/>
                  </a:lnTo>
                  <a:lnTo>
                    <a:pt x="154" y="242"/>
                  </a:lnTo>
                  <a:lnTo>
                    <a:pt x="162" y="232"/>
                  </a:lnTo>
                  <a:lnTo>
                    <a:pt x="170" y="222"/>
                  </a:lnTo>
                  <a:lnTo>
                    <a:pt x="182" y="210"/>
                  </a:lnTo>
                  <a:lnTo>
                    <a:pt x="192" y="196"/>
                  </a:lnTo>
                  <a:lnTo>
                    <a:pt x="200" y="184"/>
                  </a:lnTo>
                  <a:lnTo>
                    <a:pt x="202" y="172"/>
                  </a:lnTo>
                  <a:lnTo>
                    <a:pt x="202" y="164"/>
                  </a:lnTo>
                  <a:lnTo>
                    <a:pt x="200" y="158"/>
                  </a:lnTo>
                  <a:lnTo>
                    <a:pt x="196" y="150"/>
                  </a:lnTo>
                  <a:lnTo>
                    <a:pt x="198" y="150"/>
                  </a:lnTo>
                  <a:lnTo>
                    <a:pt x="200" y="138"/>
                  </a:lnTo>
                  <a:lnTo>
                    <a:pt x="198" y="130"/>
                  </a:lnTo>
                  <a:lnTo>
                    <a:pt x="196" y="122"/>
                  </a:lnTo>
                  <a:lnTo>
                    <a:pt x="194" y="116"/>
                  </a:lnTo>
                  <a:lnTo>
                    <a:pt x="190" y="112"/>
                  </a:lnTo>
                  <a:lnTo>
                    <a:pt x="192" y="110"/>
                  </a:lnTo>
                  <a:lnTo>
                    <a:pt x="194" y="106"/>
                  </a:lnTo>
                  <a:lnTo>
                    <a:pt x="194" y="100"/>
                  </a:lnTo>
                  <a:lnTo>
                    <a:pt x="192" y="92"/>
                  </a:lnTo>
                  <a:lnTo>
                    <a:pt x="188" y="84"/>
                  </a:lnTo>
                  <a:lnTo>
                    <a:pt x="184" y="80"/>
                  </a:lnTo>
                  <a:lnTo>
                    <a:pt x="188" y="78"/>
                  </a:lnTo>
                  <a:lnTo>
                    <a:pt x="192" y="76"/>
                  </a:lnTo>
                  <a:lnTo>
                    <a:pt x="200" y="66"/>
                  </a:lnTo>
                  <a:lnTo>
                    <a:pt x="210" y="52"/>
                  </a:lnTo>
                  <a:lnTo>
                    <a:pt x="226" y="30"/>
                  </a:lnTo>
                  <a:lnTo>
                    <a:pt x="230" y="24"/>
                  </a:lnTo>
                  <a:lnTo>
                    <a:pt x="232" y="16"/>
                  </a:lnTo>
                  <a:lnTo>
                    <a:pt x="232" y="12"/>
                  </a:lnTo>
                  <a:lnTo>
                    <a:pt x="230" y="6"/>
                  </a:lnTo>
                  <a:lnTo>
                    <a:pt x="226" y="4"/>
                  </a:lnTo>
                  <a:lnTo>
                    <a:pt x="220" y="2"/>
                  </a:lnTo>
                  <a:lnTo>
                    <a:pt x="214" y="0"/>
                  </a:lnTo>
                  <a:lnTo>
                    <a:pt x="206" y="2"/>
                  </a:lnTo>
                  <a:lnTo>
                    <a:pt x="200" y="4"/>
                  </a:lnTo>
                  <a:lnTo>
                    <a:pt x="194" y="6"/>
                  </a:lnTo>
                  <a:lnTo>
                    <a:pt x="202" y="6"/>
                  </a:lnTo>
                  <a:lnTo>
                    <a:pt x="208" y="8"/>
                  </a:lnTo>
                  <a:lnTo>
                    <a:pt x="212" y="12"/>
                  </a:lnTo>
                  <a:lnTo>
                    <a:pt x="216" y="14"/>
                  </a:lnTo>
                  <a:lnTo>
                    <a:pt x="218" y="20"/>
                  </a:lnTo>
                  <a:lnTo>
                    <a:pt x="216" y="24"/>
                  </a:lnTo>
                  <a:lnTo>
                    <a:pt x="214" y="30"/>
                  </a:lnTo>
                  <a:lnTo>
                    <a:pt x="210" y="36"/>
                  </a:lnTo>
                  <a:lnTo>
                    <a:pt x="194" y="58"/>
                  </a:lnTo>
                  <a:lnTo>
                    <a:pt x="184" y="72"/>
                  </a:lnTo>
                  <a:lnTo>
                    <a:pt x="176" y="80"/>
                  </a:lnTo>
                  <a:lnTo>
                    <a:pt x="170" y="82"/>
                  </a:lnTo>
                  <a:lnTo>
                    <a:pt x="166" y="84"/>
                  </a:lnTo>
                  <a:lnTo>
                    <a:pt x="170" y="90"/>
                  </a:lnTo>
                  <a:lnTo>
                    <a:pt x="174" y="96"/>
                  </a:lnTo>
                  <a:lnTo>
                    <a:pt x="176" y="104"/>
                  </a:lnTo>
                  <a:lnTo>
                    <a:pt x="174" y="112"/>
                  </a:lnTo>
                  <a:lnTo>
                    <a:pt x="172" y="116"/>
                  </a:lnTo>
                  <a:lnTo>
                    <a:pt x="170" y="116"/>
                  </a:lnTo>
                  <a:lnTo>
                    <a:pt x="170" y="118"/>
                  </a:lnTo>
                  <a:lnTo>
                    <a:pt x="174" y="120"/>
                  </a:lnTo>
                  <a:lnTo>
                    <a:pt x="176" y="126"/>
                  </a:lnTo>
                  <a:lnTo>
                    <a:pt x="178" y="134"/>
                  </a:lnTo>
                  <a:lnTo>
                    <a:pt x="178" y="144"/>
                  </a:lnTo>
                  <a:lnTo>
                    <a:pt x="176" y="154"/>
                  </a:lnTo>
                  <a:lnTo>
                    <a:pt x="176" y="156"/>
                  </a:lnTo>
                  <a:lnTo>
                    <a:pt x="178" y="162"/>
                  </a:lnTo>
                  <a:lnTo>
                    <a:pt x="180" y="170"/>
                  </a:lnTo>
                  <a:lnTo>
                    <a:pt x="180" y="178"/>
                  </a:lnTo>
                  <a:lnTo>
                    <a:pt x="176" y="188"/>
                  </a:lnTo>
                  <a:lnTo>
                    <a:pt x="168" y="202"/>
                  </a:lnTo>
                  <a:lnTo>
                    <a:pt x="158" y="214"/>
                  </a:lnTo>
                  <a:lnTo>
                    <a:pt x="146" y="226"/>
                  </a:lnTo>
                  <a:lnTo>
                    <a:pt x="136" y="236"/>
                  </a:lnTo>
                  <a:lnTo>
                    <a:pt x="130" y="246"/>
                  </a:lnTo>
                  <a:lnTo>
                    <a:pt x="124" y="254"/>
                  </a:lnTo>
                  <a:lnTo>
                    <a:pt x="122" y="264"/>
                  </a:lnTo>
                  <a:lnTo>
                    <a:pt x="120" y="268"/>
                  </a:lnTo>
                  <a:lnTo>
                    <a:pt x="114" y="270"/>
                  </a:lnTo>
                  <a:lnTo>
                    <a:pt x="104" y="274"/>
                  </a:lnTo>
                  <a:close/>
                </a:path>
              </a:pathLst>
            </a:custGeom>
            <a:solidFill>
              <a:srgbClr val="E0E0E0"/>
            </a:solidFill>
            <a:ln w="9525">
              <a:noFill/>
              <a:round/>
              <a:headEnd/>
              <a:tailEnd/>
            </a:ln>
          </p:spPr>
          <p:txBody>
            <a:bodyPr/>
            <a:lstStyle/>
            <a:p>
              <a:endParaRPr lang="en-US"/>
            </a:p>
          </p:txBody>
        </p:sp>
        <p:sp>
          <p:nvSpPr>
            <p:cNvPr id="86" name="AutoShape 48"/>
            <p:cNvSpPr>
              <a:spLocks/>
            </p:cNvSpPr>
            <p:nvPr/>
          </p:nvSpPr>
          <p:spPr bwMode="auto">
            <a:xfrm>
              <a:off x="3975251" y="2722765"/>
              <a:ext cx="330200" cy="104775"/>
            </a:xfrm>
            <a:custGeom>
              <a:avLst/>
              <a:gdLst>
                <a:gd name="T0" fmla="*/ 2147483647 w 208"/>
                <a:gd name="T1" fmla="*/ 2147483647 h 66"/>
                <a:gd name="T2" fmla="*/ 2147483647 w 208"/>
                <a:gd name="T3" fmla="*/ 2147483647 h 66"/>
                <a:gd name="T4" fmla="*/ 2147483647 w 208"/>
                <a:gd name="T5" fmla="*/ 2147483647 h 66"/>
                <a:gd name="T6" fmla="*/ 2147483647 w 208"/>
                <a:gd name="T7" fmla="*/ 2147483647 h 66"/>
                <a:gd name="T8" fmla="*/ 2147483647 w 208"/>
                <a:gd name="T9" fmla="*/ 2147483647 h 66"/>
                <a:gd name="T10" fmla="*/ 2147483647 w 208"/>
                <a:gd name="T11" fmla="*/ 2147483647 h 66"/>
                <a:gd name="T12" fmla="*/ 2147483647 w 208"/>
                <a:gd name="T13" fmla="*/ 2147483647 h 66"/>
                <a:gd name="T14" fmla="*/ 2147483647 w 208"/>
                <a:gd name="T15" fmla="*/ 2147483647 h 66"/>
                <a:gd name="T16" fmla="*/ 2147483647 w 208"/>
                <a:gd name="T17" fmla="*/ 2147483647 h 66"/>
                <a:gd name="T18" fmla="*/ 2147483647 w 208"/>
                <a:gd name="T19" fmla="*/ 2147483647 h 66"/>
                <a:gd name="T20" fmla="*/ 2147483647 w 208"/>
                <a:gd name="T21" fmla="*/ 2147483647 h 66"/>
                <a:gd name="T22" fmla="*/ 2147483647 w 208"/>
                <a:gd name="T23" fmla="*/ 2147483647 h 66"/>
                <a:gd name="T24" fmla="*/ 2147483647 w 208"/>
                <a:gd name="T25" fmla="*/ 2147483647 h 66"/>
                <a:gd name="T26" fmla="*/ 2147483647 w 208"/>
                <a:gd name="T27" fmla="*/ 2147483647 h 66"/>
                <a:gd name="T28" fmla="*/ 2147483647 w 208"/>
                <a:gd name="T29" fmla="*/ 2147483647 h 66"/>
                <a:gd name="T30" fmla="*/ 2147483647 w 208"/>
                <a:gd name="T31" fmla="*/ 2147483647 h 66"/>
                <a:gd name="T32" fmla="*/ 2147483647 w 208"/>
                <a:gd name="T33" fmla="*/ 2147483647 h 66"/>
                <a:gd name="T34" fmla="*/ 2147483647 w 208"/>
                <a:gd name="T35" fmla="*/ 2147483647 h 66"/>
                <a:gd name="T36" fmla="*/ 0 w 208"/>
                <a:gd name="T37" fmla="*/ 2147483647 h 66"/>
                <a:gd name="T38" fmla="*/ 0 w 208"/>
                <a:gd name="T39" fmla="*/ 2147483647 h 66"/>
                <a:gd name="T40" fmla="*/ 2147483647 w 208"/>
                <a:gd name="T41" fmla="*/ 2147483647 h 66"/>
                <a:gd name="T42" fmla="*/ 2147483647 w 208"/>
                <a:gd name="T43" fmla="*/ 2147483647 h 66"/>
                <a:gd name="T44" fmla="*/ 2147483647 w 208"/>
                <a:gd name="T45" fmla="*/ 2147483647 h 66"/>
                <a:gd name="T46" fmla="*/ 2147483647 w 208"/>
                <a:gd name="T47" fmla="*/ 2147483647 h 66"/>
                <a:gd name="T48" fmla="*/ 2147483647 w 208"/>
                <a:gd name="T49" fmla="*/ 2147483647 h 66"/>
                <a:gd name="T50" fmla="*/ 2147483647 w 208"/>
                <a:gd name="T51" fmla="*/ 0 h 66"/>
                <a:gd name="T52" fmla="*/ 2147483647 w 208"/>
                <a:gd name="T53" fmla="*/ 2147483647 h 66"/>
                <a:gd name="T54" fmla="*/ 2147483647 w 208"/>
                <a:gd name="T55" fmla="*/ 2147483647 h 66"/>
                <a:gd name="T56" fmla="*/ 2147483647 w 208"/>
                <a:gd name="T57" fmla="*/ 2147483647 h 66"/>
                <a:gd name="T58" fmla="*/ 2147483647 w 208"/>
                <a:gd name="T59" fmla="*/ 2147483647 h 66"/>
                <a:gd name="T60" fmla="*/ 2147483647 w 208"/>
                <a:gd name="T61" fmla="*/ 2147483647 h 66"/>
                <a:gd name="T62" fmla="*/ 2147483647 w 208"/>
                <a:gd name="T63" fmla="*/ 2147483647 h 66"/>
                <a:gd name="T64" fmla="*/ 2147483647 w 208"/>
                <a:gd name="T65" fmla="*/ 2147483647 h 66"/>
                <a:gd name="T66" fmla="*/ 2147483647 w 208"/>
                <a:gd name="T67" fmla="*/ 2147483647 h 66"/>
                <a:gd name="T68" fmla="*/ 2147483647 w 208"/>
                <a:gd name="T69" fmla="*/ 2147483647 h 66"/>
                <a:gd name="T70" fmla="*/ 2147483647 w 208"/>
                <a:gd name="T71" fmla="*/ 2147483647 h 66"/>
                <a:gd name="T72" fmla="*/ 2147483647 w 208"/>
                <a:gd name="T73" fmla="*/ 2147483647 h 66"/>
                <a:gd name="T74" fmla="*/ 2147483647 w 208"/>
                <a:gd name="T75" fmla="*/ 2147483647 h 66"/>
                <a:gd name="T76" fmla="*/ 2147483647 w 208"/>
                <a:gd name="T77" fmla="*/ 2147483647 h 66"/>
                <a:gd name="T78" fmla="*/ 2147483647 w 208"/>
                <a:gd name="T79" fmla="*/ 2147483647 h 6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8"/>
                <a:gd name="T121" fmla="*/ 0 h 66"/>
                <a:gd name="T122" fmla="*/ 208 w 208"/>
                <a:gd name="T123" fmla="*/ 66 h 6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8" h="66">
                  <a:moveTo>
                    <a:pt x="208" y="48"/>
                  </a:moveTo>
                  <a:lnTo>
                    <a:pt x="208" y="48"/>
                  </a:lnTo>
                  <a:lnTo>
                    <a:pt x="198" y="54"/>
                  </a:lnTo>
                  <a:lnTo>
                    <a:pt x="188" y="58"/>
                  </a:lnTo>
                  <a:lnTo>
                    <a:pt x="176" y="62"/>
                  </a:lnTo>
                  <a:lnTo>
                    <a:pt x="162" y="66"/>
                  </a:lnTo>
                  <a:lnTo>
                    <a:pt x="146" y="66"/>
                  </a:lnTo>
                  <a:lnTo>
                    <a:pt x="132" y="64"/>
                  </a:lnTo>
                  <a:lnTo>
                    <a:pt x="124" y="60"/>
                  </a:lnTo>
                  <a:lnTo>
                    <a:pt x="118" y="56"/>
                  </a:lnTo>
                  <a:lnTo>
                    <a:pt x="94" y="38"/>
                  </a:lnTo>
                  <a:lnTo>
                    <a:pt x="74" y="22"/>
                  </a:lnTo>
                  <a:lnTo>
                    <a:pt x="64" y="18"/>
                  </a:lnTo>
                  <a:lnTo>
                    <a:pt x="54" y="14"/>
                  </a:lnTo>
                  <a:lnTo>
                    <a:pt x="44" y="14"/>
                  </a:lnTo>
                  <a:lnTo>
                    <a:pt x="32" y="18"/>
                  </a:lnTo>
                  <a:lnTo>
                    <a:pt x="0" y="28"/>
                  </a:lnTo>
                  <a:lnTo>
                    <a:pt x="4" y="22"/>
                  </a:lnTo>
                  <a:lnTo>
                    <a:pt x="8" y="16"/>
                  </a:lnTo>
                  <a:lnTo>
                    <a:pt x="14" y="10"/>
                  </a:lnTo>
                  <a:lnTo>
                    <a:pt x="24" y="4"/>
                  </a:lnTo>
                  <a:lnTo>
                    <a:pt x="34" y="2"/>
                  </a:lnTo>
                  <a:lnTo>
                    <a:pt x="46" y="0"/>
                  </a:lnTo>
                  <a:lnTo>
                    <a:pt x="62" y="4"/>
                  </a:lnTo>
                  <a:lnTo>
                    <a:pt x="76" y="12"/>
                  </a:lnTo>
                  <a:lnTo>
                    <a:pt x="90" y="20"/>
                  </a:lnTo>
                  <a:lnTo>
                    <a:pt x="112" y="38"/>
                  </a:lnTo>
                  <a:lnTo>
                    <a:pt x="132" y="52"/>
                  </a:lnTo>
                  <a:lnTo>
                    <a:pt x="140" y="56"/>
                  </a:lnTo>
                  <a:lnTo>
                    <a:pt x="150" y="58"/>
                  </a:lnTo>
                  <a:lnTo>
                    <a:pt x="158" y="60"/>
                  </a:lnTo>
                  <a:lnTo>
                    <a:pt x="168" y="58"/>
                  </a:lnTo>
                  <a:lnTo>
                    <a:pt x="186" y="56"/>
                  </a:lnTo>
                  <a:lnTo>
                    <a:pt x="208" y="48"/>
                  </a:lnTo>
                  <a:close/>
                </a:path>
              </a:pathLst>
            </a:custGeom>
            <a:solidFill>
              <a:srgbClr val="B02419"/>
            </a:solidFill>
            <a:ln w="9525">
              <a:noFill/>
              <a:round/>
              <a:headEnd/>
              <a:tailEnd/>
            </a:ln>
          </p:spPr>
          <p:txBody>
            <a:bodyPr/>
            <a:lstStyle/>
            <a:p>
              <a:endParaRPr lang="en-US"/>
            </a:p>
          </p:txBody>
        </p:sp>
        <p:sp>
          <p:nvSpPr>
            <p:cNvPr id="87" name="AutoShape 49"/>
            <p:cNvSpPr>
              <a:spLocks/>
            </p:cNvSpPr>
            <p:nvPr/>
          </p:nvSpPr>
          <p:spPr bwMode="auto">
            <a:xfrm>
              <a:off x="3956201" y="2735465"/>
              <a:ext cx="47625" cy="57150"/>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2147483647 w 30"/>
                <a:gd name="T17" fmla="*/ 2147483647 h 36"/>
                <a:gd name="T18" fmla="*/ 0 w 30"/>
                <a:gd name="T19" fmla="*/ 2147483647 h 36"/>
                <a:gd name="T20" fmla="*/ 0 w 30"/>
                <a:gd name="T21" fmla="*/ 2147483647 h 36"/>
                <a:gd name="T22" fmla="*/ 2147483647 w 30"/>
                <a:gd name="T23" fmla="*/ 0 h 36"/>
                <a:gd name="T24" fmla="*/ 2147483647 w 30"/>
                <a:gd name="T25" fmla="*/ 0 h 36"/>
                <a:gd name="T26" fmla="*/ 2147483647 w 30"/>
                <a:gd name="T27" fmla="*/ 0 h 36"/>
                <a:gd name="T28" fmla="*/ 2147483647 w 30"/>
                <a:gd name="T29" fmla="*/ 0 h 36"/>
                <a:gd name="T30" fmla="*/ 2147483647 w 30"/>
                <a:gd name="T31" fmla="*/ 0 h 36"/>
                <a:gd name="T32" fmla="*/ 2147483647 w 30"/>
                <a:gd name="T33" fmla="*/ 0 h 36"/>
                <a:gd name="T34" fmla="*/ 2147483647 w 30"/>
                <a:gd name="T35" fmla="*/ 0 h 36"/>
                <a:gd name="T36" fmla="*/ 2147483647 w 30"/>
                <a:gd name="T37" fmla="*/ 2147483647 h 36"/>
                <a:gd name="T38" fmla="*/ 2147483647 w 30"/>
                <a:gd name="T39" fmla="*/ 2147483647 h 36"/>
                <a:gd name="T40" fmla="*/ 2147483647 w 30"/>
                <a:gd name="T41" fmla="*/ 2147483647 h 36"/>
                <a:gd name="T42" fmla="*/ 2147483647 w 30"/>
                <a:gd name="T43" fmla="*/ 2147483647 h 36"/>
                <a:gd name="T44" fmla="*/ 2147483647 w 30"/>
                <a:gd name="T45" fmla="*/ 2147483647 h 36"/>
                <a:gd name="T46" fmla="*/ 2147483647 w 30"/>
                <a:gd name="T47" fmla="*/ 2147483647 h 36"/>
                <a:gd name="T48" fmla="*/ 2147483647 w 30"/>
                <a:gd name="T49" fmla="*/ 2147483647 h 36"/>
                <a:gd name="T50" fmla="*/ 2147483647 w 30"/>
                <a:gd name="T51" fmla="*/ 2147483647 h 36"/>
                <a:gd name="T52" fmla="*/ 2147483647 w 30"/>
                <a:gd name="T53" fmla="*/ 2147483647 h 36"/>
                <a:gd name="T54" fmla="*/ 2147483647 w 30"/>
                <a:gd name="T55" fmla="*/ 2147483647 h 36"/>
                <a:gd name="T56" fmla="*/ 2147483647 w 30"/>
                <a:gd name="T57" fmla="*/ 2147483647 h 36"/>
                <a:gd name="T58" fmla="*/ 2147483647 w 30"/>
                <a:gd name="T59" fmla="*/ 2147483647 h 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36"/>
                <a:gd name="T92" fmla="*/ 30 w 30"/>
                <a:gd name="T93" fmla="*/ 36 h 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36">
                  <a:moveTo>
                    <a:pt x="28" y="34"/>
                  </a:moveTo>
                  <a:lnTo>
                    <a:pt x="28" y="34"/>
                  </a:lnTo>
                  <a:lnTo>
                    <a:pt x="22" y="36"/>
                  </a:lnTo>
                  <a:lnTo>
                    <a:pt x="16" y="34"/>
                  </a:lnTo>
                  <a:lnTo>
                    <a:pt x="12" y="30"/>
                  </a:lnTo>
                  <a:lnTo>
                    <a:pt x="6" y="24"/>
                  </a:lnTo>
                  <a:lnTo>
                    <a:pt x="2" y="16"/>
                  </a:lnTo>
                  <a:lnTo>
                    <a:pt x="0" y="10"/>
                  </a:lnTo>
                  <a:lnTo>
                    <a:pt x="0" y="4"/>
                  </a:lnTo>
                  <a:lnTo>
                    <a:pt x="2" y="0"/>
                  </a:lnTo>
                  <a:lnTo>
                    <a:pt x="4" y="0"/>
                  </a:lnTo>
                  <a:lnTo>
                    <a:pt x="8" y="0"/>
                  </a:lnTo>
                  <a:lnTo>
                    <a:pt x="10" y="2"/>
                  </a:lnTo>
                  <a:lnTo>
                    <a:pt x="10" y="10"/>
                  </a:lnTo>
                  <a:lnTo>
                    <a:pt x="14" y="16"/>
                  </a:lnTo>
                  <a:lnTo>
                    <a:pt x="20" y="22"/>
                  </a:lnTo>
                  <a:lnTo>
                    <a:pt x="30" y="26"/>
                  </a:lnTo>
                  <a:lnTo>
                    <a:pt x="30" y="30"/>
                  </a:lnTo>
                  <a:lnTo>
                    <a:pt x="30" y="32"/>
                  </a:lnTo>
                  <a:lnTo>
                    <a:pt x="28" y="34"/>
                  </a:lnTo>
                  <a:close/>
                </a:path>
              </a:pathLst>
            </a:custGeom>
            <a:solidFill>
              <a:srgbClr val="B02419"/>
            </a:solidFill>
            <a:ln w="9525">
              <a:noFill/>
              <a:round/>
              <a:headEnd/>
              <a:tailEnd/>
            </a:ln>
          </p:spPr>
          <p:txBody>
            <a:bodyPr/>
            <a:lstStyle/>
            <a:p>
              <a:endParaRPr lang="en-US"/>
            </a:p>
          </p:txBody>
        </p:sp>
        <p:sp>
          <p:nvSpPr>
            <p:cNvPr id="88" name="AutoShape 50"/>
            <p:cNvSpPr>
              <a:spLocks/>
            </p:cNvSpPr>
            <p:nvPr/>
          </p:nvSpPr>
          <p:spPr bwMode="auto">
            <a:xfrm>
              <a:off x="3953026" y="2211590"/>
              <a:ext cx="209550" cy="196850"/>
            </a:xfrm>
            <a:custGeom>
              <a:avLst/>
              <a:gdLst>
                <a:gd name="T0" fmla="*/ 2147483647 w 132"/>
                <a:gd name="T1" fmla="*/ 2147483647 h 124"/>
                <a:gd name="T2" fmla="*/ 2147483647 w 132"/>
                <a:gd name="T3" fmla="*/ 2147483647 h 124"/>
                <a:gd name="T4" fmla="*/ 2147483647 w 132"/>
                <a:gd name="T5" fmla="*/ 2147483647 h 124"/>
                <a:gd name="T6" fmla="*/ 2147483647 w 132"/>
                <a:gd name="T7" fmla="*/ 0 h 124"/>
                <a:gd name="T8" fmla="*/ 2147483647 w 132"/>
                <a:gd name="T9" fmla="*/ 0 h 124"/>
                <a:gd name="T10" fmla="*/ 2147483647 w 132"/>
                <a:gd name="T11" fmla="*/ 2147483647 h 124"/>
                <a:gd name="T12" fmla="*/ 2147483647 w 132"/>
                <a:gd name="T13" fmla="*/ 2147483647 h 124"/>
                <a:gd name="T14" fmla="*/ 2147483647 w 132"/>
                <a:gd name="T15" fmla="*/ 2147483647 h 124"/>
                <a:gd name="T16" fmla="*/ 2147483647 w 132"/>
                <a:gd name="T17" fmla="*/ 2147483647 h 124"/>
                <a:gd name="T18" fmla="*/ 2147483647 w 132"/>
                <a:gd name="T19" fmla="*/ 2147483647 h 124"/>
                <a:gd name="T20" fmla="*/ 2147483647 w 132"/>
                <a:gd name="T21" fmla="*/ 2147483647 h 124"/>
                <a:gd name="T22" fmla="*/ 2147483647 w 132"/>
                <a:gd name="T23" fmla="*/ 2147483647 h 124"/>
                <a:gd name="T24" fmla="*/ 2147483647 w 132"/>
                <a:gd name="T25" fmla="*/ 2147483647 h 124"/>
                <a:gd name="T26" fmla="*/ 2147483647 w 132"/>
                <a:gd name="T27" fmla="*/ 2147483647 h 124"/>
                <a:gd name="T28" fmla="*/ 0 w 132"/>
                <a:gd name="T29" fmla="*/ 2147483647 h 124"/>
                <a:gd name="T30" fmla="*/ 0 w 132"/>
                <a:gd name="T31" fmla="*/ 2147483647 h 124"/>
                <a:gd name="T32" fmla="*/ 0 w 132"/>
                <a:gd name="T33" fmla="*/ 2147483647 h 124"/>
                <a:gd name="T34" fmla="*/ 2147483647 w 132"/>
                <a:gd name="T35" fmla="*/ 2147483647 h 124"/>
                <a:gd name="T36" fmla="*/ 2147483647 w 132"/>
                <a:gd name="T37" fmla="*/ 2147483647 h 124"/>
                <a:gd name="T38" fmla="*/ 2147483647 w 132"/>
                <a:gd name="T39" fmla="*/ 2147483647 h 124"/>
                <a:gd name="T40" fmla="*/ 2147483647 w 132"/>
                <a:gd name="T41" fmla="*/ 2147483647 h 124"/>
                <a:gd name="T42" fmla="*/ 2147483647 w 132"/>
                <a:gd name="T43" fmla="*/ 2147483647 h 124"/>
                <a:gd name="T44" fmla="*/ 2147483647 w 132"/>
                <a:gd name="T45" fmla="*/ 2147483647 h 124"/>
                <a:gd name="T46" fmla="*/ 2147483647 w 132"/>
                <a:gd name="T47" fmla="*/ 2147483647 h 124"/>
                <a:gd name="T48" fmla="*/ 2147483647 w 132"/>
                <a:gd name="T49" fmla="*/ 2147483647 h 124"/>
                <a:gd name="T50" fmla="*/ 2147483647 w 132"/>
                <a:gd name="T51" fmla="*/ 2147483647 h 124"/>
                <a:gd name="T52" fmla="*/ 2147483647 w 132"/>
                <a:gd name="T53" fmla="*/ 2147483647 h 124"/>
                <a:gd name="T54" fmla="*/ 2147483647 w 132"/>
                <a:gd name="T55" fmla="*/ 2147483647 h 124"/>
                <a:gd name="T56" fmla="*/ 2147483647 w 132"/>
                <a:gd name="T57" fmla="*/ 2147483647 h 124"/>
                <a:gd name="T58" fmla="*/ 2147483647 w 132"/>
                <a:gd name="T59" fmla="*/ 2147483647 h 124"/>
                <a:gd name="T60" fmla="*/ 2147483647 w 132"/>
                <a:gd name="T61" fmla="*/ 2147483647 h 124"/>
                <a:gd name="T62" fmla="*/ 2147483647 w 132"/>
                <a:gd name="T63" fmla="*/ 2147483647 h 124"/>
                <a:gd name="T64" fmla="*/ 2147483647 w 132"/>
                <a:gd name="T65" fmla="*/ 2147483647 h 124"/>
                <a:gd name="T66" fmla="*/ 2147483647 w 132"/>
                <a:gd name="T67" fmla="*/ 2147483647 h 124"/>
                <a:gd name="T68" fmla="*/ 2147483647 w 132"/>
                <a:gd name="T69" fmla="*/ 2147483647 h 124"/>
                <a:gd name="T70" fmla="*/ 2147483647 w 132"/>
                <a:gd name="T71" fmla="*/ 2147483647 h 124"/>
                <a:gd name="T72" fmla="*/ 2147483647 w 132"/>
                <a:gd name="T73" fmla="*/ 2147483647 h 124"/>
                <a:gd name="T74" fmla="*/ 2147483647 w 132"/>
                <a:gd name="T75" fmla="*/ 2147483647 h 124"/>
                <a:gd name="T76" fmla="*/ 2147483647 w 132"/>
                <a:gd name="T77" fmla="*/ 2147483647 h 124"/>
                <a:gd name="T78" fmla="*/ 2147483647 w 132"/>
                <a:gd name="T79" fmla="*/ 2147483647 h 124"/>
                <a:gd name="T80" fmla="*/ 2147483647 w 132"/>
                <a:gd name="T81" fmla="*/ 2147483647 h 124"/>
                <a:gd name="T82" fmla="*/ 2147483647 w 132"/>
                <a:gd name="T83" fmla="*/ 2147483647 h 124"/>
                <a:gd name="T84" fmla="*/ 2147483647 w 132"/>
                <a:gd name="T85" fmla="*/ 2147483647 h 124"/>
                <a:gd name="T86" fmla="*/ 2147483647 w 132"/>
                <a:gd name="T87" fmla="*/ 2147483647 h 124"/>
                <a:gd name="T88" fmla="*/ 2147483647 w 132"/>
                <a:gd name="T89" fmla="*/ 2147483647 h 124"/>
                <a:gd name="T90" fmla="*/ 2147483647 w 132"/>
                <a:gd name="T91" fmla="*/ 2147483647 h 124"/>
                <a:gd name="T92" fmla="*/ 2147483647 w 132"/>
                <a:gd name="T93" fmla="*/ 2147483647 h 124"/>
                <a:gd name="T94" fmla="*/ 2147483647 w 132"/>
                <a:gd name="T95" fmla="*/ 2147483647 h 124"/>
                <a:gd name="T96" fmla="*/ 2147483647 w 132"/>
                <a:gd name="T97" fmla="*/ 2147483647 h 124"/>
                <a:gd name="T98" fmla="*/ 2147483647 w 132"/>
                <a:gd name="T99" fmla="*/ 2147483647 h 124"/>
                <a:gd name="T100" fmla="*/ 2147483647 w 132"/>
                <a:gd name="T101" fmla="*/ 2147483647 h 124"/>
                <a:gd name="T102" fmla="*/ 2147483647 w 132"/>
                <a:gd name="T103" fmla="*/ 2147483647 h 1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32"/>
                <a:gd name="T157" fmla="*/ 0 h 124"/>
                <a:gd name="T158" fmla="*/ 132 w 132"/>
                <a:gd name="T159" fmla="*/ 124 h 12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32" h="124">
                  <a:moveTo>
                    <a:pt x="86" y="6"/>
                  </a:moveTo>
                  <a:lnTo>
                    <a:pt x="86" y="6"/>
                  </a:lnTo>
                  <a:lnTo>
                    <a:pt x="80" y="2"/>
                  </a:lnTo>
                  <a:lnTo>
                    <a:pt x="72" y="0"/>
                  </a:lnTo>
                  <a:lnTo>
                    <a:pt x="64" y="0"/>
                  </a:lnTo>
                  <a:lnTo>
                    <a:pt x="56" y="2"/>
                  </a:lnTo>
                  <a:lnTo>
                    <a:pt x="48" y="8"/>
                  </a:lnTo>
                  <a:lnTo>
                    <a:pt x="40" y="16"/>
                  </a:lnTo>
                  <a:lnTo>
                    <a:pt x="34" y="26"/>
                  </a:lnTo>
                  <a:lnTo>
                    <a:pt x="26" y="38"/>
                  </a:lnTo>
                  <a:lnTo>
                    <a:pt x="18" y="60"/>
                  </a:lnTo>
                  <a:lnTo>
                    <a:pt x="10" y="78"/>
                  </a:lnTo>
                  <a:lnTo>
                    <a:pt x="4" y="106"/>
                  </a:lnTo>
                  <a:lnTo>
                    <a:pt x="0" y="122"/>
                  </a:lnTo>
                  <a:lnTo>
                    <a:pt x="0" y="124"/>
                  </a:lnTo>
                  <a:lnTo>
                    <a:pt x="8" y="106"/>
                  </a:lnTo>
                  <a:lnTo>
                    <a:pt x="14" y="88"/>
                  </a:lnTo>
                  <a:lnTo>
                    <a:pt x="24" y="68"/>
                  </a:lnTo>
                  <a:lnTo>
                    <a:pt x="36" y="48"/>
                  </a:lnTo>
                  <a:lnTo>
                    <a:pt x="44" y="40"/>
                  </a:lnTo>
                  <a:lnTo>
                    <a:pt x="50" y="34"/>
                  </a:lnTo>
                  <a:lnTo>
                    <a:pt x="58" y="30"/>
                  </a:lnTo>
                  <a:lnTo>
                    <a:pt x="66" y="26"/>
                  </a:lnTo>
                  <a:lnTo>
                    <a:pt x="74" y="26"/>
                  </a:lnTo>
                  <a:lnTo>
                    <a:pt x="82" y="28"/>
                  </a:lnTo>
                  <a:lnTo>
                    <a:pt x="98" y="36"/>
                  </a:lnTo>
                  <a:lnTo>
                    <a:pt x="110" y="44"/>
                  </a:lnTo>
                  <a:lnTo>
                    <a:pt x="114" y="46"/>
                  </a:lnTo>
                  <a:lnTo>
                    <a:pt x="120" y="46"/>
                  </a:lnTo>
                  <a:lnTo>
                    <a:pt x="124" y="46"/>
                  </a:lnTo>
                  <a:lnTo>
                    <a:pt x="128" y="42"/>
                  </a:lnTo>
                  <a:lnTo>
                    <a:pt x="130" y="40"/>
                  </a:lnTo>
                  <a:lnTo>
                    <a:pt x="132" y="34"/>
                  </a:lnTo>
                  <a:lnTo>
                    <a:pt x="132" y="30"/>
                  </a:lnTo>
                  <a:lnTo>
                    <a:pt x="130" y="24"/>
                  </a:lnTo>
                  <a:lnTo>
                    <a:pt x="126" y="28"/>
                  </a:lnTo>
                  <a:lnTo>
                    <a:pt x="122" y="32"/>
                  </a:lnTo>
                  <a:lnTo>
                    <a:pt x="120" y="32"/>
                  </a:lnTo>
                  <a:lnTo>
                    <a:pt x="116" y="32"/>
                  </a:lnTo>
                  <a:lnTo>
                    <a:pt x="108" y="28"/>
                  </a:lnTo>
                  <a:lnTo>
                    <a:pt x="104" y="22"/>
                  </a:lnTo>
                  <a:lnTo>
                    <a:pt x="96" y="16"/>
                  </a:lnTo>
                  <a:lnTo>
                    <a:pt x="86" y="6"/>
                  </a:lnTo>
                  <a:close/>
                </a:path>
              </a:pathLst>
            </a:custGeom>
            <a:solidFill>
              <a:srgbClr val="FA6106"/>
            </a:solidFill>
            <a:ln w="9525">
              <a:noFill/>
              <a:round/>
              <a:headEnd/>
              <a:tailEnd/>
            </a:ln>
          </p:spPr>
          <p:txBody>
            <a:bodyPr/>
            <a:lstStyle/>
            <a:p>
              <a:endParaRPr lang="en-US"/>
            </a:p>
          </p:txBody>
        </p:sp>
        <p:sp>
          <p:nvSpPr>
            <p:cNvPr id="89" name="AutoShape 51"/>
            <p:cNvSpPr>
              <a:spLocks/>
            </p:cNvSpPr>
            <p:nvPr/>
          </p:nvSpPr>
          <p:spPr bwMode="auto">
            <a:xfrm>
              <a:off x="3962551" y="2281440"/>
              <a:ext cx="241300" cy="355600"/>
            </a:xfrm>
            <a:custGeom>
              <a:avLst/>
              <a:gdLst>
                <a:gd name="T0" fmla="*/ 2147483647 w 152"/>
                <a:gd name="T1" fmla="*/ 2147483647 h 224"/>
                <a:gd name="T2" fmla="*/ 2147483647 w 152"/>
                <a:gd name="T3" fmla="*/ 2147483647 h 224"/>
                <a:gd name="T4" fmla="*/ 2147483647 w 152"/>
                <a:gd name="T5" fmla="*/ 2147483647 h 224"/>
                <a:gd name="T6" fmla="*/ 2147483647 w 152"/>
                <a:gd name="T7" fmla="*/ 2147483647 h 224"/>
                <a:gd name="T8" fmla="*/ 2147483647 w 152"/>
                <a:gd name="T9" fmla="*/ 2147483647 h 224"/>
                <a:gd name="T10" fmla="*/ 2147483647 w 152"/>
                <a:gd name="T11" fmla="*/ 2147483647 h 224"/>
                <a:gd name="T12" fmla="*/ 2147483647 w 152"/>
                <a:gd name="T13" fmla="*/ 2147483647 h 224"/>
                <a:gd name="T14" fmla="*/ 2147483647 w 152"/>
                <a:gd name="T15" fmla="*/ 2147483647 h 224"/>
                <a:gd name="T16" fmla="*/ 2147483647 w 152"/>
                <a:gd name="T17" fmla="*/ 2147483647 h 224"/>
                <a:gd name="T18" fmla="*/ 2147483647 w 152"/>
                <a:gd name="T19" fmla="*/ 2147483647 h 224"/>
                <a:gd name="T20" fmla="*/ 2147483647 w 152"/>
                <a:gd name="T21" fmla="*/ 2147483647 h 224"/>
                <a:gd name="T22" fmla="*/ 2147483647 w 152"/>
                <a:gd name="T23" fmla="*/ 2147483647 h 224"/>
                <a:gd name="T24" fmla="*/ 2147483647 w 152"/>
                <a:gd name="T25" fmla="*/ 2147483647 h 224"/>
                <a:gd name="T26" fmla="*/ 2147483647 w 152"/>
                <a:gd name="T27" fmla="*/ 2147483647 h 224"/>
                <a:gd name="T28" fmla="*/ 2147483647 w 152"/>
                <a:gd name="T29" fmla="*/ 2147483647 h 224"/>
                <a:gd name="T30" fmla="*/ 2147483647 w 152"/>
                <a:gd name="T31" fmla="*/ 2147483647 h 224"/>
                <a:gd name="T32" fmla="*/ 2147483647 w 152"/>
                <a:gd name="T33" fmla="*/ 2147483647 h 224"/>
                <a:gd name="T34" fmla="*/ 2147483647 w 152"/>
                <a:gd name="T35" fmla="*/ 2147483647 h 224"/>
                <a:gd name="T36" fmla="*/ 2147483647 w 152"/>
                <a:gd name="T37" fmla="*/ 2147483647 h 224"/>
                <a:gd name="T38" fmla="*/ 2147483647 w 152"/>
                <a:gd name="T39" fmla="*/ 2147483647 h 224"/>
                <a:gd name="T40" fmla="*/ 2147483647 w 152"/>
                <a:gd name="T41" fmla="*/ 2147483647 h 224"/>
                <a:gd name="T42" fmla="*/ 2147483647 w 152"/>
                <a:gd name="T43" fmla="*/ 2147483647 h 224"/>
                <a:gd name="T44" fmla="*/ 2147483647 w 152"/>
                <a:gd name="T45" fmla="*/ 2147483647 h 224"/>
                <a:gd name="T46" fmla="*/ 2147483647 w 152"/>
                <a:gd name="T47" fmla="*/ 0 h 224"/>
                <a:gd name="T48" fmla="*/ 2147483647 w 152"/>
                <a:gd name="T49" fmla="*/ 0 h 224"/>
                <a:gd name="T50" fmla="*/ 2147483647 w 152"/>
                <a:gd name="T51" fmla="*/ 2147483647 h 224"/>
                <a:gd name="T52" fmla="*/ 2147483647 w 152"/>
                <a:gd name="T53" fmla="*/ 2147483647 h 224"/>
                <a:gd name="T54" fmla="*/ 2147483647 w 152"/>
                <a:gd name="T55" fmla="*/ 2147483647 h 224"/>
                <a:gd name="T56" fmla="*/ 2147483647 w 152"/>
                <a:gd name="T57" fmla="*/ 2147483647 h 224"/>
                <a:gd name="T58" fmla="*/ 2147483647 w 152"/>
                <a:gd name="T59" fmla="*/ 2147483647 h 224"/>
                <a:gd name="T60" fmla="*/ 2147483647 w 152"/>
                <a:gd name="T61" fmla="*/ 2147483647 h 224"/>
                <a:gd name="T62" fmla="*/ 2147483647 w 152"/>
                <a:gd name="T63" fmla="*/ 2147483647 h 224"/>
                <a:gd name="T64" fmla="*/ 2147483647 w 152"/>
                <a:gd name="T65" fmla="*/ 2147483647 h 224"/>
                <a:gd name="T66" fmla="*/ 0 w 152"/>
                <a:gd name="T67" fmla="*/ 2147483647 h 224"/>
                <a:gd name="T68" fmla="*/ 2147483647 w 152"/>
                <a:gd name="T69" fmla="*/ 2147483647 h 224"/>
                <a:gd name="T70" fmla="*/ 2147483647 w 152"/>
                <a:gd name="T71" fmla="*/ 2147483647 h 224"/>
                <a:gd name="T72" fmla="*/ 2147483647 w 152"/>
                <a:gd name="T73" fmla="*/ 2147483647 h 224"/>
                <a:gd name="T74" fmla="*/ 2147483647 w 152"/>
                <a:gd name="T75" fmla="*/ 2147483647 h 224"/>
                <a:gd name="T76" fmla="*/ 2147483647 w 152"/>
                <a:gd name="T77" fmla="*/ 2147483647 h 224"/>
                <a:gd name="T78" fmla="*/ 2147483647 w 152"/>
                <a:gd name="T79" fmla="*/ 2147483647 h 224"/>
                <a:gd name="T80" fmla="*/ 2147483647 w 152"/>
                <a:gd name="T81" fmla="*/ 2147483647 h 224"/>
                <a:gd name="T82" fmla="*/ 2147483647 w 152"/>
                <a:gd name="T83" fmla="*/ 2147483647 h 224"/>
                <a:gd name="T84" fmla="*/ 2147483647 w 152"/>
                <a:gd name="T85" fmla="*/ 2147483647 h 224"/>
                <a:gd name="T86" fmla="*/ 2147483647 w 152"/>
                <a:gd name="T87" fmla="*/ 2147483647 h 224"/>
                <a:gd name="T88" fmla="*/ 2147483647 w 152"/>
                <a:gd name="T89" fmla="*/ 2147483647 h 2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2"/>
                <a:gd name="T136" fmla="*/ 0 h 224"/>
                <a:gd name="T137" fmla="*/ 152 w 152"/>
                <a:gd name="T138" fmla="*/ 224 h 22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2" h="224">
                  <a:moveTo>
                    <a:pt x="54" y="224"/>
                  </a:moveTo>
                  <a:lnTo>
                    <a:pt x="54" y="224"/>
                  </a:lnTo>
                  <a:lnTo>
                    <a:pt x="64" y="218"/>
                  </a:lnTo>
                  <a:lnTo>
                    <a:pt x="74" y="214"/>
                  </a:lnTo>
                  <a:lnTo>
                    <a:pt x="92" y="210"/>
                  </a:lnTo>
                  <a:lnTo>
                    <a:pt x="110" y="210"/>
                  </a:lnTo>
                  <a:lnTo>
                    <a:pt x="126" y="212"/>
                  </a:lnTo>
                  <a:lnTo>
                    <a:pt x="132" y="202"/>
                  </a:lnTo>
                  <a:lnTo>
                    <a:pt x="140" y="190"/>
                  </a:lnTo>
                  <a:lnTo>
                    <a:pt x="144" y="178"/>
                  </a:lnTo>
                  <a:lnTo>
                    <a:pt x="148" y="164"/>
                  </a:lnTo>
                  <a:lnTo>
                    <a:pt x="152" y="148"/>
                  </a:lnTo>
                  <a:lnTo>
                    <a:pt x="152" y="132"/>
                  </a:lnTo>
                  <a:lnTo>
                    <a:pt x="152" y="116"/>
                  </a:lnTo>
                  <a:lnTo>
                    <a:pt x="152" y="100"/>
                  </a:lnTo>
                  <a:lnTo>
                    <a:pt x="146" y="76"/>
                  </a:lnTo>
                  <a:lnTo>
                    <a:pt x="138" y="56"/>
                  </a:lnTo>
                  <a:lnTo>
                    <a:pt x="128" y="38"/>
                  </a:lnTo>
                  <a:lnTo>
                    <a:pt x="118" y="24"/>
                  </a:lnTo>
                  <a:lnTo>
                    <a:pt x="104" y="12"/>
                  </a:lnTo>
                  <a:lnTo>
                    <a:pt x="90" y="4"/>
                  </a:lnTo>
                  <a:lnTo>
                    <a:pt x="76" y="0"/>
                  </a:lnTo>
                  <a:lnTo>
                    <a:pt x="68" y="0"/>
                  </a:lnTo>
                  <a:lnTo>
                    <a:pt x="60" y="2"/>
                  </a:lnTo>
                  <a:lnTo>
                    <a:pt x="46" y="8"/>
                  </a:lnTo>
                  <a:lnTo>
                    <a:pt x="32" y="18"/>
                  </a:lnTo>
                  <a:lnTo>
                    <a:pt x="22" y="30"/>
                  </a:lnTo>
                  <a:lnTo>
                    <a:pt x="12" y="48"/>
                  </a:lnTo>
                  <a:lnTo>
                    <a:pt x="6" y="66"/>
                  </a:lnTo>
                  <a:lnTo>
                    <a:pt x="2" y="88"/>
                  </a:lnTo>
                  <a:lnTo>
                    <a:pt x="0" y="110"/>
                  </a:lnTo>
                  <a:lnTo>
                    <a:pt x="2" y="134"/>
                  </a:lnTo>
                  <a:lnTo>
                    <a:pt x="6" y="148"/>
                  </a:lnTo>
                  <a:lnTo>
                    <a:pt x="10" y="164"/>
                  </a:lnTo>
                  <a:lnTo>
                    <a:pt x="16" y="176"/>
                  </a:lnTo>
                  <a:lnTo>
                    <a:pt x="22" y="190"/>
                  </a:lnTo>
                  <a:lnTo>
                    <a:pt x="28" y="200"/>
                  </a:lnTo>
                  <a:lnTo>
                    <a:pt x="36" y="210"/>
                  </a:lnTo>
                  <a:lnTo>
                    <a:pt x="46" y="218"/>
                  </a:lnTo>
                  <a:lnTo>
                    <a:pt x="54" y="224"/>
                  </a:lnTo>
                  <a:close/>
                </a:path>
              </a:pathLst>
            </a:custGeom>
            <a:solidFill>
              <a:srgbClr val="FFCF00"/>
            </a:solidFill>
            <a:ln w="9525">
              <a:noFill/>
              <a:round/>
              <a:headEnd/>
              <a:tailEnd/>
            </a:ln>
          </p:spPr>
          <p:txBody>
            <a:bodyPr/>
            <a:lstStyle/>
            <a:p>
              <a:endParaRPr lang="en-US"/>
            </a:p>
          </p:txBody>
        </p:sp>
        <p:sp>
          <p:nvSpPr>
            <p:cNvPr id="90" name="AutoShape 52"/>
            <p:cNvSpPr>
              <a:spLocks/>
            </p:cNvSpPr>
            <p:nvPr/>
          </p:nvSpPr>
          <p:spPr bwMode="auto">
            <a:xfrm>
              <a:off x="3981601" y="2316365"/>
              <a:ext cx="203200" cy="333375"/>
            </a:xfrm>
            <a:custGeom>
              <a:avLst/>
              <a:gdLst>
                <a:gd name="T0" fmla="*/ 2147483647 w 128"/>
                <a:gd name="T1" fmla="*/ 2147483647 h 210"/>
                <a:gd name="T2" fmla="*/ 2147483647 w 128"/>
                <a:gd name="T3" fmla="*/ 2147483647 h 210"/>
                <a:gd name="T4" fmla="*/ 2147483647 w 128"/>
                <a:gd name="T5" fmla="*/ 0 h 210"/>
                <a:gd name="T6" fmla="*/ 2147483647 w 128"/>
                <a:gd name="T7" fmla="*/ 2147483647 h 210"/>
                <a:gd name="T8" fmla="*/ 2147483647 w 128"/>
                <a:gd name="T9" fmla="*/ 2147483647 h 210"/>
                <a:gd name="T10" fmla="*/ 2147483647 w 128"/>
                <a:gd name="T11" fmla="*/ 2147483647 h 210"/>
                <a:gd name="T12" fmla="*/ 2147483647 w 128"/>
                <a:gd name="T13" fmla="*/ 2147483647 h 210"/>
                <a:gd name="T14" fmla="*/ 2147483647 w 128"/>
                <a:gd name="T15" fmla="*/ 2147483647 h 210"/>
                <a:gd name="T16" fmla="*/ 2147483647 w 128"/>
                <a:gd name="T17" fmla="*/ 2147483647 h 210"/>
                <a:gd name="T18" fmla="*/ 2147483647 w 128"/>
                <a:gd name="T19" fmla="*/ 2147483647 h 210"/>
                <a:gd name="T20" fmla="*/ 2147483647 w 128"/>
                <a:gd name="T21" fmla="*/ 2147483647 h 210"/>
                <a:gd name="T22" fmla="*/ 2147483647 w 128"/>
                <a:gd name="T23" fmla="*/ 2147483647 h 210"/>
                <a:gd name="T24" fmla="*/ 2147483647 w 128"/>
                <a:gd name="T25" fmla="*/ 2147483647 h 210"/>
                <a:gd name="T26" fmla="*/ 2147483647 w 128"/>
                <a:gd name="T27" fmla="*/ 2147483647 h 210"/>
                <a:gd name="T28" fmla="*/ 2147483647 w 128"/>
                <a:gd name="T29" fmla="*/ 2147483647 h 210"/>
                <a:gd name="T30" fmla="*/ 2147483647 w 128"/>
                <a:gd name="T31" fmla="*/ 2147483647 h 210"/>
                <a:gd name="T32" fmla="*/ 2147483647 w 128"/>
                <a:gd name="T33" fmla="*/ 2147483647 h 210"/>
                <a:gd name="T34" fmla="*/ 2147483647 w 128"/>
                <a:gd name="T35" fmla="*/ 2147483647 h 210"/>
                <a:gd name="T36" fmla="*/ 2147483647 w 128"/>
                <a:gd name="T37" fmla="*/ 2147483647 h 210"/>
                <a:gd name="T38" fmla="*/ 2147483647 w 128"/>
                <a:gd name="T39" fmla="*/ 2147483647 h 210"/>
                <a:gd name="T40" fmla="*/ 2147483647 w 128"/>
                <a:gd name="T41" fmla="*/ 2147483647 h 210"/>
                <a:gd name="T42" fmla="*/ 2147483647 w 128"/>
                <a:gd name="T43" fmla="*/ 2147483647 h 210"/>
                <a:gd name="T44" fmla="*/ 2147483647 w 128"/>
                <a:gd name="T45" fmla="*/ 2147483647 h 210"/>
                <a:gd name="T46" fmla="*/ 2147483647 w 128"/>
                <a:gd name="T47" fmla="*/ 2147483647 h 210"/>
                <a:gd name="T48" fmla="*/ 2147483647 w 128"/>
                <a:gd name="T49" fmla="*/ 2147483647 h 210"/>
                <a:gd name="T50" fmla="*/ 2147483647 w 128"/>
                <a:gd name="T51" fmla="*/ 2147483647 h 210"/>
                <a:gd name="T52" fmla="*/ 2147483647 w 128"/>
                <a:gd name="T53" fmla="*/ 2147483647 h 210"/>
                <a:gd name="T54" fmla="*/ 2147483647 w 128"/>
                <a:gd name="T55" fmla="*/ 2147483647 h 210"/>
                <a:gd name="T56" fmla="*/ 2147483647 w 128"/>
                <a:gd name="T57" fmla="*/ 2147483647 h 210"/>
                <a:gd name="T58" fmla="*/ 2147483647 w 128"/>
                <a:gd name="T59" fmla="*/ 2147483647 h 210"/>
                <a:gd name="T60" fmla="*/ 2147483647 w 128"/>
                <a:gd name="T61" fmla="*/ 2147483647 h 210"/>
                <a:gd name="T62" fmla="*/ 2147483647 w 128"/>
                <a:gd name="T63" fmla="*/ 2147483647 h 210"/>
                <a:gd name="T64" fmla="*/ 2147483647 w 128"/>
                <a:gd name="T65" fmla="*/ 2147483647 h 210"/>
                <a:gd name="T66" fmla="*/ 2147483647 w 128"/>
                <a:gd name="T67" fmla="*/ 2147483647 h 210"/>
                <a:gd name="T68" fmla="*/ 0 w 128"/>
                <a:gd name="T69" fmla="*/ 2147483647 h 210"/>
                <a:gd name="T70" fmla="*/ 0 w 128"/>
                <a:gd name="T71" fmla="*/ 2147483647 h 210"/>
                <a:gd name="T72" fmla="*/ 2147483647 w 128"/>
                <a:gd name="T73" fmla="*/ 2147483647 h 210"/>
                <a:gd name="T74" fmla="*/ 2147483647 w 128"/>
                <a:gd name="T75" fmla="*/ 2147483647 h 210"/>
                <a:gd name="T76" fmla="*/ 2147483647 w 128"/>
                <a:gd name="T77" fmla="*/ 2147483647 h 210"/>
                <a:gd name="T78" fmla="*/ 2147483647 w 128"/>
                <a:gd name="T79" fmla="*/ 2147483647 h 210"/>
                <a:gd name="T80" fmla="*/ 2147483647 w 128"/>
                <a:gd name="T81" fmla="*/ 2147483647 h 210"/>
                <a:gd name="T82" fmla="*/ 2147483647 w 128"/>
                <a:gd name="T83" fmla="*/ 2147483647 h 210"/>
                <a:gd name="T84" fmla="*/ 2147483647 w 128"/>
                <a:gd name="T85" fmla="*/ 2147483647 h 2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8"/>
                <a:gd name="T130" fmla="*/ 0 h 210"/>
                <a:gd name="T131" fmla="*/ 128 w 128"/>
                <a:gd name="T132" fmla="*/ 210 h 2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8" h="210">
                  <a:moveTo>
                    <a:pt x="50" y="2"/>
                  </a:moveTo>
                  <a:lnTo>
                    <a:pt x="50" y="2"/>
                  </a:lnTo>
                  <a:lnTo>
                    <a:pt x="62" y="0"/>
                  </a:lnTo>
                  <a:lnTo>
                    <a:pt x="76" y="4"/>
                  </a:lnTo>
                  <a:lnTo>
                    <a:pt x="88" y="12"/>
                  </a:lnTo>
                  <a:lnTo>
                    <a:pt x="98" y="22"/>
                  </a:lnTo>
                  <a:lnTo>
                    <a:pt x="108" y="36"/>
                  </a:lnTo>
                  <a:lnTo>
                    <a:pt x="116" y="52"/>
                  </a:lnTo>
                  <a:lnTo>
                    <a:pt x="124" y="72"/>
                  </a:lnTo>
                  <a:lnTo>
                    <a:pt x="128" y="94"/>
                  </a:lnTo>
                  <a:lnTo>
                    <a:pt x="128" y="108"/>
                  </a:lnTo>
                  <a:lnTo>
                    <a:pt x="128" y="124"/>
                  </a:lnTo>
                  <a:lnTo>
                    <a:pt x="128" y="138"/>
                  </a:lnTo>
                  <a:lnTo>
                    <a:pt x="126" y="152"/>
                  </a:lnTo>
                  <a:lnTo>
                    <a:pt x="122" y="166"/>
                  </a:lnTo>
                  <a:lnTo>
                    <a:pt x="118" y="178"/>
                  </a:lnTo>
                  <a:lnTo>
                    <a:pt x="112" y="188"/>
                  </a:lnTo>
                  <a:lnTo>
                    <a:pt x="106" y="198"/>
                  </a:lnTo>
                  <a:lnTo>
                    <a:pt x="92" y="196"/>
                  </a:lnTo>
                  <a:lnTo>
                    <a:pt x="78" y="196"/>
                  </a:lnTo>
                  <a:lnTo>
                    <a:pt x="62" y="200"/>
                  </a:lnTo>
                  <a:lnTo>
                    <a:pt x="54" y="204"/>
                  </a:lnTo>
                  <a:lnTo>
                    <a:pt x="44" y="210"/>
                  </a:lnTo>
                  <a:lnTo>
                    <a:pt x="38" y="204"/>
                  </a:lnTo>
                  <a:lnTo>
                    <a:pt x="30" y="196"/>
                  </a:lnTo>
                  <a:lnTo>
                    <a:pt x="24" y="186"/>
                  </a:lnTo>
                  <a:lnTo>
                    <a:pt x="18" y="176"/>
                  </a:lnTo>
                  <a:lnTo>
                    <a:pt x="8" y="152"/>
                  </a:lnTo>
                  <a:lnTo>
                    <a:pt x="4" y="140"/>
                  </a:lnTo>
                  <a:lnTo>
                    <a:pt x="2" y="124"/>
                  </a:lnTo>
                  <a:lnTo>
                    <a:pt x="0" y="102"/>
                  </a:lnTo>
                  <a:lnTo>
                    <a:pt x="0" y="82"/>
                  </a:lnTo>
                  <a:lnTo>
                    <a:pt x="4" y="62"/>
                  </a:lnTo>
                  <a:lnTo>
                    <a:pt x="10" y="44"/>
                  </a:lnTo>
                  <a:lnTo>
                    <a:pt x="16" y="28"/>
                  </a:lnTo>
                  <a:lnTo>
                    <a:pt x="26" y="16"/>
                  </a:lnTo>
                  <a:lnTo>
                    <a:pt x="38" y="8"/>
                  </a:lnTo>
                  <a:lnTo>
                    <a:pt x="50" y="2"/>
                  </a:lnTo>
                  <a:close/>
                </a:path>
              </a:pathLst>
            </a:custGeom>
            <a:solidFill>
              <a:srgbClr val="FF7300"/>
            </a:solidFill>
            <a:ln w="9525">
              <a:noFill/>
              <a:round/>
              <a:headEnd/>
              <a:tailEnd/>
            </a:ln>
          </p:spPr>
          <p:txBody>
            <a:bodyPr/>
            <a:lstStyle/>
            <a:p>
              <a:endParaRPr lang="en-US"/>
            </a:p>
          </p:txBody>
        </p:sp>
        <p:sp>
          <p:nvSpPr>
            <p:cNvPr id="91" name="AutoShape 53"/>
            <p:cNvSpPr>
              <a:spLocks/>
            </p:cNvSpPr>
            <p:nvPr/>
          </p:nvSpPr>
          <p:spPr bwMode="auto">
            <a:xfrm>
              <a:off x="3991126" y="2335415"/>
              <a:ext cx="180975" cy="304800"/>
            </a:xfrm>
            <a:custGeom>
              <a:avLst/>
              <a:gdLst>
                <a:gd name="T0" fmla="*/ 2147483647 w 114"/>
                <a:gd name="T1" fmla="*/ 0 h 192"/>
                <a:gd name="T2" fmla="*/ 2147483647 w 114"/>
                <a:gd name="T3" fmla="*/ 0 h 192"/>
                <a:gd name="T4" fmla="*/ 2147483647 w 114"/>
                <a:gd name="T5" fmla="*/ 2147483647 h 192"/>
                <a:gd name="T6" fmla="*/ 2147483647 w 114"/>
                <a:gd name="T7" fmla="*/ 2147483647 h 192"/>
                <a:gd name="T8" fmla="*/ 2147483647 w 114"/>
                <a:gd name="T9" fmla="*/ 2147483647 h 192"/>
                <a:gd name="T10" fmla="*/ 2147483647 w 114"/>
                <a:gd name="T11" fmla="*/ 2147483647 h 192"/>
                <a:gd name="T12" fmla="*/ 2147483647 w 114"/>
                <a:gd name="T13" fmla="*/ 2147483647 h 192"/>
                <a:gd name="T14" fmla="*/ 2147483647 w 114"/>
                <a:gd name="T15" fmla="*/ 2147483647 h 192"/>
                <a:gd name="T16" fmla="*/ 2147483647 w 114"/>
                <a:gd name="T17" fmla="*/ 2147483647 h 192"/>
                <a:gd name="T18" fmla="*/ 2147483647 w 114"/>
                <a:gd name="T19" fmla="*/ 2147483647 h 192"/>
                <a:gd name="T20" fmla="*/ 2147483647 w 114"/>
                <a:gd name="T21" fmla="*/ 2147483647 h 192"/>
                <a:gd name="T22" fmla="*/ 2147483647 w 114"/>
                <a:gd name="T23" fmla="*/ 2147483647 h 192"/>
                <a:gd name="T24" fmla="*/ 2147483647 w 114"/>
                <a:gd name="T25" fmla="*/ 2147483647 h 192"/>
                <a:gd name="T26" fmla="*/ 2147483647 w 114"/>
                <a:gd name="T27" fmla="*/ 2147483647 h 192"/>
                <a:gd name="T28" fmla="*/ 2147483647 w 114"/>
                <a:gd name="T29" fmla="*/ 2147483647 h 192"/>
                <a:gd name="T30" fmla="*/ 2147483647 w 114"/>
                <a:gd name="T31" fmla="*/ 2147483647 h 192"/>
                <a:gd name="T32" fmla="*/ 2147483647 w 114"/>
                <a:gd name="T33" fmla="*/ 2147483647 h 192"/>
                <a:gd name="T34" fmla="*/ 2147483647 w 114"/>
                <a:gd name="T35" fmla="*/ 2147483647 h 192"/>
                <a:gd name="T36" fmla="*/ 2147483647 w 114"/>
                <a:gd name="T37" fmla="*/ 2147483647 h 192"/>
                <a:gd name="T38" fmla="*/ 2147483647 w 114"/>
                <a:gd name="T39" fmla="*/ 2147483647 h 192"/>
                <a:gd name="T40" fmla="*/ 2147483647 w 114"/>
                <a:gd name="T41" fmla="*/ 2147483647 h 192"/>
                <a:gd name="T42" fmla="*/ 2147483647 w 114"/>
                <a:gd name="T43" fmla="*/ 2147483647 h 192"/>
                <a:gd name="T44" fmla="*/ 2147483647 w 114"/>
                <a:gd name="T45" fmla="*/ 2147483647 h 192"/>
                <a:gd name="T46" fmla="*/ 2147483647 w 114"/>
                <a:gd name="T47" fmla="*/ 2147483647 h 192"/>
                <a:gd name="T48" fmla="*/ 2147483647 w 114"/>
                <a:gd name="T49" fmla="*/ 2147483647 h 192"/>
                <a:gd name="T50" fmla="*/ 2147483647 w 114"/>
                <a:gd name="T51" fmla="*/ 2147483647 h 192"/>
                <a:gd name="T52" fmla="*/ 2147483647 w 114"/>
                <a:gd name="T53" fmla="*/ 2147483647 h 192"/>
                <a:gd name="T54" fmla="*/ 2147483647 w 114"/>
                <a:gd name="T55" fmla="*/ 2147483647 h 192"/>
                <a:gd name="T56" fmla="*/ 2147483647 w 114"/>
                <a:gd name="T57" fmla="*/ 2147483647 h 192"/>
                <a:gd name="T58" fmla="*/ 2147483647 w 114"/>
                <a:gd name="T59" fmla="*/ 2147483647 h 192"/>
                <a:gd name="T60" fmla="*/ 2147483647 w 114"/>
                <a:gd name="T61" fmla="*/ 2147483647 h 192"/>
                <a:gd name="T62" fmla="*/ 2147483647 w 114"/>
                <a:gd name="T63" fmla="*/ 2147483647 h 192"/>
                <a:gd name="T64" fmla="*/ 2147483647 w 114"/>
                <a:gd name="T65" fmla="*/ 2147483647 h 192"/>
                <a:gd name="T66" fmla="*/ 2147483647 w 114"/>
                <a:gd name="T67" fmla="*/ 2147483647 h 192"/>
                <a:gd name="T68" fmla="*/ 0 w 114"/>
                <a:gd name="T69" fmla="*/ 2147483647 h 192"/>
                <a:gd name="T70" fmla="*/ 2147483647 w 114"/>
                <a:gd name="T71" fmla="*/ 2147483647 h 192"/>
                <a:gd name="T72" fmla="*/ 2147483647 w 114"/>
                <a:gd name="T73" fmla="*/ 2147483647 h 192"/>
                <a:gd name="T74" fmla="*/ 2147483647 w 114"/>
                <a:gd name="T75" fmla="*/ 2147483647 h 192"/>
                <a:gd name="T76" fmla="*/ 2147483647 w 114"/>
                <a:gd name="T77" fmla="*/ 2147483647 h 192"/>
                <a:gd name="T78" fmla="*/ 2147483647 w 114"/>
                <a:gd name="T79" fmla="*/ 2147483647 h 192"/>
                <a:gd name="T80" fmla="*/ 2147483647 w 114"/>
                <a:gd name="T81" fmla="*/ 2147483647 h 192"/>
                <a:gd name="T82" fmla="*/ 2147483647 w 114"/>
                <a:gd name="T83" fmla="*/ 0 h 192"/>
                <a:gd name="T84" fmla="*/ 2147483647 w 114"/>
                <a:gd name="T85" fmla="*/ 0 h 1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14"/>
                <a:gd name="T130" fmla="*/ 0 h 192"/>
                <a:gd name="T131" fmla="*/ 114 w 114"/>
                <a:gd name="T132" fmla="*/ 192 h 1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14" h="192">
                  <a:moveTo>
                    <a:pt x="48" y="0"/>
                  </a:moveTo>
                  <a:lnTo>
                    <a:pt x="48" y="0"/>
                  </a:lnTo>
                  <a:lnTo>
                    <a:pt x="60" y="2"/>
                  </a:lnTo>
                  <a:lnTo>
                    <a:pt x="70" y="6"/>
                  </a:lnTo>
                  <a:lnTo>
                    <a:pt x="80" y="14"/>
                  </a:lnTo>
                  <a:lnTo>
                    <a:pt x="90" y="24"/>
                  </a:lnTo>
                  <a:lnTo>
                    <a:pt x="98" y="38"/>
                  </a:lnTo>
                  <a:lnTo>
                    <a:pt x="106" y="54"/>
                  </a:lnTo>
                  <a:lnTo>
                    <a:pt x="110" y="72"/>
                  </a:lnTo>
                  <a:lnTo>
                    <a:pt x="114" y="90"/>
                  </a:lnTo>
                  <a:lnTo>
                    <a:pt x="114" y="106"/>
                  </a:lnTo>
                  <a:lnTo>
                    <a:pt x="114" y="120"/>
                  </a:lnTo>
                  <a:lnTo>
                    <a:pt x="112" y="134"/>
                  </a:lnTo>
                  <a:lnTo>
                    <a:pt x="110" y="146"/>
                  </a:lnTo>
                  <a:lnTo>
                    <a:pt x="106" y="158"/>
                  </a:lnTo>
                  <a:lnTo>
                    <a:pt x="102" y="168"/>
                  </a:lnTo>
                  <a:lnTo>
                    <a:pt x="96" y="176"/>
                  </a:lnTo>
                  <a:lnTo>
                    <a:pt x="88" y="184"/>
                  </a:lnTo>
                  <a:lnTo>
                    <a:pt x="80" y="184"/>
                  </a:lnTo>
                  <a:lnTo>
                    <a:pt x="70" y="184"/>
                  </a:lnTo>
                  <a:lnTo>
                    <a:pt x="60" y="186"/>
                  </a:lnTo>
                  <a:lnTo>
                    <a:pt x="48" y="192"/>
                  </a:lnTo>
                  <a:lnTo>
                    <a:pt x="40" y="186"/>
                  </a:lnTo>
                  <a:lnTo>
                    <a:pt x="32" y="180"/>
                  </a:lnTo>
                  <a:lnTo>
                    <a:pt x="24" y="170"/>
                  </a:lnTo>
                  <a:lnTo>
                    <a:pt x="18" y="160"/>
                  </a:lnTo>
                  <a:lnTo>
                    <a:pt x="12" y="148"/>
                  </a:lnTo>
                  <a:lnTo>
                    <a:pt x="8" y="134"/>
                  </a:lnTo>
                  <a:lnTo>
                    <a:pt x="4" y="120"/>
                  </a:lnTo>
                  <a:lnTo>
                    <a:pt x="2" y="104"/>
                  </a:lnTo>
                  <a:lnTo>
                    <a:pt x="0" y="84"/>
                  </a:lnTo>
                  <a:lnTo>
                    <a:pt x="2" y="66"/>
                  </a:lnTo>
                  <a:lnTo>
                    <a:pt x="6" y="50"/>
                  </a:lnTo>
                  <a:lnTo>
                    <a:pt x="12" y="34"/>
                  </a:lnTo>
                  <a:lnTo>
                    <a:pt x="18" y="22"/>
                  </a:lnTo>
                  <a:lnTo>
                    <a:pt x="26" y="12"/>
                  </a:lnTo>
                  <a:lnTo>
                    <a:pt x="36" y="4"/>
                  </a:lnTo>
                  <a:lnTo>
                    <a:pt x="48" y="0"/>
                  </a:lnTo>
                  <a:close/>
                </a:path>
              </a:pathLst>
            </a:custGeom>
            <a:solidFill>
              <a:srgbClr val="FFFFFF"/>
            </a:solidFill>
            <a:ln w="9525">
              <a:noFill/>
              <a:round/>
              <a:headEnd/>
              <a:tailEnd/>
            </a:ln>
          </p:spPr>
          <p:txBody>
            <a:bodyPr/>
            <a:lstStyle/>
            <a:p>
              <a:endParaRPr lang="en-US"/>
            </a:p>
          </p:txBody>
        </p:sp>
        <p:sp>
          <p:nvSpPr>
            <p:cNvPr id="92" name="AutoShape 54"/>
            <p:cNvSpPr>
              <a:spLocks/>
            </p:cNvSpPr>
            <p:nvPr/>
          </p:nvSpPr>
          <p:spPr bwMode="auto">
            <a:xfrm>
              <a:off x="3993293" y="2328914"/>
              <a:ext cx="180975" cy="184150"/>
            </a:xfrm>
            <a:custGeom>
              <a:avLst/>
              <a:gdLst>
                <a:gd name="T0" fmla="*/ 2147483647 w 114"/>
                <a:gd name="T1" fmla="*/ 2147483647 h 116"/>
                <a:gd name="T2" fmla="*/ 2147483647 w 114"/>
                <a:gd name="T3" fmla="*/ 2147483647 h 116"/>
                <a:gd name="T4" fmla="*/ 2147483647 w 114"/>
                <a:gd name="T5" fmla="*/ 2147483647 h 116"/>
                <a:gd name="T6" fmla="*/ 2147483647 w 114"/>
                <a:gd name="T7" fmla="*/ 2147483647 h 116"/>
                <a:gd name="T8" fmla="*/ 2147483647 w 114"/>
                <a:gd name="T9" fmla="*/ 2147483647 h 116"/>
                <a:gd name="T10" fmla="*/ 2147483647 w 114"/>
                <a:gd name="T11" fmla="*/ 2147483647 h 116"/>
                <a:gd name="T12" fmla="*/ 2147483647 w 114"/>
                <a:gd name="T13" fmla="*/ 2147483647 h 116"/>
                <a:gd name="T14" fmla="*/ 2147483647 w 114"/>
                <a:gd name="T15" fmla="*/ 2147483647 h 116"/>
                <a:gd name="T16" fmla="*/ 2147483647 w 114"/>
                <a:gd name="T17" fmla="*/ 2147483647 h 116"/>
                <a:gd name="T18" fmla="*/ 2147483647 w 114"/>
                <a:gd name="T19" fmla="*/ 2147483647 h 116"/>
                <a:gd name="T20" fmla="*/ 2147483647 w 114"/>
                <a:gd name="T21" fmla="*/ 2147483647 h 116"/>
                <a:gd name="T22" fmla="*/ 2147483647 w 114"/>
                <a:gd name="T23" fmla="*/ 2147483647 h 116"/>
                <a:gd name="T24" fmla="*/ 2147483647 w 114"/>
                <a:gd name="T25" fmla="*/ 2147483647 h 116"/>
                <a:gd name="T26" fmla="*/ 0 w 114"/>
                <a:gd name="T27" fmla="*/ 2147483647 h 116"/>
                <a:gd name="T28" fmla="*/ 2147483647 w 114"/>
                <a:gd name="T29" fmla="*/ 2147483647 h 116"/>
                <a:gd name="T30" fmla="*/ 2147483647 w 114"/>
                <a:gd name="T31" fmla="*/ 2147483647 h 116"/>
                <a:gd name="T32" fmla="*/ 2147483647 w 114"/>
                <a:gd name="T33" fmla="*/ 2147483647 h 116"/>
                <a:gd name="T34" fmla="*/ 2147483647 w 114"/>
                <a:gd name="T35" fmla="*/ 2147483647 h 116"/>
                <a:gd name="T36" fmla="*/ 2147483647 w 114"/>
                <a:gd name="T37" fmla="*/ 2147483647 h 116"/>
                <a:gd name="T38" fmla="*/ 2147483647 w 114"/>
                <a:gd name="T39" fmla="*/ 2147483647 h 116"/>
                <a:gd name="T40" fmla="*/ 2147483647 w 114"/>
                <a:gd name="T41" fmla="*/ 0 h 116"/>
                <a:gd name="T42" fmla="*/ 2147483647 w 114"/>
                <a:gd name="T43" fmla="*/ 0 h 116"/>
                <a:gd name="T44" fmla="*/ 2147483647 w 114"/>
                <a:gd name="T45" fmla="*/ 2147483647 h 116"/>
                <a:gd name="T46" fmla="*/ 2147483647 w 114"/>
                <a:gd name="T47" fmla="*/ 2147483647 h 116"/>
                <a:gd name="T48" fmla="*/ 2147483647 w 114"/>
                <a:gd name="T49" fmla="*/ 2147483647 h 116"/>
                <a:gd name="T50" fmla="*/ 2147483647 w 114"/>
                <a:gd name="T51" fmla="*/ 2147483647 h 116"/>
                <a:gd name="T52" fmla="*/ 2147483647 w 114"/>
                <a:gd name="T53" fmla="*/ 2147483647 h 116"/>
                <a:gd name="T54" fmla="*/ 2147483647 w 114"/>
                <a:gd name="T55" fmla="*/ 2147483647 h 116"/>
                <a:gd name="T56" fmla="*/ 2147483647 w 114"/>
                <a:gd name="T57" fmla="*/ 2147483647 h 116"/>
                <a:gd name="T58" fmla="*/ 2147483647 w 114"/>
                <a:gd name="T59" fmla="*/ 2147483647 h 116"/>
                <a:gd name="T60" fmla="*/ 2147483647 w 114"/>
                <a:gd name="T61" fmla="*/ 2147483647 h 116"/>
                <a:gd name="T62" fmla="*/ 2147483647 w 114"/>
                <a:gd name="T63" fmla="*/ 2147483647 h 116"/>
                <a:gd name="T64" fmla="*/ 2147483647 w 114"/>
                <a:gd name="T65" fmla="*/ 2147483647 h 116"/>
                <a:gd name="T66" fmla="*/ 2147483647 w 114"/>
                <a:gd name="T67" fmla="*/ 2147483647 h 116"/>
                <a:gd name="T68" fmla="*/ 2147483647 w 114"/>
                <a:gd name="T69" fmla="*/ 2147483647 h 116"/>
                <a:gd name="T70" fmla="*/ 2147483647 w 114"/>
                <a:gd name="T71" fmla="*/ 2147483647 h 116"/>
                <a:gd name="T72" fmla="*/ 2147483647 w 114"/>
                <a:gd name="T73" fmla="*/ 2147483647 h 116"/>
                <a:gd name="T74" fmla="*/ 2147483647 w 114"/>
                <a:gd name="T75" fmla="*/ 2147483647 h 116"/>
                <a:gd name="T76" fmla="*/ 2147483647 w 114"/>
                <a:gd name="T77" fmla="*/ 2147483647 h 116"/>
                <a:gd name="T78" fmla="*/ 2147483647 w 114"/>
                <a:gd name="T79" fmla="*/ 2147483647 h 116"/>
                <a:gd name="T80" fmla="*/ 2147483647 w 114"/>
                <a:gd name="T81" fmla="*/ 2147483647 h 116"/>
                <a:gd name="T82" fmla="*/ 2147483647 w 114"/>
                <a:gd name="T83" fmla="*/ 2147483647 h 11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4"/>
                <a:gd name="T127" fmla="*/ 0 h 116"/>
                <a:gd name="T128" fmla="*/ 114 w 114"/>
                <a:gd name="T129" fmla="*/ 116 h 11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4" h="116">
                  <a:moveTo>
                    <a:pt x="50" y="18"/>
                  </a:moveTo>
                  <a:lnTo>
                    <a:pt x="50" y="18"/>
                  </a:lnTo>
                  <a:lnTo>
                    <a:pt x="40" y="20"/>
                  </a:lnTo>
                  <a:lnTo>
                    <a:pt x="30" y="28"/>
                  </a:lnTo>
                  <a:lnTo>
                    <a:pt x="22" y="38"/>
                  </a:lnTo>
                  <a:lnTo>
                    <a:pt x="14" y="50"/>
                  </a:lnTo>
                  <a:lnTo>
                    <a:pt x="8" y="64"/>
                  </a:lnTo>
                  <a:lnTo>
                    <a:pt x="4" y="80"/>
                  </a:lnTo>
                  <a:lnTo>
                    <a:pt x="4" y="98"/>
                  </a:lnTo>
                  <a:lnTo>
                    <a:pt x="4" y="116"/>
                  </a:lnTo>
                  <a:lnTo>
                    <a:pt x="2" y="104"/>
                  </a:lnTo>
                  <a:lnTo>
                    <a:pt x="0" y="84"/>
                  </a:lnTo>
                  <a:lnTo>
                    <a:pt x="2" y="66"/>
                  </a:lnTo>
                  <a:lnTo>
                    <a:pt x="6" y="50"/>
                  </a:lnTo>
                  <a:lnTo>
                    <a:pt x="12" y="34"/>
                  </a:lnTo>
                  <a:lnTo>
                    <a:pt x="18" y="22"/>
                  </a:lnTo>
                  <a:lnTo>
                    <a:pt x="26" y="12"/>
                  </a:lnTo>
                  <a:lnTo>
                    <a:pt x="36" y="4"/>
                  </a:lnTo>
                  <a:lnTo>
                    <a:pt x="48" y="0"/>
                  </a:lnTo>
                  <a:lnTo>
                    <a:pt x="60" y="2"/>
                  </a:lnTo>
                  <a:lnTo>
                    <a:pt x="70" y="6"/>
                  </a:lnTo>
                  <a:lnTo>
                    <a:pt x="80" y="14"/>
                  </a:lnTo>
                  <a:lnTo>
                    <a:pt x="90" y="24"/>
                  </a:lnTo>
                  <a:lnTo>
                    <a:pt x="98" y="38"/>
                  </a:lnTo>
                  <a:lnTo>
                    <a:pt x="106" y="54"/>
                  </a:lnTo>
                  <a:lnTo>
                    <a:pt x="110" y="72"/>
                  </a:lnTo>
                  <a:lnTo>
                    <a:pt x="114" y="90"/>
                  </a:lnTo>
                  <a:lnTo>
                    <a:pt x="114" y="96"/>
                  </a:lnTo>
                  <a:lnTo>
                    <a:pt x="110" y="78"/>
                  </a:lnTo>
                  <a:lnTo>
                    <a:pt x="104" y="62"/>
                  </a:lnTo>
                  <a:lnTo>
                    <a:pt x="98" y="50"/>
                  </a:lnTo>
                  <a:lnTo>
                    <a:pt x="90" y="38"/>
                  </a:lnTo>
                  <a:lnTo>
                    <a:pt x="80" y="28"/>
                  </a:lnTo>
                  <a:lnTo>
                    <a:pt x="70" y="22"/>
                  </a:lnTo>
                  <a:lnTo>
                    <a:pt x="60" y="18"/>
                  </a:lnTo>
                  <a:lnTo>
                    <a:pt x="50" y="18"/>
                  </a:lnTo>
                  <a:close/>
                </a:path>
              </a:pathLst>
            </a:custGeom>
            <a:solidFill>
              <a:srgbClr val="E6E6E6"/>
            </a:solidFill>
            <a:ln w="9525">
              <a:noFill/>
              <a:round/>
              <a:headEnd/>
              <a:tailEnd/>
            </a:ln>
          </p:spPr>
          <p:txBody>
            <a:bodyPr/>
            <a:lstStyle/>
            <a:p>
              <a:endParaRPr lang="en-US"/>
            </a:p>
          </p:txBody>
        </p:sp>
        <p:grpSp>
          <p:nvGrpSpPr>
            <p:cNvPr id="93" name="Group 55"/>
            <p:cNvGrpSpPr>
              <a:grpSpLocks/>
            </p:cNvGrpSpPr>
            <p:nvPr/>
          </p:nvGrpSpPr>
          <p:grpSpPr bwMode="auto">
            <a:xfrm>
              <a:off x="4009168" y="2346250"/>
              <a:ext cx="136525" cy="180975"/>
              <a:chOff x="3311767" y="4061338"/>
              <a:chExt cx="136525" cy="180975"/>
            </a:xfrm>
          </p:grpSpPr>
          <p:sp>
            <p:nvSpPr>
              <p:cNvPr id="137" name="AutoShape 99"/>
              <p:cNvSpPr>
                <a:spLocks/>
              </p:cNvSpPr>
              <p:nvPr/>
            </p:nvSpPr>
            <p:spPr bwMode="auto">
              <a:xfrm>
                <a:off x="3311767" y="4061338"/>
                <a:ext cx="136525" cy="180975"/>
              </a:xfrm>
              <a:custGeom>
                <a:avLst/>
                <a:gdLst>
                  <a:gd name="T0" fmla="*/ 2147483647 w 86"/>
                  <a:gd name="T1" fmla="*/ 2147483647 h 114"/>
                  <a:gd name="T2" fmla="*/ 2147483647 w 86"/>
                  <a:gd name="T3" fmla="*/ 2147483647 h 114"/>
                  <a:gd name="T4" fmla="*/ 2147483647 w 86"/>
                  <a:gd name="T5" fmla="*/ 2147483647 h 114"/>
                  <a:gd name="T6" fmla="*/ 2147483647 w 86"/>
                  <a:gd name="T7" fmla="*/ 2147483647 h 114"/>
                  <a:gd name="T8" fmla="*/ 2147483647 w 86"/>
                  <a:gd name="T9" fmla="*/ 2147483647 h 114"/>
                  <a:gd name="T10" fmla="*/ 2147483647 w 86"/>
                  <a:gd name="T11" fmla="*/ 2147483647 h 114"/>
                  <a:gd name="T12" fmla="*/ 2147483647 w 86"/>
                  <a:gd name="T13" fmla="*/ 2147483647 h 114"/>
                  <a:gd name="T14" fmla="*/ 2147483647 w 86"/>
                  <a:gd name="T15" fmla="*/ 2147483647 h 114"/>
                  <a:gd name="T16" fmla="*/ 2147483647 w 86"/>
                  <a:gd name="T17" fmla="*/ 2147483647 h 114"/>
                  <a:gd name="T18" fmla="*/ 2147483647 w 86"/>
                  <a:gd name="T19" fmla="*/ 2147483647 h 114"/>
                  <a:gd name="T20" fmla="*/ 2147483647 w 86"/>
                  <a:gd name="T21" fmla="*/ 2147483647 h 114"/>
                  <a:gd name="T22" fmla="*/ 2147483647 w 86"/>
                  <a:gd name="T23" fmla="*/ 2147483647 h 114"/>
                  <a:gd name="T24" fmla="*/ 2147483647 w 86"/>
                  <a:gd name="T25" fmla="*/ 2147483647 h 114"/>
                  <a:gd name="T26" fmla="*/ 2147483647 w 86"/>
                  <a:gd name="T27" fmla="*/ 2147483647 h 114"/>
                  <a:gd name="T28" fmla="*/ 2147483647 w 86"/>
                  <a:gd name="T29" fmla="*/ 2147483647 h 114"/>
                  <a:gd name="T30" fmla="*/ 2147483647 w 86"/>
                  <a:gd name="T31" fmla="*/ 2147483647 h 114"/>
                  <a:gd name="T32" fmla="*/ 2147483647 w 86"/>
                  <a:gd name="T33" fmla="*/ 2147483647 h 114"/>
                  <a:gd name="T34" fmla="*/ 2147483647 w 86"/>
                  <a:gd name="T35" fmla="*/ 2147483647 h 114"/>
                  <a:gd name="T36" fmla="*/ 2147483647 w 86"/>
                  <a:gd name="T37" fmla="*/ 2147483647 h 114"/>
                  <a:gd name="T38" fmla="*/ 2147483647 w 86"/>
                  <a:gd name="T39" fmla="*/ 2147483647 h 114"/>
                  <a:gd name="T40" fmla="*/ 2147483647 w 86"/>
                  <a:gd name="T41" fmla="*/ 2147483647 h 114"/>
                  <a:gd name="T42" fmla="*/ 2147483647 w 86"/>
                  <a:gd name="T43" fmla="*/ 2147483647 h 114"/>
                  <a:gd name="T44" fmla="*/ 2147483647 w 86"/>
                  <a:gd name="T45" fmla="*/ 2147483647 h 114"/>
                  <a:gd name="T46" fmla="*/ 2147483647 w 86"/>
                  <a:gd name="T47" fmla="*/ 2147483647 h 114"/>
                  <a:gd name="T48" fmla="*/ 2147483647 w 86"/>
                  <a:gd name="T49" fmla="*/ 2147483647 h 114"/>
                  <a:gd name="T50" fmla="*/ 2147483647 w 86"/>
                  <a:gd name="T51" fmla="*/ 2147483647 h 114"/>
                  <a:gd name="T52" fmla="*/ 2147483647 w 86"/>
                  <a:gd name="T53" fmla="*/ 0 h 114"/>
                  <a:gd name="T54" fmla="*/ 2147483647 w 86"/>
                  <a:gd name="T55" fmla="*/ 0 h 114"/>
                  <a:gd name="T56" fmla="*/ 2147483647 w 86"/>
                  <a:gd name="T57" fmla="*/ 0 h 114"/>
                  <a:gd name="T58" fmla="*/ 2147483647 w 86"/>
                  <a:gd name="T59" fmla="*/ 2147483647 h 114"/>
                  <a:gd name="T60" fmla="*/ 2147483647 w 86"/>
                  <a:gd name="T61" fmla="*/ 2147483647 h 114"/>
                  <a:gd name="T62" fmla="*/ 2147483647 w 86"/>
                  <a:gd name="T63" fmla="*/ 2147483647 h 114"/>
                  <a:gd name="T64" fmla="*/ 2147483647 w 86"/>
                  <a:gd name="T65" fmla="*/ 2147483647 h 114"/>
                  <a:gd name="T66" fmla="*/ 2147483647 w 86"/>
                  <a:gd name="T67" fmla="*/ 2147483647 h 114"/>
                  <a:gd name="T68" fmla="*/ 2147483647 w 86"/>
                  <a:gd name="T69" fmla="*/ 2147483647 h 114"/>
                  <a:gd name="T70" fmla="*/ 0 w 86"/>
                  <a:gd name="T71" fmla="*/ 2147483647 h 114"/>
                  <a:gd name="T72" fmla="*/ 2147483647 w 86"/>
                  <a:gd name="T73" fmla="*/ 2147483647 h 114"/>
                  <a:gd name="T74" fmla="*/ 2147483647 w 86"/>
                  <a:gd name="T75" fmla="*/ 2147483647 h 11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114"/>
                  <a:gd name="T116" fmla="*/ 86 w 86"/>
                  <a:gd name="T117" fmla="*/ 114 h 11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114">
                    <a:moveTo>
                      <a:pt x="2" y="64"/>
                    </a:moveTo>
                    <a:lnTo>
                      <a:pt x="2" y="64"/>
                    </a:lnTo>
                    <a:lnTo>
                      <a:pt x="4" y="74"/>
                    </a:lnTo>
                    <a:lnTo>
                      <a:pt x="8" y="86"/>
                    </a:lnTo>
                    <a:lnTo>
                      <a:pt x="14" y="94"/>
                    </a:lnTo>
                    <a:lnTo>
                      <a:pt x="20" y="102"/>
                    </a:lnTo>
                    <a:lnTo>
                      <a:pt x="28" y="108"/>
                    </a:lnTo>
                    <a:lnTo>
                      <a:pt x="34" y="112"/>
                    </a:lnTo>
                    <a:lnTo>
                      <a:pt x="44" y="114"/>
                    </a:lnTo>
                    <a:lnTo>
                      <a:pt x="52" y="114"/>
                    </a:lnTo>
                    <a:lnTo>
                      <a:pt x="60" y="112"/>
                    </a:lnTo>
                    <a:lnTo>
                      <a:pt x="68" y="106"/>
                    </a:lnTo>
                    <a:lnTo>
                      <a:pt x="74" y="100"/>
                    </a:lnTo>
                    <a:lnTo>
                      <a:pt x="80" y="92"/>
                    </a:lnTo>
                    <a:lnTo>
                      <a:pt x="84" y="84"/>
                    </a:lnTo>
                    <a:lnTo>
                      <a:pt x="86" y="74"/>
                    </a:lnTo>
                    <a:lnTo>
                      <a:pt x="86" y="62"/>
                    </a:lnTo>
                    <a:lnTo>
                      <a:pt x="86" y="50"/>
                    </a:lnTo>
                    <a:lnTo>
                      <a:pt x="82" y="40"/>
                    </a:lnTo>
                    <a:lnTo>
                      <a:pt x="78" y="30"/>
                    </a:lnTo>
                    <a:lnTo>
                      <a:pt x="74" y="20"/>
                    </a:lnTo>
                    <a:lnTo>
                      <a:pt x="68" y="12"/>
                    </a:lnTo>
                    <a:lnTo>
                      <a:pt x="60" y="6"/>
                    </a:lnTo>
                    <a:lnTo>
                      <a:pt x="52" y="2"/>
                    </a:lnTo>
                    <a:lnTo>
                      <a:pt x="44" y="0"/>
                    </a:lnTo>
                    <a:lnTo>
                      <a:pt x="34" y="0"/>
                    </a:lnTo>
                    <a:lnTo>
                      <a:pt x="26" y="2"/>
                    </a:lnTo>
                    <a:lnTo>
                      <a:pt x="18" y="8"/>
                    </a:lnTo>
                    <a:lnTo>
                      <a:pt x="12" y="14"/>
                    </a:lnTo>
                    <a:lnTo>
                      <a:pt x="8" y="22"/>
                    </a:lnTo>
                    <a:lnTo>
                      <a:pt x="4" y="30"/>
                    </a:lnTo>
                    <a:lnTo>
                      <a:pt x="2" y="42"/>
                    </a:lnTo>
                    <a:lnTo>
                      <a:pt x="0" y="52"/>
                    </a:lnTo>
                    <a:lnTo>
                      <a:pt x="2" y="64"/>
                    </a:lnTo>
                    <a:close/>
                  </a:path>
                </a:pathLst>
              </a:custGeom>
              <a:solidFill>
                <a:srgbClr val="1A5AA6"/>
              </a:solidFill>
              <a:ln w="9525">
                <a:noFill/>
                <a:round/>
                <a:headEnd/>
                <a:tailEnd/>
              </a:ln>
            </p:spPr>
            <p:txBody>
              <a:bodyPr/>
              <a:lstStyle/>
              <a:p>
                <a:endParaRPr lang="en-US"/>
              </a:p>
            </p:txBody>
          </p:sp>
          <p:sp>
            <p:nvSpPr>
              <p:cNvPr id="138" name="AutoShape 100"/>
              <p:cNvSpPr>
                <a:spLocks/>
              </p:cNvSpPr>
              <p:nvPr/>
            </p:nvSpPr>
            <p:spPr bwMode="auto">
              <a:xfrm>
                <a:off x="3324467" y="4080388"/>
                <a:ext cx="111125" cy="142875"/>
              </a:xfrm>
              <a:custGeom>
                <a:avLst/>
                <a:gdLst>
                  <a:gd name="T0" fmla="*/ 2147483647 w 70"/>
                  <a:gd name="T1" fmla="*/ 2147483647 h 90"/>
                  <a:gd name="T2" fmla="*/ 2147483647 w 70"/>
                  <a:gd name="T3" fmla="*/ 2147483647 h 90"/>
                  <a:gd name="T4" fmla="*/ 2147483647 w 70"/>
                  <a:gd name="T5" fmla="*/ 2147483647 h 90"/>
                  <a:gd name="T6" fmla="*/ 2147483647 w 70"/>
                  <a:gd name="T7" fmla="*/ 2147483647 h 90"/>
                  <a:gd name="T8" fmla="*/ 2147483647 w 70"/>
                  <a:gd name="T9" fmla="*/ 2147483647 h 90"/>
                  <a:gd name="T10" fmla="*/ 2147483647 w 70"/>
                  <a:gd name="T11" fmla="*/ 2147483647 h 90"/>
                  <a:gd name="T12" fmla="*/ 2147483647 w 70"/>
                  <a:gd name="T13" fmla="*/ 2147483647 h 90"/>
                  <a:gd name="T14" fmla="*/ 2147483647 w 70"/>
                  <a:gd name="T15" fmla="*/ 2147483647 h 90"/>
                  <a:gd name="T16" fmla="*/ 2147483647 w 70"/>
                  <a:gd name="T17" fmla="*/ 2147483647 h 90"/>
                  <a:gd name="T18" fmla="*/ 2147483647 w 70"/>
                  <a:gd name="T19" fmla="*/ 2147483647 h 90"/>
                  <a:gd name="T20" fmla="*/ 2147483647 w 70"/>
                  <a:gd name="T21" fmla="*/ 2147483647 h 90"/>
                  <a:gd name="T22" fmla="*/ 2147483647 w 70"/>
                  <a:gd name="T23" fmla="*/ 2147483647 h 90"/>
                  <a:gd name="T24" fmla="*/ 2147483647 w 70"/>
                  <a:gd name="T25" fmla="*/ 2147483647 h 90"/>
                  <a:gd name="T26" fmla="*/ 2147483647 w 70"/>
                  <a:gd name="T27" fmla="*/ 2147483647 h 90"/>
                  <a:gd name="T28" fmla="*/ 2147483647 w 70"/>
                  <a:gd name="T29" fmla="*/ 2147483647 h 90"/>
                  <a:gd name="T30" fmla="*/ 2147483647 w 70"/>
                  <a:gd name="T31" fmla="*/ 2147483647 h 90"/>
                  <a:gd name="T32" fmla="*/ 2147483647 w 70"/>
                  <a:gd name="T33" fmla="*/ 2147483647 h 90"/>
                  <a:gd name="T34" fmla="*/ 2147483647 w 70"/>
                  <a:gd name="T35" fmla="*/ 2147483647 h 90"/>
                  <a:gd name="T36" fmla="*/ 2147483647 w 70"/>
                  <a:gd name="T37" fmla="*/ 2147483647 h 90"/>
                  <a:gd name="T38" fmla="*/ 2147483647 w 70"/>
                  <a:gd name="T39" fmla="*/ 2147483647 h 90"/>
                  <a:gd name="T40" fmla="*/ 2147483647 w 70"/>
                  <a:gd name="T41" fmla="*/ 2147483647 h 90"/>
                  <a:gd name="T42" fmla="*/ 2147483647 w 70"/>
                  <a:gd name="T43" fmla="*/ 2147483647 h 90"/>
                  <a:gd name="T44" fmla="*/ 2147483647 w 70"/>
                  <a:gd name="T45" fmla="*/ 2147483647 h 90"/>
                  <a:gd name="T46" fmla="*/ 2147483647 w 70"/>
                  <a:gd name="T47" fmla="*/ 2147483647 h 90"/>
                  <a:gd name="T48" fmla="*/ 2147483647 w 70"/>
                  <a:gd name="T49" fmla="*/ 2147483647 h 90"/>
                  <a:gd name="T50" fmla="*/ 2147483647 w 70"/>
                  <a:gd name="T51" fmla="*/ 2147483647 h 90"/>
                  <a:gd name="T52" fmla="*/ 2147483647 w 70"/>
                  <a:gd name="T53" fmla="*/ 0 h 90"/>
                  <a:gd name="T54" fmla="*/ 2147483647 w 70"/>
                  <a:gd name="T55" fmla="*/ 0 h 90"/>
                  <a:gd name="T56" fmla="*/ 2147483647 w 70"/>
                  <a:gd name="T57" fmla="*/ 0 h 90"/>
                  <a:gd name="T58" fmla="*/ 2147483647 w 70"/>
                  <a:gd name="T59" fmla="*/ 2147483647 h 90"/>
                  <a:gd name="T60" fmla="*/ 2147483647 w 70"/>
                  <a:gd name="T61" fmla="*/ 2147483647 h 90"/>
                  <a:gd name="T62" fmla="*/ 2147483647 w 70"/>
                  <a:gd name="T63" fmla="*/ 2147483647 h 90"/>
                  <a:gd name="T64" fmla="*/ 2147483647 w 70"/>
                  <a:gd name="T65" fmla="*/ 2147483647 h 90"/>
                  <a:gd name="T66" fmla="*/ 2147483647 w 70"/>
                  <a:gd name="T67" fmla="*/ 2147483647 h 90"/>
                  <a:gd name="T68" fmla="*/ 2147483647 w 70"/>
                  <a:gd name="T69" fmla="*/ 2147483647 h 90"/>
                  <a:gd name="T70" fmla="*/ 0 w 70"/>
                  <a:gd name="T71" fmla="*/ 2147483647 h 90"/>
                  <a:gd name="T72" fmla="*/ 2147483647 w 70"/>
                  <a:gd name="T73" fmla="*/ 2147483647 h 90"/>
                  <a:gd name="T74" fmla="*/ 2147483647 w 70"/>
                  <a:gd name="T75" fmla="*/ 2147483647 h 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90"/>
                  <a:gd name="T116" fmla="*/ 70 w 70"/>
                  <a:gd name="T117" fmla="*/ 90 h 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90">
                    <a:moveTo>
                      <a:pt x="2" y="50"/>
                    </a:moveTo>
                    <a:lnTo>
                      <a:pt x="2" y="50"/>
                    </a:lnTo>
                    <a:lnTo>
                      <a:pt x="4" y="60"/>
                    </a:lnTo>
                    <a:lnTo>
                      <a:pt x="6" y="68"/>
                    </a:lnTo>
                    <a:lnTo>
                      <a:pt x="12" y="74"/>
                    </a:lnTo>
                    <a:lnTo>
                      <a:pt x="16" y="80"/>
                    </a:lnTo>
                    <a:lnTo>
                      <a:pt x="22" y="86"/>
                    </a:lnTo>
                    <a:lnTo>
                      <a:pt x="28" y="90"/>
                    </a:lnTo>
                    <a:lnTo>
                      <a:pt x="36" y="90"/>
                    </a:lnTo>
                    <a:lnTo>
                      <a:pt x="42" y="90"/>
                    </a:lnTo>
                    <a:lnTo>
                      <a:pt x="50" y="88"/>
                    </a:lnTo>
                    <a:lnTo>
                      <a:pt x="54" y="84"/>
                    </a:lnTo>
                    <a:lnTo>
                      <a:pt x="60" y="80"/>
                    </a:lnTo>
                    <a:lnTo>
                      <a:pt x="64" y="74"/>
                    </a:lnTo>
                    <a:lnTo>
                      <a:pt x="68" y="66"/>
                    </a:lnTo>
                    <a:lnTo>
                      <a:pt x="70" y="58"/>
                    </a:lnTo>
                    <a:lnTo>
                      <a:pt x="70" y="50"/>
                    </a:lnTo>
                    <a:lnTo>
                      <a:pt x="70" y="40"/>
                    </a:lnTo>
                    <a:lnTo>
                      <a:pt x="68" y="30"/>
                    </a:lnTo>
                    <a:lnTo>
                      <a:pt x="64" y="22"/>
                    </a:lnTo>
                    <a:lnTo>
                      <a:pt x="60" y="16"/>
                    </a:lnTo>
                    <a:lnTo>
                      <a:pt x="54" y="10"/>
                    </a:lnTo>
                    <a:lnTo>
                      <a:pt x="48" y="4"/>
                    </a:lnTo>
                    <a:lnTo>
                      <a:pt x="42" y="2"/>
                    </a:lnTo>
                    <a:lnTo>
                      <a:pt x="36" y="0"/>
                    </a:lnTo>
                    <a:lnTo>
                      <a:pt x="28" y="0"/>
                    </a:lnTo>
                    <a:lnTo>
                      <a:pt x="22" y="2"/>
                    </a:lnTo>
                    <a:lnTo>
                      <a:pt x="16" y="6"/>
                    </a:lnTo>
                    <a:lnTo>
                      <a:pt x="10" y="10"/>
                    </a:lnTo>
                    <a:lnTo>
                      <a:pt x="6" y="16"/>
                    </a:lnTo>
                    <a:lnTo>
                      <a:pt x="4" y="24"/>
                    </a:lnTo>
                    <a:lnTo>
                      <a:pt x="2" y="32"/>
                    </a:lnTo>
                    <a:lnTo>
                      <a:pt x="0" y="42"/>
                    </a:lnTo>
                    <a:lnTo>
                      <a:pt x="2" y="50"/>
                    </a:lnTo>
                    <a:close/>
                  </a:path>
                </a:pathLst>
              </a:custGeom>
              <a:solidFill>
                <a:srgbClr val="28AECF"/>
              </a:solidFill>
              <a:ln w="9525">
                <a:noFill/>
                <a:round/>
                <a:headEnd/>
                <a:tailEnd/>
              </a:ln>
            </p:spPr>
            <p:txBody>
              <a:bodyPr/>
              <a:lstStyle/>
              <a:p>
                <a:endParaRPr lang="en-US"/>
              </a:p>
            </p:txBody>
          </p:sp>
          <p:sp>
            <p:nvSpPr>
              <p:cNvPr id="139" name="AutoShape 101"/>
              <p:cNvSpPr>
                <a:spLocks/>
              </p:cNvSpPr>
              <p:nvPr/>
            </p:nvSpPr>
            <p:spPr bwMode="auto">
              <a:xfrm>
                <a:off x="3346692" y="4108963"/>
                <a:ext cx="69850" cy="92075"/>
              </a:xfrm>
              <a:custGeom>
                <a:avLst/>
                <a:gdLst>
                  <a:gd name="T0" fmla="*/ 0 w 44"/>
                  <a:gd name="T1" fmla="*/ 2147483647 h 58"/>
                  <a:gd name="T2" fmla="*/ 0 w 44"/>
                  <a:gd name="T3" fmla="*/ 2147483647 h 58"/>
                  <a:gd name="T4" fmla="*/ 2147483647 w 44"/>
                  <a:gd name="T5" fmla="*/ 2147483647 h 58"/>
                  <a:gd name="T6" fmla="*/ 2147483647 w 44"/>
                  <a:gd name="T7" fmla="*/ 2147483647 h 58"/>
                  <a:gd name="T8" fmla="*/ 2147483647 w 44"/>
                  <a:gd name="T9" fmla="*/ 2147483647 h 58"/>
                  <a:gd name="T10" fmla="*/ 2147483647 w 44"/>
                  <a:gd name="T11" fmla="*/ 2147483647 h 58"/>
                  <a:gd name="T12" fmla="*/ 2147483647 w 44"/>
                  <a:gd name="T13" fmla="*/ 2147483647 h 58"/>
                  <a:gd name="T14" fmla="*/ 2147483647 w 44"/>
                  <a:gd name="T15" fmla="*/ 2147483647 h 58"/>
                  <a:gd name="T16" fmla="*/ 2147483647 w 44"/>
                  <a:gd name="T17" fmla="*/ 2147483647 h 58"/>
                  <a:gd name="T18" fmla="*/ 2147483647 w 44"/>
                  <a:gd name="T19" fmla="*/ 2147483647 h 58"/>
                  <a:gd name="T20" fmla="*/ 2147483647 w 44"/>
                  <a:gd name="T21" fmla="*/ 2147483647 h 58"/>
                  <a:gd name="T22" fmla="*/ 2147483647 w 44"/>
                  <a:gd name="T23" fmla="*/ 2147483647 h 58"/>
                  <a:gd name="T24" fmla="*/ 2147483647 w 44"/>
                  <a:gd name="T25" fmla="*/ 2147483647 h 58"/>
                  <a:gd name="T26" fmla="*/ 2147483647 w 44"/>
                  <a:gd name="T27" fmla="*/ 2147483647 h 58"/>
                  <a:gd name="T28" fmla="*/ 2147483647 w 44"/>
                  <a:gd name="T29" fmla="*/ 2147483647 h 58"/>
                  <a:gd name="T30" fmla="*/ 2147483647 w 44"/>
                  <a:gd name="T31" fmla="*/ 0 h 58"/>
                  <a:gd name="T32" fmla="*/ 2147483647 w 44"/>
                  <a:gd name="T33" fmla="*/ 0 h 58"/>
                  <a:gd name="T34" fmla="*/ 2147483647 w 44"/>
                  <a:gd name="T35" fmla="*/ 2147483647 h 58"/>
                  <a:gd name="T36" fmla="*/ 2147483647 w 44"/>
                  <a:gd name="T37" fmla="*/ 2147483647 h 58"/>
                  <a:gd name="T38" fmla="*/ 0 w 44"/>
                  <a:gd name="T39" fmla="*/ 2147483647 h 58"/>
                  <a:gd name="T40" fmla="*/ 0 w 44"/>
                  <a:gd name="T41" fmla="*/ 2147483647 h 58"/>
                  <a:gd name="T42" fmla="*/ 0 w 44"/>
                  <a:gd name="T43" fmla="*/ 2147483647 h 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
                  <a:gd name="T67" fmla="*/ 0 h 58"/>
                  <a:gd name="T68" fmla="*/ 44 w 44"/>
                  <a:gd name="T69" fmla="*/ 58 h 5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 h="58">
                    <a:moveTo>
                      <a:pt x="0" y="32"/>
                    </a:moveTo>
                    <a:lnTo>
                      <a:pt x="0" y="32"/>
                    </a:lnTo>
                    <a:lnTo>
                      <a:pt x="2" y="44"/>
                    </a:lnTo>
                    <a:lnTo>
                      <a:pt x="10" y="52"/>
                    </a:lnTo>
                    <a:lnTo>
                      <a:pt x="18" y="56"/>
                    </a:lnTo>
                    <a:lnTo>
                      <a:pt x="26" y="58"/>
                    </a:lnTo>
                    <a:lnTo>
                      <a:pt x="34" y="54"/>
                    </a:lnTo>
                    <a:lnTo>
                      <a:pt x="40" y="46"/>
                    </a:lnTo>
                    <a:lnTo>
                      <a:pt x="44" y="36"/>
                    </a:lnTo>
                    <a:lnTo>
                      <a:pt x="44" y="26"/>
                    </a:lnTo>
                    <a:lnTo>
                      <a:pt x="40" y="14"/>
                    </a:lnTo>
                    <a:lnTo>
                      <a:pt x="34" y="6"/>
                    </a:lnTo>
                    <a:lnTo>
                      <a:pt x="26" y="2"/>
                    </a:lnTo>
                    <a:lnTo>
                      <a:pt x="18" y="0"/>
                    </a:lnTo>
                    <a:lnTo>
                      <a:pt x="10" y="4"/>
                    </a:lnTo>
                    <a:lnTo>
                      <a:pt x="2" y="12"/>
                    </a:lnTo>
                    <a:lnTo>
                      <a:pt x="0" y="22"/>
                    </a:lnTo>
                    <a:lnTo>
                      <a:pt x="0" y="32"/>
                    </a:lnTo>
                    <a:close/>
                  </a:path>
                </a:pathLst>
              </a:custGeom>
              <a:solidFill>
                <a:srgbClr val="000000"/>
              </a:solidFill>
              <a:ln w="9525">
                <a:noFill/>
                <a:round/>
                <a:headEnd/>
                <a:tailEnd/>
              </a:ln>
            </p:spPr>
            <p:txBody>
              <a:bodyPr/>
              <a:lstStyle/>
              <a:p>
                <a:endParaRPr lang="en-US"/>
              </a:p>
            </p:txBody>
          </p:sp>
          <p:sp>
            <p:nvSpPr>
              <p:cNvPr id="140" name="AutoShape 102"/>
              <p:cNvSpPr>
                <a:spLocks/>
              </p:cNvSpPr>
              <p:nvPr/>
            </p:nvSpPr>
            <p:spPr bwMode="auto">
              <a:xfrm>
                <a:off x="3356217" y="4099438"/>
                <a:ext cx="28575" cy="34925"/>
              </a:xfrm>
              <a:custGeom>
                <a:avLst/>
                <a:gdLst>
                  <a:gd name="T0" fmla="*/ 0 w 18"/>
                  <a:gd name="T1" fmla="*/ 2147483647 h 22"/>
                  <a:gd name="T2" fmla="*/ 0 w 18"/>
                  <a:gd name="T3" fmla="*/ 2147483647 h 22"/>
                  <a:gd name="T4" fmla="*/ 0 w 18"/>
                  <a:gd name="T5" fmla="*/ 2147483647 h 22"/>
                  <a:gd name="T6" fmla="*/ 2147483647 w 18"/>
                  <a:gd name="T7" fmla="*/ 2147483647 h 22"/>
                  <a:gd name="T8" fmla="*/ 2147483647 w 18"/>
                  <a:gd name="T9" fmla="*/ 2147483647 h 22"/>
                  <a:gd name="T10" fmla="*/ 2147483647 w 18"/>
                  <a:gd name="T11" fmla="*/ 2147483647 h 22"/>
                  <a:gd name="T12" fmla="*/ 2147483647 w 18"/>
                  <a:gd name="T13" fmla="*/ 2147483647 h 22"/>
                  <a:gd name="T14" fmla="*/ 2147483647 w 18"/>
                  <a:gd name="T15" fmla="*/ 2147483647 h 22"/>
                  <a:gd name="T16" fmla="*/ 2147483647 w 18"/>
                  <a:gd name="T17" fmla="*/ 2147483647 h 22"/>
                  <a:gd name="T18" fmla="*/ 2147483647 w 18"/>
                  <a:gd name="T19" fmla="*/ 2147483647 h 22"/>
                  <a:gd name="T20" fmla="*/ 2147483647 w 18"/>
                  <a:gd name="T21" fmla="*/ 2147483647 h 22"/>
                  <a:gd name="T22" fmla="*/ 2147483647 w 18"/>
                  <a:gd name="T23" fmla="*/ 2147483647 h 22"/>
                  <a:gd name="T24" fmla="*/ 2147483647 w 18"/>
                  <a:gd name="T25" fmla="*/ 2147483647 h 22"/>
                  <a:gd name="T26" fmla="*/ 2147483647 w 18"/>
                  <a:gd name="T27" fmla="*/ 2147483647 h 22"/>
                  <a:gd name="T28" fmla="*/ 2147483647 w 18"/>
                  <a:gd name="T29" fmla="*/ 2147483647 h 22"/>
                  <a:gd name="T30" fmla="*/ 2147483647 w 18"/>
                  <a:gd name="T31" fmla="*/ 0 h 22"/>
                  <a:gd name="T32" fmla="*/ 2147483647 w 18"/>
                  <a:gd name="T33" fmla="*/ 0 h 22"/>
                  <a:gd name="T34" fmla="*/ 2147483647 w 18"/>
                  <a:gd name="T35" fmla="*/ 2147483647 h 22"/>
                  <a:gd name="T36" fmla="*/ 2147483647 w 18"/>
                  <a:gd name="T37" fmla="*/ 2147483647 h 22"/>
                  <a:gd name="T38" fmla="*/ 0 w 18"/>
                  <a:gd name="T39" fmla="*/ 2147483647 h 22"/>
                  <a:gd name="T40" fmla="*/ 0 w 18"/>
                  <a:gd name="T41" fmla="*/ 2147483647 h 22"/>
                  <a:gd name="T42" fmla="*/ 0 w 18"/>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22"/>
                  <a:gd name="T68" fmla="*/ 18 w 18"/>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22">
                    <a:moveTo>
                      <a:pt x="0" y="12"/>
                    </a:moveTo>
                    <a:lnTo>
                      <a:pt x="0" y="12"/>
                    </a:lnTo>
                    <a:lnTo>
                      <a:pt x="0" y="16"/>
                    </a:lnTo>
                    <a:lnTo>
                      <a:pt x="2" y="20"/>
                    </a:lnTo>
                    <a:lnTo>
                      <a:pt x="6" y="22"/>
                    </a:lnTo>
                    <a:lnTo>
                      <a:pt x="8" y="22"/>
                    </a:lnTo>
                    <a:lnTo>
                      <a:pt x="12" y="22"/>
                    </a:lnTo>
                    <a:lnTo>
                      <a:pt x="14" y="20"/>
                    </a:lnTo>
                    <a:lnTo>
                      <a:pt x="16" y="16"/>
                    </a:lnTo>
                    <a:lnTo>
                      <a:pt x="18" y="12"/>
                    </a:lnTo>
                    <a:lnTo>
                      <a:pt x="16" y="8"/>
                    </a:lnTo>
                    <a:lnTo>
                      <a:pt x="14" y="4"/>
                    </a:lnTo>
                    <a:lnTo>
                      <a:pt x="12" y="2"/>
                    </a:lnTo>
                    <a:lnTo>
                      <a:pt x="8" y="0"/>
                    </a:lnTo>
                    <a:lnTo>
                      <a:pt x="4" y="2"/>
                    </a:lnTo>
                    <a:lnTo>
                      <a:pt x="2" y="4"/>
                    </a:lnTo>
                    <a:lnTo>
                      <a:pt x="0" y="8"/>
                    </a:lnTo>
                    <a:lnTo>
                      <a:pt x="0" y="12"/>
                    </a:lnTo>
                    <a:close/>
                  </a:path>
                </a:pathLst>
              </a:custGeom>
              <a:solidFill>
                <a:srgbClr val="FFFFFF"/>
              </a:solidFill>
              <a:ln w="9525">
                <a:noFill/>
                <a:round/>
                <a:headEnd/>
                <a:tailEnd/>
              </a:ln>
            </p:spPr>
            <p:txBody>
              <a:bodyPr/>
              <a:lstStyle/>
              <a:p>
                <a:endParaRPr lang="en-US"/>
              </a:p>
            </p:txBody>
          </p:sp>
          <p:sp>
            <p:nvSpPr>
              <p:cNvPr id="141" name="AutoShape 103"/>
              <p:cNvSpPr>
                <a:spLocks/>
              </p:cNvSpPr>
              <p:nvPr/>
            </p:nvSpPr>
            <p:spPr bwMode="auto">
              <a:xfrm>
                <a:off x="3400667" y="4172463"/>
                <a:ext cx="19050" cy="19050"/>
              </a:xfrm>
              <a:custGeom>
                <a:avLst/>
                <a:gdLst>
                  <a:gd name="T0" fmla="*/ 2147483647 w 12"/>
                  <a:gd name="T1" fmla="*/ 0 h 12"/>
                  <a:gd name="T2" fmla="*/ 2147483647 w 12"/>
                  <a:gd name="T3" fmla="*/ 0 h 12"/>
                  <a:gd name="T4" fmla="*/ 2147483647 w 12"/>
                  <a:gd name="T5" fmla="*/ 2147483647 h 12"/>
                  <a:gd name="T6" fmla="*/ 0 w 12"/>
                  <a:gd name="T7" fmla="*/ 2147483647 h 12"/>
                  <a:gd name="T8" fmla="*/ 0 w 12"/>
                  <a:gd name="T9" fmla="*/ 2147483647 h 12"/>
                  <a:gd name="T10" fmla="*/ 2147483647 w 12"/>
                  <a:gd name="T11" fmla="*/ 2147483647 h 12"/>
                  <a:gd name="T12" fmla="*/ 2147483647 w 12"/>
                  <a:gd name="T13" fmla="*/ 2147483647 h 12"/>
                  <a:gd name="T14" fmla="*/ 2147483647 w 12"/>
                  <a:gd name="T15" fmla="*/ 2147483647 h 12"/>
                  <a:gd name="T16" fmla="*/ 2147483647 w 12"/>
                  <a:gd name="T17" fmla="*/ 2147483647 h 12"/>
                  <a:gd name="T18" fmla="*/ 2147483647 w 12"/>
                  <a:gd name="T19" fmla="*/ 2147483647 h 12"/>
                  <a:gd name="T20" fmla="*/ 2147483647 w 12"/>
                  <a:gd name="T21" fmla="*/ 2147483647 h 12"/>
                  <a:gd name="T22" fmla="*/ 2147483647 w 12"/>
                  <a:gd name="T23" fmla="*/ 2147483647 h 12"/>
                  <a:gd name="T24" fmla="*/ 2147483647 w 12"/>
                  <a:gd name="T25" fmla="*/ 0 h 12"/>
                  <a:gd name="T26" fmla="*/ 2147483647 w 12"/>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12"/>
                  <a:gd name="T44" fmla="*/ 12 w 12"/>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12">
                    <a:moveTo>
                      <a:pt x="6" y="0"/>
                    </a:moveTo>
                    <a:lnTo>
                      <a:pt x="6" y="0"/>
                    </a:lnTo>
                    <a:lnTo>
                      <a:pt x="2" y="2"/>
                    </a:lnTo>
                    <a:lnTo>
                      <a:pt x="0" y="6"/>
                    </a:lnTo>
                    <a:lnTo>
                      <a:pt x="2" y="10"/>
                    </a:lnTo>
                    <a:lnTo>
                      <a:pt x="6" y="12"/>
                    </a:lnTo>
                    <a:lnTo>
                      <a:pt x="10" y="10"/>
                    </a:lnTo>
                    <a:lnTo>
                      <a:pt x="12" y="6"/>
                    </a:lnTo>
                    <a:lnTo>
                      <a:pt x="10" y="2"/>
                    </a:lnTo>
                    <a:lnTo>
                      <a:pt x="6" y="0"/>
                    </a:lnTo>
                    <a:close/>
                  </a:path>
                </a:pathLst>
              </a:custGeom>
              <a:solidFill>
                <a:srgbClr val="FFFFFF"/>
              </a:solidFill>
              <a:ln w="9525">
                <a:noFill/>
                <a:round/>
                <a:headEnd/>
                <a:tailEnd/>
              </a:ln>
            </p:spPr>
            <p:txBody>
              <a:bodyPr/>
              <a:lstStyle/>
              <a:p>
                <a:endParaRPr lang="en-US"/>
              </a:p>
            </p:txBody>
          </p:sp>
        </p:grpSp>
        <p:sp>
          <p:nvSpPr>
            <p:cNvPr id="94" name="AutoShape 56"/>
            <p:cNvSpPr>
              <a:spLocks/>
            </p:cNvSpPr>
            <p:nvPr/>
          </p:nvSpPr>
          <p:spPr bwMode="auto">
            <a:xfrm>
              <a:off x="4003826" y="2586240"/>
              <a:ext cx="193675" cy="95250"/>
            </a:xfrm>
            <a:custGeom>
              <a:avLst/>
              <a:gdLst>
                <a:gd name="T0" fmla="*/ 0 w 122"/>
                <a:gd name="T1" fmla="*/ 2147483647 h 60"/>
                <a:gd name="T2" fmla="*/ 0 w 122"/>
                <a:gd name="T3" fmla="*/ 2147483647 h 60"/>
                <a:gd name="T4" fmla="*/ 2147483647 w 122"/>
                <a:gd name="T5" fmla="*/ 2147483647 h 60"/>
                <a:gd name="T6" fmla="*/ 2147483647 w 122"/>
                <a:gd name="T7" fmla="*/ 2147483647 h 60"/>
                <a:gd name="T8" fmla="*/ 2147483647 w 122"/>
                <a:gd name="T9" fmla="*/ 2147483647 h 60"/>
                <a:gd name="T10" fmla="*/ 2147483647 w 122"/>
                <a:gd name="T11" fmla="*/ 2147483647 h 60"/>
                <a:gd name="T12" fmla="*/ 2147483647 w 122"/>
                <a:gd name="T13" fmla="*/ 2147483647 h 60"/>
                <a:gd name="T14" fmla="*/ 2147483647 w 122"/>
                <a:gd name="T15" fmla="*/ 2147483647 h 60"/>
                <a:gd name="T16" fmla="*/ 2147483647 w 122"/>
                <a:gd name="T17" fmla="*/ 2147483647 h 60"/>
                <a:gd name="T18" fmla="*/ 2147483647 w 122"/>
                <a:gd name="T19" fmla="*/ 0 h 60"/>
                <a:gd name="T20" fmla="*/ 2147483647 w 122"/>
                <a:gd name="T21" fmla="*/ 0 h 60"/>
                <a:gd name="T22" fmla="*/ 2147483647 w 122"/>
                <a:gd name="T23" fmla="*/ 2147483647 h 60"/>
                <a:gd name="T24" fmla="*/ 2147483647 w 122"/>
                <a:gd name="T25" fmla="*/ 2147483647 h 60"/>
                <a:gd name="T26" fmla="*/ 2147483647 w 122"/>
                <a:gd name="T27" fmla="*/ 2147483647 h 60"/>
                <a:gd name="T28" fmla="*/ 2147483647 w 122"/>
                <a:gd name="T29" fmla="*/ 2147483647 h 60"/>
                <a:gd name="T30" fmla="*/ 2147483647 w 122"/>
                <a:gd name="T31" fmla="*/ 2147483647 h 60"/>
                <a:gd name="T32" fmla="*/ 2147483647 w 122"/>
                <a:gd name="T33" fmla="*/ 2147483647 h 60"/>
                <a:gd name="T34" fmla="*/ 2147483647 w 122"/>
                <a:gd name="T35" fmla="*/ 2147483647 h 60"/>
                <a:gd name="T36" fmla="*/ 2147483647 w 122"/>
                <a:gd name="T37" fmla="*/ 2147483647 h 60"/>
                <a:gd name="T38" fmla="*/ 2147483647 w 122"/>
                <a:gd name="T39" fmla="*/ 2147483647 h 60"/>
                <a:gd name="T40" fmla="*/ 2147483647 w 122"/>
                <a:gd name="T41" fmla="*/ 2147483647 h 60"/>
                <a:gd name="T42" fmla="*/ 2147483647 w 122"/>
                <a:gd name="T43" fmla="*/ 2147483647 h 60"/>
                <a:gd name="T44" fmla="*/ 2147483647 w 122"/>
                <a:gd name="T45" fmla="*/ 2147483647 h 60"/>
                <a:gd name="T46" fmla="*/ 2147483647 w 122"/>
                <a:gd name="T47" fmla="*/ 2147483647 h 60"/>
                <a:gd name="T48" fmla="*/ 2147483647 w 122"/>
                <a:gd name="T49" fmla="*/ 2147483647 h 60"/>
                <a:gd name="T50" fmla="*/ 2147483647 w 122"/>
                <a:gd name="T51" fmla="*/ 2147483647 h 60"/>
                <a:gd name="T52" fmla="*/ 2147483647 w 122"/>
                <a:gd name="T53" fmla="*/ 2147483647 h 60"/>
                <a:gd name="T54" fmla="*/ 2147483647 w 122"/>
                <a:gd name="T55" fmla="*/ 2147483647 h 60"/>
                <a:gd name="T56" fmla="*/ 2147483647 w 122"/>
                <a:gd name="T57" fmla="*/ 2147483647 h 60"/>
                <a:gd name="T58" fmla="*/ 0 w 122"/>
                <a:gd name="T59" fmla="*/ 2147483647 h 60"/>
                <a:gd name="T60" fmla="*/ 0 w 122"/>
                <a:gd name="T61" fmla="*/ 2147483647 h 6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22"/>
                <a:gd name="T94" fmla="*/ 0 h 60"/>
                <a:gd name="T95" fmla="*/ 122 w 122"/>
                <a:gd name="T96" fmla="*/ 60 h 6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22" h="60">
                  <a:moveTo>
                    <a:pt x="0" y="40"/>
                  </a:moveTo>
                  <a:lnTo>
                    <a:pt x="0" y="40"/>
                  </a:lnTo>
                  <a:lnTo>
                    <a:pt x="2" y="34"/>
                  </a:lnTo>
                  <a:lnTo>
                    <a:pt x="8" y="22"/>
                  </a:lnTo>
                  <a:lnTo>
                    <a:pt x="14" y="16"/>
                  </a:lnTo>
                  <a:lnTo>
                    <a:pt x="20" y="10"/>
                  </a:lnTo>
                  <a:lnTo>
                    <a:pt x="30" y="4"/>
                  </a:lnTo>
                  <a:lnTo>
                    <a:pt x="44" y="2"/>
                  </a:lnTo>
                  <a:lnTo>
                    <a:pt x="78" y="0"/>
                  </a:lnTo>
                  <a:lnTo>
                    <a:pt x="86" y="0"/>
                  </a:lnTo>
                  <a:lnTo>
                    <a:pt x="96" y="2"/>
                  </a:lnTo>
                  <a:lnTo>
                    <a:pt x="106" y="4"/>
                  </a:lnTo>
                  <a:lnTo>
                    <a:pt x="114" y="8"/>
                  </a:lnTo>
                  <a:lnTo>
                    <a:pt x="122" y="14"/>
                  </a:lnTo>
                  <a:lnTo>
                    <a:pt x="120" y="20"/>
                  </a:lnTo>
                  <a:lnTo>
                    <a:pt x="112" y="32"/>
                  </a:lnTo>
                  <a:lnTo>
                    <a:pt x="106" y="40"/>
                  </a:lnTo>
                  <a:lnTo>
                    <a:pt x="98" y="46"/>
                  </a:lnTo>
                  <a:lnTo>
                    <a:pt x="90" y="52"/>
                  </a:lnTo>
                  <a:lnTo>
                    <a:pt x="80" y="54"/>
                  </a:lnTo>
                  <a:lnTo>
                    <a:pt x="50" y="60"/>
                  </a:lnTo>
                  <a:lnTo>
                    <a:pt x="40" y="58"/>
                  </a:lnTo>
                  <a:lnTo>
                    <a:pt x="28" y="56"/>
                  </a:lnTo>
                  <a:lnTo>
                    <a:pt x="8" y="46"/>
                  </a:lnTo>
                  <a:lnTo>
                    <a:pt x="0" y="40"/>
                  </a:lnTo>
                  <a:close/>
                </a:path>
              </a:pathLst>
            </a:custGeom>
            <a:solidFill>
              <a:srgbClr val="F7F719"/>
            </a:solidFill>
            <a:ln w="9525">
              <a:noFill/>
              <a:round/>
              <a:headEnd/>
              <a:tailEnd/>
            </a:ln>
          </p:spPr>
          <p:txBody>
            <a:bodyPr/>
            <a:lstStyle/>
            <a:p>
              <a:endParaRPr lang="en-US"/>
            </a:p>
          </p:txBody>
        </p:sp>
        <p:sp>
          <p:nvSpPr>
            <p:cNvPr id="95" name="AutoShape 57"/>
            <p:cNvSpPr>
              <a:spLocks/>
            </p:cNvSpPr>
            <p:nvPr/>
          </p:nvSpPr>
          <p:spPr bwMode="auto">
            <a:xfrm>
              <a:off x="3991126" y="2579890"/>
              <a:ext cx="209550" cy="63500"/>
            </a:xfrm>
            <a:custGeom>
              <a:avLst/>
              <a:gdLst>
                <a:gd name="T0" fmla="*/ 2147483647 w 132"/>
                <a:gd name="T1" fmla="*/ 2147483647 h 40"/>
                <a:gd name="T2" fmla="*/ 2147483647 w 132"/>
                <a:gd name="T3" fmla="*/ 2147483647 h 40"/>
                <a:gd name="T4" fmla="*/ 2147483647 w 132"/>
                <a:gd name="T5" fmla="*/ 2147483647 h 40"/>
                <a:gd name="T6" fmla="*/ 2147483647 w 132"/>
                <a:gd name="T7" fmla="*/ 2147483647 h 40"/>
                <a:gd name="T8" fmla="*/ 2147483647 w 132"/>
                <a:gd name="T9" fmla="*/ 0 h 40"/>
                <a:gd name="T10" fmla="*/ 2147483647 w 132"/>
                <a:gd name="T11" fmla="*/ 0 h 40"/>
                <a:gd name="T12" fmla="*/ 2147483647 w 132"/>
                <a:gd name="T13" fmla="*/ 0 h 40"/>
                <a:gd name="T14" fmla="*/ 2147483647 w 132"/>
                <a:gd name="T15" fmla="*/ 2147483647 h 40"/>
                <a:gd name="T16" fmla="*/ 2147483647 w 132"/>
                <a:gd name="T17" fmla="*/ 2147483647 h 40"/>
                <a:gd name="T18" fmla="*/ 2147483647 w 132"/>
                <a:gd name="T19" fmla="*/ 2147483647 h 40"/>
                <a:gd name="T20" fmla="*/ 2147483647 w 132"/>
                <a:gd name="T21" fmla="*/ 2147483647 h 40"/>
                <a:gd name="T22" fmla="*/ 2147483647 w 132"/>
                <a:gd name="T23" fmla="*/ 2147483647 h 40"/>
                <a:gd name="T24" fmla="*/ 0 w 132"/>
                <a:gd name="T25" fmla="*/ 2147483647 h 40"/>
                <a:gd name="T26" fmla="*/ 0 w 132"/>
                <a:gd name="T27" fmla="*/ 2147483647 h 40"/>
                <a:gd name="T28" fmla="*/ 2147483647 w 132"/>
                <a:gd name="T29" fmla="*/ 2147483647 h 40"/>
                <a:gd name="T30" fmla="*/ 2147483647 w 132"/>
                <a:gd name="T31" fmla="*/ 2147483647 h 40"/>
                <a:gd name="T32" fmla="*/ 2147483647 w 132"/>
                <a:gd name="T33" fmla="*/ 2147483647 h 40"/>
                <a:gd name="T34" fmla="*/ 2147483647 w 132"/>
                <a:gd name="T35" fmla="*/ 2147483647 h 40"/>
                <a:gd name="T36" fmla="*/ 2147483647 w 132"/>
                <a:gd name="T37" fmla="*/ 2147483647 h 40"/>
                <a:gd name="T38" fmla="*/ 2147483647 w 132"/>
                <a:gd name="T39" fmla="*/ 2147483647 h 40"/>
                <a:gd name="T40" fmla="*/ 2147483647 w 132"/>
                <a:gd name="T41" fmla="*/ 2147483647 h 40"/>
                <a:gd name="T42" fmla="*/ 2147483647 w 132"/>
                <a:gd name="T43" fmla="*/ 2147483647 h 40"/>
                <a:gd name="T44" fmla="*/ 2147483647 w 132"/>
                <a:gd name="T45" fmla="*/ 2147483647 h 40"/>
                <a:gd name="T46" fmla="*/ 2147483647 w 132"/>
                <a:gd name="T47" fmla="*/ 2147483647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2"/>
                <a:gd name="T73" fmla="*/ 0 h 40"/>
                <a:gd name="T74" fmla="*/ 132 w 132"/>
                <a:gd name="T75" fmla="*/ 40 h 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2" h="40">
                  <a:moveTo>
                    <a:pt x="132" y="16"/>
                  </a:moveTo>
                  <a:lnTo>
                    <a:pt x="132" y="16"/>
                  </a:lnTo>
                  <a:lnTo>
                    <a:pt x="118" y="10"/>
                  </a:lnTo>
                  <a:lnTo>
                    <a:pt x="104" y="4"/>
                  </a:lnTo>
                  <a:lnTo>
                    <a:pt x="86" y="0"/>
                  </a:lnTo>
                  <a:lnTo>
                    <a:pt x="74" y="0"/>
                  </a:lnTo>
                  <a:lnTo>
                    <a:pt x="64" y="0"/>
                  </a:lnTo>
                  <a:lnTo>
                    <a:pt x="54" y="2"/>
                  </a:lnTo>
                  <a:lnTo>
                    <a:pt x="42" y="6"/>
                  </a:lnTo>
                  <a:lnTo>
                    <a:pt x="32" y="10"/>
                  </a:lnTo>
                  <a:lnTo>
                    <a:pt x="20" y="18"/>
                  </a:lnTo>
                  <a:lnTo>
                    <a:pt x="10" y="28"/>
                  </a:lnTo>
                  <a:lnTo>
                    <a:pt x="0" y="40"/>
                  </a:lnTo>
                  <a:lnTo>
                    <a:pt x="8" y="32"/>
                  </a:lnTo>
                  <a:lnTo>
                    <a:pt x="16" y="24"/>
                  </a:lnTo>
                  <a:lnTo>
                    <a:pt x="30" y="18"/>
                  </a:lnTo>
                  <a:lnTo>
                    <a:pt x="48" y="12"/>
                  </a:lnTo>
                  <a:lnTo>
                    <a:pt x="72" y="8"/>
                  </a:lnTo>
                  <a:lnTo>
                    <a:pt x="84" y="8"/>
                  </a:lnTo>
                  <a:lnTo>
                    <a:pt x="98" y="10"/>
                  </a:lnTo>
                  <a:lnTo>
                    <a:pt x="114" y="12"/>
                  </a:lnTo>
                  <a:lnTo>
                    <a:pt x="132" y="16"/>
                  </a:lnTo>
                  <a:close/>
                </a:path>
              </a:pathLst>
            </a:custGeom>
            <a:solidFill>
              <a:srgbClr val="FFA600"/>
            </a:solidFill>
            <a:ln w="9525">
              <a:noFill/>
              <a:round/>
              <a:headEnd/>
              <a:tailEnd/>
            </a:ln>
          </p:spPr>
          <p:txBody>
            <a:bodyPr/>
            <a:lstStyle/>
            <a:p>
              <a:endParaRPr lang="en-US"/>
            </a:p>
          </p:txBody>
        </p:sp>
        <p:sp>
          <p:nvSpPr>
            <p:cNvPr id="96" name="AutoShape 58"/>
            <p:cNvSpPr>
              <a:spLocks/>
            </p:cNvSpPr>
            <p:nvPr/>
          </p:nvSpPr>
          <p:spPr bwMode="auto">
            <a:xfrm>
              <a:off x="4054626" y="2598940"/>
              <a:ext cx="107950" cy="69850"/>
            </a:xfrm>
            <a:custGeom>
              <a:avLst/>
              <a:gdLst>
                <a:gd name="T0" fmla="*/ 2147483647 w 68"/>
                <a:gd name="T1" fmla="*/ 2147483647 h 44"/>
                <a:gd name="T2" fmla="*/ 2147483647 w 68"/>
                <a:gd name="T3" fmla="*/ 2147483647 h 44"/>
                <a:gd name="T4" fmla="*/ 2147483647 w 68"/>
                <a:gd name="T5" fmla="*/ 2147483647 h 44"/>
                <a:gd name="T6" fmla="*/ 2147483647 w 68"/>
                <a:gd name="T7" fmla="*/ 2147483647 h 44"/>
                <a:gd name="T8" fmla="*/ 2147483647 w 68"/>
                <a:gd name="T9" fmla="*/ 2147483647 h 44"/>
                <a:gd name="T10" fmla="*/ 2147483647 w 68"/>
                <a:gd name="T11" fmla="*/ 2147483647 h 44"/>
                <a:gd name="T12" fmla="*/ 2147483647 w 68"/>
                <a:gd name="T13" fmla="*/ 2147483647 h 44"/>
                <a:gd name="T14" fmla="*/ 2147483647 w 68"/>
                <a:gd name="T15" fmla="*/ 2147483647 h 44"/>
                <a:gd name="T16" fmla="*/ 2147483647 w 68"/>
                <a:gd name="T17" fmla="*/ 2147483647 h 44"/>
                <a:gd name="T18" fmla="*/ 2147483647 w 68"/>
                <a:gd name="T19" fmla="*/ 2147483647 h 44"/>
                <a:gd name="T20" fmla="*/ 2147483647 w 68"/>
                <a:gd name="T21" fmla="*/ 2147483647 h 44"/>
                <a:gd name="T22" fmla="*/ 2147483647 w 68"/>
                <a:gd name="T23" fmla="*/ 2147483647 h 44"/>
                <a:gd name="T24" fmla="*/ 0 w 68"/>
                <a:gd name="T25" fmla="*/ 2147483647 h 44"/>
                <a:gd name="T26" fmla="*/ 0 w 68"/>
                <a:gd name="T27" fmla="*/ 2147483647 h 44"/>
                <a:gd name="T28" fmla="*/ 2147483647 w 68"/>
                <a:gd name="T29" fmla="*/ 2147483647 h 44"/>
                <a:gd name="T30" fmla="*/ 2147483647 w 68"/>
                <a:gd name="T31" fmla="*/ 2147483647 h 44"/>
                <a:gd name="T32" fmla="*/ 2147483647 w 68"/>
                <a:gd name="T33" fmla="*/ 2147483647 h 44"/>
                <a:gd name="T34" fmla="*/ 2147483647 w 68"/>
                <a:gd name="T35" fmla="*/ 2147483647 h 44"/>
                <a:gd name="T36" fmla="*/ 2147483647 w 68"/>
                <a:gd name="T37" fmla="*/ 0 h 44"/>
                <a:gd name="T38" fmla="*/ 2147483647 w 68"/>
                <a:gd name="T39" fmla="*/ 0 h 44"/>
                <a:gd name="T40" fmla="*/ 2147483647 w 68"/>
                <a:gd name="T41" fmla="*/ 2147483647 h 44"/>
                <a:gd name="T42" fmla="*/ 2147483647 w 68"/>
                <a:gd name="T43" fmla="*/ 2147483647 h 44"/>
                <a:gd name="T44" fmla="*/ 2147483647 w 68"/>
                <a:gd name="T45" fmla="*/ 2147483647 h 44"/>
                <a:gd name="T46" fmla="*/ 2147483647 w 68"/>
                <a:gd name="T47" fmla="*/ 2147483647 h 44"/>
                <a:gd name="T48" fmla="*/ 2147483647 w 68"/>
                <a:gd name="T49" fmla="*/ 2147483647 h 44"/>
                <a:gd name="T50" fmla="*/ 2147483647 w 68"/>
                <a:gd name="T51" fmla="*/ 2147483647 h 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8"/>
                <a:gd name="T79" fmla="*/ 0 h 44"/>
                <a:gd name="T80" fmla="*/ 68 w 68"/>
                <a:gd name="T81" fmla="*/ 44 h 4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8" h="44">
                  <a:moveTo>
                    <a:pt x="68" y="20"/>
                  </a:moveTo>
                  <a:lnTo>
                    <a:pt x="68" y="20"/>
                  </a:lnTo>
                  <a:lnTo>
                    <a:pt x="66" y="24"/>
                  </a:lnTo>
                  <a:lnTo>
                    <a:pt x="66" y="30"/>
                  </a:lnTo>
                  <a:lnTo>
                    <a:pt x="58" y="36"/>
                  </a:lnTo>
                  <a:lnTo>
                    <a:pt x="48" y="42"/>
                  </a:lnTo>
                  <a:lnTo>
                    <a:pt x="34" y="44"/>
                  </a:lnTo>
                  <a:lnTo>
                    <a:pt x="22" y="42"/>
                  </a:lnTo>
                  <a:lnTo>
                    <a:pt x="12" y="38"/>
                  </a:lnTo>
                  <a:lnTo>
                    <a:pt x="4" y="32"/>
                  </a:lnTo>
                  <a:lnTo>
                    <a:pt x="2" y="28"/>
                  </a:lnTo>
                  <a:lnTo>
                    <a:pt x="0" y="24"/>
                  </a:lnTo>
                  <a:lnTo>
                    <a:pt x="2" y="18"/>
                  </a:lnTo>
                  <a:lnTo>
                    <a:pt x="2" y="14"/>
                  </a:lnTo>
                  <a:lnTo>
                    <a:pt x="10" y="8"/>
                  </a:lnTo>
                  <a:lnTo>
                    <a:pt x="20" y="2"/>
                  </a:lnTo>
                  <a:lnTo>
                    <a:pt x="34" y="0"/>
                  </a:lnTo>
                  <a:lnTo>
                    <a:pt x="46" y="2"/>
                  </a:lnTo>
                  <a:lnTo>
                    <a:pt x="56" y="6"/>
                  </a:lnTo>
                  <a:lnTo>
                    <a:pt x="64" y="12"/>
                  </a:lnTo>
                  <a:lnTo>
                    <a:pt x="66" y="16"/>
                  </a:lnTo>
                  <a:lnTo>
                    <a:pt x="68" y="20"/>
                  </a:lnTo>
                  <a:close/>
                </a:path>
              </a:pathLst>
            </a:custGeom>
            <a:solidFill>
              <a:srgbClr val="FFFA00"/>
            </a:solidFill>
            <a:ln w="9525">
              <a:noFill/>
              <a:round/>
              <a:headEnd/>
              <a:tailEnd/>
            </a:ln>
          </p:spPr>
          <p:txBody>
            <a:bodyPr/>
            <a:lstStyle/>
            <a:p>
              <a:endParaRPr lang="en-US"/>
            </a:p>
          </p:txBody>
        </p:sp>
        <p:sp>
          <p:nvSpPr>
            <p:cNvPr id="97" name="AutoShape 59"/>
            <p:cNvSpPr>
              <a:spLocks/>
            </p:cNvSpPr>
            <p:nvPr/>
          </p:nvSpPr>
          <p:spPr bwMode="auto">
            <a:xfrm>
              <a:off x="4057801" y="2602115"/>
              <a:ext cx="101600" cy="63500"/>
            </a:xfrm>
            <a:custGeom>
              <a:avLst/>
              <a:gdLst>
                <a:gd name="T0" fmla="*/ 0 w 64"/>
                <a:gd name="T1" fmla="*/ 2147483647 h 40"/>
                <a:gd name="T2" fmla="*/ 0 w 64"/>
                <a:gd name="T3" fmla="*/ 2147483647 h 40"/>
                <a:gd name="T4" fmla="*/ 0 w 64"/>
                <a:gd name="T5" fmla="*/ 2147483647 h 40"/>
                <a:gd name="T6" fmla="*/ 2147483647 w 64"/>
                <a:gd name="T7" fmla="*/ 2147483647 h 40"/>
                <a:gd name="T8" fmla="*/ 2147483647 w 64"/>
                <a:gd name="T9" fmla="*/ 2147483647 h 40"/>
                <a:gd name="T10" fmla="*/ 2147483647 w 64"/>
                <a:gd name="T11" fmla="*/ 2147483647 h 40"/>
                <a:gd name="T12" fmla="*/ 2147483647 w 64"/>
                <a:gd name="T13" fmla="*/ 0 h 40"/>
                <a:gd name="T14" fmla="*/ 2147483647 w 64"/>
                <a:gd name="T15" fmla="*/ 0 h 40"/>
                <a:gd name="T16" fmla="*/ 2147483647 w 64"/>
                <a:gd name="T17" fmla="*/ 0 h 40"/>
                <a:gd name="T18" fmla="*/ 2147483647 w 64"/>
                <a:gd name="T19" fmla="*/ 2147483647 h 40"/>
                <a:gd name="T20" fmla="*/ 2147483647 w 64"/>
                <a:gd name="T21" fmla="*/ 2147483647 h 40"/>
                <a:gd name="T22" fmla="*/ 2147483647 w 64"/>
                <a:gd name="T23" fmla="*/ 2147483647 h 40"/>
                <a:gd name="T24" fmla="*/ 2147483647 w 64"/>
                <a:gd name="T25" fmla="*/ 2147483647 h 40"/>
                <a:gd name="T26" fmla="*/ 2147483647 w 64"/>
                <a:gd name="T27" fmla="*/ 2147483647 h 40"/>
                <a:gd name="T28" fmla="*/ 2147483647 w 64"/>
                <a:gd name="T29" fmla="*/ 2147483647 h 40"/>
                <a:gd name="T30" fmla="*/ 2147483647 w 64"/>
                <a:gd name="T31" fmla="*/ 2147483647 h 40"/>
                <a:gd name="T32" fmla="*/ 2147483647 w 64"/>
                <a:gd name="T33" fmla="*/ 2147483647 h 40"/>
                <a:gd name="T34" fmla="*/ 2147483647 w 64"/>
                <a:gd name="T35" fmla="*/ 2147483647 h 40"/>
                <a:gd name="T36" fmla="*/ 2147483647 w 64"/>
                <a:gd name="T37" fmla="*/ 2147483647 h 40"/>
                <a:gd name="T38" fmla="*/ 2147483647 w 64"/>
                <a:gd name="T39" fmla="*/ 2147483647 h 40"/>
                <a:gd name="T40" fmla="*/ 2147483647 w 64"/>
                <a:gd name="T41" fmla="*/ 2147483647 h 40"/>
                <a:gd name="T42" fmla="*/ 2147483647 w 64"/>
                <a:gd name="T43" fmla="*/ 2147483647 h 40"/>
                <a:gd name="T44" fmla="*/ 2147483647 w 64"/>
                <a:gd name="T45" fmla="*/ 2147483647 h 40"/>
                <a:gd name="T46" fmla="*/ 0 w 64"/>
                <a:gd name="T47" fmla="*/ 2147483647 h 40"/>
                <a:gd name="T48" fmla="*/ 0 w 64"/>
                <a:gd name="T49" fmla="*/ 2147483647 h 40"/>
                <a:gd name="T50" fmla="*/ 0 w 64"/>
                <a:gd name="T51" fmla="*/ 2147483647 h 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
                <a:gd name="T79" fmla="*/ 0 h 40"/>
                <a:gd name="T80" fmla="*/ 64 w 64"/>
                <a:gd name="T81" fmla="*/ 40 h 4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 h="40">
                  <a:moveTo>
                    <a:pt x="0" y="22"/>
                  </a:moveTo>
                  <a:lnTo>
                    <a:pt x="0" y="22"/>
                  </a:lnTo>
                  <a:lnTo>
                    <a:pt x="0" y="18"/>
                  </a:lnTo>
                  <a:lnTo>
                    <a:pt x="2" y="14"/>
                  </a:lnTo>
                  <a:lnTo>
                    <a:pt x="8" y="6"/>
                  </a:lnTo>
                  <a:lnTo>
                    <a:pt x="18" y="2"/>
                  </a:lnTo>
                  <a:lnTo>
                    <a:pt x="32" y="0"/>
                  </a:lnTo>
                  <a:lnTo>
                    <a:pt x="44" y="0"/>
                  </a:lnTo>
                  <a:lnTo>
                    <a:pt x="54" y="4"/>
                  </a:lnTo>
                  <a:lnTo>
                    <a:pt x="62" y="10"/>
                  </a:lnTo>
                  <a:lnTo>
                    <a:pt x="64" y="14"/>
                  </a:lnTo>
                  <a:lnTo>
                    <a:pt x="64" y="18"/>
                  </a:lnTo>
                  <a:lnTo>
                    <a:pt x="64" y="22"/>
                  </a:lnTo>
                  <a:lnTo>
                    <a:pt x="62" y="26"/>
                  </a:lnTo>
                  <a:lnTo>
                    <a:pt x="56" y="34"/>
                  </a:lnTo>
                  <a:lnTo>
                    <a:pt x="46" y="38"/>
                  </a:lnTo>
                  <a:lnTo>
                    <a:pt x="32" y="40"/>
                  </a:lnTo>
                  <a:lnTo>
                    <a:pt x="20" y="40"/>
                  </a:lnTo>
                  <a:lnTo>
                    <a:pt x="10" y="36"/>
                  </a:lnTo>
                  <a:lnTo>
                    <a:pt x="2" y="30"/>
                  </a:lnTo>
                  <a:lnTo>
                    <a:pt x="0" y="26"/>
                  </a:lnTo>
                  <a:lnTo>
                    <a:pt x="0" y="22"/>
                  </a:lnTo>
                  <a:close/>
                </a:path>
              </a:pathLst>
            </a:custGeom>
            <a:solidFill>
              <a:srgbClr val="FFF700"/>
            </a:solidFill>
            <a:ln w="9525">
              <a:noFill/>
              <a:round/>
              <a:headEnd/>
              <a:tailEnd/>
            </a:ln>
          </p:spPr>
          <p:txBody>
            <a:bodyPr/>
            <a:lstStyle/>
            <a:p>
              <a:endParaRPr lang="en-US"/>
            </a:p>
          </p:txBody>
        </p:sp>
        <p:sp>
          <p:nvSpPr>
            <p:cNvPr id="98" name="AutoShape 60"/>
            <p:cNvSpPr>
              <a:spLocks/>
            </p:cNvSpPr>
            <p:nvPr/>
          </p:nvSpPr>
          <p:spPr bwMode="auto">
            <a:xfrm>
              <a:off x="4060976" y="2602115"/>
              <a:ext cx="95250" cy="63500"/>
            </a:xfrm>
            <a:custGeom>
              <a:avLst/>
              <a:gdLst>
                <a:gd name="T0" fmla="*/ 0 w 60"/>
                <a:gd name="T1" fmla="*/ 2147483647 h 40"/>
                <a:gd name="T2" fmla="*/ 0 w 60"/>
                <a:gd name="T3" fmla="*/ 2147483647 h 40"/>
                <a:gd name="T4" fmla="*/ 0 w 60"/>
                <a:gd name="T5" fmla="*/ 2147483647 h 40"/>
                <a:gd name="T6" fmla="*/ 2147483647 w 60"/>
                <a:gd name="T7" fmla="*/ 2147483647 h 40"/>
                <a:gd name="T8" fmla="*/ 2147483647 w 60"/>
                <a:gd name="T9" fmla="*/ 2147483647 h 40"/>
                <a:gd name="T10" fmla="*/ 2147483647 w 60"/>
                <a:gd name="T11" fmla="*/ 2147483647 h 40"/>
                <a:gd name="T12" fmla="*/ 2147483647 w 60"/>
                <a:gd name="T13" fmla="*/ 0 h 40"/>
                <a:gd name="T14" fmla="*/ 2147483647 w 60"/>
                <a:gd name="T15" fmla="*/ 0 h 40"/>
                <a:gd name="T16" fmla="*/ 2147483647 w 60"/>
                <a:gd name="T17" fmla="*/ 2147483647 h 40"/>
                <a:gd name="T18" fmla="*/ 2147483647 w 60"/>
                <a:gd name="T19" fmla="*/ 2147483647 h 40"/>
                <a:gd name="T20" fmla="*/ 2147483647 w 60"/>
                <a:gd name="T21" fmla="*/ 2147483647 h 40"/>
                <a:gd name="T22" fmla="*/ 2147483647 w 60"/>
                <a:gd name="T23" fmla="*/ 2147483647 h 40"/>
                <a:gd name="T24" fmla="*/ 2147483647 w 60"/>
                <a:gd name="T25" fmla="*/ 2147483647 h 40"/>
                <a:gd name="T26" fmla="*/ 2147483647 w 60"/>
                <a:gd name="T27" fmla="*/ 2147483647 h 40"/>
                <a:gd name="T28" fmla="*/ 2147483647 w 60"/>
                <a:gd name="T29" fmla="*/ 2147483647 h 40"/>
                <a:gd name="T30" fmla="*/ 2147483647 w 60"/>
                <a:gd name="T31" fmla="*/ 2147483647 h 40"/>
                <a:gd name="T32" fmla="*/ 2147483647 w 60"/>
                <a:gd name="T33" fmla="*/ 2147483647 h 40"/>
                <a:gd name="T34" fmla="*/ 2147483647 w 60"/>
                <a:gd name="T35" fmla="*/ 2147483647 h 40"/>
                <a:gd name="T36" fmla="*/ 2147483647 w 60"/>
                <a:gd name="T37" fmla="*/ 2147483647 h 40"/>
                <a:gd name="T38" fmla="*/ 2147483647 w 60"/>
                <a:gd name="T39" fmla="*/ 2147483647 h 40"/>
                <a:gd name="T40" fmla="*/ 2147483647 w 60"/>
                <a:gd name="T41" fmla="*/ 2147483647 h 40"/>
                <a:gd name="T42" fmla="*/ 2147483647 w 60"/>
                <a:gd name="T43" fmla="*/ 2147483647 h 40"/>
                <a:gd name="T44" fmla="*/ 2147483647 w 60"/>
                <a:gd name="T45" fmla="*/ 2147483647 h 40"/>
                <a:gd name="T46" fmla="*/ 0 w 60"/>
                <a:gd name="T47" fmla="*/ 2147483647 h 40"/>
                <a:gd name="T48" fmla="*/ 0 w 60"/>
                <a:gd name="T49" fmla="*/ 2147483647 h 40"/>
                <a:gd name="T50" fmla="*/ 0 w 60"/>
                <a:gd name="T51" fmla="*/ 2147483647 h 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0"/>
                <a:gd name="T79" fmla="*/ 0 h 40"/>
                <a:gd name="T80" fmla="*/ 60 w 60"/>
                <a:gd name="T81" fmla="*/ 40 h 4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0" h="40">
                  <a:moveTo>
                    <a:pt x="0" y="22"/>
                  </a:moveTo>
                  <a:lnTo>
                    <a:pt x="0" y="22"/>
                  </a:lnTo>
                  <a:lnTo>
                    <a:pt x="0" y="18"/>
                  </a:lnTo>
                  <a:lnTo>
                    <a:pt x="2" y="14"/>
                  </a:lnTo>
                  <a:lnTo>
                    <a:pt x="8" y="6"/>
                  </a:lnTo>
                  <a:lnTo>
                    <a:pt x="18" y="2"/>
                  </a:lnTo>
                  <a:lnTo>
                    <a:pt x="30" y="0"/>
                  </a:lnTo>
                  <a:lnTo>
                    <a:pt x="42" y="2"/>
                  </a:lnTo>
                  <a:lnTo>
                    <a:pt x="52" y="6"/>
                  </a:lnTo>
                  <a:lnTo>
                    <a:pt x="58" y="12"/>
                  </a:lnTo>
                  <a:lnTo>
                    <a:pt x="60" y="14"/>
                  </a:lnTo>
                  <a:lnTo>
                    <a:pt x="60" y="18"/>
                  </a:lnTo>
                  <a:lnTo>
                    <a:pt x="60" y="22"/>
                  </a:lnTo>
                  <a:lnTo>
                    <a:pt x="58" y="26"/>
                  </a:lnTo>
                  <a:lnTo>
                    <a:pt x="52" y="34"/>
                  </a:lnTo>
                  <a:lnTo>
                    <a:pt x="42" y="38"/>
                  </a:lnTo>
                  <a:lnTo>
                    <a:pt x="30" y="40"/>
                  </a:lnTo>
                  <a:lnTo>
                    <a:pt x="18" y="38"/>
                  </a:lnTo>
                  <a:lnTo>
                    <a:pt x="8" y="34"/>
                  </a:lnTo>
                  <a:lnTo>
                    <a:pt x="2" y="28"/>
                  </a:lnTo>
                  <a:lnTo>
                    <a:pt x="0" y="26"/>
                  </a:lnTo>
                  <a:lnTo>
                    <a:pt x="0" y="22"/>
                  </a:lnTo>
                  <a:close/>
                </a:path>
              </a:pathLst>
            </a:custGeom>
            <a:solidFill>
              <a:srgbClr val="FFF400"/>
            </a:solidFill>
            <a:ln w="9525">
              <a:noFill/>
              <a:round/>
              <a:headEnd/>
              <a:tailEnd/>
            </a:ln>
          </p:spPr>
          <p:txBody>
            <a:bodyPr/>
            <a:lstStyle/>
            <a:p>
              <a:endParaRPr lang="en-US"/>
            </a:p>
          </p:txBody>
        </p:sp>
        <p:sp>
          <p:nvSpPr>
            <p:cNvPr id="99" name="AutoShape 61"/>
            <p:cNvSpPr>
              <a:spLocks/>
            </p:cNvSpPr>
            <p:nvPr/>
          </p:nvSpPr>
          <p:spPr bwMode="auto">
            <a:xfrm>
              <a:off x="4060976" y="2605290"/>
              <a:ext cx="95250" cy="57150"/>
            </a:xfrm>
            <a:custGeom>
              <a:avLst/>
              <a:gdLst>
                <a:gd name="T0" fmla="*/ 0 w 60"/>
                <a:gd name="T1" fmla="*/ 2147483647 h 36"/>
                <a:gd name="T2" fmla="*/ 0 w 60"/>
                <a:gd name="T3" fmla="*/ 2147483647 h 36"/>
                <a:gd name="T4" fmla="*/ 2147483647 w 60"/>
                <a:gd name="T5" fmla="*/ 2147483647 h 36"/>
                <a:gd name="T6" fmla="*/ 2147483647 w 60"/>
                <a:gd name="T7" fmla="*/ 2147483647 h 36"/>
                <a:gd name="T8" fmla="*/ 2147483647 w 60"/>
                <a:gd name="T9" fmla="*/ 0 h 36"/>
                <a:gd name="T10" fmla="*/ 2147483647 w 60"/>
                <a:gd name="T11" fmla="*/ 0 h 36"/>
                <a:gd name="T12" fmla="*/ 2147483647 w 60"/>
                <a:gd name="T13" fmla="*/ 0 h 36"/>
                <a:gd name="T14" fmla="*/ 2147483647 w 60"/>
                <a:gd name="T15" fmla="*/ 0 h 36"/>
                <a:gd name="T16" fmla="*/ 2147483647 w 60"/>
                <a:gd name="T17" fmla="*/ 2147483647 h 36"/>
                <a:gd name="T18" fmla="*/ 2147483647 w 60"/>
                <a:gd name="T19" fmla="*/ 2147483647 h 36"/>
                <a:gd name="T20" fmla="*/ 2147483647 w 60"/>
                <a:gd name="T21" fmla="*/ 2147483647 h 36"/>
                <a:gd name="T22" fmla="*/ 2147483647 w 60"/>
                <a:gd name="T23" fmla="*/ 2147483647 h 36"/>
                <a:gd name="T24" fmla="*/ 2147483647 w 60"/>
                <a:gd name="T25" fmla="*/ 2147483647 h 36"/>
                <a:gd name="T26" fmla="*/ 2147483647 w 60"/>
                <a:gd name="T27" fmla="*/ 2147483647 h 36"/>
                <a:gd name="T28" fmla="*/ 2147483647 w 60"/>
                <a:gd name="T29" fmla="*/ 2147483647 h 36"/>
                <a:gd name="T30" fmla="*/ 2147483647 w 60"/>
                <a:gd name="T31" fmla="*/ 2147483647 h 36"/>
                <a:gd name="T32" fmla="*/ 2147483647 w 60"/>
                <a:gd name="T33" fmla="*/ 2147483647 h 36"/>
                <a:gd name="T34" fmla="*/ 2147483647 w 60"/>
                <a:gd name="T35" fmla="*/ 2147483647 h 36"/>
                <a:gd name="T36" fmla="*/ 2147483647 w 60"/>
                <a:gd name="T37" fmla="*/ 2147483647 h 36"/>
                <a:gd name="T38" fmla="*/ 2147483647 w 60"/>
                <a:gd name="T39" fmla="*/ 2147483647 h 36"/>
                <a:gd name="T40" fmla="*/ 0 w 60"/>
                <a:gd name="T41" fmla="*/ 2147483647 h 36"/>
                <a:gd name="T42" fmla="*/ 0 w 60"/>
                <a:gd name="T43" fmla="*/ 2147483647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
                <a:gd name="T67" fmla="*/ 0 h 36"/>
                <a:gd name="T68" fmla="*/ 60 w 60"/>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 h="36">
                  <a:moveTo>
                    <a:pt x="0" y="20"/>
                  </a:moveTo>
                  <a:lnTo>
                    <a:pt x="0" y="20"/>
                  </a:lnTo>
                  <a:lnTo>
                    <a:pt x="2" y="12"/>
                  </a:lnTo>
                  <a:lnTo>
                    <a:pt x="8" y="6"/>
                  </a:lnTo>
                  <a:lnTo>
                    <a:pt x="18" y="0"/>
                  </a:lnTo>
                  <a:lnTo>
                    <a:pt x="30" y="0"/>
                  </a:lnTo>
                  <a:lnTo>
                    <a:pt x="40" y="0"/>
                  </a:lnTo>
                  <a:lnTo>
                    <a:pt x="50" y="4"/>
                  </a:lnTo>
                  <a:lnTo>
                    <a:pt x="58" y="10"/>
                  </a:lnTo>
                  <a:lnTo>
                    <a:pt x="60" y="16"/>
                  </a:lnTo>
                  <a:lnTo>
                    <a:pt x="58" y="24"/>
                  </a:lnTo>
                  <a:lnTo>
                    <a:pt x="52" y="30"/>
                  </a:lnTo>
                  <a:lnTo>
                    <a:pt x="42" y="34"/>
                  </a:lnTo>
                  <a:lnTo>
                    <a:pt x="30" y="36"/>
                  </a:lnTo>
                  <a:lnTo>
                    <a:pt x="20" y="36"/>
                  </a:lnTo>
                  <a:lnTo>
                    <a:pt x="10" y="32"/>
                  </a:lnTo>
                  <a:lnTo>
                    <a:pt x="4" y="26"/>
                  </a:lnTo>
                  <a:lnTo>
                    <a:pt x="0" y="20"/>
                  </a:lnTo>
                  <a:close/>
                </a:path>
              </a:pathLst>
            </a:custGeom>
            <a:solidFill>
              <a:srgbClr val="FFF000"/>
            </a:solidFill>
            <a:ln w="9525">
              <a:noFill/>
              <a:round/>
              <a:headEnd/>
              <a:tailEnd/>
            </a:ln>
          </p:spPr>
          <p:txBody>
            <a:bodyPr/>
            <a:lstStyle/>
            <a:p>
              <a:endParaRPr lang="en-US"/>
            </a:p>
          </p:txBody>
        </p:sp>
        <p:sp>
          <p:nvSpPr>
            <p:cNvPr id="100" name="AutoShape 62"/>
            <p:cNvSpPr>
              <a:spLocks/>
            </p:cNvSpPr>
            <p:nvPr/>
          </p:nvSpPr>
          <p:spPr bwMode="auto">
            <a:xfrm>
              <a:off x="4064151" y="2605290"/>
              <a:ext cx="88900" cy="57150"/>
            </a:xfrm>
            <a:custGeom>
              <a:avLst/>
              <a:gdLst>
                <a:gd name="T0" fmla="*/ 0 w 56"/>
                <a:gd name="T1" fmla="*/ 2147483647 h 36"/>
                <a:gd name="T2" fmla="*/ 0 w 56"/>
                <a:gd name="T3" fmla="*/ 2147483647 h 36"/>
                <a:gd name="T4" fmla="*/ 2147483647 w 56"/>
                <a:gd name="T5" fmla="*/ 2147483647 h 36"/>
                <a:gd name="T6" fmla="*/ 2147483647 w 56"/>
                <a:gd name="T7" fmla="*/ 2147483647 h 36"/>
                <a:gd name="T8" fmla="*/ 2147483647 w 56"/>
                <a:gd name="T9" fmla="*/ 2147483647 h 36"/>
                <a:gd name="T10" fmla="*/ 2147483647 w 56"/>
                <a:gd name="T11" fmla="*/ 0 h 36"/>
                <a:gd name="T12" fmla="*/ 2147483647 w 56"/>
                <a:gd name="T13" fmla="*/ 0 h 36"/>
                <a:gd name="T14" fmla="*/ 2147483647 w 56"/>
                <a:gd name="T15" fmla="*/ 0 h 36"/>
                <a:gd name="T16" fmla="*/ 2147483647 w 56"/>
                <a:gd name="T17" fmla="*/ 2147483647 h 36"/>
                <a:gd name="T18" fmla="*/ 2147483647 w 56"/>
                <a:gd name="T19" fmla="*/ 2147483647 h 36"/>
                <a:gd name="T20" fmla="*/ 2147483647 w 56"/>
                <a:gd name="T21" fmla="*/ 2147483647 h 36"/>
                <a:gd name="T22" fmla="*/ 2147483647 w 56"/>
                <a:gd name="T23" fmla="*/ 2147483647 h 36"/>
                <a:gd name="T24" fmla="*/ 2147483647 w 56"/>
                <a:gd name="T25" fmla="*/ 2147483647 h 36"/>
                <a:gd name="T26" fmla="*/ 2147483647 w 56"/>
                <a:gd name="T27" fmla="*/ 2147483647 h 36"/>
                <a:gd name="T28" fmla="*/ 2147483647 w 56"/>
                <a:gd name="T29" fmla="*/ 2147483647 h 36"/>
                <a:gd name="T30" fmla="*/ 2147483647 w 56"/>
                <a:gd name="T31" fmla="*/ 2147483647 h 36"/>
                <a:gd name="T32" fmla="*/ 2147483647 w 56"/>
                <a:gd name="T33" fmla="*/ 2147483647 h 36"/>
                <a:gd name="T34" fmla="*/ 2147483647 w 56"/>
                <a:gd name="T35" fmla="*/ 2147483647 h 36"/>
                <a:gd name="T36" fmla="*/ 2147483647 w 56"/>
                <a:gd name="T37" fmla="*/ 2147483647 h 36"/>
                <a:gd name="T38" fmla="*/ 2147483647 w 56"/>
                <a:gd name="T39" fmla="*/ 2147483647 h 36"/>
                <a:gd name="T40" fmla="*/ 0 w 56"/>
                <a:gd name="T41" fmla="*/ 2147483647 h 36"/>
                <a:gd name="T42" fmla="*/ 0 w 56"/>
                <a:gd name="T43" fmla="*/ 2147483647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36"/>
                <a:gd name="T68" fmla="*/ 56 w 56"/>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36">
                  <a:moveTo>
                    <a:pt x="0" y="20"/>
                  </a:moveTo>
                  <a:lnTo>
                    <a:pt x="0" y="20"/>
                  </a:lnTo>
                  <a:lnTo>
                    <a:pt x="2" y="12"/>
                  </a:lnTo>
                  <a:lnTo>
                    <a:pt x="8" y="6"/>
                  </a:lnTo>
                  <a:lnTo>
                    <a:pt x="16" y="2"/>
                  </a:lnTo>
                  <a:lnTo>
                    <a:pt x="28" y="0"/>
                  </a:lnTo>
                  <a:lnTo>
                    <a:pt x="38" y="0"/>
                  </a:lnTo>
                  <a:lnTo>
                    <a:pt x="48" y="4"/>
                  </a:lnTo>
                  <a:lnTo>
                    <a:pt x="54" y="10"/>
                  </a:lnTo>
                  <a:lnTo>
                    <a:pt x="56" y="16"/>
                  </a:lnTo>
                  <a:lnTo>
                    <a:pt x="54" y="24"/>
                  </a:lnTo>
                  <a:lnTo>
                    <a:pt x="48" y="30"/>
                  </a:lnTo>
                  <a:lnTo>
                    <a:pt x="40" y="34"/>
                  </a:lnTo>
                  <a:lnTo>
                    <a:pt x="28" y="36"/>
                  </a:lnTo>
                  <a:lnTo>
                    <a:pt x="18" y="36"/>
                  </a:lnTo>
                  <a:lnTo>
                    <a:pt x="8" y="32"/>
                  </a:lnTo>
                  <a:lnTo>
                    <a:pt x="2" y="26"/>
                  </a:lnTo>
                  <a:lnTo>
                    <a:pt x="0" y="20"/>
                  </a:lnTo>
                  <a:close/>
                </a:path>
              </a:pathLst>
            </a:custGeom>
            <a:solidFill>
              <a:srgbClr val="FFED00"/>
            </a:solidFill>
            <a:ln w="9525">
              <a:noFill/>
              <a:round/>
              <a:headEnd/>
              <a:tailEnd/>
            </a:ln>
          </p:spPr>
          <p:txBody>
            <a:bodyPr/>
            <a:lstStyle/>
            <a:p>
              <a:endParaRPr lang="en-US"/>
            </a:p>
          </p:txBody>
        </p:sp>
        <p:sp>
          <p:nvSpPr>
            <p:cNvPr id="101" name="AutoShape 63"/>
            <p:cNvSpPr>
              <a:spLocks/>
            </p:cNvSpPr>
            <p:nvPr/>
          </p:nvSpPr>
          <p:spPr bwMode="auto">
            <a:xfrm>
              <a:off x="4064151" y="2605290"/>
              <a:ext cx="88900" cy="57150"/>
            </a:xfrm>
            <a:custGeom>
              <a:avLst/>
              <a:gdLst>
                <a:gd name="T0" fmla="*/ 0 w 56"/>
                <a:gd name="T1" fmla="*/ 2147483647 h 36"/>
                <a:gd name="T2" fmla="*/ 0 w 56"/>
                <a:gd name="T3" fmla="*/ 2147483647 h 36"/>
                <a:gd name="T4" fmla="*/ 2147483647 w 56"/>
                <a:gd name="T5" fmla="*/ 2147483647 h 36"/>
                <a:gd name="T6" fmla="*/ 2147483647 w 56"/>
                <a:gd name="T7" fmla="*/ 2147483647 h 36"/>
                <a:gd name="T8" fmla="*/ 2147483647 w 56"/>
                <a:gd name="T9" fmla="*/ 2147483647 h 36"/>
                <a:gd name="T10" fmla="*/ 2147483647 w 56"/>
                <a:gd name="T11" fmla="*/ 0 h 36"/>
                <a:gd name="T12" fmla="*/ 2147483647 w 56"/>
                <a:gd name="T13" fmla="*/ 0 h 36"/>
                <a:gd name="T14" fmla="*/ 2147483647 w 56"/>
                <a:gd name="T15" fmla="*/ 2147483647 h 36"/>
                <a:gd name="T16" fmla="*/ 2147483647 w 56"/>
                <a:gd name="T17" fmla="*/ 2147483647 h 36"/>
                <a:gd name="T18" fmla="*/ 2147483647 w 56"/>
                <a:gd name="T19" fmla="*/ 2147483647 h 36"/>
                <a:gd name="T20" fmla="*/ 2147483647 w 56"/>
                <a:gd name="T21" fmla="*/ 2147483647 h 36"/>
                <a:gd name="T22" fmla="*/ 2147483647 w 56"/>
                <a:gd name="T23" fmla="*/ 2147483647 h 36"/>
                <a:gd name="T24" fmla="*/ 2147483647 w 56"/>
                <a:gd name="T25" fmla="*/ 2147483647 h 36"/>
                <a:gd name="T26" fmla="*/ 2147483647 w 56"/>
                <a:gd name="T27" fmla="*/ 2147483647 h 36"/>
                <a:gd name="T28" fmla="*/ 2147483647 w 56"/>
                <a:gd name="T29" fmla="*/ 2147483647 h 36"/>
                <a:gd name="T30" fmla="*/ 2147483647 w 56"/>
                <a:gd name="T31" fmla="*/ 2147483647 h 36"/>
                <a:gd name="T32" fmla="*/ 2147483647 w 56"/>
                <a:gd name="T33" fmla="*/ 2147483647 h 36"/>
                <a:gd name="T34" fmla="*/ 2147483647 w 56"/>
                <a:gd name="T35" fmla="*/ 2147483647 h 36"/>
                <a:gd name="T36" fmla="*/ 2147483647 w 56"/>
                <a:gd name="T37" fmla="*/ 2147483647 h 36"/>
                <a:gd name="T38" fmla="*/ 2147483647 w 56"/>
                <a:gd name="T39" fmla="*/ 2147483647 h 36"/>
                <a:gd name="T40" fmla="*/ 0 w 56"/>
                <a:gd name="T41" fmla="*/ 2147483647 h 36"/>
                <a:gd name="T42" fmla="*/ 0 w 56"/>
                <a:gd name="T43" fmla="*/ 2147483647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36"/>
                <a:gd name="T68" fmla="*/ 56 w 56"/>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36">
                  <a:moveTo>
                    <a:pt x="0" y="18"/>
                  </a:moveTo>
                  <a:lnTo>
                    <a:pt x="0" y="18"/>
                  </a:lnTo>
                  <a:lnTo>
                    <a:pt x="2" y="12"/>
                  </a:lnTo>
                  <a:lnTo>
                    <a:pt x="8" y="6"/>
                  </a:lnTo>
                  <a:lnTo>
                    <a:pt x="16" y="2"/>
                  </a:lnTo>
                  <a:lnTo>
                    <a:pt x="28" y="0"/>
                  </a:lnTo>
                  <a:lnTo>
                    <a:pt x="38" y="2"/>
                  </a:lnTo>
                  <a:lnTo>
                    <a:pt x="46" y="4"/>
                  </a:lnTo>
                  <a:lnTo>
                    <a:pt x="52" y="10"/>
                  </a:lnTo>
                  <a:lnTo>
                    <a:pt x="56" y="16"/>
                  </a:lnTo>
                  <a:lnTo>
                    <a:pt x="54" y="24"/>
                  </a:lnTo>
                  <a:lnTo>
                    <a:pt x="48" y="30"/>
                  </a:lnTo>
                  <a:lnTo>
                    <a:pt x="40" y="34"/>
                  </a:lnTo>
                  <a:lnTo>
                    <a:pt x="28" y="36"/>
                  </a:lnTo>
                  <a:lnTo>
                    <a:pt x="18" y="34"/>
                  </a:lnTo>
                  <a:lnTo>
                    <a:pt x="10" y="30"/>
                  </a:lnTo>
                  <a:lnTo>
                    <a:pt x="4" y="26"/>
                  </a:lnTo>
                  <a:lnTo>
                    <a:pt x="0" y="18"/>
                  </a:lnTo>
                  <a:close/>
                </a:path>
              </a:pathLst>
            </a:custGeom>
            <a:solidFill>
              <a:srgbClr val="FFEA00"/>
            </a:solidFill>
            <a:ln w="9525">
              <a:noFill/>
              <a:round/>
              <a:headEnd/>
              <a:tailEnd/>
            </a:ln>
          </p:spPr>
          <p:txBody>
            <a:bodyPr/>
            <a:lstStyle/>
            <a:p>
              <a:endParaRPr lang="en-US"/>
            </a:p>
          </p:txBody>
        </p:sp>
        <p:sp>
          <p:nvSpPr>
            <p:cNvPr id="102" name="AutoShape 64"/>
            <p:cNvSpPr>
              <a:spLocks/>
            </p:cNvSpPr>
            <p:nvPr/>
          </p:nvSpPr>
          <p:spPr bwMode="auto">
            <a:xfrm>
              <a:off x="4067326" y="2608465"/>
              <a:ext cx="82550" cy="50800"/>
            </a:xfrm>
            <a:custGeom>
              <a:avLst/>
              <a:gdLst>
                <a:gd name="T0" fmla="*/ 0 w 52"/>
                <a:gd name="T1" fmla="*/ 2147483647 h 32"/>
                <a:gd name="T2" fmla="*/ 0 w 52"/>
                <a:gd name="T3" fmla="*/ 2147483647 h 32"/>
                <a:gd name="T4" fmla="*/ 2147483647 w 52"/>
                <a:gd name="T5" fmla="*/ 2147483647 h 32"/>
                <a:gd name="T6" fmla="*/ 2147483647 w 52"/>
                <a:gd name="T7" fmla="*/ 2147483647 h 32"/>
                <a:gd name="T8" fmla="*/ 2147483647 w 52"/>
                <a:gd name="T9" fmla="*/ 2147483647 h 32"/>
                <a:gd name="T10" fmla="*/ 2147483647 w 52"/>
                <a:gd name="T11" fmla="*/ 0 h 32"/>
                <a:gd name="T12" fmla="*/ 2147483647 w 52"/>
                <a:gd name="T13" fmla="*/ 0 h 32"/>
                <a:gd name="T14" fmla="*/ 2147483647 w 52"/>
                <a:gd name="T15" fmla="*/ 0 h 32"/>
                <a:gd name="T16" fmla="*/ 2147483647 w 52"/>
                <a:gd name="T17" fmla="*/ 2147483647 h 32"/>
                <a:gd name="T18" fmla="*/ 2147483647 w 52"/>
                <a:gd name="T19" fmla="*/ 2147483647 h 32"/>
                <a:gd name="T20" fmla="*/ 2147483647 w 52"/>
                <a:gd name="T21" fmla="*/ 2147483647 h 32"/>
                <a:gd name="T22" fmla="*/ 2147483647 w 52"/>
                <a:gd name="T23" fmla="*/ 2147483647 h 32"/>
                <a:gd name="T24" fmla="*/ 2147483647 w 52"/>
                <a:gd name="T25" fmla="*/ 2147483647 h 32"/>
                <a:gd name="T26" fmla="*/ 2147483647 w 52"/>
                <a:gd name="T27" fmla="*/ 2147483647 h 32"/>
                <a:gd name="T28" fmla="*/ 2147483647 w 52"/>
                <a:gd name="T29" fmla="*/ 2147483647 h 32"/>
                <a:gd name="T30" fmla="*/ 2147483647 w 52"/>
                <a:gd name="T31" fmla="*/ 2147483647 h 32"/>
                <a:gd name="T32" fmla="*/ 2147483647 w 52"/>
                <a:gd name="T33" fmla="*/ 2147483647 h 32"/>
                <a:gd name="T34" fmla="*/ 2147483647 w 52"/>
                <a:gd name="T35" fmla="*/ 2147483647 h 32"/>
                <a:gd name="T36" fmla="*/ 2147483647 w 52"/>
                <a:gd name="T37" fmla="*/ 2147483647 h 32"/>
                <a:gd name="T38" fmla="*/ 2147483647 w 52"/>
                <a:gd name="T39" fmla="*/ 2147483647 h 32"/>
                <a:gd name="T40" fmla="*/ 0 w 52"/>
                <a:gd name="T41" fmla="*/ 2147483647 h 32"/>
                <a:gd name="T42" fmla="*/ 0 w 52"/>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
                <a:gd name="T67" fmla="*/ 0 h 32"/>
                <a:gd name="T68" fmla="*/ 52 w 52"/>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 h="32">
                  <a:moveTo>
                    <a:pt x="0" y="16"/>
                  </a:moveTo>
                  <a:lnTo>
                    <a:pt x="0" y="16"/>
                  </a:lnTo>
                  <a:lnTo>
                    <a:pt x="2" y="10"/>
                  </a:lnTo>
                  <a:lnTo>
                    <a:pt x="8" y="4"/>
                  </a:lnTo>
                  <a:lnTo>
                    <a:pt x="16" y="2"/>
                  </a:lnTo>
                  <a:lnTo>
                    <a:pt x="26" y="0"/>
                  </a:lnTo>
                  <a:lnTo>
                    <a:pt x="36" y="0"/>
                  </a:lnTo>
                  <a:lnTo>
                    <a:pt x="44" y="4"/>
                  </a:lnTo>
                  <a:lnTo>
                    <a:pt x="50" y="8"/>
                  </a:lnTo>
                  <a:lnTo>
                    <a:pt x="52" y="14"/>
                  </a:lnTo>
                  <a:lnTo>
                    <a:pt x="50" y="22"/>
                  </a:lnTo>
                  <a:lnTo>
                    <a:pt x="44" y="26"/>
                  </a:lnTo>
                  <a:lnTo>
                    <a:pt x="36" y="30"/>
                  </a:lnTo>
                  <a:lnTo>
                    <a:pt x="26" y="32"/>
                  </a:lnTo>
                  <a:lnTo>
                    <a:pt x="16" y="32"/>
                  </a:lnTo>
                  <a:lnTo>
                    <a:pt x="8" y="28"/>
                  </a:lnTo>
                  <a:lnTo>
                    <a:pt x="2" y="24"/>
                  </a:lnTo>
                  <a:lnTo>
                    <a:pt x="0" y="16"/>
                  </a:lnTo>
                  <a:close/>
                </a:path>
              </a:pathLst>
            </a:custGeom>
            <a:solidFill>
              <a:srgbClr val="FFE700"/>
            </a:solidFill>
            <a:ln w="9525">
              <a:noFill/>
              <a:round/>
              <a:headEnd/>
              <a:tailEnd/>
            </a:ln>
          </p:spPr>
          <p:txBody>
            <a:bodyPr/>
            <a:lstStyle/>
            <a:p>
              <a:endParaRPr lang="en-US"/>
            </a:p>
          </p:txBody>
        </p:sp>
        <p:sp>
          <p:nvSpPr>
            <p:cNvPr id="103" name="AutoShape 65"/>
            <p:cNvSpPr>
              <a:spLocks/>
            </p:cNvSpPr>
            <p:nvPr/>
          </p:nvSpPr>
          <p:spPr bwMode="auto">
            <a:xfrm>
              <a:off x="4070501" y="2608465"/>
              <a:ext cx="76200" cy="50800"/>
            </a:xfrm>
            <a:custGeom>
              <a:avLst/>
              <a:gdLst>
                <a:gd name="T0" fmla="*/ 0 w 48"/>
                <a:gd name="T1" fmla="*/ 2147483647 h 32"/>
                <a:gd name="T2" fmla="*/ 0 w 48"/>
                <a:gd name="T3" fmla="*/ 2147483647 h 32"/>
                <a:gd name="T4" fmla="*/ 2147483647 w 48"/>
                <a:gd name="T5" fmla="*/ 2147483647 h 32"/>
                <a:gd name="T6" fmla="*/ 2147483647 w 48"/>
                <a:gd name="T7" fmla="*/ 2147483647 h 32"/>
                <a:gd name="T8" fmla="*/ 2147483647 w 48"/>
                <a:gd name="T9" fmla="*/ 2147483647 h 32"/>
                <a:gd name="T10" fmla="*/ 2147483647 w 48"/>
                <a:gd name="T11" fmla="*/ 0 h 32"/>
                <a:gd name="T12" fmla="*/ 2147483647 w 48"/>
                <a:gd name="T13" fmla="*/ 0 h 32"/>
                <a:gd name="T14" fmla="*/ 2147483647 w 48"/>
                <a:gd name="T15" fmla="*/ 2147483647 h 32"/>
                <a:gd name="T16" fmla="*/ 2147483647 w 48"/>
                <a:gd name="T17" fmla="*/ 2147483647 h 32"/>
                <a:gd name="T18" fmla="*/ 2147483647 w 48"/>
                <a:gd name="T19" fmla="*/ 2147483647 h 32"/>
                <a:gd name="T20" fmla="*/ 2147483647 w 48"/>
                <a:gd name="T21" fmla="*/ 2147483647 h 32"/>
                <a:gd name="T22" fmla="*/ 2147483647 w 48"/>
                <a:gd name="T23" fmla="*/ 2147483647 h 32"/>
                <a:gd name="T24" fmla="*/ 2147483647 w 48"/>
                <a:gd name="T25" fmla="*/ 2147483647 h 32"/>
                <a:gd name="T26" fmla="*/ 2147483647 w 48"/>
                <a:gd name="T27" fmla="*/ 2147483647 h 32"/>
                <a:gd name="T28" fmla="*/ 2147483647 w 48"/>
                <a:gd name="T29" fmla="*/ 2147483647 h 32"/>
                <a:gd name="T30" fmla="*/ 2147483647 w 48"/>
                <a:gd name="T31" fmla="*/ 2147483647 h 32"/>
                <a:gd name="T32" fmla="*/ 2147483647 w 48"/>
                <a:gd name="T33" fmla="*/ 2147483647 h 32"/>
                <a:gd name="T34" fmla="*/ 2147483647 w 48"/>
                <a:gd name="T35" fmla="*/ 2147483647 h 32"/>
                <a:gd name="T36" fmla="*/ 2147483647 w 48"/>
                <a:gd name="T37" fmla="*/ 2147483647 h 32"/>
                <a:gd name="T38" fmla="*/ 2147483647 w 48"/>
                <a:gd name="T39" fmla="*/ 2147483647 h 32"/>
                <a:gd name="T40" fmla="*/ 0 w 48"/>
                <a:gd name="T41" fmla="*/ 2147483647 h 32"/>
                <a:gd name="T42" fmla="*/ 0 w 48"/>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2"/>
                <a:gd name="T68" fmla="*/ 48 w 48"/>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2">
                  <a:moveTo>
                    <a:pt x="0" y="16"/>
                  </a:moveTo>
                  <a:lnTo>
                    <a:pt x="0" y="16"/>
                  </a:lnTo>
                  <a:lnTo>
                    <a:pt x="2" y="10"/>
                  </a:lnTo>
                  <a:lnTo>
                    <a:pt x="6" y="6"/>
                  </a:lnTo>
                  <a:lnTo>
                    <a:pt x="14" y="2"/>
                  </a:lnTo>
                  <a:lnTo>
                    <a:pt x="24" y="0"/>
                  </a:lnTo>
                  <a:lnTo>
                    <a:pt x="34" y="2"/>
                  </a:lnTo>
                  <a:lnTo>
                    <a:pt x="42" y="4"/>
                  </a:lnTo>
                  <a:lnTo>
                    <a:pt x="46" y="8"/>
                  </a:lnTo>
                  <a:lnTo>
                    <a:pt x="48" y="14"/>
                  </a:lnTo>
                  <a:lnTo>
                    <a:pt x="46" y="22"/>
                  </a:lnTo>
                  <a:lnTo>
                    <a:pt x="42" y="26"/>
                  </a:lnTo>
                  <a:lnTo>
                    <a:pt x="34" y="30"/>
                  </a:lnTo>
                  <a:lnTo>
                    <a:pt x="24" y="32"/>
                  </a:lnTo>
                  <a:lnTo>
                    <a:pt x="14" y="30"/>
                  </a:lnTo>
                  <a:lnTo>
                    <a:pt x="8" y="28"/>
                  </a:lnTo>
                  <a:lnTo>
                    <a:pt x="2" y="22"/>
                  </a:lnTo>
                  <a:lnTo>
                    <a:pt x="0" y="16"/>
                  </a:lnTo>
                  <a:close/>
                </a:path>
              </a:pathLst>
            </a:custGeom>
            <a:solidFill>
              <a:srgbClr val="FFE400"/>
            </a:solidFill>
            <a:ln w="9525">
              <a:noFill/>
              <a:round/>
              <a:headEnd/>
              <a:tailEnd/>
            </a:ln>
          </p:spPr>
          <p:txBody>
            <a:bodyPr/>
            <a:lstStyle/>
            <a:p>
              <a:endParaRPr lang="en-US"/>
            </a:p>
          </p:txBody>
        </p:sp>
        <p:sp>
          <p:nvSpPr>
            <p:cNvPr id="104" name="AutoShape 66"/>
            <p:cNvSpPr>
              <a:spLocks/>
            </p:cNvSpPr>
            <p:nvPr/>
          </p:nvSpPr>
          <p:spPr bwMode="auto">
            <a:xfrm>
              <a:off x="4070501" y="2608465"/>
              <a:ext cx="76200" cy="47625"/>
            </a:xfrm>
            <a:custGeom>
              <a:avLst/>
              <a:gdLst>
                <a:gd name="T0" fmla="*/ 0 w 48"/>
                <a:gd name="T1" fmla="*/ 2147483647 h 30"/>
                <a:gd name="T2" fmla="*/ 0 w 48"/>
                <a:gd name="T3" fmla="*/ 2147483647 h 30"/>
                <a:gd name="T4" fmla="*/ 2147483647 w 48"/>
                <a:gd name="T5" fmla="*/ 2147483647 h 30"/>
                <a:gd name="T6" fmla="*/ 2147483647 w 48"/>
                <a:gd name="T7" fmla="*/ 2147483647 h 30"/>
                <a:gd name="T8" fmla="*/ 2147483647 w 48"/>
                <a:gd name="T9" fmla="*/ 2147483647 h 30"/>
                <a:gd name="T10" fmla="*/ 2147483647 w 48"/>
                <a:gd name="T11" fmla="*/ 0 h 30"/>
                <a:gd name="T12" fmla="*/ 2147483647 w 48"/>
                <a:gd name="T13" fmla="*/ 0 h 30"/>
                <a:gd name="T14" fmla="*/ 2147483647 w 48"/>
                <a:gd name="T15" fmla="*/ 2147483647 h 30"/>
                <a:gd name="T16" fmla="*/ 2147483647 w 48"/>
                <a:gd name="T17" fmla="*/ 2147483647 h 30"/>
                <a:gd name="T18" fmla="*/ 2147483647 w 48"/>
                <a:gd name="T19" fmla="*/ 2147483647 h 30"/>
                <a:gd name="T20" fmla="*/ 2147483647 w 48"/>
                <a:gd name="T21" fmla="*/ 2147483647 h 30"/>
                <a:gd name="T22" fmla="*/ 2147483647 w 48"/>
                <a:gd name="T23" fmla="*/ 2147483647 h 30"/>
                <a:gd name="T24" fmla="*/ 2147483647 w 48"/>
                <a:gd name="T25" fmla="*/ 2147483647 h 30"/>
                <a:gd name="T26" fmla="*/ 2147483647 w 48"/>
                <a:gd name="T27" fmla="*/ 2147483647 h 30"/>
                <a:gd name="T28" fmla="*/ 2147483647 w 48"/>
                <a:gd name="T29" fmla="*/ 2147483647 h 30"/>
                <a:gd name="T30" fmla="*/ 2147483647 w 48"/>
                <a:gd name="T31" fmla="*/ 2147483647 h 30"/>
                <a:gd name="T32" fmla="*/ 2147483647 w 48"/>
                <a:gd name="T33" fmla="*/ 2147483647 h 30"/>
                <a:gd name="T34" fmla="*/ 2147483647 w 48"/>
                <a:gd name="T35" fmla="*/ 2147483647 h 30"/>
                <a:gd name="T36" fmla="*/ 2147483647 w 48"/>
                <a:gd name="T37" fmla="*/ 2147483647 h 30"/>
                <a:gd name="T38" fmla="*/ 2147483647 w 48"/>
                <a:gd name="T39" fmla="*/ 2147483647 h 30"/>
                <a:gd name="T40" fmla="*/ 0 w 48"/>
                <a:gd name="T41" fmla="*/ 2147483647 h 30"/>
                <a:gd name="T42" fmla="*/ 0 w 48"/>
                <a:gd name="T43" fmla="*/ 2147483647 h 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0"/>
                <a:gd name="T68" fmla="*/ 48 w 48"/>
                <a:gd name="T69" fmla="*/ 30 h 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0">
                  <a:moveTo>
                    <a:pt x="0" y="16"/>
                  </a:moveTo>
                  <a:lnTo>
                    <a:pt x="0" y="16"/>
                  </a:lnTo>
                  <a:lnTo>
                    <a:pt x="2" y="10"/>
                  </a:lnTo>
                  <a:lnTo>
                    <a:pt x="8" y="6"/>
                  </a:lnTo>
                  <a:lnTo>
                    <a:pt x="14" y="2"/>
                  </a:lnTo>
                  <a:lnTo>
                    <a:pt x="24" y="0"/>
                  </a:lnTo>
                  <a:lnTo>
                    <a:pt x="32" y="2"/>
                  </a:lnTo>
                  <a:lnTo>
                    <a:pt x="40" y="4"/>
                  </a:lnTo>
                  <a:lnTo>
                    <a:pt x="46" y="10"/>
                  </a:lnTo>
                  <a:lnTo>
                    <a:pt x="48" y="16"/>
                  </a:lnTo>
                  <a:lnTo>
                    <a:pt x="46" y="20"/>
                  </a:lnTo>
                  <a:lnTo>
                    <a:pt x="40" y="26"/>
                  </a:lnTo>
                  <a:lnTo>
                    <a:pt x="34" y="30"/>
                  </a:lnTo>
                  <a:lnTo>
                    <a:pt x="24" y="30"/>
                  </a:lnTo>
                  <a:lnTo>
                    <a:pt x="16" y="30"/>
                  </a:lnTo>
                  <a:lnTo>
                    <a:pt x="8" y="28"/>
                  </a:lnTo>
                  <a:lnTo>
                    <a:pt x="2" y="22"/>
                  </a:lnTo>
                  <a:lnTo>
                    <a:pt x="0" y="16"/>
                  </a:lnTo>
                  <a:close/>
                </a:path>
              </a:pathLst>
            </a:custGeom>
            <a:solidFill>
              <a:srgbClr val="FFE100"/>
            </a:solidFill>
            <a:ln w="9525">
              <a:noFill/>
              <a:round/>
              <a:headEnd/>
              <a:tailEnd/>
            </a:ln>
          </p:spPr>
          <p:txBody>
            <a:bodyPr/>
            <a:lstStyle/>
            <a:p>
              <a:endParaRPr lang="en-US"/>
            </a:p>
          </p:txBody>
        </p:sp>
        <p:sp>
          <p:nvSpPr>
            <p:cNvPr id="105" name="AutoShape 67"/>
            <p:cNvSpPr>
              <a:spLocks/>
            </p:cNvSpPr>
            <p:nvPr/>
          </p:nvSpPr>
          <p:spPr bwMode="auto">
            <a:xfrm>
              <a:off x="4073676" y="2611640"/>
              <a:ext cx="69850" cy="44450"/>
            </a:xfrm>
            <a:custGeom>
              <a:avLst/>
              <a:gdLst>
                <a:gd name="T0" fmla="*/ 0 w 44"/>
                <a:gd name="T1" fmla="*/ 2147483647 h 28"/>
                <a:gd name="T2" fmla="*/ 0 w 44"/>
                <a:gd name="T3" fmla="*/ 2147483647 h 28"/>
                <a:gd name="T4" fmla="*/ 2147483647 w 44"/>
                <a:gd name="T5" fmla="*/ 2147483647 h 28"/>
                <a:gd name="T6" fmla="*/ 2147483647 w 44"/>
                <a:gd name="T7" fmla="*/ 2147483647 h 28"/>
                <a:gd name="T8" fmla="*/ 2147483647 w 44"/>
                <a:gd name="T9" fmla="*/ 2147483647 h 28"/>
                <a:gd name="T10" fmla="*/ 2147483647 w 44"/>
                <a:gd name="T11" fmla="*/ 0 h 28"/>
                <a:gd name="T12" fmla="*/ 2147483647 w 44"/>
                <a:gd name="T13" fmla="*/ 0 h 28"/>
                <a:gd name="T14" fmla="*/ 2147483647 w 44"/>
                <a:gd name="T15" fmla="*/ 0 h 28"/>
                <a:gd name="T16" fmla="*/ 2147483647 w 44"/>
                <a:gd name="T17" fmla="*/ 2147483647 h 28"/>
                <a:gd name="T18" fmla="*/ 2147483647 w 44"/>
                <a:gd name="T19" fmla="*/ 2147483647 h 28"/>
                <a:gd name="T20" fmla="*/ 2147483647 w 44"/>
                <a:gd name="T21" fmla="*/ 2147483647 h 28"/>
                <a:gd name="T22" fmla="*/ 2147483647 w 44"/>
                <a:gd name="T23" fmla="*/ 2147483647 h 28"/>
                <a:gd name="T24" fmla="*/ 2147483647 w 44"/>
                <a:gd name="T25" fmla="*/ 2147483647 h 28"/>
                <a:gd name="T26" fmla="*/ 2147483647 w 44"/>
                <a:gd name="T27" fmla="*/ 2147483647 h 28"/>
                <a:gd name="T28" fmla="*/ 2147483647 w 44"/>
                <a:gd name="T29" fmla="*/ 2147483647 h 28"/>
                <a:gd name="T30" fmla="*/ 2147483647 w 44"/>
                <a:gd name="T31" fmla="*/ 2147483647 h 28"/>
                <a:gd name="T32" fmla="*/ 2147483647 w 44"/>
                <a:gd name="T33" fmla="*/ 2147483647 h 28"/>
                <a:gd name="T34" fmla="*/ 2147483647 w 44"/>
                <a:gd name="T35" fmla="*/ 2147483647 h 28"/>
                <a:gd name="T36" fmla="*/ 2147483647 w 44"/>
                <a:gd name="T37" fmla="*/ 2147483647 h 28"/>
                <a:gd name="T38" fmla="*/ 2147483647 w 44"/>
                <a:gd name="T39" fmla="*/ 2147483647 h 28"/>
                <a:gd name="T40" fmla="*/ 0 w 44"/>
                <a:gd name="T41" fmla="*/ 2147483647 h 28"/>
                <a:gd name="T42" fmla="*/ 0 w 44"/>
                <a:gd name="T43" fmla="*/ 2147483647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
                <a:gd name="T67" fmla="*/ 0 h 28"/>
                <a:gd name="T68" fmla="*/ 44 w 44"/>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 h="28">
                  <a:moveTo>
                    <a:pt x="0" y="14"/>
                  </a:moveTo>
                  <a:lnTo>
                    <a:pt x="0" y="14"/>
                  </a:lnTo>
                  <a:lnTo>
                    <a:pt x="2" y="10"/>
                  </a:lnTo>
                  <a:lnTo>
                    <a:pt x="6" y="4"/>
                  </a:lnTo>
                  <a:lnTo>
                    <a:pt x="12" y="2"/>
                  </a:lnTo>
                  <a:lnTo>
                    <a:pt x="22" y="0"/>
                  </a:lnTo>
                  <a:lnTo>
                    <a:pt x="30" y="0"/>
                  </a:lnTo>
                  <a:lnTo>
                    <a:pt x="38" y="4"/>
                  </a:lnTo>
                  <a:lnTo>
                    <a:pt x="42" y="8"/>
                  </a:lnTo>
                  <a:lnTo>
                    <a:pt x="44" y="14"/>
                  </a:lnTo>
                  <a:lnTo>
                    <a:pt x="42" y="18"/>
                  </a:lnTo>
                  <a:lnTo>
                    <a:pt x="38" y="24"/>
                  </a:lnTo>
                  <a:lnTo>
                    <a:pt x="32" y="26"/>
                  </a:lnTo>
                  <a:lnTo>
                    <a:pt x="22" y="28"/>
                  </a:lnTo>
                  <a:lnTo>
                    <a:pt x="14" y="28"/>
                  </a:lnTo>
                  <a:lnTo>
                    <a:pt x="6" y="24"/>
                  </a:lnTo>
                  <a:lnTo>
                    <a:pt x="2" y="20"/>
                  </a:lnTo>
                  <a:lnTo>
                    <a:pt x="0" y="14"/>
                  </a:lnTo>
                  <a:close/>
                </a:path>
              </a:pathLst>
            </a:custGeom>
            <a:solidFill>
              <a:srgbClr val="FFDE00"/>
            </a:solidFill>
            <a:ln w="9525">
              <a:noFill/>
              <a:round/>
              <a:headEnd/>
              <a:tailEnd/>
            </a:ln>
          </p:spPr>
          <p:txBody>
            <a:bodyPr/>
            <a:lstStyle/>
            <a:p>
              <a:endParaRPr lang="en-US"/>
            </a:p>
          </p:txBody>
        </p:sp>
        <p:sp>
          <p:nvSpPr>
            <p:cNvPr id="106" name="AutoShape 68"/>
            <p:cNvSpPr>
              <a:spLocks/>
            </p:cNvSpPr>
            <p:nvPr/>
          </p:nvSpPr>
          <p:spPr bwMode="auto">
            <a:xfrm>
              <a:off x="4076851" y="2611640"/>
              <a:ext cx="63500" cy="44450"/>
            </a:xfrm>
            <a:custGeom>
              <a:avLst/>
              <a:gdLst>
                <a:gd name="T0" fmla="*/ 0 w 40"/>
                <a:gd name="T1" fmla="*/ 2147483647 h 28"/>
                <a:gd name="T2" fmla="*/ 0 w 40"/>
                <a:gd name="T3" fmla="*/ 2147483647 h 28"/>
                <a:gd name="T4" fmla="*/ 0 w 40"/>
                <a:gd name="T5" fmla="*/ 2147483647 h 28"/>
                <a:gd name="T6" fmla="*/ 2147483647 w 40"/>
                <a:gd name="T7" fmla="*/ 2147483647 h 28"/>
                <a:gd name="T8" fmla="*/ 2147483647 w 40"/>
                <a:gd name="T9" fmla="*/ 2147483647 h 28"/>
                <a:gd name="T10" fmla="*/ 2147483647 w 40"/>
                <a:gd name="T11" fmla="*/ 0 h 28"/>
                <a:gd name="T12" fmla="*/ 2147483647 w 40"/>
                <a:gd name="T13" fmla="*/ 0 h 28"/>
                <a:gd name="T14" fmla="*/ 2147483647 w 40"/>
                <a:gd name="T15" fmla="*/ 2147483647 h 28"/>
                <a:gd name="T16" fmla="*/ 2147483647 w 40"/>
                <a:gd name="T17" fmla="*/ 2147483647 h 28"/>
                <a:gd name="T18" fmla="*/ 2147483647 w 40"/>
                <a:gd name="T19" fmla="*/ 2147483647 h 28"/>
                <a:gd name="T20" fmla="*/ 2147483647 w 40"/>
                <a:gd name="T21" fmla="*/ 2147483647 h 28"/>
                <a:gd name="T22" fmla="*/ 2147483647 w 40"/>
                <a:gd name="T23" fmla="*/ 2147483647 h 28"/>
                <a:gd name="T24" fmla="*/ 2147483647 w 40"/>
                <a:gd name="T25" fmla="*/ 2147483647 h 28"/>
                <a:gd name="T26" fmla="*/ 2147483647 w 40"/>
                <a:gd name="T27" fmla="*/ 2147483647 h 28"/>
                <a:gd name="T28" fmla="*/ 2147483647 w 40"/>
                <a:gd name="T29" fmla="*/ 2147483647 h 28"/>
                <a:gd name="T30" fmla="*/ 2147483647 w 40"/>
                <a:gd name="T31" fmla="*/ 2147483647 h 28"/>
                <a:gd name="T32" fmla="*/ 2147483647 w 40"/>
                <a:gd name="T33" fmla="*/ 2147483647 h 28"/>
                <a:gd name="T34" fmla="*/ 2147483647 w 40"/>
                <a:gd name="T35" fmla="*/ 2147483647 h 28"/>
                <a:gd name="T36" fmla="*/ 2147483647 w 40"/>
                <a:gd name="T37" fmla="*/ 2147483647 h 28"/>
                <a:gd name="T38" fmla="*/ 0 w 40"/>
                <a:gd name="T39" fmla="*/ 2147483647 h 28"/>
                <a:gd name="T40" fmla="*/ 0 w 40"/>
                <a:gd name="T41" fmla="*/ 2147483647 h 28"/>
                <a:gd name="T42" fmla="*/ 0 w 40"/>
                <a:gd name="T43" fmla="*/ 2147483647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28"/>
                <a:gd name="T68" fmla="*/ 40 w 40"/>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28">
                  <a:moveTo>
                    <a:pt x="0" y="14"/>
                  </a:moveTo>
                  <a:lnTo>
                    <a:pt x="0" y="14"/>
                  </a:lnTo>
                  <a:lnTo>
                    <a:pt x="0" y="10"/>
                  </a:lnTo>
                  <a:lnTo>
                    <a:pt x="4" y="6"/>
                  </a:lnTo>
                  <a:lnTo>
                    <a:pt x="12" y="2"/>
                  </a:lnTo>
                  <a:lnTo>
                    <a:pt x="20" y="0"/>
                  </a:lnTo>
                  <a:lnTo>
                    <a:pt x="28" y="2"/>
                  </a:lnTo>
                  <a:lnTo>
                    <a:pt x="34" y="4"/>
                  </a:lnTo>
                  <a:lnTo>
                    <a:pt x="40" y="8"/>
                  </a:lnTo>
                  <a:lnTo>
                    <a:pt x="40" y="14"/>
                  </a:lnTo>
                  <a:lnTo>
                    <a:pt x="40" y="18"/>
                  </a:lnTo>
                  <a:lnTo>
                    <a:pt x="36" y="22"/>
                  </a:lnTo>
                  <a:lnTo>
                    <a:pt x="28" y="26"/>
                  </a:lnTo>
                  <a:lnTo>
                    <a:pt x="20" y="28"/>
                  </a:lnTo>
                  <a:lnTo>
                    <a:pt x="12" y="26"/>
                  </a:lnTo>
                  <a:lnTo>
                    <a:pt x="6" y="24"/>
                  </a:lnTo>
                  <a:lnTo>
                    <a:pt x="0" y="20"/>
                  </a:lnTo>
                  <a:lnTo>
                    <a:pt x="0" y="14"/>
                  </a:lnTo>
                  <a:close/>
                </a:path>
              </a:pathLst>
            </a:custGeom>
            <a:solidFill>
              <a:srgbClr val="FFDB00"/>
            </a:solidFill>
            <a:ln w="9525">
              <a:noFill/>
              <a:round/>
              <a:headEnd/>
              <a:tailEnd/>
            </a:ln>
          </p:spPr>
          <p:txBody>
            <a:bodyPr/>
            <a:lstStyle/>
            <a:p>
              <a:endParaRPr lang="en-US"/>
            </a:p>
          </p:txBody>
        </p:sp>
        <p:sp>
          <p:nvSpPr>
            <p:cNvPr id="107" name="AutoShape 69"/>
            <p:cNvSpPr>
              <a:spLocks/>
            </p:cNvSpPr>
            <p:nvPr/>
          </p:nvSpPr>
          <p:spPr bwMode="auto">
            <a:xfrm>
              <a:off x="4076851" y="2614815"/>
              <a:ext cx="63500" cy="38100"/>
            </a:xfrm>
            <a:custGeom>
              <a:avLst/>
              <a:gdLst>
                <a:gd name="T0" fmla="*/ 0 w 40"/>
                <a:gd name="T1" fmla="*/ 2147483647 h 24"/>
                <a:gd name="T2" fmla="*/ 0 w 40"/>
                <a:gd name="T3" fmla="*/ 2147483647 h 24"/>
                <a:gd name="T4" fmla="*/ 2147483647 w 40"/>
                <a:gd name="T5" fmla="*/ 2147483647 h 24"/>
                <a:gd name="T6" fmla="*/ 2147483647 w 40"/>
                <a:gd name="T7" fmla="*/ 2147483647 h 24"/>
                <a:gd name="T8" fmla="*/ 2147483647 w 40"/>
                <a:gd name="T9" fmla="*/ 0 h 24"/>
                <a:gd name="T10" fmla="*/ 2147483647 w 40"/>
                <a:gd name="T11" fmla="*/ 0 h 24"/>
                <a:gd name="T12" fmla="*/ 2147483647 w 40"/>
                <a:gd name="T13" fmla="*/ 0 h 24"/>
                <a:gd name="T14" fmla="*/ 2147483647 w 40"/>
                <a:gd name="T15" fmla="*/ 0 h 24"/>
                <a:gd name="T16" fmla="*/ 2147483647 w 40"/>
                <a:gd name="T17" fmla="*/ 2147483647 h 24"/>
                <a:gd name="T18" fmla="*/ 2147483647 w 40"/>
                <a:gd name="T19" fmla="*/ 2147483647 h 24"/>
                <a:gd name="T20" fmla="*/ 2147483647 w 40"/>
                <a:gd name="T21" fmla="*/ 2147483647 h 24"/>
                <a:gd name="T22" fmla="*/ 2147483647 w 40"/>
                <a:gd name="T23" fmla="*/ 2147483647 h 24"/>
                <a:gd name="T24" fmla="*/ 2147483647 w 40"/>
                <a:gd name="T25" fmla="*/ 2147483647 h 24"/>
                <a:gd name="T26" fmla="*/ 2147483647 w 40"/>
                <a:gd name="T27" fmla="*/ 2147483647 h 24"/>
                <a:gd name="T28" fmla="*/ 2147483647 w 40"/>
                <a:gd name="T29" fmla="*/ 2147483647 h 24"/>
                <a:gd name="T30" fmla="*/ 2147483647 w 40"/>
                <a:gd name="T31" fmla="*/ 2147483647 h 24"/>
                <a:gd name="T32" fmla="*/ 2147483647 w 40"/>
                <a:gd name="T33" fmla="*/ 2147483647 h 24"/>
                <a:gd name="T34" fmla="*/ 2147483647 w 40"/>
                <a:gd name="T35" fmla="*/ 2147483647 h 24"/>
                <a:gd name="T36" fmla="*/ 2147483647 w 40"/>
                <a:gd name="T37" fmla="*/ 2147483647 h 24"/>
                <a:gd name="T38" fmla="*/ 2147483647 w 40"/>
                <a:gd name="T39" fmla="*/ 2147483647 h 24"/>
                <a:gd name="T40" fmla="*/ 0 w 40"/>
                <a:gd name="T41" fmla="*/ 2147483647 h 24"/>
                <a:gd name="T42" fmla="*/ 0 w 40"/>
                <a:gd name="T43" fmla="*/ 2147483647 h 2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24"/>
                <a:gd name="T68" fmla="*/ 40 w 40"/>
                <a:gd name="T69" fmla="*/ 24 h 2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24">
                  <a:moveTo>
                    <a:pt x="0" y="12"/>
                  </a:moveTo>
                  <a:lnTo>
                    <a:pt x="0" y="12"/>
                  </a:lnTo>
                  <a:lnTo>
                    <a:pt x="2" y="8"/>
                  </a:lnTo>
                  <a:lnTo>
                    <a:pt x="6" y="4"/>
                  </a:lnTo>
                  <a:lnTo>
                    <a:pt x="12" y="0"/>
                  </a:lnTo>
                  <a:lnTo>
                    <a:pt x="20" y="0"/>
                  </a:lnTo>
                  <a:lnTo>
                    <a:pt x="28" y="0"/>
                  </a:lnTo>
                  <a:lnTo>
                    <a:pt x="34" y="2"/>
                  </a:lnTo>
                  <a:lnTo>
                    <a:pt x="38" y="6"/>
                  </a:lnTo>
                  <a:lnTo>
                    <a:pt x="40" y="12"/>
                  </a:lnTo>
                  <a:lnTo>
                    <a:pt x="38" y="16"/>
                  </a:lnTo>
                  <a:lnTo>
                    <a:pt x="34" y="20"/>
                  </a:lnTo>
                  <a:lnTo>
                    <a:pt x="28" y="24"/>
                  </a:lnTo>
                  <a:lnTo>
                    <a:pt x="20" y="24"/>
                  </a:lnTo>
                  <a:lnTo>
                    <a:pt x="12" y="24"/>
                  </a:lnTo>
                  <a:lnTo>
                    <a:pt x="6" y="22"/>
                  </a:lnTo>
                  <a:lnTo>
                    <a:pt x="2" y="18"/>
                  </a:lnTo>
                  <a:lnTo>
                    <a:pt x="0" y="12"/>
                  </a:lnTo>
                  <a:close/>
                </a:path>
              </a:pathLst>
            </a:custGeom>
            <a:solidFill>
              <a:srgbClr val="FFD700"/>
            </a:solidFill>
            <a:ln w="9525">
              <a:noFill/>
              <a:round/>
              <a:headEnd/>
              <a:tailEnd/>
            </a:ln>
          </p:spPr>
          <p:txBody>
            <a:bodyPr/>
            <a:lstStyle/>
            <a:p>
              <a:endParaRPr lang="en-US"/>
            </a:p>
          </p:txBody>
        </p:sp>
        <p:sp>
          <p:nvSpPr>
            <p:cNvPr id="108" name="AutoShape 70"/>
            <p:cNvSpPr>
              <a:spLocks/>
            </p:cNvSpPr>
            <p:nvPr/>
          </p:nvSpPr>
          <p:spPr bwMode="auto">
            <a:xfrm>
              <a:off x="4080026" y="2614815"/>
              <a:ext cx="57150" cy="38100"/>
            </a:xfrm>
            <a:custGeom>
              <a:avLst/>
              <a:gdLst>
                <a:gd name="T0" fmla="*/ 0 w 36"/>
                <a:gd name="T1" fmla="*/ 2147483647 h 24"/>
                <a:gd name="T2" fmla="*/ 0 w 36"/>
                <a:gd name="T3" fmla="*/ 2147483647 h 24"/>
                <a:gd name="T4" fmla="*/ 0 w 36"/>
                <a:gd name="T5" fmla="*/ 2147483647 h 24"/>
                <a:gd name="T6" fmla="*/ 2147483647 w 36"/>
                <a:gd name="T7" fmla="*/ 2147483647 h 24"/>
                <a:gd name="T8" fmla="*/ 2147483647 w 36"/>
                <a:gd name="T9" fmla="*/ 2147483647 h 24"/>
                <a:gd name="T10" fmla="*/ 2147483647 w 36"/>
                <a:gd name="T11" fmla="*/ 0 h 24"/>
                <a:gd name="T12" fmla="*/ 2147483647 w 36"/>
                <a:gd name="T13" fmla="*/ 0 h 24"/>
                <a:gd name="T14" fmla="*/ 2147483647 w 36"/>
                <a:gd name="T15" fmla="*/ 0 h 24"/>
                <a:gd name="T16" fmla="*/ 2147483647 w 36"/>
                <a:gd name="T17" fmla="*/ 2147483647 h 24"/>
                <a:gd name="T18" fmla="*/ 2147483647 w 36"/>
                <a:gd name="T19" fmla="*/ 2147483647 h 24"/>
                <a:gd name="T20" fmla="*/ 2147483647 w 36"/>
                <a:gd name="T21" fmla="*/ 2147483647 h 24"/>
                <a:gd name="T22" fmla="*/ 2147483647 w 36"/>
                <a:gd name="T23" fmla="*/ 2147483647 h 24"/>
                <a:gd name="T24" fmla="*/ 2147483647 w 36"/>
                <a:gd name="T25" fmla="*/ 2147483647 h 24"/>
                <a:gd name="T26" fmla="*/ 2147483647 w 36"/>
                <a:gd name="T27" fmla="*/ 2147483647 h 24"/>
                <a:gd name="T28" fmla="*/ 2147483647 w 36"/>
                <a:gd name="T29" fmla="*/ 2147483647 h 24"/>
                <a:gd name="T30" fmla="*/ 2147483647 w 36"/>
                <a:gd name="T31" fmla="*/ 2147483647 h 24"/>
                <a:gd name="T32" fmla="*/ 2147483647 w 36"/>
                <a:gd name="T33" fmla="*/ 2147483647 h 24"/>
                <a:gd name="T34" fmla="*/ 2147483647 w 36"/>
                <a:gd name="T35" fmla="*/ 2147483647 h 24"/>
                <a:gd name="T36" fmla="*/ 2147483647 w 36"/>
                <a:gd name="T37" fmla="*/ 2147483647 h 24"/>
                <a:gd name="T38" fmla="*/ 2147483647 w 36"/>
                <a:gd name="T39" fmla="*/ 2147483647 h 24"/>
                <a:gd name="T40" fmla="*/ 0 w 36"/>
                <a:gd name="T41" fmla="*/ 2147483647 h 24"/>
                <a:gd name="T42" fmla="*/ 0 w 36"/>
                <a:gd name="T43" fmla="*/ 2147483647 h 2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
                <a:gd name="T67" fmla="*/ 0 h 24"/>
                <a:gd name="T68" fmla="*/ 36 w 36"/>
                <a:gd name="T69" fmla="*/ 24 h 2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 h="24">
                  <a:moveTo>
                    <a:pt x="0" y="12"/>
                  </a:moveTo>
                  <a:lnTo>
                    <a:pt x="0" y="12"/>
                  </a:lnTo>
                  <a:lnTo>
                    <a:pt x="0" y="8"/>
                  </a:lnTo>
                  <a:lnTo>
                    <a:pt x="4" y="4"/>
                  </a:lnTo>
                  <a:lnTo>
                    <a:pt x="10" y="2"/>
                  </a:lnTo>
                  <a:lnTo>
                    <a:pt x="18" y="0"/>
                  </a:lnTo>
                  <a:lnTo>
                    <a:pt x="24" y="0"/>
                  </a:lnTo>
                  <a:lnTo>
                    <a:pt x="30" y="4"/>
                  </a:lnTo>
                  <a:lnTo>
                    <a:pt x="34" y="6"/>
                  </a:lnTo>
                  <a:lnTo>
                    <a:pt x="36" y="12"/>
                  </a:lnTo>
                  <a:lnTo>
                    <a:pt x="36" y="16"/>
                  </a:lnTo>
                  <a:lnTo>
                    <a:pt x="32" y="20"/>
                  </a:lnTo>
                  <a:lnTo>
                    <a:pt x="26" y="22"/>
                  </a:lnTo>
                  <a:lnTo>
                    <a:pt x="18" y="24"/>
                  </a:lnTo>
                  <a:lnTo>
                    <a:pt x="12" y="24"/>
                  </a:lnTo>
                  <a:lnTo>
                    <a:pt x="6" y="20"/>
                  </a:lnTo>
                  <a:lnTo>
                    <a:pt x="2" y="18"/>
                  </a:lnTo>
                  <a:lnTo>
                    <a:pt x="0" y="12"/>
                  </a:lnTo>
                  <a:close/>
                </a:path>
              </a:pathLst>
            </a:custGeom>
            <a:solidFill>
              <a:srgbClr val="FFD400"/>
            </a:solidFill>
            <a:ln w="9525">
              <a:noFill/>
              <a:round/>
              <a:headEnd/>
              <a:tailEnd/>
            </a:ln>
          </p:spPr>
          <p:txBody>
            <a:bodyPr/>
            <a:lstStyle/>
            <a:p>
              <a:endParaRPr lang="en-US"/>
            </a:p>
          </p:txBody>
        </p:sp>
        <p:sp>
          <p:nvSpPr>
            <p:cNvPr id="109" name="AutoShape 71"/>
            <p:cNvSpPr>
              <a:spLocks/>
            </p:cNvSpPr>
            <p:nvPr/>
          </p:nvSpPr>
          <p:spPr bwMode="auto">
            <a:xfrm>
              <a:off x="4080026" y="2614815"/>
              <a:ext cx="57150" cy="34925"/>
            </a:xfrm>
            <a:custGeom>
              <a:avLst/>
              <a:gdLst>
                <a:gd name="T0" fmla="*/ 2147483647 w 36"/>
                <a:gd name="T1" fmla="*/ 2147483647 h 22"/>
                <a:gd name="T2" fmla="*/ 2147483647 w 36"/>
                <a:gd name="T3" fmla="*/ 2147483647 h 22"/>
                <a:gd name="T4" fmla="*/ 2147483647 w 36"/>
                <a:gd name="T5" fmla="*/ 2147483647 h 22"/>
                <a:gd name="T6" fmla="*/ 2147483647 w 36"/>
                <a:gd name="T7" fmla="*/ 2147483647 h 22"/>
                <a:gd name="T8" fmla="*/ 2147483647 w 36"/>
                <a:gd name="T9" fmla="*/ 2147483647 h 22"/>
                <a:gd name="T10" fmla="*/ 2147483647 w 36"/>
                <a:gd name="T11" fmla="*/ 2147483647 h 22"/>
                <a:gd name="T12" fmla="*/ 2147483647 w 36"/>
                <a:gd name="T13" fmla="*/ 2147483647 h 22"/>
                <a:gd name="T14" fmla="*/ 2147483647 w 36"/>
                <a:gd name="T15" fmla="*/ 2147483647 h 22"/>
                <a:gd name="T16" fmla="*/ 2147483647 w 36"/>
                <a:gd name="T17" fmla="*/ 2147483647 h 22"/>
                <a:gd name="T18" fmla="*/ 2147483647 w 36"/>
                <a:gd name="T19" fmla="*/ 2147483647 h 22"/>
                <a:gd name="T20" fmla="*/ 0 w 36"/>
                <a:gd name="T21" fmla="*/ 2147483647 h 22"/>
                <a:gd name="T22" fmla="*/ 0 w 36"/>
                <a:gd name="T23" fmla="*/ 2147483647 h 22"/>
                <a:gd name="T24" fmla="*/ 2147483647 w 36"/>
                <a:gd name="T25" fmla="*/ 2147483647 h 22"/>
                <a:gd name="T26" fmla="*/ 2147483647 w 36"/>
                <a:gd name="T27" fmla="*/ 2147483647 h 22"/>
                <a:gd name="T28" fmla="*/ 2147483647 w 36"/>
                <a:gd name="T29" fmla="*/ 2147483647 h 22"/>
                <a:gd name="T30" fmla="*/ 2147483647 w 36"/>
                <a:gd name="T31" fmla="*/ 0 h 22"/>
                <a:gd name="T32" fmla="*/ 2147483647 w 36"/>
                <a:gd name="T33" fmla="*/ 0 h 22"/>
                <a:gd name="T34" fmla="*/ 2147483647 w 36"/>
                <a:gd name="T35" fmla="*/ 2147483647 h 22"/>
                <a:gd name="T36" fmla="*/ 2147483647 w 36"/>
                <a:gd name="T37" fmla="*/ 2147483647 h 22"/>
                <a:gd name="T38" fmla="*/ 2147483647 w 36"/>
                <a:gd name="T39" fmla="*/ 2147483647 h 22"/>
                <a:gd name="T40" fmla="*/ 2147483647 w 36"/>
                <a:gd name="T41" fmla="*/ 2147483647 h 22"/>
                <a:gd name="T42" fmla="*/ 2147483647 w 36"/>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
                <a:gd name="T67" fmla="*/ 0 h 22"/>
                <a:gd name="T68" fmla="*/ 36 w 36"/>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 h="22">
                  <a:moveTo>
                    <a:pt x="36" y="12"/>
                  </a:moveTo>
                  <a:lnTo>
                    <a:pt x="36" y="12"/>
                  </a:lnTo>
                  <a:lnTo>
                    <a:pt x="34" y="16"/>
                  </a:lnTo>
                  <a:lnTo>
                    <a:pt x="30" y="20"/>
                  </a:lnTo>
                  <a:lnTo>
                    <a:pt x="26" y="22"/>
                  </a:lnTo>
                  <a:lnTo>
                    <a:pt x="18" y="22"/>
                  </a:lnTo>
                  <a:lnTo>
                    <a:pt x="12" y="22"/>
                  </a:lnTo>
                  <a:lnTo>
                    <a:pt x="6" y="20"/>
                  </a:lnTo>
                  <a:lnTo>
                    <a:pt x="2" y="16"/>
                  </a:lnTo>
                  <a:lnTo>
                    <a:pt x="0" y="12"/>
                  </a:lnTo>
                  <a:lnTo>
                    <a:pt x="2" y="8"/>
                  </a:lnTo>
                  <a:lnTo>
                    <a:pt x="6" y="4"/>
                  </a:lnTo>
                  <a:lnTo>
                    <a:pt x="10" y="2"/>
                  </a:lnTo>
                  <a:lnTo>
                    <a:pt x="18" y="0"/>
                  </a:lnTo>
                  <a:lnTo>
                    <a:pt x="24" y="2"/>
                  </a:lnTo>
                  <a:lnTo>
                    <a:pt x="30" y="4"/>
                  </a:lnTo>
                  <a:lnTo>
                    <a:pt x="34" y="8"/>
                  </a:lnTo>
                  <a:lnTo>
                    <a:pt x="36" y="12"/>
                  </a:lnTo>
                  <a:close/>
                </a:path>
              </a:pathLst>
            </a:custGeom>
            <a:solidFill>
              <a:srgbClr val="FFD100"/>
            </a:solidFill>
            <a:ln w="9525">
              <a:noFill/>
              <a:round/>
              <a:headEnd/>
              <a:tailEnd/>
            </a:ln>
          </p:spPr>
          <p:txBody>
            <a:bodyPr/>
            <a:lstStyle/>
            <a:p>
              <a:endParaRPr lang="en-US"/>
            </a:p>
          </p:txBody>
        </p:sp>
        <p:sp>
          <p:nvSpPr>
            <p:cNvPr id="110" name="AutoShape 72"/>
            <p:cNvSpPr>
              <a:spLocks/>
            </p:cNvSpPr>
            <p:nvPr/>
          </p:nvSpPr>
          <p:spPr bwMode="auto">
            <a:xfrm>
              <a:off x="4334026" y="2284615"/>
              <a:ext cx="174625" cy="187325"/>
            </a:xfrm>
            <a:custGeom>
              <a:avLst/>
              <a:gdLst>
                <a:gd name="T0" fmla="*/ 2147483647 w 110"/>
                <a:gd name="T1" fmla="*/ 2147483647 h 118"/>
                <a:gd name="T2" fmla="*/ 2147483647 w 110"/>
                <a:gd name="T3" fmla="*/ 2147483647 h 118"/>
                <a:gd name="T4" fmla="*/ 2147483647 w 110"/>
                <a:gd name="T5" fmla="*/ 2147483647 h 118"/>
                <a:gd name="T6" fmla="*/ 2147483647 w 110"/>
                <a:gd name="T7" fmla="*/ 0 h 118"/>
                <a:gd name="T8" fmla="*/ 2147483647 w 110"/>
                <a:gd name="T9" fmla="*/ 2147483647 h 118"/>
                <a:gd name="T10" fmla="*/ 2147483647 w 110"/>
                <a:gd name="T11" fmla="*/ 2147483647 h 118"/>
                <a:gd name="T12" fmla="*/ 2147483647 w 110"/>
                <a:gd name="T13" fmla="*/ 2147483647 h 118"/>
                <a:gd name="T14" fmla="*/ 2147483647 w 110"/>
                <a:gd name="T15" fmla="*/ 2147483647 h 118"/>
                <a:gd name="T16" fmla="*/ 2147483647 w 110"/>
                <a:gd name="T17" fmla="*/ 2147483647 h 118"/>
                <a:gd name="T18" fmla="*/ 2147483647 w 110"/>
                <a:gd name="T19" fmla="*/ 2147483647 h 118"/>
                <a:gd name="T20" fmla="*/ 2147483647 w 110"/>
                <a:gd name="T21" fmla="*/ 2147483647 h 118"/>
                <a:gd name="T22" fmla="*/ 2147483647 w 110"/>
                <a:gd name="T23" fmla="*/ 2147483647 h 118"/>
                <a:gd name="T24" fmla="*/ 2147483647 w 110"/>
                <a:gd name="T25" fmla="*/ 2147483647 h 118"/>
                <a:gd name="T26" fmla="*/ 2147483647 w 110"/>
                <a:gd name="T27" fmla="*/ 2147483647 h 118"/>
                <a:gd name="T28" fmla="*/ 2147483647 w 110"/>
                <a:gd name="T29" fmla="*/ 2147483647 h 118"/>
                <a:gd name="T30" fmla="*/ 2147483647 w 110"/>
                <a:gd name="T31" fmla="*/ 2147483647 h 118"/>
                <a:gd name="T32" fmla="*/ 2147483647 w 110"/>
                <a:gd name="T33" fmla="*/ 2147483647 h 118"/>
                <a:gd name="T34" fmla="*/ 2147483647 w 110"/>
                <a:gd name="T35" fmla="*/ 2147483647 h 118"/>
                <a:gd name="T36" fmla="*/ 2147483647 w 110"/>
                <a:gd name="T37" fmla="*/ 2147483647 h 118"/>
                <a:gd name="T38" fmla="*/ 2147483647 w 110"/>
                <a:gd name="T39" fmla="*/ 2147483647 h 118"/>
                <a:gd name="T40" fmla="*/ 2147483647 w 110"/>
                <a:gd name="T41" fmla="*/ 2147483647 h 118"/>
                <a:gd name="T42" fmla="*/ 2147483647 w 110"/>
                <a:gd name="T43" fmla="*/ 2147483647 h 118"/>
                <a:gd name="T44" fmla="*/ 2147483647 w 110"/>
                <a:gd name="T45" fmla="*/ 2147483647 h 118"/>
                <a:gd name="T46" fmla="*/ 2147483647 w 110"/>
                <a:gd name="T47" fmla="*/ 2147483647 h 118"/>
                <a:gd name="T48" fmla="*/ 2147483647 w 110"/>
                <a:gd name="T49" fmla="*/ 2147483647 h 118"/>
                <a:gd name="T50" fmla="*/ 2147483647 w 110"/>
                <a:gd name="T51" fmla="*/ 2147483647 h 118"/>
                <a:gd name="T52" fmla="*/ 2147483647 w 110"/>
                <a:gd name="T53" fmla="*/ 2147483647 h 118"/>
                <a:gd name="T54" fmla="*/ 2147483647 w 110"/>
                <a:gd name="T55" fmla="*/ 2147483647 h 118"/>
                <a:gd name="T56" fmla="*/ 2147483647 w 110"/>
                <a:gd name="T57" fmla="*/ 2147483647 h 118"/>
                <a:gd name="T58" fmla="*/ 2147483647 w 110"/>
                <a:gd name="T59" fmla="*/ 2147483647 h 118"/>
                <a:gd name="T60" fmla="*/ 2147483647 w 110"/>
                <a:gd name="T61" fmla="*/ 2147483647 h 118"/>
                <a:gd name="T62" fmla="*/ 2147483647 w 110"/>
                <a:gd name="T63" fmla="*/ 2147483647 h 118"/>
                <a:gd name="T64" fmla="*/ 2147483647 w 110"/>
                <a:gd name="T65" fmla="*/ 2147483647 h 118"/>
                <a:gd name="T66" fmla="*/ 0 w 110"/>
                <a:gd name="T67" fmla="*/ 2147483647 h 118"/>
                <a:gd name="T68" fmla="*/ 0 w 110"/>
                <a:gd name="T69" fmla="*/ 2147483647 h 118"/>
                <a:gd name="T70" fmla="*/ 2147483647 w 110"/>
                <a:gd name="T71" fmla="*/ 2147483647 h 118"/>
                <a:gd name="T72" fmla="*/ 2147483647 w 110"/>
                <a:gd name="T73" fmla="*/ 2147483647 h 118"/>
                <a:gd name="T74" fmla="*/ 2147483647 w 110"/>
                <a:gd name="T75" fmla="*/ 2147483647 h 118"/>
                <a:gd name="T76" fmla="*/ 2147483647 w 110"/>
                <a:gd name="T77" fmla="*/ 2147483647 h 118"/>
                <a:gd name="T78" fmla="*/ 2147483647 w 110"/>
                <a:gd name="T79" fmla="*/ 2147483647 h 118"/>
                <a:gd name="T80" fmla="*/ 2147483647 w 110"/>
                <a:gd name="T81" fmla="*/ 2147483647 h 118"/>
                <a:gd name="T82" fmla="*/ 2147483647 w 110"/>
                <a:gd name="T83" fmla="*/ 2147483647 h 118"/>
                <a:gd name="T84" fmla="*/ 2147483647 w 110"/>
                <a:gd name="T85" fmla="*/ 2147483647 h 118"/>
                <a:gd name="T86" fmla="*/ 2147483647 w 110"/>
                <a:gd name="T87" fmla="*/ 2147483647 h 118"/>
                <a:gd name="T88" fmla="*/ 2147483647 w 110"/>
                <a:gd name="T89" fmla="*/ 2147483647 h 118"/>
                <a:gd name="T90" fmla="*/ 2147483647 w 110"/>
                <a:gd name="T91" fmla="*/ 2147483647 h 118"/>
                <a:gd name="T92" fmla="*/ 2147483647 w 110"/>
                <a:gd name="T93" fmla="*/ 2147483647 h 118"/>
                <a:gd name="T94" fmla="*/ 2147483647 w 110"/>
                <a:gd name="T95" fmla="*/ 2147483647 h 118"/>
                <a:gd name="T96" fmla="*/ 2147483647 w 110"/>
                <a:gd name="T97" fmla="*/ 2147483647 h 11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0"/>
                <a:gd name="T148" fmla="*/ 0 h 118"/>
                <a:gd name="T149" fmla="*/ 110 w 110"/>
                <a:gd name="T150" fmla="*/ 118 h 11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0" h="118">
                  <a:moveTo>
                    <a:pt x="42" y="4"/>
                  </a:moveTo>
                  <a:lnTo>
                    <a:pt x="42" y="4"/>
                  </a:lnTo>
                  <a:lnTo>
                    <a:pt x="50" y="2"/>
                  </a:lnTo>
                  <a:lnTo>
                    <a:pt x="56" y="0"/>
                  </a:lnTo>
                  <a:lnTo>
                    <a:pt x="64" y="2"/>
                  </a:lnTo>
                  <a:lnTo>
                    <a:pt x="70" y="4"/>
                  </a:lnTo>
                  <a:lnTo>
                    <a:pt x="76" y="10"/>
                  </a:lnTo>
                  <a:lnTo>
                    <a:pt x="84" y="18"/>
                  </a:lnTo>
                  <a:lnTo>
                    <a:pt x="88" y="28"/>
                  </a:lnTo>
                  <a:lnTo>
                    <a:pt x="94" y="40"/>
                  </a:lnTo>
                  <a:lnTo>
                    <a:pt x="104" y="76"/>
                  </a:lnTo>
                  <a:lnTo>
                    <a:pt x="108" y="102"/>
                  </a:lnTo>
                  <a:lnTo>
                    <a:pt x="110" y="116"/>
                  </a:lnTo>
                  <a:lnTo>
                    <a:pt x="110" y="118"/>
                  </a:lnTo>
                  <a:lnTo>
                    <a:pt x="106" y="100"/>
                  </a:lnTo>
                  <a:lnTo>
                    <a:pt x="100" y="84"/>
                  </a:lnTo>
                  <a:lnTo>
                    <a:pt x="92" y="66"/>
                  </a:lnTo>
                  <a:lnTo>
                    <a:pt x="84" y="48"/>
                  </a:lnTo>
                  <a:lnTo>
                    <a:pt x="72" y="34"/>
                  </a:lnTo>
                  <a:lnTo>
                    <a:pt x="66" y="28"/>
                  </a:lnTo>
                  <a:lnTo>
                    <a:pt x="58" y="24"/>
                  </a:lnTo>
                  <a:lnTo>
                    <a:pt x="52" y="24"/>
                  </a:lnTo>
                  <a:lnTo>
                    <a:pt x="44" y="26"/>
                  </a:lnTo>
                  <a:lnTo>
                    <a:pt x="18" y="36"/>
                  </a:lnTo>
                  <a:lnTo>
                    <a:pt x="14" y="38"/>
                  </a:lnTo>
                  <a:lnTo>
                    <a:pt x="10" y="38"/>
                  </a:lnTo>
                  <a:lnTo>
                    <a:pt x="6" y="36"/>
                  </a:lnTo>
                  <a:lnTo>
                    <a:pt x="4" y="34"/>
                  </a:lnTo>
                  <a:lnTo>
                    <a:pt x="2" y="30"/>
                  </a:lnTo>
                  <a:lnTo>
                    <a:pt x="0" y="26"/>
                  </a:lnTo>
                  <a:lnTo>
                    <a:pt x="0" y="22"/>
                  </a:lnTo>
                  <a:lnTo>
                    <a:pt x="2" y="18"/>
                  </a:lnTo>
                  <a:lnTo>
                    <a:pt x="4" y="22"/>
                  </a:lnTo>
                  <a:lnTo>
                    <a:pt x="8" y="26"/>
                  </a:lnTo>
                  <a:lnTo>
                    <a:pt x="12" y="26"/>
                  </a:lnTo>
                  <a:lnTo>
                    <a:pt x="14" y="26"/>
                  </a:lnTo>
                  <a:lnTo>
                    <a:pt x="22" y="22"/>
                  </a:lnTo>
                  <a:lnTo>
                    <a:pt x="26" y="18"/>
                  </a:lnTo>
                  <a:lnTo>
                    <a:pt x="32" y="12"/>
                  </a:lnTo>
                  <a:lnTo>
                    <a:pt x="42" y="4"/>
                  </a:lnTo>
                  <a:close/>
                </a:path>
              </a:pathLst>
            </a:custGeom>
            <a:solidFill>
              <a:srgbClr val="FA6106"/>
            </a:solidFill>
            <a:ln w="9525">
              <a:noFill/>
              <a:round/>
              <a:headEnd/>
              <a:tailEnd/>
            </a:ln>
          </p:spPr>
          <p:txBody>
            <a:bodyPr/>
            <a:lstStyle/>
            <a:p>
              <a:endParaRPr lang="en-US"/>
            </a:p>
          </p:txBody>
        </p:sp>
        <p:sp>
          <p:nvSpPr>
            <p:cNvPr id="111" name="AutoShape 73"/>
            <p:cNvSpPr>
              <a:spLocks/>
            </p:cNvSpPr>
            <p:nvPr/>
          </p:nvSpPr>
          <p:spPr bwMode="auto">
            <a:xfrm>
              <a:off x="4273701" y="2348115"/>
              <a:ext cx="222250" cy="320675"/>
            </a:xfrm>
            <a:custGeom>
              <a:avLst/>
              <a:gdLst>
                <a:gd name="T0" fmla="*/ 2147483647 w 140"/>
                <a:gd name="T1" fmla="*/ 2147483647 h 202"/>
                <a:gd name="T2" fmla="*/ 2147483647 w 140"/>
                <a:gd name="T3" fmla="*/ 2147483647 h 202"/>
                <a:gd name="T4" fmla="*/ 2147483647 w 140"/>
                <a:gd name="T5" fmla="*/ 2147483647 h 202"/>
                <a:gd name="T6" fmla="*/ 2147483647 w 140"/>
                <a:gd name="T7" fmla="*/ 2147483647 h 202"/>
                <a:gd name="T8" fmla="*/ 2147483647 w 140"/>
                <a:gd name="T9" fmla="*/ 2147483647 h 202"/>
                <a:gd name="T10" fmla="*/ 2147483647 w 140"/>
                <a:gd name="T11" fmla="*/ 2147483647 h 202"/>
                <a:gd name="T12" fmla="*/ 2147483647 w 140"/>
                <a:gd name="T13" fmla="*/ 2147483647 h 202"/>
                <a:gd name="T14" fmla="*/ 2147483647 w 140"/>
                <a:gd name="T15" fmla="*/ 2147483647 h 202"/>
                <a:gd name="T16" fmla="*/ 2147483647 w 140"/>
                <a:gd name="T17" fmla="*/ 2147483647 h 202"/>
                <a:gd name="T18" fmla="*/ 2147483647 w 140"/>
                <a:gd name="T19" fmla="*/ 2147483647 h 202"/>
                <a:gd name="T20" fmla="*/ 2147483647 w 140"/>
                <a:gd name="T21" fmla="*/ 2147483647 h 202"/>
                <a:gd name="T22" fmla="*/ 2147483647 w 140"/>
                <a:gd name="T23" fmla="*/ 2147483647 h 202"/>
                <a:gd name="T24" fmla="*/ 0 w 140"/>
                <a:gd name="T25" fmla="*/ 2147483647 h 202"/>
                <a:gd name="T26" fmla="*/ 0 w 140"/>
                <a:gd name="T27" fmla="*/ 2147483647 h 202"/>
                <a:gd name="T28" fmla="*/ 2147483647 w 140"/>
                <a:gd name="T29" fmla="*/ 2147483647 h 202"/>
                <a:gd name="T30" fmla="*/ 2147483647 w 140"/>
                <a:gd name="T31" fmla="*/ 2147483647 h 202"/>
                <a:gd name="T32" fmla="*/ 2147483647 w 140"/>
                <a:gd name="T33" fmla="*/ 2147483647 h 202"/>
                <a:gd name="T34" fmla="*/ 2147483647 w 140"/>
                <a:gd name="T35" fmla="*/ 2147483647 h 202"/>
                <a:gd name="T36" fmla="*/ 2147483647 w 140"/>
                <a:gd name="T37" fmla="*/ 2147483647 h 202"/>
                <a:gd name="T38" fmla="*/ 2147483647 w 140"/>
                <a:gd name="T39" fmla="*/ 2147483647 h 202"/>
                <a:gd name="T40" fmla="*/ 2147483647 w 140"/>
                <a:gd name="T41" fmla="*/ 2147483647 h 202"/>
                <a:gd name="T42" fmla="*/ 2147483647 w 140"/>
                <a:gd name="T43" fmla="*/ 2147483647 h 202"/>
                <a:gd name="T44" fmla="*/ 2147483647 w 140"/>
                <a:gd name="T45" fmla="*/ 2147483647 h 202"/>
                <a:gd name="T46" fmla="*/ 2147483647 w 140"/>
                <a:gd name="T47" fmla="*/ 0 h 202"/>
                <a:gd name="T48" fmla="*/ 2147483647 w 140"/>
                <a:gd name="T49" fmla="*/ 2147483647 h 202"/>
                <a:gd name="T50" fmla="*/ 2147483647 w 140"/>
                <a:gd name="T51" fmla="*/ 2147483647 h 202"/>
                <a:gd name="T52" fmla="*/ 2147483647 w 140"/>
                <a:gd name="T53" fmla="*/ 2147483647 h 202"/>
                <a:gd name="T54" fmla="*/ 2147483647 w 140"/>
                <a:gd name="T55" fmla="*/ 2147483647 h 202"/>
                <a:gd name="T56" fmla="*/ 2147483647 w 140"/>
                <a:gd name="T57" fmla="*/ 2147483647 h 202"/>
                <a:gd name="T58" fmla="*/ 2147483647 w 140"/>
                <a:gd name="T59" fmla="*/ 2147483647 h 202"/>
                <a:gd name="T60" fmla="*/ 2147483647 w 140"/>
                <a:gd name="T61" fmla="*/ 2147483647 h 202"/>
                <a:gd name="T62" fmla="*/ 2147483647 w 140"/>
                <a:gd name="T63" fmla="*/ 2147483647 h 202"/>
                <a:gd name="T64" fmla="*/ 2147483647 w 140"/>
                <a:gd name="T65" fmla="*/ 2147483647 h 202"/>
                <a:gd name="T66" fmla="*/ 2147483647 w 140"/>
                <a:gd name="T67" fmla="*/ 2147483647 h 202"/>
                <a:gd name="T68" fmla="*/ 2147483647 w 140"/>
                <a:gd name="T69" fmla="*/ 2147483647 h 202"/>
                <a:gd name="T70" fmla="*/ 2147483647 w 140"/>
                <a:gd name="T71" fmla="*/ 2147483647 h 202"/>
                <a:gd name="T72" fmla="*/ 2147483647 w 140"/>
                <a:gd name="T73" fmla="*/ 2147483647 h 202"/>
                <a:gd name="T74" fmla="*/ 2147483647 w 140"/>
                <a:gd name="T75" fmla="*/ 2147483647 h 202"/>
                <a:gd name="T76" fmla="*/ 2147483647 w 140"/>
                <a:gd name="T77" fmla="*/ 2147483647 h 202"/>
                <a:gd name="T78" fmla="*/ 2147483647 w 140"/>
                <a:gd name="T79" fmla="*/ 2147483647 h 202"/>
                <a:gd name="T80" fmla="*/ 2147483647 w 140"/>
                <a:gd name="T81" fmla="*/ 2147483647 h 202"/>
                <a:gd name="T82" fmla="*/ 2147483647 w 140"/>
                <a:gd name="T83" fmla="*/ 2147483647 h 202"/>
                <a:gd name="T84" fmla="*/ 2147483647 w 140"/>
                <a:gd name="T85" fmla="*/ 2147483647 h 202"/>
                <a:gd name="T86" fmla="*/ 2147483647 w 140"/>
                <a:gd name="T87" fmla="*/ 2147483647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202"/>
                <a:gd name="T134" fmla="*/ 140 w 140"/>
                <a:gd name="T135" fmla="*/ 202 h 2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202">
                  <a:moveTo>
                    <a:pt x="82" y="202"/>
                  </a:moveTo>
                  <a:lnTo>
                    <a:pt x="82" y="202"/>
                  </a:lnTo>
                  <a:lnTo>
                    <a:pt x="74" y="196"/>
                  </a:lnTo>
                  <a:lnTo>
                    <a:pt x="66" y="192"/>
                  </a:lnTo>
                  <a:lnTo>
                    <a:pt x="48" y="186"/>
                  </a:lnTo>
                  <a:lnTo>
                    <a:pt x="32" y="184"/>
                  </a:lnTo>
                  <a:lnTo>
                    <a:pt x="18" y="184"/>
                  </a:lnTo>
                  <a:lnTo>
                    <a:pt x="12" y="176"/>
                  </a:lnTo>
                  <a:lnTo>
                    <a:pt x="8" y="164"/>
                  </a:lnTo>
                  <a:lnTo>
                    <a:pt x="4" y="152"/>
                  </a:lnTo>
                  <a:lnTo>
                    <a:pt x="2" y="140"/>
                  </a:lnTo>
                  <a:lnTo>
                    <a:pt x="0" y="126"/>
                  </a:lnTo>
                  <a:lnTo>
                    <a:pt x="0" y="112"/>
                  </a:lnTo>
                  <a:lnTo>
                    <a:pt x="2" y="96"/>
                  </a:lnTo>
                  <a:lnTo>
                    <a:pt x="6" y="82"/>
                  </a:lnTo>
                  <a:lnTo>
                    <a:pt x="12" y="62"/>
                  </a:lnTo>
                  <a:lnTo>
                    <a:pt x="20" y="44"/>
                  </a:lnTo>
                  <a:lnTo>
                    <a:pt x="30" y="28"/>
                  </a:lnTo>
                  <a:lnTo>
                    <a:pt x="42" y="16"/>
                  </a:lnTo>
                  <a:lnTo>
                    <a:pt x="56" y="8"/>
                  </a:lnTo>
                  <a:lnTo>
                    <a:pt x="68" y="2"/>
                  </a:lnTo>
                  <a:lnTo>
                    <a:pt x="82" y="0"/>
                  </a:lnTo>
                  <a:lnTo>
                    <a:pt x="96" y="2"/>
                  </a:lnTo>
                  <a:lnTo>
                    <a:pt x="108" y="8"/>
                  </a:lnTo>
                  <a:lnTo>
                    <a:pt x="118" y="18"/>
                  </a:lnTo>
                  <a:lnTo>
                    <a:pt x="128" y="32"/>
                  </a:lnTo>
                  <a:lnTo>
                    <a:pt x="134" y="48"/>
                  </a:lnTo>
                  <a:lnTo>
                    <a:pt x="138" y="66"/>
                  </a:lnTo>
                  <a:lnTo>
                    <a:pt x="140" y="84"/>
                  </a:lnTo>
                  <a:lnTo>
                    <a:pt x="138" y="104"/>
                  </a:lnTo>
                  <a:lnTo>
                    <a:pt x="136" y="126"/>
                  </a:lnTo>
                  <a:lnTo>
                    <a:pt x="132" y="138"/>
                  </a:lnTo>
                  <a:lnTo>
                    <a:pt x="126" y="152"/>
                  </a:lnTo>
                  <a:lnTo>
                    <a:pt x="120" y="164"/>
                  </a:lnTo>
                  <a:lnTo>
                    <a:pt x="114" y="174"/>
                  </a:lnTo>
                  <a:lnTo>
                    <a:pt x="106" y="182"/>
                  </a:lnTo>
                  <a:lnTo>
                    <a:pt x="98" y="190"/>
                  </a:lnTo>
                  <a:lnTo>
                    <a:pt x="90" y="198"/>
                  </a:lnTo>
                  <a:lnTo>
                    <a:pt x="82" y="202"/>
                  </a:lnTo>
                  <a:close/>
                </a:path>
              </a:pathLst>
            </a:custGeom>
            <a:solidFill>
              <a:srgbClr val="FFCF00"/>
            </a:solidFill>
            <a:ln w="9525">
              <a:noFill/>
              <a:round/>
              <a:headEnd/>
              <a:tailEnd/>
            </a:ln>
          </p:spPr>
          <p:txBody>
            <a:bodyPr/>
            <a:lstStyle/>
            <a:p>
              <a:endParaRPr lang="en-US"/>
            </a:p>
          </p:txBody>
        </p:sp>
        <p:sp>
          <p:nvSpPr>
            <p:cNvPr id="112" name="AutoShape 74"/>
            <p:cNvSpPr>
              <a:spLocks/>
            </p:cNvSpPr>
            <p:nvPr/>
          </p:nvSpPr>
          <p:spPr bwMode="auto">
            <a:xfrm>
              <a:off x="4289576" y="2379865"/>
              <a:ext cx="190500" cy="298450"/>
            </a:xfrm>
            <a:custGeom>
              <a:avLst/>
              <a:gdLst>
                <a:gd name="T0" fmla="*/ 2147483647 w 120"/>
                <a:gd name="T1" fmla="*/ 2147483647 h 188"/>
                <a:gd name="T2" fmla="*/ 2147483647 w 120"/>
                <a:gd name="T3" fmla="*/ 2147483647 h 188"/>
                <a:gd name="T4" fmla="*/ 2147483647 w 120"/>
                <a:gd name="T5" fmla="*/ 0 h 188"/>
                <a:gd name="T6" fmla="*/ 2147483647 w 120"/>
                <a:gd name="T7" fmla="*/ 2147483647 h 188"/>
                <a:gd name="T8" fmla="*/ 2147483647 w 120"/>
                <a:gd name="T9" fmla="*/ 2147483647 h 188"/>
                <a:gd name="T10" fmla="*/ 2147483647 w 120"/>
                <a:gd name="T11" fmla="*/ 2147483647 h 188"/>
                <a:gd name="T12" fmla="*/ 2147483647 w 120"/>
                <a:gd name="T13" fmla="*/ 2147483647 h 188"/>
                <a:gd name="T14" fmla="*/ 2147483647 w 120"/>
                <a:gd name="T15" fmla="*/ 2147483647 h 188"/>
                <a:gd name="T16" fmla="*/ 2147483647 w 120"/>
                <a:gd name="T17" fmla="*/ 2147483647 h 188"/>
                <a:gd name="T18" fmla="*/ 2147483647 w 120"/>
                <a:gd name="T19" fmla="*/ 2147483647 h 188"/>
                <a:gd name="T20" fmla="*/ 2147483647 w 120"/>
                <a:gd name="T21" fmla="*/ 2147483647 h 188"/>
                <a:gd name="T22" fmla="*/ 2147483647 w 120"/>
                <a:gd name="T23" fmla="*/ 2147483647 h 188"/>
                <a:gd name="T24" fmla="*/ 0 w 120"/>
                <a:gd name="T25" fmla="*/ 2147483647 h 188"/>
                <a:gd name="T26" fmla="*/ 2147483647 w 120"/>
                <a:gd name="T27" fmla="*/ 2147483647 h 188"/>
                <a:gd name="T28" fmla="*/ 2147483647 w 120"/>
                <a:gd name="T29" fmla="*/ 2147483647 h 188"/>
                <a:gd name="T30" fmla="*/ 2147483647 w 120"/>
                <a:gd name="T31" fmla="*/ 2147483647 h 188"/>
                <a:gd name="T32" fmla="*/ 2147483647 w 120"/>
                <a:gd name="T33" fmla="*/ 2147483647 h 188"/>
                <a:gd name="T34" fmla="*/ 2147483647 w 120"/>
                <a:gd name="T35" fmla="*/ 2147483647 h 188"/>
                <a:gd name="T36" fmla="*/ 2147483647 w 120"/>
                <a:gd name="T37" fmla="*/ 2147483647 h 188"/>
                <a:gd name="T38" fmla="*/ 2147483647 w 120"/>
                <a:gd name="T39" fmla="*/ 2147483647 h 188"/>
                <a:gd name="T40" fmla="*/ 2147483647 w 120"/>
                <a:gd name="T41" fmla="*/ 2147483647 h 188"/>
                <a:gd name="T42" fmla="*/ 2147483647 w 120"/>
                <a:gd name="T43" fmla="*/ 2147483647 h 188"/>
                <a:gd name="T44" fmla="*/ 2147483647 w 120"/>
                <a:gd name="T45" fmla="*/ 2147483647 h 188"/>
                <a:gd name="T46" fmla="*/ 2147483647 w 120"/>
                <a:gd name="T47" fmla="*/ 2147483647 h 188"/>
                <a:gd name="T48" fmla="*/ 2147483647 w 120"/>
                <a:gd name="T49" fmla="*/ 2147483647 h 188"/>
                <a:gd name="T50" fmla="*/ 2147483647 w 120"/>
                <a:gd name="T51" fmla="*/ 2147483647 h 188"/>
                <a:gd name="T52" fmla="*/ 2147483647 w 120"/>
                <a:gd name="T53" fmla="*/ 2147483647 h 188"/>
                <a:gd name="T54" fmla="*/ 2147483647 w 120"/>
                <a:gd name="T55" fmla="*/ 2147483647 h 188"/>
                <a:gd name="T56" fmla="*/ 2147483647 w 120"/>
                <a:gd name="T57" fmla="*/ 2147483647 h 188"/>
                <a:gd name="T58" fmla="*/ 2147483647 w 120"/>
                <a:gd name="T59" fmla="*/ 2147483647 h 188"/>
                <a:gd name="T60" fmla="*/ 2147483647 w 120"/>
                <a:gd name="T61" fmla="*/ 2147483647 h 188"/>
                <a:gd name="T62" fmla="*/ 2147483647 w 120"/>
                <a:gd name="T63" fmla="*/ 2147483647 h 188"/>
                <a:gd name="T64" fmla="*/ 2147483647 w 120"/>
                <a:gd name="T65" fmla="*/ 2147483647 h 188"/>
                <a:gd name="T66" fmla="*/ 2147483647 w 120"/>
                <a:gd name="T67" fmla="*/ 2147483647 h 188"/>
                <a:gd name="T68" fmla="*/ 2147483647 w 120"/>
                <a:gd name="T69" fmla="*/ 2147483647 h 188"/>
                <a:gd name="T70" fmla="*/ 2147483647 w 120"/>
                <a:gd name="T71" fmla="*/ 2147483647 h 188"/>
                <a:gd name="T72" fmla="*/ 2147483647 w 120"/>
                <a:gd name="T73" fmla="*/ 2147483647 h 188"/>
                <a:gd name="T74" fmla="*/ 2147483647 w 120"/>
                <a:gd name="T75" fmla="*/ 2147483647 h 188"/>
                <a:gd name="T76" fmla="*/ 2147483647 w 120"/>
                <a:gd name="T77" fmla="*/ 2147483647 h 188"/>
                <a:gd name="T78" fmla="*/ 2147483647 w 120"/>
                <a:gd name="T79" fmla="*/ 2147483647 h 18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88"/>
                <a:gd name="T122" fmla="*/ 120 w 120"/>
                <a:gd name="T123" fmla="*/ 188 h 18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88">
                  <a:moveTo>
                    <a:pt x="82" y="2"/>
                  </a:moveTo>
                  <a:lnTo>
                    <a:pt x="82" y="2"/>
                  </a:lnTo>
                  <a:lnTo>
                    <a:pt x="70" y="0"/>
                  </a:lnTo>
                  <a:lnTo>
                    <a:pt x="60" y="2"/>
                  </a:lnTo>
                  <a:lnTo>
                    <a:pt x="48" y="8"/>
                  </a:lnTo>
                  <a:lnTo>
                    <a:pt x="36" y="16"/>
                  </a:lnTo>
                  <a:lnTo>
                    <a:pt x="26" y="28"/>
                  </a:lnTo>
                  <a:lnTo>
                    <a:pt x="18" y="42"/>
                  </a:lnTo>
                  <a:lnTo>
                    <a:pt x="10" y="58"/>
                  </a:lnTo>
                  <a:lnTo>
                    <a:pt x="4" y="76"/>
                  </a:lnTo>
                  <a:lnTo>
                    <a:pt x="2" y="90"/>
                  </a:lnTo>
                  <a:lnTo>
                    <a:pt x="0" y="104"/>
                  </a:lnTo>
                  <a:lnTo>
                    <a:pt x="2" y="130"/>
                  </a:lnTo>
                  <a:lnTo>
                    <a:pt x="4" y="142"/>
                  </a:lnTo>
                  <a:lnTo>
                    <a:pt x="6" y="154"/>
                  </a:lnTo>
                  <a:lnTo>
                    <a:pt x="10" y="164"/>
                  </a:lnTo>
                  <a:lnTo>
                    <a:pt x="16" y="172"/>
                  </a:lnTo>
                  <a:lnTo>
                    <a:pt x="26" y="172"/>
                  </a:lnTo>
                  <a:lnTo>
                    <a:pt x="40" y="174"/>
                  </a:lnTo>
                  <a:lnTo>
                    <a:pt x="54" y="178"/>
                  </a:lnTo>
                  <a:lnTo>
                    <a:pt x="62" y="182"/>
                  </a:lnTo>
                  <a:lnTo>
                    <a:pt x="68" y="188"/>
                  </a:lnTo>
                  <a:lnTo>
                    <a:pt x="76" y="184"/>
                  </a:lnTo>
                  <a:lnTo>
                    <a:pt x="82" y="178"/>
                  </a:lnTo>
                  <a:lnTo>
                    <a:pt x="96" y="162"/>
                  </a:lnTo>
                  <a:lnTo>
                    <a:pt x="106" y="140"/>
                  </a:lnTo>
                  <a:lnTo>
                    <a:pt x="114" y="116"/>
                  </a:lnTo>
                  <a:lnTo>
                    <a:pt x="118" y="96"/>
                  </a:lnTo>
                  <a:lnTo>
                    <a:pt x="120" y="78"/>
                  </a:lnTo>
                  <a:lnTo>
                    <a:pt x="118" y="60"/>
                  </a:lnTo>
                  <a:lnTo>
                    <a:pt x="114" y="44"/>
                  </a:lnTo>
                  <a:lnTo>
                    <a:pt x="110" y="30"/>
                  </a:lnTo>
                  <a:lnTo>
                    <a:pt x="102" y="18"/>
                  </a:lnTo>
                  <a:lnTo>
                    <a:pt x="92" y="8"/>
                  </a:lnTo>
                  <a:lnTo>
                    <a:pt x="82" y="2"/>
                  </a:lnTo>
                  <a:close/>
                </a:path>
              </a:pathLst>
            </a:custGeom>
            <a:solidFill>
              <a:srgbClr val="FF7300"/>
            </a:solidFill>
            <a:ln w="9525">
              <a:noFill/>
              <a:round/>
              <a:headEnd/>
              <a:tailEnd/>
            </a:ln>
          </p:spPr>
          <p:txBody>
            <a:bodyPr/>
            <a:lstStyle/>
            <a:p>
              <a:endParaRPr lang="en-US"/>
            </a:p>
          </p:txBody>
        </p:sp>
        <p:sp>
          <p:nvSpPr>
            <p:cNvPr id="113" name="AutoShape 75"/>
            <p:cNvSpPr>
              <a:spLocks/>
            </p:cNvSpPr>
            <p:nvPr/>
          </p:nvSpPr>
          <p:spPr bwMode="auto">
            <a:xfrm>
              <a:off x="4302276" y="2395740"/>
              <a:ext cx="165100" cy="273050"/>
            </a:xfrm>
            <a:custGeom>
              <a:avLst/>
              <a:gdLst>
                <a:gd name="T0" fmla="*/ 2147483647 w 104"/>
                <a:gd name="T1" fmla="*/ 2147483647 h 172"/>
                <a:gd name="T2" fmla="*/ 2147483647 w 104"/>
                <a:gd name="T3" fmla="*/ 2147483647 h 172"/>
                <a:gd name="T4" fmla="*/ 2147483647 w 104"/>
                <a:gd name="T5" fmla="*/ 0 h 172"/>
                <a:gd name="T6" fmla="*/ 2147483647 w 104"/>
                <a:gd name="T7" fmla="*/ 2147483647 h 172"/>
                <a:gd name="T8" fmla="*/ 2147483647 w 104"/>
                <a:gd name="T9" fmla="*/ 2147483647 h 172"/>
                <a:gd name="T10" fmla="*/ 2147483647 w 104"/>
                <a:gd name="T11" fmla="*/ 2147483647 h 172"/>
                <a:gd name="T12" fmla="*/ 2147483647 w 104"/>
                <a:gd name="T13" fmla="*/ 2147483647 h 172"/>
                <a:gd name="T14" fmla="*/ 2147483647 w 104"/>
                <a:gd name="T15" fmla="*/ 2147483647 h 172"/>
                <a:gd name="T16" fmla="*/ 2147483647 w 104"/>
                <a:gd name="T17" fmla="*/ 2147483647 h 172"/>
                <a:gd name="T18" fmla="*/ 2147483647 w 104"/>
                <a:gd name="T19" fmla="*/ 2147483647 h 172"/>
                <a:gd name="T20" fmla="*/ 2147483647 w 104"/>
                <a:gd name="T21" fmla="*/ 2147483647 h 172"/>
                <a:gd name="T22" fmla="*/ 0 w 104"/>
                <a:gd name="T23" fmla="*/ 2147483647 h 172"/>
                <a:gd name="T24" fmla="*/ 2147483647 w 104"/>
                <a:gd name="T25" fmla="*/ 2147483647 h 172"/>
                <a:gd name="T26" fmla="*/ 2147483647 w 104"/>
                <a:gd name="T27" fmla="*/ 2147483647 h 172"/>
                <a:gd name="T28" fmla="*/ 2147483647 w 104"/>
                <a:gd name="T29" fmla="*/ 2147483647 h 172"/>
                <a:gd name="T30" fmla="*/ 2147483647 w 104"/>
                <a:gd name="T31" fmla="*/ 2147483647 h 172"/>
                <a:gd name="T32" fmla="*/ 2147483647 w 104"/>
                <a:gd name="T33" fmla="*/ 2147483647 h 172"/>
                <a:gd name="T34" fmla="*/ 2147483647 w 104"/>
                <a:gd name="T35" fmla="*/ 2147483647 h 172"/>
                <a:gd name="T36" fmla="*/ 2147483647 w 104"/>
                <a:gd name="T37" fmla="*/ 2147483647 h 172"/>
                <a:gd name="T38" fmla="*/ 2147483647 w 104"/>
                <a:gd name="T39" fmla="*/ 2147483647 h 172"/>
                <a:gd name="T40" fmla="*/ 2147483647 w 104"/>
                <a:gd name="T41" fmla="*/ 2147483647 h 172"/>
                <a:gd name="T42" fmla="*/ 2147483647 w 104"/>
                <a:gd name="T43" fmla="*/ 2147483647 h 172"/>
                <a:gd name="T44" fmla="*/ 2147483647 w 104"/>
                <a:gd name="T45" fmla="*/ 2147483647 h 172"/>
                <a:gd name="T46" fmla="*/ 2147483647 w 104"/>
                <a:gd name="T47" fmla="*/ 2147483647 h 172"/>
                <a:gd name="T48" fmla="*/ 2147483647 w 104"/>
                <a:gd name="T49" fmla="*/ 2147483647 h 172"/>
                <a:gd name="T50" fmla="*/ 2147483647 w 104"/>
                <a:gd name="T51" fmla="*/ 2147483647 h 172"/>
                <a:gd name="T52" fmla="*/ 2147483647 w 104"/>
                <a:gd name="T53" fmla="*/ 2147483647 h 172"/>
                <a:gd name="T54" fmla="*/ 2147483647 w 104"/>
                <a:gd name="T55" fmla="*/ 2147483647 h 172"/>
                <a:gd name="T56" fmla="*/ 2147483647 w 104"/>
                <a:gd name="T57" fmla="*/ 2147483647 h 172"/>
                <a:gd name="T58" fmla="*/ 2147483647 w 104"/>
                <a:gd name="T59" fmla="*/ 2147483647 h 172"/>
                <a:gd name="T60" fmla="*/ 2147483647 w 104"/>
                <a:gd name="T61" fmla="*/ 2147483647 h 172"/>
                <a:gd name="T62" fmla="*/ 2147483647 w 104"/>
                <a:gd name="T63" fmla="*/ 2147483647 h 172"/>
                <a:gd name="T64" fmla="*/ 2147483647 w 104"/>
                <a:gd name="T65" fmla="*/ 2147483647 h 172"/>
                <a:gd name="T66" fmla="*/ 2147483647 w 104"/>
                <a:gd name="T67" fmla="*/ 2147483647 h 172"/>
                <a:gd name="T68" fmla="*/ 2147483647 w 104"/>
                <a:gd name="T69" fmla="*/ 2147483647 h 172"/>
                <a:gd name="T70" fmla="*/ 2147483647 w 104"/>
                <a:gd name="T71" fmla="*/ 2147483647 h 172"/>
                <a:gd name="T72" fmla="*/ 2147483647 w 104"/>
                <a:gd name="T73" fmla="*/ 2147483647 h 172"/>
                <a:gd name="T74" fmla="*/ 2147483647 w 104"/>
                <a:gd name="T75" fmla="*/ 2147483647 h 172"/>
                <a:gd name="T76" fmla="*/ 2147483647 w 104"/>
                <a:gd name="T77" fmla="*/ 2147483647 h 172"/>
                <a:gd name="T78" fmla="*/ 2147483647 w 104"/>
                <a:gd name="T79" fmla="*/ 2147483647 h 17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4"/>
                <a:gd name="T121" fmla="*/ 0 h 172"/>
                <a:gd name="T122" fmla="*/ 104 w 104"/>
                <a:gd name="T123" fmla="*/ 172 h 17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4" h="172">
                  <a:moveTo>
                    <a:pt x="70" y="2"/>
                  </a:moveTo>
                  <a:lnTo>
                    <a:pt x="70" y="2"/>
                  </a:lnTo>
                  <a:lnTo>
                    <a:pt x="60" y="0"/>
                  </a:lnTo>
                  <a:lnTo>
                    <a:pt x="48" y="4"/>
                  </a:lnTo>
                  <a:lnTo>
                    <a:pt x="38" y="10"/>
                  </a:lnTo>
                  <a:lnTo>
                    <a:pt x="30" y="18"/>
                  </a:lnTo>
                  <a:lnTo>
                    <a:pt x="20" y="30"/>
                  </a:lnTo>
                  <a:lnTo>
                    <a:pt x="14" y="44"/>
                  </a:lnTo>
                  <a:lnTo>
                    <a:pt x="6" y="60"/>
                  </a:lnTo>
                  <a:lnTo>
                    <a:pt x="2" y="76"/>
                  </a:lnTo>
                  <a:lnTo>
                    <a:pt x="0" y="102"/>
                  </a:lnTo>
                  <a:lnTo>
                    <a:pt x="2" y="126"/>
                  </a:lnTo>
                  <a:lnTo>
                    <a:pt x="4" y="136"/>
                  </a:lnTo>
                  <a:lnTo>
                    <a:pt x="8" y="146"/>
                  </a:lnTo>
                  <a:lnTo>
                    <a:pt x="12" y="154"/>
                  </a:lnTo>
                  <a:lnTo>
                    <a:pt x="16" y="162"/>
                  </a:lnTo>
                  <a:lnTo>
                    <a:pt x="34" y="164"/>
                  </a:lnTo>
                  <a:lnTo>
                    <a:pt x="44" y="168"/>
                  </a:lnTo>
                  <a:lnTo>
                    <a:pt x="52" y="172"/>
                  </a:lnTo>
                  <a:lnTo>
                    <a:pt x="60" y="168"/>
                  </a:lnTo>
                  <a:lnTo>
                    <a:pt x="68" y="162"/>
                  </a:lnTo>
                  <a:lnTo>
                    <a:pt x="76" y="156"/>
                  </a:lnTo>
                  <a:lnTo>
                    <a:pt x="82" y="146"/>
                  </a:lnTo>
                  <a:lnTo>
                    <a:pt x="88" y="136"/>
                  </a:lnTo>
                  <a:lnTo>
                    <a:pt x="94" y="124"/>
                  </a:lnTo>
                  <a:lnTo>
                    <a:pt x="98" y="112"/>
                  </a:lnTo>
                  <a:lnTo>
                    <a:pt x="102" y="98"/>
                  </a:lnTo>
                  <a:lnTo>
                    <a:pt x="104" y="80"/>
                  </a:lnTo>
                  <a:lnTo>
                    <a:pt x="104" y="64"/>
                  </a:lnTo>
                  <a:lnTo>
                    <a:pt x="102" y="48"/>
                  </a:lnTo>
                  <a:lnTo>
                    <a:pt x="100" y="34"/>
                  </a:lnTo>
                  <a:lnTo>
                    <a:pt x="94" y="22"/>
                  </a:lnTo>
                  <a:lnTo>
                    <a:pt x="88" y="12"/>
                  </a:lnTo>
                  <a:lnTo>
                    <a:pt x="80" y="6"/>
                  </a:lnTo>
                  <a:lnTo>
                    <a:pt x="70" y="2"/>
                  </a:lnTo>
                  <a:close/>
                </a:path>
              </a:pathLst>
            </a:custGeom>
            <a:solidFill>
              <a:srgbClr val="FFFFFF"/>
            </a:solidFill>
            <a:ln w="9525">
              <a:noFill/>
              <a:round/>
              <a:headEnd/>
              <a:tailEnd/>
            </a:ln>
          </p:spPr>
          <p:txBody>
            <a:bodyPr/>
            <a:lstStyle/>
            <a:p>
              <a:endParaRPr lang="en-US"/>
            </a:p>
          </p:txBody>
        </p:sp>
        <p:sp>
          <p:nvSpPr>
            <p:cNvPr id="114" name="AutoShape 76"/>
            <p:cNvSpPr>
              <a:spLocks/>
            </p:cNvSpPr>
            <p:nvPr/>
          </p:nvSpPr>
          <p:spPr bwMode="auto">
            <a:xfrm>
              <a:off x="4270526" y="2614815"/>
              <a:ext cx="171450" cy="88900"/>
            </a:xfrm>
            <a:custGeom>
              <a:avLst/>
              <a:gdLst>
                <a:gd name="T0" fmla="*/ 2147483647 w 108"/>
                <a:gd name="T1" fmla="*/ 2147483647 h 56"/>
                <a:gd name="T2" fmla="*/ 2147483647 w 108"/>
                <a:gd name="T3" fmla="*/ 2147483647 h 56"/>
                <a:gd name="T4" fmla="*/ 2147483647 w 108"/>
                <a:gd name="T5" fmla="*/ 2147483647 h 56"/>
                <a:gd name="T6" fmla="*/ 2147483647 w 108"/>
                <a:gd name="T7" fmla="*/ 2147483647 h 56"/>
                <a:gd name="T8" fmla="*/ 2147483647 w 108"/>
                <a:gd name="T9" fmla="*/ 2147483647 h 56"/>
                <a:gd name="T10" fmla="*/ 2147483647 w 108"/>
                <a:gd name="T11" fmla="*/ 2147483647 h 56"/>
                <a:gd name="T12" fmla="*/ 2147483647 w 108"/>
                <a:gd name="T13" fmla="*/ 2147483647 h 56"/>
                <a:gd name="T14" fmla="*/ 2147483647 w 108"/>
                <a:gd name="T15" fmla="*/ 2147483647 h 56"/>
                <a:gd name="T16" fmla="*/ 2147483647 w 108"/>
                <a:gd name="T17" fmla="*/ 2147483647 h 56"/>
                <a:gd name="T18" fmla="*/ 2147483647 w 108"/>
                <a:gd name="T19" fmla="*/ 0 h 56"/>
                <a:gd name="T20" fmla="*/ 2147483647 w 108"/>
                <a:gd name="T21" fmla="*/ 0 h 56"/>
                <a:gd name="T22" fmla="*/ 2147483647 w 108"/>
                <a:gd name="T23" fmla="*/ 0 h 56"/>
                <a:gd name="T24" fmla="*/ 2147483647 w 108"/>
                <a:gd name="T25" fmla="*/ 0 h 56"/>
                <a:gd name="T26" fmla="*/ 2147483647 w 108"/>
                <a:gd name="T27" fmla="*/ 2147483647 h 56"/>
                <a:gd name="T28" fmla="*/ 2147483647 w 108"/>
                <a:gd name="T29" fmla="*/ 2147483647 h 56"/>
                <a:gd name="T30" fmla="*/ 0 w 108"/>
                <a:gd name="T31" fmla="*/ 2147483647 h 56"/>
                <a:gd name="T32" fmla="*/ 0 w 108"/>
                <a:gd name="T33" fmla="*/ 2147483647 h 56"/>
                <a:gd name="T34" fmla="*/ 2147483647 w 108"/>
                <a:gd name="T35" fmla="*/ 2147483647 h 56"/>
                <a:gd name="T36" fmla="*/ 2147483647 w 108"/>
                <a:gd name="T37" fmla="*/ 2147483647 h 56"/>
                <a:gd name="T38" fmla="*/ 2147483647 w 108"/>
                <a:gd name="T39" fmla="*/ 2147483647 h 56"/>
                <a:gd name="T40" fmla="*/ 2147483647 w 108"/>
                <a:gd name="T41" fmla="*/ 2147483647 h 56"/>
                <a:gd name="T42" fmla="*/ 2147483647 w 108"/>
                <a:gd name="T43" fmla="*/ 2147483647 h 56"/>
                <a:gd name="T44" fmla="*/ 2147483647 w 108"/>
                <a:gd name="T45" fmla="*/ 2147483647 h 56"/>
                <a:gd name="T46" fmla="*/ 2147483647 w 108"/>
                <a:gd name="T47" fmla="*/ 2147483647 h 56"/>
                <a:gd name="T48" fmla="*/ 2147483647 w 108"/>
                <a:gd name="T49" fmla="*/ 2147483647 h 56"/>
                <a:gd name="T50" fmla="*/ 2147483647 w 108"/>
                <a:gd name="T51" fmla="*/ 2147483647 h 56"/>
                <a:gd name="T52" fmla="*/ 2147483647 w 108"/>
                <a:gd name="T53" fmla="*/ 2147483647 h 56"/>
                <a:gd name="T54" fmla="*/ 2147483647 w 108"/>
                <a:gd name="T55" fmla="*/ 2147483647 h 56"/>
                <a:gd name="T56" fmla="*/ 2147483647 w 108"/>
                <a:gd name="T57" fmla="*/ 2147483647 h 56"/>
                <a:gd name="T58" fmla="*/ 2147483647 w 108"/>
                <a:gd name="T59" fmla="*/ 2147483647 h 56"/>
                <a:gd name="T60" fmla="*/ 2147483647 w 108"/>
                <a:gd name="T61" fmla="*/ 2147483647 h 5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8"/>
                <a:gd name="T94" fmla="*/ 0 h 56"/>
                <a:gd name="T95" fmla="*/ 108 w 108"/>
                <a:gd name="T96" fmla="*/ 56 h 5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8" h="56">
                  <a:moveTo>
                    <a:pt x="108" y="44"/>
                  </a:moveTo>
                  <a:lnTo>
                    <a:pt x="108" y="44"/>
                  </a:lnTo>
                  <a:lnTo>
                    <a:pt x="108" y="38"/>
                  </a:lnTo>
                  <a:lnTo>
                    <a:pt x="102" y="26"/>
                  </a:lnTo>
                  <a:lnTo>
                    <a:pt x="98" y="20"/>
                  </a:lnTo>
                  <a:lnTo>
                    <a:pt x="92" y="14"/>
                  </a:lnTo>
                  <a:lnTo>
                    <a:pt x="84" y="10"/>
                  </a:lnTo>
                  <a:lnTo>
                    <a:pt x="72" y="6"/>
                  </a:lnTo>
                  <a:lnTo>
                    <a:pt x="42" y="0"/>
                  </a:lnTo>
                  <a:lnTo>
                    <a:pt x="34" y="0"/>
                  </a:lnTo>
                  <a:lnTo>
                    <a:pt x="26" y="0"/>
                  </a:lnTo>
                  <a:lnTo>
                    <a:pt x="16" y="2"/>
                  </a:lnTo>
                  <a:lnTo>
                    <a:pt x="8" y="6"/>
                  </a:lnTo>
                  <a:lnTo>
                    <a:pt x="0" y="10"/>
                  </a:lnTo>
                  <a:lnTo>
                    <a:pt x="2" y="14"/>
                  </a:lnTo>
                  <a:lnTo>
                    <a:pt x="8" y="26"/>
                  </a:lnTo>
                  <a:lnTo>
                    <a:pt x="14" y="34"/>
                  </a:lnTo>
                  <a:lnTo>
                    <a:pt x="20" y="40"/>
                  </a:lnTo>
                  <a:lnTo>
                    <a:pt x="26" y="46"/>
                  </a:lnTo>
                  <a:lnTo>
                    <a:pt x="36" y="50"/>
                  </a:lnTo>
                  <a:lnTo>
                    <a:pt x="62" y="56"/>
                  </a:lnTo>
                  <a:lnTo>
                    <a:pt x="70" y="56"/>
                  </a:lnTo>
                  <a:lnTo>
                    <a:pt x="80" y="54"/>
                  </a:lnTo>
                  <a:lnTo>
                    <a:pt x="100" y="48"/>
                  </a:lnTo>
                  <a:lnTo>
                    <a:pt x="108" y="44"/>
                  </a:lnTo>
                  <a:close/>
                </a:path>
              </a:pathLst>
            </a:custGeom>
            <a:solidFill>
              <a:srgbClr val="F7F719"/>
            </a:solidFill>
            <a:ln w="9525">
              <a:noFill/>
              <a:round/>
              <a:headEnd/>
              <a:tailEnd/>
            </a:ln>
          </p:spPr>
          <p:txBody>
            <a:bodyPr/>
            <a:lstStyle/>
            <a:p>
              <a:endParaRPr lang="en-US"/>
            </a:p>
          </p:txBody>
        </p:sp>
        <p:sp>
          <p:nvSpPr>
            <p:cNvPr id="115" name="AutoShape 77"/>
            <p:cNvSpPr>
              <a:spLocks/>
            </p:cNvSpPr>
            <p:nvPr/>
          </p:nvSpPr>
          <p:spPr bwMode="auto">
            <a:xfrm>
              <a:off x="4270526" y="2611640"/>
              <a:ext cx="184150" cy="66675"/>
            </a:xfrm>
            <a:custGeom>
              <a:avLst/>
              <a:gdLst>
                <a:gd name="T0" fmla="*/ 0 w 116"/>
                <a:gd name="T1" fmla="*/ 2147483647 h 42"/>
                <a:gd name="T2" fmla="*/ 0 w 116"/>
                <a:gd name="T3" fmla="*/ 2147483647 h 42"/>
                <a:gd name="T4" fmla="*/ 2147483647 w 116"/>
                <a:gd name="T5" fmla="*/ 2147483647 h 42"/>
                <a:gd name="T6" fmla="*/ 2147483647 w 116"/>
                <a:gd name="T7" fmla="*/ 2147483647 h 42"/>
                <a:gd name="T8" fmla="*/ 2147483647 w 116"/>
                <a:gd name="T9" fmla="*/ 0 h 42"/>
                <a:gd name="T10" fmla="*/ 2147483647 w 116"/>
                <a:gd name="T11" fmla="*/ 2147483647 h 42"/>
                <a:gd name="T12" fmla="*/ 2147483647 w 116"/>
                <a:gd name="T13" fmla="*/ 2147483647 h 42"/>
                <a:gd name="T14" fmla="*/ 2147483647 w 116"/>
                <a:gd name="T15" fmla="*/ 2147483647 h 42"/>
                <a:gd name="T16" fmla="*/ 2147483647 w 116"/>
                <a:gd name="T17" fmla="*/ 2147483647 h 42"/>
                <a:gd name="T18" fmla="*/ 2147483647 w 116"/>
                <a:gd name="T19" fmla="*/ 2147483647 h 42"/>
                <a:gd name="T20" fmla="*/ 2147483647 w 116"/>
                <a:gd name="T21" fmla="*/ 2147483647 h 42"/>
                <a:gd name="T22" fmla="*/ 2147483647 w 116"/>
                <a:gd name="T23" fmla="*/ 2147483647 h 42"/>
                <a:gd name="T24" fmla="*/ 2147483647 w 116"/>
                <a:gd name="T25" fmla="*/ 2147483647 h 42"/>
                <a:gd name="T26" fmla="*/ 2147483647 w 116"/>
                <a:gd name="T27" fmla="*/ 2147483647 h 42"/>
                <a:gd name="T28" fmla="*/ 2147483647 w 116"/>
                <a:gd name="T29" fmla="*/ 2147483647 h 42"/>
                <a:gd name="T30" fmla="*/ 2147483647 w 116"/>
                <a:gd name="T31" fmla="*/ 2147483647 h 42"/>
                <a:gd name="T32" fmla="*/ 2147483647 w 116"/>
                <a:gd name="T33" fmla="*/ 2147483647 h 42"/>
                <a:gd name="T34" fmla="*/ 2147483647 w 116"/>
                <a:gd name="T35" fmla="*/ 2147483647 h 42"/>
                <a:gd name="T36" fmla="*/ 2147483647 w 116"/>
                <a:gd name="T37" fmla="*/ 2147483647 h 42"/>
                <a:gd name="T38" fmla="*/ 2147483647 w 116"/>
                <a:gd name="T39" fmla="*/ 2147483647 h 42"/>
                <a:gd name="T40" fmla="*/ 0 w 116"/>
                <a:gd name="T41" fmla="*/ 2147483647 h 42"/>
                <a:gd name="T42" fmla="*/ 0 w 116"/>
                <a:gd name="T43" fmla="*/ 2147483647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16"/>
                <a:gd name="T67" fmla="*/ 0 h 42"/>
                <a:gd name="T68" fmla="*/ 116 w 11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16" h="42">
                  <a:moveTo>
                    <a:pt x="0" y="10"/>
                  </a:moveTo>
                  <a:lnTo>
                    <a:pt x="0" y="10"/>
                  </a:lnTo>
                  <a:lnTo>
                    <a:pt x="12" y="6"/>
                  </a:lnTo>
                  <a:lnTo>
                    <a:pt x="26" y="2"/>
                  </a:lnTo>
                  <a:lnTo>
                    <a:pt x="42" y="0"/>
                  </a:lnTo>
                  <a:lnTo>
                    <a:pt x="62" y="2"/>
                  </a:lnTo>
                  <a:lnTo>
                    <a:pt x="70" y="4"/>
                  </a:lnTo>
                  <a:lnTo>
                    <a:pt x="80" y="8"/>
                  </a:lnTo>
                  <a:lnTo>
                    <a:pt x="90" y="14"/>
                  </a:lnTo>
                  <a:lnTo>
                    <a:pt x="98" y="20"/>
                  </a:lnTo>
                  <a:lnTo>
                    <a:pt x="108" y="30"/>
                  </a:lnTo>
                  <a:lnTo>
                    <a:pt x="116" y="42"/>
                  </a:lnTo>
                  <a:lnTo>
                    <a:pt x="110" y="34"/>
                  </a:lnTo>
                  <a:lnTo>
                    <a:pt x="102" y="28"/>
                  </a:lnTo>
                  <a:lnTo>
                    <a:pt x="90" y="20"/>
                  </a:lnTo>
                  <a:lnTo>
                    <a:pt x="74" y="12"/>
                  </a:lnTo>
                  <a:lnTo>
                    <a:pt x="54" y="8"/>
                  </a:lnTo>
                  <a:lnTo>
                    <a:pt x="30" y="6"/>
                  </a:lnTo>
                  <a:lnTo>
                    <a:pt x="16" y="8"/>
                  </a:lnTo>
                  <a:lnTo>
                    <a:pt x="0" y="10"/>
                  </a:lnTo>
                  <a:close/>
                </a:path>
              </a:pathLst>
            </a:custGeom>
            <a:solidFill>
              <a:srgbClr val="FFA600"/>
            </a:solidFill>
            <a:ln w="9525">
              <a:noFill/>
              <a:round/>
              <a:headEnd/>
              <a:tailEnd/>
            </a:ln>
          </p:spPr>
          <p:txBody>
            <a:bodyPr/>
            <a:lstStyle/>
            <a:p>
              <a:endParaRPr lang="en-US"/>
            </a:p>
          </p:txBody>
        </p:sp>
        <p:sp>
          <p:nvSpPr>
            <p:cNvPr id="116" name="AutoShape 78"/>
            <p:cNvSpPr>
              <a:spLocks/>
            </p:cNvSpPr>
            <p:nvPr/>
          </p:nvSpPr>
          <p:spPr bwMode="auto">
            <a:xfrm>
              <a:off x="4302276" y="2630690"/>
              <a:ext cx="95250" cy="60325"/>
            </a:xfrm>
            <a:custGeom>
              <a:avLst/>
              <a:gdLst>
                <a:gd name="T0" fmla="*/ 0 w 60"/>
                <a:gd name="T1" fmla="*/ 2147483647 h 38"/>
                <a:gd name="T2" fmla="*/ 0 w 60"/>
                <a:gd name="T3" fmla="*/ 2147483647 h 38"/>
                <a:gd name="T4" fmla="*/ 2147483647 w 60"/>
                <a:gd name="T5" fmla="*/ 2147483647 h 38"/>
                <a:gd name="T6" fmla="*/ 2147483647 w 60"/>
                <a:gd name="T7" fmla="*/ 2147483647 h 38"/>
                <a:gd name="T8" fmla="*/ 2147483647 w 60"/>
                <a:gd name="T9" fmla="*/ 2147483647 h 38"/>
                <a:gd name="T10" fmla="*/ 2147483647 w 60"/>
                <a:gd name="T11" fmla="*/ 2147483647 h 38"/>
                <a:gd name="T12" fmla="*/ 2147483647 w 60"/>
                <a:gd name="T13" fmla="*/ 2147483647 h 38"/>
                <a:gd name="T14" fmla="*/ 2147483647 w 60"/>
                <a:gd name="T15" fmla="*/ 2147483647 h 38"/>
                <a:gd name="T16" fmla="*/ 2147483647 w 60"/>
                <a:gd name="T17" fmla="*/ 2147483647 h 38"/>
                <a:gd name="T18" fmla="*/ 2147483647 w 60"/>
                <a:gd name="T19" fmla="*/ 2147483647 h 38"/>
                <a:gd name="T20" fmla="*/ 2147483647 w 60"/>
                <a:gd name="T21" fmla="*/ 2147483647 h 38"/>
                <a:gd name="T22" fmla="*/ 2147483647 w 60"/>
                <a:gd name="T23" fmla="*/ 2147483647 h 38"/>
                <a:gd name="T24" fmla="*/ 2147483647 w 60"/>
                <a:gd name="T25" fmla="*/ 2147483647 h 38"/>
                <a:gd name="T26" fmla="*/ 2147483647 w 60"/>
                <a:gd name="T27" fmla="*/ 2147483647 h 38"/>
                <a:gd name="T28" fmla="*/ 2147483647 w 60"/>
                <a:gd name="T29" fmla="*/ 2147483647 h 38"/>
                <a:gd name="T30" fmla="*/ 2147483647 w 60"/>
                <a:gd name="T31" fmla="*/ 0 h 38"/>
                <a:gd name="T32" fmla="*/ 2147483647 w 60"/>
                <a:gd name="T33" fmla="*/ 0 h 38"/>
                <a:gd name="T34" fmla="*/ 2147483647 w 60"/>
                <a:gd name="T35" fmla="*/ 0 h 38"/>
                <a:gd name="T36" fmla="*/ 2147483647 w 60"/>
                <a:gd name="T37" fmla="*/ 2147483647 h 38"/>
                <a:gd name="T38" fmla="*/ 2147483647 w 60"/>
                <a:gd name="T39" fmla="*/ 2147483647 h 38"/>
                <a:gd name="T40" fmla="*/ 0 w 60"/>
                <a:gd name="T41" fmla="*/ 2147483647 h 38"/>
                <a:gd name="T42" fmla="*/ 0 w 60"/>
                <a:gd name="T43" fmla="*/ 2147483647 h 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
                <a:gd name="T67" fmla="*/ 0 h 38"/>
                <a:gd name="T68" fmla="*/ 60 w 60"/>
                <a:gd name="T69" fmla="*/ 38 h 3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 h="38">
                  <a:moveTo>
                    <a:pt x="0" y="14"/>
                  </a:moveTo>
                  <a:lnTo>
                    <a:pt x="0" y="14"/>
                  </a:lnTo>
                  <a:lnTo>
                    <a:pt x="2" y="22"/>
                  </a:lnTo>
                  <a:lnTo>
                    <a:pt x="6" y="30"/>
                  </a:lnTo>
                  <a:lnTo>
                    <a:pt x="16" y="34"/>
                  </a:lnTo>
                  <a:lnTo>
                    <a:pt x="26" y="38"/>
                  </a:lnTo>
                  <a:lnTo>
                    <a:pt x="38" y="38"/>
                  </a:lnTo>
                  <a:lnTo>
                    <a:pt x="48" y="36"/>
                  </a:lnTo>
                  <a:lnTo>
                    <a:pt x="56" y="30"/>
                  </a:lnTo>
                  <a:lnTo>
                    <a:pt x="60" y="22"/>
                  </a:lnTo>
                  <a:lnTo>
                    <a:pt x="58" y="16"/>
                  </a:lnTo>
                  <a:lnTo>
                    <a:pt x="52" y="8"/>
                  </a:lnTo>
                  <a:lnTo>
                    <a:pt x="44" y="2"/>
                  </a:lnTo>
                  <a:lnTo>
                    <a:pt x="32" y="0"/>
                  </a:lnTo>
                  <a:lnTo>
                    <a:pt x="20" y="0"/>
                  </a:lnTo>
                  <a:lnTo>
                    <a:pt x="10" y="2"/>
                  </a:lnTo>
                  <a:lnTo>
                    <a:pt x="4" y="8"/>
                  </a:lnTo>
                  <a:lnTo>
                    <a:pt x="0" y="14"/>
                  </a:lnTo>
                  <a:close/>
                </a:path>
              </a:pathLst>
            </a:custGeom>
            <a:solidFill>
              <a:srgbClr val="FFFA00"/>
            </a:solidFill>
            <a:ln w="9525">
              <a:noFill/>
              <a:round/>
              <a:headEnd/>
              <a:tailEnd/>
            </a:ln>
          </p:spPr>
          <p:txBody>
            <a:bodyPr/>
            <a:lstStyle/>
            <a:p>
              <a:endParaRPr lang="en-US"/>
            </a:p>
          </p:txBody>
        </p:sp>
        <p:sp>
          <p:nvSpPr>
            <p:cNvPr id="117" name="AutoShape 79"/>
            <p:cNvSpPr>
              <a:spLocks/>
            </p:cNvSpPr>
            <p:nvPr/>
          </p:nvSpPr>
          <p:spPr bwMode="auto">
            <a:xfrm>
              <a:off x="4302276" y="2630690"/>
              <a:ext cx="92075" cy="60325"/>
            </a:xfrm>
            <a:custGeom>
              <a:avLst/>
              <a:gdLst>
                <a:gd name="T0" fmla="*/ 2147483647 w 58"/>
                <a:gd name="T1" fmla="*/ 2147483647 h 38"/>
                <a:gd name="T2" fmla="*/ 2147483647 w 58"/>
                <a:gd name="T3" fmla="*/ 2147483647 h 38"/>
                <a:gd name="T4" fmla="*/ 2147483647 w 58"/>
                <a:gd name="T5" fmla="*/ 2147483647 h 38"/>
                <a:gd name="T6" fmla="*/ 2147483647 w 58"/>
                <a:gd name="T7" fmla="*/ 2147483647 h 38"/>
                <a:gd name="T8" fmla="*/ 2147483647 w 58"/>
                <a:gd name="T9" fmla="*/ 2147483647 h 38"/>
                <a:gd name="T10" fmla="*/ 2147483647 w 58"/>
                <a:gd name="T11" fmla="*/ 0 h 38"/>
                <a:gd name="T12" fmla="*/ 2147483647 w 58"/>
                <a:gd name="T13" fmla="*/ 0 h 38"/>
                <a:gd name="T14" fmla="*/ 2147483647 w 58"/>
                <a:gd name="T15" fmla="*/ 0 h 38"/>
                <a:gd name="T16" fmla="*/ 2147483647 w 58"/>
                <a:gd name="T17" fmla="*/ 2147483647 h 38"/>
                <a:gd name="T18" fmla="*/ 2147483647 w 58"/>
                <a:gd name="T19" fmla="*/ 2147483647 h 38"/>
                <a:gd name="T20" fmla="*/ 0 w 58"/>
                <a:gd name="T21" fmla="*/ 2147483647 h 38"/>
                <a:gd name="T22" fmla="*/ 0 w 58"/>
                <a:gd name="T23" fmla="*/ 2147483647 h 38"/>
                <a:gd name="T24" fmla="*/ 2147483647 w 58"/>
                <a:gd name="T25" fmla="*/ 2147483647 h 38"/>
                <a:gd name="T26" fmla="*/ 2147483647 w 58"/>
                <a:gd name="T27" fmla="*/ 2147483647 h 38"/>
                <a:gd name="T28" fmla="*/ 2147483647 w 58"/>
                <a:gd name="T29" fmla="*/ 2147483647 h 38"/>
                <a:gd name="T30" fmla="*/ 2147483647 w 58"/>
                <a:gd name="T31" fmla="*/ 2147483647 h 38"/>
                <a:gd name="T32" fmla="*/ 2147483647 w 58"/>
                <a:gd name="T33" fmla="*/ 2147483647 h 38"/>
                <a:gd name="T34" fmla="*/ 2147483647 w 58"/>
                <a:gd name="T35" fmla="*/ 2147483647 h 38"/>
                <a:gd name="T36" fmla="*/ 2147483647 w 58"/>
                <a:gd name="T37" fmla="*/ 2147483647 h 38"/>
                <a:gd name="T38" fmla="*/ 2147483647 w 58"/>
                <a:gd name="T39" fmla="*/ 2147483647 h 38"/>
                <a:gd name="T40" fmla="*/ 2147483647 w 58"/>
                <a:gd name="T41" fmla="*/ 2147483647 h 38"/>
                <a:gd name="T42" fmla="*/ 2147483647 w 58"/>
                <a:gd name="T43" fmla="*/ 2147483647 h 3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
                <a:gd name="T67" fmla="*/ 0 h 38"/>
                <a:gd name="T68" fmla="*/ 58 w 58"/>
                <a:gd name="T69" fmla="*/ 38 h 3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 h="38">
                  <a:moveTo>
                    <a:pt x="58" y="22"/>
                  </a:moveTo>
                  <a:lnTo>
                    <a:pt x="58" y="22"/>
                  </a:lnTo>
                  <a:lnTo>
                    <a:pt x="56" y="16"/>
                  </a:lnTo>
                  <a:lnTo>
                    <a:pt x="52" y="8"/>
                  </a:lnTo>
                  <a:lnTo>
                    <a:pt x="44" y="4"/>
                  </a:lnTo>
                  <a:lnTo>
                    <a:pt x="32" y="0"/>
                  </a:lnTo>
                  <a:lnTo>
                    <a:pt x="20" y="0"/>
                  </a:lnTo>
                  <a:lnTo>
                    <a:pt x="12" y="2"/>
                  </a:lnTo>
                  <a:lnTo>
                    <a:pt x="4" y="8"/>
                  </a:lnTo>
                  <a:lnTo>
                    <a:pt x="0" y="14"/>
                  </a:lnTo>
                  <a:lnTo>
                    <a:pt x="2" y="22"/>
                  </a:lnTo>
                  <a:lnTo>
                    <a:pt x="8" y="28"/>
                  </a:lnTo>
                  <a:lnTo>
                    <a:pt x="16" y="34"/>
                  </a:lnTo>
                  <a:lnTo>
                    <a:pt x="28" y="36"/>
                  </a:lnTo>
                  <a:lnTo>
                    <a:pt x="38" y="38"/>
                  </a:lnTo>
                  <a:lnTo>
                    <a:pt x="48" y="34"/>
                  </a:lnTo>
                  <a:lnTo>
                    <a:pt x="56" y="30"/>
                  </a:lnTo>
                  <a:lnTo>
                    <a:pt x="58" y="22"/>
                  </a:lnTo>
                  <a:close/>
                </a:path>
              </a:pathLst>
            </a:custGeom>
            <a:solidFill>
              <a:srgbClr val="FFF700"/>
            </a:solidFill>
            <a:ln w="9525">
              <a:noFill/>
              <a:round/>
              <a:headEnd/>
              <a:tailEnd/>
            </a:ln>
          </p:spPr>
          <p:txBody>
            <a:bodyPr/>
            <a:lstStyle/>
            <a:p>
              <a:endParaRPr lang="en-US"/>
            </a:p>
          </p:txBody>
        </p:sp>
        <p:sp>
          <p:nvSpPr>
            <p:cNvPr id="118" name="AutoShape 80"/>
            <p:cNvSpPr>
              <a:spLocks/>
            </p:cNvSpPr>
            <p:nvPr/>
          </p:nvSpPr>
          <p:spPr bwMode="auto">
            <a:xfrm>
              <a:off x="4305451" y="2633865"/>
              <a:ext cx="88900" cy="53975"/>
            </a:xfrm>
            <a:custGeom>
              <a:avLst/>
              <a:gdLst>
                <a:gd name="T0" fmla="*/ 2147483647 w 56"/>
                <a:gd name="T1" fmla="*/ 2147483647 h 34"/>
                <a:gd name="T2" fmla="*/ 2147483647 w 56"/>
                <a:gd name="T3" fmla="*/ 2147483647 h 34"/>
                <a:gd name="T4" fmla="*/ 2147483647 w 56"/>
                <a:gd name="T5" fmla="*/ 2147483647 h 34"/>
                <a:gd name="T6" fmla="*/ 2147483647 w 56"/>
                <a:gd name="T7" fmla="*/ 2147483647 h 34"/>
                <a:gd name="T8" fmla="*/ 2147483647 w 56"/>
                <a:gd name="T9" fmla="*/ 2147483647 h 34"/>
                <a:gd name="T10" fmla="*/ 2147483647 w 56"/>
                <a:gd name="T11" fmla="*/ 0 h 34"/>
                <a:gd name="T12" fmla="*/ 2147483647 w 56"/>
                <a:gd name="T13" fmla="*/ 0 h 34"/>
                <a:gd name="T14" fmla="*/ 2147483647 w 56"/>
                <a:gd name="T15" fmla="*/ 0 h 34"/>
                <a:gd name="T16" fmla="*/ 2147483647 w 56"/>
                <a:gd name="T17" fmla="*/ 2147483647 h 34"/>
                <a:gd name="T18" fmla="*/ 2147483647 w 56"/>
                <a:gd name="T19" fmla="*/ 2147483647 h 34"/>
                <a:gd name="T20" fmla="*/ 0 w 56"/>
                <a:gd name="T21" fmla="*/ 2147483647 h 34"/>
                <a:gd name="T22" fmla="*/ 0 w 56"/>
                <a:gd name="T23" fmla="*/ 2147483647 h 34"/>
                <a:gd name="T24" fmla="*/ 2147483647 w 56"/>
                <a:gd name="T25" fmla="*/ 2147483647 h 34"/>
                <a:gd name="T26" fmla="*/ 2147483647 w 56"/>
                <a:gd name="T27" fmla="*/ 2147483647 h 34"/>
                <a:gd name="T28" fmla="*/ 2147483647 w 56"/>
                <a:gd name="T29" fmla="*/ 2147483647 h 34"/>
                <a:gd name="T30" fmla="*/ 2147483647 w 56"/>
                <a:gd name="T31" fmla="*/ 2147483647 h 34"/>
                <a:gd name="T32" fmla="*/ 2147483647 w 56"/>
                <a:gd name="T33" fmla="*/ 2147483647 h 34"/>
                <a:gd name="T34" fmla="*/ 2147483647 w 56"/>
                <a:gd name="T35" fmla="*/ 2147483647 h 34"/>
                <a:gd name="T36" fmla="*/ 2147483647 w 56"/>
                <a:gd name="T37" fmla="*/ 2147483647 h 34"/>
                <a:gd name="T38" fmla="*/ 2147483647 w 56"/>
                <a:gd name="T39" fmla="*/ 2147483647 h 34"/>
                <a:gd name="T40" fmla="*/ 2147483647 w 56"/>
                <a:gd name="T41" fmla="*/ 2147483647 h 34"/>
                <a:gd name="T42" fmla="*/ 2147483647 w 56"/>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
                <a:gd name="T67" fmla="*/ 0 h 34"/>
                <a:gd name="T68" fmla="*/ 56 w 56"/>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 h="34">
                  <a:moveTo>
                    <a:pt x="56" y="20"/>
                  </a:moveTo>
                  <a:lnTo>
                    <a:pt x="56" y="20"/>
                  </a:lnTo>
                  <a:lnTo>
                    <a:pt x="54" y="14"/>
                  </a:lnTo>
                  <a:lnTo>
                    <a:pt x="48" y="6"/>
                  </a:lnTo>
                  <a:lnTo>
                    <a:pt x="40" y="2"/>
                  </a:lnTo>
                  <a:lnTo>
                    <a:pt x="30" y="0"/>
                  </a:lnTo>
                  <a:lnTo>
                    <a:pt x="20" y="0"/>
                  </a:lnTo>
                  <a:lnTo>
                    <a:pt x="10" y="2"/>
                  </a:lnTo>
                  <a:lnTo>
                    <a:pt x="4" y="6"/>
                  </a:lnTo>
                  <a:lnTo>
                    <a:pt x="0" y="12"/>
                  </a:lnTo>
                  <a:lnTo>
                    <a:pt x="2" y="20"/>
                  </a:lnTo>
                  <a:lnTo>
                    <a:pt x="6" y="26"/>
                  </a:lnTo>
                  <a:lnTo>
                    <a:pt x="14" y="32"/>
                  </a:lnTo>
                  <a:lnTo>
                    <a:pt x="26" y="34"/>
                  </a:lnTo>
                  <a:lnTo>
                    <a:pt x="36" y="34"/>
                  </a:lnTo>
                  <a:lnTo>
                    <a:pt x="46" y="32"/>
                  </a:lnTo>
                  <a:lnTo>
                    <a:pt x="52" y="28"/>
                  </a:lnTo>
                  <a:lnTo>
                    <a:pt x="56" y="20"/>
                  </a:lnTo>
                  <a:close/>
                </a:path>
              </a:pathLst>
            </a:custGeom>
            <a:solidFill>
              <a:srgbClr val="FFF400"/>
            </a:solidFill>
            <a:ln w="9525">
              <a:noFill/>
              <a:round/>
              <a:headEnd/>
              <a:tailEnd/>
            </a:ln>
          </p:spPr>
          <p:txBody>
            <a:bodyPr/>
            <a:lstStyle/>
            <a:p>
              <a:endParaRPr lang="en-US"/>
            </a:p>
          </p:txBody>
        </p:sp>
        <p:sp>
          <p:nvSpPr>
            <p:cNvPr id="119" name="AutoShape 81"/>
            <p:cNvSpPr>
              <a:spLocks/>
            </p:cNvSpPr>
            <p:nvPr/>
          </p:nvSpPr>
          <p:spPr bwMode="auto">
            <a:xfrm>
              <a:off x="4308626" y="2633865"/>
              <a:ext cx="82550" cy="53975"/>
            </a:xfrm>
            <a:custGeom>
              <a:avLst/>
              <a:gdLst>
                <a:gd name="T0" fmla="*/ 2147483647 w 52"/>
                <a:gd name="T1" fmla="*/ 2147483647 h 34"/>
                <a:gd name="T2" fmla="*/ 2147483647 w 52"/>
                <a:gd name="T3" fmla="*/ 2147483647 h 34"/>
                <a:gd name="T4" fmla="*/ 2147483647 w 52"/>
                <a:gd name="T5" fmla="*/ 2147483647 h 34"/>
                <a:gd name="T6" fmla="*/ 2147483647 w 52"/>
                <a:gd name="T7" fmla="*/ 2147483647 h 34"/>
                <a:gd name="T8" fmla="*/ 2147483647 w 52"/>
                <a:gd name="T9" fmla="*/ 2147483647 h 34"/>
                <a:gd name="T10" fmla="*/ 2147483647 w 52"/>
                <a:gd name="T11" fmla="*/ 0 h 34"/>
                <a:gd name="T12" fmla="*/ 2147483647 w 52"/>
                <a:gd name="T13" fmla="*/ 0 h 34"/>
                <a:gd name="T14" fmla="*/ 2147483647 w 52"/>
                <a:gd name="T15" fmla="*/ 0 h 34"/>
                <a:gd name="T16" fmla="*/ 2147483647 w 52"/>
                <a:gd name="T17" fmla="*/ 2147483647 h 34"/>
                <a:gd name="T18" fmla="*/ 2147483647 w 52"/>
                <a:gd name="T19" fmla="*/ 2147483647 h 34"/>
                <a:gd name="T20" fmla="*/ 0 w 52"/>
                <a:gd name="T21" fmla="*/ 2147483647 h 34"/>
                <a:gd name="T22" fmla="*/ 0 w 52"/>
                <a:gd name="T23" fmla="*/ 2147483647 h 34"/>
                <a:gd name="T24" fmla="*/ 0 w 52"/>
                <a:gd name="T25" fmla="*/ 2147483647 h 34"/>
                <a:gd name="T26" fmla="*/ 2147483647 w 52"/>
                <a:gd name="T27" fmla="*/ 2147483647 h 34"/>
                <a:gd name="T28" fmla="*/ 2147483647 w 52"/>
                <a:gd name="T29" fmla="*/ 2147483647 h 34"/>
                <a:gd name="T30" fmla="*/ 2147483647 w 52"/>
                <a:gd name="T31" fmla="*/ 2147483647 h 34"/>
                <a:gd name="T32" fmla="*/ 2147483647 w 52"/>
                <a:gd name="T33" fmla="*/ 2147483647 h 34"/>
                <a:gd name="T34" fmla="*/ 2147483647 w 52"/>
                <a:gd name="T35" fmla="*/ 2147483647 h 34"/>
                <a:gd name="T36" fmla="*/ 2147483647 w 52"/>
                <a:gd name="T37" fmla="*/ 2147483647 h 34"/>
                <a:gd name="T38" fmla="*/ 2147483647 w 52"/>
                <a:gd name="T39" fmla="*/ 2147483647 h 34"/>
                <a:gd name="T40" fmla="*/ 2147483647 w 52"/>
                <a:gd name="T41" fmla="*/ 2147483647 h 34"/>
                <a:gd name="T42" fmla="*/ 2147483647 w 52"/>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2"/>
                <a:gd name="T67" fmla="*/ 0 h 34"/>
                <a:gd name="T68" fmla="*/ 52 w 52"/>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2" h="34">
                  <a:moveTo>
                    <a:pt x="52" y="20"/>
                  </a:moveTo>
                  <a:lnTo>
                    <a:pt x="52" y="20"/>
                  </a:lnTo>
                  <a:lnTo>
                    <a:pt x="50" y="14"/>
                  </a:lnTo>
                  <a:lnTo>
                    <a:pt x="46" y="8"/>
                  </a:lnTo>
                  <a:lnTo>
                    <a:pt x="38" y="2"/>
                  </a:lnTo>
                  <a:lnTo>
                    <a:pt x="28" y="0"/>
                  </a:lnTo>
                  <a:lnTo>
                    <a:pt x="18" y="0"/>
                  </a:lnTo>
                  <a:lnTo>
                    <a:pt x="8" y="2"/>
                  </a:lnTo>
                  <a:lnTo>
                    <a:pt x="2" y="6"/>
                  </a:lnTo>
                  <a:lnTo>
                    <a:pt x="0" y="14"/>
                  </a:lnTo>
                  <a:lnTo>
                    <a:pt x="0" y="20"/>
                  </a:lnTo>
                  <a:lnTo>
                    <a:pt x="6" y="26"/>
                  </a:lnTo>
                  <a:lnTo>
                    <a:pt x="14" y="30"/>
                  </a:lnTo>
                  <a:lnTo>
                    <a:pt x="24" y="34"/>
                  </a:lnTo>
                  <a:lnTo>
                    <a:pt x="34" y="34"/>
                  </a:lnTo>
                  <a:lnTo>
                    <a:pt x="42" y="32"/>
                  </a:lnTo>
                  <a:lnTo>
                    <a:pt x="50" y="26"/>
                  </a:lnTo>
                  <a:lnTo>
                    <a:pt x="52" y="20"/>
                  </a:lnTo>
                  <a:close/>
                </a:path>
              </a:pathLst>
            </a:custGeom>
            <a:solidFill>
              <a:srgbClr val="FFF000"/>
            </a:solidFill>
            <a:ln w="9525">
              <a:noFill/>
              <a:round/>
              <a:headEnd/>
              <a:tailEnd/>
            </a:ln>
          </p:spPr>
          <p:txBody>
            <a:bodyPr/>
            <a:lstStyle/>
            <a:p>
              <a:endParaRPr lang="en-US"/>
            </a:p>
          </p:txBody>
        </p:sp>
        <p:sp>
          <p:nvSpPr>
            <p:cNvPr id="120" name="AutoShape 82"/>
            <p:cNvSpPr>
              <a:spLocks/>
            </p:cNvSpPr>
            <p:nvPr/>
          </p:nvSpPr>
          <p:spPr bwMode="auto">
            <a:xfrm>
              <a:off x="4308626" y="2633865"/>
              <a:ext cx="79375" cy="50800"/>
            </a:xfrm>
            <a:custGeom>
              <a:avLst/>
              <a:gdLst>
                <a:gd name="T0" fmla="*/ 2147483647 w 50"/>
                <a:gd name="T1" fmla="*/ 2147483647 h 32"/>
                <a:gd name="T2" fmla="*/ 2147483647 w 50"/>
                <a:gd name="T3" fmla="*/ 2147483647 h 32"/>
                <a:gd name="T4" fmla="*/ 2147483647 w 50"/>
                <a:gd name="T5" fmla="*/ 2147483647 h 32"/>
                <a:gd name="T6" fmla="*/ 2147483647 w 50"/>
                <a:gd name="T7" fmla="*/ 2147483647 h 32"/>
                <a:gd name="T8" fmla="*/ 2147483647 w 50"/>
                <a:gd name="T9" fmla="*/ 2147483647 h 32"/>
                <a:gd name="T10" fmla="*/ 2147483647 w 50"/>
                <a:gd name="T11" fmla="*/ 0 h 32"/>
                <a:gd name="T12" fmla="*/ 2147483647 w 50"/>
                <a:gd name="T13" fmla="*/ 0 h 32"/>
                <a:gd name="T14" fmla="*/ 2147483647 w 50"/>
                <a:gd name="T15" fmla="*/ 0 h 32"/>
                <a:gd name="T16" fmla="*/ 2147483647 w 50"/>
                <a:gd name="T17" fmla="*/ 2147483647 h 32"/>
                <a:gd name="T18" fmla="*/ 2147483647 w 50"/>
                <a:gd name="T19" fmla="*/ 2147483647 h 32"/>
                <a:gd name="T20" fmla="*/ 0 w 50"/>
                <a:gd name="T21" fmla="*/ 2147483647 h 32"/>
                <a:gd name="T22" fmla="*/ 0 w 50"/>
                <a:gd name="T23" fmla="*/ 2147483647 h 32"/>
                <a:gd name="T24" fmla="*/ 2147483647 w 50"/>
                <a:gd name="T25" fmla="*/ 2147483647 h 32"/>
                <a:gd name="T26" fmla="*/ 2147483647 w 50"/>
                <a:gd name="T27" fmla="*/ 2147483647 h 32"/>
                <a:gd name="T28" fmla="*/ 2147483647 w 50"/>
                <a:gd name="T29" fmla="*/ 2147483647 h 32"/>
                <a:gd name="T30" fmla="*/ 2147483647 w 50"/>
                <a:gd name="T31" fmla="*/ 2147483647 h 32"/>
                <a:gd name="T32" fmla="*/ 2147483647 w 50"/>
                <a:gd name="T33" fmla="*/ 2147483647 h 32"/>
                <a:gd name="T34" fmla="*/ 2147483647 w 50"/>
                <a:gd name="T35" fmla="*/ 2147483647 h 32"/>
                <a:gd name="T36" fmla="*/ 2147483647 w 50"/>
                <a:gd name="T37" fmla="*/ 2147483647 h 32"/>
                <a:gd name="T38" fmla="*/ 2147483647 w 50"/>
                <a:gd name="T39" fmla="*/ 2147483647 h 32"/>
                <a:gd name="T40" fmla="*/ 2147483647 w 50"/>
                <a:gd name="T41" fmla="*/ 2147483647 h 32"/>
                <a:gd name="T42" fmla="*/ 2147483647 w 50"/>
                <a:gd name="T43" fmla="*/ 2147483647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
                <a:gd name="T67" fmla="*/ 0 h 32"/>
                <a:gd name="T68" fmla="*/ 50 w 50"/>
                <a:gd name="T69" fmla="*/ 32 h 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 h="32">
                  <a:moveTo>
                    <a:pt x="50" y="20"/>
                  </a:moveTo>
                  <a:lnTo>
                    <a:pt x="50" y="20"/>
                  </a:lnTo>
                  <a:lnTo>
                    <a:pt x="50" y="14"/>
                  </a:lnTo>
                  <a:lnTo>
                    <a:pt x="46" y="8"/>
                  </a:lnTo>
                  <a:lnTo>
                    <a:pt x="38" y="4"/>
                  </a:lnTo>
                  <a:lnTo>
                    <a:pt x="28" y="0"/>
                  </a:lnTo>
                  <a:lnTo>
                    <a:pt x="18" y="0"/>
                  </a:lnTo>
                  <a:lnTo>
                    <a:pt x="10" y="2"/>
                  </a:lnTo>
                  <a:lnTo>
                    <a:pt x="4" y="8"/>
                  </a:lnTo>
                  <a:lnTo>
                    <a:pt x="0" y="14"/>
                  </a:lnTo>
                  <a:lnTo>
                    <a:pt x="2" y="20"/>
                  </a:lnTo>
                  <a:lnTo>
                    <a:pt x="6" y="26"/>
                  </a:lnTo>
                  <a:lnTo>
                    <a:pt x="14" y="30"/>
                  </a:lnTo>
                  <a:lnTo>
                    <a:pt x="24" y="32"/>
                  </a:lnTo>
                  <a:lnTo>
                    <a:pt x="34" y="32"/>
                  </a:lnTo>
                  <a:lnTo>
                    <a:pt x="42" y="30"/>
                  </a:lnTo>
                  <a:lnTo>
                    <a:pt x="48" y="26"/>
                  </a:lnTo>
                  <a:lnTo>
                    <a:pt x="50" y="20"/>
                  </a:lnTo>
                  <a:close/>
                </a:path>
              </a:pathLst>
            </a:custGeom>
            <a:solidFill>
              <a:srgbClr val="FFED00"/>
            </a:solidFill>
            <a:ln w="9525">
              <a:noFill/>
              <a:round/>
              <a:headEnd/>
              <a:tailEnd/>
            </a:ln>
          </p:spPr>
          <p:txBody>
            <a:bodyPr/>
            <a:lstStyle/>
            <a:p>
              <a:endParaRPr lang="en-US"/>
            </a:p>
          </p:txBody>
        </p:sp>
        <p:sp>
          <p:nvSpPr>
            <p:cNvPr id="121" name="AutoShape 83"/>
            <p:cNvSpPr>
              <a:spLocks/>
            </p:cNvSpPr>
            <p:nvPr/>
          </p:nvSpPr>
          <p:spPr bwMode="auto">
            <a:xfrm>
              <a:off x="4311801" y="2637040"/>
              <a:ext cx="76200" cy="47625"/>
            </a:xfrm>
            <a:custGeom>
              <a:avLst/>
              <a:gdLst>
                <a:gd name="T0" fmla="*/ 2147483647 w 48"/>
                <a:gd name="T1" fmla="*/ 2147483647 h 30"/>
                <a:gd name="T2" fmla="*/ 2147483647 w 48"/>
                <a:gd name="T3" fmla="*/ 2147483647 h 30"/>
                <a:gd name="T4" fmla="*/ 2147483647 w 48"/>
                <a:gd name="T5" fmla="*/ 2147483647 h 30"/>
                <a:gd name="T6" fmla="*/ 2147483647 w 48"/>
                <a:gd name="T7" fmla="*/ 2147483647 h 30"/>
                <a:gd name="T8" fmla="*/ 2147483647 w 48"/>
                <a:gd name="T9" fmla="*/ 2147483647 h 30"/>
                <a:gd name="T10" fmla="*/ 2147483647 w 48"/>
                <a:gd name="T11" fmla="*/ 0 h 30"/>
                <a:gd name="T12" fmla="*/ 2147483647 w 48"/>
                <a:gd name="T13" fmla="*/ 0 h 30"/>
                <a:gd name="T14" fmla="*/ 2147483647 w 48"/>
                <a:gd name="T15" fmla="*/ 0 h 30"/>
                <a:gd name="T16" fmla="*/ 2147483647 w 48"/>
                <a:gd name="T17" fmla="*/ 2147483647 h 30"/>
                <a:gd name="T18" fmla="*/ 2147483647 w 48"/>
                <a:gd name="T19" fmla="*/ 2147483647 h 30"/>
                <a:gd name="T20" fmla="*/ 0 w 48"/>
                <a:gd name="T21" fmla="*/ 2147483647 h 30"/>
                <a:gd name="T22" fmla="*/ 0 w 48"/>
                <a:gd name="T23" fmla="*/ 2147483647 h 30"/>
                <a:gd name="T24" fmla="*/ 0 w 48"/>
                <a:gd name="T25" fmla="*/ 2147483647 h 30"/>
                <a:gd name="T26" fmla="*/ 2147483647 w 48"/>
                <a:gd name="T27" fmla="*/ 2147483647 h 30"/>
                <a:gd name="T28" fmla="*/ 2147483647 w 48"/>
                <a:gd name="T29" fmla="*/ 2147483647 h 30"/>
                <a:gd name="T30" fmla="*/ 2147483647 w 48"/>
                <a:gd name="T31" fmla="*/ 2147483647 h 30"/>
                <a:gd name="T32" fmla="*/ 2147483647 w 48"/>
                <a:gd name="T33" fmla="*/ 2147483647 h 30"/>
                <a:gd name="T34" fmla="*/ 2147483647 w 48"/>
                <a:gd name="T35" fmla="*/ 2147483647 h 30"/>
                <a:gd name="T36" fmla="*/ 2147483647 w 48"/>
                <a:gd name="T37" fmla="*/ 2147483647 h 30"/>
                <a:gd name="T38" fmla="*/ 2147483647 w 48"/>
                <a:gd name="T39" fmla="*/ 2147483647 h 30"/>
                <a:gd name="T40" fmla="*/ 2147483647 w 48"/>
                <a:gd name="T41" fmla="*/ 2147483647 h 30"/>
                <a:gd name="T42" fmla="*/ 2147483647 w 48"/>
                <a:gd name="T43" fmla="*/ 2147483647 h 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0"/>
                <a:gd name="T68" fmla="*/ 48 w 48"/>
                <a:gd name="T69" fmla="*/ 30 h 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0">
                  <a:moveTo>
                    <a:pt x="48" y="18"/>
                  </a:moveTo>
                  <a:lnTo>
                    <a:pt x="48" y="18"/>
                  </a:lnTo>
                  <a:lnTo>
                    <a:pt x="46" y="12"/>
                  </a:lnTo>
                  <a:lnTo>
                    <a:pt x="42" y="6"/>
                  </a:lnTo>
                  <a:lnTo>
                    <a:pt x="34" y="2"/>
                  </a:lnTo>
                  <a:lnTo>
                    <a:pt x="26" y="0"/>
                  </a:lnTo>
                  <a:lnTo>
                    <a:pt x="16" y="0"/>
                  </a:lnTo>
                  <a:lnTo>
                    <a:pt x="8" y="2"/>
                  </a:lnTo>
                  <a:lnTo>
                    <a:pt x="2" y="6"/>
                  </a:lnTo>
                  <a:lnTo>
                    <a:pt x="0" y="12"/>
                  </a:lnTo>
                  <a:lnTo>
                    <a:pt x="0" y="18"/>
                  </a:lnTo>
                  <a:lnTo>
                    <a:pt x="4" y="24"/>
                  </a:lnTo>
                  <a:lnTo>
                    <a:pt x="12" y="28"/>
                  </a:lnTo>
                  <a:lnTo>
                    <a:pt x="22" y="30"/>
                  </a:lnTo>
                  <a:lnTo>
                    <a:pt x="32" y="30"/>
                  </a:lnTo>
                  <a:lnTo>
                    <a:pt x="40" y="28"/>
                  </a:lnTo>
                  <a:lnTo>
                    <a:pt x="46" y="24"/>
                  </a:lnTo>
                  <a:lnTo>
                    <a:pt x="48" y="18"/>
                  </a:lnTo>
                  <a:close/>
                </a:path>
              </a:pathLst>
            </a:custGeom>
            <a:solidFill>
              <a:srgbClr val="FFEA00"/>
            </a:solidFill>
            <a:ln w="9525">
              <a:noFill/>
              <a:round/>
              <a:headEnd/>
              <a:tailEnd/>
            </a:ln>
          </p:spPr>
          <p:txBody>
            <a:bodyPr/>
            <a:lstStyle/>
            <a:p>
              <a:endParaRPr lang="en-US"/>
            </a:p>
          </p:txBody>
        </p:sp>
        <p:sp>
          <p:nvSpPr>
            <p:cNvPr id="122" name="AutoShape 84"/>
            <p:cNvSpPr>
              <a:spLocks/>
            </p:cNvSpPr>
            <p:nvPr/>
          </p:nvSpPr>
          <p:spPr bwMode="auto">
            <a:xfrm>
              <a:off x="4311801" y="2637040"/>
              <a:ext cx="73025" cy="47625"/>
            </a:xfrm>
            <a:custGeom>
              <a:avLst/>
              <a:gdLst>
                <a:gd name="T0" fmla="*/ 2147483647 w 46"/>
                <a:gd name="T1" fmla="*/ 2147483647 h 30"/>
                <a:gd name="T2" fmla="*/ 2147483647 w 46"/>
                <a:gd name="T3" fmla="*/ 2147483647 h 30"/>
                <a:gd name="T4" fmla="*/ 2147483647 w 46"/>
                <a:gd name="T5" fmla="*/ 2147483647 h 30"/>
                <a:gd name="T6" fmla="*/ 2147483647 w 46"/>
                <a:gd name="T7" fmla="*/ 2147483647 h 30"/>
                <a:gd name="T8" fmla="*/ 2147483647 w 46"/>
                <a:gd name="T9" fmla="*/ 2147483647 h 30"/>
                <a:gd name="T10" fmla="*/ 2147483647 w 46"/>
                <a:gd name="T11" fmla="*/ 0 h 30"/>
                <a:gd name="T12" fmla="*/ 2147483647 w 46"/>
                <a:gd name="T13" fmla="*/ 0 h 30"/>
                <a:gd name="T14" fmla="*/ 2147483647 w 46"/>
                <a:gd name="T15" fmla="*/ 0 h 30"/>
                <a:gd name="T16" fmla="*/ 2147483647 w 46"/>
                <a:gd name="T17" fmla="*/ 2147483647 h 30"/>
                <a:gd name="T18" fmla="*/ 2147483647 w 46"/>
                <a:gd name="T19" fmla="*/ 2147483647 h 30"/>
                <a:gd name="T20" fmla="*/ 0 w 46"/>
                <a:gd name="T21" fmla="*/ 2147483647 h 30"/>
                <a:gd name="T22" fmla="*/ 0 w 46"/>
                <a:gd name="T23" fmla="*/ 2147483647 h 30"/>
                <a:gd name="T24" fmla="*/ 2147483647 w 46"/>
                <a:gd name="T25" fmla="*/ 2147483647 h 30"/>
                <a:gd name="T26" fmla="*/ 2147483647 w 46"/>
                <a:gd name="T27" fmla="*/ 2147483647 h 30"/>
                <a:gd name="T28" fmla="*/ 2147483647 w 46"/>
                <a:gd name="T29" fmla="*/ 2147483647 h 30"/>
                <a:gd name="T30" fmla="*/ 2147483647 w 46"/>
                <a:gd name="T31" fmla="*/ 2147483647 h 30"/>
                <a:gd name="T32" fmla="*/ 2147483647 w 46"/>
                <a:gd name="T33" fmla="*/ 2147483647 h 30"/>
                <a:gd name="T34" fmla="*/ 2147483647 w 46"/>
                <a:gd name="T35" fmla="*/ 2147483647 h 30"/>
                <a:gd name="T36" fmla="*/ 2147483647 w 46"/>
                <a:gd name="T37" fmla="*/ 2147483647 h 30"/>
                <a:gd name="T38" fmla="*/ 2147483647 w 46"/>
                <a:gd name="T39" fmla="*/ 2147483647 h 30"/>
                <a:gd name="T40" fmla="*/ 2147483647 w 46"/>
                <a:gd name="T41" fmla="*/ 2147483647 h 30"/>
                <a:gd name="T42" fmla="*/ 2147483647 w 46"/>
                <a:gd name="T43" fmla="*/ 2147483647 h 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
                <a:gd name="T67" fmla="*/ 0 h 30"/>
                <a:gd name="T68" fmla="*/ 46 w 46"/>
                <a:gd name="T69" fmla="*/ 30 h 3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 h="30">
                  <a:moveTo>
                    <a:pt x="46" y="18"/>
                  </a:moveTo>
                  <a:lnTo>
                    <a:pt x="46" y="18"/>
                  </a:lnTo>
                  <a:lnTo>
                    <a:pt x="46" y="12"/>
                  </a:lnTo>
                  <a:lnTo>
                    <a:pt x="42" y="6"/>
                  </a:lnTo>
                  <a:lnTo>
                    <a:pt x="34" y="2"/>
                  </a:lnTo>
                  <a:lnTo>
                    <a:pt x="26" y="0"/>
                  </a:lnTo>
                  <a:lnTo>
                    <a:pt x="16" y="0"/>
                  </a:lnTo>
                  <a:lnTo>
                    <a:pt x="8" y="2"/>
                  </a:lnTo>
                  <a:lnTo>
                    <a:pt x="4" y="6"/>
                  </a:lnTo>
                  <a:lnTo>
                    <a:pt x="0" y="12"/>
                  </a:lnTo>
                  <a:lnTo>
                    <a:pt x="2" y="18"/>
                  </a:lnTo>
                  <a:lnTo>
                    <a:pt x="6" y="22"/>
                  </a:lnTo>
                  <a:lnTo>
                    <a:pt x="12" y="28"/>
                  </a:lnTo>
                  <a:lnTo>
                    <a:pt x="22" y="30"/>
                  </a:lnTo>
                  <a:lnTo>
                    <a:pt x="30" y="30"/>
                  </a:lnTo>
                  <a:lnTo>
                    <a:pt x="38" y="28"/>
                  </a:lnTo>
                  <a:lnTo>
                    <a:pt x="44" y="24"/>
                  </a:lnTo>
                  <a:lnTo>
                    <a:pt x="46" y="18"/>
                  </a:lnTo>
                  <a:close/>
                </a:path>
              </a:pathLst>
            </a:custGeom>
            <a:solidFill>
              <a:srgbClr val="FFE700"/>
            </a:solidFill>
            <a:ln w="9525">
              <a:noFill/>
              <a:round/>
              <a:headEnd/>
              <a:tailEnd/>
            </a:ln>
          </p:spPr>
          <p:txBody>
            <a:bodyPr/>
            <a:lstStyle/>
            <a:p>
              <a:endParaRPr lang="en-US"/>
            </a:p>
          </p:txBody>
        </p:sp>
        <p:sp>
          <p:nvSpPr>
            <p:cNvPr id="123" name="AutoShape 85"/>
            <p:cNvSpPr>
              <a:spLocks/>
            </p:cNvSpPr>
            <p:nvPr/>
          </p:nvSpPr>
          <p:spPr bwMode="auto">
            <a:xfrm>
              <a:off x="4314976" y="2637040"/>
              <a:ext cx="69850" cy="44450"/>
            </a:xfrm>
            <a:custGeom>
              <a:avLst/>
              <a:gdLst>
                <a:gd name="T0" fmla="*/ 2147483647 w 44"/>
                <a:gd name="T1" fmla="*/ 2147483647 h 28"/>
                <a:gd name="T2" fmla="*/ 2147483647 w 44"/>
                <a:gd name="T3" fmla="*/ 2147483647 h 28"/>
                <a:gd name="T4" fmla="*/ 2147483647 w 44"/>
                <a:gd name="T5" fmla="*/ 2147483647 h 28"/>
                <a:gd name="T6" fmla="*/ 2147483647 w 44"/>
                <a:gd name="T7" fmla="*/ 2147483647 h 28"/>
                <a:gd name="T8" fmla="*/ 2147483647 w 44"/>
                <a:gd name="T9" fmla="*/ 2147483647 h 28"/>
                <a:gd name="T10" fmla="*/ 2147483647 w 44"/>
                <a:gd name="T11" fmla="*/ 0 h 28"/>
                <a:gd name="T12" fmla="*/ 2147483647 w 44"/>
                <a:gd name="T13" fmla="*/ 0 h 28"/>
                <a:gd name="T14" fmla="*/ 2147483647 w 44"/>
                <a:gd name="T15" fmla="*/ 0 h 28"/>
                <a:gd name="T16" fmla="*/ 2147483647 w 44"/>
                <a:gd name="T17" fmla="*/ 2147483647 h 28"/>
                <a:gd name="T18" fmla="*/ 2147483647 w 44"/>
                <a:gd name="T19" fmla="*/ 2147483647 h 28"/>
                <a:gd name="T20" fmla="*/ 0 w 44"/>
                <a:gd name="T21" fmla="*/ 2147483647 h 28"/>
                <a:gd name="T22" fmla="*/ 0 w 44"/>
                <a:gd name="T23" fmla="*/ 2147483647 h 28"/>
                <a:gd name="T24" fmla="*/ 0 w 44"/>
                <a:gd name="T25" fmla="*/ 2147483647 h 28"/>
                <a:gd name="T26" fmla="*/ 2147483647 w 44"/>
                <a:gd name="T27" fmla="*/ 2147483647 h 28"/>
                <a:gd name="T28" fmla="*/ 2147483647 w 44"/>
                <a:gd name="T29" fmla="*/ 2147483647 h 28"/>
                <a:gd name="T30" fmla="*/ 2147483647 w 44"/>
                <a:gd name="T31" fmla="*/ 2147483647 h 28"/>
                <a:gd name="T32" fmla="*/ 2147483647 w 44"/>
                <a:gd name="T33" fmla="*/ 2147483647 h 28"/>
                <a:gd name="T34" fmla="*/ 2147483647 w 44"/>
                <a:gd name="T35" fmla="*/ 2147483647 h 28"/>
                <a:gd name="T36" fmla="*/ 2147483647 w 44"/>
                <a:gd name="T37" fmla="*/ 2147483647 h 28"/>
                <a:gd name="T38" fmla="*/ 2147483647 w 44"/>
                <a:gd name="T39" fmla="*/ 2147483647 h 28"/>
                <a:gd name="T40" fmla="*/ 2147483647 w 44"/>
                <a:gd name="T41" fmla="*/ 2147483647 h 28"/>
                <a:gd name="T42" fmla="*/ 2147483647 w 44"/>
                <a:gd name="T43" fmla="*/ 2147483647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
                <a:gd name="T67" fmla="*/ 0 h 28"/>
                <a:gd name="T68" fmla="*/ 44 w 44"/>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 h="28">
                  <a:moveTo>
                    <a:pt x="44" y="18"/>
                  </a:moveTo>
                  <a:lnTo>
                    <a:pt x="44" y="18"/>
                  </a:lnTo>
                  <a:lnTo>
                    <a:pt x="42" y="12"/>
                  </a:lnTo>
                  <a:lnTo>
                    <a:pt x="38" y="6"/>
                  </a:lnTo>
                  <a:lnTo>
                    <a:pt x="32" y="2"/>
                  </a:lnTo>
                  <a:lnTo>
                    <a:pt x="24" y="0"/>
                  </a:lnTo>
                  <a:lnTo>
                    <a:pt x="14" y="0"/>
                  </a:lnTo>
                  <a:lnTo>
                    <a:pt x="8" y="2"/>
                  </a:lnTo>
                  <a:lnTo>
                    <a:pt x="2" y="6"/>
                  </a:lnTo>
                  <a:lnTo>
                    <a:pt x="0" y="12"/>
                  </a:lnTo>
                  <a:lnTo>
                    <a:pt x="0" y="18"/>
                  </a:lnTo>
                  <a:lnTo>
                    <a:pt x="4" y="22"/>
                  </a:lnTo>
                  <a:lnTo>
                    <a:pt x="12" y="26"/>
                  </a:lnTo>
                  <a:lnTo>
                    <a:pt x="20" y="28"/>
                  </a:lnTo>
                  <a:lnTo>
                    <a:pt x="28" y="28"/>
                  </a:lnTo>
                  <a:lnTo>
                    <a:pt x="36" y="26"/>
                  </a:lnTo>
                  <a:lnTo>
                    <a:pt x="42" y="22"/>
                  </a:lnTo>
                  <a:lnTo>
                    <a:pt x="44" y="18"/>
                  </a:lnTo>
                  <a:close/>
                </a:path>
              </a:pathLst>
            </a:custGeom>
            <a:solidFill>
              <a:srgbClr val="FFE400"/>
            </a:solidFill>
            <a:ln w="9525">
              <a:noFill/>
              <a:round/>
              <a:headEnd/>
              <a:tailEnd/>
            </a:ln>
          </p:spPr>
          <p:txBody>
            <a:bodyPr/>
            <a:lstStyle/>
            <a:p>
              <a:endParaRPr lang="en-US"/>
            </a:p>
          </p:txBody>
        </p:sp>
        <p:sp>
          <p:nvSpPr>
            <p:cNvPr id="124" name="AutoShape 86"/>
            <p:cNvSpPr>
              <a:spLocks/>
            </p:cNvSpPr>
            <p:nvPr/>
          </p:nvSpPr>
          <p:spPr bwMode="auto">
            <a:xfrm>
              <a:off x="4314976" y="2640215"/>
              <a:ext cx="66675" cy="41275"/>
            </a:xfrm>
            <a:custGeom>
              <a:avLst/>
              <a:gdLst>
                <a:gd name="T0" fmla="*/ 2147483647 w 42"/>
                <a:gd name="T1" fmla="*/ 2147483647 h 26"/>
                <a:gd name="T2" fmla="*/ 2147483647 w 42"/>
                <a:gd name="T3" fmla="*/ 2147483647 h 26"/>
                <a:gd name="T4" fmla="*/ 2147483647 w 42"/>
                <a:gd name="T5" fmla="*/ 2147483647 h 26"/>
                <a:gd name="T6" fmla="*/ 2147483647 w 42"/>
                <a:gd name="T7" fmla="*/ 2147483647 h 26"/>
                <a:gd name="T8" fmla="*/ 2147483647 w 42"/>
                <a:gd name="T9" fmla="*/ 2147483647 h 26"/>
                <a:gd name="T10" fmla="*/ 2147483647 w 42"/>
                <a:gd name="T11" fmla="*/ 0 h 26"/>
                <a:gd name="T12" fmla="*/ 2147483647 w 42"/>
                <a:gd name="T13" fmla="*/ 0 h 26"/>
                <a:gd name="T14" fmla="*/ 2147483647 w 42"/>
                <a:gd name="T15" fmla="*/ 0 h 26"/>
                <a:gd name="T16" fmla="*/ 2147483647 w 42"/>
                <a:gd name="T17" fmla="*/ 2147483647 h 26"/>
                <a:gd name="T18" fmla="*/ 2147483647 w 42"/>
                <a:gd name="T19" fmla="*/ 2147483647 h 26"/>
                <a:gd name="T20" fmla="*/ 0 w 42"/>
                <a:gd name="T21" fmla="*/ 2147483647 h 26"/>
                <a:gd name="T22" fmla="*/ 0 w 42"/>
                <a:gd name="T23" fmla="*/ 2147483647 h 26"/>
                <a:gd name="T24" fmla="*/ 2147483647 w 42"/>
                <a:gd name="T25" fmla="*/ 2147483647 h 26"/>
                <a:gd name="T26" fmla="*/ 2147483647 w 42"/>
                <a:gd name="T27" fmla="*/ 2147483647 h 26"/>
                <a:gd name="T28" fmla="*/ 2147483647 w 42"/>
                <a:gd name="T29" fmla="*/ 2147483647 h 26"/>
                <a:gd name="T30" fmla="*/ 2147483647 w 42"/>
                <a:gd name="T31" fmla="*/ 2147483647 h 26"/>
                <a:gd name="T32" fmla="*/ 2147483647 w 42"/>
                <a:gd name="T33" fmla="*/ 2147483647 h 26"/>
                <a:gd name="T34" fmla="*/ 2147483647 w 42"/>
                <a:gd name="T35" fmla="*/ 2147483647 h 26"/>
                <a:gd name="T36" fmla="*/ 2147483647 w 42"/>
                <a:gd name="T37" fmla="*/ 2147483647 h 26"/>
                <a:gd name="T38" fmla="*/ 2147483647 w 42"/>
                <a:gd name="T39" fmla="*/ 2147483647 h 26"/>
                <a:gd name="T40" fmla="*/ 2147483647 w 42"/>
                <a:gd name="T41" fmla="*/ 2147483647 h 26"/>
                <a:gd name="T42" fmla="*/ 2147483647 w 42"/>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26"/>
                <a:gd name="T68" fmla="*/ 42 w 42"/>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26">
                  <a:moveTo>
                    <a:pt x="42" y="16"/>
                  </a:moveTo>
                  <a:lnTo>
                    <a:pt x="42" y="16"/>
                  </a:lnTo>
                  <a:lnTo>
                    <a:pt x="42" y="10"/>
                  </a:lnTo>
                  <a:lnTo>
                    <a:pt x="38" y="6"/>
                  </a:lnTo>
                  <a:lnTo>
                    <a:pt x="32" y="2"/>
                  </a:lnTo>
                  <a:lnTo>
                    <a:pt x="24" y="0"/>
                  </a:lnTo>
                  <a:lnTo>
                    <a:pt x="16" y="0"/>
                  </a:lnTo>
                  <a:lnTo>
                    <a:pt x="8" y="2"/>
                  </a:lnTo>
                  <a:lnTo>
                    <a:pt x="4" y="4"/>
                  </a:lnTo>
                  <a:lnTo>
                    <a:pt x="0" y="10"/>
                  </a:lnTo>
                  <a:lnTo>
                    <a:pt x="2" y="16"/>
                  </a:lnTo>
                  <a:lnTo>
                    <a:pt x="6" y="20"/>
                  </a:lnTo>
                  <a:lnTo>
                    <a:pt x="12" y="24"/>
                  </a:lnTo>
                  <a:lnTo>
                    <a:pt x="20" y="26"/>
                  </a:lnTo>
                  <a:lnTo>
                    <a:pt x="28" y="26"/>
                  </a:lnTo>
                  <a:lnTo>
                    <a:pt x="36" y="24"/>
                  </a:lnTo>
                  <a:lnTo>
                    <a:pt x="40" y="20"/>
                  </a:lnTo>
                  <a:lnTo>
                    <a:pt x="42" y="16"/>
                  </a:lnTo>
                  <a:close/>
                </a:path>
              </a:pathLst>
            </a:custGeom>
            <a:solidFill>
              <a:srgbClr val="FFE100"/>
            </a:solidFill>
            <a:ln w="9525">
              <a:noFill/>
              <a:round/>
              <a:headEnd/>
              <a:tailEnd/>
            </a:ln>
          </p:spPr>
          <p:txBody>
            <a:bodyPr/>
            <a:lstStyle/>
            <a:p>
              <a:endParaRPr lang="en-US"/>
            </a:p>
          </p:txBody>
        </p:sp>
        <p:sp>
          <p:nvSpPr>
            <p:cNvPr id="125" name="AutoShape 87"/>
            <p:cNvSpPr>
              <a:spLocks/>
            </p:cNvSpPr>
            <p:nvPr/>
          </p:nvSpPr>
          <p:spPr bwMode="auto">
            <a:xfrm>
              <a:off x="4318151" y="2640215"/>
              <a:ext cx="63500" cy="41275"/>
            </a:xfrm>
            <a:custGeom>
              <a:avLst/>
              <a:gdLst>
                <a:gd name="T0" fmla="*/ 2147483647 w 40"/>
                <a:gd name="T1" fmla="*/ 2147483647 h 26"/>
                <a:gd name="T2" fmla="*/ 2147483647 w 40"/>
                <a:gd name="T3" fmla="*/ 2147483647 h 26"/>
                <a:gd name="T4" fmla="*/ 2147483647 w 40"/>
                <a:gd name="T5" fmla="*/ 2147483647 h 26"/>
                <a:gd name="T6" fmla="*/ 2147483647 w 40"/>
                <a:gd name="T7" fmla="*/ 2147483647 h 26"/>
                <a:gd name="T8" fmla="*/ 2147483647 w 40"/>
                <a:gd name="T9" fmla="*/ 2147483647 h 26"/>
                <a:gd name="T10" fmla="*/ 2147483647 w 40"/>
                <a:gd name="T11" fmla="*/ 0 h 26"/>
                <a:gd name="T12" fmla="*/ 2147483647 w 40"/>
                <a:gd name="T13" fmla="*/ 0 h 26"/>
                <a:gd name="T14" fmla="*/ 2147483647 w 40"/>
                <a:gd name="T15" fmla="*/ 0 h 26"/>
                <a:gd name="T16" fmla="*/ 2147483647 w 40"/>
                <a:gd name="T17" fmla="*/ 2147483647 h 26"/>
                <a:gd name="T18" fmla="*/ 2147483647 w 40"/>
                <a:gd name="T19" fmla="*/ 2147483647 h 26"/>
                <a:gd name="T20" fmla="*/ 0 w 40"/>
                <a:gd name="T21" fmla="*/ 2147483647 h 26"/>
                <a:gd name="T22" fmla="*/ 0 w 40"/>
                <a:gd name="T23" fmla="*/ 2147483647 h 26"/>
                <a:gd name="T24" fmla="*/ 0 w 40"/>
                <a:gd name="T25" fmla="*/ 2147483647 h 26"/>
                <a:gd name="T26" fmla="*/ 2147483647 w 40"/>
                <a:gd name="T27" fmla="*/ 2147483647 h 26"/>
                <a:gd name="T28" fmla="*/ 2147483647 w 40"/>
                <a:gd name="T29" fmla="*/ 2147483647 h 26"/>
                <a:gd name="T30" fmla="*/ 2147483647 w 40"/>
                <a:gd name="T31" fmla="*/ 2147483647 h 26"/>
                <a:gd name="T32" fmla="*/ 2147483647 w 40"/>
                <a:gd name="T33" fmla="*/ 2147483647 h 26"/>
                <a:gd name="T34" fmla="*/ 2147483647 w 40"/>
                <a:gd name="T35" fmla="*/ 2147483647 h 26"/>
                <a:gd name="T36" fmla="*/ 2147483647 w 40"/>
                <a:gd name="T37" fmla="*/ 2147483647 h 26"/>
                <a:gd name="T38" fmla="*/ 2147483647 w 40"/>
                <a:gd name="T39" fmla="*/ 2147483647 h 26"/>
                <a:gd name="T40" fmla="*/ 2147483647 w 40"/>
                <a:gd name="T41" fmla="*/ 2147483647 h 26"/>
                <a:gd name="T42" fmla="*/ 2147483647 w 40"/>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26"/>
                <a:gd name="T68" fmla="*/ 40 w 40"/>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26">
                  <a:moveTo>
                    <a:pt x="40" y="16"/>
                  </a:moveTo>
                  <a:lnTo>
                    <a:pt x="40" y="16"/>
                  </a:lnTo>
                  <a:lnTo>
                    <a:pt x="38" y="10"/>
                  </a:lnTo>
                  <a:lnTo>
                    <a:pt x="34" y="6"/>
                  </a:lnTo>
                  <a:lnTo>
                    <a:pt x="28" y="2"/>
                  </a:lnTo>
                  <a:lnTo>
                    <a:pt x="22" y="0"/>
                  </a:lnTo>
                  <a:lnTo>
                    <a:pt x="14" y="0"/>
                  </a:lnTo>
                  <a:lnTo>
                    <a:pt x="6" y="2"/>
                  </a:lnTo>
                  <a:lnTo>
                    <a:pt x="2" y="6"/>
                  </a:lnTo>
                  <a:lnTo>
                    <a:pt x="0" y="10"/>
                  </a:lnTo>
                  <a:lnTo>
                    <a:pt x="0" y="16"/>
                  </a:lnTo>
                  <a:lnTo>
                    <a:pt x="4" y="20"/>
                  </a:lnTo>
                  <a:lnTo>
                    <a:pt x="10" y="24"/>
                  </a:lnTo>
                  <a:lnTo>
                    <a:pt x="18" y="26"/>
                  </a:lnTo>
                  <a:lnTo>
                    <a:pt x="26" y="26"/>
                  </a:lnTo>
                  <a:lnTo>
                    <a:pt x="32" y="24"/>
                  </a:lnTo>
                  <a:lnTo>
                    <a:pt x="38" y="20"/>
                  </a:lnTo>
                  <a:lnTo>
                    <a:pt x="40" y="16"/>
                  </a:lnTo>
                  <a:close/>
                </a:path>
              </a:pathLst>
            </a:custGeom>
            <a:solidFill>
              <a:srgbClr val="FFDE00"/>
            </a:solidFill>
            <a:ln w="9525">
              <a:noFill/>
              <a:round/>
              <a:headEnd/>
              <a:tailEnd/>
            </a:ln>
          </p:spPr>
          <p:txBody>
            <a:bodyPr/>
            <a:lstStyle/>
            <a:p>
              <a:endParaRPr lang="en-US"/>
            </a:p>
          </p:txBody>
        </p:sp>
        <p:sp>
          <p:nvSpPr>
            <p:cNvPr id="126" name="AutoShape 88"/>
            <p:cNvSpPr>
              <a:spLocks/>
            </p:cNvSpPr>
            <p:nvPr/>
          </p:nvSpPr>
          <p:spPr bwMode="auto">
            <a:xfrm>
              <a:off x="4318151" y="2640215"/>
              <a:ext cx="60325" cy="38100"/>
            </a:xfrm>
            <a:custGeom>
              <a:avLst/>
              <a:gdLst>
                <a:gd name="T0" fmla="*/ 2147483647 w 38"/>
                <a:gd name="T1" fmla="*/ 2147483647 h 24"/>
                <a:gd name="T2" fmla="*/ 2147483647 w 38"/>
                <a:gd name="T3" fmla="*/ 2147483647 h 24"/>
                <a:gd name="T4" fmla="*/ 2147483647 w 38"/>
                <a:gd name="T5" fmla="*/ 2147483647 h 24"/>
                <a:gd name="T6" fmla="*/ 2147483647 w 38"/>
                <a:gd name="T7" fmla="*/ 2147483647 h 24"/>
                <a:gd name="T8" fmla="*/ 2147483647 w 38"/>
                <a:gd name="T9" fmla="*/ 2147483647 h 24"/>
                <a:gd name="T10" fmla="*/ 2147483647 w 38"/>
                <a:gd name="T11" fmla="*/ 0 h 24"/>
                <a:gd name="T12" fmla="*/ 2147483647 w 38"/>
                <a:gd name="T13" fmla="*/ 0 h 24"/>
                <a:gd name="T14" fmla="*/ 2147483647 w 38"/>
                <a:gd name="T15" fmla="*/ 0 h 24"/>
                <a:gd name="T16" fmla="*/ 2147483647 w 38"/>
                <a:gd name="T17" fmla="*/ 2147483647 h 24"/>
                <a:gd name="T18" fmla="*/ 2147483647 w 38"/>
                <a:gd name="T19" fmla="*/ 2147483647 h 24"/>
                <a:gd name="T20" fmla="*/ 0 w 38"/>
                <a:gd name="T21" fmla="*/ 2147483647 h 24"/>
                <a:gd name="T22" fmla="*/ 0 w 38"/>
                <a:gd name="T23" fmla="*/ 2147483647 h 24"/>
                <a:gd name="T24" fmla="*/ 2147483647 w 38"/>
                <a:gd name="T25" fmla="*/ 2147483647 h 24"/>
                <a:gd name="T26" fmla="*/ 2147483647 w 38"/>
                <a:gd name="T27" fmla="*/ 2147483647 h 24"/>
                <a:gd name="T28" fmla="*/ 2147483647 w 38"/>
                <a:gd name="T29" fmla="*/ 2147483647 h 24"/>
                <a:gd name="T30" fmla="*/ 2147483647 w 38"/>
                <a:gd name="T31" fmla="*/ 2147483647 h 24"/>
                <a:gd name="T32" fmla="*/ 2147483647 w 38"/>
                <a:gd name="T33" fmla="*/ 2147483647 h 24"/>
                <a:gd name="T34" fmla="*/ 2147483647 w 38"/>
                <a:gd name="T35" fmla="*/ 2147483647 h 24"/>
                <a:gd name="T36" fmla="*/ 2147483647 w 38"/>
                <a:gd name="T37" fmla="*/ 2147483647 h 24"/>
                <a:gd name="T38" fmla="*/ 2147483647 w 38"/>
                <a:gd name="T39" fmla="*/ 2147483647 h 24"/>
                <a:gd name="T40" fmla="*/ 2147483647 w 38"/>
                <a:gd name="T41" fmla="*/ 2147483647 h 24"/>
                <a:gd name="T42" fmla="*/ 2147483647 w 38"/>
                <a:gd name="T43" fmla="*/ 2147483647 h 2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8"/>
                <a:gd name="T67" fmla="*/ 0 h 24"/>
                <a:gd name="T68" fmla="*/ 38 w 38"/>
                <a:gd name="T69" fmla="*/ 24 h 2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8" h="24">
                  <a:moveTo>
                    <a:pt x="38" y="16"/>
                  </a:moveTo>
                  <a:lnTo>
                    <a:pt x="38" y="16"/>
                  </a:lnTo>
                  <a:lnTo>
                    <a:pt x="38" y="10"/>
                  </a:lnTo>
                  <a:lnTo>
                    <a:pt x="34" y="6"/>
                  </a:lnTo>
                  <a:lnTo>
                    <a:pt x="28" y="2"/>
                  </a:lnTo>
                  <a:lnTo>
                    <a:pt x="22" y="0"/>
                  </a:lnTo>
                  <a:lnTo>
                    <a:pt x="14" y="0"/>
                  </a:lnTo>
                  <a:lnTo>
                    <a:pt x="8" y="2"/>
                  </a:lnTo>
                  <a:lnTo>
                    <a:pt x="4" y="6"/>
                  </a:lnTo>
                  <a:lnTo>
                    <a:pt x="0" y="10"/>
                  </a:lnTo>
                  <a:lnTo>
                    <a:pt x="2" y="14"/>
                  </a:lnTo>
                  <a:lnTo>
                    <a:pt x="6" y="20"/>
                  </a:lnTo>
                  <a:lnTo>
                    <a:pt x="10" y="22"/>
                  </a:lnTo>
                  <a:lnTo>
                    <a:pt x="18" y="24"/>
                  </a:lnTo>
                  <a:lnTo>
                    <a:pt x="26" y="24"/>
                  </a:lnTo>
                  <a:lnTo>
                    <a:pt x="32" y="22"/>
                  </a:lnTo>
                  <a:lnTo>
                    <a:pt x="36" y="20"/>
                  </a:lnTo>
                  <a:lnTo>
                    <a:pt x="38" y="16"/>
                  </a:lnTo>
                  <a:close/>
                </a:path>
              </a:pathLst>
            </a:custGeom>
            <a:solidFill>
              <a:srgbClr val="FFDB00"/>
            </a:solidFill>
            <a:ln w="9525">
              <a:noFill/>
              <a:round/>
              <a:headEnd/>
              <a:tailEnd/>
            </a:ln>
          </p:spPr>
          <p:txBody>
            <a:bodyPr/>
            <a:lstStyle/>
            <a:p>
              <a:endParaRPr lang="en-US"/>
            </a:p>
          </p:txBody>
        </p:sp>
        <p:sp>
          <p:nvSpPr>
            <p:cNvPr id="127" name="AutoShape 89"/>
            <p:cNvSpPr>
              <a:spLocks/>
            </p:cNvSpPr>
            <p:nvPr/>
          </p:nvSpPr>
          <p:spPr bwMode="auto">
            <a:xfrm>
              <a:off x="4321326" y="2643390"/>
              <a:ext cx="57150" cy="34925"/>
            </a:xfrm>
            <a:custGeom>
              <a:avLst/>
              <a:gdLst>
                <a:gd name="T0" fmla="*/ 2147483647 w 36"/>
                <a:gd name="T1" fmla="*/ 2147483647 h 22"/>
                <a:gd name="T2" fmla="*/ 2147483647 w 36"/>
                <a:gd name="T3" fmla="*/ 2147483647 h 22"/>
                <a:gd name="T4" fmla="*/ 2147483647 w 36"/>
                <a:gd name="T5" fmla="*/ 2147483647 h 22"/>
                <a:gd name="T6" fmla="*/ 2147483647 w 36"/>
                <a:gd name="T7" fmla="*/ 2147483647 h 22"/>
                <a:gd name="T8" fmla="*/ 2147483647 w 36"/>
                <a:gd name="T9" fmla="*/ 2147483647 h 22"/>
                <a:gd name="T10" fmla="*/ 2147483647 w 36"/>
                <a:gd name="T11" fmla="*/ 0 h 22"/>
                <a:gd name="T12" fmla="*/ 2147483647 w 36"/>
                <a:gd name="T13" fmla="*/ 0 h 22"/>
                <a:gd name="T14" fmla="*/ 2147483647 w 36"/>
                <a:gd name="T15" fmla="*/ 0 h 22"/>
                <a:gd name="T16" fmla="*/ 2147483647 w 36"/>
                <a:gd name="T17" fmla="*/ 2147483647 h 22"/>
                <a:gd name="T18" fmla="*/ 2147483647 w 36"/>
                <a:gd name="T19" fmla="*/ 2147483647 h 22"/>
                <a:gd name="T20" fmla="*/ 0 w 36"/>
                <a:gd name="T21" fmla="*/ 2147483647 h 22"/>
                <a:gd name="T22" fmla="*/ 0 w 36"/>
                <a:gd name="T23" fmla="*/ 2147483647 h 22"/>
                <a:gd name="T24" fmla="*/ 0 w 36"/>
                <a:gd name="T25" fmla="*/ 2147483647 h 22"/>
                <a:gd name="T26" fmla="*/ 2147483647 w 36"/>
                <a:gd name="T27" fmla="*/ 2147483647 h 22"/>
                <a:gd name="T28" fmla="*/ 2147483647 w 36"/>
                <a:gd name="T29" fmla="*/ 2147483647 h 22"/>
                <a:gd name="T30" fmla="*/ 2147483647 w 36"/>
                <a:gd name="T31" fmla="*/ 2147483647 h 22"/>
                <a:gd name="T32" fmla="*/ 2147483647 w 36"/>
                <a:gd name="T33" fmla="*/ 2147483647 h 22"/>
                <a:gd name="T34" fmla="*/ 2147483647 w 36"/>
                <a:gd name="T35" fmla="*/ 2147483647 h 22"/>
                <a:gd name="T36" fmla="*/ 2147483647 w 36"/>
                <a:gd name="T37" fmla="*/ 2147483647 h 22"/>
                <a:gd name="T38" fmla="*/ 2147483647 w 36"/>
                <a:gd name="T39" fmla="*/ 2147483647 h 22"/>
                <a:gd name="T40" fmla="*/ 2147483647 w 36"/>
                <a:gd name="T41" fmla="*/ 2147483647 h 22"/>
                <a:gd name="T42" fmla="*/ 2147483647 w 36"/>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
                <a:gd name="T67" fmla="*/ 0 h 22"/>
                <a:gd name="T68" fmla="*/ 36 w 36"/>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 h="22">
                  <a:moveTo>
                    <a:pt x="36" y="14"/>
                  </a:moveTo>
                  <a:lnTo>
                    <a:pt x="36" y="14"/>
                  </a:lnTo>
                  <a:lnTo>
                    <a:pt x="34" y="8"/>
                  </a:lnTo>
                  <a:lnTo>
                    <a:pt x="32" y="4"/>
                  </a:lnTo>
                  <a:lnTo>
                    <a:pt x="26" y="2"/>
                  </a:lnTo>
                  <a:lnTo>
                    <a:pt x="20" y="0"/>
                  </a:lnTo>
                  <a:lnTo>
                    <a:pt x="12" y="0"/>
                  </a:lnTo>
                  <a:lnTo>
                    <a:pt x="6" y="2"/>
                  </a:lnTo>
                  <a:lnTo>
                    <a:pt x="2" y="4"/>
                  </a:lnTo>
                  <a:lnTo>
                    <a:pt x="0" y="8"/>
                  </a:lnTo>
                  <a:lnTo>
                    <a:pt x="0" y="12"/>
                  </a:lnTo>
                  <a:lnTo>
                    <a:pt x="4" y="16"/>
                  </a:lnTo>
                  <a:lnTo>
                    <a:pt x="10" y="20"/>
                  </a:lnTo>
                  <a:lnTo>
                    <a:pt x="16" y="22"/>
                  </a:lnTo>
                  <a:lnTo>
                    <a:pt x="24" y="22"/>
                  </a:lnTo>
                  <a:lnTo>
                    <a:pt x="28" y="20"/>
                  </a:lnTo>
                  <a:lnTo>
                    <a:pt x="34" y="18"/>
                  </a:lnTo>
                  <a:lnTo>
                    <a:pt x="36" y="14"/>
                  </a:lnTo>
                  <a:close/>
                </a:path>
              </a:pathLst>
            </a:custGeom>
            <a:solidFill>
              <a:srgbClr val="FFD700"/>
            </a:solidFill>
            <a:ln w="9525">
              <a:noFill/>
              <a:round/>
              <a:headEnd/>
              <a:tailEnd/>
            </a:ln>
          </p:spPr>
          <p:txBody>
            <a:bodyPr/>
            <a:lstStyle/>
            <a:p>
              <a:endParaRPr lang="en-US"/>
            </a:p>
          </p:txBody>
        </p:sp>
        <p:sp>
          <p:nvSpPr>
            <p:cNvPr id="128" name="AutoShape 90"/>
            <p:cNvSpPr>
              <a:spLocks/>
            </p:cNvSpPr>
            <p:nvPr/>
          </p:nvSpPr>
          <p:spPr bwMode="auto">
            <a:xfrm>
              <a:off x="4324501" y="2643390"/>
              <a:ext cx="50800" cy="34925"/>
            </a:xfrm>
            <a:custGeom>
              <a:avLst/>
              <a:gdLst>
                <a:gd name="T0" fmla="*/ 2147483647 w 32"/>
                <a:gd name="T1" fmla="*/ 2147483647 h 22"/>
                <a:gd name="T2" fmla="*/ 2147483647 w 32"/>
                <a:gd name="T3" fmla="*/ 2147483647 h 22"/>
                <a:gd name="T4" fmla="*/ 2147483647 w 32"/>
                <a:gd name="T5" fmla="*/ 2147483647 h 22"/>
                <a:gd name="T6" fmla="*/ 2147483647 w 32"/>
                <a:gd name="T7" fmla="*/ 2147483647 h 22"/>
                <a:gd name="T8" fmla="*/ 2147483647 w 32"/>
                <a:gd name="T9" fmla="*/ 2147483647 h 22"/>
                <a:gd name="T10" fmla="*/ 2147483647 w 32"/>
                <a:gd name="T11" fmla="*/ 0 h 22"/>
                <a:gd name="T12" fmla="*/ 2147483647 w 32"/>
                <a:gd name="T13" fmla="*/ 0 h 22"/>
                <a:gd name="T14" fmla="*/ 2147483647 w 32"/>
                <a:gd name="T15" fmla="*/ 0 h 22"/>
                <a:gd name="T16" fmla="*/ 2147483647 w 32"/>
                <a:gd name="T17" fmla="*/ 2147483647 h 22"/>
                <a:gd name="T18" fmla="*/ 2147483647 w 32"/>
                <a:gd name="T19" fmla="*/ 2147483647 h 22"/>
                <a:gd name="T20" fmla="*/ 0 w 32"/>
                <a:gd name="T21" fmla="*/ 2147483647 h 22"/>
                <a:gd name="T22" fmla="*/ 0 w 32"/>
                <a:gd name="T23" fmla="*/ 2147483647 h 22"/>
                <a:gd name="T24" fmla="*/ 0 w 32"/>
                <a:gd name="T25" fmla="*/ 2147483647 h 22"/>
                <a:gd name="T26" fmla="*/ 2147483647 w 32"/>
                <a:gd name="T27" fmla="*/ 2147483647 h 22"/>
                <a:gd name="T28" fmla="*/ 2147483647 w 32"/>
                <a:gd name="T29" fmla="*/ 2147483647 h 22"/>
                <a:gd name="T30" fmla="*/ 2147483647 w 32"/>
                <a:gd name="T31" fmla="*/ 2147483647 h 22"/>
                <a:gd name="T32" fmla="*/ 2147483647 w 32"/>
                <a:gd name="T33" fmla="*/ 2147483647 h 22"/>
                <a:gd name="T34" fmla="*/ 2147483647 w 32"/>
                <a:gd name="T35" fmla="*/ 2147483647 h 22"/>
                <a:gd name="T36" fmla="*/ 2147483647 w 32"/>
                <a:gd name="T37" fmla="*/ 2147483647 h 22"/>
                <a:gd name="T38" fmla="*/ 2147483647 w 32"/>
                <a:gd name="T39" fmla="*/ 2147483647 h 22"/>
                <a:gd name="T40" fmla="*/ 2147483647 w 32"/>
                <a:gd name="T41" fmla="*/ 2147483647 h 22"/>
                <a:gd name="T42" fmla="*/ 2147483647 w 32"/>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2"/>
                <a:gd name="T67" fmla="*/ 0 h 22"/>
                <a:gd name="T68" fmla="*/ 32 w 32"/>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2" h="22">
                  <a:moveTo>
                    <a:pt x="32" y="12"/>
                  </a:moveTo>
                  <a:lnTo>
                    <a:pt x="32" y="12"/>
                  </a:lnTo>
                  <a:lnTo>
                    <a:pt x="32" y="8"/>
                  </a:lnTo>
                  <a:lnTo>
                    <a:pt x="28" y="4"/>
                  </a:lnTo>
                  <a:lnTo>
                    <a:pt x="24" y="2"/>
                  </a:lnTo>
                  <a:lnTo>
                    <a:pt x="18" y="0"/>
                  </a:lnTo>
                  <a:lnTo>
                    <a:pt x="10" y="0"/>
                  </a:lnTo>
                  <a:lnTo>
                    <a:pt x="6" y="2"/>
                  </a:lnTo>
                  <a:lnTo>
                    <a:pt x="2" y="4"/>
                  </a:lnTo>
                  <a:lnTo>
                    <a:pt x="0" y="8"/>
                  </a:lnTo>
                  <a:lnTo>
                    <a:pt x="0" y="12"/>
                  </a:lnTo>
                  <a:lnTo>
                    <a:pt x="2" y="16"/>
                  </a:lnTo>
                  <a:lnTo>
                    <a:pt x="8" y="20"/>
                  </a:lnTo>
                  <a:lnTo>
                    <a:pt x="14" y="22"/>
                  </a:lnTo>
                  <a:lnTo>
                    <a:pt x="20" y="22"/>
                  </a:lnTo>
                  <a:lnTo>
                    <a:pt x="26" y="20"/>
                  </a:lnTo>
                  <a:lnTo>
                    <a:pt x="30" y="16"/>
                  </a:lnTo>
                  <a:lnTo>
                    <a:pt x="32" y="12"/>
                  </a:lnTo>
                  <a:close/>
                </a:path>
              </a:pathLst>
            </a:custGeom>
            <a:solidFill>
              <a:srgbClr val="FFD400"/>
            </a:solidFill>
            <a:ln w="9525">
              <a:noFill/>
              <a:round/>
              <a:headEnd/>
              <a:tailEnd/>
            </a:ln>
          </p:spPr>
          <p:txBody>
            <a:bodyPr/>
            <a:lstStyle/>
            <a:p>
              <a:endParaRPr lang="en-US"/>
            </a:p>
          </p:txBody>
        </p:sp>
        <p:sp>
          <p:nvSpPr>
            <p:cNvPr id="129" name="AutoShape 91"/>
            <p:cNvSpPr>
              <a:spLocks/>
            </p:cNvSpPr>
            <p:nvPr/>
          </p:nvSpPr>
          <p:spPr bwMode="auto">
            <a:xfrm>
              <a:off x="4324501" y="2643390"/>
              <a:ext cx="47625" cy="31750"/>
            </a:xfrm>
            <a:custGeom>
              <a:avLst/>
              <a:gdLst>
                <a:gd name="T0" fmla="*/ 0 w 30"/>
                <a:gd name="T1" fmla="*/ 2147483647 h 20"/>
                <a:gd name="T2" fmla="*/ 0 w 30"/>
                <a:gd name="T3" fmla="*/ 2147483647 h 20"/>
                <a:gd name="T4" fmla="*/ 0 w 30"/>
                <a:gd name="T5" fmla="*/ 2147483647 h 20"/>
                <a:gd name="T6" fmla="*/ 2147483647 w 30"/>
                <a:gd name="T7" fmla="*/ 2147483647 h 20"/>
                <a:gd name="T8" fmla="*/ 2147483647 w 30"/>
                <a:gd name="T9" fmla="*/ 2147483647 h 20"/>
                <a:gd name="T10" fmla="*/ 2147483647 w 30"/>
                <a:gd name="T11" fmla="*/ 2147483647 h 20"/>
                <a:gd name="T12" fmla="*/ 2147483647 w 30"/>
                <a:gd name="T13" fmla="*/ 2147483647 h 20"/>
                <a:gd name="T14" fmla="*/ 2147483647 w 30"/>
                <a:gd name="T15" fmla="*/ 2147483647 h 20"/>
                <a:gd name="T16" fmla="*/ 2147483647 w 30"/>
                <a:gd name="T17" fmla="*/ 2147483647 h 20"/>
                <a:gd name="T18" fmla="*/ 2147483647 w 30"/>
                <a:gd name="T19" fmla="*/ 2147483647 h 20"/>
                <a:gd name="T20" fmla="*/ 2147483647 w 30"/>
                <a:gd name="T21" fmla="*/ 2147483647 h 20"/>
                <a:gd name="T22" fmla="*/ 2147483647 w 30"/>
                <a:gd name="T23" fmla="*/ 2147483647 h 20"/>
                <a:gd name="T24" fmla="*/ 2147483647 w 30"/>
                <a:gd name="T25" fmla="*/ 2147483647 h 20"/>
                <a:gd name="T26" fmla="*/ 2147483647 w 30"/>
                <a:gd name="T27" fmla="*/ 2147483647 h 20"/>
                <a:gd name="T28" fmla="*/ 2147483647 w 30"/>
                <a:gd name="T29" fmla="*/ 2147483647 h 20"/>
                <a:gd name="T30" fmla="*/ 2147483647 w 30"/>
                <a:gd name="T31" fmla="*/ 0 h 20"/>
                <a:gd name="T32" fmla="*/ 2147483647 w 30"/>
                <a:gd name="T33" fmla="*/ 0 h 20"/>
                <a:gd name="T34" fmla="*/ 2147483647 w 30"/>
                <a:gd name="T35" fmla="*/ 0 h 20"/>
                <a:gd name="T36" fmla="*/ 2147483647 w 30"/>
                <a:gd name="T37" fmla="*/ 2147483647 h 20"/>
                <a:gd name="T38" fmla="*/ 2147483647 w 30"/>
                <a:gd name="T39" fmla="*/ 2147483647 h 20"/>
                <a:gd name="T40" fmla="*/ 0 w 30"/>
                <a:gd name="T41" fmla="*/ 2147483647 h 20"/>
                <a:gd name="T42" fmla="*/ 0 w 30"/>
                <a:gd name="T43" fmla="*/ 2147483647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0"/>
                <a:gd name="T67" fmla="*/ 0 h 20"/>
                <a:gd name="T68" fmla="*/ 30 w 30"/>
                <a:gd name="T69" fmla="*/ 20 h 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0" h="20">
                  <a:moveTo>
                    <a:pt x="0" y="8"/>
                  </a:moveTo>
                  <a:lnTo>
                    <a:pt x="0" y="8"/>
                  </a:lnTo>
                  <a:lnTo>
                    <a:pt x="0" y="12"/>
                  </a:lnTo>
                  <a:lnTo>
                    <a:pt x="4" y="16"/>
                  </a:lnTo>
                  <a:lnTo>
                    <a:pt x="8" y="18"/>
                  </a:lnTo>
                  <a:lnTo>
                    <a:pt x="14" y="20"/>
                  </a:lnTo>
                  <a:lnTo>
                    <a:pt x="20" y="20"/>
                  </a:lnTo>
                  <a:lnTo>
                    <a:pt x="26" y="20"/>
                  </a:lnTo>
                  <a:lnTo>
                    <a:pt x="30" y="16"/>
                  </a:lnTo>
                  <a:lnTo>
                    <a:pt x="30" y="12"/>
                  </a:lnTo>
                  <a:lnTo>
                    <a:pt x="30" y="8"/>
                  </a:lnTo>
                  <a:lnTo>
                    <a:pt x="28" y="6"/>
                  </a:lnTo>
                  <a:lnTo>
                    <a:pt x="22" y="2"/>
                  </a:lnTo>
                  <a:lnTo>
                    <a:pt x="16" y="0"/>
                  </a:lnTo>
                  <a:lnTo>
                    <a:pt x="10" y="0"/>
                  </a:lnTo>
                  <a:lnTo>
                    <a:pt x="6" y="2"/>
                  </a:lnTo>
                  <a:lnTo>
                    <a:pt x="2" y="4"/>
                  </a:lnTo>
                  <a:lnTo>
                    <a:pt x="0" y="8"/>
                  </a:lnTo>
                  <a:close/>
                </a:path>
              </a:pathLst>
            </a:custGeom>
            <a:solidFill>
              <a:srgbClr val="FFD100"/>
            </a:solidFill>
            <a:ln w="9525">
              <a:noFill/>
              <a:round/>
              <a:headEnd/>
              <a:tailEnd/>
            </a:ln>
          </p:spPr>
          <p:txBody>
            <a:bodyPr/>
            <a:lstStyle/>
            <a:p>
              <a:endParaRPr lang="en-US"/>
            </a:p>
          </p:txBody>
        </p:sp>
        <p:sp>
          <p:nvSpPr>
            <p:cNvPr id="130" name="AutoShape 92"/>
            <p:cNvSpPr>
              <a:spLocks/>
            </p:cNvSpPr>
            <p:nvPr/>
          </p:nvSpPr>
          <p:spPr bwMode="auto">
            <a:xfrm>
              <a:off x="4305451" y="2393573"/>
              <a:ext cx="161925" cy="174625"/>
            </a:xfrm>
            <a:custGeom>
              <a:avLst/>
              <a:gdLst>
                <a:gd name="T0" fmla="*/ 2147483647 w 102"/>
                <a:gd name="T1" fmla="*/ 2147483647 h 110"/>
                <a:gd name="T2" fmla="*/ 2147483647 w 102"/>
                <a:gd name="T3" fmla="*/ 2147483647 h 110"/>
                <a:gd name="T4" fmla="*/ 2147483647 w 102"/>
                <a:gd name="T5" fmla="*/ 2147483647 h 110"/>
                <a:gd name="T6" fmla="*/ 2147483647 w 102"/>
                <a:gd name="T7" fmla="*/ 2147483647 h 110"/>
                <a:gd name="T8" fmla="*/ 2147483647 w 102"/>
                <a:gd name="T9" fmla="*/ 2147483647 h 110"/>
                <a:gd name="T10" fmla="*/ 2147483647 w 102"/>
                <a:gd name="T11" fmla="*/ 2147483647 h 110"/>
                <a:gd name="T12" fmla="*/ 2147483647 w 102"/>
                <a:gd name="T13" fmla="*/ 2147483647 h 110"/>
                <a:gd name="T14" fmla="*/ 2147483647 w 102"/>
                <a:gd name="T15" fmla="*/ 2147483647 h 110"/>
                <a:gd name="T16" fmla="*/ 2147483647 w 102"/>
                <a:gd name="T17" fmla="*/ 2147483647 h 110"/>
                <a:gd name="T18" fmla="*/ 2147483647 w 102"/>
                <a:gd name="T19" fmla="*/ 2147483647 h 110"/>
                <a:gd name="T20" fmla="*/ 2147483647 w 102"/>
                <a:gd name="T21" fmla="*/ 2147483647 h 110"/>
                <a:gd name="T22" fmla="*/ 2147483647 w 102"/>
                <a:gd name="T23" fmla="*/ 2147483647 h 110"/>
                <a:gd name="T24" fmla="*/ 2147483647 w 102"/>
                <a:gd name="T25" fmla="*/ 2147483647 h 110"/>
                <a:gd name="T26" fmla="*/ 2147483647 w 102"/>
                <a:gd name="T27" fmla="*/ 2147483647 h 110"/>
                <a:gd name="T28" fmla="*/ 2147483647 w 102"/>
                <a:gd name="T29" fmla="*/ 2147483647 h 110"/>
                <a:gd name="T30" fmla="*/ 2147483647 w 102"/>
                <a:gd name="T31" fmla="*/ 2147483647 h 110"/>
                <a:gd name="T32" fmla="*/ 2147483647 w 102"/>
                <a:gd name="T33" fmla="*/ 2147483647 h 110"/>
                <a:gd name="T34" fmla="*/ 2147483647 w 102"/>
                <a:gd name="T35" fmla="*/ 2147483647 h 110"/>
                <a:gd name="T36" fmla="*/ 2147483647 w 102"/>
                <a:gd name="T37" fmla="*/ 2147483647 h 110"/>
                <a:gd name="T38" fmla="*/ 2147483647 w 102"/>
                <a:gd name="T39" fmla="*/ 2147483647 h 110"/>
                <a:gd name="T40" fmla="*/ 2147483647 w 102"/>
                <a:gd name="T41" fmla="*/ 2147483647 h 110"/>
                <a:gd name="T42" fmla="*/ 2147483647 w 102"/>
                <a:gd name="T43" fmla="*/ 2147483647 h 110"/>
                <a:gd name="T44" fmla="*/ 2147483647 w 102"/>
                <a:gd name="T45" fmla="*/ 0 h 110"/>
                <a:gd name="T46" fmla="*/ 2147483647 w 102"/>
                <a:gd name="T47" fmla="*/ 2147483647 h 110"/>
                <a:gd name="T48" fmla="*/ 2147483647 w 102"/>
                <a:gd name="T49" fmla="*/ 2147483647 h 110"/>
                <a:gd name="T50" fmla="*/ 2147483647 w 102"/>
                <a:gd name="T51" fmla="*/ 2147483647 h 110"/>
                <a:gd name="T52" fmla="*/ 2147483647 w 102"/>
                <a:gd name="T53" fmla="*/ 2147483647 h 110"/>
                <a:gd name="T54" fmla="*/ 2147483647 w 102"/>
                <a:gd name="T55" fmla="*/ 2147483647 h 110"/>
                <a:gd name="T56" fmla="*/ 2147483647 w 102"/>
                <a:gd name="T57" fmla="*/ 2147483647 h 110"/>
                <a:gd name="T58" fmla="*/ 0 w 102"/>
                <a:gd name="T59" fmla="*/ 2147483647 h 110"/>
                <a:gd name="T60" fmla="*/ 0 w 102"/>
                <a:gd name="T61" fmla="*/ 2147483647 h 110"/>
                <a:gd name="T62" fmla="*/ 0 w 102"/>
                <a:gd name="T63" fmla="*/ 2147483647 h 110"/>
                <a:gd name="T64" fmla="*/ 0 w 102"/>
                <a:gd name="T65" fmla="*/ 2147483647 h 110"/>
                <a:gd name="T66" fmla="*/ 2147483647 w 102"/>
                <a:gd name="T67" fmla="*/ 2147483647 h 110"/>
                <a:gd name="T68" fmla="*/ 2147483647 w 102"/>
                <a:gd name="T69" fmla="*/ 2147483647 h 110"/>
                <a:gd name="T70" fmla="*/ 2147483647 w 102"/>
                <a:gd name="T71" fmla="*/ 2147483647 h 110"/>
                <a:gd name="T72" fmla="*/ 2147483647 w 102"/>
                <a:gd name="T73" fmla="*/ 2147483647 h 110"/>
                <a:gd name="T74" fmla="*/ 2147483647 w 102"/>
                <a:gd name="T75" fmla="*/ 2147483647 h 110"/>
                <a:gd name="T76" fmla="*/ 2147483647 w 102"/>
                <a:gd name="T77" fmla="*/ 2147483647 h 110"/>
                <a:gd name="T78" fmla="*/ 2147483647 w 102"/>
                <a:gd name="T79" fmla="*/ 2147483647 h 110"/>
                <a:gd name="T80" fmla="*/ 2147483647 w 102"/>
                <a:gd name="T81" fmla="*/ 2147483647 h 110"/>
                <a:gd name="T82" fmla="*/ 2147483647 w 102"/>
                <a:gd name="T83" fmla="*/ 2147483647 h 1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2"/>
                <a:gd name="T127" fmla="*/ 0 h 110"/>
                <a:gd name="T128" fmla="*/ 102 w 102"/>
                <a:gd name="T129" fmla="*/ 110 h 1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2" h="110">
                  <a:moveTo>
                    <a:pt x="64" y="16"/>
                  </a:moveTo>
                  <a:lnTo>
                    <a:pt x="64" y="16"/>
                  </a:lnTo>
                  <a:lnTo>
                    <a:pt x="74" y="20"/>
                  </a:lnTo>
                  <a:lnTo>
                    <a:pt x="82" y="26"/>
                  </a:lnTo>
                  <a:lnTo>
                    <a:pt x="88" y="36"/>
                  </a:lnTo>
                  <a:lnTo>
                    <a:pt x="94" y="48"/>
                  </a:lnTo>
                  <a:lnTo>
                    <a:pt x="98" y="62"/>
                  </a:lnTo>
                  <a:lnTo>
                    <a:pt x="98" y="76"/>
                  </a:lnTo>
                  <a:lnTo>
                    <a:pt x="98" y="92"/>
                  </a:lnTo>
                  <a:lnTo>
                    <a:pt x="96" y="110"/>
                  </a:lnTo>
                  <a:lnTo>
                    <a:pt x="100" y="98"/>
                  </a:lnTo>
                  <a:lnTo>
                    <a:pt x="102" y="80"/>
                  </a:lnTo>
                  <a:lnTo>
                    <a:pt x="102" y="64"/>
                  </a:lnTo>
                  <a:lnTo>
                    <a:pt x="100" y="48"/>
                  </a:lnTo>
                  <a:lnTo>
                    <a:pt x="98" y="34"/>
                  </a:lnTo>
                  <a:lnTo>
                    <a:pt x="92" y="22"/>
                  </a:lnTo>
                  <a:lnTo>
                    <a:pt x="86" y="12"/>
                  </a:lnTo>
                  <a:lnTo>
                    <a:pt x="78" y="6"/>
                  </a:lnTo>
                  <a:lnTo>
                    <a:pt x="68" y="2"/>
                  </a:lnTo>
                  <a:lnTo>
                    <a:pt x="58" y="0"/>
                  </a:lnTo>
                  <a:lnTo>
                    <a:pt x="46" y="4"/>
                  </a:lnTo>
                  <a:lnTo>
                    <a:pt x="36" y="10"/>
                  </a:lnTo>
                  <a:lnTo>
                    <a:pt x="28" y="18"/>
                  </a:lnTo>
                  <a:lnTo>
                    <a:pt x="18" y="30"/>
                  </a:lnTo>
                  <a:lnTo>
                    <a:pt x="12" y="44"/>
                  </a:lnTo>
                  <a:lnTo>
                    <a:pt x="4" y="60"/>
                  </a:lnTo>
                  <a:lnTo>
                    <a:pt x="0" y="76"/>
                  </a:lnTo>
                  <a:lnTo>
                    <a:pt x="0" y="80"/>
                  </a:lnTo>
                  <a:lnTo>
                    <a:pt x="4" y="66"/>
                  </a:lnTo>
                  <a:lnTo>
                    <a:pt x="12" y="52"/>
                  </a:lnTo>
                  <a:lnTo>
                    <a:pt x="18" y="40"/>
                  </a:lnTo>
                  <a:lnTo>
                    <a:pt x="26" y="30"/>
                  </a:lnTo>
                  <a:lnTo>
                    <a:pt x="36" y="24"/>
                  </a:lnTo>
                  <a:lnTo>
                    <a:pt x="46" y="18"/>
                  </a:lnTo>
                  <a:lnTo>
                    <a:pt x="54" y="16"/>
                  </a:lnTo>
                  <a:lnTo>
                    <a:pt x="64" y="16"/>
                  </a:lnTo>
                  <a:close/>
                </a:path>
              </a:pathLst>
            </a:custGeom>
            <a:solidFill>
              <a:srgbClr val="E6E6E6"/>
            </a:solidFill>
            <a:ln w="9525">
              <a:noFill/>
              <a:round/>
              <a:headEnd/>
              <a:tailEnd/>
            </a:ln>
          </p:spPr>
          <p:txBody>
            <a:bodyPr/>
            <a:lstStyle/>
            <a:p>
              <a:endParaRPr lang="en-US"/>
            </a:p>
          </p:txBody>
        </p:sp>
        <p:grpSp>
          <p:nvGrpSpPr>
            <p:cNvPr id="131" name="Group 93"/>
            <p:cNvGrpSpPr>
              <a:grpSpLocks/>
            </p:cNvGrpSpPr>
            <p:nvPr/>
          </p:nvGrpSpPr>
          <p:grpSpPr bwMode="auto">
            <a:xfrm>
              <a:off x="4327676" y="2404408"/>
              <a:ext cx="123825" cy="161925"/>
              <a:chOff x="3630275" y="4119496"/>
              <a:chExt cx="123825" cy="161925"/>
            </a:xfrm>
          </p:grpSpPr>
          <p:sp>
            <p:nvSpPr>
              <p:cNvPr id="132" name="AutoShape 94"/>
              <p:cNvSpPr>
                <a:spLocks/>
              </p:cNvSpPr>
              <p:nvPr/>
            </p:nvSpPr>
            <p:spPr bwMode="auto">
              <a:xfrm>
                <a:off x="3630275" y="4119496"/>
                <a:ext cx="123825" cy="161925"/>
              </a:xfrm>
              <a:custGeom>
                <a:avLst/>
                <a:gdLst>
                  <a:gd name="T0" fmla="*/ 2147483647 w 78"/>
                  <a:gd name="T1" fmla="*/ 2147483647 h 102"/>
                  <a:gd name="T2" fmla="*/ 2147483647 w 78"/>
                  <a:gd name="T3" fmla="*/ 2147483647 h 102"/>
                  <a:gd name="T4" fmla="*/ 2147483647 w 78"/>
                  <a:gd name="T5" fmla="*/ 2147483647 h 102"/>
                  <a:gd name="T6" fmla="*/ 2147483647 w 78"/>
                  <a:gd name="T7" fmla="*/ 2147483647 h 102"/>
                  <a:gd name="T8" fmla="*/ 2147483647 w 78"/>
                  <a:gd name="T9" fmla="*/ 2147483647 h 102"/>
                  <a:gd name="T10" fmla="*/ 2147483647 w 78"/>
                  <a:gd name="T11" fmla="*/ 2147483647 h 102"/>
                  <a:gd name="T12" fmla="*/ 2147483647 w 78"/>
                  <a:gd name="T13" fmla="*/ 2147483647 h 102"/>
                  <a:gd name="T14" fmla="*/ 2147483647 w 78"/>
                  <a:gd name="T15" fmla="*/ 2147483647 h 102"/>
                  <a:gd name="T16" fmla="*/ 2147483647 w 78"/>
                  <a:gd name="T17" fmla="*/ 2147483647 h 102"/>
                  <a:gd name="T18" fmla="*/ 2147483647 w 78"/>
                  <a:gd name="T19" fmla="*/ 2147483647 h 102"/>
                  <a:gd name="T20" fmla="*/ 2147483647 w 78"/>
                  <a:gd name="T21" fmla="*/ 2147483647 h 102"/>
                  <a:gd name="T22" fmla="*/ 2147483647 w 78"/>
                  <a:gd name="T23" fmla="*/ 2147483647 h 102"/>
                  <a:gd name="T24" fmla="*/ 2147483647 w 78"/>
                  <a:gd name="T25" fmla="*/ 2147483647 h 102"/>
                  <a:gd name="T26" fmla="*/ 2147483647 w 78"/>
                  <a:gd name="T27" fmla="*/ 2147483647 h 102"/>
                  <a:gd name="T28" fmla="*/ 2147483647 w 78"/>
                  <a:gd name="T29" fmla="*/ 2147483647 h 102"/>
                  <a:gd name="T30" fmla="*/ 2147483647 w 78"/>
                  <a:gd name="T31" fmla="*/ 2147483647 h 102"/>
                  <a:gd name="T32" fmla="*/ 0 w 78"/>
                  <a:gd name="T33" fmla="*/ 2147483647 h 102"/>
                  <a:gd name="T34" fmla="*/ 0 w 78"/>
                  <a:gd name="T35" fmla="*/ 2147483647 h 102"/>
                  <a:gd name="T36" fmla="*/ 2147483647 w 78"/>
                  <a:gd name="T37" fmla="*/ 2147483647 h 102"/>
                  <a:gd name="T38" fmla="*/ 2147483647 w 78"/>
                  <a:gd name="T39" fmla="*/ 2147483647 h 102"/>
                  <a:gd name="T40" fmla="*/ 2147483647 w 78"/>
                  <a:gd name="T41" fmla="*/ 2147483647 h 102"/>
                  <a:gd name="T42" fmla="*/ 2147483647 w 78"/>
                  <a:gd name="T43" fmla="*/ 2147483647 h 102"/>
                  <a:gd name="T44" fmla="*/ 2147483647 w 78"/>
                  <a:gd name="T45" fmla="*/ 2147483647 h 102"/>
                  <a:gd name="T46" fmla="*/ 2147483647 w 78"/>
                  <a:gd name="T47" fmla="*/ 2147483647 h 102"/>
                  <a:gd name="T48" fmla="*/ 2147483647 w 78"/>
                  <a:gd name="T49" fmla="*/ 2147483647 h 102"/>
                  <a:gd name="T50" fmla="*/ 2147483647 w 78"/>
                  <a:gd name="T51" fmla="*/ 2147483647 h 102"/>
                  <a:gd name="T52" fmla="*/ 2147483647 w 78"/>
                  <a:gd name="T53" fmla="*/ 0 h 102"/>
                  <a:gd name="T54" fmla="*/ 2147483647 w 78"/>
                  <a:gd name="T55" fmla="*/ 2147483647 h 102"/>
                  <a:gd name="T56" fmla="*/ 2147483647 w 78"/>
                  <a:gd name="T57" fmla="*/ 2147483647 h 102"/>
                  <a:gd name="T58" fmla="*/ 2147483647 w 78"/>
                  <a:gd name="T59" fmla="*/ 2147483647 h 102"/>
                  <a:gd name="T60" fmla="*/ 2147483647 w 78"/>
                  <a:gd name="T61" fmla="*/ 2147483647 h 102"/>
                  <a:gd name="T62" fmla="*/ 2147483647 w 78"/>
                  <a:gd name="T63" fmla="*/ 2147483647 h 102"/>
                  <a:gd name="T64" fmla="*/ 2147483647 w 78"/>
                  <a:gd name="T65" fmla="*/ 2147483647 h 102"/>
                  <a:gd name="T66" fmla="*/ 2147483647 w 78"/>
                  <a:gd name="T67" fmla="*/ 2147483647 h 102"/>
                  <a:gd name="T68" fmla="*/ 2147483647 w 78"/>
                  <a:gd name="T69" fmla="*/ 2147483647 h 102"/>
                  <a:gd name="T70" fmla="*/ 2147483647 w 78"/>
                  <a:gd name="T71" fmla="*/ 2147483647 h 102"/>
                  <a:gd name="T72" fmla="*/ 2147483647 w 78"/>
                  <a:gd name="T73" fmla="*/ 2147483647 h 102"/>
                  <a:gd name="T74" fmla="*/ 2147483647 w 78"/>
                  <a:gd name="T75" fmla="*/ 2147483647 h 1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8"/>
                  <a:gd name="T115" fmla="*/ 0 h 102"/>
                  <a:gd name="T116" fmla="*/ 78 w 78"/>
                  <a:gd name="T117" fmla="*/ 102 h 10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8" h="102">
                    <a:moveTo>
                      <a:pt x="76" y="60"/>
                    </a:moveTo>
                    <a:lnTo>
                      <a:pt x="76" y="60"/>
                    </a:lnTo>
                    <a:lnTo>
                      <a:pt x="74" y="70"/>
                    </a:lnTo>
                    <a:lnTo>
                      <a:pt x="68" y="80"/>
                    </a:lnTo>
                    <a:lnTo>
                      <a:pt x="64" y="88"/>
                    </a:lnTo>
                    <a:lnTo>
                      <a:pt x="56" y="94"/>
                    </a:lnTo>
                    <a:lnTo>
                      <a:pt x="50" y="98"/>
                    </a:lnTo>
                    <a:lnTo>
                      <a:pt x="42" y="102"/>
                    </a:lnTo>
                    <a:lnTo>
                      <a:pt x="34" y="102"/>
                    </a:lnTo>
                    <a:lnTo>
                      <a:pt x="26" y="102"/>
                    </a:lnTo>
                    <a:lnTo>
                      <a:pt x="20" y="98"/>
                    </a:lnTo>
                    <a:lnTo>
                      <a:pt x="14" y="94"/>
                    </a:lnTo>
                    <a:lnTo>
                      <a:pt x="8" y="88"/>
                    </a:lnTo>
                    <a:lnTo>
                      <a:pt x="4" y="80"/>
                    </a:lnTo>
                    <a:lnTo>
                      <a:pt x="2" y="72"/>
                    </a:lnTo>
                    <a:lnTo>
                      <a:pt x="0" y="62"/>
                    </a:lnTo>
                    <a:lnTo>
                      <a:pt x="0" y="52"/>
                    </a:lnTo>
                    <a:lnTo>
                      <a:pt x="2" y="42"/>
                    </a:lnTo>
                    <a:lnTo>
                      <a:pt x="6" y="32"/>
                    </a:lnTo>
                    <a:lnTo>
                      <a:pt x="10" y="24"/>
                    </a:lnTo>
                    <a:lnTo>
                      <a:pt x="16" y="16"/>
                    </a:lnTo>
                    <a:lnTo>
                      <a:pt x="22" y="10"/>
                    </a:lnTo>
                    <a:lnTo>
                      <a:pt x="30" y="4"/>
                    </a:lnTo>
                    <a:lnTo>
                      <a:pt x="36" y="2"/>
                    </a:lnTo>
                    <a:lnTo>
                      <a:pt x="44" y="0"/>
                    </a:lnTo>
                    <a:lnTo>
                      <a:pt x="52" y="2"/>
                    </a:lnTo>
                    <a:lnTo>
                      <a:pt x="60" y="4"/>
                    </a:lnTo>
                    <a:lnTo>
                      <a:pt x="66" y="8"/>
                    </a:lnTo>
                    <a:lnTo>
                      <a:pt x="70" y="16"/>
                    </a:lnTo>
                    <a:lnTo>
                      <a:pt x="74" y="22"/>
                    </a:lnTo>
                    <a:lnTo>
                      <a:pt x="78" y="32"/>
                    </a:lnTo>
                    <a:lnTo>
                      <a:pt x="78" y="40"/>
                    </a:lnTo>
                    <a:lnTo>
                      <a:pt x="78" y="50"/>
                    </a:lnTo>
                    <a:lnTo>
                      <a:pt x="76" y="60"/>
                    </a:lnTo>
                    <a:close/>
                  </a:path>
                </a:pathLst>
              </a:custGeom>
              <a:solidFill>
                <a:srgbClr val="1A5AA6"/>
              </a:solidFill>
              <a:ln w="9525">
                <a:noFill/>
                <a:round/>
                <a:headEnd/>
                <a:tailEnd/>
              </a:ln>
            </p:spPr>
            <p:txBody>
              <a:bodyPr/>
              <a:lstStyle/>
              <a:p>
                <a:endParaRPr lang="en-US"/>
              </a:p>
            </p:txBody>
          </p:sp>
          <p:sp>
            <p:nvSpPr>
              <p:cNvPr id="133" name="AutoShape 95"/>
              <p:cNvSpPr>
                <a:spLocks/>
              </p:cNvSpPr>
              <p:nvPr/>
            </p:nvSpPr>
            <p:spPr bwMode="auto">
              <a:xfrm>
                <a:off x="3642975" y="4135371"/>
                <a:ext cx="98425" cy="130175"/>
              </a:xfrm>
              <a:custGeom>
                <a:avLst/>
                <a:gdLst>
                  <a:gd name="T0" fmla="*/ 2147483647 w 62"/>
                  <a:gd name="T1" fmla="*/ 2147483647 h 82"/>
                  <a:gd name="T2" fmla="*/ 2147483647 w 62"/>
                  <a:gd name="T3" fmla="*/ 2147483647 h 82"/>
                  <a:gd name="T4" fmla="*/ 2147483647 w 62"/>
                  <a:gd name="T5" fmla="*/ 2147483647 h 82"/>
                  <a:gd name="T6" fmla="*/ 2147483647 w 62"/>
                  <a:gd name="T7" fmla="*/ 2147483647 h 82"/>
                  <a:gd name="T8" fmla="*/ 2147483647 w 62"/>
                  <a:gd name="T9" fmla="*/ 2147483647 h 82"/>
                  <a:gd name="T10" fmla="*/ 2147483647 w 62"/>
                  <a:gd name="T11" fmla="*/ 2147483647 h 82"/>
                  <a:gd name="T12" fmla="*/ 2147483647 w 62"/>
                  <a:gd name="T13" fmla="*/ 2147483647 h 82"/>
                  <a:gd name="T14" fmla="*/ 2147483647 w 62"/>
                  <a:gd name="T15" fmla="*/ 2147483647 h 82"/>
                  <a:gd name="T16" fmla="*/ 2147483647 w 62"/>
                  <a:gd name="T17" fmla="*/ 2147483647 h 82"/>
                  <a:gd name="T18" fmla="*/ 2147483647 w 62"/>
                  <a:gd name="T19" fmla="*/ 2147483647 h 82"/>
                  <a:gd name="T20" fmla="*/ 2147483647 w 62"/>
                  <a:gd name="T21" fmla="*/ 2147483647 h 82"/>
                  <a:gd name="T22" fmla="*/ 2147483647 w 62"/>
                  <a:gd name="T23" fmla="*/ 2147483647 h 82"/>
                  <a:gd name="T24" fmla="*/ 2147483647 w 62"/>
                  <a:gd name="T25" fmla="*/ 2147483647 h 82"/>
                  <a:gd name="T26" fmla="*/ 2147483647 w 62"/>
                  <a:gd name="T27" fmla="*/ 2147483647 h 82"/>
                  <a:gd name="T28" fmla="*/ 2147483647 w 62"/>
                  <a:gd name="T29" fmla="*/ 2147483647 h 82"/>
                  <a:gd name="T30" fmla="*/ 0 w 62"/>
                  <a:gd name="T31" fmla="*/ 2147483647 h 82"/>
                  <a:gd name="T32" fmla="*/ 0 w 62"/>
                  <a:gd name="T33" fmla="*/ 2147483647 h 82"/>
                  <a:gd name="T34" fmla="*/ 0 w 62"/>
                  <a:gd name="T35" fmla="*/ 2147483647 h 82"/>
                  <a:gd name="T36" fmla="*/ 2147483647 w 62"/>
                  <a:gd name="T37" fmla="*/ 2147483647 h 82"/>
                  <a:gd name="T38" fmla="*/ 2147483647 w 62"/>
                  <a:gd name="T39" fmla="*/ 2147483647 h 82"/>
                  <a:gd name="T40" fmla="*/ 2147483647 w 62"/>
                  <a:gd name="T41" fmla="*/ 2147483647 h 82"/>
                  <a:gd name="T42" fmla="*/ 2147483647 w 62"/>
                  <a:gd name="T43" fmla="*/ 2147483647 h 82"/>
                  <a:gd name="T44" fmla="*/ 2147483647 w 62"/>
                  <a:gd name="T45" fmla="*/ 2147483647 h 82"/>
                  <a:gd name="T46" fmla="*/ 2147483647 w 62"/>
                  <a:gd name="T47" fmla="*/ 2147483647 h 82"/>
                  <a:gd name="T48" fmla="*/ 2147483647 w 62"/>
                  <a:gd name="T49" fmla="*/ 2147483647 h 82"/>
                  <a:gd name="T50" fmla="*/ 2147483647 w 62"/>
                  <a:gd name="T51" fmla="*/ 2147483647 h 82"/>
                  <a:gd name="T52" fmla="*/ 2147483647 w 62"/>
                  <a:gd name="T53" fmla="*/ 0 h 82"/>
                  <a:gd name="T54" fmla="*/ 2147483647 w 62"/>
                  <a:gd name="T55" fmla="*/ 2147483647 h 82"/>
                  <a:gd name="T56" fmla="*/ 2147483647 w 62"/>
                  <a:gd name="T57" fmla="*/ 2147483647 h 82"/>
                  <a:gd name="T58" fmla="*/ 2147483647 w 62"/>
                  <a:gd name="T59" fmla="*/ 2147483647 h 82"/>
                  <a:gd name="T60" fmla="*/ 2147483647 w 62"/>
                  <a:gd name="T61" fmla="*/ 2147483647 h 82"/>
                  <a:gd name="T62" fmla="*/ 2147483647 w 62"/>
                  <a:gd name="T63" fmla="*/ 2147483647 h 82"/>
                  <a:gd name="T64" fmla="*/ 2147483647 w 62"/>
                  <a:gd name="T65" fmla="*/ 2147483647 h 82"/>
                  <a:gd name="T66" fmla="*/ 2147483647 w 62"/>
                  <a:gd name="T67" fmla="*/ 2147483647 h 82"/>
                  <a:gd name="T68" fmla="*/ 2147483647 w 62"/>
                  <a:gd name="T69" fmla="*/ 2147483647 h 82"/>
                  <a:gd name="T70" fmla="*/ 2147483647 w 62"/>
                  <a:gd name="T71" fmla="*/ 2147483647 h 82"/>
                  <a:gd name="T72" fmla="*/ 2147483647 w 62"/>
                  <a:gd name="T73" fmla="*/ 2147483647 h 82"/>
                  <a:gd name="T74" fmla="*/ 2147483647 w 62"/>
                  <a:gd name="T75" fmla="*/ 2147483647 h 8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2"/>
                  <a:gd name="T115" fmla="*/ 0 h 82"/>
                  <a:gd name="T116" fmla="*/ 62 w 62"/>
                  <a:gd name="T117" fmla="*/ 82 h 8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2" h="82">
                    <a:moveTo>
                      <a:pt x="62" y="48"/>
                    </a:moveTo>
                    <a:lnTo>
                      <a:pt x="62" y="48"/>
                    </a:lnTo>
                    <a:lnTo>
                      <a:pt x="58" y="56"/>
                    </a:lnTo>
                    <a:lnTo>
                      <a:pt x="54" y="64"/>
                    </a:lnTo>
                    <a:lnTo>
                      <a:pt x="50" y="70"/>
                    </a:lnTo>
                    <a:lnTo>
                      <a:pt x="46" y="76"/>
                    </a:lnTo>
                    <a:lnTo>
                      <a:pt x="40" y="78"/>
                    </a:lnTo>
                    <a:lnTo>
                      <a:pt x="34" y="82"/>
                    </a:lnTo>
                    <a:lnTo>
                      <a:pt x="28" y="82"/>
                    </a:lnTo>
                    <a:lnTo>
                      <a:pt x="22" y="82"/>
                    </a:lnTo>
                    <a:lnTo>
                      <a:pt x="16" y="78"/>
                    </a:lnTo>
                    <a:lnTo>
                      <a:pt x="10" y="76"/>
                    </a:lnTo>
                    <a:lnTo>
                      <a:pt x="6" y="70"/>
                    </a:lnTo>
                    <a:lnTo>
                      <a:pt x="2" y="64"/>
                    </a:lnTo>
                    <a:lnTo>
                      <a:pt x="0" y="58"/>
                    </a:lnTo>
                    <a:lnTo>
                      <a:pt x="0" y="50"/>
                    </a:lnTo>
                    <a:lnTo>
                      <a:pt x="0" y="42"/>
                    </a:lnTo>
                    <a:lnTo>
                      <a:pt x="2" y="34"/>
                    </a:lnTo>
                    <a:lnTo>
                      <a:pt x="4" y="26"/>
                    </a:lnTo>
                    <a:lnTo>
                      <a:pt x="8" y="18"/>
                    </a:lnTo>
                    <a:lnTo>
                      <a:pt x="12" y="12"/>
                    </a:lnTo>
                    <a:lnTo>
                      <a:pt x="18" y="8"/>
                    </a:lnTo>
                    <a:lnTo>
                      <a:pt x="24" y="4"/>
                    </a:lnTo>
                    <a:lnTo>
                      <a:pt x="30" y="2"/>
                    </a:lnTo>
                    <a:lnTo>
                      <a:pt x="36" y="0"/>
                    </a:lnTo>
                    <a:lnTo>
                      <a:pt x="42" y="2"/>
                    </a:lnTo>
                    <a:lnTo>
                      <a:pt x="48" y="4"/>
                    </a:lnTo>
                    <a:lnTo>
                      <a:pt x="52" y="8"/>
                    </a:lnTo>
                    <a:lnTo>
                      <a:pt x="56" y="12"/>
                    </a:lnTo>
                    <a:lnTo>
                      <a:pt x="60" y="18"/>
                    </a:lnTo>
                    <a:lnTo>
                      <a:pt x="62" y="26"/>
                    </a:lnTo>
                    <a:lnTo>
                      <a:pt x="62" y="32"/>
                    </a:lnTo>
                    <a:lnTo>
                      <a:pt x="62" y="40"/>
                    </a:lnTo>
                    <a:lnTo>
                      <a:pt x="62" y="48"/>
                    </a:lnTo>
                    <a:close/>
                  </a:path>
                </a:pathLst>
              </a:custGeom>
              <a:solidFill>
                <a:srgbClr val="28AECF"/>
              </a:solidFill>
              <a:ln w="9525">
                <a:noFill/>
                <a:round/>
                <a:headEnd/>
                <a:tailEnd/>
              </a:ln>
            </p:spPr>
            <p:txBody>
              <a:bodyPr/>
              <a:lstStyle/>
              <a:p>
                <a:endParaRPr lang="en-US"/>
              </a:p>
            </p:txBody>
          </p:sp>
          <p:sp>
            <p:nvSpPr>
              <p:cNvPr id="134" name="AutoShape 96"/>
              <p:cNvSpPr>
                <a:spLocks/>
              </p:cNvSpPr>
              <p:nvPr/>
            </p:nvSpPr>
            <p:spPr bwMode="auto">
              <a:xfrm>
                <a:off x="3658850" y="4163946"/>
                <a:ext cx="66675" cy="79375"/>
              </a:xfrm>
              <a:custGeom>
                <a:avLst/>
                <a:gdLst>
                  <a:gd name="T0" fmla="*/ 2147483647 w 42"/>
                  <a:gd name="T1" fmla="*/ 2147483647 h 50"/>
                  <a:gd name="T2" fmla="*/ 2147483647 w 42"/>
                  <a:gd name="T3" fmla="*/ 2147483647 h 50"/>
                  <a:gd name="T4" fmla="*/ 2147483647 w 42"/>
                  <a:gd name="T5" fmla="*/ 2147483647 h 50"/>
                  <a:gd name="T6" fmla="*/ 2147483647 w 42"/>
                  <a:gd name="T7" fmla="*/ 2147483647 h 50"/>
                  <a:gd name="T8" fmla="*/ 2147483647 w 42"/>
                  <a:gd name="T9" fmla="*/ 2147483647 h 50"/>
                  <a:gd name="T10" fmla="*/ 2147483647 w 42"/>
                  <a:gd name="T11" fmla="*/ 2147483647 h 50"/>
                  <a:gd name="T12" fmla="*/ 2147483647 w 42"/>
                  <a:gd name="T13" fmla="*/ 2147483647 h 50"/>
                  <a:gd name="T14" fmla="*/ 2147483647 w 42"/>
                  <a:gd name="T15" fmla="*/ 2147483647 h 50"/>
                  <a:gd name="T16" fmla="*/ 2147483647 w 42"/>
                  <a:gd name="T17" fmla="*/ 2147483647 h 50"/>
                  <a:gd name="T18" fmla="*/ 0 w 42"/>
                  <a:gd name="T19" fmla="*/ 2147483647 h 50"/>
                  <a:gd name="T20" fmla="*/ 2147483647 w 42"/>
                  <a:gd name="T21" fmla="*/ 2147483647 h 50"/>
                  <a:gd name="T22" fmla="*/ 2147483647 w 42"/>
                  <a:gd name="T23" fmla="*/ 2147483647 h 50"/>
                  <a:gd name="T24" fmla="*/ 2147483647 w 42"/>
                  <a:gd name="T25" fmla="*/ 2147483647 h 50"/>
                  <a:gd name="T26" fmla="*/ 2147483647 w 42"/>
                  <a:gd name="T27" fmla="*/ 2147483647 h 50"/>
                  <a:gd name="T28" fmla="*/ 2147483647 w 42"/>
                  <a:gd name="T29" fmla="*/ 0 h 50"/>
                  <a:gd name="T30" fmla="*/ 2147483647 w 42"/>
                  <a:gd name="T31" fmla="*/ 0 h 50"/>
                  <a:gd name="T32" fmla="*/ 2147483647 w 42"/>
                  <a:gd name="T33" fmla="*/ 0 h 50"/>
                  <a:gd name="T34" fmla="*/ 2147483647 w 42"/>
                  <a:gd name="T35" fmla="*/ 2147483647 h 50"/>
                  <a:gd name="T36" fmla="*/ 2147483647 w 42"/>
                  <a:gd name="T37" fmla="*/ 2147483647 h 50"/>
                  <a:gd name="T38" fmla="*/ 2147483647 w 42"/>
                  <a:gd name="T39" fmla="*/ 2147483647 h 50"/>
                  <a:gd name="T40" fmla="*/ 2147483647 w 42"/>
                  <a:gd name="T41" fmla="*/ 2147483647 h 50"/>
                  <a:gd name="T42" fmla="*/ 2147483647 w 42"/>
                  <a:gd name="T43" fmla="*/ 2147483647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50"/>
                  <a:gd name="T68" fmla="*/ 42 w 42"/>
                  <a:gd name="T69" fmla="*/ 50 h 5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50">
                    <a:moveTo>
                      <a:pt x="40" y="30"/>
                    </a:moveTo>
                    <a:lnTo>
                      <a:pt x="40" y="30"/>
                    </a:lnTo>
                    <a:lnTo>
                      <a:pt x="36" y="40"/>
                    </a:lnTo>
                    <a:lnTo>
                      <a:pt x="30" y="46"/>
                    </a:lnTo>
                    <a:lnTo>
                      <a:pt x="22" y="50"/>
                    </a:lnTo>
                    <a:lnTo>
                      <a:pt x="14" y="50"/>
                    </a:lnTo>
                    <a:lnTo>
                      <a:pt x="8" y="46"/>
                    </a:lnTo>
                    <a:lnTo>
                      <a:pt x="2" y="38"/>
                    </a:lnTo>
                    <a:lnTo>
                      <a:pt x="0" y="30"/>
                    </a:lnTo>
                    <a:lnTo>
                      <a:pt x="2" y="20"/>
                    </a:lnTo>
                    <a:lnTo>
                      <a:pt x="6" y="10"/>
                    </a:lnTo>
                    <a:lnTo>
                      <a:pt x="12" y="4"/>
                    </a:lnTo>
                    <a:lnTo>
                      <a:pt x="20" y="0"/>
                    </a:lnTo>
                    <a:lnTo>
                      <a:pt x="28" y="0"/>
                    </a:lnTo>
                    <a:lnTo>
                      <a:pt x="34" y="4"/>
                    </a:lnTo>
                    <a:lnTo>
                      <a:pt x="40" y="10"/>
                    </a:lnTo>
                    <a:lnTo>
                      <a:pt x="42" y="20"/>
                    </a:lnTo>
                    <a:lnTo>
                      <a:pt x="40" y="30"/>
                    </a:lnTo>
                    <a:close/>
                  </a:path>
                </a:pathLst>
              </a:custGeom>
              <a:solidFill>
                <a:srgbClr val="000000"/>
              </a:solidFill>
              <a:ln w="9525">
                <a:noFill/>
                <a:round/>
                <a:headEnd/>
                <a:tailEnd/>
              </a:ln>
            </p:spPr>
            <p:txBody>
              <a:bodyPr/>
              <a:lstStyle/>
              <a:p>
                <a:endParaRPr lang="en-US"/>
              </a:p>
            </p:txBody>
          </p:sp>
          <p:sp>
            <p:nvSpPr>
              <p:cNvPr id="135" name="AutoShape 97"/>
              <p:cNvSpPr>
                <a:spLocks/>
              </p:cNvSpPr>
              <p:nvPr/>
            </p:nvSpPr>
            <p:spPr bwMode="auto">
              <a:xfrm>
                <a:off x="3671550" y="4157596"/>
                <a:ext cx="25400" cy="31750"/>
              </a:xfrm>
              <a:custGeom>
                <a:avLst/>
                <a:gdLst>
                  <a:gd name="T0" fmla="*/ 2147483647 w 16"/>
                  <a:gd name="T1" fmla="*/ 2147483647 h 20"/>
                  <a:gd name="T2" fmla="*/ 2147483647 w 16"/>
                  <a:gd name="T3" fmla="*/ 2147483647 h 20"/>
                  <a:gd name="T4" fmla="*/ 2147483647 w 16"/>
                  <a:gd name="T5" fmla="*/ 2147483647 h 20"/>
                  <a:gd name="T6" fmla="*/ 2147483647 w 16"/>
                  <a:gd name="T7" fmla="*/ 2147483647 h 20"/>
                  <a:gd name="T8" fmla="*/ 2147483647 w 16"/>
                  <a:gd name="T9" fmla="*/ 2147483647 h 20"/>
                  <a:gd name="T10" fmla="*/ 2147483647 w 16"/>
                  <a:gd name="T11" fmla="*/ 2147483647 h 20"/>
                  <a:gd name="T12" fmla="*/ 2147483647 w 16"/>
                  <a:gd name="T13" fmla="*/ 2147483647 h 20"/>
                  <a:gd name="T14" fmla="*/ 2147483647 w 16"/>
                  <a:gd name="T15" fmla="*/ 2147483647 h 20"/>
                  <a:gd name="T16" fmla="*/ 2147483647 w 16"/>
                  <a:gd name="T17" fmla="*/ 2147483647 h 20"/>
                  <a:gd name="T18" fmla="*/ 0 w 16"/>
                  <a:gd name="T19" fmla="*/ 2147483647 h 20"/>
                  <a:gd name="T20" fmla="*/ 0 w 16"/>
                  <a:gd name="T21" fmla="*/ 2147483647 h 20"/>
                  <a:gd name="T22" fmla="*/ 0 w 16"/>
                  <a:gd name="T23" fmla="*/ 2147483647 h 20"/>
                  <a:gd name="T24" fmla="*/ 2147483647 w 16"/>
                  <a:gd name="T25" fmla="*/ 2147483647 h 20"/>
                  <a:gd name="T26" fmla="*/ 2147483647 w 16"/>
                  <a:gd name="T27" fmla="*/ 2147483647 h 20"/>
                  <a:gd name="T28" fmla="*/ 2147483647 w 16"/>
                  <a:gd name="T29" fmla="*/ 0 h 20"/>
                  <a:gd name="T30" fmla="*/ 2147483647 w 16"/>
                  <a:gd name="T31" fmla="*/ 0 h 20"/>
                  <a:gd name="T32" fmla="*/ 2147483647 w 16"/>
                  <a:gd name="T33" fmla="*/ 0 h 20"/>
                  <a:gd name="T34" fmla="*/ 2147483647 w 16"/>
                  <a:gd name="T35" fmla="*/ 0 h 20"/>
                  <a:gd name="T36" fmla="*/ 2147483647 w 16"/>
                  <a:gd name="T37" fmla="*/ 2147483647 h 20"/>
                  <a:gd name="T38" fmla="*/ 2147483647 w 16"/>
                  <a:gd name="T39" fmla="*/ 2147483647 h 20"/>
                  <a:gd name="T40" fmla="*/ 2147483647 w 16"/>
                  <a:gd name="T41" fmla="*/ 2147483647 h 20"/>
                  <a:gd name="T42" fmla="*/ 2147483647 w 16"/>
                  <a:gd name="T43" fmla="*/ 2147483647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20"/>
                  <a:gd name="T68" fmla="*/ 16 w 16"/>
                  <a:gd name="T69" fmla="*/ 20 h 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20">
                    <a:moveTo>
                      <a:pt x="16" y="10"/>
                    </a:moveTo>
                    <a:lnTo>
                      <a:pt x="16" y="10"/>
                    </a:lnTo>
                    <a:lnTo>
                      <a:pt x="14" y="14"/>
                    </a:lnTo>
                    <a:lnTo>
                      <a:pt x="12" y="18"/>
                    </a:lnTo>
                    <a:lnTo>
                      <a:pt x="10" y="20"/>
                    </a:lnTo>
                    <a:lnTo>
                      <a:pt x="6" y="20"/>
                    </a:lnTo>
                    <a:lnTo>
                      <a:pt x="4" y="18"/>
                    </a:lnTo>
                    <a:lnTo>
                      <a:pt x="2" y="16"/>
                    </a:lnTo>
                    <a:lnTo>
                      <a:pt x="0" y="12"/>
                    </a:lnTo>
                    <a:lnTo>
                      <a:pt x="0" y="8"/>
                    </a:lnTo>
                    <a:lnTo>
                      <a:pt x="2" y="4"/>
                    </a:lnTo>
                    <a:lnTo>
                      <a:pt x="4" y="2"/>
                    </a:lnTo>
                    <a:lnTo>
                      <a:pt x="6" y="0"/>
                    </a:lnTo>
                    <a:lnTo>
                      <a:pt x="10" y="0"/>
                    </a:lnTo>
                    <a:lnTo>
                      <a:pt x="12" y="0"/>
                    </a:lnTo>
                    <a:lnTo>
                      <a:pt x="14" y="4"/>
                    </a:lnTo>
                    <a:lnTo>
                      <a:pt x="16" y="6"/>
                    </a:lnTo>
                    <a:lnTo>
                      <a:pt x="16" y="10"/>
                    </a:lnTo>
                    <a:close/>
                  </a:path>
                </a:pathLst>
              </a:custGeom>
              <a:solidFill>
                <a:srgbClr val="FFFFFF"/>
              </a:solidFill>
              <a:ln w="9525">
                <a:noFill/>
                <a:round/>
                <a:headEnd/>
                <a:tailEnd/>
              </a:ln>
            </p:spPr>
            <p:txBody>
              <a:bodyPr/>
              <a:lstStyle/>
              <a:p>
                <a:endParaRPr lang="en-US"/>
              </a:p>
            </p:txBody>
          </p:sp>
          <p:sp>
            <p:nvSpPr>
              <p:cNvPr id="136" name="AutoShape 98"/>
              <p:cNvSpPr>
                <a:spLocks/>
              </p:cNvSpPr>
              <p:nvPr/>
            </p:nvSpPr>
            <p:spPr bwMode="auto">
              <a:xfrm>
                <a:off x="3700125" y="4221096"/>
                <a:ext cx="15875" cy="15875"/>
              </a:xfrm>
              <a:custGeom>
                <a:avLst/>
                <a:gdLst>
                  <a:gd name="T0" fmla="*/ 2147483647 w 10"/>
                  <a:gd name="T1" fmla="*/ 0 h 10"/>
                  <a:gd name="T2" fmla="*/ 2147483647 w 10"/>
                  <a:gd name="T3" fmla="*/ 0 h 10"/>
                  <a:gd name="T4" fmla="*/ 2147483647 w 10"/>
                  <a:gd name="T5" fmla="*/ 2147483647 h 10"/>
                  <a:gd name="T6" fmla="*/ 2147483647 w 10"/>
                  <a:gd name="T7" fmla="*/ 2147483647 h 10"/>
                  <a:gd name="T8" fmla="*/ 2147483647 w 10"/>
                  <a:gd name="T9" fmla="*/ 2147483647 h 10"/>
                  <a:gd name="T10" fmla="*/ 2147483647 w 10"/>
                  <a:gd name="T11" fmla="*/ 2147483647 h 10"/>
                  <a:gd name="T12" fmla="*/ 2147483647 w 10"/>
                  <a:gd name="T13" fmla="*/ 2147483647 h 10"/>
                  <a:gd name="T14" fmla="*/ 2147483647 w 10"/>
                  <a:gd name="T15" fmla="*/ 2147483647 h 10"/>
                  <a:gd name="T16" fmla="*/ 2147483647 w 10"/>
                  <a:gd name="T17" fmla="*/ 2147483647 h 10"/>
                  <a:gd name="T18" fmla="*/ 0 w 10"/>
                  <a:gd name="T19" fmla="*/ 2147483647 h 10"/>
                  <a:gd name="T20" fmla="*/ 0 w 10"/>
                  <a:gd name="T21" fmla="*/ 2147483647 h 10"/>
                  <a:gd name="T22" fmla="*/ 2147483647 w 10"/>
                  <a:gd name="T23" fmla="*/ 2147483647 h 10"/>
                  <a:gd name="T24" fmla="*/ 2147483647 w 10"/>
                  <a:gd name="T25" fmla="*/ 0 h 10"/>
                  <a:gd name="T26" fmla="*/ 2147483647 w 10"/>
                  <a:gd name="T27" fmla="*/ 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0"/>
                  <a:gd name="T44" fmla="*/ 10 w 10"/>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0">
                    <a:moveTo>
                      <a:pt x="6" y="0"/>
                    </a:moveTo>
                    <a:lnTo>
                      <a:pt x="6" y="0"/>
                    </a:lnTo>
                    <a:lnTo>
                      <a:pt x="8" y="2"/>
                    </a:lnTo>
                    <a:lnTo>
                      <a:pt x="10" y="6"/>
                    </a:lnTo>
                    <a:lnTo>
                      <a:pt x="8" y="10"/>
                    </a:lnTo>
                    <a:lnTo>
                      <a:pt x="6" y="10"/>
                    </a:lnTo>
                    <a:lnTo>
                      <a:pt x="2" y="10"/>
                    </a:lnTo>
                    <a:lnTo>
                      <a:pt x="0" y="6"/>
                    </a:lnTo>
                    <a:lnTo>
                      <a:pt x="2" y="2"/>
                    </a:lnTo>
                    <a:lnTo>
                      <a:pt x="6" y="0"/>
                    </a:lnTo>
                    <a:close/>
                  </a:path>
                </a:pathLst>
              </a:custGeom>
              <a:solidFill>
                <a:srgbClr val="FFFFFF"/>
              </a:solidFill>
              <a:ln w="9525">
                <a:noFill/>
                <a:round/>
                <a:headEnd/>
                <a:tailEnd/>
              </a:ln>
            </p:spPr>
            <p:txBody>
              <a:bodyPr/>
              <a:lstStyle/>
              <a:p>
                <a:endParaRPr lang="en-US"/>
              </a:p>
            </p:txBody>
          </p:sp>
        </p:grpSp>
      </p:grpSp>
      <p:grpSp>
        <p:nvGrpSpPr>
          <p:cNvPr id="142" name="Group 14"/>
          <p:cNvGrpSpPr>
            <a:grpSpLocks/>
          </p:cNvGrpSpPr>
          <p:nvPr/>
        </p:nvGrpSpPr>
        <p:grpSpPr bwMode="auto">
          <a:xfrm>
            <a:off x="7199313" y="152400"/>
            <a:ext cx="1182687" cy="1563688"/>
            <a:chOff x="6216886" y="1974434"/>
            <a:chExt cx="1182286" cy="1562501"/>
          </a:xfrm>
        </p:grpSpPr>
        <p:sp>
          <p:nvSpPr>
            <p:cNvPr id="143" name="AutoShape 150"/>
            <p:cNvSpPr>
              <a:spLocks/>
            </p:cNvSpPr>
            <p:nvPr/>
          </p:nvSpPr>
          <p:spPr bwMode="auto">
            <a:xfrm rot="3062179" flipV="1">
              <a:off x="7054477" y="2606996"/>
              <a:ext cx="471931" cy="217458"/>
            </a:xfrm>
            <a:custGeom>
              <a:avLst/>
              <a:gdLst>
                <a:gd name="T0" fmla="*/ 2147483647 w 3691"/>
                <a:gd name="T1" fmla="*/ 2147483647 h 2194"/>
                <a:gd name="T2" fmla="*/ 2147483647 w 3691"/>
                <a:gd name="T3" fmla="*/ 2147483647 h 2194"/>
                <a:gd name="T4" fmla="*/ 2147483647 w 3691"/>
                <a:gd name="T5" fmla="*/ 2147483647 h 2194"/>
                <a:gd name="T6" fmla="*/ 2147483647 w 3691"/>
                <a:gd name="T7" fmla="*/ 2147483647 h 2194"/>
                <a:gd name="T8" fmla="*/ 2147483647 w 3691"/>
                <a:gd name="T9" fmla="*/ 2147483647 h 2194"/>
                <a:gd name="T10" fmla="*/ 2147483647 w 3691"/>
                <a:gd name="T11" fmla="*/ 2147483647 h 2194"/>
                <a:gd name="T12" fmla="*/ 2147483647 w 3691"/>
                <a:gd name="T13" fmla="*/ 2147483647 h 2194"/>
                <a:gd name="T14" fmla="*/ 2147483647 w 3691"/>
                <a:gd name="T15" fmla="*/ 2147483647 h 2194"/>
                <a:gd name="T16" fmla="*/ 2147483647 w 3691"/>
                <a:gd name="T17" fmla="*/ 2147483647 h 2194"/>
                <a:gd name="T18" fmla="*/ 2147483647 w 3691"/>
                <a:gd name="T19" fmla="*/ 2147483647 h 2194"/>
                <a:gd name="T20" fmla="*/ 2147483647 w 3691"/>
                <a:gd name="T21" fmla="*/ 2147483647 h 2194"/>
                <a:gd name="T22" fmla="*/ 2147483647 w 3691"/>
                <a:gd name="T23" fmla="*/ 2147483647 h 2194"/>
                <a:gd name="T24" fmla="*/ 2147483647 w 3691"/>
                <a:gd name="T25" fmla="*/ 2147483647 h 2194"/>
                <a:gd name="T26" fmla="*/ 2147483647 w 3691"/>
                <a:gd name="T27" fmla="*/ 2147483647 h 2194"/>
                <a:gd name="T28" fmla="*/ 2147483647 w 3691"/>
                <a:gd name="T29" fmla="*/ 2147483647 h 2194"/>
                <a:gd name="T30" fmla="*/ 2147483647 w 3691"/>
                <a:gd name="T31" fmla="*/ 2147483647 h 2194"/>
                <a:gd name="T32" fmla="*/ 2147483647 w 3691"/>
                <a:gd name="T33" fmla="*/ 2147483647 h 2194"/>
                <a:gd name="T34" fmla="*/ 2147483647 w 3691"/>
                <a:gd name="T35" fmla="*/ 2147483647 h 2194"/>
                <a:gd name="T36" fmla="*/ 2147483647 w 3691"/>
                <a:gd name="T37" fmla="*/ 2147483647 h 2194"/>
                <a:gd name="T38" fmla="*/ 2147483647 w 3691"/>
                <a:gd name="T39" fmla="*/ 2147483647 h 2194"/>
                <a:gd name="T40" fmla="*/ 2147483647 w 3691"/>
                <a:gd name="T41" fmla="*/ 2147483647 h 2194"/>
                <a:gd name="T42" fmla="*/ 2147483647 w 3691"/>
                <a:gd name="T43" fmla="*/ 2147483647 h 2194"/>
                <a:gd name="T44" fmla="*/ 2147483647 w 3691"/>
                <a:gd name="T45" fmla="*/ 2147483647 h 2194"/>
                <a:gd name="T46" fmla="*/ 2147483647 w 3691"/>
                <a:gd name="T47" fmla="*/ 2147483647 h 2194"/>
                <a:gd name="T48" fmla="*/ 2147483647 w 3691"/>
                <a:gd name="T49" fmla="*/ 2147483647 h 2194"/>
                <a:gd name="T50" fmla="*/ 2147483647 w 3691"/>
                <a:gd name="T51" fmla="*/ 2147483647 h 2194"/>
                <a:gd name="T52" fmla="*/ 2147483647 w 3691"/>
                <a:gd name="T53" fmla="*/ 2147483647 h 2194"/>
                <a:gd name="T54" fmla="*/ 2147483647 w 3691"/>
                <a:gd name="T55" fmla="*/ 2147483647 h 2194"/>
                <a:gd name="T56" fmla="*/ 2147483647 w 3691"/>
                <a:gd name="T57" fmla="*/ 2147483647 h 2194"/>
                <a:gd name="T58" fmla="*/ 2147483647 w 3691"/>
                <a:gd name="T59" fmla="*/ 2147483647 h 2194"/>
                <a:gd name="T60" fmla="*/ 2147483647 w 3691"/>
                <a:gd name="T61" fmla="*/ 2147483647 h 2194"/>
                <a:gd name="T62" fmla="*/ 2147483647 w 3691"/>
                <a:gd name="T63" fmla="*/ 2147483647 h 2194"/>
                <a:gd name="T64" fmla="*/ 2147483647 w 3691"/>
                <a:gd name="T65" fmla="*/ 2147483647 h 2194"/>
                <a:gd name="T66" fmla="*/ 2147483647 w 3691"/>
                <a:gd name="T67" fmla="*/ 2147483647 h 2194"/>
                <a:gd name="T68" fmla="*/ 2147483647 w 3691"/>
                <a:gd name="T69" fmla="*/ 2147483647 h 2194"/>
                <a:gd name="T70" fmla="*/ 2147483647 w 3691"/>
                <a:gd name="T71" fmla="*/ 2147483647 h 2194"/>
                <a:gd name="T72" fmla="*/ 2147483647 w 3691"/>
                <a:gd name="T73" fmla="*/ 2147483647 h 2194"/>
                <a:gd name="T74" fmla="*/ 2147483647 w 3691"/>
                <a:gd name="T75" fmla="*/ 2147483647 h 2194"/>
                <a:gd name="T76" fmla="*/ 2147483647 w 3691"/>
                <a:gd name="T77" fmla="*/ 2147483647 h 2194"/>
                <a:gd name="T78" fmla="*/ 2147483647 w 3691"/>
                <a:gd name="T79" fmla="*/ 2147483647 h 2194"/>
                <a:gd name="T80" fmla="*/ 2147483647 w 3691"/>
                <a:gd name="T81" fmla="*/ 2147483647 h 2194"/>
                <a:gd name="T82" fmla="*/ 2147483647 w 3691"/>
                <a:gd name="T83" fmla="*/ 2147483647 h 2194"/>
                <a:gd name="T84" fmla="*/ 2147483647 w 3691"/>
                <a:gd name="T85" fmla="*/ 2147483647 h 2194"/>
                <a:gd name="T86" fmla="*/ 2147483647 w 3691"/>
                <a:gd name="T87" fmla="*/ 2147483647 h 2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91"/>
                <a:gd name="T133" fmla="*/ 0 h 2194"/>
                <a:gd name="T134" fmla="*/ 3691 w 3691"/>
                <a:gd name="T135" fmla="*/ 2194 h 2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91" h="2194">
                  <a:moveTo>
                    <a:pt x="3105" y="0"/>
                  </a:moveTo>
                  <a:lnTo>
                    <a:pt x="3106" y="12"/>
                  </a:lnTo>
                  <a:lnTo>
                    <a:pt x="3112" y="27"/>
                  </a:lnTo>
                  <a:lnTo>
                    <a:pt x="3125" y="43"/>
                  </a:lnTo>
                  <a:lnTo>
                    <a:pt x="3143" y="63"/>
                  </a:lnTo>
                  <a:lnTo>
                    <a:pt x="3164" y="85"/>
                  </a:lnTo>
                  <a:lnTo>
                    <a:pt x="3189" y="108"/>
                  </a:lnTo>
                  <a:lnTo>
                    <a:pt x="3218" y="134"/>
                  </a:lnTo>
                  <a:lnTo>
                    <a:pt x="3251" y="162"/>
                  </a:lnTo>
                  <a:lnTo>
                    <a:pt x="3285" y="191"/>
                  </a:lnTo>
                  <a:lnTo>
                    <a:pt x="3320" y="224"/>
                  </a:lnTo>
                  <a:lnTo>
                    <a:pt x="3358" y="257"/>
                  </a:lnTo>
                  <a:lnTo>
                    <a:pt x="3395" y="292"/>
                  </a:lnTo>
                  <a:lnTo>
                    <a:pt x="3432" y="330"/>
                  </a:lnTo>
                  <a:lnTo>
                    <a:pt x="3470" y="369"/>
                  </a:lnTo>
                  <a:lnTo>
                    <a:pt x="3505" y="409"/>
                  </a:lnTo>
                  <a:lnTo>
                    <a:pt x="3539" y="452"/>
                  </a:lnTo>
                  <a:lnTo>
                    <a:pt x="3572" y="495"/>
                  </a:lnTo>
                  <a:lnTo>
                    <a:pt x="3602" y="540"/>
                  </a:lnTo>
                  <a:lnTo>
                    <a:pt x="3628" y="587"/>
                  </a:lnTo>
                  <a:lnTo>
                    <a:pt x="3650" y="634"/>
                  </a:lnTo>
                  <a:lnTo>
                    <a:pt x="3668" y="683"/>
                  </a:lnTo>
                  <a:lnTo>
                    <a:pt x="3681" y="733"/>
                  </a:lnTo>
                  <a:lnTo>
                    <a:pt x="3689" y="784"/>
                  </a:lnTo>
                  <a:lnTo>
                    <a:pt x="3691" y="836"/>
                  </a:lnTo>
                  <a:lnTo>
                    <a:pt x="3686" y="889"/>
                  </a:lnTo>
                  <a:lnTo>
                    <a:pt x="3673" y="944"/>
                  </a:lnTo>
                  <a:lnTo>
                    <a:pt x="3653" y="998"/>
                  </a:lnTo>
                  <a:lnTo>
                    <a:pt x="3625" y="1054"/>
                  </a:lnTo>
                  <a:lnTo>
                    <a:pt x="3589" y="1110"/>
                  </a:lnTo>
                  <a:lnTo>
                    <a:pt x="3542" y="1168"/>
                  </a:lnTo>
                  <a:lnTo>
                    <a:pt x="3486" y="1225"/>
                  </a:lnTo>
                  <a:lnTo>
                    <a:pt x="3419" y="1284"/>
                  </a:lnTo>
                  <a:lnTo>
                    <a:pt x="3344" y="1341"/>
                  </a:lnTo>
                  <a:lnTo>
                    <a:pt x="3262" y="1398"/>
                  </a:lnTo>
                  <a:lnTo>
                    <a:pt x="3174" y="1454"/>
                  </a:lnTo>
                  <a:lnTo>
                    <a:pt x="3080" y="1508"/>
                  </a:lnTo>
                  <a:lnTo>
                    <a:pt x="2981" y="1561"/>
                  </a:lnTo>
                  <a:lnTo>
                    <a:pt x="2877" y="1612"/>
                  </a:lnTo>
                  <a:lnTo>
                    <a:pt x="2770" y="1663"/>
                  </a:lnTo>
                  <a:lnTo>
                    <a:pt x="2658" y="1710"/>
                  </a:lnTo>
                  <a:lnTo>
                    <a:pt x="2544" y="1758"/>
                  </a:lnTo>
                  <a:lnTo>
                    <a:pt x="2427" y="1802"/>
                  </a:lnTo>
                  <a:lnTo>
                    <a:pt x="2309" y="1844"/>
                  </a:lnTo>
                  <a:lnTo>
                    <a:pt x="2188" y="1886"/>
                  </a:lnTo>
                  <a:lnTo>
                    <a:pt x="2067" y="1924"/>
                  </a:lnTo>
                  <a:lnTo>
                    <a:pt x="1945" y="1960"/>
                  </a:lnTo>
                  <a:lnTo>
                    <a:pt x="1823" y="1994"/>
                  </a:lnTo>
                  <a:lnTo>
                    <a:pt x="1701" y="2026"/>
                  </a:lnTo>
                  <a:lnTo>
                    <a:pt x="1581" y="2055"/>
                  </a:lnTo>
                  <a:lnTo>
                    <a:pt x="1461" y="2082"/>
                  </a:lnTo>
                  <a:lnTo>
                    <a:pt x="1344" y="2106"/>
                  </a:lnTo>
                  <a:lnTo>
                    <a:pt x="1229" y="2128"/>
                  </a:lnTo>
                  <a:lnTo>
                    <a:pt x="1118" y="2147"/>
                  </a:lnTo>
                  <a:lnTo>
                    <a:pt x="1009" y="2162"/>
                  </a:lnTo>
                  <a:lnTo>
                    <a:pt x="905" y="2175"/>
                  </a:lnTo>
                  <a:lnTo>
                    <a:pt x="805" y="2184"/>
                  </a:lnTo>
                  <a:lnTo>
                    <a:pt x="710" y="2190"/>
                  </a:lnTo>
                  <a:lnTo>
                    <a:pt x="621" y="2194"/>
                  </a:lnTo>
                  <a:lnTo>
                    <a:pt x="537" y="2193"/>
                  </a:lnTo>
                  <a:lnTo>
                    <a:pt x="460" y="2190"/>
                  </a:lnTo>
                  <a:lnTo>
                    <a:pt x="391" y="2182"/>
                  </a:lnTo>
                  <a:lnTo>
                    <a:pt x="328" y="2172"/>
                  </a:lnTo>
                  <a:lnTo>
                    <a:pt x="274" y="2157"/>
                  </a:lnTo>
                  <a:lnTo>
                    <a:pt x="228" y="2139"/>
                  </a:lnTo>
                  <a:lnTo>
                    <a:pt x="189" y="2118"/>
                  </a:lnTo>
                  <a:lnTo>
                    <a:pt x="152" y="2094"/>
                  </a:lnTo>
                  <a:lnTo>
                    <a:pt x="121" y="2071"/>
                  </a:lnTo>
                  <a:lnTo>
                    <a:pt x="93" y="2046"/>
                  </a:lnTo>
                  <a:lnTo>
                    <a:pt x="69" y="2019"/>
                  </a:lnTo>
                  <a:lnTo>
                    <a:pt x="49" y="1991"/>
                  </a:lnTo>
                  <a:lnTo>
                    <a:pt x="31" y="1962"/>
                  </a:lnTo>
                  <a:lnTo>
                    <a:pt x="18" y="1932"/>
                  </a:lnTo>
                  <a:lnTo>
                    <a:pt x="8" y="1901"/>
                  </a:lnTo>
                  <a:lnTo>
                    <a:pt x="2" y="1867"/>
                  </a:lnTo>
                  <a:lnTo>
                    <a:pt x="0" y="1834"/>
                  </a:lnTo>
                  <a:lnTo>
                    <a:pt x="1" y="1800"/>
                  </a:lnTo>
                  <a:lnTo>
                    <a:pt x="5" y="1765"/>
                  </a:lnTo>
                  <a:lnTo>
                    <a:pt x="13" y="1728"/>
                  </a:lnTo>
                  <a:lnTo>
                    <a:pt x="23" y="1691"/>
                  </a:lnTo>
                  <a:lnTo>
                    <a:pt x="38" y="1654"/>
                  </a:lnTo>
                  <a:lnTo>
                    <a:pt x="56" y="1615"/>
                  </a:lnTo>
                  <a:lnTo>
                    <a:pt x="76" y="1576"/>
                  </a:lnTo>
                  <a:lnTo>
                    <a:pt x="100" y="1536"/>
                  </a:lnTo>
                  <a:lnTo>
                    <a:pt x="127" y="1495"/>
                  </a:lnTo>
                  <a:lnTo>
                    <a:pt x="157" y="1455"/>
                  </a:lnTo>
                  <a:lnTo>
                    <a:pt x="190" y="1414"/>
                  </a:lnTo>
                  <a:lnTo>
                    <a:pt x="226" y="1371"/>
                  </a:lnTo>
                  <a:lnTo>
                    <a:pt x="265" y="1329"/>
                  </a:lnTo>
                  <a:lnTo>
                    <a:pt x="307" y="1287"/>
                  </a:lnTo>
                  <a:lnTo>
                    <a:pt x="352" y="1244"/>
                  </a:lnTo>
                  <a:lnTo>
                    <a:pt x="400" y="1201"/>
                  </a:lnTo>
                  <a:lnTo>
                    <a:pt x="450" y="1158"/>
                  </a:lnTo>
                  <a:lnTo>
                    <a:pt x="504" y="1114"/>
                  </a:lnTo>
                  <a:lnTo>
                    <a:pt x="559" y="1071"/>
                  </a:lnTo>
                  <a:lnTo>
                    <a:pt x="618" y="1027"/>
                  </a:lnTo>
                  <a:lnTo>
                    <a:pt x="678" y="984"/>
                  </a:lnTo>
                  <a:lnTo>
                    <a:pt x="754" y="933"/>
                  </a:lnTo>
                  <a:lnTo>
                    <a:pt x="826" y="883"/>
                  </a:lnTo>
                  <a:lnTo>
                    <a:pt x="895" y="838"/>
                  </a:lnTo>
                  <a:lnTo>
                    <a:pt x="962" y="793"/>
                  </a:lnTo>
                  <a:lnTo>
                    <a:pt x="1025" y="753"/>
                  </a:lnTo>
                  <a:lnTo>
                    <a:pt x="1087" y="714"/>
                  </a:lnTo>
                  <a:lnTo>
                    <a:pt x="1146" y="678"/>
                  </a:lnTo>
                  <a:lnTo>
                    <a:pt x="1204" y="643"/>
                  </a:lnTo>
                  <a:lnTo>
                    <a:pt x="1259" y="611"/>
                  </a:lnTo>
                  <a:lnTo>
                    <a:pt x="1314" y="581"/>
                  </a:lnTo>
                  <a:lnTo>
                    <a:pt x="1366" y="551"/>
                  </a:lnTo>
                  <a:lnTo>
                    <a:pt x="1418" y="524"/>
                  </a:lnTo>
                  <a:lnTo>
                    <a:pt x="1467" y="498"/>
                  </a:lnTo>
                  <a:lnTo>
                    <a:pt x="1517" y="473"/>
                  </a:lnTo>
                  <a:lnTo>
                    <a:pt x="1566" y="449"/>
                  </a:lnTo>
                  <a:lnTo>
                    <a:pt x="1614" y="425"/>
                  </a:lnTo>
                  <a:lnTo>
                    <a:pt x="1711" y="381"/>
                  </a:lnTo>
                  <a:lnTo>
                    <a:pt x="1808" y="338"/>
                  </a:lnTo>
                  <a:lnTo>
                    <a:pt x="1908" y="295"/>
                  </a:lnTo>
                  <a:lnTo>
                    <a:pt x="2011" y="251"/>
                  </a:lnTo>
                  <a:lnTo>
                    <a:pt x="2120" y="206"/>
                  </a:lnTo>
                  <a:lnTo>
                    <a:pt x="2236" y="156"/>
                  </a:lnTo>
                  <a:lnTo>
                    <a:pt x="2360" y="103"/>
                  </a:lnTo>
                  <a:lnTo>
                    <a:pt x="2494" y="44"/>
                  </a:lnTo>
                  <a:lnTo>
                    <a:pt x="2539" y="46"/>
                  </a:lnTo>
                  <a:lnTo>
                    <a:pt x="2588" y="46"/>
                  </a:lnTo>
                  <a:lnTo>
                    <a:pt x="2638" y="45"/>
                  </a:lnTo>
                  <a:lnTo>
                    <a:pt x="2690" y="43"/>
                  </a:lnTo>
                  <a:lnTo>
                    <a:pt x="2741" y="40"/>
                  </a:lnTo>
                  <a:lnTo>
                    <a:pt x="2792" y="36"/>
                  </a:lnTo>
                  <a:lnTo>
                    <a:pt x="2841" y="32"/>
                  </a:lnTo>
                  <a:lnTo>
                    <a:pt x="2889" y="27"/>
                  </a:lnTo>
                  <a:lnTo>
                    <a:pt x="2974" y="18"/>
                  </a:lnTo>
                  <a:lnTo>
                    <a:pt x="3043" y="9"/>
                  </a:lnTo>
                  <a:lnTo>
                    <a:pt x="3089" y="3"/>
                  </a:lnTo>
                  <a:lnTo>
                    <a:pt x="3105" y="0"/>
                  </a:lnTo>
                  <a:close/>
                </a:path>
              </a:pathLst>
            </a:custGeom>
            <a:solidFill>
              <a:srgbClr val="339933"/>
            </a:solidFill>
            <a:ln w="9525">
              <a:noFill/>
              <a:round/>
              <a:headEnd/>
              <a:tailEnd/>
            </a:ln>
          </p:spPr>
          <p:txBody>
            <a:bodyPr/>
            <a:lstStyle/>
            <a:p>
              <a:endParaRPr lang="en-US"/>
            </a:p>
          </p:txBody>
        </p:sp>
        <p:sp>
          <p:nvSpPr>
            <p:cNvPr id="144" name="AutoShape 151"/>
            <p:cNvSpPr>
              <a:spLocks/>
            </p:cNvSpPr>
            <p:nvPr/>
          </p:nvSpPr>
          <p:spPr bwMode="auto">
            <a:xfrm rot="7343382">
              <a:off x="7062359" y="2902750"/>
              <a:ext cx="366770" cy="204387"/>
            </a:xfrm>
            <a:custGeom>
              <a:avLst/>
              <a:gdLst>
                <a:gd name="T0" fmla="*/ 2147483647 w 3550"/>
                <a:gd name="T1" fmla="*/ 2147483647 h 2004"/>
                <a:gd name="T2" fmla="*/ 2147483647 w 3550"/>
                <a:gd name="T3" fmla="*/ 2147483647 h 2004"/>
                <a:gd name="T4" fmla="*/ 2147483647 w 3550"/>
                <a:gd name="T5" fmla="*/ 2147483647 h 2004"/>
                <a:gd name="T6" fmla="*/ 2147483647 w 3550"/>
                <a:gd name="T7" fmla="*/ 2147483647 h 2004"/>
                <a:gd name="T8" fmla="*/ 2147483647 w 3550"/>
                <a:gd name="T9" fmla="*/ 2147483647 h 2004"/>
                <a:gd name="T10" fmla="*/ 2147483647 w 3550"/>
                <a:gd name="T11" fmla="*/ 2147483647 h 2004"/>
                <a:gd name="T12" fmla="*/ 2147483647 w 3550"/>
                <a:gd name="T13" fmla="*/ 2147483647 h 2004"/>
                <a:gd name="T14" fmla="*/ 2147483647 w 3550"/>
                <a:gd name="T15" fmla="*/ 2147483647 h 2004"/>
                <a:gd name="T16" fmla="*/ 2147483647 w 3550"/>
                <a:gd name="T17" fmla="*/ 2147483647 h 2004"/>
                <a:gd name="T18" fmla="*/ 2147483647 w 3550"/>
                <a:gd name="T19" fmla="*/ 2147483647 h 2004"/>
                <a:gd name="T20" fmla="*/ 2147483647 w 3550"/>
                <a:gd name="T21" fmla="*/ 2147483647 h 2004"/>
                <a:gd name="T22" fmla="*/ 2147483647 w 3550"/>
                <a:gd name="T23" fmla="*/ 2147483647 h 2004"/>
                <a:gd name="T24" fmla="*/ 2147483647 w 3550"/>
                <a:gd name="T25" fmla="*/ 2147483647 h 2004"/>
                <a:gd name="T26" fmla="*/ 2147483647 w 3550"/>
                <a:gd name="T27" fmla="*/ 2147483647 h 2004"/>
                <a:gd name="T28" fmla="*/ 2147483647 w 3550"/>
                <a:gd name="T29" fmla="*/ 2147483647 h 2004"/>
                <a:gd name="T30" fmla="*/ 2147483647 w 3550"/>
                <a:gd name="T31" fmla="*/ 2147483647 h 2004"/>
                <a:gd name="T32" fmla="*/ 2147483647 w 3550"/>
                <a:gd name="T33" fmla="*/ 2147483647 h 2004"/>
                <a:gd name="T34" fmla="*/ 2147483647 w 3550"/>
                <a:gd name="T35" fmla="*/ 2147483647 h 2004"/>
                <a:gd name="T36" fmla="*/ 2147483647 w 3550"/>
                <a:gd name="T37" fmla="*/ 2147483647 h 2004"/>
                <a:gd name="T38" fmla="*/ 2147483647 w 3550"/>
                <a:gd name="T39" fmla="*/ 2147483647 h 2004"/>
                <a:gd name="T40" fmla="*/ 2147483647 w 3550"/>
                <a:gd name="T41" fmla="*/ 2147483647 h 2004"/>
                <a:gd name="T42" fmla="*/ 2147483647 w 3550"/>
                <a:gd name="T43" fmla="*/ 2147483647 h 2004"/>
                <a:gd name="T44" fmla="*/ 0 w 3550"/>
                <a:gd name="T45" fmla="*/ 2147483647 h 2004"/>
                <a:gd name="T46" fmla="*/ 2147483647 w 3550"/>
                <a:gd name="T47" fmla="*/ 2147483647 h 2004"/>
                <a:gd name="T48" fmla="*/ 2147483647 w 3550"/>
                <a:gd name="T49" fmla="*/ 2147483647 h 2004"/>
                <a:gd name="T50" fmla="*/ 2147483647 w 3550"/>
                <a:gd name="T51" fmla="*/ 2147483647 h 2004"/>
                <a:gd name="T52" fmla="*/ 2147483647 w 3550"/>
                <a:gd name="T53" fmla="*/ 2147483647 h 2004"/>
                <a:gd name="T54" fmla="*/ 2147483647 w 3550"/>
                <a:gd name="T55" fmla="*/ 2147483647 h 2004"/>
                <a:gd name="T56" fmla="*/ 2147483647 w 3550"/>
                <a:gd name="T57" fmla="*/ 2147483647 h 2004"/>
                <a:gd name="T58" fmla="*/ 2147483647 w 3550"/>
                <a:gd name="T59" fmla="*/ 2147483647 h 2004"/>
                <a:gd name="T60" fmla="*/ 2147483647 w 3550"/>
                <a:gd name="T61" fmla="*/ 2147483647 h 2004"/>
                <a:gd name="T62" fmla="*/ 2147483647 w 3550"/>
                <a:gd name="T63" fmla="*/ 2147483647 h 2004"/>
                <a:gd name="T64" fmla="*/ 2147483647 w 3550"/>
                <a:gd name="T65" fmla="*/ 2147483647 h 2004"/>
                <a:gd name="T66" fmla="*/ 2147483647 w 3550"/>
                <a:gd name="T67" fmla="*/ 2147483647 h 2004"/>
                <a:gd name="T68" fmla="*/ 2147483647 w 3550"/>
                <a:gd name="T69" fmla="*/ 2147483647 h 2004"/>
                <a:gd name="T70" fmla="*/ 2147483647 w 3550"/>
                <a:gd name="T71" fmla="*/ 2147483647 h 2004"/>
                <a:gd name="T72" fmla="*/ 2147483647 w 3550"/>
                <a:gd name="T73" fmla="*/ 2147483647 h 2004"/>
                <a:gd name="T74" fmla="*/ 2147483647 w 3550"/>
                <a:gd name="T75" fmla="*/ 2147483647 h 2004"/>
                <a:gd name="T76" fmla="*/ 2147483647 w 3550"/>
                <a:gd name="T77" fmla="*/ 2147483647 h 2004"/>
                <a:gd name="T78" fmla="*/ 2147483647 w 3550"/>
                <a:gd name="T79" fmla="*/ 2147483647 h 2004"/>
                <a:gd name="T80" fmla="*/ 2147483647 w 3550"/>
                <a:gd name="T81" fmla="*/ 2147483647 h 2004"/>
                <a:gd name="T82" fmla="*/ 2147483647 w 3550"/>
                <a:gd name="T83" fmla="*/ 2147483647 h 2004"/>
                <a:gd name="T84" fmla="*/ 2147483647 w 3550"/>
                <a:gd name="T85" fmla="*/ 2147483647 h 2004"/>
                <a:gd name="T86" fmla="*/ 2147483647 w 3550"/>
                <a:gd name="T87" fmla="*/ 2147483647 h 20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50"/>
                <a:gd name="T133" fmla="*/ 0 h 2004"/>
                <a:gd name="T134" fmla="*/ 3550 w 3550"/>
                <a:gd name="T135" fmla="*/ 2004 h 200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50" h="2004">
                  <a:moveTo>
                    <a:pt x="3550" y="788"/>
                  </a:moveTo>
                  <a:lnTo>
                    <a:pt x="3542" y="798"/>
                  </a:lnTo>
                  <a:lnTo>
                    <a:pt x="3535" y="814"/>
                  </a:lnTo>
                  <a:lnTo>
                    <a:pt x="3531" y="835"/>
                  </a:lnTo>
                  <a:lnTo>
                    <a:pt x="3528" y="863"/>
                  </a:lnTo>
                  <a:lnTo>
                    <a:pt x="3527" y="895"/>
                  </a:lnTo>
                  <a:lnTo>
                    <a:pt x="3527" y="930"/>
                  </a:lnTo>
                  <a:lnTo>
                    <a:pt x="3527" y="971"/>
                  </a:lnTo>
                  <a:lnTo>
                    <a:pt x="3528" y="1015"/>
                  </a:lnTo>
                  <a:lnTo>
                    <a:pt x="3529" y="1061"/>
                  </a:lnTo>
                  <a:lnTo>
                    <a:pt x="3529" y="1111"/>
                  </a:lnTo>
                  <a:lnTo>
                    <a:pt x="3529" y="1162"/>
                  </a:lnTo>
                  <a:lnTo>
                    <a:pt x="3528" y="1216"/>
                  </a:lnTo>
                  <a:lnTo>
                    <a:pt x="3526" y="1271"/>
                  </a:lnTo>
                  <a:lnTo>
                    <a:pt x="3522" y="1327"/>
                  </a:lnTo>
                  <a:lnTo>
                    <a:pt x="3516" y="1383"/>
                  </a:lnTo>
                  <a:lnTo>
                    <a:pt x="3508" y="1439"/>
                  </a:lnTo>
                  <a:lnTo>
                    <a:pt x="3498" y="1496"/>
                  </a:lnTo>
                  <a:lnTo>
                    <a:pt x="3485" y="1551"/>
                  </a:lnTo>
                  <a:lnTo>
                    <a:pt x="3467" y="1606"/>
                  </a:lnTo>
                  <a:lnTo>
                    <a:pt x="3447" y="1658"/>
                  </a:lnTo>
                  <a:lnTo>
                    <a:pt x="3423" y="1709"/>
                  </a:lnTo>
                  <a:lnTo>
                    <a:pt x="3395" y="1756"/>
                  </a:lnTo>
                  <a:lnTo>
                    <a:pt x="3363" y="1801"/>
                  </a:lnTo>
                  <a:lnTo>
                    <a:pt x="3324" y="1843"/>
                  </a:lnTo>
                  <a:lnTo>
                    <a:pt x="3282" y="1881"/>
                  </a:lnTo>
                  <a:lnTo>
                    <a:pt x="3233" y="1914"/>
                  </a:lnTo>
                  <a:lnTo>
                    <a:pt x="3179" y="1944"/>
                  </a:lnTo>
                  <a:lnTo>
                    <a:pt x="3119" y="1968"/>
                  </a:lnTo>
                  <a:lnTo>
                    <a:pt x="3052" y="1986"/>
                  </a:lnTo>
                  <a:lnTo>
                    <a:pt x="2978" y="1998"/>
                  </a:lnTo>
                  <a:lnTo>
                    <a:pt x="2898" y="2004"/>
                  </a:lnTo>
                  <a:lnTo>
                    <a:pt x="2810" y="2004"/>
                  </a:lnTo>
                  <a:lnTo>
                    <a:pt x="2716" y="1997"/>
                  </a:lnTo>
                  <a:lnTo>
                    <a:pt x="2618" y="1984"/>
                  </a:lnTo>
                  <a:lnTo>
                    <a:pt x="2517" y="1967"/>
                  </a:lnTo>
                  <a:lnTo>
                    <a:pt x="2414" y="1944"/>
                  </a:lnTo>
                  <a:lnTo>
                    <a:pt x="2308" y="1917"/>
                  </a:lnTo>
                  <a:lnTo>
                    <a:pt x="2200" y="1885"/>
                  </a:lnTo>
                  <a:lnTo>
                    <a:pt x="2090" y="1850"/>
                  </a:lnTo>
                  <a:lnTo>
                    <a:pt x="1979" y="1811"/>
                  </a:lnTo>
                  <a:lnTo>
                    <a:pt x="1868" y="1768"/>
                  </a:lnTo>
                  <a:lnTo>
                    <a:pt x="1756" y="1722"/>
                  </a:lnTo>
                  <a:lnTo>
                    <a:pt x="1644" y="1673"/>
                  </a:lnTo>
                  <a:lnTo>
                    <a:pt x="1532" y="1622"/>
                  </a:lnTo>
                  <a:lnTo>
                    <a:pt x="1422" y="1568"/>
                  </a:lnTo>
                  <a:lnTo>
                    <a:pt x="1313" y="1512"/>
                  </a:lnTo>
                  <a:lnTo>
                    <a:pt x="1205" y="1454"/>
                  </a:lnTo>
                  <a:lnTo>
                    <a:pt x="1100" y="1395"/>
                  </a:lnTo>
                  <a:lnTo>
                    <a:pt x="996" y="1334"/>
                  </a:lnTo>
                  <a:lnTo>
                    <a:pt x="896" y="1272"/>
                  </a:lnTo>
                  <a:lnTo>
                    <a:pt x="799" y="1211"/>
                  </a:lnTo>
                  <a:lnTo>
                    <a:pt x="705" y="1147"/>
                  </a:lnTo>
                  <a:lnTo>
                    <a:pt x="616" y="1084"/>
                  </a:lnTo>
                  <a:lnTo>
                    <a:pt x="532" y="1022"/>
                  </a:lnTo>
                  <a:lnTo>
                    <a:pt x="452" y="959"/>
                  </a:lnTo>
                  <a:lnTo>
                    <a:pt x="377" y="898"/>
                  </a:lnTo>
                  <a:lnTo>
                    <a:pt x="309" y="837"/>
                  </a:lnTo>
                  <a:lnTo>
                    <a:pt x="246" y="778"/>
                  </a:lnTo>
                  <a:lnTo>
                    <a:pt x="190" y="720"/>
                  </a:lnTo>
                  <a:lnTo>
                    <a:pt x="140" y="664"/>
                  </a:lnTo>
                  <a:lnTo>
                    <a:pt x="99" y="611"/>
                  </a:lnTo>
                  <a:lnTo>
                    <a:pt x="65" y="558"/>
                  </a:lnTo>
                  <a:lnTo>
                    <a:pt x="39" y="510"/>
                  </a:lnTo>
                  <a:lnTo>
                    <a:pt x="21" y="463"/>
                  </a:lnTo>
                  <a:lnTo>
                    <a:pt x="11" y="420"/>
                  </a:lnTo>
                  <a:lnTo>
                    <a:pt x="3" y="380"/>
                  </a:lnTo>
                  <a:lnTo>
                    <a:pt x="0" y="341"/>
                  </a:lnTo>
                  <a:lnTo>
                    <a:pt x="0" y="305"/>
                  </a:lnTo>
                  <a:lnTo>
                    <a:pt x="3" y="272"/>
                  </a:lnTo>
                  <a:lnTo>
                    <a:pt x="10" y="240"/>
                  </a:lnTo>
                  <a:lnTo>
                    <a:pt x="21" y="211"/>
                  </a:lnTo>
                  <a:lnTo>
                    <a:pt x="34" y="184"/>
                  </a:lnTo>
                  <a:lnTo>
                    <a:pt x="51" y="159"/>
                  </a:lnTo>
                  <a:lnTo>
                    <a:pt x="72" y="136"/>
                  </a:lnTo>
                  <a:lnTo>
                    <a:pt x="95" y="114"/>
                  </a:lnTo>
                  <a:lnTo>
                    <a:pt x="121" y="96"/>
                  </a:lnTo>
                  <a:lnTo>
                    <a:pt x="150" y="79"/>
                  </a:lnTo>
                  <a:lnTo>
                    <a:pt x="183" y="63"/>
                  </a:lnTo>
                  <a:lnTo>
                    <a:pt x="218" y="50"/>
                  </a:lnTo>
                  <a:lnTo>
                    <a:pt x="256" y="38"/>
                  </a:lnTo>
                  <a:lnTo>
                    <a:pt x="297" y="28"/>
                  </a:lnTo>
                  <a:lnTo>
                    <a:pt x="340" y="20"/>
                  </a:lnTo>
                  <a:lnTo>
                    <a:pt x="385" y="13"/>
                  </a:lnTo>
                  <a:lnTo>
                    <a:pt x="434" y="8"/>
                  </a:lnTo>
                  <a:lnTo>
                    <a:pt x="485" y="3"/>
                  </a:lnTo>
                  <a:lnTo>
                    <a:pt x="538" y="1"/>
                  </a:lnTo>
                  <a:lnTo>
                    <a:pt x="593" y="0"/>
                  </a:lnTo>
                  <a:lnTo>
                    <a:pt x="652" y="0"/>
                  </a:lnTo>
                  <a:lnTo>
                    <a:pt x="711" y="1"/>
                  </a:lnTo>
                  <a:lnTo>
                    <a:pt x="774" y="5"/>
                  </a:lnTo>
                  <a:lnTo>
                    <a:pt x="837" y="9"/>
                  </a:lnTo>
                  <a:lnTo>
                    <a:pt x="904" y="14"/>
                  </a:lnTo>
                  <a:lnTo>
                    <a:pt x="972" y="20"/>
                  </a:lnTo>
                  <a:lnTo>
                    <a:pt x="1042" y="27"/>
                  </a:lnTo>
                  <a:lnTo>
                    <a:pt x="1114" y="35"/>
                  </a:lnTo>
                  <a:lnTo>
                    <a:pt x="1187" y="44"/>
                  </a:lnTo>
                  <a:lnTo>
                    <a:pt x="1361" y="65"/>
                  </a:lnTo>
                  <a:lnTo>
                    <a:pt x="1519" y="84"/>
                  </a:lnTo>
                  <a:lnTo>
                    <a:pt x="1663" y="100"/>
                  </a:lnTo>
                  <a:lnTo>
                    <a:pt x="1794" y="115"/>
                  </a:lnTo>
                  <a:lnTo>
                    <a:pt x="1914" y="130"/>
                  </a:lnTo>
                  <a:lnTo>
                    <a:pt x="2026" y="143"/>
                  </a:lnTo>
                  <a:lnTo>
                    <a:pt x="2131" y="157"/>
                  </a:lnTo>
                  <a:lnTo>
                    <a:pt x="2232" y="172"/>
                  </a:lnTo>
                  <a:lnTo>
                    <a:pt x="2280" y="180"/>
                  </a:lnTo>
                  <a:lnTo>
                    <a:pt x="2328" y="188"/>
                  </a:lnTo>
                  <a:lnTo>
                    <a:pt x="2377" y="197"/>
                  </a:lnTo>
                  <a:lnTo>
                    <a:pt x="2426" y="207"/>
                  </a:lnTo>
                  <a:lnTo>
                    <a:pt x="2475" y="217"/>
                  </a:lnTo>
                  <a:lnTo>
                    <a:pt x="2524" y="228"/>
                  </a:lnTo>
                  <a:lnTo>
                    <a:pt x="2575" y="240"/>
                  </a:lnTo>
                  <a:lnTo>
                    <a:pt x="2626" y="254"/>
                  </a:lnTo>
                  <a:lnTo>
                    <a:pt x="2679" y="268"/>
                  </a:lnTo>
                  <a:lnTo>
                    <a:pt x="2733" y="283"/>
                  </a:lnTo>
                  <a:lnTo>
                    <a:pt x="2789" y="299"/>
                  </a:lnTo>
                  <a:lnTo>
                    <a:pt x="2847" y="316"/>
                  </a:lnTo>
                  <a:lnTo>
                    <a:pt x="2908" y="334"/>
                  </a:lnTo>
                  <a:lnTo>
                    <a:pt x="2970" y="354"/>
                  </a:lnTo>
                  <a:lnTo>
                    <a:pt x="3036" y="377"/>
                  </a:lnTo>
                  <a:lnTo>
                    <a:pt x="3105" y="400"/>
                  </a:lnTo>
                  <a:lnTo>
                    <a:pt x="3135" y="433"/>
                  </a:lnTo>
                  <a:lnTo>
                    <a:pt x="3167" y="466"/>
                  </a:lnTo>
                  <a:lnTo>
                    <a:pt x="3201" y="501"/>
                  </a:lnTo>
                  <a:lnTo>
                    <a:pt x="3237" y="535"/>
                  </a:lnTo>
                  <a:lnTo>
                    <a:pt x="3274" y="567"/>
                  </a:lnTo>
                  <a:lnTo>
                    <a:pt x="3311" y="599"/>
                  </a:lnTo>
                  <a:lnTo>
                    <a:pt x="3347" y="631"/>
                  </a:lnTo>
                  <a:lnTo>
                    <a:pt x="3384" y="660"/>
                  </a:lnTo>
                  <a:lnTo>
                    <a:pt x="3448" y="711"/>
                  </a:lnTo>
                  <a:lnTo>
                    <a:pt x="3502" y="752"/>
                  </a:lnTo>
                  <a:lnTo>
                    <a:pt x="3537" y="779"/>
                  </a:lnTo>
                  <a:lnTo>
                    <a:pt x="3550" y="788"/>
                  </a:lnTo>
                  <a:close/>
                </a:path>
              </a:pathLst>
            </a:custGeom>
            <a:solidFill>
              <a:srgbClr val="339933"/>
            </a:solidFill>
            <a:ln w="9525">
              <a:noFill/>
              <a:round/>
              <a:headEnd/>
              <a:tailEnd/>
            </a:ln>
          </p:spPr>
          <p:txBody>
            <a:bodyPr/>
            <a:lstStyle/>
            <a:p>
              <a:endParaRPr lang="en-US"/>
            </a:p>
          </p:txBody>
        </p:sp>
        <p:grpSp>
          <p:nvGrpSpPr>
            <p:cNvPr id="145" name="Group 152"/>
            <p:cNvGrpSpPr>
              <a:grpSpLocks/>
            </p:cNvGrpSpPr>
            <p:nvPr/>
          </p:nvGrpSpPr>
          <p:grpSpPr bwMode="auto">
            <a:xfrm>
              <a:off x="6877421" y="1974434"/>
              <a:ext cx="478502" cy="609599"/>
              <a:chOff x="6877421" y="1974434"/>
              <a:chExt cx="478502" cy="609599"/>
            </a:xfrm>
          </p:grpSpPr>
          <p:sp>
            <p:nvSpPr>
              <p:cNvPr id="176" name="AutoShape 185"/>
              <p:cNvSpPr>
                <a:spLocks/>
              </p:cNvSpPr>
              <p:nvPr/>
            </p:nvSpPr>
            <p:spPr bwMode="auto">
              <a:xfrm rot="-5680576">
                <a:off x="6811872" y="2039983"/>
                <a:ext cx="609599" cy="478502"/>
              </a:xfrm>
              <a:custGeom>
                <a:avLst/>
                <a:gdLst>
                  <a:gd name="T0" fmla="*/ 2147483647 w 410"/>
                  <a:gd name="T1" fmla="*/ 2147483647 h 310"/>
                  <a:gd name="T2" fmla="*/ 2147483647 w 410"/>
                  <a:gd name="T3" fmla="*/ 2147483647 h 310"/>
                  <a:gd name="T4" fmla="*/ 2147483647 w 410"/>
                  <a:gd name="T5" fmla="*/ 2147483647 h 310"/>
                  <a:gd name="T6" fmla="*/ 2147483647 w 410"/>
                  <a:gd name="T7" fmla="*/ 2147483647 h 310"/>
                  <a:gd name="T8" fmla="*/ 2147483647 w 410"/>
                  <a:gd name="T9" fmla="*/ 2147483647 h 310"/>
                  <a:gd name="T10" fmla="*/ 2147483647 w 410"/>
                  <a:gd name="T11" fmla="*/ 2147483647 h 310"/>
                  <a:gd name="T12" fmla="*/ 2147483647 w 410"/>
                  <a:gd name="T13" fmla="*/ 2147483647 h 310"/>
                  <a:gd name="T14" fmla="*/ 2147483647 w 410"/>
                  <a:gd name="T15" fmla="*/ 2147483647 h 310"/>
                  <a:gd name="T16" fmla="*/ 2147483647 w 410"/>
                  <a:gd name="T17" fmla="*/ 2147483647 h 310"/>
                  <a:gd name="T18" fmla="*/ 2147483647 w 410"/>
                  <a:gd name="T19" fmla="*/ 2147483647 h 310"/>
                  <a:gd name="T20" fmla="*/ 2147483647 w 410"/>
                  <a:gd name="T21" fmla="*/ 2147483647 h 310"/>
                  <a:gd name="T22" fmla="*/ 2147483647 w 410"/>
                  <a:gd name="T23" fmla="*/ 2147483647 h 310"/>
                  <a:gd name="T24" fmla="*/ 2147483647 w 410"/>
                  <a:gd name="T25" fmla="*/ 0 h 310"/>
                  <a:gd name="T26" fmla="*/ 2147483647 w 410"/>
                  <a:gd name="T27" fmla="*/ 2147483647 h 310"/>
                  <a:gd name="T28" fmla="*/ 2147483647 w 410"/>
                  <a:gd name="T29" fmla="*/ 2147483647 h 310"/>
                  <a:gd name="T30" fmla="*/ 2147483647 w 410"/>
                  <a:gd name="T31" fmla="*/ 2147483647 h 310"/>
                  <a:gd name="T32" fmla="*/ 2147483647 w 410"/>
                  <a:gd name="T33" fmla="*/ 2147483647 h 310"/>
                  <a:gd name="T34" fmla="*/ 2147483647 w 410"/>
                  <a:gd name="T35" fmla="*/ 2147483647 h 310"/>
                  <a:gd name="T36" fmla="*/ 2147483647 w 410"/>
                  <a:gd name="T37" fmla="*/ 2147483647 h 310"/>
                  <a:gd name="T38" fmla="*/ 2147483647 w 410"/>
                  <a:gd name="T39" fmla="*/ 2147483647 h 310"/>
                  <a:gd name="T40" fmla="*/ 2147483647 w 410"/>
                  <a:gd name="T41" fmla="*/ 2147483647 h 310"/>
                  <a:gd name="T42" fmla="*/ 2147483647 w 410"/>
                  <a:gd name="T43" fmla="*/ 2147483647 h 310"/>
                  <a:gd name="T44" fmla="*/ 2147483647 w 410"/>
                  <a:gd name="T45" fmla="*/ 2147483647 h 310"/>
                  <a:gd name="T46" fmla="*/ 2147483647 w 410"/>
                  <a:gd name="T47" fmla="*/ 2147483647 h 310"/>
                  <a:gd name="T48" fmla="*/ 2147483647 w 410"/>
                  <a:gd name="T49" fmla="*/ 2147483647 h 310"/>
                  <a:gd name="T50" fmla="*/ 2147483647 w 410"/>
                  <a:gd name="T51" fmla="*/ 2147483647 h 310"/>
                  <a:gd name="T52" fmla="*/ 2147483647 w 410"/>
                  <a:gd name="T53" fmla="*/ 2147483647 h 310"/>
                  <a:gd name="T54" fmla="*/ 2147483647 w 410"/>
                  <a:gd name="T55" fmla="*/ 2147483647 h 310"/>
                  <a:gd name="T56" fmla="*/ 2147483647 w 410"/>
                  <a:gd name="T57" fmla="*/ 2147483647 h 310"/>
                  <a:gd name="T58" fmla="*/ 2147483647 w 410"/>
                  <a:gd name="T59" fmla="*/ 2147483647 h 310"/>
                  <a:gd name="T60" fmla="*/ 2147483647 w 410"/>
                  <a:gd name="T61" fmla="*/ 2147483647 h 310"/>
                  <a:gd name="T62" fmla="*/ 2147483647 w 410"/>
                  <a:gd name="T63" fmla="*/ 2147483647 h 310"/>
                  <a:gd name="T64" fmla="*/ 2147483647 w 410"/>
                  <a:gd name="T65" fmla="*/ 2147483647 h 310"/>
                  <a:gd name="T66" fmla="*/ 2147483647 w 410"/>
                  <a:gd name="T67" fmla="*/ 2147483647 h 310"/>
                  <a:gd name="T68" fmla="*/ 2147483647 w 410"/>
                  <a:gd name="T69" fmla="*/ 2147483647 h 310"/>
                  <a:gd name="T70" fmla="*/ 2147483647 w 410"/>
                  <a:gd name="T71" fmla="*/ 2147483647 h 310"/>
                  <a:gd name="T72" fmla="*/ 2147483647 w 410"/>
                  <a:gd name="T73" fmla="*/ 2147483647 h 310"/>
                  <a:gd name="T74" fmla="*/ 2147483647 w 410"/>
                  <a:gd name="T75" fmla="*/ 2147483647 h 310"/>
                  <a:gd name="T76" fmla="*/ 2147483647 w 410"/>
                  <a:gd name="T77" fmla="*/ 2147483647 h 310"/>
                  <a:gd name="T78" fmla="*/ 2147483647 w 410"/>
                  <a:gd name="T79" fmla="*/ 2147483647 h 310"/>
                  <a:gd name="T80" fmla="*/ 2147483647 w 410"/>
                  <a:gd name="T81" fmla="*/ 2147483647 h 310"/>
                  <a:gd name="T82" fmla="*/ 2147483647 w 410"/>
                  <a:gd name="T83" fmla="*/ 2147483647 h 310"/>
                  <a:gd name="T84" fmla="*/ 2147483647 w 410"/>
                  <a:gd name="T85" fmla="*/ 2147483647 h 310"/>
                  <a:gd name="T86" fmla="*/ 2147483647 w 410"/>
                  <a:gd name="T87" fmla="*/ 2147483647 h 310"/>
                  <a:gd name="T88" fmla="*/ 2147483647 w 410"/>
                  <a:gd name="T89" fmla="*/ 2147483647 h 3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10"/>
                  <a:gd name="T136" fmla="*/ 0 h 310"/>
                  <a:gd name="T137" fmla="*/ 410 w 410"/>
                  <a:gd name="T138" fmla="*/ 310 h 31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10" h="310">
                    <a:moveTo>
                      <a:pt x="410" y="194"/>
                    </a:moveTo>
                    <a:lnTo>
                      <a:pt x="410" y="194"/>
                    </a:lnTo>
                    <a:lnTo>
                      <a:pt x="410" y="190"/>
                    </a:lnTo>
                    <a:lnTo>
                      <a:pt x="408" y="182"/>
                    </a:lnTo>
                    <a:lnTo>
                      <a:pt x="406" y="176"/>
                    </a:lnTo>
                    <a:lnTo>
                      <a:pt x="402" y="170"/>
                    </a:lnTo>
                    <a:lnTo>
                      <a:pt x="398" y="166"/>
                    </a:lnTo>
                    <a:lnTo>
                      <a:pt x="384" y="158"/>
                    </a:lnTo>
                    <a:lnTo>
                      <a:pt x="368" y="154"/>
                    </a:lnTo>
                    <a:lnTo>
                      <a:pt x="330" y="146"/>
                    </a:lnTo>
                    <a:lnTo>
                      <a:pt x="290" y="136"/>
                    </a:lnTo>
                    <a:lnTo>
                      <a:pt x="266" y="130"/>
                    </a:lnTo>
                    <a:lnTo>
                      <a:pt x="246" y="124"/>
                    </a:lnTo>
                    <a:lnTo>
                      <a:pt x="230" y="118"/>
                    </a:lnTo>
                    <a:lnTo>
                      <a:pt x="226" y="114"/>
                    </a:lnTo>
                    <a:lnTo>
                      <a:pt x="222" y="110"/>
                    </a:lnTo>
                    <a:lnTo>
                      <a:pt x="222" y="106"/>
                    </a:lnTo>
                    <a:lnTo>
                      <a:pt x="222" y="102"/>
                    </a:lnTo>
                    <a:lnTo>
                      <a:pt x="224" y="98"/>
                    </a:lnTo>
                    <a:lnTo>
                      <a:pt x="234" y="86"/>
                    </a:lnTo>
                    <a:lnTo>
                      <a:pt x="250" y="72"/>
                    </a:lnTo>
                    <a:lnTo>
                      <a:pt x="270" y="54"/>
                    </a:lnTo>
                    <a:lnTo>
                      <a:pt x="274" y="48"/>
                    </a:lnTo>
                    <a:lnTo>
                      <a:pt x="278" y="44"/>
                    </a:lnTo>
                    <a:lnTo>
                      <a:pt x="280" y="38"/>
                    </a:lnTo>
                    <a:lnTo>
                      <a:pt x="280" y="32"/>
                    </a:lnTo>
                    <a:lnTo>
                      <a:pt x="280" y="26"/>
                    </a:lnTo>
                    <a:lnTo>
                      <a:pt x="278" y="20"/>
                    </a:lnTo>
                    <a:lnTo>
                      <a:pt x="270" y="10"/>
                    </a:lnTo>
                    <a:lnTo>
                      <a:pt x="266" y="6"/>
                    </a:lnTo>
                    <a:lnTo>
                      <a:pt x="260" y="2"/>
                    </a:lnTo>
                    <a:lnTo>
                      <a:pt x="254" y="0"/>
                    </a:lnTo>
                    <a:lnTo>
                      <a:pt x="246" y="0"/>
                    </a:lnTo>
                    <a:lnTo>
                      <a:pt x="238" y="2"/>
                    </a:lnTo>
                    <a:lnTo>
                      <a:pt x="228" y="6"/>
                    </a:lnTo>
                    <a:lnTo>
                      <a:pt x="218" y="12"/>
                    </a:lnTo>
                    <a:lnTo>
                      <a:pt x="208" y="22"/>
                    </a:lnTo>
                    <a:lnTo>
                      <a:pt x="192" y="42"/>
                    </a:lnTo>
                    <a:lnTo>
                      <a:pt x="174" y="60"/>
                    </a:lnTo>
                    <a:lnTo>
                      <a:pt x="138" y="90"/>
                    </a:lnTo>
                    <a:lnTo>
                      <a:pt x="106" y="114"/>
                    </a:lnTo>
                    <a:lnTo>
                      <a:pt x="90" y="124"/>
                    </a:lnTo>
                    <a:lnTo>
                      <a:pt x="72" y="130"/>
                    </a:lnTo>
                    <a:lnTo>
                      <a:pt x="70" y="126"/>
                    </a:lnTo>
                    <a:lnTo>
                      <a:pt x="66" y="122"/>
                    </a:lnTo>
                    <a:lnTo>
                      <a:pt x="58" y="118"/>
                    </a:lnTo>
                    <a:lnTo>
                      <a:pt x="48" y="116"/>
                    </a:lnTo>
                    <a:lnTo>
                      <a:pt x="42" y="118"/>
                    </a:lnTo>
                    <a:lnTo>
                      <a:pt x="34" y="120"/>
                    </a:lnTo>
                    <a:lnTo>
                      <a:pt x="28" y="124"/>
                    </a:lnTo>
                    <a:lnTo>
                      <a:pt x="24" y="128"/>
                    </a:lnTo>
                    <a:lnTo>
                      <a:pt x="18" y="136"/>
                    </a:lnTo>
                    <a:lnTo>
                      <a:pt x="14" y="144"/>
                    </a:lnTo>
                    <a:lnTo>
                      <a:pt x="6" y="164"/>
                    </a:lnTo>
                    <a:lnTo>
                      <a:pt x="2" y="186"/>
                    </a:lnTo>
                    <a:lnTo>
                      <a:pt x="0" y="208"/>
                    </a:lnTo>
                    <a:lnTo>
                      <a:pt x="2" y="230"/>
                    </a:lnTo>
                    <a:lnTo>
                      <a:pt x="4" y="240"/>
                    </a:lnTo>
                    <a:lnTo>
                      <a:pt x="6" y="248"/>
                    </a:lnTo>
                    <a:lnTo>
                      <a:pt x="12" y="258"/>
                    </a:lnTo>
                    <a:lnTo>
                      <a:pt x="18" y="262"/>
                    </a:lnTo>
                    <a:lnTo>
                      <a:pt x="26" y="266"/>
                    </a:lnTo>
                    <a:lnTo>
                      <a:pt x="34" y="266"/>
                    </a:lnTo>
                    <a:lnTo>
                      <a:pt x="42" y="266"/>
                    </a:lnTo>
                    <a:lnTo>
                      <a:pt x="50" y="264"/>
                    </a:lnTo>
                    <a:lnTo>
                      <a:pt x="60" y="260"/>
                    </a:lnTo>
                    <a:lnTo>
                      <a:pt x="84" y="266"/>
                    </a:lnTo>
                    <a:lnTo>
                      <a:pt x="108" y="272"/>
                    </a:lnTo>
                    <a:lnTo>
                      <a:pt x="156" y="290"/>
                    </a:lnTo>
                    <a:lnTo>
                      <a:pt x="180" y="298"/>
                    </a:lnTo>
                    <a:lnTo>
                      <a:pt x="204" y="304"/>
                    </a:lnTo>
                    <a:lnTo>
                      <a:pt x="230" y="308"/>
                    </a:lnTo>
                    <a:lnTo>
                      <a:pt x="256" y="310"/>
                    </a:lnTo>
                    <a:lnTo>
                      <a:pt x="268" y="310"/>
                    </a:lnTo>
                    <a:lnTo>
                      <a:pt x="282" y="308"/>
                    </a:lnTo>
                    <a:lnTo>
                      <a:pt x="292" y="302"/>
                    </a:lnTo>
                    <a:lnTo>
                      <a:pt x="304" y="298"/>
                    </a:lnTo>
                    <a:lnTo>
                      <a:pt x="314" y="296"/>
                    </a:lnTo>
                    <a:lnTo>
                      <a:pt x="332" y="296"/>
                    </a:lnTo>
                    <a:lnTo>
                      <a:pt x="346" y="292"/>
                    </a:lnTo>
                    <a:lnTo>
                      <a:pt x="354" y="290"/>
                    </a:lnTo>
                    <a:lnTo>
                      <a:pt x="360" y="286"/>
                    </a:lnTo>
                    <a:lnTo>
                      <a:pt x="368" y="288"/>
                    </a:lnTo>
                    <a:lnTo>
                      <a:pt x="380" y="290"/>
                    </a:lnTo>
                    <a:lnTo>
                      <a:pt x="388" y="290"/>
                    </a:lnTo>
                    <a:lnTo>
                      <a:pt x="398" y="284"/>
                    </a:lnTo>
                    <a:lnTo>
                      <a:pt x="400" y="280"/>
                    </a:lnTo>
                    <a:lnTo>
                      <a:pt x="404" y="276"/>
                    </a:lnTo>
                    <a:lnTo>
                      <a:pt x="404" y="270"/>
                    </a:lnTo>
                    <a:lnTo>
                      <a:pt x="406" y="264"/>
                    </a:lnTo>
                    <a:lnTo>
                      <a:pt x="406" y="262"/>
                    </a:lnTo>
                    <a:lnTo>
                      <a:pt x="404" y="256"/>
                    </a:lnTo>
                    <a:lnTo>
                      <a:pt x="400" y="248"/>
                    </a:lnTo>
                    <a:lnTo>
                      <a:pt x="394" y="242"/>
                    </a:lnTo>
                    <a:lnTo>
                      <a:pt x="388" y="236"/>
                    </a:lnTo>
                    <a:lnTo>
                      <a:pt x="370" y="226"/>
                    </a:lnTo>
                    <a:lnTo>
                      <a:pt x="352" y="216"/>
                    </a:lnTo>
                    <a:lnTo>
                      <a:pt x="316" y="202"/>
                    </a:lnTo>
                    <a:lnTo>
                      <a:pt x="336" y="206"/>
                    </a:lnTo>
                    <a:lnTo>
                      <a:pt x="354" y="212"/>
                    </a:lnTo>
                    <a:lnTo>
                      <a:pt x="370" y="216"/>
                    </a:lnTo>
                    <a:lnTo>
                      <a:pt x="386" y="218"/>
                    </a:lnTo>
                    <a:lnTo>
                      <a:pt x="394" y="218"/>
                    </a:lnTo>
                    <a:lnTo>
                      <a:pt x="402" y="212"/>
                    </a:lnTo>
                    <a:lnTo>
                      <a:pt x="406" y="204"/>
                    </a:lnTo>
                    <a:lnTo>
                      <a:pt x="410" y="194"/>
                    </a:lnTo>
                    <a:close/>
                  </a:path>
                </a:pathLst>
              </a:custGeom>
              <a:solidFill>
                <a:srgbClr val="000000"/>
              </a:solidFill>
              <a:ln w="9525">
                <a:noFill/>
                <a:round/>
                <a:headEnd/>
                <a:tailEnd/>
              </a:ln>
            </p:spPr>
            <p:txBody>
              <a:bodyPr/>
              <a:lstStyle/>
              <a:p>
                <a:endParaRPr lang="en-US"/>
              </a:p>
            </p:txBody>
          </p:sp>
          <p:sp>
            <p:nvSpPr>
              <p:cNvPr id="177" name="AutoShape 186"/>
              <p:cNvSpPr>
                <a:spLocks/>
              </p:cNvSpPr>
              <p:nvPr/>
            </p:nvSpPr>
            <p:spPr bwMode="auto">
              <a:xfrm rot="-5680576">
                <a:off x="6831252" y="2056836"/>
                <a:ext cx="573915" cy="444544"/>
              </a:xfrm>
              <a:custGeom>
                <a:avLst/>
                <a:gdLst>
                  <a:gd name="T0" fmla="*/ 2147483647 w 386"/>
                  <a:gd name="T1" fmla="*/ 2147483647 h 288"/>
                  <a:gd name="T2" fmla="*/ 2147483647 w 386"/>
                  <a:gd name="T3" fmla="*/ 2147483647 h 288"/>
                  <a:gd name="T4" fmla="*/ 2147483647 w 386"/>
                  <a:gd name="T5" fmla="*/ 2147483647 h 288"/>
                  <a:gd name="T6" fmla="*/ 2147483647 w 386"/>
                  <a:gd name="T7" fmla="*/ 2147483647 h 288"/>
                  <a:gd name="T8" fmla="*/ 2147483647 w 386"/>
                  <a:gd name="T9" fmla="*/ 2147483647 h 288"/>
                  <a:gd name="T10" fmla="*/ 2147483647 w 386"/>
                  <a:gd name="T11" fmla="*/ 2147483647 h 288"/>
                  <a:gd name="T12" fmla="*/ 2147483647 w 386"/>
                  <a:gd name="T13" fmla="*/ 2147483647 h 288"/>
                  <a:gd name="T14" fmla="*/ 2147483647 w 386"/>
                  <a:gd name="T15" fmla="*/ 2147483647 h 288"/>
                  <a:gd name="T16" fmla="*/ 2147483647 w 386"/>
                  <a:gd name="T17" fmla="*/ 2147483647 h 288"/>
                  <a:gd name="T18" fmla="*/ 2147483647 w 386"/>
                  <a:gd name="T19" fmla="*/ 2147483647 h 288"/>
                  <a:gd name="T20" fmla="*/ 2147483647 w 386"/>
                  <a:gd name="T21" fmla="*/ 2147483647 h 288"/>
                  <a:gd name="T22" fmla="*/ 2147483647 w 386"/>
                  <a:gd name="T23" fmla="*/ 2147483647 h 288"/>
                  <a:gd name="T24" fmla="*/ 2147483647 w 386"/>
                  <a:gd name="T25" fmla="*/ 2147483647 h 288"/>
                  <a:gd name="T26" fmla="*/ 2147483647 w 386"/>
                  <a:gd name="T27" fmla="*/ 2147483647 h 288"/>
                  <a:gd name="T28" fmla="*/ 2147483647 w 386"/>
                  <a:gd name="T29" fmla="*/ 2147483647 h 288"/>
                  <a:gd name="T30" fmla="*/ 2147483647 w 386"/>
                  <a:gd name="T31" fmla="*/ 2147483647 h 288"/>
                  <a:gd name="T32" fmla="*/ 2147483647 w 386"/>
                  <a:gd name="T33" fmla="*/ 2147483647 h 288"/>
                  <a:gd name="T34" fmla="*/ 2147483647 w 386"/>
                  <a:gd name="T35" fmla="*/ 2147483647 h 288"/>
                  <a:gd name="T36" fmla="*/ 2147483647 w 386"/>
                  <a:gd name="T37" fmla="*/ 2147483647 h 288"/>
                  <a:gd name="T38" fmla="*/ 2147483647 w 386"/>
                  <a:gd name="T39" fmla="*/ 2147483647 h 288"/>
                  <a:gd name="T40" fmla="*/ 2147483647 w 386"/>
                  <a:gd name="T41" fmla="*/ 2147483647 h 288"/>
                  <a:gd name="T42" fmla="*/ 2147483647 w 386"/>
                  <a:gd name="T43" fmla="*/ 2147483647 h 288"/>
                  <a:gd name="T44" fmla="*/ 2147483647 w 386"/>
                  <a:gd name="T45" fmla="*/ 2147483647 h 288"/>
                  <a:gd name="T46" fmla="*/ 2147483647 w 386"/>
                  <a:gd name="T47" fmla="*/ 2147483647 h 288"/>
                  <a:gd name="T48" fmla="*/ 2147483647 w 386"/>
                  <a:gd name="T49" fmla="*/ 2147483647 h 288"/>
                  <a:gd name="T50" fmla="*/ 2147483647 w 386"/>
                  <a:gd name="T51" fmla="*/ 2147483647 h 288"/>
                  <a:gd name="T52" fmla="*/ 2147483647 w 386"/>
                  <a:gd name="T53" fmla="*/ 2147483647 h 288"/>
                  <a:gd name="T54" fmla="*/ 2147483647 w 386"/>
                  <a:gd name="T55" fmla="*/ 2147483647 h 288"/>
                  <a:gd name="T56" fmla="*/ 2147483647 w 386"/>
                  <a:gd name="T57" fmla="*/ 2147483647 h 288"/>
                  <a:gd name="T58" fmla="*/ 2147483647 w 386"/>
                  <a:gd name="T59" fmla="*/ 2147483647 h 288"/>
                  <a:gd name="T60" fmla="*/ 2147483647 w 386"/>
                  <a:gd name="T61" fmla="*/ 2147483647 h 288"/>
                  <a:gd name="T62" fmla="*/ 2147483647 w 386"/>
                  <a:gd name="T63" fmla="*/ 2147483647 h 288"/>
                  <a:gd name="T64" fmla="*/ 2147483647 w 386"/>
                  <a:gd name="T65" fmla="*/ 2147483647 h 288"/>
                  <a:gd name="T66" fmla="*/ 2147483647 w 386"/>
                  <a:gd name="T67" fmla="*/ 2147483647 h 288"/>
                  <a:gd name="T68" fmla="*/ 2147483647 w 386"/>
                  <a:gd name="T69" fmla="*/ 2147483647 h 288"/>
                  <a:gd name="T70" fmla="*/ 2147483647 w 386"/>
                  <a:gd name="T71" fmla="*/ 2147483647 h 288"/>
                  <a:gd name="T72" fmla="*/ 2147483647 w 386"/>
                  <a:gd name="T73" fmla="*/ 2147483647 h 288"/>
                  <a:gd name="T74" fmla="*/ 2147483647 w 386"/>
                  <a:gd name="T75" fmla="*/ 2147483647 h 288"/>
                  <a:gd name="T76" fmla="*/ 2147483647 w 386"/>
                  <a:gd name="T77" fmla="*/ 2147483647 h 288"/>
                  <a:gd name="T78" fmla="*/ 2147483647 w 386"/>
                  <a:gd name="T79" fmla="*/ 2147483647 h 288"/>
                  <a:gd name="T80" fmla="*/ 2147483647 w 386"/>
                  <a:gd name="T81" fmla="*/ 2147483647 h 288"/>
                  <a:gd name="T82" fmla="*/ 2147483647 w 386"/>
                  <a:gd name="T83" fmla="*/ 2147483647 h 288"/>
                  <a:gd name="T84" fmla="*/ 2147483647 w 386"/>
                  <a:gd name="T85" fmla="*/ 2147483647 h 288"/>
                  <a:gd name="T86" fmla="*/ 2147483647 w 386"/>
                  <a:gd name="T87" fmla="*/ 2147483647 h 288"/>
                  <a:gd name="T88" fmla="*/ 2147483647 w 386"/>
                  <a:gd name="T89" fmla="*/ 2147483647 h 288"/>
                  <a:gd name="T90" fmla="*/ 2147483647 w 386"/>
                  <a:gd name="T91" fmla="*/ 2147483647 h 288"/>
                  <a:gd name="T92" fmla="*/ 2147483647 w 386"/>
                  <a:gd name="T93" fmla="*/ 2147483647 h 288"/>
                  <a:gd name="T94" fmla="*/ 2147483647 w 386"/>
                  <a:gd name="T95" fmla="*/ 2147483647 h 288"/>
                  <a:gd name="T96" fmla="*/ 2147483647 w 386"/>
                  <a:gd name="T97" fmla="*/ 2147483647 h 288"/>
                  <a:gd name="T98" fmla="*/ 2147483647 w 386"/>
                  <a:gd name="T99" fmla="*/ 2147483647 h 288"/>
                  <a:gd name="T100" fmla="*/ 2147483647 w 386"/>
                  <a:gd name="T101" fmla="*/ 2147483647 h 288"/>
                  <a:gd name="T102" fmla="*/ 2147483647 w 386"/>
                  <a:gd name="T103" fmla="*/ 2147483647 h 288"/>
                  <a:gd name="T104" fmla="*/ 0 w 386"/>
                  <a:gd name="T105" fmla="*/ 2147483647 h 288"/>
                  <a:gd name="T106" fmla="*/ 2147483647 w 386"/>
                  <a:gd name="T107" fmla="*/ 2147483647 h 288"/>
                  <a:gd name="T108" fmla="*/ 2147483647 w 386"/>
                  <a:gd name="T109" fmla="*/ 2147483647 h 288"/>
                  <a:gd name="T110" fmla="*/ 2147483647 w 386"/>
                  <a:gd name="T111" fmla="*/ 2147483647 h 288"/>
                  <a:gd name="T112" fmla="*/ 2147483647 w 386"/>
                  <a:gd name="T113" fmla="*/ 2147483647 h 288"/>
                  <a:gd name="T114" fmla="*/ 2147483647 w 386"/>
                  <a:gd name="T115" fmla="*/ 2147483647 h 288"/>
                  <a:gd name="T116" fmla="*/ 2147483647 w 386"/>
                  <a:gd name="T117" fmla="*/ 2147483647 h 288"/>
                  <a:gd name="T118" fmla="*/ 2147483647 w 386"/>
                  <a:gd name="T119" fmla="*/ 2147483647 h 288"/>
                  <a:gd name="T120" fmla="*/ 2147483647 w 386"/>
                  <a:gd name="T121" fmla="*/ 2147483647 h 288"/>
                  <a:gd name="T122" fmla="*/ 2147483647 w 386"/>
                  <a:gd name="T123" fmla="*/ 2147483647 h 288"/>
                  <a:gd name="T124" fmla="*/ 2147483647 w 386"/>
                  <a:gd name="T125" fmla="*/ 2147483647 h 2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6"/>
                  <a:gd name="T190" fmla="*/ 0 h 288"/>
                  <a:gd name="T191" fmla="*/ 386 w 386"/>
                  <a:gd name="T192" fmla="*/ 288 h 2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6" h="288">
                    <a:moveTo>
                      <a:pt x="126" y="90"/>
                    </a:moveTo>
                    <a:lnTo>
                      <a:pt x="126" y="90"/>
                    </a:lnTo>
                    <a:lnTo>
                      <a:pt x="164" y="60"/>
                    </a:lnTo>
                    <a:lnTo>
                      <a:pt x="184" y="42"/>
                    </a:lnTo>
                    <a:lnTo>
                      <a:pt x="202" y="22"/>
                    </a:lnTo>
                    <a:lnTo>
                      <a:pt x="208" y="14"/>
                    </a:lnTo>
                    <a:lnTo>
                      <a:pt x="216" y="8"/>
                    </a:lnTo>
                    <a:lnTo>
                      <a:pt x="222" y="4"/>
                    </a:lnTo>
                    <a:lnTo>
                      <a:pt x="228" y="2"/>
                    </a:lnTo>
                    <a:lnTo>
                      <a:pt x="234" y="0"/>
                    </a:lnTo>
                    <a:lnTo>
                      <a:pt x="240" y="2"/>
                    </a:lnTo>
                    <a:lnTo>
                      <a:pt x="244" y="4"/>
                    </a:lnTo>
                    <a:lnTo>
                      <a:pt x="248" y="6"/>
                    </a:lnTo>
                    <a:lnTo>
                      <a:pt x="254" y="14"/>
                    </a:lnTo>
                    <a:lnTo>
                      <a:pt x="256" y="24"/>
                    </a:lnTo>
                    <a:lnTo>
                      <a:pt x="254" y="28"/>
                    </a:lnTo>
                    <a:lnTo>
                      <a:pt x="252" y="34"/>
                    </a:lnTo>
                    <a:lnTo>
                      <a:pt x="248" y="38"/>
                    </a:lnTo>
                    <a:lnTo>
                      <a:pt x="242" y="42"/>
                    </a:lnTo>
                    <a:lnTo>
                      <a:pt x="230" y="52"/>
                    </a:lnTo>
                    <a:lnTo>
                      <a:pt x="218" y="60"/>
                    </a:lnTo>
                    <a:lnTo>
                      <a:pt x="210" y="70"/>
                    </a:lnTo>
                    <a:lnTo>
                      <a:pt x="202" y="78"/>
                    </a:lnTo>
                    <a:lnTo>
                      <a:pt x="198" y="86"/>
                    </a:lnTo>
                    <a:lnTo>
                      <a:pt x="196" y="92"/>
                    </a:lnTo>
                    <a:lnTo>
                      <a:pt x="196" y="98"/>
                    </a:lnTo>
                    <a:lnTo>
                      <a:pt x="198" y="104"/>
                    </a:lnTo>
                    <a:lnTo>
                      <a:pt x="202" y="108"/>
                    </a:lnTo>
                    <a:lnTo>
                      <a:pt x="208" y="112"/>
                    </a:lnTo>
                    <a:lnTo>
                      <a:pt x="226" y="122"/>
                    </a:lnTo>
                    <a:lnTo>
                      <a:pt x="248" y="128"/>
                    </a:lnTo>
                    <a:lnTo>
                      <a:pt x="274" y="136"/>
                    </a:lnTo>
                    <a:lnTo>
                      <a:pt x="314" y="144"/>
                    </a:lnTo>
                    <a:lnTo>
                      <a:pt x="354" y="152"/>
                    </a:lnTo>
                    <a:lnTo>
                      <a:pt x="368" y="158"/>
                    </a:lnTo>
                    <a:lnTo>
                      <a:pt x="380" y="164"/>
                    </a:lnTo>
                    <a:lnTo>
                      <a:pt x="384" y="168"/>
                    </a:lnTo>
                    <a:lnTo>
                      <a:pt x="386" y="174"/>
                    </a:lnTo>
                    <a:lnTo>
                      <a:pt x="386" y="180"/>
                    </a:lnTo>
                    <a:lnTo>
                      <a:pt x="386" y="186"/>
                    </a:lnTo>
                    <a:lnTo>
                      <a:pt x="384" y="190"/>
                    </a:lnTo>
                    <a:lnTo>
                      <a:pt x="378" y="194"/>
                    </a:lnTo>
                    <a:lnTo>
                      <a:pt x="372" y="194"/>
                    </a:lnTo>
                    <a:lnTo>
                      <a:pt x="364" y="194"/>
                    </a:lnTo>
                    <a:lnTo>
                      <a:pt x="344" y="190"/>
                    </a:lnTo>
                    <a:lnTo>
                      <a:pt x="320" y="184"/>
                    </a:lnTo>
                    <a:lnTo>
                      <a:pt x="298" y="178"/>
                    </a:lnTo>
                    <a:lnTo>
                      <a:pt x="274" y="174"/>
                    </a:lnTo>
                    <a:lnTo>
                      <a:pt x="270" y="174"/>
                    </a:lnTo>
                    <a:lnTo>
                      <a:pt x="266" y="176"/>
                    </a:lnTo>
                    <a:lnTo>
                      <a:pt x="266" y="178"/>
                    </a:lnTo>
                    <a:lnTo>
                      <a:pt x="270" y="180"/>
                    </a:lnTo>
                    <a:lnTo>
                      <a:pt x="280" y="188"/>
                    </a:lnTo>
                    <a:lnTo>
                      <a:pt x="296" y="196"/>
                    </a:lnTo>
                    <a:lnTo>
                      <a:pt x="332" y="212"/>
                    </a:lnTo>
                    <a:lnTo>
                      <a:pt x="350" y="222"/>
                    </a:lnTo>
                    <a:lnTo>
                      <a:pt x="366" y="232"/>
                    </a:lnTo>
                    <a:lnTo>
                      <a:pt x="374" y="238"/>
                    </a:lnTo>
                    <a:lnTo>
                      <a:pt x="380" y="244"/>
                    </a:lnTo>
                    <a:lnTo>
                      <a:pt x="384" y="250"/>
                    </a:lnTo>
                    <a:lnTo>
                      <a:pt x="384" y="256"/>
                    </a:lnTo>
                    <a:lnTo>
                      <a:pt x="382" y="264"/>
                    </a:lnTo>
                    <a:lnTo>
                      <a:pt x="376" y="268"/>
                    </a:lnTo>
                    <a:lnTo>
                      <a:pt x="370" y="270"/>
                    </a:lnTo>
                    <a:lnTo>
                      <a:pt x="362" y="270"/>
                    </a:lnTo>
                    <a:lnTo>
                      <a:pt x="348" y="266"/>
                    </a:lnTo>
                    <a:lnTo>
                      <a:pt x="342" y="264"/>
                    </a:lnTo>
                    <a:lnTo>
                      <a:pt x="340" y="266"/>
                    </a:lnTo>
                    <a:lnTo>
                      <a:pt x="332" y="270"/>
                    </a:lnTo>
                    <a:lnTo>
                      <a:pt x="318" y="274"/>
                    </a:lnTo>
                    <a:lnTo>
                      <a:pt x="298" y="276"/>
                    </a:lnTo>
                    <a:lnTo>
                      <a:pt x="286" y="278"/>
                    </a:lnTo>
                    <a:lnTo>
                      <a:pt x="276" y="282"/>
                    </a:lnTo>
                    <a:lnTo>
                      <a:pt x="264" y="286"/>
                    </a:lnTo>
                    <a:lnTo>
                      <a:pt x="252" y="288"/>
                    </a:lnTo>
                    <a:lnTo>
                      <a:pt x="224" y="288"/>
                    </a:lnTo>
                    <a:lnTo>
                      <a:pt x="198" y="284"/>
                    </a:lnTo>
                    <a:lnTo>
                      <a:pt x="172" y="278"/>
                    </a:lnTo>
                    <a:lnTo>
                      <a:pt x="148" y="268"/>
                    </a:lnTo>
                    <a:lnTo>
                      <a:pt x="96" y="250"/>
                    </a:lnTo>
                    <a:lnTo>
                      <a:pt x="70" y="242"/>
                    </a:lnTo>
                    <a:lnTo>
                      <a:pt x="46" y="234"/>
                    </a:lnTo>
                    <a:lnTo>
                      <a:pt x="38" y="240"/>
                    </a:lnTo>
                    <a:lnTo>
                      <a:pt x="28" y="242"/>
                    </a:lnTo>
                    <a:lnTo>
                      <a:pt x="18" y="244"/>
                    </a:lnTo>
                    <a:lnTo>
                      <a:pt x="14" y="242"/>
                    </a:lnTo>
                    <a:lnTo>
                      <a:pt x="10" y="238"/>
                    </a:lnTo>
                    <a:lnTo>
                      <a:pt x="6" y="234"/>
                    </a:lnTo>
                    <a:lnTo>
                      <a:pt x="4" y="230"/>
                    </a:lnTo>
                    <a:lnTo>
                      <a:pt x="0" y="210"/>
                    </a:lnTo>
                    <a:lnTo>
                      <a:pt x="0" y="180"/>
                    </a:lnTo>
                    <a:lnTo>
                      <a:pt x="2" y="164"/>
                    </a:lnTo>
                    <a:lnTo>
                      <a:pt x="6" y="150"/>
                    </a:lnTo>
                    <a:lnTo>
                      <a:pt x="10" y="136"/>
                    </a:lnTo>
                    <a:lnTo>
                      <a:pt x="16" y="126"/>
                    </a:lnTo>
                    <a:lnTo>
                      <a:pt x="24" y="120"/>
                    </a:lnTo>
                    <a:lnTo>
                      <a:pt x="30" y="116"/>
                    </a:lnTo>
                    <a:lnTo>
                      <a:pt x="38" y="114"/>
                    </a:lnTo>
                    <a:lnTo>
                      <a:pt x="42" y="116"/>
                    </a:lnTo>
                    <a:lnTo>
                      <a:pt x="48" y="118"/>
                    </a:lnTo>
                    <a:lnTo>
                      <a:pt x="50" y="122"/>
                    </a:lnTo>
                    <a:lnTo>
                      <a:pt x="54" y="126"/>
                    </a:lnTo>
                    <a:lnTo>
                      <a:pt x="54" y="132"/>
                    </a:lnTo>
                    <a:lnTo>
                      <a:pt x="74" y="124"/>
                    </a:lnTo>
                    <a:lnTo>
                      <a:pt x="92" y="114"/>
                    </a:lnTo>
                    <a:lnTo>
                      <a:pt x="110" y="104"/>
                    </a:lnTo>
                    <a:lnTo>
                      <a:pt x="126" y="90"/>
                    </a:lnTo>
                    <a:close/>
                  </a:path>
                </a:pathLst>
              </a:custGeom>
              <a:solidFill>
                <a:srgbClr val="FFFFFF"/>
              </a:solidFill>
              <a:ln w="9525">
                <a:noFill/>
                <a:round/>
                <a:headEnd/>
                <a:tailEnd/>
              </a:ln>
            </p:spPr>
            <p:txBody>
              <a:bodyPr/>
              <a:lstStyle/>
              <a:p>
                <a:endParaRPr lang="en-US"/>
              </a:p>
            </p:txBody>
          </p:sp>
          <p:sp>
            <p:nvSpPr>
              <p:cNvPr id="178" name="AutoShape 187"/>
              <p:cNvSpPr>
                <a:spLocks/>
              </p:cNvSpPr>
              <p:nvPr/>
            </p:nvSpPr>
            <p:spPr bwMode="auto">
              <a:xfrm rot="-5680576">
                <a:off x="7171722" y="2066103"/>
                <a:ext cx="175446" cy="92613"/>
              </a:xfrm>
              <a:custGeom>
                <a:avLst/>
                <a:gdLst>
                  <a:gd name="T0" fmla="*/ 2147483647 w 118"/>
                  <a:gd name="T1" fmla="*/ 2147483647 h 60"/>
                  <a:gd name="T2" fmla="*/ 2147483647 w 118"/>
                  <a:gd name="T3" fmla="*/ 2147483647 h 60"/>
                  <a:gd name="T4" fmla="*/ 2147483647 w 118"/>
                  <a:gd name="T5" fmla="*/ 2147483647 h 60"/>
                  <a:gd name="T6" fmla="*/ 2147483647 w 118"/>
                  <a:gd name="T7" fmla="*/ 2147483647 h 60"/>
                  <a:gd name="T8" fmla="*/ 2147483647 w 118"/>
                  <a:gd name="T9" fmla="*/ 2147483647 h 60"/>
                  <a:gd name="T10" fmla="*/ 2147483647 w 118"/>
                  <a:gd name="T11" fmla="*/ 0 h 60"/>
                  <a:gd name="T12" fmla="*/ 2147483647 w 118"/>
                  <a:gd name="T13" fmla="*/ 0 h 60"/>
                  <a:gd name="T14" fmla="*/ 2147483647 w 118"/>
                  <a:gd name="T15" fmla="*/ 2147483647 h 60"/>
                  <a:gd name="T16" fmla="*/ 0 w 118"/>
                  <a:gd name="T17" fmla="*/ 2147483647 h 60"/>
                  <a:gd name="T18" fmla="*/ 2147483647 w 118"/>
                  <a:gd name="T19" fmla="*/ 2147483647 h 60"/>
                  <a:gd name="T20" fmla="*/ 2147483647 w 118"/>
                  <a:gd name="T21" fmla="*/ 2147483647 h 60"/>
                  <a:gd name="T22" fmla="*/ 2147483647 w 118"/>
                  <a:gd name="T23" fmla="*/ 2147483647 h 60"/>
                  <a:gd name="T24" fmla="*/ 2147483647 w 118"/>
                  <a:gd name="T25" fmla="*/ 2147483647 h 60"/>
                  <a:gd name="T26" fmla="*/ 2147483647 w 118"/>
                  <a:gd name="T27" fmla="*/ 2147483647 h 60"/>
                  <a:gd name="T28" fmla="*/ 2147483647 w 118"/>
                  <a:gd name="T29" fmla="*/ 2147483647 h 60"/>
                  <a:gd name="T30" fmla="*/ 2147483647 w 118"/>
                  <a:gd name="T31" fmla="*/ 2147483647 h 60"/>
                  <a:gd name="T32" fmla="*/ 2147483647 w 118"/>
                  <a:gd name="T33" fmla="*/ 2147483647 h 60"/>
                  <a:gd name="T34" fmla="*/ 2147483647 w 118"/>
                  <a:gd name="T35" fmla="*/ 2147483647 h 60"/>
                  <a:gd name="T36" fmla="*/ 2147483647 w 118"/>
                  <a:gd name="T37" fmla="*/ 2147483647 h 60"/>
                  <a:gd name="T38" fmla="*/ 2147483647 w 118"/>
                  <a:gd name="T39" fmla="*/ 2147483647 h 60"/>
                  <a:gd name="T40" fmla="*/ 2147483647 w 118"/>
                  <a:gd name="T41" fmla="*/ 2147483647 h 60"/>
                  <a:gd name="T42" fmla="*/ 2147483647 w 118"/>
                  <a:gd name="T43" fmla="*/ 2147483647 h 60"/>
                  <a:gd name="T44" fmla="*/ 2147483647 w 118"/>
                  <a:gd name="T45" fmla="*/ 2147483647 h 60"/>
                  <a:gd name="T46" fmla="*/ 2147483647 w 118"/>
                  <a:gd name="T47" fmla="*/ 2147483647 h 60"/>
                  <a:gd name="T48" fmla="*/ 2147483647 w 118"/>
                  <a:gd name="T49" fmla="*/ 2147483647 h 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8"/>
                  <a:gd name="T76" fmla="*/ 0 h 60"/>
                  <a:gd name="T77" fmla="*/ 118 w 118"/>
                  <a:gd name="T78" fmla="*/ 60 h 6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8" h="60">
                    <a:moveTo>
                      <a:pt x="118" y="54"/>
                    </a:moveTo>
                    <a:lnTo>
                      <a:pt x="118" y="54"/>
                    </a:lnTo>
                    <a:lnTo>
                      <a:pt x="66" y="28"/>
                    </a:lnTo>
                    <a:lnTo>
                      <a:pt x="28" y="8"/>
                    </a:lnTo>
                    <a:lnTo>
                      <a:pt x="14" y="2"/>
                    </a:lnTo>
                    <a:lnTo>
                      <a:pt x="6" y="0"/>
                    </a:lnTo>
                    <a:lnTo>
                      <a:pt x="2" y="2"/>
                    </a:lnTo>
                    <a:lnTo>
                      <a:pt x="0" y="8"/>
                    </a:lnTo>
                    <a:lnTo>
                      <a:pt x="2" y="12"/>
                    </a:lnTo>
                    <a:lnTo>
                      <a:pt x="10" y="14"/>
                    </a:lnTo>
                    <a:lnTo>
                      <a:pt x="32" y="22"/>
                    </a:lnTo>
                    <a:lnTo>
                      <a:pt x="62" y="32"/>
                    </a:lnTo>
                    <a:lnTo>
                      <a:pt x="88" y="46"/>
                    </a:lnTo>
                    <a:lnTo>
                      <a:pt x="96" y="52"/>
                    </a:lnTo>
                    <a:lnTo>
                      <a:pt x="98" y="54"/>
                    </a:lnTo>
                    <a:lnTo>
                      <a:pt x="98" y="56"/>
                    </a:lnTo>
                    <a:lnTo>
                      <a:pt x="98" y="60"/>
                    </a:lnTo>
                    <a:lnTo>
                      <a:pt x="100" y="60"/>
                    </a:lnTo>
                    <a:lnTo>
                      <a:pt x="106" y="58"/>
                    </a:lnTo>
                    <a:lnTo>
                      <a:pt x="112" y="56"/>
                    </a:lnTo>
                    <a:lnTo>
                      <a:pt x="118" y="54"/>
                    </a:lnTo>
                    <a:close/>
                  </a:path>
                </a:pathLst>
              </a:custGeom>
              <a:solidFill>
                <a:srgbClr val="000000"/>
              </a:solidFill>
              <a:ln w="9525">
                <a:noFill/>
                <a:round/>
                <a:headEnd/>
                <a:tailEnd/>
              </a:ln>
            </p:spPr>
            <p:txBody>
              <a:bodyPr/>
              <a:lstStyle/>
              <a:p>
                <a:endParaRPr lang="en-US"/>
              </a:p>
            </p:txBody>
          </p:sp>
          <p:sp>
            <p:nvSpPr>
              <p:cNvPr id="179" name="AutoShape 188"/>
              <p:cNvSpPr>
                <a:spLocks/>
              </p:cNvSpPr>
              <p:nvPr/>
            </p:nvSpPr>
            <p:spPr bwMode="auto">
              <a:xfrm rot="-5680576">
                <a:off x="7218838" y="2148546"/>
                <a:ext cx="154630" cy="67916"/>
              </a:xfrm>
              <a:custGeom>
                <a:avLst/>
                <a:gdLst>
                  <a:gd name="T0" fmla="*/ 2147483647 w 104"/>
                  <a:gd name="T1" fmla="*/ 2147483647 h 44"/>
                  <a:gd name="T2" fmla="*/ 2147483647 w 104"/>
                  <a:gd name="T3" fmla="*/ 2147483647 h 44"/>
                  <a:gd name="T4" fmla="*/ 2147483647 w 104"/>
                  <a:gd name="T5" fmla="*/ 2147483647 h 44"/>
                  <a:gd name="T6" fmla="*/ 2147483647 w 104"/>
                  <a:gd name="T7" fmla="*/ 2147483647 h 44"/>
                  <a:gd name="T8" fmla="*/ 2147483647 w 104"/>
                  <a:gd name="T9" fmla="*/ 2147483647 h 44"/>
                  <a:gd name="T10" fmla="*/ 2147483647 w 104"/>
                  <a:gd name="T11" fmla="*/ 2147483647 h 44"/>
                  <a:gd name="T12" fmla="*/ 2147483647 w 104"/>
                  <a:gd name="T13" fmla="*/ 2147483647 h 44"/>
                  <a:gd name="T14" fmla="*/ 2147483647 w 104"/>
                  <a:gd name="T15" fmla="*/ 0 h 44"/>
                  <a:gd name="T16" fmla="*/ 0 w 104"/>
                  <a:gd name="T17" fmla="*/ 2147483647 h 44"/>
                  <a:gd name="T18" fmla="*/ 0 w 104"/>
                  <a:gd name="T19" fmla="*/ 2147483647 h 44"/>
                  <a:gd name="T20" fmla="*/ 0 w 104"/>
                  <a:gd name="T21" fmla="*/ 2147483647 h 44"/>
                  <a:gd name="T22" fmla="*/ 0 w 104"/>
                  <a:gd name="T23" fmla="*/ 2147483647 h 44"/>
                  <a:gd name="T24" fmla="*/ 2147483647 w 104"/>
                  <a:gd name="T25" fmla="*/ 2147483647 h 44"/>
                  <a:gd name="T26" fmla="*/ 2147483647 w 104"/>
                  <a:gd name="T27" fmla="*/ 2147483647 h 44"/>
                  <a:gd name="T28" fmla="*/ 2147483647 w 104"/>
                  <a:gd name="T29" fmla="*/ 2147483647 h 44"/>
                  <a:gd name="T30" fmla="*/ 2147483647 w 104"/>
                  <a:gd name="T31" fmla="*/ 2147483647 h 44"/>
                  <a:gd name="T32" fmla="*/ 2147483647 w 104"/>
                  <a:gd name="T33" fmla="*/ 2147483647 h 44"/>
                  <a:gd name="T34" fmla="*/ 2147483647 w 104"/>
                  <a:gd name="T35" fmla="*/ 2147483647 h 44"/>
                  <a:gd name="T36" fmla="*/ 2147483647 w 104"/>
                  <a:gd name="T37" fmla="*/ 2147483647 h 44"/>
                  <a:gd name="T38" fmla="*/ 2147483647 w 104"/>
                  <a:gd name="T39" fmla="*/ 2147483647 h 44"/>
                  <a:gd name="T40" fmla="*/ 2147483647 w 104"/>
                  <a:gd name="T41" fmla="*/ 2147483647 h 44"/>
                  <a:gd name="T42" fmla="*/ 2147483647 w 104"/>
                  <a:gd name="T43" fmla="*/ 2147483647 h 44"/>
                  <a:gd name="T44" fmla="*/ 2147483647 w 104"/>
                  <a:gd name="T45" fmla="*/ 2147483647 h 44"/>
                  <a:gd name="T46" fmla="*/ 2147483647 w 104"/>
                  <a:gd name="T47" fmla="*/ 2147483647 h 44"/>
                  <a:gd name="T48" fmla="*/ 2147483647 w 104"/>
                  <a:gd name="T49" fmla="*/ 2147483647 h 44"/>
                  <a:gd name="T50" fmla="*/ 2147483647 w 104"/>
                  <a:gd name="T51" fmla="*/ 2147483647 h 44"/>
                  <a:gd name="T52" fmla="*/ 2147483647 w 104"/>
                  <a:gd name="T53" fmla="*/ 2147483647 h 44"/>
                  <a:gd name="T54" fmla="*/ 2147483647 w 104"/>
                  <a:gd name="T55" fmla="*/ 2147483647 h 44"/>
                  <a:gd name="T56" fmla="*/ 2147483647 w 104"/>
                  <a:gd name="T57" fmla="*/ 2147483647 h 44"/>
                  <a:gd name="T58" fmla="*/ 2147483647 w 104"/>
                  <a:gd name="T59" fmla="*/ 2147483647 h 44"/>
                  <a:gd name="T60" fmla="*/ 2147483647 w 104"/>
                  <a:gd name="T61" fmla="*/ 2147483647 h 4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4"/>
                  <a:gd name="T94" fmla="*/ 0 h 44"/>
                  <a:gd name="T95" fmla="*/ 104 w 104"/>
                  <a:gd name="T96" fmla="*/ 44 h 4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4" h="44">
                    <a:moveTo>
                      <a:pt x="102" y="34"/>
                    </a:moveTo>
                    <a:lnTo>
                      <a:pt x="102" y="34"/>
                    </a:lnTo>
                    <a:lnTo>
                      <a:pt x="76" y="26"/>
                    </a:lnTo>
                    <a:lnTo>
                      <a:pt x="52" y="20"/>
                    </a:lnTo>
                    <a:lnTo>
                      <a:pt x="32" y="10"/>
                    </a:lnTo>
                    <a:lnTo>
                      <a:pt x="18" y="4"/>
                    </a:lnTo>
                    <a:lnTo>
                      <a:pt x="6" y="0"/>
                    </a:lnTo>
                    <a:lnTo>
                      <a:pt x="0" y="2"/>
                    </a:lnTo>
                    <a:lnTo>
                      <a:pt x="0" y="4"/>
                    </a:lnTo>
                    <a:lnTo>
                      <a:pt x="0" y="6"/>
                    </a:lnTo>
                    <a:lnTo>
                      <a:pt x="10" y="12"/>
                    </a:lnTo>
                    <a:lnTo>
                      <a:pt x="22" y="18"/>
                    </a:lnTo>
                    <a:lnTo>
                      <a:pt x="40" y="22"/>
                    </a:lnTo>
                    <a:lnTo>
                      <a:pt x="58" y="26"/>
                    </a:lnTo>
                    <a:lnTo>
                      <a:pt x="70" y="30"/>
                    </a:lnTo>
                    <a:lnTo>
                      <a:pt x="76" y="32"/>
                    </a:lnTo>
                    <a:lnTo>
                      <a:pt x="76" y="36"/>
                    </a:lnTo>
                    <a:lnTo>
                      <a:pt x="74" y="42"/>
                    </a:lnTo>
                    <a:lnTo>
                      <a:pt x="74" y="44"/>
                    </a:lnTo>
                    <a:lnTo>
                      <a:pt x="76" y="42"/>
                    </a:lnTo>
                    <a:lnTo>
                      <a:pt x="80" y="40"/>
                    </a:lnTo>
                    <a:lnTo>
                      <a:pt x="86" y="38"/>
                    </a:lnTo>
                    <a:lnTo>
                      <a:pt x="98" y="36"/>
                    </a:lnTo>
                    <a:lnTo>
                      <a:pt x="104" y="36"/>
                    </a:lnTo>
                    <a:lnTo>
                      <a:pt x="102" y="34"/>
                    </a:lnTo>
                    <a:close/>
                  </a:path>
                </a:pathLst>
              </a:custGeom>
              <a:solidFill>
                <a:srgbClr val="000000"/>
              </a:solidFill>
              <a:ln w="9525">
                <a:noFill/>
                <a:round/>
                <a:headEnd/>
                <a:tailEnd/>
              </a:ln>
            </p:spPr>
            <p:txBody>
              <a:bodyPr/>
              <a:lstStyle/>
              <a:p>
                <a:endParaRPr lang="en-US"/>
              </a:p>
            </p:txBody>
          </p:sp>
          <p:sp>
            <p:nvSpPr>
              <p:cNvPr id="180" name="AutoShape 189"/>
              <p:cNvSpPr>
                <a:spLocks/>
              </p:cNvSpPr>
              <p:nvPr/>
            </p:nvSpPr>
            <p:spPr bwMode="auto">
              <a:xfrm rot="-5680576">
                <a:off x="7239824" y="2463598"/>
                <a:ext cx="41631" cy="46307"/>
              </a:xfrm>
              <a:custGeom>
                <a:avLst/>
                <a:gdLst>
                  <a:gd name="T0" fmla="*/ 0 w 28"/>
                  <a:gd name="T1" fmla="*/ 0 h 30"/>
                  <a:gd name="T2" fmla="*/ 0 w 28"/>
                  <a:gd name="T3" fmla="*/ 0 h 30"/>
                  <a:gd name="T4" fmla="*/ 2147483647 w 28"/>
                  <a:gd name="T5" fmla="*/ 2147483647 h 30"/>
                  <a:gd name="T6" fmla="*/ 2147483647 w 28"/>
                  <a:gd name="T7" fmla="*/ 2147483647 h 30"/>
                  <a:gd name="T8" fmla="*/ 2147483647 w 28"/>
                  <a:gd name="T9" fmla="*/ 2147483647 h 30"/>
                  <a:gd name="T10" fmla="*/ 2147483647 w 28"/>
                  <a:gd name="T11" fmla="*/ 2147483647 h 30"/>
                  <a:gd name="T12" fmla="*/ 2147483647 w 28"/>
                  <a:gd name="T13" fmla="*/ 2147483647 h 30"/>
                  <a:gd name="T14" fmla="*/ 2147483647 w 28"/>
                  <a:gd name="T15" fmla="*/ 2147483647 h 30"/>
                  <a:gd name="T16" fmla="*/ 2147483647 w 28"/>
                  <a:gd name="T17" fmla="*/ 2147483647 h 30"/>
                  <a:gd name="T18" fmla="*/ 2147483647 w 28"/>
                  <a:gd name="T19" fmla="*/ 2147483647 h 30"/>
                  <a:gd name="T20" fmla="*/ 2147483647 w 28"/>
                  <a:gd name="T21" fmla="*/ 2147483647 h 30"/>
                  <a:gd name="T22" fmla="*/ 2147483647 w 28"/>
                  <a:gd name="T23" fmla="*/ 2147483647 h 30"/>
                  <a:gd name="T24" fmla="*/ 2147483647 w 28"/>
                  <a:gd name="T25" fmla="*/ 2147483647 h 30"/>
                  <a:gd name="T26" fmla="*/ 2147483647 w 28"/>
                  <a:gd name="T27" fmla="*/ 2147483647 h 30"/>
                  <a:gd name="T28" fmla="*/ 2147483647 w 28"/>
                  <a:gd name="T29" fmla="*/ 2147483647 h 30"/>
                  <a:gd name="T30" fmla="*/ 2147483647 w 28"/>
                  <a:gd name="T31" fmla="*/ 2147483647 h 30"/>
                  <a:gd name="T32" fmla="*/ 0 w 28"/>
                  <a:gd name="T33" fmla="*/ 2147483647 h 30"/>
                  <a:gd name="T34" fmla="*/ 0 w 28"/>
                  <a:gd name="T35" fmla="*/ 0 h 30"/>
                  <a:gd name="T36" fmla="*/ 0 w 28"/>
                  <a:gd name="T37" fmla="*/ 0 h 30"/>
                  <a:gd name="T38" fmla="*/ 0 w 28"/>
                  <a:gd name="T39" fmla="*/ 0 h 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
                  <a:gd name="T61" fmla="*/ 0 h 30"/>
                  <a:gd name="T62" fmla="*/ 28 w 28"/>
                  <a:gd name="T63" fmla="*/ 30 h 3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 h="30">
                    <a:moveTo>
                      <a:pt x="0" y="0"/>
                    </a:moveTo>
                    <a:lnTo>
                      <a:pt x="0" y="0"/>
                    </a:lnTo>
                    <a:lnTo>
                      <a:pt x="2" y="4"/>
                    </a:lnTo>
                    <a:lnTo>
                      <a:pt x="6" y="12"/>
                    </a:lnTo>
                    <a:lnTo>
                      <a:pt x="12" y="20"/>
                    </a:lnTo>
                    <a:lnTo>
                      <a:pt x="16" y="24"/>
                    </a:lnTo>
                    <a:lnTo>
                      <a:pt x="22" y="26"/>
                    </a:lnTo>
                    <a:lnTo>
                      <a:pt x="28" y="30"/>
                    </a:lnTo>
                    <a:lnTo>
                      <a:pt x="22" y="30"/>
                    </a:lnTo>
                    <a:lnTo>
                      <a:pt x="10" y="30"/>
                    </a:lnTo>
                    <a:lnTo>
                      <a:pt x="8" y="28"/>
                    </a:lnTo>
                    <a:lnTo>
                      <a:pt x="4" y="22"/>
                    </a:lnTo>
                    <a:lnTo>
                      <a:pt x="2" y="14"/>
                    </a:lnTo>
                    <a:lnTo>
                      <a:pt x="0" y="2"/>
                    </a:lnTo>
                    <a:lnTo>
                      <a:pt x="0" y="0"/>
                    </a:lnTo>
                    <a:close/>
                  </a:path>
                </a:pathLst>
              </a:custGeom>
              <a:solidFill>
                <a:srgbClr val="000000"/>
              </a:solidFill>
              <a:ln w="9525">
                <a:noFill/>
                <a:round/>
                <a:headEnd/>
                <a:tailEnd/>
              </a:ln>
            </p:spPr>
            <p:txBody>
              <a:bodyPr/>
              <a:lstStyle/>
              <a:p>
                <a:endParaRPr lang="en-US"/>
              </a:p>
            </p:txBody>
          </p:sp>
        </p:grpSp>
        <p:grpSp>
          <p:nvGrpSpPr>
            <p:cNvPr id="146" name="Group 153"/>
            <p:cNvGrpSpPr>
              <a:grpSpLocks/>
            </p:cNvGrpSpPr>
            <p:nvPr/>
          </p:nvGrpSpPr>
          <p:grpSpPr bwMode="auto">
            <a:xfrm>
              <a:off x="6216886" y="2508235"/>
              <a:ext cx="977900" cy="1028700"/>
              <a:chOff x="4965207" y="1946104"/>
              <a:chExt cx="977900" cy="1028700"/>
            </a:xfrm>
          </p:grpSpPr>
          <p:sp>
            <p:nvSpPr>
              <p:cNvPr id="147" name="Freeform 20"/>
              <p:cNvSpPr>
                <a:spLocks/>
              </p:cNvSpPr>
              <p:nvPr/>
            </p:nvSpPr>
            <p:spPr bwMode="auto">
              <a:xfrm>
                <a:off x="4965207" y="1946104"/>
                <a:ext cx="977900" cy="1028700"/>
              </a:xfrm>
              <a:custGeom>
                <a:avLst/>
                <a:gdLst/>
                <a:ahLst/>
                <a:cxnLst>
                  <a:cxn ang="0">
                    <a:pos x="308" y="0"/>
                  </a:cxn>
                  <a:cxn ang="0">
                    <a:pos x="246" y="6"/>
                  </a:cxn>
                  <a:cxn ang="0">
                    <a:pos x="188" y="26"/>
                  </a:cxn>
                  <a:cxn ang="0">
                    <a:pos x="136" y="54"/>
                  </a:cxn>
                  <a:cxn ang="0">
                    <a:pos x="90" y="94"/>
                  </a:cxn>
                  <a:cxn ang="0">
                    <a:pos x="54" y="142"/>
                  </a:cxn>
                  <a:cxn ang="0">
                    <a:pos x="24" y="198"/>
                  </a:cxn>
                  <a:cxn ang="0">
                    <a:pos x="6" y="258"/>
                  </a:cxn>
                  <a:cxn ang="0">
                    <a:pos x="0" y="324"/>
                  </a:cxn>
                  <a:cxn ang="0">
                    <a:pos x="2" y="356"/>
                  </a:cxn>
                  <a:cxn ang="0">
                    <a:pos x="14" y="420"/>
                  </a:cxn>
                  <a:cxn ang="0">
                    <a:pos x="38" y="478"/>
                  </a:cxn>
                  <a:cxn ang="0">
                    <a:pos x="70" y="530"/>
                  </a:cxn>
                  <a:cxn ang="0">
                    <a:pos x="112" y="574"/>
                  </a:cxn>
                  <a:cxn ang="0">
                    <a:pos x="162" y="610"/>
                  </a:cxn>
                  <a:cxn ang="0">
                    <a:pos x="216" y="634"/>
                  </a:cxn>
                  <a:cxn ang="0">
                    <a:pos x="276" y="646"/>
                  </a:cxn>
                  <a:cxn ang="0">
                    <a:pos x="308" y="648"/>
                  </a:cxn>
                  <a:cxn ang="0">
                    <a:pos x="370" y="642"/>
                  </a:cxn>
                  <a:cxn ang="0">
                    <a:pos x="428" y="622"/>
                  </a:cxn>
                  <a:cxn ang="0">
                    <a:pos x="480" y="592"/>
                  </a:cxn>
                  <a:cxn ang="0">
                    <a:pos x="526" y="554"/>
                  </a:cxn>
                  <a:cxn ang="0">
                    <a:pos x="562" y="506"/>
                  </a:cxn>
                  <a:cxn ang="0">
                    <a:pos x="592" y="450"/>
                  </a:cxn>
                  <a:cxn ang="0">
                    <a:pos x="610" y="390"/>
                  </a:cxn>
                  <a:cxn ang="0">
                    <a:pos x="616" y="324"/>
                  </a:cxn>
                  <a:cxn ang="0">
                    <a:pos x="614" y="290"/>
                  </a:cxn>
                  <a:cxn ang="0">
                    <a:pos x="602" y="228"/>
                  </a:cxn>
                  <a:cxn ang="0">
                    <a:pos x="578" y="170"/>
                  </a:cxn>
                  <a:cxn ang="0">
                    <a:pos x="544" y="118"/>
                  </a:cxn>
                  <a:cxn ang="0">
                    <a:pos x="504" y="74"/>
                  </a:cxn>
                  <a:cxn ang="0">
                    <a:pos x="454" y="38"/>
                  </a:cxn>
                  <a:cxn ang="0">
                    <a:pos x="400" y="14"/>
                  </a:cxn>
                  <a:cxn ang="0">
                    <a:pos x="340" y="2"/>
                  </a:cxn>
                  <a:cxn ang="0">
                    <a:pos x="308" y="0"/>
                  </a:cxn>
                </a:cxnLst>
                <a:rect l="0" t="0" r="r" b="b"/>
                <a:pathLst>
                  <a:path w="616" h="648">
                    <a:moveTo>
                      <a:pt x="308" y="0"/>
                    </a:moveTo>
                    <a:lnTo>
                      <a:pt x="308" y="0"/>
                    </a:lnTo>
                    <a:lnTo>
                      <a:pt x="276" y="2"/>
                    </a:lnTo>
                    <a:lnTo>
                      <a:pt x="246" y="6"/>
                    </a:lnTo>
                    <a:lnTo>
                      <a:pt x="216" y="14"/>
                    </a:lnTo>
                    <a:lnTo>
                      <a:pt x="188" y="26"/>
                    </a:lnTo>
                    <a:lnTo>
                      <a:pt x="162" y="38"/>
                    </a:lnTo>
                    <a:lnTo>
                      <a:pt x="136" y="54"/>
                    </a:lnTo>
                    <a:lnTo>
                      <a:pt x="112" y="74"/>
                    </a:lnTo>
                    <a:lnTo>
                      <a:pt x="90" y="94"/>
                    </a:lnTo>
                    <a:lnTo>
                      <a:pt x="70" y="118"/>
                    </a:lnTo>
                    <a:lnTo>
                      <a:pt x="54" y="142"/>
                    </a:lnTo>
                    <a:lnTo>
                      <a:pt x="38" y="170"/>
                    </a:lnTo>
                    <a:lnTo>
                      <a:pt x="24" y="198"/>
                    </a:lnTo>
                    <a:lnTo>
                      <a:pt x="14" y="228"/>
                    </a:lnTo>
                    <a:lnTo>
                      <a:pt x="6" y="258"/>
                    </a:lnTo>
                    <a:lnTo>
                      <a:pt x="2" y="290"/>
                    </a:lnTo>
                    <a:lnTo>
                      <a:pt x="0" y="324"/>
                    </a:lnTo>
                    <a:lnTo>
                      <a:pt x="0" y="324"/>
                    </a:lnTo>
                    <a:lnTo>
                      <a:pt x="2" y="356"/>
                    </a:lnTo>
                    <a:lnTo>
                      <a:pt x="6" y="390"/>
                    </a:lnTo>
                    <a:lnTo>
                      <a:pt x="14" y="420"/>
                    </a:lnTo>
                    <a:lnTo>
                      <a:pt x="24" y="450"/>
                    </a:lnTo>
                    <a:lnTo>
                      <a:pt x="38" y="478"/>
                    </a:lnTo>
                    <a:lnTo>
                      <a:pt x="54" y="506"/>
                    </a:lnTo>
                    <a:lnTo>
                      <a:pt x="70" y="530"/>
                    </a:lnTo>
                    <a:lnTo>
                      <a:pt x="90" y="554"/>
                    </a:lnTo>
                    <a:lnTo>
                      <a:pt x="112" y="574"/>
                    </a:lnTo>
                    <a:lnTo>
                      <a:pt x="136" y="592"/>
                    </a:lnTo>
                    <a:lnTo>
                      <a:pt x="162" y="610"/>
                    </a:lnTo>
                    <a:lnTo>
                      <a:pt x="188" y="622"/>
                    </a:lnTo>
                    <a:lnTo>
                      <a:pt x="216" y="634"/>
                    </a:lnTo>
                    <a:lnTo>
                      <a:pt x="246" y="642"/>
                    </a:lnTo>
                    <a:lnTo>
                      <a:pt x="276" y="646"/>
                    </a:lnTo>
                    <a:lnTo>
                      <a:pt x="308" y="648"/>
                    </a:lnTo>
                    <a:lnTo>
                      <a:pt x="308" y="648"/>
                    </a:lnTo>
                    <a:lnTo>
                      <a:pt x="340" y="646"/>
                    </a:lnTo>
                    <a:lnTo>
                      <a:pt x="370" y="642"/>
                    </a:lnTo>
                    <a:lnTo>
                      <a:pt x="400" y="634"/>
                    </a:lnTo>
                    <a:lnTo>
                      <a:pt x="428" y="622"/>
                    </a:lnTo>
                    <a:lnTo>
                      <a:pt x="454" y="610"/>
                    </a:lnTo>
                    <a:lnTo>
                      <a:pt x="480" y="592"/>
                    </a:lnTo>
                    <a:lnTo>
                      <a:pt x="504" y="574"/>
                    </a:lnTo>
                    <a:lnTo>
                      <a:pt x="526" y="554"/>
                    </a:lnTo>
                    <a:lnTo>
                      <a:pt x="544" y="530"/>
                    </a:lnTo>
                    <a:lnTo>
                      <a:pt x="562" y="506"/>
                    </a:lnTo>
                    <a:lnTo>
                      <a:pt x="578" y="478"/>
                    </a:lnTo>
                    <a:lnTo>
                      <a:pt x="592" y="450"/>
                    </a:lnTo>
                    <a:lnTo>
                      <a:pt x="602" y="420"/>
                    </a:lnTo>
                    <a:lnTo>
                      <a:pt x="610" y="390"/>
                    </a:lnTo>
                    <a:lnTo>
                      <a:pt x="614" y="356"/>
                    </a:lnTo>
                    <a:lnTo>
                      <a:pt x="616" y="324"/>
                    </a:lnTo>
                    <a:lnTo>
                      <a:pt x="616" y="324"/>
                    </a:lnTo>
                    <a:lnTo>
                      <a:pt x="614" y="290"/>
                    </a:lnTo>
                    <a:lnTo>
                      <a:pt x="610" y="258"/>
                    </a:lnTo>
                    <a:lnTo>
                      <a:pt x="602" y="228"/>
                    </a:lnTo>
                    <a:lnTo>
                      <a:pt x="592" y="198"/>
                    </a:lnTo>
                    <a:lnTo>
                      <a:pt x="578" y="170"/>
                    </a:lnTo>
                    <a:lnTo>
                      <a:pt x="562" y="142"/>
                    </a:lnTo>
                    <a:lnTo>
                      <a:pt x="544" y="118"/>
                    </a:lnTo>
                    <a:lnTo>
                      <a:pt x="526" y="94"/>
                    </a:lnTo>
                    <a:lnTo>
                      <a:pt x="504" y="74"/>
                    </a:lnTo>
                    <a:lnTo>
                      <a:pt x="480" y="54"/>
                    </a:lnTo>
                    <a:lnTo>
                      <a:pt x="454" y="38"/>
                    </a:lnTo>
                    <a:lnTo>
                      <a:pt x="428" y="26"/>
                    </a:lnTo>
                    <a:lnTo>
                      <a:pt x="400" y="14"/>
                    </a:lnTo>
                    <a:lnTo>
                      <a:pt x="370" y="6"/>
                    </a:lnTo>
                    <a:lnTo>
                      <a:pt x="340" y="2"/>
                    </a:lnTo>
                    <a:lnTo>
                      <a:pt x="308" y="0"/>
                    </a:lnTo>
                    <a:lnTo>
                      <a:pt x="308" y="0"/>
                    </a:lnTo>
                    <a:close/>
                  </a:path>
                </a:pathLst>
              </a:custGeom>
              <a:gradFill flip="none" rotWithShape="1">
                <a:gsLst>
                  <a:gs pos="38000">
                    <a:srgbClr val="C0C0C0"/>
                  </a:gs>
                  <a:gs pos="64000">
                    <a:srgbClr val="B2B2B2"/>
                  </a:gs>
                  <a:gs pos="100000">
                    <a:schemeClr val="accent1">
                      <a:tint val="23500"/>
                      <a:satMod val="160000"/>
                    </a:schemeClr>
                  </a:gs>
                </a:gsLst>
                <a:path path="circle">
                  <a:fillToRect l="50000" t="50000" r="50000" b="50000"/>
                </a:path>
                <a:tileRect/>
              </a:gradFill>
              <a:ln w="6350">
                <a:solidFill>
                  <a:schemeClr val="bg1">
                    <a:lumMod val="50000"/>
                    <a:lumOff val="50000"/>
                  </a:schemeClr>
                </a:solidFill>
                <a:round/>
                <a:headEnd/>
                <a:tailEnd/>
              </a:ln>
            </p:spPr>
            <p:txBody>
              <a:bodyPr/>
              <a:lstStyle/>
              <a:p>
                <a:pPr algn="ctr" eaLnBrk="0" fontAlgn="base" hangingPunct="0">
                  <a:spcBef>
                    <a:spcPct val="0"/>
                  </a:spcBef>
                  <a:spcAft>
                    <a:spcPct val="0"/>
                  </a:spcAft>
                  <a:defRPr/>
                </a:pPr>
                <a:endParaRPr lang="en-US" sz="1200" b="1"/>
              </a:p>
            </p:txBody>
          </p:sp>
          <p:sp>
            <p:nvSpPr>
              <p:cNvPr id="148" name="AutoShape 157"/>
              <p:cNvSpPr>
                <a:spLocks/>
              </p:cNvSpPr>
              <p:nvPr/>
            </p:nvSpPr>
            <p:spPr bwMode="auto">
              <a:xfrm rot="-1020000">
                <a:off x="5553574" y="2103392"/>
                <a:ext cx="153851" cy="167734"/>
              </a:xfrm>
              <a:custGeom>
                <a:avLst/>
                <a:gdLst>
                  <a:gd name="T0" fmla="*/ 2147483647 w 106"/>
                  <a:gd name="T1" fmla="*/ 2147483647 h 112"/>
                  <a:gd name="T2" fmla="*/ 2147483647 w 106"/>
                  <a:gd name="T3" fmla="*/ 2147483647 h 112"/>
                  <a:gd name="T4" fmla="*/ 2147483647 w 106"/>
                  <a:gd name="T5" fmla="*/ 2147483647 h 112"/>
                  <a:gd name="T6" fmla="*/ 2147483647 w 106"/>
                  <a:gd name="T7" fmla="*/ 0 h 112"/>
                  <a:gd name="T8" fmla="*/ 2147483647 w 106"/>
                  <a:gd name="T9" fmla="*/ 2147483647 h 112"/>
                  <a:gd name="T10" fmla="*/ 2147483647 w 106"/>
                  <a:gd name="T11" fmla="*/ 2147483647 h 112"/>
                  <a:gd name="T12" fmla="*/ 2147483647 w 106"/>
                  <a:gd name="T13" fmla="*/ 2147483647 h 112"/>
                  <a:gd name="T14" fmla="*/ 2147483647 w 106"/>
                  <a:gd name="T15" fmla="*/ 2147483647 h 112"/>
                  <a:gd name="T16" fmla="*/ 2147483647 w 106"/>
                  <a:gd name="T17" fmla="*/ 2147483647 h 112"/>
                  <a:gd name="T18" fmla="*/ 2147483647 w 106"/>
                  <a:gd name="T19" fmla="*/ 2147483647 h 112"/>
                  <a:gd name="T20" fmla="*/ 2147483647 w 106"/>
                  <a:gd name="T21" fmla="*/ 2147483647 h 112"/>
                  <a:gd name="T22" fmla="*/ 2147483647 w 106"/>
                  <a:gd name="T23" fmla="*/ 2147483647 h 112"/>
                  <a:gd name="T24" fmla="*/ 2147483647 w 106"/>
                  <a:gd name="T25" fmla="*/ 2147483647 h 112"/>
                  <a:gd name="T26" fmla="*/ 2147483647 w 106"/>
                  <a:gd name="T27" fmla="*/ 2147483647 h 112"/>
                  <a:gd name="T28" fmla="*/ 2147483647 w 106"/>
                  <a:gd name="T29" fmla="*/ 2147483647 h 112"/>
                  <a:gd name="T30" fmla="*/ 2147483647 w 106"/>
                  <a:gd name="T31" fmla="*/ 2147483647 h 112"/>
                  <a:gd name="T32" fmla="*/ 2147483647 w 106"/>
                  <a:gd name="T33" fmla="*/ 2147483647 h 112"/>
                  <a:gd name="T34" fmla="*/ 2147483647 w 106"/>
                  <a:gd name="T35" fmla="*/ 2147483647 h 112"/>
                  <a:gd name="T36" fmla="*/ 2147483647 w 106"/>
                  <a:gd name="T37" fmla="*/ 2147483647 h 112"/>
                  <a:gd name="T38" fmla="*/ 2147483647 w 106"/>
                  <a:gd name="T39" fmla="*/ 2147483647 h 112"/>
                  <a:gd name="T40" fmla="*/ 2147483647 w 106"/>
                  <a:gd name="T41" fmla="*/ 2147483647 h 112"/>
                  <a:gd name="T42" fmla="*/ 2147483647 w 106"/>
                  <a:gd name="T43" fmla="*/ 2147483647 h 112"/>
                  <a:gd name="T44" fmla="*/ 2147483647 w 106"/>
                  <a:gd name="T45" fmla="*/ 2147483647 h 112"/>
                  <a:gd name="T46" fmla="*/ 2147483647 w 106"/>
                  <a:gd name="T47" fmla="*/ 2147483647 h 112"/>
                  <a:gd name="T48" fmla="*/ 2147483647 w 106"/>
                  <a:gd name="T49" fmla="*/ 2147483647 h 112"/>
                  <a:gd name="T50" fmla="*/ 2147483647 w 106"/>
                  <a:gd name="T51" fmla="*/ 2147483647 h 112"/>
                  <a:gd name="T52" fmla="*/ 2147483647 w 106"/>
                  <a:gd name="T53" fmla="*/ 2147483647 h 112"/>
                  <a:gd name="T54" fmla="*/ 2147483647 w 106"/>
                  <a:gd name="T55" fmla="*/ 2147483647 h 112"/>
                  <a:gd name="T56" fmla="*/ 2147483647 w 106"/>
                  <a:gd name="T57" fmla="*/ 2147483647 h 112"/>
                  <a:gd name="T58" fmla="*/ 2147483647 w 106"/>
                  <a:gd name="T59" fmla="*/ 2147483647 h 112"/>
                  <a:gd name="T60" fmla="*/ 2147483647 w 106"/>
                  <a:gd name="T61" fmla="*/ 2147483647 h 112"/>
                  <a:gd name="T62" fmla="*/ 2147483647 w 106"/>
                  <a:gd name="T63" fmla="*/ 2147483647 h 112"/>
                  <a:gd name="T64" fmla="*/ 0 w 106"/>
                  <a:gd name="T65" fmla="*/ 2147483647 h 112"/>
                  <a:gd name="T66" fmla="*/ 2147483647 w 106"/>
                  <a:gd name="T67" fmla="*/ 2147483647 h 112"/>
                  <a:gd name="T68" fmla="*/ 2147483647 w 106"/>
                  <a:gd name="T69" fmla="*/ 2147483647 h 112"/>
                  <a:gd name="T70" fmla="*/ 2147483647 w 106"/>
                  <a:gd name="T71" fmla="*/ 2147483647 h 112"/>
                  <a:gd name="T72" fmla="*/ 2147483647 w 106"/>
                  <a:gd name="T73" fmla="*/ 2147483647 h 112"/>
                  <a:gd name="T74" fmla="*/ 2147483647 w 106"/>
                  <a:gd name="T75" fmla="*/ 2147483647 h 112"/>
                  <a:gd name="T76" fmla="*/ 2147483647 w 106"/>
                  <a:gd name="T77" fmla="*/ 2147483647 h 112"/>
                  <a:gd name="T78" fmla="*/ 2147483647 w 106"/>
                  <a:gd name="T79" fmla="*/ 2147483647 h 112"/>
                  <a:gd name="T80" fmla="*/ 2147483647 w 106"/>
                  <a:gd name="T81" fmla="*/ 2147483647 h 112"/>
                  <a:gd name="T82" fmla="*/ 2147483647 w 106"/>
                  <a:gd name="T83" fmla="*/ 2147483647 h 112"/>
                  <a:gd name="T84" fmla="*/ 2147483647 w 106"/>
                  <a:gd name="T85" fmla="*/ 2147483647 h 112"/>
                  <a:gd name="T86" fmla="*/ 2147483647 w 106"/>
                  <a:gd name="T87" fmla="*/ 2147483647 h 112"/>
                  <a:gd name="T88" fmla="*/ 2147483647 w 106"/>
                  <a:gd name="T89" fmla="*/ 2147483647 h 112"/>
                  <a:gd name="T90" fmla="*/ 2147483647 w 106"/>
                  <a:gd name="T91" fmla="*/ 2147483647 h 112"/>
                  <a:gd name="T92" fmla="*/ 2147483647 w 106"/>
                  <a:gd name="T93" fmla="*/ 2147483647 h 11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6"/>
                  <a:gd name="T142" fmla="*/ 0 h 112"/>
                  <a:gd name="T143" fmla="*/ 106 w 106"/>
                  <a:gd name="T144" fmla="*/ 112 h 11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6" h="112">
                    <a:moveTo>
                      <a:pt x="44" y="4"/>
                    </a:moveTo>
                    <a:lnTo>
                      <a:pt x="44" y="4"/>
                    </a:lnTo>
                    <a:lnTo>
                      <a:pt x="50" y="2"/>
                    </a:lnTo>
                    <a:lnTo>
                      <a:pt x="56" y="0"/>
                    </a:lnTo>
                    <a:lnTo>
                      <a:pt x="64" y="2"/>
                    </a:lnTo>
                    <a:lnTo>
                      <a:pt x="70" y="4"/>
                    </a:lnTo>
                    <a:lnTo>
                      <a:pt x="76" y="10"/>
                    </a:lnTo>
                    <a:lnTo>
                      <a:pt x="82" y="18"/>
                    </a:lnTo>
                    <a:lnTo>
                      <a:pt x="88" y="26"/>
                    </a:lnTo>
                    <a:lnTo>
                      <a:pt x="92" y="38"/>
                    </a:lnTo>
                    <a:lnTo>
                      <a:pt x="102" y="74"/>
                    </a:lnTo>
                    <a:lnTo>
                      <a:pt x="106" y="96"/>
                    </a:lnTo>
                    <a:lnTo>
                      <a:pt x="106" y="110"/>
                    </a:lnTo>
                    <a:lnTo>
                      <a:pt x="106" y="112"/>
                    </a:lnTo>
                    <a:lnTo>
                      <a:pt x="104" y="96"/>
                    </a:lnTo>
                    <a:lnTo>
                      <a:pt x="98" y="80"/>
                    </a:lnTo>
                    <a:lnTo>
                      <a:pt x="92" y="62"/>
                    </a:lnTo>
                    <a:lnTo>
                      <a:pt x="82" y="46"/>
                    </a:lnTo>
                    <a:lnTo>
                      <a:pt x="72" y="32"/>
                    </a:lnTo>
                    <a:lnTo>
                      <a:pt x="66" y="28"/>
                    </a:lnTo>
                    <a:lnTo>
                      <a:pt x="58" y="24"/>
                    </a:lnTo>
                    <a:lnTo>
                      <a:pt x="52" y="22"/>
                    </a:lnTo>
                    <a:lnTo>
                      <a:pt x="44" y="24"/>
                    </a:lnTo>
                    <a:lnTo>
                      <a:pt x="20" y="34"/>
                    </a:lnTo>
                    <a:lnTo>
                      <a:pt x="14" y="36"/>
                    </a:lnTo>
                    <a:lnTo>
                      <a:pt x="10" y="36"/>
                    </a:lnTo>
                    <a:lnTo>
                      <a:pt x="6" y="34"/>
                    </a:lnTo>
                    <a:lnTo>
                      <a:pt x="4" y="32"/>
                    </a:lnTo>
                    <a:lnTo>
                      <a:pt x="0" y="26"/>
                    </a:lnTo>
                    <a:lnTo>
                      <a:pt x="2" y="22"/>
                    </a:lnTo>
                    <a:lnTo>
                      <a:pt x="2" y="16"/>
                    </a:lnTo>
                    <a:lnTo>
                      <a:pt x="4" y="16"/>
                    </a:lnTo>
                    <a:lnTo>
                      <a:pt x="6" y="20"/>
                    </a:lnTo>
                    <a:lnTo>
                      <a:pt x="10" y="24"/>
                    </a:lnTo>
                    <a:lnTo>
                      <a:pt x="12" y="24"/>
                    </a:lnTo>
                    <a:lnTo>
                      <a:pt x="16" y="24"/>
                    </a:lnTo>
                    <a:lnTo>
                      <a:pt x="22" y="22"/>
                    </a:lnTo>
                    <a:lnTo>
                      <a:pt x="26" y="18"/>
                    </a:lnTo>
                    <a:lnTo>
                      <a:pt x="44" y="4"/>
                    </a:lnTo>
                    <a:close/>
                  </a:path>
                </a:pathLst>
              </a:custGeom>
              <a:solidFill>
                <a:srgbClr val="129F49"/>
              </a:solidFill>
              <a:ln w="9525">
                <a:noFill/>
                <a:round/>
                <a:headEnd/>
                <a:tailEnd/>
              </a:ln>
            </p:spPr>
            <p:txBody>
              <a:bodyPr/>
              <a:lstStyle/>
              <a:p>
                <a:endParaRPr lang="en-US"/>
              </a:p>
            </p:txBody>
          </p:sp>
          <p:sp>
            <p:nvSpPr>
              <p:cNvPr id="149" name="AutoShape 158"/>
              <p:cNvSpPr>
                <a:spLocks/>
              </p:cNvSpPr>
              <p:nvPr/>
            </p:nvSpPr>
            <p:spPr bwMode="auto">
              <a:xfrm rot="-1020000">
                <a:off x="5170486" y="2160442"/>
                <a:ext cx="246742" cy="353438"/>
              </a:xfrm>
              <a:custGeom>
                <a:avLst/>
                <a:gdLst>
                  <a:gd name="T0" fmla="*/ 2147483647 w 170"/>
                  <a:gd name="T1" fmla="*/ 2147483647 h 236"/>
                  <a:gd name="T2" fmla="*/ 2147483647 w 170"/>
                  <a:gd name="T3" fmla="*/ 2147483647 h 236"/>
                  <a:gd name="T4" fmla="*/ 2147483647 w 170"/>
                  <a:gd name="T5" fmla="*/ 2147483647 h 236"/>
                  <a:gd name="T6" fmla="*/ 2147483647 w 170"/>
                  <a:gd name="T7" fmla="*/ 2147483647 h 236"/>
                  <a:gd name="T8" fmla="*/ 2147483647 w 170"/>
                  <a:gd name="T9" fmla="*/ 2147483647 h 236"/>
                  <a:gd name="T10" fmla="*/ 2147483647 w 170"/>
                  <a:gd name="T11" fmla="*/ 2147483647 h 236"/>
                  <a:gd name="T12" fmla="*/ 2147483647 w 170"/>
                  <a:gd name="T13" fmla="*/ 2147483647 h 236"/>
                  <a:gd name="T14" fmla="*/ 2147483647 w 170"/>
                  <a:gd name="T15" fmla="*/ 2147483647 h 236"/>
                  <a:gd name="T16" fmla="*/ 2147483647 w 170"/>
                  <a:gd name="T17" fmla="*/ 2147483647 h 236"/>
                  <a:gd name="T18" fmla="*/ 2147483647 w 170"/>
                  <a:gd name="T19" fmla="*/ 2147483647 h 236"/>
                  <a:gd name="T20" fmla="*/ 2147483647 w 170"/>
                  <a:gd name="T21" fmla="*/ 2147483647 h 236"/>
                  <a:gd name="T22" fmla="*/ 2147483647 w 170"/>
                  <a:gd name="T23" fmla="*/ 2147483647 h 236"/>
                  <a:gd name="T24" fmla="*/ 2147483647 w 170"/>
                  <a:gd name="T25" fmla="*/ 2147483647 h 236"/>
                  <a:gd name="T26" fmla="*/ 2147483647 w 170"/>
                  <a:gd name="T27" fmla="*/ 2147483647 h 236"/>
                  <a:gd name="T28" fmla="*/ 2147483647 w 170"/>
                  <a:gd name="T29" fmla="*/ 2147483647 h 236"/>
                  <a:gd name="T30" fmla="*/ 2147483647 w 170"/>
                  <a:gd name="T31" fmla="*/ 2147483647 h 236"/>
                  <a:gd name="T32" fmla="*/ 2147483647 w 170"/>
                  <a:gd name="T33" fmla="*/ 2147483647 h 236"/>
                  <a:gd name="T34" fmla="*/ 2147483647 w 170"/>
                  <a:gd name="T35" fmla="*/ 0 h 236"/>
                  <a:gd name="T36" fmla="*/ 2147483647 w 170"/>
                  <a:gd name="T37" fmla="*/ 0 h 236"/>
                  <a:gd name="T38" fmla="*/ 2147483647 w 170"/>
                  <a:gd name="T39" fmla="*/ 0 h 236"/>
                  <a:gd name="T40" fmla="*/ 2147483647 w 170"/>
                  <a:gd name="T41" fmla="*/ 2147483647 h 236"/>
                  <a:gd name="T42" fmla="*/ 2147483647 w 170"/>
                  <a:gd name="T43" fmla="*/ 2147483647 h 236"/>
                  <a:gd name="T44" fmla="*/ 2147483647 w 170"/>
                  <a:gd name="T45" fmla="*/ 2147483647 h 236"/>
                  <a:gd name="T46" fmla="*/ 2147483647 w 170"/>
                  <a:gd name="T47" fmla="*/ 2147483647 h 236"/>
                  <a:gd name="T48" fmla="*/ 2147483647 w 170"/>
                  <a:gd name="T49" fmla="*/ 2147483647 h 236"/>
                  <a:gd name="T50" fmla="*/ 2147483647 w 170"/>
                  <a:gd name="T51" fmla="*/ 2147483647 h 236"/>
                  <a:gd name="T52" fmla="*/ 2147483647 w 170"/>
                  <a:gd name="T53" fmla="*/ 2147483647 h 236"/>
                  <a:gd name="T54" fmla="*/ 2147483647 w 170"/>
                  <a:gd name="T55" fmla="*/ 2147483647 h 236"/>
                  <a:gd name="T56" fmla="*/ 0 w 170"/>
                  <a:gd name="T57" fmla="*/ 2147483647 h 236"/>
                  <a:gd name="T58" fmla="*/ 0 w 170"/>
                  <a:gd name="T59" fmla="*/ 2147483647 h 236"/>
                  <a:gd name="T60" fmla="*/ 2147483647 w 170"/>
                  <a:gd name="T61" fmla="*/ 2147483647 h 236"/>
                  <a:gd name="T62" fmla="*/ 2147483647 w 170"/>
                  <a:gd name="T63" fmla="*/ 2147483647 h 236"/>
                  <a:gd name="T64" fmla="*/ 2147483647 w 170"/>
                  <a:gd name="T65" fmla="*/ 2147483647 h 236"/>
                  <a:gd name="T66" fmla="*/ 2147483647 w 170"/>
                  <a:gd name="T67" fmla="*/ 2147483647 h 236"/>
                  <a:gd name="T68" fmla="*/ 2147483647 w 170"/>
                  <a:gd name="T69" fmla="*/ 2147483647 h 236"/>
                  <a:gd name="T70" fmla="*/ 2147483647 w 170"/>
                  <a:gd name="T71" fmla="*/ 2147483647 h 236"/>
                  <a:gd name="T72" fmla="*/ 2147483647 w 170"/>
                  <a:gd name="T73" fmla="*/ 2147483647 h 236"/>
                  <a:gd name="T74" fmla="*/ 2147483647 w 170"/>
                  <a:gd name="T75" fmla="*/ 2147483647 h 236"/>
                  <a:gd name="T76" fmla="*/ 2147483647 w 170"/>
                  <a:gd name="T77" fmla="*/ 2147483647 h 236"/>
                  <a:gd name="T78" fmla="*/ 2147483647 w 170"/>
                  <a:gd name="T79" fmla="*/ 2147483647 h 236"/>
                  <a:gd name="T80" fmla="*/ 2147483647 w 170"/>
                  <a:gd name="T81" fmla="*/ 2147483647 h 236"/>
                  <a:gd name="T82" fmla="*/ 2147483647 w 170"/>
                  <a:gd name="T83" fmla="*/ 2147483647 h 236"/>
                  <a:gd name="T84" fmla="*/ 2147483647 w 170"/>
                  <a:gd name="T85" fmla="*/ 2147483647 h 236"/>
                  <a:gd name="T86" fmla="*/ 2147483647 w 170"/>
                  <a:gd name="T87" fmla="*/ 2147483647 h 236"/>
                  <a:gd name="T88" fmla="*/ 2147483647 w 170"/>
                  <a:gd name="T89" fmla="*/ 2147483647 h 236"/>
                  <a:gd name="T90" fmla="*/ 2147483647 w 170"/>
                  <a:gd name="T91" fmla="*/ 2147483647 h 2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0"/>
                  <a:gd name="T139" fmla="*/ 0 h 236"/>
                  <a:gd name="T140" fmla="*/ 170 w 170"/>
                  <a:gd name="T141" fmla="*/ 236 h 2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0" h="236">
                    <a:moveTo>
                      <a:pt x="122" y="236"/>
                    </a:moveTo>
                    <a:lnTo>
                      <a:pt x="122" y="236"/>
                    </a:lnTo>
                    <a:lnTo>
                      <a:pt x="132" y="226"/>
                    </a:lnTo>
                    <a:lnTo>
                      <a:pt x="140" y="212"/>
                    </a:lnTo>
                    <a:lnTo>
                      <a:pt x="150" y="198"/>
                    </a:lnTo>
                    <a:lnTo>
                      <a:pt x="156" y="182"/>
                    </a:lnTo>
                    <a:lnTo>
                      <a:pt x="162" y="164"/>
                    </a:lnTo>
                    <a:lnTo>
                      <a:pt x="168" y="144"/>
                    </a:lnTo>
                    <a:lnTo>
                      <a:pt x="170" y="126"/>
                    </a:lnTo>
                    <a:lnTo>
                      <a:pt x="170" y="108"/>
                    </a:lnTo>
                    <a:lnTo>
                      <a:pt x="168" y="84"/>
                    </a:lnTo>
                    <a:lnTo>
                      <a:pt x="162" y="62"/>
                    </a:lnTo>
                    <a:lnTo>
                      <a:pt x="152" y="42"/>
                    </a:lnTo>
                    <a:lnTo>
                      <a:pt x="140" y="26"/>
                    </a:lnTo>
                    <a:lnTo>
                      <a:pt x="128" y="14"/>
                    </a:lnTo>
                    <a:lnTo>
                      <a:pt x="112" y="4"/>
                    </a:lnTo>
                    <a:lnTo>
                      <a:pt x="96" y="0"/>
                    </a:lnTo>
                    <a:lnTo>
                      <a:pt x="80" y="0"/>
                    </a:lnTo>
                    <a:lnTo>
                      <a:pt x="72" y="2"/>
                    </a:lnTo>
                    <a:lnTo>
                      <a:pt x="62" y="4"/>
                    </a:lnTo>
                    <a:lnTo>
                      <a:pt x="48" y="14"/>
                    </a:lnTo>
                    <a:lnTo>
                      <a:pt x="34" y="28"/>
                    </a:lnTo>
                    <a:lnTo>
                      <a:pt x="22" y="46"/>
                    </a:lnTo>
                    <a:lnTo>
                      <a:pt x="12" y="66"/>
                    </a:lnTo>
                    <a:lnTo>
                      <a:pt x="6" y="88"/>
                    </a:lnTo>
                    <a:lnTo>
                      <a:pt x="2" y="114"/>
                    </a:lnTo>
                    <a:lnTo>
                      <a:pt x="0" y="138"/>
                    </a:lnTo>
                    <a:lnTo>
                      <a:pt x="4" y="164"/>
                    </a:lnTo>
                    <a:lnTo>
                      <a:pt x="8" y="186"/>
                    </a:lnTo>
                    <a:lnTo>
                      <a:pt x="16" y="206"/>
                    </a:lnTo>
                    <a:lnTo>
                      <a:pt x="26" y="224"/>
                    </a:lnTo>
                    <a:lnTo>
                      <a:pt x="38" y="220"/>
                    </a:lnTo>
                    <a:lnTo>
                      <a:pt x="54" y="216"/>
                    </a:lnTo>
                    <a:lnTo>
                      <a:pt x="68" y="216"/>
                    </a:lnTo>
                    <a:lnTo>
                      <a:pt x="84" y="220"/>
                    </a:lnTo>
                    <a:lnTo>
                      <a:pt x="104" y="226"/>
                    </a:lnTo>
                    <a:lnTo>
                      <a:pt x="114" y="232"/>
                    </a:lnTo>
                    <a:lnTo>
                      <a:pt x="120" y="236"/>
                    </a:lnTo>
                    <a:lnTo>
                      <a:pt x="122" y="236"/>
                    </a:lnTo>
                    <a:close/>
                  </a:path>
                </a:pathLst>
              </a:custGeom>
              <a:solidFill>
                <a:srgbClr val="ACD037"/>
              </a:solidFill>
              <a:ln w="9525">
                <a:noFill/>
                <a:round/>
                <a:headEnd/>
                <a:tailEnd/>
              </a:ln>
            </p:spPr>
            <p:txBody>
              <a:bodyPr/>
              <a:lstStyle/>
              <a:p>
                <a:endParaRPr lang="en-US"/>
              </a:p>
            </p:txBody>
          </p:sp>
          <p:sp>
            <p:nvSpPr>
              <p:cNvPr id="150" name="AutoShape 159"/>
              <p:cNvSpPr>
                <a:spLocks/>
              </p:cNvSpPr>
              <p:nvPr/>
            </p:nvSpPr>
            <p:spPr bwMode="auto">
              <a:xfrm rot="-1020000">
                <a:off x="5170683" y="2167746"/>
                <a:ext cx="217714" cy="344452"/>
              </a:xfrm>
              <a:custGeom>
                <a:avLst/>
                <a:gdLst>
                  <a:gd name="T0" fmla="*/ 2147483647 w 150"/>
                  <a:gd name="T1" fmla="*/ 2147483647 h 230"/>
                  <a:gd name="T2" fmla="*/ 2147483647 w 150"/>
                  <a:gd name="T3" fmla="*/ 2147483647 h 230"/>
                  <a:gd name="T4" fmla="*/ 2147483647 w 150"/>
                  <a:gd name="T5" fmla="*/ 0 h 230"/>
                  <a:gd name="T6" fmla="*/ 2147483647 w 150"/>
                  <a:gd name="T7" fmla="*/ 2147483647 h 230"/>
                  <a:gd name="T8" fmla="*/ 2147483647 w 150"/>
                  <a:gd name="T9" fmla="*/ 2147483647 h 230"/>
                  <a:gd name="T10" fmla="*/ 2147483647 w 150"/>
                  <a:gd name="T11" fmla="*/ 2147483647 h 230"/>
                  <a:gd name="T12" fmla="*/ 2147483647 w 150"/>
                  <a:gd name="T13" fmla="*/ 2147483647 h 230"/>
                  <a:gd name="T14" fmla="*/ 2147483647 w 150"/>
                  <a:gd name="T15" fmla="*/ 2147483647 h 230"/>
                  <a:gd name="T16" fmla="*/ 2147483647 w 150"/>
                  <a:gd name="T17" fmla="*/ 2147483647 h 230"/>
                  <a:gd name="T18" fmla="*/ 2147483647 w 150"/>
                  <a:gd name="T19" fmla="*/ 2147483647 h 230"/>
                  <a:gd name="T20" fmla="*/ 2147483647 w 150"/>
                  <a:gd name="T21" fmla="*/ 2147483647 h 230"/>
                  <a:gd name="T22" fmla="*/ 2147483647 w 150"/>
                  <a:gd name="T23" fmla="*/ 2147483647 h 230"/>
                  <a:gd name="T24" fmla="*/ 2147483647 w 150"/>
                  <a:gd name="T25" fmla="*/ 2147483647 h 230"/>
                  <a:gd name="T26" fmla="*/ 2147483647 w 150"/>
                  <a:gd name="T27" fmla="*/ 2147483647 h 230"/>
                  <a:gd name="T28" fmla="*/ 2147483647 w 150"/>
                  <a:gd name="T29" fmla="*/ 2147483647 h 230"/>
                  <a:gd name="T30" fmla="*/ 2147483647 w 150"/>
                  <a:gd name="T31" fmla="*/ 2147483647 h 230"/>
                  <a:gd name="T32" fmla="*/ 2147483647 w 150"/>
                  <a:gd name="T33" fmla="*/ 2147483647 h 230"/>
                  <a:gd name="T34" fmla="*/ 2147483647 w 150"/>
                  <a:gd name="T35" fmla="*/ 2147483647 h 230"/>
                  <a:gd name="T36" fmla="*/ 2147483647 w 150"/>
                  <a:gd name="T37" fmla="*/ 2147483647 h 230"/>
                  <a:gd name="T38" fmla="*/ 2147483647 w 150"/>
                  <a:gd name="T39" fmla="*/ 2147483647 h 230"/>
                  <a:gd name="T40" fmla="*/ 2147483647 w 150"/>
                  <a:gd name="T41" fmla="*/ 2147483647 h 230"/>
                  <a:gd name="T42" fmla="*/ 2147483647 w 150"/>
                  <a:gd name="T43" fmla="*/ 2147483647 h 230"/>
                  <a:gd name="T44" fmla="*/ 2147483647 w 150"/>
                  <a:gd name="T45" fmla="*/ 2147483647 h 230"/>
                  <a:gd name="T46" fmla="*/ 2147483647 w 150"/>
                  <a:gd name="T47" fmla="*/ 2147483647 h 230"/>
                  <a:gd name="T48" fmla="*/ 2147483647 w 150"/>
                  <a:gd name="T49" fmla="*/ 2147483647 h 230"/>
                  <a:gd name="T50" fmla="*/ 2147483647 w 150"/>
                  <a:gd name="T51" fmla="*/ 2147483647 h 230"/>
                  <a:gd name="T52" fmla="*/ 2147483647 w 150"/>
                  <a:gd name="T53" fmla="*/ 2147483647 h 230"/>
                  <a:gd name="T54" fmla="*/ 2147483647 w 150"/>
                  <a:gd name="T55" fmla="*/ 2147483647 h 230"/>
                  <a:gd name="T56" fmla="*/ 2147483647 w 150"/>
                  <a:gd name="T57" fmla="*/ 2147483647 h 230"/>
                  <a:gd name="T58" fmla="*/ 2147483647 w 150"/>
                  <a:gd name="T59" fmla="*/ 2147483647 h 230"/>
                  <a:gd name="T60" fmla="*/ 2147483647 w 150"/>
                  <a:gd name="T61" fmla="*/ 2147483647 h 230"/>
                  <a:gd name="T62" fmla="*/ 2147483647 w 150"/>
                  <a:gd name="T63" fmla="*/ 2147483647 h 230"/>
                  <a:gd name="T64" fmla="*/ 0 w 150"/>
                  <a:gd name="T65" fmla="*/ 2147483647 h 230"/>
                  <a:gd name="T66" fmla="*/ 0 w 150"/>
                  <a:gd name="T67" fmla="*/ 2147483647 h 230"/>
                  <a:gd name="T68" fmla="*/ 2147483647 w 150"/>
                  <a:gd name="T69" fmla="*/ 2147483647 h 230"/>
                  <a:gd name="T70" fmla="*/ 2147483647 w 150"/>
                  <a:gd name="T71" fmla="*/ 2147483647 h 230"/>
                  <a:gd name="T72" fmla="*/ 2147483647 w 150"/>
                  <a:gd name="T73" fmla="*/ 2147483647 h 230"/>
                  <a:gd name="T74" fmla="*/ 2147483647 w 150"/>
                  <a:gd name="T75" fmla="*/ 2147483647 h 230"/>
                  <a:gd name="T76" fmla="*/ 2147483647 w 150"/>
                  <a:gd name="T77" fmla="*/ 2147483647 h 230"/>
                  <a:gd name="T78" fmla="*/ 2147483647 w 150"/>
                  <a:gd name="T79" fmla="*/ 2147483647 h 230"/>
                  <a:gd name="T80" fmla="*/ 2147483647 w 150"/>
                  <a:gd name="T81" fmla="*/ 2147483647 h 230"/>
                  <a:gd name="T82" fmla="*/ 2147483647 w 150"/>
                  <a:gd name="T83" fmla="*/ 2147483647 h 230"/>
                  <a:gd name="T84" fmla="*/ 2147483647 w 150"/>
                  <a:gd name="T85" fmla="*/ 2147483647 h 230"/>
                  <a:gd name="T86" fmla="*/ 2147483647 w 150"/>
                  <a:gd name="T87" fmla="*/ 2147483647 h 2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0"/>
                  <a:gd name="T133" fmla="*/ 0 h 230"/>
                  <a:gd name="T134" fmla="*/ 150 w 150"/>
                  <a:gd name="T135" fmla="*/ 230 h 23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0" h="230">
                    <a:moveTo>
                      <a:pt x="72" y="2"/>
                    </a:moveTo>
                    <a:lnTo>
                      <a:pt x="72" y="2"/>
                    </a:lnTo>
                    <a:lnTo>
                      <a:pt x="80" y="0"/>
                    </a:lnTo>
                    <a:lnTo>
                      <a:pt x="88" y="2"/>
                    </a:lnTo>
                    <a:lnTo>
                      <a:pt x="102" y="8"/>
                    </a:lnTo>
                    <a:lnTo>
                      <a:pt x="114" y="16"/>
                    </a:lnTo>
                    <a:lnTo>
                      <a:pt x="126" y="30"/>
                    </a:lnTo>
                    <a:lnTo>
                      <a:pt x="136" y="48"/>
                    </a:lnTo>
                    <a:lnTo>
                      <a:pt x="142" y="68"/>
                    </a:lnTo>
                    <a:lnTo>
                      <a:pt x="148" y="92"/>
                    </a:lnTo>
                    <a:lnTo>
                      <a:pt x="150" y="116"/>
                    </a:lnTo>
                    <a:lnTo>
                      <a:pt x="150" y="134"/>
                    </a:lnTo>
                    <a:lnTo>
                      <a:pt x="148" y="150"/>
                    </a:lnTo>
                    <a:lnTo>
                      <a:pt x="144" y="166"/>
                    </a:lnTo>
                    <a:lnTo>
                      <a:pt x="140" y="182"/>
                    </a:lnTo>
                    <a:lnTo>
                      <a:pt x="136" y="196"/>
                    </a:lnTo>
                    <a:lnTo>
                      <a:pt x="130" y="208"/>
                    </a:lnTo>
                    <a:lnTo>
                      <a:pt x="122" y="220"/>
                    </a:lnTo>
                    <a:lnTo>
                      <a:pt x="114" y="230"/>
                    </a:lnTo>
                    <a:lnTo>
                      <a:pt x="102" y="224"/>
                    </a:lnTo>
                    <a:lnTo>
                      <a:pt x="84" y="218"/>
                    </a:lnTo>
                    <a:lnTo>
                      <a:pt x="68" y="214"/>
                    </a:lnTo>
                    <a:lnTo>
                      <a:pt x="52" y="214"/>
                    </a:lnTo>
                    <a:lnTo>
                      <a:pt x="38" y="218"/>
                    </a:lnTo>
                    <a:lnTo>
                      <a:pt x="24" y="222"/>
                    </a:lnTo>
                    <a:lnTo>
                      <a:pt x="16" y="204"/>
                    </a:lnTo>
                    <a:lnTo>
                      <a:pt x="8" y="184"/>
                    </a:lnTo>
                    <a:lnTo>
                      <a:pt x="2" y="160"/>
                    </a:lnTo>
                    <a:lnTo>
                      <a:pt x="0" y="136"/>
                    </a:lnTo>
                    <a:lnTo>
                      <a:pt x="2" y="110"/>
                    </a:lnTo>
                    <a:lnTo>
                      <a:pt x="6" y="86"/>
                    </a:lnTo>
                    <a:lnTo>
                      <a:pt x="12" y="64"/>
                    </a:lnTo>
                    <a:lnTo>
                      <a:pt x="20" y="44"/>
                    </a:lnTo>
                    <a:lnTo>
                      <a:pt x="32" y="28"/>
                    </a:lnTo>
                    <a:lnTo>
                      <a:pt x="44" y="14"/>
                    </a:lnTo>
                    <a:lnTo>
                      <a:pt x="58" y="6"/>
                    </a:lnTo>
                    <a:lnTo>
                      <a:pt x="64" y="2"/>
                    </a:lnTo>
                    <a:lnTo>
                      <a:pt x="72" y="2"/>
                    </a:lnTo>
                    <a:close/>
                  </a:path>
                </a:pathLst>
              </a:custGeom>
              <a:solidFill>
                <a:srgbClr val="129F49"/>
              </a:solidFill>
              <a:ln w="9525">
                <a:noFill/>
                <a:round/>
                <a:headEnd/>
                <a:tailEnd/>
              </a:ln>
            </p:spPr>
            <p:txBody>
              <a:bodyPr/>
              <a:lstStyle/>
              <a:p>
                <a:endParaRPr lang="en-US"/>
              </a:p>
            </p:txBody>
          </p:sp>
          <p:sp>
            <p:nvSpPr>
              <p:cNvPr id="151" name="AutoShape 160"/>
              <p:cNvSpPr>
                <a:spLocks/>
              </p:cNvSpPr>
              <p:nvPr/>
            </p:nvSpPr>
            <p:spPr bwMode="auto">
              <a:xfrm rot="-1020000">
                <a:off x="5187387" y="2188386"/>
                <a:ext cx="188686" cy="317495"/>
              </a:xfrm>
              <a:custGeom>
                <a:avLst/>
                <a:gdLst>
                  <a:gd name="T0" fmla="*/ 2147483647 w 130"/>
                  <a:gd name="T1" fmla="*/ 0 h 212"/>
                  <a:gd name="T2" fmla="*/ 2147483647 w 130"/>
                  <a:gd name="T3" fmla="*/ 0 h 212"/>
                  <a:gd name="T4" fmla="*/ 2147483647 w 130"/>
                  <a:gd name="T5" fmla="*/ 2147483647 h 212"/>
                  <a:gd name="T6" fmla="*/ 2147483647 w 130"/>
                  <a:gd name="T7" fmla="*/ 2147483647 h 212"/>
                  <a:gd name="T8" fmla="*/ 2147483647 w 130"/>
                  <a:gd name="T9" fmla="*/ 2147483647 h 212"/>
                  <a:gd name="T10" fmla="*/ 2147483647 w 130"/>
                  <a:gd name="T11" fmla="*/ 2147483647 h 212"/>
                  <a:gd name="T12" fmla="*/ 2147483647 w 130"/>
                  <a:gd name="T13" fmla="*/ 2147483647 h 212"/>
                  <a:gd name="T14" fmla="*/ 2147483647 w 130"/>
                  <a:gd name="T15" fmla="*/ 2147483647 h 212"/>
                  <a:gd name="T16" fmla="*/ 2147483647 w 130"/>
                  <a:gd name="T17" fmla="*/ 2147483647 h 212"/>
                  <a:gd name="T18" fmla="*/ 2147483647 w 130"/>
                  <a:gd name="T19" fmla="*/ 2147483647 h 212"/>
                  <a:gd name="T20" fmla="*/ 2147483647 w 130"/>
                  <a:gd name="T21" fmla="*/ 2147483647 h 212"/>
                  <a:gd name="T22" fmla="*/ 2147483647 w 130"/>
                  <a:gd name="T23" fmla="*/ 2147483647 h 212"/>
                  <a:gd name="T24" fmla="*/ 2147483647 w 130"/>
                  <a:gd name="T25" fmla="*/ 2147483647 h 212"/>
                  <a:gd name="T26" fmla="*/ 2147483647 w 130"/>
                  <a:gd name="T27" fmla="*/ 2147483647 h 212"/>
                  <a:gd name="T28" fmla="*/ 2147483647 w 130"/>
                  <a:gd name="T29" fmla="*/ 2147483647 h 212"/>
                  <a:gd name="T30" fmla="*/ 2147483647 w 130"/>
                  <a:gd name="T31" fmla="*/ 2147483647 h 212"/>
                  <a:gd name="T32" fmla="*/ 2147483647 w 130"/>
                  <a:gd name="T33" fmla="*/ 2147483647 h 212"/>
                  <a:gd name="T34" fmla="*/ 2147483647 w 130"/>
                  <a:gd name="T35" fmla="*/ 2147483647 h 212"/>
                  <a:gd name="T36" fmla="*/ 2147483647 w 130"/>
                  <a:gd name="T37" fmla="*/ 2147483647 h 212"/>
                  <a:gd name="T38" fmla="*/ 2147483647 w 130"/>
                  <a:gd name="T39" fmla="*/ 2147483647 h 212"/>
                  <a:gd name="T40" fmla="*/ 2147483647 w 130"/>
                  <a:gd name="T41" fmla="*/ 2147483647 h 212"/>
                  <a:gd name="T42" fmla="*/ 2147483647 w 130"/>
                  <a:gd name="T43" fmla="*/ 2147483647 h 212"/>
                  <a:gd name="T44" fmla="*/ 2147483647 w 130"/>
                  <a:gd name="T45" fmla="*/ 2147483647 h 212"/>
                  <a:gd name="T46" fmla="*/ 2147483647 w 130"/>
                  <a:gd name="T47" fmla="*/ 2147483647 h 212"/>
                  <a:gd name="T48" fmla="*/ 2147483647 w 130"/>
                  <a:gd name="T49" fmla="*/ 2147483647 h 212"/>
                  <a:gd name="T50" fmla="*/ 2147483647 w 130"/>
                  <a:gd name="T51" fmla="*/ 2147483647 h 212"/>
                  <a:gd name="T52" fmla="*/ 2147483647 w 130"/>
                  <a:gd name="T53" fmla="*/ 2147483647 h 212"/>
                  <a:gd name="T54" fmla="*/ 2147483647 w 130"/>
                  <a:gd name="T55" fmla="*/ 2147483647 h 212"/>
                  <a:gd name="T56" fmla="*/ 2147483647 w 130"/>
                  <a:gd name="T57" fmla="*/ 2147483647 h 212"/>
                  <a:gd name="T58" fmla="*/ 0 w 130"/>
                  <a:gd name="T59" fmla="*/ 2147483647 h 212"/>
                  <a:gd name="T60" fmla="*/ 0 w 130"/>
                  <a:gd name="T61" fmla="*/ 2147483647 h 212"/>
                  <a:gd name="T62" fmla="*/ 0 w 130"/>
                  <a:gd name="T63" fmla="*/ 2147483647 h 212"/>
                  <a:gd name="T64" fmla="*/ 0 w 130"/>
                  <a:gd name="T65" fmla="*/ 2147483647 h 212"/>
                  <a:gd name="T66" fmla="*/ 2147483647 w 130"/>
                  <a:gd name="T67" fmla="*/ 2147483647 h 212"/>
                  <a:gd name="T68" fmla="*/ 2147483647 w 130"/>
                  <a:gd name="T69" fmla="*/ 2147483647 h 212"/>
                  <a:gd name="T70" fmla="*/ 2147483647 w 130"/>
                  <a:gd name="T71" fmla="*/ 2147483647 h 212"/>
                  <a:gd name="T72" fmla="*/ 2147483647 w 130"/>
                  <a:gd name="T73" fmla="*/ 2147483647 h 212"/>
                  <a:gd name="T74" fmla="*/ 2147483647 w 130"/>
                  <a:gd name="T75" fmla="*/ 2147483647 h 212"/>
                  <a:gd name="T76" fmla="*/ 2147483647 w 130"/>
                  <a:gd name="T77" fmla="*/ 2147483647 h 212"/>
                  <a:gd name="T78" fmla="*/ 2147483647 w 130"/>
                  <a:gd name="T79" fmla="*/ 0 h 212"/>
                  <a:gd name="T80" fmla="*/ 2147483647 w 130"/>
                  <a:gd name="T81" fmla="*/ 0 h 2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0"/>
                  <a:gd name="T124" fmla="*/ 0 h 212"/>
                  <a:gd name="T125" fmla="*/ 130 w 130"/>
                  <a:gd name="T126" fmla="*/ 212 h 2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0" h="212">
                    <a:moveTo>
                      <a:pt x="66" y="0"/>
                    </a:moveTo>
                    <a:lnTo>
                      <a:pt x="66" y="0"/>
                    </a:lnTo>
                    <a:lnTo>
                      <a:pt x="78" y="2"/>
                    </a:lnTo>
                    <a:lnTo>
                      <a:pt x="92" y="8"/>
                    </a:lnTo>
                    <a:lnTo>
                      <a:pt x="102" y="20"/>
                    </a:lnTo>
                    <a:lnTo>
                      <a:pt x="112" y="32"/>
                    </a:lnTo>
                    <a:lnTo>
                      <a:pt x="120" y="50"/>
                    </a:lnTo>
                    <a:lnTo>
                      <a:pt x="126" y="68"/>
                    </a:lnTo>
                    <a:lnTo>
                      <a:pt x="128" y="90"/>
                    </a:lnTo>
                    <a:lnTo>
                      <a:pt x="130" y="112"/>
                    </a:lnTo>
                    <a:lnTo>
                      <a:pt x="128" y="128"/>
                    </a:lnTo>
                    <a:lnTo>
                      <a:pt x="126" y="142"/>
                    </a:lnTo>
                    <a:lnTo>
                      <a:pt x="124" y="158"/>
                    </a:lnTo>
                    <a:lnTo>
                      <a:pt x="120" y="170"/>
                    </a:lnTo>
                    <a:lnTo>
                      <a:pt x="114" y="182"/>
                    </a:lnTo>
                    <a:lnTo>
                      <a:pt x="108" y="194"/>
                    </a:lnTo>
                    <a:lnTo>
                      <a:pt x="102" y="204"/>
                    </a:lnTo>
                    <a:lnTo>
                      <a:pt x="94" y="212"/>
                    </a:lnTo>
                    <a:lnTo>
                      <a:pt x="74" y="204"/>
                    </a:lnTo>
                    <a:lnTo>
                      <a:pt x="62" y="200"/>
                    </a:lnTo>
                    <a:lnTo>
                      <a:pt x="48" y="200"/>
                    </a:lnTo>
                    <a:lnTo>
                      <a:pt x="36" y="202"/>
                    </a:lnTo>
                    <a:lnTo>
                      <a:pt x="26" y="204"/>
                    </a:lnTo>
                    <a:lnTo>
                      <a:pt x="14" y="186"/>
                    </a:lnTo>
                    <a:lnTo>
                      <a:pt x="6" y="166"/>
                    </a:lnTo>
                    <a:lnTo>
                      <a:pt x="0" y="140"/>
                    </a:lnTo>
                    <a:lnTo>
                      <a:pt x="0" y="114"/>
                    </a:lnTo>
                    <a:lnTo>
                      <a:pt x="0" y="90"/>
                    </a:lnTo>
                    <a:lnTo>
                      <a:pt x="4" y="70"/>
                    </a:lnTo>
                    <a:lnTo>
                      <a:pt x="12" y="50"/>
                    </a:lnTo>
                    <a:lnTo>
                      <a:pt x="20" y="34"/>
                    </a:lnTo>
                    <a:lnTo>
                      <a:pt x="30" y="20"/>
                    </a:lnTo>
                    <a:lnTo>
                      <a:pt x="40" y="10"/>
                    </a:lnTo>
                    <a:lnTo>
                      <a:pt x="52" y="2"/>
                    </a:lnTo>
                    <a:lnTo>
                      <a:pt x="66" y="0"/>
                    </a:lnTo>
                    <a:close/>
                  </a:path>
                </a:pathLst>
              </a:custGeom>
              <a:solidFill>
                <a:srgbClr val="FFFFFF"/>
              </a:solidFill>
              <a:ln w="9525">
                <a:noFill/>
                <a:round/>
                <a:headEnd/>
                <a:tailEnd/>
              </a:ln>
            </p:spPr>
            <p:txBody>
              <a:bodyPr/>
              <a:lstStyle/>
              <a:p>
                <a:endParaRPr lang="en-US"/>
              </a:p>
            </p:txBody>
          </p:sp>
          <p:sp>
            <p:nvSpPr>
              <p:cNvPr id="152" name="AutoShape 161"/>
              <p:cNvSpPr>
                <a:spLocks/>
              </p:cNvSpPr>
              <p:nvPr/>
            </p:nvSpPr>
            <p:spPr bwMode="auto">
              <a:xfrm rot="-1020000">
                <a:off x="5168997" y="2191134"/>
                <a:ext cx="188686" cy="191696"/>
              </a:xfrm>
              <a:custGeom>
                <a:avLst/>
                <a:gdLst>
                  <a:gd name="T0" fmla="*/ 2147483647 w 130"/>
                  <a:gd name="T1" fmla="*/ 2147483647 h 128"/>
                  <a:gd name="T2" fmla="*/ 2147483647 w 130"/>
                  <a:gd name="T3" fmla="*/ 2147483647 h 128"/>
                  <a:gd name="T4" fmla="*/ 2147483647 w 130"/>
                  <a:gd name="T5" fmla="*/ 2147483647 h 128"/>
                  <a:gd name="T6" fmla="*/ 2147483647 w 130"/>
                  <a:gd name="T7" fmla="*/ 2147483647 h 128"/>
                  <a:gd name="T8" fmla="*/ 2147483647 w 130"/>
                  <a:gd name="T9" fmla="*/ 2147483647 h 128"/>
                  <a:gd name="T10" fmla="*/ 2147483647 w 130"/>
                  <a:gd name="T11" fmla="*/ 2147483647 h 128"/>
                  <a:gd name="T12" fmla="*/ 2147483647 w 130"/>
                  <a:gd name="T13" fmla="*/ 2147483647 h 128"/>
                  <a:gd name="T14" fmla="*/ 2147483647 w 130"/>
                  <a:gd name="T15" fmla="*/ 2147483647 h 128"/>
                  <a:gd name="T16" fmla="*/ 2147483647 w 130"/>
                  <a:gd name="T17" fmla="*/ 2147483647 h 128"/>
                  <a:gd name="T18" fmla="*/ 0 w 130"/>
                  <a:gd name="T19" fmla="*/ 2147483647 h 128"/>
                  <a:gd name="T20" fmla="*/ 0 w 130"/>
                  <a:gd name="T21" fmla="*/ 2147483647 h 128"/>
                  <a:gd name="T22" fmla="*/ 0 w 130"/>
                  <a:gd name="T23" fmla="*/ 2147483647 h 128"/>
                  <a:gd name="T24" fmla="*/ 0 w 130"/>
                  <a:gd name="T25" fmla="*/ 2147483647 h 128"/>
                  <a:gd name="T26" fmla="*/ 0 w 130"/>
                  <a:gd name="T27" fmla="*/ 2147483647 h 128"/>
                  <a:gd name="T28" fmla="*/ 2147483647 w 130"/>
                  <a:gd name="T29" fmla="*/ 2147483647 h 128"/>
                  <a:gd name="T30" fmla="*/ 2147483647 w 130"/>
                  <a:gd name="T31" fmla="*/ 2147483647 h 128"/>
                  <a:gd name="T32" fmla="*/ 2147483647 w 130"/>
                  <a:gd name="T33" fmla="*/ 2147483647 h 128"/>
                  <a:gd name="T34" fmla="*/ 2147483647 w 130"/>
                  <a:gd name="T35" fmla="*/ 2147483647 h 128"/>
                  <a:gd name="T36" fmla="*/ 2147483647 w 130"/>
                  <a:gd name="T37" fmla="*/ 2147483647 h 128"/>
                  <a:gd name="T38" fmla="*/ 2147483647 w 130"/>
                  <a:gd name="T39" fmla="*/ 2147483647 h 128"/>
                  <a:gd name="T40" fmla="*/ 2147483647 w 130"/>
                  <a:gd name="T41" fmla="*/ 0 h 128"/>
                  <a:gd name="T42" fmla="*/ 2147483647 w 130"/>
                  <a:gd name="T43" fmla="*/ 0 h 128"/>
                  <a:gd name="T44" fmla="*/ 2147483647 w 130"/>
                  <a:gd name="T45" fmla="*/ 2147483647 h 128"/>
                  <a:gd name="T46" fmla="*/ 2147483647 w 130"/>
                  <a:gd name="T47" fmla="*/ 2147483647 h 128"/>
                  <a:gd name="T48" fmla="*/ 2147483647 w 130"/>
                  <a:gd name="T49" fmla="*/ 2147483647 h 128"/>
                  <a:gd name="T50" fmla="*/ 2147483647 w 130"/>
                  <a:gd name="T51" fmla="*/ 2147483647 h 128"/>
                  <a:gd name="T52" fmla="*/ 2147483647 w 130"/>
                  <a:gd name="T53" fmla="*/ 2147483647 h 128"/>
                  <a:gd name="T54" fmla="*/ 2147483647 w 130"/>
                  <a:gd name="T55" fmla="*/ 2147483647 h 128"/>
                  <a:gd name="T56" fmla="*/ 2147483647 w 130"/>
                  <a:gd name="T57" fmla="*/ 2147483647 h 128"/>
                  <a:gd name="T58" fmla="*/ 2147483647 w 130"/>
                  <a:gd name="T59" fmla="*/ 2147483647 h 128"/>
                  <a:gd name="T60" fmla="*/ 2147483647 w 130"/>
                  <a:gd name="T61" fmla="*/ 2147483647 h 128"/>
                  <a:gd name="T62" fmla="*/ 2147483647 w 130"/>
                  <a:gd name="T63" fmla="*/ 2147483647 h 128"/>
                  <a:gd name="T64" fmla="*/ 2147483647 w 130"/>
                  <a:gd name="T65" fmla="*/ 2147483647 h 128"/>
                  <a:gd name="T66" fmla="*/ 2147483647 w 130"/>
                  <a:gd name="T67" fmla="*/ 2147483647 h 128"/>
                  <a:gd name="T68" fmla="*/ 2147483647 w 130"/>
                  <a:gd name="T69" fmla="*/ 2147483647 h 128"/>
                  <a:gd name="T70" fmla="*/ 2147483647 w 130"/>
                  <a:gd name="T71" fmla="*/ 2147483647 h 128"/>
                  <a:gd name="T72" fmla="*/ 2147483647 w 130"/>
                  <a:gd name="T73" fmla="*/ 2147483647 h 128"/>
                  <a:gd name="T74" fmla="*/ 2147483647 w 130"/>
                  <a:gd name="T75" fmla="*/ 2147483647 h 128"/>
                  <a:gd name="T76" fmla="*/ 2147483647 w 130"/>
                  <a:gd name="T77" fmla="*/ 2147483647 h 128"/>
                  <a:gd name="T78" fmla="*/ 2147483647 w 130"/>
                  <a:gd name="T79" fmla="*/ 2147483647 h 128"/>
                  <a:gd name="T80" fmla="*/ 2147483647 w 130"/>
                  <a:gd name="T81" fmla="*/ 2147483647 h 128"/>
                  <a:gd name="T82" fmla="*/ 2147483647 w 130"/>
                  <a:gd name="T83" fmla="*/ 2147483647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0"/>
                  <a:gd name="T127" fmla="*/ 0 h 128"/>
                  <a:gd name="T128" fmla="*/ 130 w 130"/>
                  <a:gd name="T129" fmla="*/ 128 h 1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0" h="128">
                    <a:moveTo>
                      <a:pt x="66" y="20"/>
                    </a:moveTo>
                    <a:lnTo>
                      <a:pt x="66" y="20"/>
                    </a:lnTo>
                    <a:lnTo>
                      <a:pt x="54" y="22"/>
                    </a:lnTo>
                    <a:lnTo>
                      <a:pt x="42" y="28"/>
                    </a:lnTo>
                    <a:lnTo>
                      <a:pt x="30" y="38"/>
                    </a:lnTo>
                    <a:lnTo>
                      <a:pt x="20" y="52"/>
                    </a:lnTo>
                    <a:lnTo>
                      <a:pt x="12" y="68"/>
                    </a:lnTo>
                    <a:lnTo>
                      <a:pt x="6" y="86"/>
                    </a:lnTo>
                    <a:lnTo>
                      <a:pt x="2" y="106"/>
                    </a:lnTo>
                    <a:lnTo>
                      <a:pt x="0" y="128"/>
                    </a:lnTo>
                    <a:lnTo>
                      <a:pt x="0" y="114"/>
                    </a:lnTo>
                    <a:lnTo>
                      <a:pt x="0" y="90"/>
                    </a:lnTo>
                    <a:lnTo>
                      <a:pt x="4" y="70"/>
                    </a:lnTo>
                    <a:lnTo>
                      <a:pt x="12" y="50"/>
                    </a:lnTo>
                    <a:lnTo>
                      <a:pt x="20" y="34"/>
                    </a:lnTo>
                    <a:lnTo>
                      <a:pt x="30" y="20"/>
                    </a:lnTo>
                    <a:lnTo>
                      <a:pt x="40" y="10"/>
                    </a:lnTo>
                    <a:lnTo>
                      <a:pt x="52" y="2"/>
                    </a:lnTo>
                    <a:lnTo>
                      <a:pt x="66" y="0"/>
                    </a:lnTo>
                    <a:lnTo>
                      <a:pt x="78" y="2"/>
                    </a:lnTo>
                    <a:lnTo>
                      <a:pt x="92" y="8"/>
                    </a:lnTo>
                    <a:lnTo>
                      <a:pt x="102" y="20"/>
                    </a:lnTo>
                    <a:lnTo>
                      <a:pt x="112" y="32"/>
                    </a:lnTo>
                    <a:lnTo>
                      <a:pt x="120" y="50"/>
                    </a:lnTo>
                    <a:lnTo>
                      <a:pt x="126" y="68"/>
                    </a:lnTo>
                    <a:lnTo>
                      <a:pt x="128" y="90"/>
                    </a:lnTo>
                    <a:lnTo>
                      <a:pt x="130" y="112"/>
                    </a:lnTo>
                    <a:lnTo>
                      <a:pt x="130" y="118"/>
                    </a:lnTo>
                    <a:lnTo>
                      <a:pt x="128" y="98"/>
                    </a:lnTo>
                    <a:lnTo>
                      <a:pt x="122" y="80"/>
                    </a:lnTo>
                    <a:lnTo>
                      <a:pt x="116" y="62"/>
                    </a:lnTo>
                    <a:lnTo>
                      <a:pt x="108" y="48"/>
                    </a:lnTo>
                    <a:lnTo>
                      <a:pt x="100" y="36"/>
                    </a:lnTo>
                    <a:lnTo>
                      <a:pt x="90" y="28"/>
                    </a:lnTo>
                    <a:lnTo>
                      <a:pt x="78" y="22"/>
                    </a:lnTo>
                    <a:lnTo>
                      <a:pt x="66" y="20"/>
                    </a:lnTo>
                    <a:close/>
                  </a:path>
                </a:pathLst>
              </a:custGeom>
              <a:solidFill>
                <a:srgbClr val="E7E8E9"/>
              </a:solidFill>
              <a:ln w="9525">
                <a:noFill/>
                <a:round/>
                <a:headEnd/>
                <a:tailEnd/>
              </a:ln>
            </p:spPr>
            <p:txBody>
              <a:bodyPr/>
              <a:lstStyle/>
              <a:p>
                <a:endParaRPr lang="en-US"/>
              </a:p>
            </p:txBody>
          </p:sp>
          <p:sp>
            <p:nvSpPr>
              <p:cNvPr id="153" name="AutoShape 162"/>
              <p:cNvSpPr>
                <a:spLocks/>
              </p:cNvSpPr>
              <p:nvPr/>
            </p:nvSpPr>
            <p:spPr bwMode="auto">
              <a:xfrm rot="-1020000">
                <a:off x="5104679" y="2083891"/>
                <a:ext cx="232228" cy="137782"/>
              </a:xfrm>
              <a:custGeom>
                <a:avLst/>
                <a:gdLst>
                  <a:gd name="T0" fmla="*/ 0 w 160"/>
                  <a:gd name="T1" fmla="*/ 2147483647 h 92"/>
                  <a:gd name="T2" fmla="*/ 0 w 160"/>
                  <a:gd name="T3" fmla="*/ 2147483647 h 92"/>
                  <a:gd name="T4" fmla="*/ 2147483647 w 160"/>
                  <a:gd name="T5" fmla="*/ 2147483647 h 92"/>
                  <a:gd name="T6" fmla="*/ 2147483647 w 160"/>
                  <a:gd name="T7" fmla="*/ 2147483647 h 92"/>
                  <a:gd name="T8" fmla="*/ 2147483647 w 160"/>
                  <a:gd name="T9" fmla="*/ 2147483647 h 92"/>
                  <a:gd name="T10" fmla="*/ 2147483647 w 160"/>
                  <a:gd name="T11" fmla="*/ 2147483647 h 92"/>
                  <a:gd name="T12" fmla="*/ 2147483647 w 160"/>
                  <a:gd name="T13" fmla="*/ 2147483647 h 92"/>
                  <a:gd name="T14" fmla="*/ 2147483647 w 160"/>
                  <a:gd name="T15" fmla="*/ 2147483647 h 92"/>
                  <a:gd name="T16" fmla="*/ 2147483647 w 160"/>
                  <a:gd name="T17" fmla="*/ 2147483647 h 92"/>
                  <a:gd name="T18" fmla="*/ 2147483647 w 160"/>
                  <a:gd name="T19" fmla="*/ 2147483647 h 92"/>
                  <a:gd name="T20" fmla="*/ 2147483647 w 160"/>
                  <a:gd name="T21" fmla="*/ 2147483647 h 92"/>
                  <a:gd name="T22" fmla="*/ 2147483647 w 160"/>
                  <a:gd name="T23" fmla="*/ 0 h 92"/>
                  <a:gd name="T24" fmla="*/ 2147483647 w 160"/>
                  <a:gd name="T25" fmla="*/ 0 h 92"/>
                  <a:gd name="T26" fmla="*/ 2147483647 w 160"/>
                  <a:gd name="T27" fmla="*/ 0 h 92"/>
                  <a:gd name="T28" fmla="*/ 2147483647 w 160"/>
                  <a:gd name="T29" fmla="*/ 2147483647 h 92"/>
                  <a:gd name="T30" fmla="*/ 2147483647 w 160"/>
                  <a:gd name="T31" fmla="*/ 2147483647 h 92"/>
                  <a:gd name="T32" fmla="*/ 2147483647 w 160"/>
                  <a:gd name="T33" fmla="*/ 2147483647 h 92"/>
                  <a:gd name="T34" fmla="*/ 2147483647 w 160"/>
                  <a:gd name="T35" fmla="*/ 2147483647 h 92"/>
                  <a:gd name="T36" fmla="*/ 2147483647 w 160"/>
                  <a:gd name="T37" fmla="*/ 2147483647 h 92"/>
                  <a:gd name="T38" fmla="*/ 2147483647 w 160"/>
                  <a:gd name="T39" fmla="*/ 2147483647 h 92"/>
                  <a:gd name="T40" fmla="*/ 2147483647 w 160"/>
                  <a:gd name="T41" fmla="*/ 2147483647 h 92"/>
                  <a:gd name="T42" fmla="*/ 2147483647 w 160"/>
                  <a:gd name="T43" fmla="*/ 2147483647 h 92"/>
                  <a:gd name="T44" fmla="*/ 2147483647 w 160"/>
                  <a:gd name="T45" fmla="*/ 2147483647 h 92"/>
                  <a:gd name="T46" fmla="*/ 2147483647 w 160"/>
                  <a:gd name="T47" fmla="*/ 2147483647 h 92"/>
                  <a:gd name="T48" fmla="*/ 2147483647 w 160"/>
                  <a:gd name="T49" fmla="*/ 2147483647 h 92"/>
                  <a:gd name="T50" fmla="*/ 2147483647 w 160"/>
                  <a:gd name="T51" fmla="*/ 2147483647 h 92"/>
                  <a:gd name="T52" fmla="*/ 2147483647 w 160"/>
                  <a:gd name="T53" fmla="*/ 2147483647 h 92"/>
                  <a:gd name="T54" fmla="*/ 2147483647 w 160"/>
                  <a:gd name="T55" fmla="*/ 2147483647 h 92"/>
                  <a:gd name="T56" fmla="*/ 2147483647 w 160"/>
                  <a:gd name="T57" fmla="*/ 2147483647 h 92"/>
                  <a:gd name="T58" fmla="*/ 2147483647 w 160"/>
                  <a:gd name="T59" fmla="*/ 2147483647 h 92"/>
                  <a:gd name="T60" fmla="*/ 2147483647 w 160"/>
                  <a:gd name="T61" fmla="*/ 2147483647 h 92"/>
                  <a:gd name="T62" fmla="*/ 2147483647 w 160"/>
                  <a:gd name="T63" fmla="*/ 2147483647 h 92"/>
                  <a:gd name="T64" fmla="*/ 2147483647 w 160"/>
                  <a:gd name="T65" fmla="*/ 2147483647 h 92"/>
                  <a:gd name="T66" fmla="*/ 2147483647 w 160"/>
                  <a:gd name="T67" fmla="*/ 2147483647 h 92"/>
                  <a:gd name="T68" fmla="*/ 2147483647 w 160"/>
                  <a:gd name="T69" fmla="*/ 2147483647 h 92"/>
                  <a:gd name="T70" fmla="*/ 2147483647 w 160"/>
                  <a:gd name="T71" fmla="*/ 2147483647 h 92"/>
                  <a:gd name="T72" fmla="*/ 2147483647 w 160"/>
                  <a:gd name="T73" fmla="*/ 2147483647 h 92"/>
                  <a:gd name="T74" fmla="*/ 2147483647 w 160"/>
                  <a:gd name="T75" fmla="*/ 2147483647 h 92"/>
                  <a:gd name="T76" fmla="*/ 0 w 160"/>
                  <a:gd name="T77" fmla="*/ 2147483647 h 92"/>
                  <a:gd name="T78" fmla="*/ 0 w 160"/>
                  <a:gd name="T79" fmla="*/ 2147483647 h 9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0"/>
                  <a:gd name="T121" fmla="*/ 0 h 92"/>
                  <a:gd name="T122" fmla="*/ 160 w 160"/>
                  <a:gd name="T123" fmla="*/ 92 h 9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0" h="92">
                    <a:moveTo>
                      <a:pt x="0" y="92"/>
                    </a:moveTo>
                    <a:lnTo>
                      <a:pt x="0" y="92"/>
                    </a:lnTo>
                    <a:lnTo>
                      <a:pt x="4" y="84"/>
                    </a:lnTo>
                    <a:lnTo>
                      <a:pt x="16" y="64"/>
                    </a:lnTo>
                    <a:lnTo>
                      <a:pt x="24" y="50"/>
                    </a:lnTo>
                    <a:lnTo>
                      <a:pt x="34" y="38"/>
                    </a:lnTo>
                    <a:lnTo>
                      <a:pt x="46" y="26"/>
                    </a:lnTo>
                    <a:lnTo>
                      <a:pt x="58" y="14"/>
                    </a:lnTo>
                    <a:lnTo>
                      <a:pt x="70" y="6"/>
                    </a:lnTo>
                    <a:lnTo>
                      <a:pt x="84" y="2"/>
                    </a:lnTo>
                    <a:lnTo>
                      <a:pt x="96" y="0"/>
                    </a:lnTo>
                    <a:lnTo>
                      <a:pt x="106" y="0"/>
                    </a:lnTo>
                    <a:lnTo>
                      <a:pt x="118" y="0"/>
                    </a:lnTo>
                    <a:lnTo>
                      <a:pt x="128" y="4"/>
                    </a:lnTo>
                    <a:lnTo>
                      <a:pt x="138" y="8"/>
                    </a:lnTo>
                    <a:lnTo>
                      <a:pt x="144" y="12"/>
                    </a:lnTo>
                    <a:lnTo>
                      <a:pt x="152" y="18"/>
                    </a:lnTo>
                    <a:lnTo>
                      <a:pt x="156" y="24"/>
                    </a:lnTo>
                    <a:lnTo>
                      <a:pt x="158" y="30"/>
                    </a:lnTo>
                    <a:lnTo>
                      <a:pt x="160" y="36"/>
                    </a:lnTo>
                    <a:lnTo>
                      <a:pt x="158" y="40"/>
                    </a:lnTo>
                    <a:lnTo>
                      <a:pt x="154" y="44"/>
                    </a:lnTo>
                    <a:lnTo>
                      <a:pt x="148" y="46"/>
                    </a:lnTo>
                    <a:lnTo>
                      <a:pt x="138" y="48"/>
                    </a:lnTo>
                    <a:lnTo>
                      <a:pt x="126" y="44"/>
                    </a:lnTo>
                    <a:lnTo>
                      <a:pt x="116" y="38"/>
                    </a:lnTo>
                    <a:lnTo>
                      <a:pt x="100" y="28"/>
                    </a:lnTo>
                    <a:lnTo>
                      <a:pt x="92" y="24"/>
                    </a:lnTo>
                    <a:lnTo>
                      <a:pt x="84" y="24"/>
                    </a:lnTo>
                    <a:lnTo>
                      <a:pt x="74" y="26"/>
                    </a:lnTo>
                    <a:lnTo>
                      <a:pt x="62" y="34"/>
                    </a:lnTo>
                    <a:lnTo>
                      <a:pt x="48" y="42"/>
                    </a:lnTo>
                    <a:lnTo>
                      <a:pt x="34" y="52"/>
                    </a:lnTo>
                    <a:lnTo>
                      <a:pt x="16" y="70"/>
                    </a:lnTo>
                    <a:lnTo>
                      <a:pt x="4" y="86"/>
                    </a:lnTo>
                    <a:lnTo>
                      <a:pt x="0" y="92"/>
                    </a:lnTo>
                    <a:close/>
                  </a:path>
                </a:pathLst>
              </a:custGeom>
              <a:solidFill>
                <a:srgbClr val="129F49"/>
              </a:solidFill>
              <a:ln w="9525">
                <a:noFill/>
                <a:round/>
                <a:headEnd/>
                <a:tailEnd/>
              </a:ln>
            </p:spPr>
            <p:txBody>
              <a:bodyPr/>
              <a:lstStyle/>
              <a:p>
                <a:endParaRPr lang="en-US"/>
              </a:p>
            </p:txBody>
          </p:sp>
          <p:sp>
            <p:nvSpPr>
              <p:cNvPr id="154" name="AutoShape 163"/>
              <p:cNvSpPr>
                <a:spLocks/>
              </p:cNvSpPr>
              <p:nvPr/>
            </p:nvSpPr>
            <p:spPr bwMode="auto">
              <a:xfrm rot="-1020000">
                <a:off x="5207226" y="2485420"/>
                <a:ext cx="194491" cy="50919"/>
              </a:xfrm>
              <a:custGeom>
                <a:avLst/>
                <a:gdLst>
                  <a:gd name="T0" fmla="*/ 2147483647 w 134"/>
                  <a:gd name="T1" fmla="*/ 2147483647 h 34"/>
                  <a:gd name="T2" fmla="*/ 2147483647 w 134"/>
                  <a:gd name="T3" fmla="*/ 2147483647 h 34"/>
                  <a:gd name="T4" fmla="*/ 2147483647 w 134"/>
                  <a:gd name="T5" fmla="*/ 2147483647 h 34"/>
                  <a:gd name="T6" fmla="*/ 2147483647 w 134"/>
                  <a:gd name="T7" fmla="*/ 2147483647 h 34"/>
                  <a:gd name="T8" fmla="*/ 2147483647 w 134"/>
                  <a:gd name="T9" fmla="*/ 2147483647 h 34"/>
                  <a:gd name="T10" fmla="*/ 2147483647 w 134"/>
                  <a:gd name="T11" fmla="*/ 0 h 34"/>
                  <a:gd name="T12" fmla="*/ 2147483647 w 134"/>
                  <a:gd name="T13" fmla="*/ 0 h 34"/>
                  <a:gd name="T14" fmla="*/ 2147483647 w 134"/>
                  <a:gd name="T15" fmla="*/ 0 h 34"/>
                  <a:gd name="T16" fmla="*/ 2147483647 w 134"/>
                  <a:gd name="T17" fmla="*/ 2147483647 h 34"/>
                  <a:gd name="T18" fmla="*/ 2147483647 w 134"/>
                  <a:gd name="T19" fmla="*/ 2147483647 h 34"/>
                  <a:gd name="T20" fmla="*/ 2147483647 w 134"/>
                  <a:gd name="T21" fmla="*/ 2147483647 h 34"/>
                  <a:gd name="T22" fmla="*/ 2147483647 w 134"/>
                  <a:gd name="T23" fmla="*/ 2147483647 h 34"/>
                  <a:gd name="T24" fmla="*/ 0 w 134"/>
                  <a:gd name="T25" fmla="*/ 2147483647 h 34"/>
                  <a:gd name="T26" fmla="*/ 0 w 134"/>
                  <a:gd name="T27" fmla="*/ 2147483647 h 34"/>
                  <a:gd name="T28" fmla="*/ 2147483647 w 134"/>
                  <a:gd name="T29" fmla="*/ 2147483647 h 34"/>
                  <a:gd name="T30" fmla="*/ 2147483647 w 134"/>
                  <a:gd name="T31" fmla="*/ 2147483647 h 34"/>
                  <a:gd name="T32" fmla="*/ 2147483647 w 134"/>
                  <a:gd name="T33" fmla="*/ 2147483647 h 34"/>
                  <a:gd name="T34" fmla="*/ 2147483647 w 134"/>
                  <a:gd name="T35" fmla="*/ 2147483647 h 34"/>
                  <a:gd name="T36" fmla="*/ 2147483647 w 134"/>
                  <a:gd name="T37" fmla="*/ 2147483647 h 34"/>
                  <a:gd name="T38" fmla="*/ 2147483647 w 134"/>
                  <a:gd name="T39" fmla="*/ 2147483647 h 34"/>
                  <a:gd name="T40" fmla="*/ 2147483647 w 134"/>
                  <a:gd name="T41" fmla="*/ 2147483647 h 34"/>
                  <a:gd name="T42" fmla="*/ 2147483647 w 134"/>
                  <a:gd name="T43" fmla="*/ 2147483647 h 34"/>
                  <a:gd name="T44" fmla="*/ 2147483647 w 134"/>
                  <a:gd name="T45" fmla="*/ 2147483647 h 34"/>
                  <a:gd name="T46" fmla="*/ 2147483647 w 134"/>
                  <a:gd name="T47" fmla="*/ 2147483647 h 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34"/>
                  <a:gd name="T74" fmla="*/ 134 w 134"/>
                  <a:gd name="T75" fmla="*/ 34 h 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34">
                    <a:moveTo>
                      <a:pt x="134" y="22"/>
                    </a:moveTo>
                    <a:lnTo>
                      <a:pt x="134" y="22"/>
                    </a:lnTo>
                    <a:lnTo>
                      <a:pt x="122" y="14"/>
                    </a:lnTo>
                    <a:lnTo>
                      <a:pt x="108" y="8"/>
                    </a:lnTo>
                    <a:lnTo>
                      <a:pt x="90" y="2"/>
                    </a:lnTo>
                    <a:lnTo>
                      <a:pt x="80" y="0"/>
                    </a:lnTo>
                    <a:lnTo>
                      <a:pt x="70" y="0"/>
                    </a:lnTo>
                    <a:lnTo>
                      <a:pt x="58" y="0"/>
                    </a:lnTo>
                    <a:lnTo>
                      <a:pt x="46" y="2"/>
                    </a:lnTo>
                    <a:lnTo>
                      <a:pt x="34" y="6"/>
                    </a:lnTo>
                    <a:lnTo>
                      <a:pt x="22" y="14"/>
                    </a:lnTo>
                    <a:lnTo>
                      <a:pt x="10" y="22"/>
                    </a:lnTo>
                    <a:lnTo>
                      <a:pt x="0" y="34"/>
                    </a:lnTo>
                    <a:lnTo>
                      <a:pt x="8" y="26"/>
                    </a:lnTo>
                    <a:lnTo>
                      <a:pt x="18" y="20"/>
                    </a:lnTo>
                    <a:lnTo>
                      <a:pt x="32" y="14"/>
                    </a:lnTo>
                    <a:lnTo>
                      <a:pt x="52" y="10"/>
                    </a:lnTo>
                    <a:lnTo>
                      <a:pt x="76" y="8"/>
                    </a:lnTo>
                    <a:lnTo>
                      <a:pt x="88" y="10"/>
                    </a:lnTo>
                    <a:lnTo>
                      <a:pt x="102" y="12"/>
                    </a:lnTo>
                    <a:lnTo>
                      <a:pt x="118" y="16"/>
                    </a:lnTo>
                    <a:lnTo>
                      <a:pt x="134" y="22"/>
                    </a:lnTo>
                    <a:close/>
                  </a:path>
                </a:pathLst>
              </a:custGeom>
              <a:solidFill>
                <a:srgbClr val="5BBA47"/>
              </a:solidFill>
              <a:ln w="9525">
                <a:noFill/>
                <a:round/>
                <a:headEnd/>
                <a:tailEnd/>
              </a:ln>
            </p:spPr>
            <p:txBody>
              <a:bodyPr/>
              <a:lstStyle/>
              <a:p>
                <a:endParaRPr lang="en-US"/>
              </a:p>
            </p:txBody>
          </p:sp>
          <p:sp>
            <p:nvSpPr>
              <p:cNvPr id="155" name="AutoShape 164"/>
              <p:cNvSpPr>
                <a:spLocks/>
              </p:cNvSpPr>
              <p:nvPr/>
            </p:nvSpPr>
            <p:spPr bwMode="auto">
              <a:xfrm rot="-1020000">
                <a:off x="5239998" y="2299982"/>
                <a:ext cx="107405" cy="152758"/>
              </a:xfrm>
              <a:custGeom>
                <a:avLst/>
                <a:gdLst>
                  <a:gd name="T0" fmla="*/ 2147483647 w 74"/>
                  <a:gd name="T1" fmla="*/ 2147483647 h 102"/>
                  <a:gd name="T2" fmla="*/ 2147483647 w 74"/>
                  <a:gd name="T3" fmla="*/ 2147483647 h 102"/>
                  <a:gd name="T4" fmla="*/ 2147483647 w 74"/>
                  <a:gd name="T5" fmla="*/ 2147483647 h 102"/>
                  <a:gd name="T6" fmla="*/ 2147483647 w 74"/>
                  <a:gd name="T7" fmla="*/ 2147483647 h 102"/>
                  <a:gd name="T8" fmla="*/ 2147483647 w 74"/>
                  <a:gd name="T9" fmla="*/ 2147483647 h 102"/>
                  <a:gd name="T10" fmla="*/ 2147483647 w 74"/>
                  <a:gd name="T11" fmla="*/ 2147483647 h 102"/>
                  <a:gd name="T12" fmla="*/ 2147483647 w 74"/>
                  <a:gd name="T13" fmla="*/ 2147483647 h 102"/>
                  <a:gd name="T14" fmla="*/ 2147483647 w 74"/>
                  <a:gd name="T15" fmla="*/ 2147483647 h 102"/>
                  <a:gd name="T16" fmla="*/ 2147483647 w 74"/>
                  <a:gd name="T17" fmla="*/ 2147483647 h 102"/>
                  <a:gd name="T18" fmla="*/ 2147483647 w 74"/>
                  <a:gd name="T19" fmla="*/ 2147483647 h 102"/>
                  <a:gd name="T20" fmla="*/ 2147483647 w 74"/>
                  <a:gd name="T21" fmla="*/ 2147483647 h 102"/>
                  <a:gd name="T22" fmla="*/ 2147483647 w 74"/>
                  <a:gd name="T23" fmla="*/ 2147483647 h 102"/>
                  <a:gd name="T24" fmla="*/ 2147483647 w 74"/>
                  <a:gd name="T25" fmla="*/ 2147483647 h 102"/>
                  <a:gd name="T26" fmla="*/ 2147483647 w 74"/>
                  <a:gd name="T27" fmla="*/ 2147483647 h 102"/>
                  <a:gd name="T28" fmla="*/ 2147483647 w 74"/>
                  <a:gd name="T29" fmla="*/ 2147483647 h 102"/>
                  <a:gd name="T30" fmla="*/ 2147483647 w 74"/>
                  <a:gd name="T31" fmla="*/ 2147483647 h 102"/>
                  <a:gd name="T32" fmla="*/ 2147483647 w 74"/>
                  <a:gd name="T33" fmla="*/ 2147483647 h 102"/>
                  <a:gd name="T34" fmla="*/ 2147483647 w 74"/>
                  <a:gd name="T35" fmla="*/ 2147483647 h 102"/>
                  <a:gd name="T36" fmla="*/ 0 w 74"/>
                  <a:gd name="T37" fmla="*/ 2147483647 h 102"/>
                  <a:gd name="T38" fmla="*/ 0 w 74"/>
                  <a:gd name="T39" fmla="*/ 2147483647 h 102"/>
                  <a:gd name="T40" fmla="*/ 0 w 74"/>
                  <a:gd name="T41" fmla="*/ 2147483647 h 102"/>
                  <a:gd name="T42" fmla="*/ 2147483647 w 74"/>
                  <a:gd name="T43" fmla="*/ 2147483647 h 102"/>
                  <a:gd name="T44" fmla="*/ 2147483647 w 74"/>
                  <a:gd name="T45" fmla="*/ 2147483647 h 102"/>
                  <a:gd name="T46" fmla="*/ 2147483647 w 74"/>
                  <a:gd name="T47" fmla="*/ 2147483647 h 102"/>
                  <a:gd name="T48" fmla="*/ 2147483647 w 74"/>
                  <a:gd name="T49" fmla="*/ 2147483647 h 102"/>
                  <a:gd name="T50" fmla="*/ 2147483647 w 74"/>
                  <a:gd name="T51" fmla="*/ 2147483647 h 102"/>
                  <a:gd name="T52" fmla="*/ 2147483647 w 74"/>
                  <a:gd name="T53" fmla="*/ 2147483647 h 102"/>
                  <a:gd name="T54" fmla="*/ 2147483647 w 74"/>
                  <a:gd name="T55" fmla="*/ 0 h 102"/>
                  <a:gd name="T56" fmla="*/ 2147483647 w 74"/>
                  <a:gd name="T57" fmla="*/ 0 h 102"/>
                  <a:gd name="T58" fmla="*/ 2147483647 w 74"/>
                  <a:gd name="T59" fmla="*/ 2147483647 h 102"/>
                  <a:gd name="T60" fmla="*/ 2147483647 w 74"/>
                  <a:gd name="T61" fmla="*/ 2147483647 h 102"/>
                  <a:gd name="T62" fmla="*/ 2147483647 w 74"/>
                  <a:gd name="T63" fmla="*/ 2147483647 h 102"/>
                  <a:gd name="T64" fmla="*/ 2147483647 w 74"/>
                  <a:gd name="T65" fmla="*/ 2147483647 h 102"/>
                  <a:gd name="T66" fmla="*/ 2147483647 w 74"/>
                  <a:gd name="T67" fmla="*/ 2147483647 h 102"/>
                  <a:gd name="T68" fmla="*/ 2147483647 w 74"/>
                  <a:gd name="T69" fmla="*/ 2147483647 h 102"/>
                  <a:gd name="T70" fmla="*/ 2147483647 w 74"/>
                  <a:gd name="T71" fmla="*/ 2147483647 h 102"/>
                  <a:gd name="T72" fmla="*/ 2147483647 w 74"/>
                  <a:gd name="T73" fmla="*/ 2147483647 h 102"/>
                  <a:gd name="T74" fmla="*/ 2147483647 w 74"/>
                  <a:gd name="T75" fmla="*/ 2147483647 h 1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4"/>
                  <a:gd name="T115" fmla="*/ 0 h 102"/>
                  <a:gd name="T116" fmla="*/ 74 w 74"/>
                  <a:gd name="T117" fmla="*/ 102 h 10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4" h="102">
                    <a:moveTo>
                      <a:pt x="74" y="50"/>
                    </a:moveTo>
                    <a:lnTo>
                      <a:pt x="74" y="50"/>
                    </a:lnTo>
                    <a:lnTo>
                      <a:pt x="74" y="60"/>
                    </a:lnTo>
                    <a:lnTo>
                      <a:pt x="72" y="68"/>
                    </a:lnTo>
                    <a:lnTo>
                      <a:pt x="70" y="78"/>
                    </a:lnTo>
                    <a:lnTo>
                      <a:pt x="66" y="86"/>
                    </a:lnTo>
                    <a:lnTo>
                      <a:pt x="60" y="92"/>
                    </a:lnTo>
                    <a:lnTo>
                      <a:pt x="54" y="96"/>
                    </a:lnTo>
                    <a:lnTo>
                      <a:pt x="48" y="100"/>
                    </a:lnTo>
                    <a:lnTo>
                      <a:pt x="40" y="102"/>
                    </a:lnTo>
                    <a:lnTo>
                      <a:pt x="32" y="100"/>
                    </a:lnTo>
                    <a:lnTo>
                      <a:pt x="26" y="98"/>
                    </a:lnTo>
                    <a:lnTo>
                      <a:pt x="18" y="94"/>
                    </a:lnTo>
                    <a:lnTo>
                      <a:pt x="14" y="88"/>
                    </a:lnTo>
                    <a:lnTo>
                      <a:pt x="8" y="80"/>
                    </a:lnTo>
                    <a:lnTo>
                      <a:pt x="4" y="72"/>
                    </a:lnTo>
                    <a:lnTo>
                      <a:pt x="2" y="64"/>
                    </a:lnTo>
                    <a:lnTo>
                      <a:pt x="0" y="54"/>
                    </a:lnTo>
                    <a:lnTo>
                      <a:pt x="0" y="42"/>
                    </a:lnTo>
                    <a:lnTo>
                      <a:pt x="2" y="34"/>
                    </a:lnTo>
                    <a:lnTo>
                      <a:pt x="6" y="24"/>
                    </a:lnTo>
                    <a:lnTo>
                      <a:pt x="10" y="18"/>
                    </a:lnTo>
                    <a:lnTo>
                      <a:pt x="14" y="10"/>
                    </a:lnTo>
                    <a:lnTo>
                      <a:pt x="20" y="6"/>
                    </a:lnTo>
                    <a:lnTo>
                      <a:pt x="28" y="2"/>
                    </a:lnTo>
                    <a:lnTo>
                      <a:pt x="34" y="0"/>
                    </a:lnTo>
                    <a:lnTo>
                      <a:pt x="42" y="2"/>
                    </a:lnTo>
                    <a:lnTo>
                      <a:pt x="50" y="4"/>
                    </a:lnTo>
                    <a:lnTo>
                      <a:pt x="56" y="8"/>
                    </a:lnTo>
                    <a:lnTo>
                      <a:pt x="62" y="14"/>
                    </a:lnTo>
                    <a:lnTo>
                      <a:pt x="68" y="22"/>
                    </a:lnTo>
                    <a:lnTo>
                      <a:pt x="70" y="30"/>
                    </a:lnTo>
                    <a:lnTo>
                      <a:pt x="74" y="40"/>
                    </a:lnTo>
                    <a:lnTo>
                      <a:pt x="74" y="50"/>
                    </a:lnTo>
                    <a:close/>
                  </a:path>
                </a:pathLst>
              </a:custGeom>
              <a:solidFill>
                <a:srgbClr val="005D9F"/>
              </a:solidFill>
              <a:ln w="9525">
                <a:noFill/>
                <a:round/>
                <a:headEnd/>
                <a:tailEnd/>
              </a:ln>
            </p:spPr>
            <p:txBody>
              <a:bodyPr/>
              <a:lstStyle/>
              <a:p>
                <a:endParaRPr lang="en-US"/>
              </a:p>
            </p:txBody>
          </p:sp>
          <p:sp>
            <p:nvSpPr>
              <p:cNvPr id="156" name="AutoShape 165"/>
              <p:cNvSpPr>
                <a:spLocks/>
              </p:cNvSpPr>
              <p:nvPr/>
            </p:nvSpPr>
            <p:spPr bwMode="auto">
              <a:xfrm rot="-1020000">
                <a:off x="5251546" y="2314534"/>
                <a:ext cx="87086" cy="122804"/>
              </a:xfrm>
              <a:custGeom>
                <a:avLst/>
                <a:gdLst>
                  <a:gd name="T0" fmla="*/ 2147483647 w 60"/>
                  <a:gd name="T1" fmla="*/ 2147483647 h 82"/>
                  <a:gd name="T2" fmla="*/ 2147483647 w 60"/>
                  <a:gd name="T3" fmla="*/ 2147483647 h 82"/>
                  <a:gd name="T4" fmla="*/ 2147483647 w 60"/>
                  <a:gd name="T5" fmla="*/ 2147483647 h 82"/>
                  <a:gd name="T6" fmla="*/ 2147483647 w 60"/>
                  <a:gd name="T7" fmla="*/ 2147483647 h 82"/>
                  <a:gd name="T8" fmla="*/ 2147483647 w 60"/>
                  <a:gd name="T9" fmla="*/ 2147483647 h 82"/>
                  <a:gd name="T10" fmla="*/ 2147483647 w 60"/>
                  <a:gd name="T11" fmla="*/ 2147483647 h 82"/>
                  <a:gd name="T12" fmla="*/ 2147483647 w 60"/>
                  <a:gd name="T13" fmla="*/ 2147483647 h 82"/>
                  <a:gd name="T14" fmla="*/ 2147483647 w 60"/>
                  <a:gd name="T15" fmla="*/ 2147483647 h 82"/>
                  <a:gd name="T16" fmla="*/ 2147483647 w 60"/>
                  <a:gd name="T17" fmla="*/ 2147483647 h 82"/>
                  <a:gd name="T18" fmla="*/ 2147483647 w 60"/>
                  <a:gd name="T19" fmla="*/ 2147483647 h 82"/>
                  <a:gd name="T20" fmla="*/ 2147483647 w 60"/>
                  <a:gd name="T21" fmla="*/ 2147483647 h 82"/>
                  <a:gd name="T22" fmla="*/ 2147483647 w 60"/>
                  <a:gd name="T23" fmla="*/ 2147483647 h 82"/>
                  <a:gd name="T24" fmla="*/ 2147483647 w 60"/>
                  <a:gd name="T25" fmla="*/ 2147483647 h 82"/>
                  <a:gd name="T26" fmla="*/ 2147483647 w 60"/>
                  <a:gd name="T27" fmla="*/ 2147483647 h 82"/>
                  <a:gd name="T28" fmla="*/ 2147483647 w 60"/>
                  <a:gd name="T29" fmla="*/ 2147483647 h 82"/>
                  <a:gd name="T30" fmla="*/ 2147483647 w 60"/>
                  <a:gd name="T31" fmla="*/ 2147483647 h 82"/>
                  <a:gd name="T32" fmla="*/ 2147483647 w 60"/>
                  <a:gd name="T33" fmla="*/ 2147483647 h 82"/>
                  <a:gd name="T34" fmla="*/ 0 w 60"/>
                  <a:gd name="T35" fmla="*/ 2147483647 h 82"/>
                  <a:gd name="T36" fmla="*/ 0 w 60"/>
                  <a:gd name="T37" fmla="*/ 2147483647 h 82"/>
                  <a:gd name="T38" fmla="*/ 0 w 60"/>
                  <a:gd name="T39" fmla="*/ 2147483647 h 82"/>
                  <a:gd name="T40" fmla="*/ 0 w 60"/>
                  <a:gd name="T41" fmla="*/ 2147483647 h 82"/>
                  <a:gd name="T42" fmla="*/ 2147483647 w 60"/>
                  <a:gd name="T43" fmla="*/ 2147483647 h 82"/>
                  <a:gd name="T44" fmla="*/ 2147483647 w 60"/>
                  <a:gd name="T45" fmla="*/ 2147483647 h 82"/>
                  <a:gd name="T46" fmla="*/ 2147483647 w 60"/>
                  <a:gd name="T47" fmla="*/ 2147483647 h 82"/>
                  <a:gd name="T48" fmla="*/ 2147483647 w 60"/>
                  <a:gd name="T49" fmla="*/ 2147483647 h 82"/>
                  <a:gd name="T50" fmla="*/ 2147483647 w 60"/>
                  <a:gd name="T51" fmla="*/ 2147483647 h 82"/>
                  <a:gd name="T52" fmla="*/ 2147483647 w 60"/>
                  <a:gd name="T53" fmla="*/ 2147483647 h 82"/>
                  <a:gd name="T54" fmla="*/ 2147483647 w 60"/>
                  <a:gd name="T55" fmla="*/ 0 h 82"/>
                  <a:gd name="T56" fmla="*/ 2147483647 w 60"/>
                  <a:gd name="T57" fmla="*/ 0 h 82"/>
                  <a:gd name="T58" fmla="*/ 2147483647 w 60"/>
                  <a:gd name="T59" fmla="*/ 2147483647 h 82"/>
                  <a:gd name="T60" fmla="*/ 2147483647 w 60"/>
                  <a:gd name="T61" fmla="*/ 2147483647 h 82"/>
                  <a:gd name="T62" fmla="*/ 2147483647 w 60"/>
                  <a:gd name="T63" fmla="*/ 2147483647 h 82"/>
                  <a:gd name="T64" fmla="*/ 2147483647 w 60"/>
                  <a:gd name="T65" fmla="*/ 2147483647 h 82"/>
                  <a:gd name="T66" fmla="*/ 2147483647 w 60"/>
                  <a:gd name="T67" fmla="*/ 2147483647 h 82"/>
                  <a:gd name="T68" fmla="*/ 2147483647 w 60"/>
                  <a:gd name="T69" fmla="*/ 2147483647 h 82"/>
                  <a:gd name="T70" fmla="*/ 2147483647 w 60"/>
                  <a:gd name="T71" fmla="*/ 2147483647 h 82"/>
                  <a:gd name="T72" fmla="*/ 2147483647 w 60"/>
                  <a:gd name="T73" fmla="*/ 2147483647 h 82"/>
                  <a:gd name="T74" fmla="*/ 2147483647 w 60"/>
                  <a:gd name="T75" fmla="*/ 2147483647 h 8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0"/>
                  <a:gd name="T115" fmla="*/ 0 h 82"/>
                  <a:gd name="T116" fmla="*/ 60 w 60"/>
                  <a:gd name="T117" fmla="*/ 82 h 8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0" h="82">
                    <a:moveTo>
                      <a:pt x="60" y="40"/>
                    </a:moveTo>
                    <a:lnTo>
                      <a:pt x="60" y="40"/>
                    </a:lnTo>
                    <a:lnTo>
                      <a:pt x="60" y="48"/>
                    </a:lnTo>
                    <a:lnTo>
                      <a:pt x="58" y="56"/>
                    </a:lnTo>
                    <a:lnTo>
                      <a:pt x="56" y="62"/>
                    </a:lnTo>
                    <a:lnTo>
                      <a:pt x="52" y="68"/>
                    </a:lnTo>
                    <a:lnTo>
                      <a:pt x="48" y="74"/>
                    </a:lnTo>
                    <a:lnTo>
                      <a:pt x="44" y="78"/>
                    </a:lnTo>
                    <a:lnTo>
                      <a:pt x="38" y="80"/>
                    </a:lnTo>
                    <a:lnTo>
                      <a:pt x="32" y="82"/>
                    </a:lnTo>
                    <a:lnTo>
                      <a:pt x="26" y="80"/>
                    </a:lnTo>
                    <a:lnTo>
                      <a:pt x="20" y="78"/>
                    </a:lnTo>
                    <a:lnTo>
                      <a:pt x="14" y="76"/>
                    </a:lnTo>
                    <a:lnTo>
                      <a:pt x="10" y="70"/>
                    </a:lnTo>
                    <a:lnTo>
                      <a:pt x="6" y="64"/>
                    </a:lnTo>
                    <a:lnTo>
                      <a:pt x="2" y="58"/>
                    </a:lnTo>
                    <a:lnTo>
                      <a:pt x="0" y="50"/>
                    </a:lnTo>
                    <a:lnTo>
                      <a:pt x="0" y="42"/>
                    </a:lnTo>
                    <a:lnTo>
                      <a:pt x="0" y="34"/>
                    </a:lnTo>
                    <a:lnTo>
                      <a:pt x="2" y="26"/>
                    </a:lnTo>
                    <a:lnTo>
                      <a:pt x="4" y="20"/>
                    </a:lnTo>
                    <a:lnTo>
                      <a:pt x="8" y="14"/>
                    </a:lnTo>
                    <a:lnTo>
                      <a:pt x="12" y="8"/>
                    </a:lnTo>
                    <a:lnTo>
                      <a:pt x="16" y="4"/>
                    </a:lnTo>
                    <a:lnTo>
                      <a:pt x="22" y="2"/>
                    </a:lnTo>
                    <a:lnTo>
                      <a:pt x="28" y="0"/>
                    </a:lnTo>
                    <a:lnTo>
                      <a:pt x="34" y="2"/>
                    </a:lnTo>
                    <a:lnTo>
                      <a:pt x="40" y="4"/>
                    </a:lnTo>
                    <a:lnTo>
                      <a:pt x="44" y="6"/>
                    </a:lnTo>
                    <a:lnTo>
                      <a:pt x="50" y="12"/>
                    </a:lnTo>
                    <a:lnTo>
                      <a:pt x="54" y="18"/>
                    </a:lnTo>
                    <a:lnTo>
                      <a:pt x="56" y="24"/>
                    </a:lnTo>
                    <a:lnTo>
                      <a:pt x="58" y="32"/>
                    </a:lnTo>
                    <a:lnTo>
                      <a:pt x="60" y="40"/>
                    </a:lnTo>
                    <a:close/>
                  </a:path>
                </a:pathLst>
              </a:custGeom>
              <a:solidFill>
                <a:srgbClr val="4DA3DA"/>
              </a:solidFill>
              <a:ln w="9525">
                <a:noFill/>
                <a:round/>
                <a:headEnd/>
                <a:tailEnd/>
              </a:ln>
            </p:spPr>
            <p:txBody>
              <a:bodyPr/>
              <a:lstStyle/>
              <a:p>
                <a:endParaRPr lang="en-US"/>
              </a:p>
            </p:txBody>
          </p:sp>
          <p:sp>
            <p:nvSpPr>
              <p:cNvPr id="157" name="AutoShape 166"/>
              <p:cNvSpPr>
                <a:spLocks/>
              </p:cNvSpPr>
              <p:nvPr/>
            </p:nvSpPr>
            <p:spPr bwMode="auto">
              <a:xfrm rot="-1020000">
                <a:off x="5266936" y="2341361"/>
                <a:ext cx="58058" cy="74881"/>
              </a:xfrm>
              <a:custGeom>
                <a:avLst/>
                <a:gdLst>
                  <a:gd name="T0" fmla="*/ 2147483647 w 40"/>
                  <a:gd name="T1" fmla="*/ 2147483647 h 50"/>
                  <a:gd name="T2" fmla="*/ 2147483647 w 40"/>
                  <a:gd name="T3" fmla="*/ 2147483647 h 50"/>
                  <a:gd name="T4" fmla="*/ 2147483647 w 40"/>
                  <a:gd name="T5" fmla="*/ 2147483647 h 50"/>
                  <a:gd name="T6" fmla="*/ 2147483647 w 40"/>
                  <a:gd name="T7" fmla="*/ 2147483647 h 50"/>
                  <a:gd name="T8" fmla="*/ 2147483647 w 40"/>
                  <a:gd name="T9" fmla="*/ 2147483647 h 50"/>
                  <a:gd name="T10" fmla="*/ 2147483647 w 40"/>
                  <a:gd name="T11" fmla="*/ 2147483647 h 50"/>
                  <a:gd name="T12" fmla="*/ 2147483647 w 40"/>
                  <a:gd name="T13" fmla="*/ 2147483647 h 50"/>
                  <a:gd name="T14" fmla="*/ 2147483647 w 40"/>
                  <a:gd name="T15" fmla="*/ 2147483647 h 50"/>
                  <a:gd name="T16" fmla="*/ 2147483647 w 40"/>
                  <a:gd name="T17" fmla="*/ 2147483647 h 50"/>
                  <a:gd name="T18" fmla="*/ 2147483647 w 40"/>
                  <a:gd name="T19" fmla="*/ 2147483647 h 50"/>
                  <a:gd name="T20" fmla="*/ 0 w 40"/>
                  <a:gd name="T21" fmla="*/ 2147483647 h 50"/>
                  <a:gd name="T22" fmla="*/ 0 w 40"/>
                  <a:gd name="T23" fmla="*/ 2147483647 h 50"/>
                  <a:gd name="T24" fmla="*/ 2147483647 w 40"/>
                  <a:gd name="T25" fmla="*/ 2147483647 h 50"/>
                  <a:gd name="T26" fmla="*/ 2147483647 w 40"/>
                  <a:gd name="T27" fmla="*/ 2147483647 h 50"/>
                  <a:gd name="T28" fmla="*/ 2147483647 w 40"/>
                  <a:gd name="T29" fmla="*/ 2147483647 h 50"/>
                  <a:gd name="T30" fmla="*/ 2147483647 w 40"/>
                  <a:gd name="T31" fmla="*/ 0 h 50"/>
                  <a:gd name="T32" fmla="*/ 2147483647 w 40"/>
                  <a:gd name="T33" fmla="*/ 0 h 50"/>
                  <a:gd name="T34" fmla="*/ 2147483647 w 40"/>
                  <a:gd name="T35" fmla="*/ 2147483647 h 50"/>
                  <a:gd name="T36" fmla="*/ 2147483647 w 40"/>
                  <a:gd name="T37" fmla="*/ 2147483647 h 50"/>
                  <a:gd name="T38" fmla="*/ 2147483647 w 40"/>
                  <a:gd name="T39" fmla="*/ 2147483647 h 50"/>
                  <a:gd name="T40" fmla="*/ 2147483647 w 40"/>
                  <a:gd name="T41" fmla="*/ 2147483647 h 50"/>
                  <a:gd name="T42" fmla="*/ 2147483647 w 40"/>
                  <a:gd name="T43" fmla="*/ 2147483647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0"/>
                  <a:gd name="T67" fmla="*/ 0 h 50"/>
                  <a:gd name="T68" fmla="*/ 40 w 40"/>
                  <a:gd name="T69" fmla="*/ 50 h 5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0" h="50">
                    <a:moveTo>
                      <a:pt x="40" y="24"/>
                    </a:moveTo>
                    <a:lnTo>
                      <a:pt x="40" y="24"/>
                    </a:lnTo>
                    <a:lnTo>
                      <a:pt x="38" y="34"/>
                    </a:lnTo>
                    <a:lnTo>
                      <a:pt x="34" y="42"/>
                    </a:lnTo>
                    <a:lnTo>
                      <a:pt x="28" y="48"/>
                    </a:lnTo>
                    <a:lnTo>
                      <a:pt x="20" y="50"/>
                    </a:lnTo>
                    <a:lnTo>
                      <a:pt x="14" y="48"/>
                    </a:lnTo>
                    <a:lnTo>
                      <a:pt x="6" y="42"/>
                    </a:lnTo>
                    <a:lnTo>
                      <a:pt x="2" y="36"/>
                    </a:lnTo>
                    <a:lnTo>
                      <a:pt x="0" y="26"/>
                    </a:lnTo>
                    <a:lnTo>
                      <a:pt x="2" y="16"/>
                    </a:lnTo>
                    <a:lnTo>
                      <a:pt x="4" y="8"/>
                    </a:lnTo>
                    <a:lnTo>
                      <a:pt x="10" y="2"/>
                    </a:lnTo>
                    <a:lnTo>
                      <a:pt x="18" y="0"/>
                    </a:lnTo>
                    <a:lnTo>
                      <a:pt x="26" y="2"/>
                    </a:lnTo>
                    <a:lnTo>
                      <a:pt x="32" y="6"/>
                    </a:lnTo>
                    <a:lnTo>
                      <a:pt x="38" y="14"/>
                    </a:lnTo>
                    <a:lnTo>
                      <a:pt x="40" y="24"/>
                    </a:lnTo>
                    <a:close/>
                  </a:path>
                </a:pathLst>
              </a:custGeom>
              <a:solidFill>
                <a:srgbClr val="000000"/>
              </a:solidFill>
              <a:ln w="9525">
                <a:noFill/>
                <a:round/>
                <a:headEnd/>
                <a:tailEnd/>
              </a:ln>
            </p:spPr>
            <p:txBody>
              <a:bodyPr/>
              <a:lstStyle/>
              <a:p>
                <a:endParaRPr lang="en-US"/>
              </a:p>
            </p:txBody>
          </p:sp>
          <p:sp>
            <p:nvSpPr>
              <p:cNvPr id="158" name="AutoShape 167"/>
              <p:cNvSpPr>
                <a:spLocks/>
              </p:cNvSpPr>
              <p:nvPr/>
            </p:nvSpPr>
            <p:spPr bwMode="auto">
              <a:xfrm rot="-1020000">
                <a:off x="5263029" y="2343721"/>
                <a:ext cx="23223" cy="29952"/>
              </a:xfrm>
              <a:custGeom>
                <a:avLst/>
                <a:gdLst>
                  <a:gd name="T0" fmla="*/ 2147483647 w 16"/>
                  <a:gd name="T1" fmla="*/ 2147483647 h 20"/>
                  <a:gd name="T2" fmla="*/ 2147483647 w 16"/>
                  <a:gd name="T3" fmla="*/ 2147483647 h 20"/>
                  <a:gd name="T4" fmla="*/ 2147483647 w 16"/>
                  <a:gd name="T5" fmla="*/ 2147483647 h 20"/>
                  <a:gd name="T6" fmla="*/ 2147483647 w 16"/>
                  <a:gd name="T7" fmla="*/ 2147483647 h 20"/>
                  <a:gd name="T8" fmla="*/ 2147483647 w 16"/>
                  <a:gd name="T9" fmla="*/ 2147483647 h 20"/>
                  <a:gd name="T10" fmla="*/ 2147483647 w 16"/>
                  <a:gd name="T11" fmla="*/ 2147483647 h 20"/>
                  <a:gd name="T12" fmla="*/ 2147483647 w 16"/>
                  <a:gd name="T13" fmla="*/ 2147483647 h 20"/>
                  <a:gd name="T14" fmla="*/ 2147483647 w 16"/>
                  <a:gd name="T15" fmla="*/ 2147483647 h 20"/>
                  <a:gd name="T16" fmla="*/ 2147483647 w 16"/>
                  <a:gd name="T17" fmla="*/ 2147483647 h 20"/>
                  <a:gd name="T18" fmla="*/ 2147483647 w 16"/>
                  <a:gd name="T19" fmla="*/ 2147483647 h 20"/>
                  <a:gd name="T20" fmla="*/ 0 w 16"/>
                  <a:gd name="T21" fmla="*/ 2147483647 h 20"/>
                  <a:gd name="T22" fmla="*/ 0 w 16"/>
                  <a:gd name="T23" fmla="*/ 2147483647 h 20"/>
                  <a:gd name="T24" fmla="*/ 0 w 16"/>
                  <a:gd name="T25" fmla="*/ 2147483647 h 20"/>
                  <a:gd name="T26" fmla="*/ 0 w 16"/>
                  <a:gd name="T27" fmla="*/ 2147483647 h 20"/>
                  <a:gd name="T28" fmla="*/ 2147483647 w 16"/>
                  <a:gd name="T29" fmla="*/ 2147483647 h 20"/>
                  <a:gd name="T30" fmla="*/ 2147483647 w 16"/>
                  <a:gd name="T31" fmla="*/ 0 h 20"/>
                  <a:gd name="T32" fmla="*/ 2147483647 w 16"/>
                  <a:gd name="T33" fmla="*/ 0 h 20"/>
                  <a:gd name="T34" fmla="*/ 2147483647 w 16"/>
                  <a:gd name="T35" fmla="*/ 0 h 20"/>
                  <a:gd name="T36" fmla="*/ 2147483647 w 16"/>
                  <a:gd name="T37" fmla="*/ 2147483647 h 20"/>
                  <a:gd name="T38" fmla="*/ 2147483647 w 16"/>
                  <a:gd name="T39" fmla="*/ 2147483647 h 20"/>
                  <a:gd name="T40" fmla="*/ 2147483647 w 16"/>
                  <a:gd name="T41" fmla="*/ 2147483647 h 20"/>
                  <a:gd name="T42" fmla="*/ 2147483647 w 16"/>
                  <a:gd name="T43" fmla="*/ 2147483647 h 2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20"/>
                  <a:gd name="T68" fmla="*/ 16 w 16"/>
                  <a:gd name="T69" fmla="*/ 20 h 2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20">
                    <a:moveTo>
                      <a:pt x="14" y="8"/>
                    </a:moveTo>
                    <a:lnTo>
                      <a:pt x="14" y="8"/>
                    </a:lnTo>
                    <a:lnTo>
                      <a:pt x="16" y="12"/>
                    </a:lnTo>
                    <a:lnTo>
                      <a:pt x="14" y="16"/>
                    </a:lnTo>
                    <a:lnTo>
                      <a:pt x="12" y="18"/>
                    </a:lnTo>
                    <a:lnTo>
                      <a:pt x="10" y="20"/>
                    </a:lnTo>
                    <a:lnTo>
                      <a:pt x="6" y="20"/>
                    </a:lnTo>
                    <a:lnTo>
                      <a:pt x="4" y="18"/>
                    </a:lnTo>
                    <a:lnTo>
                      <a:pt x="2" y="16"/>
                    </a:lnTo>
                    <a:lnTo>
                      <a:pt x="0" y="12"/>
                    </a:lnTo>
                    <a:lnTo>
                      <a:pt x="0" y="8"/>
                    </a:lnTo>
                    <a:lnTo>
                      <a:pt x="0" y="4"/>
                    </a:lnTo>
                    <a:lnTo>
                      <a:pt x="2" y="2"/>
                    </a:lnTo>
                    <a:lnTo>
                      <a:pt x="6" y="0"/>
                    </a:lnTo>
                    <a:lnTo>
                      <a:pt x="8" y="0"/>
                    </a:lnTo>
                    <a:lnTo>
                      <a:pt x="12" y="2"/>
                    </a:lnTo>
                    <a:lnTo>
                      <a:pt x="14" y="6"/>
                    </a:lnTo>
                    <a:lnTo>
                      <a:pt x="14" y="8"/>
                    </a:lnTo>
                    <a:close/>
                  </a:path>
                </a:pathLst>
              </a:custGeom>
              <a:solidFill>
                <a:srgbClr val="FFFFFF"/>
              </a:solidFill>
              <a:ln w="9525">
                <a:noFill/>
                <a:round/>
                <a:headEnd/>
                <a:tailEnd/>
              </a:ln>
            </p:spPr>
            <p:txBody>
              <a:bodyPr/>
              <a:lstStyle/>
              <a:p>
                <a:endParaRPr lang="en-US"/>
              </a:p>
            </p:txBody>
          </p:sp>
          <p:sp>
            <p:nvSpPr>
              <p:cNvPr id="159" name="AutoShape 168"/>
              <p:cNvSpPr>
                <a:spLocks/>
              </p:cNvSpPr>
              <p:nvPr/>
            </p:nvSpPr>
            <p:spPr bwMode="auto">
              <a:xfrm rot="-1020000">
                <a:off x="5314844" y="2382558"/>
                <a:ext cx="11612" cy="14976"/>
              </a:xfrm>
              <a:custGeom>
                <a:avLst/>
                <a:gdLst>
                  <a:gd name="T0" fmla="*/ 2147483647 w 8"/>
                  <a:gd name="T1" fmla="*/ 0 h 10"/>
                  <a:gd name="T2" fmla="*/ 2147483647 w 8"/>
                  <a:gd name="T3" fmla="*/ 0 h 10"/>
                  <a:gd name="T4" fmla="*/ 2147483647 w 8"/>
                  <a:gd name="T5" fmla="*/ 0 h 10"/>
                  <a:gd name="T6" fmla="*/ 2147483647 w 8"/>
                  <a:gd name="T7" fmla="*/ 2147483647 h 10"/>
                  <a:gd name="T8" fmla="*/ 2147483647 w 8"/>
                  <a:gd name="T9" fmla="*/ 2147483647 h 10"/>
                  <a:gd name="T10" fmla="*/ 2147483647 w 8"/>
                  <a:gd name="T11" fmla="*/ 2147483647 h 10"/>
                  <a:gd name="T12" fmla="*/ 2147483647 w 8"/>
                  <a:gd name="T13" fmla="*/ 2147483647 h 10"/>
                  <a:gd name="T14" fmla="*/ 2147483647 w 8"/>
                  <a:gd name="T15" fmla="*/ 2147483647 h 10"/>
                  <a:gd name="T16" fmla="*/ 2147483647 w 8"/>
                  <a:gd name="T17" fmla="*/ 2147483647 h 10"/>
                  <a:gd name="T18" fmla="*/ 0 w 8"/>
                  <a:gd name="T19" fmla="*/ 2147483647 h 10"/>
                  <a:gd name="T20" fmla="*/ 0 w 8"/>
                  <a:gd name="T21" fmla="*/ 2147483647 h 10"/>
                  <a:gd name="T22" fmla="*/ 0 w 8"/>
                  <a:gd name="T23" fmla="*/ 2147483647 h 10"/>
                  <a:gd name="T24" fmla="*/ 2147483647 w 8"/>
                  <a:gd name="T25" fmla="*/ 0 h 10"/>
                  <a:gd name="T26" fmla="*/ 2147483647 w 8"/>
                  <a:gd name="T27" fmla="*/ 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10"/>
                  <a:gd name="T44" fmla="*/ 8 w 8"/>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10">
                    <a:moveTo>
                      <a:pt x="2" y="0"/>
                    </a:moveTo>
                    <a:lnTo>
                      <a:pt x="2" y="0"/>
                    </a:lnTo>
                    <a:lnTo>
                      <a:pt x="6" y="0"/>
                    </a:lnTo>
                    <a:lnTo>
                      <a:pt x="8" y="4"/>
                    </a:lnTo>
                    <a:lnTo>
                      <a:pt x="8" y="8"/>
                    </a:lnTo>
                    <a:lnTo>
                      <a:pt x="6" y="10"/>
                    </a:lnTo>
                    <a:lnTo>
                      <a:pt x="2" y="10"/>
                    </a:lnTo>
                    <a:lnTo>
                      <a:pt x="0" y="6"/>
                    </a:lnTo>
                    <a:lnTo>
                      <a:pt x="0" y="4"/>
                    </a:lnTo>
                    <a:lnTo>
                      <a:pt x="2" y="0"/>
                    </a:lnTo>
                    <a:close/>
                  </a:path>
                </a:pathLst>
              </a:custGeom>
              <a:solidFill>
                <a:srgbClr val="FFFFFF"/>
              </a:solidFill>
              <a:ln w="9525">
                <a:noFill/>
                <a:round/>
                <a:headEnd/>
                <a:tailEnd/>
              </a:ln>
            </p:spPr>
            <p:txBody>
              <a:bodyPr/>
              <a:lstStyle/>
              <a:p>
                <a:endParaRPr lang="en-US"/>
              </a:p>
            </p:txBody>
          </p:sp>
          <p:sp>
            <p:nvSpPr>
              <p:cNvPr id="160" name="AutoShape 169"/>
              <p:cNvSpPr>
                <a:spLocks/>
              </p:cNvSpPr>
              <p:nvPr/>
            </p:nvSpPr>
            <p:spPr bwMode="auto">
              <a:xfrm rot="-1020000">
                <a:off x="5464555" y="2882448"/>
                <a:ext cx="113211" cy="38938"/>
              </a:xfrm>
              <a:custGeom>
                <a:avLst/>
                <a:gdLst>
                  <a:gd name="T0" fmla="*/ 0 w 78"/>
                  <a:gd name="T1" fmla="*/ 0 h 26"/>
                  <a:gd name="T2" fmla="*/ 0 w 78"/>
                  <a:gd name="T3" fmla="*/ 0 h 26"/>
                  <a:gd name="T4" fmla="*/ 2147483647 w 78"/>
                  <a:gd name="T5" fmla="*/ 2147483647 h 26"/>
                  <a:gd name="T6" fmla="*/ 2147483647 w 78"/>
                  <a:gd name="T7" fmla="*/ 2147483647 h 26"/>
                  <a:gd name="T8" fmla="*/ 2147483647 w 78"/>
                  <a:gd name="T9" fmla="*/ 2147483647 h 26"/>
                  <a:gd name="T10" fmla="*/ 2147483647 w 78"/>
                  <a:gd name="T11" fmla="*/ 2147483647 h 26"/>
                  <a:gd name="T12" fmla="*/ 2147483647 w 78"/>
                  <a:gd name="T13" fmla="*/ 2147483647 h 26"/>
                  <a:gd name="T14" fmla="*/ 2147483647 w 78"/>
                  <a:gd name="T15" fmla="*/ 2147483647 h 26"/>
                  <a:gd name="T16" fmla="*/ 2147483647 w 78"/>
                  <a:gd name="T17" fmla="*/ 2147483647 h 26"/>
                  <a:gd name="T18" fmla="*/ 2147483647 w 78"/>
                  <a:gd name="T19" fmla="*/ 2147483647 h 26"/>
                  <a:gd name="T20" fmla="*/ 2147483647 w 78"/>
                  <a:gd name="T21" fmla="*/ 2147483647 h 26"/>
                  <a:gd name="T22" fmla="*/ 2147483647 w 78"/>
                  <a:gd name="T23" fmla="*/ 2147483647 h 26"/>
                  <a:gd name="T24" fmla="*/ 2147483647 w 78"/>
                  <a:gd name="T25" fmla="*/ 2147483647 h 26"/>
                  <a:gd name="T26" fmla="*/ 2147483647 w 78"/>
                  <a:gd name="T27" fmla="*/ 2147483647 h 26"/>
                  <a:gd name="T28" fmla="*/ 2147483647 w 78"/>
                  <a:gd name="T29" fmla="*/ 2147483647 h 26"/>
                  <a:gd name="T30" fmla="*/ 2147483647 w 78"/>
                  <a:gd name="T31" fmla="*/ 2147483647 h 26"/>
                  <a:gd name="T32" fmla="*/ 2147483647 w 78"/>
                  <a:gd name="T33" fmla="*/ 2147483647 h 26"/>
                  <a:gd name="T34" fmla="*/ 2147483647 w 78"/>
                  <a:gd name="T35" fmla="*/ 2147483647 h 26"/>
                  <a:gd name="T36" fmla="*/ 0 w 78"/>
                  <a:gd name="T37" fmla="*/ 0 h 26"/>
                  <a:gd name="T38" fmla="*/ 0 w 78"/>
                  <a:gd name="T39" fmla="*/ 0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26"/>
                  <a:gd name="T62" fmla="*/ 78 w 7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26">
                    <a:moveTo>
                      <a:pt x="0" y="0"/>
                    </a:moveTo>
                    <a:lnTo>
                      <a:pt x="0" y="0"/>
                    </a:lnTo>
                    <a:lnTo>
                      <a:pt x="2" y="4"/>
                    </a:lnTo>
                    <a:lnTo>
                      <a:pt x="10" y="12"/>
                    </a:lnTo>
                    <a:lnTo>
                      <a:pt x="20" y="20"/>
                    </a:lnTo>
                    <a:lnTo>
                      <a:pt x="28" y="24"/>
                    </a:lnTo>
                    <a:lnTo>
                      <a:pt x="36" y="26"/>
                    </a:lnTo>
                    <a:lnTo>
                      <a:pt x="46" y="26"/>
                    </a:lnTo>
                    <a:lnTo>
                      <a:pt x="60" y="22"/>
                    </a:lnTo>
                    <a:lnTo>
                      <a:pt x="78" y="14"/>
                    </a:lnTo>
                    <a:lnTo>
                      <a:pt x="66" y="14"/>
                    </a:lnTo>
                    <a:lnTo>
                      <a:pt x="52" y="14"/>
                    </a:lnTo>
                    <a:lnTo>
                      <a:pt x="36" y="14"/>
                    </a:lnTo>
                    <a:lnTo>
                      <a:pt x="22" y="10"/>
                    </a:lnTo>
                    <a:lnTo>
                      <a:pt x="10" y="4"/>
                    </a:lnTo>
                    <a:lnTo>
                      <a:pt x="0" y="0"/>
                    </a:lnTo>
                    <a:close/>
                  </a:path>
                </a:pathLst>
              </a:custGeom>
              <a:solidFill>
                <a:srgbClr val="7BC143"/>
              </a:solidFill>
              <a:ln w="9525">
                <a:noFill/>
                <a:round/>
                <a:headEnd/>
                <a:tailEnd/>
              </a:ln>
            </p:spPr>
            <p:txBody>
              <a:bodyPr/>
              <a:lstStyle/>
              <a:p>
                <a:endParaRPr lang="en-US"/>
              </a:p>
            </p:txBody>
          </p:sp>
          <p:sp>
            <p:nvSpPr>
              <p:cNvPr id="161" name="AutoShape 170"/>
              <p:cNvSpPr>
                <a:spLocks/>
              </p:cNvSpPr>
              <p:nvPr/>
            </p:nvSpPr>
            <p:spPr bwMode="auto">
              <a:xfrm rot="-1020000">
                <a:off x="5305783" y="2522412"/>
                <a:ext cx="394788" cy="353438"/>
              </a:xfrm>
              <a:custGeom>
                <a:avLst/>
                <a:gdLst>
                  <a:gd name="T0" fmla="*/ 0 w 272"/>
                  <a:gd name="T1" fmla="*/ 0 h 236"/>
                  <a:gd name="T2" fmla="*/ 0 w 272"/>
                  <a:gd name="T3" fmla="*/ 0 h 236"/>
                  <a:gd name="T4" fmla="*/ 2147483647 w 272"/>
                  <a:gd name="T5" fmla="*/ 2147483647 h 236"/>
                  <a:gd name="T6" fmla="*/ 2147483647 w 272"/>
                  <a:gd name="T7" fmla="*/ 2147483647 h 236"/>
                  <a:gd name="T8" fmla="*/ 2147483647 w 272"/>
                  <a:gd name="T9" fmla="*/ 2147483647 h 236"/>
                  <a:gd name="T10" fmla="*/ 2147483647 w 272"/>
                  <a:gd name="T11" fmla="*/ 2147483647 h 236"/>
                  <a:gd name="T12" fmla="*/ 2147483647 w 272"/>
                  <a:gd name="T13" fmla="*/ 2147483647 h 236"/>
                  <a:gd name="T14" fmla="*/ 2147483647 w 272"/>
                  <a:gd name="T15" fmla="*/ 2147483647 h 236"/>
                  <a:gd name="T16" fmla="*/ 2147483647 w 272"/>
                  <a:gd name="T17" fmla="*/ 2147483647 h 236"/>
                  <a:gd name="T18" fmla="*/ 2147483647 w 272"/>
                  <a:gd name="T19" fmla="*/ 2147483647 h 236"/>
                  <a:gd name="T20" fmla="*/ 2147483647 w 272"/>
                  <a:gd name="T21" fmla="*/ 2147483647 h 236"/>
                  <a:gd name="T22" fmla="*/ 2147483647 w 272"/>
                  <a:gd name="T23" fmla="*/ 2147483647 h 236"/>
                  <a:gd name="T24" fmla="*/ 2147483647 w 272"/>
                  <a:gd name="T25" fmla="*/ 2147483647 h 236"/>
                  <a:gd name="T26" fmla="*/ 2147483647 w 272"/>
                  <a:gd name="T27" fmla="*/ 2147483647 h 236"/>
                  <a:gd name="T28" fmla="*/ 2147483647 w 272"/>
                  <a:gd name="T29" fmla="*/ 2147483647 h 236"/>
                  <a:gd name="T30" fmla="*/ 2147483647 w 272"/>
                  <a:gd name="T31" fmla="*/ 2147483647 h 236"/>
                  <a:gd name="T32" fmla="*/ 2147483647 w 272"/>
                  <a:gd name="T33" fmla="*/ 2147483647 h 236"/>
                  <a:gd name="T34" fmla="*/ 2147483647 w 272"/>
                  <a:gd name="T35" fmla="*/ 2147483647 h 236"/>
                  <a:gd name="T36" fmla="*/ 2147483647 w 272"/>
                  <a:gd name="T37" fmla="*/ 2147483647 h 236"/>
                  <a:gd name="T38" fmla="*/ 2147483647 w 272"/>
                  <a:gd name="T39" fmla="*/ 2147483647 h 236"/>
                  <a:gd name="T40" fmla="*/ 2147483647 w 272"/>
                  <a:gd name="T41" fmla="*/ 2147483647 h 236"/>
                  <a:gd name="T42" fmla="*/ 2147483647 w 272"/>
                  <a:gd name="T43" fmla="*/ 2147483647 h 236"/>
                  <a:gd name="T44" fmla="*/ 2147483647 w 272"/>
                  <a:gd name="T45" fmla="*/ 2147483647 h 236"/>
                  <a:gd name="T46" fmla="*/ 2147483647 w 272"/>
                  <a:gd name="T47" fmla="*/ 2147483647 h 236"/>
                  <a:gd name="T48" fmla="*/ 2147483647 w 272"/>
                  <a:gd name="T49" fmla="*/ 2147483647 h 236"/>
                  <a:gd name="T50" fmla="*/ 2147483647 w 272"/>
                  <a:gd name="T51" fmla="*/ 2147483647 h 236"/>
                  <a:gd name="T52" fmla="*/ 2147483647 w 272"/>
                  <a:gd name="T53" fmla="*/ 2147483647 h 236"/>
                  <a:gd name="T54" fmla="*/ 2147483647 w 272"/>
                  <a:gd name="T55" fmla="*/ 2147483647 h 236"/>
                  <a:gd name="T56" fmla="*/ 2147483647 w 272"/>
                  <a:gd name="T57" fmla="*/ 2147483647 h 236"/>
                  <a:gd name="T58" fmla="*/ 2147483647 w 272"/>
                  <a:gd name="T59" fmla="*/ 2147483647 h 236"/>
                  <a:gd name="T60" fmla="*/ 2147483647 w 272"/>
                  <a:gd name="T61" fmla="*/ 2147483647 h 236"/>
                  <a:gd name="T62" fmla="*/ 2147483647 w 272"/>
                  <a:gd name="T63" fmla="*/ 2147483647 h 236"/>
                  <a:gd name="T64" fmla="*/ 2147483647 w 272"/>
                  <a:gd name="T65" fmla="*/ 2147483647 h 236"/>
                  <a:gd name="T66" fmla="*/ 2147483647 w 272"/>
                  <a:gd name="T67" fmla="*/ 2147483647 h 236"/>
                  <a:gd name="T68" fmla="*/ 2147483647 w 272"/>
                  <a:gd name="T69" fmla="*/ 2147483647 h 236"/>
                  <a:gd name="T70" fmla="*/ 2147483647 w 272"/>
                  <a:gd name="T71" fmla="*/ 2147483647 h 236"/>
                  <a:gd name="T72" fmla="*/ 2147483647 w 272"/>
                  <a:gd name="T73" fmla="*/ 2147483647 h 236"/>
                  <a:gd name="T74" fmla="*/ 2147483647 w 272"/>
                  <a:gd name="T75" fmla="*/ 2147483647 h 236"/>
                  <a:gd name="T76" fmla="*/ 2147483647 w 272"/>
                  <a:gd name="T77" fmla="*/ 2147483647 h 236"/>
                  <a:gd name="T78" fmla="*/ 2147483647 w 272"/>
                  <a:gd name="T79" fmla="*/ 2147483647 h 236"/>
                  <a:gd name="T80" fmla="*/ 2147483647 w 272"/>
                  <a:gd name="T81" fmla="*/ 2147483647 h 236"/>
                  <a:gd name="T82" fmla="*/ 2147483647 w 272"/>
                  <a:gd name="T83" fmla="*/ 2147483647 h 236"/>
                  <a:gd name="T84" fmla="*/ 2147483647 w 272"/>
                  <a:gd name="T85" fmla="*/ 2147483647 h 236"/>
                  <a:gd name="T86" fmla="*/ 2147483647 w 272"/>
                  <a:gd name="T87" fmla="*/ 2147483647 h 236"/>
                  <a:gd name="T88" fmla="*/ 2147483647 w 272"/>
                  <a:gd name="T89" fmla="*/ 2147483647 h 236"/>
                  <a:gd name="T90" fmla="*/ 2147483647 w 272"/>
                  <a:gd name="T91" fmla="*/ 2147483647 h 236"/>
                  <a:gd name="T92" fmla="*/ 0 w 272"/>
                  <a:gd name="T93" fmla="*/ 2147483647 h 236"/>
                  <a:gd name="T94" fmla="*/ 0 w 272"/>
                  <a:gd name="T95" fmla="*/ 0 h 236"/>
                  <a:gd name="T96" fmla="*/ 0 w 272"/>
                  <a:gd name="T97" fmla="*/ 0 h 2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2"/>
                  <a:gd name="T148" fmla="*/ 0 h 236"/>
                  <a:gd name="T149" fmla="*/ 272 w 272"/>
                  <a:gd name="T150" fmla="*/ 236 h 2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2" h="236">
                    <a:moveTo>
                      <a:pt x="0" y="0"/>
                    </a:moveTo>
                    <a:lnTo>
                      <a:pt x="0" y="0"/>
                    </a:lnTo>
                    <a:lnTo>
                      <a:pt x="10" y="10"/>
                    </a:lnTo>
                    <a:lnTo>
                      <a:pt x="20" y="18"/>
                    </a:lnTo>
                    <a:lnTo>
                      <a:pt x="48" y="38"/>
                    </a:lnTo>
                    <a:lnTo>
                      <a:pt x="84" y="56"/>
                    </a:lnTo>
                    <a:lnTo>
                      <a:pt x="102" y="64"/>
                    </a:lnTo>
                    <a:lnTo>
                      <a:pt x="122" y="70"/>
                    </a:lnTo>
                    <a:lnTo>
                      <a:pt x="142" y="76"/>
                    </a:lnTo>
                    <a:lnTo>
                      <a:pt x="162" y="80"/>
                    </a:lnTo>
                    <a:lnTo>
                      <a:pt x="182" y="82"/>
                    </a:lnTo>
                    <a:lnTo>
                      <a:pt x="202" y="82"/>
                    </a:lnTo>
                    <a:lnTo>
                      <a:pt x="220" y="82"/>
                    </a:lnTo>
                    <a:lnTo>
                      <a:pt x="240" y="78"/>
                    </a:lnTo>
                    <a:lnTo>
                      <a:pt x="256" y="72"/>
                    </a:lnTo>
                    <a:lnTo>
                      <a:pt x="272" y="62"/>
                    </a:lnTo>
                    <a:lnTo>
                      <a:pt x="260" y="74"/>
                    </a:lnTo>
                    <a:lnTo>
                      <a:pt x="232" y="104"/>
                    </a:lnTo>
                    <a:lnTo>
                      <a:pt x="216" y="124"/>
                    </a:lnTo>
                    <a:lnTo>
                      <a:pt x="202" y="144"/>
                    </a:lnTo>
                    <a:lnTo>
                      <a:pt x="192" y="162"/>
                    </a:lnTo>
                    <a:lnTo>
                      <a:pt x="188" y="172"/>
                    </a:lnTo>
                    <a:lnTo>
                      <a:pt x="186" y="180"/>
                    </a:lnTo>
                    <a:lnTo>
                      <a:pt x="184" y="196"/>
                    </a:lnTo>
                    <a:lnTo>
                      <a:pt x="182" y="204"/>
                    </a:lnTo>
                    <a:lnTo>
                      <a:pt x="178" y="210"/>
                    </a:lnTo>
                    <a:lnTo>
                      <a:pt x="172" y="218"/>
                    </a:lnTo>
                    <a:lnTo>
                      <a:pt x="164" y="224"/>
                    </a:lnTo>
                    <a:lnTo>
                      <a:pt x="152" y="230"/>
                    </a:lnTo>
                    <a:lnTo>
                      <a:pt x="136" y="234"/>
                    </a:lnTo>
                    <a:lnTo>
                      <a:pt x="122" y="236"/>
                    </a:lnTo>
                    <a:lnTo>
                      <a:pt x="108" y="234"/>
                    </a:lnTo>
                    <a:lnTo>
                      <a:pt x="94" y="230"/>
                    </a:lnTo>
                    <a:lnTo>
                      <a:pt x="78" y="222"/>
                    </a:lnTo>
                    <a:lnTo>
                      <a:pt x="64" y="208"/>
                    </a:lnTo>
                    <a:lnTo>
                      <a:pt x="50" y="190"/>
                    </a:lnTo>
                    <a:lnTo>
                      <a:pt x="38" y="166"/>
                    </a:lnTo>
                    <a:lnTo>
                      <a:pt x="26" y="136"/>
                    </a:lnTo>
                    <a:lnTo>
                      <a:pt x="16" y="104"/>
                    </a:lnTo>
                    <a:lnTo>
                      <a:pt x="8" y="78"/>
                    </a:lnTo>
                    <a:lnTo>
                      <a:pt x="4" y="54"/>
                    </a:lnTo>
                    <a:lnTo>
                      <a:pt x="2" y="34"/>
                    </a:lnTo>
                    <a:lnTo>
                      <a:pt x="0" y="8"/>
                    </a:lnTo>
                    <a:lnTo>
                      <a:pt x="0" y="0"/>
                    </a:lnTo>
                    <a:close/>
                  </a:path>
                </a:pathLst>
              </a:custGeom>
              <a:solidFill>
                <a:srgbClr val="4BAD48"/>
              </a:solidFill>
              <a:ln w="9525">
                <a:noFill/>
                <a:round/>
                <a:headEnd/>
                <a:tailEnd/>
              </a:ln>
            </p:spPr>
            <p:txBody>
              <a:bodyPr/>
              <a:lstStyle/>
              <a:p>
                <a:endParaRPr lang="en-US"/>
              </a:p>
            </p:txBody>
          </p:sp>
          <p:sp>
            <p:nvSpPr>
              <p:cNvPr id="162" name="AutoShape 171"/>
              <p:cNvSpPr>
                <a:spLocks/>
              </p:cNvSpPr>
              <p:nvPr/>
            </p:nvSpPr>
            <p:spPr bwMode="auto">
              <a:xfrm rot="-1020000">
                <a:off x="5499074" y="2180469"/>
                <a:ext cx="232228" cy="320491"/>
              </a:xfrm>
              <a:custGeom>
                <a:avLst/>
                <a:gdLst>
                  <a:gd name="T0" fmla="*/ 2147483647 w 160"/>
                  <a:gd name="T1" fmla="*/ 2147483647 h 214"/>
                  <a:gd name="T2" fmla="*/ 2147483647 w 160"/>
                  <a:gd name="T3" fmla="*/ 2147483647 h 214"/>
                  <a:gd name="T4" fmla="*/ 2147483647 w 160"/>
                  <a:gd name="T5" fmla="*/ 2147483647 h 214"/>
                  <a:gd name="T6" fmla="*/ 2147483647 w 160"/>
                  <a:gd name="T7" fmla="*/ 2147483647 h 214"/>
                  <a:gd name="T8" fmla="*/ 2147483647 w 160"/>
                  <a:gd name="T9" fmla="*/ 2147483647 h 214"/>
                  <a:gd name="T10" fmla="*/ 0 w 160"/>
                  <a:gd name="T11" fmla="*/ 2147483647 h 214"/>
                  <a:gd name="T12" fmla="*/ 2147483647 w 160"/>
                  <a:gd name="T13" fmla="*/ 2147483647 h 214"/>
                  <a:gd name="T14" fmla="*/ 2147483647 w 160"/>
                  <a:gd name="T15" fmla="*/ 2147483647 h 214"/>
                  <a:gd name="T16" fmla="*/ 2147483647 w 160"/>
                  <a:gd name="T17" fmla="*/ 2147483647 h 214"/>
                  <a:gd name="T18" fmla="*/ 2147483647 w 160"/>
                  <a:gd name="T19" fmla="*/ 2147483647 h 214"/>
                  <a:gd name="T20" fmla="*/ 2147483647 w 160"/>
                  <a:gd name="T21" fmla="*/ 2147483647 h 214"/>
                  <a:gd name="T22" fmla="*/ 2147483647 w 160"/>
                  <a:gd name="T23" fmla="*/ 2147483647 h 214"/>
                  <a:gd name="T24" fmla="*/ 2147483647 w 160"/>
                  <a:gd name="T25" fmla="*/ 2147483647 h 214"/>
                  <a:gd name="T26" fmla="*/ 2147483647 w 160"/>
                  <a:gd name="T27" fmla="*/ 2147483647 h 214"/>
                  <a:gd name="T28" fmla="*/ 2147483647 w 160"/>
                  <a:gd name="T29" fmla="*/ 2147483647 h 214"/>
                  <a:gd name="T30" fmla="*/ 2147483647 w 160"/>
                  <a:gd name="T31" fmla="*/ 2147483647 h 214"/>
                  <a:gd name="T32" fmla="*/ 2147483647 w 160"/>
                  <a:gd name="T33" fmla="*/ 0 h 214"/>
                  <a:gd name="T34" fmla="*/ 2147483647 w 160"/>
                  <a:gd name="T35" fmla="*/ 0 h 214"/>
                  <a:gd name="T36" fmla="*/ 2147483647 w 160"/>
                  <a:gd name="T37" fmla="*/ 2147483647 h 214"/>
                  <a:gd name="T38" fmla="*/ 2147483647 w 160"/>
                  <a:gd name="T39" fmla="*/ 2147483647 h 214"/>
                  <a:gd name="T40" fmla="*/ 2147483647 w 160"/>
                  <a:gd name="T41" fmla="*/ 2147483647 h 214"/>
                  <a:gd name="T42" fmla="*/ 2147483647 w 160"/>
                  <a:gd name="T43" fmla="*/ 2147483647 h 214"/>
                  <a:gd name="T44" fmla="*/ 2147483647 w 160"/>
                  <a:gd name="T45" fmla="*/ 2147483647 h 214"/>
                  <a:gd name="T46" fmla="*/ 2147483647 w 160"/>
                  <a:gd name="T47" fmla="*/ 2147483647 h 214"/>
                  <a:gd name="T48" fmla="*/ 2147483647 w 160"/>
                  <a:gd name="T49" fmla="*/ 2147483647 h 214"/>
                  <a:gd name="T50" fmla="*/ 2147483647 w 160"/>
                  <a:gd name="T51" fmla="*/ 2147483647 h 214"/>
                  <a:gd name="T52" fmla="*/ 2147483647 w 160"/>
                  <a:gd name="T53" fmla="*/ 2147483647 h 214"/>
                  <a:gd name="T54" fmla="*/ 2147483647 w 160"/>
                  <a:gd name="T55" fmla="*/ 2147483647 h 214"/>
                  <a:gd name="T56" fmla="*/ 2147483647 w 160"/>
                  <a:gd name="T57" fmla="*/ 2147483647 h 214"/>
                  <a:gd name="T58" fmla="*/ 2147483647 w 160"/>
                  <a:gd name="T59" fmla="*/ 2147483647 h 214"/>
                  <a:gd name="T60" fmla="*/ 2147483647 w 160"/>
                  <a:gd name="T61" fmla="*/ 2147483647 h 214"/>
                  <a:gd name="T62" fmla="*/ 2147483647 w 160"/>
                  <a:gd name="T63" fmla="*/ 2147483647 h 214"/>
                  <a:gd name="T64" fmla="*/ 2147483647 w 160"/>
                  <a:gd name="T65" fmla="*/ 2147483647 h 214"/>
                  <a:gd name="T66" fmla="*/ 2147483647 w 160"/>
                  <a:gd name="T67" fmla="*/ 2147483647 h 214"/>
                  <a:gd name="T68" fmla="*/ 2147483647 w 160"/>
                  <a:gd name="T69" fmla="*/ 2147483647 h 214"/>
                  <a:gd name="T70" fmla="*/ 2147483647 w 160"/>
                  <a:gd name="T71" fmla="*/ 2147483647 h 214"/>
                  <a:gd name="T72" fmla="*/ 2147483647 w 160"/>
                  <a:gd name="T73" fmla="*/ 2147483647 h 214"/>
                  <a:gd name="T74" fmla="*/ 2147483647 w 160"/>
                  <a:gd name="T75" fmla="*/ 2147483647 h 214"/>
                  <a:gd name="T76" fmla="*/ 2147483647 w 160"/>
                  <a:gd name="T77" fmla="*/ 2147483647 h 214"/>
                  <a:gd name="T78" fmla="*/ 2147483647 w 160"/>
                  <a:gd name="T79" fmla="*/ 2147483647 h 214"/>
                  <a:gd name="T80" fmla="*/ 2147483647 w 160"/>
                  <a:gd name="T81" fmla="*/ 2147483647 h 214"/>
                  <a:gd name="T82" fmla="*/ 2147483647 w 160"/>
                  <a:gd name="T83" fmla="*/ 2147483647 h 214"/>
                  <a:gd name="T84" fmla="*/ 2147483647 w 160"/>
                  <a:gd name="T85" fmla="*/ 2147483647 h 214"/>
                  <a:gd name="T86" fmla="*/ 2147483647 w 160"/>
                  <a:gd name="T87" fmla="*/ 2147483647 h 214"/>
                  <a:gd name="T88" fmla="*/ 2147483647 w 160"/>
                  <a:gd name="T89" fmla="*/ 2147483647 h 214"/>
                  <a:gd name="T90" fmla="*/ 2147483647 w 160"/>
                  <a:gd name="T91" fmla="*/ 2147483647 h 2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0"/>
                  <a:gd name="T139" fmla="*/ 0 h 214"/>
                  <a:gd name="T140" fmla="*/ 160 w 160"/>
                  <a:gd name="T141" fmla="*/ 214 h 21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0" h="214">
                    <a:moveTo>
                      <a:pt x="12" y="194"/>
                    </a:moveTo>
                    <a:lnTo>
                      <a:pt x="12" y="194"/>
                    </a:lnTo>
                    <a:lnTo>
                      <a:pt x="8" y="182"/>
                    </a:lnTo>
                    <a:lnTo>
                      <a:pt x="4" y="168"/>
                    </a:lnTo>
                    <a:lnTo>
                      <a:pt x="2" y="152"/>
                    </a:lnTo>
                    <a:lnTo>
                      <a:pt x="0" y="136"/>
                    </a:lnTo>
                    <a:lnTo>
                      <a:pt x="2" y="118"/>
                    </a:lnTo>
                    <a:lnTo>
                      <a:pt x="4" y="102"/>
                    </a:lnTo>
                    <a:lnTo>
                      <a:pt x="8" y="84"/>
                    </a:lnTo>
                    <a:lnTo>
                      <a:pt x="12" y="68"/>
                    </a:lnTo>
                    <a:lnTo>
                      <a:pt x="22" y="48"/>
                    </a:lnTo>
                    <a:lnTo>
                      <a:pt x="36" y="32"/>
                    </a:lnTo>
                    <a:lnTo>
                      <a:pt x="50" y="18"/>
                    </a:lnTo>
                    <a:lnTo>
                      <a:pt x="64" y="8"/>
                    </a:lnTo>
                    <a:lnTo>
                      <a:pt x="80" y="2"/>
                    </a:lnTo>
                    <a:lnTo>
                      <a:pt x="96" y="0"/>
                    </a:lnTo>
                    <a:lnTo>
                      <a:pt x="112" y="0"/>
                    </a:lnTo>
                    <a:lnTo>
                      <a:pt x="126" y="6"/>
                    </a:lnTo>
                    <a:lnTo>
                      <a:pt x="132" y="10"/>
                    </a:lnTo>
                    <a:lnTo>
                      <a:pt x="138" y="16"/>
                    </a:lnTo>
                    <a:lnTo>
                      <a:pt x="148" y="28"/>
                    </a:lnTo>
                    <a:lnTo>
                      <a:pt x="154" y="44"/>
                    </a:lnTo>
                    <a:lnTo>
                      <a:pt x="160" y="64"/>
                    </a:lnTo>
                    <a:lnTo>
                      <a:pt x="160" y="84"/>
                    </a:lnTo>
                    <a:lnTo>
                      <a:pt x="160" y="106"/>
                    </a:lnTo>
                    <a:lnTo>
                      <a:pt x="156" y="128"/>
                    </a:lnTo>
                    <a:lnTo>
                      <a:pt x="148" y="150"/>
                    </a:lnTo>
                    <a:lnTo>
                      <a:pt x="138" y="170"/>
                    </a:lnTo>
                    <a:lnTo>
                      <a:pt x="126" y="188"/>
                    </a:lnTo>
                    <a:lnTo>
                      <a:pt x="112" y="202"/>
                    </a:lnTo>
                    <a:lnTo>
                      <a:pt x="98" y="214"/>
                    </a:lnTo>
                    <a:lnTo>
                      <a:pt x="88" y="206"/>
                    </a:lnTo>
                    <a:lnTo>
                      <a:pt x="78" y="200"/>
                    </a:lnTo>
                    <a:lnTo>
                      <a:pt x="64" y="194"/>
                    </a:lnTo>
                    <a:lnTo>
                      <a:pt x="50" y="192"/>
                    </a:lnTo>
                    <a:lnTo>
                      <a:pt x="32" y="192"/>
                    </a:lnTo>
                    <a:lnTo>
                      <a:pt x="20" y="192"/>
                    </a:lnTo>
                    <a:lnTo>
                      <a:pt x="14" y="194"/>
                    </a:lnTo>
                    <a:lnTo>
                      <a:pt x="12" y="194"/>
                    </a:lnTo>
                    <a:close/>
                  </a:path>
                </a:pathLst>
              </a:custGeom>
              <a:solidFill>
                <a:srgbClr val="ACD037"/>
              </a:solidFill>
              <a:ln w="9525">
                <a:noFill/>
                <a:round/>
                <a:headEnd/>
                <a:tailEnd/>
              </a:ln>
            </p:spPr>
            <p:txBody>
              <a:bodyPr/>
              <a:lstStyle/>
              <a:p>
                <a:endParaRPr lang="en-US"/>
              </a:p>
            </p:txBody>
          </p:sp>
          <p:sp>
            <p:nvSpPr>
              <p:cNvPr id="163" name="AutoShape 172"/>
              <p:cNvSpPr>
                <a:spLocks/>
              </p:cNvSpPr>
              <p:nvPr/>
            </p:nvSpPr>
            <p:spPr bwMode="auto">
              <a:xfrm rot="-1020000">
                <a:off x="5520201" y="2185863"/>
                <a:ext cx="214811" cy="311505"/>
              </a:xfrm>
              <a:custGeom>
                <a:avLst/>
                <a:gdLst>
                  <a:gd name="T0" fmla="*/ 2147483647 w 148"/>
                  <a:gd name="T1" fmla="*/ 2147483647 h 208"/>
                  <a:gd name="T2" fmla="*/ 2147483647 w 148"/>
                  <a:gd name="T3" fmla="*/ 2147483647 h 208"/>
                  <a:gd name="T4" fmla="*/ 2147483647 w 148"/>
                  <a:gd name="T5" fmla="*/ 0 h 208"/>
                  <a:gd name="T6" fmla="*/ 2147483647 w 148"/>
                  <a:gd name="T7" fmla="*/ 0 h 208"/>
                  <a:gd name="T8" fmla="*/ 2147483647 w 148"/>
                  <a:gd name="T9" fmla="*/ 2147483647 h 208"/>
                  <a:gd name="T10" fmla="*/ 2147483647 w 148"/>
                  <a:gd name="T11" fmla="*/ 2147483647 h 208"/>
                  <a:gd name="T12" fmla="*/ 2147483647 w 148"/>
                  <a:gd name="T13" fmla="*/ 2147483647 h 208"/>
                  <a:gd name="T14" fmla="*/ 2147483647 w 148"/>
                  <a:gd name="T15" fmla="*/ 2147483647 h 208"/>
                  <a:gd name="T16" fmla="*/ 2147483647 w 148"/>
                  <a:gd name="T17" fmla="*/ 2147483647 h 208"/>
                  <a:gd name="T18" fmla="*/ 2147483647 w 148"/>
                  <a:gd name="T19" fmla="*/ 2147483647 h 208"/>
                  <a:gd name="T20" fmla="*/ 2147483647 w 148"/>
                  <a:gd name="T21" fmla="*/ 2147483647 h 208"/>
                  <a:gd name="T22" fmla="*/ 2147483647 w 148"/>
                  <a:gd name="T23" fmla="*/ 2147483647 h 208"/>
                  <a:gd name="T24" fmla="*/ 2147483647 w 148"/>
                  <a:gd name="T25" fmla="*/ 2147483647 h 208"/>
                  <a:gd name="T26" fmla="*/ 2147483647 w 148"/>
                  <a:gd name="T27" fmla="*/ 2147483647 h 208"/>
                  <a:gd name="T28" fmla="*/ 0 w 148"/>
                  <a:gd name="T29" fmla="*/ 2147483647 h 208"/>
                  <a:gd name="T30" fmla="*/ 0 w 148"/>
                  <a:gd name="T31" fmla="*/ 2147483647 h 208"/>
                  <a:gd name="T32" fmla="*/ 2147483647 w 148"/>
                  <a:gd name="T33" fmla="*/ 2147483647 h 208"/>
                  <a:gd name="T34" fmla="*/ 2147483647 w 148"/>
                  <a:gd name="T35" fmla="*/ 2147483647 h 208"/>
                  <a:gd name="T36" fmla="*/ 2147483647 w 148"/>
                  <a:gd name="T37" fmla="*/ 2147483647 h 208"/>
                  <a:gd name="T38" fmla="*/ 2147483647 w 148"/>
                  <a:gd name="T39" fmla="*/ 2147483647 h 208"/>
                  <a:gd name="T40" fmla="*/ 2147483647 w 148"/>
                  <a:gd name="T41" fmla="*/ 2147483647 h 208"/>
                  <a:gd name="T42" fmla="*/ 2147483647 w 148"/>
                  <a:gd name="T43" fmla="*/ 2147483647 h 208"/>
                  <a:gd name="T44" fmla="*/ 2147483647 w 148"/>
                  <a:gd name="T45" fmla="*/ 2147483647 h 208"/>
                  <a:gd name="T46" fmla="*/ 2147483647 w 148"/>
                  <a:gd name="T47" fmla="*/ 2147483647 h 208"/>
                  <a:gd name="T48" fmla="*/ 2147483647 w 148"/>
                  <a:gd name="T49" fmla="*/ 2147483647 h 208"/>
                  <a:gd name="T50" fmla="*/ 2147483647 w 148"/>
                  <a:gd name="T51" fmla="*/ 2147483647 h 208"/>
                  <a:gd name="T52" fmla="*/ 2147483647 w 148"/>
                  <a:gd name="T53" fmla="*/ 2147483647 h 208"/>
                  <a:gd name="T54" fmla="*/ 2147483647 w 148"/>
                  <a:gd name="T55" fmla="*/ 2147483647 h 208"/>
                  <a:gd name="T56" fmla="*/ 2147483647 w 148"/>
                  <a:gd name="T57" fmla="*/ 2147483647 h 208"/>
                  <a:gd name="T58" fmla="*/ 2147483647 w 148"/>
                  <a:gd name="T59" fmla="*/ 2147483647 h 208"/>
                  <a:gd name="T60" fmla="*/ 2147483647 w 148"/>
                  <a:gd name="T61" fmla="*/ 2147483647 h 208"/>
                  <a:gd name="T62" fmla="*/ 2147483647 w 148"/>
                  <a:gd name="T63" fmla="*/ 2147483647 h 208"/>
                  <a:gd name="T64" fmla="*/ 2147483647 w 148"/>
                  <a:gd name="T65" fmla="*/ 2147483647 h 208"/>
                  <a:gd name="T66" fmla="*/ 2147483647 w 148"/>
                  <a:gd name="T67" fmla="*/ 2147483647 h 208"/>
                  <a:gd name="T68" fmla="*/ 2147483647 w 148"/>
                  <a:gd name="T69" fmla="*/ 2147483647 h 208"/>
                  <a:gd name="T70" fmla="*/ 2147483647 w 148"/>
                  <a:gd name="T71" fmla="*/ 2147483647 h 208"/>
                  <a:gd name="T72" fmla="*/ 2147483647 w 148"/>
                  <a:gd name="T73" fmla="*/ 2147483647 h 208"/>
                  <a:gd name="T74" fmla="*/ 2147483647 w 148"/>
                  <a:gd name="T75" fmla="*/ 2147483647 h 208"/>
                  <a:gd name="T76" fmla="*/ 2147483647 w 148"/>
                  <a:gd name="T77" fmla="*/ 2147483647 h 208"/>
                  <a:gd name="T78" fmla="*/ 2147483647 w 148"/>
                  <a:gd name="T79" fmla="*/ 2147483647 h 208"/>
                  <a:gd name="T80" fmla="*/ 2147483647 w 148"/>
                  <a:gd name="T81" fmla="*/ 2147483647 h 208"/>
                  <a:gd name="T82" fmla="*/ 2147483647 w 148"/>
                  <a:gd name="T83" fmla="*/ 2147483647 h 20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8"/>
                  <a:gd name="T127" fmla="*/ 0 h 208"/>
                  <a:gd name="T128" fmla="*/ 148 w 148"/>
                  <a:gd name="T129" fmla="*/ 208 h 20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8" h="208">
                    <a:moveTo>
                      <a:pt x="116" y="6"/>
                    </a:moveTo>
                    <a:lnTo>
                      <a:pt x="116" y="6"/>
                    </a:lnTo>
                    <a:lnTo>
                      <a:pt x="104" y="0"/>
                    </a:lnTo>
                    <a:lnTo>
                      <a:pt x="90" y="0"/>
                    </a:lnTo>
                    <a:lnTo>
                      <a:pt x="76" y="6"/>
                    </a:lnTo>
                    <a:lnTo>
                      <a:pt x="62" y="14"/>
                    </a:lnTo>
                    <a:lnTo>
                      <a:pt x="48" y="24"/>
                    </a:lnTo>
                    <a:lnTo>
                      <a:pt x="34" y="40"/>
                    </a:lnTo>
                    <a:lnTo>
                      <a:pt x="24" y="58"/>
                    </a:lnTo>
                    <a:lnTo>
                      <a:pt x="14" y="78"/>
                    </a:lnTo>
                    <a:lnTo>
                      <a:pt x="8" y="92"/>
                    </a:lnTo>
                    <a:lnTo>
                      <a:pt x="4" y="108"/>
                    </a:lnTo>
                    <a:lnTo>
                      <a:pt x="2" y="122"/>
                    </a:lnTo>
                    <a:lnTo>
                      <a:pt x="0" y="136"/>
                    </a:lnTo>
                    <a:lnTo>
                      <a:pt x="0" y="150"/>
                    </a:lnTo>
                    <a:lnTo>
                      <a:pt x="2" y="164"/>
                    </a:lnTo>
                    <a:lnTo>
                      <a:pt x="4" y="176"/>
                    </a:lnTo>
                    <a:lnTo>
                      <a:pt x="6" y="186"/>
                    </a:lnTo>
                    <a:lnTo>
                      <a:pt x="18" y="186"/>
                    </a:lnTo>
                    <a:lnTo>
                      <a:pt x="36" y="186"/>
                    </a:lnTo>
                    <a:lnTo>
                      <a:pt x="52" y="188"/>
                    </a:lnTo>
                    <a:lnTo>
                      <a:pt x="64" y="194"/>
                    </a:lnTo>
                    <a:lnTo>
                      <a:pt x="76" y="202"/>
                    </a:lnTo>
                    <a:lnTo>
                      <a:pt x="86" y="208"/>
                    </a:lnTo>
                    <a:lnTo>
                      <a:pt x="100" y="196"/>
                    </a:lnTo>
                    <a:lnTo>
                      <a:pt x="112" y="182"/>
                    </a:lnTo>
                    <a:lnTo>
                      <a:pt x="124" y="164"/>
                    </a:lnTo>
                    <a:lnTo>
                      <a:pt x="134" y="142"/>
                    </a:lnTo>
                    <a:lnTo>
                      <a:pt x="142" y="122"/>
                    </a:lnTo>
                    <a:lnTo>
                      <a:pt x="146" y="100"/>
                    </a:lnTo>
                    <a:lnTo>
                      <a:pt x="148" y="78"/>
                    </a:lnTo>
                    <a:lnTo>
                      <a:pt x="146" y="58"/>
                    </a:lnTo>
                    <a:lnTo>
                      <a:pt x="142" y="42"/>
                    </a:lnTo>
                    <a:lnTo>
                      <a:pt x="136" y="26"/>
                    </a:lnTo>
                    <a:lnTo>
                      <a:pt x="128" y="14"/>
                    </a:lnTo>
                    <a:lnTo>
                      <a:pt x="116" y="6"/>
                    </a:lnTo>
                    <a:close/>
                  </a:path>
                </a:pathLst>
              </a:custGeom>
              <a:solidFill>
                <a:srgbClr val="129F49"/>
              </a:solidFill>
              <a:ln w="9525">
                <a:noFill/>
                <a:round/>
                <a:headEnd/>
                <a:tailEnd/>
              </a:ln>
            </p:spPr>
            <p:txBody>
              <a:bodyPr/>
              <a:lstStyle/>
              <a:p>
                <a:endParaRPr lang="en-US"/>
              </a:p>
            </p:txBody>
          </p:sp>
          <p:sp>
            <p:nvSpPr>
              <p:cNvPr id="164" name="AutoShape 173"/>
              <p:cNvSpPr>
                <a:spLocks/>
              </p:cNvSpPr>
              <p:nvPr/>
            </p:nvSpPr>
            <p:spPr bwMode="auto">
              <a:xfrm rot="-1020000">
                <a:off x="5533126" y="2203639"/>
                <a:ext cx="191588" cy="284548"/>
              </a:xfrm>
              <a:custGeom>
                <a:avLst/>
                <a:gdLst>
                  <a:gd name="T0" fmla="*/ 2147483647 w 132"/>
                  <a:gd name="T1" fmla="*/ 2147483647 h 190"/>
                  <a:gd name="T2" fmla="*/ 2147483647 w 132"/>
                  <a:gd name="T3" fmla="*/ 2147483647 h 190"/>
                  <a:gd name="T4" fmla="*/ 2147483647 w 132"/>
                  <a:gd name="T5" fmla="*/ 0 h 190"/>
                  <a:gd name="T6" fmla="*/ 2147483647 w 132"/>
                  <a:gd name="T7" fmla="*/ 2147483647 h 190"/>
                  <a:gd name="T8" fmla="*/ 2147483647 w 132"/>
                  <a:gd name="T9" fmla="*/ 2147483647 h 190"/>
                  <a:gd name="T10" fmla="*/ 2147483647 w 132"/>
                  <a:gd name="T11" fmla="*/ 2147483647 h 190"/>
                  <a:gd name="T12" fmla="*/ 2147483647 w 132"/>
                  <a:gd name="T13" fmla="*/ 2147483647 h 190"/>
                  <a:gd name="T14" fmla="*/ 2147483647 w 132"/>
                  <a:gd name="T15" fmla="*/ 2147483647 h 190"/>
                  <a:gd name="T16" fmla="*/ 2147483647 w 132"/>
                  <a:gd name="T17" fmla="*/ 2147483647 h 190"/>
                  <a:gd name="T18" fmla="*/ 2147483647 w 132"/>
                  <a:gd name="T19" fmla="*/ 2147483647 h 190"/>
                  <a:gd name="T20" fmla="*/ 2147483647 w 132"/>
                  <a:gd name="T21" fmla="*/ 2147483647 h 190"/>
                  <a:gd name="T22" fmla="*/ 2147483647 w 132"/>
                  <a:gd name="T23" fmla="*/ 2147483647 h 190"/>
                  <a:gd name="T24" fmla="*/ 0 w 132"/>
                  <a:gd name="T25" fmla="*/ 2147483647 h 190"/>
                  <a:gd name="T26" fmla="*/ 2147483647 w 132"/>
                  <a:gd name="T27" fmla="*/ 2147483647 h 190"/>
                  <a:gd name="T28" fmla="*/ 2147483647 w 132"/>
                  <a:gd name="T29" fmla="*/ 2147483647 h 190"/>
                  <a:gd name="T30" fmla="*/ 2147483647 w 132"/>
                  <a:gd name="T31" fmla="*/ 2147483647 h 190"/>
                  <a:gd name="T32" fmla="*/ 2147483647 w 132"/>
                  <a:gd name="T33" fmla="*/ 2147483647 h 190"/>
                  <a:gd name="T34" fmla="*/ 2147483647 w 132"/>
                  <a:gd name="T35" fmla="*/ 2147483647 h 190"/>
                  <a:gd name="T36" fmla="*/ 2147483647 w 132"/>
                  <a:gd name="T37" fmla="*/ 2147483647 h 190"/>
                  <a:gd name="T38" fmla="*/ 2147483647 w 132"/>
                  <a:gd name="T39" fmla="*/ 2147483647 h 190"/>
                  <a:gd name="T40" fmla="*/ 2147483647 w 132"/>
                  <a:gd name="T41" fmla="*/ 2147483647 h 190"/>
                  <a:gd name="T42" fmla="*/ 2147483647 w 132"/>
                  <a:gd name="T43" fmla="*/ 2147483647 h 190"/>
                  <a:gd name="T44" fmla="*/ 2147483647 w 132"/>
                  <a:gd name="T45" fmla="*/ 2147483647 h 190"/>
                  <a:gd name="T46" fmla="*/ 2147483647 w 132"/>
                  <a:gd name="T47" fmla="*/ 2147483647 h 190"/>
                  <a:gd name="T48" fmla="*/ 2147483647 w 132"/>
                  <a:gd name="T49" fmla="*/ 2147483647 h 190"/>
                  <a:gd name="T50" fmla="*/ 2147483647 w 132"/>
                  <a:gd name="T51" fmla="*/ 2147483647 h 190"/>
                  <a:gd name="T52" fmla="*/ 2147483647 w 132"/>
                  <a:gd name="T53" fmla="*/ 2147483647 h 190"/>
                  <a:gd name="T54" fmla="*/ 2147483647 w 132"/>
                  <a:gd name="T55" fmla="*/ 2147483647 h 190"/>
                  <a:gd name="T56" fmla="*/ 2147483647 w 132"/>
                  <a:gd name="T57" fmla="*/ 2147483647 h 190"/>
                  <a:gd name="T58" fmla="*/ 2147483647 w 132"/>
                  <a:gd name="T59" fmla="*/ 2147483647 h 190"/>
                  <a:gd name="T60" fmla="*/ 2147483647 w 132"/>
                  <a:gd name="T61" fmla="*/ 2147483647 h 190"/>
                  <a:gd name="T62" fmla="*/ 2147483647 w 132"/>
                  <a:gd name="T63" fmla="*/ 2147483647 h 190"/>
                  <a:gd name="T64" fmla="*/ 2147483647 w 132"/>
                  <a:gd name="T65" fmla="*/ 2147483647 h 190"/>
                  <a:gd name="T66" fmla="*/ 2147483647 w 132"/>
                  <a:gd name="T67" fmla="*/ 2147483647 h 190"/>
                  <a:gd name="T68" fmla="*/ 2147483647 w 132"/>
                  <a:gd name="T69" fmla="*/ 2147483647 h 190"/>
                  <a:gd name="T70" fmla="*/ 2147483647 w 132"/>
                  <a:gd name="T71" fmla="*/ 2147483647 h 190"/>
                  <a:gd name="T72" fmla="*/ 2147483647 w 132"/>
                  <a:gd name="T73" fmla="*/ 2147483647 h 190"/>
                  <a:gd name="T74" fmla="*/ 2147483647 w 13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32"/>
                  <a:gd name="T115" fmla="*/ 0 h 190"/>
                  <a:gd name="T116" fmla="*/ 132 w 132"/>
                  <a:gd name="T117" fmla="*/ 190 h 1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32" h="190">
                    <a:moveTo>
                      <a:pt x="100" y="4"/>
                    </a:moveTo>
                    <a:lnTo>
                      <a:pt x="100" y="4"/>
                    </a:lnTo>
                    <a:lnTo>
                      <a:pt x="90" y="0"/>
                    </a:lnTo>
                    <a:lnTo>
                      <a:pt x="76" y="2"/>
                    </a:lnTo>
                    <a:lnTo>
                      <a:pt x="64" y="8"/>
                    </a:lnTo>
                    <a:lnTo>
                      <a:pt x="52" y="16"/>
                    </a:lnTo>
                    <a:lnTo>
                      <a:pt x="40" y="28"/>
                    </a:lnTo>
                    <a:lnTo>
                      <a:pt x="28" y="42"/>
                    </a:lnTo>
                    <a:lnTo>
                      <a:pt x="18" y="58"/>
                    </a:lnTo>
                    <a:lnTo>
                      <a:pt x="10" y="78"/>
                    </a:lnTo>
                    <a:lnTo>
                      <a:pt x="2" y="104"/>
                    </a:lnTo>
                    <a:lnTo>
                      <a:pt x="0" y="130"/>
                    </a:lnTo>
                    <a:lnTo>
                      <a:pt x="2" y="154"/>
                    </a:lnTo>
                    <a:lnTo>
                      <a:pt x="4" y="164"/>
                    </a:lnTo>
                    <a:lnTo>
                      <a:pt x="8" y="174"/>
                    </a:lnTo>
                    <a:lnTo>
                      <a:pt x="28" y="174"/>
                    </a:lnTo>
                    <a:lnTo>
                      <a:pt x="40" y="176"/>
                    </a:lnTo>
                    <a:lnTo>
                      <a:pt x="52" y="180"/>
                    </a:lnTo>
                    <a:lnTo>
                      <a:pt x="60" y="184"/>
                    </a:lnTo>
                    <a:lnTo>
                      <a:pt x="70" y="190"/>
                    </a:lnTo>
                    <a:lnTo>
                      <a:pt x="84" y="178"/>
                    </a:lnTo>
                    <a:lnTo>
                      <a:pt x="98" y="164"/>
                    </a:lnTo>
                    <a:lnTo>
                      <a:pt x="112" y="144"/>
                    </a:lnTo>
                    <a:lnTo>
                      <a:pt x="122" y="120"/>
                    </a:lnTo>
                    <a:lnTo>
                      <a:pt x="128" y="102"/>
                    </a:lnTo>
                    <a:lnTo>
                      <a:pt x="130" y="82"/>
                    </a:lnTo>
                    <a:lnTo>
                      <a:pt x="132" y="64"/>
                    </a:lnTo>
                    <a:lnTo>
                      <a:pt x="130" y="46"/>
                    </a:lnTo>
                    <a:lnTo>
                      <a:pt x="126" y="32"/>
                    </a:lnTo>
                    <a:lnTo>
                      <a:pt x="120" y="20"/>
                    </a:lnTo>
                    <a:lnTo>
                      <a:pt x="112" y="10"/>
                    </a:lnTo>
                    <a:lnTo>
                      <a:pt x="100" y="4"/>
                    </a:lnTo>
                    <a:close/>
                  </a:path>
                </a:pathLst>
              </a:custGeom>
              <a:solidFill>
                <a:srgbClr val="FFFFFF"/>
              </a:solidFill>
              <a:ln w="9525">
                <a:noFill/>
                <a:round/>
                <a:headEnd/>
                <a:tailEnd/>
              </a:ln>
            </p:spPr>
            <p:txBody>
              <a:bodyPr/>
              <a:lstStyle/>
              <a:p>
                <a:endParaRPr lang="en-US"/>
              </a:p>
            </p:txBody>
          </p:sp>
          <p:sp>
            <p:nvSpPr>
              <p:cNvPr id="165" name="AutoShape 174"/>
              <p:cNvSpPr>
                <a:spLocks/>
              </p:cNvSpPr>
              <p:nvPr/>
            </p:nvSpPr>
            <p:spPr bwMode="auto">
              <a:xfrm rot="-1020000">
                <a:off x="5531785" y="2203839"/>
                <a:ext cx="179977" cy="197686"/>
              </a:xfrm>
              <a:custGeom>
                <a:avLst/>
                <a:gdLst>
                  <a:gd name="T0" fmla="*/ 2147483647 w 124"/>
                  <a:gd name="T1" fmla="*/ 2147483647 h 132"/>
                  <a:gd name="T2" fmla="*/ 2147483647 w 124"/>
                  <a:gd name="T3" fmla="*/ 2147483647 h 132"/>
                  <a:gd name="T4" fmla="*/ 2147483647 w 124"/>
                  <a:gd name="T5" fmla="*/ 2147483647 h 132"/>
                  <a:gd name="T6" fmla="*/ 2147483647 w 124"/>
                  <a:gd name="T7" fmla="*/ 2147483647 h 132"/>
                  <a:gd name="T8" fmla="*/ 2147483647 w 124"/>
                  <a:gd name="T9" fmla="*/ 2147483647 h 132"/>
                  <a:gd name="T10" fmla="*/ 2147483647 w 124"/>
                  <a:gd name="T11" fmla="*/ 2147483647 h 132"/>
                  <a:gd name="T12" fmla="*/ 2147483647 w 124"/>
                  <a:gd name="T13" fmla="*/ 2147483647 h 132"/>
                  <a:gd name="T14" fmla="*/ 2147483647 w 124"/>
                  <a:gd name="T15" fmla="*/ 2147483647 h 132"/>
                  <a:gd name="T16" fmla="*/ 2147483647 w 124"/>
                  <a:gd name="T17" fmla="*/ 2147483647 h 132"/>
                  <a:gd name="T18" fmla="*/ 2147483647 w 124"/>
                  <a:gd name="T19" fmla="*/ 2147483647 h 132"/>
                  <a:gd name="T20" fmla="*/ 2147483647 w 124"/>
                  <a:gd name="T21" fmla="*/ 2147483647 h 132"/>
                  <a:gd name="T22" fmla="*/ 2147483647 w 124"/>
                  <a:gd name="T23" fmla="*/ 2147483647 h 132"/>
                  <a:gd name="T24" fmla="*/ 2147483647 w 124"/>
                  <a:gd name="T25" fmla="*/ 2147483647 h 132"/>
                  <a:gd name="T26" fmla="*/ 2147483647 w 124"/>
                  <a:gd name="T27" fmla="*/ 2147483647 h 132"/>
                  <a:gd name="T28" fmla="*/ 2147483647 w 124"/>
                  <a:gd name="T29" fmla="*/ 2147483647 h 132"/>
                  <a:gd name="T30" fmla="*/ 2147483647 w 124"/>
                  <a:gd name="T31" fmla="*/ 2147483647 h 132"/>
                  <a:gd name="T32" fmla="*/ 2147483647 w 124"/>
                  <a:gd name="T33" fmla="*/ 2147483647 h 132"/>
                  <a:gd name="T34" fmla="*/ 2147483647 w 124"/>
                  <a:gd name="T35" fmla="*/ 2147483647 h 132"/>
                  <a:gd name="T36" fmla="*/ 2147483647 w 124"/>
                  <a:gd name="T37" fmla="*/ 2147483647 h 132"/>
                  <a:gd name="T38" fmla="*/ 2147483647 w 124"/>
                  <a:gd name="T39" fmla="*/ 2147483647 h 132"/>
                  <a:gd name="T40" fmla="*/ 2147483647 w 124"/>
                  <a:gd name="T41" fmla="*/ 2147483647 h 132"/>
                  <a:gd name="T42" fmla="*/ 2147483647 w 124"/>
                  <a:gd name="T43" fmla="*/ 2147483647 h 132"/>
                  <a:gd name="T44" fmla="*/ 2147483647 w 124"/>
                  <a:gd name="T45" fmla="*/ 0 h 132"/>
                  <a:gd name="T46" fmla="*/ 2147483647 w 124"/>
                  <a:gd name="T47" fmla="*/ 2147483647 h 132"/>
                  <a:gd name="T48" fmla="*/ 2147483647 w 124"/>
                  <a:gd name="T49" fmla="*/ 2147483647 h 132"/>
                  <a:gd name="T50" fmla="*/ 2147483647 w 124"/>
                  <a:gd name="T51" fmla="*/ 2147483647 h 132"/>
                  <a:gd name="T52" fmla="*/ 2147483647 w 124"/>
                  <a:gd name="T53" fmla="*/ 2147483647 h 132"/>
                  <a:gd name="T54" fmla="*/ 2147483647 w 124"/>
                  <a:gd name="T55" fmla="*/ 2147483647 h 132"/>
                  <a:gd name="T56" fmla="*/ 2147483647 w 124"/>
                  <a:gd name="T57" fmla="*/ 2147483647 h 132"/>
                  <a:gd name="T58" fmla="*/ 2147483647 w 124"/>
                  <a:gd name="T59" fmla="*/ 2147483647 h 132"/>
                  <a:gd name="T60" fmla="*/ 2147483647 w 124"/>
                  <a:gd name="T61" fmla="*/ 2147483647 h 132"/>
                  <a:gd name="T62" fmla="*/ 0 w 124"/>
                  <a:gd name="T63" fmla="*/ 2147483647 h 132"/>
                  <a:gd name="T64" fmla="*/ 0 w 124"/>
                  <a:gd name="T65" fmla="*/ 2147483647 h 132"/>
                  <a:gd name="T66" fmla="*/ 2147483647 w 124"/>
                  <a:gd name="T67" fmla="*/ 2147483647 h 132"/>
                  <a:gd name="T68" fmla="*/ 2147483647 w 124"/>
                  <a:gd name="T69" fmla="*/ 2147483647 h 132"/>
                  <a:gd name="T70" fmla="*/ 2147483647 w 124"/>
                  <a:gd name="T71" fmla="*/ 2147483647 h 132"/>
                  <a:gd name="T72" fmla="*/ 2147483647 w 124"/>
                  <a:gd name="T73" fmla="*/ 2147483647 h 132"/>
                  <a:gd name="T74" fmla="*/ 2147483647 w 124"/>
                  <a:gd name="T75" fmla="*/ 2147483647 h 132"/>
                  <a:gd name="T76" fmla="*/ 2147483647 w 124"/>
                  <a:gd name="T77" fmla="*/ 2147483647 h 132"/>
                  <a:gd name="T78" fmla="*/ 2147483647 w 124"/>
                  <a:gd name="T79" fmla="*/ 2147483647 h 132"/>
                  <a:gd name="T80" fmla="*/ 2147483647 w 124"/>
                  <a:gd name="T81" fmla="*/ 2147483647 h 132"/>
                  <a:gd name="T82" fmla="*/ 2147483647 w 124"/>
                  <a:gd name="T83" fmla="*/ 2147483647 h 13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4"/>
                  <a:gd name="T127" fmla="*/ 0 h 132"/>
                  <a:gd name="T128" fmla="*/ 124 w 124"/>
                  <a:gd name="T129" fmla="*/ 132 h 13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4" h="132">
                    <a:moveTo>
                      <a:pt x="86" y="20"/>
                    </a:moveTo>
                    <a:lnTo>
                      <a:pt x="86" y="20"/>
                    </a:lnTo>
                    <a:lnTo>
                      <a:pt x="96" y="26"/>
                    </a:lnTo>
                    <a:lnTo>
                      <a:pt x="104" y="36"/>
                    </a:lnTo>
                    <a:lnTo>
                      <a:pt x="110" y="48"/>
                    </a:lnTo>
                    <a:lnTo>
                      <a:pt x="114" y="62"/>
                    </a:lnTo>
                    <a:lnTo>
                      <a:pt x="116" y="78"/>
                    </a:lnTo>
                    <a:lnTo>
                      <a:pt x="116" y="96"/>
                    </a:lnTo>
                    <a:lnTo>
                      <a:pt x="114" y="114"/>
                    </a:lnTo>
                    <a:lnTo>
                      <a:pt x="108" y="132"/>
                    </a:lnTo>
                    <a:lnTo>
                      <a:pt x="114" y="120"/>
                    </a:lnTo>
                    <a:lnTo>
                      <a:pt x="120" y="102"/>
                    </a:lnTo>
                    <a:lnTo>
                      <a:pt x="122" y="82"/>
                    </a:lnTo>
                    <a:lnTo>
                      <a:pt x="124" y="64"/>
                    </a:lnTo>
                    <a:lnTo>
                      <a:pt x="122" y="46"/>
                    </a:lnTo>
                    <a:lnTo>
                      <a:pt x="118" y="32"/>
                    </a:lnTo>
                    <a:lnTo>
                      <a:pt x="112" y="20"/>
                    </a:lnTo>
                    <a:lnTo>
                      <a:pt x="104" y="10"/>
                    </a:lnTo>
                    <a:lnTo>
                      <a:pt x="92" y="4"/>
                    </a:lnTo>
                    <a:lnTo>
                      <a:pt x="82" y="0"/>
                    </a:lnTo>
                    <a:lnTo>
                      <a:pt x="68" y="2"/>
                    </a:lnTo>
                    <a:lnTo>
                      <a:pt x="56" y="8"/>
                    </a:lnTo>
                    <a:lnTo>
                      <a:pt x="44" y="16"/>
                    </a:lnTo>
                    <a:lnTo>
                      <a:pt x="32" y="28"/>
                    </a:lnTo>
                    <a:lnTo>
                      <a:pt x="20" y="42"/>
                    </a:lnTo>
                    <a:lnTo>
                      <a:pt x="10" y="58"/>
                    </a:lnTo>
                    <a:lnTo>
                      <a:pt x="2" y="78"/>
                    </a:lnTo>
                    <a:lnTo>
                      <a:pt x="0" y="82"/>
                    </a:lnTo>
                    <a:lnTo>
                      <a:pt x="10" y="66"/>
                    </a:lnTo>
                    <a:lnTo>
                      <a:pt x="18" y="52"/>
                    </a:lnTo>
                    <a:lnTo>
                      <a:pt x="30" y="40"/>
                    </a:lnTo>
                    <a:lnTo>
                      <a:pt x="40" y="30"/>
                    </a:lnTo>
                    <a:lnTo>
                      <a:pt x="52" y="22"/>
                    </a:lnTo>
                    <a:lnTo>
                      <a:pt x="64" y="18"/>
                    </a:lnTo>
                    <a:lnTo>
                      <a:pt x="76" y="18"/>
                    </a:lnTo>
                    <a:lnTo>
                      <a:pt x="86" y="20"/>
                    </a:lnTo>
                    <a:close/>
                  </a:path>
                </a:pathLst>
              </a:custGeom>
              <a:solidFill>
                <a:srgbClr val="E7E8E9"/>
              </a:solidFill>
              <a:ln w="9525">
                <a:noFill/>
                <a:round/>
                <a:headEnd/>
                <a:tailEnd/>
              </a:ln>
            </p:spPr>
            <p:txBody>
              <a:bodyPr/>
              <a:lstStyle/>
              <a:p>
                <a:endParaRPr lang="en-US"/>
              </a:p>
            </p:txBody>
          </p:sp>
          <p:sp>
            <p:nvSpPr>
              <p:cNvPr id="166" name="AutoShape 175"/>
              <p:cNvSpPr>
                <a:spLocks/>
              </p:cNvSpPr>
              <p:nvPr/>
            </p:nvSpPr>
            <p:spPr bwMode="auto">
              <a:xfrm rot="-1020000">
                <a:off x="5563079" y="2463693"/>
                <a:ext cx="162560" cy="83866"/>
              </a:xfrm>
              <a:custGeom>
                <a:avLst/>
                <a:gdLst>
                  <a:gd name="T0" fmla="*/ 0 w 112"/>
                  <a:gd name="T1" fmla="*/ 2147483647 h 56"/>
                  <a:gd name="T2" fmla="*/ 0 w 112"/>
                  <a:gd name="T3" fmla="*/ 2147483647 h 56"/>
                  <a:gd name="T4" fmla="*/ 2147483647 w 112"/>
                  <a:gd name="T5" fmla="*/ 0 h 56"/>
                  <a:gd name="T6" fmla="*/ 2147483647 w 112"/>
                  <a:gd name="T7" fmla="*/ 0 h 56"/>
                  <a:gd name="T8" fmla="*/ 2147483647 w 112"/>
                  <a:gd name="T9" fmla="*/ 0 h 56"/>
                  <a:gd name="T10" fmla="*/ 2147483647 w 112"/>
                  <a:gd name="T11" fmla="*/ 2147483647 h 56"/>
                  <a:gd name="T12" fmla="*/ 2147483647 w 112"/>
                  <a:gd name="T13" fmla="*/ 2147483647 h 56"/>
                  <a:gd name="T14" fmla="*/ 2147483647 w 112"/>
                  <a:gd name="T15" fmla="*/ 2147483647 h 56"/>
                  <a:gd name="T16" fmla="*/ 2147483647 w 112"/>
                  <a:gd name="T17" fmla="*/ 2147483647 h 56"/>
                  <a:gd name="T18" fmla="*/ 2147483647 w 112"/>
                  <a:gd name="T19" fmla="*/ 2147483647 h 56"/>
                  <a:gd name="T20" fmla="*/ 2147483647 w 112"/>
                  <a:gd name="T21" fmla="*/ 2147483647 h 56"/>
                  <a:gd name="T22" fmla="*/ 2147483647 w 112"/>
                  <a:gd name="T23" fmla="*/ 2147483647 h 56"/>
                  <a:gd name="T24" fmla="*/ 2147483647 w 112"/>
                  <a:gd name="T25" fmla="*/ 2147483647 h 56"/>
                  <a:gd name="T26" fmla="*/ 2147483647 w 112"/>
                  <a:gd name="T27" fmla="*/ 2147483647 h 56"/>
                  <a:gd name="T28" fmla="*/ 2147483647 w 112"/>
                  <a:gd name="T29" fmla="*/ 2147483647 h 56"/>
                  <a:gd name="T30" fmla="*/ 2147483647 w 112"/>
                  <a:gd name="T31" fmla="*/ 2147483647 h 56"/>
                  <a:gd name="T32" fmla="*/ 2147483647 w 112"/>
                  <a:gd name="T33" fmla="*/ 2147483647 h 56"/>
                  <a:gd name="T34" fmla="*/ 2147483647 w 112"/>
                  <a:gd name="T35" fmla="*/ 2147483647 h 56"/>
                  <a:gd name="T36" fmla="*/ 2147483647 w 112"/>
                  <a:gd name="T37" fmla="*/ 2147483647 h 56"/>
                  <a:gd name="T38" fmla="*/ 2147483647 w 112"/>
                  <a:gd name="T39" fmla="*/ 2147483647 h 56"/>
                  <a:gd name="T40" fmla="*/ 2147483647 w 112"/>
                  <a:gd name="T41" fmla="*/ 2147483647 h 56"/>
                  <a:gd name="T42" fmla="*/ 0 w 112"/>
                  <a:gd name="T43" fmla="*/ 2147483647 h 56"/>
                  <a:gd name="T44" fmla="*/ 0 w 112"/>
                  <a:gd name="T45" fmla="*/ 2147483647 h 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12"/>
                  <a:gd name="T70" fmla="*/ 0 h 56"/>
                  <a:gd name="T71" fmla="*/ 112 w 112"/>
                  <a:gd name="T72" fmla="*/ 56 h 5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12" h="56">
                    <a:moveTo>
                      <a:pt x="0" y="4"/>
                    </a:moveTo>
                    <a:lnTo>
                      <a:pt x="0" y="4"/>
                    </a:lnTo>
                    <a:lnTo>
                      <a:pt x="14" y="0"/>
                    </a:lnTo>
                    <a:lnTo>
                      <a:pt x="28" y="0"/>
                    </a:lnTo>
                    <a:lnTo>
                      <a:pt x="44" y="0"/>
                    </a:lnTo>
                    <a:lnTo>
                      <a:pt x="64" y="4"/>
                    </a:lnTo>
                    <a:lnTo>
                      <a:pt x="72" y="8"/>
                    </a:lnTo>
                    <a:lnTo>
                      <a:pt x="82" y="14"/>
                    </a:lnTo>
                    <a:lnTo>
                      <a:pt x="90" y="22"/>
                    </a:lnTo>
                    <a:lnTo>
                      <a:pt x="98" y="32"/>
                    </a:lnTo>
                    <a:lnTo>
                      <a:pt x="106" y="42"/>
                    </a:lnTo>
                    <a:lnTo>
                      <a:pt x="112" y="56"/>
                    </a:lnTo>
                    <a:lnTo>
                      <a:pt x="108" y="48"/>
                    </a:lnTo>
                    <a:lnTo>
                      <a:pt x="100" y="38"/>
                    </a:lnTo>
                    <a:lnTo>
                      <a:pt x="90" y="28"/>
                    </a:lnTo>
                    <a:lnTo>
                      <a:pt x="74" y="18"/>
                    </a:lnTo>
                    <a:lnTo>
                      <a:pt x="56" y="10"/>
                    </a:lnTo>
                    <a:lnTo>
                      <a:pt x="44" y="8"/>
                    </a:lnTo>
                    <a:lnTo>
                      <a:pt x="30" y="4"/>
                    </a:lnTo>
                    <a:lnTo>
                      <a:pt x="16" y="4"/>
                    </a:lnTo>
                    <a:lnTo>
                      <a:pt x="0" y="4"/>
                    </a:lnTo>
                    <a:close/>
                  </a:path>
                </a:pathLst>
              </a:custGeom>
              <a:solidFill>
                <a:srgbClr val="5BBA47"/>
              </a:solidFill>
              <a:ln w="9525">
                <a:noFill/>
                <a:round/>
                <a:headEnd/>
                <a:tailEnd/>
              </a:ln>
            </p:spPr>
            <p:txBody>
              <a:bodyPr/>
              <a:lstStyle/>
              <a:p>
                <a:endParaRPr lang="en-US"/>
              </a:p>
            </p:txBody>
          </p:sp>
          <p:sp>
            <p:nvSpPr>
              <p:cNvPr id="167" name="AutoShape 176"/>
              <p:cNvSpPr>
                <a:spLocks/>
              </p:cNvSpPr>
              <p:nvPr/>
            </p:nvSpPr>
            <p:spPr bwMode="auto">
              <a:xfrm rot="-1020000">
                <a:off x="5572132" y="2304894"/>
                <a:ext cx="104502" cy="131790"/>
              </a:xfrm>
              <a:custGeom>
                <a:avLst/>
                <a:gdLst>
                  <a:gd name="T0" fmla="*/ 2147483647 w 72"/>
                  <a:gd name="T1" fmla="*/ 2147483647 h 88"/>
                  <a:gd name="T2" fmla="*/ 2147483647 w 72"/>
                  <a:gd name="T3" fmla="*/ 2147483647 h 88"/>
                  <a:gd name="T4" fmla="*/ 2147483647 w 72"/>
                  <a:gd name="T5" fmla="*/ 2147483647 h 88"/>
                  <a:gd name="T6" fmla="*/ 2147483647 w 72"/>
                  <a:gd name="T7" fmla="*/ 2147483647 h 88"/>
                  <a:gd name="T8" fmla="*/ 2147483647 w 72"/>
                  <a:gd name="T9" fmla="*/ 2147483647 h 88"/>
                  <a:gd name="T10" fmla="*/ 2147483647 w 72"/>
                  <a:gd name="T11" fmla="*/ 2147483647 h 88"/>
                  <a:gd name="T12" fmla="*/ 2147483647 w 72"/>
                  <a:gd name="T13" fmla="*/ 2147483647 h 88"/>
                  <a:gd name="T14" fmla="*/ 2147483647 w 72"/>
                  <a:gd name="T15" fmla="*/ 2147483647 h 88"/>
                  <a:gd name="T16" fmla="*/ 2147483647 w 72"/>
                  <a:gd name="T17" fmla="*/ 2147483647 h 88"/>
                  <a:gd name="T18" fmla="*/ 2147483647 w 72"/>
                  <a:gd name="T19" fmla="*/ 2147483647 h 88"/>
                  <a:gd name="T20" fmla="*/ 2147483647 w 72"/>
                  <a:gd name="T21" fmla="*/ 2147483647 h 88"/>
                  <a:gd name="T22" fmla="*/ 2147483647 w 72"/>
                  <a:gd name="T23" fmla="*/ 2147483647 h 88"/>
                  <a:gd name="T24" fmla="*/ 2147483647 w 72"/>
                  <a:gd name="T25" fmla="*/ 2147483647 h 88"/>
                  <a:gd name="T26" fmla="*/ 2147483647 w 72"/>
                  <a:gd name="T27" fmla="*/ 2147483647 h 88"/>
                  <a:gd name="T28" fmla="*/ 2147483647 w 72"/>
                  <a:gd name="T29" fmla="*/ 2147483647 h 88"/>
                  <a:gd name="T30" fmla="*/ 2147483647 w 72"/>
                  <a:gd name="T31" fmla="*/ 2147483647 h 88"/>
                  <a:gd name="T32" fmla="*/ 0 w 72"/>
                  <a:gd name="T33" fmla="*/ 2147483647 h 88"/>
                  <a:gd name="T34" fmla="*/ 2147483647 w 72"/>
                  <a:gd name="T35" fmla="*/ 2147483647 h 88"/>
                  <a:gd name="T36" fmla="*/ 2147483647 w 72"/>
                  <a:gd name="T37" fmla="*/ 2147483647 h 88"/>
                  <a:gd name="T38" fmla="*/ 2147483647 w 72"/>
                  <a:gd name="T39" fmla="*/ 2147483647 h 88"/>
                  <a:gd name="T40" fmla="*/ 2147483647 w 72"/>
                  <a:gd name="T41" fmla="*/ 2147483647 h 88"/>
                  <a:gd name="T42" fmla="*/ 2147483647 w 72"/>
                  <a:gd name="T43" fmla="*/ 2147483647 h 88"/>
                  <a:gd name="T44" fmla="*/ 2147483647 w 72"/>
                  <a:gd name="T45" fmla="*/ 2147483647 h 88"/>
                  <a:gd name="T46" fmla="*/ 2147483647 w 72"/>
                  <a:gd name="T47" fmla="*/ 2147483647 h 88"/>
                  <a:gd name="T48" fmla="*/ 2147483647 w 72"/>
                  <a:gd name="T49" fmla="*/ 2147483647 h 88"/>
                  <a:gd name="T50" fmla="*/ 2147483647 w 72"/>
                  <a:gd name="T51" fmla="*/ 0 h 88"/>
                  <a:gd name="T52" fmla="*/ 2147483647 w 72"/>
                  <a:gd name="T53" fmla="*/ 0 h 88"/>
                  <a:gd name="T54" fmla="*/ 2147483647 w 72"/>
                  <a:gd name="T55" fmla="*/ 2147483647 h 88"/>
                  <a:gd name="T56" fmla="*/ 2147483647 w 72"/>
                  <a:gd name="T57" fmla="*/ 2147483647 h 88"/>
                  <a:gd name="T58" fmla="*/ 2147483647 w 72"/>
                  <a:gd name="T59" fmla="*/ 2147483647 h 88"/>
                  <a:gd name="T60" fmla="*/ 2147483647 w 72"/>
                  <a:gd name="T61" fmla="*/ 2147483647 h 88"/>
                  <a:gd name="T62" fmla="*/ 2147483647 w 72"/>
                  <a:gd name="T63" fmla="*/ 2147483647 h 88"/>
                  <a:gd name="T64" fmla="*/ 2147483647 w 72"/>
                  <a:gd name="T65" fmla="*/ 2147483647 h 88"/>
                  <a:gd name="T66" fmla="*/ 2147483647 w 72"/>
                  <a:gd name="T67" fmla="*/ 2147483647 h 88"/>
                  <a:gd name="T68" fmla="*/ 2147483647 w 72"/>
                  <a:gd name="T69" fmla="*/ 2147483647 h 88"/>
                  <a:gd name="T70" fmla="*/ 2147483647 w 72"/>
                  <a:gd name="T71" fmla="*/ 2147483647 h 88"/>
                  <a:gd name="T72" fmla="*/ 2147483647 w 72"/>
                  <a:gd name="T73" fmla="*/ 2147483647 h 88"/>
                  <a:gd name="T74" fmla="*/ 2147483647 w 72"/>
                  <a:gd name="T75" fmla="*/ 2147483647 h 8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2"/>
                  <a:gd name="T115" fmla="*/ 0 h 88"/>
                  <a:gd name="T116" fmla="*/ 72 w 72"/>
                  <a:gd name="T117" fmla="*/ 88 h 8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2" h="88">
                    <a:moveTo>
                      <a:pt x="68" y="56"/>
                    </a:moveTo>
                    <a:lnTo>
                      <a:pt x="68" y="56"/>
                    </a:lnTo>
                    <a:lnTo>
                      <a:pt x="64" y="66"/>
                    </a:lnTo>
                    <a:lnTo>
                      <a:pt x="60" y="72"/>
                    </a:lnTo>
                    <a:lnTo>
                      <a:pt x="54" y="78"/>
                    </a:lnTo>
                    <a:lnTo>
                      <a:pt x="48" y="84"/>
                    </a:lnTo>
                    <a:lnTo>
                      <a:pt x="40" y="86"/>
                    </a:lnTo>
                    <a:lnTo>
                      <a:pt x="34" y="88"/>
                    </a:lnTo>
                    <a:lnTo>
                      <a:pt x="26" y="88"/>
                    </a:lnTo>
                    <a:lnTo>
                      <a:pt x="20" y="88"/>
                    </a:lnTo>
                    <a:lnTo>
                      <a:pt x="14" y="84"/>
                    </a:lnTo>
                    <a:lnTo>
                      <a:pt x="10" y="80"/>
                    </a:lnTo>
                    <a:lnTo>
                      <a:pt x="6" y="74"/>
                    </a:lnTo>
                    <a:lnTo>
                      <a:pt x="2" y="66"/>
                    </a:lnTo>
                    <a:lnTo>
                      <a:pt x="2" y="58"/>
                    </a:lnTo>
                    <a:lnTo>
                      <a:pt x="0" y="50"/>
                    </a:lnTo>
                    <a:lnTo>
                      <a:pt x="2" y="42"/>
                    </a:lnTo>
                    <a:lnTo>
                      <a:pt x="4" y="32"/>
                    </a:lnTo>
                    <a:lnTo>
                      <a:pt x="8" y="24"/>
                    </a:lnTo>
                    <a:lnTo>
                      <a:pt x="14" y="16"/>
                    </a:lnTo>
                    <a:lnTo>
                      <a:pt x="20" y="10"/>
                    </a:lnTo>
                    <a:lnTo>
                      <a:pt x="26" y="6"/>
                    </a:lnTo>
                    <a:lnTo>
                      <a:pt x="32" y="2"/>
                    </a:lnTo>
                    <a:lnTo>
                      <a:pt x="40" y="0"/>
                    </a:lnTo>
                    <a:lnTo>
                      <a:pt x="46" y="0"/>
                    </a:lnTo>
                    <a:lnTo>
                      <a:pt x="52" y="2"/>
                    </a:lnTo>
                    <a:lnTo>
                      <a:pt x="58" y="6"/>
                    </a:lnTo>
                    <a:lnTo>
                      <a:pt x="64" y="10"/>
                    </a:lnTo>
                    <a:lnTo>
                      <a:pt x="68" y="16"/>
                    </a:lnTo>
                    <a:lnTo>
                      <a:pt x="70" y="24"/>
                    </a:lnTo>
                    <a:lnTo>
                      <a:pt x="72" y="30"/>
                    </a:lnTo>
                    <a:lnTo>
                      <a:pt x="72" y="40"/>
                    </a:lnTo>
                    <a:lnTo>
                      <a:pt x="70" y="48"/>
                    </a:lnTo>
                    <a:lnTo>
                      <a:pt x="68" y="56"/>
                    </a:lnTo>
                    <a:close/>
                  </a:path>
                </a:pathLst>
              </a:custGeom>
              <a:solidFill>
                <a:srgbClr val="005D9F"/>
              </a:solidFill>
              <a:ln w="9525">
                <a:noFill/>
                <a:round/>
                <a:headEnd/>
                <a:tailEnd/>
              </a:ln>
            </p:spPr>
            <p:txBody>
              <a:bodyPr/>
              <a:lstStyle/>
              <a:p>
                <a:endParaRPr lang="en-US"/>
              </a:p>
            </p:txBody>
          </p:sp>
          <p:sp>
            <p:nvSpPr>
              <p:cNvPr id="168" name="AutoShape 177"/>
              <p:cNvSpPr>
                <a:spLocks/>
              </p:cNvSpPr>
              <p:nvPr/>
            </p:nvSpPr>
            <p:spPr bwMode="auto">
              <a:xfrm rot="-1020000">
                <a:off x="5584181" y="2319805"/>
                <a:ext cx="81279" cy="104833"/>
              </a:xfrm>
              <a:custGeom>
                <a:avLst/>
                <a:gdLst>
                  <a:gd name="T0" fmla="*/ 2147483647 w 56"/>
                  <a:gd name="T1" fmla="*/ 2147483647 h 70"/>
                  <a:gd name="T2" fmla="*/ 2147483647 w 56"/>
                  <a:gd name="T3" fmla="*/ 2147483647 h 70"/>
                  <a:gd name="T4" fmla="*/ 2147483647 w 56"/>
                  <a:gd name="T5" fmla="*/ 2147483647 h 70"/>
                  <a:gd name="T6" fmla="*/ 2147483647 w 56"/>
                  <a:gd name="T7" fmla="*/ 2147483647 h 70"/>
                  <a:gd name="T8" fmla="*/ 2147483647 w 56"/>
                  <a:gd name="T9" fmla="*/ 2147483647 h 70"/>
                  <a:gd name="T10" fmla="*/ 2147483647 w 56"/>
                  <a:gd name="T11" fmla="*/ 2147483647 h 70"/>
                  <a:gd name="T12" fmla="*/ 2147483647 w 56"/>
                  <a:gd name="T13" fmla="*/ 2147483647 h 70"/>
                  <a:gd name="T14" fmla="*/ 2147483647 w 56"/>
                  <a:gd name="T15" fmla="*/ 2147483647 h 70"/>
                  <a:gd name="T16" fmla="*/ 2147483647 w 56"/>
                  <a:gd name="T17" fmla="*/ 2147483647 h 70"/>
                  <a:gd name="T18" fmla="*/ 2147483647 w 56"/>
                  <a:gd name="T19" fmla="*/ 2147483647 h 70"/>
                  <a:gd name="T20" fmla="*/ 2147483647 w 56"/>
                  <a:gd name="T21" fmla="*/ 2147483647 h 70"/>
                  <a:gd name="T22" fmla="*/ 2147483647 w 56"/>
                  <a:gd name="T23" fmla="*/ 2147483647 h 70"/>
                  <a:gd name="T24" fmla="*/ 2147483647 w 56"/>
                  <a:gd name="T25" fmla="*/ 2147483647 h 70"/>
                  <a:gd name="T26" fmla="*/ 0 w 56"/>
                  <a:gd name="T27" fmla="*/ 2147483647 h 70"/>
                  <a:gd name="T28" fmla="*/ 2147483647 w 56"/>
                  <a:gd name="T29" fmla="*/ 2147483647 h 70"/>
                  <a:gd name="T30" fmla="*/ 2147483647 w 56"/>
                  <a:gd name="T31" fmla="*/ 2147483647 h 70"/>
                  <a:gd name="T32" fmla="*/ 2147483647 w 56"/>
                  <a:gd name="T33" fmla="*/ 2147483647 h 70"/>
                  <a:gd name="T34" fmla="*/ 2147483647 w 56"/>
                  <a:gd name="T35" fmla="*/ 2147483647 h 70"/>
                  <a:gd name="T36" fmla="*/ 2147483647 w 56"/>
                  <a:gd name="T37" fmla="*/ 0 h 70"/>
                  <a:gd name="T38" fmla="*/ 2147483647 w 56"/>
                  <a:gd name="T39" fmla="*/ 0 h 70"/>
                  <a:gd name="T40" fmla="*/ 2147483647 w 56"/>
                  <a:gd name="T41" fmla="*/ 0 h 70"/>
                  <a:gd name="T42" fmla="*/ 2147483647 w 56"/>
                  <a:gd name="T43" fmla="*/ 0 h 70"/>
                  <a:gd name="T44" fmla="*/ 2147483647 w 56"/>
                  <a:gd name="T45" fmla="*/ 0 h 70"/>
                  <a:gd name="T46" fmla="*/ 2147483647 w 56"/>
                  <a:gd name="T47" fmla="*/ 2147483647 h 70"/>
                  <a:gd name="T48" fmla="*/ 2147483647 w 56"/>
                  <a:gd name="T49" fmla="*/ 2147483647 h 70"/>
                  <a:gd name="T50" fmla="*/ 2147483647 w 56"/>
                  <a:gd name="T51" fmla="*/ 2147483647 h 70"/>
                  <a:gd name="T52" fmla="*/ 2147483647 w 56"/>
                  <a:gd name="T53" fmla="*/ 2147483647 h 70"/>
                  <a:gd name="T54" fmla="*/ 2147483647 w 56"/>
                  <a:gd name="T55" fmla="*/ 2147483647 h 70"/>
                  <a:gd name="T56" fmla="*/ 2147483647 w 56"/>
                  <a:gd name="T57" fmla="*/ 2147483647 h 70"/>
                  <a:gd name="T58" fmla="*/ 2147483647 w 56"/>
                  <a:gd name="T59" fmla="*/ 2147483647 h 7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6"/>
                  <a:gd name="T91" fmla="*/ 0 h 70"/>
                  <a:gd name="T92" fmla="*/ 56 w 56"/>
                  <a:gd name="T93" fmla="*/ 70 h 7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6" h="70">
                    <a:moveTo>
                      <a:pt x="54" y="44"/>
                    </a:moveTo>
                    <a:lnTo>
                      <a:pt x="54" y="44"/>
                    </a:lnTo>
                    <a:lnTo>
                      <a:pt x="46" y="56"/>
                    </a:lnTo>
                    <a:lnTo>
                      <a:pt x="38" y="66"/>
                    </a:lnTo>
                    <a:lnTo>
                      <a:pt x="32" y="68"/>
                    </a:lnTo>
                    <a:lnTo>
                      <a:pt x="26" y="70"/>
                    </a:lnTo>
                    <a:lnTo>
                      <a:pt x="20" y="70"/>
                    </a:lnTo>
                    <a:lnTo>
                      <a:pt x="16" y="68"/>
                    </a:lnTo>
                    <a:lnTo>
                      <a:pt x="10" y="66"/>
                    </a:lnTo>
                    <a:lnTo>
                      <a:pt x="6" y="62"/>
                    </a:lnTo>
                    <a:lnTo>
                      <a:pt x="4" y="58"/>
                    </a:lnTo>
                    <a:lnTo>
                      <a:pt x="2" y="52"/>
                    </a:lnTo>
                    <a:lnTo>
                      <a:pt x="0" y="40"/>
                    </a:lnTo>
                    <a:lnTo>
                      <a:pt x="4" y="24"/>
                    </a:lnTo>
                    <a:lnTo>
                      <a:pt x="10" y="12"/>
                    </a:lnTo>
                    <a:lnTo>
                      <a:pt x="20" y="4"/>
                    </a:lnTo>
                    <a:lnTo>
                      <a:pt x="26" y="0"/>
                    </a:lnTo>
                    <a:lnTo>
                      <a:pt x="30" y="0"/>
                    </a:lnTo>
                    <a:lnTo>
                      <a:pt x="36" y="0"/>
                    </a:lnTo>
                    <a:lnTo>
                      <a:pt x="42" y="0"/>
                    </a:lnTo>
                    <a:lnTo>
                      <a:pt x="46" y="4"/>
                    </a:lnTo>
                    <a:lnTo>
                      <a:pt x="50" y="6"/>
                    </a:lnTo>
                    <a:lnTo>
                      <a:pt x="54" y="12"/>
                    </a:lnTo>
                    <a:lnTo>
                      <a:pt x="56" y="18"/>
                    </a:lnTo>
                    <a:lnTo>
                      <a:pt x="56" y="30"/>
                    </a:lnTo>
                    <a:lnTo>
                      <a:pt x="54" y="44"/>
                    </a:lnTo>
                    <a:close/>
                  </a:path>
                </a:pathLst>
              </a:custGeom>
              <a:solidFill>
                <a:srgbClr val="4DA3DA"/>
              </a:solidFill>
              <a:ln w="9525">
                <a:noFill/>
                <a:round/>
                <a:headEnd/>
                <a:tailEnd/>
              </a:ln>
            </p:spPr>
            <p:txBody>
              <a:bodyPr/>
              <a:lstStyle/>
              <a:p>
                <a:endParaRPr lang="en-US"/>
              </a:p>
            </p:txBody>
          </p:sp>
          <p:sp>
            <p:nvSpPr>
              <p:cNvPr id="169" name="AutoShape 178"/>
              <p:cNvSpPr>
                <a:spLocks/>
              </p:cNvSpPr>
              <p:nvPr/>
            </p:nvSpPr>
            <p:spPr bwMode="auto">
              <a:xfrm rot="-1020000">
                <a:off x="5599133" y="2340707"/>
                <a:ext cx="52251" cy="65895"/>
              </a:xfrm>
              <a:custGeom>
                <a:avLst/>
                <a:gdLst>
                  <a:gd name="T0" fmla="*/ 2147483647 w 36"/>
                  <a:gd name="T1" fmla="*/ 2147483647 h 44"/>
                  <a:gd name="T2" fmla="*/ 2147483647 w 36"/>
                  <a:gd name="T3" fmla="*/ 2147483647 h 44"/>
                  <a:gd name="T4" fmla="*/ 2147483647 w 36"/>
                  <a:gd name="T5" fmla="*/ 2147483647 h 44"/>
                  <a:gd name="T6" fmla="*/ 2147483647 w 36"/>
                  <a:gd name="T7" fmla="*/ 2147483647 h 44"/>
                  <a:gd name="T8" fmla="*/ 2147483647 w 36"/>
                  <a:gd name="T9" fmla="*/ 2147483647 h 44"/>
                  <a:gd name="T10" fmla="*/ 2147483647 w 36"/>
                  <a:gd name="T11" fmla="*/ 2147483647 h 44"/>
                  <a:gd name="T12" fmla="*/ 2147483647 w 36"/>
                  <a:gd name="T13" fmla="*/ 2147483647 h 44"/>
                  <a:gd name="T14" fmla="*/ 2147483647 w 36"/>
                  <a:gd name="T15" fmla="*/ 2147483647 h 44"/>
                  <a:gd name="T16" fmla="*/ 0 w 36"/>
                  <a:gd name="T17" fmla="*/ 2147483647 h 44"/>
                  <a:gd name="T18" fmla="*/ 0 w 36"/>
                  <a:gd name="T19" fmla="*/ 2147483647 h 44"/>
                  <a:gd name="T20" fmla="*/ 2147483647 w 36"/>
                  <a:gd name="T21" fmla="*/ 2147483647 h 44"/>
                  <a:gd name="T22" fmla="*/ 2147483647 w 36"/>
                  <a:gd name="T23" fmla="*/ 2147483647 h 44"/>
                  <a:gd name="T24" fmla="*/ 2147483647 w 36"/>
                  <a:gd name="T25" fmla="*/ 2147483647 h 44"/>
                  <a:gd name="T26" fmla="*/ 2147483647 w 36"/>
                  <a:gd name="T27" fmla="*/ 2147483647 h 44"/>
                  <a:gd name="T28" fmla="*/ 2147483647 w 36"/>
                  <a:gd name="T29" fmla="*/ 0 h 44"/>
                  <a:gd name="T30" fmla="*/ 2147483647 w 36"/>
                  <a:gd name="T31" fmla="*/ 0 h 44"/>
                  <a:gd name="T32" fmla="*/ 2147483647 w 36"/>
                  <a:gd name="T33" fmla="*/ 0 h 44"/>
                  <a:gd name="T34" fmla="*/ 2147483647 w 36"/>
                  <a:gd name="T35" fmla="*/ 2147483647 h 44"/>
                  <a:gd name="T36" fmla="*/ 2147483647 w 36"/>
                  <a:gd name="T37" fmla="*/ 2147483647 h 44"/>
                  <a:gd name="T38" fmla="*/ 2147483647 w 36"/>
                  <a:gd name="T39" fmla="*/ 2147483647 h 44"/>
                  <a:gd name="T40" fmla="*/ 2147483647 w 36"/>
                  <a:gd name="T41" fmla="*/ 2147483647 h 44"/>
                  <a:gd name="T42" fmla="*/ 2147483647 w 36"/>
                  <a:gd name="T43" fmla="*/ 2147483647 h 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36"/>
                  <a:gd name="T67" fmla="*/ 0 h 44"/>
                  <a:gd name="T68" fmla="*/ 36 w 36"/>
                  <a:gd name="T69" fmla="*/ 44 h 4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36" h="44">
                    <a:moveTo>
                      <a:pt x="34" y="28"/>
                    </a:moveTo>
                    <a:lnTo>
                      <a:pt x="34" y="28"/>
                    </a:lnTo>
                    <a:lnTo>
                      <a:pt x="30" y="36"/>
                    </a:lnTo>
                    <a:lnTo>
                      <a:pt x="24" y="42"/>
                    </a:lnTo>
                    <a:lnTo>
                      <a:pt x="18" y="44"/>
                    </a:lnTo>
                    <a:lnTo>
                      <a:pt x="10" y="44"/>
                    </a:lnTo>
                    <a:lnTo>
                      <a:pt x="4" y="40"/>
                    </a:lnTo>
                    <a:lnTo>
                      <a:pt x="0" y="32"/>
                    </a:lnTo>
                    <a:lnTo>
                      <a:pt x="0" y="24"/>
                    </a:lnTo>
                    <a:lnTo>
                      <a:pt x="2" y="16"/>
                    </a:lnTo>
                    <a:lnTo>
                      <a:pt x="6" y="8"/>
                    </a:lnTo>
                    <a:lnTo>
                      <a:pt x="12" y="2"/>
                    </a:lnTo>
                    <a:lnTo>
                      <a:pt x="18" y="0"/>
                    </a:lnTo>
                    <a:lnTo>
                      <a:pt x="26" y="0"/>
                    </a:lnTo>
                    <a:lnTo>
                      <a:pt x="32" y="6"/>
                    </a:lnTo>
                    <a:lnTo>
                      <a:pt x="36" y="12"/>
                    </a:lnTo>
                    <a:lnTo>
                      <a:pt x="36" y="20"/>
                    </a:lnTo>
                    <a:lnTo>
                      <a:pt x="34" y="28"/>
                    </a:lnTo>
                    <a:close/>
                  </a:path>
                </a:pathLst>
              </a:custGeom>
              <a:solidFill>
                <a:srgbClr val="000000"/>
              </a:solidFill>
              <a:ln w="9525">
                <a:noFill/>
                <a:round/>
                <a:headEnd/>
                <a:tailEnd/>
              </a:ln>
            </p:spPr>
            <p:txBody>
              <a:bodyPr/>
              <a:lstStyle/>
              <a:p>
                <a:endParaRPr lang="en-US"/>
              </a:p>
            </p:txBody>
          </p:sp>
          <p:sp>
            <p:nvSpPr>
              <p:cNvPr id="170" name="AutoShape 179"/>
              <p:cNvSpPr>
                <a:spLocks/>
              </p:cNvSpPr>
              <p:nvPr/>
            </p:nvSpPr>
            <p:spPr bwMode="auto">
              <a:xfrm rot="-1020000">
                <a:off x="5603492" y="2337102"/>
                <a:ext cx="20320" cy="26957"/>
              </a:xfrm>
              <a:custGeom>
                <a:avLst/>
                <a:gdLst>
                  <a:gd name="T0" fmla="*/ 2147483647 w 14"/>
                  <a:gd name="T1" fmla="*/ 2147483647 h 18"/>
                  <a:gd name="T2" fmla="*/ 2147483647 w 14"/>
                  <a:gd name="T3" fmla="*/ 2147483647 h 18"/>
                  <a:gd name="T4" fmla="*/ 2147483647 w 14"/>
                  <a:gd name="T5" fmla="*/ 2147483647 h 18"/>
                  <a:gd name="T6" fmla="*/ 2147483647 w 14"/>
                  <a:gd name="T7" fmla="*/ 2147483647 h 18"/>
                  <a:gd name="T8" fmla="*/ 2147483647 w 14"/>
                  <a:gd name="T9" fmla="*/ 2147483647 h 18"/>
                  <a:gd name="T10" fmla="*/ 2147483647 w 14"/>
                  <a:gd name="T11" fmla="*/ 2147483647 h 18"/>
                  <a:gd name="T12" fmla="*/ 2147483647 w 14"/>
                  <a:gd name="T13" fmla="*/ 2147483647 h 18"/>
                  <a:gd name="T14" fmla="*/ 2147483647 w 14"/>
                  <a:gd name="T15" fmla="*/ 2147483647 h 18"/>
                  <a:gd name="T16" fmla="*/ 0 w 14"/>
                  <a:gd name="T17" fmla="*/ 2147483647 h 18"/>
                  <a:gd name="T18" fmla="*/ 0 w 14"/>
                  <a:gd name="T19" fmla="*/ 2147483647 h 18"/>
                  <a:gd name="T20" fmla="*/ 2147483647 w 14"/>
                  <a:gd name="T21" fmla="*/ 2147483647 h 18"/>
                  <a:gd name="T22" fmla="*/ 2147483647 w 14"/>
                  <a:gd name="T23" fmla="*/ 0 h 18"/>
                  <a:gd name="T24" fmla="*/ 2147483647 w 14"/>
                  <a:gd name="T25" fmla="*/ 0 h 18"/>
                  <a:gd name="T26" fmla="*/ 2147483647 w 14"/>
                  <a:gd name="T27" fmla="*/ 0 h 18"/>
                  <a:gd name="T28" fmla="*/ 2147483647 w 14"/>
                  <a:gd name="T29" fmla="*/ 2147483647 h 18"/>
                  <a:gd name="T30" fmla="*/ 2147483647 w 14"/>
                  <a:gd name="T31" fmla="*/ 2147483647 h 18"/>
                  <a:gd name="T32" fmla="*/ 2147483647 w 14"/>
                  <a:gd name="T33" fmla="*/ 2147483647 h 18"/>
                  <a:gd name="T34" fmla="*/ 2147483647 w 1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18"/>
                  <a:gd name="T56" fmla="*/ 14 w 1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18">
                    <a:moveTo>
                      <a:pt x="14" y="10"/>
                    </a:moveTo>
                    <a:lnTo>
                      <a:pt x="14" y="10"/>
                    </a:lnTo>
                    <a:lnTo>
                      <a:pt x="10" y="16"/>
                    </a:lnTo>
                    <a:lnTo>
                      <a:pt x="8" y="18"/>
                    </a:lnTo>
                    <a:lnTo>
                      <a:pt x="6" y="18"/>
                    </a:lnTo>
                    <a:lnTo>
                      <a:pt x="2" y="16"/>
                    </a:lnTo>
                    <a:lnTo>
                      <a:pt x="2" y="14"/>
                    </a:lnTo>
                    <a:lnTo>
                      <a:pt x="0" y="8"/>
                    </a:lnTo>
                    <a:lnTo>
                      <a:pt x="4" y="2"/>
                    </a:lnTo>
                    <a:lnTo>
                      <a:pt x="6" y="0"/>
                    </a:lnTo>
                    <a:lnTo>
                      <a:pt x="10" y="0"/>
                    </a:lnTo>
                    <a:lnTo>
                      <a:pt x="12" y="2"/>
                    </a:lnTo>
                    <a:lnTo>
                      <a:pt x="14" y="4"/>
                    </a:lnTo>
                    <a:lnTo>
                      <a:pt x="14" y="10"/>
                    </a:lnTo>
                    <a:close/>
                  </a:path>
                </a:pathLst>
              </a:custGeom>
              <a:solidFill>
                <a:srgbClr val="FFFFFF"/>
              </a:solidFill>
              <a:ln w="9525">
                <a:noFill/>
                <a:round/>
                <a:headEnd/>
                <a:tailEnd/>
              </a:ln>
            </p:spPr>
            <p:txBody>
              <a:bodyPr/>
              <a:lstStyle/>
              <a:p>
                <a:endParaRPr lang="en-US"/>
              </a:p>
            </p:txBody>
          </p:sp>
          <p:sp>
            <p:nvSpPr>
              <p:cNvPr id="171" name="AutoShape 180"/>
              <p:cNvSpPr>
                <a:spLocks/>
              </p:cNvSpPr>
              <p:nvPr/>
            </p:nvSpPr>
            <p:spPr bwMode="auto">
              <a:xfrm rot="-1020000">
                <a:off x="5637564" y="2387184"/>
                <a:ext cx="11612" cy="11981"/>
              </a:xfrm>
              <a:custGeom>
                <a:avLst/>
                <a:gdLst>
                  <a:gd name="T0" fmla="*/ 2147483647 w 8"/>
                  <a:gd name="T1" fmla="*/ 0 h 8"/>
                  <a:gd name="T2" fmla="*/ 2147483647 w 8"/>
                  <a:gd name="T3" fmla="*/ 0 h 8"/>
                  <a:gd name="T4" fmla="*/ 2147483647 w 8"/>
                  <a:gd name="T5" fmla="*/ 2147483647 h 8"/>
                  <a:gd name="T6" fmla="*/ 2147483647 w 8"/>
                  <a:gd name="T7" fmla="*/ 2147483647 h 8"/>
                  <a:gd name="T8" fmla="*/ 2147483647 w 8"/>
                  <a:gd name="T9" fmla="*/ 2147483647 h 8"/>
                  <a:gd name="T10" fmla="*/ 2147483647 w 8"/>
                  <a:gd name="T11" fmla="*/ 2147483647 h 8"/>
                  <a:gd name="T12" fmla="*/ 2147483647 w 8"/>
                  <a:gd name="T13" fmla="*/ 2147483647 h 8"/>
                  <a:gd name="T14" fmla="*/ 2147483647 w 8"/>
                  <a:gd name="T15" fmla="*/ 2147483647 h 8"/>
                  <a:gd name="T16" fmla="*/ 0 w 8"/>
                  <a:gd name="T17" fmla="*/ 2147483647 h 8"/>
                  <a:gd name="T18" fmla="*/ 0 w 8"/>
                  <a:gd name="T19" fmla="*/ 2147483647 h 8"/>
                  <a:gd name="T20" fmla="*/ 0 w 8"/>
                  <a:gd name="T21" fmla="*/ 2147483647 h 8"/>
                  <a:gd name="T22" fmla="*/ 0 w 8"/>
                  <a:gd name="T23" fmla="*/ 0 h 8"/>
                  <a:gd name="T24" fmla="*/ 2147483647 w 8"/>
                  <a:gd name="T25" fmla="*/ 0 h 8"/>
                  <a:gd name="T26" fmla="*/ 2147483647 w 8"/>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8"/>
                  <a:gd name="T44" fmla="*/ 8 w 8"/>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8">
                    <a:moveTo>
                      <a:pt x="4" y="0"/>
                    </a:moveTo>
                    <a:lnTo>
                      <a:pt x="4" y="0"/>
                    </a:lnTo>
                    <a:lnTo>
                      <a:pt x="6" y="2"/>
                    </a:lnTo>
                    <a:lnTo>
                      <a:pt x="8" y="4"/>
                    </a:lnTo>
                    <a:lnTo>
                      <a:pt x="6" y="8"/>
                    </a:lnTo>
                    <a:lnTo>
                      <a:pt x="4" y="8"/>
                    </a:lnTo>
                    <a:lnTo>
                      <a:pt x="0" y="6"/>
                    </a:lnTo>
                    <a:lnTo>
                      <a:pt x="0" y="4"/>
                    </a:lnTo>
                    <a:lnTo>
                      <a:pt x="0" y="0"/>
                    </a:lnTo>
                    <a:lnTo>
                      <a:pt x="4" y="0"/>
                    </a:lnTo>
                    <a:close/>
                  </a:path>
                </a:pathLst>
              </a:custGeom>
              <a:solidFill>
                <a:srgbClr val="FFFFFF"/>
              </a:solidFill>
              <a:ln w="9525">
                <a:noFill/>
                <a:round/>
                <a:headEnd/>
                <a:tailEnd/>
              </a:ln>
            </p:spPr>
            <p:txBody>
              <a:bodyPr/>
              <a:lstStyle/>
              <a:p>
                <a:endParaRPr lang="en-US"/>
              </a:p>
            </p:txBody>
          </p:sp>
          <p:sp>
            <p:nvSpPr>
              <p:cNvPr id="172" name="AutoShape 181"/>
              <p:cNvSpPr>
                <a:spLocks/>
              </p:cNvSpPr>
              <p:nvPr/>
            </p:nvSpPr>
            <p:spPr bwMode="auto">
              <a:xfrm rot="-1020000">
                <a:off x="5643822" y="2519733"/>
                <a:ext cx="63863" cy="77876"/>
              </a:xfrm>
              <a:custGeom>
                <a:avLst/>
                <a:gdLst>
                  <a:gd name="T0" fmla="*/ 2147483647 w 44"/>
                  <a:gd name="T1" fmla="*/ 2147483647 h 52"/>
                  <a:gd name="T2" fmla="*/ 2147483647 w 44"/>
                  <a:gd name="T3" fmla="*/ 2147483647 h 52"/>
                  <a:gd name="T4" fmla="*/ 2147483647 w 44"/>
                  <a:gd name="T5" fmla="*/ 2147483647 h 52"/>
                  <a:gd name="T6" fmla="*/ 2147483647 w 44"/>
                  <a:gd name="T7" fmla="*/ 2147483647 h 52"/>
                  <a:gd name="T8" fmla="*/ 2147483647 w 44"/>
                  <a:gd name="T9" fmla="*/ 2147483647 h 52"/>
                  <a:gd name="T10" fmla="*/ 2147483647 w 44"/>
                  <a:gd name="T11" fmla="*/ 2147483647 h 52"/>
                  <a:gd name="T12" fmla="*/ 2147483647 w 44"/>
                  <a:gd name="T13" fmla="*/ 2147483647 h 52"/>
                  <a:gd name="T14" fmla="*/ 2147483647 w 44"/>
                  <a:gd name="T15" fmla="*/ 2147483647 h 52"/>
                  <a:gd name="T16" fmla="*/ 0 w 44"/>
                  <a:gd name="T17" fmla="*/ 0 h 52"/>
                  <a:gd name="T18" fmla="*/ 0 w 44"/>
                  <a:gd name="T19" fmla="*/ 0 h 52"/>
                  <a:gd name="T20" fmla="*/ 2147483647 w 44"/>
                  <a:gd name="T21" fmla="*/ 2147483647 h 52"/>
                  <a:gd name="T22" fmla="*/ 2147483647 w 44"/>
                  <a:gd name="T23" fmla="*/ 2147483647 h 52"/>
                  <a:gd name="T24" fmla="*/ 2147483647 w 44"/>
                  <a:gd name="T25" fmla="*/ 2147483647 h 52"/>
                  <a:gd name="T26" fmla="*/ 2147483647 w 44"/>
                  <a:gd name="T27" fmla="*/ 2147483647 h 52"/>
                  <a:gd name="T28" fmla="*/ 2147483647 w 44"/>
                  <a:gd name="T29" fmla="*/ 2147483647 h 52"/>
                  <a:gd name="T30" fmla="*/ 2147483647 w 44"/>
                  <a:gd name="T31" fmla="*/ 2147483647 h 52"/>
                  <a:gd name="T32" fmla="*/ 2147483647 w 44"/>
                  <a:gd name="T33" fmla="*/ 2147483647 h 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4"/>
                  <a:gd name="T52" fmla="*/ 0 h 52"/>
                  <a:gd name="T53" fmla="*/ 44 w 44"/>
                  <a:gd name="T54" fmla="*/ 52 h 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4" h="52">
                    <a:moveTo>
                      <a:pt x="44" y="48"/>
                    </a:moveTo>
                    <a:lnTo>
                      <a:pt x="44" y="48"/>
                    </a:lnTo>
                    <a:lnTo>
                      <a:pt x="38" y="50"/>
                    </a:lnTo>
                    <a:lnTo>
                      <a:pt x="32" y="52"/>
                    </a:lnTo>
                    <a:lnTo>
                      <a:pt x="24" y="50"/>
                    </a:lnTo>
                    <a:lnTo>
                      <a:pt x="16" y="46"/>
                    </a:lnTo>
                    <a:lnTo>
                      <a:pt x="8" y="36"/>
                    </a:lnTo>
                    <a:lnTo>
                      <a:pt x="2" y="22"/>
                    </a:lnTo>
                    <a:lnTo>
                      <a:pt x="0" y="0"/>
                    </a:lnTo>
                    <a:lnTo>
                      <a:pt x="2" y="8"/>
                    </a:lnTo>
                    <a:lnTo>
                      <a:pt x="12" y="24"/>
                    </a:lnTo>
                    <a:lnTo>
                      <a:pt x="18" y="32"/>
                    </a:lnTo>
                    <a:lnTo>
                      <a:pt x="26" y="40"/>
                    </a:lnTo>
                    <a:lnTo>
                      <a:pt x="34" y="46"/>
                    </a:lnTo>
                    <a:lnTo>
                      <a:pt x="44" y="48"/>
                    </a:lnTo>
                    <a:close/>
                  </a:path>
                </a:pathLst>
              </a:custGeom>
              <a:solidFill>
                <a:srgbClr val="7DC242"/>
              </a:solidFill>
              <a:ln w="9525">
                <a:noFill/>
                <a:round/>
                <a:headEnd/>
                <a:tailEnd/>
              </a:ln>
            </p:spPr>
            <p:txBody>
              <a:bodyPr/>
              <a:lstStyle/>
              <a:p>
                <a:endParaRPr lang="en-US"/>
              </a:p>
            </p:txBody>
          </p:sp>
          <p:sp>
            <p:nvSpPr>
              <p:cNvPr id="173" name="AutoShape 182"/>
              <p:cNvSpPr>
                <a:spLocks/>
              </p:cNvSpPr>
              <p:nvPr/>
            </p:nvSpPr>
            <p:spPr bwMode="auto">
              <a:xfrm rot="-1020000">
                <a:off x="5213420" y="2553635"/>
                <a:ext cx="84183" cy="50919"/>
              </a:xfrm>
              <a:custGeom>
                <a:avLst/>
                <a:gdLst>
                  <a:gd name="T0" fmla="*/ 2147483647 w 58"/>
                  <a:gd name="T1" fmla="*/ 0 h 34"/>
                  <a:gd name="T2" fmla="*/ 2147483647 w 58"/>
                  <a:gd name="T3" fmla="*/ 0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0 w 58"/>
                  <a:gd name="T17" fmla="*/ 2147483647 h 34"/>
                  <a:gd name="T18" fmla="*/ 0 w 58"/>
                  <a:gd name="T19" fmla="*/ 2147483647 h 34"/>
                  <a:gd name="T20" fmla="*/ 2147483647 w 58"/>
                  <a:gd name="T21" fmla="*/ 2147483647 h 34"/>
                  <a:gd name="T22" fmla="*/ 2147483647 w 58"/>
                  <a:gd name="T23" fmla="*/ 2147483647 h 34"/>
                  <a:gd name="T24" fmla="*/ 2147483647 w 58"/>
                  <a:gd name="T25" fmla="*/ 2147483647 h 34"/>
                  <a:gd name="T26" fmla="*/ 2147483647 w 58"/>
                  <a:gd name="T27" fmla="*/ 2147483647 h 34"/>
                  <a:gd name="T28" fmla="*/ 2147483647 w 58"/>
                  <a:gd name="T29" fmla="*/ 2147483647 h 34"/>
                  <a:gd name="T30" fmla="*/ 2147483647 w 58"/>
                  <a:gd name="T31" fmla="*/ 0 h 34"/>
                  <a:gd name="T32" fmla="*/ 2147483647 w 58"/>
                  <a:gd name="T33" fmla="*/ 0 h 3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8"/>
                  <a:gd name="T52" fmla="*/ 0 h 34"/>
                  <a:gd name="T53" fmla="*/ 58 w 58"/>
                  <a:gd name="T54" fmla="*/ 34 h 3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8" h="34">
                    <a:moveTo>
                      <a:pt x="58" y="0"/>
                    </a:moveTo>
                    <a:lnTo>
                      <a:pt x="58" y="0"/>
                    </a:lnTo>
                    <a:lnTo>
                      <a:pt x="58" y="6"/>
                    </a:lnTo>
                    <a:lnTo>
                      <a:pt x="58" y="14"/>
                    </a:lnTo>
                    <a:lnTo>
                      <a:pt x="54" y="20"/>
                    </a:lnTo>
                    <a:lnTo>
                      <a:pt x="48" y="28"/>
                    </a:lnTo>
                    <a:lnTo>
                      <a:pt x="38" y="32"/>
                    </a:lnTo>
                    <a:lnTo>
                      <a:pt x="22" y="34"/>
                    </a:lnTo>
                    <a:lnTo>
                      <a:pt x="0" y="32"/>
                    </a:lnTo>
                    <a:lnTo>
                      <a:pt x="8" y="30"/>
                    </a:lnTo>
                    <a:lnTo>
                      <a:pt x="26" y="26"/>
                    </a:lnTo>
                    <a:lnTo>
                      <a:pt x="36" y="22"/>
                    </a:lnTo>
                    <a:lnTo>
                      <a:pt x="44" y="16"/>
                    </a:lnTo>
                    <a:lnTo>
                      <a:pt x="52" y="8"/>
                    </a:lnTo>
                    <a:lnTo>
                      <a:pt x="58" y="0"/>
                    </a:lnTo>
                    <a:close/>
                  </a:path>
                </a:pathLst>
              </a:custGeom>
              <a:solidFill>
                <a:srgbClr val="7DC242"/>
              </a:solidFill>
              <a:ln w="9525">
                <a:noFill/>
                <a:round/>
                <a:headEnd/>
                <a:tailEnd/>
              </a:ln>
            </p:spPr>
            <p:txBody>
              <a:bodyPr/>
              <a:lstStyle/>
              <a:p>
                <a:endParaRPr lang="en-US"/>
              </a:p>
            </p:txBody>
          </p:sp>
          <p:sp>
            <p:nvSpPr>
              <p:cNvPr id="174" name="AutoShape 183"/>
              <p:cNvSpPr>
                <a:spLocks/>
              </p:cNvSpPr>
              <p:nvPr/>
            </p:nvSpPr>
            <p:spPr bwMode="auto">
              <a:xfrm rot="-1020000">
                <a:off x="5466277" y="2867365"/>
                <a:ext cx="99293" cy="31317"/>
              </a:xfrm>
              <a:custGeom>
                <a:avLst/>
                <a:gdLst>
                  <a:gd name="T0" fmla="*/ 0 w 78"/>
                  <a:gd name="T1" fmla="*/ 0 h 26"/>
                  <a:gd name="T2" fmla="*/ 0 w 78"/>
                  <a:gd name="T3" fmla="*/ 0 h 26"/>
                  <a:gd name="T4" fmla="*/ 2147483647 w 78"/>
                  <a:gd name="T5" fmla="*/ 2147483647 h 26"/>
                  <a:gd name="T6" fmla="*/ 2147483647 w 78"/>
                  <a:gd name="T7" fmla="*/ 2147483647 h 26"/>
                  <a:gd name="T8" fmla="*/ 2147483647 w 78"/>
                  <a:gd name="T9" fmla="*/ 2147483647 h 26"/>
                  <a:gd name="T10" fmla="*/ 2147483647 w 78"/>
                  <a:gd name="T11" fmla="*/ 2147483647 h 26"/>
                  <a:gd name="T12" fmla="*/ 2147483647 w 78"/>
                  <a:gd name="T13" fmla="*/ 2147483647 h 26"/>
                  <a:gd name="T14" fmla="*/ 2147483647 w 78"/>
                  <a:gd name="T15" fmla="*/ 2147483647 h 26"/>
                  <a:gd name="T16" fmla="*/ 2147483647 w 78"/>
                  <a:gd name="T17" fmla="*/ 2147483647 h 26"/>
                  <a:gd name="T18" fmla="*/ 2147483647 w 78"/>
                  <a:gd name="T19" fmla="*/ 2147483647 h 26"/>
                  <a:gd name="T20" fmla="*/ 2147483647 w 78"/>
                  <a:gd name="T21" fmla="*/ 2147483647 h 26"/>
                  <a:gd name="T22" fmla="*/ 2147483647 w 78"/>
                  <a:gd name="T23" fmla="*/ 2147483647 h 26"/>
                  <a:gd name="T24" fmla="*/ 2147483647 w 78"/>
                  <a:gd name="T25" fmla="*/ 2147483647 h 26"/>
                  <a:gd name="T26" fmla="*/ 2147483647 w 78"/>
                  <a:gd name="T27" fmla="*/ 2147483647 h 26"/>
                  <a:gd name="T28" fmla="*/ 2147483647 w 78"/>
                  <a:gd name="T29" fmla="*/ 2147483647 h 26"/>
                  <a:gd name="T30" fmla="*/ 2147483647 w 78"/>
                  <a:gd name="T31" fmla="*/ 2147483647 h 26"/>
                  <a:gd name="T32" fmla="*/ 2147483647 w 78"/>
                  <a:gd name="T33" fmla="*/ 2147483647 h 26"/>
                  <a:gd name="T34" fmla="*/ 2147483647 w 78"/>
                  <a:gd name="T35" fmla="*/ 2147483647 h 26"/>
                  <a:gd name="T36" fmla="*/ 0 w 78"/>
                  <a:gd name="T37" fmla="*/ 0 h 26"/>
                  <a:gd name="T38" fmla="*/ 0 w 78"/>
                  <a:gd name="T39" fmla="*/ 0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8"/>
                  <a:gd name="T61" fmla="*/ 0 h 26"/>
                  <a:gd name="T62" fmla="*/ 78 w 7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8" h="26">
                    <a:moveTo>
                      <a:pt x="0" y="0"/>
                    </a:moveTo>
                    <a:lnTo>
                      <a:pt x="0" y="0"/>
                    </a:lnTo>
                    <a:lnTo>
                      <a:pt x="2" y="4"/>
                    </a:lnTo>
                    <a:lnTo>
                      <a:pt x="10" y="12"/>
                    </a:lnTo>
                    <a:lnTo>
                      <a:pt x="20" y="20"/>
                    </a:lnTo>
                    <a:lnTo>
                      <a:pt x="28" y="24"/>
                    </a:lnTo>
                    <a:lnTo>
                      <a:pt x="36" y="26"/>
                    </a:lnTo>
                    <a:lnTo>
                      <a:pt x="46" y="26"/>
                    </a:lnTo>
                    <a:lnTo>
                      <a:pt x="60" y="22"/>
                    </a:lnTo>
                    <a:lnTo>
                      <a:pt x="78" y="14"/>
                    </a:lnTo>
                    <a:lnTo>
                      <a:pt x="66" y="14"/>
                    </a:lnTo>
                    <a:lnTo>
                      <a:pt x="52" y="14"/>
                    </a:lnTo>
                    <a:lnTo>
                      <a:pt x="36" y="14"/>
                    </a:lnTo>
                    <a:lnTo>
                      <a:pt x="22" y="10"/>
                    </a:lnTo>
                    <a:lnTo>
                      <a:pt x="10" y="4"/>
                    </a:lnTo>
                    <a:lnTo>
                      <a:pt x="0" y="0"/>
                    </a:lnTo>
                    <a:close/>
                  </a:path>
                </a:pathLst>
              </a:custGeom>
              <a:solidFill>
                <a:srgbClr val="7BC143"/>
              </a:solidFill>
              <a:ln w="9525">
                <a:noFill/>
                <a:round/>
                <a:headEnd/>
                <a:tailEnd/>
              </a:ln>
            </p:spPr>
            <p:txBody>
              <a:bodyPr/>
              <a:lstStyle/>
              <a:p>
                <a:endParaRPr lang="en-US"/>
              </a:p>
            </p:txBody>
          </p:sp>
          <p:sp>
            <p:nvSpPr>
              <p:cNvPr id="175" name="AutoShape 184"/>
              <p:cNvSpPr>
                <a:spLocks/>
              </p:cNvSpPr>
              <p:nvPr/>
            </p:nvSpPr>
            <p:spPr bwMode="auto">
              <a:xfrm rot="-1020000">
                <a:off x="5360360" y="2576643"/>
                <a:ext cx="272957" cy="274430"/>
              </a:xfrm>
              <a:custGeom>
                <a:avLst/>
                <a:gdLst>
                  <a:gd name="T0" fmla="*/ 0 w 272"/>
                  <a:gd name="T1" fmla="*/ 0 h 236"/>
                  <a:gd name="T2" fmla="*/ 0 w 272"/>
                  <a:gd name="T3" fmla="*/ 0 h 236"/>
                  <a:gd name="T4" fmla="*/ 10 w 272"/>
                  <a:gd name="T5" fmla="*/ 10 h 236"/>
                  <a:gd name="T6" fmla="*/ 20 w 272"/>
                  <a:gd name="T7" fmla="*/ 18 h 236"/>
                  <a:gd name="T8" fmla="*/ 48 w 272"/>
                  <a:gd name="T9" fmla="*/ 38 h 236"/>
                  <a:gd name="T10" fmla="*/ 84 w 272"/>
                  <a:gd name="T11" fmla="*/ 56 h 236"/>
                  <a:gd name="T12" fmla="*/ 102 w 272"/>
                  <a:gd name="T13" fmla="*/ 64 h 236"/>
                  <a:gd name="T14" fmla="*/ 122 w 272"/>
                  <a:gd name="T15" fmla="*/ 70 h 236"/>
                  <a:gd name="T16" fmla="*/ 142 w 272"/>
                  <a:gd name="T17" fmla="*/ 76 h 236"/>
                  <a:gd name="T18" fmla="*/ 162 w 272"/>
                  <a:gd name="T19" fmla="*/ 80 h 236"/>
                  <a:gd name="T20" fmla="*/ 182 w 272"/>
                  <a:gd name="T21" fmla="*/ 82 h 236"/>
                  <a:gd name="T22" fmla="*/ 202 w 272"/>
                  <a:gd name="T23" fmla="*/ 82 h 236"/>
                  <a:gd name="T24" fmla="*/ 220 w 272"/>
                  <a:gd name="T25" fmla="*/ 82 h 236"/>
                  <a:gd name="T26" fmla="*/ 240 w 272"/>
                  <a:gd name="T27" fmla="*/ 78 h 236"/>
                  <a:gd name="T28" fmla="*/ 256 w 272"/>
                  <a:gd name="T29" fmla="*/ 72 h 236"/>
                  <a:gd name="T30" fmla="*/ 272 w 272"/>
                  <a:gd name="T31" fmla="*/ 62 h 236"/>
                  <a:gd name="T32" fmla="*/ 272 w 272"/>
                  <a:gd name="T33" fmla="*/ 62 h 236"/>
                  <a:gd name="T34" fmla="*/ 260 w 272"/>
                  <a:gd name="T35" fmla="*/ 74 h 236"/>
                  <a:gd name="T36" fmla="*/ 232 w 272"/>
                  <a:gd name="T37" fmla="*/ 104 h 236"/>
                  <a:gd name="T38" fmla="*/ 216 w 272"/>
                  <a:gd name="T39" fmla="*/ 124 h 236"/>
                  <a:gd name="T40" fmla="*/ 202 w 272"/>
                  <a:gd name="T41" fmla="*/ 144 h 236"/>
                  <a:gd name="T42" fmla="*/ 192 w 272"/>
                  <a:gd name="T43" fmla="*/ 162 h 236"/>
                  <a:gd name="T44" fmla="*/ 188 w 272"/>
                  <a:gd name="T45" fmla="*/ 172 h 236"/>
                  <a:gd name="T46" fmla="*/ 186 w 272"/>
                  <a:gd name="T47" fmla="*/ 180 h 236"/>
                  <a:gd name="T48" fmla="*/ 186 w 272"/>
                  <a:gd name="T49" fmla="*/ 180 h 236"/>
                  <a:gd name="T50" fmla="*/ 184 w 272"/>
                  <a:gd name="T51" fmla="*/ 196 h 236"/>
                  <a:gd name="T52" fmla="*/ 182 w 272"/>
                  <a:gd name="T53" fmla="*/ 204 h 236"/>
                  <a:gd name="T54" fmla="*/ 178 w 272"/>
                  <a:gd name="T55" fmla="*/ 210 h 236"/>
                  <a:gd name="T56" fmla="*/ 172 w 272"/>
                  <a:gd name="T57" fmla="*/ 218 h 236"/>
                  <a:gd name="T58" fmla="*/ 164 w 272"/>
                  <a:gd name="T59" fmla="*/ 224 h 236"/>
                  <a:gd name="T60" fmla="*/ 152 w 272"/>
                  <a:gd name="T61" fmla="*/ 230 h 236"/>
                  <a:gd name="T62" fmla="*/ 136 w 272"/>
                  <a:gd name="T63" fmla="*/ 234 h 236"/>
                  <a:gd name="T64" fmla="*/ 136 w 272"/>
                  <a:gd name="T65" fmla="*/ 234 h 236"/>
                  <a:gd name="T66" fmla="*/ 122 w 272"/>
                  <a:gd name="T67" fmla="*/ 236 h 236"/>
                  <a:gd name="T68" fmla="*/ 108 w 272"/>
                  <a:gd name="T69" fmla="*/ 234 h 236"/>
                  <a:gd name="T70" fmla="*/ 94 w 272"/>
                  <a:gd name="T71" fmla="*/ 230 h 236"/>
                  <a:gd name="T72" fmla="*/ 78 w 272"/>
                  <a:gd name="T73" fmla="*/ 222 h 236"/>
                  <a:gd name="T74" fmla="*/ 64 w 272"/>
                  <a:gd name="T75" fmla="*/ 208 h 236"/>
                  <a:gd name="T76" fmla="*/ 50 w 272"/>
                  <a:gd name="T77" fmla="*/ 190 h 236"/>
                  <a:gd name="T78" fmla="*/ 38 w 272"/>
                  <a:gd name="T79" fmla="*/ 166 h 236"/>
                  <a:gd name="T80" fmla="*/ 26 w 272"/>
                  <a:gd name="T81" fmla="*/ 136 h 236"/>
                  <a:gd name="T82" fmla="*/ 26 w 272"/>
                  <a:gd name="T83" fmla="*/ 136 h 236"/>
                  <a:gd name="T84" fmla="*/ 16 w 272"/>
                  <a:gd name="T85" fmla="*/ 104 h 236"/>
                  <a:gd name="T86" fmla="*/ 8 w 272"/>
                  <a:gd name="T87" fmla="*/ 78 h 236"/>
                  <a:gd name="T88" fmla="*/ 4 w 272"/>
                  <a:gd name="T89" fmla="*/ 54 h 236"/>
                  <a:gd name="T90" fmla="*/ 2 w 272"/>
                  <a:gd name="T91" fmla="*/ 34 h 236"/>
                  <a:gd name="T92" fmla="*/ 0 w 272"/>
                  <a:gd name="T93" fmla="*/ 8 h 236"/>
                  <a:gd name="T94" fmla="*/ 0 w 272"/>
                  <a:gd name="T95" fmla="*/ 0 h 236"/>
                  <a:gd name="T96" fmla="*/ 0 w 272"/>
                  <a:gd name="T97" fmla="*/ 0 h 2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72"/>
                  <a:gd name="T148" fmla="*/ 0 h 236"/>
                  <a:gd name="T149" fmla="*/ 272 w 272"/>
                  <a:gd name="T150" fmla="*/ 236 h 2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72" h="236">
                    <a:moveTo>
                      <a:pt x="0" y="0"/>
                    </a:moveTo>
                    <a:lnTo>
                      <a:pt x="0" y="0"/>
                    </a:lnTo>
                    <a:lnTo>
                      <a:pt x="10" y="10"/>
                    </a:lnTo>
                    <a:lnTo>
                      <a:pt x="20" y="18"/>
                    </a:lnTo>
                    <a:lnTo>
                      <a:pt x="48" y="38"/>
                    </a:lnTo>
                    <a:lnTo>
                      <a:pt x="84" y="56"/>
                    </a:lnTo>
                    <a:lnTo>
                      <a:pt x="102" y="64"/>
                    </a:lnTo>
                    <a:lnTo>
                      <a:pt x="122" y="70"/>
                    </a:lnTo>
                    <a:lnTo>
                      <a:pt x="142" y="76"/>
                    </a:lnTo>
                    <a:lnTo>
                      <a:pt x="162" y="80"/>
                    </a:lnTo>
                    <a:lnTo>
                      <a:pt x="182" y="82"/>
                    </a:lnTo>
                    <a:lnTo>
                      <a:pt x="202" y="82"/>
                    </a:lnTo>
                    <a:lnTo>
                      <a:pt x="220" y="82"/>
                    </a:lnTo>
                    <a:lnTo>
                      <a:pt x="240" y="78"/>
                    </a:lnTo>
                    <a:lnTo>
                      <a:pt x="256" y="72"/>
                    </a:lnTo>
                    <a:lnTo>
                      <a:pt x="272" y="62"/>
                    </a:lnTo>
                    <a:lnTo>
                      <a:pt x="272" y="62"/>
                    </a:lnTo>
                    <a:lnTo>
                      <a:pt x="260" y="74"/>
                    </a:lnTo>
                    <a:lnTo>
                      <a:pt x="232" y="104"/>
                    </a:lnTo>
                    <a:lnTo>
                      <a:pt x="216" y="124"/>
                    </a:lnTo>
                    <a:lnTo>
                      <a:pt x="202" y="144"/>
                    </a:lnTo>
                    <a:lnTo>
                      <a:pt x="192" y="162"/>
                    </a:lnTo>
                    <a:lnTo>
                      <a:pt x="188" y="172"/>
                    </a:lnTo>
                    <a:lnTo>
                      <a:pt x="186" y="180"/>
                    </a:lnTo>
                    <a:lnTo>
                      <a:pt x="186" y="180"/>
                    </a:lnTo>
                    <a:lnTo>
                      <a:pt x="184" y="196"/>
                    </a:lnTo>
                    <a:lnTo>
                      <a:pt x="182" y="204"/>
                    </a:lnTo>
                    <a:lnTo>
                      <a:pt x="178" y="210"/>
                    </a:lnTo>
                    <a:lnTo>
                      <a:pt x="172" y="218"/>
                    </a:lnTo>
                    <a:lnTo>
                      <a:pt x="164" y="224"/>
                    </a:lnTo>
                    <a:lnTo>
                      <a:pt x="152" y="230"/>
                    </a:lnTo>
                    <a:lnTo>
                      <a:pt x="136" y="234"/>
                    </a:lnTo>
                    <a:lnTo>
                      <a:pt x="136" y="234"/>
                    </a:lnTo>
                    <a:lnTo>
                      <a:pt x="122" y="236"/>
                    </a:lnTo>
                    <a:lnTo>
                      <a:pt x="108" y="234"/>
                    </a:lnTo>
                    <a:lnTo>
                      <a:pt x="94" y="230"/>
                    </a:lnTo>
                    <a:lnTo>
                      <a:pt x="78" y="222"/>
                    </a:lnTo>
                    <a:lnTo>
                      <a:pt x="64" y="208"/>
                    </a:lnTo>
                    <a:lnTo>
                      <a:pt x="50" y="190"/>
                    </a:lnTo>
                    <a:lnTo>
                      <a:pt x="38" y="166"/>
                    </a:lnTo>
                    <a:lnTo>
                      <a:pt x="26" y="136"/>
                    </a:lnTo>
                    <a:lnTo>
                      <a:pt x="26" y="136"/>
                    </a:lnTo>
                    <a:lnTo>
                      <a:pt x="16" y="104"/>
                    </a:lnTo>
                    <a:lnTo>
                      <a:pt x="8" y="78"/>
                    </a:lnTo>
                    <a:lnTo>
                      <a:pt x="4" y="54"/>
                    </a:lnTo>
                    <a:lnTo>
                      <a:pt x="2" y="34"/>
                    </a:lnTo>
                    <a:lnTo>
                      <a:pt x="0" y="8"/>
                    </a:lnTo>
                    <a:lnTo>
                      <a:pt x="0" y="0"/>
                    </a:lnTo>
                    <a:lnTo>
                      <a:pt x="0" y="0"/>
                    </a:lnTo>
                    <a:close/>
                  </a:path>
                </a:pathLst>
              </a:custGeom>
              <a:solidFill>
                <a:srgbClr val="FFFFFF"/>
              </a:solidFill>
              <a:ln w="9525">
                <a:noFill/>
                <a:round/>
                <a:headEnd/>
                <a:tailEnd/>
              </a:ln>
            </p:spPr>
            <p:txBody>
              <a:bodyPr/>
              <a:lstStyle/>
              <a:p>
                <a:endParaRPr lang="en-US"/>
              </a:p>
            </p:txBody>
          </p:sp>
        </p:grpSp>
      </p:grpSp>
      <p:grpSp>
        <p:nvGrpSpPr>
          <p:cNvPr id="181" name="Group 24"/>
          <p:cNvGrpSpPr>
            <a:grpSpLocks/>
          </p:cNvGrpSpPr>
          <p:nvPr/>
        </p:nvGrpSpPr>
        <p:grpSpPr bwMode="auto">
          <a:xfrm>
            <a:off x="4495800" y="3810000"/>
            <a:ext cx="1123950" cy="1387475"/>
            <a:chOff x="4503653" y="4104689"/>
            <a:chExt cx="1124660" cy="1386923"/>
          </a:xfrm>
        </p:grpSpPr>
        <p:sp>
          <p:nvSpPr>
            <p:cNvPr id="182" name="Freeform 317"/>
            <p:cNvSpPr>
              <a:spLocks/>
            </p:cNvSpPr>
            <p:nvPr/>
          </p:nvSpPr>
          <p:spPr bwMode="auto">
            <a:xfrm>
              <a:off x="4503653" y="4754106"/>
              <a:ext cx="379766" cy="224397"/>
            </a:xfrm>
            <a:custGeom>
              <a:avLst/>
              <a:gdLst/>
              <a:ahLst/>
              <a:cxnLst>
                <a:cxn ang="0">
                  <a:pos x="3112" y="27"/>
                </a:cxn>
                <a:cxn ang="0">
                  <a:pos x="3164" y="85"/>
                </a:cxn>
                <a:cxn ang="0">
                  <a:pos x="3251" y="162"/>
                </a:cxn>
                <a:cxn ang="0">
                  <a:pos x="3358" y="257"/>
                </a:cxn>
                <a:cxn ang="0">
                  <a:pos x="3470" y="369"/>
                </a:cxn>
                <a:cxn ang="0">
                  <a:pos x="3572" y="495"/>
                </a:cxn>
                <a:cxn ang="0">
                  <a:pos x="3650" y="634"/>
                </a:cxn>
                <a:cxn ang="0">
                  <a:pos x="3689" y="784"/>
                </a:cxn>
                <a:cxn ang="0">
                  <a:pos x="3673" y="944"/>
                </a:cxn>
                <a:cxn ang="0">
                  <a:pos x="3589" y="1110"/>
                </a:cxn>
                <a:cxn ang="0">
                  <a:pos x="3419" y="1284"/>
                </a:cxn>
                <a:cxn ang="0">
                  <a:pos x="3174" y="1454"/>
                </a:cxn>
                <a:cxn ang="0">
                  <a:pos x="2877" y="1612"/>
                </a:cxn>
                <a:cxn ang="0">
                  <a:pos x="2544" y="1758"/>
                </a:cxn>
                <a:cxn ang="0">
                  <a:pos x="2188" y="1886"/>
                </a:cxn>
                <a:cxn ang="0">
                  <a:pos x="1823" y="1994"/>
                </a:cxn>
                <a:cxn ang="0">
                  <a:pos x="1461" y="2082"/>
                </a:cxn>
                <a:cxn ang="0">
                  <a:pos x="1118" y="2147"/>
                </a:cxn>
                <a:cxn ang="0">
                  <a:pos x="805" y="2184"/>
                </a:cxn>
                <a:cxn ang="0">
                  <a:pos x="537" y="2193"/>
                </a:cxn>
                <a:cxn ang="0">
                  <a:pos x="328" y="2172"/>
                </a:cxn>
                <a:cxn ang="0">
                  <a:pos x="189" y="2118"/>
                </a:cxn>
                <a:cxn ang="0">
                  <a:pos x="93" y="2046"/>
                </a:cxn>
                <a:cxn ang="0">
                  <a:pos x="31" y="1962"/>
                </a:cxn>
                <a:cxn ang="0">
                  <a:pos x="2" y="1867"/>
                </a:cxn>
                <a:cxn ang="0">
                  <a:pos x="5" y="1765"/>
                </a:cxn>
                <a:cxn ang="0">
                  <a:pos x="38" y="1654"/>
                </a:cxn>
                <a:cxn ang="0">
                  <a:pos x="100" y="1536"/>
                </a:cxn>
                <a:cxn ang="0">
                  <a:pos x="190" y="1414"/>
                </a:cxn>
                <a:cxn ang="0">
                  <a:pos x="307" y="1287"/>
                </a:cxn>
                <a:cxn ang="0">
                  <a:pos x="450" y="1158"/>
                </a:cxn>
                <a:cxn ang="0">
                  <a:pos x="618" y="1027"/>
                </a:cxn>
                <a:cxn ang="0">
                  <a:pos x="826" y="883"/>
                </a:cxn>
                <a:cxn ang="0">
                  <a:pos x="1025" y="753"/>
                </a:cxn>
                <a:cxn ang="0">
                  <a:pos x="1204" y="643"/>
                </a:cxn>
                <a:cxn ang="0">
                  <a:pos x="1366" y="551"/>
                </a:cxn>
                <a:cxn ang="0">
                  <a:pos x="1517" y="473"/>
                </a:cxn>
                <a:cxn ang="0">
                  <a:pos x="1711" y="381"/>
                </a:cxn>
                <a:cxn ang="0">
                  <a:pos x="2011" y="251"/>
                </a:cxn>
                <a:cxn ang="0">
                  <a:pos x="2360" y="103"/>
                </a:cxn>
                <a:cxn ang="0">
                  <a:pos x="2588" y="46"/>
                </a:cxn>
                <a:cxn ang="0">
                  <a:pos x="2741" y="40"/>
                </a:cxn>
                <a:cxn ang="0">
                  <a:pos x="2889" y="27"/>
                </a:cxn>
                <a:cxn ang="0">
                  <a:pos x="3089" y="3"/>
                </a:cxn>
              </a:cxnLst>
              <a:rect l="0" t="0" r="r" b="b"/>
              <a:pathLst>
                <a:path w="3691" h="2194">
                  <a:moveTo>
                    <a:pt x="3105" y="0"/>
                  </a:moveTo>
                  <a:lnTo>
                    <a:pt x="3106" y="12"/>
                  </a:lnTo>
                  <a:lnTo>
                    <a:pt x="3112" y="27"/>
                  </a:lnTo>
                  <a:lnTo>
                    <a:pt x="3125" y="43"/>
                  </a:lnTo>
                  <a:lnTo>
                    <a:pt x="3143" y="63"/>
                  </a:lnTo>
                  <a:lnTo>
                    <a:pt x="3164" y="85"/>
                  </a:lnTo>
                  <a:lnTo>
                    <a:pt x="3189" y="108"/>
                  </a:lnTo>
                  <a:lnTo>
                    <a:pt x="3218" y="134"/>
                  </a:lnTo>
                  <a:lnTo>
                    <a:pt x="3251" y="162"/>
                  </a:lnTo>
                  <a:lnTo>
                    <a:pt x="3285" y="191"/>
                  </a:lnTo>
                  <a:lnTo>
                    <a:pt x="3320" y="224"/>
                  </a:lnTo>
                  <a:lnTo>
                    <a:pt x="3358" y="257"/>
                  </a:lnTo>
                  <a:lnTo>
                    <a:pt x="3395" y="292"/>
                  </a:lnTo>
                  <a:lnTo>
                    <a:pt x="3432" y="330"/>
                  </a:lnTo>
                  <a:lnTo>
                    <a:pt x="3470" y="369"/>
                  </a:lnTo>
                  <a:lnTo>
                    <a:pt x="3505" y="409"/>
                  </a:lnTo>
                  <a:lnTo>
                    <a:pt x="3539" y="452"/>
                  </a:lnTo>
                  <a:lnTo>
                    <a:pt x="3572" y="495"/>
                  </a:lnTo>
                  <a:lnTo>
                    <a:pt x="3602" y="540"/>
                  </a:lnTo>
                  <a:lnTo>
                    <a:pt x="3628" y="587"/>
                  </a:lnTo>
                  <a:lnTo>
                    <a:pt x="3650" y="634"/>
                  </a:lnTo>
                  <a:lnTo>
                    <a:pt x="3668" y="683"/>
                  </a:lnTo>
                  <a:lnTo>
                    <a:pt x="3681" y="733"/>
                  </a:lnTo>
                  <a:lnTo>
                    <a:pt x="3689" y="784"/>
                  </a:lnTo>
                  <a:lnTo>
                    <a:pt x="3691" y="836"/>
                  </a:lnTo>
                  <a:lnTo>
                    <a:pt x="3686" y="889"/>
                  </a:lnTo>
                  <a:lnTo>
                    <a:pt x="3673" y="944"/>
                  </a:lnTo>
                  <a:lnTo>
                    <a:pt x="3653" y="998"/>
                  </a:lnTo>
                  <a:lnTo>
                    <a:pt x="3625" y="1054"/>
                  </a:lnTo>
                  <a:lnTo>
                    <a:pt x="3589" y="1110"/>
                  </a:lnTo>
                  <a:lnTo>
                    <a:pt x="3542" y="1168"/>
                  </a:lnTo>
                  <a:lnTo>
                    <a:pt x="3486" y="1225"/>
                  </a:lnTo>
                  <a:lnTo>
                    <a:pt x="3419" y="1284"/>
                  </a:lnTo>
                  <a:lnTo>
                    <a:pt x="3344" y="1341"/>
                  </a:lnTo>
                  <a:lnTo>
                    <a:pt x="3262" y="1398"/>
                  </a:lnTo>
                  <a:lnTo>
                    <a:pt x="3174" y="1454"/>
                  </a:lnTo>
                  <a:lnTo>
                    <a:pt x="3080" y="1508"/>
                  </a:lnTo>
                  <a:lnTo>
                    <a:pt x="2981" y="1561"/>
                  </a:lnTo>
                  <a:lnTo>
                    <a:pt x="2877" y="1612"/>
                  </a:lnTo>
                  <a:lnTo>
                    <a:pt x="2770" y="1663"/>
                  </a:lnTo>
                  <a:lnTo>
                    <a:pt x="2658" y="1710"/>
                  </a:lnTo>
                  <a:lnTo>
                    <a:pt x="2544" y="1758"/>
                  </a:lnTo>
                  <a:lnTo>
                    <a:pt x="2427" y="1802"/>
                  </a:lnTo>
                  <a:lnTo>
                    <a:pt x="2309" y="1844"/>
                  </a:lnTo>
                  <a:lnTo>
                    <a:pt x="2188" y="1886"/>
                  </a:lnTo>
                  <a:lnTo>
                    <a:pt x="2067" y="1924"/>
                  </a:lnTo>
                  <a:lnTo>
                    <a:pt x="1945" y="1960"/>
                  </a:lnTo>
                  <a:lnTo>
                    <a:pt x="1823" y="1994"/>
                  </a:lnTo>
                  <a:lnTo>
                    <a:pt x="1701" y="2026"/>
                  </a:lnTo>
                  <a:lnTo>
                    <a:pt x="1581" y="2055"/>
                  </a:lnTo>
                  <a:lnTo>
                    <a:pt x="1461" y="2082"/>
                  </a:lnTo>
                  <a:lnTo>
                    <a:pt x="1344" y="2106"/>
                  </a:lnTo>
                  <a:lnTo>
                    <a:pt x="1229" y="2128"/>
                  </a:lnTo>
                  <a:lnTo>
                    <a:pt x="1118" y="2147"/>
                  </a:lnTo>
                  <a:lnTo>
                    <a:pt x="1009" y="2162"/>
                  </a:lnTo>
                  <a:lnTo>
                    <a:pt x="905" y="2175"/>
                  </a:lnTo>
                  <a:lnTo>
                    <a:pt x="805" y="2184"/>
                  </a:lnTo>
                  <a:lnTo>
                    <a:pt x="710" y="2190"/>
                  </a:lnTo>
                  <a:lnTo>
                    <a:pt x="621" y="2194"/>
                  </a:lnTo>
                  <a:lnTo>
                    <a:pt x="537" y="2193"/>
                  </a:lnTo>
                  <a:lnTo>
                    <a:pt x="460" y="2190"/>
                  </a:lnTo>
                  <a:lnTo>
                    <a:pt x="391" y="2182"/>
                  </a:lnTo>
                  <a:lnTo>
                    <a:pt x="328" y="2172"/>
                  </a:lnTo>
                  <a:lnTo>
                    <a:pt x="274" y="2157"/>
                  </a:lnTo>
                  <a:lnTo>
                    <a:pt x="228" y="2139"/>
                  </a:lnTo>
                  <a:lnTo>
                    <a:pt x="189" y="2118"/>
                  </a:lnTo>
                  <a:lnTo>
                    <a:pt x="152" y="2094"/>
                  </a:lnTo>
                  <a:lnTo>
                    <a:pt x="121" y="2071"/>
                  </a:lnTo>
                  <a:lnTo>
                    <a:pt x="93" y="2046"/>
                  </a:lnTo>
                  <a:lnTo>
                    <a:pt x="69" y="2019"/>
                  </a:lnTo>
                  <a:lnTo>
                    <a:pt x="49" y="1991"/>
                  </a:lnTo>
                  <a:lnTo>
                    <a:pt x="31" y="1962"/>
                  </a:lnTo>
                  <a:lnTo>
                    <a:pt x="18" y="1932"/>
                  </a:lnTo>
                  <a:lnTo>
                    <a:pt x="8" y="1901"/>
                  </a:lnTo>
                  <a:lnTo>
                    <a:pt x="2" y="1867"/>
                  </a:lnTo>
                  <a:lnTo>
                    <a:pt x="0" y="1834"/>
                  </a:lnTo>
                  <a:lnTo>
                    <a:pt x="1" y="1800"/>
                  </a:lnTo>
                  <a:lnTo>
                    <a:pt x="5" y="1765"/>
                  </a:lnTo>
                  <a:lnTo>
                    <a:pt x="13" y="1728"/>
                  </a:lnTo>
                  <a:lnTo>
                    <a:pt x="23" y="1691"/>
                  </a:lnTo>
                  <a:lnTo>
                    <a:pt x="38" y="1654"/>
                  </a:lnTo>
                  <a:lnTo>
                    <a:pt x="56" y="1615"/>
                  </a:lnTo>
                  <a:lnTo>
                    <a:pt x="76" y="1576"/>
                  </a:lnTo>
                  <a:lnTo>
                    <a:pt x="100" y="1536"/>
                  </a:lnTo>
                  <a:lnTo>
                    <a:pt x="127" y="1495"/>
                  </a:lnTo>
                  <a:lnTo>
                    <a:pt x="157" y="1455"/>
                  </a:lnTo>
                  <a:lnTo>
                    <a:pt x="190" y="1414"/>
                  </a:lnTo>
                  <a:lnTo>
                    <a:pt x="226" y="1371"/>
                  </a:lnTo>
                  <a:lnTo>
                    <a:pt x="265" y="1329"/>
                  </a:lnTo>
                  <a:lnTo>
                    <a:pt x="307" y="1287"/>
                  </a:lnTo>
                  <a:lnTo>
                    <a:pt x="352" y="1244"/>
                  </a:lnTo>
                  <a:lnTo>
                    <a:pt x="400" y="1201"/>
                  </a:lnTo>
                  <a:lnTo>
                    <a:pt x="450" y="1158"/>
                  </a:lnTo>
                  <a:lnTo>
                    <a:pt x="504" y="1114"/>
                  </a:lnTo>
                  <a:lnTo>
                    <a:pt x="559" y="1071"/>
                  </a:lnTo>
                  <a:lnTo>
                    <a:pt x="618" y="1027"/>
                  </a:lnTo>
                  <a:lnTo>
                    <a:pt x="678" y="984"/>
                  </a:lnTo>
                  <a:lnTo>
                    <a:pt x="754" y="933"/>
                  </a:lnTo>
                  <a:lnTo>
                    <a:pt x="826" y="883"/>
                  </a:lnTo>
                  <a:lnTo>
                    <a:pt x="895" y="838"/>
                  </a:lnTo>
                  <a:lnTo>
                    <a:pt x="962" y="793"/>
                  </a:lnTo>
                  <a:lnTo>
                    <a:pt x="1025" y="753"/>
                  </a:lnTo>
                  <a:lnTo>
                    <a:pt x="1087" y="714"/>
                  </a:lnTo>
                  <a:lnTo>
                    <a:pt x="1146" y="678"/>
                  </a:lnTo>
                  <a:lnTo>
                    <a:pt x="1204" y="643"/>
                  </a:lnTo>
                  <a:lnTo>
                    <a:pt x="1259" y="611"/>
                  </a:lnTo>
                  <a:lnTo>
                    <a:pt x="1314" y="581"/>
                  </a:lnTo>
                  <a:lnTo>
                    <a:pt x="1366" y="551"/>
                  </a:lnTo>
                  <a:lnTo>
                    <a:pt x="1418" y="524"/>
                  </a:lnTo>
                  <a:lnTo>
                    <a:pt x="1467" y="498"/>
                  </a:lnTo>
                  <a:lnTo>
                    <a:pt x="1517" y="473"/>
                  </a:lnTo>
                  <a:lnTo>
                    <a:pt x="1566" y="449"/>
                  </a:lnTo>
                  <a:lnTo>
                    <a:pt x="1614" y="425"/>
                  </a:lnTo>
                  <a:lnTo>
                    <a:pt x="1711" y="381"/>
                  </a:lnTo>
                  <a:lnTo>
                    <a:pt x="1808" y="338"/>
                  </a:lnTo>
                  <a:lnTo>
                    <a:pt x="1908" y="295"/>
                  </a:lnTo>
                  <a:lnTo>
                    <a:pt x="2011" y="251"/>
                  </a:lnTo>
                  <a:lnTo>
                    <a:pt x="2120" y="206"/>
                  </a:lnTo>
                  <a:lnTo>
                    <a:pt x="2236" y="156"/>
                  </a:lnTo>
                  <a:lnTo>
                    <a:pt x="2360" y="103"/>
                  </a:lnTo>
                  <a:lnTo>
                    <a:pt x="2494" y="44"/>
                  </a:lnTo>
                  <a:lnTo>
                    <a:pt x="2539" y="46"/>
                  </a:lnTo>
                  <a:lnTo>
                    <a:pt x="2588" y="46"/>
                  </a:lnTo>
                  <a:lnTo>
                    <a:pt x="2638" y="45"/>
                  </a:lnTo>
                  <a:lnTo>
                    <a:pt x="2690" y="43"/>
                  </a:lnTo>
                  <a:lnTo>
                    <a:pt x="2741" y="40"/>
                  </a:lnTo>
                  <a:lnTo>
                    <a:pt x="2792" y="36"/>
                  </a:lnTo>
                  <a:lnTo>
                    <a:pt x="2841" y="32"/>
                  </a:lnTo>
                  <a:lnTo>
                    <a:pt x="2889" y="27"/>
                  </a:lnTo>
                  <a:lnTo>
                    <a:pt x="2974" y="18"/>
                  </a:lnTo>
                  <a:lnTo>
                    <a:pt x="3043" y="9"/>
                  </a:lnTo>
                  <a:lnTo>
                    <a:pt x="3089" y="3"/>
                  </a:lnTo>
                  <a:lnTo>
                    <a:pt x="3105" y="0"/>
                  </a:lnTo>
                  <a:close/>
                </a:path>
              </a:pathLst>
            </a:custGeom>
            <a:gradFill flip="none" rotWithShape="1">
              <a:gsLst>
                <a:gs pos="20000">
                  <a:srgbClr val="7030A0">
                    <a:shade val="30000"/>
                    <a:satMod val="115000"/>
                  </a:srgbClr>
                </a:gs>
                <a:gs pos="50000">
                  <a:srgbClr val="7030A0">
                    <a:shade val="67500"/>
                    <a:satMod val="115000"/>
                  </a:srgbClr>
                </a:gs>
                <a:gs pos="100000">
                  <a:srgbClr val="7030A0">
                    <a:shade val="100000"/>
                    <a:satMod val="115000"/>
                  </a:srgbClr>
                </a:gs>
              </a:gsLst>
              <a:path path="circle">
                <a:fillToRect l="50000" t="50000" r="50000" b="50000"/>
              </a:path>
              <a:tileRect/>
            </a:gradFill>
            <a:ln w="9525">
              <a:solidFill>
                <a:srgbClr val="7030A0"/>
              </a:solidFill>
              <a:round/>
              <a:headEnd/>
              <a:tailEnd/>
            </a:ln>
          </p:spPr>
          <p:txBody>
            <a:bodyPr/>
            <a:lstStyle/>
            <a:p>
              <a:pPr algn="ctr" eaLnBrk="0" fontAlgn="base" hangingPunct="0">
                <a:spcBef>
                  <a:spcPct val="0"/>
                </a:spcBef>
                <a:spcAft>
                  <a:spcPct val="0"/>
                </a:spcAft>
                <a:defRPr/>
              </a:pPr>
              <a:endParaRPr lang="en-US" sz="1200" b="1"/>
            </a:p>
          </p:txBody>
        </p:sp>
        <p:sp>
          <p:nvSpPr>
            <p:cNvPr id="183" name="AutoShape 107"/>
            <p:cNvSpPr>
              <a:spLocks/>
            </p:cNvSpPr>
            <p:nvPr/>
          </p:nvSpPr>
          <p:spPr bwMode="auto">
            <a:xfrm>
              <a:off x="4511133" y="4918703"/>
              <a:ext cx="366770" cy="204387"/>
            </a:xfrm>
            <a:custGeom>
              <a:avLst/>
              <a:gdLst>
                <a:gd name="T0" fmla="*/ 2147483647 w 3550"/>
                <a:gd name="T1" fmla="*/ 2147483647 h 2004"/>
                <a:gd name="T2" fmla="*/ 2147483647 w 3550"/>
                <a:gd name="T3" fmla="*/ 2147483647 h 2004"/>
                <a:gd name="T4" fmla="*/ 2147483647 w 3550"/>
                <a:gd name="T5" fmla="*/ 2147483647 h 2004"/>
                <a:gd name="T6" fmla="*/ 2147483647 w 3550"/>
                <a:gd name="T7" fmla="*/ 2147483647 h 2004"/>
                <a:gd name="T8" fmla="*/ 2147483647 w 3550"/>
                <a:gd name="T9" fmla="*/ 2147483647 h 2004"/>
                <a:gd name="T10" fmla="*/ 2147483647 w 3550"/>
                <a:gd name="T11" fmla="*/ 2147483647 h 2004"/>
                <a:gd name="T12" fmla="*/ 2147483647 w 3550"/>
                <a:gd name="T13" fmla="*/ 2147483647 h 2004"/>
                <a:gd name="T14" fmla="*/ 2147483647 w 3550"/>
                <a:gd name="T15" fmla="*/ 2147483647 h 2004"/>
                <a:gd name="T16" fmla="*/ 2147483647 w 3550"/>
                <a:gd name="T17" fmla="*/ 2147483647 h 2004"/>
                <a:gd name="T18" fmla="*/ 2147483647 w 3550"/>
                <a:gd name="T19" fmla="*/ 2147483647 h 2004"/>
                <a:gd name="T20" fmla="*/ 2147483647 w 3550"/>
                <a:gd name="T21" fmla="*/ 2147483647 h 2004"/>
                <a:gd name="T22" fmla="*/ 2147483647 w 3550"/>
                <a:gd name="T23" fmla="*/ 2147483647 h 2004"/>
                <a:gd name="T24" fmla="*/ 2147483647 w 3550"/>
                <a:gd name="T25" fmla="*/ 2147483647 h 2004"/>
                <a:gd name="T26" fmla="*/ 2147483647 w 3550"/>
                <a:gd name="T27" fmla="*/ 2147483647 h 2004"/>
                <a:gd name="T28" fmla="*/ 2147483647 w 3550"/>
                <a:gd name="T29" fmla="*/ 2147483647 h 2004"/>
                <a:gd name="T30" fmla="*/ 2147483647 w 3550"/>
                <a:gd name="T31" fmla="*/ 2147483647 h 2004"/>
                <a:gd name="T32" fmla="*/ 2147483647 w 3550"/>
                <a:gd name="T33" fmla="*/ 2147483647 h 2004"/>
                <a:gd name="T34" fmla="*/ 2147483647 w 3550"/>
                <a:gd name="T35" fmla="*/ 2147483647 h 2004"/>
                <a:gd name="T36" fmla="*/ 2147483647 w 3550"/>
                <a:gd name="T37" fmla="*/ 2147483647 h 2004"/>
                <a:gd name="T38" fmla="*/ 2147483647 w 3550"/>
                <a:gd name="T39" fmla="*/ 2147483647 h 2004"/>
                <a:gd name="T40" fmla="*/ 2147483647 w 3550"/>
                <a:gd name="T41" fmla="*/ 2147483647 h 2004"/>
                <a:gd name="T42" fmla="*/ 2147483647 w 3550"/>
                <a:gd name="T43" fmla="*/ 2147483647 h 2004"/>
                <a:gd name="T44" fmla="*/ 0 w 3550"/>
                <a:gd name="T45" fmla="*/ 2147483647 h 2004"/>
                <a:gd name="T46" fmla="*/ 2147483647 w 3550"/>
                <a:gd name="T47" fmla="*/ 2147483647 h 2004"/>
                <a:gd name="T48" fmla="*/ 2147483647 w 3550"/>
                <a:gd name="T49" fmla="*/ 2147483647 h 2004"/>
                <a:gd name="T50" fmla="*/ 2147483647 w 3550"/>
                <a:gd name="T51" fmla="*/ 2147483647 h 2004"/>
                <a:gd name="T52" fmla="*/ 2147483647 w 3550"/>
                <a:gd name="T53" fmla="*/ 2147483647 h 2004"/>
                <a:gd name="T54" fmla="*/ 2147483647 w 3550"/>
                <a:gd name="T55" fmla="*/ 2147483647 h 2004"/>
                <a:gd name="T56" fmla="*/ 2147483647 w 3550"/>
                <a:gd name="T57" fmla="*/ 2147483647 h 2004"/>
                <a:gd name="T58" fmla="*/ 2147483647 w 3550"/>
                <a:gd name="T59" fmla="*/ 2147483647 h 2004"/>
                <a:gd name="T60" fmla="*/ 2147483647 w 3550"/>
                <a:gd name="T61" fmla="*/ 2147483647 h 2004"/>
                <a:gd name="T62" fmla="*/ 2147483647 w 3550"/>
                <a:gd name="T63" fmla="*/ 2147483647 h 2004"/>
                <a:gd name="T64" fmla="*/ 2147483647 w 3550"/>
                <a:gd name="T65" fmla="*/ 2147483647 h 2004"/>
                <a:gd name="T66" fmla="*/ 2147483647 w 3550"/>
                <a:gd name="T67" fmla="*/ 2147483647 h 2004"/>
                <a:gd name="T68" fmla="*/ 2147483647 w 3550"/>
                <a:gd name="T69" fmla="*/ 2147483647 h 2004"/>
                <a:gd name="T70" fmla="*/ 2147483647 w 3550"/>
                <a:gd name="T71" fmla="*/ 2147483647 h 2004"/>
                <a:gd name="T72" fmla="*/ 2147483647 w 3550"/>
                <a:gd name="T73" fmla="*/ 2147483647 h 2004"/>
                <a:gd name="T74" fmla="*/ 2147483647 w 3550"/>
                <a:gd name="T75" fmla="*/ 2147483647 h 2004"/>
                <a:gd name="T76" fmla="*/ 2147483647 w 3550"/>
                <a:gd name="T77" fmla="*/ 2147483647 h 2004"/>
                <a:gd name="T78" fmla="*/ 2147483647 w 3550"/>
                <a:gd name="T79" fmla="*/ 2147483647 h 2004"/>
                <a:gd name="T80" fmla="*/ 2147483647 w 3550"/>
                <a:gd name="T81" fmla="*/ 2147483647 h 2004"/>
                <a:gd name="T82" fmla="*/ 2147483647 w 3550"/>
                <a:gd name="T83" fmla="*/ 2147483647 h 2004"/>
                <a:gd name="T84" fmla="*/ 2147483647 w 3550"/>
                <a:gd name="T85" fmla="*/ 2147483647 h 2004"/>
                <a:gd name="T86" fmla="*/ 2147483647 w 3550"/>
                <a:gd name="T87" fmla="*/ 2147483647 h 20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550"/>
                <a:gd name="T133" fmla="*/ 0 h 2004"/>
                <a:gd name="T134" fmla="*/ 3550 w 3550"/>
                <a:gd name="T135" fmla="*/ 2004 h 200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550" h="2004">
                  <a:moveTo>
                    <a:pt x="3550" y="788"/>
                  </a:moveTo>
                  <a:lnTo>
                    <a:pt x="3542" y="798"/>
                  </a:lnTo>
                  <a:lnTo>
                    <a:pt x="3535" y="814"/>
                  </a:lnTo>
                  <a:lnTo>
                    <a:pt x="3531" y="835"/>
                  </a:lnTo>
                  <a:lnTo>
                    <a:pt x="3528" y="863"/>
                  </a:lnTo>
                  <a:lnTo>
                    <a:pt x="3527" y="895"/>
                  </a:lnTo>
                  <a:lnTo>
                    <a:pt x="3527" y="930"/>
                  </a:lnTo>
                  <a:lnTo>
                    <a:pt x="3527" y="971"/>
                  </a:lnTo>
                  <a:lnTo>
                    <a:pt x="3528" y="1015"/>
                  </a:lnTo>
                  <a:lnTo>
                    <a:pt x="3529" y="1061"/>
                  </a:lnTo>
                  <a:lnTo>
                    <a:pt x="3529" y="1111"/>
                  </a:lnTo>
                  <a:lnTo>
                    <a:pt x="3529" y="1162"/>
                  </a:lnTo>
                  <a:lnTo>
                    <a:pt x="3528" y="1216"/>
                  </a:lnTo>
                  <a:lnTo>
                    <a:pt x="3526" y="1271"/>
                  </a:lnTo>
                  <a:lnTo>
                    <a:pt x="3522" y="1327"/>
                  </a:lnTo>
                  <a:lnTo>
                    <a:pt x="3516" y="1383"/>
                  </a:lnTo>
                  <a:lnTo>
                    <a:pt x="3508" y="1439"/>
                  </a:lnTo>
                  <a:lnTo>
                    <a:pt x="3498" y="1496"/>
                  </a:lnTo>
                  <a:lnTo>
                    <a:pt x="3485" y="1551"/>
                  </a:lnTo>
                  <a:lnTo>
                    <a:pt x="3467" y="1606"/>
                  </a:lnTo>
                  <a:lnTo>
                    <a:pt x="3447" y="1658"/>
                  </a:lnTo>
                  <a:lnTo>
                    <a:pt x="3423" y="1709"/>
                  </a:lnTo>
                  <a:lnTo>
                    <a:pt x="3395" y="1756"/>
                  </a:lnTo>
                  <a:lnTo>
                    <a:pt x="3363" y="1801"/>
                  </a:lnTo>
                  <a:lnTo>
                    <a:pt x="3324" y="1843"/>
                  </a:lnTo>
                  <a:lnTo>
                    <a:pt x="3282" y="1881"/>
                  </a:lnTo>
                  <a:lnTo>
                    <a:pt x="3233" y="1914"/>
                  </a:lnTo>
                  <a:lnTo>
                    <a:pt x="3179" y="1944"/>
                  </a:lnTo>
                  <a:lnTo>
                    <a:pt x="3119" y="1968"/>
                  </a:lnTo>
                  <a:lnTo>
                    <a:pt x="3052" y="1986"/>
                  </a:lnTo>
                  <a:lnTo>
                    <a:pt x="2978" y="1998"/>
                  </a:lnTo>
                  <a:lnTo>
                    <a:pt x="2898" y="2004"/>
                  </a:lnTo>
                  <a:lnTo>
                    <a:pt x="2810" y="2004"/>
                  </a:lnTo>
                  <a:lnTo>
                    <a:pt x="2716" y="1997"/>
                  </a:lnTo>
                  <a:lnTo>
                    <a:pt x="2618" y="1984"/>
                  </a:lnTo>
                  <a:lnTo>
                    <a:pt x="2517" y="1967"/>
                  </a:lnTo>
                  <a:lnTo>
                    <a:pt x="2414" y="1944"/>
                  </a:lnTo>
                  <a:lnTo>
                    <a:pt x="2308" y="1917"/>
                  </a:lnTo>
                  <a:lnTo>
                    <a:pt x="2200" y="1885"/>
                  </a:lnTo>
                  <a:lnTo>
                    <a:pt x="2090" y="1850"/>
                  </a:lnTo>
                  <a:lnTo>
                    <a:pt x="1979" y="1811"/>
                  </a:lnTo>
                  <a:lnTo>
                    <a:pt x="1868" y="1768"/>
                  </a:lnTo>
                  <a:lnTo>
                    <a:pt x="1756" y="1722"/>
                  </a:lnTo>
                  <a:lnTo>
                    <a:pt x="1644" y="1673"/>
                  </a:lnTo>
                  <a:lnTo>
                    <a:pt x="1532" y="1622"/>
                  </a:lnTo>
                  <a:lnTo>
                    <a:pt x="1422" y="1568"/>
                  </a:lnTo>
                  <a:lnTo>
                    <a:pt x="1313" y="1512"/>
                  </a:lnTo>
                  <a:lnTo>
                    <a:pt x="1205" y="1454"/>
                  </a:lnTo>
                  <a:lnTo>
                    <a:pt x="1100" y="1395"/>
                  </a:lnTo>
                  <a:lnTo>
                    <a:pt x="996" y="1334"/>
                  </a:lnTo>
                  <a:lnTo>
                    <a:pt x="896" y="1272"/>
                  </a:lnTo>
                  <a:lnTo>
                    <a:pt x="799" y="1211"/>
                  </a:lnTo>
                  <a:lnTo>
                    <a:pt x="705" y="1147"/>
                  </a:lnTo>
                  <a:lnTo>
                    <a:pt x="616" y="1084"/>
                  </a:lnTo>
                  <a:lnTo>
                    <a:pt x="532" y="1022"/>
                  </a:lnTo>
                  <a:lnTo>
                    <a:pt x="452" y="959"/>
                  </a:lnTo>
                  <a:lnTo>
                    <a:pt x="377" y="898"/>
                  </a:lnTo>
                  <a:lnTo>
                    <a:pt x="309" y="837"/>
                  </a:lnTo>
                  <a:lnTo>
                    <a:pt x="246" y="778"/>
                  </a:lnTo>
                  <a:lnTo>
                    <a:pt x="190" y="720"/>
                  </a:lnTo>
                  <a:lnTo>
                    <a:pt x="140" y="664"/>
                  </a:lnTo>
                  <a:lnTo>
                    <a:pt x="99" y="611"/>
                  </a:lnTo>
                  <a:lnTo>
                    <a:pt x="65" y="558"/>
                  </a:lnTo>
                  <a:lnTo>
                    <a:pt x="39" y="510"/>
                  </a:lnTo>
                  <a:lnTo>
                    <a:pt x="21" y="463"/>
                  </a:lnTo>
                  <a:lnTo>
                    <a:pt x="11" y="420"/>
                  </a:lnTo>
                  <a:lnTo>
                    <a:pt x="3" y="380"/>
                  </a:lnTo>
                  <a:lnTo>
                    <a:pt x="0" y="341"/>
                  </a:lnTo>
                  <a:lnTo>
                    <a:pt x="0" y="305"/>
                  </a:lnTo>
                  <a:lnTo>
                    <a:pt x="3" y="272"/>
                  </a:lnTo>
                  <a:lnTo>
                    <a:pt x="10" y="240"/>
                  </a:lnTo>
                  <a:lnTo>
                    <a:pt x="21" y="211"/>
                  </a:lnTo>
                  <a:lnTo>
                    <a:pt x="34" y="184"/>
                  </a:lnTo>
                  <a:lnTo>
                    <a:pt x="51" y="159"/>
                  </a:lnTo>
                  <a:lnTo>
                    <a:pt x="72" y="136"/>
                  </a:lnTo>
                  <a:lnTo>
                    <a:pt x="95" y="114"/>
                  </a:lnTo>
                  <a:lnTo>
                    <a:pt x="121" y="96"/>
                  </a:lnTo>
                  <a:lnTo>
                    <a:pt x="150" y="79"/>
                  </a:lnTo>
                  <a:lnTo>
                    <a:pt x="183" y="63"/>
                  </a:lnTo>
                  <a:lnTo>
                    <a:pt x="218" y="50"/>
                  </a:lnTo>
                  <a:lnTo>
                    <a:pt x="256" y="38"/>
                  </a:lnTo>
                  <a:lnTo>
                    <a:pt x="297" y="28"/>
                  </a:lnTo>
                  <a:lnTo>
                    <a:pt x="340" y="20"/>
                  </a:lnTo>
                  <a:lnTo>
                    <a:pt x="385" y="13"/>
                  </a:lnTo>
                  <a:lnTo>
                    <a:pt x="434" y="8"/>
                  </a:lnTo>
                  <a:lnTo>
                    <a:pt x="485" y="3"/>
                  </a:lnTo>
                  <a:lnTo>
                    <a:pt x="538" y="1"/>
                  </a:lnTo>
                  <a:lnTo>
                    <a:pt x="593" y="0"/>
                  </a:lnTo>
                  <a:lnTo>
                    <a:pt x="652" y="0"/>
                  </a:lnTo>
                  <a:lnTo>
                    <a:pt x="711" y="1"/>
                  </a:lnTo>
                  <a:lnTo>
                    <a:pt x="774" y="5"/>
                  </a:lnTo>
                  <a:lnTo>
                    <a:pt x="837" y="9"/>
                  </a:lnTo>
                  <a:lnTo>
                    <a:pt x="904" y="14"/>
                  </a:lnTo>
                  <a:lnTo>
                    <a:pt x="972" y="20"/>
                  </a:lnTo>
                  <a:lnTo>
                    <a:pt x="1042" y="27"/>
                  </a:lnTo>
                  <a:lnTo>
                    <a:pt x="1114" y="35"/>
                  </a:lnTo>
                  <a:lnTo>
                    <a:pt x="1187" y="44"/>
                  </a:lnTo>
                  <a:lnTo>
                    <a:pt x="1361" y="65"/>
                  </a:lnTo>
                  <a:lnTo>
                    <a:pt x="1519" y="84"/>
                  </a:lnTo>
                  <a:lnTo>
                    <a:pt x="1663" y="100"/>
                  </a:lnTo>
                  <a:lnTo>
                    <a:pt x="1794" y="115"/>
                  </a:lnTo>
                  <a:lnTo>
                    <a:pt x="1914" y="130"/>
                  </a:lnTo>
                  <a:lnTo>
                    <a:pt x="2026" y="143"/>
                  </a:lnTo>
                  <a:lnTo>
                    <a:pt x="2131" y="157"/>
                  </a:lnTo>
                  <a:lnTo>
                    <a:pt x="2232" y="172"/>
                  </a:lnTo>
                  <a:lnTo>
                    <a:pt x="2280" y="180"/>
                  </a:lnTo>
                  <a:lnTo>
                    <a:pt x="2328" y="188"/>
                  </a:lnTo>
                  <a:lnTo>
                    <a:pt x="2377" y="197"/>
                  </a:lnTo>
                  <a:lnTo>
                    <a:pt x="2426" y="207"/>
                  </a:lnTo>
                  <a:lnTo>
                    <a:pt x="2475" y="217"/>
                  </a:lnTo>
                  <a:lnTo>
                    <a:pt x="2524" y="228"/>
                  </a:lnTo>
                  <a:lnTo>
                    <a:pt x="2575" y="240"/>
                  </a:lnTo>
                  <a:lnTo>
                    <a:pt x="2626" y="254"/>
                  </a:lnTo>
                  <a:lnTo>
                    <a:pt x="2679" y="268"/>
                  </a:lnTo>
                  <a:lnTo>
                    <a:pt x="2733" y="283"/>
                  </a:lnTo>
                  <a:lnTo>
                    <a:pt x="2789" y="299"/>
                  </a:lnTo>
                  <a:lnTo>
                    <a:pt x="2847" y="316"/>
                  </a:lnTo>
                  <a:lnTo>
                    <a:pt x="2908" y="334"/>
                  </a:lnTo>
                  <a:lnTo>
                    <a:pt x="2970" y="354"/>
                  </a:lnTo>
                  <a:lnTo>
                    <a:pt x="3036" y="377"/>
                  </a:lnTo>
                  <a:lnTo>
                    <a:pt x="3105" y="400"/>
                  </a:lnTo>
                  <a:lnTo>
                    <a:pt x="3135" y="433"/>
                  </a:lnTo>
                  <a:lnTo>
                    <a:pt x="3167" y="466"/>
                  </a:lnTo>
                  <a:lnTo>
                    <a:pt x="3201" y="501"/>
                  </a:lnTo>
                  <a:lnTo>
                    <a:pt x="3237" y="535"/>
                  </a:lnTo>
                  <a:lnTo>
                    <a:pt x="3274" y="567"/>
                  </a:lnTo>
                  <a:lnTo>
                    <a:pt x="3311" y="599"/>
                  </a:lnTo>
                  <a:lnTo>
                    <a:pt x="3347" y="631"/>
                  </a:lnTo>
                  <a:lnTo>
                    <a:pt x="3384" y="660"/>
                  </a:lnTo>
                  <a:lnTo>
                    <a:pt x="3448" y="711"/>
                  </a:lnTo>
                  <a:lnTo>
                    <a:pt x="3502" y="752"/>
                  </a:lnTo>
                  <a:lnTo>
                    <a:pt x="3537" y="779"/>
                  </a:lnTo>
                  <a:lnTo>
                    <a:pt x="3550" y="788"/>
                  </a:lnTo>
                  <a:close/>
                </a:path>
              </a:pathLst>
            </a:custGeom>
            <a:solidFill>
              <a:srgbClr val="1F1A17"/>
            </a:solidFill>
            <a:ln w="9525">
              <a:noFill/>
              <a:round/>
              <a:headEnd/>
              <a:tailEnd/>
            </a:ln>
          </p:spPr>
          <p:txBody>
            <a:bodyPr/>
            <a:lstStyle/>
            <a:p>
              <a:endParaRPr lang="en-US"/>
            </a:p>
          </p:txBody>
        </p:sp>
        <p:sp>
          <p:nvSpPr>
            <p:cNvPr id="184" name="Freeform 353"/>
            <p:cNvSpPr>
              <a:spLocks/>
            </p:cNvSpPr>
            <p:nvPr/>
          </p:nvSpPr>
          <p:spPr bwMode="auto">
            <a:xfrm>
              <a:off x="4513761" y="4921331"/>
              <a:ext cx="366770" cy="204387"/>
            </a:xfrm>
            <a:custGeom>
              <a:avLst/>
              <a:gdLst/>
              <a:ahLst/>
              <a:cxnLst>
                <a:cxn ang="0">
                  <a:pos x="3535" y="814"/>
                </a:cxn>
                <a:cxn ang="0">
                  <a:pos x="3527" y="895"/>
                </a:cxn>
                <a:cxn ang="0">
                  <a:pos x="3528" y="1015"/>
                </a:cxn>
                <a:cxn ang="0">
                  <a:pos x="3529" y="1162"/>
                </a:cxn>
                <a:cxn ang="0">
                  <a:pos x="3522" y="1327"/>
                </a:cxn>
                <a:cxn ang="0">
                  <a:pos x="3498" y="1496"/>
                </a:cxn>
                <a:cxn ang="0">
                  <a:pos x="3447" y="1658"/>
                </a:cxn>
                <a:cxn ang="0">
                  <a:pos x="3363" y="1801"/>
                </a:cxn>
                <a:cxn ang="0">
                  <a:pos x="3233" y="1914"/>
                </a:cxn>
                <a:cxn ang="0">
                  <a:pos x="3052" y="1986"/>
                </a:cxn>
                <a:cxn ang="0">
                  <a:pos x="2810" y="2004"/>
                </a:cxn>
                <a:cxn ang="0">
                  <a:pos x="2517" y="1967"/>
                </a:cxn>
                <a:cxn ang="0">
                  <a:pos x="2200" y="1885"/>
                </a:cxn>
                <a:cxn ang="0">
                  <a:pos x="1868" y="1768"/>
                </a:cxn>
                <a:cxn ang="0">
                  <a:pos x="1532" y="1622"/>
                </a:cxn>
                <a:cxn ang="0">
                  <a:pos x="1205" y="1454"/>
                </a:cxn>
                <a:cxn ang="0">
                  <a:pos x="896" y="1272"/>
                </a:cxn>
                <a:cxn ang="0">
                  <a:pos x="616" y="1084"/>
                </a:cxn>
                <a:cxn ang="0">
                  <a:pos x="377" y="898"/>
                </a:cxn>
                <a:cxn ang="0">
                  <a:pos x="190" y="720"/>
                </a:cxn>
                <a:cxn ang="0">
                  <a:pos x="65" y="558"/>
                </a:cxn>
                <a:cxn ang="0">
                  <a:pos x="11" y="420"/>
                </a:cxn>
                <a:cxn ang="0">
                  <a:pos x="0" y="305"/>
                </a:cxn>
                <a:cxn ang="0">
                  <a:pos x="21" y="211"/>
                </a:cxn>
                <a:cxn ang="0">
                  <a:pos x="72" y="136"/>
                </a:cxn>
                <a:cxn ang="0">
                  <a:pos x="150" y="79"/>
                </a:cxn>
                <a:cxn ang="0">
                  <a:pos x="256" y="38"/>
                </a:cxn>
                <a:cxn ang="0">
                  <a:pos x="385" y="13"/>
                </a:cxn>
                <a:cxn ang="0">
                  <a:pos x="538" y="1"/>
                </a:cxn>
                <a:cxn ang="0">
                  <a:pos x="711" y="1"/>
                </a:cxn>
                <a:cxn ang="0">
                  <a:pos x="904" y="14"/>
                </a:cxn>
                <a:cxn ang="0">
                  <a:pos x="1114" y="35"/>
                </a:cxn>
                <a:cxn ang="0">
                  <a:pos x="1519" y="84"/>
                </a:cxn>
                <a:cxn ang="0">
                  <a:pos x="1914" y="130"/>
                </a:cxn>
                <a:cxn ang="0">
                  <a:pos x="2232" y="172"/>
                </a:cxn>
                <a:cxn ang="0">
                  <a:pos x="2377" y="197"/>
                </a:cxn>
                <a:cxn ang="0">
                  <a:pos x="2524" y="228"/>
                </a:cxn>
                <a:cxn ang="0">
                  <a:pos x="2679" y="268"/>
                </a:cxn>
                <a:cxn ang="0">
                  <a:pos x="2847" y="316"/>
                </a:cxn>
                <a:cxn ang="0">
                  <a:pos x="3036" y="377"/>
                </a:cxn>
                <a:cxn ang="0">
                  <a:pos x="3167" y="466"/>
                </a:cxn>
                <a:cxn ang="0">
                  <a:pos x="3274" y="567"/>
                </a:cxn>
                <a:cxn ang="0">
                  <a:pos x="3384" y="660"/>
                </a:cxn>
                <a:cxn ang="0">
                  <a:pos x="3537" y="779"/>
                </a:cxn>
              </a:cxnLst>
              <a:rect l="0" t="0" r="r" b="b"/>
              <a:pathLst>
                <a:path w="3550" h="2004">
                  <a:moveTo>
                    <a:pt x="3550" y="788"/>
                  </a:moveTo>
                  <a:lnTo>
                    <a:pt x="3542" y="798"/>
                  </a:lnTo>
                  <a:lnTo>
                    <a:pt x="3535" y="814"/>
                  </a:lnTo>
                  <a:lnTo>
                    <a:pt x="3531" y="835"/>
                  </a:lnTo>
                  <a:lnTo>
                    <a:pt x="3528" y="863"/>
                  </a:lnTo>
                  <a:lnTo>
                    <a:pt x="3527" y="895"/>
                  </a:lnTo>
                  <a:lnTo>
                    <a:pt x="3527" y="930"/>
                  </a:lnTo>
                  <a:lnTo>
                    <a:pt x="3527" y="971"/>
                  </a:lnTo>
                  <a:lnTo>
                    <a:pt x="3528" y="1015"/>
                  </a:lnTo>
                  <a:lnTo>
                    <a:pt x="3529" y="1061"/>
                  </a:lnTo>
                  <a:lnTo>
                    <a:pt x="3529" y="1111"/>
                  </a:lnTo>
                  <a:lnTo>
                    <a:pt x="3529" y="1162"/>
                  </a:lnTo>
                  <a:lnTo>
                    <a:pt x="3528" y="1216"/>
                  </a:lnTo>
                  <a:lnTo>
                    <a:pt x="3526" y="1271"/>
                  </a:lnTo>
                  <a:lnTo>
                    <a:pt x="3522" y="1327"/>
                  </a:lnTo>
                  <a:lnTo>
                    <a:pt x="3516" y="1383"/>
                  </a:lnTo>
                  <a:lnTo>
                    <a:pt x="3508" y="1439"/>
                  </a:lnTo>
                  <a:lnTo>
                    <a:pt x="3498" y="1496"/>
                  </a:lnTo>
                  <a:lnTo>
                    <a:pt x="3485" y="1551"/>
                  </a:lnTo>
                  <a:lnTo>
                    <a:pt x="3467" y="1606"/>
                  </a:lnTo>
                  <a:lnTo>
                    <a:pt x="3447" y="1658"/>
                  </a:lnTo>
                  <a:lnTo>
                    <a:pt x="3423" y="1709"/>
                  </a:lnTo>
                  <a:lnTo>
                    <a:pt x="3395" y="1756"/>
                  </a:lnTo>
                  <a:lnTo>
                    <a:pt x="3363" y="1801"/>
                  </a:lnTo>
                  <a:lnTo>
                    <a:pt x="3324" y="1843"/>
                  </a:lnTo>
                  <a:lnTo>
                    <a:pt x="3282" y="1881"/>
                  </a:lnTo>
                  <a:lnTo>
                    <a:pt x="3233" y="1914"/>
                  </a:lnTo>
                  <a:lnTo>
                    <a:pt x="3179" y="1944"/>
                  </a:lnTo>
                  <a:lnTo>
                    <a:pt x="3119" y="1968"/>
                  </a:lnTo>
                  <a:lnTo>
                    <a:pt x="3052" y="1986"/>
                  </a:lnTo>
                  <a:lnTo>
                    <a:pt x="2978" y="1998"/>
                  </a:lnTo>
                  <a:lnTo>
                    <a:pt x="2898" y="2004"/>
                  </a:lnTo>
                  <a:lnTo>
                    <a:pt x="2810" y="2004"/>
                  </a:lnTo>
                  <a:lnTo>
                    <a:pt x="2716" y="1997"/>
                  </a:lnTo>
                  <a:lnTo>
                    <a:pt x="2618" y="1984"/>
                  </a:lnTo>
                  <a:lnTo>
                    <a:pt x="2517" y="1967"/>
                  </a:lnTo>
                  <a:lnTo>
                    <a:pt x="2414" y="1944"/>
                  </a:lnTo>
                  <a:lnTo>
                    <a:pt x="2308" y="1917"/>
                  </a:lnTo>
                  <a:lnTo>
                    <a:pt x="2200" y="1885"/>
                  </a:lnTo>
                  <a:lnTo>
                    <a:pt x="2090" y="1850"/>
                  </a:lnTo>
                  <a:lnTo>
                    <a:pt x="1979" y="1811"/>
                  </a:lnTo>
                  <a:lnTo>
                    <a:pt x="1868" y="1768"/>
                  </a:lnTo>
                  <a:lnTo>
                    <a:pt x="1756" y="1722"/>
                  </a:lnTo>
                  <a:lnTo>
                    <a:pt x="1644" y="1673"/>
                  </a:lnTo>
                  <a:lnTo>
                    <a:pt x="1532" y="1622"/>
                  </a:lnTo>
                  <a:lnTo>
                    <a:pt x="1422" y="1568"/>
                  </a:lnTo>
                  <a:lnTo>
                    <a:pt x="1313" y="1512"/>
                  </a:lnTo>
                  <a:lnTo>
                    <a:pt x="1205" y="1454"/>
                  </a:lnTo>
                  <a:lnTo>
                    <a:pt x="1100" y="1395"/>
                  </a:lnTo>
                  <a:lnTo>
                    <a:pt x="996" y="1334"/>
                  </a:lnTo>
                  <a:lnTo>
                    <a:pt x="896" y="1272"/>
                  </a:lnTo>
                  <a:lnTo>
                    <a:pt x="799" y="1211"/>
                  </a:lnTo>
                  <a:lnTo>
                    <a:pt x="705" y="1147"/>
                  </a:lnTo>
                  <a:lnTo>
                    <a:pt x="616" y="1084"/>
                  </a:lnTo>
                  <a:lnTo>
                    <a:pt x="532" y="1022"/>
                  </a:lnTo>
                  <a:lnTo>
                    <a:pt x="452" y="959"/>
                  </a:lnTo>
                  <a:lnTo>
                    <a:pt x="377" y="898"/>
                  </a:lnTo>
                  <a:lnTo>
                    <a:pt x="309" y="837"/>
                  </a:lnTo>
                  <a:lnTo>
                    <a:pt x="246" y="778"/>
                  </a:lnTo>
                  <a:lnTo>
                    <a:pt x="190" y="720"/>
                  </a:lnTo>
                  <a:lnTo>
                    <a:pt x="140" y="664"/>
                  </a:lnTo>
                  <a:lnTo>
                    <a:pt x="99" y="611"/>
                  </a:lnTo>
                  <a:lnTo>
                    <a:pt x="65" y="558"/>
                  </a:lnTo>
                  <a:lnTo>
                    <a:pt x="39" y="510"/>
                  </a:lnTo>
                  <a:lnTo>
                    <a:pt x="21" y="463"/>
                  </a:lnTo>
                  <a:lnTo>
                    <a:pt x="11" y="420"/>
                  </a:lnTo>
                  <a:lnTo>
                    <a:pt x="3" y="380"/>
                  </a:lnTo>
                  <a:lnTo>
                    <a:pt x="0" y="341"/>
                  </a:lnTo>
                  <a:lnTo>
                    <a:pt x="0" y="305"/>
                  </a:lnTo>
                  <a:lnTo>
                    <a:pt x="3" y="272"/>
                  </a:lnTo>
                  <a:lnTo>
                    <a:pt x="10" y="240"/>
                  </a:lnTo>
                  <a:lnTo>
                    <a:pt x="21" y="211"/>
                  </a:lnTo>
                  <a:lnTo>
                    <a:pt x="34" y="184"/>
                  </a:lnTo>
                  <a:lnTo>
                    <a:pt x="51" y="159"/>
                  </a:lnTo>
                  <a:lnTo>
                    <a:pt x="72" y="136"/>
                  </a:lnTo>
                  <a:lnTo>
                    <a:pt x="95" y="114"/>
                  </a:lnTo>
                  <a:lnTo>
                    <a:pt x="121" y="96"/>
                  </a:lnTo>
                  <a:lnTo>
                    <a:pt x="150" y="79"/>
                  </a:lnTo>
                  <a:lnTo>
                    <a:pt x="183" y="63"/>
                  </a:lnTo>
                  <a:lnTo>
                    <a:pt x="218" y="50"/>
                  </a:lnTo>
                  <a:lnTo>
                    <a:pt x="256" y="38"/>
                  </a:lnTo>
                  <a:lnTo>
                    <a:pt x="297" y="28"/>
                  </a:lnTo>
                  <a:lnTo>
                    <a:pt x="340" y="20"/>
                  </a:lnTo>
                  <a:lnTo>
                    <a:pt x="385" y="13"/>
                  </a:lnTo>
                  <a:lnTo>
                    <a:pt x="434" y="8"/>
                  </a:lnTo>
                  <a:lnTo>
                    <a:pt x="485" y="3"/>
                  </a:lnTo>
                  <a:lnTo>
                    <a:pt x="538" y="1"/>
                  </a:lnTo>
                  <a:lnTo>
                    <a:pt x="593" y="0"/>
                  </a:lnTo>
                  <a:lnTo>
                    <a:pt x="652" y="0"/>
                  </a:lnTo>
                  <a:lnTo>
                    <a:pt x="711" y="1"/>
                  </a:lnTo>
                  <a:lnTo>
                    <a:pt x="774" y="5"/>
                  </a:lnTo>
                  <a:lnTo>
                    <a:pt x="837" y="9"/>
                  </a:lnTo>
                  <a:lnTo>
                    <a:pt x="904" y="14"/>
                  </a:lnTo>
                  <a:lnTo>
                    <a:pt x="972" y="20"/>
                  </a:lnTo>
                  <a:lnTo>
                    <a:pt x="1042" y="27"/>
                  </a:lnTo>
                  <a:lnTo>
                    <a:pt x="1114" y="35"/>
                  </a:lnTo>
                  <a:lnTo>
                    <a:pt x="1187" y="44"/>
                  </a:lnTo>
                  <a:lnTo>
                    <a:pt x="1361" y="65"/>
                  </a:lnTo>
                  <a:lnTo>
                    <a:pt x="1519" y="84"/>
                  </a:lnTo>
                  <a:lnTo>
                    <a:pt x="1663" y="100"/>
                  </a:lnTo>
                  <a:lnTo>
                    <a:pt x="1794" y="115"/>
                  </a:lnTo>
                  <a:lnTo>
                    <a:pt x="1914" y="130"/>
                  </a:lnTo>
                  <a:lnTo>
                    <a:pt x="2026" y="143"/>
                  </a:lnTo>
                  <a:lnTo>
                    <a:pt x="2131" y="157"/>
                  </a:lnTo>
                  <a:lnTo>
                    <a:pt x="2232" y="172"/>
                  </a:lnTo>
                  <a:lnTo>
                    <a:pt x="2280" y="180"/>
                  </a:lnTo>
                  <a:lnTo>
                    <a:pt x="2328" y="188"/>
                  </a:lnTo>
                  <a:lnTo>
                    <a:pt x="2377" y="197"/>
                  </a:lnTo>
                  <a:lnTo>
                    <a:pt x="2426" y="207"/>
                  </a:lnTo>
                  <a:lnTo>
                    <a:pt x="2475" y="217"/>
                  </a:lnTo>
                  <a:lnTo>
                    <a:pt x="2524" y="228"/>
                  </a:lnTo>
                  <a:lnTo>
                    <a:pt x="2575" y="240"/>
                  </a:lnTo>
                  <a:lnTo>
                    <a:pt x="2626" y="254"/>
                  </a:lnTo>
                  <a:lnTo>
                    <a:pt x="2679" y="268"/>
                  </a:lnTo>
                  <a:lnTo>
                    <a:pt x="2733" y="283"/>
                  </a:lnTo>
                  <a:lnTo>
                    <a:pt x="2789" y="299"/>
                  </a:lnTo>
                  <a:lnTo>
                    <a:pt x="2847" y="316"/>
                  </a:lnTo>
                  <a:lnTo>
                    <a:pt x="2908" y="334"/>
                  </a:lnTo>
                  <a:lnTo>
                    <a:pt x="2970" y="354"/>
                  </a:lnTo>
                  <a:lnTo>
                    <a:pt x="3036" y="377"/>
                  </a:lnTo>
                  <a:lnTo>
                    <a:pt x="3105" y="400"/>
                  </a:lnTo>
                  <a:lnTo>
                    <a:pt x="3135" y="433"/>
                  </a:lnTo>
                  <a:lnTo>
                    <a:pt x="3167" y="466"/>
                  </a:lnTo>
                  <a:lnTo>
                    <a:pt x="3201" y="501"/>
                  </a:lnTo>
                  <a:lnTo>
                    <a:pt x="3237" y="535"/>
                  </a:lnTo>
                  <a:lnTo>
                    <a:pt x="3274" y="567"/>
                  </a:lnTo>
                  <a:lnTo>
                    <a:pt x="3311" y="599"/>
                  </a:lnTo>
                  <a:lnTo>
                    <a:pt x="3347" y="631"/>
                  </a:lnTo>
                  <a:lnTo>
                    <a:pt x="3384" y="660"/>
                  </a:lnTo>
                  <a:lnTo>
                    <a:pt x="3448" y="711"/>
                  </a:lnTo>
                  <a:lnTo>
                    <a:pt x="3502" y="752"/>
                  </a:lnTo>
                  <a:lnTo>
                    <a:pt x="3537" y="779"/>
                  </a:lnTo>
                  <a:lnTo>
                    <a:pt x="3550" y="788"/>
                  </a:lnTo>
                  <a:close/>
                </a:path>
              </a:pathLst>
            </a:custGeom>
            <a:gradFill flip="none" rotWithShape="1">
              <a:gsLst>
                <a:gs pos="20000">
                  <a:srgbClr val="7030A0">
                    <a:shade val="30000"/>
                    <a:satMod val="115000"/>
                  </a:srgbClr>
                </a:gs>
                <a:gs pos="50000">
                  <a:srgbClr val="7030A0">
                    <a:shade val="67500"/>
                    <a:satMod val="115000"/>
                  </a:srgbClr>
                </a:gs>
                <a:gs pos="100000">
                  <a:srgbClr val="7030A0">
                    <a:shade val="100000"/>
                    <a:satMod val="115000"/>
                  </a:srgbClr>
                </a:gs>
              </a:gsLst>
              <a:path path="circle">
                <a:fillToRect l="50000" t="50000" r="50000" b="50000"/>
              </a:path>
              <a:tileRect/>
            </a:gradFill>
            <a:ln w="9525">
              <a:solidFill>
                <a:srgbClr val="7030A0"/>
              </a:solidFill>
              <a:round/>
              <a:headEnd/>
              <a:tailEnd/>
            </a:ln>
          </p:spPr>
          <p:txBody>
            <a:bodyPr/>
            <a:lstStyle/>
            <a:p>
              <a:pPr algn="ctr" eaLnBrk="0" fontAlgn="base" hangingPunct="0">
                <a:spcBef>
                  <a:spcPct val="0"/>
                </a:spcBef>
                <a:spcAft>
                  <a:spcPct val="0"/>
                </a:spcAft>
                <a:defRPr/>
              </a:pPr>
              <a:endParaRPr lang="en-US" sz="1200" b="1"/>
            </a:p>
          </p:txBody>
        </p:sp>
        <p:sp>
          <p:nvSpPr>
            <p:cNvPr id="185" name="Freeform 20"/>
            <p:cNvSpPr>
              <a:spLocks/>
            </p:cNvSpPr>
            <p:nvPr/>
          </p:nvSpPr>
          <p:spPr bwMode="auto">
            <a:xfrm>
              <a:off x="4650413" y="4104689"/>
              <a:ext cx="977900" cy="1028700"/>
            </a:xfrm>
            <a:custGeom>
              <a:avLst/>
              <a:gdLst/>
              <a:ahLst/>
              <a:cxnLst>
                <a:cxn ang="0">
                  <a:pos x="308" y="0"/>
                </a:cxn>
                <a:cxn ang="0">
                  <a:pos x="246" y="6"/>
                </a:cxn>
                <a:cxn ang="0">
                  <a:pos x="188" y="26"/>
                </a:cxn>
                <a:cxn ang="0">
                  <a:pos x="136" y="54"/>
                </a:cxn>
                <a:cxn ang="0">
                  <a:pos x="90" y="94"/>
                </a:cxn>
                <a:cxn ang="0">
                  <a:pos x="54" y="142"/>
                </a:cxn>
                <a:cxn ang="0">
                  <a:pos x="24" y="198"/>
                </a:cxn>
                <a:cxn ang="0">
                  <a:pos x="6" y="258"/>
                </a:cxn>
                <a:cxn ang="0">
                  <a:pos x="0" y="324"/>
                </a:cxn>
                <a:cxn ang="0">
                  <a:pos x="2" y="356"/>
                </a:cxn>
                <a:cxn ang="0">
                  <a:pos x="14" y="420"/>
                </a:cxn>
                <a:cxn ang="0">
                  <a:pos x="38" y="478"/>
                </a:cxn>
                <a:cxn ang="0">
                  <a:pos x="70" y="530"/>
                </a:cxn>
                <a:cxn ang="0">
                  <a:pos x="112" y="574"/>
                </a:cxn>
                <a:cxn ang="0">
                  <a:pos x="162" y="610"/>
                </a:cxn>
                <a:cxn ang="0">
                  <a:pos x="216" y="634"/>
                </a:cxn>
                <a:cxn ang="0">
                  <a:pos x="276" y="646"/>
                </a:cxn>
                <a:cxn ang="0">
                  <a:pos x="308" y="648"/>
                </a:cxn>
                <a:cxn ang="0">
                  <a:pos x="370" y="642"/>
                </a:cxn>
                <a:cxn ang="0">
                  <a:pos x="428" y="622"/>
                </a:cxn>
                <a:cxn ang="0">
                  <a:pos x="480" y="592"/>
                </a:cxn>
                <a:cxn ang="0">
                  <a:pos x="526" y="554"/>
                </a:cxn>
                <a:cxn ang="0">
                  <a:pos x="562" y="506"/>
                </a:cxn>
                <a:cxn ang="0">
                  <a:pos x="592" y="450"/>
                </a:cxn>
                <a:cxn ang="0">
                  <a:pos x="610" y="390"/>
                </a:cxn>
                <a:cxn ang="0">
                  <a:pos x="616" y="324"/>
                </a:cxn>
                <a:cxn ang="0">
                  <a:pos x="614" y="290"/>
                </a:cxn>
                <a:cxn ang="0">
                  <a:pos x="602" y="228"/>
                </a:cxn>
                <a:cxn ang="0">
                  <a:pos x="578" y="170"/>
                </a:cxn>
                <a:cxn ang="0">
                  <a:pos x="544" y="118"/>
                </a:cxn>
                <a:cxn ang="0">
                  <a:pos x="504" y="74"/>
                </a:cxn>
                <a:cxn ang="0">
                  <a:pos x="454" y="38"/>
                </a:cxn>
                <a:cxn ang="0">
                  <a:pos x="400" y="14"/>
                </a:cxn>
                <a:cxn ang="0">
                  <a:pos x="340" y="2"/>
                </a:cxn>
                <a:cxn ang="0">
                  <a:pos x="308" y="0"/>
                </a:cxn>
              </a:cxnLst>
              <a:rect l="0" t="0" r="r" b="b"/>
              <a:pathLst>
                <a:path w="616" h="648">
                  <a:moveTo>
                    <a:pt x="308" y="0"/>
                  </a:moveTo>
                  <a:lnTo>
                    <a:pt x="308" y="0"/>
                  </a:lnTo>
                  <a:lnTo>
                    <a:pt x="276" y="2"/>
                  </a:lnTo>
                  <a:lnTo>
                    <a:pt x="246" y="6"/>
                  </a:lnTo>
                  <a:lnTo>
                    <a:pt x="216" y="14"/>
                  </a:lnTo>
                  <a:lnTo>
                    <a:pt x="188" y="26"/>
                  </a:lnTo>
                  <a:lnTo>
                    <a:pt x="162" y="38"/>
                  </a:lnTo>
                  <a:lnTo>
                    <a:pt x="136" y="54"/>
                  </a:lnTo>
                  <a:lnTo>
                    <a:pt x="112" y="74"/>
                  </a:lnTo>
                  <a:lnTo>
                    <a:pt x="90" y="94"/>
                  </a:lnTo>
                  <a:lnTo>
                    <a:pt x="70" y="118"/>
                  </a:lnTo>
                  <a:lnTo>
                    <a:pt x="54" y="142"/>
                  </a:lnTo>
                  <a:lnTo>
                    <a:pt x="38" y="170"/>
                  </a:lnTo>
                  <a:lnTo>
                    <a:pt x="24" y="198"/>
                  </a:lnTo>
                  <a:lnTo>
                    <a:pt x="14" y="228"/>
                  </a:lnTo>
                  <a:lnTo>
                    <a:pt x="6" y="258"/>
                  </a:lnTo>
                  <a:lnTo>
                    <a:pt x="2" y="290"/>
                  </a:lnTo>
                  <a:lnTo>
                    <a:pt x="0" y="324"/>
                  </a:lnTo>
                  <a:lnTo>
                    <a:pt x="0" y="324"/>
                  </a:lnTo>
                  <a:lnTo>
                    <a:pt x="2" y="356"/>
                  </a:lnTo>
                  <a:lnTo>
                    <a:pt x="6" y="390"/>
                  </a:lnTo>
                  <a:lnTo>
                    <a:pt x="14" y="420"/>
                  </a:lnTo>
                  <a:lnTo>
                    <a:pt x="24" y="450"/>
                  </a:lnTo>
                  <a:lnTo>
                    <a:pt x="38" y="478"/>
                  </a:lnTo>
                  <a:lnTo>
                    <a:pt x="54" y="506"/>
                  </a:lnTo>
                  <a:lnTo>
                    <a:pt x="70" y="530"/>
                  </a:lnTo>
                  <a:lnTo>
                    <a:pt x="90" y="554"/>
                  </a:lnTo>
                  <a:lnTo>
                    <a:pt x="112" y="574"/>
                  </a:lnTo>
                  <a:lnTo>
                    <a:pt x="136" y="592"/>
                  </a:lnTo>
                  <a:lnTo>
                    <a:pt x="162" y="610"/>
                  </a:lnTo>
                  <a:lnTo>
                    <a:pt x="188" y="622"/>
                  </a:lnTo>
                  <a:lnTo>
                    <a:pt x="216" y="634"/>
                  </a:lnTo>
                  <a:lnTo>
                    <a:pt x="246" y="642"/>
                  </a:lnTo>
                  <a:lnTo>
                    <a:pt x="276" y="646"/>
                  </a:lnTo>
                  <a:lnTo>
                    <a:pt x="308" y="648"/>
                  </a:lnTo>
                  <a:lnTo>
                    <a:pt x="308" y="648"/>
                  </a:lnTo>
                  <a:lnTo>
                    <a:pt x="340" y="646"/>
                  </a:lnTo>
                  <a:lnTo>
                    <a:pt x="370" y="642"/>
                  </a:lnTo>
                  <a:lnTo>
                    <a:pt x="400" y="634"/>
                  </a:lnTo>
                  <a:lnTo>
                    <a:pt x="428" y="622"/>
                  </a:lnTo>
                  <a:lnTo>
                    <a:pt x="454" y="610"/>
                  </a:lnTo>
                  <a:lnTo>
                    <a:pt x="480" y="592"/>
                  </a:lnTo>
                  <a:lnTo>
                    <a:pt x="504" y="574"/>
                  </a:lnTo>
                  <a:lnTo>
                    <a:pt x="526" y="554"/>
                  </a:lnTo>
                  <a:lnTo>
                    <a:pt x="544" y="530"/>
                  </a:lnTo>
                  <a:lnTo>
                    <a:pt x="562" y="506"/>
                  </a:lnTo>
                  <a:lnTo>
                    <a:pt x="578" y="478"/>
                  </a:lnTo>
                  <a:lnTo>
                    <a:pt x="592" y="450"/>
                  </a:lnTo>
                  <a:lnTo>
                    <a:pt x="602" y="420"/>
                  </a:lnTo>
                  <a:lnTo>
                    <a:pt x="610" y="390"/>
                  </a:lnTo>
                  <a:lnTo>
                    <a:pt x="614" y="356"/>
                  </a:lnTo>
                  <a:lnTo>
                    <a:pt x="616" y="324"/>
                  </a:lnTo>
                  <a:lnTo>
                    <a:pt x="616" y="324"/>
                  </a:lnTo>
                  <a:lnTo>
                    <a:pt x="614" y="290"/>
                  </a:lnTo>
                  <a:lnTo>
                    <a:pt x="610" y="258"/>
                  </a:lnTo>
                  <a:lnTo>
                    <a:pt x="602" y="228"/>
                  </a:lnTo>
                  <a:lnTo>
                    <a:pt x="592" y="198"/>
                  </a:lnTo>
                  <a:lnTo>
                    <a:pt x="578" y="170"/>
                  </a:lnTo>
                  <a:lnTo>
                    <a:pt x="562" y="142"/>
                  </a:lnTo>
                  <a:lnTo>
                    <a:pt x="544" y="118"/>
                  </a:lnTo>
                  <a:lnTo>
                    <a:pt x="526" y="94"/>
                  </a:lnTo>
                  <a:lnTo>
                    <a:pt x="504" y="74"/>
                  </a:lnTo>
                  <a:lnTo>
                    <a:pt x="480" y="54"/>
                  </a:lnTo>
                  <a:lnTo>
                    <a:pt x="454" y="38"/>
                  </a:lnTo>
                  <a:lnTo>
                    <a:pt x="428" y="26"/>
                  </a:lnTo>
                  <a:lnTo>
                    <a:pt x="400" y="14"/>
                  </a:lnTo>
                  <a:lnTo>
                    <a:pt x="370" y="6"/>
                  </a:lnTo>
                  <a:lnTo>
                    <a:pt x="340" y="2"/>
                  </a:lnTo>
                  <a:lnTo>
                    <a:pt x="308" y="0"/>
                  </a:lnTo>
                  <a:lnTo>
                    <a:pt x="308" y="0"/>
                  </a:lnTo>
                  <a:close/>
                </a:path>
              </a:pathLst>
            </a:custGeom>
            <a:gradFill flip="none" rotWithShape="1">
              <a:gsLst>
                <a:gs pos="38000">
                  <a:srgbClr val="C0C0C0"/>
                </a:gs>
                <a:gs pos="64000">
                  <a:srgbClr val="B2B2B2"/>
                </a:gs>
                <a:gs pos="100000">
                  <a:schemeClr val="accent1">
                    <a:tint val="23500"/>
                    <a:satMod val="160000"/>
                  </a:schemeClr>
                </a:gs>
              </a:gsLst>
              <a:path path="circle">
                <a:fillToRect l="50000" t="50000" r="50000" b="50000"/>
              </a:path>
              <a:tileRect/>
            </a:gradFill>
            <a:ln w="6350">
              <a:solidFill>
                <a:schemeClr val="bg1">
                  <a:lumMod val="50000"/>
                  <a:lumOff val="50000"/>
                </a:schemeClr>
              </a:solidFill>
              <a:round/>
              <a:headEnd/>
              <a:tailEnd/>
            </a:ln>
          </p:spPr>
          <p:txBody>
            <a:bodyPr/>
            <a:lstStyle/>
            <a:p>
              <a:pPr algn="ctr" eaLnBrk="0" fontAlgn="base" hangingPunct="0">
                <a:spcBef>
                  <a:spcPct val="0"/>
                </a:spcBef>
                <a:spcAft>
                  <a:spcPct val="0"/>
                </a:spcAft>
                <a:defRPr/>
              </a:pPr>
              <a:endParaRPr lang="en-US" sz="1200" b="1"/>
            </a:p>
          </p:txBody>
        </p:sp>
        <p:grpSp>
          <p:nvGrpSpPr>
            <p:cNvPr id="186" name="Group 114"/>
            <p:cNvGrpSpPr>
              <a:grpSpLocks/>
            </p:cNvGrpSpPr>
            <p:nvPr/>
          </p:nvGrpSpPr>
          <p:grpSpPr bwMode="auto">
            <a:xfrm>
              <a:off x="4795174" y="4330143"/>
              <a:ext cx="748195" cy="547392"/>
              <a:chOff x="4877620" y="4330143"/>
              <a:chExt cx="748195" cy="547392"/>
            </a:xfrm>
          </p:grpSpPr>
          <p:sp>
            <p:nvSpPr>
              <p:cNvPr id="200" name="AutoShape 128"/>
              <p:cNvSpPr>
                <a:spLocks/>
              </p:cNvSpPr>
              <p:nvPr/>
            </p:nvSpPr>
            <p:spPr bwMode="auto">
              <a:xfrm>
                <a:off x="4916130" y="4376905"/>
                <a:ext cx="280573" cy="266820"/>
              </a:xfrm>
              <a:custGeom>
                <a:avLst/>
                <a:gdLst>
                  <a:gd name="T0" fmla="*/ 2147483647 w 204"/>
                  <a:gd name="T1" fmla="*/ 2147483647 h 194"/>
                  <a:gd name="T2" fmla="*/ 2147483647 w 204"/>
                  <a:gd name="T3" fmla="*/ 2147483647 h 194"/>
                  <a:gd name="T4" fmla="*/ 2147483647 w 204"/>
                  <a:gd name="T5" fmla="*/ 2147483647 h 194"/>
                  <a:gd name="T6" fmla="*/ 2147483647 w 204"/>
                  <a:gd name="T7" fmla="*/ 2147483647 h 194"/>
                  <a:gd name="T8" fmla="*/ 2147483647 w 204"/>
                  <a:gd name="T9" fmla="*/ 2147483647 h 194"/>
                  <a:gd name="T10" fmla="*/ 2147483647 w 204"/>
                  <a:gd name="T11" fmla="*/ 2147483647 h 194"/>
                  <a:gd name="T12" fmla="*/ 2147483647 w 204"/>
                  <a:gd name="T13" fmla="*/ 2147483647 h 194"/>
                  <a:gd name="T14" fmla="*/ 2147483647 w 204"/>
                  <a:gd name="T15" fmla="*/ 2147483647 h 194"/>
                  <a:gd name="T16" fmla="*/ 2147483647 w 204"/>
                  <a:gd name="T17" fmla="*/ 2147483647 h 194"/>
                  <a:gd name="T18" fmla="*/ 2147483647 w 204"/>
                  <a:gd name="T19" fmla="*/ 2147483647 h 194"/>
                  <a:gd name="T20" fmla="*/ 2147483647 w 204"/>
                  <a:gd name="T21" fmla="*/ 2147483647 h 194"/>
                  <a:gd name="T22" fmla="*/ 2147483647 w 204"/>
                  <a:gd name="T23" fmla="*/ 2147483647 h 194"/>
                  <a:gd name="T24" fmla="*/ 2147483647 w 204"/>
                  <a:gd name="T25" fmla="*/ 2147483647 h 194"/>
                  <a:gd name="T26" fmla="*/ 2147483647 w 204"/>
                  <a:gd name="T27" fmla="*/ 2147483647 h 194"/>
                  <a:gd name="T28" fmla="*/ 2147483647 w 204"/>
                  <a:gd name="T29" fmla="*/ 2147483647 h 194"/>
                  <a:gd name="T30" fmla="*/ 2147483647 w 204"/>
                  <a:gd name="T31" fmla="*/ 2147483647 h 194"/>
                  <a:gd name="T32" fmla="*/ 2147483647 w 204"/>
                  <a:gd name="T33" fmla="*/ 2147483647 h 194"/>
                  <a:gd name="T34" fmla="*/ 2147483647 w 204"/>
                  <a:gd name="T35" fmla="*/ 2147483647 h 194"/>
                  <a:gd name="T36" fmla="*/ 2147483647 w 204"/>
                  <a:gd name="T37" fmla="*/ 2147483647 h 194"/>
                  <a:gd name="T38" fmla="*/ 2147483647 w 204"/>
                  <a:gd name="T39" fmla="*/ 2147483647 h 194"/>
                  <a:gd name="T40" fmla="*/ 2147483647 w 204"/>
                  <a:gd name="T41" fmla="*/ 2147483647 h 194"/>
                  <a:gd name="T42" fmla="*/ 2147483647 w 204"/>
                  <a:gd name="T43" fmla="*/ 2147483647 h 194"/>
                  <a:gd name="T44" fmla="*/ 2147483647 w 204"/>
                  <a:gd name="T45" fmla="*/ 2147483647 h 194"/>
                  <a:gd name="T46" fmla="*/ 2147483647 w 204"/>
                  <a:gd name="T47" fmla="*/ 2147483647 h 194"/>
                  <a:gd name="T48" fmla="*/ 2147483647 w 204"/>
                  <a:gd name="T49" fmla="*/ 0 h 194"/>
                  <a:gd name="T50" fmla="*/ 2147483647 w 204"/>
                  <a:gd name="T51" fmla="*/ 0 h 194"/>
                  <a:gd name="T52" fmla="*/ 2147483647 w 204"/>
                  <a:gd name="T53" fmla="*/ 2147483647 h 194"/>
                  <a:gd name="T54" fmla="*/ 2147483647 w 204"/>
                  <a:gd name="T55" fmla="*/ 2147483647 h 194"/>
                  <a:gd name="T56" fmla="*/ 2147483647 w 204"/>
                  <a:gd name="T57" fmla="*/ 2147483647 h 194"/>
                  <a:gd name="T58" fmla="*/ 0 w 204"/>
                  <a:gd name="T59" fmla="*/ 2147483647 h 194"/>
                  <a:gd name="T60" fmla="*/ 0 w 204"/>
                  <a:gd name="T61" fmla="*/ 2147483647 h 194"/>
                  <a:gd name="T62" fmla="*/ 2147483647 w 204"/>
                  <a:gd name="T63" fmla="*/ 2147483647 h 194"/>
                  <a:gd name="T64" fmla="*/ 2147483647 w 204"/>
                  <a:gd name="T65" fmla="*/ 2147483647 h 194"/>
                  <a:gd name="T66" fmla="*/ 2147483647 w 204"/>
                  <a:gd name="T67" fmla="*/ 2147483647 h 194"/>
                  <a:gd name="T68" fmla="*/ 2147483647 w 204"/>
                  <a:gd name="T69" fmla="*/ 2147483647 h 194"/>
                  <a:gd name="T70" fmla="*/ 2147483647 w 204"/>
                  <a:gd name="T71" fmla="*/ 2147483647 h 194"/>
                  <a:gd name="T72" fmla="*/ 2147483647 w 204"/>
                  <a:gd name="T73" fmla="*/ 2147483647 h 194"/>
                  <a:gd name="T74" fmla="*/ 2147483647 w 204"/>
                  <a:gd name="T75" fmla="*/ 2147483647 h 194"/>
                  <a:gd name="T76" fmla="*/ 2147483647 w 204"/>
                  <a:gd name="T77" fmla="*/ 2147483647 h 194"/>
                  <a:gd name="T78" fmla="*/ 2147483647 w 204"/>
                  <a:gd name="T79" fmla="*/ 2147483647 h 194"/>
                  <a:gd name="T80" fmla="*/ 2147483647 w 204"/>
                  <a:gd name="T81" fmla="*/ 2147483647 h 194"/>
                  <a:gd name="T82" fmla="*/ 2147483647 w 204"/>
                  <a:gd name="T83" fmla="*/ 2147483647 h 194"/>
                  <a:gd name="T84" fmla="*/ 2147483647 w 204"/>
                  <a:gd name="T85" fmla="*/ 2147483647 h 194"/>
                  <a:gd name="T86" fmla="*/ 2147483647 w 204"/>
                  <a:gd name="T87" fmla="*/ 2147483647 h 194"/>
                  <a:gd name="T88" fmla="*/ 2147483647 w 204"/>
                  <a:gd name="T89" fmla="*/ 2147483647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4"/>
                  <a:gd name="T136" fmla="*/ 0 h 194"/>
                  <a:gd name="T137" fmla="*/ 204 w 204"/>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4" h="194">
                    <a:moveTo>
                      <a:pt x="118" y="172"/>
                    </a:moveTo>
                    <a:lnTo>
                      <a:pt x="118" y="172"/>
                    </a:lnTo>
                    <a:lnTo>
                      <a:pt x="134" y="172"/>
                    </a:lnTo>
                    <a:lnTo>
                      <a:pt x="150" y="176"/>
                    </a:lnTo>
                    <a:lnTo>
                      <a:pt x="164" y="180"/>
                    </a:lnTo>
                    <a:lnTo>
                      <a:pt x="176" y="188"/>
                    </a:lnTo>
                    <a:lnTo>
                      <a:pt x="190" y="168"/>
                    </a:lnTo>
                    <a:lnTo>
                      <a:pt x="194" y="158"/>
                    </a:lnTo>
                    <a:lnTo>
                      <a:pt x="198" y="146"/>
                    </a:lnTo>
                    <a:lnTo>
                      <a:pt x="202" y="132"/>
                    </a:lnTo>
                    <a:lnTo>
                      <a:pt x="204" y="118"/>
                    </a:lnTo>
                    <a:lnTo>
                      <a:pt x="204" y="104"/>
                    </a:lnTo>
                    <a:lnTo>
                      <a:pt x="204" y="86"/>
                    </a:lnTo>
                    <a:lnTo>
                      <a:pt x="202" y="84"/>
                    </a:lnTo>
                    <a:lnTo>
                      <a:pt x="200" y="86"/>
                    </a:lnTo>
                    <a:lnTo>
                      <a:pt x="200" y="88"/>
                    </a:lnTo>
                    <a:lnTo>
                      <a:pt x="198" y="86"/>
                    </a:lnTo>
                    <a:lnTo>
                      <a:pt x="196" y="86"/>
                    </a:lnTo>
                    <a:lnTo>
                      <a:pt x="132" y="78"/>
                    </a:lnTo>
                    <a:lnTo>
                      <a:pt x="54" y="34"/>
                    </a:lnTo>
                    <a:lnTo>
                      <a:pt x="22" y="6"/>
                    </a:lnTo>
                    <a:lnTo>
                      <a:pt x="14" y="0"/>
                    </a:lnTo>
                    <a:lnTo>
                      <a:pt x="8" y="18"/>
                    </a:lnTo>
                    <a:lnTo>
                      <a:pt x="4" y="34"/>
                    </a:lnTo>
                    <a:lnTo>
                      <a:pt x="2" y="52"/>
                    </a:lnTo>
                    <a:lnTo>
                      <a:pt x="0" y="72"/>
                    </a:lnTo>
                    <a:lnTo>
                      <a:pt x="2" y="90"/>
                    </a:lnTo>
                    <a:lnTo>
                      <a:pt x="4" y="108"/>
                    </a:lnTo>
                    <a:lnTo>
                      <a:pt x="10" y="126"/>
                    </a:lnTo>
                    <a:lnTo>
                      <a:pt x="16" y="142"/>
                    </a:lnTo>
                    <a:lnTo>
                      <a:pt x="22" y="158"/>
                    </a:lnTo>
                    <a:lnTo>
                      <a:pt x="30" y="172"/>
                    </a:lnTo>
                    <a:lnTo>
                      <a:pt x="40" y="184"/>
                    </a:lnTo>
                    <a:lnTo>
                      <a:pt x="50" y="194"/>
                    </a:lnTo>
                    <a:lnTo>
                      <a:pt x="64" y="184"/>
                    </a:lnTo>
                    <a:lnTo>
                      <a:pt x="80" y="178"/>
                    </a:lnTo>
                    <a:lnTo>
                      <a:pt x="98" y="172"/>
                    </a:lnTo>
                    <a:lnTo>
                      <a:pt x="118" y="172"/>
                    </a:lnTo>
                    <a:close/>
                  </a:path>
                </a:pathLst>
              </a:custGeom>
              <a:solidFill>
                <a:srgbClr val="FFCD02"/>
              </a:solidFill>
              <a:ln w="9525">
                <a:noFill/>
                <a:round/>
                <a:headEnd/>
                <a:tailEnd/>
              </a:ln>
            </p:spPr>
            <p:txBody>
              <a:bodyPr/>
              <a:lstStyle/>
              <a:p>
                <a:endParaRPr lang="en-US"/>
              </a:p>
            </p:txBody>
          </p:sp>
          <p:sp>
            <p:nvSpPr>
              <p:cNvPr id="201" name="AutoShape 129"/>
              <p:cNvSpPr>
                <a:spLocks/>
              </p:cNvSpPr>
              <p:nvPr/>
            </p:nvSpPr>
            <p:spPr bwMode="auto">
              <a:xfrm>
                <a:off x="4929884" y="4368653"/>
                <a:ext cx="258567" cy="266820"/>
              </a:xfrm>
              <a:custGeom>
                <a:avLst/>
                <a:gdLst>
                  <a:gd name="T0" fmla="*/ 2147483647 w 188"/>
                  <a:gd name="T1" fmla="*/ 2147483647 h 194"/>
                  <a:gd name="T2" fmla="*/ 2147483647 w 188"/>
                  <a:gd name="T3" fmla="*/ 2147483647 h 194"/>
                  <a:gd name="T4" fmla="*/ 2147483647 w 188"/>
                  <a:gd name="T5" fmla="*/ 2147483647 h 194"/>
                  <a:gd name="T6" fmla="*/ 2147483647 w 188"/>
                  <a:gd name="T7" fmla="*/ 2147483647 h 194"/>
                  <a:gd name="T8" fmla="*/ 2147483647 w 188"/>
                  <a:gd name="T9" fmla="*/ 2147483647 h 194"/>
                  <a:gd name="T10" fmla="*/ 2147483647 w 188"/>
                  <a:gd name="T11" fmla="*/ 2147483647 h 194"/>
                  <a:gd name="T12" fmla="*/ 2147483647 w 188"/>
                  <a:gd name="T13" fmla="*/ 2147483647 h 194"/>
                  <a:gd name="T14" fmla="*/ 2147483647 w 188"/>
                  <a:gd name="T15" fmla="*/ 2147483647 h 194"/>
                  <a:gd name="T16" fmla="*/ 2147483647 w 188"/>
                  <a:gd name="T17" fmla="*/ 2147483647 h 194"/>
                  <a:gd name="T18" fmla="*/ 2147483647 w 188"/>
                  <a:gd name="T19" fmla="*/ 2147483647 h 194"/>
                  <a:gd name="T20" fmla="*/ 2147483647 w 188"/>
                  <a:gd name="T21" fmla="*/ 2147483647 h 194"/>
                  <a:gd name="T22" fmla="*/ 2147483647 w 188"/>
                  <a:gd name="T23" fmla="*/ 2147483647 h 194"/>
                  <a:gd name="T24" fmla="*/ 2147483647 w 188"/>
                  <a:gd name="T25" fmla="*/ 2147483647 h 194"/>
                  <a:gd name="T26" fmla="*/ 2147483647 w 188"/>
                  <a:gd name="T27" fmla="*/ 2147483647 h 194"/>
                  <a:gd name="T28" fmla="*/ 2147483647 w 188"/>
                  <a:gd name="T29" fmla="*/ 2147483647 h 194"/>
                  <a:gd name="T30" fmla="*/ 2147483647 w 188"/>
                  <a:gd name="T31" fmla="*/ 2147483647 h 194"/>
                  <a:gd name="T32" fmla="*/ 2147483647 w 188"/>
                  <a:gd name="T33" fmla="*/ 2147483647 h 194"/>
                  <a:gd name="T34" fmla="*/ 2147483647 w 188"/>
                  <a:gd name="T35" fmla="*/ 2147483647 h 194"/>
                  <a:gd name="T36" fmla="*/ 2147483647 w 188"/>
                  <a:gd name="T37" fmla="*/ 2147483647 h 194"/>
                  <a:gd name="T38" fmla="*/ 2147483647 w 188"/>
                  <a:gd name="T39" fmla="*/ 2147483647 h 194"/>
                  <a:gd name="T40" fmla="*/ 2147483647 w 188"/>
                  <a:gd name="T41" fmla="*/ 2147483647 h 194"/>
                  <a:gd name="T42" fmla="*/ 2147483647 w 188"/>
                  <a:gd name="T43" fmla="*/ 0 h 194"/>
                  <a:gd name="T44" fmla="*/ 2147483647 w 188"/>
                  <a:gd name="T45" fmla="*/ 0 h 194"/>
                  <a:gd name="T46" fmla="*/ 2147483647 w 188"/>
                  <a:gd name="T47" fmla="*/ 2147483647 h 194"/>
                  <a:gd name="T48" fmla="*/ 2147483647 w 188"/>
                  <a:gd name="T49" fmla="*/ 2147483647 h 194"/>
                  <a:gd name="T50" fmla="*/ 2147483647 w 188"/>
                  <a:gd name="T51" fmla="*/ 2147483647 h 194"/>
                  <a:gd name="T52" fmla="*/ 2147483647 w 188"/>
                  <a:gd name="T53" fmla="*/ 2147483647 h 194"/>
                  <a:gd name="T54" fmla="*/ 0 w 188"/>
                  <a:gd name="T55" fmla="*/ 2147483647 h 194"/>
                  <a:gd name="T56" fmla="*/ 2147483647 w 188"/>
                  <a:gd name="T57" fmla="*/ 2147483647 h 194"/>
                  <a:gd name="T58" fmla="*/ 2147483647 w 188"/>
                  <a:gd name="T59" fmla="*/ 2147483647 h 194"/>
                  <a:gd name="T60" fmla="*/ 2147483647 w 188"/>
                  <a:gd name="T61" fmla="*/ 2147483647 h 194"/>
                  <a:gd name="T62" fmla="*/ 2147483647 w 188"/>
                  <a:gd name="T63" fmla="*/ 2147483647 h 194"/>
                  <a:gd name="T64" fmla="*/ 2147483647 w 188"/>
                  <a:gd name="T65" fmla="*/ 2147483647 h 194"/>
                  <a:gd name="T66" fmla="*/ 2147483647 w 188"/>
                  <a:gd name="T67" fmla="*/ 2147483647 h 194"/>
                  <a:gd name="T68" fmla="*/ 2147483647 w 188"/>
                  <a:gd name="T69" fmla="*/ 2147483647 h 194"/>
                  <a:gd name="T70" fmla="*/ 2147483647 w 188"/>
                  <a:gd name="T71" fmla="*/ 2147483647 h 194"/>
                  <a:gd name="T72" fmla="*/ 2147483647 w 188"/>
                  <a:gd name="T73" fmla="*/ 2147483647 h 194"/>
                  <a:gd name="T74" fmla="*/ 2147483647 w 188"/>
                  <a:gd name="T75" fmla="*/ 2147483647 h 194"/>
                  <a:gd name="T76" fmla="*/ 2147483647 w 188"/>
                  <a:gd name="T77" fmla="*/ 2147483647 h 194"/>
                  <a:gd name="T78" fmla="*/ 2147483647 w 188"/>
                  <a:gd name="T79" fmla="*/ 2147483647 h 194"/>
                  <a:gd name="T80" fmla="*/ 2147483647 w 188"/>
                  <a:gd name="T81" fmla="*/ 2147483647 h 194"/>
                  <a:gd name="T82" fmla="*/ 2147483647 w 188"/>
                  <a:gd name="T83" fmla="*/ 2147483647 h 194"/>
                  <a:gd name="T84" fmla="*/ 2147483647 w 188"/>
                  <a:gd name="T85" fmla="*/ 2147483647 h 194"/>
                  <a:gd name="T86" fmla="*/ 2147483647 w 188"/>
                  <a:gd name="T87" fmla="*/ 2147483647 h 194"/>
                  <a:gd name="T88" fmla="*/ 2147483647 w 188"/>
                  <a:gd name="T89" fmla="*/ 2147483647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8"/>
                  <a:gd name="T136" fmla="*/ 0 h 194"/>
                  <a:gd name="T137" fmla="*/ 188 w 188"/>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8" h="194">
                    <a:moveTo>
                      <a:pt x="108" y="178"/>
                    </a:moveTo>
                    <a:lnTo>
                      <a:pt x="108" y="178"/>
                    </a:lnTo>
                    <a:lnTo>
                      <a:pt x="120" y="178"/>
                    </a:lnTo>
                    <a:lnTo>
                      <a:pt x="132" y="180"/>
                    </a:lnTo>
                    <a:lnTo>
                      <a:pt x="144" y="184"/>
                    </a:lnTo>
                    <a:lnTo>
                      <a:pt x="154" y="188"/>
                    </a:lnTo>
                    <a:lnTo>
                      <a:pt x="168" y="168"/>
                    </a:lnTo>
                    <a:lnTo>
                      <a:pt x="176" y="146"/>
                    </a:lnTo>
                    <a:lnTo>
                      <a:pt x="184" y="120"/>
                    </a:lnTo>
                    <a:lnTo>
                      <a:pt x="188" y="92"/>
                    </a:lnTo>
                    <a:lnTo>
                      <a:pt x="172" y="90"/>
                    </a:lnTo>
                    <a:lnTo>
                      <a:pt x="158" y="86"/>
                    </a:lnTo>
                    <a:lnTo>
                      <a:pt x="144" y="80"/>
                    </a:lnTo>
                    <a:lnTo>
                      <a:pt x="132" y="72"/>
                    </a:lnTo>
                    <a:lnTo>
                      <a:pt x="108" y="52"/>
                    </a:lnTo>
                    <a:lnTo>
                      <a:pt x="88" y="32"/>
                    </a:lnTo>
                    <a:lnTo>
                      <a:pt x="68" y="14"/>
                    </a:lnTo>
                    <a:lnTo>
                      <a:pt x="58" y="8"/>
                    </a:lnTo>
                    <a:lnTo>
                      <a:pt x="48" y="2"/>
                    </a:lnTo>
                    <a:lnTo>
                      <a:pt x="38" y="0"/>
                    </a:lnTo>
                    <a:lnTo>
                      <a:pt x="28" y="0"/>
                    </a:lnTo>
                    <a:lnTo>
                      <a:pt x="16" y="4"/>
                    </a:lnTo>
                    <a:lnTo>
                      <a:pt x="4" y="10"/>
                    </a:lnTo>
                    <a:lnTo>
                      <a:pt x="2" y="28"/>
                    </a:lnTo>
                    <a:lnTo>
                      <a:pt x="0" y="44"/>
                    </a:lnTo>
                    <a:lnTo>
                      <a:pt x="2" y="62"/>
                    </a:lnTo>
                    <a:lnTo>
                      <a:pt x="2" y="80"/>
                    </a:lnTo>
                    <a:lnTo>
                      <a:pt x="6" y="98"/>
                    </a:lnTo>
                    <a:lnTo>
                      <a:pt x="10" y="116"/>
                    </a:lnTo>
                    <a:lnTo>
                      <a:pt x="14" y="132"/>
                    </a:lnTo>
                    <a:lnTo>
                      <a:pt x="20" y="146"/>
                    </a:lnTo>
                    <a:lnTo>
                      <a:pt x="26" y="160"/>
                    </a:lnTo>
                    <a:lnTo>
                      <a:pt x="34" y="172"/>
                    </a:lnTo>
                    <a:lnTo>
                      <a:pt x="42" y="184"/>
                    </a:lnTo>
                    <a:lnTo>
                      <a:pt x="50" y="194"/>
                    </a:lnTo>
                    <a:lnTo>
                      <a:pt x="62" y="186"/>
                    </a:lnTo>
                    <a:lnTo>
                      <a:pt x="76" y="182"/>
                    </a:lnTo>
                    <a:lnTo>
                      <a:pt x="92" y="178"/>
                    </a:lnTo>
                    <a:lnTo>
                      <a:pt x="108" y="178"/>
                    </a:lnTo>
                    <a:close/>
                  </a:path>
                </a:pathLst>
              </a:custGeom>
              <a:solidFill>
                <a:srgbClr val="F68B1F"/>
              </a:solidFill>
              <a:ln w="9525">
                <a:noFill/>
                <a:round/>
                <a:headEnd/>
                <a:tailEnd/>
              </a:ln>
            </p:spPr>
            <p:txBody>
              <a:bodyPr/>
              <a:lstStyle/>
              <a:p>
                <a:endParaRPr lang="en-US"/>
              </a:p>
            </p:txBody>
          </p:sp>
          <p:sp>
            <p:nvSpPr>
              <p:cNvPr id="202" name="AutoShape 130"/>
              <p:cNvSpPr>
                <a:spLocks/>
              </p:cNvSpPr>
              <p:nvPr/>
            </p:nvSpPr>
            <p:spPr bwMode="auto">
              <a:xfrm>
                <a:off x="4946388" y="4357650"/>
                <a:ext cx="225559" cy="266820"/>
              </a:xfrm>
              <a:custGeom>
                <a:avLst/>
                <a:gdLst>
                  <a:gd name="T0" fmla="*/ 2147483647 w 164"/>
                  <a:gd name="T1" fmla="*/ 2147483647 h 194"/>
                  <a:gd name="T2" fmla="*/ 2147483647 w 164"/>
                  <a:gd name="T3" fmla="*/ 2147483647 h 194"/>
                  <a:gd name="T4" fmla="*/ 2147483647 w 164"/>
                  <a:gd name="T5" fmla="*/ 2147483647 h 194"/>
                  <a:gd name="T6" fmla="*/ 2147483647 w 164"/>
                  <a:gd name="T7" fmla="*/ 2147483647 h 194"/>
                  <a:gd name="T8" fmla="*/ 2147483647 w 164"/>
                  <a:gd name="T9" fmla="*/ 2147483647 h 194"/>
                  <a:gd name="T10" fmla="*/ 2147483647 w 164"/>
                  <a:gd name="T11" fmla="*/ 2147483647 h 194"/>
                  <a:gd name="T12" fmla="*/ 2147483647 w 164"/>
                  <a:gd name="T13" fmla="*/ 2147483647 h 194"/>
                  <a:gd name="T14" fmla="*/ 2147483647 w 164"/>
                  <a:gd name="T15" fmla="*/ 2147483647 h 194"/>
                  <a:gd name="T16" fmla="*/ 2147483647 w 164"/>
                  <a:gd name="T17" fmla="*/ 2147483647 h 194"/>
                  <a:gd name="T18" fmla="*/ 2147483647 w 164"/>
                  <a:gd name="T19" fmla="*/ 2147483647 h 194"/>
                  <a:gd name="T20" fmla="*/ 2147483647 w 164"/>
                  <a:gd name="T21" fmla="*/ 2147483647 h 194"/>
                  <a:gd name="T22" fmla="*/ 2147483647 w 164"/>
                  <a:gd name="T23" fmla="*/ 2147483647 h 194"/>
                  <a:gd name="T24" fmla="*/ 2147483647 w 164"/>
                  <a:gd name="T25" fmla="*/ 2147483647 h 194"/>
                  <a:gd name="T26" fmla="*/ 2147483647 w 164"/>
                  <a:gd name="T27" fmla="*/ 2147483647 h 194"/>
                  <a:gd name="T28" fmla="*/ 2147483647 w 164"/>
                  <a:gd name="T29" fmla="*/ 2147483647 h 194"/>
                  <a:gd name="T30" fmla="*/ 2147483647 w 164"/>
                  <a:gd name="T31" fmla="*/ 2147483647 h 194"/>
                  <a:gd name="T32" fmla="*/ 2147483647 w 164"/>
                  <a:gd name="T33" fmla="*/ 2147483647 h 194"/>
                  <a:gd name="T34" fmla="*/ 2147483647 w 164"/>
                  <a:gd name="T35" fmla="*/ 2147483647 h 194"/>
                  <a:gd name="T36" fmla="*/ 2147483647 w 164"/>
                  <a:gd name="T37" fmla="*/ 2147483647 h 194"/>
                  <a:gd name="T38" fmla="*/ 2147483647 w 164"/>
                  <a:gd name="T39" fmla="*/ 2147483647 h 194"/>
                  <a:gd name="T40" fmla="*/ 2147483647 w 164"/>
                  <a:gd name="T41" fmla="*/ 2147483647 h 194"/>
                  <a:gd name="T42" fmla="*/ 2147483647 w 164"/>
                  <a:gd name="T43" fmla="*/ 0 h 194"/>
                  <a:gd name="T44" fmla="*/ 2147483647 w 164"/>
                  <a:gd name="T45" fmla="*/ 2147483647 h 194"/>
                  <a:gd name="T46" fmla="*/ 2147483647 w 164"/>
                  <a:gd name="T47" fmla="*/ 2147483647 h 194"/>
                  <a:gd name="T48" fmla="*/ 2147483647 w 164"/>
                  <a:gd name="T49" fmla="*/ 2147483647 h 194"/>
                  <a:gd name="T50" fmla="*/ 2147483647 w 164"/>
                  <a:gd name="T51" fmla="*/ 2147483647 h 194"/>
                  <a:gd name="T52" fmla="*/ 0 w 164"/>
                  <a:gd name="T53" fmla="*/ 2147483647 h 194"/>
                  <a:gd name="T54" fmla="*/ 0 w 164"/>
                  <a:gd name="T55" fmla="*/ 2147483647 h 194"/>
                  <a:gd name="T56" fmla="*/ 0 w 164"/>
                  <a:gd name="T57" fmla="*/ 2147483647 h 194"/>
                  <a:gd name="T58" fmla="*/ 2147483647 w 164"/>
                  <a:gd name="T59" fmla="*/ 2147483647 h 194"/>
                  <a:gd name="T60" fmla="*/ 2147483647 w 164"/>
                  <a:gd name="T61" fmla="*/ 2147483647 h 194"/>
                  <a:gd name="T62" fmla="*/ 2147483647 w 164"/>
                  <a:gd name="T63" fmla="*/ 2147483647 h 194"/>
                  <a:gd name="T64" fmla="*/ 2147483647 w 164"/>
                  <a:gd name="T65" fmla="*/ 2147483647 h 194"/>
                  <a:gd name="T66" fmla="*/ 2147483647 w 164"/>
                  <a:gd name="T67" fmla="*/ 2147483647 h 194"/>
                  <a:gd name="T68" fmla="*/ 2147483647 w 164"/>
                  <a:gd name="T69" fmla="*/ 2147483647 h 194"/>
                  <a:gd name="T70" fmla="*/ 2147483647 w 164"/>
                  <a:gd name="T71" fmla="*/ 2147483647 h 194"/>
                  <a:gd name="T72" fmla="*/ 2147483647 w 164"/>
                  <a:gd name="T73" fmla="*/ 2147483647 h 194"/>
                  <a:gd name="T74" fmla="*/ 2147483647 w 164"/>
                  <a:gd name="T75" fmla="*/ 2147483647 h 19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4"/>
                  <a:gd name="T115" fmla="*/ 0 h 194"/>
                  <a:gd name="T116" fmla="*/ 164 w 164"/>
                  <a:gd name="T117" fmla="*/ 194 h 19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4" h="194">
                    <a:moveTo>
                      <a:pt x="50" y="194"/>
                    </a:moveTo>
                    <a:lnTo>
                      <a:pt x="50" y="194"/>
                    </a:lnTo>
                    <a:lnTo>
                      <a:pt x="72" y="188"/>
                    </a:lnTo>
                    <a:lnTo>
                      <a:pt x="84" y="186"/>
                    </a:lnTo>
                    <a:lnTo>
                      <a:pt x="96" y="186"/>
                    </a:lnTo>
                    <a:lnTo>
                      <a:pt x="114" y="186"/>
                    </a:lnTo>
                    <a:lnTo>
                      <a:pt x="130" y="190"/>
                    </a:lnTo>
                    <a:lnTo>
                      <a:pt x="142" y="174"/>
                    </a:lnTo>
                    <a:lnTo>
                      <a:pt x="154" y="152"/>
                    </a:lnTo>
                    <a:lnTo>
                      <a:pt x="160" y="128"/>
                    </a:lnTo>
                    <a:lnTo>
                      <a:pt x="164" y="100"/>
                    </a:lnTo>
                    <a:lnTo>
                      <a:pt x="146" y="86"/>
                    </a:lnTo>
                    <a:lnTo>
                      <a:pt x="124" y="68"/>
                    </a:lnTo>
                    <a:lnTo>
                      <a:pt x="98" y="48"/>
                    </a:lnTo>
                    <a:lnTo>
                      <a:pt x="74" y="28"/>
                    </a:lnTo>
                    <a:lnTo>
                      <a:pt x="50" y="12"/>
                    </a:lnTo>
                    <a:lnTo>
                      <a:pt x="38" y="6"/>
                    </a:lnTo>
                    <a:lnTo>
                      <a:pt x="28" y="2"/>
                    </a:lnTo>
                    <a:lnTo>
                      <a:pt x="20" y="0"/>
                    </a:lnTo>
                    <a:lnTo>
                      <a:pt x="12" y="2"/>
                    </a:lnTo>
                    <a:lnTo>
                      <a:pt x="6" y="6"/>
                    </a:lnTo>
                    <a:lnTo>
                      <a:pt x="2" y="14"/>
                    </a:lnTo>
                    <a:lnTo>
                      <a:pt x="0" y="44"/>
                    </a:lnTo>
                    <a:lnTo>
                      <a:pt x="0" y="78"/>
                    </a:lnTo>
                    <a:lnTo>
                      <a:pt x="2" y="96"/>
                    </a:lnTo>
                    <a:lnTo>
                      <a:pt x="6" y="114"/>
                    </a:lnTo>
                    <a:lnTo>
                      <a:pt x="12" y="132"/>
                    </a:lnTo>
                    <a:lnTo>
                      <a:pt x="18" y="146"/>
                    </a:lnTo>
                    <a:lnTo>
                      <a:pt x="24" y="162"/>
                    </a:lnTo>
                    <a:lnTo>
                      <a:pt x="32" y="174"/>
                    </a:lnTo>
                    <a:lnTo>
                      <a:pt x="42" y="186"/>
                    </a:lnTo>
                    <a:lnTo>
                      <a:pt x="50" y="194"/>
                    </a:lnTo>
                    <a:close/>
                  </a:path>
                </a:pathLst>
              </a:custGeom>
              <a:solidFill>
                <a:srgbClr val="D2DEE5"/>
              </a:solidFill>
              <a:ln w="9525">
                <a:noFill/>
                <a:round/>
                <a:headEnd/>
                <a:tailEnd/>
              </a:ln>
            </p:spPr>
            <p:txBody>
              <a:bodyPr/>
              <a:lstStyle/>
              <a:p>
                <a:endParaRPr lang="en-US"/>
              </a:p>
            </p:txBody>
          </p:sp>
          <p:sp>
            <p:nvSpPr>
              <p:cNvPr id="203" name="AutoShape 131"/>
              <p:cNvSpPr>
                <a:spLocks/>
              </p:cNvSpPr>
              <p:nvPr/>
            </p:nvSpPr>
            <p:spPr bwMode="auto">
              <a:xfrm>
                <a:off x="4960142" y="4508939"/>
                <a:ext cx="206304" cy="115530"/>
              </a:xfrm>
              <a:custGeom>
                <a:avLst/>
                <a:gdLst>
                  <a:gd name="T0" fmla="*/ 2147483647 w 150"/>
                  <a:gd name="T1" fmla="*/ 2147483647 h 84"/>
                  <a:gd name="T2" fmla="*/ 2147483647 w 150"/>
                  <a:gd name="T3" fmla="*/ 2147483647 h 84"/>
                  <a:gd name="T4" fmla="*/ 2147483647 w 150"/>
                  <a:gd name="T5" fmla="*/ 2147483647 h 84"/>
                  <a:gd name="T6" fmla="*/ 2147483647 w 150"/>
                  <a:gd name="T7" fmla="*/ 2147483647 h 84"/>
                  <a:gd name="T8" fmla="*/ 2147483647 w 150"/>
                  <a:gd name="T9" fmla="*/ 2147483647 h 84"/>
                  <a:gd name="T10" fmla="*/ 2147483647 w 150"/>
                  <a:gd name="T11" fmla="*/ 2147483647 h 84"/>
                  <a:gd name="T12" fmla="*/ 2147483647 w 150"/>
                  <a:gd name="T13" fmla="*/ 2147483647 h 84"/>
                  <a:gd name="T14" fmla="*/ 2147483647 w 150"/>
                  <a:gd name="T15" fmla="*/ 2147483647 h 84"/>
                  <a:gd name="T16" fmla="*/ 2147483647 w 150"/>
                  <a:gd name="T17" fmla="*/ 2147483647 h 84"/>
                  <a:gd name="T18" fmla="*/ 2147483647 w 150"/>
                  <a:gd name="T19" fmla="*/ 2147483647 h 84"/>
                  <a:gd name="T20" fmla="*/ 2147483647 w 150"/>
                  <a:gd name="T21" fmla="*/ 2147483647 h 84"/>
                  <a:gd name="T22" fmla="*/ 2147483647 w 150"/>
                  <a:gd name="T23" fmla="*/ 2147483647 h 84"/>
                  <a:gd name="T24" fmla="*/ 2147483647 w 150"/>
                  <a:gd name="T25" fmla="*/ 2147483647 h 84"/>
                  <a:gd name="T26" fmla="*/ 2147483647 w 150"/>
                  <a:gd name="T27" fmla="*/ 2147483647 h 84"/>
                  <a:gd name="T28" fmla="*/ 2147483647 w 150"/>
                  <a:gd name="T29" fmla="*/ 2147483647 h 84"/>
                  <a:gd name="T30" fmla="*/ 2147483647 w 150"/>
                  <a:gd name="T31" fmla="*/ 2147483647 h 84"/>
                  <a:gd name="T32" fmla="*/ 2147483647 w 150"/>
                  <a:gd name="T33" fmla="*/ 2147483647 h 84"/>
                  <a:gd name="T34" fmla="*/ 2147483647 w 150"/>
                  <a:gd name="T35" fmla="*/ 0 h 84"/>
                  <a:gd name="T36" fmla="*/ 2147483647 w 150"/>
                  <a:gd name="T37" fmla="*/ 0 h 84"/>
                  <a:gd name="T38" fmla="*/ 2147483647 w 150"/>
                  <a:gd name="T39" fmla="*/ 2147483647 h 84"/>
                  <a:gd name="T40" fmla="*/ 2147483647 w 150"/>
                  <a:gd name="T41" fmla="*/ 2147483647 h 84"/>
                  <a:gd name="T42" fmla="*/ 2147483647 w 150"/>
                  <a:gd name="T43" fmla="*/ 2147483647 h 84"/>
                  <a:gd name="T44" fmla="*/ 0 w 150"/>
                  <a:gd name="T45" fmla="*/ 2147483647 h 84"/>
                  <a:gd name="T46" fmla="*/ 0 w 150"/>
                  <a:gd name="T47" fmla="*/ 2147483647 h 84"/>
                  <a:gd name="T48" fmla="*/ 2147483647 w 150"/>
                  <a:gd name="T49" fmla="*/ 2147483647 h 84"/>
                  <a:gd name="T50" fmla="*/ 2147483647 w 150"/>
                  <a:gd name="T51" fmla="*/ 2147483647 h 84"/>
                  <a:gd name="T52" fmla="*/ 2147483647 w 150"/>
                  <a:gd name="T53" fmla="*/ 2147483647 h 84"/>
                  <a:gd name="T54" fmla="*/ 2147483647 w 150"/>
                  <a:gd name="T55" fmla="*/ 2147483647 h 84"/>
                  <a:gd name="T56" fmla="*/ 2147483647 w 150"/>
                  <a:gd name="T57" fmla="*/ 2147483647 h 8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50"/>
                  <a:gd name="T88" fmla="*/ 0 h 84"/>
                  <a:gd name="T89" fmla="*/ 150 w 150"/>
                  <a:gd name="T90" fmla="*/ 84 h 8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50" h="84">
                    <a:moveTo>
                      <a:pt x="40" y="84"/>
                    </a:moveTo>
                    <a:lnTo>
                      <a:pt x="40" y="84"/>
                    </a:lnTo>
                    <a:lnTo>
                      <a:pt x="62" y="78"/>
                    </a:lnTo>
                    <a:lnTo>
                      <a:pt x="74" y="76"/>
                    </a:lnTo>
                    <a:lnTo>
                      <a:pt x="86" y="76"/>
                    </a:lnTo>
                    <a:lnTo>
                      <a:pt x="104" y="76"/>
                    </a:lnTo>
                    <a:lnTo>
                      <a:pt x="120" y="80"/>
                    </a:lnTo>
                    <a:lnTo>
                      <a:pt x="130" y="70"/>
                    </a:lnTo>
                    <a:lnTo>
                      <a:pt x="138" y="56"/>
                    </a:lnTo>
                    <a:lnTo>
                      <a:pt x="144" y="40"/>
                    </a:lnTo>
                    <a:lnTo>
                      <a:pt x="150" y="22"/>
                    </a:lnTo>
                    <a:lnTo>
                      <a:pt x="132" y="14"/>
                    </a:lnTo>
                    <a:lnTo>
                      <a:pt x="114" y="6"/>
                    </a:lnTo>
                    <a:lnTo>
                      <a:pt x="92" y="2"/>
                    </a:lnTo>
                    <a:lnTo>
                      <a:pt x="70" y="0"/>
                    </a:lnTo>
                    <a:lnTo>
                      <a:pt x="50" y="2"/>
                    </a:lnTo>
                    <a:lnTo>
                      <a:pt x="32" y="4"/>
                    </a:lnTo>
                    <a:lnTo>
                      <a:pt x="16" y="10"/>
                    </a:lnTo>
                    <a:lnTo>
                      <a:pt x="0" y="16"/>
                    </a:lnTo>
                    <a:lnTo>
                      <a:pt x="8" y="38"/>
                    </a:lnTo>
                    <a:lnTo>
                      <a:pt x="18" y="56"/>
                    </a:lnTo>
                    <a:lnTo>
                      <a:pt x="28" y="72"/>
                    </a:lnTo>
                    <a:lnTo>
                      <a:pt x="40" y="84"/>
                    </a:lnTo>
                    <a:close/>
                  </a:path>
                </a:pathLst>
              </a:custGeom>
              <a:solidFill>
                <a:srgbClr val="FFFFFF"/>
              </a:solidFill>
              <a:ln w="9525">
                <a:noFill/>
                <a:round/>
                <a:headEnd/>
                <a:tailEnd/>
              </a:ln>
            </p:spPr>
            <p:txBody>
              <a:bodyPr/>
              <a:lstStyle/>
              <a:p>
                <a:endParaRPr lang="en-US"/>
              </a:p>
            </p:txBody>
          </p:sp>
          <p:sp>
            <p:nvSpPr>
              <p:cNvPr id="204" name="AutoShape 132"/>
              <p:cNvSpPr>
                <a:spLocks/>
              </p:cNvSpPr>
              <p:nvPr/>
            </p:nvSpPr>
            <p:spPr bwMode="auto">
              <a:xfrm>
                <a:off x="4965643" y="4605214"/>
                <a:ext cx="214556" cy="60516"/>
              </a:xfrm>
              <a:custGeom>
                <a:avLst/>
                <a:gdLst>
                  <a:gd name="T0" fmla="*/ 2147483647 w 156"/>
                  <a:gd name="T1" fmla="*/ 2147483647 h 44"/>
                  <a:gd name="T2" fmla="*/ 2147483647 w 156"/>
                  <a:gd name="T3" fmla="*/ 2147483647 h 44"/>
                  <a:gd name="T4" fmla="*/ 2147483647 w 156"/>
                  <a:gd name="T5" fmla="*/ 2147483647 h 44"/>
                  <a:gd name="T6" fmla="*/ 2147483647 w 156"/>
                  <a:gd name="T7" fmla="*/ 2147483647 h 44"/>
                  <a:gd name="T8" fmla="*/ 2147483647 w 156"/>
                  <a:gd name="T9" fmla="*/ 2147483647 h 44"/>
                  <a:gd name="T10" fmla="*/ 2147483647 w 156"/>
                  <a:gd name="T11" fmla="*/ 0 h 44"/>
                  <a:gd name="T12" fmla="*/ 2147483647 w 156"/>
                  <a:gd name="T13" fmla="*/ 0 h 44"/>
                  <a:gd name="T14" fmla="*/ 2147483647 w 156"/>
                  <a:gd name="T15" fmla="*/ 0 h 44"/>
                  <a:gd name="T16" fmla="*/ 2147483647 w 156"/>
                  <a:gd name="T17" fmla="*/ 2147483647 h 44"/>
                  <a:gd name="T18" fmla="*/ 2147483647 w 156"/>
                  <a:gd name="T19" fmla="*/ 2147483647 h 44"/>
                  <a:gd name="T20" fmla="*/ 2147483647 w 156"/>
                  <a:gd name="T21" fmla="*/ 2147483647 h 44"/>
                  <a:gd name="T22" fmla="*/ 2147483647 w 156"/>
                  <a:gd name="T23" fmla="*/ 2147483647 h 44"/>
                  <a:gd name="T24" fmla="*/ 0 w 156"/>
                  <a:gd name="T25" fmla="*/ 2147483647 h 44"/>
                  <a:gd name="T26" fmla="*/ 0 w 156"/>
                  <a:gd name="T27" fmla="*/ 2147483647 h 44"/>
                  <a:gd name="T28" fmla="*/ 2147483647 w 156"/>
                  <a:gd name="T29" fmla="*/ 2147483647 h 44"/>
                  <a:gd name="T30" fmla="*/ 2147483647 w 156"/>
                  <a:gd name="T31" fmla="*/ 2147483647 h 44"/>
                  <a:gd name="T32" fmla="*/ 2147483647 w 156"/>
                  <a:gd name="T33" fmla="*/ 2147483647 h 44"/>
                  <a:gd name="T34" fmla="*/ 2147483647 w 156"/>
                  <a:gd name="T35" fmla="*/ 2147483647 h 44"/>
                  <a:gd name="T36" fmla="*/ 2147483647 w 156"/>
                  <a:gd name="T37" fmla="*/ 2147483647 h 44"/>
                  <a:gd name="T38" fmla="*/ 2147483647 w 156"/>
                  <a:gd name="T39" fmla="*/ 2147483647 h 44"/>
                  <a:gd name="T40" fmla="*/ 2147483647 w 156"/>
                  <a:gd name="T41" fmla="*/ 2147483647 h 44"/>
                  <a:gd name="T42" fmla="*/ 2147483647 w 156"/>
                  <a:gd name="T43" fmla="*/ 2147483647 h 44"/>
                  <a:gd name="T44" fmla="*/ 2147483647 w 156"/>
                  <a:gd name="T45" fmla="*/ 2147483647 h 44"/>
                  <a:gd name="T46" fmla="*/ 2147483647 w 156"/>
                  <a:gd name="T47" fmla="*/ 2147483647 h 44"/>
                  <a:gd name="T48" fmla="*/ 2147483647 w 156"/>
                  <a:gd name="T49" fmla="*/ 2147483647 h 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6"/>
                  <a:gd name="T76" fmla="*/ 0 h 44"/>
                  <a:gd name="T77" fmla="*/ 156 w 156"/>
                  <a:gd name="T78" fmla="*/ 44 h 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6" h="44">
                    <a:moveTo>
                      <a:pt x="156" y="28"/>
                    </a:moveTo>
                    <a:lnTo>
                      <a:pt x="156" y="28"/>
                    </a:lnTo>
                    <a:lnTo>
                      <a:pt x="142" y="18"/>
                    </a:lnTo>
                    <a:lnTo>
                      <a:pt x="126" y="10"/>
                    </a:lnTo>
                    <a:lnTo>
                      <a:pt x="106" y="2"/>
                    </a:lnTo>
                    <a:lnTo>
                      <a:pt x="94" y="0"/>
                    </a:lnTo>
                    <a:lnTo>
                      <a:pt x="82" y="0"/>
                    </a:lnTo>
                    <a:lnTo>
                      <a:pt x="68" y="0"/>
                    </a:lnTo>
                    <a:lnTo>
                      <a:pt x="56" y="4"/>
                    </a:lnTo>
                    <a:lnTo>
                      <a:pt x="42" y="10"/>
                    </a:lnTo>
                    <a:lnTo>
                      <a:pt x="28" y="18"/>
                    </a:lnTo>
                    <a:lnTo>
                      <a:pt x="14" y="30"/>
                    </a:lnTo>
                    <a:lnTo>
                      <a:pt x="0" y="44"/>
                    </a:lnTo>
                    <a:lnTo>
                      <a:pt x="10" y="36"/>
                    </a:lnTo>
                    <a:lnTo>
                      <a:pt x="22" y="26"/>
                    </a:lnTo>
                    <a:lnTo>
                      <a:pt x="40" y="18"/>
                    </a:lnTo>
                    <a:lnTo>
                      <a:pt x="62" y="12"/>
                    </a:lnTo>
                    <a:lnTo>
                      <a:pt x="74" y="12"/>
                    </a:lnTo>
                    <a:lnTo>
                      <a:pt x="88" y="10"/>
                    </a:lnTo>
                    <a:lnTo>
                      <a:pt x="104" y="12"/>
                    </a:lnTo>
                    <a:lnTo>
                      <a:pt x="120" y="16"/>
                    </a:lnTo>
                    <a:lnTo>
                      <a:pt x="138" y="20"/>
                    </a:lnTo>
                    <a:lnTo>
                      <a:pt x="156" y="28"/>
                    </a:lnTo>
                    <a:close/>
                  </a:path>
                </a:pathLst>
              </a:custGeom>
              <a:solidFill>
                <a:srgbClr val="FCAF17"/>
              </a:solidFill>
              <a:ln w="9525">
                <a:noFill/>
                <a:round/>
                <a:headEnd/>
                <a:tailEnd/>
              </a:ln>
            </p:spPr>
            <p:txBody>
              <a:bodyPr/>
              <a:lstStyle/>
              <a:p>
                <a:endParaRPr lang="en-US"/>
              </a:p>
            </p:txBody>
          </p:sp>
          <p:sp>
            <p:nvSpPr>
              <p:cNvPr id="205" name="AutoShape 133"/>
              <p:cNvSpPr>
                <a:spLocks/>
              </p:cNvSpPr>
              <p:nvPr/>
            </p:nvSpPr>
            <p:spPr bwMode="auto">
              <a:xfrm>
                <a:off x="5012405" y="4434670"/>
                <a:ext cx="112779" cy="151289"/>
              </a:xfrm>
              <a:custGeom>
                <a:avLst/>
                <a:gdLst>
                  <a:gd name="T0" fmla="*/ 0 w 82"/>
                  <a:gd name="T1" fmla="*/ 2147483647 h 110"/>
                  <a:gd name="T2" fmla="*/ 0 w 82"/>
                  <a:gd name="T3" fmla="*/ 2147483647 h 110"/>
                  <a:gd name="T4" fmla="*/ 2147483647 w 82"/>
                  <a:gd name="T5" fmla="*/ 2147483647 h 110"/>
                  <a:gd name="T6" fmla="*/ 2147483647 w 82"/>
                  <a:gd name="T7" fmla="*/ 2147483647 h 110"/>
                  <a:gd name="T8" fmla="*/ 2147483647 w 82"/>
                  <a:gd name="T9" fmla="*/ 2147483647 h 110"/>
                  <a:gd name="T10" fmla="*/ 2147483647 w 82"/>
                  <a:gd name="T11" fmla="*/ 2147483647 h 110"/>
                  <a:gd name="T12" fmla="*/ 2147483647 w 82"/>
                  <a:gd name="T13" fmla="*/ 2147483647 h 110"/>
                  <a:gd name="T14" fmla="*/ 2147483647 w 82"/>
                  <a:gd name="T15" fmla="*/ 2147483647 h 110"/>
                  <a:gd name="T16" fmla="*/ 2147483647 w 82"/>
                  <a:gd name="T17" fmla="*/ 2147483647 h 110"/>
                  <a:gd name="T18" fmla="*/ 2147483647 w 82"/>
                  <a:gd name="T19" fmla="*/ 2147483647 h 110"/>
                  <a:gd name="T20" fmla="*/ 2147483647 w 82"/>
                  <a:gd name="T21" fmla="*/ 2147483647 h 110"/>
                  <a:gd name="T22" fmla="*/ 2147483647 w 82"/>
                  <a:gd name="T23" fmla="*/ 2147483647 h 110"/>
                  <a:gd name="T24" fmla="*/ 2147483647 w 82"/>
                  <a:gd name="T25" fmla="*/ 2147483647 h 110"/>
                  <a:gd name="T26" fmla="*/ 2147483647 w 82"/>
                  <a:gd name="T27" fmla="*/ 2147483647 h 110"/>
                  <a:gd name="T28" fmla="*/ 2147483647 w 82"/>
                  <a:gd name="T29" fmla="*/ 2147483647 h 110"/>
                  <a:gd name="T30" fmla="*/ 2147483647 w 82"/>
                  <a:gd name="T31" fmla="*/ 2147483647 h 110"/>
                  <a:gd name="T32" fmla="*/ 2147483647 w 82"/>
                  <a:gd name="T33" fmla="*/ 2147483647 h 110"/>
                  <a:gd name="T34" fmla="*/ 2147483647 w 82"/>
                  <a:gd name="T35" fmla="*/ 2147483647 h 110"/>
                  <a:gd name="T36" fmla="*/ 2147483647 w 82"/>
                  <a:gd name="T37" fmla="*/ 2147483647 h 110"/>
                  <a:gd name="T38" fmla="*/ 2147483647 w 82"/>
                  <a:gd name="T39" fmla="*/ 2147483647 h 110"/>
                  <a:gd name="T40" fmla="*/ 2147483647 w 82"/>
                  <a:gd name="T41" fmla="*/ 2147483647 h 110"/>
                  <a:gd name="T42" fmla="*/ 2147483647 w 82"/>
                  <a:gd name="T43" fmla="*/ 2147483647 h 110"/>
                  <a:gd name="T44" fmla="*/ 2147483647 w 82"/>
                  <a:gd name="T45" fmla="*/ 2147483647 h 110"/>
                  <a:gd name="T46" fmla="*/ 2147483647 w 82"/>
                  <a:gd name="T47" fmla="*/ 2147483647 h 110"/>
                  <a:gd name="T48" fmla="*/ 2147483647 w 82"/>
                  <a:gd name="T49" fmla="*/ 2147483647 h 110"/>
                  <a:gd name="T50" fmla="*/ 2147483647 w 82"/>
                  <a:gd name="T51" fmla="*/ 2147483647 h 110"/>
                  <a:gd name="T52" fmla="*/ 2147483647 w 82"/>
                  <a:gd name="T53" fmla="*/ 0 h 110"/>
                  <a:gd name="T54" fmla="*/ 2147483647 w 82"/>
                  <a:gd name="T55" fmla="*/ 0 h 110"/>
                  <a:gd name="T56" fmla="*/ 2147483647 w 82"/>
                  <a:gd name="T57" fmla="*/ 0 h 110"/>
                  <a:gd name="T58" fmla="*/ 2147483647 w 82"/>
                  <a:gd name="T59" fmla="*/ 2147483647 h 110"/>
                  <a:gd name="T60" fmla="*/ 2147483647 w 82"/>
                  <a:gd name="T61" fmla="*/ 2147483647 h 110"/>
                  <a:gd name="T62" fmla="*/ 2147483647 w 82"/>
                  <a:gd name="T63" fmla="*/ 2147483647 h 110"/>
                  <a:gd name="T64" fmla="*/ 2147483647 w 82"/>
                  <a:gd name="T65" fmla="*/ 2147483647 h 110"/>
                  <a:gd name="T66" fmla="*/ 2147483647 w 82"/>
                  <a:gd name="T67" fmla="*/ 2147483647 h 110"/>
                  <a:gd name="T68" fmla="*/ 0 w 82"/>
                  <a:gd name="T69" fmla="*/ 2147483647 h 110"/>
                  <a:gd name="T70" fmla="*/ 0 w 82"/>
                  <a:gd name="T71" fmla="*/ 2147483647 h 110"/>
                  <a:gd name="T72" fmla="*/ 0 w 82"/>
                  <a:gd name="T73" fmla="*/ 2147483647 h 110"/>
                  <a:gd name="T74" fmla="*/ 0 w 82"/>
                  <a:gd name="T75" fmla="*/ 2147483647 h 1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2"/>
                  <a:gd name="T115" fmla="*/ 0 h 110"/>
                  <a:gd name="T116" fmla="*/ 82 w 82"/>
                  <a:gd name="T117" fmla="*/ 110 h 11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2" h="110">
                    <a:moveTo>
                      <a:pt x="0" y="60"/>
                    </a:moveTo>
                    <a:lnTo>
                      <a:pt x="0" y="60"/>
                    </a:lnTo>
                    <a:lnTo>
                      <a:pt x="2" y="72"/>
                    </a:lnTo>
                    <a:lnTo>
                      <a:pt x="6" y="82"/>
                    </a:lnTo>
                    <a:lnTo>
                      <a:pt x="12" y="90"/>
                    </a:lnTo>
                    <a:lnTo>
                      <a:pt x="18" y="98"/>
                    </a:lnTo>
                    <a:lnTo>
                      <a:pt x="24" y="104"/>
                    </a:lnTo>
                    <a:lnTo>
                      <a:pt x="32" y="108"/>
                    </a:lnTo>
                    <a:lnTo>
                      <a:pt x="40" y="110"/>
                    </a:lnTo>
                    <a:lnTo>
                      <a:pt x="48" y="110"/>
                    </a:lnTo>
                    <a:lnTo>
                      <a:pt x="56" y="108"/>
                    </a:lnTo>
                    <a:lnTo>
                      <a:pt x="64" y="104"/>
                    </a:lnTo>
                    <a:lnTo>
                      <a:pt x="70" y="98"/>
                    </a:lnTo>
                    <a:lnTo>
                      <a:pt x="74" y="90"/>
                    </a:lnTo>
                    <a:lnTo>
                      <a:pt x="78" y="80"/>
                    </a:lnTo>
                    <a:lnTo>
                      <a:pt x="80" y="72"/>
                    </a:lnTo>
                    <a:lnTo>
                      <a:pt x="82" y="60"/>
                    </a:lnTo>
                    <a:lnTo>
                      <a:pt x="82" y="50"/>
                    </a:lnTo>
                    <a:lnTo>
                      <a:pt x="78" y="38"/>
                    </a:lnTo>
                    <a:lnTo>
                      <a:pt x="76" y="28"/>
                    </a:lnTo>
                    <a:lnTo>
                      <a:pt x="70" y="20"/>
                    </a:lnTo>
                    <a:lnTo>
                      <a:pt x="64" y="12"/>
                    </a:lnTo>
                    <a:lnTo>
                      <a:pt x="58" y="6"/>
                    </a:lnTo>
                    <a:lnTo>
                      <a:pt x="50" y="2"/>
                    </a:lnTo>
                    <a:lnTo>
                      <a:pt x="42" y="0"/>
                    </a:lnTo>
                    <a:lnTo>
                      <a:pt x="34" y="0"/>
                    </a:lnTo>
                    <a:lnTo>
                      <a:pt x="26" y="2"/>
                    </a:lnTo>
                    <a:lnTo>
                      <a:pt x="18" y="6"/>
                    </a:lnTo>
                    <a:lnTo>
                      <a:pt x="12" y="12"/>
                    </a:lnTo>
                    <a:lnTo>
                      <a:pt x="6" y="20"/>
                    </a:lnTo>
                    <a:lnTo>
                      <a:pt x="2" y="30"/>
                    </a:lnTo>
                    <a:lnTo>
                      <a:pt x="0" y="38"/>
                    </a:lnTo>
                    <a:lnTo>
                      <a:pt x="0" y="50"/>
                    </a:lnTo>
                    <a:lnTo>
                      <a:pt x="0" y="60"/>
                    </a:lnTo>
                    <a:close/>
                  </a:path>
                </a:pathLst>
              </a:custGeom>
              <a:solidFill>
                <a:srgbClr val="0764B0"/>
              </a:solidFill>
              <a:ln w="9525">
                <a:noFill/>
                <a:round/>
                <a:headEnd/>
                <a:tailEnd/>
              </a:ln>
            </p:spPr>
            <p:txBody>
              <a:bodyPr/>
              <a:lstStyle/>
              <a:p>
                <a:endParaRPr lang="en-US"/>
              </a:p>
            </p:txBody>
          </p:sp>
          <p:sp>
            <p:nvSpPr>
              <p:cNvPr id="206" name="AutoShape 134"/>
              <p:cNvSpPr>
                <a:spLocks/>
              </p:cNvSpPr>
              <p:nvPr/>
            </p:nvSpPr>
            <p:spPr bwMode="auto">
              <a:xfrm>
                <a:off x="5023408" y="4451174"/>
                <a:ext cx="90774" cy="118281"/>
              </a:xfrm>
              <a:custGeom>
                <a:avLst/>
                <a:gdLst>
                  <a:gd name="T0" fmla="*/ 0 w 66"/>
                  <a:gd name="T1" fmla="*/ 2147483647 h 86"/>
                  <a:gd name="T2" fmla="*/ 0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2147483647 w 66"/>
                  <a:gd name="T49" fmla="*/ 2147483647 h 86"/>
                  <a:gd name="T50" fmla="*/ 2147483647 w 66"/>
                  <a:gd name="T51" fmla="*/ 2147483647 h 86"/>
                  <a:gd name="T52" fmla="*/ 2147483647 w 66"/>
                  <a:gd name="T53" fmla="*/ 0 h 86"/>
                  <a:gd name="T54" fmla="*/ 2147483647 w 66"/>
                  <a:gd name="T55" fmla="*/ 0 h 86"/>
                  <a:gd name="T56" fmla="*/ 2147483647 w 66"/>
                  <a:gd name="T57" fmla="*/ 0 h 86"/>
                  <a:gd name="T58" fmla="*/ 2147483647 w 66"/>
                  <a:gd name="T59" fmla="*/ 2147483647 h 86"/>
                  <a:gd name="T60" fmla="*/ 2147483647 w 66"/>
                  <a:gd name="T61" fmla="*/ 2147483647 h 86"/>
                  <a:gd name="T62" fmla="*/ 2147483647 w 66"/>
                  <a:gd name="T63" fmla="*/ 2147483647 h 86"/>
                  <a:gd name="T64" fmla="*/ 2147483647 w 66"/>
                  <a:gd name="T65" fmla="*/ 2147483647 h 86"/>
                  <a:gd name="T66" fmla="*/ 2147483647 w 66"/>
                  <a:gd name="T67" fmla="*/ 2147483647 h 86"/>
                  <a:gd name="T68" fmla="*/ 0 w 66"/>
                  <a:gd name="T69" fmla="*/ 2147483647 h 86"/>
                  <a:gd name="T70" fmla="*/ 0 w 66"/>
                  <a:gd name="T71" fmla="*/ 2147483647 h 86"/>
                  <a:gd name="T72" fmla="*/ 0 w 66"/>
                  <a:gd name="T73" fmla="*/ 2147483647 h 86"/>
                  <a:gd name="T74" fmla="*/ 0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0" y="48"/>
                    </a:moveTo>
                    <a:lnTo>
                      <a:pt x="0" y="48"/>
                    </a:lnTo>
                    <a:lnTo>
                      <a:pt x="2" y="56"/>
                    </a:lnTo>
                    <a:lnTo>
                      <a:pt x="6" y="64"/>
                    </a:lnTo>
                    <a:lnTo>
                      <a:pt x="10" y="70"/>
                    </a:lnTo>
                    <a:lnTo>
                      <a:pt x="14" y="76"/>
                    </a:lnTo>
                    <a:lnTo>
                      <a:pt x="20" y="82"/>
                    </a:lnTo>
                    <a:lnTo>
                      <a:pt x="26" y="84"/>
                    </a:lnTo>
                    <a:lnTo>
                      <a:pt x="32" y="86"/>
                    </a:lnTo>
                    <a:lnTo>
                      <a:pt x="38" y="86"/>
                    </a:lnTo>
                    <a:lnTo>
                      <a:pt x="46" y="84"/>
                    </a:lnTo>
                    <a:lnTo>
                      <a:pt x="50" y="82"/>
                    </a:lnTo>
                    <a:lnTo>
                      <a:pt x="56" y="76"/>
                    </a:lnTo>
                    <a:lnTo>
                      <a:pt x="60" y="70"/>
                    </a:lnTo>
                    <a:lnTo>
                      <a:pt x="62" y="64"/>
                    </a:lnTo>
                    <a:lnTo>
                      <a:pt x="64" y="56"/>
                    </a:lnTo>
                    <a:lnTo>
                      <a:pt x="66" y="48"/>
                    </a:lnTo>
                    <a:lnTo>
                      <a:pt x="66" y="38"/>
                    </a:lnTo>
                    <a:lnTo>
                      <a:pt x="64" y="30"/>
                    </a:lnTo>
                    <a:lnTo>
                      <a:pt x="60" y="22"/>
                    </a:lnTo>
                    <a:lnTo>
                      <a:pt x="56" y="14"/>
                    </a:lnTo>
                    <a:lnTo>
                      <a:pt x="52" y="10"/>
                    </a:lnTo>
                    <a:lnTo>
                      <a:pt x="46" y="4"/>
                    </a:lnTo>
                    <a:lnTo>
                      <a:pt x="40" y="2"/>
                    </a:lnTo>
                    <a:lnTo>
                      <a:pt x="34" y="0"/>
                    </a:lnTo>
                    <a:lnTo>
                      <a:pt x="26" y="0"/>
                    </a:lnTo>
                    <a:lnTo>
                      <a:pt x="20" y="2"/>
                    </a:lnTo>
                    <a:lnTo>
                      <a:pt x="14" y="4"/>
                    </a:lnTo>
                    <a:lnTo>
                      <a:pt x="10" y="10"/>
                    </a:lnTo>
                    <a:lnTo>
                      <a:pt x="6" y="16"/>
                    </a:lnTo>
                    <a:lnTo>
                      <a:pt x="2" y="22"/>
                    </a:lnTo>
                    <a:lnTo>
                      <a:pt x="0" y="30"/>
                    </a:lnTo>
                    <a:lnTo>
                      <a:pt x="0" y="38"/>
                    </a:lnTo>
                    <a:lnTo>
                      <a:pt x="0" y="48"/>
                    </a:lnTo>
                    <a:close/>
                  </a:path>
                </a:pathLst>
              </a:custGeom>
              <a:solidFill>
                <a:srgbClr val="1E7CC1"/>
              </a:solidFill>
              <a:ln w="9525">
                <a:noFill/>
                <a:round/>
                <a:headEnd/>
                <a:tailEnd/>
              </a:ln>
            </p:spPr>
            <p:txBody>
              <a:bodyPr/>
              <a:lstStyle/>
              <a:p>
                <a:endParaRPr lang="en-US"/>
              </a:p>
            </p:txBody>
          </p:sp>
          <p:sp>
            <p:nvSpPr>
              <p:cNvPr id="207" name="AutoShape 135"/>
              <p:cNvSpPr>
                <a:spLocks/>
              </p:cNvSpPr>
              <p:nvPr/>
            </p:nvSpPr>
            <p:spPr bwMode="auto">
              <a:xfrm>
                <a:off x="5325987" y="4382406"/>
                <a:ext cx="258567" cy="269570"/>
              </a:xfrm>
              <a:custGeom>
                <a:avLst/>
                <a:gdLst>
                  <a:gd name="T0" fmla="*/ 2147483647 w 188"/>
                  <a:gd name="T1" fmla="*/ 0 h 196"/>
                  <a:gd name="T2" fmla="*/ 2147483647 w 188"/>
                  <a:gd name="T3" fmla="*/ 0 h 196"/>
                  <a:gd name="T4" fmla="*/ 2147483647 w 188"/>
                  <a:gd name="T5" fmla="*/ 2147483647 h 196"/>
                  <a:gd name="T6" fmla="*/ 2147483647 w 188"/>
                  <a:gd name="T7" fmla="*/ 2147483647 h 196"/>
                  <a:gd name="T8" fmla="*/ 2147483647 w 188"/>
                  <a:gd name="T9" fmla="*/ 2147483647 h 196"/>
                  <a:gd name="T10" fmla="*/ 2147483647 w 188"/>
                  <a:gd name="T11" fmla="*/ 2147483647 h 196"/>
                  <a:gd name="T12" fmla="*/ 2147483647 w 188"/>
                  <a:gd name="T13" fmla="*/ 2147483647 h 196"/>
                  <a:gd name="T14" fmla="*/ 2147483647 w 188"/>
                  <a:gd name="T15" fmla="*/ 2147483647 h 196"/>
                  <a:gd name="T16" fmla="*/ 2147483647 w 188"/>
                  <a:gd name="T17" fmla="*/ 2147483647 h 196"/>
                  <a:gd name="T18" fmla="*/ 2147483647 w 188"/>
                  <a:gd name="T19" fmla="*/ 2147483647 h 196"/>
                  <a:gd name="T20" fmla="*/ 2147483647 w 188"/>
                  <a:gd name="T21" fmla="*/ 2147483647 h 196"/>
                  <a:gd name="T22" fmla="*/ 2147483647 w 188"/>
                  <a:gd name="T23" fmla="*/ 2147483647 h 196"/>
                  <a:gd name="T24" fmla="*/ 2147483647 w 188"/>
                  <a:gd name="T25" fmla="*/ 2147483647 h 196"/>
                  <a:gd name="T26" fmla="*/ 2147483647 w 188"/>
                  <a:gd name="T27" fmla="*/ 2147483647 h 196"/>
                  <a:gd name="T28" fmla="*/ 2147483647 w 188"/>
                  <a:gd name="T29" fmla="*/ 2147483647 h 196"/>
                  <a:gd name="T30" fmla="*/ 2147483647 w 188"/>
                  <a:gd name="T31" fmla="*/ 2147483647 h 196"/>
                  <a:gd name="T32" fmla="*/ 2147483647 w 188"/>
                  <a:gd name="T33" fmla="*/ 2147483647 h 196"/>
                  <a:gd name="T34" fmla="*/ 2147483647 w 188"/>
                  <a:gd name="T35" fmla="*/ 2147483647 h 196"/>
                  <a:gd name="T36" fmla="*/ 2147483647 w 188"/>
                  <a:gd name="T37" fmla="*/ 2147483647 h 196"/>
                  <a:gd name="T38" fmla="*/ 2147483647 w 188"/>
                  <a:gd name="T39" fmla="*/ 2147483647 h 196"/>
                  <a:gd name="T40" fmla="*/ 2147483647 w 188"/>
                  <a:gd name="T41" fmla="*/ 2147483647 h 196"/>
                  <a:gd name="T42" fmla="*/ 2147483647 w 188"/>
                  <a:gd name="T43" fmla="*/ 2147483647 h 196"/>
                  <a:gd name="T44" fmla="*/ 2147483647 w 188"/>
                  <a:gd name="T45" fmla="*/ 2147483647 h 196"/>
                  <a:gd name="T46" fmla="*/ 2147483647 w 188"/>
                  <a:gd name="T47" fmla="*/ 2147483647 h 196"/>
                  <a:gd name="T48" fmla="*/ 2147483647 w 188"/>
                  <a:gd name="T49" fmla="*/ 2147483647 h 196"/>
                  <a:gd name="T50" fmla="*/ 2147483647 w 188"/>
                  <a:gd name="T51" fmla="*/ 2147483647 h 196"/>
                  <a:gd name="T52" fmla="*/ 0 w 188"/>
                  <a:gd name="T53" fmla="*/ 2147483647 h 196"/>
                  <a:gd name="T54" fmla="*/ 0 w 188"/>
                  <a:gd name="T55" fmla="*/ 2147483647 h 196"/>
                  <a:gd name="T56" fmla="*/ 2147483647 w 188"/>
                  <a:gd name="T57" fmla="*/ 2147483647 h 196"/>
                  <a:gd name="T58" fmla="*/ 2147483647 w 188"/>
                  <a:gd name="T59" fmla="*/ 2147483647 h 196"/>
                  <a:gd name="T60" fmla="*/ 2147483647 w 188"/>
                  <a:gd name="T61" fmla="*/ 2147483647 h 196"/>
                  <a:gd name="T62" fmla="*/ 2147483647 w 188"/>
                  <a:gd name="T63" fmla="*/ 2147483647 h 196"/>
                  <a:gd name="T64" fmla="*/ 2147483647 w 188"/>
                  <a:gd name="T65" fmla="*/ 2147483647 h 196"/>
                  <a:gd name="T66" fmla="*/ 2147483647 w 188"/>
                  <a:gd name="T67" fmla="*/ 2147483647 h 196"/>
                  <a:gd name="T68" fmla="*/ 2147483647 w 188"/>
                  <a:gd name="T69" fmla="*/ 2147483647 h 196"/>
                  <a:gd name="T70" fmla="*/ 2147483647 w 188"/>
                  <a:gd name="T71" fmla="*/ 0 h 196"/>
                  <a:gd name="T72" fmla="*/ 2147483647 w 188"/>
                  <a:gd name="T73" fmla="*/ 0 h 19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88"/>
                  <a:gd name="T112" fmla="*/ 0 h 196"/>
                  <a:gd name="T113" fmla="*/ 188 w 188"/>
                  <a:gd name="T114" fmla="*/ 196 h 19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88" h="196">
                    <a:moveTo>
                      <a:pt x="186" y="0"/>
                    </a:moveTo>
                    <a:lnTo>
                      <a:pt x="186" y="0"/>
                    </a:lnTo>
                    <a:lnTo>
                      <a:pt x="188" y="18"/>
                    </a:lnTo>
                    <a:lnTo>
                      <a:pt x="188" y="34"/>
                    </a:lnTo>
                    <a:lnTo>
                      <a:pt x="188" y="52"/>
                    </a:lnTo>
                    <a:lnTo>
                      <a:pt x="186" y="70"/>
                    </a:lnTo>
                    <a:lnTo>
                      <a:pt x="182" y="92"/>
                    </a:lnTo>
                    <a:lnTo>
                      <a:pt x="178" y="112"/>
                    </a:lnTo>
                    <a:lnTo>
                      <a:pt x="172" y="130"/>
                    </a:lnTo>
                    <a:lnTo>
                      <a:pt x="164" y="146"/>
                    </a:lnTo>
                    <a:lnTo>
                      <a:pt x="156" y="162"/>
                    </a:lnTo>
                    <a:lnTo>
                      <a:pt x="146" y="176"/>
                    </a:lnTo>
                    <a:lnTo>
                      <a:pt x="136" y="186"/>
                    </a:lnTo>
                    <a:lnTo>
                      <a:pt x="124" y="196"/>
                    </a:lnTo>
                    <a:lnTo>
                      <a:pt x="112" y="188"/>
                    </a:lnTo>
                    <a:lnTo>
                      <a:pt x="100" y="182"/>
                    </a:lnTo>
                    <a:lnTo>
                      <a:pt x="88" y="180"/>
                    </a:lnTo>
                    <a:lnTo>
                      <a:pt x="78" y="178"/>
                    </a:lnTo>
                    <a:lnTo>
                      <a:pt x="56" y="178"/>
                    </a:lnTo>
                    <a:lnTo>
                      <a:pt x="36" y="180"/>
                    </a:lnTo>
                    <a:lnTo>
                      <a:pt x="24" y="162"/>
                    </a:lnTo>
                    <a:lnTo>
                      <a:pt x="12" y="138"/>
                    </a:lnTo>
                    <a:lnTo>
                      <a:pt x="6" y="112"/>
                    </a:lnTo>
                    <a:lnTo>
                      <a:pt x="0" y="82"/>
                    </a:lnTo>
                    <a:lnTo>
                      <a:pt x="32" y="80"/>
                    </a:lnTo>
                    <a:lnTo>
                      <a:pt x="62" y="72"/>
                    </a:lnTo>
                    <a:lnTo>
                      <a:pt x="90" y="64"/>
                    </a:lnTo>
                    <a:lnTo>
                      <a:pt x="114" y="52"/>
                    </a:lnTo>
                    <a:lnTo>
                      <a:pt x="136" y="38"/>
                    </a:lnTo>
                    <a:lnTo>
                      <a:pt x="156" y="26"/>
                    </a:lnTo>
                    <a:lnTo>
                      <a:pt x="172" y="12"/>
                    </a:lnTo>
                    <a:lnTo>
                      <a:pt x="186" y="0"/>
                    </a:lnTo>
                    <a:close/>
                  </a:path>
                </a:pathLst>
              </a:custGeom>
              <a:solidFill>
                <a:srgbClr val="F68B1F"/>
              </a:solidFill>
              <a:ln w="9525">
                <a:noFill/>
                <a:round/>
                <a:headEnd/>
                <a:tailEnd/>
              </a:ln>
            </p:spPr>
            <p:txBody>
              <a:bodyPr/>
              <a:lstStyle/>
              <a:p>
                <a:endParaRPr lang="en-US"/>
              </a:p>
            </p:txBody>
          </p:sp>
          <p:sp>
            <p:nvSpPr>
              <p:cNvPr id="208" name="AutoShape 136"/>
              <p:cNvSpPr>
                <a:spLocks/>
              </p:cNvSpPr>
              <p:nvPr/>
            </p:nvSpPr>
            <p:spPr bwMode="auto">
              <a:xfrm>
                <a:off x="5342491" y="4393409"/>
                <a:ext cx="228309" cy="244814"/>
              </a:xfrm>
              <a:custGeom>
                <a:avLst/>
                <a:gdLst>
                  <a:gd name="T0" fmla="*/ 2147483647 w 166"/>
                  <a:gd name="T1" fmla="*/ 0 h 178"/>
                  <a:gd name="T2" fmla="*/ 2147483647 w 166"/>
                  <a:gd name="T3" fmla="*/ 0 h 178"/>
                  <a:gd name="T4" fmla="*/ 2147483647 w 166"/>
                  <a:gd name="T5" fmla="*/ 2147483647 h 178"/>
                  <a:gd name="T6" fmla="*/ 2147483647 w 166"/>
                  <a:gd name="T7" fmla="*/ 2147483647 h 178"/>
                  <a:gd name="T8" fmla="*/ 2147483647 w 166"/>
                  <a:gd name="T9" fmla="*/ 2147483647 h 178"/>
                  <a:gd name="T10" fmla="*/ 2147483647 w 166"/>
                  <a:gd name="T11" fmla="*/ 2147483647 h 178"/>
                  <a:gd name="T12" fmla="*/ 2147483647 w 166"/>
                  <a:gd name="T13" fmla="*/ 2147483647 h 178"/>
                  <a:gd name="T14" fmla="*/ 2147483647 w 166"/>
                  <a:gd name="T15" fmla="*/ 2147483647 h 178"/>
                  <a:gd name="T16" fmla="*/ 2147483647 w 166"/>
                  <a:gd name="T17" fmla="*/ 2147483647 h 178"/>
                  <a:gd name="T18" fmla="*/ 2147483647 w 166"/>
                  <a:gd name="T19" fmla="*/ 2147483647 h 178"/>
                  <a:gd name="T20" fmla="*/ 2147483647 w 166"/>
                  <a:gd name="T21" fmla="*/ 2147483647 h 178"/>
                  <a:gd name="T22" fmla="*/ 2147483647 w 166"/>
                  <a:gd name="T23" fmla="*/ 2147483647 h 178"/>
                  <a:gd name="T24" fmla="*/ 2147483647 w 166"/>
                  <a:gd name="T25" fmla="*/ 2147483647 h 178"/>
                  <a:gd name="T26" fmla="*/ 2147483647 w 166"/>
                  <a:gd name="T27" fmla="*/ 2147483647 h 178"/>
                  <a:gd name="T28" fmla="*/ 2147483647 w 166"/>
                  <a:gd name="T29" fmla="*/ 2147483647 h 178"/>
                  <a:gd name="T30" fmla="*/ 2147483647 w 166"/>
                  <a:gd name="T31" fmla="*/ 2147483647 h 178"/>
                  <a:gd name="T32" fmla="*/ 2147483647 w 166"/>
                  <a:gd name="T33" fmla="*/ 2147483647 h 178"/>
                  <a:gd name="T34" fmla="*/ 2147483647 w 166"/>
                  <a:gd name="T35" fmla="*/ 2147483647 h 178"/>
                  <a:gd name="T36" fmla="*/ 2147483647 w 166"/>
                  <a:gd name="T37" fmla="*/ 2147483647 h 178"/>
                  <a:gd name="T38" fmla="*/ 2147483647 w 166"/>
                  <a:gd name="T39" fmla="*/ 2147483647 h 178"/>
                  <a:gd name="T40" fmla="*/ 2147483647 w 166"/>
                  <a:gd name="T41" fmla="*/ 2147483647 h 178"/>
                  <a:gd name="T42" fmla="*/ 2147483647 w 166"/>
                  <a:gd name="T43" fmla="*/ 2147483647 h 178"/>
                  <a:gd name="T44" fmla="*/ 2147483647 w 166"/>
                  <a:gd name="T45" fmla="*/ 2147483647 h 178"/>
                  <a:gd name="T46" fmla="*/ 2147483647 w 166"/>
                  <a:gd name="T47" fmla="*/ 2147483647 h 178"/>
                  <a:gd name="T48" fmla="*/ 0 w 166"/>
                  <a:gd name="T49" fmla="*/ 2147483647 h 178"/>
                  <a:gd name="T50" fmla="*/ 0 w 166"/>
                  <a:gd name="T51" fmla="*/ 2147483647 h 178"/>
                  <a:gd name="T52" fmla="*/ 2147483647 w 166"/>
                  <a:gd name="T53" fmla="*/ 2147483647 h 178"/>
                  <a:gd name="T54" fmla="*/ 2147483647 w 166"/>
                  <a:gd name="T55" fmla="*/ 2147483647 h 178"/>
                  <a:gd name="T56" fmla="*/ 2147483647 w 166"/>
                  <a:gd name="T57" fmla="*/ 2147483647 h 178"/>
                  <a:gd name="T58" fmla="*/ 2147483647 w 166"/>
                  <a:gd name="T59" fmla="*/ 2147483647 h 178"/>
                  <a:gd name="T60" fmla="*/ 2147483647 w 166"/>
                  <a:gd name="T61" fmla="*/ 2147483647 h 178"/>
                  <a:gd name="T62" fmla="*/ 2147483647 w 166"/>
                  <a:gd name="T63" fmla="*/ 2147483647 h 178"/>
                  <a:gd name="T64" fmla="*/ 2147483647 w 166"/>
                  <a:gd name="T65" fmla="*/ 0 h 178"/>
                  <a:gd name="T66" fmla="*/ 2147483647 w 166"/>
                  <a:gd name="T67" fmla="*/ 0 h 17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6"/>
                  <a:gd name="T103" fmla="*/ 0 h 178"/>
                  <a:gd name="T104" fmla="*/ 166 w 166"/>
                  <a:gd name="T105" fmla="*/ 178 h 17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6" h="178">
                    <a:moveTo>
                      <a:pt x="164" y="0"/>
                    </a:moveTo>
                    <a:lnTo>
                      <a:pt x="164" y="0"/>
                    </a:lnTo>
                    <a:lnTo>
                      <a:pt x="166" y="26"/>
                    </a:lnTo>
                    <a:lnTo>
                      <a:pt x="164" y="52"/>
                    </a:lnTo>
                    <a:lnTo>
                      <a:pt x="162" y="74"/>
                    </a:lnTo>
                    <a:lnTo>
                      <a:pt x="156" y="94"/>
                    </a:lnTo>
                    <a:lnTo>
                      <a:pt x="150" y="114"/>
                    </a:lnTo>
                    <a:lnTo>
                      <a:pt x="142" y="132"/>
                    </a:lnTo>
                    <a:lnTo>
                      <a:pt x="132" y="148"/>
                    </a:lnTo>
                    <a:lnTo>
                      <a:pt x="122" y="160"/>
                    </a:lnTo>
                    <a:lnTo>
                      <a:pt x="110" y="172"/>
                    </a:lnTo>
                    <a:lnTo>
                      <a:pt x="98" y="178"/>
                    </a:lnTo>
                    <a:lnTo>
                      <a:pt x="84" y="172"/>
                    </a:lnTo>
                    <a:lnTo>
                      <a:pt x="68" y="170"/>
                    </a:lnTo>
                    <a:lnTo>
                      <a:pt x="54" y="168"/>
                    </a:lnTo>
                    <a:lnTo>
                      <a:pt x="40" y="170"/>
                    </a:lnTo>
                    <a:lnTo>
                      <a:pt x="32" y="162"/>
                    </a:lnTo>
                    <a:lnTo>
                      <a:pt x="26" y="152"/>
                    </a:lnTo>
                    <a:lnTo>
                      <a:pt x="18" y="142"/>
                    </a:lnTo>
                    <a:lnTo>
                      <a:pt x="14" y="130"/>
                    </a:lnTo>
                    <a:lnTo>
                      <a:pt x="6" y="104"/>
                    </a:lnTo>
                    <a:lnTo>
                      <a:pt x="0" y="74"/>
                    </a:lnTo>
                    <a:lnTo>
                      <a:pt x="28" y="70"/>
                    </a:lnTo>
                    <a:lnTo>
                      <a:pt x="52" y="64"/>
                    </a:lnTo>
                    <a:lnTo>
                      <a:pt x="76" y="56"/>
                    </a:lnTo>
                    <a:lnTo>
                      <a:pt x="98" y="46"/>
                    </a:lnTo>
                    <a:lnTo>
                      <a:pt x="116" y="36"/>
                    </a:lnTo>
                    <a:lnTo>
                      <a:pt x="134" y="24"/>
                    </a:lnTo>
                    <a:lnTo>
                      <a:pt x="164" y="0"/>
                    </a:lnTo>
                    <a:close/>
                  </a:path>
                </a:pathLst>
              </a:custGeom>
              <a:solidFill>
                <a:srgbClr val="FFFFFF"/>
              </a:solidFill>
              <a:ln w="9525">
                <a:noFill/>
                <a:round/>
                <a:headEnd/>
                <a:tailEnd/>
              </a:ln>
            </p:spPr>
            <p:txBody>
              <a:bodyPr/>
              <a:lstStyle/>
              <a:p>
                <a:endParaRPr lang="en-US"/>
              </a:p>
            </p:txBody>
          </p:sp>
          <p:sp>
            <p:nvSpPr>
              <p:cNvPr id="209" name="AutoShape 137"/>
              <p:cNvSpPr>
                <a:spLocks/>
              </p:cNvSpPr>
              <p:nvPr/>
            </p:nvSpPr>
            <p:spPr bwMode="auto">
              <a:xfrm>
                <a:off x="5350743" y="4618968"/>
                <a:ext cx="200802" cy="93524"/>
              </a:xfrm>
              <a:custGeom>
                <a:avLst/>
                <a:gdLst>
                  <a:gd name="T0" fmla="*/ 0 w 146"/>
                  <a:gd name="T1" fmla="*/ 2147483647 h 68"/>
                  <a:gd name="T2" fmla="*/ 0 w 146"/>
                  <a:gd name="T3" fmla="*/ 2147483647 h 68"/>
                  <a:gd name="T4" fmla="*/ 2147483647 w 146"/>
                  <a:gd name="T5" fmla="*/ 2147483647 h 68"/>
                  <a:gd name="T6" fmla="*/ 2147483647 w 146"/>
                  <a:gd name="T7" fmla="*/ 2147483647 h 68"/>
                  <a:gd name="T8" fmla="*/ 2147483647 w 146"/>
                  <a:gd name="T9" fmla="*/ 0 h 68"/>
                  <a:gd name="T10" fmla="*/ 2147483647 w 146"/>
                  <a:gd name="T11" fmla="*/ 2147483647 h 68"/>
                  <a:gd name="T12" fmla="*/ 2147483647 w 146"/>
                  <a:gd name="T13" fmla="*/ 2147483647 h 68"/>
                  <a:gd name="T14" fmla="*/ 2147483647 w 146"/>
                  <a:gd name="T15" fmla="*/ 2147483647 h 68"/>
                  <a:gd name="T16" fmla="*/ 2147483647 w 146"/>
                  <a:gd name="T17" fmla="*/ 2147483647 h 68"/>
                  <a:gd name="T18" fmla="*/ 2147483647 w 146"/>
                  <a:gd name="T19" fmla="*/ 2147483647 h 68"/>
                  <a:gd name="T20" fmla="*/ 2147483647 w 146"/>
                  <a:gd name="T21" fmla="*/ 2147483647 h 68"/>
                  <a:gd name="T22" fmla="*/ 2147483647 w 146"/>
                  <a:gd name="T23" fmla="*/ 2147483647 h 68"/>
                  <a:gd name="T24" fmla="*/ 2147483647 w 146"/>
                  <a:gd name="T25" fmla="*/ 2147483647 h 68"/>
                  <a:gd name="T26" fmla="*/ 2147483647 w 146"/>
                  <a:gd name="T27" fmla="*/ 2147483647 h 68"/>
                  <a:gd name="T28" fmla="*/ 2147483647 w 146"/>
                  <a:gd name="T29" fmla="*/ 2147483647 h 68"/>
                  <a:gd name="T30" fmla="*/ 2147483647 w 146"/>
                  <a:gd name="T31" fmla="*/ 2147483647 h 68"/>
                  <a:gd name="T32" fmla="*/ 2147483647 w 146"/>
                  <a:gd name="T33" fmla="*/ 2147483647 h 68"/>
                  <a:gd name="T34" fmla="*/ 2147483647 w 146"/>
                  <a:gd name="T35" fmla="*/ 2147483647 h 68"/>
                  <a:gd name="T36" fmla="*/ 2147483647 w 146"/>
                  <a:gd name="T37" fmla="*/ 2147483647 h 68"/>
                  <a:gd name="T38" fmla="*/ 2147483647 w 146"/>
                  <a:gd name="T39" fmla="*/ 2147483647 h 68"/>
                  <a:gd name="T40" fmla="*/ 2147483647 w 146"/>
                  <a:gd name="T41" fmla="*/ 2147483647 h 68"/>
                  <a:gd name="T42" fmla="*/ 2147483647 w 146"/>
                  <a:gd name="T43" fmla="*/ 2147483647 h 68"/>
                  <a:gd name="T44" fmla="*/ 2147483647 w 146"/>
                  <a:gd name="T45" fmla="*/ 2147483647 h 68"/>
                  <a:gd name="T46" fmla="*/ 0 w 146"/>
                  <a:gd name="T47" fmla="*/ 2147483647 h 68"/>
                  <a:gd name="T48" fmla="*/ 0 w 146"/>
                  <a:gd name="T49" fmla="*/ 2147483647 h 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6"/>
                  <a:gd name="T76" fmla="*/ 0 h 68"/>
                  <a:gd name="T77" fmla="*/ 146 w 146"/>
                  <a:gd name="T78" fmla="*/ 68 h 6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6" h="68">
                    <a:moveTo>
                      <a:pt x="0" y="12"/>
                    </a:moveTo>
                    <a:lnTo>
                      <a:pt x="0" y="12"/>
                    </a:lnTo>
                    <a:lnTo>
                      <a:pt x="16" y="6"/>
                    </a:lnTo>
                    <a:lnTo>
                      <a:pt x="34" y="2"/>
                    </a:lnTo>
                    <a:lnTo>
                      <a:pt x="56" y="0"/>
                    </a:lnTo>
                    <a:lnTo>
                      <a:pt x="66" y="2"/>
                    </a:lnTo>
                    <a:lnTo>
                      <a:pt x="78" y="4"/>
                    </a:lnTo>
                    <a:lnTo>
                      <a:pt x="92" y="8"/>
                    </a:lnTo>
                    <a:lnTo>
                      <a:pt x="104" y="16"/>
                    </a:lnTo>
                    <a:lnTo>
                      <a:pt x="114" y="24"/>
                    </a:lnTo>
                    <a:lnTo>
                      <a:pt x="126" y="36"/>
                    </a:lnTo>
                    <a:lnTo>
                      <a:pt x="136" y="50"/>
                    </a:lnTo>
                    <a:lnTo>
                      <a:pt x="146" y="68"/>
                    </a:lnTo>
                    <a:lnTo>
                      <a:pt x="138" y="58"/>
                    </a:lnTo>
                    <a:lnTo>
                      <a:pt x="128" y="46"/>
                    </a:lnTo>
                    <a:lnTo>
                      <a:pt x="114" y="34"/>
                    </a:lnTo>
                    <a:lnTo>
                      <a:pt x="94" y="22"/>
                    </a:lnTo>
                    <a:lnTo>
                      <a:pt x="82" y="18"/>
                    </a:lnTo>
                    <a:lnTo>
                      <a:pt x="70" y="14"/>
                    </a:lnTo>
                    <a:lnTo>
                      <a:pt x="54" y="10"/>
                    </a:lnTo>
                    <a:lnTo>
                      <a:pt x="38" y="10"/>
                    </a:lnTo>
                    <a:lnTo>
                      <a:pt x="20" y="10"/>
                    </a:lnTo>
                    <a:lnTo>
                      <a:pt x="0" y="12"/>
                    </a:lnTo>
                    <a:close/>
                  </a:path>
                </a:pathLst>
              </a:custGeom>
              <a:solidFill>
                <a:srgbClr val="FCAF17"/>
              </a:solidFill>
              <a:ln w="9525">
                <a:noFill/>
                <a:round/>
                <a:headEnd/>
                <a:tailEnd/>
              </a:ln>
            </p:spPr>
            <p:txBody>
              <a:bodyPr/>
              <a:lstStyle/>
              <a:p>
                <a:endParaRPr lang="en-US"/>
              </a:p>
            </p:txBody>
          </p:sp>
          <p:sp>
            <p:nvSpPr>
              <p:cNvPr id="210" name="AutoShape 138"/>
              <p:cNvSpPr>
                <a:spLocks/>
              </p:cNvSpPr>
              <p:nvPr/>
            </p:nvSpPr>
            <p:spPr bwMode="auto">
              <a:xfrm>
                <a:off x="5392004" y="4451174"/>
                <a:ext cx="112779" cy="134785"/>
              </a:xfrm>
              <a:custGeom>
                <a:avLst/>
                <a:gdLst>
                  <a:gd name="T0" fmla="*/ 2147483647 w 82"/>
                  <a:gd name="T1" fmla="*/ 2147483647 h 98"/>
                  <a:gd name="T2" fmla="*/ 2147483647 w 82"/>
                  <a:gd name="T3" fmla="*/ 2147483647 h 98"/>
                  <a:gd name="T4" fmla="*/ 0 w 82"/>
                  <a:gd name="T5" fmla="*/ 2147483647 h 98"/>
                  <a:gd name="T6" fmla="*/ 0 w 82"/>
                  <a:gd name="T7" fmla="*/ 2147483647 h 98"/>
                  <a:gd name="T8" fmla="*/ 0 w 82"/>
                  <a:gd name="T9" fmla="*/ 2147483647 h 98"/>
                  <a:gd name="T10" fmla="*/ 0 w 82"/>
                  <a:gd name="T11" fmla="*/ 2147483647 h 98"/>
                  <a:gd name="T12" fmla="*/ 2147483647 w 82"/>
                  <a:gd name="T13" fmla="*/ 2147483647 h 98"/>
                  <a:gd name="T14" fmla="*/ 2147483647 w 82"/>
                  <a:gd name="T15" fmla="*/ 2147483647 h 98"/>
                  <a:gd name="T16" fmla="*/ 2147483647 w 82"/>
                  <a:gd name="T17" fmla="*/ 2147483647 h 98"/>
                  <a:gd name="T18" fmla="*/ 2147483647 w 82"/>
                  <a:gd name="T19" fmla="*/ 2147483647 h 98"/>
                  <a:gd name="T20" fmla="*/ 2147483647 w 82"/>
                  <a:gd name="T21" fmla="*/ 2147483647 h 98"/>
                  <a:gd name="T22" fmla="*/ 2147483647 w 82"/>
                  <a:gd name="T23" fmla="*/ 2147483647 h 98"/>
                  <a:gd name="T24" fmla="*/ 2147483647 w 82"/>
                  <a:gd name="T25" fmla="*/ 2147483647 h 98"/>
                  <a:gd name="T26" fmla="*/ 2147483647 w 82"/>
                  <a:gd name="T27" fmla="*/ 2147483647 h 98"/>
                  <a:gd name="T28" fmla="*/ 2147483647 w 82"/>
                  <a:gd name="T29" fmla="*/ 2147483647 h 98"/>
                  <a:gd name="T30" fmla="*/ 2147483647 w 82"/>
                  <a:gd name="T31" fmla="*/ 2147483647 h 98"/>
                  <a:gd name="T32" fmla="*/ 2147483647 w 82"/>
                  <a:gd name="T33" fmla="*/ 2147483647 h 98"/>
                  <a:gd name="T34" fmla="*/ 2147483647 w 82"/>
                  <a:gd name="T35" fmla="*/ 2147483647 h 98"/>
                  <a:gd name="T36" fmla="*/ 2147483647 w 82"/>
                  <a:gd name="T37" fmla="*/ 2147483647 h 98"/>
                  <a:gd name="T38" fmla="*/ 2147483647 w 82"/>
                  <a:gd name="T39" fmla="*/ 2147483647 h 98"/>
                  <a:gd name="T40" fmla="*/ 2147483647 w 82"/>
                  <a:gd name="T41" fmla="*/ 2147483647 h 98"/>
                  <a:gd name="T42" fmla="*/ 2147483647 w 82"/>
                  <a:gd name="T43" fmla="*/ 2147483647 h 98"/>
                  <a:gd name="T44" fmla="*/ 2147483647 w 82"/>
                  <a:gd name="T45" fmla="*/ 2147483647 h 98"/>
                  <a:gd name="T46" fmla="*/ 2147483647 w 82"/>
                  <a:gd name="T47" fmla="*/ 2147483647 h 98"/>
                  <a:gd name="T48" fmla="*/ 2147483647 w 82"/>
                  <a:gd name="T49" fmla="*/ 2147483647 h 98"/>
                  <a:gd name="T50" fmla="*/ 2147483647 w 82"/>
                  <a:gd name="T51" fmla="*/ 0 h 98"/>
                  <a:gd name="T52" fmla="*/ 2147483647 w 82"/>
                  <a:gd name="T53" fmla="*/ 0 h 98"/>
                  <a:gd name="T54" fmla="*/ 2147483647 w 82"/>
                  <a:gd name="T55" fmla="*/ 2147483647 h 98"/>
                  <a:gd name="T56" fmla="*/ 2147483647 w 82"/>
                  <a:gd name="T57" fmla="*/ 2147483647 h 98"/>
                  <a:gd name="T58" fmla="*/ 2147483647 w 82"/>
                  <a:gd name="T59" fmla="*/ 2147483647 h 9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2"/>
                  <a:gd name="T91" fmla="*/ 0 h 98"/>
                  <a:gd name="T92" fmla="*/ 82 w 82"/>
                  <a:gd name="T93" fmla="*/ 98 h 9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2" h="98">
                    <a:moveTo>
                      <a:pt x="4" y="24"/>
                    </a:moveTo>
                    <a:lnTo>
                      <a:pt x="4" y="24"/>
                    </a:lnTo>
                    <a:lnTo>
                      <a:pt x="0" y="38"/>
                    </a:lnTo>
                    <a:lnTo>
                      <a:pt x="0" y="48"/>
                    </a:lnTo>
                    <a:lnTo>
                      <a:pt x="0" y="60"/>
                    </a:lnTo>
                    <a:lnTo>
                      <a:pt x="2" y="68"/>
                    </a:lnTo>
                    <a:lnTo>
                      <a:pt x="6" y="78"/>
                    </a:lnTo>
                    <a:lnTo>
                      <a:pt x="12" y="86"/>
                    </a:lnTo>
                    <a:lnTo>
                      <a:pt x="18" y="92"/>
                    </a:lnTo>
                    <a:lnTo>
                      <a:pt x="24" y="96"/>
                    </a:lnTo>
                    <a:lnTo>
                      <a:pt x="32" y="98"/>
                    </a:lnTo>
                    <a:lnTo>
                      <a:pt x="42" y="98"/>
                    </a:lnTo>
                    <a:lnTo>
                      <a:pt x="50" y="96"/>
                    </a:lnTo>
                    <a:lnTo>
                      <a:pt x="56" y="92"/>
                    </a:lnTo>
                    <a:lnTo>
                      <a:pt x="64" y="86"/>
                    </a:lnTo>
                    <a:lnTo>
                      <a:pt x="70" y="78"/>
                    </a:lnTo>
                    <a:lnTo>
                      <a:pt x="74" y="70"/>
                    </a:lnTo>
                    <a:lnTo>
                      <a:pt x="78" y="60"/>
                    </a:lnTo>
                    <a:lnTo>
                      <a:pt x="80" y="48"/>
                    </a:lnTo>
                    <a:lnTo>
                      <a:pt x="82" y="34"/>
                    </a:lnTo>
                    <a:lnTo>
                      <a:pt x="80" y="22"/>
                    </a:lnTo>
                    <a:lnTo>
                      <a:pt x="74" y="10"/>
                    </a:lnTo>
                    <a:lnTo>
                      <a:pt x="68" y="0"/>
                    </a:lnTo>
                    <a:lnTo>
                      <a:pt x="34" y="14"/>
                    </a:lnTo>
                    <a:lnTo>
                      <a:pt x="4" y="24"/>
                    </a:lnTo>
                    <a:close/>
                  </a:path>
                </a:pathLst>
              </a:custGeom>
              <a:solidFill>
                <a:srgbClr val="0764B0"/>
              </a:solidFill>
              <a:ln w="9525">
                <a:noFill/>
                <a:round/>
                <a:headEnd/>
                <a:tailEnd/>
              </a:ln>
            </p:spPr>
            <p:txBody>
              <a:bodyPr/>
              <a:lstStyle/>
              <a:p>
                <a:endParaRPr lang="en-US"/>
              </a:p>
            </p:txBody>
          </p:sp>
          <p:sp>
            <p:nvSpPr>
              <p:cNvPr id="211" name="AutoShape 139"/>
              <p:cNvSpPr>
                <a:spLocks/>
              </p:cNvSpPr>
              <p:nvPr/>
            </p:nvSpPr>
            <p:spPr bwMode="auto">
              <a:xfrm>
                <a:off x="5403007" y="4456675"/>
                <a:ext cx="90774" cy="112779"/>
              </a:xfrm>
              <a:custGeom>
                <a:avLst/>
                <a:gdLst>
                  <a:gd name="T0" fmla="*/ 2147483647 w 66"/>
                  <a:gd name="T1" fmla="*/ 0 h 82"/>
                  <a:gd name="T2" fmla="*/ 2147483647 w 66"/>
                  <a:gd name="T3" fmla="*/ 0 h 82"/>
                  <a:gd name="T4" fmla="*/ 2147483647 w 66"/>
                  <a:gd name="T5" fmla="*/ 2147483647 h 82"/>
                  <a:gd name="T6" fmla="*/ 2147483647 w 66"/>
                  <a:gd name="T7" fmla="*/ 2147483647 h 82"/>
                  <a:gd name="T8" fmla="*/ 2147483647 w 66"/>
                  <a:gd name="T9" fmla="*/ 2147483647 h 82"/>
                  <a:gd name="T10" fmla="*/ 2147483647 w 66"/>
                  <a:gd name="T11" fmla="*/ 2147483647 h 82"/>
                  <a:gd name="T12" fmla="*/ 0 w 66"/>
                  <a:gd name="T13" fmla="*/ 2147483647 h 82"/>
                  <a:gd name="T14" fmla="*/ 0 w 66"/>
                  <a:gd name="T15" fmla="*/ 2147483647 h 82"/>
                  <a:gd name="T16" fmla="*/ 0 w 66"/>
                  <a:gd name="T17" fmla="*/ 2147483647 h 82"/>
                  <a:gd name="T18" fmla="*/ 0 w 66"/>
                  <a:gd name="T19" fmla="*/ 2147483647 h 82"/>
                  <a:gd name="T20" fmla="*/ 2147483647 w 66"/>
                  <a:gd name="T21" fmla="*/ 2147483647 h 82"/>
                  <a:gd name="T22" fmla="*/ 2147483647 w 66"/>
                  <a:gd name="T23" fmla="*/ 2147483647 h 82"/>
                  <a:gd name="T24" fmla="*/ 2147483647 w 66"/>
                  <a:gd name="T25" fmla="*/ 2147483647 h 82"/>
                  <a:gd name="T26" fmla="*/ 2147483647 w 66"/>
                  <a:gd name="T27" fmla="*/ 2147483647 h 82"/>
                  <a:gd name="T28" fmla="*/ 2147483647 w 66"/>
                  <a:gd name="T29" fmla="*/ 2147483647 h 82"/>
                  <a:gd name="T30" fmla="*/ 2147483647 w 66"/>
                  <a:gd name="T31" fmla="*/ 2147483647 h 82"/>
                  <a:gd name="T32" fmla="*/ 2147483647 w 66"/>
                  <a:gd name="T33" fmla="*/ 2147483647 h 82"/>
                  <a:gd name="T34" fmla="*/ 2147483647 w 66"/>
                  <a:gd name="T35" fmla="*/ 2147483647 h 82"/>
                  <a:gd name="T36" fmla="*/ 2147483647 w 66"/>
                  <a:gd name="T37" fmla="*/ 2147483647 h 82"/>
                  <a:gd name="T38" fmla="*/ 2147483647 w 66"/>
                  <a:gd name="T39" fmla="*/ 2147483647 h 82"/>
                  <a:gd name="T40" fmla="*/ 2147483647 w 66"/>
                  <a:gd name="T41" fmla="*/ 2147483647 h 82"/>
                  <a:gd name="T42" fmla="*/ 2147483647 w 66"/>
                  <a:gd name="T43" fmla="*/ 2147483647 h 82"/>
                  <a:gd name="T44" fmla="*/ 2147483647 w 66"/>
                  <a:gd name="T45" fmla="*/ 2147483647 h 82"/>
                  <a:gd name="T46" fmla="*/ 2147483647 w 66"/>
                  <a:gd name="T47" fmla="*/ 2147483647 h 82"/>
                  <a:gd name="T48" fmla="*/ 2147483647 w 66"/>
                  <a:gd name="T49" fmla="*/ 2147483647 h 82"/>
                  <a:gd name="T50" fmla="*/ 2147483647 w 66"/>
                  <a:gd name="T51" fmla="*/ 2147483647 h 82"/>
                  <a:gd name="T52" fmla="*/ 2147483647 w 66"/>
                  <a:gd name="T53" fmla="*/ 2147483647 h 82"/>
                  <a:gd name="T54" fmla="*/ 2147483647 w 66"/>
                  <a:gd name="T55" fmla="*/ 2147483647 h 82"/>
                  <a:gd name="T56" fmla="*/ 2147483647 w 66"/>
                  <a:gd name="T57" fmla="*/ 2147483647 h 82"/>
                  <a:gd name="T58" fmla="*/ 2147483647 w 66"/>
                  <a:gd name="T59" fmla="*/ 0 h 82"/>
                  <a:gd name="T60" fmla="*/ 2147483647 w 66"/>
                  <a:gd name="T61" fmla="*/ 0 h 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6"/>
                  <a:gd name="T94" fmla="*/ 0 h 82"/>
                  <a:gd name="T95" fmla="*/ 66 w 66"/>
                  <a:gd name="T96" fmla="*/ 82 h 8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6" h="82">
                    <a:moveTo>
                      <a:pt x="50" y="0"/>
                    </a:moveTo>
                    <a:lnTo>
                      <a:pt x="50" y="0"/>
                    </a:lnTo>
                    <a:lnTo>
                      <a:pt x="28" y="10"/>
                    </a:lnTo>
                    <a:lnTo>
                      <a:pt x="6" y="16"/>
                    </a:lnTo>
                    <a:lnTo>
                      <a:pt x="2" y="24"/>
                    </a:lnTo>
                    <a:lnTo>
                      <a:pt x="0" y="34"/>
                    </a:lnTo>
                    <a:lnTo>
                      <a:pt x="0" y="44"/>
                    </a:lnTo>
                    <a:lnTo>
                      <a:pt x="0" y="52"/>
                    </a:lnTo>
                    <a:lnTo>
                      <a:pt x="2" y="60"/>
                    </a:lnTo>
                    <a:lnTo>
                      <a:pt x="6" y="66"/>
                    </a:lnTo>
                    <a:lnTo>
                      <a:pt x="10" y="72"/>
                    </a:lnTo>
                    <a:lnTo>
                      <a:pt x="14" y="78"/>
                    </a:lnTo>
                    <a:lnTo>
                      <a:pt x="20" y="80"/>
                    </a:lnTo>
                    <a:lnTo>
                      <a:pt x="26" y="82"/>
                    </a:lnTo>
                    <a:lnTo>
                      <a:pt x="34" y="82"/>
                    </a:lnTo>
                    <a:lnTo>
                      <a:pt x="40" y="80"/>
                    </a:lnTo>
                    <a:lnTo>
                      <a:pt x="46" y="78"/>
                    </a:lnTo>
                    <a:lnTo>
                      <a:pt x="52" y="72"/>
                    </a:lnTo>
                    <a:lnTo>
                      <a:pt x="56" y="66"/>
                    </a:lnTo>
                    <a:lnTo>
                      <a:pt x="60" y="60"/>
                    </a:lnTo>
                    <a:lnTo>
                      <a:pt x="62" y="52"/>
                    </a:lnTo>
                    <a:lnTo>
                      <a:pt x="64" y="44"/>
                    </a:lnTo>
                    <a:lnTo>
                      <a:pt x="66" y="30"/>
                    </a:lnTo>
                    <a:lnTo>
                      <a:pt x="62" y="18"/>
                    </a:lnTo>
                    <a:lnTo>
                      <a:pt x="58" y="8"/>
                    </a:lnTo>
                    <a:lnTo>
                      <a:pt x="50" y="0"/>
                    </a:lnTo>
                    <a:close/>
                  </a:path>
                </a:pathLst>
              </a:custGeom>
              <a:solidFill>
                <a:srgbClr val="1E7CC1"/>
              </a:solidFill>
              <a:ln w="9525">
                <a:noFill/>
                <a:round/>
                <a:headEnd/>
                <a:tailEnd/>
              </a:ln>
            </p:spPr>
            <p:txBody>
              <a:bodyPr/>
              <a:lstStyle/>
              <a:p>
                <a:endParaRPr lang="en-US"/>
              </a:p>
            </p:txBody>
          </p:sp>
          <p:sp>
            <p:nvSpPr>
              <p:cNvPr id="212" name="AutoShape 140"/>
              <p:cNvSpPr>
                <a:spLocks/>
              </p:cNvSpPr>
              <p:nvPr/>
            </p:nvSpPr>
            <p:spPr bwMode="auto">
              <a:xfrm>
                <a:off x="5416761" y="4475930"/>
                <a:ext cx="60516" cy="74269"/>
              </a:xfrm>
              <a:custGeom>
                <a:avLst/>
                <a:gdLst>
                  <a:gd name="T0" fmla="*/ 2147483647 w 44"/>
                  <a:gd name="T1" fmla="*/ 2147483647 h 54"/>
                  <a:gd name="T2" fmla="*/ 2147483647 w 44"/>
                  <a:gd name="T3" fmla="*/ 2147483647 h 54"/>
                  <a:gd name="T4" fmla="*/ 2147483647 w 44"/>
                  <a:gd name="T5" fmla="*/ 2147483647 h 54"/>
                  <a:gd name="T6" fmla="*/ 2147483647 w 44"/>
                  <a:gd name="T7" fmla="*/ 2147483647 h 54"/>
                  <a:gd name="T8" fmla="*/ 2147483647 w 44"/>
                  <a:gd name="T9" fmla="*/ 2147483647 h 54"/>
                  <a:gd name="T10" fmla="*/ 2147483647 w 44"/>
                  <a:gd name="T11" fmla="*/ 2147483647 h 54"/>
                  <a:gd name="T12" fmla="*/ 2147483647 w 44"/>
                  <a:gd name="T13" fmla="*/ 2147483647 h 54"/>
                  <a:gd name="T14" fmla="*/ 2147483647 w 44"/>
                  <a:gd name="T15" fmla="*/ 2147483647 h 54"/>
                  <a:gd name="T16" fmla="*/ 2147483647 w 44"/>
                  <a:gd name="T17" fmla="*/ 2147483647 h 54"/>
                  <a:gd name="T18" fmla="*/ 2147483647 w 44"/>
                  <a:gd name="T19" fmla="*/ 2147483647 h 54"/>
                  <a:gd name="T20" fmla="*/ 0 w 44"/>
                  <a:gd name="T21" fmla="*/ 2147483647 h 54"/>
                  <a:gd name="T22" fmla="*/ 0 w 44"/>
                  <a:gd name="T23" fmla="*/ 2147483647 h 54"/>
                  <a:gd name="T24" fmla="*/ 2147483647 w 44"/>
                  <a:gd name="T25" fmla="*/ 2147483647 h 54"/>
                  <a:gd name="T26" fmla="*/ 2147483647 w 44"/>
                  <a:gd name="T27" fmla="*/ 2147483647 h 54"/>
                  <a:gd name="T28" fmla="*/ 2147483647 w 44"/>
                  <a:gd name="T29" fmla="*/ 0 h 54"/>
                  <a:gd name="T30" fmla="*/ 2147483647 w 44"/>
                  <a:gd name="T31" fmla="*/ 0 h 54"/>
                  <a:gd name="T32" fmla="*/ 2147483647 w 44"/>
                  <a:gd name="T33" fmla="*/ 0 h 54"/>
                  <a:gd name="T34" fmla="*/ 2147483647 w 44"/>
                  <a:gd name="T35" fmla="*/ 2147483647 h 54"/>
                  <a:gd name="T36" fmla="*/ 2147483647 w 44"/>
                  <a:gd name="T37" fmla="*/ 2147483647 h 54"/>
                  <a:gd name="T38" fmla="*/ 2147483647 w 44"/>
                  <a:gd name="T39" fmla="*/ 2147483647 h 54"/>
                  <a:gd name="T40" fmla="*/ 2147483647 w 44"/>
                  <a:gd name="T41" fmla="*/ 2147483647 h 54"/>
                  <a:gd name="T42" fmla="*/ 2147483647 w 44"/>
                  <a:gd name="T43" fmla="*/ 2147483647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4"/>
                  <a:gd name="T67" fmla="*/ 0 h 54"/>
                  <a:gd name="T68" fmla="*/ 44 w 44"/>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4" h="54">
                    <a:moveTo>
                      <a:pt x="44" y="30"/>
                    </a:moveTo>
                    <a:lnTo>
                      <a:pt x="44" y="30"/>
                    </a:lnTo>
                    <a:lnTo>
                      <a:pt x="40" y="40"/>
                    </a:lnTo>
                    <a:lnTo>
                      <a:pt x="34" y="48"/>
                    </a:lnTo>
                    <a:lnTo>
                      <a:pt x="26" y="52"/>
                    </a:lnTo>
                    <a:lnTo>
                      <a:pt x="18" y="54"/>
                    </a:lnTo>
                    <a:lnTo>
                      <a:pt x="10" y="50"/>
                    </a:lnTo>
                    <a:lnTo>
                      <a:pt x="4" y="44"/>
                    </a:lnTo>
                    <a:lnTo>
                      <a:pt x="2" y="34"/>
                    </a:lnTo>
                    <a:lnTo>
                      <a:pt x="0" y="24"/>
                    </a:lnTo>
                    <a:lnTo>
                      <a:pt x="4" y="14"/>
                    </a:lnTo>
                    <a:lnTo>
                      <a:pt x="10" y="6"/>
                    </a:lnTo>
                    <a:lnTo>
                      <a:pt x="18" y="0"/>
                    </a:lnTo>
                    <a:lnTo>
                      <a:pt x="26" y="0"/>
                    </a:lnTo>
                    <a:lnTo>
                      <a:pt x="34" y="4"/>
                    </a:lnTo>
                    <a:lnTo>
                      <a:pt x="40" y="10"/>
                    </a:lnTo>
                    <a:lnTo>
                      <a:pt x="44" y="18"/>
                    </a:lnTo>
                    <a:lnTo>
                      <a:pt x="44" y="30"/>
                    </a:lnTo>
                    <a:close/>
                  </a:path>
                </a:pathLst>
              </a:custGeom>
              <a:solidFill>
                <a:srgbClr val="000000"/>
              </a:solidFill>
              <a:ln w="9525">
                <a:noFill/>
                <a:round/>
                <a:headEnd/>
                <a:tailEnd/>
              </a:ln>
            </p:spPr>
            <p:txBody>
              <a:bodyPr/>
              <a:lstStyle/>
              <a:p>
                <a:endParaRPr lang="en-US"/>
              </a:p>
            </p:txBody>
          </p:sp>
          <p:sp>
            <p:nvSpPr>
              <p:cNvPr id="213" name="AutoShape 141"/>
              <p:cNvSpPr>
                <a:spLocks/>
              </p:cNvSpPr>
              <p:nvPr/>
            </p:nvSpPr>
            <p:spPr bwMode="auto">
              <a:xfrm>
                <a:off x="5425013" y="4470429"/>
                <a:ext cx="22006" cy="30258"/>
              </a:xfrm>
              <a:custGeom>
                <a:avLst/>
                <a:gdLst>
                  <a:gd name="T0" fmla="*/ 2147483647 w 16"/>
                  <a:gd name="T1" fmla="*/ 2147483647 h 22"/>
                  <a:gd name="T2" fmla="*/ 2147483647 w 16"/>
                  <a:gd name="T3" fmla="*/ 2147483647 h 22"/>
                  <a:gd name="T4" fmla="*/ 2147483647 w 16"/>
                  <a:gd name="T5" fmla="*/ 2147483647 h 22"/>
                  <a:gd name="T6" fmla="*/ 2147483647 w 16"/>
                  <a:gd name="T7" fmla="*/ 2147483647 h 22"/>
                  <a:gd name="T8" fmla="*/ 2147483647 w 16"/>
                  <a:gd name="T9" fmla="*/ 2147483647 h 22"/>
                  <a:gd name="T10" fmla="*/ 2147483647 w 16"/>
                  <a:gd name="T11" fmla="*/ 2147483647 h 22"/>
                  <a:gd name="T12" fmla="*/ 2147483647 w 16"/>
                  <a:gd name="T13" fmla="*/ 2147483647 h 22"/>
                  <a:gd name="T14" fmla="*/ 2147483647 w 16"/>
                  <a:gd name="T15" fmla="*/ 2147483647 h 22"/>
                  <a:gd name="T16" fmla="*/ 2147483647 w 16"/>
                  <a:gd name="T17" fmla="*/ 2147483647 h 22"/>
                  <a:gd name="T18" fmla="*/ 0 w 16"/>
                  <a:gd name="T19" fmla="*/ 2147483647 h 22"/>
                  <a:gd name="T20" fmla="*/ 0 w 16"/>
                  <a:gd name="T21" fmla="*/ 2147483647 h 22"/>
                  <a:gd name="T22" fmla="*/ 0 w 16"/>
                  <a:gd name="T23" fmla="*/ 2147483647 h 22"/>
                  <a:gd name="T24" fmla="*/ 0 w 16"/>
                  <a:gd name="T25" fmla="*/ 2147483647 h 22"/>
                  <a:gd name="T26" fmla="*/ 2147483647 w 16"/>
                  <a:gd name="T27" fmla="*/ 2147483647 h 22"/>
                  <a:gd name="T28" fmla="*/ 2147483647 w 16"/>
                  <a:gd name="T29" fmla="*/ 2147483647 h 22"/>
                  <a:gd name="T30" fmla="*/ 2147483647 w 16"/>
                  <a:gd name="T31" fmla="*/ 0 h 22"/>
                  <a:gd name="T32" fmla="*/ 2147483647 w 16"/>
                  <a:gd name="T33" fmla="*/ 0 h 22"/>
                  <a:gd name="T34" fmla="*/ 2147483647 w 16"/>
                  <a:gd name="T35" fmla="*/ 2147483647 h 22"/>
                  <a:gd name="T36" fmla="*/ 2147483647 w 16"/>
                  <a:gd name="T37" fmla="*/ 2147483647 h 22"/>
                  <a:gd name="T38" fmla="*/ 2147483647 w 16"/>
                  <a:gd name="T39" fmla="*/ 2147483647 h 22"/>
                  <a:gd name="T40" fmla="*/ 2147483647 w 16"/>
                  <a:gd name="T41" fmla="*/ 2147483647 h 22"/>
                  <a:gd name="T42" fmla="*/ 2147483647 w 16"/>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
                  <a:gd name="T67" fmla="*/ 0 h 22"/>
                  <a:gd name="T68" fmla="*/ 16 w 16"/>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 h="22">
                    <a:moveTo>
                      <a:pt x="16" y="12"/>
                    </a:moveTo>
                    <a:lnTo>
                      <a:pt x="16" y="12"/>
                    </a:lnTo>
                    <a:lnTo>
                      <a:pt x="16" y="16"/>
                    </a:lnTo>
                    <a:lnTo>
                      <a:pt x="14" y="18"/>
                    </a:lnTo>
                    <a:lnTo>
                      <a:pt x="12" y="20"/>
                    </a:lnTo>
                    <a:lnTo>
                      <a:pt x="8" y="22"/>
                    </a:lnTo>
                    <a:lnTo>
                      <a:pt x="6" y="20"/>
                    </a:lnTo>
                    <a:lnTo>
                      <a:pt x="2" y="18"/>
                    </a:lnTo>
                    <a:lnTo>
                      <a:pt x="0" y="16"/>
                    </a:lnTo>
                    <a:lnTo>
                      <a:pt x="0" y="12"/>
                    </a:lnTo>
                    <a:lnTo>
                      <a:pt x="0" y="6"/>
                    </a:lnTo>
                    <a:lnTo>
                      <a:pt x="2" y="4"/>
                    </a:lnTo>
                    <a:lnTo>
                      <a:pt x="6" y="2"/>
                    </a:lnTo>
                    <a:lnTo>
                      <a:pt x="8" y="0"/>
                    </a:lnTo>
                    <a:lnTo>
                      <a:pt x="12" y="2"/>
                    </a:lnTo>
                    <a:lnTo>
                      <a:pt x="14" y="4"/>
                    </a:lnTo>
                    <a:lnTo>
                      <a:pt x="16" y="6"/>
                    </a:lnTo>
                    <a:lnTo>
                      <a:pt x="16" y="12"/>
                    </a:lnTo>
                    <a:close/>
                  </a:path>
                </a:pathLst>
              </a:custGeom>
              <a:solidFill>
                <a:srgbClr val="FFFFFF"/>
              </a:solidFill>
              <a:ln w="9525">
                <a:noFill/>
                <a:round/>
                <a:headEnd/>
                <a:tailEnd/>
              </a:ln>
            </p:spPr>
            <p:txBody>
              <a:bodyPr/>
              <a:lstStyle/>
              <a:p>
                <a:endParaRPr lang="en-US"/>
              </a:p>
            </p:txBody>
          </p:sp>
          <p:sp>
            <p:nvSpPr>
              <p:cNvPr id="214" name="AutoShape 142"/>
              <p:cNvSpPr>
                <a:spLocks/>
              </p:cNvSpPr>
              <p:nvPr/>
            </p:nvSpPr>
            <p:spPr bwMode="auto">
              <a:xfrm>
                <a:off x="5290228" y="4349398"/>
                <a:ext cx="335587" cy="165043"/>
              </a:xfrm>
              <a:custGeom>
                <a:avLst/>
                <a:gdLst>
                  <a:gd name="T0" fmla="*/ 2147483647 w 244"/>
                  <a:gd name="T1" fmla="*/ 2147483647 h 120"/>
                  <a:gd name="T2" fmla="*/ 2147483647 w 244"/>
                  <a:gd name="T3" fmla="*/ 2147483647 h 120"/>
                  <a:gd name="T4" fmla="*/ 2147483647 w 244"/>
                  <a:gd name="T5" fmla="*/ 2147483647 h 120"/>
                  <a:gd name="T6" fmla="*/ 2147483647 w 244"/>
                  <a:gd name="T7" fmla="*/ 2147483647 h 120"/>
                  <a:gd name="T8" fmla="*/ 2147483647 w 244"/>
                  <a:gd name="T9" fmla="*/ 2147483647 h 120"/>
                  <a:gd name="T10" fmla="*/ 2147483647 w 244"/>
                  <a:gd name="T11" fmla="*/ 2147483647 h 120"/>
                  <a:gd name="T12" fmla="*/ 2147483647 w 244"/>
                  <a:gd name="T13" fmla="*/ 2147483647 h 120"/>
                  <a:gd name="T14" fmla="*/ 2147483647 w 244"/>
                  <a:gd name="T15" fmla="*/ 2147483647 h 120"/>
                  <a:gd name="T16" fmla="*/ 2147483647 w 244"/>
                  <a:gd name="T17" fmla="*/ 2147483647 h 120"/>
                  <a:gd name="T18" fmla="*/ 2147483647 w 244"/>
                  <a:gd name="T19" fmla="*/ 2147483647 h 120"/>
                  <a:gd name="T20" fmla="*/ 2147483647 w 244"/>
                  <a:gd name="T21" fmla="*/ 2147483647 h 120"/>
                  <a:gd name="T22" fmla="*/ 2147483647 w 244"/>
                  <a:gd name="T23" fmla="*/ 2147483647 h 120"/>
                  <a:gd name="T24" fmla="*/ 2147483647 w 244"/>
                  <a:gd name="T25" fmla="*/ 2147483647 h 120"/>
                  <a:gd name="T26" fmla="*/ 2147483647 w 244"/>
                  <a:gd name="T27" fmla="*/ 2147483647 h 120"/>
                  <a:gd name="T28" fmla="*/ 2147483647 w 244"/>
                  <a:gd name="T29" fmla="*/ 2147483647 h 120"/>
                  <a:gd name="T30" fmla="*/ 2147483647 w 244"/>
                  <a:gd name="T31" fmla="*/ 2147483647 h 120"/>
                  <a:gd name="T32" fmla="*/ 2147483647 w 244"/>
                  <a:gd name="T33" fmla="*/ 2147483647 h 120"/>
                  <a:gd name="T34" fmla="*/ 2147483647 w 244"/>
                  <a:gd name="T35" fmla="*/ 2147483647 h 120"/>
                  <a:gd name="T36" fmla="*/ 2147483647 w 244"/>
                  <a:gd name="T37" fmla="*/ 2147483647 h 120"/>
                  <a:gd name="T38" fmla="*/ 2147483647 w 244"/>
                  <a:gd name="T39" fmla="*/ 0 h 120"/>
                  <a:gd name="T40" fmla="*/ 2147483647 w 244"/>
                  <a:gd name="T41" fmla="*/ 0 h 120"/>
                  <a:gd name="T42" fmla="*/ 2147483647 w 244"/>
                  <a:gd name="T43" fmla="*/ 2147483647 h 120"/>
                  <a:gd name="T44" fmla="*/ 2147483647 w 244"/>
                  <a:gd name="T45" fmla="*/ 2147483647 h 120"/>
                  <a:gd name="T46" fmla="*/ 2147483647 w 244"/>
                  <a:gd name="T47" fmla="*/ 2147483647 h 120"/>
                  <a:gd name="T48" fmla="*/ 2147483647 w 244"/>
                  <a:gd name="T49" fmla="*/ 2147483647 h 120"/>
                  <a:gd name="T50" fmla="*/ 2147483647 w 244"/>
                  <a:gd name="T51" fmla="*/ 2147483647 h 120"/>
                  <a:gd name="T52" fmla="*/ 2147483647 w 244"/>
                  <a:gd name="T53" fmla="*/ 2147483647 h 120"/>
                  <a:gd name="T54" fmla="*/ 2147483647 w 244"/>
                  <a:gd name="T55" fmla="*/ 2147483647 h 120"/>
                  <a:gd name="T56" fmla="*/ 2147483647 w 244"/>
                  <a:gd name="T57" fmla="*/ 2147483647 h 120"/>
                  <a:gd name="T58" fmla="*/ 2147483647 w 244"/>
                  <a:gd name="T59" fmla="*/ 2147483647 h 120"/>
                  <a:gd name="T60" fmla="*/ 2147483647 w 244"/>
                  <a:gd name="T61" fmla="*/ 2147483647 h 120"/>
                  <a:gd name="T62" fmla="*/ 2147483647 w 244"/>
                  <a:gd name="T63" fmla="*/ 2147483647 h 120"/>
                  <a:gd name="T64" fmla="*/ 2147483647 w 244"/>
                  <a:gd name="T65" fmla="*/ 2147483647 h 120"/>
                  <a:gd name="T66" fmla="*/ 2147483647 w 244"/>
                  <a:gd name="T67" fmla="*/ 2147483647 h 120"/>
                  <a:gd name="T68" fmla="*/ 2147483647 w 244"/>
                  <a:gd name="T69" fmla="*/ 2147483647 h 120"/>
                  <a:gd name="T70" fmla="*/ 2147483647 w 244"/>
                  <a:gd name="T71" fmla="*/ 2147483647 h 120"/>
                  <a:gd name="T72" fmla="*/ 2147483647 w 244"/>
                  <a:gd name="T73" fmla="*/ 2147483647 h 120"/>
                  <a:gd name="T74" fmla="*/ 2147483647 w 244"/>
                  <a:gd name="T75" fmla="*/ 2147483647 h 120"/>
                  <a:gd name="T76" fmla="*/ 0 w 244"/>
                  <a:gd name="T77" fmla="*/ 2147483647 h 120"/>
                  <a:gd name="T78" fmla="*/ 2147483647 w 244"/>
                  <a:gd name="T79" fmla="*/ 2147483647 h 120"/>
                  <a:gd name="T80" fmla="*/ 2147483647 w 244"/>
                  <a:gd name="T81" fmla="*/ 2147483647 h 120"/>
                  <a:gd name="T82" fmla="*/ 2147483647 w 244"/>
                  <a:gd name="T83" fmla="*/ 2147483647 h 1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4"/>
                  <a:gd name="T127" fmla="*/ 0 h 120"/>
                  <a:gd name="T128" fmla="*/ 244 w 244"/>
                  <a:gd name="T129" fmla="*/ 120 h 1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4" h="120">
                    <a:moveTo>
                      <a:pt x="2" y="94"/>
                    </a:moveTo>
                    <a:lnTo>
                      <a:pt x="2" y="94"/>
                    </a:lnTo>
                    <a:lnTo>
                      <a:pt x="6" y="102"/>
                    </a:lnTo>
                    <a:lnTo>
                      <a:pt x="8" y="108"/>
                    </a:lnTo>
                    <a:lnTo>
                      <a:pt x="12" y="112"/>
                    </a:lnTo>
                    <a:lnTo>
                      <a:pt x="18" y="116"/>
                    </a:lnTo>
                    <a:lnTo>
                      <a:pt x="24" y="120"/>
                    </a:lnTo>
                    <a:lnTo>
                      <a:pt x="32" y="120"/>
                    </a:lnTo>
                    <a:lnTo>
                      <a:pt x="48" y="120"/>
                    </a:lnTo>
                    <a:lnTo>
                      <a:pt x="66" y="118"/>
                    </a:lnTo>
                    <a:lnTo>
                      <a:pt x="86" y="110"/>
                    </a:lnTo>
                    <a:lnTo>
                      <a:pt x="108" y="100"/>
                    </a:lnTo>
                    <a:lnTo>
                      <a:pt x="130" y="88"/>
                    </a:lnTo>
                    <a:lnTo>
                      <a:pt x="164" y="68"/>
                    </a:lnTo>
                    <a:lnTo>
                      <a:pt x="190" y="50"/>
                    </a:lnTo>
                    <a:lnTo>
                      <a:pt x="210" y="34"/>
                    </a:lnTo>
                    <a:lnTo>
                      <a:pt x="224" y="20"/>
                    </a:lnTo>
                    <a:lnTo>
                      <a:pt x="240" y="4"/>
                    </a:lnTo>
                    <a:lnTo>
                      <a:pt x="244" y="0"/>
                    </a:lnTo>
                    <a:lnTo>
                      <a:pt x="236" y="6"/>
                    </a:lnTo>
                    <a:lnTo>
                      <a:pt x="214" y="22"/>
                    </a:lnTo>
                    <a:lnTo>
                      <a:pt x="184" y="44"/>
                    </a:lnTo>
                    <a:lnTo>
                      <a:pt x="148" y="64"/>
                    </a:lnTo>
                    <a:lnTo>
                      <a:pt x="130" y="74"/>
                    </a:lnTo>
                    <a:lnTo>
                      <a:pt x="110" y="82"/>
                    </a:lnTo>
                    <a:lnTo>
                      <a:pt x="90" y="90"/>
                    </a:lnTo>
                    <a:lnTo>
                      <a:pt x="72" y="94"/>
                    </a:lnTo>
                    <a:lnTo>
                      <a:pt x="54" y="96"/>
                    </a:lnTo>
                    <a:lnTo>
                      <a:pt x="38" y="94"/>
                    </a:lnTo>
                    <a:lnTo>
                      <a:pt x="24" y="90"/>
                    </a:lnTo>
                    <a:lnTo>
                      <a:pt x="16" y="86"/>
                    </a:lnTo>
                    <a:lnTo>
                      <a:pt x="10" y="80"/>
                    </a:lnTo>
                    <a:lnTo>
                      <a:pt x="6" y="76"/>
                    </a:lnTo>
                    <a:lnTo>
                      <a:pt x="2" y="74"/>
                    </a:lnTo>
                    <a:lnTo>
                      <a:pt x="2" y="76"/>
                    </a:lnTo>
                    <a:lnTo>
                      <a:pt x="0" y="80"/>
                    </a:lnTo>
                    <a:lnTo>
                      <a:pt x="2" y="88"/>
                    </a:lnTo>
                    <a:lnTo>
                      <a:pt x="2" y="94"/>
                    </a:lnTo>
                    <a:close/>
                  </a:path>
                </a:pathLst>
              </a:custGeom>
              <a:solidFill>
                <a:srgbClr val="EE7D22"/>
              </a:solidFill>
              <a:ln w="9525">
                <a:noFill/>
                <a:round/>
                <a:headEnd/>
                <a:tailEnd/>
              </a:ln>
            </p:spPr>
            <p:txBody>
              <a:bodyPr/>
              <a:lstStyle/>
              <a:p>
                <a:endParaRPr lang="en-US"/>
              </a:p>
            </p:txBody>
          </p:sp>
          <p:sp>
            <p:nvSpPr>
              <p:cNvPr id="215" name="AutoShape 143"/>
              <p:cNvSpPr>
                <a:spLocks/>
              </p:cNvSpPr>
              <p:nvPr/>
            </p:nvSpPr>
            <p:spPr bwMode="auto">
              <a:xfrm>
                <a:off x="4877620" y="4330143"/>
                <a:ext cx="349341" cy="178797"/>
              </a:xfrm>
              <a:custGeom>
                <a:avLst/>
                <a:gdLst>
                  <a:gd name="T0" fmla="*/ 0 w 254"/>
                  <a:gd name="T1" fmla="*/ 2147483647 h 130"/>
                  <a:gd name="T2" fmla="*/ 0 w 254"/>
                  <a:gd name="T3" fmla="*/ 2147483647 h 130"/>
                  <a:gd name="T4" fmla="*/ 2147483647 w 254"/>
                  <a:gd name="T5" fmla="*/ 2147483647 h 130"/>
                  <a:gd name="T6" fmla="*/ 2147483647 w 254"/>
                  <a:gd name="T7" fmla="*/ 2147483647 h 130"/>
                  <a:gd name="T8" fmla="*/ 2147483647 w 254"/>
                  <a:gd name="T9" fmla="*/ 2147483647 h 130"/>
                  <a:gd name="T10" fmla="*/ 2147483647 w 254"/>
                  <a:gd name="T11" fmla="*/ 2147483647 h 130"/>
                  <a:gd name="T12" fmla="*/ 2147483647 w 254"/>
                  <a:gd name="T13" fmla="*/ 2147483647 h 130"/>
                  <a:gd name="T14" fmla="*/ 2147483647 w 254"/>
                  <a:gd name="T15" fmla="*/ 2147483647 h 130"/>
                  <a:gd name="T16" fmla="*/ 2147483647 w 254"/>
                  <a:gd name="T17" fmla="*/ 0 h 130"/>
                  <a:gd name="T18" fmla="*/ 2147483647 w 254"/>
                  <a:gd name="T19" fmla="*/ 2147483647 h 130"/>
                  <a:gd name="T20" fmla="*/ 2147483647 w 254"/>
                  <a:gd name="T21" fmla="*/ 2147483647 h 130"/>
                  <a:gd name="T22" fmla="*/ 2147483647 w 254"/>
                  <a:gd name="T23" fmla="*/ 2147483647 h 130"/>
                  <a:gd name="T24" fmla="*/ 2147483647 w 254"/>
                  <a:gd name="T25" fmla="*/ 2147483647 h 130"/>
                  <a:gd name="T26" fmla="*/ 2147483647 w 254"/>
                  <a:gd name="T27" fmla="*/ 2147483647 h 130"/>
                  <a:gd name="T28" fmla="*/ 2147483647 w 254"/>
                  <a:gd name="T29" fmla="*/ 2147483647 h 130"/>
                  <a:gd name="T30" fmla="*/ 2147483647 w 254"/>
                  <a:gd name="T31" fmla="*/ 2147483647 h 130"/>
                  <a:gd name="T32" fmla="*/ 2147483647 w 254"/>
                  <a:gd name="T33" fmla="*/ 2147483647 h 130"/>
                  <a:gd name="T34" fmla="*/ 2147483647 w 254"/>
                  <a:gd name="T35" fmla="*/ 2147483647 h 130"/>
                  <a:gd name="T36" fmla="*/ 2147483647 w 254"/>
                  <a:gd name="T37" fmla="*/ 2147483647 h 130"/>
                  <a:gd name="T38" fmla="*/ 2147483647 w 254"/>
                  <a:gd name="T39" fmla="*/ 2147483647 h 130"/>
                  <a:gd name="T40" fmla="*/ 2147483647 w 254"/>
                  <a:gd name="T41" fmla="*/ 2147483647 h 130"/>
                  <a:gd name="T42" fmla="*/ 2147483647 w 254"/>
                  <a:gd name="T43" fmla="*/ 2147483647 h 130"/>
                  <a:gd name="T44" fmla="*/ 2147483647 w 254"/>
                  <a:gd name="T45" fmla="*/ 2147483647 h 130"/>
                  <a:gd name="T46" fmla="*/ 2147483647 w 254"/>
                  <a:gd name="T47" fmla="*/ 2147483647 h 130"/>
                  <a:gd name="T48" fmla="*/ 2147483647 w 254"/>
                  <a:gd name="T49" fmla="*/ 2147483647 h 130"/>
                  <a:gd name="T50" fmla="*/ 2147483647 w 254"/>
                  <a:gd name="T51" fmla="*/ 2147483647 h 130"/>
                  <a:gd name="T52" fmla="*/ 2147483647 w 254"/>
                  <a:gd name="T53" fmla="*/ 2147483647 h 130"/>
                  <a:gd name="T54" fmla="*/ 2147483647 w 254"/>
                  <a:gd name="T55" fmla="*/ 2147483647 h 130"/>
                  <a:gd name="T56" fmla="*/ 2147483647 w 254"/>
                  <a:gd name="T57" fmla="*/ 2147483647 h 130"/>
                  <a:gd name="T58" fmla="*/ 2147483647 w 254"/>
                  <a:gd name="T59" fmla="*/ 2147483647 h 130"/>
                  <a:gd name="T60" fmla="*/ 2147483647 w 254"/>
                  <a:gd name="T61" fmla="*/ 2147483647 h 130"/>
                  <a:gd name="T62" fmla="*/ 2147483647 w 254"/>
                  <a:gd name="T63" fmla="*/ 2147483647 h 130"/>
                  <a:gd name="T64" fmla="*/ 2147483647 w 254"/>
                  <a:gd name="T65" fmla="*/ 2147483647 h 130"/>
                  <a:gd name="T66" fmla="*/ 2147483647 w 254"/>
                  <a:gd name="T67" fmla="*/ 2147483647 h 130"/>
                  <a:gd name="T68" fmla="*/ 2147483647 w 254"/>
                  <a:gd name="T69" fmla="*/ 2147483647 h 130"/>
                  <a:gd name="T70" fmla="*/ 2147483647 w 254"/>
                  <a:gd name="T71" fmla="*/ 2147483647 h 130"/>
                  <a:gd name="T72" fmla="*/ 2147483647 w 254"/>
                  <a:gd name="T73" fmla="*/ 2147483647 h 130"/>
                  <a:gd name="T74" fmla="*/ 2147483647 w 254"/>
                  <a:gd name="T75" fmla="*/ 2147483647 h 130"/>
                  <a:gd name="T76" fmla="*/ 2147483647 w 254"/>
                  <a:gd name="T77" fmla="*/ 2147483647 h 130"/>
                  <a:gd name="T78" fmla="*/ 2147483647 w 254"/>
                  <a:gd name="T79" fmla="*/ 2147483647 h 130"/>
                  <a:gd name="T80" fmla="*/ 2147483647 w 254"/>
                  <a:gd name="T81" fmla="*/ 2147483647 h 130"/>
                  <a:gd name="T82" fmla="*/ 2147483647 w 254"/>
                  <a:gd name="T83" fmla="*/ 2147483647 h 130"/>
                  <a:gd name="T84" fmla="*/ 2147483647 w 254"/>
                  <a:gd name="T85" fmla="*/ 2147483647 h 130"/>
                  <a:gd name="T86" fmla="*/ 2147483647 w 254"/>
                  <a:gd name="T87" fmla="*/ 2147483647 h 130"/>
                  <a:gd name="T88" fmla="*/ 0 w 254"/>
                  <a:gd name="T89" fmla="*/ 2147483647 h 1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54"/>
                  <a:gd name="T136" fmla="*/ 0 h 130"/>
                  <a:gd name="T137" fmla="*/ 254 w 254"/>
                  <a:gd name="T138" fmla="*/ 130 h 1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54" h="130">
                    <a:moveTo>
                      <a:pt x="0" y="58"/>
                    </a:moveTo>
                    <a:lnTo>
                      <a:pt x="0" y="58"/>
                    </a:lnTo>
                    <a:lnTo>
                      <a:pt x="12" y="44"/>
                    </a:lnTo>
                    <a:lnTo>
                      <a:pt x="24" y="32"/>
                    </a:lnTo>
                    <a:lnTo>
                      <a:pt x="40" y="20"/>
                    </a:lnTo>
                    <a:lnTo>
                      <a:pt x="58" y="8"/>
                    </a:lnTo>
                    <a:lnTo>
                      <a:pt x="66" y="4"/>
                    </a:lnTo>
                    <a:lnTo>
                      <a:pt x="76" y="2"/>
                    </a:lnTo>
                    <a:lnTo>
                      <a:pt x="84" y="0"/>
                    </a:lnTo>
                    <a:lnTo>
                      <a:pt x="92" y="2"/>
                    </a:lnTo>
                    <a:lnTo>
                      <a:pt x="100" y="4"/>
                    </a:lnTo>
                    <a:lnTo>
                      <a:pt x="106" y="12"/>
                    </a:lnTo>
                    <a:lnTo>
                      <a:pt x="138" y="46"/>
                    </a:lnTo>
                    <a:lnTo>
                      <a:pt x="172" y="82"/>
                    </a:lnTo>
                    <a:lnTo>
                      <a:pt x="188" y="98"/>
                    </a:lnTo>
                    <a:lnTo>
                      <a:pt x="204" y="110"/>
                    </a:lnTo>
                    <a:lnTo>
                      <a:pt x="216" y="116"/>
                    </a:lnTo>
                    <a:lnTo>
                      <a:pt x="222" y="118"/>
                    </a:lnTo>
                    <a:lnTo>
                      <a:pt x="226" y="118"/>
                    </a:lnTo>
                    <a:lnTo>
                      <a:pt x="248" y="112"/>
                    </a:lnTo>
                    <a:lnTo>
                      <a:pt x="254" y="112"/>
                    </a:lnTo>
                    <a:lnTo>
                      <a:pt x="232" y="124"/>
                    </a:lnTo>
                    <a:lnTo>
                      <a:pt x="222" y="128"/>
                    </a:lnTo>
                    <a:lnTo>
                      <a:pt x="208" y="130"/>
                    </a:lnTo>
                    <a:lnTo>
                      <a:pt x="196" y="128"/>
                    </a:lnTo>
                    <a:lnTo>
                      <a:pt x="180" y="120"/>
                    </a:lnTo>
                    <a:lnTo>
                      <a:pt x="162" y="106"/>
                    </a:lnTo>
                    <a:lnTo>
                      <a:pt x="142" y="84"/>
                    </a:lnTo>
                    <a:lnTo>
                      <a:pt x="116" y="58"/>
                    </a:lnTo>
                    <a:lnTo>
                      <a:pt x="96" y="42"/>
                    </a:lnTo>
                    <a:lnTo>
                      <a:pt x="86" y="36"/>
                    </a:lnTo>
                    <a:lnTo>
                      <a:pt x="78" y="34"/>
                    </a:lnTo>
                    <a:lnTo>
                      <a:pt x="72" y="32"/>
                    </a:lnTo>
                    <a:lnTo>
                      <a:pt x="64" y="32"/>
                    </a:lnTo>
                    <a:lnTo>
                      <a:pt x="50" y="34"/>
                    </a:lnTo>
                    <a:lnTo>
                      <a:pt x="36" y="42"/>
                    </a:lnTo>
                    <a:lnTo>
                      <a:pt x="20" y="52"/>
                    </a:lnTo>
                    <a:lnTo>
                      <a:pt x="2" y="62"/>
                    </a:lnTo>
                    <a:lnTo>
                      <a:pt x="0" y="58"/>
                    </a:lnTo>
                    <a:close/>
                  </a:path>
                </a:pathLst>
              </a:custGeom>
              <a:solidFill>
                <a:srgbClr val="F6891F"/>
              </a:solidFill>
              <a:ln w="9525">
                <a:noFill/>
                <a:round/>
                <a:headEnd/>
                <a:tailEnd/>
              </a:ln>
            </p:spPr>
            <p:txBody>
              <a:bodyPr/>
              <a:lstStyle/>
              <a:p>
                <a:endParaRPr lang="en-US"/>
              </a:p>
            </p:txBody>
          </p:sp>
          <p:sp>
            <p:nvSpPr>
              <p:cNvPr id="216" name="AutoShape 144"/>
              <p:cNvSpPr>
                <a:spLocks/>
              </p:cNvSpPr>
              <p:nvPr/>
            </p:nvSpPr>
            <p:spPr bwMode="auto">
              <a:xfrm>
                <a:off x="5092176" y="4746051"/>
                <a:ext cx="316332" cy="126533"/>
              </a:xfrm>
              <a:custGeom>
                <a:avLst/>
                <a:gdLst>
                  <a:gd name="T0" fmla="*/ 0 w 230"/>
                  <a:gd name="T1" fmla="*/ 2147483647 h 92"/>
                  <a:gd name="T2" fmla="*/ 2147483647 w 230"/>
                  <a:gd name="T3" fmla="*/ 2147483647 h 92"/>
                  <a:gd name="T4" fmla="*/ 2147483647 w 230"/>
                  <a:gd name="T5" fmla="*/ 2147483647 h 92"/>
                  <a:gd name="T6" fmla="*/ 2147483647 w 230"/>
                  <a:gd name="T7" fmla="*/ 2147483647 h 92"/>
                  <a:gd name="T8" fmla="*/ 2147483647 w 230"/>
                  <a:gd name="T9" fmla="*/ 2147483647 h 92"/>
                  <a:gd name="T10" fmla="*/ 2147483647 w 230"/>
                  <a:gd name="T11" fmla="*/ 2147483647 h 92"/>
                  <a:gd name="T12" fmla="*/ 2147483647 w 230"/>
                  <a:gd name="T13" fmla="*/ 2147483647 h 92"/>
                  <a:gd name="T14" fmla="*/ 2147483647 w 230"/>
                  <a:gd name="T15" fmla="*/ 2147483647 h 92"/>
                  <a:gd name="T16" fmla="*/ 2147483647 w 230"/>
                  <a:gd name="T17" fmla="*/ 2147483647 h 92"/>
                  <a:gd name="T18" fmla="*/ 2147483647 w 230"/>
                  <a:gd name="T19" fmla="*/ 2147483647 h 92"/>
                  <a:gd name="T20" fmla="*/ 2147483647 w 230"/>
                  <a:gd name="T21" fmla="*/ 2147483647 h 92"/>
                  <a:gd name="T22" fmla="*/ 2147483647 w 230"/>
                  <a:gd name="T23" fmla="*/ 2147483647 h 92"/>
                  <a:gd name="T24" fmla="*/ 2147483647 w 230"/>
                  <a:gd name="T25" fmla="*/ 2147483647 h 92"/>
                  <a:gd name="T26" fmla="*/ 2147483647 w 230"/>
                  <a:gd name="T27" fmla="*/ 2147483647 h 92"/>
                  <a:gd name="T28" fmla="*/ 2147483647 w 230"/>
                  <a:gd name="T29" fmla="*/ 2147483647 h 92"/>
                  <a:gd name="T30" fmla="*/ 2147483647 w 230"/>
                  <a:gd name="T31" fmla="*/ 2147483647 h 92"/>
                  <a:gd name="T32" fmla="*/ 2147483647 w 230"/>
                  <a:gd name="T33" fmla="*/ 2147483647 h 92"/>
                  <a:gd name="T34" fmla="*/ 2147483647 w 230"/>
                  <a:gd name="T35" fmla="*/ 2147483647 h 92"/>
                  <a:gd name="T36" fmla="*/ 2147483647 w 230"/>
                  <a:gd name="T37" fmla="*/ 2147483647 h 92"/>
                  <a:gd name="T38" fmla="*/ 2147483647 w 230"/>
                  <a:gd name="T39" fmla="*/ 2147483647 h 92"/>
                  <a:gd name="T40" fmla="*/ 2147483647 w 230"/>
                  <a:gd name="T41" fmla="*/ 2147483647 h 92"/>
                  <a:gd name="T42" fmla="*/ 2147483647 w 230"/>
                  <a:gd name="T43" fmla="*/ 2147483647 h 92"/>
                  <a:gd name="T44" fmla="*/ 2147483647 w 230"/>
                  <a:gd name="T45" fmla="*/ 2147483647 h 92"/>
                  <a:gd name="T46" fmla="*/ 2147483647 w 230"/>
                  <a:gd name="T47" fmla="*/ 2147483647 h 92"/>
                  <a:gd name="T48" fmla="*/ 2147483647 w 230"/>
                  <a:gd name="T49" fmla="*/ 2147483647 h 92"/>
                  <a:gd name="T50" fmla="*/ 2147483647 w 230"/>
                  <a:gd name="T51" fmla="*/ 2147483647 h 92"/>
                  <a:gd name="T52" fmla="*/ 2147483647 w 230"/>
                  <a:gd name="T53" fmla="*/ 2147483647 h 92"/>
                  <a:gd name="T54" fmla="*/ 2147483647 w 230"/>
                  <a:gd name="T55" fmla="*/ 2147483647 h 92"/>
                  <a:gd name="T56" fmla="*/ 2147483647 w 230"/>
                  <a:gd name="T57" fmla="*/ 2147483647 h 92"/>
                  <a:gd name="T58" fmla="*/ 2147483647 w 230"/>
                  <a:gd name="T59" fmla="*/ 2147483647 h 92"/>
                  <a:gd name="T60" fmla="*/ 2147483647 w 230"/>
                  <a:gd name="T61" fmla="*/ 2147483647 h 92"/>
                  <a:gd name="T62" fmla="*/ 2147483647 w 230"/>
                  <a:gd name="T63" fmla="*/ 0 h 92"/>
                  <a:gd name="T64" fmla="*/ 2147483647 w 230"/>
                  <a:gd name="T65" fmla="*/ 0 h 92"/>
                  <a:gd name="T66" fmla="*/ 2147483647 w 230"/>
                  <a:gd name="T67" fmla="*/ 0 h 92"/>
                  <a:gd name="T68" fmla="*/ 2147483647 w 230"/>
                  <a:gd name="T69" fmla="*/ 0 h 92"/>
                  <a:gd name="T70" fmla="*/ 2147483647 w 230"/>
                  <a:gd name="T71" fmla="*/ 2147483647 h 92"/>
                  <a:gd name="T72" fmla="*/ 2147483647 w 230"/>
                  <a:gd name="T73" fmla="*/ 2147483647 h 92"/>
                  <a:gd name="T74" fmla="*/ 2147483647 w 230"/>
                  <a:gd name="T75" fmla="*/ 2147483647 h 92"/>
                  <a:gd name="T76" fmla="*/ 2147483647 w 230"/>
                  <a:gd name="T77" fmla="*/ 2147483647 h 92"/>
                  <a:gd name="T78" fmla="*/ 2147483647 w 230"/>
                  <a:gd name="T79" fmla="*/ 2147483647 h 92"/>
                  <a:gd name="T80" fmla="*/ 2147483647 w 230"/>
                  <a:gd name="T81" fmla="*/ 2147483647 h 92"/>
                  <a:gd name="T82" fmla="*/ 0 w 230"/>
                  <a:gd name="T83" fmla="*/ 2147483647 h 92"/>
                  <a:gd name="T84" fmla="*/ 0 w 230"/>
                  <a:gd name="T85" fmla="*/ 2147483647 h 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0"/>
                  <a:gd name="T130" fmla="*/ 0 h 92"/>
                  <a:gd name="T131" fmla="*/ 230 w 230"/>
                  <a:gd name="T132" fmla="*/ 92 h 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0" h="92">
                    <a:moveTo>
                      <a:pt x="0" y="66"/>
                    </a:moveTo>
                    <a:lnTo>
                      <a:pt x="14" y="82"/>
                    </a:lnTo>
                    <a:lnTo>
                      <a:pt x="32" y="70"/>
                    </a:lnTo>
                    <a:lnTo>
                      <a:pt x="48" y="60"/>
                    </a:lnTo>
                    <a:lnTo>
                      <a:pt x="64" y="54"/>
                    </a:lnTo>
                    <a:lnTo>
                      <a:pt x="80" y="48"/>
                    </a:lnTo>
                    <a:lnTo>
                      <a:pt x="94" y="44"/>
                    </a:lnTo>
                    <a:lnTo>
                      <a:pt x="108" y="42"/>
                    </a:lnTo>
                    <a:lnTo>
                      <a:pt x="124" y="44"/>
                    </a:lnTo>
                    <a:lnTo>
                      <a:pt x="138" y="46"/>
                    </a:lnTo>
                    <a:lnTo>
                      <a:pt x="154" y="50"/>
                    </a:lnTo>
                    <a:lnTo>
                      <a:pt x="168" y="58"/>
                    </a:lnTo>
                    <a:lnTo>
                      <a:pt x="180" y="66"/>
                    </a:lnTo>
                    <a:lnTo>
                      <a:pt x="192" y="74"/>
                    </a:lnTo>
                    <a:lnTo>
                      <a:pt x="206" y="86"/>
                    </a:lnTo>
                    <a:lnTo>
                      <a:pt x="212" y="92"/>
                    </a:lnTo>
                    <a:lnTo>
                      <a:pt x="230" y="82"/>
                    </a:lnTo>
                    <a:lnTo>
                      <a:pt x="228" y="78"/>
                    </a:lnTo>
                    <a:lnTo>
                      <a:pt x="210" y="48"/>
                    </a:lnTo>
                    <a:lnTo>
                      <a:pt x="200" y="36"/>
                    </a:lnTo>
                    <a:lnTo>
                      <a:pt x="188" y="24"/>
                    </a:lnTo>
                    <a:lnTo>
                      <a:pt x="178" y="16"/>
                    </a:lnTo>
                    <a:lnTo>
                      <a:pt x="164" y="8"/>
                    </a:lnTo>
                    <a:lnTo>
                      <a:pt x="150" y="4"/>
                    </a:lnTo>
                    <a:lnTo>
                      <a:pt x="134" y="0"/>
                    </a:lnTo>
                    <a:lnTo>
                      <a:pt x="122" y="0"/>
                    </a:lnTo>
                    <a:lnTo>
                      <a:pt x="108" y="0"/>
                    </a:lnTo>
                    <a:lnTo>
                      <a:pt x="96" y="4"/>
                    </a:lnTo>
                    <a:lnTo>
                      <a:pt x="84" y="6"/>
                    </a:lnTo>
                    <a:lnTo>
                      <a:pt x="62" y="16"/>
                    </a:lnTo>
                    <a:lnTo>
                      <a:pt x="42" y="28"/>
                    </a:lnTo>
                    <a:lnTo>
                      <a:pt x="26" y="42"/>
                    </a:lnTo>
                    <a:lnTo>
                      <a:pt x="14" y="52"/>
                    </a:lnTo>
                    <a:lnTo>
                      <a:pt x="0" y="66"/>
                    </a:lnTo>
                    <a:close/>
                  </a:path>
                </a:pathLst>
              </a:custGeom>
              <a:solidFill>
                <a:srgbClr val="CC0000"/>
              </a:solidFill>
              <a:ln w="9525">
                <a:noFill/>
                <a:round/>
                <a:headEnd/>
                <a:tailEnd/>
              </a:ln>
            </p:spPr>
            <p:txBody>
              <a:bodyPr/>
              <a:lstStyle/>
              <a:p>
                <a:endParaRPr lang="en-US"/>
              </a:p>
            </p:txBody>
          </p:sp>
          <p:sp>
            <p:nvSpPr>
              <p:cNvPr id="217" name="AutoShape 145"/>
              <p:cNvSpPr>
                <a:spLocks/>
              </p:cNvSpPr>
              <p:nvPr/>
            </p:nvSpPr>
            <p:spPr bwMode="auto">
              <a:xfrm>
                <a:off x="5103179" y="4762005"/>
                <a:ext cx="294327" cy="101777"/>
              </a:xfrm>
              <a:custGeom>
                <a:avLst/>
                <a:gdLst>
                  <a:gd name="T0" fmla="*/ 0 w 214"/>
                  <a:gd name="T1" fmla="*/ 2147483647 h 74"/>
                  <a:gd name="T2" fmla="*/ 0 w 214"/>
                  <a:gd name="T3" fmla="*/ 2147483647 h 74"/>
                  <a:gd name="T4" fmla="*/ 2147483647 w 214"/>
                  <a:gd name="T5" fmla="*/ 2147483647 h 74"/>
                  <a:gd name="T6" fmla="*/ 2147483647 w 214"/>
                  <a:gd name="T7" fmla="*/ 2147483647 h 74"/>
                  <a:gd name="T8" fmla="*/ 2147483647 w 214"/>
                  <a:gd name="T9" fmla="*/ 2147483647 h 74"/>
                  <a:gd name="T10" fmla="*/ 2147483647 w 214"/>
                  <a:gd name="T11" fmla="*/ 2147483647 h 74"/>
                  <a:gd name="T12" fmla="*/ 2147483647 w 214"/>
                  <a:gd name="T13" fmla="*/ 2147483647 h 74"/>
                  <a:gd name="T14" fmla="*/ 2147483647 w 214"/>
                  <a:gd name="T15" fmla="*/ 2147483647 h 74"/>
                  <a:gd name="T16" fmla="*/ 2147483647 w 214"/>
                  <a:gd name="T17" fmla="*/ 0 h 74"/>
                  <a:gd name="T18" fmla="*/ 2147483647 w 214"/>
                  <a:gd name="T19" fmla="*/ 0 h 74"/>
                  <a:gd name="T20" fmla="*/ 2147483647 w 214"/>
                  <a:gd name="T21" fmla="*/ 2147483647 h 74"/>
                  <a:gd name="T22" fmla="*/ 2147483647 w 214"/>
                  <a:gd name="T23" fmla="*/ 2147483647 h 74"/>
                  <a:gd name="T24" fmla="*/ 2147483647 w 214"/>
                  <a:gd name="T25" fmla="*/ 2147483647 h 74"/>
                  <a:gd name="T26" fmla="*/ 2147483647 w 214"/>
                  <a:gd name="T27" fmla="*/ 2147483647 h 74"/>
                  <a:gd name="T28" fmla="*/ 2147483647 w 214"/>
                  <a:gd name="T29" fmla="*/ 2147483647 h 74"/>
                  <a:gd name="T30" fmla="*/ 2147483647 w 214"/>
                  <a:gd name="T31" fmla="*/ 2147483647 h 74"/>
                  <a:gd name="T32" fmla="*/ 2147483647 w 214"/>
                  <a:gd name="T33" fmla="*/ 2147483647 h 74"/>
                  <a:gd name="T34" fmla="*/ 2147483647 w 214"/>
                  <a:gd name="T35" fmla="*/ 2147483647 h 74"/>
                  <a:gd name="T36" fmla="*/ 2147483647 w 214"/>
                  <a:gd name="T37" fmla="*/ 2147483647 h 74"/>
                  <a:gd name="T38" fmla="*/ 2147483647 w 214"/>
                  <a:gd name="T39" fmla="*/ 2147483647 h 74"/>
                  <a:gd name="T40" fmla="*/ 2147483647 w 214"/>
                  <a:gd name="T41" fmla="*/ 2147483647 h 74"/>
                  <a:gd name="T42" fmla="*/ 2147483647 w 214"/>
                  <a:gd name="T43" fmla="*/ 2147483647 h 74"/>
                  <a:gd name="T44" fmla="*/ 2147483647 w 214"/>
                  <a:gd name="T45" fmla="*/ 2147483647 h 74"/>
                  <a:gd name="T46" fmla="*/ 2147483647 w 214"/>
                  <a:gd name="T47" fmla="*/ 2147483647 h 74"/>
                  <a:gd name="T48" fmla="*/ 2147483647 w 214"/>
                  <a:gd name="T49" fmla="*/ 2147483647 h 74"/>
                  <a:gd name="T50" fmla="*/ 2147483647 w 214"/>
                  <a:gd name="T51" fmla="*/ 2147483647 h 74"/>
                  <a:gd name="T52" fmla="*/ 2147483647 w 214"/>
                  <a:gd name="T53" fmla="*/ 2147483647 h 74"/>
                  <a:gd name="T54" fmla="*/ 2147483647 w 214"/>
                  <a:gd name="T55" fmla="*/ 2147483647 h 74"/>
                  <a:gd name="T56" fmla="*/ 0 w 214"/>
                  <a:gd name="T57" fmla="*/ 2147483647 h 74"/>
                  <a:gd name="T58" fmla="*/ 0 w 214"/>
                  <a:gd name="T59" fmla="*/ 2147483647 h 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4"/>
                  <a:gd name="T91" fmla="*/ 0 h 74"/>
                  <a:gd name="T92" fmla="*/ 214 w 214"/>
                  <a:gd name="T93" fmla="*/ 74 h 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4" h="74">
                    <a:moveTo>
                      <a:pt x="0" y="58"/>
                    </a:moveTo>
                    <a:lnTo>
                      <a:pt x="0" y="58"/>
                    </a:lnTo>
                    <a:lnTo>
                      <a:pt x="6" y="54"/>
                    </a:lnTo>
                    <a:lnTo>
                      <a:pt x="22" y="40"/>
                    </a:lnTo>
                    <a:lnTo>
                      <a:pt x="46" y="22"/>
                    </a:lnTo>
                    <a:lnTo>
                      <a:pt x="60" y="14"/>
                    </a:lnTo>
                    <a:lnTo>
                      <a:pt x="74" y="8"/>
                    </a:lnTo>
                    <a:lnTo>
                      <a:pt x="90" y="2"/>
                    </a:lnTo>
                    <a:lnTo>
                      <a:pt x="108" y="0"/>
                    </a:lnTo>
                    <a:lnTo>
                      <a:pt x="126" y="0"/>
                    </a:lnTo>
                    <a:lnTo>
                      <a:pt x="144" y="4"/>
                    </a:lnTo>
                    <a:lnTo>
                      <a:pt x="162" y="14"/>
                    </a:lnTo>
                    <a:lnTo>
                      <a:pt x="180" y="28"/>
                    </a:lnTo>
                    <a:lnTo>
                      <a:pt x="196" y="48"/>
                    </a:lnTo>
                    <a:lnTo>
                      <a:pt x="214" y="74"/>
                    </a:lnTo>
                    <a:lnTo>
                      <a:pt x="210" y="68"/>
                    </a:lnTo>
                    <a:lnTo>
                      <a:pt x="200" y="56"/>
                    </a:lnTo>
                    <a:lnTo>
                      <a:pt x="184" y="40"/>
                    </a:lnTo>
                    <a:lnTo>
                      <a:pt x="174" y="34"/>
                    </a:lnTo>
                    <a:lnTo>
                      <a:pt x="162" y="26"/>
                    </a:lnTo>
                    <a:lnTo>
                      <a:pt x="148" y="20"/>
                    </a:lnTo>
                    <a:lnTo>
                      <a:pt x="132" y="18"/>
                    </a:lnTo>
                    <a:lnTo>
                      <a:pt x="114" y="16"/>
                    </a:lnTo>
                    <a:lnTo>
                      <a:pt x="96" y="16"/>
                    </a:lnTo>
                    <a:lnTo>
                      <a:pt x="74" y="22"/>
                    </a:lnTo>
                    <a:lnTo>
                      <a:pt x="52" y="30"/>
                    </a:lnTo>
                    <a:lnTo>
                      <a:pt x="28" y="42"/>
                    </a:lnTo>
                    <a:lnTo>
                      <a:pt x="0" y="58"/>
                    </a:lnTo>
                    <a:close/>
                  </a:path>
                </a:pathLst>
              </a:custGeom>
              <a:solidFill>
                <a:srgbClr val="C87017"/>
              </a:solidFill>
              <a:ln w="9525">
                <a:solidFill>
                  <a:srgbClr val="7030A0"/>
                </a:solidFill>
                <a:round/>
                <a:headEnd/>
                <a:tailEnd/>
              </a:ln>
            </p:spPr>
            <p:txBody>
              <a:bodyPr/>
              <a:lstStyle/>
              <a:p>
                <a:endParaRPr lang="en-US"/>
              </a:p>
            </p:txBody>
          </p:sp>
          <p:sp>
            <p:nvSpPr>
              <p:cNvPr id="218" name="AutoShape 146"/>
              <p:cNvSpPr>
                <a:spLocks/>
              </p:cNvSpPr>
              <p:nvPr/>
            </p:nvSpPr>
            <p:spPr bwMode="auto">
              <a:xfrm>
                <a:off x="5075672" y="4762005"/>
                <a:ext cx="57765" cy="115530"/>
              </a:xfrm>
              <a:custGeom>
                <a:avLst/>
                <a:gdLst>
                  <a:gd name="T0" fmla="*/ 2147483647 w 42"/>
                  <a:gd name="T1" fmla="*/ 0 h 84"/>
                  <a:gd name="T2" fmla="*/ 2147483647 w 42"/>
                  <a:gd name="T3" fmla="*/ 0 h 84"/>
                  <a:gd name="T4" fmla="*/ 2147483647 w 42"/>
                  <a:gd name="T5" fmla="*/ 2147483647 h 84"/>
                  <a:gd name="T6" fmla="*/ 2147483647 w 42"/>
                  <a:gd name="T7" fmla="*/ 2147483647 h 84"/>
                  <a:gd name="T8" fmla="*/ 0 w 42"/>
                  <a:gd name="T9" fmla="*/ 2147483647 h 84"/>
                  <a:gd name="T10" fmla="*/ 0 w 42"/>
                  <a:gd name="T11" fmla="*/ 2147483647 h 84"/>
                  <a:gd name="T12" fmla="*/ 0 w 42"/>
                  <a:gd name="T13" fmla="*/ 2147483647 h 84"/>
                  <a:gd name="T14" fmla="*/ 0 w 42"/>
                  <a:gd name="T15" fmla="*/ 2147483647 h 84"/>
                  <a:gd name="T16" fmla="*/ 2147483647 w 42"/>
                  <a:gd name="T17" fmla="*/ 2147483647 h 84"/>
                  <a:gd name="T18" fmla="*/ 2147483647 w 42"/>
                  <a:gd name="T19" fmla="*/ 2147483647 h 84"/>
                  <a:gd name="T20" fmla="*/ 2147483647 w 42"/>
                  <a:gd name="T21" fmla="*/ 2147483647 h 84"/>
                  <a:gd name="T22" fmla="*/ 2147483647 w 42"/>
                  <a:gd name="T23" fmla="*/ 2147483647 h 84"/>
                  <a:gd name="T24" fmla="*/ 2147483647 w 42"/>
                  <a:gd name="T25" fmla="*/ 2147483647 h 84"/>
                  <a:gd name="T26" fmla="*/ 2147483647 w 42"/>
                  <a:gd name="T27" fmla="*/ 2147483647 h 84"/>
                  <a:gd name="T28" fmla="*/ 2147483647 w 42"/>
                  <a:gd name="T29" fmla="*/ 2147483647 h 84"/>
                  <a:gd name="T30" fmla="*/ 2147483647 w 42"/>
                  <a:gd name="T31" fmla="*/ 2147483647 h 84"/>
                  <a:gd name="T32" fmla="*/ 2147483647 w 42"/>
                  <a:gd name="T33" fmla="*/ 2147483647 h 84"/>
                  <a:gd name="T34" fmla="*/ 2147483647 w 42"/>
                  <a:gd name="T35" fmla="*/ 2147483647 h 84"/>
                  <a:gd name="T36" fmla="*/ 2147483647 w 42"/>
                  <a:gd name="T37" fmla="*/ 2147483647 h 84"/>
                  <a:gd name="T38" fmla="*/ 2147483647 w 42"/>
                  <a:gd name="T39" fmla="*/ 0 h 84"/>
                  <a:gd name="T40" fmla="*/ 2147483647 w 42"/>
                  <a:gd name="T41" fmla="*/ 0 h 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84"/>
                  <a:gd name="T65" fmla="*/ 42 w 42"/>
                  <a:gd name="T66" fmla="*/ 84 h 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84">
                    <a:moveTo>
                      <a:pt x="20" y="0"/>
                    </a:moveTo>
                    <a:lnTo>
                      <a:pt x="20" y="0"/>
                    </a:lnTo>
                    <a:lnTo>
                      <a:pt x="12" y="10"/>
                    </a:lnTo>
                    <a:lnTo>
                      <a:pt x="4" y="22"/>
                    </a:lnTo>
                    <a:lnTo>
                      <a:pt x="0" y="36"/>
                    </a:lnTo>
                    <a:lnTo>
                      <a:pt x="0" y="44"/>
                    </a:lnTo>
                    <a:lnTo>
                      <a:pt x="0" y="52"/>
                    </a:lnTo>
                    <a:lnTo>
                      <a:pt x="0" y="58"/>
                    </a:lnTo>
                    <a:lnTo>
                      <a:pt x="4" y="64"/>
                    </a:lnTo>
                    <a:lnTo>
                      <a:pt x="10" y="70"/>
                    </a:lnTo>
                    <a:lnTo>
                      <a:pt x="18" y="76"/>
                    </a:lnTo>
                    <a:lnTo>
                      <a:pt x="28" y="80"/>
                    </a:lnTo>
                    <a:lnTo>
                      <a:pt x="42" y="84"/>
                    </a:lnTo>
                    <a:lnTo>
                      <a:pt x="36" y="76"/>
                    </a:lnTo>
                    <a:lnTo>
                      <a:pt x="26" y="58"/>
                    </a:lnTo>
                    <a:lnTo>
                      <a:pt x="20" y="44"/>
                    </a:lnTo>
                    <a:lnTo>
                      <a:pt x="16" y="30"/>
                    </a:lnTo>
                    <a:lnTo>
                      <a:pt x="16" y="16"/>
                    </a:lnTo>
                    <a:lnTo>
                      <a:pt x="20" y="0"/>
                    </a:lnTo>
                    <a:close/>
                  </a:path>
                </a:pathLst>
              </a:custGeom>
              <a:solidFill>
                <a:srgbClr val="990033"/>
              </a:solidFill>
              <a:ln w="9525">
                <a:noFill/>
                <a:round/>
                <a:headEnd/>
                <a:tailEnd/>
              </a:ln>
            </p:spPr>
            <p:txBody>
              <a:bodyPr/>
              <a:lstStyle/>
              <a:p>
                <a:endParaRPr lang="en-US"/>
              </a:p>
            </p:txBody>
          </p:sp>
          <p:sp>
            <p:nvSpPr>
              <p:cNvPr id="219" name="AutoShape 147"/>
              <p:cNvSpPr>
                <a:spLocks/>
              </p:cNvSpPr>
              <p:nvPr/>
            </p:nvSpPr>
            <p:spPr bwMode="auto">
              <a:xfrm>
                <a:off x="5210457" y="4830773"/>
                <a:ext cx="110029" cy="38510"/>
              </a:xfrm>
              <a:custGeom>
                <a:avLst/>
                <a:gdLst>
                  <a:gd name="T0" fmla="*/ 0 w 80"/>
                  <a:gd name="T1" fmla="*/ 2147483647 h 28"/>
                  <a:gd name="T2" fmla="*/ 0 w 80"/>
                  <a:gd name="T3" fmla="*/ 2147483647 h 28"/>
                  <a:gd name="T4" fmla="*/ 2147483647 w 80"/>
                  <a:gd name="T5" fmla="*/ 2147483647 h 28"/>
                  <a:gd name="T6" fmla="*/ 2147483647 w 80"/>
                  <a:gd name="T7" fmla="*/ 2147483647 h 28"/>
                  <a:gd name="T8" fmla="*/ 2147483647 w 80"/>
                  <a:gd name="T9" fmla="*/ 2147483647 h 28"/>
                  <a:gd name="T10" fmla="*/ 2147483647 w 80"/>
                  <a:gd name="T11" fmla="*/ 0 h 28"/>
                  <a:gd name="T12" fmla="*/ 2147483647 w 80"/>
                  <a:gd name="T13" fmla="*/ 0 h 28"/>
                  <a:gd name="T14" fmla="*/ 2147483647 w 80"/>
                  <a:gd name="T15" fmla="*/ 2147483647 h 28"/>
                  <a:gd name="T16" fmla="*/ 2147483647 w 80"/>
                  <a:gd name="T17" fmla="*/ 2147483647 h 28"/>
                  <a:gd name="T18" fmla="*/ 2147483647 w 80"/>
                  <a:gd name="T19" fmla="*/ 2147483647 h 28"/>
                  <a:gd name="T20" fmla="*/ 2147483647 w 80"/>
                  <a:gd name="T21" fmla="*/ 2147483647 h 28"/>
                  <a:gd name="T22" fmla="*/ 2147483647 w 80"/>
                  <a:gd name="T23" fmla="*/ 2147483647 h 28"/>
                  <a:gd name="T24" fmla="*/ 2147483647 w 80"/>
                  <a:gd name="T25" fmla="*/ 2147483647 h 28"/>
                  <a:gd name="T26" fmla="*/ 2147483647 w 80"/>
                  <a:gd name="T27" fmla="*/ 2147483647 h 28"/>
                  <a:gd name="T28" fmla="*/ 2147483647 w 80"/>
                  <a:gd name="T29" fmla="*/ 2147483647 h 28"/>
                  <a:gd name="T30" fmla="*/ 2147483647 w 80"/>
                  <a:gd name="T31" fmla="*/ 2147483647 h 28"/>
                  <a:gd name="T32" fmla="*/ 2147483647 w 80"/>
                  <a:gd name="T33" fmla="*/ 2147483647 h 28"/>
                  <a:gd name="T34" fmla="*/ 2147483647 w 80"/>
                  <a:gd name="T35" fmla="*/ 2147483647 h 28"/>
                  <a:gd name="T36" fmla="*/ 2147483647 w 80"/>
                  <a:gd name="T37" fmla="*/ 2147483647 h 28"/>
                  <a:gd name="T38" fmla="*/ 0 w 80"/>
                  <a:gd name="T39" fmla="*/ 2147483647 h 28"/>
                  <a:gd name="T40" fmla="*/ 0 w 80"/>
                  <a:gd name="T41" fmla="*/ 2147483647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0"/>
                  <a:gd name="T64" fmla="*/ 0 h 28"/>
                  <a:gd name="T65" fmla="*/ 80 w 80"/>
                  <a:gd name="T66" fmla="*/ 28 h 2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0" h="28">
                    <a:moveTo>
                      <a:pt x="0" y="20"/>
                    </a:moveTo>
                    <a:lnTo>
                      <a:pt x="0" y="20"/>
                    </a:lnTo>
                    <a:lnTo>
                      <a:pt x="8" y="12"/>
                    </a:lnTo>
                    <a:lnTo>
                      <a:pt x="14" y="6"/>
                    </a:lnTo>
                    <a:lnTo>
                      <a:pt x="24" y="2"/>
                    </a:lnTo>
                    <a:lnTo>
                      <a:pt x="36" y="0"/>
                    </a:lnTo>
                    <a:lnTo>
                      <a:pt x="42" y="0"/>
                    </a:lnTo>
                    <a:lnTo>
                      <a:pt x="50" y="2"/>
                    </a:lnTo>
                    <a:lnTo>
                      <a:pt x="58" y="6"/>
                    </a:lnTo>
                    <a:lnTo>
                      <a:pt x="64" y="10"/>
                    </a:lnTo>
                    <a:lnTo>
                      <a:pt x="72" y="18"/>
                    </a:lnTo>
                    <a:lnTo>
                      <a:pt x="80" y="28"/>
                    </a:lnTo>
                    <a:lnTo>
                      <a:pt x="74" y="24"/>
                    </a:lnTo>
                    <a:lnTo>
                      <a:pt x="68" y="18"/>
                    </a:lnTo>
                    <a:lnTo>
                      <a:pt x="58" y="14"/>
                    </a:lnTo>
                    <a:lnTo>
                      <a:pt x="46" y="12"/>
                    </a:lnTo>
                    <a:lnTo>
                      <a:pt x="32" y="10"/>
                    </a:lnTo>
                    <a:lnTo>
                      <a:pt x="18" y="12"/>
                    </a:lnTo>
                    <a:lnTo>
                      <a:pt x="0" y="20"/>
                    </a:lnTo>
                    <a:close/>
                  </a:path>
                </a:pathLst>
              </a:custGeom>
              <a:solidFill>
                <a:srgbClr val="990033"/>
              </a:solidFill>
              <a:ln w="9525">
                <a:noFill/>
                <a:round/>
                <a:headEnd/>
                <a:tailEnd/>
              </a:ln>
            </p:spPr>
            <p:txBody>
              <a:bodyPr/>
              <a:lstStyle/>
              <a:p>
                <a:endParaRPr lang="en-US"/>
              </a:p>
            </p:txBody>
          </p:sp>
          <p:sp>
            <p:nvSpPr>
              <p:cNvPr id="220" name="AutoShape 148"/>
              <p:cNvSpPr>
                <a:spLocks/>
              </p:cNvSpPr>
              <p:nvPr/>
            </p:nvSpPr>
            <p:spPr bwMode="auto">
              <a:xfrm>
                <a:off x="5039912" y="4475930"/>
                <a:ext cx="57765" cy="74269"/>
              </a:xfrm>
              <a:custGeom>
                <a:avLst/>
                <a:gdLst>
                  <a:gd name="T0" fmla="*/ 0 w 42"/>
                  <a:gd name="T1" fmla="*/ 2147483647 h 54"/>
                  <a:gd name="T2" fmla="*/ 0 w 42"/>
                  <a:gd name="T3" fmla="*/ 2147483647 h 54"/>
                  <a:gd name="T4" fmla="*/ 2147483647 w 42"/>
                  <a:gd name="T5" fmla="*/ 2147483647 h 54"/>
                  <a:gd name="T6" fmla="*/ 2147483647 w 42"/>
                  <a:gd name="T7" fmla="*/ 2147483647 h 54"/>
                  <a:gd name="T8" fmla="*/ 2147483647 w 42"/>
                  <a:gd name="T9" fmla="*/ 2147483647 h 54"/>
                  <a:gd name="T10" fmla="*/ 2147483647 w 42"/>
                  <a:gd name="T11" fmla="*/ 2147483647 h 54"/>
                  <a:gd name="T12" fmla="*/ 2147483647 w 42"/>
                  <a:gd name="T13" fmla="*/ 2147483647 h 54"/>
                  <a:gd name="T14" fmla="*/ 2147483647 w 42"/>
                  <a:gd name="T15" fmla="*/ 2147483647 h 54"/>
                  <a:gd name="T16" fmla="*/ 2147483647 w 42"/>
                  <a:gd name="T17" fmla="*/ 2147483647 h 54"/>
                  <a:gd name="T18" fmla="*/ 2147483647 w 42"/>
                  <a:gd name="T19" fmla="*/ 2147483647 h 54"/>
                  <a:gd name="T20" fmla="*/ 2147483647 w 42"/>
                  <a:gd name="T21" fmla="*/ 2147483647 h 54"/>
                  <a:gd name="T22" fmla="*/ 2147483647 w 42"/>
                  <a:gd name="T23" fmla="*/ 2147483647 h 54"/>
                  <a:gd name="T24" fmla="*/ 2147483647 w 42"/>
                  <a:gd name="T25" fmla="*/ 2147483647 h 54"/>
                  <a:gd name="T26" fmla="*/ 2147483647 w 42"/>
                  <a:gd name="T27" fmla="*/ 2147483647 h 54"/>
                  <a:gd name="T28" fmla="*/ 2147483647 w 42"/>
                  <a:gd name="T29" fmla="*/ 0 h 54"/>
                  <a:gd name="T30" fmla="*/ 2147483647 w 42"/>
                  <a:gd name="T31" fmla="*/ 0 h 54"/>
                  <a:gd name="T32" fmla="*/ 2147483647 w 42"/>
                  <a:gd name="T33" fmla="*/ 0 h 54"/>
                  <a:gd name="T34" fmla="*/ 2147483647 w 42"/>
                  <a:gd name="T35" fmla="*/ 2147483647 h 54"/>
                  <a:gd name="T36" fmla="*/ 2147483647 w 42"/>
                  <a:gd name="T37" fmla="*/ 2147483647 h 54"/>
                  <a:gd name="T38" fmla="*/ 0 w 42"/>
                  <a:gd name="T39" fmla="*/ 2147483647 h 54"/>
                  <a:gd name="T40" fmla="*/ 0 w 42"/>
                  <a:gd name="T41" fmla="*/ 2147483647 h 54"/>
                  <a:gd name="T42" fmla="*/ 0 w 42"/>
                  <a:gd name="T43" fmla="*/ 2147483647 h 5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54"/>
                  <a:gd name="T68" fmla="*/ 42 w 42"/>
                  <a:gd name="T69" fmla="*/ 54 h 5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54">
                    <a:moveTo>
                      <a:pt x="0" y="30"/>
                    </a:moveTo>
                    <a:lnTo>
                      <a:pt x="0" y="30"/>
                    </a:lnTo>
                    <a:lnTo>
                      <a:pt x="2" y="40"/>
                    </a:lnTo>
                    <a:lnTo>
                      <a:pt x="8" y="48"/>
                    </a:lnTo>
                    <a:lnTo>
                      <a:pt x="16" y="52"/>
                    </a:lnTo>
                    <a:lnTo>
                      <a:pt x="24" y="54"/>
                    </a:lnTo>
                    <a:lnTo>
                      <a:pt x="32" y="50"/>
                    </a:lnTo>
                    <a:lnTo>
                      <a:pt x="38" y="44"/>
                    </a:lnTo>
                    <a:lnTo>
                      <a:pt x="42" y="34"/>
                    </a:lnTo>
                    <a:lnTo>
                      <a:pt x="42" y="24"/>
                    </a:lnTo>
                    <a:lnTo>
                      <a:pt x="40" y="14"/>
                    </a:lnTo>
                    <a:lnTo>
                      <a:pt x="34" y="6"/>
                    </a:lnTo>
                    <a:lnTo>
                      <a:pt x="26" y="0"/>
                    </a:lnTo>
                    <a:lnTo>
                      <a:pt x="18" y="0"/>
                    </a:lnTo>
                    <a:lnTo>
                      <a:pt x="10" y="4"/>
                    </a:lnTo>
                    <a:lnTo>
                      <a:pt x="4" y="10"/>
                    </a:lnTo>
                    <a:lnTo>
                      <a:pt x="0" y="18"/>
                    </a:lnTo>
                    <a:lnTo>
                      <a:pt x="0" y="30"/>
                    </a:lnTo>
                    <a:close/>
                  </a:path>
                </a:pathLst>
              </a:custGeom>
              <a:solidFill>
                <a:srgbClr val="000000"/>
              </a:solidFill>
              <a:ln w="9525">
                <a:noFill/>
                <a:round/>
                <a:headEnd/>
                <a:tailEnd/>
              </a:ln>
            </p:spPr>
            <p:txBody>
              <a:bodyPr/>
              <a:lstStyle/>
              <a:p>
                <a:endParaRPr lang="en-US"/>
              </a:p>
            </p:txBody>
          </p:sp>
          <p:sp>
            <p:nvSpPr>
              <p:cNvPr id="221" name="AutoShape 149"/>
              <p:cNvSpPr>
                <a:spLocks/>
              </p:cNvSpPr>
              <p:nvPr/>
            </p:nvSpPr>
            <p:spPr bwMode="auto">
              <a:xfrm rot="769160">
                <a:off x="5072943" y="4472098"/>
                <a:ext cx="21801" cy="26071"/>
              </a:xfrm>
              <a:custGeom>
                <a:avLst/>
                <a:gdLst>
                  <a:gd name="T0" fmla="*/ 0 w 18"/>
                  <a:gd name="T1" fmla="*/ 2147483647 h 22"/>
                  <a:gd name="T2" fmla="*/ 0 w 18"/>
                  <a:gd name="T3" fmla="*/ 2147483647 h 22"/>
                  <a:gd name="T4" fmla="*/ 0 w 18"/>
                  <a:gd name="T5" fmla="*/ 2147483647 h 22"/>
                  <a:gd name="T6" fmla="*/ 2147483647 w 18"/>
                  <a:gd name="T7" fmla="*/ 2147483647 h 22"/>
                  <a:gd name="T8" fmla="*/ 2147483647 w 18"/>
                  <a:gd name="T9" fmla="*/ 2147483647 h 22"/>
                  <a:gd name="T10" fmla="*/ 2147483647 w 18"/>
                  <a:gd name="T11" fmla="*/ 2147483647 h 22"/>
                  <a:gd name="T12" fmla="*/ 2147483647 w 18"/>
                  <a:gd name="T13" fmla="*/ 2147483647 h 22"/>
                  <a:gd name="T14" fmla="*/ 2147483647 w 18"/>
                  <a:gd name="T15" fmla="*/ 2147483647 h 22"/>
                  <a:gd name="T16" fmla="*/ 2147483647 w 18"/>
                  <a:gd name="T17" fmla="*/ 2147483647 h 22"/>
                  <a:gd name="T18" fmla="*/ 2147483647 w 18"/>
                  <a:gd name="T19" fmla="*/ 2147483647 h 22"/>
                  <a:gd name="T20" fmla="*/ 2147483647 w 18"/>
                  <a:gd name="T21" fmla="*/ 2147483647 h 22"/>
                  <a:gd name="T22" fmla="*/ 2147483647 w 18"/>
                  <a:gd name="T23" fmla="*/ 2147483647 h 22"/>
                  <a:gd name="T24" fmla="*/ 2147483647 w 18"/>
                  <a:gd name="T25" fmla="*/ 2147483647 h 22"/>
                  <a:gd name="T26" fmla="*/ 2147483647 w 18"/>
                  <a:gd name="T27" fmla="*/ 2147483647 h 22"/>
                  <a:gd name="T28" fmla="*/ 2147483647 w 18"/>
                  <a:gd name="T29" fmla="*/ 2147483647 h 22"/>
                  <a:gd name="T30" fmla="*/ 2147483647 w 18"/>
                  <a:gd name="T31" fmla="*/ 0 h 22"/>
                  <a:gd name="T32" fmla="*/ 2147483647 w 18"/>
                  <a:gd name="T33" fmla="*/ 0 h 22"/>
                  <a:gd name="T34" fmla="*/ 2147483647 w 18"/>
                  <a:gd name="T35" fmla="*/ 2147483647 h 22"/>
                  <a:gd name="T36" fmla="*/ 2147483647 w 18"/>
                  <a:gd name="T37" fmla="*/ 2147483647 h 22"/>
                  <a:gd name="T38" fmla="*/ 0 w 18"/>
                  <a:gd name="T39" fmla="*/ 2147483647 h 22"/>
                  <a:gd name="T40" fmla="*/ 0 w 18"/>
                  <a:gd name="T41" fmla="*/ 2147483647 h 22"/>
                  <a:gd name="T42" fmla="*/ 0 w 18"/>
                  <a:gd name="T43" fmla="*/ 2147483647 h 2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22"/>
                  <a:gd name="T68" fmla="*/ 18 w 18"/>
                  <a:gd name="T69" fmla="*/ 22 h 2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22">
                    <a:moveTo>
                      <a:pt x="0" y="12"/>
                    </a:moveTo>
                    <a:lnTo>
                      <a:pt x="0" y="12"/>
                    </a:lnTo>
                    <a:lnTo>
                      <a:pt x="0" y="16"/>
                    </a:lnTo>
                    <a:lnTo>
                      <a:pt x="2" y="18"/>
                    </a:lnTo>
                    <a:lnTo>
                      <a:pt x="6" y="20"/>
                    </a:lnTo>
                    <a:lnTo>
                      <a:pt x="8" y="22"/>
                    </a:lnTo>
                    <a:lnTo>
                      <a:pt x="12" y="20"/>
                    </a:lnTo>
                    <a:lnTo>
                      <a:pt x="14" y="18"/>
                    </a:lnTo>
                    <a:lnTo>
                      <a:pt x="16" y="16"/>
                    </a:lnTo>
                    <a:lnTo>
                      <a:pt x="18" y="12"/>
                    </a:lnTo>
                    <a:lnTo>
                      <a:pt x="16" y="6"/>
                    </a:lnTo>
                    <a:lnTo>
                      <a:pt x="14" y="4"/>
                    </a:lnTo>
                    <a:lnTo>
                      <a:pt x="12" y="2"/>
                    </a:lnTo>
                    <a:lnTo>
                      <a:pt x="8" y="0"/>
                    </a:lnTo>
                    <a:lnTo>
                      <a:pt x="6" y="2"/>
                    </a:lnTo>
                    <a:lnTo>
                      <a:pt x="2" y="4"/>
                    </a:lnTo>
                    <a:lnTo>
                      <a:pt x="0" y="6"/>
                    </a:lnTo>
                    <a:lnTo>
                      <a:pt x="0" y="12"/>
                    </a:lnTo>
                    <a:close/>
                  </a:path>
                </a:pathLst>
              </a:custGeom>
              <a:solidFill>
                <a:srgbClr val="FFFFFF"/>
              </a:solidFill>
              <a:ln w="9525">
                <a:noFill/>
                <a:round/>
                <a:headEnd/>
                <a:tailEnd/>
              </a:ln>
            </p:spPr>
            <p:txBody>
              <a:bodyPr/>
              <a:lstStyle/>
              <a:p>
                <a:endParaRPr lang="en-US"/>
              </a:p>
            </p:txBody>
          </p:sp>
        </p:grpSp>
        <p:grpSp>
          <p:nvGrpSpPr>
            <p:cNvPr id="187" name="Group 115"/>
            <p:cNvGrpSpPr>
              <a:grpSpLocks/>
            </p:cNvGrpSpPr>
            <p:nvPr/>
          </p:nvGrpSpPr>
          <p:grpSpPr bwMode="auto">
            <a:xfrm>
              <a:off x="4805445" y="4961351"/>
              <a:ext cx="480844" cy="530261"/>
              <a:chOff x="4812940" y="5066281"/>
              <a:chExt cx="480844" cy="530261"/>
            </a:xfrm>
          </p:grpSpPr>
          <p:sp>
            <p:nvSpPr>
              <p:cNvPr id="188" name="AutoShape 116"/>
              <p:cNvSpPr>
                <a:spLocks/>
              </p:cNvSpPr>
              <p:nvPr/>
            </p:nvSpPr>
            <p:spPr bwMode="auto">
              <a:xfrm>
                <a:off x="4825935" y="5080573"/>
                <a:ext cx="167501" cy="247265"/>
              </a:xfrm>
              <a:custGeom>
                <a:avLst/>
                <a:gdLst>
                  <a:gd name="T0" fmla="*/ 2147483647 w 1623"/>
                  <a:gd name="T1" fmla="*/ 2147483647 h 2434"/>
                  <a:gd name="T2" fmla="*/ 2147483647 w 1623"/>
                  <a:gd name="T3" fmla="*/ 2147483647 h 2434"/>
                  <a:gd name="T4" fmla="*/ 2147483647 w 1623"/>
                  <a:gd name="T5" fmla="*/ 2147483647 h 2434"/>
                  <a:gd name="T6" fmla="*/ 2147483647 w 1623"/>
                  <a:gd name="T7" fmla="*/ 2147483647 h 2434"/>
                  <a:gd name="T8" fmla="*/ 2147483647 w 1623"/>
                  <a:gd name="T9" fmla="*/ 2147483647 h 2434"/>
                  <a:gd name="T10" fmla="*/ 2147483647 w 1623"/>
                  <a:gd name="T11" fmla="*/ 2147483647 h 2434"/>
                  <a:gd name="T12" fmla="*/ 2147483647 w 1623"/>
                  <a:gd name="T13" fmla="*/ 2147483647 h 2434"/>
                  <a:gd name="T14" fmla="*/ 2147483647 w 1623"/>
                  <a:gd name="T15" fmla="*/ 2147483647 h 2434"/>
                  <a:gd name="T16" fmla="*/ 2147483647 w 1623"/>
                  <a:gd name="T17" fmla="*/ 2147483647 h 2434"/>
                  <a:gd name="T18" fmla="*/ 2147483647 w 1623"/>
                  <a:gd name="T19" fmla="*/ 2147483647 h 2434"/>
                  <a:gd name="T20" fmla="*/ 2147483647 w 1623"/>
                  <a:gd name="T21" fmla="*/ 2147483647 h 2434"/>
                  <a:gd name="T22" fmla="*/ 2147483647 w 1623"/>
                  <a:gd name="T23" fmla="*/ 0 h 2434"/>
                  <a:gd name="T24" fmla="*/ 2147483647 w 1623"/>
                  <a:gd name="T25" fmla="*/ 2147483647 h 2434"/>
                  <a:gd name="T26" fmla="*/ 2147483647 w 1623"/>
                  <a:gd name="T27" fmla="*/ 2147483647 h 2434"/>
                  <a:gd name="T28" fmla="*/ 2147483647 w 1623"/>
                  <a:gd name="T29" fmla="*/ 2147483647 h 2434"/>
                  <a:gd name="T30" fmla="*/ 2147483647 w 1623"/>
                  <a:gd name="T31" fmla="*/ 2147483647 h 2434"/>
                  <a:gd name="T32" fmla="*/ 2147483647 w 1623"/>
                  <a:gd name="T33" fmla="*/ 2147483647 h 2434"/>
                  <a:gd name="T34" fmla="*/ 2147483647 w 1623"/>
                  <a:gd name="T35" fmla="*/ 2147483647 h 2434"/>
                  <a:gd name="T36" fmla="*/ 2147483647 w 1623"/>
                  <a:gd name="T37" fmla="*/ 2147483647 h 2434"/>
                  <a:gd name="T38" fmla="*/ 2147483647 w 1623"/>
                  <a:gd name="T39" fmla="*/ 2147483647 h 2434"/>
                  <a:gd name="T40" fmla="*/ 2147483647 w 1623"/>
                  <a:gd name="T41" fmla="*/ 2147483647 h 2434"/>
                  <a:gd name="T42" fmla="*/ 2147483647 w 1623"/>
                  <a:gd name="T43" fmla="*/ 2147483647 h 2434"/>
                  <a:gd name="T44" fmla="*/ 2147483647 w 1623"/>
                  <a:gd name="T45" fmla="*/ 2147483647 h 2434"/>
                  <a:gd name="T46" fmla="*/ 2147483647 w 1623"/>
                  <a:gd name="T47" fmla="*/ 2147483647 h 2434"/>
                  <a:gd name="T48" fmla="*/ 2147483647 w 1623"/>
                  <a:gd name="T49" fmla="*/ 2147483647 h 2434"/>
                  <a:gd name="T50" fmla="*/ 2147483647 w 1623"/>
                  <a:gd name="T51" fmla="*/ 2147483647 h 2434"/>
                  <a:gd name="T52" fmla="*/ 2147483647 w 1623"/>
                  <a:gd name="T53" fmla="*/ 2147483647 h 2434"/>
                  <a:gd name="T54" fmla="*/ 2147483647 w 1623"/>
                  <a:gd name="T55" fmla="*/ 2147483647 h 2434"/>
                  <a:gd name="T56" fmla="*/ 2147483647 w 1623"/>
                  <a:gd name="T57" fmla="*/ 2147483647 h 2434"/>
                  <a:gd name="T58" fmla="*/ 2147483647 w 1623"/>
                  <a:gd name="T59" fmla="*/ 2147483647 h 2434"/>
                  <a:gd name="T60" fmla="*/ 2147483647 w 1623"/>
                  <a:gd name="T61" fmla="*/ 2147483647 h 2434"/>
                  <a:gd name="T62" fmla="*/ 2147483647 w 1623"/>
                  <a:gd name="T63" fmla="*/ 2147483647 h 2434"/>
                  <a:gd name="T64" fmla="*/ 2147483647 w 1623"/>
                  <a:gd name="T65" fmla="*/ 2147483647 h 2434"/>
                  <a:gd name="T66" fmla="*/ 2147483647 w 1623"/>
                  <a:gd name="T67" fmla="*/ 2147483647 h 2434"/>
                  <a:gd name="T68" fmla="*/ 2147483647 w 1623"/>
                  <a:gd name="T69" fmla="*/ 2147483647 h 2434"/>
                  <a:gd name="T70" fmla="*/ 2147483647 w 1623"/>
                  <a:gd name="T71" fmla="*/ 2147483647 h 2434"/>
                  <a:gd name="T72" fmla="*/ 2147483647 w 1623"/>
                  <a:gd name="T73" fmla="*/ 2147483647 h 2434"/>
                  <a:gd name="T74" fmla="*/ 2147483647 w 1623"/>
                  <a:gd name="T75" fmla="*/ 2147483647 h 2434"/>
                  <a:gd name="T76" fmla="*/ 2147483647 w 1623"/>
                  <a:gd name="T77" fmla="*/ 2147483647 h 2434"/>
                  <a:gd name="T78" fmla="*/ 2147483647 w 1623"/>
                  <a:gd name="T79" fmla="*/ 2147483647 h 2434"/>
                  <a:gd name="T80" fmla="*/ 2147483647 w 1623"/>
                  <a:gd name="T81" fmla="*/ 2147483647 h 2434"/>
                  <a:gd name="T82" fmla="*/ 2147483647 w 1623"/>
                  <a:gd name="T83" fmla="*/ 2147483647 h 2434"/>
                  <a:gd name="T84" fmla="*/ 2147483647 w 1623"/>
                  <a:gd name="T85" fmla="*/ 2147483647 h 24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23"/>
                  <a:gd name="T130" fmla="*/ 0 h 2434"/>
                  <a:gd name="T131" fmla="*/ 1623 w 1623"/>
                  <a:gd name="T132" fmla="*/ 2434 h 24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23" h="2434">
                    <a:moveTo>
                      <a:pt x="1557" y="1407"/>
                    </a:moveTo>
                    <a:lnTo>
                      <a:pt x="1573" y="1345"/>
                    </a:lnTo>
                    <a:lnTo>
                      <a:pt x="1586" y="1283"/>
                    </a:lnTo>
                    <a:lnTo>
                      <a:pt x="1597" y="1222"/>
                    </a:lnTo>
                    <a:lnTo>
                      <a:pt x="1606" y="1161"/>
                    </a:lnTo>
                    <a:lnTo>
                      <a:pt x="1613" y="1101"/>
                    </a:lnTo>
                    <a:lnTo>
                      <a:pt x="1618" y="1042"/>
                    </a:lnTo>
                    <a:lnTo>
                      <a:pt x="1621" y="982"/>
                    </a:lnTo>
                    <a:lnTo>
                      <a:pt x="1623" y="925"/>
                    </a:lnTo>
                    <a:lnTo>
                      <a:pt x="1622" y="867"/>
                    </a:lnTo>
                    <a:lnTo>
                      <a:pt x="1619" y="812"/>
                    </a:lnTo>
                    <a:lnTo>
                      <a:pt x="1614" y="756"/>
                    </a:lnTo>
                    <a:lnTo>
                      <a:pt x="1608" y="703"/>
                    </a:lnTo>
                    <a:lnTo>
                      <a:pt x="1600" y="650"/>
                    </a:lnTo>
                    <a:lnTo>
                      <a:pt x="1590" y="599"/>
                    </a:lnTo>
                    <a:lnTo>
                      <a:pt x="1578" y="549"/>
                    </a:lnTo>
                    <a:lnTo>
                      <a:pt x="1565" y="502"/>
                    </a:lnTo>
                    <a:lnTo>
                      <a:pt x="1550" y="456"/>
                    </a:lnTo>
                    <a:lnTo>
                      <a:pt x="1532" y="410"/>
                    </a:lnTo>
                    <a:lnTo>
                      <a:pt x="1513" y="368"/>
                    </a:lnTo>
                    <a:lnTo>
                      <a:pt x="1493" y="327"/>
                    </a:lnTo>
                    <a:lnTo>
                      <a:pt x="1471" y="287"/>
                    </a:lnTo>
                    <a:lnTo>
                      <a:pt x="1448" y="251"/>
                    </a:lnTo>
                    <a:lnTo>
                      <a:pt x="1422" y="216"/>
                    </a:lnTo>
                    <a:lnTo>
                      <a:pt x="1396" y="183"/>
                    </a:lnTo>
                    <a:lnTo>
                      <a:pt x="1368" y="153"/>
                    </a:lnTo>
                    <a:lnTo>
                      <a:pt x="1339" y="126"/>
                    </a:lnTo>
                    <a:lnTo>
                      <a:pt x="1307" y="101"/>
                    </a:lnTo>
                    <a:lnTo>
                      <a:pt x="1275" y="78"/>
                    </a:lnTo>
                    <a:lnTo>
                      <a:pt x="1241" y="57"/>
                    </a:lnTo>
                    <a:lnTo>
                      <a:pt x="1206" y="40"/>
                    </a:lnTo>
                    <a:lnTo>
                      <a:pt x="1169" y="26"/>
                    </a:lnTo>
                    <a:lnTo>
                      <a:pt x="1132" y="15"/>
                    </a:lnTo>
                    <a:lnTo>
                      <a:pt x="1093" y="7"/>
                    </a:lnTo>
                    <a:lnTo>
                      <a:pt x="1054" y="2"/>
                    </a:lnTo>
                    <a:lnTo>
                      <a:pt x="1015" y="0"/>
                    </a:lnTo>
                    <a:lnTo>
                      <a:pt x="976" y="1"/>
                    </a:lnTo>
                    <a:lnTo>
                      <a:pt x="935" y="6"/>
                    </a:lnTo>
                    <a:lnTo>
                      <a:pt x="896" y="13"/>
                    </a:lnTo>
                    <a:lnTo>
                      <a:pt x="857" y="23"/>
                    </a:lnTo>
                    <a:lnTo>
                      <a:pt x="816" y="36"/>
                    </a:lnTo>
                    <a:lnTo>
                      <a:pt x="777" y="51"/>
                    </a:lnTo>
                    <a:lnTo>
                      <a:pt x="737" y="70"/>
                    </a:lnTo>
                    <a:lnTo>
                      <a:pt x="699" y="92"/>
                    </a:lnTo>
                    <a:lnTo>
                      <a:pt x="661" y="115"/>
                    </a:lnTo>
                    <a:lnTo>
                      <a:pt x="622" y="141"/>
                    </a:lnTo>
                    <a:lnTo>
                      <a:pt x="584" y="169"/>
                    </a:lnTo>
                    <a:lnTo>
                      <a:pt x="547" y="201"/>
                    </a:lnTo>
                    <a:lnTo>
                      <a:pt x="510" y="234"/>
                    </a:lnTo>
                    <a:lnTo>
                      <a:pt x="475" y="269"/>
                    </a:lnTo>
                    <a:lnTo>
                      <a:pt x="440" y="306"/>
                    </a:lnTo>
                    <a:lnTo>
                      <a:pt x="406" y="347"/>
                    </a:lnTo>
                    <a:lnTo>
                      <a:pt x="372" y="388"/>
                    </a:lnTo>
                    <a:lnTo>
                      <a:pt x="340" y="432"/>
                    </a:lnTo>
                    <a:lnTo>
                      <a:pt x="308" y="478"/>
                    </a:lnTo>
                    <a:lnTo>
                      <a:pt x="277" y="525"/>
                    </a:lnTo>
                    <a:lnTo>
                      <a:pt x="249" y="575"/>
                    </a:lnTo>
                    <a:lnTo>
                      <a:pt x="221" y="626"/>
                    </a:lnTo>
                    <a:lnTo>
                      <a:pt x="195" y="680"/>
                    </a:lnTo>
                    <a:lnTo>
                      <a:pt x="168" y="733"/>
                    </a:lnTo>
                    <a:lnTo>
                      <a:pt x="145" y="789"/>
                    </a:lnTo>
                    <a:lnTo>
                      <a:pt x="123" y="847"/>
                    </a:lnTo>
                    <a:lnTo>
                      <a:pt x="102" y="905"/>
                    </a:lnTo>
                    <a:lnTo>
                      <a:pt x="83" y="966"/>
                    </a:lnTo>
                    <a:lnTo>
                      <a:pt x="66" y="1027"/>
                    </a:lnTo>
                    <a:lnTo>
                      <a:pt x="50" y="1089"/>
                    </a:lnTo>
                    <a:lnTo>
                      <a:pt x="36" y="1150"/>
                    </a:lnTo>
                    <a:lnTo>
                      <a:pt x="25" y="1212"/>
                    </a:lnTo>
                    <a:lnTo>
                      <a:pt x="16" y="1272"/>
                    </a:lnTo>
                    <a:lnTo>
                      <a:pt x="9" y="1333"/>
                    </a:lnTo>
                    <a:lnTo>
                      <a:pt x="4" y="1392"/>
                    </a:lnTo>
                    <a:lnTo>
                      <a:pt x="1" y="1451"/>
                    </a:lnTo>
                    <a:lnTo>
                      <a:pt x="0" y="1509"/>
                    </a:lnTo>
                    <a:lnTo>
                      <a:pt x="1" y="1566"/>
                    </a:lnTo>
                    <a:lnTo>
                      <a:pt x="3" y="1622"/>
                    </a:lnTo>
                    <a:lnTo>
                      <a:pt x="8" y="1677"/>
                    </a:lnTo>
                    <a:lnTo>
                      <a:pt x="14" y="1731"/>
                    </a:lnTo>
                    <a:lnTo>
                      <a:pt x="22" y="1784"/>
                    </a:lnTo>
                    <a:lnTo>
                      <a:pt x="32" y="1834"/>
                    </a:lnTo>
                    <a:lnTo>
                      <a:pt x="44" y="1884"/>
                    </a:lnTo>
                    <a:lnTo>
                      <a:pt x="58" y="1932"/>
                    </a:lnTo>
                    <a:lnTo>
                      <a:pt x="74" y="1978"/>
                    </a:lnTo>
                    <a:lnTo>
                      <a:pt x="91" y="2023"/>
                    </a:lnTo>
                    <a:lnTo>
                      <a:pt x="109" y="2066"/>
                    </a:lnTo>
                    <a:lnTo>
                      <a:pt x="129" y="2107"/>
                    </a:lnTo>
                    <a:lnTo>
                      <a:pt x="151" y="2146"/>
                    </a:lnTo>
                    <a:lnTo>
                      <a:pt x="175" y="2183"/>
                    </a:lnTo>
                    <a:lnTo>
                      <a:pt x="200" y="2218"/>
                    </a:lnTo>
                    <a:lnTo>
                      <a:pt x="226" y="2251"/>
                    </a:lnTo>
                    <a:lnTo>
                      <a:pt x="254" y="2281"/>
                    </a:lnTo>
                    <a:lnTo>
                      <a:pt x="284" y="2308"/>
                    </a:lnTo>
                    <a:lnTo>
                      <a:pt x="315" y="2333"/>
                    </a:lnTo>
                    <a:lnTo>
                      <a:pt x="348" y="2356"/>
                    </a:lnTo>
                    <a:lnTo>
                      <a:pt x="381" y="2376"/>
                    </a:lnTo>
                    <a:lnTo>
                      <a:pt x="417" y="2393"/>
                    </a:lnTo>
                    <a:lnTo>
                      <a:pt x="453" y="2408"/>
                    </a:lnTo>
                    <a:lnTo>
                      <a:pt x="491" y="2419"/>
                    </a:lnTo>
                    <a:lnTo>
                      <a:pt x="530" y="2427"/>
                    </a:lnTo>
                    <a:lnTo>
                      <a:pt x="569" y="2432"/>
                    </a:lnTo>
                    <a:lnTo>
                      <a:pt x="608" y="2434"/>
                    </a:lnTo>
                    <a:lnTo>
                      <a:pt x="648" y="2432"/>
                    </a:lnTo>
                    <a:lnTo>
                      <a:pt x="687" y="2428"/>
                    </a:lnTo>
                    <a:lnTo>
                      <a:pt x="726" y="2421"/>
                    </a:lnTo>
                    <a:lnTo>
                      <a:pt x="767" y="2411"/>
                    </a:lnTo>
                    <a:lnTo>
                      <a:pt x="806" y="2398"/>
                    </a:lnTo>
                    <a:lnTo>
                      <a:pt x="845" y="2382"/>
                    </a:lnTo>
                    <a:lnTo>
                      <a:pt x="885" y="2364"/>
                    </a:lnTo>
                    <a:lnTo>
                      <a:pt x="923" y="2342"/>
                    </a:lnTo>
                    <a:lnTo>
                      <a:pt x="962" y="2319"/>
                    </a:lnTo>
                    <a:lnTo>
                      <a:pt x="1001" y="2293"/>
                    </a:lnTo>
                    <a:lnTo>
                      <a:pt x="1038" y="2265"/>
                    </a:lnTo>
                    <a:lnTo>
                      <a:pt x="1075" y="2233"/>
                    </a:lnTo>
                    <a:lnTo>
                      <a:pt x="1112" y="2200"/>
                    </a:lnTo>
                    <a:lnTo>
                      <a:pt x="1148" y="2165"/>
                    </a:lnTo>
                    <a:lnTo>
                      <a:pt x="1182" y="2127"/>
                    </a:lnTo>
                    <a:lnTo>
                      <a:pt x="1217" y="2087"/>
                    </a:lnTo>
                    <a:lnTo>
                      <a:pt x="1250" y="2045"/>
                    </a:lnTo>
                    <a:lnTo>
                      <a:pt x="1283" y="2002"/>
                    </a:lnTo>
                    <a:lnTo>
                      <a:pt x="1315" y="1956"/>
                    </a:lnTo>
                    <a:lnTo>
                      <a:pt x="1345" y="1908"/>
                    </a:lnTo>
                    <a:lnTo>
                      <a:pt x="1374" y="1858"/>
                    </a:lnTo>
                    <a:lnTo>
                      <a:pt x="1401" y="1808"/>
                    </a:lnTo>
                    <a:lnTo>
                      <a:pt x="1429" y="1754"/>
                    </a:lnTo>
                    <a:lnTo>
                      <a:pt x="1454" y="1700"/>
                    </a:lnTo>
                    <a:lnTo>
                      <a:pt x="1477" y="1645"/>
                    </a:lnTo>
                    <a:lnTo>
                      <a:pt x="1500" y="1587"/>
                    </a:lnTo>
                    <a:lnTo>
                      <a:pt x="1520" y="1529"/>
                    </a:lnTo>
                    <a:lnTo>
                      <a:pt x="1540" y="1468"/>
                    </a:lnTo>
                    <a:lnTo>
                      <a:pt x="1557" y="1407"/>
                    </a:lnTo>
                    <a:close/>
                  </a:path>
                </a:pathLst>
              </a:custGeom>
              <a:solidFill>
                <a:srgbClr val="FFFFFF"/>
              </a:solidFill>
              <a:ln w="9525">
                <a:noFill/>
                <a:round/>
                <a:headEnd/>
                <a:tailEnd/>
              </a:ln>
            </p:spPr>
            <p:txBody>
              <a:bodyPr/>
              <a:lstStyle/>
              <a:p>
                <a:endParaRPr lang="en-US"/>
              </a:p>
            </p:txBody>
          </p:sp>
          <p:sp>
            <p:nvSpPr>
              <p:cNvPr id="189" name="AutoShape 117"/>
              <p:cNvSpPr>
                <a:spLocks noEditPoints="1"/>
              </p:cNvSpPr>
              <p:nvPr/>
            </p:nvSpPr>
            <p:spPr bwMode="auto">
              <a:xfrm>
                <a:off x="4812940" y="5066281"/>
                <a:ext cx="193493" cy="275850"/>
              </a:xfrm>
              <a:custGeom>
                <a:avLst/>
                <a:gdLst>
                  <a:gd name="T0" fmla="*/ 2147483647 w 1885"/>
                  <a:gd name="T1" fmla="*/ 2147483647 h 2696"/>
                  <a:gd name="T2" fmla="*/ 2147483647 w 1885"/>
                  <a:gd name="T3" fmla="*/ 2147483647 h 2696"/>
                  <a:gd name="T4" fmla="*/ 2147483647 w 1885"/>
                  <a:gd name="T5" fmla="*/ 2147483647 h 2696"/>
                  <a:gd name="T6" fmla="*/ 2147483647 w 1885"/>
                  <a:gd name="T7" fmla="*/ 2147483647 h 2696"/>
                  <a:gd name="T8" fmla="*/ 2147483647 w 1885"/>
                  <a:gd name="T9" fmla="*/ 2147483647 h 2696"/>
                  <a:gd name="T10" fmla="*/ 2147483647 w 1885"/>
                  <a:gd name="T11" fmla="*/ 2147483647 h 2696"/>
                  <a:gd name="T12" fmla="*/ 2147483647 w 1885"/>
                  <a:gd name="T13" fmla="*/ 2147483647 h 2696"/>
                  <a:gd name="T14" fmla="*/ 2147483647 w 1885"/>
                  <a:gd name="T15" fmla="*/ 2147483647 h 2696"/>
                  <a:gd name="T16" fmla="*/ 2147483647 w 1885"/>
                  <a:gd name="T17" fmla="*/ 2147483647 h 2696"/>
                  <a:gd name="T18" fmla="*/ 2147483647 w 1885"/>
                  <a:gd name="T19" fmla="*/ 2147483647 h 2696"/>
                  <a:gd name="T20" fmla="*/ 2147483647 w 1885"/>
                  <a:gd name="T21" fmla="*/ 2147483647 h 2696"/>
                  <a:gd name="T22" fmla="*/ 2147483647 w 1885"/>
                  <a:gd name="T23" fmla="*/ 2147483647 h 2696"/>
                  <a:gd name="T24" fmla="*/ 2147483647 w 1885"/>
                  <a:gd name="T25" fmla="*/ 2147483647 h 2696"/>
                  <a:gd name="T26" fmla="*/ 2147483647 w 1885"/>
                  <a:gd name="T27" fmla="*/ 2147483647 h 2696"/>
                  <a:gd name="T28" fmla="*/ 2147483647 w 1885"/>
                  <a:gd name="T29" fmla="*/ 2147483647 h 2696"/>
                  <a:gd name="T30" fmla="*/ 2147483647 w 1885"/>
                  <a:gd name="T31" fmla="*/ 2147483647 h 2696"/>
                  <a:gd name="T32" fmla="*/ 2147483647 w 1885"/>
                  <a:gd name="T33" fmla="*/ 2147483647 h 2696"/>
                  <a:gd name="T34" fmla="*/ 2147483647 w 1885"/>
                  <a:gd name="T35" fmla="*/ 2147483647 h 2696"/>
                  <a:gd name="T36" fmla="*/ 2147483647 w 1885"/>
                  <a:gd name="T37" fmla="*/ 2147483647 h 2696"/>
                  <a:gd name="T38" fmla="*/ 2147483647 w 1885"/>
                  <a:gd name="T39" fmla="*/ 2147483647 h 2696"/>
                  <a:gd name="T40" fmla="*/ 2147483647 w 1885"/>
                  <a:gd name="T41" fmla="*/ 2147483647 h 2696"/>
                  <a:gd name="T42" fmla="*/ 2147483647 w 1885"/>
                  <a:gd name="T43" fmla="*/ 2147483647 h 2696"/>
                  <a:gd name="T44" fmla="*/ 2147483647 w 1885"/>
                  <a:gd name="T45" fmla="*/ 2147483647 h 2696"/>
                  <a:gd name="T46" fmla="*/ 2147483647 w 1885"/>
                  <a:gd name="T47" fmla="*/ 2147483647 h 2696"/>
                  <a:gd name="T48" fmla="*/ 2147483647 w 1885"/>
                  <a:gd name="T49" fmla="*/ 2147483647 h 2696"/>
                  <a:gd name="T50" fmla="*/ 2147483647 w 1885"/>
                  <a:gd name="T51" fmla="*/ 2147483647 h 2696"/>
                  <a:gd name="T52" fmla="*/ 2147483647 w 1885"/>
                  <a:gd name="T53" fmla="*/ 2147483647 h 2696"/>
                  <a:gd name="T54" fmla="*/ 2147483647 w 1885"/>
                  <a:gd name="T55" fmla="*/ 2147483647 h 2696"/>
                  <a:gd name="T56" fmla="*/ 2147483647 w 1885"/>
                  <a:gd name="T57" fmla="*/ 2147483647 h 2696"/>
                  <a:gd name="T58" fmla="*/ 2147483647 w 1885"/>
                  <a:gd name="T59" fmla="*/ 2147483647 h 2696"/>
                  <a:gd name="T60" fmla="*/ 2147483647 w 1885"/>
                  <a:gd name="T61" fmla="*/ 2147483647 h 2696"/>
                  <a:gd name="T62" fmla="*/ 2147483647 w 1885"/>
                  <a:gd name="T63" fmla="*/ 2147483647 h 2696"/>
                  <a:gd name="T64" fmla="*/ 2147483647 w 1885"/>
                  <a:gd name="T65" fmla="*/ 2147483647 h 2696"/>
                  <a:gd name="T66" fmla="*/ 2147483647 w 1885"/>
                  <a:gd name="T67" fmla="*/ 2147483647 h 2696"/>
                  <a:gd name="T68" fmla="*/ 2147483647 w 1885"/>
                  <a:gd name="T69" fmla="*/ 2147483647 h 2696"/>
                  <a:gd name="T70" fmla="*/ 2147483647 w 1885"/>
                  <a:gd name="T71" fmla="*/ 2147483647 h 2696"/>
                  <a:gd name="T72" fmla="*/ 2147483647 w 1885"/>
                  <a:gd name="T73" fmla="*/ 2147483647 h 2696"/>
                  <a:gd name="T74" fmla="*/ 2147483647 w 1885"/>
                  <a:gd name="T75" fmla="*/ 2147483647 h 2696"/>
                  <a:gd name="T76" fmla="*/ 2147483647 w 1885"/>
                  <a:gd name="T77" fmla="*/ 2147483647 h 2696"/>
                  <a:gd name="T78" fmla="*/ 2147483647 w 1885"/>
                  <a:gd name="T79" fmla="*/ 2147483647 h 2696"/>
                  <a:gd name="T80" fmla="*/ 2147483647 w 1885"/>
                  <a:gd name="T81" fmla="*/ 2147483647 h 2696"/>
                  <a:gd name="T82" fmla="*/ 2147483647 w 1885"/>
                  <a:gd name="T83" fmla="*/ 2147483647 h 2696"/>
                  <a:gd name="T84" fmla="*/ 2147483647 w 1885"/>
                  <a:gd name="T85" fmla="*/ 2147483647 h 2696"/>
                  <a:gd name="T86" fmla="*/ 2147483647 w 1885"/>
                  <a:gd name="T87" fmla="*/ 2147483647 h 2696"/>
                  <a:gd name="T88" fmla="*/ 2147483647 w 1885"/>
                  <a:gd name="T89" fmla="*/ 2147483647 h 2696"/>
                  <a:gd name="T90" fmla="*/ 2147483647 w 1885"/>
                  <a:gd name="T91" fmla="*/ 2147483647 h 2696"/>
                  <a:gd name="T92" fmla="*/ 2147483647 w 1885"/>
                  <a:gd name="T93" fmla="*/ 2147483647 h 2696"/>
                  <a:gd name="T94" fmla="*/ 2147483647 w 1885"/>
                  <a:gd name="T95" fmla="*/ 2147483647 h 2696"/>
                  <a:gd name="T96" fmla="*/ 2147483647 w 1885"/>
                  <a:gd name="T97" fmla="*/ 2147483647 h 2696"/>
                  <a:gd name="T98" fmla="*/ 2147483647 w 1885"/>
                  <a:gd name="T99" fmla="*/ 2147483647 h 2696"/>
                  <a:gd name="T100" fmla="*/ 2147483647 w 1885"/>
                  <a:gd name="T101" fmla="*/ 2147483647 h 2696"/>
                  <a:gd name="T102" fmla="*/ 2147483647 w 1885"/>
                  <a:gd name="T103" fmla="*/ 2147483647 h 2696"/>
                  <a:gd name="T104" fmla="*/ 2147483647 w 1885"/>
                  <a:gd name="T105" fmla="*/ 2147483647 h 2696"/>
                  <a:gd name="T106" fmla="*/ 2147483647 w 1885"/>
                  <a:gd name="T107" fmla="*/ 2147483647 h 269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85"/>
                  <a:gd name="T163" fmla="*/ 0 h 2696"/>
                  <a:gd name="T164" fmla="*/ 1885 w 1885"/>
                  <a:gd name="T165" fmla="*/ 2696 h 269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85" h="2696">
                    <a:moveTo>
                      <a:pt x="1815" y="1571"/>
                    </a:moveTo>
                    <a:lnTo>
                      <a:pt x="1815" y="1571"/>
                    </a:lnTo>
                    <a:lnTo>
                      <a:pt x="1796" y="1640"/>
                    </a:lnTo>
                    <a:lnTo>
                      <a:pt x="1773" y="1708"/>
                    </a:lnTo>
                    <a:lnTo>
                      <a:pt x="1750" y="1774"/>
                    </a:lnTo>
                    <a:lnTo>
                      <a:pt x="1725" y="1838"/>
                    </a:lnTo>
                    <a:lnTo>
                      <a:pt x="1699" y="1900"/>
                    </a:lnTo>
                    <a:lnTo>
                      <a:pt x="1670" y="1960"/>
                    </a:lnTo>
                    <a:lnTo>
                      <a:pt x="1640" y="2019"/>
                    </a:lnTo>
                    <a:lnTo>
                      <a:pt x="1609" y="2075"/>
                    </a:lnTo>
                    <a:lnTo>
                      <a:pt x="1576" y="2131"/>
                    </a:lnTo>
                    <a:lnTo>
                      <a:pt x="1541" y="2183"/>
                    </a:lnTo>
                    <a:lnTo>
                      <a:pt x="1506" y="2232"/>
                    </a:lnTo>
                    <a:lnTo>
                      <a:pt x="1469" y="2281"/>
                    </a:lnTo>
                    <a:lnTo>
                      <a:pt x="1431" y="2327"/>
                    </a:lnTo>
                    <a:lnTo>
                      <a:pt x="1392" y="2371"/>
                    </a:lnTo>
                    <a:lnTo>
                      <a:pt x="1352" y="2411"/>
                    </a:lnTo>
                    <a:lnTo>
                      <a:pt x="1311" y="2449"/>
                    </a:lnTo>
                    <a:lnTo>
                      <a:pt x="1269" y="2485"/>
                    </a:lnTo>
                    <a:lnTo>
                      <a:pt x="1227" y="2519"/>
                    </a:lnTo>
                    <a:lnTo>
                      <a:pt x="1183" y="2550"/>
                    </a:lnTo>
                    <a:lnTo>
                      <a:pt x="1140" y="2578"/>
                    </a:lnTo>
                    <a:lnTo>
                      <a:pt x="1095" y="2603"/>
                    </a:lnTo>
                    <a:lnTo>
                      <a:pt x="1050" y="2626"/>
                    </a:lnTo>
                    <a:lnTo>
                      <a:pt x="1005" y="2645"/>
                    </a:lnTo>
                    <a:lnTo>
                      <a:pt x="959" y="2661"/>
                    </a:lnTo>
                    <a:lnTo>
                      <a:pt x="913" y="2674"/>
                    </a:lnTo>
                    <a:lnTo>
                      <a:pt x="867" y="2685"/>
                    </a:lnTo>
                    <a:lnTo>
                      <a:pt x="821" y="2692"/>
                    </a:lnTo>
                    <a:lnTo>
                      <a:pt x="775" y="2695"/>
                    </a:lnTo>
                    <a:lnTo>
                      <a:pt x="728" y="2696"/>
                    </a:lnTo>
                    <a:lnTo>
                      <a:pt x="682" y="2693"/>
                    </a:lnTo>
                    <a:lnTo>
                      <a:pt x="635" y="2687"/>
                    </a:lnTo>
                    <a:lnTo>
                      <a:pt x="590" y="2677"/>
                    </a:lnTo>
                    <a:lnTo>
                      <a:pt x="558" y="2668"/>
                    </a:lnTo>
                    <a:lnTo>
                      <a:pt x="526" y="2657"/>
                    </a:lnTo>
                    <a:lnTo>
                      <a:pt x="495" y="2645"/>
                    </a:lnTo>
                    <a:lnTo>
                      <a:pt x="465" y="2631"/>
                    </a:lnTo>
                    <a:lnTo>
                      <a:pt x="436" y="2615"/>
                    </a:lnTo>
                    <a:lnTo>
                      <a:pt x="407" y="2597"/>
                    </a:lnTo>
                    <a:lnTo>
                      <a:pt x="379" y="2578"/>
                    </a:lnTo>
                    <a:lnTo>
                      <a:pt x="352" y="2557"/>
                    </a:lnTo>
                    <a:lnTo>
                      <a:pt x="326" y="2535"/>
                    </a:lnTo>
                    <a:lnTo>
                      <a:pt x="300" y="2512"/>
                    </a:lnTo>
                    <a:lnTo>
                      <a:pt x="275" y="2486"/>
                    </a:lnTo>
                    <a:lnTo>
                      <a:pt x="252" y="2459"/>
                    </a:lnTo>
                    <a:lnTo>
                      <a:pt x="229" y="2431"/>
                    </a:lnTo>
                    <a:lnTo>
                      <a:pt x="207" y="2402"/>
                    </a:lnTo>
                    <a:lnTo>
                      <a:pt x="185" y="2371"/>
                    </a:lnTo>
                    <a:lnTo>
                      <a:pt x="165" y="2337"/>
                    </a:lnTo>
                    <a:lnTo>
                      <a:pt x="149" y="2308"/>
                    </a:lnTo>
                    <a:lnTo>
                      <a:pt x="134" y="2279"/>
                    </a:lnTo>
                    <a:lnTo>
                      <a:pt x="119" y="2247"/>
                    </a:lnTo>
                    <a:lnTo>
                      <a:pt x="105" y="2216"/>
                    </a:lnTo>
                    <a:lnTo>
                      <a:pt x="92" y="2184"/>
                    </a:lnTo>
                    <a:lnTo>
                      <a:pt x="80" y="2151"/>
                    </a:lnTo>
                    <a:lnTo>
                      <a:pt x="68" y="2116"/>
                    </a:lnTo>
                    <a:lnTo>
                      <a:pt x="57" y="2082"/>
                    </a:lnTo>
                    <a:lnTo>
                      <a:pt x="48" y="2047"/>
                    </a:lnTo>
                    <a:lnTo>
                      <a:pt x="39" y="2012"/>
                    </a:lnTo>
                    <a:lnTo>
                      <a:pt x="31" y="1975"/>
                    </a:lnTo>
                    <a:lnTo>
                      <a:pt x="24" y="1938"/>
                    </a:lnTo>
                    <a:lnTo>
                      <a:pt x="18" y="1901"/>
                    </a:lnTo>
                    <a:lnTo>
                      <a:pt x="13" y="1862"/>
                    </a:lnTo>
                    <a:lnTo>
                      <a:pt x="8" y="1824"/>
                    </a:lnTo>
                    <a:lnTo>
                      <a:pt x="5" y="1786"/>
                    </a:lnTo>
                    <a:lnTo>
                      <a:pt x="2" y="1746"/>
                    </a:lnTo>
                    <a:lnTo>
                      <a:pt x="1" y="1706"/>
                    </a:lnTo>
                    <a:lnTo>
                      <a:pt x="0" y="1667"/>
                    </a:lnTo>
                    <a:lnTo>
                      <a:pt x="0" y="1626"/>
                    </a:lnTo>
                    <a:lnTo>
                      <a:pt x="1" y="1585"/>
                    </a:lnTo>
                    <a:lnTo>
                      <a:pt x="2" y="1545"/>
                    </a:lnTo>
                    <a:lnTo>
                      <a:pt x="5" y="1503"/>
                    </a:lnTo>
                    <a:lnTo>
                      <a:pt x="9" y="1462"/>
                    </a:lnTo>
                    <a:lnTo>
                      <a:pt x="13" y="1420"/>
                    </a:lnTo>
                    <a:lnTo>
                      <a:pt x="18" y="1378"/>
                    </a:lnTo>
                    <a:lnTo>
                      <a:pt x="25" y="1336"/>
                    </a:lnTo>
                    <a:lnTo>
                      <a:pt x="32" y="1294"/>
                    </a:lnTo>
                    <a:lnTo>
                      <a:pt x="40" y="1251"/>
                    </a:lnTo>
                    <a:lnTo>
                      <a:pt x="49" y="1209"/>
                    </a:lnTo>
                    <a:lnTo>
                      <a:pt x="59" y="1166"/>
                    </a:lnTo>
                    <a:lnTo>
                      <a:pt x="69" y="1124"/>
                    </a:lnTo>
                    <a:lnTo>
                      <a:pt x="90" y="1056"/>
                    </a:lnTo>
                    <a:lnTo>
                      <a:pt x="111" y="988"/>
                    </a:lnTo>
                    <a:lnTo>
                      <a:pt x="134" y="922"/>
                    </a:lnTo>
                    <a:lnTo>
                      <a:pt x="159" y="858"/>
                    </a:lnTo>
                    <a:lnTo>
                      <a:pt x="186" y="795"/>
                    </a:lnTo>
                    <a:lnTo>
                      <a:pt x="215" y="736"/>
                    </a:lnTo>
                    <a:lnTo>
                      <a:pt x="245" y="676"/>
                    </a:lnTo>
                    <a:lnTo>
                      <a:pt x="276" y="620"/>
                    </a:lnTo>
                    <a:lnTo>
                      <a:pt x="310" y="565"/>
                    </a:lnTo>
                    <a:lnTo>
                      <a:pt x="344" y="513"/>
                    </a:lnTo>
                    <a:lnTo>
                      <a:pt x="379" y="463"/>
                    </a:lnTo>
                    <a:lnTo>
                      <a:pt x="415" y="415"/>
                    </a:lnTo>
                    <a:lnTo>
                      <a:pt x="454" y="369"/>
                    </a:lnTo>
                    <a:lnTo>
                      <a:pt x="492" y="325"/>
                    </a:lnTo>
                    <a:lnTo>
                      <a:pt x="533" y="284"/>
                    </a:lnTo>
                    <a:lnTo>
                      <a:pt x="574" y="246"/>
                    </a:lnTo>
                    <a:lnTo>
                      <a:pt x="615" y="210"/>
                    </a:lnTo>
                    <a:lnTo>
                      <a:pt x="658" y="176"/>
                    </a:lnTo>
                    <a:lnTo>
                      <a:pt x="701" y="146"/>
                    </a:lnTo>
                    <a:lnTo>
                      <a:pt x="744" y="118"/>
                    </a:lnTo>
                    <a:lnTo>
                      <a:pt x="789" y="93"/>
                    </a:lnTo>
                    <a:lnTo>
                      <a:pt x="834" y="70"/>
                    </a:lnTo>
                    <a:lnTo>
                      <a:pt x="880" y="51"/>
                    </a:lnTo>
                    <a:lnTo>
                      <a:pt x="925" y="34"/>
                    </a:lnTo>
                    <a:lnTo>
                      <a:pt x="971" y="21"/>
                    </a:lnTo>
                    <a:lnTo>
                      <a:pt x="1018" y="11"/>
                    </a:lnTo>
                    <a:lnTo>
                      <a:pt x="1064" y="4"/>
                    </a:lnTo>
                    <a:lnTo>
                      <a:pt x="1111" y="0"/>
                    </a:lnTo>
                    <a:lnTo>
                      <a:pt x="1156" y="0"/>
                    </a:lnTo>
                    <a:lnTo>
                      <a:pt x="1202" y="3"/>
                    </a:lnTo>
                    <a:lnTo>
                      <a:pt x="1249" y="9"/>
                    </a:lnTo>
                    <a:lnTo>
                      <a:pt x="1295" y="19"/>
                    </a:lnTo>
                    <a:lnTo>
                      <a:pt x="1328" y="28"/>
                    </a:lnTo>
                    <a:lnTo>
                      <a:pt x="1359" y="39"/>
                    </a:lnTo>
                    <a:lnTo>
                      <a:pt x="1389" y="51"/>
                    </a:lnTo>
                    <a:lnTo>
                      <a:pt x="1419" y="65"/>
                    </a:lnTo>
                    <a:lnTo>
                      <a:pt x="1449" y="81"/>
                    </a:lnTo>
                    <a:lnTo>
                      <a:pt x="1478" y="99"/>
                    </a:lnTo>
                    <a:lnTo>
                      <a:pt x="1505" y="118"/>
                    </a:lnTo>
                    <a:lnTo>
                      <a:pt x="1532" y="138"/>
                    </a:lnTo>
                    <a:lnTo>
                      <a:pt x="1559" y="160"/>
                    </a:lnTo>
                    <a:lnTo>
                      <a:pt x="1585" y="184"/>
                    </a:lnTo>
                    <a:lnTo>
                      <a:pt x="1609" y="210"/>
                    </a:lnTo>
                    <a:lnTo>
                      <a:pt x="1633" y="236"/>
                    </a:lnTo>
                    <a:lnTo>
                      <a:pt x="1655" y="264"/>
                    </a:lnTo>
                    <a:lnTo>
                      <a:pt x="1678" y="294"/>
                    </a:lnTo>
                    <a:lnTo>
                      <a:pt x="1699" y="325"/>
                    </a:lnTo>
                    <a:lnTo>
                      <a:pt x="1719" y="358"/>
                    </a:lnTo>
                    <a:lnTo>
                      <a:pt x="1735" y="387"/>
                    </a:lnTo>
                    <a:lnTo>
                      <a:pt x="1751" y="417"/>
                    </a:lnTo>
                    <a:lnTo>
                      <a:pt x="1765" y="448"/>
                    </a:lnTo>
                    <a:lnTo>
                      <a:pt x="1779" y="480"/>
                    </a:lnTo>
                    <a:lnTo>
                      <a:pt x="1793" y="512"/>
                    </a:lnTo>
                    <a:lnTo>
                      <a:pt x="1805" y="545"/>
                    </a:lnTo>
                    <a:lnTo>
                      <a:pt x="1817" y="579"/>
                    </a:lnTo>
                    <a:lnTo>
                      <a:pt x="1827" y="614"/>
                    </a:lnTo>
                    <a:lnTo>
                      <a:pt x="1837" y="648"/>
                    </a:lnTo>
                    <a:lnTo>
                      <a:pt x="1845" y="684"/>
                    </a:lnTo>
                    <a:lnTo>
                      <a:pt x="1853" y="721"/>
                    </a:lnTo>
                    <a:lnTo>
                      <a:pt x="1860" y="757"/>
                    </a:lnTo>
                    <a:lnTo>
                      <a:pt x="1866" y="795"/>
                    </a:lnTo>
                    <a:lnTo>
                      <a:pt x="1871" y="833"/>
                    </a:lnTo>
                    <a:lnTo>
                      <a:pt x="1876" y="871"/>
                    </a:lnTo>
                    <a:lnTo>
                      <a:pt x="1879" y="910"/>
                    </a:lnTo>
                    <a:lnTo>
                      <a:pt x="1882" y="950"/>
                    </a:lnTo>
                    <a:lnTo>
                      <a:pt x="1884" y="989"/>
                    </a:lnTo>
                    <a:lnTo>
                      <a:pt x="1885" y="1029"/>
                    </a:lnTo>
                    <a:lnTo>
                      <a:pt x="1885" y="1070"/>
                    </a:lnTo>
                    <a:lnTo>
                      <a:pt x="1884" y="1110"/>
                    </a:lnTo>
                    <a:lnTo>
                      <a:pt x="1882" y="1151"/>
                    </a:lnTo>
                    <a:lnTo>
                      <a:pt x="1879" y="1193"/>
                    </a:lnTo>
                    <a:lnTo>
                      <a:pt x="1876" y="1234"/>
                    </a:lnTo>
                    <a:lnTo>
                      <a:pt x="1871" y="1275"/>
                    </a:lnTo>
                    <a:lnTo>
                      <a:pt x="1866" y="1318"/>
                    </a:lnTo>
                    <a:lnTo>
                      <a:pt x="1860" y="1360"/>
                    </a:lnTo>
                    <a:lnTo>
                      <a:pt x="1853" y="1401"/>
                    </a:lnTo>
                    <a:lnTo>
                      <a:pt x="1845" y="1444"/>
                    </a:lnTo>
                    <a:lnTo>
                      <a:pt x="1836" y="1486"/>
                    </a:lnTo>
                    <a:lnTo>
                      <a:pt x="1826" y="1529"/>
                    </a:lnTo>
                    <a:lnTo>
                      <a:pt x="1815" y="1571"/>
                    </a:lnTo>
                    <a:close/>
                    <a:moveTo>
                      <a:pt x="1493" y="491"/>
                    </a:moveTo>
                    <a:lnTo>
                      <a:pt x="1483" y="475"/>
                    </a:lnTo>
                    <a:lnTo>
                      <a:pt x="1473" y="460"/>
                    </a:lnTo>
                    <a:lnTo>
                      <a:pt x="1462" y="443"/>
                    </a:lnTo>
                    <a:lnTo>
                      <a:pt x="1450" y="427"/>
                    </a:lnTo>
                    <a:lnTo>
                      <a:pt x="1436" y="411"/>
                    </a:lnTo>
                    <a:lnTo>
                      <a:pt x="1423" y="395"/>
                    </a:lnTo>
                    <a:lnTo>
                      <a:pt x="1408" y="379"/>
                    </a:lnTo>
                    <a:lnTo>
                      <a:pt x="1392" y="364"/>
                    </a:lnTo>
                    <a:lnTo>
                      <a:pt x="1376" y="350"/>
                    </a:lnTo>
                    <a:lnTo>
                      <a:pt x="1358" y="336"/>
                    </a:lnTo>
                    <a:lnTo>
                      <a:pt x="1340" y="322"/>
                    </a:lnTo>
                    <a:lnTo>
                      <a:pt x="1319" y="309"/>
                    </a:lnTo>
                    <a:lnTo>
                      <a:pt x="1299" y="298"/>
                    </a:lnTo>
                    <a:lnTo>
                      <a:pt x="1277" y="288"/>
                    </a:lnTo>
                    <a:lnTo>
                      <a:pt x="1254" y="280"/>
                    </a:lnTo>
                    <a:lnTo>
                      <a:pt x="1231" y="273"/>
                    </a:lnTo>
                    <a:lnTo>
                      <a:pt x="1198" y="267"/>
                    </a:lnTo>
                    <a:lnTo>
                      <a:pt x="1166" y="263"/>
                    </a:lnTo>
                    <a:lnTo>
                      <a:pt x="1134" y="262"/>
                    </a:lnTo>
                    <a:lnTo>
                      <a:pt x="1102" y="264"/>
                    </a:lnTo>
                    <a:lnTo>
                      <a:pt x="1068" y="269"/>
                    </a:lnTo>
                    <a:lnTo>
                      <a:pt x="1035" y="276"/>
                    </a:lnTo>
                    <a:lnTo>
                      <a:pt x="1002" y="286"/>
                    </a:lnTo>
                    <a:lnTo>
                      <a:pt x="968" y="298"/>
                    </a:lnTo>
                    <a:lnTo>
                      <a:pt x="935" y="313"/>
                    </a:lnTo>
                    <a:lnTo>
                      <a:pt x="903" y="331"/>
                    </a:lnTo>
                    <a:lnTo>
                      <a:pt x="869" y="351"/>
                    </a:lnTo>
                    <a:lnTo>
                      <a:pt x="836" y="372"/>
                    </a:lnTo>
                    <a:lnTo>
                      <a:pt x="804" y="396"/>
                    </a:lnTo>
                    <a:lnTo>
                      <a:pt x="772" y="423"/>
                    </a:lnTo>
                    <a:lnTo>
                      <a:pt x="740" y="452"/>
                    </a:lnTo>
                    <a:lnTo>
                      <a:pt x="709" y="482"/>
                    </a:lnTo>
                    <a:lnTo>
                      <a:pt x="679" y="514"/>
                    </a:lnTo>
                    <a:lnTo>
                      <a:pt x="649" y="548"/>
                    </a:lnTo>
                    <a:lnTo>
                      <a:pt x="618" y="585"/>
                    </a:lnTo>
                    <a:lnTo>
                      <a:pt x="590" y="622"/>
                    </a:lnTo>
                    <a:lnTo>
                      <a:pt x="562" y="662"/>
                    </a:lnTo>
                    <a:lnTo>
                      <a:pt x="535" y="703"/>
                    </a:lnTo>
                    <a:lnTo>
                      <a:pt x="508" y="746"/>
                    </a:lnTo>
                    <a:lnTo>
                      <a:pt x="483" y="790"/>
                    </a:lnTo>
                    <a:lnTo>
                      <a:pt x="459" y="836"/>
                    </a:lnTo>
                    <a:lnTo>
                      <a:pt x="436" y="883"/>
                    </a:lnTo>
                    <a:lnTo>
                      <a:pt x="413" y="932"/>
                    </a:lnTo>
                    <a:lnTo>
                      <a:pt x="393" y="981"/>
                    </a:lnTo>
                    <a:lnTo>
                      <a:pt x="373" y="1032"/>
                    </a:lnTo>
                    <a:lnTo>
                      <a:pt x="355" y="1085"/>
                    </a:lnTo>
                    <a:lnTo>
                      <a:pt x="339" y="1137"/>
                    </a:lnTo>
                    <a:lnTo>
                      <a:pt x="324" y="1192"/>
                    </a:lnTo>
                    <a:lnTo>
                      <a:pt x="315" y="1228"/>
                    </a:lnTo>
                    <a:lnTo>
                      <a:pt x="306" y="1263"/>
                    </a:lnTo>
                    <a:lnTo>
                      <a:pt x="298" y="1299"/>
                    </a:lnTo>
                    <a:lnTo>
                      <a:pt x="291" y="1335"/>
                    </a:lnTo>
                    <a:lnTo>
                      <a:pt x="285" y="1370"/>
                    </a:lnTo>
                    <a:lnTo>
                      <a:pt x="279" y="1405"/>
                    </a:lnTo>
                    <a:lnTo>
                      <a:pt x="275" y="1441"/>
                    </a:lnTo>
                    <a:lnTo>
                      <a:pt x="271" y="1476"/>
                    </a:lnTo>
                    <a:lnTo>
                      <a:pt x="268" y="1511"/>
                    </a:lnTo>
                    <a:lnTo>
                      <a:pt x="265" y="1546"/>
                    </a:lnTo>
                    <a:lnTo>
                      <a:pt x="263" y="1581"/>
                    </a:lnTo>
                    <a:lnTo>
                      <a:pt x="263" y="1615"/>
                    </a:lnTo>
                    <a:lnTo>
                      <a:pt x="262" y="1650"/>
                    </a:lnTo>
                    <a:lnTo>
                      <a:pt x="263" y="1683"/>
                    </a:lnTo>
                    <a:lnTo>
                      <a:pt x="264" y="1716"/>
                    </a:lnTo>
                    <a:lnTo>
                      <a:pt x="266" y="1749"/>
                    </a:lnTo>
                    <a:lnTo>
                      <a:pt x="268" y="1782"/>
                    </a:lnTo>
                    <a:lnTo>
                      <a:pt x="271" y="1814"/>
                    </a:lnTo>
                    <a:lnTo>
                      <a:pt x="275" y="1846"/>
                    </a:lnTo>
                    <a:lnTo>
                      <a:pt x="280" y="1877"/>
                    </a:lnTo>
                    <a:lnTo>
                      <a:pt x="286" y="1908"/>
                    </a:lnTo>
                    <a:lnTo>
                      <a:pt x="292" y="1938"/>
                    </a:lnTo>
                    <a:lnTo>
                      <a:pt x="298" y="1968"/>
                    </a:lnTo>
                    <a:lnTo>
                      <a:pt x="307" y="1997"/>
                    </a:lnTo>
                    <a:lnTo>
                      <a:pt x="315" y="2026"/>
                    </a:lnTo>
                    <a:lnTo>
                      <a:pt x="324" y="2053"/>
                    </a:lnTo>
                    <a:lnTo>
                      <a:pt x="334" y="2080"/>
                    </a:lnTo>
                    <a:lnTo>
                      <a:pt x="344" y="2107"/>
                    </a:lnTo>
                    <a:lnTo>
                      <a:pt x="355" y="2133"/>
                    </a:lnTo>
                    <a:lnTo>
                      <a:pt x="366" y="2158"/>
                    </a:lnTo>
                    <a:lnTo>
                      <a:pt x="379" y="2182"/>
                    </a:lnTo>
                    <a:lnTo>
                      <a:pt x="392" y="2205"/>
                    </a:lnTo>
                    <a:lnTo>
                      <a:pt x="401" y="2220"/>
                    </a:lnTo>
                    <a:lnTo>
                      <a:pt x="411" y="2236"/>
                    </a:lnTo>
                    <a:lnTo>
                      <a:pt x="423" y="2253"/>
                    </a:lnTo>
                    <a:lnTo>
                      <a:pt x="435" y="2269"/>
                    </a:lnTo>
                    <a:lnTo>
                      <a:pt x="448" y="2285"/>
                    </a:lnTo>
                    <a:lnTo>
                      <a:pt x="462" y="2301"/>
                    </a:lnTo>
                    <a:lnTo>
                      <a:pt x="476" y="2316"/>
                    </a:lnTo>
                    <a:lnTo>
                      <a:pt x="492" y="2332"/>
                    </a:lnTo>
                    <a:lnTo>
                      <a:pt x="508" y="2346"/>
                    </a:lnTo>
                    <a:lnTo>
                      <a:pt x="526" y="2360"/>
                    </a:lnTo>
                    <a:lnTo>
                      <a:pt x="546" y="2374"/>
                    </a:lnTo>
                    <a:lnTo>
                      <a:pt x="565" y="2386"/>
                    </a:lnTo>
                    <a:lnTo>
                      <a:pt x="586" y="2397"/>
                    </a:lnTo>
                    <a:lnTo>
                      <a:pt x="607" y="2407"/>
                    </a:lnTo>
                    <a:lnTo>
                      <a:pt x="630" y="2416"/>
                    </a:lnTo>
                    <a:lnTo>
                      <a:pt x="655" y="2423"/>
                    </a:lnTo>
                    <a:lnTo>
                      <a:pt x="669" y="2426"/>
                    </a:lnTo>
                    <a:lnTo>
                      <a:pt x="683" y="2429"/>
                    </a:lnTo>
                    <a:lnTo>
                      <a:pt x="698" y="2431"/>
                    </a:lnTo>
                    <a:lnTo>
                      <a:pt x="712" y="2432"/>
                    </a:lnTo>
                    <a:lnTo>
                      <a:pt x="743" y="2434"/>
                    </a:lnTo>
                    <a:lnTo>
                      <a:pt x="774" y="2432"/>
                    </a:lnTo>
                    <a:lnTo>
                      <a:pt x="805" y="2429"/>
                    </a:lnTo>
                    <a:lnTo>
                      <a:pt x="836" y="2423"/>
                    </a:lnTo>
                    <a:lnTo>
                      <a:pt x="867" y="2415"/>
                    </a:lnTo>
                    <a:lnTo>
                      <a:pt x="899" y="2404"/>
                    </a:lnTo>
                    <a:lnTo>
                      <a:pt x="930" y="2391"/>
                    </a:lnTo>
                    <a:lnTo>
                      <a:pt x="961" y="2377"/>
                    </a:lnTo>
                    <a:lnTo>
                      <a:pt x="993" y="2359"/>
                    </a:lnTo>
                    <a:lnTo>
                      <a:pt x="1024" y="2340"/>
                    </a:lnTo>
                    <a:lnTo>
                      <a:pt x="1054" y="2319"/>
                    </a:lnTo>
                    <a:lnTo>
                      <a:pt x="1085" y="2296"/>
                    </a:lnTo>
                    <a:lnTo>
                      <a:pt x="1116" y="2271"/>
                    </a:lnTo>
                    <a:lnTo>
                      <a:pt x="1145" y="2243"/>
                    </a:lnTo>
                    <a:lnTo>
                      <a:pt x="1174" y="2215"/>
                    </a:lnTo>
                    <a:lnTo>
                      <a:pt x="1203" y="2185"/>
                    </a:lnTo>
                    <a:lnTo>
                      <a:pt x="1232" y="2153"/>
                    </a:lnTo>
                    <a:lnTo>
                      <a:pt x="1260" y="2118"/>
                    </a:lnTo>
                    <a:lnTo>
                      <a:pt x="1287" y="2083"/>
                    </a:lnTo>
                    <a:lnTo>
                      <a:pt x="1313" y="2047"/>
                    </a:lnTo>
                    <a:lnTo>
                      <a:pt x="1340" y="2008"/>
                    </a:lnTo>
                    <a:lnTo>
                      <a:pt x="1365" y="1968"/>
                    </a:lnTo>
                    <a:lnTo>
                      <a:pt x="1389" y="1928"/>
                    </a:lnTo>
                    <a:lnTo>
                      <a:pt x="1412" y="1884"/>
                    </a:lnTo>
                    <a:lnTo>
                      <a:pt x="1434" y="1841"/>
                    </a:lnTo>
                    <a:lnTo>
                      <a:pt x="1457" y="1796"/>
                    </a:lnTo>
                    <a:lnTo>
                      <a:pt x="1477" y="1750"/>
                    </a:lnTo>
                    <a:lnTo>
                      <a:pt x="1496" y="1703"/>
                    </a:lnTo>
                    <a:lnTo>
                      <a:pt x="1514" y="1655"/>
                    </a:lnTo>
                    <a:lnTo>
                      <a:pt x="1531" y="1605"/>
                    </a:lnTo>
                    <a:lnTo>
                      <a:pt x="1546" y="1555"/>
                    </a:lnTo>
                    <a:lnTo>
                      <a:pt x="1562" y="1503"/>
                    </a:lnTo>
                    <a:lnTo>
                      <a:pt x="1571" y="1468"/>
                    </a:lnTo>
                    <a:lnTo>
                      <a:pt x="1579" y="1433"/>
                    </a:lnTo>
                    <a:lnTo>
                      <a:pt x="1587" y="1396"/>
                    </a:lnTo>
                    <a:lnTo>
                      <a:pt x="1593" y="1361"/>
                    </a:lnTo>
                    <a:lnTo>
                      <a:pt x="1600" y="1326"/>
                    </a:lnTo>
                    <a:lnTo>
                      <a:pt x="1605" y="1291"/>
                    </a:lnTo>
                    <a:lnTo>
                      <a:pt x="1610" y="1254"/>
                    </a:lnTo>
                    <a:lnTo>
                      <a:pt x="1613" y="1219"/>
                    </a:lnTo>
                    <a:lnTo>
                      <a:pt x="1617" y="1185"/>
                    </a:lnTo>
                    <a:lnTo>
                      <a:pt x="1619" y="1149"/>
                    </a:lnTo>
                    <a:lnTo>
                      <a:pt x="1621" y="1115"/>
                    </a:lnTo>
                    <a:lnTo>
                      <a:pt x="1622" y="1081"/>
                    </a:lnTo>
                    <a:lnTo>
                      <a:pt x="1622" y="1046"/>
                    </a:lnTo>
                    <a:lnTo>
                      <a:pt x="1622" y="1013"/>
                    </a:lnTo>
                    <a:lnTo>
                      <a:pt x="1621" y="979"/>
                    </a:lnTo>
                    <a:lnTo>
                      <a:pt x="1619" y="947"/>
                    </a:lnTo>
                    <a:lnTo>
                      <a:pt x="1616" y="913"/>
                    </a:lnTo>
                    <a:lnTo>
                      <a:pt x="1613" y="881"/>
                    </a:lnTo>
                    <a:lnTo>
                      <a:pt x="1609" y="850"/>
                    </a:lnTo>
                    <a:lnTo>
                      <a:pt x="1604" y="819"/>
                    </a:lnTo>
                    <a:lnTo>
                      <a:pt x="1599" y="787"/>
                    </a:lnTo>
                    <a:lnTo>
                      <a:pt x="1593" y="757"/>
                    </a:lnTo>
                    <a:lnTo>
                      <a:pt x="1586" y="728"/>
                    </a:lnTo>
                    <a:lnTo>
                      <a:pt x="1578" y="699"/>
                    </a:lnTo>
                    <a:lnTo>
                      <a:pt x="1570" y="670"/>
                    </a:lnTo>
                    <a:lnTo>
                      <a:pt x="1561" y="642"/>
                    </a:lnTo>
                    <a:lnTo>
                      <a:pt x="1551" y="615"/>
                    </a:lnTo>
                    <a:lnTo>
                      <a:pt x="1540" y="589"/>
                    </a:lnTo>
                    <a:lnTo>
                      <a:pt x="1529" y="562"/>
                    </a:lnTo>
                    <a:lnTo>
                      <a:pt x="1518" y="538"/>
                    </a:lnTo>
                    <a:lnTo>
                      <a:pt x="1506" y="514"/>
                    </a:lnTo>
                    <a:lnTo>
                      <a:pt x="1493" y="491"/>
                    </a:lnTo>
                    <a:close/>
                  </a:path>
                </a:pathLst>
              </a:custGeom>
              <a:solidFill>
                <a:srgbClr val="1F1A17"/>
              </a:solidFill>
              <a:ln w="9525">
                <a:noFill/>
                <a:round/>
                <a:headEnd/>
                <a:tailEnd/>
              </a:ln>
            </p:spPr>
            <p:txBody>
              <a:bodyPr/>
              <a:lstStyle/>
              <a:p>
                <a:endParaRPr lang="en-US"/>
              </a:p>
            </p:txBody>
          </p:sp>
          <p:sp>
            <p:nvSpPr>
              <p:cNvPr id="190" name="AutoShape 118"/>
              <p:cNvSpPr>
                <a:spLocks/>
              </p:cNvSpPr>
              <p:nvPr/>
            </p:nvSpPr>
            <p:spPr bwMode="auto">
              <a:xfrm>
                <a:off x="4825935" y="5080573"/>
                <a:ext cx="167501" cy="247265"/>
              </a:xfrm>
              <a:custGeom>
                <a:avLst/>
                <a:gdLst>
                  <a:gd name="T0" fmla="*/ 2147483647 w 1623"/>
                  <a:gd name="T1" fmla="*/ 2147483647 h 2434"/>
                  <a:gd name="T2" fmla="*/ 2147483647 w 1623"/>
                  <a:gd name="T3" fmla="*/ 2147483647 h 2434"/>
                  <a:gd name="T4" fmla="*/ 2147483647 w 1623"/>
                  <a:gd name="T5" fmla="*/ 2147483647 h 2434"/>
                  <a:gd name="T6" fmla="*/ 2147483647 w 1623"/>
                  <a:gd name="T7" fmla="*/ 2147483647 h 2434"/>
                  <a:gd name="T8" fmla="*/ 2147483647 w 1623"/>
                  <a:gd name="T9" fmla="*/ 2147483647 h 2434"/>
                  <a:gd name="T10" fmla="*/ 2147483647 w 1623"/>
                  <a:gd name="T11" fmla="*/ 2147483647 h 2434"/>
                  <a:gd name="T12" fmla="*/ 2147483647 w 1623"/>
                  <a:gd name="T13" fmla="*/ 2147483647 h 2434"/>
                  <a:gd name="T14" fmla="*/ 2147483647 w 1623"/>
                  <a:gd name="T15" fmla="*/ 2147483647 h 2434"/>
                  <a:gd name="T16" fmla="*/ 2147483647 w 1623"/>
                  <a:gd name="T17" fmla="*/ 2147483647 h 2434"/>
                  <a:gd name="T18" fmla="*/ 2147483647 w 1623"/>
                  <a:gd name="T19" fmla="*/ 2147483647 h 2434"/>
                  <a:gd name="T20" fmla="*/ 2147483647 w 1623"/>
                  <a:gd name="T21" fmla="*/ 2147483647 h 2434"/>
                  <a:gd name="T22" fmla="*/ 2147483647 w 1623"/>
                  <a:gd name="T23" fmla="*/ 0 h 2434"/>
                  <a:gd name="T24" fmla="*/ 2147483647 w 1623"/>
                  <a:gd name="T25" fmla="*/ 2147483647 h 2434"/>
                  <a:gd name="T26" fmla="*/ 2147483647 w 1623"/>
                  <a:gd name="T27" fmla="*/ 2147483647 h 2434"/>
                  <a:gd name="T28" fmla="*/ 2147483647 w 1623"/>
                  <a:gd name="T29" fmla="*/ 2147483647 h 2434"/>
                  <a:gd name="T30" fmla="*/ 2147483647 w 1623"/>
                  <a:gd name="T31" fmla="*/ 2147483647 h 2434"/>
                  <a:gd name="T32" fmla="*/ 2147483647 w 1623"/>
                  <a:gd name="T33" fmla="*/ 2147483647 h 2434"/>
                  <a:gd name="T34" fmla="*/ 2147483647 w 1623"/>
                  <a:gd name="T35" fmla="*/ 2147483647 h 2434"/>
                  <a:gd name="T36" fmla="*/ 2147483647 w 1623"/>
                  <a:gd name="T37" fmla="*/ 2147483647 h 2434"/>
                  <a:gd name="T38" fmla="*/ 2147483647 w 1623"/>
                  <a:gd name="T39" fmla="*/ 2147483647 h 2434"/>
                  <a:gd name="T40" fmla="*/ 2147483647 w 1623"/>
                  <a:gd name="T41" fmla="*/ 2147483647 h 2434"/>
                  <a:gd name="T42" fmla="*/ 2147483647 w 1623"/>
                  <a:gd name="T43" fmla="*/ 2147483647 h 2434"/>
                  <a:gd name="T44" fmla="*/ 2147483647 w 1623"/>
                  <a:gd name="T45" fmla="*/ 2147483647 h 2434"/>
                  <a:gd name="T46" fmla="*/ 2147483647 w 1623"/>
                  <a:gd name="T47" fmla="*/ 2147483647 h 2434"/>
                  <a:gd name="T48" fmla="*/ 2147483647 w 1623"/>
                  <a:gd name="T49" fmla="*/ 2147483647 h 2434"/>
                  <a:gd name="T50" fmla="*/ 2147483647 w 1623"/>
                  <a:gd name="T51" fmla="*/ 2147483647 h 2434"/>
                  <a:gd name="T52" fmla="*/ 2147483647 w 1623"/>
                  <a:gd name="T53" fmla="*/ 2147483647 h 2434"/>
                  <a:gd name="T54" fmla="*/ 2147483647 w 1623"/>
                  <a:gd name="T55" fmla="*/ 2147483647 h 2434"/>
                  <a:gd name="T56" fmla="*/ 2147483647 w 1623"/>
                  <a:gd name="T57" fmla="*/ 2147483647 h 2434"/>
                  <a:gd name="T58" fmla="*/ 2147483647 w 1623"/>
                  <a:gd name="T59" fmla="*/ 2147483647 h 2434"/>
                  <a:gd name="T60" fmla="*/ 2147483647 w 1623"/>
                  <a:gd name="T61" fmla="*/ 2147483647 h 2434"/>
                  <a:gd name="T62" fmla="*/ 2147483647 w 1623"/>
                  <a:gd name="T63" fmla="*/ 2147483647 h 2434"/>
                  <a:gd name="T64" fmla="*/ 2147483647 w 1623"/>
                  <a:gd name="T65" fmla="*/ 2147483647 h 2434"/>
                  <a:gd name="T66" fmla="*/ 2147483647 w 1623"/>
                  <a:gd name="T67" fmla="*/ 2147483647 h 2434"/>
                  <a:gd name="T68" fmla="*/ 2147483647 w 1623"/>
                  <a:gd name="T69" fmla="*/ 2147483647 h 2434"/>
                  <a:gd name="T70" fmla="*/ 2147483647 w 1623"/>
                  <a:gd name="T71" fmla="*/ 2147483647 h 2434"/>
                  <a:gd name="T72" fmla="*/ 2147483647 w 1623"/>
                  <a:gd name="T73" fmla="*/ 2147483647 h 2434"/>
                  <a:gd name="T74" fmla="*/ 2147483647 w 1623"/>
                  <a:gd name="T75" fmla="*/ 2147483647 h 2434"/>
                  <a:gd name="T76" fmla="*/ 2147483647 w 1623"/>
                  <a:gd name="T77" fmla="*/ 2147483647 h 2434"/>
                  <a:gd name="T78" fmla="*/ 2147483647 w 1623"/>
                  <a:gd name="T79" fmla="*/ 2147483647 h 2434"/>
                  <a:gd name="T80" fmla="*/ 2147483647 w 1623"/>
                  <a:gd name="T81" fmla="*/ 2147483647 h 2434"/>
                  <a:gd name="T82" fmla="*/ 2147483647 w 1623"/>
                  <a:gd name="T83" fmla="*/ 2147483647 h 2434"/>
                  <a:gd name="T84" fmla="*/ 2147483647 w 1623"/>
                  <a:gd name="T85" fmla="*/ 2147483647 h 24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623"/>
                  <a:gd name="T130" fmla="*/ 0 h 2434"/>
                  <a:gd name="T131" fmla="*/ 1623 w 1623"/>
                  <a:gd name="T132" fmla="*/ 2434 h 24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623" h="2434">
                    <a:moveTo>
                      <a:pt x="1557" y="1407"/>
                    </a:moveTo>
                    <a:lnTo>
                      <a:pt x="1573" y="1345"/>
                    </a:lnTo>
                    <a:lnTo>
                      <a:pt x="1586" y="1283"/>
                    </a:lnTo>
                    <a:lnTo>
                      <a:pt x="1597" y="1222"/>
                    </a:lnTo>
                    <a:lnTo>
                      <a:pt x="1606" y="1161"/>
                    </a:lnTo>
                    <a:lnTo>
                      <a:pt x="1613" y="1101"/>
                    </a:lnTo>
                    <a:lnTo>
                      <a:pt x="1618" y="1042"/>
                    </a:lnTo>
                    <a:lnTo>
                      <a:pt x="1621" y="982"/>
                    </a:lnTo>
                    <a:lnTo>
                      <a:pt x="1623" y="925"/>
                    </a:lnTo>
                    <a:lnTo>
                      <a:pt x="1622" y="867"/>
                    </a:lnTo>
                    <a:lnTo>
                      <a:pt x="1619" y="812"/>
                    </a:lnTo>
                    <a:lnTo>
                      <a:pt x="1614" y="756"/>
                    </a:lnTo>
                    <a:lnTo>
                      <a:pt x="1608" y="703"/>
                    </a:lnTo>
                    <a:lnTo>
                      <a:pt x="1600" y="650"/>
                    </a:lnTo>
                    <a:lnTo>
                      <a:pt x="1590" y="599"/>
                    </a:lnTo>
                    <a:lnTo>
                      <a:pt x="1578" y="549"/>
                    </a:lnTo>
                    <a:lnTo>
                      <a:pt x="1565" y="502"/>
                    </a:lnTo>
                    <a:lnTo>
                      <a:pt x="1550" y="456"/>
                    </a:lnTo>
                    <a:lnTo>
                      <a:pt x="1532" y="410"/>
                    </a:lnTo>
                    <a:lnTo>
                      <a:pt x="1513" y="368"/>
                    </a:lnTo>
                    <a:lnTo>
                      <a:pt x="1493" y="327"/>
                    </a:lnTo>
                    <a:lnTo>
                      <a:pt x="1471" y="287"/>
                    </a:lnTo>
                    <a:lnTo>
                      <a:pt x="1448" y="251"/>
                    </a:lnTo>
                    <a:lnTo>
                      <a:pt x="1422" y="216"/>
                    </a:lnTo>
                    <a:lnTo>
                      <a:pt x="1396" y="183"/>
                    </a:lnTo>
                    <a:lnTo>
                      <a:pt x="1368" y="153"/>
                    </a:lnTo>
                    <a:lnTo>
                      <a:pt x="1339" y="126"/>
                    </a:lnTo>
                    <a:lnTo>
                      <a:pt x="1307" y="101"/>
                    </a:lnTo>
                    <a:lnTo>
                      <a:pt x="1275" y="78"/>
                    </a:lnTo>
                    <a:lnTo>
                      <a:pt x="1241" y="57"/>
                    </a:lnTo>
                    <a:lnTo>
                      <a:pt x="1206" y="40"/>
                    </a:lnTo>
                    <a:lnTo>
                      <a:pt x="1169" y="26"/>
                    </a:lnTo>
                    <a:lnTo>
                      <a:pt x="1132" y="15"/>
                    </a:lnTo>
                    <a:lnTo>
                      <a:pt x="1093" y="7"/>
                    </a:lnTo>
                    <a:lnTo>
                      <a:pt x="1054" y="2"/>
                    </a:lnTo>
                    <a:lnTo>
                      <a:pt x="1015" y="0"/>
                    </a:lnTo>
                    <a:lnTo>
                      <a:pt x="976" y="1"/>
                    </a:lnTo>
                    <a:lnTo>
                      <a:pt x="935" y="6"/>
                    </a:lnTo>
                    <a:lnTo>
                      <a:pt x="896" y="13"/>
                    </a:lnTo>
                    <a:lnTo>
                      <a:pt x="857" y="23"/>
                    </a:lnTo>
                    <a:lnTo>
                      <a:pt x="816" y="36"/>
                    </a:lnTo>
                    <a:lnTo>
                      <a:pt x="777" y="51"/>
                    </a:lnTo>
                    <a:lnTo>
                      <a:pt x="737" y="70"/>
                    </a:lnTo>
                    <a:lnTo>
                      <a:pt x="699" y="92"/>
                    </a:lnTo>
                    <a:lnTo>
                      <a:pt x="661" y="115"/>
                    </a:lnTo>
                    <a:lnTo>
                      <a:pt x="622" y="141"/>
                    </a:lnTo>
                    <a:lnTo>
                      <a:pt x="584" y="169"/>
                    </a:lnTo>
                    <a:lnTo>
                      <a:pt x="547" y="201"/>
                    </a:lnTo>
                    <a:lnTo>
                      <a:pt x="510" y="234"/>
                    </a:lnTo>
                    <a:lnTo>
                      <a:pt x="475" y="269"/>
                    </a:lnTo>
                    <a:lnTo>
                      <a:pt x="440" y="306"/>
                    </a:lnTo>
                    <a:lnTo>
                      <a:pt x="406" y="347"/>
                    </a:lnTo>
                    <a:lnTo>
                      <a:pt x="372" y="388"/>
                    </a:lnTo>
                    <a:lnTo>
                      <a:pt x="340" y="432"/>
                    </a:lnTo>
                    <a:lnTo>
                      <a:pt x="308" y="478"/>
                    </a:lnTo>
                    <a:lnTo>
                      <a:pt x="277" y="525"/>
                    </a:lnTo>
                    <a:lnTo>
                      <a:pt x="249" y="575"/>
                    </a:lnTo>
                    <a:lnTo>
                      <a:pt x="221" y="626"/>
                    </a:lnTo>
                    <a:lnTo>
                      <a:pt x="195" y="680"/>
                    </a:lnTo>
                    <a:lnTo>
                      <a:pt x="168" y="733"/>
                    </a:lnTo>
                    <a:lnTo>
                      <a:pt x="145" y="789"/>
                    </a:lnTo>
                    <a:lnTo>
                      <a:pt x="123" y="847"/>
                    </a:lnTo>
                    <a:lnTo>
                      <a:pt x="102" y="905"/>
                    </a:lnTo>
                    <a:lnTo>
                      <a:pt x="83" y="966"/>
                    </a:lnTo>
                    <a:lnTo>
                      <a:pt x="66" y="1027"/>
                    </a:lnTo>
                    <a:lnTo>
                      <a:pt x="50" y="1089"/>
                    </a:lnTo>
                    <a:lnTo>
                      <a:pt x="36" y="1150"/>
                    </a:lnTo>
                    <a:lnTo>
                      <a:pt x="25" y="1212"/>
                    </a:lnTo>
                    <a:lnTo>
                      <a:pt x="16" y="1272"/>
                    </a:lnTo>
                    <a:lnTo>
                      <a:pt x="9" y="1333"/>
                    </a:lnTo>
                    <a:lnTo>
                      <a:pt x="4" y="1392"/>
                    </a:lnTo>
                    <a:lnTo>
                      <a:pt x="1" y="1451"/>
                    </a:lnTo>
                    <a:lnTo>
                      <a:pt x="0" y="1509"/>
                    </a:lnTo>
                    <a:lnTo>
                      <a:pt x="1" y="1566"/>
                    </a:lnTo>
                    <a:lnTo>
                      <a:pt x="3" y="1622"/>
                    </a:lnTo>
                    <a:lnTo>
                      <a:pt x="8" y="1677"/>
                    </a:lnTo>
                    <a:lnTo>
                      <a:pt x="14" y="1731"/>
                    </a:lnTo>
                    <a:lnTo>
                      <a:pt x="22" y="1784"/>
                    </a:lnTo>
                    <a:lnTo>
                      <a:pt x="32" y="1834"/>
                    </a:lnTo>
                    <a:lnTo>
                      <a:pt x="44" y="1884"/>
                    </a:lnTo>
                    <a:lnTo>
                      <a:pt x="58" y="1932"/>
                    </a:lnTo>
                    <a:lnTo>
                      <a:pt x="74" y="1978"/>
                    </a:lnTo>
                    <a:lnTo>
                      <a:pt x="91" y="2023"/>
                    </a:lnTo>
                    <a:lnTo>
                      <a:pt x="109" y="2066"/>
                    </a:lnTo>
                    <a:lnTo>
                      <a:pt x="129" y="2107"/>
                    </a:lnTo>
                    <a:lnTo>
                      <a:pt x="151" y="2146"/>
                    </a:lnTo>
                    <a:lnTo>
                      <a:pt x="175" y="2183"/>
                    </a:lnTo>
                    <a:lnTo>
                      <a:pt x="200" y="2218"/>
                    </a:lnTo>
                    <a:lnTo>
                      <a:pt x="226" y="2251"/>
                    </a:lnTo>
                    <a:lnTo>
                      <a:pt x="254" y="2281"/>
                    </a:lnTo>
                    <a:lnTo>
                      <a:pt x="284" y="2308"/>
                    </a:lnTo>
                    <a:lnTo>
                      <a:pt x="315" y="2333"/>
                    </a:lnTo>
                    <a:lnTo>
                      <a:pt x="348" y="2356"/>
                    </a:lnTo>
                    <a:lnTo>
                      <a:pt x="381" y="2376"/>
                    </a:lnTo>
                    <a:lnTo>
                      <a:pt x="417" y="2393"/>
                    </a:lnTo>
                    <a:lnTo>
                      <a:pt x="453" y="2408"/>
                    </a:lnTo>
                    <a:lnTo>
                      <a:pt x="491" y="2419"/>
                    </a:lnTo>
                    <a:lnTo>
                      <a:pt x="530" y="2427"/>
                    </a:lnTo>
                    <a:lnTo>
                      <a:pt x="569" y="2432"/>
                    </a:lnTo>
                    <a:lnTo>
                      <a:pt x="608" y="2434"/>
                    </a:lnTo>
                    <a:lnTo>
                      <a:pt x="648" y="2432"/>
                    </a:lnTo>
                    <a:lnTo>
                      <a:pt x="687" y="2428"/>
                    </a:lnTo>
                    <a:lnTo>
                      <a:pt x="726" y="2421"/>
                    </a:lnTo>
                    <a:lnTo>
                      <a:pt x="767" y="2411"/>
                    </a:lnTo>
                    <a:lnTo>
                      <a:pt x="806" y="2398"/>
                    </a:lnTo>
                    <a:lnTo>
                      <a:pt x="845" y="2382"/>
                    </a:lnTo>
                    <a:lnTo>
                      <a:pt x="885" y="2364"/>
                    </a:lnTo>
                    <a:lnTo>
                      <a:pt x="923" y="2342"/>
                    </a:lnTo>
                    <a:lnTo>
                      <a:pt x="962" y="2319"/>
                    </a:lnTo>
                    <a:lnTo>
                      <a:pt x="1001" y="2293"/>
                    </a:lnTo>
                    <a:lnTo>
                      <a:pt x="1038" y="2265"/>
                    </a:lnTo>
                    <a:lnTo>
                      <a:pt x="1075" y="2233"/>
                    </a:lnTo>
                    <a:lnTo>
                      <a:pt x="1112" y="2200"/>
                    </a:lnTo>
                    <a:lnTo>
                      <a:pt x="1148" y="2165"/>
                    </a:lnTo>
                    <a:lnTo>
                      <a:pt x="1182" y="2127"/>
                    </a:lnTo>
                    <a:lnTo>
                      <a:pt x="1217" y="2087"/>
                    </a:lnTo>
                    <a:lnTo>
                      <a:pt x="1250" y="2045"/>
                    </a:lnTo>
                    <a:lnTo>
                      <a:pt x="1283" y="2002"/>
                    </a:lnTo>
                    <a:lnTo>
                      <a:pt x="1315" y="1956"/>
                    </a:lnTo>
                    <a:lnTo>
                      <a:pt x="1345" y="1908"/>
                    </a:lnTo>
                    <a:lnTo>
                      <a:pt x="1374" y="1858"/>
                    </a:lnTo>
                    <a:lnTo>
                      <a:pt x="1401" y="1808"/>
                    </a:lnTo>
                    <a:lnTo>
                      <a:pt x="1429" y="1754"/>
                    </a:lnTo>
                    <a:lnTo>
                      <a:pt x="1454" y="1700"/>
                    </a:lnTo>
                    <a:lnTo>
                      <a:pt x="1477" y="1645"/>
                    </a:lnTo>
                    <a:lnTo>
                      <a:pt x="1500" y="1587"/>
                    </a:lnTo>
                    <a:lnTo>
                      <a:pt x="1520" y="1529"/>
                    </a:lnTo>
                    <a:lnTo>
                      <a:pt x="1540" y="1468"/>
                    </a:lnTo>
                    <a:lnTo>
                      <a:pt x="1557" y="1407"/>
                    </a:lnTo>
                    <a:close/>
                  </a:path>
                </a:pathLst>
              </a:custGeom>
              <a:solidFill>
                <a:srgbClr val="FFFFFF"/>
              </a:solidFill>
              <a:ln w="9525">
                <a:noFill/>
                <a:round/>
                <a:headEnd/>
                <a:tailEnd/>
              </a:ln>
            </p:spPr>
            <p:txBody>
              <a:bodyPr/>
              <a:lstStyle/>
              <a:p>
                <a:endParaRPr lang="en-US"/>
              </a:p>
            </p:txBody>
          </p:sp>
          <p:sp>
            <p:nvSpPr>
              <p:cNvPr id="191" name="AutoShape 119"/>
              <p:cNvSpPr>
                <a:spLocks/>
              </p:cNvSpPr>
              <p:nvPr/>
            </p:nvSpPr>
            <p:spPr bwMode="auto">
              <a:xfrm>
                <a:off x="4859147" y="5071998"/>
                <a:ext cx="402869" cy="524544"/>
              </a:xfrm>
              <a:custGeom>
                <a:avLst/>
                <a:gdLst>
                  <a:gd name="T0" fmla="*/ 2147483647 w 3916"/>
                  <a:gd name="T1" fmla="*/ 2147483647 h 5139"/>
                  <a:gd name="T2" fmla="*/ 2147483647 w 3916"/>
                  <a:gd name="T3" fmla="*/ 2147483647 h 5139"/>
                  <a:gd name="T4" fmla="*/ 2147483647 w 3916"/>
                  <a:gd name="T5" fmla="*/ 2147483647 h 5139"/>
                  <a:gd name="T6" fmla="*/ 2147483647 w 3916"/>
                  <a:gd name="T7" fmla="*/ 2147483647 h 5139"/>
                  <a:gd name="T8" fmla="*/ 2147483647 w 3916"/>
                  <a:gd name="T9" fmla="*/ 2147483647 h 5139"/>
                  <a:gd name="T10" fmla="*/ 2147483647 w 3916"/>
                  <a:gd name="T11" fmla="*/ 2147483647 h 5139"/>
                  <a:gd name="T12" fmla="*/ 2147483647 w 3916"/>
                  <a:gd name="T13" fmla="*/ 2147483647 h 5139"/>
                  <a:gd name="T14" fmla="*/ 2147483647 w 3916"/>
                  <a:gd name="T15" fmla="*/ 2147483647 h 5139"/>
                  <a:gd name="T16" fmla="*/ 2147483647 w 3916"/>
                  <a:gd name="T17" fmla="*/ 2147483647 h 5139"/>
                  <a:gd name="T18" fmla="*/ 2147483647 w 3916"/>
                  <a:gd name="T19" fmla="*/ 2147483647 h 5139"/>
                  <a:gd name="T20" fmla="*/ 2147483647 w 3916"/>
                  <a:gd name="T21" fmla="*/ 2147483647 h 5139"/>
                  <a:gd name="T22" fmla="*/ 2147483647 w 3916"/>
                  <a:gd name="T23" fmla="*/ 2147483647 h 5139"/>
                  <a:gd name="T24" fmla="*/ 2147483647 w 3916"/>
                  <a:gd name="T25" fmla="*/ 2147483647 h 5139"/>
                  <a:gd name="T26" fmla="*/ 2147483647 w 3916"/>
                  <a:gd name="T27" fmla="*/ 2147483647 h 5139"/>
                  <a:gd name="T28" fmla="*/ 2147483647 w 3916"/>
                  <a:gd name="T29" fmla="*/ 2147483647 h 5139"/>
                  <a:gd name="T30" fmla="*/ 2147483647 w 3916"/>
                  <a:gd name="T31" fmla="*/ 2147483647 h 5139"/>
                  <a:gd name="T32" fmla="*/ 2147483647 w 3916"/>
                  <a:gd name="T33" fmla="*/ 2147483647 h 5139"/>
                  <a:gd name="T34" fmla="*/ 2147483647 w 3916"/>
                  <a:gd name="T35" fmla="*/ 2147483647 h 5139"/>
                  <a:gd name="T36" fmla="*/ 2147483647 w 3916"/>
                  <a:gd name="T37" fmla="*/ 2147483647 h 5139"/>
                  <a:gd name="T38" fmla="*/ 2147483647 w 3916"/>
                  <a:gd name="T39" fmla="*/ 2147483647 h 5139"/>
                  <a:gd name="T40" fmla="*/ 2147483647 w 3916"/>
                  <a:gd name="T41" fmla="*/ 2147483647 h 5139"/>
                  <a:gd name="T42" fmla="*/ 2147483647 w 3916"/>
                  <a:gd name="T43" fmla="*/ 2147483647 h 5139"/>
                  <a:gd name="T44" fmla="*/ 2147483647 w 3916"/>
                  <a:gd name="T45" fmla="*/ 2147483647 h 5139"/>
                  <a:gd name="T46" fmla="*/ 2147483647 w 3916"/>
                  <a:gd name="T47" fmla="*/ 2147483647 h 5139"/>
                  <a:gd name="T48" fmla="*/ 2147483647 w 3916"/>
                  <a:gd name="T49" fmla="*/ 2147483647 h 5139"/>
                  <a:gd name="T50" fmla="*/ 2147483647 w 3916"/>
                  <a:gd name="T51" fmla="*/ 2147483647 h 5139"/>
                  <a:gd name="T52" fmla="*/ 2147483647 w 3916"/>
                  <a:gd name="T53" fmla="*/ 2147483647 h 5139"/>
                  <a:gd name="T54" fmla="*/ 2147483647 w 3916"/>
                  <a:gd name="T55" fmla="*/ 2147483647 h 5139"/>
                  <a:gd name="T56" fmla="*/ 2147483647 w 3916"/>
                  <a:gd name="T57" fmla="*/ 2147483647 h 5139"/>
                  <a:gd name="T58" fmla="*/ 2147483647 w 3916"/>
                  <a:gd name="T59" fmla="*/ 2147483647 h 5139"/>
                  <a:gd name="T60" fmla="*/ 2147483647 w 3916"/>
                  <a:gd name="T61" fmla="*/ 2147483647 h 5139"/>
                  <a:gd name="T62" fmla="*/ 2147483647 w 3916"/>
                  <a:gd name="T63" fmla="*/ 2147483647 h 5139"/>
                  <a:gd name="T64" fmla="*/ 2147483647 w 3916"/>
                  <a:gd name="T65" fmla="*/ 2147483647 h 5139"/>
                  <a:gd name="T66" fmla="*/ 2147483647 w 3916"/>
                  <a:gd name="T67" fmla="*/ 2147483647 h 5139"/>
                  <a:gd name="T68" fmla="*/ 2147483647 w 3916"/>
                  <a:gd name="T69" fmla="*/ 2147483647 h 5139"/>
                  <a:gd name="T70" fmla="*/ 2147483647 w 3916"/>
                  <a:gd name="T71" fmla="*/ 2147483647 h 5139"/>
                  <a:gd name="T72" fmla="*/ 2147483647 w 3916"/>
                  <a:gd name="T73" fmla="*/ 2147483647 h 5139"/>
                  <a:gd name="T74" fmla="*/ 2147483647 w 3916"/>
                  <a:gd name="T75" fmla="*/ 2147483647 h 5139"/>
                  <a:gd name="T76" fmla="*/ 2147483647 w 3916"/>
                  <a:gd name="T77" fmla="*/ 2147483647 h 5139"/>
                  <a:gd name="T78" fmla="*/ 2147483647 w 3916"/>
                  <a:gd name="T79" fmla="*/ 2147483647 h 5139"/>
                  <a:gd name="T80" fmla="*/ 2147483647 w 3916"/>
                  <a:gd name="T81" fmla="*/ 2147483647 h 5139"/>
                  <a:gd name="T82" fmla="*/ 2147483647 w 3916"/>
                  <a:gd name="T83" fmla="*/ 2147483647 h 5139"/>
                  <a:gd name="T84" fmla="*/ 2147483647 w 3916"/>
                  <a:gd name="T85" fmla="*/ 2147483647 h 5139"/>
                  <a:gd name="T86" fmla="*/ 2147483647 w 3916"/>
                  <a:gd name="T87" fmla="*/ 2147483647 h 5139"/>
                  <a:gd name="T88" fmla="*/ 2147483647 w 3916"/>
                  <a:gd name="T89" fmla="*/ 2147483647 h 5139"/>
                  <a:gd name="T90" fmla="*/ 2147483647 w 3916"/>
                  <a:gd name="T91" fmla="*/ 2147483647 h 5139"/>
                  <a:gd name="T92" fmla="*/ 2147483647 w 3916"/>
                  <a:gd name="T93" fmla="*/ 2147483647 h 5139"/>
                  <a:gd name="T94" fmla="*/ 2147483647 w 3916"/>
                  <a:gd name="T95" fmla="*/ 2147483647 h 5139"/>
                  <a:gd name="T96" fmla="*/ 2147483647 w 3916"/>
                  <a:gd name="T97" fmla="*/ 2147483647 h 5139"/>
                  <a:gd name="T98" fmla="*/ 2147483647 w 3916"/>
                  <a:gd name="T99" fmla="*/ 2147483647 h 5139"/>
                  <a:gd name="T100" fmla="*/ 2147483647 w 3916"/>
                  <a:gd name="T101" fmla="*/ 2147483647 h 5139"/>
                  <a:gd name="T102" fmla="*/ 2147483647 w 3916"/>
                  <a:gd name="T103" fmla="*/ 2147483647 h 5139"/>
                  <a:gd name="T104" fmla="*/ 2147483647 w 3916"/>
                  <a:gd name="T105" fmla="*/ 2147483647 h 5139"/>
                  <a:gd name="T106" fmla="*/ 2147483647 w 3916"/>
                  <a:gd name="T107" fmla="*/ 2147483647 h 5139"/>
                  <a:gd name="T108" fmla="*/ 2147483647 w 3916"/>
                  <a:gd name="T109" fmla="*/ 2147483647 h 5139"/>
                  <a:gd name="T110" fmla="*/ 2147483647 w 3916"/>
                  <a:gd name="T111" fmla="*/ 2147483647 h 5139"/>
                  <a:gd name="T112" fmla="*/ 2147483647 w 3916"/>
                  <a:gd name="T113" fmla="*/ 2147483647 h 5139"/>
                  <a:gd name="T114" fmla="*/ 2147483647 w 3916"/>
                  <a:gd name="T115" fmla="*/ 2147483647 h 5139"/>
                  <a:gd name="T116" fmla="*/ 2147483647 w 3916"/>
                  <a:gd name="T117" fmla="*/ 2147483647 h 5139"/>
                  <a:gd name="T118" fmla="*/ 2147483647 w 3916"/>
                  <a:gd name="T119" fmla="*/ 2147483647 h 513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916"/>
                  <a:gd name="T181" fmla="*/ 0 h 5139"/>
                  <a:gd name="T182" fmla="*/ 3916 w 3916"/>
                  <a:gd name="T183" fmla="*/ 5139 h 513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916" h="5139">
                    <a:moveTo>
                      <a:pt x="2518" y="3675"/>
                    </a:moveTo>
                    <a:lnTo>
                      <a:pt x="2556" y="3702"/>
                    </a:lnTo>
                    <a:lnTo>
                      <a:pt x="2598" y="3733"/>
                    </a:lnTo>
                    <a:lnTo>
                      <a:pt x="2642" y="3771"/>
                    </a:lnTo>
                    <a:lnTo>
                      <a:pt x="2687" y="3813"/>
                    </a:lnTo>
                    <a:lnTo>
                      <a:pt x="2734" y="3860"/>
                    </a:lnTo>
                    <a:lnTo>
                      <a:pt x="2779" y="3914"/>
                    </a:lnTo>
                    <a:lnTo>
                      <a:pt x="2823" y="3974"/>
                    </a:lnTo>
                    <a:lnTo>
                      <a:pt x="2864" y="4042"/>
                    </a:lnTo>
                    <a:lnTo>
                      <a:pt x="2901" y="4116"/>
                    </a:lnTo>
                    <a:lnTo>
                      <a:pt x="2934" y="4198"/>
                    </a:lnTo>
                    <a:lnTo>
                      <a:pt x="2960" y="4287"/>
                    </a:lnTo>
                    <a:lnTo>
                      <a:pt x="2971" y="4335"/>
                    </a:lnTo>
                    <a:lnTo>
                      <a:pt x="2979" y="4383"/>
                    </a:lnTo>
                    <a:lnTo>
                      <a:pt x="2985" y="4429"/>
                    </a:lnTo>
                    <a:lnTo>
                      <a:pt x="2988" y="4476"/>
                    </a:lnTo>
                    <a:lnTo>
                      <a:pt x="2990" y="4523"/>
                    </a:lnTo>
                    <a:lnTo>
                      <a:pt x="2989" y="4568"/>
                    </a:lnTo>
                    <a:lnTo>
                      <a:pt x="2986" y="4614"/>
                    </a:lnTo>
                    <a:lnTo>
                      <a:pt x="2981" y="4658"/>
                    </a:lnTo>
                    <a:lnTo>
                      <a:pt x="2974" y="4701"/>
                    </a:lnTo>
                    <a:lnTo>
                      <a:pt x="2965" y="4744"/>
                    </a:lnTo>
                    <a:lnTo>
                      <a:pt x="2954" y="4785"/>
                    </a:lnTo>
                    <a:lnTo>
                      <a:pt x="2940" y="4824"/>
                    </a:lnTo>
                    <a:lnTo>
                      <a:pt x="2924" y="4863"/>
                    </a:lnTo>
                    <a:lnTo>
                      <a:pt x="2907" y="4899"/>
                    </a:lnTo>
                    <a:lnTo>
                      <a:pt x="2887" y="4934"/>
                    </a:lnTo>
                    <a:lnTo>
                      <a:pt x="2866" y="4968"/>
                    </a:lnTo>
                    <a:lnTo>
                      <a:pt x="2842" y="4998"/>
                    </a:lnTo>
                    <a:lnTo>
                      <a:pt x="2817" y="5026"/>
                    </a:lnTo>
                    <a:lnTo>
                      <a:pt x="2788" y="5052"/>
                    </a:lnTo>
                    <a:lnTo>
                      <a:pt x="2758" y="5075"/>
                    </a:lnTo>
                    <a:lnTo>
                      <a:pt x="2726" y="5096"/>
                    </a:lnTo>
                    <a:lnTo>
                      <a:pt x="2691" y="5112"/>
                    </a:lnTo>
                    <a:lnTo>
                      <a:pt x="2655" y="5125"/>
                    </a:lnTo>
                    <a:lnTo>
                      <a:pt x="2617" y="5134"/>
                    </a:lnTo>
                    <a:lnTo>
                      <a:pt x="2577" y="5139"/>
                    </a:lnTo>
                    <a:lnTo>
                      <a:pt x="2537" y="5139"/>
                    </a:lnTo>
                    <a:lnTo>
                      <a:pt x="2496" y="5135"/>
                    </a:lnTo>
                    <a:lnTo>
                      <a:pt x="2454" y="5126"/>
                    </a:lnTo>
                    <a:lnTo>
                      <a:pt x="2412" y="5114"/>
                    </a:lnTo>
                    <a:lnTo>
                      <a:pt x="2369" y="5096"/>
                    </a:lnTo>
                    <a:lnTo>
                      <a:pt x="2326" y="5074"/>
                    </a:lnTo>
                    <a:lnTo>
                      <a:pt x="2282" y="5047"/>
                    </a:lnTo>
                    <a:lnTo>
                      <a:pt x="2204" y="4991"/>
                    </a:lnTo>
                    <a:lnTo>
                      <a:pt x="2140" y="4932"/>
                    </a:lnTo>
                    <a:lnTo>
                      <a:pt x="2085" y="4872"/>
                    </a:lnTo>
                    <a:lnTo>
                      <a:pt x="2043" y="4810"/>
                    </a:lnTo>
                    <a:lnTo>
                      <a:pt x="2008" y="4748"/>
                    </a:lnTo>
                    <a:lnTo>
                      <a:pt x="1982" y="4685"/>
                    </a:lnTo>
                    <a:lnTo>
                      <a:pt x="1962" y="4625"/>
                    </a:lnTo>
                    <a:lnTo>
                      <a:pt x="1946" y="4565"/>
                    </a:lnTo>
                    <a:lnTo>
                      <a:pt x="1932" y="4507"/>
                    </a:lnTo>
                    <a:lnTo>
                      <a:pt x="1918" y="4451"/>
                    </a:lnTo>
                    <a:lnTo>
                      <a:pt x="1904" y="4398"/>
                    </a:lnTo>
                    <a:lnTo>
                      <a:pt x="1887" y="4346"/>
                    </a:lnTo>
                    <a:lnTo>
                      <a:pt x="1867" y="4297"/>
                    </a:lnTo>
                    <a:lnTo>
                      <a:pt x="1842" y="4250"/>
                    </a:lnTo>
                    <a:lnTo>
                      <a:pt x="1810" y="4203"/>
                    </a:lnTo>
                    <a:lnTo>
                      <a:pt x="1787" y="4178"/>
                    </a:lnTo>
                    <a:lnTo>
                      <a:pt x="1763" y="4155"/>
                    </a:lnTo>
                    <a:lnTo>
                      <a:pt x="1739" y="4133"/>
                    </a:lnTo>
                    <a:lnTo>
                      <a:pt x="1715" y="4112"/>
                    </a:lnTo>
                    <a:lnTo>
                      <a:pt x="1691" y="4093"/>
                    </a:lnTo>
                    <a:lnTo>
                      <a:pt x="1665" y="4075"/>
                    </a:lnTo>
                    <a:lnTo>
                      <a:pt x="1640" y="4059"/>
                    </a:lnTo>
                    <a:lnTo>
                      <a:pt x="1616" y="4043"/>
                    </a:lnTo>
                    <a:lnTo>
                      <a:pt x="1567" y="4013"/>
                    </a:lnTo>
                    <a:lnTo>
                      <a:pt x="1519" y="3985"/>
                    </a:lnTo>
                    <a:lnTo>
                      <a:pt x="1475" y="3958"/>
                    </a:lnTo>
                    <a:lnTo>
                      <a:pt x="1434" y="3932"/>
                    </a:lnTo>
                    <a:lnTo>
                      <a:pt x="1364" y="3883"/>
                    </a:lnTo>
                    <a:lnTo>
                      <a:pt x="1298" y="3836"/>
                    </a:lnTo>
                    <a:lnTo>
                      <a:pt x="1235" y="3790"/>
                    </a:lnTo>
                    <a:lnTo>
                      <a:pt x="1174" y="3743"/>
                    </a:lnTo>
                    <a:lnTo>
                      <a:pt x="1112" y="3695"/>
                    </a:lnTo>
                    <a:lnTo>
                      <a:pt x="1049" y="3643"/>
                    </a:lnTo>
                    <a:lnTo>
                      <a:pt x="981" y="3585"/>
                    </a:lnTo>
                    <a:lnTo>
                      <a:pt x="910" y="3522"/>
                    </a:lnTo>
                    <a:lnTo>
                      <a:pt x="854" y="3470"/>
                    </a:lnTo>
                    <a:lnTo>
                      <a:pt x="792" y="3409"/>
                    </a:lnTo>
                    <a:lnTo>
                      <a:pt x="758" y="3375"/>
                    </a:lnTo>
                    <a:lnTo>
                      <a:pt x="725" y="3340"/>
                    </a:lnTo>
                    <a:lnTo>
                      <a:pt x="691" y="3303"/>
                    </a:lnTo>
                    <a:lnTo>
                      <a:pt x="657" y="3263"/>
                    </a:lnTo>
                    <a:lnTo>
                      <a:pt x="623" y="3223"/>
                    </a:lnTo>
                    <a:lnTo>
                      <a:pt x="590" y="3181"/>
                    </a:lnTo>
                    <a:lnTo>
                      <a:pt x="559" y="3137"/>
                    </a:lnTo>
                    <a:lnTo>
                      <a:pt x="527" y="3093"/>
                    </a:lnTo>
                    <a:lnTo>
                      <a:pt x="513" y="3070"/>
                    </a:lnTo>
                    <a:lnTo>
                      <a:pt x="498" y="3047"/>
                    </a:lnTo>
                    <a:lnTo>
                      <a:pt x="485" y="3023"/>
                    </a:lnTo>
                    <a:lnTo>
                      <a:pt x="472" y="3000"/>
                    </a:lnTo>
                    <a:lnTo>
                      <a:pt x="459" y="2976"/>
                    </a:lnTo>
                    <a:lnTo>
                      <a:pt x="447" y="2952"/>
                    </a:lnTo>
                    <a:lnTo>
                      <a:pt x="436" y="2928"/>
                    </a:lnTo>
                    <a:lnTo>
                      <a:pt x="426" y="2903"/>
                    </a:lnTo>
                    <a:lnTo>
                      <a:pt x="388" y="2815"/>
                    </a:lnTo>
                    <a:lnTo>
                      <a:pt x="354" y="2732"/>
                    </a:lnTo>
                    <a:lnTo>
                      <a:pt x="322" y="2654"/>
                    </a:lnTo>
                    <a:lnTo>
                      <a:pt x="292" y="2584"/>
                    </a:lnTo>
                    <a:lnTo>
                      <a:pt x="265" y="2518"/>
                    </a:lnTo>
                    <a:lnTo>
                      <a:pt x="240" y="2458"/>
                    </a:lnTo>
                    <a:lnTo>
                      <a:pt x="218" y="2402"/>
                    </a:lnTo>
                    <a:lnTo>
                      <a:pt x="196" y="2352"/>
                    </a:lnTo>
                    <a:lnTo>
                      <a:pt x="178" y="2306"/>
                    </a:lnTo>
                    <a:lnTo>
                      <a:pt x="162" y="2265"/>
                    </a:lnTo>
                    <a:lnTo>
                      <a:pt x="148" y="2229"/>
                    </a:lnTo>
                    <a:lnTo>
                      <a:pt x="136" y="2195"/>
                    </a:lnTo>
                    <a:lnTo>
                      <a:pt x="126" y="2167"/>
                    </a:lnTo>
                    <a:lnTo>
                      <a:pt x="118" y="2142"/>
                    </a:lnTo>
                    <a:lnTo>
                      <a:pt x="112" y="2121"/>
                    </a:lnTo>
                    <a:lnTo>
                      <a:pt x="107" y="2103"/>
                    </a:lnTo>
                    <a:lnTo>
                      <a:pt x="97" y="2089"/>
                    </a:lnTo>
                    <a:lnTo>
                      <a:pt x="86" y="2070"/>
                    </a:lnTo>
                    <a:lnTo>
                      <a:pt x="74" y="2047"/>
                    </a:lnTo>
                    <a:lnTo>
                      <a:pt x="62" y="2021"/>
                    </a:lnTo>
                    <a:lnTo>
                      <a:pt x="51" y="1991"/>
                    </a:lnTo>
                    <a:lnTo>
                      <a:pt x="39" y="1959"/>
                    </a:lnTo>
                    <a:lnTo>
                      <a:pt x="29" y="1922"/>
                    </a:lnTo>
                    <a:lnTo>
                      <a:pt x="20" y="1884"/>
                    </a:lnTo>
                    <a:lnTo>
                      <a:pt x="16" y="1864"/>
                    </a:lnTo>
                    <a:lnTo>
                      <a:pt x="12" y="1844"/>
                    </a:lnTo>
                    <a:lnTo>
                      <a:pt x="9" y="1822"/>
                    </a:lnTo>
                    <a:lnTo>
                      <a:pt x="6" y="1801"/>
                    </a:lnTo>
                    <a:lnTo>
                      <a:pt x="4" y="1779"/>
                    </a:lnTo>
                    <a:lnTo>
                      <a:pt x="2" y="1758"/>
                    </a:lnTo>
                    <a:lnTo>
                      <a:pt x="1" y="1735"/>
                    </a:lnTo>
                    <a:lnTo>
                      <a:pt x="0" y="1712"/>
                    </a:lnTo>
                    <a:lnTo>
                      <a:pt x="0" y="1690"/>
                    </a:lnTo>
                    <a:lnTo>
                      <a:pt x="1" y="1667"/>
                    </a:lnTo>
                    <a:lnTo>
                      <a:pt x="3" y="1644"/>
                    </a:lnTo>
                    <a:lnTo>
                      <a:pt x="5" y="1621"/>
                    </a:lnTo>
                    <a:lnTo>
                      <a:pt x="9" y="1598"/>
                    </a:lnTo>
                    <a:lnTo>
                      <a:pt x="13" y="1574"/>
                    </a:lnTo>
                    <a:lnTo>
                      <a:pt x="18" y="1551"/>
                    </a:lnTo>
                    <a:lnTo>
                      <a:pt x="24" y="1528"/>
                    </a:lnTo>
                    <a:lnTo>
                      <a:pt x="28" y="1513"/>
                    </a:lnTo>
                    <a:lnTo>
                      <a:pt x="39" y="1471"/>
                    </a:lnTo>
                    <a:lnTo>
                      <a:pt x="55" y="1413"/>
                    </a:lnTo>
                    <a:lnTo>
                      <a:pt x="74" y="1345"/>
                    </a:lnTo>
                    <a:lnTo>
                      <a:pt x="93" y="1279"/>
                    </a:lnTo>
                    <a:lnTo>
                      <a:pt x="109" y="1219"/>
                    </a:lnTo>
                    <a:lnTo>
                      <a:pt x="121" y="1177"/>
                    </a:lnTo>
                    <a:lnTo>
                      <a:pt x="126" y="1159"/>
                    </a:lnTo>
                    <a:lnTo>
                      <a:pt x="130" y="1138"/>
                    </a:lnTo>
                    <a:lnTo>
                      <a:pt x="138" y="1103"/>
                    </a:lnTo>
                    <a:lnTo>
                      <a:pt x="143" y="1080"/>
                    </a:lnTo>
                    <a:lnTo>
                      <a:pt x="150" y="1055"/>
                    </a:lnTo>
                    <a:lnTo>
                      <a:pt x="158" y="1028"/>
                    </a:lnTo>
                    <a:lnTo>
                      <a:pt x="168" y="998"/>
                    </a:lnTo>
                    <a:lnTo>
                      <a:pt x="179" y="964"/>
                    </a:lnTo>
                    <a:lnTo>
                      <a:pt x="191" y="930"/>
                    </a:lnTo>
                    <a:lnTo>
                      <a:pt x="206" y="894"/>
                    </a:lnTo>
                    <a:lnTo>
                      <a:pt x="222" y="856"/>
                    </a:lnTo>
                    <a:lnTo>
                      <a:pt x="240" y="817"/>
                    </a:lnTo>
                    <a:lnTo>
                      <a:pt x="260" y="778"/>
                    </a:lnTo>
                    <a:lnTo>
                      <a:pt x="281" y="736"/>
                    </a:lnTo>
                    <a:lnTo>
                      <a:pt x="305" y="695"/>
                    </a:lnTo>
                    <a:lnTo>
                      <a:pt x="332" y="654"/>
                    </a:lnTo>
                    <a:lnTo>
                      <a:pt x="360" y="611"/>
                    </a:lnTo>
                    <a:lnTo>
                      <a:pt x="390" y="570"/>
                    </a:lnTo>
                    <a:lnTo>
                      <a:pt x="423" y="529"/>
                    </a:lnTo>
                    <a:lnTo>
                      <a:pt x="459" y="487"/>
                    </a:lnTo>
                    <a:lnTo>
                      <a:pt x="497" y="447"/>
                    </a:lnTo>
                    <a:lnTo>
                      <a:pt x="537" y="408"/>
                    </a:lnTo>
                    <a:lnTo>
                      <a:pt x="581" y="370"/>
                    </a:lnTo>
                    <a:lnTo>
                      <a:pt x="627" y="333"/>
                    </a:lnTo>
                    <a:lnTo>
                      <a:pt x="677" y="299"/>
                    </a:lnTo>
                    <a:lnTo>
                      <a:pt x="729" y="265"/>
                    </a:lnTo>
                    <a:lnTo>
                      <a:pt x="785" y="235"/>
                    </a:lnTo>
                    <a:lnTo>
                      <a:pt x="843" y="206"/>
                    </a:lnTo>
                    <a:lnTo>
                      <a:pt x="906" y="181"/>
                    </a:lnTo>
                    <a:lnTo>
                      <a:pt x="970" y="158"/>
                    </a:lnTo>
                    <a:lnTo>
                      <a:pt x="1040" y="137"/>
                    </a:lnTo>
                    <a:lnTo>
                      <a:pt x="1105" y="120"/>
                    </a:lnTo>
                    <a:lnTo>
                      <a:pt x="1169" y="105"/>
                    </a:lnTo>
                    <a:lnTo>
                      <a:pt x="1232" y="91"/>
                    </a:lnTo>
                    <a:lnTo>
                      <a:pt x="1292" y="78"/>
                    </a:lnTo>
                    <a:lnTo>
                      <a:pt x="1352" y="67"/>
                    </a:lnTo>
                    <a:lnTo>
                      <a:pt x="1409" y="56"/>
                    </a:lnTo>
                    <a:lnTo>
                      <a:pt x="1465" y="47"/>
                    </a:lnTo>
                    <a:lnTo>
                      <a:pt x="1520" y="38"/>
                    </a:lnTo>
                    <a:lnTo>
                      <a:pt x="1573" y="30"/>
                    </a:lnTo>
                    <a:lnTo>
                      <a:pt x="1625" y="23"/>
                    </a:lnTo>
                    <a:lnTo>
                      <a:pt x="1675" y="18"/>
                    </a:lnTo>
                    <a:lnTo>
                      <a:pt x="1725" y="13"/>
                    </a:lnTo>
                    <a:lnTo>
                      <a:pt x="1773" y="9"/>
                    </a:lnTo>
                    <a:lnTo>
                      <a:pt x="1820" y="6"/>
                    </a:lnTo>
                    <a:lnTo>
                      <a:pt x="1866" y="3"/>
                    </a:lnTo>
                    <a:lnTo>
                      <a:pt x="1911" y="2"/>
                    </a:lnTo>
                    <a:lnTo>
                      <a:pt x="1954" y="1"/>
                    </a:lnTo>
                    <a:lnTo>
                      <a:pt x="1996" y="0"/>
                    </a:lnTo>
                    <a:lnTo>
                      <a:pt x="2039" y="0"/>
                    </a:lnTo>
                    <a:lnTo>
                      <a:pt x="2079" y="1"/>
                    </a:lnTo>
                    <a:lnTo>
                      <a:pt x="2157" y="3"/>
                    </a:lnTo>
                    <a:lnTo>
                      <a:pt x="2231" y="7"/>
                    </a:lnTo>
                    <a:lnTo>
                      <a:pt x="2303" y="13"/>
                    </a:lnTo>
                    <a:lnTo>
                      <a:pt x="2373" y="19"/>
                    </a:lnTo>
                    <a:lnTo>
                      <a:pt x="2438" y="25"/>
                    </a:lnTo>
                    <a:lnTo>
                      <a:pt x="2503" y="32"/>
                    </a:lnTo>
                    <a:lnTo>
                      <a:pt x="2541" y="37"/>
                    </a:lnTo>
                    <a:lnTo>
                      <a:pt x="2807" y="59"/>
                    </a:lnTo>
                    <a:lnTo>
                      <a:pt x="3036" y="77"/>
                    </a:lnTo>
                    <a:lnTo>
                      <a:pt x="3231" y="94"/>
                    </a:lnTo>
                    <a:lnTo>
                      <a:pt x="3394" y="108"/>
                    </a:lnTo>
                    <a:lnTo>
                      <a:pt x="3464" y="115"/>
                    </a:lnTo>
                    <a:lnTo>
                      <a:pt x="3527" y="122"/>
                    </a:lnTo>
                    <a:lnTo>
                      <a:pt x="3583" y="130"/>
                    </a:lnTo>
                    <a:lnTo>
                      <a:pt x="3633" y="137"/>
                    </a:lnTo>
                    <a:lnTo>
                      <a:pt x="3677" y="145"/>
                    </a:lnTo>
                    <a:lnTo>
                      <a:pt x="3714" y="153"/>
                    </a:lnTo>
                    <a:lnTo>
                      <a:pt x="3748" y="164"/>
                    </a:lnTo>
                    <a:lnTo>
                      <a:pt x="3775" y="173"/>
                    </a:lnTo>
                    <a:lnTo>
                      <a:pt x="3797" y="184"/>
                    </a:lnTo>
                    <a:lnTo>
                      <a:pt x="3815" y="196"/>
                    </a:lnTo>
                    <a:lnTo>
                      <a:pt x="3828" y="209"/>
                    </a:lnTo>
                    <a:lnTo>
                      <a:pt x="3838" y="223"/>
                    </a:lnTo>
                    <a:lnTo>
                      <a:pt x="3844" y="239"/>
                    </a:lnTo>
                    <a:lnTo>
                      <a:pt x="3847" y="256"/>
                    </a:lnTo>
                    <a:lnTo>
                      <a:pt x="3846" y="276"/>
                    </a:lnTo>
                    <a:lnTo>
                      <a:pt x="3843" y="296"/>
                    </a:lnTo>
                    <a:lnTo>
                      <a:pt x="3838" y="319"/>
                    </a:lnTo>
                    <a:lnTo>
                      <a:pt x="3829" y="343"/>
                    </a:lnTo>
                    <a:lnTo>
                      <a:pt x="3820" y="370"/>
                    </a:lnTo>
                    <a:lnTo>
                      <a:pt x="3809" y="400"/>
                    </a:lnTo>
                    <a:lnTo>
                      <a:pt x="3784" y="465"/>
                    </a:lnTo>
                    <a:lnTo>
                      <a:pt x="3757" y="543"/>
                    </a:lnTo>
                    <a:lnTo>
                      <a:pt x="3773" y="577"/>
                    </a:lnTo>
                    <a:lnTo>
                      <a:pt x="3786" y="601"/>
                    </a:lnTo>
                    <a:lnTo>
                      <a:pt x="3791" y="610"/>
                    </a:lnTo>
                    <a:lnTo>
                      <a:pt x="3794" y="617"/>
                    </a:lnTo>
                    <a:lnTo>
                      <a:pt x="3796" y="623"/>
                    </a:lnTo>
                    <a:lnTo>
                      <a:pt x="3796" y="629"/>
                    </a:lnTo>
                    <a:lnTo>
                      <a:pt x="3795" y="634"/>
                    </a:lnTo>
                    <a:lnTo>
                      <a:pt x="3792" y="640"/>
                    </a:lnTo>
                    <a:lnTo>
                      <a:pt x="3787" y="646"/>
                    </a:lnTo>
                    <a:lnTo>
                      <a:pt x="3780" y="652"/>
                    </a:lnTo>
                    <a:lnTo>
                      <a:pt x="3759" y="669"/>
                    </a:lnTo>
                    <a:lnTo>
                      <a:pt x="3727" y="694"/>
                    </a:lnTo>
                    <a:lnTo>
                      <a:pt x="3719" y="699"/>
                    </a:lnTo>
                    <a:lnTo>
                      <a:pt x="3713" y="703"/>
                    </a:lnTo>
                    <a:lnTo>
                      <a:pt x="3707" y="706"/>
                    </a:lnTo>
                    <a:lnTo>
                      <a:pt x="3702" y="708"/>
                    </a:lnTo>
                    <a:lnTo>
                      <a:pt x="3697" y="709"/>
                    </a:lnTo>
                    <a:lnTo>
                      <a:pt x="3693" y="709"/>
                    </a:lnTo>
                    <a:lnTo>
                      <a:pt x="3688" y="709"/>
                    </a:lnTo>
                    <a:lnTo>
                      <a:pt x="3683" y="707"/>
                    </a:lnTo>
                    <a:lnTo>
                      <a:pt x="3663" y="698"/>
                    </a:lnTo>
                    <a:lnTo>
                      <a:pt x="3635" y="687"/>
                    </a:lnTo>
                    <a:lnTo>
                      <a:pt x="3626" y="684"/>
                    </a:lnTo>
                    <a:lnTo>
                      <a:pt x="3616" y="682"/>
                    </a:lnTo>
                    <a:lnTo>
                      <a:pt x="3604" y="680"/>
                    </a:lnTo>
                    <a:lnTo>
                      <a:pt x="3592" y="678"/>
                    </a:lnTo>
                    <a:lnTo>
                      <a:pt x="3578" y="678"/>
                    </a:lnTo>
                    <a:lnTo>
                      <a:pt x="3563" y="677"/>
                    </a:lnTo>
                    <a:lnTo>
                      <a:pt x="3547" y="678"/>
                    </a:lnTo>
                    <a:lnTo>
                      <a:pt x="3529" y="679"/>
                    </a:lnTo>
                    <a:lnTo>
                      <a:pt x="3509" y="682"/>
                    </a:lnTo>
                    <a:lnTo>
                      <a:pt x="3486" y="685"/>
                    </a:lnTo>
                    <a:lnTo>
                      <a:pt x="3462" y="690"/>
                    </a:lnTo>
                    <a:lnTo>
                      <a:pt x="3437" y="696"/>
                    </a:lnTo>
                    <a:lnTo>
                      <a:pt x="3409" y="703"/>
                    </a:lnTo>
                    <a:lnTo>
                      <a:pt x="3378" y="712"/>
                    </a:lnTo>
                    <a:lnTo>
                      <a:pt x="3345" y="722"/>
                    </a:lnTo>
                    <a:lnTo>
                      <a:pt x="3311" y="733"/>
                    </a:lnTo>
                    <a:lnTo>
                      <a:pt x="2914" y="875"/>
                    </a:lnTo>
                    <a:lnTo>
                      <a:pt x="2897" y="883"/>
                    </a:lnTo>
                    <a:lnTo>
                      <a:pt x="2883" y="890"/>
                    </a:lnTo>
                    <a:lnTo>
                      <a:pt x="2871" y="896"/>
                    </a:lnTo>
                    <a:lnTo>
                      <a:pt x="2861" y="901"/>
                    </a:lnTo>
                    <a:lnTo>
                      <a:pt x="2880" y="900"/>
                    </a:lnTo>
                    <a:lnTo>
                      <a:pt x="2900" y="898"/>
                    </a:lnTo>
                    <a:lnTo>
                      <a:pt x="2923" y="896"/>
                    </a:lnTo>
                    <a:lnTo>
                      <a:pt x="2949" y="892"/>
                    </a:lnTo>
                    <a:lnTo>
                      <a:pt x="2976" y="888"/>
                    </a:lnTo>
                    <a:lnTo>
                      <a:pt x="3005" y="883"/>
                    </a:lnTo>
                    <a:lnTo>
                      <a:pt x="3037" y="877"/>
                    </a:lnTo>
                    <a:lnTo>
                      <a:pt x="3073" y="869"/>
                    </a:lnTo>
                    <a:lnTo>
                      <a:pt x="3115" y="859"/>
                    </a:lnTo>
                    <a:lnTo>
                      <a:pt x="3161" y="847"/>
                    </a:lnTo>
                    <a:lnTo>
                      <a:pt x="3210" y="834"/>
                    </a:lnTo>
                    <a:lnTo>
                      <a:pt x="3262" y="820"/>
                    </a:lnTo>
                    <a:lnTo>
                      <a:pt x="3316" y="805"/>
                    </a:lnTo>
                    <a:lnTo>
                      <a:pt x="3372" y="788"/>
                    </a:lnTo>
                    <a:lnTo>
                      <a:pt x="3431" y="771"/>
                    </a:lnTo>
                    <a:lnTo>
                      <a:pt x="3489" y="753"/>
                    </a:lnTo>
                    <a:lnTo>
                      <a:pt x="3545" y="703"/>
                    </a:lnTo>
                    <a:lnTo>
                      <a:pt x="3596" y="671"/>
                    </a:lnTo>
                    <a:lnTo>
                      <a:pt x="3645" y="653"/>
                    </a:lnTo>
                    <a:lnTo>
                      <a:pt x="3689" y="651"/>
                    </a:lnTo>
                    <a:lnTo>
                      <a:pt x="3730" y="663"/>
                    </a:lnTo>
                    <a:lnTo>
                      <a:pt x="3767" y="688"/>
                    </a:lnTo>
                    <a:lnTo>
                      <a:pt x="3799" y="725"/>
                    </a:lnTo>
                    <a:lnTo>
                      <a:pt x="3828" y="775"/>
                    </a:lnTo>
                    <a:lnTo>
                      <a:pt x="3854" y="834"/>
                    </a:lnTo>
                    <a:lnTo>
                      <a:pt x="3875" y="905"/>
                    </a:lnTo>
                    <a:lnTo>
                      <a:pt x="3891" y="983"/>
                    </a:lnTo>
                    <a:lnTo>
                      <a:pt x="3904" y="1070"/>
                    </a:lnTo>
                    <a:lnTo>
                      <a:pt x="3912" y="1164"/>
                    </a:lnTo>
                    <a:lnTo>
                      <a:pt x="3916" y="1265"/>
                    </a:lnTo>
                    <a:lnTo>
                      <a:pt x="3915" y="1371"/>
                    </a:lnTo>
                    <a:lnTo>
                      <a:pt x="3910" y="1481"/>
                    </a:lnTo>
                    <a:lnTo>
                      <a:pt x="3900" y="1595"/>
                    </a:lnTo>
                    <a:lnTo>
                      <a:pt x="3886" y="1712"/>
                    </a:lnTo>
                    <a:lnTo>
                      <a:pt x="3867" y="1832"/>
                    </a:lnTo>
                    <a:lnTo>
                      <a:pt x="3843" y="1953"/>
                    </a:lnTo>
                    <a:lnTo>
                      <a:pt x="3813" y="2074"/>
                    </a:lnTo>
                    <a:lnTo>
                      <a:pt x="3779" y="2194"/>
                    </a:lnTo>
                    <a:lnTo>
                      <a:pt x="3741" y="2313"/>
                    </a:lnTo>
                    <a:lnTo>
                      <a:pt x="3696" y="2430"/>
                    </a:lnTo>
                    <a:lnTo>
                      <a:pt x="3647" y="2544"/>
                    </a:lnTo>
                    <a:lnTo>
                      <a:pt x="3591" y="2654"/>
                    </a:lnTo>
                    <a:lnTo>
                      <a:pt x="3532" y="2759"/>
                    </a:lnTo>
                    <a:lnTo>
                      <a:pt x="3465" y="2859"/>
                    </a:lnTo>
                    <a:lnTo>
                      <a:pt x="3395" y="2952"/>
                    </a:lnTo>
                    <a:lnTo>
                      <a:pt x="3318" y="3038"/>
                    </a:lnTo>
                    <a:lnTo>
                      <a:pt x="3235" y="3114"/>
                    </a:lnTo>
                    <a:lnTo>
                      <a:pt x="3147" y="3183"/>
                    </a:lnTo>
                    <a:lnTo>
                      <a:pt x="3117" y="3177"/>
                    </a:lnTo>
                    <a:lnTo>
                      <a:pt x="3087" y="3172"/>
                    </a:lnTo>
                    <a:lnTo>
                      <a:pt x="3057" y="3168"/>
                    </a:lnTo>
                    <a:lnTo>
                      <a:pt x="3026" y="3165"/>
                    </a:lnTo>
                    <a:lnTo>
                      <a:pt x="2996" y="3162"/>
                    </a:lnTo>
                    <a:lnTo>
                      <a:pt x="2966" y="3160"/>
                    </a:lnTo>
                    <a:lnTo>
                      <a:pt x="2937" y="3159"/>
                    </a:lnTo>
                    <a:lnTo>
                      <a:pt x="2906" y="3159"/>
                    </a:lnTo>
                    <a:lnTo>
                      <a:pt x="2877" y="3159"/>
                    </a:lnTo>
                    <a:lnTo>
                      <a:pt x="2849" y="3160"/>
                    </a:lnTo>
                    <a:lnTo>
                      <a:pt x="2821" y="3161"/>
                    </a:lnTo>
                    <a:lnTo>
                      <a:pt x="2792" y="3163"/>
                    </a:lnTo>
                    <a:lnTo>
                      <a:pt x="2738" y="3168"/>
                    </a:lnTo>
                    <a:lnTo>
                      <a:pt x="2685" y="3175"/>
                    </a:lnTo>
                    <a:lnTo>
                      <a:pt x="2636" y="3182"/>
                    </a:lnTo>
                    <a:lnTo>
                      <a:pt x="2590" y="3191"/>
                    </a:lnTo>
                    <a:lnTo>
                      <a:pt x="2547" y="3200"/>
                    </a:lnTo>
                    <a:lnTo>
                      <a:pt x="2508" y="3209"/>
                    </a:lnTo>
                    <a:lnTo>
                      <a:pt x="2474" y="3218"/>
                    </a:lnTo>
                    <a:lnTo>
                      <a:pt x="2443" y="3226"/>
                    </a:lnTo>
                    <a:lnTo>
                      <a:pt x="2418" y="3234"/>
                    </a:lnTo>
                    <a:lnTo>
                      <a:pt x="2399" y="3241"/>
                    </a:lnTo>
                    <a:lnTo>
                      <a:pt x="2264" y="3286"/>
                    </a:lnTo>
                    <a:lnTo>
                      <a:pt x="2261" y="3286"/>
                    </a:lnTo>
                    <a:lnTo>
                      <a:pt x="2261" y="3288"/>
                    </a:lnTo>
                    <a:lnTo>
                      <a:pt x="2260" y="3293"/>
                    </a:lnTo>
                    <a:lnTo>
                      <a:pt x="2259" y="3299"/>
                    </a:lnTo>
                    <a:lnTo>
                      <a:pt x="2253" y="3346"/>
                    </a:lnTo>
                    <a:lnTo>
                      <a:pt x="2249" y="3382"/>
                    </a:lnTo>
                    <a:lnTo>
                      <a:pt x="2247" y="3410"/>
                    </a:lnTo>
                    <a:lnTo>
                      <a:pt x="2247" y="3423"/>
                    </a:lnTo>
                    <a:lnTo>
                      <a:pt x="2248" y="3423"/>
                    </a:lnTo>
                    <a:lnTo>
                      <a:pt x="2276" y="3445"/>
                    </a:lnTo>
                    <a:lnTo>
                      <a:pt x="2310" y="3473"/>
                    </a:lnTo>
                    <a:lnTo>
                      <a:pt x="2345" y="3504"/>
                    </a:lnTo>
                    <a:lnTo>
                      <a:pt x="2380" y="3539"/>
                    </a:lnTo>
                    <a:lnTo>
                      <a:pt x="2411" y="3576"/>
                    </a:lnTo>
                    <a:lnTo>
                      <a:pt x="2429" y="3606"/>
                    </a:lnTo>
                    <a:lnTo>
                      <a:pt x="2432" y="3611"/>
                    </a:lnTo>
                    <a:lnTo>
                      <a:pt x="2439" y="3618"/>
                    </a:lnTo>
                    <a:lnTo>
                      <a:pt x="2458" y="3632"/>
                    </a:lnTo>
                    <a:lnTo>
                      <a:pt x="2485" y="3652"/>
                    </a:lnTo>
                    <a:lnTo>
                      <a:pt x="2518" y="3675"/>
                    </a:lnTo>
                    <a:close/>
                  </a:path>
                </a:pathLst>
              </a:custGeom>
              <a:solidFill>
                <a:srgbClr val="1F1A17"/>
              </a:solidFill>
              <a:ln w="9525">
                <a:noFill/>
                <a:round/>
                <a:headEnd/>
                <a:tailEnd/>
              </a:ln>
            </p:spPr>
            <p:txBody>
              <a:bodyPr/>
              <a:lstStyle/>
              <a:p>
                <a:endParaRPr lang="en-US"/>
              </a:p>
            </p:txBody>
          </p:sp>
          <p:sp>
            <p:nvSpPr>
              <p:cNvPr id="192" name="AutoShape 120"/>
              <p:cNvSpPr>
                <a:spLocks/>
              </p:cNvSpPr>
              <p:nvPr/>
            </p:nvSpPr>
            <p:spPr bwMode="auto">
              <a:xfrm>
                <a:off x="4870699" y="5082003"/>
                <a:ext cx="378322" cy="507393"/>
              </a:xfrm>
              <a:custGeom>
                <a:avLst/>
                <a:gdLst>
                  <a:gd name="T0" fmla="*/ 2147483647 w 3678"/>
                  <a:gd name="T1" fmla="*/ 2147483647 h 4967"/>
                  <a:gd name="T2" fmla="*/ 2147483647 w 3678"/>
                  <a:gd name="T3" fmla="*/ 2147483647 h 4967"/>
                  <a:gd name="T4" fmla="*/ 2147483647 w 3678"/>
                  <a:gd name="T5" fmla="*/ 2147483647 h 4967"/>
                  <a:gd name="T6" fmla="*/ 2147483647 w 3678"/>
                  <a:gd name="T7" fmla="*/ 2147483647 h 4967"/>
                  <a:gd name="T8" fmla="*/ 2147483647 w 3678"/>
                  <a:gd name="T9" fmla="*/ 2147483647 h 4967"/>
                  <a:gd name="T10" fmla="*/ 2147483647 w 3678"/>
                  <a:gd name="T11" fmla="*/ 2147483647 h 4967"/>
                  <a:gd name="T12" fmla="*/ 2147483647 w 3678"/>
                  <a:gd name="T13" fmla="*/ 2147483647 h 4967"/>
                  <a:gd name="T14" fmla="*/ 2147483647 w 3678"/>
                  <a:gd name="T15" fmla="*/ 2147483647 h 4967"/>
                  <a:gd name="T16" fmla="*/ 2147483647 w 3678"/>
                  <a:gd name="T17" fmla="*/ 2147483647 h 4967"/>
                  <a:gd name="T18" fmla="*/ 2147483647 w 3678"/>
                  <a:gd name="T19" fmla="*/ 2147483647 h 4967"/>
                  <a:gd name="T20" fmla="*/ 2147483647 w 3678"/>
                  <a:gd name="T21" fmla="*/ 2147483647 h 4967"/>
                  <a:gd name="T22" fmla="*/ 2147483647 w 3678"/>
                  <a:gd name="T23" fmla="*/ 2147483647 h 4967"/>
                  <a:gd name="T24" fmla="*/ 2147483647 w 3678"/>
                  <a:gd name="T25" fmla="*/ 2147483647 h 4967"/>
                  <a:gd name="T26" fmla="*/ 2147483647 w 3678"/>
                  <a:gd name="T27" fmla="*/ 2147483647 h 4967"/>
                  <a:gd name="T28" fmla="*/ 2147483647 w 3678"/>
                  <a:gd name="T29" fmla="*/ 2147483647 h 4967"/>
                  <a:gd name="T30" fmla="*/ 2147483647 w 3678"/>
                  <a:gd name="T31" fmla="*/ 2147483647 h 4967"/>
                  <a:gd name="T32" fmla="*/ 2147483647 w 3678"/>
                  <a:gd name="T33" fmla="*/ 2147483647 h 4967"/>
                  <a:gd name="T34" fmla="*/ 2147483647 w 3678"/>
                  <a:gd name="T35" fmla="*/ 2147483647 h 4967"/>
                  <a:gd name="T36" fmla="*/ 2147483647 w 3678"/>
                  <a:gd name="T37" fmla="*/ 2147483647 h 4967"/>
                  <a:gd name="T38" fmla="*/ 2147483647 w 3678"/>
                  <a:gd name="T39" fmla="*/ 2147483647 h 4967"/>
                  <a:gd name="T40" fmla="*/ 2147483647 w 3678"/>
                  <a:gd name="T41" fmla="*/ 2147483647 h 4967"/>
                  <a:gd name="T42" fmla="*/ 2147483647 w 3678"/>
                  <a:gd name="T43" fmla="*/ 2147483647 h 4967"/>
                  <a:gd name="T44" fmla="*/ 2147483647 w 3678"/>
                  <a:gd name="T45" fmla="*/ 2147483647 h 4967"/>
                  <a:gd name="T46" fmla="*/ 2147483647 w 3678"/>
                  <a:gd name="T47" fmla="*/ 2147483647 h 4967"/>
                  <a:gd name="T48" fmla="*/ 2147483647 w 3678"/>
                  <a:gd name="T49" fmla="*/ 2147483647 h 4967"/>
                  <a:gd name="T50" fmla="*/ 2147483647 w 3678"/>
                  <a:gd name="T51" fmla="*/ 2147483647 h 4967"/>
                  <a:gd name="T52" fmla="*/ 2147483647 w 3678"/>
                  <a:gd name="T53" fmla="*/ 2147483647 h 4967"/>
                  <a:gd name="T54" fmla="*/ 2147483647 w 3678"/>
                  <a:gd name="T55" fmla="*/ 2147483647 h 4967"/>
                  <a:gd name="T56" fmla="*/ 2147483647 w 3678"/>
                  <a:gd name="T57" fmla="*/ 2147483647 h 4967"/>
                  <a:gd name="T58" fmla="*/ 2147483647 w 3678"/>
                  <a:gd name="T59" fmla="*/ 2147483647 h 4967"/>
                  <a:gd name="T60" fmla="*/ 2147483647 w 3678"/>
                  <a:gd name="T61" fmla="*/ 2147483647 h 4967"/>
                  <a:gd name="T62" fmla="*/ 2147483647 w 3678"/>
                  <a:gd name="T63" fmla="*/ 2147483647 h 4967"/>
                  <a:gd name="T64" fmla="*/ 2147483647 w 3678"/>
                  <a:gd name="T65" fmla="*/ 2147483647 h 4967"/>
                  <a:gd name="T66" fmla="*/ 2147483647 w 3678"/>
                  <a:gd name="T67" fmla="*/ 2147483647 h 4967"/>
                  <a:gd name="T68" fmla="*/ 2147483647 w 3678"/>
                  <a:gd name="T69" fmla="*/ 2147483647 h 4967"/>
                  <a:gd name="T70" fmla="*/ 2147483647 w 3678"/>
                  <a:gd name="T71" fmla="*/ 2147483647 h 4967"/>
                  <a:gd name="T72" fmla="*/ 2147483647 w 3678"/>
                  <a:gd name="T73" fmla="*/ 2147483647 h 4967"/>
                  <a:gd name="T74" fmla="*/ 2147483647 w 3678"/>
                  <a:gd name="T75" fmla="*/ 2147483647 h 4967"/>
                  <a:gd name="T76" fmla="*/ 2147483647 w 3678"/>
                  <a:gd name="T77" fmla="*/ 2147483647 h 4967"/>
                  <a:gd name="T78" fmla="*/ 2147483647 w 3678"/>
                  <a:gd name="T79" fmla="*/ 2147483647 h 4967"/>
                  <a:gd name="T80" fmla="*/ 2147483647 w 3678"/>
                  <a:gd name="T81" fmla="*/ 2147483647 h 4967"/>
                  <a:gd name="T82" fmla="*/ 2147483647 w 3678"/>
                  <a:gd name="T83" fmla="*/ 2147483647 h 4967"/>
                  <a:gd name="T84" fmla="*/ 2147483647 w 3678"/>
                  <a:gd name="T85" fmla="*/ 2147483647 h 4967"/>
                  <a:gd name="T86" fmla="*/ 2147483647 w 3678"/>
                  <a:gd name="T87" fmla="*/ 2147483647 h 4967"/>
                  <a:gd name="T88" fmla="*/ 2147483647 w 3678"/>
                  <a:gd name="T89" fmla="*/ 2147483647 h 4967"/>
                  <a:gd name="T90" fmla="*/ 2147483647 w 3678"/>
                  <a:gd name="T91" fmla="*/ 2147483647 h 4967"/>
                  <a:gd name="T92" fmla="*/ 2147483647 w 3678"/>
                  <a:gd name="T93" fmla="*/ 2147483647 h 4967"/>
                  <a:gd name="T94" fmla="*/ 2147483647 w 3678"/>
                  <a:gd name="T95" fmla="*/ 2147483647 h 4967"/>
                  <a:gd name="T96" fmla="*/ 2147483647 w 3678"/>
                  <a:gd name="T97" fmla="*/ 2147483647 h 4967"/>
                  <a:gd name="T98" fmla="*/ 2147483647 w 3678"/>
                  <a:gd name="T99" fmla="*/ 2147483647 h 4967"/>
                  <a:gd name="T100" fmla="*/ 2147483647 w 3678"/>
                  <a:gd name="T101" fmla="*/ 2147483647 h 4967"/>
                  <a:gd name="T102" fmla="*/ 2147483647 w 3678"/>
                  <a:gd name="T103" fmla="*/ 2147483647 h 4967"/>
                  <a:gd name="T104" fmla="*/ 2147483647 w 3678"/>
                  <a:gd name="T105" fmla="*/ 2147483647 h 4967"/>
                  <a:gd name="T106" fmla="*/ 2147483647 w 3678"/>
                  <a:gd name="T107" fmla="*/ 2147483647 h 4967"/>
                  <a:gd name="T108" fmla="*/ 2147483647 w 3678"/>
                  <a:gd name="T109" fmla="*/ 2147483647 h 4967"/>
                  <a:gd name="T110" fmla="*/ 2147483647 w 3678"/>
                  <a:gd name="T111" fmla="*/ 2147483647 h 4967"/>
                  <a:gd name="T112" fmla="*/ 2147483647 w 3678"/>
                  <a:gd name="T113" fmla="*/ 2147483647 h 4967"/>
                  <a:gd name="T114" fmla="*/ 2147483647 w 3678"/>
                  <a:gd name="T115" fmla="*/ 2147483647 h 4967"/>
                  <a:gd name="T116" fmla="*/ 2147483647 w 3678"/>
                  <a:gd name="T117" fmla="*/ 2147483647 h 4967"/>
                  <a:gd name="T118" fmla="*/ 2147483647 w 3678"/>
                  <a:gd name="T119" fmla="*/ 2147483647 h 4967"/>
                  <a:gd name="T120" fmla="*/ 2147483647 w 3678"/>
                  <a:gd name="T121" fmla="*/ 2147483647 h 4967"/>
                  <a:gd name="T122" fmla="*/ 2147483647 w 3678"/>
                  <a:gd name="T123" fmla="*/ 2147483647 h 4967"/>
                  <a:gd name="T124" fmla="*/ 2147483647 w 3678"/>
                  <a:gd name="T125" fmla="*/ 2147483647 h 49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678"/>
                  <a:gd name="T190" fmla="*/ 0 h 4967"/>
                  <a:gd name="T191" fmla="*/ 3678 w 3678"/>
                  <a:gd name="T192" fmla="*/ 4967 h 496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678" h="4967">
                    <a:moveTo>
                      <a:pt x="114" y="1080"/>
                    </a:moveTo>
                    <a:lnTo>
                      <a:pt x="116" y="1071"/>
                    </a:lnTo>
                    <a:lnTo>
                      <a:pt x="121" y="1047"/>
                    </a:lnTo>
                    <a:lnTo>
                      <a:pt x="130" y="1008"/>
                    </a:lnTo>
                    <a:lnTo>
                      <a:pt x="145" y="958"/>
                    </a:lnTo>
                    <a:lnTo>
                      <a:pt x="154" y="930"/>
                    </a:lnTo>
                    <a:lnTo>
                      <a:pt x="164" y="899"/>
                    </a:lnTo>
                    <a:lnTo>
                      <a:pt x="176" y="865"/>
                    </a:lnTo>
                    <a:lnTo>
                      <a:pt x="190" y="830"/>
                    </a:lnTo>
                    <a:lnTo>
                      <a:pt x="207" y="794"/>
                    </a:lnTo>
                    <a:lnTo>
                      <a:pt x="224" y="755"/>
                    </a:lnTo>
                    <a:lnTo>
                      <a:pt x="244" y="717"/>
                    </a:lnTo>
                    <a:lnTo>
                      <a:pt x="265" y="678"/>
                    </a:lnTo>
                    <a:lnTo>
                      <a:pt x="289" y="637"/>
                    </a:lnTo>
                    <a:lnTo>
                      <a:pt x="315" y="597"/>
                    </a:lnTo>
                    <a:lnTo>
                      <a:pt x="343" y="556"/>
                    </a:lnTo>
                    <a:lnTo>
                      <a:pt x="373" y="515"/>
                    </a:lnTo>
                    <a:lnTo>
                      <a:pt x="406" y="476"/>
                    </a:lnTo>
                    <a:lnTo>
                      <a:pt x="442" y="437"/>
                    </a:lnTo>
                    <a:lnTo>
                      <a:pt x="480" y="398"/>
                    </a:lnTo>
                    <a:lnTo>
                      <a:pt x="520" y="361"/>
                    </a:lnTo>
                    <a:lnTo>
                      <a:pt x="564" y="325"/>
                    </a:lnTo>
                    <a:lnTo>
                      <a:pt x="610" y="290"/>
                    </a:lnTo>
                    <a:lnTo>
                      <a:pt x="660" y="258"/>
                    </a:lnTo>
                    <a:lnTo>
                      <a:pt x="712" y="228"/>
                    </a:lnTo>
                    <a:lnTo>
                      <a:pt x="767" y="201"/>
                    </a:lnTo>
                    <a:lnTo>
                      <a:pt x="827" y="176"/>
                    </a:lnTo>
                    <a:lnTo>
                      <a:pt x="889" y="153"/>
                    </a:lnTo>
                    <a:lnTo>
                      <a:pt x="954" y="134"/>
                    </a:lnTo>
                    <a:lnTo>
                      <a:pt x="1021" y="117"/>
                    </a:lnTo>
                    <a:lnTo>
                      <a:pt x="1085" y="102"/>
                    </a:lnTo>
                    <a:lnTo>
                      <a:pt x="1148" y="88"/>
                    </a:lnTo>
                    <a:lnTo>
                      <a:pt x="1209" y="75"/>
                    </a:lnTo>
                    <a:lnTo>
                      <a:pt x="1269" y="63"/>
                    </a:lnTo>
                    <a:lnTo>
                      <a:pt x="1327" y="52"/>
                    </a:lnTo>
                    <a:lnTo>
                      <a:pt x="1384" y="42"/>
                    </a:lnTo>
                    <a:lnTo>
                      <a:pt x="1438" y="34"/>
                    </a:lnTo>
                    <a:lnTo>
                      <a:pt x="1492" y="27"/>
                    </a:lnTo>
                    <a:lnTo>
                      <a:pt x="1544" y="21"/>
                    </a:lnTo>
                    <a:lnTo>
                      <a:pt x="1595" y="15"/>
                    </a:lnTo>
                    <a:lnTo>
                      <a:pt x="1644" y="11"/>
                    </a:lnTo>
                    <a:lnTo>
                      <a:pt x="1693" y="7"/>
                    </a:lnTo>
                    <a:lnTo>
                      <a:pt x="1739" y="5"/>
                    </a:lnTo>
                    <a:lnTo>
                      <a:pt x="1784" y="2"/>
                    </a:lnTo>
                    <a:lnTo>
                      <a:pt x="1829" y="1"/>
                    </a:lnTo>
                    <a:lnTo>
                      <a:pt x="1872" y="0"/>
                    </a:lnTo>
                    <a:lnTo>
                      <a:pt x="1915" y="0"/>
                    </a:lnTo>
                    <a:lnTo>
                      <a:pt x="1956" y="1"/>
                    </a:lnTo>
                    <a:lnTo>
                      <a:pt x="1996" y="2"/>
                    </a:lnTo>
                    <a:lnTo>
                      <a:pt x="2074" y="5"/>
                    </a:lnTo>
                    <a:lnTo>
                      <a:pt x="2149" y="10"/>
                    </a:lnTo>
                    <a:lnTo>
                      <a:pt x="2220" y="15"/>
                    </a:lnTo>
                    <a:lnTo>
                      <a:pt x="2289" y="22"/>
                    </a:lnTo>
                    <a:lnTo>
                      <a:pt x="2355" y="29"/>
                    </a:lnTo>
                    <a:lnTo>
                      <a:pt x="2419" y="35"/>
                    </a:lnTo>
                    <a:lnTo>
                      <a:pt x="2483" y="42"/>
                    </a:lnTo>
                    <a:lnTo>
                      <a:pt x="2546" y="49"/>
                    </a:lnTo>
                    <a:lnTo>
                      <a:pt x="2610" y="57"/>
                    </a:lnTo>
                    <a:lnTo>
                      <a:pt x="2672" y="64"/>
                    </a:lnTo>
                    <a:lnTo>
                      <a:pt x="2736" y="71"/>
                    </a:lnTo>
                    <a:lnTo>
                      <a:pt x="2797" y="77"/>
                    </a:lnTo>
                    <a:lnTo>
                      <a:pt x="2859" y="83"/>
                    </a:lnTo>
                    <a:lnTo>
                      <a:pt x="2918" y="88"/>
                    </a:lnTo>
                    <a:lnTo>
                      <a:pt x="2977" y="92"/>
                    </a:lnTo>
                    <a:lnTo>
                      <a:pt x="3034" y="96"/>
                    </a:lnTo>
                    <a:lnTo>
                      <a:pt x="3091" y="99"/>
                    </a:lnTo>
                    <a:lnTo>
                      <a:pt x="3144" y="100"/>
                    </a:lnTo>
                    <a:lnTo>
                      <a:pt x="3197" y="100"/>
                    </a:lnTo>
                    <a:lnTo>
                      <a:pt x="3246" y="99"/>
                    </a:lnTo>
                    <a:lnTo>
                      <a:pt x="3294" y="96"/>
                    </a:lnTo>
                    <a:lnTo>
                      <a:pt x="3339" y="91"/>
                    </a:lnTo>
                    <a:lnTo>
                      <a:pt x="3360" y="89"/>
                    </a:lnTo>
                    <a:lnTo>
                      <a:pt x="3382" y="89"/>
                    </a:lnTo>
                    <a:lnTo>
                      <a:pt x="3404" y="90"/>
                    </a:lnTo>
                    <a:lnTo>
                      <a:pt x="3425" y="92"/>
                    </a:lnTo>
                    <a:lnTo>
                      <a:pt x="3446" y="95"/>
                    </a:lnTo>
                    <a:lnTo>
                      <a:pt x="3466" y="100"/>
                    </a:lnTo>
                    <a:lnTo>
                      <a:pt x="3485" y="106"/>
                    </a:lnTo>
                    <a:lnTo>
                      <a:pt x="3506" y="113"/>
                    </a:lnTo>
                    <a:lnTo>
                      <a:pt x="3524" y="121"/>
                    </a:lnTo>
                    <a:lnTo>
                      <a:pt x="3542" y="130"/>
                    </a:lnTo>
                    <a:lnTo>
                      <a:pt x="3559" y="139"/>
                    </a:lnTo>
                    <a:lnTo>
                      <a:pt x="3575" y="150"/>
                    </a:lnTo>
                    <a:lnTo>
                      <a:pt x="3591" y="161"/>
                    </a:lnTo>
                    <a:lnTo>
                      <a:pt x="3605" y="174"/>
                    </a:lnTo>
                    <a:lnTo>
                      <a:pt x="3619" y="187"/>
                    </a:lnTo>
                    <a:lnTo>
                      <a:pt x="3631" y="200"/>
                    </a:lnTo>
                    <a:lnTo>
                      <a:pt x="3642" y="214"/>
                    </a:lnTo>
                    <a:lnTo>
                      <a:pt x="3652" y="228"/>
                    </a:lnTo>
                    <a:lnTo>
                      <a:pt x="3660" y="243"/>
                    </a:lnTo>
                    <a:lnTo>
                      <a:pt x="3667" y="258"/>
                    </a:lnTo>
                    <a:lnTo>
                      <a:pt x="3672" y="273"/>
                    </a:lnTo>
                    <a:lnTo>
                      <a:pt x="3676" y="289"/>
                    </a:lnTo>
                    <a:lnTo>
                      <a:pt x="3678" y="305"/>
                    </a:lnTo>
                    <a:lnTo>
                      <a:pt x="3678" y="321"/>
                    </a:lnTo>
                    <a:lnTo>
                      <a:pt x="3677" y="337"/>
                    </a:lnTo>
                    <a:lnTo>
                      <a:pt x="3673" y="353"/>
                    </a:lnTo>
                    <a:lnTo>
                      <a:pt x="3668" y="368"/>
                    </a:lnTo>
                    <a:lnTo>
                      <a:pt x="3661" y="384"/>
                    </a:lnTo>
                    <a:lnTo>
                      <a:pt x="3651" y="399"/>
                    </a:lnTo>
                    <a:lnTo>
                      <a:pt x="3640" y="415"/>
                    </a:lnTo>
                    <a:lnTo>
                      <a:pt x="3626" y="430"/>
                    </a:lnTo>
                    <a:lnTo>
                      <a:pt x="3609" y="444"/>
                    </a:lnTo>
                    <a:lnTo>
                      <a:pt x="3514" y="512"/>
                    </a:lnTo>
                    <a:lnTo>
                      <a:pt x="3429" y="586"/>
                    </a:lnTo>
                    <a:lnTo>
                      <a:pt x="3354" y="665"/>
                    </a:lnTo>
                    <a:lnTo>
                      <a:pt x="3291" y="747"/>
                    </a:lnTo>
                    <a:lnTo>
                      <a:pt x="3235" y="833"/>
                    </a:lnTo>
                    <a:lnTo>
                      <a:pt x="3188" y="923"/>
                    </a:lnTo>
                    <a:lnTo>
                      <a:pt x="3149" y="1015"/>
                    </a:lnTo>
                    <a:lnTo>
                      <a:pt x="3118" y="1109"/>
                    </a:lnTo>
                    <a:lnTo>
                      <a:pt x="3093" y="1207"/>
                    </a:lnTo>
                    <a:lnTo>
                      <a:pt x="3074" y="1306"/>
                    </a:lnTo>
                    <a:lnTo>
                      <a:pt x="3060" y="1406"/>
                    </a:lnTo>
                    <a:lnTo>
                      <a:pt x="3051" y="1507"/>
                    </a:lnTo>
                    <a:lnTo>
                      <a:pt x="3046" y="1608"/>
                    </a:lnTo>
                    <a:lnTo>
                      <a:pt x="3045" y="1710"/>
                    </a:lnTo>
                    <a:lnTo>
                      <a:pt x="3046" y="1811"/>
                    </a:lnTo>
                    <a:lnTo>
                      <a:pt x="3050" y="1912"/>
                    </a:lnTo>
                    <a:lnTo>
                      <a:pt x="3061" y="2110"/>
                    </a:lnTo>
                    <a:lnTo>
                      <a:pt x="3074" y="2300"/>
                    </a:lnTo>
                    <a:lnTo>
                      <a:pt x="3079" y="2392"/>
                    </a:lnTo>
                    <a:lnTo>
                      <a:pt x="3083" y="2481"/>
                    </a:lnTo>
                    <a:lnTo>
                      <a:pt x="3085" y="2565"/>
                    </a:lnTo>
                    <a:lnTo>
                      <a:pt x="3083" y="2647"/>
                    </a:lnTo>
                    <a:lnTo>
                      <a:pt x="3079" y="2724"/>
                    </a:lnTo>
                    <a:lnTo>
                      <a:pt x="3070" y="2796"/>
                    </a:lnTo>
                    <a:lnTo>
                      <a:pt x="3057" y="2864"/>
                    </a:lnTo>
                    <a:lnTo>
                      <a:pt x="3037" y="2925"/>
                    </a:lnTo>
                    <a:lnTo>
                      <a:pt x="3013" y="2981"/>
                    </a:lnTo>
                    <a:lnTo>
                      <a:pt x="2982" y="3031"/>
                    </a:lnTo>
                    <a:lnTo>
                      <a:pt x="2944" y="3075"/>
                    </a:lnTo>
                    <a:lnTo>
                      <a:pt x="2897" y="3110"/>
                    </a:lnTo>
                    <a:lnTo>
                      <a:pt x="2872" y="3125"/>
                    </a:lnTo>
                    <a:lnTo>
                      <a:pt x="2847" y="3137"/>
                    </a:lnTo>
                    <a:lnTo>
                      <a:pt x="2822" y="3147"/>
                    </a:lnTo>
                    <a:lnTo>
                      <a:pt x="2797" y="3155"/>
                    </a:lnTo>
                    <a:lnTo>
                      <a:pt x="2772" y="3161"/>
                    </a:lnTo>
                    <a:lnTo>
                      <a:pt x="2747" y="3164"/>
                    </a:lnTo>
                    <a:lnTo>
                      <a:pt x="2723" y="3166"/>
                    </a:lnTo>
                    <a:lnTo>
                      <a:pt x="2698" y="3166"/>
                    </a:lnTo>
                    <a:lnTo>
                      <a:pt x="2674" y="3165"/>
                    </a:lnTo>
                    <a:lnTo>
                      <a:pt x="2650" y="3163"/>
                    </a:lnTo>
                    <a:lnTo>
                      <a:pt x="2626" y="3159"/>
                    </a:lnTo>
                    <a:lnTo>
                      <a:pt x="2603" y="3154"/>
                    </a:lnTo>
                    <a:lnTo>
                      <a:pt x="2579" y="3148"/>
                    </a:lnTo>
                    <a:lnTo>
                      <a:pt x="2557" y="3142"/>
                    </a:lnTo>
                    <a:lnTo>
                      <a:pt x="2535" y="3135"/>
                    </a:lnTo>
                    <a:lnTo>
                      <a:pt x="2513" y="3127"/>
                    </a:lnTo>
                    <a:lnTo>
                      <a:pt x="2431" y="3093"/>
                    </a:lnTo>
                    <a:lnTo>
                      <a:pt x="2358" y="3062"/>
                    </a:lnTo>
                    <a:lnTo>
                      <a:pt x="2342" y="3056"/>
                    </a:lnTo>
                    <a:lnTo>
                      <a:pt x="2327" y="3050"/>
                    </a:lnTo>
                    <a:lnTo>
                      <a:pt x="2312" y="3046"/>
                    </a:lnTo>
                    <a:lnTo>
                      <a:pt x="2298" y="3042"/>
                    </a:lnTo>
                    <a:lnTo>
                      <a:pt x="2285" y="3040"/>
                    </a:lnTo>
                    <a:lnTo>
                      <a:pt x="2273" y="3040"/>
                    </a:lnTo>
                    <a:lnTo>
                      <a:pt x="2262" y="3041"/>
                    </a:lnTo>
                    <a:lnTo>
                      <a:pt x="2252" y="3043"/>
                    </a:lnTo>
                    <a:lnTo>
                      <a:pt x="2212" y="3060"/>
                    </a:lnTo>
                    <a:lnTo>
                      <a:pt x="2179" y="3074"/>
                    </a:lnTo>
                    <a:lnTo>
                      <a:pt x="2151" y="3088"/>
                    </a:lnTo>
                    <a:lnTo>
                      <a:pt x="2127" y="3101"/>
                    </a:lnTo>
                    <a:lnTo>
                      <a:pt x="2117" y="3108"/>
                    </a:lnTo>
                    <a:lnTo>
                      <a:pt x="2109" y="3114"/>
                    </a:lnTo>
                    <a:lnTo>
                      <a:pt x="2101" y="3121"/>
                    </a:lnTo>
                    <a:lnTo>
                      <a:pt x="2094" y="3127"/>
                    </a:lnTo>
                    <a:lnTo>
                      <a:pt x="2088" y="3134"/>
                    </a:lnTo>
                    <a:lnTo>
                      <a:pt x="2083" y="3141"/>
                    </a:lnTo>
                    <a:lnTo>
                      <a:pt x="2078" y="3148"/>
                    </a:lnTo>
                    <a:lnTo>
                      <a:pt x="2075" y="3155"/>
                    </a:lnTo>
                    <a:lnTo>
                      <a:pt x="2072" y="3163"/>
                    </a:lnTo>
                    <a:lnTo>
                      <a:pt x="2069" y="3171"/>
                    </a:lnTo>
                    <a:lnTo>
                      <a:pt x="2067" y="3180"/>
                    </a:lnTo>
                    <a:lnTo>
                      <a:pt x="2066" y="3188"/>
                    </a:lnTo>
                    <a:lnTo>
                      <a:pt x="2064" y="3205"/>
                    </a:lnTo>
                    <a:lnTo>
                      <a:pt x="2064" y="3225"/>
                    </a:lnTo>
                    <a:lnTo>
                      <a:pt x="2065" y="3269"/>
                    </a:lnTo>
                    <a:lnTo>
                      <a:pt x="2065" y="3324"/>
                    </a:lnTo>
                    <a:lnTo>
                      <a:pt x="2065" y="3326"/>
                    </a:lnTo>
                    <a:lnTo>
                      <a:pt x="2065" y="3328"/>
                    </a:lnTo>
                    <a:lnTo>
                      <a:pt x="2065" y="3330"/>
                    </a:lnTo>
                    <a:lnTo>
                      <a:pt x="2065" y="3331"/>
                    </a:lnTo>
                    <a:lnTo>
                      <a:pt x="2065" y="3332"/>
                    </a:lnTo>
                    <a:lnTo>
                      <a:pt x="2065" y="3334"/>
                    </a:lnTo>
                    <a:lnTo>
                      <a:pt x="2065" y="3336"/>
                    </a:lnTo>
                    <a:lnTo>
                      <a:pt x="2065" y="3338"/>
                    </a:lnTo>
                    <a:lnTo>
                      <a:pt x="2065" y="3340"/>
                    </a:lnTo>
                    <a:lnTo>
                      <a:pt x="2065" y="3341"/>
                    </a:lnTo>
                    <a:lnTo>
                      <a:pt x="2065" y="3343"/>
                    </a:lnTo>
                    <a:lnTo>
                      <a:pt x="2065" y="3344"/>
                    </a:lnTo>
                    <a:lnTo>
                      <a:pt x="2066" y="3345"/>
                    </a:lnTo>
                    <a:lnTo>
                      <a:pt x="2066" y="3347"/>
                    </a:lnTo>
                    <a:lnTo>
                      <a:pt x="2066" y="3348"/>
                    </a:lnTo>
                    <a:lnTo>
                      <a:pt x="2066" y="3349"/>
                    </a:lnTo>
                    <a:lnTo>
                      <a:pt x="2066" y="3350"/>
                    </a:lnTo>
                    <a:lnTo>
                      <a:pt x="2066" y="3351"/>
                    </a:lnTo>
                    <a:lnTo>
                      <a:pt x="2066" y="3352"/>
                    </a:lnTo>
                    <a:lnTo>
                      <a:pt x="2066" y="3353"/>
                    </a:lnTo>
                    <a:lnTo>
                      <a:pt x="2067" y="3354"/>
                    </a:lnTo>
                    <a:lnTo>
                      <a:pt x="2067" y="3355"/>
                    </a:lnTo>
                    <a:lnTo>
                      <a:pt x="2067" y="3356"/>
                    </a:lnTo>
                    <a:lnTo>
                      <a:pt x="2067" y="3357"/>
                    </a:lnTo>
                    <a:lnTo>
                      <a:pt x="2068" y="3357"/>
                    </a:lnTo>
                    <a:lnTo>
                      <a:pt x="2068" y="3358"/>
                    </a:lnTo>
                    <a:lnTo>
                      <a:pt x="2069" y="3358"/>
                    </a:lnTo>
                    <a:lnTo>
                      <a:pt x="2070" y="3359"/>
                    </a:lnTo>
                    <a:lnTo>
                      <a:pt x="2071" y="3360"/>
                    </a:lnTo>
                    <a:lnTo>
                      <a:pt x="2073" y="3361"/>
                    </a:lnTo>
                    <a:lnTo>
                      <a:pt x="2074" y="3362"/>
                    </a:lnTo>
                    <a:lnTo>
                      <a:pt x="2076" y="3363"/>
                    </a:lnTo>
                    <a:lnTo>
                      <a:pt x="2078" y="3365"/>
                    </a:lnTo>
                    <a:lnTo>
                      <a:pt x="2080" y="3367"/>
                    </a:lnTo>
                    <a:lnTo>
                      <a:pt x="2083" y="3368"/>
                    </a:lnTo>
                    <a:lnTo>
                      <a:pt x="2085" y="3370"/>
                    </a:lnTo>
                    <a:lnTo>
                      <a:pt x="2088" y="3372"/>
                    </a:lnTo>
                    <a:lnTo>
                      <a:pt x="2090" y="3374"/>
                    </a:lnTo>
                    <a:lnTo>
                      <a:pt x="2093" y="3376"/>
                    </a:lnTo>
                    <a:lnTo>
                      <a:pt x="2096" y="3379"/>
                    </a:lnTo>
                    <a:lnTo>
                      <a:pt x="2100" y="3381"/>
                    </a:lnTo>
                    <a:lnTo>
                      <a:pt x="2103" y="3384"/>
                    </a:lnTo>
                    <a:lnTo>
                      <a:pt x="2106" y="3386"/>
                    </a:lnTo>
                    <a:lnTo>
                      <a:pt x="2110" y="3389"/>
                    </a:lnTo>
                    <a:lnTo>
                      <a:pt x="2113" y="3392"/>
                    </a:lnTo>
                    <a:lnTo>
                      <a:pt x="2117" y="3395"/>
                    </a:lnTo>
                    <a:lnTo>
                      <a:pt x="2121" y="3398"/>
                    </a:lnTo>
                    <a:lnTo>
                      <a:pt x="2124" y="3401"/>
                    </a:lnTo>
                    <a:lnTo>
                      <a:pt x="2128" y="3404"/>
                    </a:lnTo>
                    <a:lnTo>
                      <a:pt x="2132" y="3407"/>
                    </a:lnTo>
                    <a:lnTo>
                      <a:pt x="2137" y="3410"/>
                    </a:lnTo>
                    <a:lnTo>
                      <a:pt x="2141" y="3413"/>
                    </a:lnTo>
                    <a:lnTo>
                      <a:pt x="2145" y="3418"/>
                    </a:lnTo>
                    <a:lnTo>
                      <a:pt x="2149" y="3421"/>
                    </a:lnTo>
                    <a:lnTo>
                      <a:pt x="2154" y="3425"/>
                    </a:lnTo>
                    <a:lnTo>
                      <a:pt x="2158" y="3428"/>
                    </a:lnTo>
                    <a:lnTo>
                      <a:pt x="2162" y="3432"/>
                    </a:lnTo>
                    <a:lnTo>
                      <a:pt x="2166" y="3436"/>
                    </a:lnTo>
                    <a:lnTo>
                      <a:pt x="2170" y="3439"/>
                    </a:lnTo>
                    <a:lnTo>
                      <a:pt x="2174" y="3443"/>
                    </a:lnTo>
                    <a:lnTo>
                      <a:pt x="2178" y="3447"/>
                    </a:lnTo>
                    <a:lnTo>
                      <a:pt x="2183" y="3450"/>
                    </a:lnTo>
                    <a:lnTo>
                      <a:pt x="2187" y="3454"/>
                    </a:lnTo>
                    <a:lnTo>
                      <a:pt x="2191" y="3458"/>
                    </a:lnTo>
                    <a:lnTo>
                      <a:pt x="2195" y="3462"/>
                    </a:lnTo>
                    <a:lnTo>
                      <a:pt x="2199" y="3465"/>
                    </a:lnTo>
                    <a:lnTo>
                      <a:pt x="2203" y="3469"/>
                    </a:lnTo>
                    <a:lnTo>
                      <a:pt x="2206" y="3473"/>
                    </a:lnTo>
                    <a:lnTo>
                      <a:pt x="2210" y="3477"/>
                    </a:lnTo>
                    <a:lnTo>
                      <a:pt x="2214" y="3481"/>
                    </a:lnTo>
                    <a:lnTo>
                      <a:pt x="2217" y="3485"/>
                    </a:lnTo>
                    <a:lnTo>
                      <a:pt x="2221" y="3488"/>
                    </a:lnTo>
                    <a:lnTo>
                      <a:pt x="2224" y="3492"/>
                    </a:lnTo>
                    <a:lnTo>
                      <a:pt x="2228" y="3496"/>
                    </a:lnTo>
                    <a:lnTo>
                      <a:pt x="2231" y="3499"/>
                    </a:lnTo>
                    <a:lnTo>
                      <a:pt x="2231" y="3500"/>
                    </a:lnTo>
                    <a:lnTo>
                      <a:pt x="2234" y="3503"/>
                    </a:lnTo>
                    <a:lnTo>
                      <a:pt x="2237" y="3507"/>
                    </a:lnTo>
                    <a:lnTo>
                      <a:pt x="2240" y="3510"/>
                    </a:lnTo>
                    <a:lnTo>
                      <a:pt x="2242" y="3514"/>
                    </a:lnTo>
                    <a:lnTo>
                      <a:pt x="2245" y="3517"/>
                    </a:lnTo>
                    <a:lnTo>
                      <a:pt x="2248" y="3521"/>
                    </a:lnTo>
                    <a:lnTo>
                      <a:pt x="2250" y="3524"/>
                    </a:lnTo>
                    <a:lnTo>
                      <a:pt x="2252" y="3528"/>
                    </a:lnTo>
                    <a:lnTo>
                      <a:pt x="2254" y="3531"/>
                    </a:lnTo>
                    <a:lnTo>
                      <a:pt x="2256" y="3534"/>
                    </a:lnTo>
                    <a:lnTo>
                      <a:pt x="2257" y="3539"/>
                    </a:lnTo>
                    <a:lnTo>
                      <a:pt x="2259" y="3542"/>
                    </a:lnTo>
                    <a:lnTo>
                      <a:pt x="2260" y="3545"/>
                    </a:lnTo>
                    <a:lnTo>
                      <a:pt x="2262" y="3548"/>
                    </a:lnTo>
                    <a:lnTo>
                      <a:pt x="2264" y="3551"/>
                    </a:lnTo>
                    <a:lnTo>
                      <a:pt x="2267" y="3555"/>
                    </a:lnTo>
                    <a:lnTo>
                      <a:pt x="2270" y="3558"/>
                    </a:lnTo>
                    <a:lnTo>
                      <a:pt x="2274" y="3562"/>
                    </a:lnTo>
                    <a:lnTo>
                      <a:pt x="2281" y="3568"/>
                    </a:lnTo>
                    <a:lnTo>
                      <a:pt x="2288" y="3574"/>
                    </a:lnTo>
                    <a:lnTo>
                      <a:pt x="2294" y="3578"/>
                    </a:lnTo>
                    <a:lnTo>
                      <a:pt x="2299" y="3582"/>
                    </a:lnTo>
                    <a:lnTo>
                      <a:pt x="2306" y="3587"/>
                    </a:lnTo>
                    <a:lnTo>
                      <a:pt x="2312" y="3591"/>
                    </a:lnTo>
                    <a:lnTo>
                      <a:pt x="2319" y="3596"/>
                    </a:lnTo>
                    <a:lnTo>
                      <a:pt x="2326" y="3601"/>
                    </a:lnTo>
                    <a:lnTo>
                      <a:pt x="2334" y="3606"/>
                    </a:lnTo>
                    <a:lnTo>
                      <a:pt x="2341" y="3612"/>
                    </a:lnTo>
                    <a:lnTo>
                      <a:pt x="2349" y="3617"/>
                    </a:lnTo>
                    <a:lnTo>
                      <a:pt x="2358" y="3623"/>
                    </a:lnTo>
                    <a:lnTo>
                      <a:pt x="2367" y="3629"/>
                    </a:lnTo>
                    <a:lnTo>
                      <a:pt x="2376" y="3635"/>
                    </a:lnTo>
                    <a:lnTo>
                      <a:pt x="2385" y="3642"/>
                    </a:lnTo>
                    <a:lnTo>
                      <a:pt x="2394" y="3649"/>
                    </a:lnTo>
                    <a:lnTo>
                      <a:pt x="2404" y="3655"/>
                    </a:lnTo>
                    <a:lnTo>
                      <a:pt x="2404" y="3657"/>
                    </a:lnTo>
                    <a:lnTo>
                      <a:pt x="2413" y="3664"/>
                    </a:lnTo>
                    <a:lnTo>
                      <a:pt x="2423" y="3671"/>
                    </a:lnTo>
                    <a:lnTo>
                      <a:pt x="2433" y="3679"/>
                    </a:lnTo>
                    <a:lnTo>
                      <a:pt x="2443" y="3687"/>
                    </a:lnTo>
                    <a:lnTo>
                      <a:pt x="2453" y="3695"/>
                    </a:lnTo>
                    <a:lnTo>
                      <a:pt x="2464" y="3703"/>
                    </a:lnTo>
                    <a:lnTo>
                      <a:pt x="2475" y="3712"/>
                    </a:lnTo>
                    <a:lnTo>
                      <a:pt x="2485" y="3721"/>
                    </a:lnTo>
                    <a:lnTo>
                      <a:pt x="2496" y="3730"/>
                    </a:lnTo>
                    <a:lnTo>
                      <a:pt x="2506" y="3740"/>
                    </a:lnTo>
                    <a:lnTo>
                      <a:pt x="2507" y="3740"/>
                    </a:lnTo>
                    <a:lnTo>
                      <a:pt x="2517" y="3750"/>
                    </a:lnTo>
                    <a:lnTo>
                      <a:pt x="2528" y="3760"/>
                    </a:lnTo>
                    <a:lnTo>
                      <a:pt x="2538" y="3771"/>
                    </a:lnTo>
                    <a:lnTo>
                      <a:pt x="2549" y="3782"/>
                    </a:lnTo>
                    <a:lnTo>
                      <a:pt x="2560" y="3794"/>
                    </a:lnTo>
                    <a:lnTo>
                      <a:pt x="2570" y="3805"/>
                    </a:lnTo>
                    <a:lnTo>
                      <a:pt x="2581" y="3817"/>
                    </a:lnTo>
                    <a:lnTo>
                      <a:pt x="2592" y="3829"/>
                    </a:lnTo>
                    <a:lnTo>
                      <a:pt x="2603" y="3842"/>
                    </a:lnTo>
                    <a:lnTo>
                      <a:pt x="2613" y="3855"/>
                    </a:lnTo>
                    <a:lnTo>
                      <a:pt x="2623" y="3868"/>
                    </a:lnTo>
                    <a:lnTo>
                      <a:pt x="2633" y="3882"/>
                    </a:lnTo>
                    <a:lnTo>
                      <a:pt x="2643" y="3897"/>
                    </a:lnTo>
                    <a:lnTo>
                      <a:pt x="2653" y="3911"/>
                    </a:lnTo>
                    <a:lnTo>
                      <a:pt x="2653" y="3912"/>
                    </a:lnTo>
                    <a:lnTo>
                      <a:pt x="2663" y="3926"/>
                    </a:lnTo>
                    <a:lnTo>
                      <a:pt x="2673" y="3942"/>
                    </a:lnTo>
                    <a:lnTo>
                      <a:pt x="2682" y="3957"/>
                    </a:lnTo>
                    <a:lnTo>
                      <a:pt x="2691" y="3973"/>
                    </a:lnTo>
                    <a:lnTo>
                      <a:pt x="2700" y="3990"/>
                    </a:lnTo>
                    <a:lnTo>
                      <a:pt x="2710" y="4007"/>
                    </a:lnTo>
                    <a:lnTo>
                      <a:pt x="2714" y="4015"/>
                    </a:lnTo>
                    <a:lnTo>
                      <a:pt x="2718" y="4025"/>
                    </a:lnTo>
                    <a:lnTo>
                      <a:pt x="2726" y="4043"/>
                    </a:lnTo>
                    <a:lnTo>
                      <a:pt x="2730" y="4052"/>
                    </a:lnTo>
                    <a:lnTo>
                      <a:pt x="2734" y="4061"/>
                    </a:lnTo>
                    <a:lnTo>
                      <a:pt x="2738" y="4070"/>
                    </a:lnTo>
                    <a:lnTo>
                      <a:pt x="2742" y="4080"/>
                    </a:lnTo>
                    <a:lnTo>
                      <a:pt x="2746" y="4089"/>
                    </a:lnTo>
                    <a:lnTo>
                      <a:pt x="2749" y="4099"/>
                    </a:lnTo>
                    <a:lnTo>
                      <a:pt x="2756" y="4119"/>
                    </a:lnTo>
                    <a:lnTo>
                      <a:pt x="2760" y="4129"/>
                    </a:lnTo>
                    <a:lnTo>
                      <a:pt x="2763" y="4140"/>
                    </a:lnTo>
                    <a:lnTo>
                      <a:pt x="2766" y="4150"/>
                    </a:lnTo>
                    <a:lnTo>
                      <a:pt x="2769" y="4160"/>
                    </a:lnTo>
                    <a:lnTo>
                      <a:pt x="2772" y="4171"/>
                    </a:lnTo>
                    <a:lnTo>
                      <a:pt x="2775" y="4181"/>
                    </a:lnTo>
                    <a:lnTo>
                      <a:pt x="2781" y="4203"/>
                    </a:lnTo>
                    <a:lnTo>
                      <a:pt x="2784" y="4214"/>
                    </a:lnTo>
                    <a:lnTo>
                      <a:pt x="2786" y="4225"/>
                    </a:lnTo>
                    <a:lnTo>
                      <a:pt x="2788" y="4236"/>
                    </a:lnTo>
                    <a:lnTo>
                      <a:pt x="2791" y="4246"/>
                    </a:lnTo>
                    <a:lnTo>
                      <a:pt x="2793" y="4258"/>
                    </a:lnTo>
                    <a:lnTo>
                      <a:pt x="2795" y="4269"/>
                    </a:lnTo>
                    <a:lnTo>
                      <a:pt x="2797" y="4280"/>
                    </a:lnTo>
                    <a:lnTo>
                      <a:pt x="2798" y="4291"/>
                    </a:lnTo>
                    <a:lnTo>
                      <a:pt x="2800" y="4302"/>
                    </a:lnTo>
                    <a:lnTo>
                      <a:pt x="2801" y="4313"/>
                    </a:lnTo>
                    <a:lnTo>
                      <a:pt x="2803" y="4324"/>
                    </a:lnTo>
                    <a:lnTo>
                      <a:pt x="2804" y="4334"/>
                    </a:lnTo>
                    <a:lnTo>
                      <a:pt x="2805" y="4345"/>
                    </a:lnTo>
                    <a:lnTo>
                      <a:pt x="2806" y="4356"/>
                    </a:lnTo>
                    <a:lnTo>
                      <a:pt x="2806" y="4367"/>
                    </a:lnTo>
                    <a:lnTo>
                      <a:pt x="2807" y="4379"/>
                    </a:lnTo>
                    <a:lnTo>
                      <a:pt x="2808" y="4389"/>
                    </a:lnTo>
                    <a:lnTo>
                      <a:pt x="2808" y="4400"/>
                    </a:lnTo>
                    <a:lnTo>
                      <a:pt x="2808" y="4411"/>
                    </a:lnTo>
                    <a:lnTo>
                      <a:pt x="2808" y="4421"/>
                    </a:lnTo>
                    <a:lnTo>
                      <a:pt x="2808" y="4432"/>
                    </a:lnTo>
                    <a:lnTo>
                      <a:pt x="2808" y="4442"/>
                    </a:lnTo>
                    <a:lnTo>
                      <a:pt x="2808" y="4453"/>
                    </a:lnTo>
                    <a:lnTo>
                      <a:pt x="2808" y="4463"/>
                    </a:lnTo>
                    <a:lnTo>
                      <a:pt x="2807" y="4474"/>
                    </a:lnTo>
                    <a:lnTo>
                      <a:pt x="2807" y="4484"/>
                    </a:lnTo>
                    <a:lnTo>
                      <a:pt x="2806" y="4495"/>
                    </a:lnTo>
                    <a:lnTo>
                      <a:pt x="2805" y="4506"/>
                    </a:lnTo>
                    <a:lnTo>
                      <a:pt x="2804" y="4516"/>
                    </a:lnTo>
                    <a:lnTo>
                      <a:pt x="2803" y="4526"/>
                    </a:lnTo>
                    <a:lnTo>
                      <a:pt x="2802" y="4536"/>
                    </a:lnTo>
                    <a:lnTo>
                      <a:pt x="2800" y="4546"/>
                    </a:lnTo>
                    <a:lnTo>
                      <a:pt x="2799" y="4556"/>
                    </a:lnTo>
                    <a:lnTo>
                      <a:pt x="2797" y="4566"/>
                    </a:lnTo>
                    <a:lnTo>
                      <a:pt x="2796" y="4576"/>
                    </a:lnTo>
                    <a:lnTo>
                      <a:pt x="2794" y="4586"/>
                    </a:lnTo>
                    <a:lnTo>
                      <a:pt x="2792" y="4596"/>
                    </a:lnTo>
                    <a:lnTo>
                      <a:pt x="2790" y="4605"/>
                    </a:lnTo>
                    <a:lnTo>
                      <a:pt x="2788" y="4615"/>
                    </a:lnTo>
                    <a:lnTo>
                      <a:pt x="2785" y="4625"/>
                    </a:lnTo>
                    <a:lnTo>
                      <a:pt x="2783" y="4635"/>
                    </a:lnTo>
                    <a:lnTo>
                      <a:pt x="2780" y="4644"/>
                    </a:lnTo>
                    <a:lnTo>
                      <a:pt x="2778" y="4653"/>
                    </a:lnTo>
                    <a:lnTo>
                      <a:pt x="2775" y="4662"/>
                    </a:lnTo>
                    <a:lnTo>
                      <a:pt x="2772" y="4672"/>
                    </a:lnTo>
                    <a:lnTo>
                      <a:pt x="2769" y="4680"/>
                    </a:lnTo>
                    <a:lnTo>
                      <a:pt x="2766" y="4689"/>
                    </a:lnTo>
                    <a:lnTo>
                      <a:pt x="2763" y="4698"/>
                    </a:lnTo>
                    <a:lnTo>
                      <a:pt x="2760" y="4707"/>
                    </a:lnTo>
                    <a:lnTo>
                      <a:pt x="2757" y="4715"/>
                    </a:lnTo>
                    <a:lnTo>
                      <a:pt x="2753" y="4724"/>
                    </a:lnTo>
                    <a:lnTo>
                      <a:pt x="2749" y="4732"/>
                    </a:lnTo>
                    <a:lnTo>
                      <a:pt x="2746" y="4741"/>
                    </a:lnTo>
                    <a:lnTo>
                      <a:pt x="2742" y="4750"/>
                    </a:lnTo>
                    <a:lnTo>
                      <a:pt x="2738" y="4758"/>
                    </a:lnTo>
                    <a:lnTo>
                      <a:pt x="2734" y="4765"/>
                    </a:lnTo>
                    <a:lnTo>
                      <a:pt x="2734" y="4766"/>
                    </a:lnTo>
                    <a:lnTo>
                      <a:pt x="2730" y="4773"/>
                    </a:lnTo>
                    <a:lnTo>
                      <a:pt x="2726" y="4781"/>
                    </a:lnTo>
                    <a:lnTo>
                      <a:pt x="2721" y="4789"/>
                    </a:lnTo>
                    <a:lnTo>
                      <a:pt x="2717" y="4796"/>
                    </a:lnTo>
                    <a:lnTo>
                      <a:pt x="2712" y="4803"/>
                    </a:lnTo>
                    <a:lnTo>
                      <a:pt x="2708" y="4810"/>
                    </a:lnTo>
                    <a:lnTo>
                      <a:pt x="2703" y="4818"/>
                    </a:lnTo>
                    <a:lnTo>
                      <a:pt x="2697" y="4824"/>
                    </a:lnTo>
                    <a:lnTo>
                      <a:pt x="2692" y="4831"/>
                    </a:lnTo>
                    <a:lnTo>
                      <a:pt x="2687" y="4838"/>
                    </a:lnTo>
                    <a:lnTo>
                      <a:pt x="2682" y="4844"/>
                    </a:lnTo>
                    <a:lnTo>
                      <a:pt x="2677" y="4851"/>
                    </a:lnTo>
                    <a:lnTo>
                      <a:pt x="2672" y="4858"/>
                    </a:lnTo>
                    <a:lnTo>
                      <a:pt x="2666" y="4864"/>
                    </a:lnTo>
                    <a:lnTo>
                      <a:pt x="2661" y="4870"/>
                    </a:lnTo>
                    <a:lnTo>
                      <a:pt x="2655" y="4876"/>
                    </a:lnTo>
                    <a:lnTo>
                      <a:pt x="2650" y="4881"/>
                    </a:lnTo>
                    <a:lnTo>
                      <a:pt x="2644" y="4887"/>
                    </a:lnTo>
                    <a:lnTo>
                      <a:pt x="2638" y="4892"/>
                    </a:lnTo>
                    <a:lnTo>
                      <a:pt x="2632" y="4897"/>
                    </a:lnTo>
                    <a:lnTo>
                      <a:pt x="2626" y="4902"/>
                    </a:lnTo>
                    <a:lnTo>
                      <a:pt x="2620" y="4907"/>
                    </a:lnTo>
                    <a:lnTo>
                      <a:pt x="2614" y="4912"/>
                    </a:lnTo>
                    <a:lnTo>
                      <a:pt x="2607" y="4916"/>
                    </a:lnTo>
                    <a:lnTo>
                      <a:pt x="2601" y="4920"/>
                    </a:lnTo>
                    <a:lnTo>
                      <a:pt x="2594" y="4924"/>
                    </a:lnTo>
                    <a:lnTo>
                      <a:pt x="2587" y="4928"/>
                    </a:lnTo>
                    <a:lnTo>
                      <a:pt x="2580" y="4932"/>
                    </a:lnTo>
                    <a:lnTo>
                      <a:pt x="2574" y="4936"/>
                    </a:lnTo>
                    <a:lnTo>
                      <a:pt x="2567" y="4939"/>
                    </a:lnTo>
                    <a:lnTo>
                      <a:pt x="2560" y="4942"/>
                    </a:lnTo>
                    <a:lnTo>
                      <a:pt x="2553" y="4945"/>
                    </a:lnTo>
                    <a:lnTo>
                      <a:pt x="2546" y="4948"/>
                    </a:lnTo>
                    <a:lnTo>
                      <a:pt x="2539" y="4951"/>
                    </a:lnTo>
                    <a:lnTo>
                      <a:pt x="2531" y="4953"/>
                    </a:lnTo>
                    <a:lnTo>
                      <a:pt x="2524" y="4956"/>
                    </a:lnTo>
                    <a:lnTo>
                      <a:pt x="2517" y="4958"/>
                    </a:lnTo>
                    <a:lnTo>
                      <a:pt x="2509" y="4960"/>
                    </a:lnTo>
                    <a:lnTo>
                      <a:pt x="2502" y="4961"/>
                    </a:lnTo>
                    <a:lnTo>
                      <a:pt x="2494" y="4963"/>
                    </a:lnTo>
                    <a:lnTo>
                      <a:pt x="2478" y="4965"/>
                    </a:lnTo>
                    <a:lnTo>
                      <a:pt x="2462" y="4967"/>
                    </a:lnTo>
                    <a:lnTo>
                      <a:pt x="2446" y="4967"/>
                    </a:lnTo>
                    <a:lnTo>
                      <a:pt x="2429" y="4967"/>
                    </a:lnTo>
                    <a:lnTo>
                      <a:pt x="2413" y="4966"/>
                    </a:lnTo>
                    <a:lnTo>
                      <a:pt x="2396" y="4963"/>
                    </a:lnTo>
                    <a:lnTo>
                      <a:pt x="2378" y="4960"/>
                    </a:lnTo>
                    <a:lnTo>
                      <a:pt x="2361" y="4956"/>
                    </a:lnTo>
                    <a:lnTo>
                      <a:pt x="2342" y="4951"/>
                    </a:lnTo>
                    <a:lnTo>
                      <a:pt x="2324" y="4945"/>
                    </a:lnTo>
                    <a:lnTo>
                      <a:pt x="2306" y="4938"/>
                    </a:lnTo>
                    <a:lnTo>
                      <a:pt x="2287" y="4930"/>
                    </a:lnTo>
                    <a:lnTo>
                      <a:pt x="2268" y="4921"/>
                    </a:lnTo>
                    <a:lnTo>
                      <a:pt x="2249" y="4911"/>
                    </a:lnTo>
                    <a:lnTo>
                      <a:pt x="2229" y="4900"/>
                    </a:lnTo>
                    <a:lnTo>
                      <a:pt x="2210" y="4887"/>
                    </a:lnTo>
                    <a:lnTo>
                      <a:pt x="2190" y="4875"/>
                    </a:lnTo>
                    <a:lnTo>
                      <a:pt x="2172" y="4862"/>
                    </a:lnTo>
                    <a:lnTo>
                      <a:pt x="2154" y="4847"/>
                    </a:lnTo>
                    <a:lnTo>
                      <a:pt x="2138" y="4834"/>
                    </a:lnTo>
                    <a:lnTo>
                      <a:pt x="2121" y="4821"/>
                    </a:lnTo>
                    <a:lnTo>
                      <a:pt x="2106" y="4808"/>
                    </a:lnTo>
                    <a:lnTo>
                      <a:pt x="2092" y="4794"/>
                    </a:lnTo>
                    <a:lnTo>
                      <a:pt x="2078" y="4781"/>
                    </a:lnTo>
                    <a:lnTo>
                      <a:pt x="2071" y="4774"/>
                    </a:lnTo>
                    <a:lnTo>
                      <a:pt x="2065" y="4768"/>
                    </a:lnTo>
                    <a:lnTo>
                      <a:pt x="2059" y="4761"/>
                    </a:lnTo>
                    <a:lnTo>
                      <a:pt x="2053" y="4754"/>
                    </a:lnTo>
                    <a:lnTo>
                      <a:pt x="2047" y="4747"/>
                    </a:lnTo>
                    <a:lnTo>
                      <a:pt x="2041" y="4740"/>
                    </a:lnTo>
                    <a:lnTo>
                      <a:pt x="2035" y="4733"/>
                    </a:lnTo>
                    <a:lnTo>
                      <a:pt x="2030" y="4726"/>
                    </a:lnTo>
                    <a:lnTo>
                      <a:pt x="2025" y="4719"/>
                    </a:lnTo>
                    <a:lnTo>
                      <a:pt x="2020" y="4712"/>
                    </a:lnTo>
                    <a:lnTo>
                      <a:pt x="2014" y="4705"/>
                    </a:lnTo>
                    <a:lnTo>
                      <a:pt x="2009" y="4699"/>
                    </a:lnTo>
                    <a:lnTo>
                      <a:pt x="2004" y="4692"/>
                    </a:lnTo>
                    <a:lnTo>
                      <a:pt x="2000" y="4685"/>
                    </a:lnTo>
                    <a:lnTo>
                      <a:pt x="1991" y="4671"/>
                    </a:lnTo>
                    <a:lnTo>
                      <a:pt x="1983" y="4657"/>
                    </a:lnTo>
                    <a:lnTo>
                      <a:pt x="1975" y="4643"/>
                    </a:lnTo>
                    <a:lnTo>
                      <a:pt x="1968" y="4630"/>
                    </a:lnTo>
                    <a:lnTo>
                      <a:pt x="1968" y="4629"/>
                    </a:lnTo>
                    <a:lnTo>
                      <a:pt x="1961" y="4615"/>
                    </a:lnTo>
                    <a:lnTo>
                      <a:pt x="1954" y="4601"/>
                    </a:lnTo>
                    <a:lnTo>
                      <a:pt x="1948" y="4587"/>
                    </a:lnTo>
                    <a:lnTo>
                      <a:pt x="1942" y="4573"/>
                    </a:lnTo>
                    <a:lnTo>
                      <a:pt x="1937" y="4559"/>
                    </a:lnTo>
                    <a:lnTo>
                      <a:pt x="1932" y="4545"/>
                    </a:lnTo>
                    <a:lnTo>
                      <a:pt x="1927" y="4531"/>
                    </a:lnTo>
                    <a:lnTo>
                      <a:pt x="1923" y="4517"/>
                    </a:lnTo>
                    <a:lnTo>
                      <a:pt x="1918" y="4503"/>
                    </a:lnTo>
                    <a:lnTo>
                      <a:pt x="1914" y="4488"/>
                    </a:lnTo>
                    <a:lnTo>
                      <a:pt x="1910" y="4473"/>
                    </a:lnTo>
                    <a:lnTo>
                      <a:pt x="1905" y="4459"/>
                    </a:lnTo>
                    <a:lnTo>
                      <a:pt x="1902" y="4445"/>
                    </a:lnTo>
                    <a:lnTo>
                      <a:pt x="1898" y="4431"/>
                    </a:lnTo>
                    <a:lnTo>
                      <a:pt x="1895" y="4417"/>
                    </a:lnTo>
                    <a:lnTo>
                      <a:pt x="1891" y="4403"/>
                    </a:lnTo>
                    <a:lnTo>
                      <a:pt x="1888" y="4389"/>
                    </a:lnTo>
                    <a:lnTo>
                      <a:pt x="1885" y="4374"/>
                    </a:lnTo>
                    <a:lnTo>
                      <a:pt x="1881" y="4360"/>
                    </a:lnTo>
                    <a:lnTo>
                      <a:pt x="1878" y="4346"/>
                    </a:lnTo>
                    <a:lnTo>
                      <a:pt x="1875" y="4332"/>
                    </a:lnTo>
                    <a:lnTo>
                      <a:pt x="1871" y="4318"/>
                    </a:lnTo>
                    <a:lnTo>
                      <a:pt x="1867" y="4304"/>
                    </a:lnTo>
                    <a:lnTo>
                      <a:pt x="1864" y="4290"/>
                    </a:lnTo>
                    <a:lnTo>
                      <a:pt x="1860" y="4276"/>
                    </a:lnTo>
                    <a:lnTo>
                      <a:pt x="1856" y="4262"/>
                    </a:lnTo>
                    <a:lnTo>
                      <a:pt x="1851" y="4248"/>
                    </a:lnTo>
                    <a:lnTo>
                      <a:pt x="1847" y="4234"/>
                    </a:lnTo>
                    <a:lnTo>
                      <a:pt x="1842" y="4220"/>
                    </a:lnTo>
                    <a:lnTo>
                      <a:pt x="1837" y="4206"/>
                    </a:lnTo>
                    <a:lnTo>
                      <a:pt x="1832" y="4193"/>
                    </a:lnTo>
                    <a:lnTo>
                      <a:pt x="1826" y="4179"/>
                    </a:lnTo>
                    <a:lnTo>
                      <a:pt x="1820" y="4166"/>
                    </a:lnTo>
                    <a:lnTo>
                      <a:pt x="1813" y="4152"/>
                    </a:lnTo>
                    <a:lnTo>
                      <a:pt x="1806" y="4139"/>
                    </a:lnTo>
                    <a:lnTo>
                      <a:pt x="1803" y="4131"/>
                    </a:lnTo>
                    <a:lnTo>
                      <a:pt x="1799" y="4124"/>
                    </a:lnTo>
                    <a:lnTo>
                      <a:pt x="1795" y="4118"/>
                    </a:lnTo>
                    <a:lnTo>
                      <a:pt x="1790" y="4111"/>
                    </a:lnTo>
                    <a:lnTo>
                      <a:pt x="1786" y="4104"/>
                    </a:lnTo>
                    <a:lnTo>
                      <a:pt x="1782" y="4098"/>
                    </a:lnTo>
                    <a:lnTo>
                      <a:pt x="1773" y="4084"/>
                    </a:lnTo>
                    <a:lnTo>
                      <a:pt x="1764" y="4071"/>
                    </a:lnTo>
                    <a:lnTo>
                      <a:pt x="1759" y="4065"/>
                    </a:lnTo>
                    <a:lnTo>
                      <a:pt x="1754" y="4058"/>
                    </a:lnTo>
                    <a:lnTo>
                      <a:pt x="1744" y="4045"/>
                    </a:lnTo>
                    <a:lnTo>
                      <a:pt x="1733" y="4032"/>
                    </a:lnTo>
                    <a:lnTo>
                      <a:pt x="1721" y="4019"/>
                    </a:lnTo>
                    <a:lnTo>
                      <a:pt x="1709" y="4005"/>
                    </a:lnTo>
                    <a:lnTo>
                      <a:pt x="1697" y="3993"/>
                    </a:lnTo>
                    <a:lnTo>
                      <a:pt x="1685" y="3981"/>
                    </a:lnTo>
                    <a:lnTo>
                      <a:pt x="1671" y="3969"/>
                    </a:lnTo>
                    <a:lnTo>
                      <a:pt x="1660" y="3958"/>
                    </a:lnTo>
                    <a:lnTo>
                      <a:pt x="1648" y="3947"/>
                    </a:lnTo>
                    <a:lnTo>
                      <a:pt x="1637" y="3936"/>
                    </a:lnTo>
                    <a:lnTo>
                      <a:pt x="1625" y="3926"/>
                    </a:lnTo>
                    <a:lnTo>
                      <a:pt x="1614" y="3917"/>
                    </a:lnTo>
                    <a:lnTo>
                      <a:pt x="1603" y="3907"/>
                    </a:lnTo>
                    <a:lnTo>
                      <a:pt x="1593" y="3898"/>
                    </a:lnTo>
                    <a:lnTo>
                      <a:pt x="1582" y="3889"/>
                    </a:lnTo>
                    <a:lnTo>
                      <a:pt x="1572" y="3881"/>
                    </a:lnTo>
                    <a:lnTo>
                      <a:pt x="1561" y="3873"/>
                    </a:lnTo>
                    <a:lnTo>
                      <a:pt x="1551" y="3865"/>
                    </a:lnTo>
                    <a:lnTo>
                      <a:pt x="1541" y="3858"/>
                    </a:lnTo>
                    <a:lnTo>
                      <a:pt x="1532" y="3851"/>
                    </a:lnTo>
                    <a:lnTo>
                      <a:pt x="1522" y="3844"/>
                    </a:lnTo>
                    <a:lnTo>
                      <a:pt x="1513" y="3838"/>
                    </a:lnTo>
                    <a:lnTo>
                      <a:pt x="1504" y="3832"/>
                    </a:lnTo>
                    <a:lnTo>
                      <a:pt x="1495" y="3826"/>
                    </a:lnTo>
                    <a:lnTo>
                      <a:pt x="1486" y="3820"/>
                    </a:lnTo>
                    <a:lnTo>
                      <a:pt x="1477" y="3815"/>
                    </a:lnTo>
                    <a:lnTo>
                      <a:pt x="1469" y="3810"/>
                    </a:lnTo>
                    <a:lnTo>
                      <a:pt x="1460" y="3805"/>
                    </a:lnTo>
                    <a:lnTo>
                      <a:pt x="1452" y="3800"/>
                    </a:lnTo>
                    <a:lnTo>
                      <a:pt x="1443" y="3796"/>
                    </a:lnTo>
                    <a:lnTo>
                      <a:pt x="1435" y="3792"/>
                    </a:lnTo>
                    <a:lnTo>
                      <a:pt x="1428" y="3788"/>
                    </a:lnTo>
                    <a:lnTo>
                      <a:pt x="1420" y="3784"/>
                    </a:lnTo>
                    <a:lnTo>
                      <a:pt x="1412" y="3780"/>
                    </a:lnTo>
                    <a:lnTo>
                      <a:pt x="1382" y="3766"/>
                    </a:lnTo>
                    <a:lnTo>
                      <a:pt x="1353" y="3754"/>
                    </a:lnTo>
                    <a:lnTo>
                      <a:pt x="1326" y="3745"/>
                    </a:lnTo>
                    <a:lnTo>
                      <a:pt x="1301" y="3736"/>
                    </a:lnTo>
                    <a:lnTo>
                      <a:pt x="1278" y="3727"/>
                    </a:lnTo>
                    <a:lnTo>
                      <a:pt x="1256" y="3718"/>
                    </a:lnTo>
                    <a:lnTo>
                      <a:pt x="1245" y="3713"/>
                    </a:lnTo>
                    <a:lnTo>
                      <a:pt x="1234" y="3708"/>
                    </a:lnTo>
                    <a:lnTo>
                      <a:pt x="1223" y="3702"/>
                    </a:lnTo>
                    <a:lnTo>
                      <a:pt x="1213" y="3696"/>
                    </a:lnTo>
                    <a:lnTo>
                      <a:pt x="1201" y="3687"/>
                    </a:lnTo>
                    <a:lnTo>
                      <a:pt x="1189" y="3678"/>
                    </a:lnTo>
                    <a:lnTo>
                      <a:pt x="1171" y="3662"/>
                    </a:lnTo>
                    <a:lnTo>
                      <a:pt x="1150" y="3643"/>
                    </a:lnTo>
                    <a:lnTo>
                      <a:pt x="1127" y="3622"/>
                    </a:lnTo>
                    <a:lnTo>
                      <a:pt x="1102" y="3598"/>
                    </a:lnTo>
                    <a:lnTo>
                      <a:pt x="1050" y="3544"/>
                    </a:lnTo>
                    <a:lnTo>
                      <a:pt x="992" y="3483"/>
                    </a:lnTo>
                    <a:lnTo>
                      <a:pt x="931" y="3415"/>
                    </a:lnTo>
                    <a:lnTo>
                      <a:pt x="868" y="3345"/>
                    </a:lnTo>
                    <a:lnTo>
                      <a:pt x="805" y="3271"/>
                    </a:lnTo>
                    <a:lnTo>
                      <a:pt x="742" y="3197"/>
                    </a:lnTo>
                    <a:lnTo>
                      <a:pt x="681" y="3123"/>
                    </a:lnTo>
                    <a:lnTo>
                      <a:pt x="622" y="3051"/>
                    </a:lnTo>
                    <a:lnTo>
                      <a:pt x="569" y="2984"/>
                    </a:lnTo>
                    <a:lnTo>
                      <a:pt x="520" y="2922"/>
                    </a:lnTo>
                    <a:lnTo>
                      <a:pt x="479" y="2867"/>
                    </a:lnTo>
                    <a:lnTo>
                      <a:pt x="446" y="2822"/>
                    </a:lnTo>
                    <a:lnTo>
                      <a:pt x="433" y="2802"/>
                    </a:lnTo>
                    <a:lnTo>
                      <a:pt x="421" y="2786"/>
                    </a:lnTo>
                    <a:lnTo>
                      <a:pt x="413" y="2772"/>
                    </a:lnTo>
                    <a:lnTo>
                      <a:pt x="408" y="2762"/>
                    </a:lnTo>
                    <a:lnTo>
                      <a:pt x="401" y="2731"/>
                    </a:lnTo>
                    <a:lnTo>
                      <a:pt x="391" y="2694"/>
                    </a:lnTo>
                    <a:lnTo>
                      <a:pt x="379" y="2654"/>
                    </a:lnTo>
                    <a:lnTo>
                      <a:pt x="364" y="2610"/>
                    </a:lnTo>
                    <a:lnTo>
                      <a:pt x="348" y="2562"/>
                    </a:lnTo>
                    <a:lnTo>
                      <a:pt x="330" y="2512"/>
                    </a:lnTo>
                    <a:lnTo>
                      <a:pt x="310" y="2460"/>
                    </a:lnTo>
                    <a:lnTo>
                      <a:pt x="289" y="2406"/>
                    </a:lnTo>
                    <a:lnTo>
                      <a:pt x="268" y="2352"/>
                    </a:lnTo>
                    <a:lnTo>
                      <a:pt x="246" y="2297"/>
                    </a:lnTo>
                    <a:lnTo>
                      <a:pt x="224" y="2243"/>
                    </a:lnTo>
                    <a:lnTo>
                      <a:pt x="202" y="2189"/>
                    </a:lnTo>
                    <a:lnTo>
                      <a:pt x="179" y="2138"/>
                    </a:lnTo>
                    <a:lnTo>
                      <a:pt x="157" y="2087"/>
                    </a:lnTo>
                    <a:lnTo>
                      <a:pt x="136" y="2041"/>
                    </a:lnTo>
                    <a:lnTo>
                      <a:pt x="116" y="1998"/>
                    </a:lnTo>
                    <a:lnTo>
                      <a:pt x="83" y="1931"/>
                    </a:lnTo>
                    <a:lnTo>
                      <a:pt x="56" y="1877"/>
                    </a:lnTo>
                    <a:lnTo>
                      <a:pt x="44" y="1851"/>
                    </a:lnTo>
                    <a:lnTo>
                      <a:pt x="33" y="1827"/>
                    </a:lnTo>
                    <a:lnTo>
                      <a:pt x="24" y="1802"/>
                    </a:lnTo>
                    <a:lnTo>
                      <a:pt x="16" y="1777"/>
                    </a:lnTo>
                    <a:lnTo>
                      <a:pt x="10" y="1750"/>
                    </a:lnTo>
                    <a:lnTo>
                      <a:pt x="5" y="1720"/>
                    </a:lnTo>
                    <a:lnTo>
                      <a:pt x="2" y="1688"/>
                    </a:lnTo>
                    <a:lnTo>
                      <a:pt x="0" y="1652"/>
                    </a:lnTo>
                    <a:lnTo>
                      <a:pt x="0" y="1610"/>
                    </a:lnTo>
                    <a:lnTo>
                      <a:pt x="2" y="1565"/>
                    </a:lnTo>
                    <a:lnTo>
                      <a:pt x="6" y="1513"/>
                    </a:lnTo>
                    <a:lnTo>
                      <a:pt x="11" y="1454"/>
                    </a:lnTo>
                    <a:lnTo>
                      <a:pt x="17" y="1408"/>
                    </a:lnTo>
                    <a:lnTo>
                      <a:pt x="24" y="1365"/>
                    </a:lnTo>
                    <a:lnTo>
                      <a:pt x="31" y="1325"/>
                    </a:lnTo>
                    <a:lnTo>
                      <a:pt x="39" y="1289"/>
                    </a:lnTo>
                    <a:lnTo>
                      <a:pt x="48" y="1255"/>
                    </a:lnTo>
                    <a:lnTo>
                      <a:pt x="56" y="1224"/>
                    </a:lnTo>
                    <a:lnTo>
                      <a:pt x="65" y="1196"/>
                    </a:lnTo>
                    <a:lnTo>
                      <a:pt x="73" y="1172"/>
                    </a:lnTo>
                    <a:lnTo>
                      <a:pt x="90" y="1131"/>
                    </a:lnTo>
                    <a:lnTo>
                      <a:pt x="102" y="1102"/>
                    </a:lnTo>
                    <a:lnTo>
                      <a:pt x="111" y="1085"/>
                    </a:lnTo>
                    <a:lnTo>
                      <a:pt x="114" y="1080"/>
                    </a:lnTo>
                    <a:close/>
                  </a:path>
                </a:pathLst>
              </a:custGeom>
              <a:solidFill>
                <a:srgbClr val="FFFFFF"/>
              </a:solidFill>
              <a:ln w="9525">
                <a:noFill/>
                <a:round/>
                <a:headEnd/>
                <a:tailEnd/>
              </a:ln>
            </p:spPr>
            <p:txBody>
              <a:bodyPr/>
              <a:lstStyle/>
              <a:p>
                <a:endParaRPr lang="en-US"/>
              </a:p>
            </p:txBody>
          </p:sp>
          <p:sp>
            <p:nvSpPr>
              <p:cNvPr id="193" name="AutoShape 121"/>
              <p:cNvSpPr>
                <a:spLocks/>
              </p:cNvSpPr>
              <p:nvPr/>
            </p:nvSpPr>
            <p:spPr bwMode="auto">
              <a:xfrm>
                <a:off x="4994881" y="5247799"/>
                <a:ext cx="82306" cy="105766"/>
              </a:xfrm>
              <a:custGeom>
                <a:avLst/>
                <a:gdLst>
                  <a:gd name="T0" fmla="*/ 2147483647 w 791"/>
                  <a:gd name="T1" fmla="*/ 2147483647 h 1035"/>
                  <a:gd name="T2" fmla="*/ 2147483647 w 791"/>
                  <a:gd name="T3" fmla="*/ 2147483647 h 1035"/>
                  <a:gd name="T4" fmla="*/ 2147483647 w 791"/>
                  <a:gd name="T5" fmla="*/ 2147483647 h 1035"/>
                  <a:gd name="T6" fmla="*/ 2147483647 w 791"/>
                  <a:gd name="T7" fmla="*/ 2147483647 h 1035"/>
                  <a:gd name="T8" fmla="*/ 2147483647 w 791"/>
                  <a:gd name="T9" fmla="*/ 2147483647 h 1035"/>
                  <a:gd name="T10" fmla="*/ 2147483647 w 791"/>
                  <a:gd name="T11" fmla="*/ 2147483647 h 1035"/>
                  <a:gd name="T12" fmla="*/ 2147483647 w 791"/>
                  <a:gd name="T13" fmla="*/ 2147483647 h 1035"/>
                  <a:gd name="T14" fmla="*/ 2147483647 w 791"/>
                  <a:gd name="T15" fmla="*/ 2147483647 h 1035"/>
                  <a:gd name="T16" fmla="*/ 2147483647 w 791"/>
                  <a:gd name="T17" fmla="*/ 2147483647 h 1035"/>
                  <a:gd name="T18" fmla="*/ 2147483647 w 791"/>
                  <a:gd name="T19" fmla="*/ 2147483647 h 1035"/>
                  <a:gd name="T20" fmla="*/ 2147483647 w 791"/>
                  <a:gd name="T21" fmla="*/ 2147483647 h 1035"/>
                  <a:gd name="T22" fmla="*/ 2147483647 w 791"/>
                  <a:gd name="T23" fmla="*/ 2147483647 h 1035"/>
                  <a:gd name="T24" fmla="*/ 2147483647 w 791"/>
                  <a:gd name="T25" fmla="*/ 2147483647 h 1035"/>
                  <a:gd name="T26" fmla="*/ 2147483647 w 791"/>
                  <a:gd name="T27" fmla="*/ 2147483647 h 1035"/>
                  <a:gd name="T28" fmla="*/ 2147483647 w 791"/>
                  <a:gd name="T29" fmla="*/ 2147483647 h 1035"/>
                  <a:gd name="T30" fmla="*/ 2147483647 w 791"/>
                  <a:gd name="T31" fmla="*/ 2147483647 h 1035"/>
                  <a:gd name="T32" fmla="*/ 2147483647 w 791"/>
                  <a:gd name="T33" fmla="*/ 2147483647 h 1035"/>
                  <a:gd name="T34" fmla="*/ 2147483647 w 791"/>
                  <a:gd name="T35" fmla="*/ 2147483647 h 1035"/>
                  <a:gd name="T36" fmla="*/ 2147483647 w 791"/>
                  <a:gd name="T37" fmla="*/ 2147483647 h 1035"/>
                  <a:gd name="T38" fmla="*/ 2147483647 w 791"/>
                  <a:gd name="T39" fmla="*/ 2147483647 h 1035"/>
                  <a:gd name="T40" fmla="*/ 2147483647 w 791"/>
                  <a:gd name="T41" fmla="*/ 2147483647 h 1035"/>
                  <a:gd name="T42" fmla="*/ 2147483647 w 791"/>
                  <a:gd name="T43" fmla="*/ 2147483647 h 1035"/>
                  <a:gd name="T44" fmla="*/ 2147483647 w 791"/>
                  <a:gd name="T45" fmla="*/ 2147483647 h 1035"/>
                  <a:gd name="T46" fmla="*/ 2147483647 w 791"/>
                  <a:gd name="T47" fmla="*/ 2147483647 h 1035"/>
                  <a:gd name="T48" fmla="*/ 2147483647 w 791"/>
                  <a:gd name="T49" fmla="*/ 2147483647 h 1035"/>
                  <a:gd name="T50" fmla="*/ 2147483647 w 791"/>
                  <a:gd name="T51" fmla="*/ 2147483647 h 1035"/>
                  <a:gd name="T52" fmla="*/ 2147483647 w 791"/>
                  <a:gd name="T53" fmla="*/ 2147483647 h 1035"/>
                  <a:gd name="T54" fmla="*/ 2147483647 w 791"/>
                  <a:gd name="T55" fmla="*/ 2147483647 h 1035"/>
                  <a:gd name="T56" fmla="*/ 2147483647 w 791"/>
                  <a:gd name="T57" fmla="*/ 2147483647 h 1035"/>
                  <a:gd name="T58" fmla="*/ 2147483647 w 791"/>
                  <a:gd name="T59" fmla="*/ 2147483647 h 1035"/>
                  <a:gd name="T60" fmla="*/ 2147483647 w 791"/>
                  <a:gd name="T61" fmla="*/ 2147483647 h 1035"/>
                  <a:gd name="T62" fmla="*/ 2147483647 w 791"/>
                  <a:gd name="T63" fmla="*/ 2147483647 h 1035"/>
                  <a:gd name="T64" fmla="*/ 2147483647 w 791"/>
                  <a:gd name="T65" fmla="*/ 2147483647 h 1035"/>
                  <a:gd name="T66" fmla="*/ 2147483647 w 791"/>
                  <a:gd name="T67" fmla="*/ 2147483647 h 1035"/>
                  <a:gd name="T68" fmla="*/ 2147483647 w 791"/>
                  <a:gd name="T69" fmla="*/ 2147483647 h 1035"/>
                  <a:gd name="T70" fmla="*/ 2147483647 w 791"/>
                  <a:gd name="T71" fmla="*/ 2147483647 h 1035"/>
                  <a:gd name="T72" fmla="*/ 2147483647 w 791"/>
                  <a:gd name="T73" fmla="*/ 2147483647 h 1035"/>
                  <a:gd name="T74" fmla="*/ 2147483647 w 791"/>
                  <a:gd name="T75" fmla="*/ 2147483647 h 1035"/>
                  <a:gd name="T76" fmla="*/ 2147483647 w 791"/>
                  <a:gd name="T77" fmla="*/ 2147483647 h 1035"/>
                  <a:gd name="T78" fmla="*/ 2147483647 w 791"/>
                  <a:gd name="T79" fmla="*/ 2147483647 h 1035"/>
                  <a:gd name="T80" fmla="*/ 2147483647 w 791"/>
                  <a:gd name="T81" fmla="*/ 2147483647 h 1035"/>
                  <a:gd name="T82" fmla="*/ 2147483647 w 791"/>
                  <a:gd name="T83" fmla="*/ 2147483647 h 1035"/>
                  <a:gd name="T84" fmla="*/ 2147483647 w 791"/>
                  <a:gd name="T85" fmla="*/ 2147483647 h 1035"/>
                  <a:gd name="T86" fmla="*/ 2147483647 w 791"/>
                  <a:gd name="T87" fmla="*/ 2147483647 h 1035"/>
                  <a:gd name="T88" fmla="*/ 2147483647 w 791"/>
                  <a:gd name="T89" fmla="*/ 2147483647 h 1035"/>
                  <a:gd name="T90" fmla="*/ 2147483647 w 791"/>
                  <a:gd name="T91" fmla="*/ 2147483647 h 1035"/>
                  <a:gd name="T92" fmla="*/ 2147483647 w 791"/>
                  <a:gd name="T93" fmla="*/ 2147483647 h 1035"/>
                  <a:gd name="T94" fmla="*/ 2147483647 w 791"/>
                  <a:gd name="T95" fmla="*/ 2147483647 h 1035"/>
                  <a:gd name="T96" fmla="*/ 2147483647 w 791"/>
                  <a:gd name="T97" fmla="*/ 2147483647 h 1035"/>
                  <a:gd name="T98" fmla="*/ 0 w 791"/>
                  <a:gd name="T99" fmla="*/ 0 h 103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91"/>
                  <a:gd name="T151" fmla="*/ 0 h 1035"/>
                  <a:gd name="T152" fmla="*/ 791 w 791"/>
                  <a:gd name="T153" fmla="*/ 1035 h 103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91" h="1035">
                    <a:moveTo>
                      <a:pt x="0" y="0"/>
                    </a:moveTo>
                    <a:lnTo>
                      <a:pt x="26" y="18"/>
                    </a:lnTo>
                    <a:lnTo>
                      <a:pt x="91" y="66"/>
                    </a:lnTo>
                    <a:lnTo>
                      <a:pt x="135" y="101"/>
                    </a:lnTo>
                    <a:lnTo>
                      <a:pt x="184" y="141"/>
                    </a:lnTo>
                    <a:lnTo>
                      <a:pt x="237" y="186"/>
                    </a:lnTo>
                    <a:lnTo>
                      <a:pt x="292" y="236"/>
                    </a:lnTo>
                    <a:lnTo>
                      <a:pt x="320" y="262"/>
                    </a:lnTo>
                    <a:lnTo>
                      <a:pt x="347" y="289"/>
                    </a:lnTo>
                    <a:lnTo>
                      <a:pt x="376" y="317"/>
                    </a:lnTo>
                    <a:lnTo>
                      <a:pt x="402" y="345"/>
                    </a:lnTo>
                    <a:lnTo>
                      <a:pt x="428" y="374"/>
                    </a:lnTo>
                    <a:lnTo>
                      <a:pt x="454" y="403"/>
                    </a:lnTo>
                    <a:lnTo>
                      <a:pt x="479" y="433"/>
                    </a:lnTo>
                    <a:lnTo>
                      <a:pt x="502" y="463"/>
                    </a:lnTo>
                    <a:lnTo>
                      <a:pt x="523" y="494"/>
                    </a:lnTo>
                    <a:lnTo>
                      <a:pt x="543" y="524"/>
                    </a:lnTo>
                    <a:lnTo>
                      <a:pt x="561" y="554"/>
                    </a:lnTo>
                    <a:lnTo>
                      <a:pt x="577" y="584"/>
                    </a:lnTo>
                    <a:lnTo>
                      <a:pt x="591" y="615"/>
                    </a:lnTo>
                    <a:lnTo>
                      <a:pt x="602" y="644"/>
                    </a:lnTo>
                    <a:lnTo>
                      <a:pt x="610" y="673"/>
                    </a:lnTo>
                    <a:lnTo>
                      <a:pt x="616" y="702"/>
                    </a:lnTo>
                    <a:lnTo>
                      <a:pt x="620" y="737"/>
                    </a:lnTo>
                    <a:lnTo>
                      <a:pt x="623" y="769"/>
                    </a:lnTo>
                    <a:lnTo>
                      <a:pt x="626" y="799"/>
                    </a:lnTo>
                    <a:lnTo>
                      <a:pt x="627" y="827"/>
                    </a:lnTo>
                    <a:lnTo>
                      <a:pt x="628" y="854"/>
                    </a:lnTo>
                    <a:lnTo>
                      <a:pt x="627" y="878"/>
                    </a:lnTo>
                    <a:lnTo>
                      <a:pt x="627" y="900"/>
                    </a:lnTo>
                    <a:lnTo>
                      <a:pt x="625" y="921"/>
                    </a:lnTo>
                    <a:lnTo>
                      <a:pt x="623" y="940"/>
                    </a:lnTo>
                    <a:lnTo>
                      <a:pt x="620" y="959"/>
                    </a:lnTo>
                    <a:lnTo>
                      <a:pt x="617" y="975"/>
                    </a:lnTo>
                    <a:lnTo>
                      <a:pt x="614" y="990"/>
                    </a:lnTo>
                    <a:lnTo>
                      <a:pt x="611" y="1003"/>
                    </a:lnTo>
                    <a:lnTo>
                      <a:pt x="607" y="1015"/>
                    </a:lnTo>
                    <a:lnTo>
                      <a:pt x="603" y="1026"/>
                    </a:lnTo>
                    <a:lnTo>
                      <a:pt x="599" y="1035"/>
                    </a:lnTo>
                    <a:lnTo>
                      <a:pt x="621" y="1028"/>
                    </a:lnTo>
                    <a:lnTo>
                      <a:pt x="644" y="1022"/>
                    </a:lnTo>
                    <a:lnTo>
                      <a:pt x="668" y="1017"/>
                    </a:lnTo>
                    <a:lnTo>
                      <a:pt x="691" y="1012"/>
                    </a:lnTo>
                    <a:lnTo>
                      <a:pt x="716" y="1008"/>
                    </a:lnTo>
                    <a:lnTo>
                      <a:pt x="741" y="1005"/>
                    </a:lnTo>
                    <a:lnTo>
                      <a:pt x="766" y="1003"/>
                    </a:lnTo>
                    <a:lnTo>
                      <a:pt x="791" y="1001"/>
                    </a:lnTo>
                    <a:lnTo>
                      <a:pt x="769" y="994"/>
                    </a:lnTo>
                    <a:lnTo>
                      <a:pt x="764" y="992"/>
                    </a:lnTo>
                    <a:lnTo>
                      <a:pt x="761" y="989"/>
                    </a:lnTo>
                    <a:lnTo>
                      <a:pt x="759" y="985"/>
                    </a:lnTo>
                    <a:lnTo>
                      <a:pt x="758" y="981"/>
                    </a:lnTo>
                    <a:lnTo>
                      <a:pt x="759" y="975"/>
                    </a:lnTo>
                    <a:lnTo>
                      <a:pt x="760" y="969"/>
                    </a:lnTo>
                    <a:lnTo>
                      <a:pt x="762" y="963"/>
                    </a:lnTo>
                    <a:lnTo>
                      <a:pt x="764" y="955"/>
                    </a:lnTo>
                    <a:lnTo>
                      <a:pt x="770" y="937"/>
                    </a:lnTo>
                    <a:lnTo>
                      <a:pt x="776" y="915"/>
                    </a:lnTo>
                    <a:lnTo>
                      <a:pt x="779" y="903"/>
                    </a:lnTo>
                    <a:lnTo>
                      <a:pt x="781" y="890"/>
                    </a:lnTo>
                    <a:lnTo>
                      <a:pt x="783" y="876"/>
                    </a:lnTo>
                    <a:lnTo>
                      <a:pt x="784" y="860"/>
                    </a:lnTo>
                    <a:lnTo>
                      <a:pt x="785" y="844"/>
                    </a:lnTo>
                    <a:lnTo>
                      <a:pt x="784" y="825"/>
                    </a:lnTo>
                    <a:lnTo>
                      <a:pt x="783" y="807"/>
                    </a:lnTo>
                    <a:lnTo>
                      <a:pt x="780" y="787"/>
                    </a:lnTo>
                    <a:lnTo>
                      <a:pt x="776" y="765"/>
                    </a:lnTo>
                    <a:lnTo>
                      <a:pt x="770" y="743"/>
                    </a:lnTo>
                    <a:lnTo>
                      <a:pt x="762" y="719"/>
                    </a:lnTo>
                    <a:lnTo>
                      <a:pt x="753" y="693"/>
                    </a:lnTo>
                    <a:lnTo>
                      <a:pt x="741" y="666"/>
                    </a:lnTo>
                    <a:lnTo>
                      <a:pt x="728" y="638"/>
                    </a:lnTo>
                    <a:lnTo>
                      <a:pt x="712" y="609"/>
                    </a:lnTo>
                    <a:lnTo>
                      <a:pt x="693" y="576"/>
                    </a:lnTo>
                    <a:lnTo>
                      <a:pt x="671" y="544"/>
                    </a:lnTo>
                    <a:lnTo>
                      <a:pt x="648" y="510"/>
                    </a:lnTo>
                    <a:lnTo>
                      <a:pt x="621" y="474"/>
                    </a:lnTo>
                    <a:lnTo>
                      <a:pt x="591" y="436"/>
                    </a:lnTo>
                    <a:lnTo>
                      <a:pt x="559" y="399"/>
                    </a:lnTo>
                    <a:lnTo>
                      <a:pt x="528" y="364"/>
                    </a:lnTo>
                    <a:lnTo>
                      <a:pt x="498" y="330"/>
                    </a:lnTo>
                    <a:lnTo>
                      <a:pt x="469" y="300"/>
                    </a:lnTo>
                    <a:lnTo>
                      <a:pt x="439" y="271"/>
                    </a:lnTo>
                    <a:lnTo>
                      <a:pt x="411" y="244"/>
                    </a:lnTo>
                    <a:lnTo>
                      <a:pt x="383" y="218"/>
                    </a:lnTo>
                    <a:lnTo>
                      <a:pt x="356" y="195"/>
                    </a:lnTo>
                    <a:lnTo>
                      <a:pt x="329" y="173"/>
                    </a:lnTo>
                    <a:lnTo>
                      <a:pt x="304" y="154"/>
                    </a:lnTo>
                    <a:lnTo>
                      <a:pt x="279" y="135"/>
                    </a:lnTo>
                    <a:lnTo>
                      <a:pt x="256" y="118"/>
                    </a:lnTo>
                    <a:lnTo>
                      <a:pt x="232" y="102"/>
                    </a:lnTo>
                    <a:lnTo>
                      <a:pt x="210" y="88"/>
                    </a:lnTo>
                    <a:lnTo>
                      <a:pt x="189" y="76"/>
                    </a:lnTo>
                    <a:lnTo>
                      <a:pt x="169" y="64"/>
                    </a:lnTo>
                    <a:lnTo>
                      <a:pt x="132" y="45"/>
                    </a:lnTo>
                    <a:lnTo>
                      <a:pt x="98" y="30"/>
                    </a:lnTo>
                    <a:lnTo>
                      <a:pt x="69" y="19"/>
                    </a:lnTo>
                    <a:lnTo>
                      <a:pt x="45" y="11"/>
                    </a:lnTo>
                    <a:lnTo>
                      <a:pt x="12" y="2"/>
                    </a:lnTo>
                    <a:lnTo>
                      <a:pt x="0" y="0"/>
                    </a:lnTo>
                    <a:close/>
                  </a:path>
                </a:pathLst>
              </a:custGeom>
              <a:solidFill>
                <a:srgbClr val="1F1A17"/>
              </a:solidFill>
              <a:ln w="9525">
                <a:noFill/>
                <a:round/>
                <a:headEnd/>
                <a:tailEnd/>
              </a:ln>
            </p:spPr>
            <p:txBody>
              <a:bodyPr/>
              <a:lstStyle/>
              <a:p>
                <a:endParaRPr lang="en-US"/>
              </a:p>
            </p:txBody>
          </p:sp>
          <p:sp>
            <p:nvSpPr>
              <p:cNvPr id="194" name="AutoShape 122"/>
              <p:cNvSpPr>
                <a:spLocks/>
              </p:cNvSpPr>
              <p:nvPr/>
            </p:nvSpPr>
            <p:spPr bwMode="auto">
              <a:xfrm>
                <a:off x="5059859" y="5090579"/>
                <a:ext cx="226704" cy="313012"/>
              </a:xfrm>
              <a:custGeom>
                <a:avLst/>
                <a:gdLst>
                  <a:gd name="T0" fmla="*/ 2147483647 w 2188"/>
                  <a:gd name="T1" fmla="*/ 2147483647 h 3059"/>
                  <a:gd name="T2" fmla="*/ 2147483647 w 2188"/>
                  <a:gd name="T3" fmla="*/ 2147483647 h 3059"/>
                  <a:gd name="T4" fmla="*/ 2147483647 w 2188"/>
                  <a:gd name="T5" fmla="*/ 2147483647 h 3059"/>
                  <a:gd name="T6" fmla="*/ 2147483647 w 2188"/>
                  <a:gd name="T7" fmla="*/ 2147483647 h 3059"/>
                  <a:gd name="T8" fmla="*/ 2147483647 w 2188"/>
                  <a:gd name="T9" fmla="*/ 2147483647 h 3059"/>
                  <a:gd name="T10" fmla="*/ 2147483647 w 2188"/>
                  <a:gd name="T11" fmla="*/ 2147483647 h 3059"/>
                  <a:gd name="T12" fmla="*/ 2147483647 w 2188"/>
                  <a:gd name="T13" fmla="*/ 2147483647 h 3059"/>
                  <a:gd name="T14" fmla="*/ 2147483647 w 2188"/>
                  <a:gd name="T15" fmla="*/ 2147483647 h 3059"/>
                  <a:gd name="T16" fmla="*/ 2147483647 w 2188"/>
                  <a:gd name="T17" fmla="*/ 2147483647 h 3059"/>
                  <a:gd name="T18" fmla="*/ 2147483647 w 2188"/>
                  <a:gd name="T19" fmla="*/ 2147483647 h 3059"/>
                  <a:gd name="T20" fmla="*/ 2147483647 w 2188"/>
                  <a:gd name="T21" fmla="*/ 2147483647 h 3059"/>
                  <a:gd name="T22" fmla="*/ 2147483647 w 2188"/>
                  <a:gd name="T23" fmla="*/ 2147483647 h 3059"/>
                  <a:gd name="T24" fmla="*/ 2147483647 w 2188"/>
                  <a:gd name="T25" fmla="*/ 2147483647 h 3059"/>
                  <a:gd name="T26" fmla="*/ 2147483647 w 2188"/>
                  <a:gd name="T27" fmla="*/ 2147483647 h 3059"/>
                  <a:gd name="T28" fmla="*/ 2147483647 w 2188"/>
                  <a:gd name="T29" fmla="*/ 2147483647 h 3059"/>
                  <a:gd name="T30" fmla="*/ 2147483647 w 2188"/>
                  <a:gd name="T31" fmla="*/ 2147483647 h 3059"/>
                  <a:gd name="T32" fmla="*/ 2147483647 w 2188"/>
                  <a:gd name="T33" fmla="*/ 2147483647 h 3059"/>
                  <a:gd name="T34" fmla="*/ 2147483647 w 2188"/>
                  <a:gd name="T35" fmla="*/ 2147483647 h 3059"/>
                  <a:gd name="T36" fmla="*/ 2147483647 w 2188"/>
                  <a:gd name="T37" fmla="*/ 2147483647 h 3059"/>
                  <a:gd name="T38" fmla="*/ 2147483647 w 2188"/>
                  <a:gd name="T39" fmla="*/ 2147483647 h 3059"/>
                  <a:gd name="T40" fmla="*/ 2147483647 w 2188"/>
                  <a:gd name="T41" fmla="*/ 2147483647 h 3059"/>
                  <a:gd name="T42" fmla="*/ 2147483647 w 2188"/>
                  <a:gd name="T43" fmla="*/ 2147483647 h 3059"/>
                  <a:gd name="T44" fmla="*/ 2147483647 w 2188"/>
                  <a:gd name="T45" fmla="*/ 2147483647 h 3059"/>
                  <a:gd name="T46" fmla="*/ 2147483647 w 2188"/>
                  <a:gd name="T47" fmla="*/ 2147483647 h 3059"/>
                  <a:gd name="T48" fmla="*/ 2147483647 w 2188"/>
                  <a:gd name="T49" fmla="*/ 2147483647 h 3059"/>
                  <a:gd name="T50" fmla="*/ 2147483647 w 2188"/>
                  <a:gd name="T51" fmla="*/ 2147483647 h 3059"/>
                  <a:gd name="T52" fmla="*/ 2147483647 w 2188"/>
                  <a:gd name="T53" fmla="*/ 2147483647 h 3059"/>
                  <a:gd name="T54" fmla="*/ 2147483647 w 2188"/>
                  <a:gd name="T55" fmla="*/ 2147483647 h 3059"/>
                  <a:gd name="T56" fmla="*/ 2147483647 w 2188"/>
                  <a:gd name="T57" fmla="*/ 2147483647 h 3059"/>
                  <a:gd name="T58" fmla="*/ 2147483647 w 2188"/>
                  <a:gd name="T59" fmla="*/ 2147483647 h 3059"/>
                  <a:gd name="T60" fmla="*/ 2147483647 w 2188"/>
                  <a:gd name="T61" fmla="*/ 2147483647 h 3059"/>
                  <a:gd name="T62" fmla="*/ 2147483647 w 2188"/>
                  <a:gd name="T63" fmla="*/ 2147483647 h 3059"/>
                  <a:gd name="T64" fmla="*/ 2147483647 w 2188"/>
                  <a:gd name="T65" fmla="*/ 2147483647 h 3059"/>
                  <a:gd name="T66" fmla="*/ 2147483647 w 2188"/>
                  <a:gd name="T67" fmla="*/ 2147483647 h 3059"/>
                  <a:gd name="T68" fmla="*/ 2147483647 w 2188"/>
                  <a:gd name="T69" fmla="*/ 2147483647 h 3059"/>
                  <a:gd name="T70" fmla="*/ 2147483647 w 2188"/>
                  <a:gd name="T71" fmla="*/ 2147483647 h 3059"/>
                  <a:gd name="T72" fmla="*/ 2147483647 w 2188"/>
                  <a:gd name="T73" fmla="*/ 2147483647 h 3059"/>
                  <a:gd name="T74" fmla="*/ 2147483647 w 2188"/>
                  <a:gd name="T75" fmla="*/ 2147483647 h 3059"/>
                  <a:gd name="T76" fmla="*/ 2147483647 w 2188"/>
                  <a:gd name="T77" fmla="*/ 2147483647 h 3059"/>
                  <a:gd name="T78" fmla="*/ 2147483647 w 2188"/>
                  <a:gd name="T79" fmla="*/ 2147483647 h 3059"/>
                  <a:gd name="T80" fmla="*/ 2147483647 w 2188"/>
                  <a:gd name="T81" fmla="*/ 2147483647 h 3059"/>
                  <a:gd name="T82" fmla="*/ 2147483647 w 2188"/>
                  <a:gd name="T83" fmla="*/ 2147483647 h 3059"/>
                  <a:gd name="T84" fmla="*/ 2147483647 w 2188"/>
                  <a:gd name="T85" fmla="*/ 2147483647 h 3059"/>
                  <a:gd name="T86" fmla="*/ 2147483647 w 2188"/>
                  <a:gd name="T87" fmla="*/ 2147483647 h 3059"/>
                  <a:gd name="T88" fmla="*/ 2147483647 w 2188"/>
                  <a:gd name="T89" fmla="*/ 2147483647 h 3059"/>
                  <a:gd name="T90" fmla="*/ 2147483647 w 2188"/>
                  <a:gd name="T91" fmla="*/ 2147483647 h 3059"/>
                  <a:gd name="T92" fmla="*/ 2147483647 w 2188"/>
                  <a:gd name="T93" fmla="*/ 2147483647 h 3059"/>
                  <a:gd name="T94" fmla="*/ 2147483647 w 2188"/>
                  <a:gd name="T95" fmla="*/ 2147483647 h 3059"/>
                  <a:gd name="T96" fmla="*/ 2147483647 w 2188"/>
                  <a:gd name="T97" fmla="*/ 2147483647 h 3059"/>
                  <a:gd name="T98" fmla="*/ 2147483647 w 2188"/>
                  <a:gd name="T99" fmla="*/ 2147483647 h 3059"/>
                  <a:gd name="T100" fmla="*/ 2147483647 w 2188"/>
                  <a:gd name="T101" fmla="*/ 2147483647 h 3059"/>
                  <a:gd name="T102" fmla="*/ 2147483647 w 2188"/>
                  <a:gd name="T103" fmla="*/ 2147483647 h 3059"/>
                  <a:gd name="T104" fmla="*/ 2147483647 w 2188"/>
                  <a:gd name="T105" fmla="*/ 2147483647 h 3059"/>
                  <a:gd name="T106" fmla="*/ 2147483647 w 2188"/>
                  <a:gd name="T107" fmla="*/ 2147483647 h 3059"/>
                  <a:gd name="T108" fmla="*/ 2147483647 w 2188"/>
                  <a:gd name="T109" fmla="*/ 0 h 3059"/>
                  <a:gd name="T110" fmla="*/ 2147483647 w 2188"/>
                  <a:gd name="T111" fmla="*/ 2147483647 h 3059"/>
                  <a:gd name="T112" fmla="*/ 2147483647 w 2188"/>
                  <a:gd name="T113" fmla="*/ 2147483647 h 3059"/>
                  <a:gd name="T114" fmla="*/ 2147483647 w 2188"/>
                  <a:gd name="T115" fmla="*/ 2147483647 h 3059"/>
                  <a:gd name="T116" fmla="*/ 2147483647 w 2188"/>
                  <a:gd name="T117" fmla="*/ 2147483647 h 30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8"/>
                  <a:gd name="T178" fmla="*/ 0 h 3059"/>
                  <a:gd name="T179" fmla="*/ 2188 w 2188"/>
                  <a:gd name="T180" fmla="*/ 3059 h 30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8" h="3059">
                    <a:moveTo>
                      <a:pt x="93" y="650"/>
                    </a:moveTo>
                    <a:lnTo>
                      <a:pt x="79" y="677"/>
                    </a:lnTo>
                    <a:lnTo>
                      <a:pt x="65" y="705"/>
                    </a:lnTo>
                    <a:lnTo>
                      <a:pt x="52" y="730"/>
                    </a:lnTo>
                    <a:lnTo>
                      <a:pt x="42" y="755"/>
                    </a:lnTo>
                    <a:lnTo>
                      <a:pt x="33" y="779"/>
                    </a:lnTo>
                    <a:lnTo>
                      <a:pt x="24" y="802"/>
                    </a:lnTo>
                    <a:lnTo>
                      <a:pt x="18" y="825"/>
                    </a:lnTo>
                    <a:lnTo>
                      <a:pt x="12" y="846"/>
                    </a:lnTo>
                    <a:lnTo>
                      <a:pt x="7" y="867"/>
                    </a:lnTo>
                    <a:lnTo>
                      <a:pt x="4" y="886"/>
                    </a:lnTo>
                    <a:lnTo>
                      <a:pt x="2" y="905"/>
                    </a:lnTo>
                    <a:lnTo>
                      <a:pt x="0" y="923"/>
                    </a:lnTo>
                    <a:lnTo>
                      <a:pt x="0" y="941"/>
                    </a:lnTo>
                    <a:lnTo>
                      <a:pt x="1" y="957"/>
                    </a:lnTo>
                    <a:lnTo>
                      <a:pt x="3" y="973"/>
                    </a:lnTo>
                    <a:lnTo>
                      <a:pt x="5" y="987"/>
                    </a:lnTo>
                    <a:lnTo>
                      <a:pt x="9" y="1001"/>
                    </a:lnTo>
                    <a:lnTo>
                      <a:pt x="13" y="1014"/>
                    </a:lnTo>
                    <a:lnTo>
                      <a:pt x="18" y="1026"/>
                    </a:lnTo>
                    <a:lnTo>
                      <a:pt x="25" y="1038"/>
                    </a:lnTo>
                    <a:lnTo>
                      <a:pt x="31" y="1050"/>
                    </a:lnTo>
                    <a:lnTo>
                      <a:pt x="39" y="1060"/>
                    </a:lnTo>
                    <a:lnTo>
                      <a:pt x="47" y="1069"/>
                    </a:lnTo>
                    <a:lnTo>
                      <a:pt x="57" y="1078"/>
                    </a:lnTo>
                    <a:lnTo>
                      <a:pt x="67" y="1085"/>
                    </a:lnTo>
                    <a:lnTo>
                      <a:pt x="77" y="1093"/>
                    </a:lnTo>
                    <a:lnTo>
                      <a:pt x="88" y="1099"/>
                    </a:lnTo>
                    <a:lnTo>
                      <a:pt x="100" y="1105"/>
                    </a:lnTo>
                    <a:lnTo>
                      <a:pt x="112" y="1110"/>
                    </a:lnTo>
                    <a:lnTo>
                      <a:pt x="124" y="1114"/>
                    </a:lnTo>
                    <a:lnTo>
                      <a:pt x="137" y="1118"/>
                    </a:lnTo>
                    <a:lnTo>
                      <a:pt x="151" y="1121"/>
                    </a:lnTo>
                    <a:lnTo>
                      <a:pt x="202" y="1131"/>
                    </a:lnTo>
                    <a:lnTo>
                      <a:pt x="243" y="1139"/>
                    </a:lnTo>
                    <a:lnTo>
                      <a:pt x="276" y="1147"/>
                    </a:lnTo>
                    <a:lnTo>
                      <a:pt x="302" y="1152"/>
                    </a:lnTo>
                    <a:lnTo>
                      <a:pt x="321" y="1157"/>
                    </a:lnTo>
                    <a:lnTo>
                      <a:pt x="333" y="1160"/>
                    </a:lnTo>
                    <a:lnTo>
                      <a:pt x="340" y="1162"/>
                    </a:lnTo>
                    <a:lnTo>
                      <a:pt x="343" y="1163"/>
                    </a:lnTo>
                    <a:lnTo>
                      <a:pt x="331" y="1176"/>
                    </a:lnTo>
                    <a:lnTo>
                      <a:pt x="302" y="1208"/>
                    </a:lnTo>
                    <a:lnTo>
                      <a:pt x="258" y="1256"/>
                    </a:lnTo>
                    <a:lnTo>
                      <a:pt x="208" y="1314"/>
                    </a:lnTo>
                    <a:lnTo>
                      <a:pt x="182" y="1345"/>
                    </a:lnTo>
                    <a:lnTo>
                      <a:pt x="155" y="1376"/>
                    </a:lnTo>
                    <a:lnTo>
                      <a:pt x="131" y="1409"/>
                    </a:lnTo>
                    <a:lnTo>
                      <a:pt x="108" y="1439"/>
                    </a:lnTo>
                    <a:lnTo>
                      <a:pt x="88" y="1468"/>
                    </a:lnTo>
                    <a:lnTo>
                      <a:pt x="71" y="1495"/>
                    </a:lnTo>
                    <a:lnTo>
                      <a:pt x="64" y="1508"/>
                    </a:lnTo>
                    <a:lnTo>
                      <a:pt x="57" y="1520"/>
                    </a:lnTo>
                    <a:lnTo>
                      <a:pt x="52" y="1531"/>
                    </a:lnTo>
                    <a:lnTo>
                      <a:pt x="48" y="1541"/>
                    </a:lnTo>
                    <a:lnTo>
                      <a:pt x="45" y="1552"/>
                    </a:lnTo>
                    <a:lnTo>
                      <a:pt x="44" y="1564"/>
                    </a:lnTo>
                    <a:lnTo>
                      <a:pt x="43" y="1576"/>
                    </a:lnTo>
                    <a:lnTo>
                      <a:pt x="43" y="1588"/>
                    </a:lnTo>
                    <a:lnTo>
                      <a:pt x="44" y="1600"/>
                    </a:lnTo>
                    <a:lnTo>
                      <a:pt x="45" y="1613"/>
                    </a:lnTo>
                    <a:lnTo>
                      <a:pt x="48" y="1626"/>
                    </a:lnTo>
                    <a:lnTo>
                      <a:pt x="52" y="1639"/>
                    </a:lnTo>
                    <a:lnTo>
                      <a:pt x="56" y="1654"/>
                    </a:lnTo>
                    <a:lnTo>
                      <a:pt x="63" y="1667"/>
                    </a:lnTo>
                    <a:lnTo>
                      <a:pt x="69" y="1680"/>
                    </a:lnTo>
                    <a:lnTo>
                      <a:pt x="76" y="1693"/>
                    </a:lnTo>
                    <a:lnTo>
                      <a:pt x="84" y="1705"/>
                    </a:lnTo>
                    <a:lnTo>
                      <a:pt x="93" y="1718"/>
                    </a:lnTo>
                    <a:lnTo>
                      <a:pt x="102" y="1730"/>
                    </a:lnTo>
                    <a:lnTo>
                      <a:pt x="113" y="1742"/>
                    </a:lnTo>
                    <a:lnTo>
                      <a:pt x="122" y="1751"/>
                    </a:lnTo>
                    <a:lnTo>
                      <a:pt x="131" y="1760"/>
                    </a:lnTo>
                    <a:lnTo>
                      <a:pt x="140" y="1769"/>
                    </a:lnTo>
                    <a:lnTo>
                      <a:pt x="150" y="1777"/>
                    </a:lnTo>
                    <a:lnTo>
                      <a:pt x="169" y="1791"/>
                    </a:lnTo>
                    <a:lnTo>
                      <a:pt x="189" y="1803"/>
                    </a:lnTo>
                    <a:lnTo>
                      <a:pt x="208" y="1814"/>
                    </a:lnTo>
                    <a:lnTo>
                      <a:pt x="226" y="1823"/>
                    </a:lnTo>
                    <a:lnTo>
                      <a:pt x="243" y="1831"/>
                    </a:lnTo>
                    <a:lnTo>
                      <a:pt x="258" y="1837"/>
                    </a:lnTo>
                    <a:lnTo>
                      <a:pt x="281" y="1846"/>
                    </a:lnTo>
                    <a:lnTo>
                      <a:pt x="295" y="1852"/>
                    </a:lnTo>
                    <a:lnTo>
                      <a:pt x="296" y="1853"/>
                    </a:lnTo>
                    <a:lnTo>
                      <a:pt x="295" y="1854"/>
                    </a:lnTo>
                    <a:lnTo>
                      <a:pt x="293" y="1855"/>
                    </a:lnTo>
                    <a:lnTo>
                      <a:pt x="285" y="1855"/>
                    </a:lnTo>
                    <a:lnTo>
                      <a:pt x="274" y="1856"/>
                    </a:lnTo>
                    <a:lnTo>
                      <a:pt x="267" y="1862"/>
                    </a:lnTo>
                    <a:lnTo>
                      <a:pt x="250" y="1879"/>
                    </a:lnTo>
                    <a:lnTo>
                      <a:pt x="239" y="1893"/>
                    </a:lnTo>
                    <a:lnTo>
                      <a:pt x="227" y="1908"/>
                    </a:lnTo>
                    <a:lnTo>
                      <a:pt x="214" y="1925"/>
                    </a:lnTo>
                    <a:lnTo>
                      <a:pt x="201" y="1944"/>
                    </a:lnTo>
                    <a:lnTo>
                      <a:pt x="189" y="1965"/>
                    </a:lnTo>
                    <a:lnTo>
                      <a:pt x="178" y="1988"/>
                    </a:lnTo>
                    <a:lnTo>
                      <a:pt x="171" y="2000"/>
                    </a:lnTo>
                    <a:lnTo>
                      <a:pt x="167" y="2013"/>
                    </a:lnTo>
                    <a:lnTo>
                      <a:pt x="162" y="2026"/>
                    </a:lnTo>
                    <a:lnTo>
                      <a:pt x="159" y="2038"/>
                    </a:lnTo>
                    <a:lnTo>
                      <a:pt x="156" y="2052"/>
                    </a:lnTo>
                    <a:lnTo>
                      <a:pt x="153" y="2065"/>
                    </a:lnTo>
                    <a:lnTo>
                      <a:pt x="152" y="2079"/>
                    </a:lnTo>
                    <a:lnTo>
                      <a:pt x="151" y="2093"/>
                    </a:lnTo>
                    <a:lnTo>
                      <a:pt x="151" y="2107"/>
                    </a:lnTo>
                    <a:lnTo>
                      <a:pt x="152" y="2122"/>
                    </a:lnTo>
                    <a:lnTo>
                      <a:pt x="154" y="2138"/>
                    </a:lnTo>
                    <a:lnTo>
                      <a:pt x="157" y="2152"/>
                    </a:lnTo>
                    <a:lnTo>
                      <a:pt x="170" y="2204"/>
                    </a:lnTo>
                    <a:lnTo>
                      <a:pt x="180" y="2240"/>
                    </a:lnTo>
                    <a:lnTo>
                      <a:pt x="186" y="2266"/>
                    </a:lnTo>
                    <a:lnTo>
                      <a:pt x="189" y="2280"/>
                    </a:lnTo>
                    <a:lnTo>
                      <a:pt x="191" y="2288"/>
                    </a:lnTo>
                    <a:lnTo>
                      <a:pt x="192" y="2290"/>
                    </a:lnTo>
                    <a:lnTo>
                      <a:pt x="191" y="2289"/>
                    </a:lnTo>
                    <a:lnTo>
                      <a:pt x="191" y="2288"/>
                    </a:lnTo>
                    <a:lnTo>
                      <a:pt x="183" y="2296"/>
                    </a:lnTo>
                    <a:lnTo>
                      <a:pt x="161" y="2318"/>
                    </a:lnTo>
                    <a:lnTo>
                      <a:pt x="146" y="2333"/>
                    </a:lnTo>
                    <a:lnTo>
                      <a:pt x="131" y="2351"/>
                    </a:lnTo>
                    <a:lnTo>
                      <a:pt x="115" y="2373"/>
                    </a:lnTo>
                    <a:lnTo>
                      <a:pt x="98" y="2396"/>
                    </a:lnTo>
                    <a:lnTo>
                      <a:pt x="82" y="2420"/>
                    </a:lnTo>
                    <a:lnTo>
                      <a:pt x="67" y="2447"/>
                    </a:lnTo>
                    <a:lnTo>
                      <a:pt x="59" y="2461"/>
                    </a:lnTo>
                    <a:lnTo>
                      <a:pt x="53" y="2475"/>
                    </a:lnTo>
                    <a:lnTo>
                      <a:pt x="47" y="2490"/>
                    </a:lnTo>
                    <a:lnTo>
                      <a:pt x="42" y="2505"/>
                    </a:lnTo>
                    <a:lnTo>
                      <a:pt x="38" y="2520"/>
                    </a:lnTo>
                    <a:lnTo>
                      <a:pt x="35" y="2535"/>
                    </a:lnTo>
                    <a:lnTo>
                      <a:pt x="32" y="2550"/>
                    </a:lnTo>
                    <a:lnTo>
                      <a:pt x="30" y="2566"/>
                    </a:lnTo>
                    <a:lnTo>
                      <a:pt x="30" y="2581"/>
                    </a:lnTo>
                    <a:lnTo>
                      <a:pt x="31" y="2597"/>
                    </a:lnTo>
                    <a:lnTo>
                      <a:pt x="32" y="2613"/>
                    </a:lnTo>
                    <a:lnTo>
                      <a:pt x="36" y="2629"/>
                    </a:lnTo>
                    <a:lnTo>
                      <a:pt x="40" y="2645"/>
                    </a:lnTo>
                    <a:lnTo>
                      <a:pt x="47" y="2662"/>
                    </a:lnTo>
                    <a:lnTo>
                      <a:pt x="56" y="2681"/>
                    </a:lnTo>
                    <a:lnTo>
                      <a:pt x="68" y="2700"/>
                    </a:lnTo>
                    <a:lnTo>
                      <a:pt x="81" y="2719"/>
                    </a:lnTo>
                    <a:lnTo>
                      <a:pt x="96" y="2740"/>
                    </a:lnTo>
                    <a:lnTo>
                      <a:pt x="113" y="2761"/>
                    </a:lnTo>
                    <a:lnTo>
                      <a:pt x="132" y="2782"/>
                    </a:lnTo>
                    <a:lnTo>
                      <a:pt x="152" y="2803"/>
                    </a:lnTo>
                    <a:lnTo>
                      <a:pt x="176" y="2824"/>
                    </a:lnTo>
                    <a:lnTo>
                      <a:pt x="200" y="2845"/>
                    </a:lnTo>
                    <a:lnTo>
                      <a:pt x="226" y="2866"/>
                    </a:lnTo>
                    <a:lnTo>
                      <a:pt x="254" y="2887"/>
                    </a:lnTo>
                    <a:lnTo>
                      <a:pt x="284" y="2906"/>
                    </a:lnTo>
                    <a:lnTo>
                      <a:pt x="317" y="2926"/>
                    </a:lnTo>
                    <a:lnTo>
                      <a:pt x="351" y="2944"/>
                    </a:lnTo>
                    <a:lnTo>
                      <a:pt x="386" y="2961"/>
                    </a:lnTo>
                    <a:lnTo>
                      <a:pt x="424" y="2979"/>
                    </a:lnTo>
                    <a:lnTo>
                      <a:pt x="463" y="2994"/>
                    </a:lnTo>
                    <a:lnTo>
                      <a:pt x="503" y="3008"/>
                    </a:lnTo>
                    <a:lnTo>
                      <a:pt x="546" y="3021"/>
                    </a:lnTo>
                    <a:lnTo>
                      <a:pt x="590" y="3032"/>
                    </a:lnTo>
                    <a:lnTo>
                      <a:pt x="637" y="3041"/>
                    </a:lnTo>
                    <a:lnTo>
                      <a:pt x="684" y="3049"/>
                    </a:lnTo>
                    <a:lnTo>
                      <a:pt x="732" y="3054"/>
                    </a:lnTo>
                    <a:lnTo>
                      <a:pt x="784" y="3058"/>
                    </a:lnTo>
                    <a:lnTo>
                      <a:pt x="836" y="3059"/>
                    </a:lnTo>
                    <a:lnTo>
                      <a:pt x="890" y="3058"/>
                    </a:lnTo>
                    <a:lnTo>
                      <a:pt x="945" y="3055"/>
                    </a:lnTo>
                    <a:lnTo>
                      <a:pt x="1002" y="3049"/>
                    </a:lnTo>
                    <a:lnTo>
                      <a:pt x="1061" y="3040"/>
                    </a:lnTo>
                    <a:lnTo>
                      <a:pt x="1121" y="3028"/>
                    </a:lnTo>
                    <a:lnTo>
                      <a:pt x="1146" y="3023"/>
                    </a:lnTo>
                    <a:lnTo>
                      <a:pt x="1172" y="3016"/>
                    </a:lnTo>
                    <a:lnTo>
                      <a:pt x="1199" y="3009"/>
                    </a:lnTo>
                    <a:lnTo>
                      <a:pt x="1225" y="3000"/>
                    </a:lnTo>
                    <a:lnTo>
                      <a:pt x="1250" y="2992"/>
                    </a:lnTo>
                    <a:lnTo>
                      <a:pt x="1276" y="2982"/>
                    </a:lnTo>
                    <a:lnTo>
                      <a:pt x="1302" y="2972"/>
                    </a:lnTo>
                    <a:lnTo>
                      <a:pt x="1329" y="2961"/>
                    </a:lnTo>
                    <a:lnTo>
                      <a:pt x="1354" y="2950"/>
                    </a:lnTo>
                    <a:lnTo>
                      <a:pt x="1380" y="2938"/>
                    </a:lnTo>
                    <a:lnTo>
                      <a:pt x="1405" y="2926"/>
                    </a:lnTo>
                    <a:lnTo>
                      <a:pt x="1431" y="2913"/>
                    </a:lnTo>
                    <a:lnTo>
                      <a:pt x="1455" y="2900"/>
                    </a:lnTo>
                    <a:lnTo>
                      <a:pt x="1480" y="2886"/>
                    </a:lnTo>
                    <a:lnTo>
                      <a:pt x="1504" y="2872"/>
                    </a:lnTo>
                    <a:lnTo>
                      <a:pt x="1528" y="2858"/>
                    </a:lnTo>
                    <a:lnTo>
                      <a:pt x="1552" y="2842"/>
                    </a:lnTo>
                    <a:lnTo>
                      <a:pt x="1575" y="2827"/>
                    </a:lnTo>
                    <a:lnTo>
                      <a:pt x="1597" y="2812"/>
                    </a:lnTo>
                    <a:lnTo>
                      <a:pt x="1619" y="2796"/>
                    </a:lnTo>
                    <a:lnTo>
                      <a:pt x="1640" y="2780"/>
                    </a:lnTo>
                    <a:lnTo>
                      <a:pt x="1662" y="2764"/>
                    </a:lnTo>
                    <a:lnTo>
                      <a:pt x="1682" y="2748"/>
                    </a:lnTo>
                    <a:lnTo>
                      <a:pt x="1701" y="2731"/>
                    </a:lnTo>
                    <a:lnTo>
                      <a:pt x="1720" y="2714"/>
                    </a:lnTo>
                    <a:lnTo>
                      <a:pt x="1738" y="2697"/>
                    </a:lnTo>
                    <a:lnTo>
                      <a:pt x="1755" y="2680"/>
                    </a:lnTo>
                    <a:lnTo>
                      <a:pt x="1772" y="2664"/>
                    </a:lnTo>
                    <a:lnTo>
                      <a:pt x="1788" y="2647"/>
                    </a:lnTo>
                    <a:lnTo>
                      <a:pt x="1802" y="2630"/>
                    </a:lnTo>
                    <a:lnTo>
                      <a:pt x="1816" y="2613"/>
                    </a:lnTo>
                    <a:lnTo>
                      <a:pt x="1829" y="2595"/>
                    </a:lnTo>
                    <a:lnTo>
                      <a:pt x="1845" y="2572"/>
                    </a:lnTo>
                    <a:lnTo>
                      <a:pt x="1860" y="2550"/>
                    </a:lnTo>
                    <a:lnTo>
                      <a:pt x="1873" y="2527"/>
                    </a:lnTo>
                    <a:lnTo>
                      <a:pt x="1887" y="2504"/>
                    </a:lnTo>
                    <a:lnTo>
                      <a:pt x="1898" y="2481"/>
                    </a:lnTo>
                    <a:lnTo>
                      <a:pt x="1909" y="2459"/>
                    </a:lnTo>
                    <a:lnTo>
                      <a:pt x="1918" y="2437"/>
                    </a:lnTo>
                    <a:lnTo>
                      <a:pt x="1926" y="2416"/>
                    </a:lnTo>
                    <a:lnTo>
                      <a:pt x="1934" y="2395"/>
                    </a:lnTo>
                    <a:lnTo>
                      <a:pt x="1940" y="2374"/>
                    </a:lnTo>
                    <a:lnTo>
                      <a:pt x="1946" y="2353"/>
                    </a:lnTo>
                    <a:lnTo>
                      <a:pt x="1951" y="2333"/>
                    </a:lnTo>
                    <a:lnTo>
                      <a:pt x="1959" y="2296"/>
                    </a:lnTo>
                    <a:lnTo>
                      <a:pt x="1964" y="2261"/>
                    </a:lnTo>
                    <a:lnTo>
                      <a:pt x="1967" y="2228"/>
                    </a:lnTo>
                    <a:lnTo>
                      <a:pt x="1969" y="2199"/>
                    </a:lnTo>
                    <a:lnTo>
                      <a:pt x="1969" y="2173"/>
                    </a:lnTo>
                    <a:lnTo>
                      <a:pt x="1968" y="2151"/>
                    </a:lnTo>
                    <a:lnTo>
                      <a:pt x="1966" y="2120"/>
                    </a:lnTo>
                    <a:lnTo>
                      <a:pt x="1964" y="2110"/>
                    </a:lnTo>
                    <a:lnTo>
                      <a:pt x="1994" y="2073"/>
                    </a:lnTo>
                    <a:lnTo>
                      <a:pt x="2022" y="2036"/>
                    </a:lnTo>
                    <a:lnTo>
                      <a:pt x="2049" y="1999"/>
                    </a:lnTo>
                    <a:lnTo>
                      <a:pt x="2074" y="1962"/>
                    </a:lnTo>
                    <a:lnTo>
                      <a:pt x="2098" y="1926"/>
                    </a:lnTo>
                    <a:lnTo>
                      <a:pt x="2121" y="1888"/>
                    </a:lnTo>
                    <a:lnTo>
                      <a:pt x="2131" y="1868"/>
                    </a:lnTo>
                    <a:lnTo>
                      <a:pt x="2140" y="1850"/>
                    </a:lnTo>
                    <a:lnTo>
                      <a:pt x="2149" y="1830"/>
                    </a:lnTo>
                    <a:lnTo>
                      <a:pt x="2157" y="1811"/>
                    </a:lnTo>
                    <a:lnTo>
                      <a:pt x="2164" y="1792"/>
                    </a:lnTo>
                    <a:lnTo>
                      <a:pt x="2170" y="1772"/>
                    </a:lnTo>
                    <a:lnTo>
                      <a:pt x="2176" y="1751"/>
                    </a:lnTo>
                    <a:lnTo>
                      <a:pt x="2180" y="1730"/>
                    </a:lnTo>
                    <a:lnTo>
                      <a:pt x="2183" y="1710"/>
                    </a:lnTo>
                    <a:lnTo>
                      <a:pt x="2186" y="1689"/>
                    </a:lnTo>
                    <a:lnTo>
                      <a:pt x="2187" y="1668"/>
                    </a:lnTo>
                    <a:lnTo>
                      <a:pt x="2188" y="1645"/>
                    </a:lnTo>
                    <a:lnTo>
                      <a:pt x="2187" y="1624"/>
                    </a:lnTo>
                    <a:lnTo>
                      <a:pt x="2185" y="1601"/>
                    </a:lnTo>
                    <a:lnTo>
                      <a:pt x="2181" y="1579"/>
                    </a:lnTo>
                    <a:lnTo>
                      <a:pt x="2177" y="1556"/>
                    </a:lnTo>
                    <a:lnTo>
                      <a:pt x="2171" y="1532"/>
                    </a:lnTo>
                    <a:lnTo>
                      <a:pt x="2163" y="1507"/>
                    </a:lnTo>
                    <a:lnTo>
                      <a:pt x="2155" y="1483"/>
                    </a:lnTo>
                    <a:lnTo>
                      <a:pt x="2144" y="1458"/>
                    </a:lnTo>
                    <a:lnTo>
                      <a:pt x="2139" y="1448"/>
                    </a:lnTo>
                    <a:lnTo>
                      <a:pt x="2133" y="1438"/>
                    </a:lnTo>
                    <a:lnTo>
                      <a:pt x="2126" y="1429"/>
                    </a:lnTo>
                    <a:lnTo>
                      <a:pt x="2119" y="1421"/>
                    </a:lnTo>
                    <a:lnTo>
                      <a:pt x="2111" y="1414"/>
                    </a:lnTo>
                    <a:lnTo>
                      <a:pt x="2101" y="1407"/>
                    </a:lnTo>
                    <a:lnTo>
                      <a:pt x="2092" y="1400"/>
                    </a:lnTo>
                    <a:lnTo>
                      <a:pt x="2083" y="1395"/>
                    </a:lnTo>
                    <a:lnTo>
                      <a:pt x="2064" y="1385"/>
                    </a:lnTo>
                    <a:lnTo>
                      <a:pt x="2044" y="1378"/>
                    </a:lnTo>
                    <a:lnTo>
                      <a:pt x="2024" y="1372"/>
                    </a:lnTo>
                    <a:lnTo>
                      <a:pt x="2005" y="1368"/>
                    </a:lnTo>
                    <a:lnTo>
                      <a:pt x="1969" y="1361"/>
                    </a:lnTo>
                    <a:lnTo>
                      <a:pt x="1944" y="1355"/>
                    </a:lnTo>
                    <a:lnTo>
                      <a:pt x="1939" y="1353"/>
                    </a:lnTo>
                    <a:lnTo>
                      <a:pt x="1936" y="1351"/>
                    </a:lnTo>
                    <a:lnTo>
                      <a:pt x="1933" y="1348"/>
                    </a:lnTo>
                    <a:lnTo>
                      <a:pt x="1932" y="1346"/>
                    </a:lnTo>
                    <a:lnTo>
                      <a:pt x="1931" y="1343"/>
                    </a:lnTo>
                    <a:lnTo>
                      <a:pt x="1932" y="1340"/>
                    </a:lnTo>
                    <a:lnTo>
                      <a:pt x="1935" y="1336"/>
                    </a:lnTo>
                    <a:lnTo>
                      <a:pt x="1938" y="1332"/>
                    </a:lnTo>
                    <a:lnTo>
                      <a:pt x="1972" y="1295"/>
                    </a:lnTo>
                    <a:lnTo>
                      <a:pt x="2001" y="1256"/>
                    </a:lnTo>
                    <a:lnTo>
                      <a:pt x="2024" y="1219"/>
                    </a:lnTo>
                    <a:lnTo>
                      <a:pt x="2043" y="1181"/>
                    </a:lnTo>
                    <a:lnTo>
                      <a:pt x="2057" y="1143"/>
                    </a:lnTo>
                    <a:lnTo>
                      <a:pt x="2067" y="1105"/>
                    </a:lnTo>
                    <a:lnTo>
                      <a:pt x="2073" y="1068"/>
                    </a:lnTo>
                    <a:lnTo>
                      <a:pt x="2076" y="1030"/>
                    </a:lnTo>
                    <a:lnTo>
                      <a:pt x="2075" y="994"/>
                    </a:lnTo>
                    <a:lnTo>
                      <a:pt x="2071" y="958"/>
                    </a:lnTo>
                    <a:lnTo>
                      <a:pt x="2064" y="922"/>
                    </a:lnTo>
                    <a:lnTo>
                      <a:pt x="2055" y="888"/>
                    </a:lnTo>
                    <a:lnTo>
                      <a:pt x="2044" y="855"/>
                    </a:lnTo>
                    <a:lnTo>
                      <a:pt x="2031" y="823"/>
                    </a:lnTo>
                    <a:lnTo>
                      <a:pt x="2017" y="791"/>
                    </a:lnTo>
                    <a:lnTo>
                      <a:pt x="2001" y="761"/>
                    </a:lnTo>
                    <a:lnTo>
                      <a:pt x="1983" y="733"/>
                    </a:lnTo>
                    <a:lnTo>
                      <a:pt x="1965" y="706"/>
                    </a:lnTo>
                    <a:lnTo>
                      <a:pt x="1947" y="679"/>
                    </a:lnTo>
                    <a:lnTo>
                      <a:pt x="1928" y="656"/>
                    </a:lnTo>
                    <a:lnTo>
                      <a:pt x="1910" y="634"/>
                    </a:lnTo>
                    <a:lnTo>
                      <a:pt x="1892" y="614"/>
                    </a:lnTo>
                    <a:lnTo>
                      <a:pt x="1874" y="596"/>
                    </a:lnTo>
                    <a:lnTo>
                      <a:pt x="1857" y="580"/>
                    </a:lnTo>
                    <a:lnTo>
                      <a:pt x="1842" y="565"/>
                    </a:lnTo>
                    <a:lnTo>
                      <a:pt x="1828" y="554"/>
                    </a:lnTo>
                    <a:lnTo>
                      <a:pt x="1817" y="545"/>
                    </a:lnTo>
                    <a:lnTo>
                      <a:pt x="1807" y="539"/>
                    </a:lnTo>
                    <a:lnTo>
                      <a:pt x="1799" y="536"/>
                    </a:lnTo>
                    <a:lnTo>
                      <a:pt x="1795" y="535"/>
                    </a:lnTo>
                    <a:lnTo>
                      <a:pt x="1793" y="537"/>
                    </a:lnTo>
                    <a:lnTo>
                      <a:pt x="1794" y="542"/>
                    </a:lnTo>
                    <a:lnTo>
                      <a:pt x="1801" y="524"/>
                    </a:lnTo>
                    <a:lnTo>
                      <a:pt x="1817" y="476"/>
                    </a:lnTo>
                    <a:lnTo>
                      <a:pt x="1826" y="443"/>
                    </a:lnTo>
                    <a:lnTo>
                      <a:pt x="1835" y="406"/>
                    </a:lnTo>
                    <a:lnTo>
                      <a:pt x="1839" y="386"/>
                    </a:lnTo>
                    <a:lnTo>
                      <a:pt x="1843" y="366"/>
                    </a:lnTo>
                    <a:lnTo>
                      <a:pt x="1845" y="345"/>
                    </a:lnTo>
                    <a:lnTo>
                      <a:pt x="1848" y="323"/>
                    </a:lnTo>
                    <a:lnTo>
                      <a:pt x="1849" y="301"/>
                    </a:lnTo>
                    <a:lnTo>
                      <a:pt x="1849" y="279"/>
                    </a:lnTo>
                    <a:lnTo>
                      <a:pt x="1849" y="258"/>
                    </a:lnTo>
                    <a:lnTo>
                      <a:pt x="1847" y="236"/>
                    </a:lnTo>
                    <a:lnTo>
                      <a:pt x="1844" y="214"/>
                    </a:lnTo>
                    <a:lnTo>
                      <a:pt x="1840" y="192"/>
                    </a:lnTo>
                    <a:lnTo>
                      <a:pt x="1834" y="172"/>
                    </a:lnTo>
                    <a:lnTo>
                      <a:pt x="1826" y="152"/>
                    </a:lnTo>
                    <a:lnTo>
                      <a:pt x="1817" y="133"/>
                    </a:lnTo>
                    <a:lnTo>
                      <a:pt x="1806" y="115"/>
                    </a:lnTo>
                    <a:lnTo>
                      <a:pt x="1793" y="98"/>
                    </a:lnTo>
                    <a:lnTo>
                      <a:pt x="1778" y="81"/>
                    </a:lnTo>
                    <a:lnTo>
                      <a:pt x="1759" y="66"/>
                    </a:lnTo>
                    <a:lnTo>
                      <a:pt x="1740" y="53"/>
                    </a:lnTo>
                    <a:lnTo>
                      <a:pt x="1718" y="42"/>
                    </a:lnTo>
                    <a:lnTo>
                      <a:pt x="1693" y="32"/>
                    </a:lnTo>
                    <a:lnTo>
                      <a:pt x="1651" y="20"/>
                    </a:lnTo>
                    <a:lnTo>
                      <a:pt x="1608" y="11"/>
                    </a:lnTo>
                    <a:lnTo>
                      <a:pt x="1561" y="4"/>
                    </a:lnTo>
                    <a:lnTo>
                      <a:pt x="1512" y="1"/>
                    </a:lnTo>
                    <a:lnTo>
                      <a:pt x="1460" y="0"/>
                    </a:lnTo>
                    <a:lnTo>
                      <a:pt x="1406" y="2"/>
                    </a:lnTo>
                    <a:lnTo>
                      <a:pt x="1352" y="6"/>
                    </a:lnTo>
                    <a:lnTo>
                      <a:pt x="1295" y="12"/>
                    </a:lnTo>
                    <a:lnTo>
                      <a:pt x="1237" y="21"/>
                    </a:lnTo>
                    <a:lnTo>
                      <a:pt x="1177" y="32"/>
                    </a:lnTo>
                    <a:lnTo>
                      <a:pt x="1118" y="45"/>
                    </a:lnTo>
                    <a:lnTo>
                      <a:pt x="1057" y="60"/>
                    </a:lnTo>
                    <a:lnTo>
                      <a:pt x="997" y="77"/>
                    </a:lnTo>
                    <a:lnTo>
                      <a:pt x="936" y="97"/>
                    </a:lnTo>
                    <a:lnTo>
                      <a:pt x="876" y="118"/>
                    </a:lnTo>
                    <a:lnTo>
                      <a:pt x="815" y="140"/>
                    </a:lnTo>
                    <a:lnTo>
                      <a:pt x="756" y="164"/>
                    </a:lnTo>
                    <a:lnTo>
                      <a:pt x="696" y="189"/>
                    </a:lnTo>
                    <a:lnTo>
                      <a:pt x="639" y="217"/>
                    </a:lnTo>
                    <a:lnTo>
                      <a:pt x="582" y="244"/>
                    </a:lnTo>
                    <a:lnTo>
                      <a:pt x="527" y="274"/>
                    </a:lnTo>
                    <a:lnTo>
                      <a:pt x="474" y="304"/>
                    </a:lnTo>
                    <a:lnTo>
                      <a:pt x="423" y="336"/>
                    </a:lnTo>
                    <a:lnTo>
                      <a:pt x="374" y="368"/>
                    </a:lnTo>
                    <a:lnTo>
                      <a:pt x="328" y="401"/>
                    </a:lnTo>
                    <a:lnTo>
                      <a:pt x="284" y="435"/>
                    </a:lnTo>
                    <a:lnTo>
                      <a:pt x="243" y="470"/>
                    </a:lnTo>
                    <a:lnTo>
                      <a:pt x="206" y="505"/>
                    </a:lnTo>
                    <a:lnTo>
                      <a:pt x="172" y="541"/>
                    </a:lnTo>
                    <a:lnTo>
                      <a:pt x="141" y="577"/>
                    </a:lnTo>
                    <a:lnTo>
                      <a:pt x="115" y="614"/>
                    </a:lnTo>
                    <a:lnTo>
                      <a:pt x="93" y="650"/>
                    </a:lnTo>
                    <a:close/>
                  </a:path>
                </a:pathLst>
              </a:custGeom>
              <a:solidFill>
                <a:srgbClr val="FFFFFF"/>
              </a:solidFill>
              <a:ln w="9525">
                <a:noFill/>
                <a:round/>
                <a:headEnd/>
                <a:tailEnd/>
              </a:ln>
            </p:spPr>
            <p:txBody>
              <a:bodyPr/>
              <a:lstStyle/>
              <a:p>
                <a:endParaRPr lang="en-US"/>
              </a:p>
            </p:txBody>
          </p:sp>
          <p:sp>
            <p:nvSpPr>
              <p:cNvPr id="195" name="AutoShape 123"/>
              <p:cNvSpPr>
                <a:spLocks/>
              </p:cNvSpPr>
              <p:nvPr/>
            </p:nvSpPr>
            <p:spPr bwMode="auto">
              <a:xfrm>
                <a:off x="5052640" y="5084862"/>
                <a:ext cx="241144" cy="324446"/>
              </a:xfrm>
              <a:custGeom>
                <a:avLst/>
                <a:gdLst>
                  <a:gd name="T0" fmla="*/ 2147483647 w 2333"/>
                  <a:gd name="T1" fmla="*/ 2147483647 h 3175"/>
                  <a:gd name="T2" fmla="*/ 2147483647 w 2333"/>
                  <a:gd name="T3" fmla="*/ 2147483647 h 3175"/>
                  <a:gd name="T4" fmla="*/ 2147483647 w 2333"/>
                  <a:gd name="T5" fmla="*/ 2147483647 h 3175"/>
                  <a:gd name="T6" fmla="*/ 2147483647 w 2333"/>
                  <a:gd name="T7" fmla="*/ 2147483647 h 3175"/>
                  <a:gd name="T8" fmla="*/ 2147483647 w 2333"/>
                  <a:gd name="T9" fmla="*/ 2147483647 h 3175"/>
                  <a:gd name="T10" fmla="*/ 2147483647 w 2333"/>
                  <a:gd name="T11" fmla="*/ 2147483647 h 3175"/>
                  <a:gd name="T12" fmla="*/ 2147483647 w 2333"/>
                  <a:gd name="T13" fmla="*/ 2147483647 h 3175"/>
                  <a:gd name="T14" fmla="*/ 2147483647 w 2333"/>
                  <a:gd name="T15" fmla="*/ 2147483647 h 3175"/>
                  <a:gd name="T16" fmla="*/ 2147483647 w 2333"/>
                  <a:gd name="T17" fmla="*/ 2147483647 h 3175"/>
                  <a:gd name="T18" fmla="*/ 2147483647 w 2333"/>
                  <a:gd name="T19" fmla="*/ 2147483647 h 3175"/>
                  <a:gd name="T20" fmla="*/ 2147483647 w 2333"/>
                  <a:gd name="T21" fmla="*/ 2147483647 h 3175"/>
                  <a:gd name="T22" fmla="*/ 2147483647 w 2333"/>
                  <a:gd name="T23" fmla="*/ 2147483647 h 3175"/>
                  <a:gd name="T24" fmla="*/ 2147483647 w 2333"/>
                  <a:gd name="T25" fmla="*/ 2147483647 h 3175"/>
                  <a:gd name="T26" fmla="*/ 2147483647 w 2333"/>
                  <a:gd name="T27" fmla="*/ 2147483647 h 3175"/>
                  <a:gd name="T28" fmla="*/ 2147483647 w 2333"/>
                  <a:gd name="T29" fmla="*/ 2147483647 h 3175"/>
                  <a:gd name="T30" fmla="*/ 2147483647 w 2333"/>
                  <a:gd name="T31" fmla="*/ 2147483647 h 3175"/>
                  <a:gd name="T32" fmla="*/ 2147483647 w 2333"/>
                  <a:gd name="T33" fmla="*/ 2147483647 h 3175"/>
                  <a:gd name="T34" fmla="*/ 2147483647 w 2333"/>
                  <a:gd name="T35" fmla="*/ 2147483647 h 3175"/>
                  <a:gd name="T36" fmla="*/ 2147483647 w 2333"/>
                  <a:gd name="T37" fmla="*/ 2147483647 h 3175"/>
                  <a:gd name="T38" fmla="*/ 2147483647 w 2333"/>
                  <a:gd name="T39" fmla="*/ 2147483647 h 3175"/>
                  <a:gd name="T40" fmla="*/ 2147483647 w 2333"/>
                  <a:gd name="T41" fmla="*/ 2147483647 h 3175"/>
                  <a:gd name="T42" fmla="*/ 2147483647 w 2333"/>
                  <a:gd name="T43" fmla="*/ 2147483647 h 3175"/>
                  <a:gd name="T44" fmla="*/ 2147483647 w 2333"/>
                  <a:gd name="T45" fmla="*/ 2147483647 h 3175"/>
                  <a:gd name="T46" fmla="*/ 2147483647 w 2333"/>
                  <a:gd name="T47" fmla="*/ 2147483647 h 3175"/>
                  <a:gd name="T48" fmla="*/ 2147483647 w 2333"/>
                  <a:gd name="T49" fmla="*/ 2147483647 h 3175"/>
                  <a:gd name="T50" fmla="*/ 2147483647 w 2333"/>
                  <a:gd name="T51" fmla="*/ 2147483647 h 3175"/>
                  <a:gd name="T52" fmla="*/ 2147483647 w 2333"/>
                  <a:gd name="T53" fmla="*/ 2147483647 h 3175"/>
                  <a:gd name="T54" fmla="*/ 2147483647 w 2333"/>
                  <a:gd name="T55" fmla="*/ 2147483647 h 3175"/>
                  <a:gd name="T56" fmla="*/ 2147483647 w 2333"/>
                  <a:gd name="T57" fmla="*/ 2147483647 h 3175"/>
                  <a:gd name="T58" fmla="*/ 2147483647 w 2333"/>
                  <a:gd name="T59" fmla="*/ 2147483647 h 3175"/>
                  <a:gd name="T60" fmla="*/ 2147483647 w 2333"/>
                  <a:gd name="T61" fmla="*/ 2147483647 h 3175"/>
                  <a:gd name="T62" fmla="*/ 2147483647 w 2333"/>
                  <a:gd name="T63" fmla="*/ 2147483647 h 3175"/>
                  <a:gd name="T64" fmla="*/ 2147483647 w 2333"/>
                  <a:gd name="T65" fmla="*/ 2147483647 h 3175"/>
                  <a:gd name="T66" fmla="*/ 2147483647 w 2333"/>
                  <a:gd name="T67" fmla="*/ 2147483647 h 3175"/>
                  <a:gd name="T68" fmla="*/ 2147483647 w 2333"/>
                  <a:gd name="T69" fmla="*/ 2147483647 h 3175"/>
                  <a:gd name="T70" fmla="*/ 2147483647 w 2333"/>
                  <a:gd name="T71" fmla="*/ 2147483647 h 3175"/>
                  <a:gd name="T72" fmla="*/ 2147483647 w 2333"/>
                  <a:gd name="T73" fmla="*/ 2147483647 h 3175"/>
                  <a:gd name="T74" fmla="*/ 2147483647 w 2333"/>
                  <a:gd name="T75" fmla="*/ 2147483647 h 3175"/>
                  <a:gd name="T76" fmla="*/ 2147483647 w 2333"/>
                  <a:gd name="T77" fmla="*/ 2147483647 h 3175"/>
                  <a:gd name="T78" fmla="*/ 2147483647 w 2333"/>
                  <a:gd name="T79" fmla="*/ 2147483647 h 3175"/>
                  <a:gd name="T80" fmla="*/ 2147483647 w 2333"/>
                  <a:gd name="T81" fmla="*/ 2147483647 h 3175"/>
                  <a:gd name="T82" fmla="*/ 2147483647 w 2333"/>
                  <a:gd name="T83" fmla="*/ 2147483647 h 3175"/>
                  <a:gd name="T84" fmla="*/ 2147483647 w 2333"/>
                  <a:gd name="T85" fmla="*/ 2147483647 h 3175"/>
                  <a:gd name="T86" fmla="*/ 2147483647 w 2333"/>
                  <a:gd name="T87" fmla="*/ 2147483647 h 3175"/>
                  <a:gd name="T88" fmla="*/ 2147483647 w 2333"/>
                  <a:gd name="T89" fmla="*/ 2147483647 h 3175"/>
                  <a:gd name="T90" fmla="*/ 2147483647 w 2333"/>
                  <a:gd name="T91" fmla="*/ 2147483647 h 3175"/>
                  <a:gd name="T92" fmla="*/ 2147483647 w 2333"/>
                  <a:gd name="T93" fmla="*/ 2147483647 h 3175"/>
                  <a:gd name="T94" fmla="*/ 2147483647 w 2333"/>
                  <a:gd name="T95" fmla="*/ 2147483647 h 3175"/>
                  <a:gd name="T96" fmla="*/ 2147483647 w 2333"/>
                  <a:gd name="T97" fmla="*/ 2147483647 h 3175"/>
                  <a:gd name="T98" fmla="*/ 2147483647 w 2333"/>
                  <a:gd name="T99" fmla="*/ 2147483647 h 3175"/>
                  <a:gd name="T100" fmla="*/ 2147483647 w 2333"/>
                  <a:gd name="T101" fmla="*/ 2147483647 h 3175"/>
                  <a:gd name="T102" fmla="*/ 2147483647 w 2333"/>
                  <a:gd name="T103" fmla="*/ 2147483647 h 3175"/>
                  <a:gd name="T104" fmla="*/ 2147483647 w 2333"/>
                  <a:gd name="T105" fmla="*/ 2147483647 h 3175"/>
                  <a:gd name="T106" fmla="*/ 2147483647 w 2333"/>
                  <a:gd name="T107" fmla="*/ 0 h 317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33"/>
                  <a:gd name="T163" fmla="*/ 0 h 3175"/>
                  <a:gd name="T164" fmla="*/ 2333 w 2333"/>
                  <a:gd name="T165" fmla="*/ 3175 h 317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33" h="3175">
                    <a:moveTo>
                      <a:pt x="1778" y="37"/>
                    </a:moveTo>
                    <a:lnTo>
                      <a:pt x="1795" y="43"/>
                    </a:lnTo>
                    <a:lnTo>
                      <a:pt x="1811" y="50"/>
                    </a:lnTo>
                    <a:lnTo>
                      <a:pt x="1827" y="58"/>
                    </a:lnTo>
                    <a:lnTo>
                      <a:pt x="1843" y="66"/>
                    </a:lnTo>
                    <a:lnTo>
                      <a:pt x="1858" y="76"/>
                    </a:lnTo>
                    <a:lnTo>
                      <a:pt x="1872" y="85"/>
                    </a:lnTo>
                    <a:lnTo>
                      <a:pt x="1885" y="96"/>
                    </a:lnTo>
                    <a:lnTo>
                      <a:pt x="1898" y="107"/>
                    </a:lnTo>
                    <a:lnTo>
                      <a:pt x="1910" y="119"/>
                    </a:lnTo>
                    <a:lnTo>
                      <a:pt x="1922" y="131"/>
                    </a:lnTo>
                    <a:lnTo>
                      <a:pt x="1933" y="145"/>
                    </a:lnTo>
                    <a:lnTo>
                      <a:pt x="1943" y="159"/>
                    </a:lnTo>
                    <a:lnTo>
                      <a:pt x="1953" y="173"/>
                    </a:lnTo>
                    <a:lnTo>
                      <a:pt x="1962" y="188"/>
                    </a:lnTo>
                    <a:lnTo>
                      <a:pt x="1970" y="204"/>
                    </a:lnTo>
                    <a:lnTo>
                      <a:pt x="1977" y="220"/>
                    </a:lnTo>
                    <a:lnTo>
                      <a:pt x="1983" y="234"/>
                    </a:lnTo>
                    <a:lnTo>
                      <a:pt x="1988" y="248"/>
                    </a:lnTo>
                    <a:lnTo>
                      <a:pt x="1992" y="262"/>
                    </a:lnTo>
                    <a:lnTo>
                      <a:pt x="1996" y="277"/>
                    </a:lnTo>
                    <a:lnTo>
                      <a:pt x="2000" y="298"/>
                    </a:lnTo>
                    <a:lnTo>
                      <a:pt x="2004" y="319"/>
                    </a:lnTo>
                    <a:lnTo>
                      <a:pt x="2006" y="340"/>
                    </a:lnTo>
                    <a:lnTo>
                      <a:pt x="2008" y="361"/>
                    </a:lnTo>
                    <a:lnTo>
                      <a:pt x="2009" y="381"/>
                    </a:lnTo>
                    <a:lnTo>
                      <a:pt x="2009" y="403"/>
                    </a:lnTo>
                    <a:lnTo>
                      <a:pt x="2008" y="423"/>
                    </a:lnTo>
                    <a:lnTo>
                      <a:pt x="2006" y="443"/>
                    </a:lnTo>
                    <a:lnTo>
                      <a:pt x="2002" y="482"/>
                    </a:lnTo>
                    <a:lnTo>
                      <a:pt x="1995" y="520"/>
                    </a:lnTo>
                    <a:lnTo>
                      <a:pt x="1988" y="555"/>
                    </a:lnTo>
                    <a:lnTo>
                      <a:pt x="1980" y="587"/>
                    </a:lnTo>
                    <a:lnTo>
                      <a:pt x="2002" y="609"/>
                    </a:lnTo>
                    <a:lnTo>
                      <a:pt x="2025" y="635"/>
                    </a:lnTo>
                    <a:lnTo>
                      <a:pt x="2050" y="664"/>
                    </a:lnTo>
                    <a:lnTo>
                      <a:pt x="2077" y="697"/>
                    </a:lnTo>
                    <a:lnTo>
                      <a:pt x="2100" y="730"/>
                    </a:lnTo>
                    <a:lnTo>
                      <a:pt x="2122" y="764"/>
                    </a:lnTo>
                    <a:lnTo>
                      <a:pt x="2141" y="798"/>
                    </a:lnTo>
                    <a:lnTo>
                      <a:pt x="2159" y="831"/>
                    </a:lnTo>
                    <a:lnTo>
                      <a:pt x="2174" y="865"/>
                    </a:lnTo>
                    <a:lnTo>
                      <a:pt x="2189" y="899"/>
                    </a:lnTo>
                    <a:lnTo>
                      <a:pt x="2200" y="932"/>
                    </a:lnTo>
                    <a:lnTo>
                      <a:pt x="2209" y="966"/>
                    </a:lnTo>
                    <a:lnTo>
                      <a:pt x="2215" y="991"/>
                    </a:lnTo>
                    <a:lnTo>
                      <a:pt x="2219" y="1016"/>
                    </a:lnTo>
                    <a:lnTo>
                      <a:pt x="2222" y="1040"/>
                    </a:lnTo>
                    <a:lnTo>
                      <a:pt x="2224" y="1064"/>
                    </a:lnTo>
                    <a:lnTo>
                      <a:pt x="2225" y="1088"/>
                    </a:lnTo>
                    <a:lnTo>
                      <a:pt x="2224" y="1113"/>
                    </a:lnTo>
                    <a:lnTo>
                      <a:pt x="2223" y="1137"/>
                    </a:lnTo>
                    <a:lnTo>
                      <a:pt x="2220" y="1161"/>
                    </a:lnTo>
                    <a:lnTo>
                      <a:pt x="2217" y="1184"/>
                    </a:lnTo>
                    <a:lnTo>
                      <a:pt x="2212" y="1208"/>
                    </a:lnTo>
                    <a:lnTo>
                      <a:pt x="2206" y="1232"/>
                    </a:lnTo>
                    <a:lnTo>
                      <a:pt x="2199" y="1255"/>
                    </a:lnTo>
                    <a:lnTo>
                      <a:pt x="2191" y="1278"/>
                    </a:lnTo>
                    <a:lnTo>
                      <a:pt x="2182" y="1300"/>
                    </a:lnTo>
                    <a:lnTo>
                      <a:pt x="2171" y="1322"/>
                    </a:lnTo>
                    <a:lnTo>
                      <a:pt x="2160" y="1345"/>
                    </a:lnTo>
                    <a:lnTo>
                      <a:pt x="2177" y="1354"/>
                    </a:lnTo>
                    <a:lnTo>
                      <a:pt x="2195" y="1365"/>
                    </a:lnTo>
                    <a:lnTo>
                      <a:pt x="2211" y="1377"/>
                    </a:lnTo>
                    <a:lnTo>
                      <a:pt x="2227" y="1391"/>
                    </a:lnTo>
                    <a:lnTo>
                      <a:pt x="2235" y="1399"/>
                    </a:lnTo>
                    <a:lnTo>
                      <a:pt x="2242" y="1407"/>
                    </a:lnTo>
                    <a:lnTo>
                      <a:pt x="2249" y="1416"/>
                    </a:lnTo>
                    <a:lnTo>
                      <a:pt x="2256" y="1425"/>
                    </a:lnTo>
                    <a:lnTo>
                      <a:pt x="2262" y="1434"/>
                    </a:lnTo>
                    <a:lnTo>
                      <a:pt x="2268" y="1445"/>
                    </a:lnTo>
                    <a:lnTo>
                      <a:pt x="2274" y="1455"/>
                    </a:lnTo>
                    <a:lnTo>
                      <a:pt x="2279" y="1468"/>
                    </a:lnTo>
                    <a:lnTo>
                      <a:pt x="2291" y="1496"/>
                    </a:lnTo>
                    <a:lnTo>
                      <a:pt x="2302" y="1523"/>
                    </a:lnTo>
                    <a:lnTo>
                      <a:pt x="2311" y="1550"/>
                    </a:lnTo>
                    <a:lnTo>
                      <a:pt x="2318" y="1576"/>
                    </a:lnTo>
                    <a:lnTo>
                      <a:pt x="2323" y="1600"/>
                    </a:lnTo>
                    <a:lnTo>
                      <a:pt x="2327" y="1623"/>
                    </a:lnTo>
                    <a:lnTo>
                      <a:pt x="2330" y="1645"/>
                    </a:lnTo>
                    <a:lnTo>
                      <a:pt x="2332" y="1667"/>
                    </a:lnTo>
                    <a:lnTo>
                      <a:pt x="2333" y="1689"/>
                    </a:lnTo>
                    <a:lnTo>
                      <a:pt x="2333" y="1712"/>
                    </a:lnTo>
                    <a:lnTo>
                      <a:pt x="2333" y="1733"/>
                    </a:lnTo>
                    <a:lnTo>
                      <a:pt x="2331" y="1753"/>
                    </a:lnTo>
                    <a:lnTo>
                      <a:pt x="2329" y="1774"/>
                    </a:lnTo>
                    <a:lnTo>
                      <a:pt x="2326" y="1794"/>
                    </a:lnTo>
                    <a:lnTo>
                      <a:pt x="2322" y="1814"/>
                    </a:lnTo>
                    <a:lnTo>
                      <a:pt x="2317" y="1834"/>
                    </a:lnTo>
                    <a:lnTo>
                      <a:pt x="2312" y="1854"/>
                    </a:lnTo>
                    <a:lnTo>
                      <a:pt x="2306" y="1873"/>
                    </a:lnTo>
                    <a:lnTo>
                      <a:pt x="2299" y="1891"/>
                    </a:lnTo>
                    <a:lnTo>
                      <a:pt x="2291" y="1910"/>
                    </a:lnTo>
                    <a:lnTo>
                      <a:pt x="2283" y="1928"/>
                    </a:lnTo>
                    <a:lnTo>
                      <a:pt x="2275" y="1947"/>
                    </a:lnTo>
                    <a:lnTo>
                      <a:pt x="2266" y="1965"/>
                    </a:lnTo>
                    <a:lnTo>
                      <a:pt x="2257" y="1982"/>
                    </a:lnTo>
                    <a:lnTo>
                      <a:pt x="2237" y="2017"/>
                    </a:lnTo>
                    <a:lnTo>
                      <a:pt x="2216" y="2051"/>
                    </a:lnTo>
                    <a:lnTo>
                      <a:pt x="2194" y="2085"/>
                    </a:lnTo>
                    <a:lnTo>
                      <a:pt x="2170" y="2117"/>
                    </a:lnTo>
                    <a:lnTo>
                      <a:pt x="2146" y="2149"/>
                    </a:lnTo>
                    <a:lnTo>
                      <a:pt x="2122" y="2180"/>
                    </a:lnTo>
                    <a:lnTo>
                      <a:pt x="2123" y="2200"/>
                    </a:lnTo>
                    <a:lnTo>
                      <a:pt x="2123" y="2222"/>
                    </a:lnTo>
                    <a:lnTo>
                      <a:pt x="2122" y="2246"/>
                    </a:lnTo>
                    <a:lnTo>
                      <a:pt x="2120" y="2271"/>
                    </a:lnTo>
                    <a:lnTo>
                      <a:pt x="2118" y="2299"/>
                    </a:lnTo>
                    <a:lnTo>
                      <a:pt x="2113" y="2329"/>
                    </a:lnTo>
                    <a:lnTo>
                      <a:pt x="2108" y="2360"/>
                    </a:lnTo>
                    <a:lnTo>
                      <a:pt x="2101" y="2392"/>
                    </a:lnTo>
                    <a:lnTo>
                      <a:pt x="2092" y="2426"/>
                    </a:lnTo>
                    <a:lnTo>
                      <a:pt x="2081" y="2460"/>
                    </a:lnTo>
                    <a:lnTo>
                      <a:pt x="2068" y="2496"/>
                    </a:lnTo>
                    <a:lnTo>
                      <a:pt x="2052" y="2532"/>
                    </a:lnTo>
                    <a:lnTo>
                      <a:pt x="2043" y="2551"/>
                    </a:lnTo>
                    <a:lnTo>
                      <a:pt x="2034" y="2569"/>
                    </a:lnTo>
                    <a:lnTo>
                      <a:pt x="2024" y="2588"/>
                    </a:lnTo>
                    <a:lnTo>
                      <a:pt x="2014" y="2606"/>
                    </a:lnTo>
                    <a:lnTo>
                      <a:pt x="2003" y="2625"/>
                    </a:lnTo>
                    <a:lnTo>
                      <a:pt x="1991" y="2644"/>
                    </a:lnTo>
                    <a:lnTo>
                      <a:pt x="1978" y="2663"/>
                    </a:lnTo>
                    <a:lnTo>
                      <a:pt x="1965" y="2683"/>
                    </a:lnTo>
                    <a:lnTo>
                      <a:pt x="1950" y="2701"/>
                    </a:lnTo>
                    <a:lnTo>
                      <a:pt x="1934" y="2720"/>
                    </a:lnTo>
                    <a:lnTo>
                      <a:pt x="1918" y="2739"/>
                    </a:lnTo>
                    <a:lnTo>
                      <a:pt x="1901" y="2757"/>
                    </a:lnTo>
                    <a:lnTo>
                      <a:pt x="1883" y="2776"/>
                    </a:lnTo>
                    <a:lnTo>
                      <a:pt x="1864" y="2795"/>
                    </a:lnTo>
                    <a:lnTo>
                      <a:pt x="1845" y="2813"/>
                    </a:lnTo>
                    <a:lnTo>
                      <a:pt x="1824" y="2831"/>
                    </a:lnTo>
                    <a:lnTo>
                      <a:pt x="1803" y="2849"/>
                    </a:lnTo>
                    <a:lnTo>
                      <a:pt x="1781" y="2867"/>
                    </a:lnTo>
                    <a:lnTo>
                      <a:pt x="1759" y="2884"/>
                    </a:lnTo>
                    <a:lnTo>
                      <a:pt x="1736" y="2901"/>
                    </a:lnTo>
                    <a:lnTo>
                      <a:pt x="1712" y="2918"/>
                    </a:lnTo>
                    <a:lnTo>
                      <a:pt x="1688" y="2935"/>
                    </a:lnTo>
                    <a:lnTo>
                      <a:pt x="1664" y="2950"/>
                    </a:lnTo>
                    <a:lnTo>
                      <a:pt x="1639" y="2966"/>
                    </a:lnTo>
                    <a:lnTo>
                      <a:pt x="1614" y="2981"/>
                    </a:lnTo>
                    <a:lnTo>
                      <a:pt x="1588" y="2996"/>
                    </a:lnTo>
                    <a:lnTo>
                      <a:pt x="1562" y="3010"/>
                    </a:lnTo>
                    <a:lnTo>
                      <a:pt x="1536" y="3024"/>
                    </a:lnTo>
                    <a:lnTo>
                      <a:pt x="1510" y="3038"/>
                    </a:lnTo>
                    <a:lnTo>
                      <a:pt x="1483" y="3051"/>
                    </a:lnTo>
                    <a:lnTo>
                      <a:pt x="1456" y="3063"/>
                    </a:lnTo>
                    <a:lnTo>
                      <a:pt x="1430" y="3074"/>
                    </a:lnTo>
                    <a:lnTo>
                      <a:pt x="1403" y="3085"/>
                    </a:lnTo>
                    <a:lnTo>
                      <a:pt x="1375" y="3095"/>
                    </a:lnTo>
                    <a:lnTo>
                      <a:pt x="1349" y="3105"/>
                    </a:lnTo>
                    <a:lnTo>
                      <a:pt x="1322" y="3114"/>
                    </a:lnTo>
                    <a:lnTo>
                      <a:pt x="1295" y="3122"/>
                    </a:lnTo>
                    <a:lnTo>
                      <a:pt x="1268" y="3130"/>
                    </a:lnTo>
                    <a:lnTo>
                      <a:pt x="1242" y="3137"/>
                    </a:lnTo>
                    <a:lnTo>
                      <a:pt x="1216" y="3143"/>
                    </a:lnTo>
                    <a:lnTo>
                      <a:pt x="1154" y="3155"/>
                    </a:lnTo>
                    <a:lnTo>
                      <a:pt x="1094" y="3164"/>
                    </a:lnTo>
                    <a:lnTo>
                      <a:pt x="1035" y="3171"/>
                    </a:lnTo>
                    <a:lnTo>
                      <a:pt x="978" y="3174"/>
                    </a:lnTo>
                    <a:lnTo>
                      <a:pt x="921" y="3175"/>
                    </a:lnTo>
                    <a:lnTo>
                      <a:pt x="867" y="3174"/>
                    </a:lnTo>
                    <a:lnTo>
                      <a:pt x="813" y="3170"/>
                    </a:lnTo>
                    <a:lnTo>
                      <a:pt x="761" y="3164"/>
                    </a:lnTo>
                    <a:lnTo>
                      <a:pt x="711" y="3156"/>
                    </a:lnTo>
                    <a:lnTo>
                      <a:pt x="661" y="3145"/>
                    </a:lnTo>
                    <a:lnTo>
                      <a:pt x="614" y="3133"/>
                    </a:lnTo>
                    <a:lnTo>
                      <a:pt x="568" y="3120"/>
                    </a:lnTo>
                    <a:lnTo>
                      <a:pt x="524" y="3105"/>
                    </a:lnTo>
                    <a:lnTo>
                      <a:pt x="482" y="3088"/>
                    </a:lnTo>
                    <a:lnTo>
                      <a:pt x="440" y="3070"/>
                    </a:lnTo>
                    <a:lnTo>
                      <a:pt x="401" y="3051"/>
                    </a:lnTo>
                    <a:lnTo>
                      <a:pt x="364" y="3031"/>
                    </a:lnTo>
                    <a:lnTo>
                      <a:pt x="328" y="3009"/>
                    </a:lnTo>
                    <a:lnTo>
                      <a:pt x="295" y="2987"/>
                    </a:lnTo>
                    <a:lnTo>
                      <a:pt x="263" y="2964"/>
                    </a:lnTo>
                    <a:lnTo>
                      <a:pt x="232" y="2940"/>
                    </a:lnTo>
                    <a:lnTo>
                      <a:pt x="204" y="2916"/>
                    </a:lnTo>
                    <a:lnTo>
                      <a:pt x="178" y="2891"/>
                    </a:lnTo>
                    <a:lnTo>
                      <a:pt x="155" y="2866"/>
                    </a:lnTo>
                    <a:lnTo>
                      <a:pt x="132" y="2841"/>
                    </a:lnTo>
                    <a:lnTo>
                      <a:pt x="112" y="2816"/>
                    </a:lnTo>
                    <a:lnTo>
                      <a:pt x="94" y="2791"/>
                    </a:lnTo>
                    <a:lnTo>
                      <a:pt x="79" y="2765"/>
                    </a:lnTo>
                    <a:lnTo>
                      <a:pt x="65" y="2741"/>
                    </a:lnTo>
                    <a:lnTo>
                      <a:pt x="54" y="2717"/>
                    </a:lnTo>
                    <a:lnTo>
                      <a:pt x="45" y="2694"/>
                    </a:lnTo>
                    <a:lnTo>
                      <a:pt x="39" y="2671"/>
                    </a:lnTo>
                    <a:lnTo>
                      <a:pt x="35" y="2654"/>
                    </a:lnTo>
                    <a:lnTo>
                      <a:pt x="33" y="2639"/>
                    </a:lnTo>
                    <a:lnTo>
                      <a:pt x="31" y="2624"/>
                    </a:lnTo>
                    <a:lnTo>
                      <a:pt x="30" y="2609"/>
                    </a:lnTo>
                    <a:lnTo>
                      <a:pt x="30" y="2594"/>
                    </a:lnTo>
                    <a:lnTo>
                      <a:pt x="30" y="2579"/>
                    </a:lnTo>
                    <a:lnTo>
                      <a:pt x="31" y="2565"/>
                    </a:lnTo>
                    <a:lnTo>
                      <a:pt x="32" y="2550"/>
                    </a:lnTo>
                    <a:lnTo>
                      <a:pt x="34" y="2535"/>
                    </a:lnTo>
                    <a:lnTo>
                      <a:pt x="37" y="2521"/>
                    </a:lnTo>
                    <a:lnTo>
                      <a:pt x="40" y="2507"/>
                    </a:lnTo>
                    <a:lnTo>
                      <a:pt x="44" y="2493"/>
                    </a:lnTo>
                    <a:lnTo>
                      <a:pt x="53" y="2467"/>
                    </a:lnTo>
                    <a:lnTo>
                      <a:pt x="63" y="2441"/>
                    </a:lnTo>
                    <a:lnTo>
                      <a:pt x="74" y="2415"/>
                    </a:lnTo>
                    <a:lnTo>
                      <a:pt x="87" y="2391"/>
                    </a:lnTo>
                    <a:lnTo>
                      <a:pt x="100" y="2369"/>
                    </a:lnTo>
                    <a:lnTo>
                      <a:pt x="114" y="2348"/>
                    </a:lnTo>
                    <a:lnTo>
                      <a:pt x="128" y="2328"/>
                    </a:lnTo>
                    <a:lnTo>
                      <a:pt x="143" y="2309"/>
                    </a:lnTo>
                    <a:lnTo>
                      <a:pt x="157" y="2291"/>
                    </a:lnTo>
                    <a:lnTo>
                      <a:pt x="170" y="2276"/>
                    </a:lnTo>
                    <a:lnTo>
                      <a:pt x="165" y="2253"/>
                    </a:lnTo>
                    <a:lnTo>
                      <a:pt x="160" y="2234"/>
                    </a:lnTo>
                    <a:lnTo>
                      <a:pt x="156" y="2220"/>
                    </a:lnTo>
                    <a:lnTo>
                      <a:pt x="155" y="2214"/>
                    </a:lnTo>
                    <a:lnTo>
                      <a:pt x="151" y="2194"/>
                    </a:lnTo>
                    <a:lnTo>
                      <a:pt x="148" y="2174"/>
                    </a:lnTo>
                    <a:lnTo>
                      <a:pt x="146" y="2154"/>
                    </a:lnTo>
                    <a:lnTo>
                      <a:pt x="146" y="2135"/>
                    </a:lnTo>
                    <a:lnTo>
                      <a:pt x="146" y="2116"/>
                    </a:lnTo>
                    <a:lnTo>
                      <a:pt x="148" y="2097"/>
                    </a:lnTo>
                    <a:lnTo>
                      <a:pt x="151" y="2079"/>
                    </a:lnTo>
                    <a:lnTo>
                      <a:pt x="154" y="2060"/>
                    </a:lnTo>
                    <a:lnTo>
                      <a:pt x="159" y="2042"/>
                    </a:lnTo>
                    <a:lnTo>
                      <a:pt x="164" y="2025"/>
                    </a:lnTo>
                    <a:lnTo>
                      <a:pt x="170" y="2008"/>
                    </a:lnTo>
                    <a:lnTo>
                      <a:pt x="177" y="1991"/>
                    </a:lnTo>
                    <a:lnTo>
                      <a:pt x="184" y="1975"/>
                    </a:lnTo>
                    <a:lnTo>
                      <a:pt x="192" y="1959"/>
                    </a:lnTo>
                    <a:lnTo>
                      <a:pt x="200" y="1943"/>
                    </a:lnTo>
                    <a:lnTo>
                      <a:pt x="208" y="1928"/>
                    </a:lnTo>
                    <a:lnTo>
                      <a:pt x="191" y="1917"/>
                    </a:lnTo>
                    <a:lnTo>
                      <a:pt x="174" y="1905"/>
                    </a:lnTo>
                    <a:lnTo>
                      <a:pt x="166" y="1899"/>
                    </a:lnTo>
                    <a:lnTo>
                      <a:pt x="158" y="1892"/>
                    </a:lnTo>
                    <a:lnTo>
                      <a:pt x="150" y="1885"/>
                    </a:lnTo>
                    <a:lnTo>
                      <a:pt x="142" y="1877"/>
                    </a:lnTo>
                    <a:lnTo>
                      <a:pt x="124" y="1858"/>
                    </a:lnTo>
                    <a:lnTo>
                      <a:pt x="110" y="1839"/>
                    </a:lnTo>
                    <a:lnTo>
                      <a:pt x="96" y="1818"/>
                    </a:lnTo>
                    <a:lnTo>
                      <a:pt x="84" y="1797"/>
                    </a:lnTo>
                    <a:lnTo>
                      <a:pt x="74" y="1776"/>
                    </a:lnTo>
                    <a:lnTo>
                      <a:pt x="64" y="1755"/>
                    </a:lnTo>
                    <a:lnTo>
                      <a:pt x="57" y="1734"/>
                    </a:lnTo>
                    <a:lnTo>
                      <a:pt x="51" y="1712"/>
                    </a:lnTo>
                    <a:lnTo>
                      <a:pt x="47" y="1692"/>
                    </a:lnTo>
                    <a:lnTo>
                      <a:pt x="44" y="1672"/>
                    </a:lnTo>
                    <a:lnTo>
                      <a:pt x="42" y="1653"/>
                    </a:lnTo>
                    <a:lnTo>
                      <a:pt x="42" y="1634"/>
                    </a:lnTo>
                    <a:lnTo>
                      <a:pt x="43" y="1616"/>
                    </a:lnTo>
                    <a:lnTo>
                      <a:pt x="45" y="1597"/>
                    </a:lnTo>
                    <a:lnTo>
                      <a:pt x="48" y="1578"/>
                    </a:lnTo>
                    <a:lnTo>
                      <a:pt x="53" y="1560"/>
                    </a:lnTo>
                    <a:lnTo>
                      <a:pt x="58" y="1548"/>
                    </a:lnTo>
                    <a:lnTo>
                      <a:pt x="63" y="1534"/>
                    </a:lnTo>
                    <a:lnTo>
                      <a:pt x="70" y="1520"/>
                    </a:lnTo>
                    <a:lnTo>
                      <a:pt x="78" y="1506"/>
                    </a:lnTo>
                    <a:lnTo>
                      <a:pt x="96" y="1475"/>
                    </a:lnTo>
                    <a:lnTo>
                      <a:pt x="117" y="1443"/>
                    </a:lnTo>
                    <a:lnTo>
                      <a:pt x="141" y="1410"/>
                    </a:lnTo>
                    <a:lnTo>
                      <a:pt x="167" y="1376"/>
                    </a:lnTo>
                    <a:lnTo>
                      <a:pt x="194" y="1342"/>
                    </a:lnTo>
                    <a:lnTo>
                      <a:pt x="221" y="1309"/>
                    </a:lnTo>
                    <a:lnTo>
                      <a:pt x="205" y="1304"/>
                    </a:lnTo>
                    <a:lnTo>
                      <a:pt x="189" y="1299"/>
                    </a:lnTo>
                    <a:lnTo>
                      <a:pt x="174" y="1293"/>
                    </a:lnTo>
                    <a:lnTo>
                      <a:pt x="159" y="1286"/>
                    </a:lnTo>
                    <a:lnTo>
                      <a:pt x="144" y="1279"/>
                    </a:lnTo>
                    <a:lnTo>
                      <a:pt x="130" y="1271"/>
                    </a:lnTo>
                    <a:lnTo>
                      <a:pt x="117" y="1262"/>
                    </a:lnTo>
                    <a:lnTo>
                      <a:pt x="104" y="1253"/>
                    </a:lnTo>
                    <a:lnTo>
                      <a:pt x="92" y="1243"/>
                    </a:lnTo>
                    <a:lnTo>
                      <a:pt x="81" y="1232"/>
                    </a:lnTo>
                    <a:lnTo>
                      <a:pt x="70" y="1220"/>
                    </a:lnTo>
                    <a:lnTo>
                      <a:pt x="60" y="1208"/>
                    </a:lnTo>
                    <a:lnTo>
                      <a:pt x="51" y="1196"/>
                    </a:lnTo>
                    <a:lnTo>
                      <a:pt x="42" y="1182"/>
                    </a:lnTo>
                    <a:lnTo>
                      <a:pt x="35" y="1169"/>
                    </a:lnTo>
                    <a:lnTo>
                      <a:pt x="28" y="1154"/>
                    </a:lnTo>
                    <a:lnTo>
                      <a:pt x="23" y="1142"/>
                    </a:lnTo>
                    <a:lnTo>
                      <a:pt x="17" y="1130"/>
                    </a:lnTo>
                    <a:lnTo>
                      <a:pt x="13" y="1117"/>
                    </a:lnTo>
                    <a:lnTo>
                      <a:pt x="10" y="1103"/>
                    </a:lnTo>
                    <a:lnTo>
                      <a:pt x="5" y="1082"/>
                    </a:lnTo>
                    <a:lnTo>
                      <a:pt x="2" y="1060"/>
                    </a:lnTo>
                    <a:lnTo>
                      <a:pt x="1" y="1038"/>
                    </a:lnTo>
                    <a:lnTo>
                      <a:pt x="0" y="1014"/>
                    </a:lnTo>
                    <a:lnTo>
                      <a:pt x="1" y="991"/>
                    </a:lnTo>
                    <a:lnTo>
                      <a:pt x="4" y="965"/>
                    </a:lnTo>
                    <a:lnTo>
                      <a:pt x="8" y="940"/>
                    </a:lnTo>
                    <a:lnTo>
                      <a:pt x="13" y="914"/>
                    </a:lnTo>
                    <a:lnTo>
                      <a:pt x="19" y="888"/>
                    </a:lnTo>
                    <a:lnTo>
                      <a:pt x="28" y="860"/>
                    </a:lnTo>
                    <a:lnTo>
                      <a:pt x="38" y="832"/>
                    </a:lnTo>
                    <a:lnTo>
                      <a:pt x="48" y="804"/>
                    </a:lnTo>
                    <a:lnTo>
                      <a:pt x="60" y="775"/>
                    </a:lnTo>
                    <a:lnTo>
                      <a:pt x="74" y="746"/>
                    </a:lnTo>
                    <a:lnTo>
                      <a:pt x="89" y="715"/>
                    </a:lnTo>
                    <a:lnTo>
                      <a:pt x="105" y="685"/>
                    </a:lnTo>
                    <a:lnTo>
                      <a:pt x="129" y="645"/>
                    </a:lnTo>
                    <a:lnTo>
                      <a:pt x="158" y="606"/>
                    </a:lnTo>
                    <a:lnTo>
                      <a:pt x="189" y="567"/>
                    </a:lnTo>
                    <a:lnTo>
                      <a:pt x="225" y="529"/>
                    </a:lnTo>
                    <a:lnTo>
                      <a:pt x="265" y="491"/>
                    </a:lnTo>
                    <a:lnTo>
                      <a:pt x="307" y="454"/>
                    </a:lnTo>
                    <a:lnTo>
                      <a:pt x="352" y="418"/>
                    </a:lnTo>
                    <a:lnTo>
                      <a:pt x="401" y="382"/>
                    </a:lnTo>
                    <a:lnTo>
                      <a:pt x="451" y="348"/>
                    </a:lnTo>
                    <a:lnTo>
                      <a:pt x="505" y="315"/>
                    </a:lnTo>
                    <a:lnTo>
                      <a:pt x="559" y="283"/>
                    </a:lnTo>
                    <a:lnTo>
                      <a:pt x="617" y="252"/>
                    </a:lnTo>
                    <a:lnTo>
                      <a:pt x="675" y="223"/>
                    </a:lnTo>
                    <a:lnTo>
                      <a:pt x="735" y="195"/>
                    </a:lnTo>
                    <a:lnTo>
                      <a:pt x="796" y="168"/>
                    </a:lnTo>
                    <a:lnTo>
                      <a:pt x="858" y="144"/>
                    </a:lnTo>
                    <a:lnTo>
                      <a:pt x="920" y="120"/>
                    </a:lnTo>
                    <a:lnTo>
                      <a:pt x="983" y="98"/>
                    </a:lnTo>
                    <a:lnTo>
                      <a:pt x="1047" y="79"/>
                    </a:lnTo>
                    <a:lnTo>
                      <a:pt x="1110" y="61"/>
                    </a:lnTo>
                    <a:lnTo>
                      <a:pt x="1173" y="46"/>
                    </a:lnTo>
                    <a:lnTo>
                      <a:pt x="1235" y="33"/>
                    </a:lnTo>
                    <a:lnTo>
                      <a:pt x="1297" y="21"/>
                    </a:lnTo>
                    <a:lnTo>
                      <a:pt x="1357" y="12"/>
                    </a:lnTo>
                    <a:lnTo>
                      <a:pt x="1417" y="5"/>
                    </a:lnTo>
                    <a:lnTo>
                      <a:pt x="1474" y="2"/>
                    </a:lnTo>
                    <a:lnTo>
                      <a:pt x="1531" y="0"/>
                    </a:lnTo>
                    <a:lnTo>
                      <a:pt x="1585" y="2"/>
                    </a:lnTo>
                    <a:lnTo>
                      <a:pt x="1637" y="6"/>
                    </a:lnTo>
                    <a:lnTo>
                      <a:pt x="1686" y="13"/>
                    </a:lnTo>
                    <a:lnTo>
                      <a:pt x="1734" y="24"/>
                    </a:lnTo>
                    <a:lnTo>
                      <a:pt x="1778" y="37"/>
                    </a:lnTo>
                    <a:close/>
                  </a:path>
                </a:pathLst>
              </a:custGeom>
              <a:solidFill>
                <a:srgbClr val="1F1A17"/>
              </a:solidFill>
              <a:ln w="9525">
                <a:noFill/>
                <a:round/>
                <a:headEnd/>
                <a:tailEnd/>
              </a:ln>
            </p:spPr>
            <p:txBody>
              <a:bodyPr/>
              <a:lstStyle/>
              <a:p>
                <a:endParaRPr lang="en-US"/>
              </a:p>
            </p:txBody>
          </p:sp>
          <p:sp>
            <p:nvSpPr>
              <p:cNvPr id="196" name="AutoShape 124"/>
              <p:cNvSpPr>
                <a:spLocks/>
              </p:cNvSpPr>
              <p:nvPr/>
            </p:nvSpPr>
            <p:spPr bwMode="auto">
              <a:xfrm>
                <a:off x="5059859" y="5090579"/>
                <a:ext cx="226704" cy="313012"/>
              </a:xfrm>
              <a:custGeom>
                <a:avLst/>
                <a:gdLst>
                  <a:gd name="T0" fmla="*/ 2147483647 w 2188"/>
                  <a:gd name="T1" fmla="*/ 2147483647 h 3059"/>
                  <a:gd name="T2" fmla="*/ 2147483647 w 2188"/>
                  <a:gd name="T3" fmla="*/ 2147483647 h 3059"/>
                  <a:gd name="T4" fmla="*/ 2147483647 w 2188"/>
                  <a:gd name="T5" fmla="*/ 2147483647 h 3059"/>
                  <a:gd name="T6" fmla="*/ 2147483647 w 2188"/>
                  <a:gd name="T7" fmla="*/ 2147483647 h 3059"/>
                  <a:gd name="T8" fmla="*/ 2147483647 w 2188"/>
                  <a:gd name="T9" fmla="*/ 2147483647 h 3059"/>
                  <a:gd name="T10" fmla="*/ 2147483647 w 2188"/>
                  <a:gd name="T11" fmla="*/ 2147483647 h 3059"/>
                  <a:gd name="T12" fmla="*/ 2147483647 w 2188"/>
                  <a:gd name="T13" fmla="*/ 2147483647 h 3059"/>
                  <a:gd name="T14" fmla="*/ 2147483647 w 2188"/>
                  <a:gd name="T15" fmla="*/ 2147483647 h 3059"/>
                  <a:gd name="T16" fmla="*/ 2147483647 w 2188"/>
                  <a:gd name="T17" fmla="*/ 2147483647 h 3059"/>
                  <a:gd name="T18" fmla="*/ 2147483647 w 2188"/>
                  <a:gd name="T19" fmla="*/ 2147483647 h 3059"/>
                  <a:gd name="T20" fmla="*/ 2147483647 w 2188"/>
                  <a:gd name="T21" fmla="*/ 2147483647 h 3059"/>
                  <a:gd name="T22" fmla="*/ 2147483647 w 2188"/>
                  <a:gd name="T23" fmla="*/ 2147483647 h 3059"/>
                  <a:gd name="T24" fmla="*/ 2147483647 w 2188"/>
                  <a:gd name="T25" fmla="*/ 2147483647 h 3059"/>
                  <a:gd name="T26" fmla="*/ 2147483647 w 2188"/>
                  <a:gd name="T27" fmla="*/ 2147483647 h 3059"/>
                  <a:gd name="T28" fmla="*/ 2147483647 w 2188"/>
                  <a:gd name="T29" fmla="*/ 2147483647 h 3059"/>
                  <a:gd name="T30" fmla="*/ 2147483647 w 2188"/>
                  <a:gd name="T31" fmla="*/ 2147483647 h 3059"/>
                  <a:gd name="T32" fmla="*/ 2147483647 w 2188"/>
                  <a:gd name="T33" fmla="*/ 2147483647 h 3059"/>
                  <a:gd name="T34" fmla="*/ 2147483647 w 2188"/>
                  <a:gd name="T35" fmla="*/ 2147483647 h 3059"/>
                  <a:gd name="T36" fmla="*/ 2147483647 w 2188"/>
                  <a:gd name="T37" fmla="*/ 2147483647 h 3059"/>
                  <a:gd name="T38" fmla="*/ 2147483647 w 2188"/>
                  <a:gd name="T39" fmla="*/ 2147483647 h 3059"/>
                  <a:gd name="T40" fmla="*/ 2147483647 w 2188"/>
                  <a:gd name="T41" fmla="*/ 2147483647 h 3059"/>
                  <a:gd name="T42" fmla="*/ 2147483647 w 2188"/>
                  <a:gd name="T43" fmla="*/ 2147483647 h 3059"/>
                  <a:gd name="T44" fmla="*/ 2147483647 w 2188"/>
                  <a:gd name="T45" fmla="*/ 2147483647 h 3059"/>
                  <a:gd name="T46" fmla="*/ 2147483647 w 2188"/>
                  <a:gd name="T47" fmla="*/ 2147483647 h 3059"/>
                  <a:gd name="T48" fmla="*/ 2147483647 w 2188"/>
                  <a:gd name="T49" fmla="*/ 2147483647 h 3059"/>
                  <a:gd name="T50" fmla="*/ 2147483647 w 2188"/>
                  <a:gd name="T51" fmla="*/ 2147483647 h 3059"/>
                  <a:gd name="T52" fmla="*/ 2147483647 w 2188"/>
                  <a:gd name="T53" fmla="*/ 2147483647 h 3059"/>
                  <a:gd name="T54" fmla="*/ 2147483647 w 2188"/>
                  <a:gd name="T55" fmla="*/ 2147483647 h 3059"/>
                  <a:gd name="T56" fmla="*/ 2147483647 w 2188"/>
                  <a:gd name="T57" fmla="*/ 2147483647 h 3059"/>
                  <a:gd name="T58" fmla="*/ 2147483647 w 2188"/>
                  <a:gd name="T59" fmla="*/ 2147483647 h 3059"/>
                  <a:gd name="T60" fmla="*/ 2147483647 w 2188"/>
                  <a:gd name="T61" fmla="*/ 2147483647 h 3059"/>
                  <a:gd name="T62" fmla="*/ 2147483647 w 2188"/>
                  <a:gd name="T63" fmla="*/ 2147483647 h 3059"/>
                  <a:gd name="T64" fmla="*/ 2147483647 w 2188"/>
                  <a:gd name="T65" fmla="*/ 2147483647 h 3059"/>
                  <a:gd name="T66" fmla="*/ 2147483647 w 2188"/>
                  <a:gd name="T67" fmla="*/ 2147483647 h 3059"/>
                  <a:gd name="T68" fmla="*/ 2147483647 w 2188"/>
                  <a:gd name="T69" fmla="*/ 2147483647 h 3059"/>
                  <a:gd name="T70" fmla="*/ 2147483647 w 2188"/>
                  <a:gd name="T71" fmla="*/ 2147483647 h 3059"/>
                  <a:gd name="T72" fmla="*/ 2147483647 w 2188"/>
                  <a:gd name="T73" fmla="*/ 2147483647 h 3059"/>
                  <a:gd name="T74" fmla="*/ 2147483647 w 2188"/>
                  <a:gd name="T75" fmla="*/ 2147483647 h 3059"/>
                  <a:gd name="T76" fmla="*/ 2147483647 w 2188"/>
                  <a:gd name="T77" fmla="*/ 2147483647 h 3059"/>
                  <a:gd name="T78" fmla="*/ 2147483647 w 2188"/>
                  <a:gd name="T79" fmla="*/ 2147483647 h 3059"/>
                  <a:gd name="T80" fmla="*/ 2147483647 w 2188"/>
                  <a:gd name="T81" fmla="*/ 2147483647 h 3059"/>
                  <a:gd name="T82" fmla="*/ 2147483647 w 2188"/>
                  <a:gd name="T83" fmla="*/ 2147483647 h 3059"/>
                  <a:gd name="T84" fmla="*/ 2147483647 w 2188"/>
                  <a:gd name="T85" fmla="*/ 2147483647 h 3059"/>
                  <a:gd name="T86" fmla="*/ 2147483647 w 2188"/>
                  <a:gd name="T87" fmla="*/ 2147483647 h 3059"/>
                  <a:gd name="T88" fmla="*/ 2147483647 w 2188"/>
                  <a:gd name="T89" fmla="*/ 2147483647 h 3059"/>
                  <a:gd name="T90" fmla="*/ 2147483647 w 2188"/>
                  <a:gd name="T91" fmla="*/ 2147483647 h 3059"/>
                  <a:gd name="T92" fmla="*/ 2147483647 w 2188"/>
                  <a:gd name="T93" fmla="*/ 2147483647 h 3059"/>
                  <a:gd name="T94" fmla="*/ 2147483647 w 2188"/>
                  <a:gd name="T95" fmla="*/ 2147483647 h 3059"/>
                  <a:gd name="T96" fmla="*/ 2147483647 w 2188"/>
                  <a:gd name="T97" fmla="*/ 2147483647 h 3059"/>
                  <a:gd name="T98" fmla="*/ 2147483647 w 2188"/>
                  <a:gd name="T99" fmla="*/ 2147483647 h 3059"/>
                  <a:gd name="T100" fmla="*/ 2147483647 w 2188"/>
                  <a:gd name="T101" fmla="*/ 2147483647 h 3059"/>
                  <a:gd name="T102" fmla="*/ 2147483647 w 2188"/>
                  <a:gd name="T103" fmla="*/ 2147483647 h 3059"/>
                  <a:gd name="T104" fmla="*/ 2147483647 w 2188"/>
                  <a:gd name="T105" fmla="*/ 2147483647 h 3059"/>
                  <a:gd name="T106" fmla="*/ 2147483647 w 2188"/>
                  <a:gd name="T107" fmla="*/ 2147483647 h 3059"/>
                  <a:gd name="T108" fmla="*/ 2147483647 w 2188"/>
                  <a:gd name="T109" fmla="*/ 0 h 3059"/>
                  <a:gd name="T110" fmla="*/ 2147483647 w 2188"/>
                  <a:gd name="T111" fmla="*/ 2147483647 h 3059"/>
                  <a:gd name="T112" fmla="*/ 2147483647 w 2188"/>
                  <a:gd name="T113" fmla="*/ 2147483647 h 3059"/>
                  <a:gd name="T114" fmla="*/ 2147483647 w 2188"/>
                  <a:gd name="T115" fmla="*/ 2147483647 h 3059"/>
                  <a:gd name="T116" fmla="*/ 2147483647 w 2188"/>
                  <a:gd name="T117" fmla="*/ 2147483647 h 305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88"/>
                  <a:gd name="T178" fmla="*/ 0 h 3059"/>
                  <a:gd name="T179" fmla="*/ 2188 w 2188"/>
                  <a:gd name="T180" fmla="*/ 3059 h 305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88" h="3059">
                    <a:moveTo>
                      <a:pt x="93" y="650"/>
                    </a:moveTo>
                    <a:lnTo>
                      <a:pt x="79" y="677"/>
                    </a:lnTo>
                    <a:lnTo>
                      <a:pt x="65" y="705"/>
                    </a:lnTo>
                    <a:lnTo>
                      <a:pt x="52" y="730"/>
                    </a:lnTo>
                    <a:lnTo>
                      <a:pt x="42" y="755"/>
                    </a:lnTo>
                    <a:lnTo>
                      <a:pt x="33" y="779"/>
                    </a:lnTo>
                    <a:lnTo>
                      <a:pt x="24" y="802"/>
                    </a:lnTo>
                    <a:lnTo>
                      <a:pt x="18" y="825"/>
                    </a:lnTo>
                    <a:lnTo>
                      <a:pt x="12" y="846"/>
                    </a:lnTo>
                    <a:lnTo>
                      <a:pt x="7" y="867"/>
                    </a:lnTo>
                    <a:lnTo>
                      <a:pt x="4" y="886"/>
                    </a:lnTo>
                    <a:lnTo>
                      <a:pt x="2" y="905"/>
                    </a:lnTo>
                    <a:lnTo>
                      <a:pt x="0" y="923"/>
                    </a:lnTo>
                    <a:lnTo>
                      <a:pt x="0" y="941"/>
                    </a:lnTo>
                    <a:lnTo>
                      <a:pt x="1" y="957"/>
                    </a:lnTo>
                    <a:lnTo>
                      <a:pt x="3" y="973"/>
                    </a:lnTo>
                    <a:lnTo>
                      <a:pt x="5" y="987"/>
                    </a:lnTo>
                    <a:lnTo>
                      <a:pt x="9" y="1001"/>
                    </a:lnTo>
                    <a:lnTo>
                      <a:pt x="13" y="1014"/>
                    </a:lnTo>
                    <a:lnTo>
                      <a:pt x="18" y="1026"/>
                    </a:lnTo>
                    <a:lnTo>
                      <a:pt x="25" y="1038"/>
                    </a:lnTo>
                    <a:lnTo>
                      <a:pt x="31" y="1050"/>
                    </a:lnTo>
                    <a:lnTo>
                      <a:pt x="39" y="1060"/>
                    </a:lnTo>
                    <a:lnTo>
                      <a:pt x="47" y="1069"/>
                    </a:lnTo>
                    <a:lnTo>
                      <a:pt x="57" y="1078"/>
                    </a:lnTo>
                    <a:lnTo>
                      <a:pt x="67" y="1085"/>
                    </a:lnTo>
                    <a:lnTo>
                      <a:pt x="77" y="1093"/>
                    </a:lnTo>
                    <a:lnTo>
                      <a:pt x="88" y="1099"/>
                    </a:lnTo>
                    <a:lnTo>
                      <a:pt x="100" y="1105"/>
                    </a:lnTo>
                    <a:lnTo>
                      <a:pt x="112" y="1110"/>
                    </a:lnTo>
                    <a:lnTo>
                      <a:pt x="124" y="1114"/>
                    </a:lnTo>
                    <a:lnTo>
                      <a:pt x="137" y="1118"/>
                    </a:lnTo>
                    <a:lnTo>
                      <a:pt x="151" y="1121"/>
                    </a:lnTo>
                    <a:lnTo>
                      <a:pt x="202" y="1131"/>
                    </a:lnTo>
                    <a:lnTo>
                      <a:pt x="243" y="1139"/>
                    </a:lnTo>
                    <a:lnTo>
                      <a:pt x="276" y="1147"/>
                    </a:lnTo>
                    <a:lnTo>
                      <a:pt x="302" y="1152"/>
                    </a:lnTo>
                    <a:lnTo>
                      <a:pt x="321" y="1157"/>
                    </a:lnTo>
                    <a:lnTo>
                      <a:pt x="333" y="1160"/>
                    </a:lnTo>
                    <a:lnTo>
                      <a:pt x="340" y="1162"/>
                    </a:lnTo>
                    <a:lnTo>
                      <a:pt x="343" y="1163"/>
                    </a:lnTo>
                    <a:lnTo>
                      <a:pt x="331" y="1176"/>
                    </a:lnTo>
                    <a:lnTo>
                      <a:pt x="302" y="1208"/>
                    </a:lnTo>
                    <a:lnTo>
                      <a:pt x="258" y="1256"/>
                    </a:lnTo>
                    <a:lnTo>
                      <a:pt x="208" y="1314"/>
                    </a:lnTo>
                    <a:lnTo>
                      <a:pt x="182" y="1345"/>
                    </a:lnTo>
                    <a:lnTo>
                      <a:pt x="155" y="1376"/>
                    </a:lnTo>
                    <a:lnTo>
                      <a:pt x="131" y="1409"/>
                    </a:lnTo>
                    <a:lnTo>
                      <a:pt x="108" y="1439"/>
                    </a:lnTo>
                    <a:lnTo>
                      <a:pt x="88" y="1468"/>
                    </a:lnTo>
                    <a:lnTo>
                      <a:pt x="71" y="1495"/>
                    </a:lnTo>
                    <a:lnTo>
                      <a:pt x="64" y="1508"/>
                    </a:lnTo>
                    <a:lnTo>
                      <a:pt x="57" y="1520"/>
                    </a:lnTo>
                    <a:lnTo>
                      <a:pt x="52" y="1531"/>
                    </a:lnTo>
                    <a:lnTo>
                      <a:pt x="48" y="1541"/>
                    </a:lnTo>
                    <a:lnTo>
                      <a:pt x="45" y="1552"/>
                    </a:lnTo>
                    <a:lnTo>
                      <a:pt x="44" y="1564"/>
                    </a:lnTo>
                    <a:lnTo>
                      <a:pt x="43" y="1576"/>
                    </a:lnTo>
                    <a:lnTo>
                      <a:pt x="43" y="1588"/>
                    </a:lnTo>
                    <a:lnTo>
                      <a:pt x="44" y="1600"/>
                    </a:lnTo>
                    <a:lnTo>
                      <a:pt x="45" y="1613"/>
                    </a:lnTo>
                    <a:lnTo>
                      <a:pt x="48" y="1626"/>
                    </a:lnTo>
                    <a:lnTo>
                      <a:pt x="52" y="1639"/>
                    </a:lnTo>
                    <a:lnTo>
                      <a:pt x="56" y="1654"/>
                    </a:lnTo>
                    <a:lnTo>
                      <a:pt x="63" y="1667"/>
                    </a:lnTo>
                    <a:lnTo>
                      <a:pt x="69" y="1680"/>
                    </a:lnTo>
                    <a:lnTo>
                      <a:pt x="76" y="1693"/>
                    </a:lnTo>
                    <a:lnTo>
                      <a:pt x="84" y="1705"/>
                    </a:lnTo>
                    <a:lnTo>
                      <a:pt x="93" y="1718"/>
                    </a:lnTo>
                    <a:lnTo>
                      <a:pt x="102" y="1730"/>
                    </a:lnTo>
                    <a:lnTo>
                      <a:pt x="113" y="1742"/>
                    </a:lnTo>
                    <a:lnTo>
                      <a:pt x="122" y="1751"/>
                    </a:lnTo>
                    <a:lnTo>
                      <a:pt x="131" y="1760"/>
                    </a:lnTo>
                    <a:lnTo>
                      <a:pt x="140" y="1769"/>
                    </a:lnTo>
                    <a:lnTo>
                      <a:pt x="150" y="1777"/>
                    </a:lnTo>
                    <a:lnTo>
                      <a:pt x="169" y="1791"/>
                    </a:lnTo>
                    <a:lnTo>
                      <a:pt x="189" y="1803"/>
                    </a:lnTo>
                    <a:lnTo>
                      <a:pt x="208" y="1814"/>
                    </a:lnTo>
                    <a:lnTo>
                      <a:pt x="226" y="1823"/>
                    </a:lnTo>
                    <a:lnTo>
                      <a:pt x="243" y="1831"/>
                    </a:lnTo>
                    <a:lnTo>
                      <a:pt x="258" y="1837"/>
                    </a:lnTo>
                    <a:lnTo>
                      <a:pt x="281" y="1846"/>
                    </a:lnTo>
                    <a:lnTo>
                      <a:pt x="295" y="1852"/>
                    </a:lnTo>
                    <a:lnTo>
                      <a:pt x="296" y="1853"/>
                    </a:lnTo>
                    <a:lnTo>
                      <a:pt x="295" y="1854"/>
                    </a:lnTo>
                    <a:lnTo>
                      <a:pt x="293" y="1855"/>
                    </a:lnTo>
                    <a:lnTo>
                      <a:pt x="285" y="1855"/>
                    </a:lnTo>
                    <a:lnTo>
                      <a:pt x="274" y="1856"/>
                    </a:lnTo>
                    <a:lnTo>
                      <a:pt x="267" y="1862"/>
                    </a:lnTo>
                    <a:lnTo>
                      <a:pt x="250" y="1879"/>
                    </a:lnTo>
                    <a:lnTo>
                      <a:pt x="239" y="1893"/>
                    </a:lnTo>
                    <a:lnTo>
                      <a:pt x="227" y="1908"/>
                    </a:lnTo>
                    <a:lnTo>
                      <a:pt x="214" y="1925"/>
                    </a:lnTo>
                    <a:lnTo>
                      <a:pt x="201" y="1944"/>
                    </a:lnTo>
                    <a:lnTo>
                      <a:pt x="189" y="1965"/>
                    </a:lnTo>
                    <a:lnTo>
                      <a:pt x="178" y="1988"/>
                    </a:lnTo>
                    <a:lnTo>
                      <a:pt x="171" y="2000"/>
                    </a:lnTo>
                    <a:lnTo>
                      <a:pt x="167" y="2013"/>
                    </a:lnTo>
                    <a:lnTo>
                      <a:pt x="162" y="2026"/>
                    </a:lnTo>
                    <a:lnTo>
                      <a:pt x="159" y="2038"/>
                    </a:lnTo>
                    <a:lnTo>
                      <a:pt x="156" y="2052"/>
                    </a:lnTo>
                    <a:lnTo>
                      <a:pt x="153" y="2065"/>
                    </a:lnTo>
                    <a:lnTo>
                      <a:pt x="152" y="2079"/>
                    </a:lnTo>
                    <a:lnTo>
                      <a:pt x="151" y="2093"/>
                    </a:lnTo>
                    <a:lnTo>
                      <a:pt x="151" y="2107"/>
                    </a:lnTo>
                    <a:lnTo>
                      <a:pt x="152" y="2122"/>
                    </a:lnTo>
                    <a:lnTo>
                      <a:pt x="154" y="2138"/>
                    </a:lnTo>
                    <a:lnTo>
                      <a:pt x="157" y="2152"/>
                    </a:lnTo>
                    <a:lnTo>
                      <a:pt x="170" y="2204"/>
                    </a:lnTo>
                    <a:lnTo>
                      <a:pt x="180" y="2240"/>
                    </a:lnTo>
                    <a:lnTo>
                      <a:pt x="186" y="2266"/>
                    </a:lnTo>
                    <a:lnTo>
                      <a:pt x="189" y="2280"/>
                    </a:lnTo>
                    <a:lnTo>
                      <a:pt x="191" y="2288"/>
                    </a:lnTo>
                    <a:lnTo>
                      <a:pt x="192" y="2290"/>
                    </a:lnTo>
                    <a:lnTo>
                      <a:pt x="191" y="2289"/>
                    </a:lnTo>
                    <a:lnTo>
                      <a:pt x="191" y="2288"/>
                    </a:lnTo>
                    <a:lnTo>
                      <a:pt x="183" y="2296"/>
                    </a:lnTo>
                    <a:lnTo>
                      <a:pt x="161" y="2318"/>
                    </a:lnTo>
                    <a:lnTo>
                      <a:pt x="146" y="2333"/>
                    </a:lnTo>
                    <a:lnTo>
                      <a:pt x="131" y="2351"/>
                    </a:lnTo>
                    <a:lnTo>
                      <a:pt x="115" y="2373"/>
                    </a:lnTo>
                    <a:lnTo>
                      <a:pt x="98" y="2396"/>
                    </a:lnTo>
                    <a:lnTo>
                      <a:pt x="82" y="2420"/>
                    </a:lnTo>
                    <a:lnTo>
                      <a:pt x="67" y="2447"/>
                    </a:lnTo>
                    <a:lnTo>
                      <a:pt x="59" y="2461"/>
                    </a:lnTo>
                    <a:lnTo>
                      <a:pt x="53" y="2475"/>
                    </a:lnTo>
                    <a:lnTo>
                      <a:pt x="47" y="2490"/>
                    </a:lnTo>
                    <a:lnTo>
                      <a:pt x="42" y="2505"/>
                    </a:lnTo>
                    <a:lnTo>
                      <a:pt x="38" y="2520"/>
                    </a:lnTo>
                    <a:lnTo>
                      <a:pt x="35" y="2535"/>
                    </a:lnTo>
                    <a:lnTo>
                      <a:pt x="32" y="2550"/>
                    </a:lnTo>
                    <a:lnTo>
                      <a:pt x="30" y="2566"/>
                    </a:lnTo>
                    <a:lnTo>
                      <a:pt x="30" y="2581"/>
                    </a:lnTo>
                    <a:lnTo>
                      <a:pt x="31" y="2597"/>
                    </a:lnTo>
                    <a:lnTo>
                      <a:pt x="32" y="2613"/>
                    </a:lnTo>
                    <a:lnTo>
                      <a:pt x="36" y="2629"/>
                    </a:lnTo>
                    <a:lnTo>
                      <a:pt x="40" y="2645"/>
                    </a:lnTo>
                    <a:lnTo>
                      <a:pt x="47" y="2662"/>
                    </a:lnTo>
                    <a:lnTo>
                      <a:pt x="56" y="2681"/>
                    </a:lnTo>
                    <a:lnTo>
                      <a:pt x="68" y="2700"/>
                    </a:lnTo>
                    <a:lnTo>
                      <a:pt x="81" y="2719"/>
                    </a:lnTo>
                    <a:lnTo>
                      <a:pt x="96" y="2740"/>
                    </a:lnTo>
                    <a:lnTo>
                      <a:pt x="113" y="2761"/>
                    </a:lnTo>
                    <a:lnTo>
                      <a:pt x="132" y="2782"/>
                    </a:lnTo>
                    <a:lnTo>
                      <a:pt x="152" y="2803"/>
                    </a:lnTo>
                    <a:lnTo>
                      <a:pt x="176" y="2824"/>
                    </a:lnTo>
                    <a:lnTo>
                      <a:pt x="200" y="2845"/>
                    </a:lnTo>
                    <a:lnTo>
                      <a:pt x="226" y="2866"/>
                    </a:lnTo>
                    <a:lnTo>
                      <a:pt x="254" y="2887"/>
                    </a:lnTo>
                    <a:lnTo>
                      <a:pt x="284" y="2906"/>
                    </a:lnTo>
                    <a:lnTo>
                      <a:pt x="317" y="2926"/>
                    </a:lnTo>
                    <a:lnTo>
                      <a:pt x="351" y="2944"/>
                    </a:lnTo>
                    <a:lnTo>
                      <a:pt x="386" y="2961"/>
                    </a:lnTo>
                    <a:lnTo>
                      <a:pt x="424" y="2979"/>
                    </a:lnTo>
                    <a:lnTo>
                      <a:pt x="463" y="2994"/>
                    </a:lnTo>
                    <a:lnTo>
                      <a:pt x="503" y="3008"/>
                    </a:lnTo>
                    <a:lnTo>
                      <a:pt x="546" y="3021"/>
                    </a:lnTo>
                    <a:lnTo>
                      <a:pt x="590" y="3032"/>
                    </a:lnTo>
                    <a:lnTo>
                      <a:pt x="637" y="3041"/>
                    </a:lnTo>
                    <a:lnTo>
                      <a:pt x="684" y="3049"/>
                    </a:lnTo>
                    <a:lnTo>
                      <a:pt x="732" y="3054"/>
                    </a:lnTo>
                    <a:lnTo>
                      <a:pt x="784" y="3058"/>
                    </a:lnTo>
                    <a:lnTo>
                      <a:pt x="836" y="3059"/>
                    </a:lnTo>
                    <a:lnTo>
                      <a:pt x="890" y="3058"/>
                    </a:lnTo>
                    <a:lnTo>
                      <a:pt x="945" y="3055"/>
                    </a:lnTo>
                    <a:lnTo>
                      <a:pt x="1002" y="3049"/>
                    </a:lnTo>
                    <a:lnTo>
                      <a:pt x="1061" y="3040"/>
                    </a:lnTo>
                    <a:lnTo>
                      <a:pt x="1121" y="3028"/>
                    </a:lnTo>
                    <a:lnTo>
                      <a:pt x="1146" y="3023"/>
                    </a:lnTo>
                    <a:lnTo>
                      <a:pt x="1172" y="3016"/>
                    </a:lnTo>
                    <a:lnTo>
                      <a:pt x="1199" y="3009"/>
                    </a:lnTo>
                    <a:lnTo>
                      <a:pt x="1225" y="3000"/>
                    </a:lnTo>
                    <a:lnTo>
                      <a:pt x="1250" y="2992"/>
                    </a:lnTo>
                    <a:lnTo>
                      <a:pt x="1276" y="2982"/>
                    </a:lnTo>
                    <a:lnTo>
                      <a:pt x="1302" y="2972"/>
                    </a:lnTo>
                    <a:lnTo>
                      <a:pt x="1329" y="2961"/>
                    </a:lnTo>
                    <a:lnTo>
                      <a:pt x="1354" y="2950"/>
                    </a:lnTo>
                    <a:lnTo>
                      <a:pt x="1380" y="2938"/>
                    </a:lnTo>
                    <a:lnTo>
                      <a:pt x="1405" y="2926"/>
                    </a:lnTo>
                    <a:lnTo>
                      <a:pt x="1431" y="2913"/>
                    </a:lnTo>
                    <a:lnTo>
                      <a:pt x="1455" y="2900"/>
                    </a:lnTo>
                    <a:lnTo>
                      <a:pt x="1480" y="2886"/>
                    </a:lnTo>
                    <a:lnTo>
                      <a:pt x="1504" y="2872"/>
                    </a:lnTo>
                    <a:lnTo>
                      <a:pt x="1528" y="2858"/>
                    </a:lnTo>
                    <a:lnTo>
                      <a:pt x="1552" y="2842"/>
                    </a:lnTo>
                    <a:lnTo>
                      <a:pt x="1575" y="2827"/>
                    </a:lnTo>
                    <a:lnTo>
                      <a:pt x="1597" y="2812"/>
                    </a:lnTo>
                    <a:lnTo>
                      <a:pt x="1619" y="2796"/>
                    </a:lnTo>
                    <a:lnTo>
                      <a:pt x="1640" y="2780"/>
                    </a:lnTo>
                    <a:lnTo>
                      <a:pt x="1662" y="2764"/>
                    </a:lnTo>
                    <a:lnTo>
                      <a:pt x="1682" y="2748"/>
                    </a:lnTo>
                    <a:lnTo>
                      <a:pt x="1701" y="2731"/>
                    </a:lnTo>
                    <a:lnTo>
                      <a:pt x="1720" y="2714"/>
                    </a:lnTo>
                    <a:lnTo>
                      <a:pt x="1738" y="2697"/>
                    </a:lnTo>
                    <a:lnTo>
                      <a:pt x="1755" y="2680"/>
                    </a:lnTo>
                    <a:lnTo>
                      <a:pt x="1772" y="2664"/>
                    </a:lnTo>
                    <a:lnTo>
                      <a:pt x="1788" y="2647"/>
                    </a:lnTo>
                    <a:lnTo>
                      <a:pt x="1802" y="2630"/>
                    </a:lnTo>
                    <a:lnTo>
                      <a:pt x="1816" y="2613"/>
                    </a:lnTo>
                    <a:lnTo>
                      <a:pt x="1829" y="2595"/>
                    </a:lnTo>
                    <a:lnTo>
                      <a:pt x="1845" y="2572"/>
                    </a:lnTo>
                    <a:lnTo>
                      <a:pt x="1860" y="2550"/>
                    </a:lnTo>
                    <a:lnTo>
                      <a:pt x="1873" y="2527"/>
                    </a:lnTo>
                    <a:lnTo>
                      <a:pt x="1887" y="2504"/>
                    </a:lnTo>
                    <a:lnTo>
                      <a:pt x="1898" y="2481"/>
                    </a:lnTo>
                    <a:lnTo>
                      <a:pt x="1909" y="2459"/>
                    </a:lnTo>
                    <a:lnTo>
                      <a:pt x="1918" y="2437"/>
                    </a:lnTo>
                    <a:lnTo>
                      <a:pt x="1926" y="2416"/>
                    </a:lnTo>
                    <a:lnTo>
                      <a:pt x="1934" y="2395"/>
                    </a:lnTo>
                    <a:lnTo>
                      <a:pt x="1940" y="2374"/>
                    </a:lnTo>
                    <a:lnTo>
                      <a:pt x="1946" y="2353"/>
                    </a:lnTo>
                    <a:lnTo>
                      <a:pt x="1951" y="2333"/>
                    </a:lnTo>
                    <a:lnTo>
                      <a:pt x="1959" y="2296"/>
                    </a:lnTo>
                    <a:lnTo>
                      <a:pt x="1964" y="2261"/>
                    </a:lnTo>
                    <a:lnTo>
                      <a:pt x="1967" y="2228"/>
                    </a:lnTo>
                    <a:lnTo>
                      <a:pt x="1969" y="2199"/>
                    </a:lnTo>
                    <a:lnTo>
                      <a:pt x="1969" y="2173"/>
                    </a:lnTo>
                    <a:lnTo>
                      <a:pt x="1968" y="2151"/>
                    </a:lnTo>
                    <a:lnTo>
                      <a:pt x="1966" y="2120"/>
                    </a:lnTo>
                    <a:lnTo>
                      <a:pt x="1964" y="2110"/>
                    </a:lnTo>
                    <a:lnTo>
                      <a:pt x="1994" y="2073"/>
                    </a:lnTo>
                    <a:lnTo>
                      <a:pt x="2022" y="2036"/>
                    </a:lnTo>
                    <a:lnTo>
                      <a:pt x="2049" y="1999"/>
                    </a:lnTo>
                    <a:lnTo>
                      <a:pt x="2074" y="1962"/>
                    </a:lnTo>
                    <a:lnTo>
                      <a:pt x="2098" y="1926"/>
                    </a:lnTo>
                    <a:lnTo>
                      <a:pt x="2121" y="1888"/>
                    </a:lnTo>
                    <a:lnTo>
                      <a:pt x="2131" y="1868"/>
                    </a:lnTo>
                    <a:lnTo>
                      <a:pt x="2140" y="1850"/>
                    </a:lnTo>
                    <a:lnTo>
                      <a:pt x="2149" y="1830"/>
                    </a:lnTo>
                    <a:lnTo>
                      <a:pt x="2157" y="1811"/>
                    </a:lnTo>
                    <a:lnTo>
                      <a:pt x="2164" y="1792"/>
                    </a:lnTo>
                    <a:lnTo>
                      <a:pt x="2170" y="1772"/>
                    </a:lnTo>
                    <a:lnTo>
                      <a:pt x="2176" y="1751"/>
                    </a:lnTo>
                    <a:lnTo>
                      <a:pt x="2180" y="1730"/>
                    </a:lnTo>
                    <a:lnTo>
                      <a:pt x="2183" y="1710"/>
                    </a:lnTo>
                    <a:lnTo>
                      <a:pt x="2186" y="1689"/>
                    </a:lnTo>
                    <a:lnTo>
                      <a:pt x="2187" y="1668"/>
                    </a:lnTo>
                    <a:lnTo>
                      <a:pt x="2188" y="1645"/>
                    </a:lnTo>
                    <a:lnTo>
                      <a:pt x="2187" y="1624"/>
                    </a:lnTo>
                    <a:lnTo>
                      <a:pt x="2185" y="1601"/>
                    </a:lnTo>
                    <a:lnTo>
                      <a:pt x="2181" y="1579"/>
                    </a:lnTo>
                    <a:lnTo>
                      <a:pt x="2177" y="1556"/>
                    </a:lnTo>
                    <a:lnTo>
                      <a:pt x="2171" y="1532"/>
                    </a:lnTo>
                    <a:lnTo>
                      <a:pt x="2163" y="1507"/>
                    </a:lnTo>
                    <a:lnTo>
                      <a:pt x="2155" y="1483"/>
                    </a:lnTo>
                    <a:lnTo>
                      <a:pt x="2144" y="1458"/>
                    </a:lnTo>
                    <a:lnTo>
                      <a:pt x="2139" y="1448"/>
                    </a:lnTo>
                    <a:lnTo>
                      <a:pt x="2133" y="1438"/>
                    </a:lnTo>
                    <a:lnTo>
                      <a:pt x="2126" y="1429"/>
                    </a:lnTo>
                    <a:lnTo>
                      <a:pt x="2119" y="1421"/>
                    </a:lnTo>
                    <a:lnTo>
                      <a:pt x="2111" y="1414"/>
                    </a:lnTo>
                    <a:lnTo>
                      <a:pt x="2101" y="1407"/>
                    </a:lnTo>
                    <a:lnTo>
                      <a:pt x="2092" y="1400"/>
                    </a:lnTo>
                    <a:lnTo>
                      <a:pt x="2083" y="1395"/>
                    </a:lnTo>
                    <a:lnTo>
                      <a:pt x="2064" y="1385"/>
                    </a:lnTo>
                    <a:lnTo>
                      <a:pt x="2044" y="1378"/>
                    </a:lnTo>
                    <a:lnTo>
                      <a:pt x="2024" y="1372"/>
                    </a:lnTo>
                    <a:lnTo>
                      <a:pt x="2005" y="1368"/>
                    </a:lnTo>
                    <a:lnTo>
                      <a:pt x="1969" y="1361"/>
                    </a:lnTo>
                    <a:lnTo>
                      <a:pt x="1944" y="1355"/>
                    </a:lnTo>
                    <a:lnTo>
                      <a:pt x="1939" y="1353"/>
                    </a:lnTo>
                    <a:lnTo>
                      <a:pt x="1936" y="1351"/>
                    </a:lnTo>
                    <a:lnTo>
                      <a:pt x="1933" y="1348"/>
                    </a:lnTo>
                    <a:lnTo>
                      <a:pt x="1932" y="1346"/>
                    </a:lnTo>
                    <a:lnTo>
                      <a:pt x="1931" y="1343"/>
                    </a:lnTo>
                    <a:lnTo>
                      <a:pt x="1932" y="1340"/>
                    </a:lnTo>
                    <a:lnTo>
                      <a:pt x="1935" y="1336"/>
                    </a:lnTo>
                    <a:lnTo>
                      <a:pt x="1938" y="1332"/>
                    </a:lnTo>
                    <a:lnTo>
                      <a:pt x="1972" y="1295"/>
                    </a:lnTo>
                    <a:lnTo>
                      <a:pt x="2001" y="1256"/>
                    </a:lnTo>
                    <a:lnTo>
                      <a:pt x="2024" y="1219"/>
                    </a:lnTo>
                    <a:lnTo>
                      <a:pt x="2043" y="1181"/>
                    </a:lnTo>
                    <a:lnTo>
                      <a:pt x="2057" y="1143"/>
                    </a:lnTo>
                    <a:lnTo>
                      <a:pt x="2067" y="1105"/>
                    </a:lnTo>
                    <a:lnTo>
                      <a:pt x="2073" y="1068"/>
                    </a:lnTo>
                    <a:lnTo>
                      <a:pt x="2076" y="1030"/>
                    </a:lnTo>
                    <a:lnTo>
                      <a:pt x="2075" y="994"/>
                    </a:lnTo>
                    <a:lnTo>
                      <a:pt x="2071" y="958"/>
                    </a:lnTo>
                    <a:lnTo>
                      <a:pt x="2064" y="922"/>
                    </a:lnTo>
                    <a:lnTo>
                      <a:pt x="2055" y="888"/>
                    </a:lnTo>
                    <a:lnTo>
                      <a:pt x="2044" y="855"/>
                    </a:lnTo>
                    <a:lnTo>
                      <a:pt x="2031" y="823"/>
                    </a:lnTo>
                    <a:lnTo>
                      <a:pt x="2017" y="791"/>
                    </a:lnTo>
                    <a:lnTo>
                      <a:pt x="2001" y="761"/>
                    </a:lnTo>
                    <a:lnTo>
                      <a:pt x="1983" y="733"/>
                    </a:lnTo>
                    <a:lnTo>
                      <a:pt x="1965" y="706"/>
                    </a:lnTo>
                    <a:lnTo>
                      <a:pt x="1947" y="679"/>
                    </a:lnTo>
                    <a:lnTo>
                      <a:pt x="1928" y="656"/>
                    </a:lnTo>
                    <a:lnTo>
                      <a:pt x="1910" y="634"/>
                    </a:lnTo>
                    <a:lnTo>
                      <a:pt x="1892" y="614"/>
                    </a:lnTo>
                    <a:lnTo>
                      <a:pt x="1874" y="596"/>
                    </a:lnTo>
                    <a:lnTo>
                      <a:pt x="1857" y="580"/>
                    </a:lnTo>
                    <a:lnTo>
                      <a:pt x="1842" y="565"/>
                    </a:lnTo>
                    <a:lnTo>
                      <a:pt x="1828" y="554"/>
                    </a:lnTo>
                    <a:lnTo>
                      <a:pt x="1817" y="545"/>
                    </a:lnTo>
                    <a:lnTo>
                      <a:pt x="1807" y="539"/>
                    </a:lnTo>
                    <a:lnTo>
                      <a:pt x="1799" y="536"/>
                    </a:lnTo>
                    <a:lnTo>
                      <a:pt x="1795" y="535"/>
                    </a:lnTo>
                    <a:lnTo>
                      <a:pt x="1793" y="537"/>
                    </a:lnTo>
                    <a:lnTo>
                      <a:pt x="1794" y="542"/>
                    </a:lnTo>
                    <a:lnTo>
                      <a:pt x="1801" y="524"/>
                    </a:lnTo>
                    <a:lnTo>
                      <a:pt x="1817" y="476"/>
                    </a:lnTo>
                    <a:lnTo>
                      <a:pt x="1826" y="443"/>
                    </a:lnTo>
                    <a:lnTo>
                      <a:pt x="1835" y="406"/>
                    </a:lnTo>
                    <a:lnTo>
                      <a:pt x="1839" y="386"/>
                    </a:lnTo>
                    <a:lnTo>
                      <a:pt x="1843" y="366"/>
                    </a:lnTo>
                    <a:lnTo>
                      <a:pt x="1845" y="345"/>
                    </a:lnTo>
                    <a:lnTo>
                      <a:pt x="1848" y="323"/>
                    </a:lnTo>
                    <a:lnTo>
                      <a:pt x="1849" y="301"/>
                    </a:lnTo>
                    <a:lnTo>
                      <a:pt x="1849" y="279"/>
                    </a:lnTo>
                    <a:lnTo>
                      <a:pt x="1849" y="258"/>
                    </a:lnTo>
                    <a:lnTo>
                      <a:pt x="1847" y="236"/>
                    </a:lnTo>
                    <a:lnTo>
                      <a:pt x="1844" y="214"/>
                    </a:lnTo>
                    <a:lnTo>
                      <a:pt x="1840" y="192"/>
                    </a:lnTo>
                    <a:lnTo>
                      <a:pt x="1834" y="172"/>
                    </a:lnTo>
                    <a:lnTo>
                      <a:pt x="1826" y="152"/>
                    </a:lnTo>
                    <a:lnTo>
                      <a:pt x="1817" y="133"/>
                    </a:lnTo>
                    <a:lnTo>
                      <a:pt x="1806" y="115"/>
                    </a:lnTo>
                    <a:lnTo>
                      <a:pt x="1793" y="98"/>
                    </a:lnTo>
                    <a:lnTo>
                      <a:pt x="1778" y="81"/>
                    </a:lnTo>
                    <a:lnTo>
                      <a:pt x="1759" y="66"/>
                    </a:lnTo>
                    <a:lnTo>
                      <a:pt x="1740" y="53"/>
                    </a:lnTo>
                    <a:lnTo>
                      <a:pt x="1718" y="42"/>
                    </a:lnTo>
                    <a:lnTo>
                      <a:pt x="1693" y="32"/>
                    </a:lnTo>
                    <a:lnTo>
                      <a:pt x="1651" y="20"/>
                    </a:lnTo>
                    <a:lnTo>
                      <a:pt x="1608" y="11"/>
                    </a:lnTo>
                    <a:lnTo>
                      <a:pt x="1561" y="4"/>
                    </a:lnTo>
                    <a:lnTo>
                      <a:pt x="1512" y="1"/>
                    </a:lnTo>
                    <a:lnTo>
                      <a:pt x="1460" y="0"/>
                    </a:lnTo>
                    <a:lnTo>
                      <a:pt x="1406" y="2"/>
                    </a:lnTo>
                    <a:lnTo>
                      <a:pt x="1352" y="6"/>
                    </a:lnTo>
                    <a:lnTo>
                      <a:pt x="1295" y="12"/>
                    </a:lnTo>
                    <a:lnTo>
                      <a:pt x="1237" y="21"/>
                    </a:lnTo>
                    <a:lnTo>
                      <a:pt x="1177" y="32"/>
                    </a:lnTo>
                    <a:lnTo>
                      <a:pt x="1118" y="45"/>
                    </a:lnTo>
                    <a:lnTo>
                      <a:pt x="1057" y="60"/>
                    </a:lnTo>
                    <a:lnTo>
                      <a:pt x="997" y="77"/>
                    </a:lnTo>
                    <a:lnTo>
                      <a:pt x="936" y="97"/>
                    </a:lnTo>
                    <a:lnTo>
                      <a:pt x="876" y="118"/>
                    </a:lnTo>
                    <a:lnTo>
                      <a:pt x="815" y="140"/>
                    </a:lnTo>
                    <a:lnTo>
                      <a:pt x="756" y="164"/>
                    </a:lnTo>
                    <a:lnTo>
                      <a:pt x="696" y="189"/>
                    </a:lnTo>
                    <a:lnTo>
                      <a:pt x="639" y="217"/>
                    </a:lnTo>
                    <a:lnTo>
                      <a:pt x="582" y="244"/>
                    </a:lnTo>
                    <a:lnTo>
                      <a:pt x="527" y="274"/>
                    </a:lnTo>
                    <a:lnTo>
                      <a:pt x="474" y="304"/>
                    </a:lnTo>
                    <a:lnTo>
                      <a:pt x="423" y="336"/>
                    </a:lnTo>
                    <a:lnTo>
                      <a:pt x="374" y="368"/>
                    </a:lnTo>
                    <a:lnTo>
                      <a:pt x="328" y="401"/>
                    </a:lnTo>
                    <a:lnTo>
                      <a:pt x="284" y="435"/>
                    </a:lnTo>
                    <a:lnTo>
                      <a:pt x="243" y="470"/>
                    </a:lnTo>
                    <a:lnTo>
                      <a:pt x="206" y="505"/>
                    </a:lnTo>
                    <a:lnTo>
                      <a:pt x="172" y="541"/>
                    </a:lnTo>
                    <a:lnTo>
                      <a:pt x="141" y="577"/>
                    </a:lnTo>
                    <a:lnTo>
                      <a:pt x="115" y="614"/>
                    </a:lnTo>
                    <a:lnTo>
                      <a:pt x="93" y="650"/>
                    </a:lnTo>
                    <a:close/>
                  </a:path>
                </a:pathLst>
              </a:custGeom>
              <a:solidFill>
                <a:srgbClr val="FFFFFF"/>
              </a:solidFill>
              <a:ln w="9525">
                <a:noFill/>
                <a:round/>
                <a:headEnd/>
                <a:tailEnd/>
              </a:ln>
            </p:spPr>
            <p:txBody>
              <a:bodyPr/>
              <a:lstStyle/>
              <a:p>
                <a:endParaRPr lang="en-US"/>
              </a:p>
            </p:txBody>
          </p:sp>
          <p:sp>
            <p:nvSpPr>
              <p:cNvPr id="197" name="AutoShape 125"/>
              <p:cNvSpPr>
                <a:spLocks/>
              </p:cNvSpPr>
              <p:nvPr/>
            </p:nvSpPr>
            <p:spPr bwMode="auto">
              <a:xfrm>
                <a:off x="5048307" y="5109159"/>
                <a:ext cx="192048" cy="101479"/>
              </a:xfrm>
              <a:custGeom>
                <a:avLst/>
                <a:gdLst>
                  <a:gd name="T0" fmla="*/ 2147483647 w 1870"/>
                  <a:gd name="T1" fmla="*/ 2147483647 h 998"/>
                  <a:gd name="T2" fmla="*/ 2147483647 w 1870"/>
                  <a:gd name="T3" fmla="*/ 2147483647 h 998"/>
                  <a:gd name="T4" fmla="*/ 2147483647 w 1870"/>
                  <a:gd name="T5" fmla="*/ 2147483647 h 998"/>
                  <a:gd name="T6" fmla="*/ 2147483647 w 1870"/>
                  <a:gd name="T7" fmla="*/ 2147483647 h 998"/>
                  <a:gd name="T8" fmla="*/ 2147483647 w 1870"/>
                  <a:gd name="T9" fmla="*/ 2147483647 h 998"/>
                  <a:gd name="T10" fmla="*/ 2147483647 w 1870"/>
                  <a:gd name="T11" fmla="*/ 2147483647 h 998"/>
                  <a:gd name="T12" fmla="*/ 2147483647 w 1870"/>
                  <a:gd name="T13" fmla="*/ 2147483647 h 998"/>
                  <a:gd name="T14" fmla="*/ 2147483647 w 1870"/>
                  <a:gd name="T15" fmla="*/ 2147483647 h 998"/>
                  <a:gd name="T16" fmla="*/ 2147483647 w 1870"/>
                  <a:gd name="T17" fmla="*/ 2147483647 h 998"/>
                  <a:gd name="T18" fmla="*/ 2147483647 w 1870"/>
                  <a:gd name="T19" fmla="*/ 2147483647 h 998"/>
                  <a:gd name="T20" fmla="*/ 2147483647 w 1870"/>
                  <a:gd name="T21" fmla="*/ 2147483647 h 998"/>
                  <a:gd name="T22" fmla="*/ 2147483647 w 1870"/>
                  <a:gd name="T23" fmla="*/ 2147483647 h 998"/>
                  <a:gd name="T24" fmla="*/ 2147483647 w 1870"/>
                  <a:gd name="T25" fmla="*/ 2147483647 h 998"/>
                  <a:gd name="T26" fmla="*/ 2147483647 w 1870"/>
                  <a:gd name="T27" fmla="*/ 2147483647 h 998"/>
                  <a:gd name="T28" fmla="*/ 2147483647 w 1870"/>
                  <a:gd name="T29" fmla="*/ 2147483647 h 998"/>
                  <a:gd name="T30" fmla="*/ 2147483647 w 1870"/>
                  <a:gd name="T31" fmla="*/ 2147483647 h 998"/>
                  <a:gd name="T32" fmla="*/ 2147483647 w 1870"/>
                  <a:gd name="T33" fmla="*/ 2147483647 h 998"/>
                  <a:gd name="T34" fmla="*/ 2147483647 w 1870"/>
                  <a:gd name="T35" fmla="*/ 2147483647 h 998"/>
                  <a:gd name="T36" fmla="*/ 2147483647 w 1870"/>
                  <a:gd name="T37" fmla="*/ 2147483647 h 998"/>
                  <a:gd name="T38" fmla="*/ 2147483647 w 1870"/>
                  <a:gd name="T39" fmla="*/ 2147483647 h 998"/>
                  <a:gd name="T40" fmla="*/ 2147483647 w 1870"/>
                  <a:gd name="T41" fmla="*/ 2147483647 h 998"/>
                  <a:gd name="T42" fmla="*/ 2147483647 w 1870"/>
                  <a:gd name="T43" fmla="*/ 2147483647 h 998"/>
                  <a:gd name="T44" fmla="*/ 2147483647 w 1870"/>
                  <a:gd name="T45" fmla="*/ 2147483647 h 998"/>
                  <a:gd name="T46" fmla="*/ 2147483647 w 1870"/>
                  <a:gd name="T47" fmla="*/ 2147483647 h 998"/>
                  <a:gd name="T48" fmla="*/ 2147483647 w 1870"/>
                  <a:gd name="T49" fmla="*/ 2147483647 h 998"/>
                  <a:gd name="T50" fmla="*/ 2147483647 w 1870"/>
                  <a:gd name="T51" fmla="*/ 2147483647 h 998"/>
                  <a:gd name="T52" fmla="*/ 2147483647 w 1870"/>
                  <a:gd name="T53" fmla="*/ 2147483647 h 998"/>
                  <a:gd name="T54" fmla="*/ 2147483647 w 1870"/>
                  <a:gd name="T55" fmla="*/ 2147483647 h 998"/>
                  <a:gd name="T56" fmla="*/ 2147483647 w 1870"/>
                  <a:gd name="T57" fmla="*/ 2147483647 h 998"/>
                  <a:gd name="T58" fmla="*/ 2147483647 w 1870"/>
                  <a:gd name="T59" fmla="*/ 2147483647 h 998"/>
                  <a:gd name="T60" fmla="*/ 2147483647 w 1870"/>
                  <a:gd name="T61" fmla="*/ 2147483647 h 998"/>
                  <a:gd name="T62" fmla="*/ 2147483647 w 1870"/>
                  <a:gd name="T63" fmla="*/ 2147483647 h 998"/>
                  <a:gd name="T64" fmla="*/ 2147483647 w 1870"/>
                  <a:gd name="T65" fmla="*/ 2147483647 h 998"/>
                  <a:gd name="T66" fmla="*/ 2147483647 w 1870"/>
                  <a:gd name="T67" fmla="*/ 2147483647 h 998"/>
                  <a:gd name="T68" fmla="*/ 2147483647 w 1870"/>
                  <a:gd name="T69" fmla="*/ 2147483647 h 998"/>
                  <a:gd name="T70" fmla="*/ 2147483647 w 1870"/>
                  <a:gd name="T71" fmla="*/ 2147483647 h 998"/>
                  <a:gd name="T72" fmla="*/ 2147483647 w 1870"/>
                  <a:gd name="T73" fmla="*/ 2147483647 h 998"/>
                  <a:gd name="T74" fmla="*/ 2147483647 w 1870"/>
                  <a:gd name="T75" fmla="*/ 2147483647 h 998"/>
                  <a:gd name="T76" fmla="*/ 2147483647 w 1870"/>
                  <a:gd name="T77" fmla="*/ 2147483647 h 998"/>
                  <a:gd name="T78" fmla="*/ 2147483647 w 1870"/>
                  <a:gd name="T79" fmla="*/ 2147483647 h 998"/>
                  <a:gd name="T80" fmla="*/ 2147483647 w 1870"/>
                  <a:gd name="T81" fmla="*/ 2147483647 h 998"/>
                  <a:gd name="T82" fmla="*/ 2147483647 w 1870"/>
                  <a:gd name="T83" fmla="*/ 2147483647 h 998"/>
                  <a:gd name="T84" fmla="*/ 2147483647 w 1870"/>
                  <a:gd name="T85" fmla="*/ 2147483647 h 998"/>
                  <a:gd name="T86" fmla="*/ 2147483647 w 1870"/>
                  <a:gd name="T87" fmla="*/ 2147483647 h 998"/>
                  <a:gd name="T88" fmla="*/ 2147483647 w 1870"/>
                  <a:gd name="T89" fmla="*/ 2147483647 h 998"/>
                  <a:gd name="T90" fmla="*/ 2147483647 w 1870"/>
                  <a:gd name="T91" fmla="*/ 2147483647 h 998"/>
                  <a:gd name="T92" fmla="*/ 2147483647 w 1870"/>
                  <a:gd name="T93" fmla="*/ 2147483647 h 998"/>
                  <a:gd name="T94" fmla="*/ 2147483647 w 1870"/>
                  <a:gd name="T95" fmla="*/ 2147483647 h 998"/>
                  <a:gd name="T96" fmla="*/ 2147483647 w 1870"/>
                  <a:gd name="T97" fmla="*/ 2147483647 h 998"/>
                  <a:gd name="T98" fmla="*/ 2147483647 w 1870"/>
                  <a:gd name="T99" fmla="*/ 2147483647 h 998"/>
                  <a:gd name="T100" fmla="*/ 2147483647 w 1870"/>
                  <a:gd name="T101" fmla="*/ 2147483647 h 998"/>
                  <a:gd name="T102" fmla="*/ 2147483647 w 1870"/>
                  <a:gd name="T103" fmla="*/ 2147483647 h 9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70"/>
                  <a:gd name="T157" fmla="*/ 0 h 998"/>
                  <a:gd name="T158" fmla="*/ 1870 w 1870"/>
                  <a:gd name="T159" fmla="*/ 998 h 9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70" h="998">
                    <a:moveTo>
                      <a:pt x="1788" y="12"/>
                    </a:moveTo>
                    <a:lnTo>
                      <a:pt x="1790" y="15"/>
                    </a:lnTo>
                    <a:lnTo>
                      <a:pt x="1795" y="24"/>
                    </a:lnTo>
                    <a:lnTo>
                      <a:pt x="1802" y="40"/>
                    </a:lnTo>
                    <a:lnTo>
                      <a:pt x="1809" y="59"/>
                    </a:lnTo>
                    <a:lnTo>
                      <a:pt x="1813" y="70"/>
                    </a:lnTo>
                    <a:lnTo>
                      <a:pt x="1816" y="83"/>
                    </a:lnTo>
                    <a:lnTo>
                      <a:pt x="1820" y="96"/>
                    </a:lnTo>
                    <a:lnTo>
                      <a:pt x="1822" y="111"/>
                    </a:lnTo>
                    <a:lnTo>
                      <a:pt x="1824" y="126"/>
                    </a:lnTo>
                    <a:lnTo>
                      <a:pt x="1826" y="143"/>
                    </a:lnTo>
                    <a:lnTo>
                      <a:pt x="1826" y="161"/>
                    </a:lnTo>
                    <a:lnTo>
                      <a:pt x="1825" y="179"/>
                    </a:lnTo>
                    <a:lnTo>
                      <a:pt x="1823" y="198"/>
                    </a:lnTo>
                    <a:lnTo>
                      <a:pt x="1820" y="217"/>
                    </a:lnTo>
                    <a:lnTo>
                      <a:pt x="1816" y="237"/>
                    </a:lnTo>
                    <a:lnTo>
                      <a:pt x="1809" y="258"/>
                    </a:lnTo>
                    <a:lnTo>
                      <a:pt x="1801" y="280"/>
                    </a:lnTo>
                    <a:lnTo>
                      <a:pt x="1791" y="302"/>
                    </a:lnTo>
                    <a:lnTo>
                      <a:pt x="1779" y="324"/>
                    </a:lnTo>
                    <a:lnTo>
                      <a:pt x="1764" y="347"/>
                    </a:lnTo>
                    <a:lnTo>
                      <a:pt x="1748" y="370"/>
                    </a:lnTo>
                    <a:lnTo>
                      <a:pt x="1729" y="393"/>
                    </a:lnTo>
                    <a:lnTo>
                      <a:pt x="1707" y="418"/>
                    </a:lnTo>
                    <a:lnTo>
                      <a:pt x="1683" y="442"/>
                    </a:lnTo>
                    <a:lnTo>
                      <a:pt x="1655" y="465"/>
                    </a:lnTo>
                    <a:lnTo>
                      <a:pt x="1625" y="489"/>
                    </a:lnTo>
                    <a:lnTo>
                      <a:pt x="1592" y="513"/>
                    </a:lnTo>
                    <a:lnTo>
                      <a:pt x="1555" y="538"/>
                    </a:lnTo>
                    <a:lnTo>
                      <a:pt x="1478" y="585"/>
                    </a:lnTo>
                    <a:lnTo>
                      <a:pt x="1403" y="631"/>
                    </a:lnTo>
                    <a:lnTo>
                      <a:pt x="1329" y="675"/>
                    </a:lnTo>
                    <a:lnTo>
                      <a:pt x="1256" y="715"/>
                    </a:lnTo>
                    <a:lnTo>
                      <a:pt x="1220" y="735"/>
                    </a:lnTo>
                    <a:lnTo>
                      <a:pt x="1183" y="753"/>
                    </a:lnTo>
                    <a:lnTo>
                      <a:pt x="1148" y="772"/>
                    </a:lnTo>
                    <a:lnTo>
                      <a:pt x="1112" y="789"/>
                    </a:lnTo>
                    <a:lnTo>
                      <a:pt x="1076" y="806"/>
                    </a:lnTo>
                    <a:lnTo>
                      <a:pt x="1041" y="821"/>
                    </a:lnTo>
                    <a:lnTo>
                      <a:pt x="1006" y="836"/>
                    </a:lnTo>
                    <a:lnTo>
                      <a:pt x="970" y="850"/>
                    </a:lnTo>
                    <a:lnTo>
                      <a:pt x="935" y="862"/>
                    </a:lnTo>
                    <a:lnTo>
                      <a:pt x="901" y="874"/>
                    </a:lnTo>
                    <a:lnTo>
                      <a:pt x="866" y="886"/>
                    </a:lnTo>
                    <a:lnTo>
                      <a:pt x="830" y="896"/>
                    </a:lnTo>
                    <a:lnTo>
                      <a:pt x="796" y="905"/>
                    </a:lnTo>
                    <a:lnTo>
                      <a:pt x="761" y="913"/>
                    </a:lnTo>
                    <a:lnTo>
                      <a:pt x="726" y="919"/>
                    </a:lnTo>
                    <a:lnTo>
                      <a:pt x="691" y="925"/>
                    </a:lnTo>
                    <a:lnTo>
                      <a:pt x="657" y="929"/>
                    </a:lnTo>
                    <a:lnTo>
                      <a:pt x="621" y="932"/>
                    </a:lnTo>
                    <a:lnTo>
                      <a:pt x="586" y="934"/>
                    </a:lnTo>
                    <a:lnTo>
                      <a:pt x="551" y="935"/>
                    </a:lnTo>
                    <a:lnTo>
                      <a:pt x="515" y="934"/>
                    </a:lnTo>
                    <a:lnTo>
                      <a:pt x="481" y="932"/>
                    </a:lnTo>
                    <a:lnTo>
                      <a:pt x="445" y="929"/>
                    </a:lnTo>
                    <a:lnTo>
                      <a:pt x="410" y="924"/>
                    </a:lnTo>
                    <a:lnTo>
                      <a:pt x="375" y="917"/>
                    </a:lnTo>
                    <a:lnTo>
                      <a:pt x="343" y="910"/>
                    </a:lnTo>
                    <a:lnTo>
                      <a:pt x="314" y="900"/>
                    </a:lnTo>
                    <a:lnTo>
                      <a:pt x="286" y="889"/>
                    </a:lnTo>
                    <a:lnTo>
                      <a:pt x="261" y="876"/>
                    </a:lnTo>
                    <a:lnTo>
                      <a:pt x="239" y="863"/>
                    </a:lnTo>
                    <a:lnTo>
                      <a:pt x="219" y="848"/>
                    </a:lnTo>
                    <a:lnTo>
                      <a:pt x="200" y="833"/>
                    </a:lnTo>
                    <a:lnTo>
                      <a:pt x="184" y="816"/>
                    </a:lnTo>
                    <a:lnTo>
                      <a:pt x="169" y="799"/>
                    </a:lnTo>
                    <a:lnTo>
                      <a:pt x="156" y="781"/>
                    </a:lnTo>
                    <a:lnTo>
                      <a:pt x="145" y="762"/>
                    </a:lnTo>
                    <a:lnTo>
                      <a:pt x="137" y="742"/>
                    </a:lnTo>
                    <a:lnTo>
                      <a:pt x="129" y="722"/>
                    </a:lnTo>
                    <a:lnTo>
                      <a:pt x="124" y="702"/>
                    </a:lnTo>
                    <a:lnTo>
                      <a:pt x="120" y="682"/>
                    </a:lnTo>
                    <a:lnTo>
                      <a:pt x="117" y="661"/>
                    </a:lnTo>
                    <a:lnTo>
                      <a:pt x="116" y="641"/>
                    </a:lnTo>
                    <a:lnTo>
                      <a:pt x="117" y="619"/>
                    </a:lnTo>
                    <a:lnTo>
                      <a:pt x="118" y="599"/>
                    </a:lnTo>
                    <a:lnTo>
                      <a:pt x="121" y="579"/>
                    </a:lnTo>
                    <a:lnTo>
                      <a:pt x="125" y="559"/>
                    </a:lnTo>
                    <a:lnTo>
                      <a:pt x="131" y="539"/>
                    </a:lnTo>
                    <a:lnTo>
                      <a:pt x="137" y="520"/>
                    </a:lnTo>
                    <a:lnTo>
                      <a:pt x="144" y="501"/>
                    </a:lnTo>
                    <a:lnTo>
                      <a:pt x="153" y="483"/>
                    </a:lnTo>
                    <a:lnTo>
                      <a:pt x="162" y="466"/>
                    </a:lnTo>
                    <a:lnTo>
                      <a:pt x="172" y="450"/>
                    </a:lnTo>
                    <a:lnTo>
                      <a:pt x="184" y="435"/>
                    </a:lnTo>
                    <a:lnTo>
                      <a:pt x="195" y="421"/>
                    </a:lnTo>
                    <a:lnTo>
                      <a:pt x="207" y="408"/>
                    </a:lnTo>
                    <a:lnTo>
                      <a:pt x="220" y="395"/>
                    </a:lnTo>
                    <a:lnTo>
                      <a:pt x="250" y="372"/>
                    </a:lnTo>
                    <a:lnTo>
                      <a:pt x="287" y="345"/>
                    </a:lnTo>
                    <a:lnTo>
                      <a:pt x="330" y="316"/>
                    </a:lnTo>
                    <a:lnTo>
                      <a:pt x="378" y="285"/>
                    </a:lnTo>
                    <a:lnTo>
                      <a:pt x="430" y="252"/>
                    </a:lnTo>
                    <a:lnTo>
                      <a:pt x="483" y="219"/>
                    </a:lnTo>
                    <a:lnTo>
                      <a:pt x="537" y="186"/>
                    </a:lnTo>
                    <a:lnTo>
                      <a:pt x="591" y="153"/>
                    </a:lnTo>
                    <a:lnTo>
                      <a:pt x="692" y="94"/>
                    </a:lnTo>
                    <a:lnTo>
                      <a:pt x="778" y="46"/>
                    </a:lnTo>
                    <a:lnTo>
                      <a:pt x="836" y="12"/>
                    </a:lnTo>
                    <a:lnTo>
                      <a:pt x="857" y="0"/>
                    </a:lnTo>
                    <a:lnTo>
                      <a:pt x="851" y="1"/>
                    </a:lnTo>
                    <a:lnTo>
                      <a:pt x="833" y="6"/>
                    </a:lnTo>
                    <a:lnTo>
                      <a:pt x="804" y="14"/>
                    </a:lnTo>
                    <a:lnTo>
                      <a:pt x="766" y="26"/>
                    </a:lnTo>
                    <a:lnTo>
                      <a:pt x="719" y="43"/>
                    </a:lnTo>
                    <a:lnTo>
                      <a:pt x="667" y="62"/>
                    </a:lnTo>
                    <a:lnTo>
                      <a:pt x="639" y="74"/>
                    </a:lnTo>
                    <a:lnTo>
                      <a:pt x="609" y="86"/>
                    </a:lnTo>
                    <a:lnTo>
                      <a:pt x="579" y="99"/>
                    </a:lnTo>
                    <a:lnTo>
                      <a:pt x="548" y="113"/>
                    </a:lnTo>
                    <a:lnTo>
                      <a:pt x="515" y="129"/>
                    </a:lnTo>
                    <a:lnTo>
                      <a:pt x="483" y="145"/>
                    </a:lnTo>
                    <a:lnTo>
                      <a:pt x="451" y="164"/>
                    </a:lnTo>
                    <a:lnTo>
                      <a:pt x="419" y="183"/>
                    </a:lnTo>
                    <a:lnTo>
                      <a:pt x="385" y="203"/>
                    </a:lnTo>
                    <a:lnTo>
                      <a:pt x="353" y="224"/>
                    </a:lnTo>
                    <a:lnTo>
                      <a:pt x="321" y="246"/>
                    </a:lnTo>
                    <a:lnTo>
                      <a:pt x="289" y="269"/>
                    </a:lnTo>
                    <a:lnTo>
                      <a:pt x="259" y="295"/>
                    </a:lnTo>
                    <a:lnTo>
                      <a:pt x="229" y="321"/>
                    </a:lnTo>
                    <a:lnTo>
                      <a:pt x="201" y="348"/>
                    </a:lnTo>
                    <a:lnTo>
                      <a:pt x="172" y="377"/>
                    </a:lnTo>
                    <a:lnTo>
                      <a:pt x="147" y="407"/>
                    </a:lnTo>
                    <a:lnTo>
                      <a:pt x="122" y="438"/>
                    </a:lnTo>
                    <a:lnTo>
                      <a:pt x="100" y="471"/>
                    </a:lnTo>
                    <a:lnTo>
                      <a:pt x="79" y="504"/>
                    </a:lnTo>
                    <a:lnTo>
                      <a:pt x="59" y="539"/>
                    </a:lnTo>
                    <a:lnTo>
                      <a:pt x="43" y="572"/>
                    </a:lnTo>
                    <a:lnTo>
                      <a:pt x="30" y="604"/>
                    </a:lnTo>
                    <a:lnTo>
                      <a:pt x="19" y="635"/>
                    </a:lnTo>
                    <a:lnTo>
                      <a:pt x="10" y="665"/>
                    </a:lnTo>
                    <a:lnTo>
                      <a:pt x="4" y="694"/>
                    </a:lnTo>
                    <a:lnTo>
                      <a:pt x="1" y="721"/>
                    </a:lnTo>
                    <a:lnTo>
                      <a:pt x="0" y="747"/>
                    </a:lnTo>
                    <a:lnTo>
                      <a:pt x="1" y="773"/>
                    </a:lnTo>
                    <a:lnTo>
                      <a:pt x="5" y="797"/>
                    </a:lnTo>
                    <a:lnTo>
                      <a:pt x="11" y="819"/>
                    </a:lnTo>
                    <a:lnTo>
                      <a:pt x="20" y="840"/>
                    </a:lnTo>
                    <a:lnTo>
                      <a:pt x="31" y="860"/>
                    </a:lnTo>
                    <a:lnTo>
                      <a:pt x="44" y="880"/>
                    </a:lnTo>
                    <a:lnTo>
                      <a:pt x="60" y="898"/>
                    </a:lnTo>
                    <a:lnTo>
                      <a:pt x="80" y="914"/>
                    </a:lnTo>
                    <a:lnTo>
                      <a:pt x="100" y="928"/>
                    </a:lnTo>
                    <a:lnTo>
                      <a:pt x="124" y="942"/>
                    </a:lnTo>
                    <a:lnTo>
                      <a:pt x="149" y="954"/>
                    </a:lnTo>
                    <a:lnTo>
                      <a:pt x="177" y="964"/>
                    </a:lnTo>
                    <a:lnTo>
                      <a:pt x="209" y="973"/>
                    </a:lnTo>
                    <a:lnTo>
                      <a:pt x="242" y="981"/>
                    </a:lnTo>
                    <a:lnTo>
                      <a:pt x="277" y="987"/>
                    </a:lnTo>
                    <a:lnTo>
                      <a:pt x="316" y="992"/>
                    </a:lnTo>
                    <a:lnTo>
                      <a:pt x="356" y="995"/>
                    </a:lnTo>
                    <a:lnTo>
                      <a:pt x="398" y="998"/>
                    </a:lnTo>
                    <a:lnTo>
                      <a:pt x="444" y="998"/>
                    </a:lnTo>
                    <a:lnTo>
                      <a:pt x="491" y="996"/>
                    </a:lnTo>
                    <a:lnTo>
                      <a:pt x="542" y="993"/>
                    </a:lnTo>
                    <a:lnTo>
                      <a:pt x="594" y="989"/>
                    </a:lnTo>
                    <a:lnTo>
                      <a:pt x="649" y="983"/>
                    </a:lnTo>
                    <a:lnTo>
                      <a:pt x="706" y="975"/>
                    </a:lnTo>
                    <a:lnTo>
                      <a:pt x="758" y="963"/>
                    </a:lnTo>
                    <a:lnTo>
                      <a:pt x="807" y="952"/>
                    </a:lnTo>
                    <a:lnTo>
                      <a:pt x="854" y="940"/>
                    </a:lnTo>
                    <a:lnTo>
                      <a:pt x="899" y="929"/>
                    </a:lnTo>
                    <a:lnTo>
                      <a:pt x="941" y="917"/>
                    </a:lnTo>
                    <a:lnTo>
                      <a:pt x="982" y="905"/>
                    </a:lnTo>
                    <a:lnTo>
                      <a:pt x="1019" y="893"/>
                    </a:lnTo>
                    <a:lnTo>
                      <a:pt x="1055" y="881"/>
                    </a:lnTo>
                    <a:lnTo>
                      <a:pt x="1090" y="869"/>
                    </a:lnTo>
                    <a:lnTo>
                      <a:pt x="1122" y="856"/>
                    </a:lnTo>
                    <a:lnTo>
                      <a:pt x="1153" y="844"/>
                    </a:lnTo>
                    <a:lnTo>
                      <a:pt x="1182" y="832"/>
                    </a:lnTo>
                    <a:lnTo>
                      <a:pt x="1210" y="819"/>
                    </a:lnTo>
                    <a:lnTo>
                      <a:pt x="1237" y="807"/>
                    </a:lnTo>
                    <a:lnTo>
                      <a:pt x="1262" y="794"/>
                    </a:lnTo>
                    <a:lnTo>
                      <a:pt x="1287" y="781"/>
                    </a:lnTo>
                    <a:lnTo>
                      <a:pt x="1310" y="767"/>
                    </a:lnTo>
                    <a:lnTo>
                      <a:pt x="1334" y="753"/>
                    </a:lnTo>
                    <a:lnTo>
                      <a:pt x="1356" y="739"/>
                    </a:lnTo>
                    <a:lnTo>
                      <a:pt x="1377" y="725"/>
                    </a:lnTo>
                    <a:lnTo>
                      <a:pt x="1419" y="696"/>
                    </a:lnTo>
                    <a:lnTo>
                      <a:pt x="1460" y="665"/>
                    </a:lnTo>
                    <a:lnTo>
                      <a:pt x="1501" y="633"/>
                    </a:lnTo>
                    <a:lnTo>
                      <a:pt x="1543" y="600"/>
                    </a:lnTo>
                    <a:lnTo>
                      <a:pt x="1588" y="565"/>
                    </a:lnTo>
                    <a:lnTo>
                      <a:pt x="1635" y="528"/>
                    </a:lnTo>
                    <a:lnTo>
                      <a:pt x="1675" y="488"/>
                    </a:lnTo>
                    <a:lnTo>
                      <a:pt x="1711" y="451"/>
                    </a:lnTo>
                    <a:lnTo>
                      <a:pt x="1741" y="418"/>
                    </a:lnTo>
                    <a:lnTo>
                      <a:pt x="1768" y="387"/>
                    </a:lnTo>
                    <a:lnTo>
                      <a:pt x="1792" y="359"/>
                    </a:lnTo>
                    <a:lnTo>
                      <a:pt x="1812" y="333"/>
                    </a:lnTo>
                    <a:lnTo>
                      <a:pt x="1828" y="310"/>
                    </a:lnTo>
                    <a:lnTo>
                      <a:pt x="1841" y="289"/>
                    </a:lnTo>
                    <a:lnTo>
                      <a:pt x="1852" y="269"/>
                    </a:lnTo>
                    <a:lnTo>
                      <a:pt x="1860" y="251"/>
                    </a:lnTo>
                    <a:lnTo>
                      <a:pt x="1865" y="234"/>
                    </a:lnTo>
                    <a:lnTo>
                      <a:pt x="1869" y="219"/>
                    </a:lnTo>
                    <a:lnTo>
                      <a:pt x="1870" y="204"/>
                    </a:lnTo>
                    <a:lnTo>
                      <a:pt x="1870" y="190"/>
                    </a:lnTo>
                    <a:lnTo>
                      <a:pt x="1869" y="177"/>
                    </a:lnTo>
                    <a:lnTo>
                      <a:pt x="1866" y="163"/>
                    </a:lnTo>
                    <a:lnTo>
                      <a:pt x="1863" y="149"/>
                    </a:lnTo>
                    <a:lnTo>
                      <a:pt x="1858" y="136"/>
                    </a:lnTo>
                    <a:lnTo>
                      <a:pt x="1853" y="122"/>
                    </a:lnTo>
                    <a:lnTo>
                      <a:pt x="1847" y="109"/>
                    </a:lnTo>
                    <a:lnTo>
                      <a:pt x="1835" y="84"/>
                    </a:lnTo>
                    <a:lnTo>
                      <a:pt x="1821" y="61"/>
                    </a:lnTo>
                    <a:lnTo>
                      <a:pt x="1798" y="26"/>
                    </a:lnTo>
                    <a:lnTo>
                      <a:pt x="1788" y="12"/>
                    </a:lnTo>
                    <a:close/>
                  </a:path>
                </a:pathLst>
              </a:custGeom>
              <a:solidFill>
                <a:srgbClr val="1F1A17"/>
              </a:solidFill>
              <a:ln w="9525">
                <a:noFill/>
                <a:round/>
                <a:headEnd/>
                <a:tailEnd/>
              </a:ln>
            </p:spPr>
            <p:txBody>
              <a:bodyPr/>
              <a:lstStyle/>
              <a:p>
                <a:endParaRPr lang="en-US"/>
              </a:p>
            </p:txBody>
          </p:sp>
          <p:sp>
            <p:nvSpPr>
              <p:cNvPr id="198" name="AutoShape 126"/>
              <p:cNvSpPr>
                <a:spLocks/>
              </p:cNvSpPr>
              <p:nvPr/>
            </p:nvSpPr>
            <p:spPr bwMode="auto">
              <a:xfrm>
                <a:off x="5062747" y="5213496"/>
                <a:ext cx="187717" cy="72893"/>
              </a:xfrm>
              <a:custGeom>
                <a:avLst/>
                <a:gdLst>
                  <a:gd name="T0" fmla="*/ 2147483647 w 1816"/>
                  <a:gd name="T1" fmla="*/ 2147483647 h 711"/>
                  <a:gd name="T2" fmla="*/ 2147483647 w 1816"/>
                  <a:gd name="T3" fmla="*/ 2147483647 h 711"/>
                  <a:gd name="T4" fmla="*/ 2147483647 w 1816"/>
                  <a:gd name="T5" fmla="*/ 2147483647 h 711"/>
                  <a:gd name="T6" fmla="*/ 2147483647 w 1816"/>
                  <a:gd name="T7" fmla="*/ 2147483647 h 711"/>
                  <a:gd name="T8" fmla="*/ 2147483647 w 1816"/>
                  <a:gd name="T9" fmla="*/ 2147483647 h 711"/>
                  <a:gd name="T10" fmla="*/ 2147483647 w 1816"/>
                  <a:gd name="T11" fmla="*/ 2147483647 h 711"/>
                  <a:gd name="T12" fmla="*/ 2147483647 w 1816"/>
                  <a:gd name="T13" fmla="*/ 2147483647 h 711"/>
                  <a:gd name="T14" fmla="*/ 2147483647 w 1816"/>
                  <a:gd name="T15" fmla="*/ 2147483647 h 711"/>
                  <a:gd name="T16" fmla="*/ 2147483647 w 1816"/>
                  <a:gd name="T17" fmla="*/ 2147483647 h 711"/>
                  <a:gd name="T18" fmla="*/ 2147483647 w 1816"/>
                  <a:gd name="T19" fmla="*/ 2147483647 h 711"/>
                  <a:gd name="T20" fmla="*/ 2147483647 w 1816"/>
                  <a:gd name="T21" fmla="*/ 2147483647 h 711"/>
                  <a:gd name="T22" fmla="*/ 2147483647 w 1816"/>
                  <a:gd name="T23" fmla="*/ 2147483647 h 711"/>
                  <a:gd name="T24" fmla="*/ 2147483647 w 1816"/>
                  <a:gd name="T25" fmla="*/ 2147483647 h 711"/>
                  <a:gd name="T26" fmla="*/ 2147483647 w 1816"/>
                  <a:gd name="T27" fmla="*/ 2147483647 h 711"/>
                  <a:gd name="T28" fmla="*/ 2147483647 w 1816"/>
                  <a:gd name="T29" fmla="*/ 2147483647 h 711"/>
                  <a:gd name="T30" fmla="*/ 2147483647 w 1816"/>
                  <a:gd name="T31" fmla="*/ 2147483647 h 711"/>
                  <a:gd name="T32" fmla="*/ 2147483647 w 1816"/>
                  <a:gd name="T33" fmla="*/ 2147483647 h 711"/>
                  <a:gd name="T34" fmla="*/ 2147483647 w 1816"/>
                  <a:gd name="T35" fmla="*/ 2147483647 h 711"/>
                  <a:gd name="T36" fmla="*/ 2147483647 w 1816"/>
                  <a:gd name="T37" fmla="*/ 2147483647 h 711"/>
                  <a:gd name="T38" fmla="*/ 2147483647 w 1816"/>
                  <a:gd name="T39" fmla="*/ 2147483647 h 711"/>
                  <a:gd name="T40" fmla="*/ 2147483647 w 1816"/>
                  <a:gd name="T41" fmla="*/ 2147483647 h 711"/>
                  <a:gd name="T42" fmla="*/ 2147483647 w 1816"/>
                  <a:gd name="T43" fmla="*/ 2147483647 h 711"/>
                  <a:gd name="T44" fmla="*/ 2147483647 w 1816"/>
                  <a:gd name="T45" fmla="*/ 0 h 711"/>
                  <a:gd name="T46" fmla="*/ 2147483647 w 1816"/>
                  <a:gd name="T47" fmla="*/ 2147483647 h 711"/>
                  <a:gd name="T48" fmla="*/ 2147483647 w 1816"/>
                  <a:gd name="T49" fmla="*/ 2147483647 h 711"/>
                  <a:gd name="T50" fmla="*/ 2147483647 w 1816"/>
                  <a:gd name="T51" fmla="*/ 2147483647 h 711"/>
                  <a:gd name="T52" fmla="*/ 2147483647 w 1816"/>
                  <a:gd name="T53" fmla="*/ 2147483647 h 711"/>
                  <a:gd name="T54" fmla="*/ 2147483647 w 1816"/>
                  <a:gd name="T55" fmla="*/ 2147483647 h 711"/>
                  <a:gd name="T56" fmla="*/ 2147483647 w 1816"/>
                  <a:gd name="T57" fmla="*/ 2147483647 h 711"/>
                  <a:gd name="T58" fmla="*/ 2147483647 w 1816"/>
                  <a:gd name="T59" fmla="*/ 2147483647 h 711"/>
                  <a:gd name="T60" fmla="*/ 2147483647 w 1816"/>
                  <a:gd name="T61" fmla="*/ 2147483647 h 711"/>
                  <a:gd name="T62" fmla="*/ 2147483647 w 1816"/>
                  <a:gd name="T63" fmla="*/ 2147483647 h 711"/>
                  <a:gd name="T64" fmla="*/ 2147483647 w 1816"/>
                  <a:gd name="T65" fmla="*/ 2147483647 h 711"/>
                  <a:gd name="T66" fmla="*/ 2147483647 w 1816"/>
                  <a:gd name="T67" fmla="*/ 2147483647 h 711"/>
                  <a:gd name="T68" fmla="*/ 2147483647 w 1816"/>
                  <a:gd name="T69" fmla="*/ 2147483647 h 711"/>
                  <a:gd name="T70" fmla="*/ 2147483647 w 1816"/>
                  <a:gd name="T71" fmla="*/ 2147483647 h 711"/>
                  <a:gd name="T72" fmla="*/ 2147483647 w 1816"/>
                  <a:gd name="T73" fmla="*/ 2147483647 h 711"/>
                  <a:gd name="T74" fmla="*/ 2147483647 w 1816"/>
                  <a:gd name="T75" fmla="*/ 2147483647 h 711"/>
                  <a:gd name="T76" fmla="*/ 2147483647 w 1816"/>
                  <a:gd name="T77" fmla="*/ 2147483647 h 711"/>
                  <a:gd name="T78" fmla="*/ 2147483647 w 1816"/>
                  <a:gd name="T79" fmla="*/ 2147483647 h 711"/>
                  <a:gd name="T80" fmla="*/ 2147483647 w 1816"/>
                  <a:gd name="T81" fmla="*/ 2147483647 h 711"/>
                  <a:gd name="T82" fmla="*/ 2147483647 w 1816"/>
                  <a:gd name="T83" fmla="*/ 2147483647 h 711"/>
                  <a:gd name="T84" fmla="*/ 2147483647 w 1816"/>
                  <a:gd name="T85" fmla="*/ 2147483647 h 711"/>
                  <a:gd name="T86" fmla="*/ 2147483647 w 1816"/>
                  <a:gd name="T87" fmla="*/ 2147483647 h 711"/>
                  <a:gd name="T88" fmla="*/ 2147483647 w 1816"/>
                  <a:gd name="T89" fmla="*/ 2147483647 h 711"/>
                  <a:gd name="T90" fmla="*/ 2147483647 w 1816"/>
                  <a:gd name="T91" fmla="*/ 2147483647 h 711"/>
                  <a:gd name="T92" fmla="*/ 2147483647 w 1816"/>
                  <a:gd name="T93" fmla="*/ 2147483647 h 711"/>
                  <a:gd name="T94" fmla="*/ 2147483647 w 1816"/>
                  <a:gd name="T95" fmla="*/ 2147483647 h 711"/>
                  <a:gd name="T96" fmla="*/ 2147483647 w 1816"/>
                  <a:gd name="T97" fmla="*/ 2147483647 h 711"/>
                  <a:gd name="T98" fmla="*/ 2147483647 w 1816"/>
                  <a:gd name="T99" fmla="*/ 2147483647 h 711"/>
                  <a:gd name="T100" fmla="*/ 2147483647 w 1816"/>
                  <a:gd name="T101" fmla="*/ 2147483647 h 711"/>
                  <a:gd name="T102" fmla="*/ 2147483647 w 1816"/>
                  <a:gd name="T103" fmla="*/ 2147483647 h 71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711"/>
                  <a:gd name="T158" fmla="*/ 1816 w 1816"/>
                  <a:gd name="T159" fmla="*/ 711 h 71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711">
                    <a:moveTo>
                      <a:pt x="1816" y="107"/>
                    </a:moveTo>
                    <a:lnTo>
                      <a:pt x="1815" y="109"/>
                    </a:lnTo>
                    <a:lnTo>
                      <a:pt x="1810" y="114"/>
                    </a:lnTo>
                    <a:lnTo>
                      <a:pt x="1800" y="121"/>
                    </a:lnTo>
                    <a:lnTo>
                      <a:pt x="1785" y="131"/>
                    </a:lnTo>
                    <a:lnTo>
                      <a:pt x="1744" y="158"/>
                    </a:lnTo>
                    <a:lnTo>
                      <a:pt x="1687" y="193"/>
                    </a:lnTo>
                    <a:lnTo>
                      <a:pt x="1617" y="235"/>
                    </a:lnTo>
                    <a:lnTo>
                      <a:pt x="1537" y="281"/>
                    </a:lnTo>
                    <a:lnTo>
                      <a:pt x="1493" y="305"/>
                    </a:lnTo>
                    <a:lnTo>
                      <a:pt x="1447" y="329"/>
                    </a:lnTo>
                    <a:lnTo>
                      <a:pt x="1400" y="355"/>
                    </a:lnTo>
                    <a:lnTo>
                      <a:pt x="1350" y="380"/>
                    </a:lnTo>
                    <a:lnTo>
                      <a:pt x="1299" y="405"/>
                    </a:lnTo>
                    <a:lnTo>
                      <a:pt x="1247" y="429"/>
                    </a:lnTo>
                    <a:lnTo>
                      <a:pt x="1194" y="455"/>
                    </a:lnTo>
                    <a:lnTo>
                      <a:pt x="1140" y="478"/>
                    </a:lnTo>
                    <a:lnTo>
                      <a:pt x="1087" y="501"/>
                    </a:lnTo>
                    <a:lnTo>
                      <a:pt x="1032" y="522"/>
                    </a:lnTo>
                    <a:lnTo>
                      <a:pt x="978" y="543"/>
                    </a:lnTo>
                    <a:lnTo>
                      <a:pt x="924" y="562"/>
                    </a:lnTo>
                    <a:lnTo>
                      <a:pt x="871" y="580"/>
                    </a:lnTo>
                    <a:lnTo>
                      <a:pt x="817" y="596"/>
                    </a:lnTo>
                    <a:lnTo>
                      <a:pt x="766" y="609"/>
                    </a:lnTo>
                    <a:lnTo>
                      <a:pt x="715" y="620"/>
                    </a:lnTo>
                    <a:lnTo>
                      <a:pt x="666" y="629"/>
                    </a:lnTo>
                    <a:lnTo>
                      <a:pt x="619" y="635"/>
                    </a:lnTo>
                    <a:lnTo>
                      <a:pt x="573" y="639"/>
                    </a:lnTo>
                    <a:lnTo>
                      <a:pt x="529" y="639"/>
                    </a:lnTo>
                    <a:lnTo>
                      <a:pt x="487" y="637"/>
                    </a:lnTo>
                    <a:lnTo>
                      <a:pt x="448" y="633"/>
                    </a:lnTo>
                    <a:lnTo>
                      <a:pt x="411" y="628"/>
                    </a:lnTo>
                    <a:lnTo>
                      <a:pt x="377" y="622"/>
                    </a:lnTo>
                    <a:lnTo>
                      <a:pt x="343" y="614"/>
                    </a:lnTo>
                    <a:lnTo>
                      <a:pt x="312" y="605"/>
                    </a:lnTo>
                    <a:lnTo>
                      <a:pt x="283" y="595"/>
                    </a:lnTo>
                    <a:lnTo>
                      <a:pt x="255" y="583"/>
                    </a:lnTo>
                    <a:lnTo>
                      <a:pt x="230" y="570"/>
                    </a:lnTo>
                    <a:lnTo>
                      <a:pt x="207" y="557"/>
                    </a:lnTo>
                    <a:lnTo>
                      <a:pt x="186" y="543"/>
                    </a:lnTo>
                    <a:lnTo>
                      <a:pt x="166" y="528"/>
                    </a:lnTo>
                    <a:lnTo>
                      <a:pt x="149" y="512"/>
                    </a:lnTo>
                    <a:lnTo>
                      <a:pt x="132" y="496"/>
                    </a:lnTo>
                    <a:lnTo>
                      <a:pt x="119" y="479"/>
                    </a:lnTo>
                    <a:lnTo>
                      <a:pt x="107" y="462"/>
                    </a:lnTo>
                    <a:lnTo>
                      <a:pt x="96" y="443"/>
                    </a:lnTo>
                    <a:lnTo>
                      <a:pt x="88" y="425"/>
                    </a:lnTo>
                    <a:lnTo>
                      <a:pt x="81" y="406"/>
                    </a:lnTo>
                    <a:lnTo>
                      <a:pt x="76" y="387"/>
                    </a:lnTo>
                    <a:lnTo>
                      <a:pt x="72" y="368"/>
                    </a:lnTo>
                    <a:lnTo>
                      <a:pt x="71" y="349"/>
                    </a:lnTo>
                    <a:lnTo>
                      <a:pt x="71" y="329"/>
                    </a:lnTo>
                    <a:lnTo>
                      <a:pt x="72" y="310"/>
                    </a:lnTo>
                    <a:lnTo>
                      <a:pt x="75" y="291"/>
                    </a:lnTo>
                    <a:lnTo>
                      <a:pt x="80" y="273"/>
                    </a:lnTo>
                    <a:lnTo>
                      <a:pt x="86" y="254"/>
                    </a:lnTo>
                    <a:lnTo>
                      <a:pt x="94" y="236"/>
                    </a:lnTo>
                    <a:lnTo>
                      <a:pt x="103" y="219"/>
                    </a:lnTo>
                    <a:lnTo>
                      <a:pt x="114" y="201"/>
                    </a:lnTo>
                    <a:lnTo>
                      <a:pt x="126" y="184"/>
                    </a:lnTo>
                    <a:lnTo>
                      <a:pt x="140" y="168"/>
                    </a:lnTo>
                    <a:lnTo>
                      <a:pt x="192" y="113"/>
                    </a:lnTo>
                    <a:lnTo>
                      <a:pt x="230" y="70"/>
                    </a:lnTo>
                    <a:lnTo>
                      <a:pt x="258" y="41"/>
                    </a:lnTo>
                    <a:lnTo>
                      <a:pt x="277" y="21"/>
                    </a:lnTo>
                    <a:lnTo>
                      <a:pt x="288" y="9"/>
                    </a:lnTo>
                    <a:lnTo>
                      <a:pt x="294" y="2"/>
                    </a:lnTo>
                    <a:lnTo>
                      <a:pt x="296" y="0"/>
                    </a:lnTo>
                    <a:lnTo>
                      <a:pt x="279" y="12"/>
                    </a:lnTo>
                    <a:lnTo>
                      <a:pt x="234" y="46"/>
                    </a:lnTo>
                    <a:lnTo>
                      <a:pt x="206" y="70"/>
                    </a:lnTo>
                    <a:lnTo>
                      <a:pt x="175" y="99"/>
                    </a:lnTo>
                    <a:lnTo>
                      <a:pt x="159" y="114"/>
                    </a:lnTo>
                    <a:lnTo>
                      <a:pt x="142" y="130"/>
                    </a:lnTo>
                    <a:lnTo>
                      <a:pt x="126" y="147"/>
                    </a:lnTo>
                    <a:lnTo>
                      <a:pt x="110" y="165"/>
                    </a:lnTo>
                    <a:lnTo>
                      <a:pt x="94" y="183"/>
                    </a:lnTo>
                    <a:lnTo>
                      <a:pt x="80" y="202"/>
                    </a:lnTo>
                    <a:lnTo>
                      <a:pt x="65" y="222"/>
                    </a:lnTo>
                    <a:lnTo>
                      <a:pt x="52" y="242"/>
                    </a:lnTo>
                    <a:lnTo>
                      <a:pt x="40" y="262"/>
                    </a:lnTo>
                    <a:lnTo>
                      <a:pt x="28" y="283"/>
                    </a:lnTo>
                    <a:lnTo>
                      <a:pt x="19" y="303"/>
                    </a:lnTo>
                    <a:lnTo>
                      <a:pt x="11" y="324"/>
                    </a:lnTo>
                    <a:lnTo>
                      <a:pt x="5" y="347"/>
                    </a:lnTo>
                    <a:lnTo>
                      <a:pt x="1" y="368"/>
                    </a:lnTo>
                    <a:lnTo>
                      <a:pt x="0" y="389"/>
                    </a:lnTo>
                    <a:lnTo>
                      <a:pt x="0" y="410"/>
                    </a:lnTo>
                    <a:lnTo>
                      <a:pt x="3" y="432"/>
                    </a:lnTo>
                    <a:lnTo>
                      <a:pt x="9" y="454"/>
                    </a:lnTo>
                    <a:lnTo>
                      <a:pt x="17" y="475"/>
                    </a:lnTo>
                    <a:lnTo>
                      <a:pt x="29" y="495"/>
                    </a:lnTo>
                    <a:lnTo>
                      <a:pt x="45" y="512"/>
                    </a:lnTo>
                    <a:lnTo>
                      <a:pt x="60" y="528"/>
                    </a:lnTo>
                    <a:lnTo>
                      <a:pt x="76" y="544"/>
                    </a:lnTo>
                    <a:lnTo>
                      <a:pt x="91" y="559"/>
                    </a:lnTo>
                    <a:lnTo>
                      <a:pt x="107" y="574"/>
                    </a:lnTo>
                    <a:lnTo>
                      <a:pt x="124" y="587"/>
                    </a:lnTo>
                    <a:lnTo>
                      <a:pt x="140" y="600"/>
                    </a:lnTo>
                    <a:lnTo>
                      <a:pt x="158" y="612"/>
                    </a:lnTo>
                    <a:lnTo>
                      <a:pt x="175" y="624"/>
                    </a:lnTo>
                    <a:lnTo>
                      <a:pt x="192" y="635"/>
                    </a:lnTo>
                    <a:lnTo>
                      <a:pt x="210" y="645"/>
                    </a:lnTo>
                    <a:lnTo>
                      <a:pt x="228" y="654"/>
                    </a:lnTo>
                    <a:lnTo>
                      <a:pt x="247" y="663"/>
                    </a:lnTo>
                    <a:lnTo>
                      <a:pt x="267" y="671"/>
                    </a:lnTo>
                    <a:lnTo>
                      <a:pt x="286" y="678"/>
                    </a:lnTo>
                    <a:lnTo>
                      <a:pt x="306" y="684"/>
                    </a:lnTo>
                    <a:lnTo>
                      <a:pt x="327" y="690"/>
                    </a:lnTo>
                    <a:lnTo>
                      <a:pt x="348" y="696"/>
                    </a:lnTo>
                    <a:lnTo>
                      <a:pt x="370" y="701"/>
                    </a:lnTo>
                    <a:lnTo>
                      <a:pt x="393" y="704"/>
                    </a:lnTo>
                    <a:lnTo>
                      <a:pt x="415" y="707"/>
                    </a:lnTo>
                    <a:lnTo>
                      <a:pt x="439" y="709"/>
                    </a:lnTo>
                    <a:lnTo>
                      <a:pt x="463" y="711"/>
                    </a:lnTo>
                    <a:lnTo>
                      <a:pt x="488" y="711"/>
                    </a:lnTo>
                    <a:lnTo>
                      <a:pt x="514" y="711"/>
                    </a:lnTo>
                    <a:lnTo>
                      <a:pt x="540" y="710"/>
                    </a:lnTo>
                    <a:lnTo>
                      <a:pt x="567" y="709"/>
                    </a:lnTo>
                    <a:lnTo>
                      <a:pt x="595" y="706"/>
                    </a:lnTo>
                    <a:lnTo>
                      <a:pt x="624" y="703"/>
                    </a:lnTo>
                    <a:lnTo>
                      <a:pt x="653" y="699"/>
                    </a:lnTo>
                    <a:lnTo>
                      <a:pt x="683" y="694"/>
                    </a:lnTo>
                    <a:lnTo>
                      <a:pt x="714" y="688"/>
                    </a:lnTo>
                    <a:lnTo>
                      <a:pt x="734" y="689"/>
                    </a:lnTo>
                    <a:lnTo>
                      <a:pt x="757" y="687"/>
                    </a:lnTo>
                    <a:lnTo>
                      <a:pt x="784" y="682"/>
                    </a:lnTo>
                    <a:lnTo>
                      <a:pt x="814" y="675"/>
                    </a:lnTo>
                    <a:lnTo>
                      <a:pt x="848" y="666"/>
                    </a:lnTo>
                    <a:lnTo>
                      <a:pt x="884" y="655"/>
                    </a:lnTo>
                    <a:lnTo>
                      <a:pt x="922" y="641"/>
                    </a:lnTo>
                    <a:lnTo>
                      <a:pt x="963" y="626"/>
                    </a:lnTo>
                    <a:lnTo>
                      <a:pt x="1005" y="609"/>
                    </a:lnTo>
                    <a:lnTo>
                      <a:pt x="1049" y="591"/>
                    </a:lnTo>
                    <a:lnTo>
                      <a:pt x="1094" y="570"/>
                    </a:lnTo>
                    <a:lnTo>
                      <a:pt x="1140" y="549"/>
                    </a:lnTo>
                    <a:lnTo>
                      <a:pt x="1188" y="527"/>
                    </a:lnTo>
                    <a:lnTo>
                      <a:pt x="1235" y="504"/>
                    </a:lnTo>
                    <a:lnTo>
                      <a:pt x="1281" y="480"/>
                    </a:lnTo>
                    <a:lnTo>
                      <a:pt x="1329" y="456"/>
                    </a:lnTo>
                    <a:lnTo>
                      <a:pt x="1375" y="430"/>
                    </a:lnTo>
                    <a:lnTo>
                      <a:pt x="1422" y="405"/>
                    </a:lnTo>
                    <a:lnTo>
                      <a:pt x="1466" y="380"/>
                    </a:lnTo>
                    <a:lnTo>
                      <a:pt x="1509" y="355"/>
                    </a:lnTo>
                    <a:lnTo>
                      <a:pt x="1551" y="328"/>
                    </a:lnTo>
                    <a:lnTo>
                      <a:pt x="1591" y="304"/>
                    </a:lnTo>
                    <a:lnTo>
                      <a:pt x="1629" y="279"/>
                    </a:lnTo>
                    <a:lnTo>
                      <a:pt x="1664" y="256"/>
                    </a:lnTo>
                    <a:lnTo>
                      <a:pt x="1695" y="233"/>
                    </a:lnTo>
                    <a:lnTo>
                      <a:pt x="1724" y="211"/>
                    </a:lnTo>
                    <a:lnTo>
                      <a:pt x="1750" y="189"/>
                    </a:lnTo>
                    <a:lnTo>
                      <a:pt x="1772" y="170"/>
                    </a:lnTo>
                    <a:lnTo>
                      <a:pt x="1790" y="151"/>
                    </a:lnTo>
                    <a:lnTo>
                      <a:pt x="1803" y="135"/>
                    </a:lnTo>
                    <a:lnTo>
                      <a:pt x="1812" y="120"/>
                    </a:lnTo>
                    <a:lnTo>
                      <a:pt x="1816" y="107"/>
                    </a:lnTo>
                    <a:close/>
                  </a:path>
                </a:pathLst>
              </a:custGeom>
              <a:solidFill>
                <a:srgbClr val="1F1A17"/>
              </a:solidFill>
              <a:ln w="9525">
                <a:noFill/>
                <a:round/>
                <a:headEnd/>
                <a:tailEnd/>
              </a:ln>
            </p:spPr>
            <p:txBody>
              <a:bodyPr/>
              <a:lstStyle/>
              <a:p>
                <a:endParaRPr lang="en-US"/>
              </a:p>
            </p:txBody>
          </p:sp>
          <p:sp>
            <p:nvSpPr>
              <p:cNvPr id="199" name="AutoShape 127"/>
              <p:cNvSpPr>
                <a:spLocks/>
              </p:cNvSpPr>
              <p:nvPr/>
            </p:nvSpPr>
            <p:spPr bwMode="auto">
              <a:xfrm>
                <a:off x="5069968" y="5297823"/>
                <a:ext cx="197824" cy="57171"/>
              </a:xfrm>
              <a:custGeom>
                <a:avLst/>
                <a:gdLst>
                  <a:gd name="T0" fmla="*/ 2147483647 w 1915"/>
                  <a:gd name="T1" fmla="*/ 2147483647 h 568"/>
                  <a:gd name="T2" fmla="*/ 2147483647 w 1915"/>
                  <a:gd name="T3" fmla="*/ 2147483647 h 568"/>
                  <a:gd name="T4" fmla="*/ 2147483647 w 1915"/>
                  <a:gd name="T5" fmla="*/ 2147483647 h 568"/>
                  <a:gd name="T6" fmla="*/ 2147483647 w 1915"/>
                  <a:gd name="T7" fmla="*/ 2147483647 h 568"/>
                  <a:gd name="T8" fmla="*/ 2147483647 w 1915"/>
                  <a:gd name="T9" fmla="*/ 2147483647 h 568"/>
                  <a:gd name="T10" fmla="*/ 2147483647 w 1915"/>
                  <a:gd name="T11" fmla="*/ 2147483647 h 568"/>
                  <a:gd name="T12" fmla="*/ 2147483647 w 1915"/>
                  <a:gd name="T13" fmla="*/ 2147483647 h 568"/>
                  <a:gd name="T14" fmla="*/ 2147483647 w 1915"/>
                  <a:gd name="T15" fmla="*/ 2147483647 h 568"/>
                  <a:gd name="T16" fmla="*/ 2147483647 w 1915"/>
                  <a:gd name="T17" fmla="*/ 2147483647 h 568"/>
                  <a:gd name="T18" fmla="*/ 2147483647 w 1915"/>
                  <a:gd name="T19" fmla="*/ 2147483647 h 568"/>
                  <a:gd name="T20" fmla="*/ 2147483647 w 1915"/>
                  <a:gd name="T21" fmla="*/ 2147483647 h 568"/>
                  <a:gd name="T22" fmla="*/ 2147483647 w 1915"/>
                  <a:gd name="T23" fmla="*/ 2147483647 h 568"/>
                  <a:gd name="T24" fmla="*/ 2147483647 w 1915"/>
                  <a:gd name="T25" fmla="*/ 2147483647 h 568"/>
                  <a:gd name="T26" fmla="*/ 2147483647 w 1915"/>
                  <a:gd name="T27" fmla="*/ 2147483647 h 568"/>
                  <a:gd name="T28" fmla="*/ 2147483647 w 1915"/>
                  <a:gd name="T29" fmla="*/ 2147483647 h 568"/>
                  <a:gd name="T30" fmla="*/ 2147483647 w 1915"/>
                  <a:gd name="T31" fmla="*/ 2147483647 h 568"/>
                  <a:gd name="T32" fmla="*/ 2147483647 w 1915"/>
                  <a:gd name="T33" fmla="*/ 2147483647 h 568"/>
                  <a:gd name="T34" fmla="*/ 2147483647 w 1915"/>
                  <a:gd name="T35" fmla="*/ 2147483647 h 568"/>
                  <a:gd name="T36" fmla="*/ 2147483647 w 1915"/>
                  <a:gd name="T37" fmla="*/ 2147483647 h 568"/>
                  <a:gd name="T38" fmla="*/ 2147483647 w 1915"/>
                  <a:gd name="T39" fmla="*/ 2147483647 h 568"/>
                  <a:gd name="T40" fmla="*/ 2147483647 w 1915"/>
                  <a:gd name="T41" fmla="*/ 2147483647 h 568"/>
                  <a:gd name="T42" fmla="*/ 2147483647 w 1915"/>
                  <a:gd name="T43" fmla="*/ 2147483647 h 568"/>
                  <a:gd name="T44" fmla="*/ 2147483647 w 1915"/>
                  <a:gd name="T45" fmla="*/ 2147483647 h 568"/>
                  <a:gd name="T46" fmla="*/ 2147483647 w 1915"/>
                  <a:gd name="T47" fmla="*/ 2147483647 h 568"/>
                  <a:gd name="T48" fmla="*/ 2147483647 w 1915"/>
                  <a:gd name="T49" fmla="*/ 2147483647 h 568"/>
                  <a:gd name="T50" fmla="*/ 2147483647 w 1915"/>
                  <a:gd name="T51" fmla="*/ 2147483647 h 568"/>
                  <a:gd name="T52" fmla="*/ 2147483647 w 1915"/>
                  <a:gd name="T53" fmla="*/ 2147483647 h 568"/>
                  <a:gd name="T54" fmla="*/ 2147483647 w 1915"/>
                  <a:gd name="T55" fmla="*/ 2147483647 h 568"/>
                  <a:gd name="T56" fmla="*/ 2147483647 w 1915"/>
                  <a:gd name="T57" fmla="*/ 2147483647 h 568"/>
                  <a:gd name="T58" fmla="*/ 2147483647 w 1915"/>
                  <a:gd name="T59" fmla="*/ 2147483647 h 568"/>
                  <a:gd name="T60" fmla="*/ 2147483647 w 1915"/>
                  <a:gd name="T61" fmla="*/ 2147483647 h 568"/>
                  <a:gd name="T62" fmla="*/ 2147483647 w 1915"/>
                  <a:gd name="T63" fmla="*/ 2147483647 h 568"/>
                  <a:gd name="T64" fmla="*/ 2147483647 w 1915"/>
                  <a:gd name="T65" fmla="*/ 2147483647 h 568"/>
                  <a:gd name="T66" fmla="*/ 2147483647 w 1915"/>
                  <a:gd name="T67" fmla="*/ 2147483647 h 568"/>
                  <a:gd name="T68" fmla="*/ 2147483647 w 1915"/>
                  <a:gd name="T69" fmla="*/ 2147483647 h 568"/>
                  <a:gd name="T70" fmla="*/ 2147483647 w 1915"/>
                  <a:gd name="T71" fmla="*/ 2147483647 h 568"/>
                  <a:gd name="T72" fmla="*/ 2147483647 w 1915"/>
                  <a:gd name="T73" fmla="*/ 2147483647 h 568"/>
                  <a:gd name="T74" fmla="*/ 2147483647 w 1915"/>
                  <a:gd name="T75" fmla="*/ 2147483647 h 568"/>
                  <a:gd name="T76" fmla="*/ 0 w 1915"/>
                  <a:gd name="T77" fmla="*/ 2147483647 h 568"/>
                  <a:gd name="T78" fmla="*/ 2147483647 w 1915"/>
                  <a:gd name="T79" fmla="*/ 2147483647 h 568"/>
                  <a:gd name="T80" fmla="*/ 2147483647 w 1915"/>
                  <a:gd name="T81" fmla="*/ 2147483647 h 568"/>
                  <a:gd name="T82" fmla="*/ 2147483647 w 1915"/>
                  <a:gd name="T83" fmla="*/ 2147483647 h 568"/>
                  <a:gd name="T84" fmla="*/ 2147483647 w 1915"/>
                  <a:gd name="T85" fmla="*/ 2147483647 h 5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15"/>
                  <a:gd name="T130" fmla="*/ 0 h 568"/>
                  <a:gd name="T131" fmla="*/ 1915 w 1915"/>
                  <a:gd name="T132" fmla="*/ 568 h 56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15" h="568">
                    <a:moveTo>
                      <a:pt x="80" y="9"/>
                    </a:moveTo>
                    <a:lnTo>
                      <a:pt x="76" y="19"/>
                    </a:lnTo>
                    <a:lnTo>
                      <a:pt x="64" y="47"/>
                    </a:lnTo>
                    <a:lnTo>
                      <a:pt x="59" y="67"/>
                    </a:lnTo>
                    <a:lnTo>
                      <a:pt x="54" y="89"/>
                    </a:lnTo>
                    <a:lnTo>
                      <a:pt x="53" y="102"/>
                    </a:lnTo>
                    <a:lnTo>
                      <a:pt x="51" y="116"/>
                    </a:lnTo>
                    <a:lnTo>
                      <a:pt x="51" y="129"/>
                    </a:lnTo>
                    <a:lnTo>
                      <a:pt x="51" y="143"/>
                    </a:lnTo>
                    <a:lnTo>
                      <a:pt x="51" y="158"/>
                    </a:lnTo>
                    <a:lnTo>
                      <a:pt x="53" y="172"/>
                    </a:lnTo>
                    <a:lnTo>
                      <a:pt x="55" y="188"/>
                    </a:lnTo>
                    <a:lnTo>
                      <a:pt x="59" y="203"/>
                    </a:lnTo>
                    <a:lnTo>
                      <a:pt x="64" y="219"/>
                    </a:lnTo>
                    <a:lnTo>
                      <a:pt x="70" y="235"/>
                    </a:lnTo>
                    <a:lnTo>
                      <a:pt x="78" y="251"/>
                    </a:lnTo>
                    <a:lnTo>
                      <a:pt x="87" y="267"/>
                    </a:lnTo>
                    <a:lnTo>
                      <a:pt x="97" y="283"/>
                    </a:lnTo>
                    <a:lnTo>
                      <a:pt x="108" y="298"/>
                    </a:lnTo>
                    <a:lnTo>
                      <a:pt x="122" y="314"/>
                    </a:lnTo>
                    <a:lnTo>
                      <a:pt x="137" y="329"/>
                    </a:lnTo>
                    <a:lnTo>
                      <a:pt x="154" y="344"/>
                    </a:lnTo>
                    <a:lnTo>
                      <a:pt x="173" y="360"/>
                    </a:lnTo>
                    <a:lnTo>
                      <a:pt x="195" y="375"/>
                    </a:lnTo>
                    <a:lnTo>
                      <a:pt x="218" y="389"/>
                    </a:lnTo>
                    <a:lnTo>
                      <a:pt x="325" y="421"/>
                    </a:lnTo>
                    <a:lnTo>
                      <a:pt x="428" y="446"/>
                    </a:lnTo>
                    <a:lnTo>
                      <a:pt x="527" y="464"/>
                    </a:lnTo>
                    <a:lnTo>
                      <a:pt x="624" y="477"/>
                    </a:lnTo>
                    <a:lnTo>
                      <a:pt x="718" y="483"/>
                    </a:lnTo>
                    <a:lnTo>
                      <a:pt x="809" y="484"/>
                    </a:lnTo>
                    <a:lnTo>
                      <a:pt x="897" y="480"/>
                    </a:lnTo>
                    <a:lnTo>
                      <a:pt x="981" y="471"/>
                    </a:lnTo>
                    <a:lnTo>
                      <a:pt x="1062" y="457"/>
                    </a:lnTo>
                    <a:lnTo>
                      <a:pt x="1140" y="441"/>
                    </a:lnTo>
                    <a:lnTo>
                      <a:pt x="1214" y="421"/>
                    </a:lnTo>
                    <a:lnTo>
                      <a:pt x="1285" y="399"/>
                    </a:lnTo>
                    <a:lnTo>
                      <a:pt x="1352" y="374"/>
                    </a:lnTo>
                    <a:lnTo>
                      <a:pt x="1415" y="347"/>
                    </a:lnTo>
                    <a:lnTo>
                      <a:pt x="1476" y="318"/>
                    </a:lnTo>
                    <a:lnTo>
                      <a:pt x="1532" y="288"/>
                    </a:lnTo>
                    <a:lnTo>
                      <a:pt x="1585" y="258"/>
                    </a:lnTo>
                    <a:lnTo>
                      <a:pt x="1634" y="228"/>
                    </a:lnTo>
                    <a:lnTo>
                      <a:pt x="1680" y="197"/>
                    </a:lnTo>
                    <a:lnTo>
                      <a:pt x="1721" y="168"/>
                    </a:lnTo>
                    <a:lnTo>
                      <a:pt x="1758" y="139"/>
                    </a:lnTo>
                    <a:lnTo>
                      <a:pt x="1793" y="112"/>
                    </a:lnTo>
                    <a:lnTo>
                      <a:pt x="1822" y="86"/>
                    </a:lnTo>
                    <a:lnTo>
                      <a:pt x="1848" y="64"/>
                    </a:lnTo>
                    <a:lnTo>
                      <a:pt x="1886" y="27"/>
                    </a:lnTo>
                    <a:lnTo>
                      <a:pt x="1910" y="5"/>
                    </a:lnTo>
                    <a:lnTo>
                      <a:pt x="1915" y="0"/>
                    </a:lnTo>
                    <a:lnTo>
                      <a:pt x="1915" y="1"/>
                    </a:lnTo>
                    <a:lnTo>
                      <a:pt x="1911" y="6"/>
                    </a:lnTo>
                    <a:lnTo>
                      <a:pt x="1903" y="18"/>
                    </a:lnTo>
                    <a:lnTo>
                      <a:pt x="1907" y="23"/>
                    </a:lnTo>
                    <a:lnTo>
                      <a:pt x="1908" y="30"/>
                    </a:lnTo>
                    <a:lnTo>
                      <a:pt x="1905" y="41"/>
                    </a:lnTo>
                    <a:lnTo>
                      <a:pt x="1900" y="55"/>
                    </a:lnTo>
                    <a:lnTo>
                      <a:pt x="1890" y="71"/>
                    </a:lnTo>
                    <a:lnTo>
                      <a:pt x="1877" y="89"/>
                    </a:lnTo>
                    <a:lnTo>
                      <a:pt x="1862" y="110"/>
                    </a:lnTo>
                    <a:lnTo>
                      <a:pt x="1844" y="132"/>
                    </a:lnTo>
                    <a:lnTo>
                      <a:pt x="1823" y="155"/>
                    </a:lnTo>
                    <a:lnTo>
                      <a:pt x="1798" y="180"/>
                    </a:lnTo>
                    <a:lnTo>
                      <a:pt x="1770" y="206"/>
                    </a:lnTo>
                    <a:lnTo>
                      <a:pt x="1740" y="233"/>
                    </a:lnTo>
                    <a:lnTo>
                      <a:pt x="1707" y="261"/>
                    </a:lnTo>
                    <a:lnTo>
                      <a:pt x="1672" y="288"/>
                    </a:lnTo>
                    <a:lnTo>
                      <a:pt x="1633" y="315"/>
                    </a:lnTo>
                    <a:lnTo>
                      <a:pt x="1592" y="342"/>
                    </a:lnTo>
                    <a:lnTo>
                      <a:pt x="1547" y="370"/>
                    </a:lnTo>
                    <a:lnTo>
                      <a:pt x="1501" y="396"/>
                    </a:lnTo>
                    <a:lnTo>
                      <a:pt x="1453" y="421"/>
                    </a:lnTo>
                    <a:lnTo>
                      <a:pt x="1401" y="445"/>
                    </a:lnTo>
                    <a:lnTo>
                      <a:pt x="1348" y="469"/>
                    </a:lnTo>
                    <a:lnTo>
                      <a:pt x="1291" y="489"/>
                    </a:lnTo>
                    <a:lnTo>
                      <a:pt x="1233" y="508"/>
                    </a:lnTo>
                    <a:lnTo>
                      <a:pt x="1172" y="525"/>
                    </a:lnTo>
                    <a:lnTo>
                      <a:pt x="1109" y="539"/>
                    </a:lnTo>
                    <a:lnTo>
                      <a:pt x="1044" y="551"/>
                    </a:lnTo>
                    <a:lnTo>
                      <a:pt x="976" y="560"/>
                    </a:lnTo>
                    <a:lnTo>
                      <a:pt x="907" y="566"/>
                    </a:lnTo>
                    <a:lnTo>
                      <a:pt x="836" y="568"/>
                    </a:lnTo>
                    <a:lnTo>
                      <a:pt x="763" y="566"/>
                    </a:lnTo>
                    <a:lnTo>
                      <a:pt x="687" y="561"/>
                    </a:lnTo>
                    <a:lnTo>
                      <a:pt x="610" y="552"/>
                    </a:lnTo>
                    <a:lnTo>
                      <a:pt x="541" y="541"/>
                    </a:lnTo>
                    <a:lnTo>
                      <a:pt x="475" y="528"/>
                    </a:lnTo>
                    <a:lnTo>
                      <a:pt x="444" y="522"/>
                    </a:lnTo>
                    <a:lnTo>
                      <a:pt x="413" y="515"/>
                    </a:lnTo>
                    <a:lnTo>
                      <a:pt x="384" y="508"/>
                    </a:lnTo>
                    <a:lnTo>
                      <a:pt x="357" y="500"/>
                    </a:lnTo>
                    <a:lnTo>
                      <a:pt x="330" y="492"/>
                    </a:lnTo>
                    <a:lnTo>
                      <a:pt x="304" y="484"/>
                    </a:lnTo>
                    <a:lnTo>
                      <a:pt x="279" y="475"/>
                    </a:lnTo>
                    <a:lnTo>
                      <a:pt x="255" y="465"/>
                    </a:lnTo>
                    <a:lnTo>
                      <a:pt x="233" y="455"/>
                    </a:lnTo>
                    <a:lnTo>
                      <a:pt x="211" y="445"/>
                    </a:lnTo>
                    <a:lnTo>
                      <a:pt x="191" y="435"/>
                    </a:lnTo>
                    <a:lnTo>
                      <a:pt x="170" y="424"/>
                    </a:lnTo>
                    <a:lnTo>
                      <a:pt x="152" y="413"/>
                    </a:lnTo>
                    <a:lnTo>
                      <a:pt x="135" y="402"/>
                    </a:lnTo>
                    <a:lnTo>
                      <a:pt x="119" y="390"/>
                    </a:lnTo>
                    <a:lnTo>
                      <a:pt x="103" y="377"/>
                    </a:lnTo>
                    <a:lnTo>
                      <a:pt x="89" y="364"/>
                    </a:lnTo>
                    <a:lnTo>
                      <a:pt x="76" y="351"/>
                    </a:lnTo>
                    <a:lnTo>
                      <a:pt x="63" y="336"/>
                    </a:lnTo>
                    <a:lnTo>
                      <a:pt x="52" y="321"/>
                    </a:lnTo>
                    <a:lnTo>
                      <a:pt x="42" y="306"/>
                    </a:lnTo>
                    <a:lnTo>
                      <a:pt x="33" y="291"/>
                    </a:lnTo>
                    <a:lnTo>
                      <a:pt x="25" y="275"/>
                    </a:lnTo>
                    <a:lnTo>
                      <a:pt x="18" y="258"/>
                    </a:lnTo>
                    <a:lnTo>
                      <a:pt x="12" y="241"/>
                    </a:lnTo>
                    <a:lnTo>
                      <a:pt x="7" y="223"/>
                    </a:lnTo>
                    <a:lnTo>
                      <a:pt x="3" y="205"/>
                    </a:lnTo>
                    <a:lnTo>
                      <a:pt x="0" y="186"/>
                    </a:lnTo>
                    <a:lnTo>
                      <a:pt x="3" y="159"/>
                    </a:lnTo>
                    <a:lnTo>
                      <a:pt x="7" y="135"/>
                    </a:lnTo>
                    <a:lnTo>
                      <a:pt x="12" y="114"/>
                    </a:lnTo>
                    <a:lnTo>
                      <a:pt x="17" y="94"/>
                    </a:lnTo>
                    <a:lnTo>
                      <a:pt x="24" y="77"/>
                    </a:lnTo>
                    <a:lnTo>
                      <a:pt x="30" y="63"/>
                    </a:lnTo>
                    <a:lnTo>
                      <a:pt x="37" y="51"/>
                    </a:lnTo>
                    <a:lnTo>
                      <a:pt x="44" y="40"/>
                    </a:lnTo>
                    <a:lnTo>
                      <a:pt x="51" y="32"/>
                    </a:lnTo>
                    <a:lnTo>
                      <a:pt x="57" y="25"/>
                    </a:lnTo>
                    <a:lnTo>
                      <a:pt x="63" y="19"/>
                    </a:lnTo>
                    <a:lnTo>
                      <a:pt x="69" y="15"/>
                    </a:lnTo>
                    <a:lnTo>
                      <a:pt x="77" y="10"/>
                    </a:lnTo>
                    <a:lnTo>
                      <a:pt x="80" y="9"/>
                    </a:lnTo>
                    <a:close/>
                  </a:path>
                </a:pathLst>
              </a:custGeom>
              <a:solidFill>
                <a:srgbClr val="1F1A17"/>
              </a:solidFill>
              <a:ln w="9525">
                <a:noFill/>
                <a:round/>
                <a:headEnd/>
                <a:tailEnd/>
              </a:ln>
            </p:spPr>
            <p:txBody>
              <a:bodyPr/>
              <a:lstStyle/>
              <a:p>
                <a:endParaRPr lang="en-US"/>
              </a:p>
            </p:txBody>
          </p:sp>
        </p:grpSp>
      </p:grpSp>
      <p:sp>
        <p:nvSpPr>
          <p:cNvPr id="222" name="Rectangle 2"/>
          <p:cNvSpPr>
            <a:spLocks noGrp="1" noChangeArrowheads="1"/>
          </p:cNvSpPr>
          <p:nvPr>
            <p:ph type="title"/>
          </p:nvPr>
        </p:nvSpPr>
        <p:spPr>
          <a:xfrm>
            <a:off x="2362200" y="5715000"/>
            <a:ext cx="6781800" cy="1143000"/>
          </a:xfrm>
        </p:spPr>
        <p:txBody>
          <a:bodyPr anchor="t"/>
          <a:lstStyle/>
          <a:p>
            <a:pPr>
              <a:defRPr/>
            </a:pPr>
            <a:r>
              <a:rPr lang="en-GB" sz="2400" dirty="0" smtClean="0">
                <a:solidFill>
                  <a:srgbClr val="4D4D4D"/>
                </a:solidFill>
              </a:rPr>
              <a:t>“Creating Contagious Commitment: Applying </a:t>
            </a:r>
            <a:br>
              <a:rPr lang="en-GB" sz="2400" dirty="0" smtClean="0">
                <a:solidFill>
                  <a:srgbClr val="4D4D4D"/>
                </a:solidFill>
              </a:rPr>
            </a:br>
            <a:r>
              <a:rPr lang="en-GB" sz="2400" dirty="0" smtClean="0">
                <a:solidFill>
                  <a:srgbClr val="4D4D4D"/>
                </a:solidFill>
              </a:rPr>
              <a:t>the Tipping Point to Organisational Change”</a:t>
            </a:r>
          </a:p>
        </p:txBody>
      </p:sp>
    </p:spTree>
    <p:extLst>
      <p:ext uri="{BB962C8B-B14F-4D97-AF65-F5344CB8AC3E}">
        <p14:creationId xmlns:p14="http://schemas.microsoft.com/office/powerpoint/2010/main" val="13526539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600200" y="2667000"/>
            <a:ext cx="7086600" cy="3459163"/>
          </a:xfrm>
        </p:spPr>
        <p:txBody>
          <a:bodyPr/>
          <a:lstStyle/>
          <a:p>
            <a:pPr eaLnBrk="1" hangingPunct="1">
              <a:defRPr/>
            </a:pPr>
            <a:endParaRPr lang="en-US">
              <a:solidFill>
                <a:srgbClr val="4D4D4D"/>
              </a:solidFill>
              <a:latin typeface="Arial" charset="0"/>
              <a:cs typeface="Arial" charset="0"/>
            </a:endParaRPr>
          </a:p>
        </p:txBody>
      </p:sp>
      <p:pic>
        <p:nvPicPr>
          <p:cNvPr id="18434" name="Picture 1" descr="Screen Shot 2014-02-21 at 13.04.13.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AutoShape 12"/>
          <p:cNvSpPr>
            <a:spLocks noChangeArrowheads="1"/>
          </p:cNvSpPr>
          <p:nvPr/>
        </p:nvSpPr>
        <p:spPr bwMode="auto">
          <a:xfrm>
            <a:off x="3162816" y="4019363"/>
            <a:ext cx="2441575" cy="1200150"/>
          </a:xfrm>
          <a:prstGeom prst="wedgeRectCallout">
            <a:avLst>
              <a:gd name="adj1" fmla="val 126625"/>
              <a:gd name="adj2" fmla="val -132765"/>
            </a:avLst>
          </a:prstGeom>
          <a:solidFill>
            <a:srgbClr val="EBF7FF">
              <a:alpha val="80000"/>
            </a:srgbClr>
          </a:solidFill>
          <a:ln w="12700" algn="ctr">
            <a:solidFill>
              <a:schemeClr val="tx1"/>
            </a:solidFill>
            <a:miter lim="800000"/>
            <a:headEnd/>
            <a:tailEnd/>
          </a:ln>
          <a:effectLst>
            <a:outerShdw blurRad="50800" dist="50800" dir="2700000" algn="ctr" rotWithShape="0">
              <a:schemeClr val="accent6">
                <a:alpha val="50000"/>
              </a:schemeClr>
            </a:outerShdw>
          </a:effectLst>
        </p:spPr>
        <p:txBody>
          <a:bodyPr>
            <a:spAutoFit/>
          </a:bodyPr>
          <a:lstStyle/>
          <a:p>
            <a:pPr algn="ctr" eaLnBrk="0" fontAlgn="base" hangingPunct="0">
              <a:spcBef>
                <a:spcPct val="0"/>
              </a:spcBef>
              <a:spcAft>
                <a:spcPct val="0"/>
              </a:spcAft>
              <a:defRPr/>
            </a:pPr>
            <a:r>
              <a:rPr lang="en-US" b="1" dirty="0">
                <a:latin typeface="Trebuchet MS" pitchFamily="34" charset="0"/>
              </a:rPr>
              <a:t>Results plotted in solid lines</a:t>
            </a:r>
          </a:p>
          <a:p>
            <a:pPr algn="ctr" eaLnBrk="0" fontAlgn="base" hangingPunct="0">
              <a:spcBef>
                <a:spcPct val="0"/>
              </a:spcBef>
              <a:spcAft>
                <a:spcPct val="0"/>
              </a:spcAft>
              <a:defRPr/>
            </a:pPr>
            <a:r>
              <a:rPr lang="en-US" b="1" dirty="0">
                <a:latin typeface="Trebuchet MS" pitchFamily="34" charset="0"/>
              </a:rPr>
              <a:t>%</a:t>
            </a:r>
            <a:r>
              <a:rPr lang="en-US" b="1" dirty="0">
                <a:solidFill>
                  <a:srgbClr val="008000"/>
                </a:solidFill>
                <a:latin typeface="Trebuchet MS" pitchFamily="34" charset="0"/>
              </a:rPr>
              <a:t>Advocates</a:t>
            </a:r>
            <a:r>
              <a:rPr lang="en-US" b="1" dirty="0">
                <a:latin typeface="Trebuchet MS" pitchFamily="34" charset="0"/>
              </a:rPr>
              <a:t> (Green) </a:t>
            </a:r>
          </a:p>
          <a:p>
            <a:pPr algn="ctr" eaLnBrk="0" fontAlgn="base" hangingPunct="0">
              <a:spcBef>
                <a:spcPct val="0"/>
              </a:spcBef>
              <a:spcAft>
                <a:spcPct val="0"/>
              </a:spcAft>
              <a:defRPr/>
            </a:pPr>
            <a:r>
              <a:rPr lang="en-US" b="1" dirty="0">
                <a:latin typeface="Trebuchet MS" pitchFamily="34" charset="0"/>
              </a:rPr>
              <a:t>%</a:t>
            </a:r>
            <a:r>
              <a:rPr lang="en-US" b="1" dirty="0">
                <a:solidFill>
                  <a:srgbClr val="C00000"/>
                </a:solidFill>
                <a:latin typeface="Trebuchet MS" pitchFamily="34" charset="0"/>
              </a:rPr>
              <a:t>Apathetics</a:t>
            </a:r>
            <a:r>
              <a:rPr lang="en-US" b="1" dirty="0">
                <a:latin typeface="Trebuchet MS" pitchFamily="34" charset="0"/>
              </a:rPr>
              <a:t> (Red)</a:t>
            </a:r>
          </a:p>
        </p:txBody>
      </p:sp>
      <p:pic>
        <p:nvPicPr>
          <p:cNvPr id="5" name="Picture 23" descr="laptop"/>
          <p:cNvPicPr>
            <a:picLocks noChangeArrowheads="1"/>
          </p:cNvPicPr>
          <p:nvPr/>
        </p:nvPicPr>
        <p:blipFill>
          <a:blip r:embed="rId3" cstate="email">
            <a:clrChange>
              <a:clrFrom>
                <a:srgbClr val="000000"/>
              </a:clrFrom>
              <a:clrTo>
                <a:srgbClr val="000000">
                  <a:alpha val="0"/>
                </a:srgbClr>
              </a:clrTo>
            </a:clrChange>
            <a:extLst>
              <a:ext uri="{28A0092B-C50C-407E-A947-70E740481C1C}">
                <a14:useLocalDpi xmlns:a14="http://schemas.microsoft.com/office/drawing/2010/main"/>
              </a:ext>
            </a:extLst>
          </a:blip>
          <a:srcRect l="771" t="465" r="1035" b="1233"/>
          <a:stretch>
            <a:fillRect/>
          </a:stretch>
        </p:blipFill>
        <p:spPr bwMode="auto">
          <a:xfrm>
            <a:off x="2438400" y="1066800"/>
            <a:ext cx="5553075" cy="5048250"/>
          </a:xfrm>
          <a:prstGeom prst="rect">
            <a:avLst/>
          </a:prstGeom>
          <a:noFill/>
        </p:spPr>
      </p:pic>
      <p:pic>
        <p:nvPicPr>
          <p:cNvPr id="8"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43200" y="1295400"/>
            <a:ext cx="4986338" cy="3657600"/>
          </a:xfrm>
          <a:prstGeom prst="rect">
            <a:avLst/>
          </a:prstGeom>
          <a:noFill/>
        </p:spPr>
      </p:pic>
      <p:pic>
        <p:nvPicPr>
          <p:cNvPr id="9" name="Picture 32" descr="cursor arrow"/>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764142">
            <a:off x="6513513" y="2439988"/>
            <a:ext cx="411162" cy="393700"/>
          </a:xfrm>
          <a:prstGeom prst="rect">
            <a:avLst/>
          </a:prstGeom>
          <a:noFill/>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5400" y="4800600"/>
            <a:ext cx="1284666" cy="1905000"/>
          </a:xfrm>
          <a:prstGeom prst="rect">
            <a:avLst/>
          </a:prstGeom>
        </p:spPr>
      </p:pic>
      <p:sp>
        <p:nvSpPr>
          <p:cNvPr id="14" name="Rectangle 2"/>
          <p:cNvSpPr>
            <a:spLocks noGrp="1" noChangeArrowheads="1"/>
          </p:cNvSpPr>
          <p:nvPr>
            <p:ph type="title"/>
          </p:nvPr>
        </p:nvSpPr>
        <p:spPr>
          <a:xfrm>
            <a:off x="1752600" y="29181"/>
            <a:ext cx="6781800" cy="656619"/>
          </a:xfrm>
        </p:spPr>
        <p:txBody>
          <a:bodyPr anchor="t"/>
          <a:lstStyle/>
          <a:p>
            <a:pPr>
              <a:defRPr/>
            </a:pPr>
            <a:r>
              <a:rPr lang="en-GB" sz="2400" dirty="0" smtClean="0">
                <a:solidFill>
                  <a:srgbClr val="4D4D4D"/>
                </a:solidFill>
              </a:rPr>
              <a:t>The Tipping Point Workshop</a:t>
            </a:r>
          </a:p>
        </p:txBody>
      </p:sp>
    </p:spTree>
    <p:extLst>
      <p:ext uri="{BB962C8B-B14F-4D97-AF65-F5344CB8AC3E}">
        <p14:creationId xmlns:p14="http://schemas.microsoft.com/office/powerpoint/2010/main" val="135265393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5064</TotalTime>
  <Words>5012</Words>
  <Application>Microsoft Office PowerPoint</Application>
  <PresentationFormat>On-screen Show (4:3)</PresentationFormat>
  <Paragraphs>625</Paragraphs>
  <Slides>107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107</vt:i4>
      </vt:variant>
    </vt:vector>
  </HeadingPairs>
  <TitlesOfParts>
    <vt:vector size="109" baseType="lpstr">
      <vt:lpstr>Default Design</vt:lpstr>
      <vt:lpstr>Clip</vt:lpstr>
      <vt:lpstr>PowerPoint Presentation</vt:lpstr>
      <vt:lpstr>Please find someone you don’t know and talk to them for the next few minutes:  1. Introduce yourselves!  2. Take it in turns (2 minutes each) to talk describe something you’re enthusiastic about, and explain why you’re so enthusiastic about it.  This could be anything – a hobby/leisure activity, something you’ve done once and wish you could do again, the best meal you’ve ever had, the best decision you’ve ever made, a great piece of technology, best holiday, your great job….</vt:lpstr>
      <vt:lpstr>PowerPoint Presentation</vt:lpstr>
      <vt:lpstr>Please think about these key questions as we get ready to start:</vt:lpstr>
      <vt:lpstr>Aim of today</vt:lpstr>
      <vt:lpstr>References &amp; signposting</vt:lpstr>
      <vt:lpstr>Learning outcomes</vt:lpstr>
      <vt:lpstr>Your objectives</vt:lpstr>
      <vt:lpstr>Why does change matter?</vt:lpstr>
      <vt:lpstr>PowerPoint Presentation</vt:lpstr>
      <vt:lpstr>Let’s think about ‘change’</vt:lpstr>
      <vt:lpstr>Let’s think a bit more about ‘change’</vt:lpstr>
      <vt:lpstr>PowerPoint Presentation</vt:lpstr>
      <vt:lpstr>Let’s think about ‘managing change’</vt:lpstr>
      <vt:lpstr>PowerPoint Presentation</vt:lpstr>
      <vt:lpstr>PowerPoint Presentation</vt:lpstr>
      <vt:lpstr>What does the literature tell us  about barriers to change?</vt:lpstr>
      <vt:lpstr>Delivering change feels complex ‘cos it is!</vt:lpstr>
      <vt:lpstr>What do we have to do to influence change?</vt:lpstr>
      <vt:lpstr>Nature of change?</vt:lpstr>
      <vt:lpstr>What do we have to do to influence change?</vt:lpstr>
      <vt:lpstr>PowerPoint Presentation</vt:lpstr>
      <vt:lpstr>Main Heading here</vt:lpstr>
      <vt:lpstr>Main Heading here</vt:lpstr>
      <vt:lpstr>Main Heading here</vt:lpstr>
      <vt:lpstr>Main Heading here</vt:lpstr>
      <vt:lpstr>Some ‘change models’</vt:lpstr>
      <vt:lpstr>We have tools – but no magic bullets!</vt:lpstr>
      <vt:lpstr>PowerPoint Presentation</vt:lpstr>
      <vt:lpstr>PowerPoint Presentation</vt:lpstr>
      <vt:lpstr>PowerPoint Presentation</vt:lpstr>
      <vt:lpstr>PowerPoint Presentation</vt:lpstr>
      <vt:lpstr>PowerPoint Presentation</vt:lpstr>
      <vt:lpstr>Either/or….  or both/and ?</vt:lpstr>
      <vt:lpstr>PowerPoint Presentation</vt:lpstr>
      <vt:lpstr>PowerPoint Presentation</vt:lpstr>
      <vt:lpstr>Change attractors</vt:lpstr>
      <vt:lpstr>PowerPoint Presentation</vt:lpstr>
      <vt:lpstr>PowerPoint Presentation</vt:lpstr>
      <vt:lpstr>Models of change</vt:lpstr>
      <vt:lpstr>Models of change</vt:lpstr>
      <vt:lpstr>Kurt Lewin’s ideas about change </vt:lpstr>
      <vt:lpstr>Force Field Analysis</vt:lpstr>
      <vt:lpstr>PowerPoint Presentation</vt:lpstr>
      <vt:lpstr>‘Unfreezing’ seen as 3 processes</vt:lpstr>
      <vt:lpstr>‘Unfreezing’ seen as 3 processes</vt:lpstr>
      <vt:lpstr>‘Unfreezing’ seen as 3 processes</vt:lpstr>
      <vt:lpstr>Main Heading here</vt:lpstr>
      <vt:lpstr>PowerPoint Presentation</vt:lpstr>
      <vt:lpstr>The 3 stages of Transition</vt:lpstr>
      <vt:lpstr>William Bridges “The three phases of transition”</vt:lpstr>
      <vt:lpstr>PowerPoint Presentation</vt:lpstr>
      <vt:lpstr>PowerPoint Presentation</vt:lpstr>
      <vt:lpstr>PowerPoint Presentation</vt:lpstr>
      <vt:lpstr>PowerPoint Presentation</vt:lpstr>
      <vt:lpstr>John Kotter – Leading Change</vt:lpstr>
      <vt:lpstr>PowerPoint Presentation</vt:lpstr>
      <vt:lpstr>Some ‘change models’</vt:lpstr>
      <vt:lpstr>PowerPoint Presentation</vt:lpstr>
      <vt:lpstr>Communication is key</vt:lpstr>
      <vt:lpstr>Please find someone you don’t know and talk to them for the next few minutes:  1. Introduce yourselves!  2. Take it in turns (2 minutes each) to talk describe something you’re enthusiastic about, and explain why you’re so enthusiastic about it.  This could be anything – a hobby/leisure activity, something you’ve done once and wish you could do again, the best meal you’ve ever had, the best decision you’ve ever made, a great piece of technology, best holiday, your great job….</vt:lpstr>
      <vt:lpstr>PowerPoint Presentation</vt:lpstr>
      <vt:lpstr>PowerPoint Presentation</vt:lpstr>
      <vt:lpstr>Change as a social process</vt:lpstr>
      <vt:lpstr>PowerPoint Presentation</vt:lpstr>
      <vt:lpstr>Group work: spreading good ideas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Rogers’ theory: The Diffusion of Innovations</vt:lpstr>
      <vt:lpstr>Rogers &amp; Shoemaker (1971)</vt:lpstr>
      <vt:lpstr>Case study: mobile phones/smart phones</vt:lpstr>
      <vt:lpstr>Case study: mobile phones</vt:lpstr>
      <vt:lpstr>Why might people not want to change?</vt:lpstr>
      <vt:lpstr>As a group </vt:lpstr>
      <vt:lpstr>“Health and care radicals” talking about  “resistance to change”</vt:lpstr>
      <vt:lpstr>PowerPoint Presentation</vt:lpstr>
      <vt:lpstr>‘The Tipping Point’ </vt:lpstr>
      <vt:lpstr>Ideas spread like viruses </vt:lpstr>
      <vt:lpstr>3 characteristics of epidemics </vt:lpstr>
      <vt:lpstr>People who can be influential</vt:lpstr>
      <vt:lpstr>“Creating Contagious Commitment: Applying  the Tipping Point to Organisational Change”</vt:lpstr>
      <vt:lpstr>The Tipping Point Workshop</vt:lpstr>
      <vt:lpstr>The NHS Change Model</vt:lpstr>
      <vt:lpstr>“A problem to solve or a polarity to manage?”</vt:lpstr>
      <vt:lpstr>“Where all think alike, no-one thinks very much”</vt:lpstr>
      <vt:lpstr>7 levers of change in organisations</vt:lpstr>
      <vt:lpstr>References &amp; signposting</vt:lpstr>
      <vt:lpstr>PowerPoint Presentation</vt:lpstr>
      <vt:lpstr>Using change models &amp; tools in practice</vt:lpstr>
      <vt:lpstr>Final thoughts/questions and evaluations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Rodgers Gemma (RXP) Programme Lead NELA</dc:creator>
  <cp:lastModifiedBy>IT SERVICES</cp:lastModifiedBy>
  <cp:revision>265</cp:revision>
  <cp:lastPrinted>2014-02-24T18:53:21Z</cp:lastPrinted>
  <dcterms:created xsi:type="dcterms:W3CDTF">1601-01-01T00:00:00Z</dcterms:created>
  <dcterms:modified xsi:type="dcterms:W3CDTF">2014-03-06T09:22:40Z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