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99" r:id="rId3"/>
    <p:sldId id="257" r:id="rId4"/>
    <p:sldId id="258" r:id="rId5"/>
    <p:sldId id="260"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301"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7" r:id="rId34"/>
    <p:sldId id="286" r:id="rId35"/>
    <p:sldId id="288" r:id="rId36"/>
    <p:sldId id="289" r:id="rId37"/>
    <p:sldId id="290" r:id="rId38"/>
    <p:sldId id="292" r:id="rId39"/>
    <p:sldId id="291" r:id="rId40"/>
    <p:sldId id="293" r:id="rId41"/>
    <p:sldId id="294" r:id="rId42"/>
    <p:sldId id="295" r:id="rId43"/>
    <p:sldId id="296" r:id="rId44"/>
    <p:sldId id="300" r:id="rId45"/>
    <p:sldId id="297" r:id="rId46"/>
    <p:sldId id="29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2" autoAdjust="0"/>
    <p:restoredTop sz="94660"/>
  </p:normalViewPr>
  <p:slideViewPr>
    <p:cSldViewPr>
      <p:cViewPr varScale="1">
        <p:scale>
          <a:sx n="65" d="100"/>
          <a:sy n="65" d="100"/>
        </p:scale>
        <p:origin x="-155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993625-C0AF-4BF2-AE46-443E545B5B0F}" type="datetimeFigureOut">
              <a:rPr lang="en-GB" smtClean="0"/>
              <a:t>04/09/2013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4D219B-77C8-483B-B3CC-57D4A96595E3}" type="slidenum">
              <a:rPr lang="en-GB" smtClean="0"/>
              <a:t>‹#›</a:t>
            </a:fld>
            <a:endParaRPr lang="en-GB"/>
          </a:p>
        </p:txBody>
      </p:sp>
    </p:spTree>
    <p:extLst>
      <p:ext uri="{BB962C8B-B14F-4D97-AF65-F5344CB8AC3E}">
        <p14:creationId xmlns:p14="http://schemas.microsoft.com/office/powerpoint/2010/main" val="1655093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4D219B-77C8-483B-B3CC-57D4A96595E3}" type="slidenum">
              <a:rPr lang="en-GB" smtClean="0"/>
              <a:t>36</a:t>
            </a:fld>
            <a:endParaRPr lang="en-GB"/>
          </a:p>
        </p:txBody>
      </p:sp>
    </p:spTree>
    <p:extLst>
      <p:ext uri="{BB962C8B-B14F-4D97-AF65-F5344CB8AC3E}">
        <p14:creationId xmlns:p14="http://schemas.microsoft.com/office/powerpoint/2010/main" val="3404813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CB8E35B-9EF2-436F-936D-038981967B0D}" type="datetimeFigureOut">
              <a:rPr lang="en-GB" smtClean="0"/>
              <a:t>03/09/2013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625097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B8E35B-9EF2-436F-936D-038981967B0D}" type="datetimeFigureOut">
              <a:rPr lang="en-GB" smtClean="0"/>
              <a:t>03/09/2013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4080320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B8E35B-9EF2-436F-936D-038981967B0D}" type="datetimeFigureOut">
              <a:rPr lang="en-GB" smtClean="0"/>
              <a:t>03/09/2013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86310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CB8E35B-9EF2-436F-936D-038981967B0D}" type="datetimeFigureOut">
              <a:rPr lang="en-GB" smtClean="0"/>
              <a:t>03/09/2013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2655393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B8E35B-9EF2-436F-936D-038981967B0D}" type="datetimeFigureOut">
              <a:rPr lang="en-GB" smtClean="0"/>
              <a:t>03/09/2013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2330651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CB8E35B-9EF2-436F-936D-038981967B0D}" type="datetimeFigureOut">
              <a:rPr lang="en-GB" smtClean="0"/>
              <a:t>03/09/2013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347554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CB8E35B-9EF2-436F-936D-038981967B0D}" type="datetimeFigureOut">
              <a:rPr lang="en-GB" smtClean="0"/>
              <a:t>03/09/2013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164087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CB8E35B-9EF2-436F-936D-038981967B0D}" type="datetimeFigureOut">
              <a:rPr lang="en-GB" smtClean="0"/>
              <a:t>03/09/2013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3093033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8E35B-9EF2-436F-936D-038981967B0D}" type="datetimeFigureOut">
              <a:rPr lang="en-GB" smtClean="0"/>
              <a:t>03/09/2013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16228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8E35B-9EF2-436F-936D-038981967B0D}" type="datetimeFigureOut">
              <a:rPr lang="en-GB" smtClean="0"/>
              <a:t>03/09/2013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1187612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B8E35B-9EF2-436F-936D-038981967B0D}" type="datetimeFigureOut">
              <a:rPr lang="en-GB" smtClean="0"/>
              <a:t>03/09/2013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88CC51A-90F2-44CB-9B63-3046ED65DAA6}" type="slidenum">
              <a:rPr lang="en-GB" smtClean="0"/>
              <a:t>‹#›</a:t>
            </a:fld>
            <a:endParaRPr lang="en-GB"/>
          </a:p>
        </p:txBody>
      </p:sp>
    </p:spTree>
    <p:extLst>
      <p:ext uri="{BB962C8B-B14F-4D97-AF65-F5344CB8AC3E}">
        <p14:creationId xmlns:p14="http://schemas.microsoft.com/office/powerpoint/2010/main" val="3819801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8E35B-9EF2-436F-936D-038981967B0D}" type="datetimeFigureOut">
              <a:rPr lang="en-GB" smtClean="0"/>
              <a:t>03/09/2013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8CC51A-90F2-44CB-9B63-3046ED65DAA6}" type="slidenum">
              <a:rPr lang="en-GB" smtClean="0"/>
              <a:t>‹#›</a:t>
            </a:fld>
            <a:endParaRPr lang="en-GB"/>
          </a:p>
        </p:txBody>
      </p:sp>
    </p:spTree>
    <p:extLst>
      <p:ext uri="{BB962C8B-B14F-4D97-AF65-F5344CB8AC3E}">
        <p14:creationId xmlns:p14="http://schemas.microsoft.com/office/powerpoint/2010/main" val="479600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url?sa=i&amp;rct=j&amp;q=&amp;esrc=s&amp;frm=1&amp;source=images&amp;cd=&amp;cad=rja&amp;docid=uj8cLdwOUOIr_M&amp;tbnid=sPHZnEAgqKaA6M:&amp;ved=0CAUQjRw&amp;url=http%3A%2F%2Fwww.ictservices.org.uk%2Fcontent%2Fsims-app-assessing-pupils-progress&amp;ei=iSkmUscn48HRBfDHgKAM&amp;psig=AFQjCNH0RSn8swOZvUpafgsXa4vxzVqjRg&amp;ust=137831910243120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google.com/url?sa=i&amp;rct=j&amp;q=&amp;esrc=s&amp;frm=1&amp;source=images&amp;cd=&amp;cad=rja&amp;docid=j_cGZrV85eHYDM&amp;tbnid=K5Lka8Z_o3ir_M:&amp;ved=0CAUQjRw&amp;url=http%3A%2F%2Fwallpaperswide.com%2Fbroken_window-wallpapers.html&amp;ei=hSomUuSdJYub0AXR4YGYDw&amp;psig=AFQjCNGfWhHxV6-D1NKdPv0oO5NgiI4_-Q&amp;ust=1378319251396185"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m/url?sa=i&amp;rct=j&amp;q=classroom&amp;source=images&amp;cd=&amp;cad=rja&amp;docid=6QNJ8q_5t3K5eM&amp;tbnid=xRlNaMgWVegUjM:&amp;ved=0CAUQjRw&amp;url=http%3A%2F%2Fmrsleeskinderkids.blogspot.com%2F2011%2F08%2Fmy-sisters-second-grade-classroom-pics.html&amp;ei=feQmUpH3Gee_0QWMk4GoCg&amp;bvm=bv.51495398,d.d2k&amp;psig=AFQjCNHfF_B4acNT5eBdd6nq-3LLE_jmfg&amp;ust=1378366096892811"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url?sa=i&amp;rct=j&amp;q=&amp;esrc=s&amp;frm=1&amp;source=images&amp;cd=&amp;cad=rja&amp;docid=MFwqykThCAxXeM&amp;tbnid=4bBF1IoZ1Uf6OM:&amp;ved=0CAUQjRw&amp;url=http%3A%2F%2Fglobeattractions.com%2Fcity-subway-train-graffiti-paint-signs-pictures-lights%2F&amp;ei=SismUs2qGuKu0QXTt4HoDg&amp;psig=AFQjCNERGEFRvxDvKxsBB0MMsJBNLncUNg&amp;ust=1378319545596195"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url?sa=i&amp;rct=j&amp;q=&amp;esrc=s&amp;frm=1&amp;source=images&amp;cd=&amp;cad=rja&amp;docid=APmCGjjb-0JAeM&amp;tbnid=iSLd0-Ca_9tKsM:&amp;ved=0CAUQjRw&amp;url=http%3A%2F%2Fwww.getemdone.com%2Farticles%2Fbroken-windows-keep-you-disorganized.html&amp;ei=sCsmUtbZMcev0QWM-oHABA&amp;psig=AFQjCNEtdDQZynyk30PKbj-b_DwF-2BbvQ&amp;ust=1378319655220129"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url?sa=i&amp;rct=j&amp;q=&amp;esrc=s&amp;frm=1&amp;source=images&amp;cd=&amp;cad=rja&amp;docid=j3aXGuxW3FEpaM&amp;tbnid=_YuHDxp2R6EmUM:&amp;ved=0CAUQjRw&amp;url=http%3A%2F%2Fwww.tumblr.com%2Ftagged%2Fmessy-desk&amp;ei=3ismUoPNL6TW0QXVyYG4BQ&amp;psig=AFQjCNF4oiMF6dcdZ3pXjeERqGm0r2WcnA&amp;ust=1378319703327798"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url?sa=i&amp;rct=j&amp;q=&amp;esrc=s&amp;frm=1&amp;source=images&amp;cd=&amp;cad=rja&amp;docid=lGXWf-gbGAyzDM&amp;tbnid=ISi8iaPRWDpnSM:&amp;ved=0CAUQjRw&amp;url=http%3A%2F%2Fwww.frugal-living-tips.com%2Ffrugality.html&amp;ei=OSwmUuKQHuXa0QX0mYGADQ&amp;psig=AFQjCNG3KGqvlsK4zcwBeXPW8o0MmNJ9dg&amp;ust=1378319789888149"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url?sa=i&amp;source=images&amp;cd=&amp;cad=rja&amp;docid=geRvcIaqJ7tOhM&amp;tbnid=BH-FXGiFl3J_1M:&amp;ved=0CAgQjRwwAA&amp;url=http%3A%2F%2Fdartmouthpreservation.blogspot.com%2F2012%2F03%2Fconjuring-pages-from-thin-air.html&amp;ei=iywmUo6RH-rP0AWC1oGwCQ&amp;psig=AFQjCNHE5WT4qwjojG-8czNnaiIAwYJ_5w&amp;ust=1378319883559731"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url?sa=i&amp;rct=j&amp;q=ocd&amp;source=images&amp;cd=&amp;cad=rja&amp;docid=SeGavxAWtNZ2nM&amp;tbnid=--K9iI7waIyhFM:&amp;ved=0CAUQjRw&amp;url=http%3A%2F%2Fmhalc.org%2F%3Fpage_id%3D71&amp;ei=2-QmUpa2F6ec0QWMtIGICQ&amp;bvm=bv.51495398,d.d2k&amp;psig=AFQjCNEfXJrfEXO3xnSCbugRm1NSj0m70w&amp;ust=1378367053931220"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m/url?sa=i&amp;rct=j&amp;q=classroom%20displays&amp;source=images&amp;cd=&amp;cad=rja&amp;docid=DnEYjRZe51fm9M&amp;tbnid=bGJUFoSF4Q1c_M:&amp;ved=0CAUQjRw&amp;url=http%3A%2F%2Fsmithdowntowntech.edublogs.org%2F2008%2F07%2F17%2Fclassroom-display-ideas%2F&amp;ei=IOUmUtOVM8vz0gXn8YGQCQ&amp;bvm=bv.51495398,d.d2k&amp;psig=AFQjCNGfhZ0KWYK4kB8g-AwDOsrU7irXSA&amp;ust=1378367127416510"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url?sa=i&amp;rct=j&amp;q=classroom%20displays&amp;source=images&amp;cd=&amp;cad=rja&amp;docid=rBjI_VdPBsA0aM&amp;tbnid=SAkpztpaQ6f5OM:&amp;ved=0CAUQjRw&amp;url=http%3A%2F%2Fthecornerstoneforteachers.com%2Ffree-resources%2Forganization%2Fbulletin-boards&amp;ei=TOUmUtq0GaHL0QWX7oGICw&amp;bvm=bv.51495398,d.d2k&amp;psig=AFQjCNGfhZ0KWYK4kB8g-AwDOsrU7irXSA&amp;ust=137836712741651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sa=i&amp;rct=j&amp;q=&amp;esrc=s&amp;frm=1&amp;source=images&amp;cd=&amp;cad=rja&amp;docid=agNbHPNyRxmEdM&amp;tbnid=zbt8FdpHOHlSkM:&amp;ved=0CAUQjRw&amp;url=http%3A%2F%2Fwww.ncate.org%2Fpublic%2Fresearchreports%2Fteacherpreparationresearch%2Fwhatmakesateachereffective%2Ftabid%2F361%2Fdefault.aspx&amp;ei=CCAmUs_qH5H60gXe24D4Aw&amp;psig=AFQjCNFUsgiU-SdzOadZQV7-CzcttOoAmg&amp;ust=1378316674909362"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google.com/url?sa=i&amp;rct=j&amp;q=classroom&amp;source=images&amp;cd=&amp;cad=rja&amp;docid=OU087FmMwQ-cIM&amp;tbnid=Kut2lVw4Y7Ri8M:&amp;ved=0CAUQjRw&amp;url=http%3A%2F%2Fcommons.wikimedia.org%2Fwiki%2FFile%3AAndrew_Classroom_De_La_Salle_University.jpeg&amp;ei=jOUmUq-WDaqV0AXp3oGAAg&amp;bvm=bv.51495398,d.d2k&amp;psig=AFQjCNFLwuD_-4HVEiRbNq4VaJHfcsm4NQ&amp;ust=1378367238672323"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com/url?sa=i&amp;rct=j&amp;q=success&amp;source=images&amp;cd=&amp;cad=rja&amp;docid=_iOxfbNfDzHyMM&amp;tbnid=MisNNnjyfFA6vM:&amp;ved=0CAUQjRw&amp;url=http%3A%2F%2Fwww.nativespellhealer.co.za%2Fsuccess-spells.html&amp;ei=vOUmUv75BIHt0gXc_ID4CA&amp;bvm=bv.51495398,d.d2k&amp;psig=AFQjCNFxWM-HaCz-jvduQV00lCEP8hKPow&amp;ust=1378367277000523"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url?sa=i&amp;rct=j&amp;q=x%20table%20poster&amp;source=images&amp;cd=&amp;cad=rja&amp;docid=8tZ2HwakXajexM&amp;tbnid=syAGaVuinW1yhM:&amp;ved=0CAUQjRw&amp;url=http%3A%2F%2Fwww.amazon.co.uk%2FTimes-Table-Chart-Poster-gloss%2Fdp%2FB0096MTXWO&amp;ei=DOYmUuaiF8mR1AWv5YHoDQ&amp;bvm=bv.51495398,d.d2k&amp;psig=AFQjCNHH3lC8VdAOBioPCM0IEFMnaGo0JQ&amp;ust=1378367363515564"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en.wikipedia.org/wiki/File:Asch_experiment.pn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en.wikipedia.org/wiki/File:Asch_experiment.png"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youtube.com/watch?feature=player_embedded&amp;v=uuvGh_n3I_M" TargetMode="External"/><Relationship Id="rId2" Type="http://schemas.openxmlformats.org/officeDocument/2006/relationships/hyperlink" Target="http://www.youtube.com/watch?v=F17JGDZDVU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sa=i&amp;rct=j&amp;q=&amp;esrc=s&amp;frm=1&amp;source=images&amp;cd=&amp;cad=rja&amp;docid=G71HeZi008kWuM&amp;tbnid=9mtPwNplFSt35M:&amp;ved=0CAUQjRw&amp;url=http%3A%2F%2Fwww.relmidwest.org%2FTeacherEffectivenessAlliance.php&amp;ei=IiAmUrmpIsSS0QXni4D4Ag&amp;psig=AFQjCNFUsgiU-SdzOadZQV7-CzcttOoAmg&amp;ust=1378316674909362"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google.com/url?sa=i&amp;rct=j&amp;q=coffee%20mug%20on%20desk&amp;source=images&amp;cd=&amp;cad=rja&amp;docid=3Tdpy18T7e4HAM&amp;tbnid=N34P4iPCZgx8UM:&amp;ved=0CAUQjRw&amp;url=http%3A%2F%2Ffreelanceaddict.com%2Fhow-to-make-money-as-a-freelancer%2F&amp;ei=5ucmUtLNGaaX0AXShIGwCA&amp;bvm=bv.51495398,d.d2k&amp;psig=AFQjCNH_P9YW3T_C3ATuqdY5yIWy_4fN7Q&amp;ust=1378367779667677"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google.com/url?sa=i&amp;rct=j&amp;q=classroom%20displays&amp;source=images&amp;cd=&amp;cad=rja&amp;docid=nmFt-CP0xloXNM&amp;tbnid=eA3vqVRv0acTbM:&amp;ved=0CAUQjRw&amp;url=http%3A%2F%2Fwww.twinkl.co.uk%2Fclassroom-display-photo%2Fschool-happy-place-display-classroom-display&amp;ei=g-gmUo71Caeo0QXIuICYDA&amp;psig=AFQjCNG-8j2PjBzf3DF37Q8m4qz_MYnhVA&amp;ust=1378367970369093"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url?sa=i&amp;rct=j&amp;q=&amp;esrc=s&amp;frm=1&amp;source=images&amp;cd=&amp;cad=rja&amp;docid=RJ-rxz-2csKjLM&amp;tbnid=B_CNt9BgCFNTdM:&amp;ved=0CAUQjRw&amp;url=http%3A%2F%2Fwww.bandonhill.sutton.sch.uk%2Fgallery.php%3Falbum%3D16&amp;ei=xiAmUr6KMcel0wXAkYG4Cg&amp;psig=AFQjCNFt9muWNXlCMLRwijlhIdBYMqIntg&amp;ust=1378316736062219"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url?sa=i&amp;rct=j&amp;q=&amp;esrc=s&amp;frm=1&amp;source=images&amp;cd=&amp;cad=rja&amp;docid=CmJU42h7cidF3M&amp;tbnid=KC22U0XB7iY0mM:&amp;ved=0CAUQjRw&amp;url=http%3A%2F%2Fdera.ioe.ac.uk%2F2517%2F&amp;ei=qSEmUpumM8qc0AX4zIDQCQ&amp;psig=AFQjCNEWqvwiatzVSQsinSxmqNhI-fHhkg&amp;ust=137831701234276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url?sa=i&amp;rct=j&amp;q=&amp;esrc=s&amp;frm=1&amp;source=images&amp;cd=&amp;cad=rja&amp;docid=xzX6IkJvW9YlrM&amp;tbnid=nG8ClfwHp6_EUM:&amp;ved=0CAUQjRw&amp;url=http%3A%2F%2Fwww.sunloverholidays.com.au%2Faccommodation%2FHamilton-Island%2FHamilton-Island-Reef-View-Hotel-2RVHHTI.html&amp;ei=4CEmUr_SJILQ0QXTroFg&amp;psig=AFQjCNHg1KWIMhcQfiNo3fNUTQdLx_Cz1w&amp;ust=137831712009837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412776"/>
            <a:ext cx="7772400" cy="1470025"/>
          </a:xfrm>
        </p:spPr>
        <p:txBody>
          <a:bodyPr/>
          <a:lstStyle/>
          <a:p>
            <a:r>
              <a:rPr lang="en-GB" dirty="0" smtClean="0">
                <a:latin typeface="Accent SF" pitchFamily="2" charset="0"/>
              </a:rPr>
              <a:t>Who cares about a few </a:t>
            </a:r>
            <a:br>
              <a:rPr lang="en-GB" dirty="0" smtClean="0">
                <a:latin typeface="Accent SF" pitchFamily="2" charset="0"/>
              </a:rPr>
            </a:br>
            <a:r>
              <a:rPr lang="en-GB" dirty="0" smtClean="0">
                <a:latin typeface="Accent SF" pitchFamily="2" charset="0"/>
              </a:rPr>
              <a:t>pencils on the Floor?</a:t>
            </a:r>
            <a:endParaRPr lang="en-GB" dirty="0">
              <a:latin typeface="Accent SF" pitchFamily="2" charset="0"/>
            </a:endParaRPr>
          </a:p>
        </p:txBody>
      </p:sp>
      <p:sp>
        <p:nvSpPr>
          <p:cNvPr id="3" name="Subtitle 2"/>
          <p:cNvSpPr>
            <a:spLocks noGrp="1"/>
          </p:cNvSpPr>
          <p:nvPr>
            <p:ph type="subTitle" idx="1"/>
          </p:nvPr>
        </p:nvSpPr>
        <p:spPr/>
        <p:txBody>
          <a:bodyPr/>
          <a:lstStyle/>
          <a:p>
            <a:r>
              <a:rPr lang="en-GB" dirty="0" smtClean="0">
                <a:latin typeface="Accent SF" pitchFamily="2" charset="0"/>
              </a:rPr>
              <a:t>A look at environment and </a:t>
            </a:r>
            <a:br>
              <a:rPr lang="en-GB" dirty="0" smtClean="0">
                <a:latin typeface="Accent SF" pitchFamily="2" charset="0"/>
              </a:rPr>
            </a:br>
            <a:r>
              <a:rPr lang="en-GB" dirty="0" smtClean="0">
                <a:latin typeface="Accent SF" pitchFamily="2" charset="0"/>
              </a:rPr>
              <a:t>its impact on Learning</a:t>
            </a:r>
            <a:endParaRPr lang="en-GB" dirty="0">
              <a:latin typeface="Accent SF" pitchFamily="2" charset="0"/>
            </a:endParaRPr>
          </a:p>
        </p:txBody>
      </p:sp>
    </p:spTree>
    <p:extLst>
      <p:ext uri="{BB962C8B-B14F-4D97-AF65-F5344CB8AC3E}">
        <p14:creationId xmlns:p14="http://schemas.microsoft.com/office/powerpoint/2010/main" val="2840909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Power of Displays</a:t>
            </a:r>
            <a:endParaRPr lang="en-GB" dirty="0"/>
          </a:p>
        </p:txBody>
      </p:sp>
      <p:sp>
        <p:nvSpPr>
          <p:cNvPr id="3" name="Content Placeholder 2"/>
          <p:cNvSpPr>
            <a:spLocks noGrp="1"/>
          </p:cNvSpPr>
          <p:nvPr>
            <p:ph idx="1"/>
          </p:nvPr>
        </p:nvSpPr>
        <p:spPr>
          <a:xfrm>
            <a:off x="467544" y="1700808"/>
            <a:ext cx="8229600" cy="4525963"/>
          </a:xfrm>
        </p:spPr>
        <p:txBody>
          <a:bodyPr/>
          <a:lstStyle/>
          <a:p>
            <a:pPr marL="0" indent="0">
              <a:buNone/>
            </a:pPr>
            <a:r>
              <a:rPr lang="en-GB" i="1" dirty="0" smtClean="0"/>
              <a:t>“</a:t>
            </a:r>
            <a:r>
              <a:rPr lang="en-GB" i="1" dirty="0"/>
              <a:t>Educational psychologists have found that environment can have a large impact on children's learning. There are classrooms that alienate children and those that engage them, and much research shows that children who feel engaged in their classroom are more receptive.” </a:t>
            </a:r>
            <a:r>
              <a:rPr lang="en-GB" i="1" dirty="0" smtClean="0"/>
              <a:t/>
            </a:r>
            <a:br>
              <a:rPr lang="en-GB" i="1" dirty="0" smtClean="0"/>
            </a:br>
            <a:endParaRPr lang="en-GB" i="1" dirty="0" smtClean="0"/>
          </a:p>
          <a:p>
            <a:pPr marL="0" indent="0">
              <a:buNone/>
            </a:pPr>
            <a:r>
              <a:rPr lang="en-GB" i="1" dirty="0" smtClean="0"/>
              <a:t>(</a:t>
            </a:r>
            <a:r>
              <a:rPr lang="en-GB" i="1" dirty="0"/>
              <a:t>www.Teachernet “Classroom Displays”) </a:t>
            </a:r>
            <a:endParaRPr lang="en-GB" dirty="0"/>
          </a:p>
        </p:txBody>
      </p:sp>
    </p:spTree>
    <p:extLst>
      <p:ext uri="{BB962C8B-B14F-4D97-AF65-F5344CB8AC3E}">
        <p14:creationId xmlns:p14="http://schemas.microsoft.com/office/powerpoint/2010/main" val="3645758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Impact of Environment</a:t>
            </a:r>
            <a:endParaRPr lang="en-GB" dirty="0"/>
          </a:p>
        </p:txBody>
      </p:sp>
      <p:sp>
        <p:nvSpPr>
          <p:cNvPr id="3" name="Content Placeholder 2"/>
          <p:cNvSpPr>
            <a:spLocks noGrp="1"/>
          </p:cNvSpPr>
          <p:nvPr>
            <p:ph idx="1"/>
          </p:nvPr>
        </p:nvSpPr>
        <p:spPr/>
        <p:txBody>
          <a:bodyPr/>
          <a:lstStyle/>
          <a:p>
            <a:pPr marL="0" indent="0">
              <a:buNone/>
            </a:pPr>
            <a:endParaRPr lang="en-GB" i="1" dirty="0" smtClean="0">
              <a:ea typeface="Calibri"/>
              <a:cs typeface="Times New Roman"/>
            </a:endParaRPr>
          </a:p>
          <a:p>
            <a:pPr marL="0" indent="0">
              <a:buNone/>
            </a:pPr>
            <a:r>
              <a:rPr lang="en-GB" sz="3600" i="1" dirty="0" smtClean="0">
                <a:ea typeface="Calibri"/>
                <a:cs typeface="Times New Roman"/>
              </a:rPr>
              <a:t>“Research </a:t>
            </a:r>
            <a:r>
              <a:rPr lang="en-GB" sz="3600" i="1" dirty="0">
                <a:ea typeface="Calibri"/>
                <a:cs typeface="Times New Roman"/>
              </a:rPr>
              <a:t>demonstrates that the learning environment affects the engagement, motivation, self-esteem, attendance, wellbeing and achievement of students” </a:t>
            </a:r>
            <a:endParaRPr lang="en-GB" sz="3600" i="1" dirty="0" smtClean="0">
              <a:ea typeface="Calibri"/>
              <a:cs typeface="Times New Roman"/>
            </a:endParaRPr>
          </a:p>
          <a:p>
            <a:pPr marL="0" indent="0">
              <a:buNone/>
            </a:pPr>
            <a:endParaRPr lang="en-GB" i="1" dirty="0" smtClean="0">
              <a:ea typeface="Calibri"/>
              <a:cs typeface="Times New Roman"/>
            </a:endParaRPr>
          </a:p>
          <a:p>
            <a:pPr marL="0" indent="0">
              <a:buNone/>
            </a:pPr>
            <a:r>
              <a:rPr lang="en-GB" sz="2800" i="1" dirty="0" smtClean="0">
                <a:ea typeface="Calibri"/>
                <a:cs typeface="Times New Roman"/>
              </a:rPr>
              <a:t>(</a:t>
            </a:r>
            <a:r>
              <a:rPr lang="en-GB" sz="2800" i="1" dirty="0">
                <a:ea typeface="Calibri"/>
                <a:cs typeface="Times New Roman"/>
              </a:rPr>
              <a:t>Understanding and managing classroom </a:t>
            </a:r>
            <a:r>
              <a:rPr lang="en-GB" sz="2800" i="1" dirty="0" smtClean="0">
                <a:ea typeface="Calibri"/>
                <a:cs typeface="Times New Roman"/>
              </a:rPr>
              <a:t>space </a:t>
            </a:r>
          </a:p>
          <a:p>
            <a:pPr marL="0" indent="0">
              <a:buNone/>
            </a:pPr>
            <a:r>
              <a:rPr lang="en-GB" sz="2800" i="1" dirty="0" smtClean="0">
                <a:ea typeface="Calibri"/>
                <a:cs typeface="Times New Roman"/>
              </a:rPr>
              <a:t>Jane McGregor</a:t>
            </a:r>
            <a:r>
              <a:rPr lang="en-GB" sz="2800" dirty="0" smtClean="0">
                <a:ea typeface="Calibri"/>
                <a:cs typeface="Times New Roman"/>
              </a:rPr>
              <a:t>)</a:t>
            </a:r>
            <a:endParaRPr lang="en-GB" sz="2800" dirty="0"/>
          </a:p>
        </p:txBody>
      </p:sp>
    </p:spTree>
    <p:extLst>
      <p:ext uri="{BB962C8B-B14F-4D97-AF65-F5344CB8AC3E}">
        <p14:creationId xmlns:p14="http://schemas.microsoft.com/office/powerpoint/2010/main" val="3113068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ea typeface="Calibri"/>
                <a:cs typeface="Times New Roman"/>
              </a:rPr>
              <a:t>Hay </a:t>
            </a:r>
            <a:r>
              <a:rPr lang="en-GB" dirty="0" err="1" smtClean="0">
                <a:ea typeface="Calibri"/>
                <a:cs typeface="Times New Roman"/>
              </a:rPr>
              <a:t>McBer</a:t>
            </a:r>
            <a:r>
              <a:rPr lang="en-GB" dirty="0" smtClean="0">
                <a:ea typeface="Calibri"/>
                <a:cs typeface="Times New Roman"/>
              </a:rPr>
              <a:t> </a:t>
            </a:r>
            <a:endParaRPr lang="en-GB" dirty="0"/>
          </a:p>
        </p:txBody>
      </p:sp>
      <p:sp>
        <p:nvSpPr>
          <p:cNvPr id="3" name="Content Placeholder 2"/>
          <p:cNvSpPr>
            <a:spLocks noGrp="1"/>
          </p:cNvSpPr>
          <p:nvPr>
            <p:ph idx="1"/>
          </p:nvPr>
        </p:nvSpPr>
        <p:spPr/>
        <p:txBody>
          <a:bodyPr>
            <a:normAutofit/>
          </a:bodyPr>
          <a:lstStyle/>
          <a:p>
            <a:pPr marL="0" indent="0">
              <a:buNone/>
            </a:pPr>
            <a:r>
              <a:rPr lang="en-GB" sz="3600" i="1" dirty="0" smtClean="0">
                <a:ea typeface="Calibri"/>
                <a:cs typeface="Times New Roman"/>
              </a:rPr>
              <a:t>“</a:t>
            </a:r>
            <a:r>
              <a:rPr lang="en-GB" sz="3600" i="1" dirty="0">
                <a:ea typeface="Calibri"/>
                <a:cs typeface="Times New Roman"/>
              </a:rPr>
              <a:t>Pupil progress data </a:t>
            </a:r>
            <a:r>
              <a:rPr lang="en-GB" sz="3600" i="1" dirty="0" smtClean="0">
                <a:ea typeface="Calibri"/>
                <a:cs typeface="Times New Roman"/>
              </a:rPr>
              <a:t>from </a:t>
            </a:r>
            <a:r>
              <a:rPr lang="en-GB" sz="3600" i="1" dirty="0">
                <a:ea typeface="Calibri"/>
                <a:cs typeface="Times New Roman"/>
              </a:rPr>
              <a:t>the primary classes in the classroom climate study correlated strongly with overall classroom climate </a:t>
            </a:r>
            <a:r>
              <a:rPr lang="en-GB" sz="3600" i="1" dirty="0" smtClean="0">
                <a:ea typeface="Calibri"/>
                <a:cs typeface="Times New Roman"/>
              </a:rPr>
              <a:t>This </a:t>
            </a:r>
            <a:r>
              <a:rPr lang="en-GB" sz="3600" i="1" dirty="0">
                <a:ea typeface="Calibri"/>
                <a:cs typeface="Times New Roman"/>
              </a:rPr>
              <a:t>suggests that a pleasant physical environment </a:t>
            </a:r>
            <a:r>
              <a:rPr lang="en-GB" sz="3600" i="1" dirty="0" smtClean="0">
                <a:ea typeface="Calibri"/>
                <a:cs typeface="Times New Roman"/>
              </a:rPr>
              <a:t>is </a:t>
            </a:r>
            <a:r>
              <a:rPr lang="en-GB" sz="3600" i="1" dirty="0">
                <a:ea typeface="Calibri"/>
                <a:cs typeface="Times New Roman"/>
              </a:rPr>
              <a:t>particularly important for academic progress in primary schools.” </a:t>
            </a:r>
            <a:endParaRPr lang="en-GB" sz="3600" i="1" dirty="0" smtClean="0">
              <a:ea typeface="Calibri"/>
              <a:cs typeface="Times New Roman"/>
            </a:endParaRPr>
          </a:p>
          <a:p>
            <a:pPr marL="0" indent="0">
              <a:buNone/>
            </a:pPr>
            <a:r>
              <a:rPr lang="en-GB" i="1" dirty="0">
                <a:ea typeface="Calibri"/>
                <a:cs typeface="Times New Roman"/>
              </a:rPr>
              <a:t>	</a:t>
            </a:r>
            <a:r>
              <a:rPr lang="en-GB" i="1" dirty="0" smtClean="0">
                <a:ea typeface="Calibri"/>
                <a:cs typeface="Times New Roman"/>
              </a:rPr>
              <a:t>		         (</a:t>
            </a:r>
            <a:r>
              <a:rPr lang="en-GB" i="1" dirty="0">
                <a:ea typeface="Calibri"/>
                <a:cs typeface="Times New Roman"/>
              </a:rPr>
              <a:t>Teacher Effectiveness p30) </a:t>
            </a:r>
            <a:endParaRPr lang="en-GB" dirty="0">
              <a:ea typeface="Calibri"/>
              <a:cs typeface="Times New Roman"/>
            </a:endParaRPr>
          </a:p>
          <a:p>
            <a:endParaRPr lang="en-GB" dirty="0"/>
          </a:p>
        </p:txBody>
      </p:sp>
    </p:spTree>
    <p:extLst>
      <p:ext uri="{BB962C8B-B14F-4D97-AF65-F5344CB8AC3E}">
        <p14:creationId xmlns:p14="http://schemas.microsoft.com/office/powerpoint/2010/main" val="4162787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Peter Barratt’s Research</a:t>
            </a:r>
            <a:endParaRPr lang="en-GB" dirty="0"/>
          </a:p>
        </p:txBody>
      </p:sp>
      <p:sp>
        <p:nvSpPr>
          <p:cNvPr id="3" name="Content Placeholder 2"/>
          <p:cNvSpPr>
            <a:spLocks noGrp="1"/>
          </p:cNvSpPr>
          <p:nvPr>
            <p:ph idx="1"/>
          </p:nvPr>
        </p:nvSpPr>
        <p:spPr/>
        <p:txBody>
          <a:bodyPr>
            <a:normAutofit/>
          </a:bodyPr>
          <a:lstStyle/>
          <a:p>
            <a:pPr marL="0" indent="0">
              <a:buNone/>
            </a:pPr>
            <a:r>
              <a:rPr lang="en-GB" i="1" dirty="0" smtClean="0"/>
              <a:t>“A </a:t>
            </a:r>
            <a:r>
              <a:rPr lang="en-GB" i="1" dirty="0"/>
              <a:t>full 73 </a:t>
            </a:r>
            <a:r>
              <a:rPr lang="en-GB" i="1" dirty="0" err="1"/>
              <a:t>percent</a:t>
            </a:r>
            <a:r>
              <a:rPr lang="en-GB" i="1" dirty="0"/>
              <a:t> of the variation in pupil performance driven at the class level can be explained by the </a:t>
            </a:r>
            <a:r>
              <a:rPr lang="en-GB" i="1" dirty="0" smtClean="0"/>
              <a:t/>
            </a:r>
            <a:br>
              <a:rPr lang="en-GB" i="1" dirty="0" smtClean="0"/>
            </a:br>
            <a:r>
              <a:rPr lang="en-GB" i="1" dirty="0" smtClean="0"/>
              <a:t>building </a:t>
            </a:r>
            <a:r>
              <a:rPr lang="en-GB" i="1" dirty="0"/>
              <a:t>environment </a:t>
            </a:r>
            <a:r>
              <a:rPr lang="en-GB" i="1" dirty="0" smtClean="0"/>
              <a:t/>
            </a:r>
            <a:br>
              <a:rPr lang="en-GB" i="1" dirty="0" smtClean="0"/>
            </a:br>
            <a:r>
              <a:rPr lang="en-GB" i="1" dirty="0" smtClean="0"/>
              <a:t>factors.“</a:t>
            </a:r>
          </a:p>
          <a:p>
            <a:pPr marL="0" indent="0">
              <a:buNone/>
            </a:pPr>
            <a:endParaRPr lang="en-GB" dirty="0" smtClean="0"/>
          </a:p>
          <a:p>
            <a:pPr marL="0" indent="0">
              <a:buNone/>
            </a:pPr>
            <a:r>
              <a:rPr lang="en-GB" dirty="0" smtClean="0"/>
              <a:t>Peter Barrett</a:t>
            </a:r>
            <a:br>
              <a:rPr lang="en-GB" dirty="0" smtClean="0"/>
            </a:br>
            <a:r>
              <a:rPr lang="en-GB" dirty="0" smtClean="0"/>
              <a:t>Salford University</a:t>
            </a:r>
            <a:endParaRPr lang="en-GB" dirty="0"/>
          </a:p>
        </p:txBody>
      </p:sp>
      <p:pic>
        <p:nvPicPr>
          <p:cNvPr id="9218" name="Picture 2" descr="http://www.ictservices.org.uk/sites/default/files/imagecache/node_image/Assessment_0.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708920"/>
            <a:ext cx="4104456" cy="3793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2570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Peter Barratt’s Research</a:t>
            </a:r>
            <a:endParaRPr lang="en-GB" dirty="0"/>
          </a:p>
        </p:txBody>
      </p:sp>
      <p:sp>
        <p:nvSpPr>
          <p:cNvPr id="3" name="Content Placeholder 2"/>
          <p:cNvSpPr>
            <a:spLocks noGrp="1"/>
          </p:cNvSpPr>
          <p:nvPr>
            <p:ph idx="1"/>
          </p:nvPr>
        </p:nvSpPr>
        <p:spPr/>
        <p:txBody>
          <a:bodyPr>
            <a:normAutofit/>
          </a:bodyPr>
          <a:lstStyle/>
          <a:p>
            <a:pPr marL="0" indent="0">
              <a:buNone/>
            </a:pPr>
            <a:r>
              <a:rPr lang="en-GB" i="1" dirty="0" smtClean="0"/>
              <a:t>“All other things being equal, a child in the best environment could be expected to make two SATs sub-levels more progress during a school year than an equivalent child in the "poorest" classroom environment. That equates to a whole year's average improvement for a child in reading, writing and maths” </a:t>
            </a:r>
          </a:p>
          <a:p>
            <a:pPr marL="0" indent="0">
              <a:buNone/>
            </a:pPr>
            <a:r>
              <a:rPr lang="en-GB" i="1" dirty="0" smtClean="0"/>
              <a:t>(quote from The Guardian 25</a:t>
            </a:r>
            <a:r>
              <a:rPr lang="en-GB" i="1" baseline="30000" dirty="0" smtClean="0"/>
              <a:t>th</a:t>
            </a:r>
            <a:r>
              <a:rPr lang="en-GB" i="1" dirty="0" smtClean="0"/>
              <a:t> April 2013)</a:t>
            </a:r>
            <a:endParaRPr lang="en-GB" dirty="0" smtClean="0"/>
          </a:p>
          <a:p>
            <a:endParaRPr lang="en-GB" dirty="0"/>
          </a:p>
        </p:txBody>
      </p:sp>
    </p:spTree>
    <p:extLst>
      <p:ext uri="{BB962C8B-B14F-4D97-AF65-F5344CB8AC3E}">
        <p14:creationId xmlns:p14="http://schemas.microsoft.com/office/powerpoint/2010/main" val="3386101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i="1" dirty="0" smtClean="0"/>
              <a:t>Al</a:t>
            </a:r>
            <a:r>
              <a:rPr lang="en-GB" i="1" dirty="0" smtClean="0"/>
              <a:t>l other things being equal</a:t>
            </a:r>
            <a:endParaRPr lang="en-GB" dirty="0"/>
          </a:p>
        </p:txBody>
      </p:sp>
      <p:sp>
        <p:nvSpPr>
          <p:cNvPr id="3" name="Content Placeholder 2"/>
          <p:cNvSpPr>
            <a:spLocks noGrp="1"/>
          </p:cNvSpPr>
          <p:nvPr>
            <p:ph idx="1"/>
          </p:nvPr>
        </p:nvSpPr>
        <p:spPr/>
        <p:txBody>
          <a:bodyPr/>
          <a:lstStyle/>
          <a:p>
            <a:pPr marL="0" indent="0">
              <a:buNone/>
            </a:pPr>
            <a:endParaRPr lang="en-GB"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655" y="1340768"/>
            <a:ext cx="6739038" cy="4923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95995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 </a:t>
            </a:r>
            <a:r>
              <a:rPr lang="en-GB" dirty="0" smtClean="0"/>
              <a:t>“Broken Window Theory”.</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a:t>In his book The Tipping Point, Malcolm </a:t>
            </a:r>
            <a:r>
              <a:rPr lang="en-GB" dirty="0" err="1"/>
              <a:t>Gladwell</a:t>
            </a:r>
            <a:r>
              <a:rPr lang="en-GB" dirty="0"/>
              <a:t> makes reference to the </a:t>
            </a:r>
            <a:r>
              <a:rPr lang="en-GB" dirty="0" smtClean="0"/>
              <a:t/>
            </a:r>
            <a:br>
              <a:rPr lang="en-GB" dirty="0" smtClean="0"/>
            </a:br>
            <a:r>
              <a:rPr lang="en-GB" i="1" dirty="0" smtClean="0"/>
              <a:t>“</a:t>
            </a:r>
            <a:r>
              <a:rPr lang="en-GB" i="1" dirty="0"/>
              <a:t>Broken </a:t>
            </a:r>
            <a:r>
              <a:rPr lang="en-GB" i="1" dirty="0" smtClean="0"/>
              <a:t>Window</a:t>
            </a:r>
            <a:br>
              <a:rPr lang="en-GB" i="1" dirty="0" smtClean="0"/>
            </a:br>
            <a:r>
              <a:rPr lang="en-GB" i="1" dirty="0" smtClean="0"/>
              <a:t>Theory”.</a:t>
            </a:r>
          </a:p>
          <a:p>
            <a:pPr marL="0" indent="0">
              <a:buNone/>
            </a:pPr>
            <a:endParaRPr lang="en-GB" i="1" dirty="0"/>
          </a:p>
          <a:p>
            <a:pPr marL="0" indent="0">
              <a:buNone/>
            </a:pPr>
            <a:r>
              <a:rPr lang="en-GB" i="1" dirty="0" smtClean="0"/>
              <a:t>Philip </a:t>
            </a:r>
            <a:r>
              <a:rPr lang="en-GB" i="1" dirty="0" err="1" smtClean="0"/>
              <a:t>Zimbardo</a:t>
            </a:r>
            <a:r>
              <a:rPr lang="en-GB" i="1" dirty="0"/>
              <a:t> </a:t>
            </a:r>
            <a:r>
              <a:rPr lang="en-GB" i="1" dirty="0" smtClean="0"/>
              <a:t>(1969)</a:t>
            </a:r>
            <a:br>
              <a:rPr lang="en-GB" i="1" dirty="0" smtClean="0"/>
            </a:br>
            <a:r>
              <a:rPr lang="en-GB" i="1" dirty="0" smtClean="0"/>
              <a:t>professor at Stanford</a:t>
            </a:r>
            <a:br>
              <a:rPr lang="en-GB" i="1" dirty="0" smtClean="0"/>
            </a:br>
            <a:r>
              <a:rPr lang="en-GB" i="1" dirty="0" smtClean="0"/>
              <a:t>“The Two cars and </a:t>
            </a:r>
            <a:br>
              <a:rPr lang="en-GB" i="1" dirty="0" smtClean="0"/>
            </a:br>
            <a:r>
              <a:rPr lang="en-GB" i="1" dirty="0" smtClean="0"/>
              <a:t>the Broken Windows”</a:t>
            </a:r>
            <a:endParaRPr lang="en-GB" i="1"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8195" y="2204864"/>
            <a:ext cx="4156713"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65004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Essence of the theory</a:t>
            </a:r>
            <a:endParaRPr lang="en-GB" dirty="0"/>
          </a:p>
        </p:txBody>
      </p:sp>
      <p:sp>
        <p:nvSpPr>
          <p:cNvPr id="3" name="Content Placeholder 2"/>
          <p:cNvSpPr>
            <a:spLocks noGrp="1"/>
          </p:cNvSpPr>
          <p:nvPr>
            <p:ph idx="1"/>
          </p:nvPr>
        </p:nvSpPr>
        <p:spPr>
          <a:xfrm>
            <a:off x="467544" y="1340768"/>
            <a:ext cx="8229600" cy="4525963"/>
          </a:xfrm>
        </p:spPr>
        <p:txBody>
          <a:bodyPr/>
          <a:lstStyle/>
          <a:p>
            <a:pPr marL="0" indent="0">
              <a:buNone/>
            </a:pPr>
            <a:r>
              <a:rPr lang="en-GB" sz="3600" i="1" dirty="0">
                <a:ea typeface="Calibri"/>
                <a:cs typeface="Times New Roman"/>
              </a:rPr>
              <a:t>“it is not so much the actual broken window that is important, but rather the message the people receive from the broken window.” </a:t>
            </a:r>
            <a:endParaRPr lang="en-GB" sz="3600" i="1" dirty="0" smtClean="0">
              <a:ea typeface="Calibri"/>
              <a:cs typeface="Times New Roman"/>
            </a:endParaRPr>
          </a:p>
          <a:p>
            <a:pPr marL="0" indent="0">
              <a:buNone/>
            </a:pPr>
            <a:r>
              <a:rPr lang="en-GB" sz="2800" i="1" dirty="0" smtClean="0">
                <a:ea typeface="Calibri"/>
                <a:cs typeface="Times New Roman"/>
              </a:rPr>
              <a:t>		      			   (Wikipedia </a:t>
            </a:r>
            <a:r>
              <a:rPr lang="en-GB" sz="2800" i="1" dirty="0">
                <a:ea typeface="Calibri"/>
                <a:cs typeface="Times New Roman"/>
              </a:rPr>
              <a:t>– Broken </a:t>
            </a:r>
            <a:r>
              <a:rPr lang="en-GB" sz="2800" i="1" dirty="0" smtClean="0">
                <a:ea typeface="Calibri"/>
                <a:cs typeface="Times New Roman"/>
              </a:rPr>
              <a:t>					      Windows </a:t>
            </a:r>
            <a:r>
              <a:rPr lang="en-GB" sz="2800" i="1" dirty="0">
                <a:ea typeface="Calibri"/>
                <a:cs typeface="Times New Roman"/>
              </a:rPr>
              <a:t>Theory) </a:t>
            </a:r>
            <a:endParaRPr lang="en-GB" sz="2800" dirty="0">
              <a:ea typeface="Calibri"/>
              <a:cs typeface="Times New Roman"/>
            </a:endParaRPr>
          </a:p>
          <a:p>
            <a:endParaRPr lang="en-GB" dirty="0"/>
          </a:p>
        </p:txBody>
      </p:sp>
      <p:sp>
        <p:nvSpPr>
          <p:cNvPr id="4" name="AutoShape 4" descr="data:image/jpeg;base64,/9j/4AAQSkZJRgABAQAAAQABAAD/2wCEAAkGBxQTEhQUEhQVFRUVGBUWFxcVFBQXGBQUFBQWFhUUFxQYHCggGBolHBQUITEhJSkrLi4uFx8zODMtNygtLisBCgoKDQ0MFBAPFCwcFBkrLCwrLCwrKywrLCsrKzcsLCssLCsrKyw3LCsrKzcrKyssLCsrNysrKysrKysrKysrK//AABEIALEBHAMBIgACEQEDEQH/xAAbAAACAwEBAQAAAAAAAAAAAAADBAACBQEGB//EAEUQAAIBAgQCBwUGAwQJBQAAAAECEQADBBIhMUFRBRMiMmFxgQaRobHwI0JSYnLBFNHhM0OCkhUWNFOisrPC8QckRFRz/8QAFwEBAQEBAAAAAAAAAAAAAAAAAAECA//EABkRAQEBAQEBAAAAAAAAAAAAAAABEQIhMf/aAAwDAQACEQMRAD8A8AWoDMJ12PL5ijYm2UaD5g8COBH1zHClbpoKXBH1vVQa6LukESOXLxB4VwJPd18OPu4+lAN6GDV3oU0D2Har3TS1hqO5oAzTFsyP8JHu1pQmmMO23n89KCls0cGllOtGVqAiNTVm+VIZSQRsQYI9aQDUcNQen6P6WY9x2S4SSykjqrpP5D2VaeYjyouOxSNIuWAjAAfZ9gzPeZToTHKK83hnr0vRpt3vs77QMpCOIlGHdBkiV8CfdrQZ1vDIxEOCJ1V+wSOU7a+HOtnoP2VF66Q7BIVnVLWZmuZRPVqWkAmNNazn9nrxDG31d1VBOa3cU90wwymGBEzEe+lcFfxNlle2HWCCszHegQDvrG1B7r2e6WXDWWeBbTXqEusrXLhI1usWiLYEdldToYgjMPpNrnSdlbrCequOrMBly22TPrvHcYeZA41jdMph7q/xN64bFyJZHfNbnTtKAJTMZhADz00k/R3tdYuYfEYPCq0qguG6NOtKuqtlWAQoUzqJ1O0UHi+lsS1y4zNvtHBQNFQeAED0rT6N6Ty4a7HeVCB+UOyqCB57k/j8dUcTdU2yuXtAgknKWJ1MjSQAI29fCYZFGFxR1nPYQSAJBZ2YRw7i86DIJq1pqETVrZoKYrf650OxbLGB5k6wBxJjYVe8JIA3P86mExuUXAh3AUsPvBs2Yfp0HnE8oBk3IGUE5ZnfRiNA2nr5TSzmorVRzQdmrA0KasDQXmnbJ7P1z/pWeDT1s9n3fv8AzoOuapeNRjrQ7zUB8Oda1LbaVj4Y61oq9BVXFxcpMHdT+E+P5T8ND4HNxCkEhhBGhHI1EuwaduKLyiO+NF/MPwE8+R9NogMljVZqPoYP/g8qpNA6cUCmVwWK6KZ7oPCeQ1IHjSbDl8a5NVJoC2jTJNL4W4AdRmHImB6ncCi6HbTz/nQCY0Sy315UK4CK7aOtAW73j51dGoV3ceIFdU0BJoqtS5NXVqBuw2taGfSsm02tPo+lBe1iShlSQRqIMEHgQeBo2J6fJt5cUhuoGJW/ZypcR24XbYhWbQQ2kxudggxpu1ixbTJkVwxDOCAZGnY1nQgD3DmaDL9sumExD2hbd3W2hBZ0Cy7MSYG8ZQg1jUHTnj9HY65YuLdtNlddjodwQRB3BBIrU6Z6FgG7ZB6vc2ywZrQPju6jnGnHnWFWnO7r0132wYlXFm11sHMxGhJ0nKPDmd+dP2ukMRisK7XO1DaBEACqmQbKNhmbfma8Ua9d7C48rmRGi4ZgEgC4jASonYgrrrqIFStS+s1l08RP7b1bLBI3gx8edeixWIt38zLhbQyLAys4OaAJMtFxuSwfKKycdjEtWBK/bEkIcoHZ0h25kQd98w3jSNMfpO7llBqxHaPIGez5kRPu51XAD7MxGrGefZTnH5jpOvKs4nnW3g7hFnqyYDQw08yfhlqsz2hrQ2NGuQBoZ8dtaXY1Glprs0Oa7NARTTwOg+uArOU07O1BJoV1tatNAdtaBnDmnOsrPsGmS1Amxq9m9FAY1yaDTxFvrhI/tP8AqeB/Py57b75JNGtXoNOX7QvCR/a+O1zwJ4P48eOutBmzVWqHcgyDsQdwRuCOdVY0FlNHVqUBoymgIXrqMJ5fEUJjXAaBm4pgHeJ1H1pVVNcLaevzrouzuJ8tD7/5zQWJqytWpi+hAD9netuCqOOsPVNluKGEZiVJAMEBpkGBWW9tlMMCD4+HLn5igIh1p+02lZqGnrB0oL2z2h5j51TGd+BvPuHnwqlw1W/dJ/UYmN2iQPrwoHcLjeqdGU6xwnUGQRIM7H41me0fR6Llu2gqq/eRSSEfXbkDBMcPIim8RhjaRXvAosaDTM0nsgDx8dhr54mO6Re4MpOVAZVB3R4nmfE/CrGesJ1yu1KrDRsdPX0Tq1uQpjZVB0n74GaNedJYrEtcbM5kwB5AbAchQqlRddRZIHOt29GVY2gQfEDb0EVjYS4FcFttQfIgifjXtWwKdUOtuLazKCnZ61nRhmBkkAcCI18aVrl51yfClmp291I2LuOZIX1gfzoKYlQRCKOcqGn/ADTUaL5qItlzsrHlCsdPdVr2LcnvtHgSB7hpV/8ASl/frrsjb7V9PLWgothuKsPNSP2rQxOFKhTIOYE8BHaIg60oekbr6PduMJ2Z3PzNcZvlQd9aA7a1YtQCaBq1c9PKrM9L22q9ANjVZqOapNBZjVrV6KETXCaDWuKt4SSFuRAY7NGwf5BuGx0grmXUKkqwII0IO4qWrpFaS3EuqFfQjRXA7S+EfeX8vujWQyBRENTFYdrZhhvsRqrDmp4/McYOlUU0FyagNVJrgNAwDpXAaqjfvUBoNfGKTh7T8ux7izD4OKRtXSNAdOXA+Y2NNWL5OFup+FkuehbI3xa2fSs9DQadk2trquPzWyARylToR5RWnhujbZgJiLcnWLgZdJ0llDCdNjFedJpy0/1NBrP7P4gmEQXJ26p0cmN+ypzcOIp/oP2RxD3CG6u2QCYuFGPrbnMBM68/hm4HpW5bJAy6giSuqgjUqRqD47+NVt4+4LgdmMn7pMiCOzxneNd6Bf23wd9HTrXFwDMAykkKS2oykAjYaxr6V5ivb4vBM1liCDmVtBMzlMEyPAHyrxFWMdRypXa5VZcqVKlBIr2fR2Jw11Fs4lCj5FRL9qQy5RH2qCesEcQJ4Qdx4wmvXY6yquWZssuxhZnq2GZQq7DRozbe6Klb5Z/THRb2GhirrJC3EMo8E7HgdDofHeKyjWqmPMvPduE5k+6ZMwQfHjM6CmbfQC31nC3FLj+5uNDHX+6uGA+47Jg67mo0wJrs1fEWGtuyXFZHUwysCrKfEGh0BbZozmlrZortQdLUGasxoRNAVWomag2RJq965BgUEunWhk1a4aETQWmuTVZrk0FqsjxQ5qE0GrYxYYZHGZTw8eYO4PiPWRpQMXgSgzKcyc+Kz+MD5jQ+B0pKaewOOKn69fMUCZNcmtTEYFXGa1AO5WYU/pPDy2/ToKynBBIIII3BEEeYoCIa7NCU1Ymg0OjbgDQxhXDITyDgrPoSD6UsQQSDoQSCORBgihA0zijOV/xgg/rSA3vBVv8AHQcDUfDmlQdKLZfWg0DzPHhw8P3oLPmb+vuFceToP/GlbOAt2cKi4nE9pjBs2ONwcLjA7W/E7+PEN7ovDXLeCbE3itu3bOYqVWbg1CwpEksxygmF8a+Xk+AHgNh4DwrV6e9or+LabrnIDK2wTkTSBA4mNJrJNVi3UrldrlVlK5Xa5RUr0q4kXsPalR1ltTbBiCQpXKs8eyVOvK5G9eaouHvlDIAI4qdj7tvMa1FlN39Poa0KziWU5lJBGxBgjyNPY17dy2Ht7ic66ZkHOBoy/mA4axWWyxUbenxXtSb+H6nE20uuICXm0uIo1yhwJj4aag8MM4UnumT+E6N6cG9PdSYNX6ygvb+XwrrGiJiZ74zeP3v8385ouIwyk/YsXHI6NPGB94eWvhQKMapwqNy4/vV2tywQcI9/GgZwaQpc+lKkTrT2OMBUHDegKlAJjQTVs1UNBJqTVZqUHak1Wa7NBaop+uHvqoP0agPp4HagbsYgqfr6PmNa0Dct3gA+h2DDceHiPD4TrWN9a7ehqyvH9ePrsfWgYxWCa3qdV4MNvXkaXY1oYXHkaHbiDy8Qf6+lWu4NH1tkIfwnunyPD5UGcDT/AEahuZrQ3ftJ/wDqgJCj9Sll8yOVIXLZUwwIPj9a1ezeKMrqe0pDAjgQZHxoIrUzZT0HjoB68K9RjvZjrcmKsa27wa4beUyrKxF4BtsuaCOEMdstc6N9n2tgNfBs3roYYQXV+zF1W061mMK5yvlU7EKSNRIL4i7bwlv7RVuX3AKWnBHVKVJW7eUEQSSGW0Z2BaNBXlcXiGuOz3GLOxksdyfrhwq+Ps3Euut9XW6GOcXJz5jqS2bUkzM8Zpc1WLUqVKlGUrldqVRw1yu1yipUqUbDYcudNBxP1xooaOQQQSCNiDBHrWlg8K14dhIOuu1tuEAnsq3hsfDYt2ejlQjs5jzeAQdiAh0+ZoA6YfNoQRBALSYBBEx4ZjGmlRqRnYiyVJDAqRoVYEFTxBB2NCNalzFJdgXdDoFcasg5Ge+vhMjgeBF0n0c1kqGghxmR11S4o0zITEieBAI4gVFJo1WLUMVyaDTwmKzGLozhRM7OsbZX/YyNOFNYXAgA3lbONTGzrG5ZOXiCRWfh07Pi3y4UzfvZYVTEQZHAjaDQLlpJJ40QCri6H7w1/EIk+Y2Pnoat1Z4ajmI+XCgyoNUJphb54gHyqFlO4I9KBaa5THVKdmHy+dVbCnhrQBmuium2RVZ5ig7Hr5VwHx99TTnFd1PJvn/OgsD6fEV0fUaj1Wqggc1+vSuxPI+sH40Fh9RqPduKIl4igtpvP+If9w1qwP1v8RrQPJiwwyuJHjw8jw9KHcwo3Qz4GJ9+x+FKx9ePl/Sti2hwwW42U3ZMI29oiCHYfiGmh2nmNA+k/wDpvjlsWOoxsMyFrq2W7L2rTABmeV7OhY5ZmG1Gteux/sxg+ouWbTX7WGxGa5sty1au21/tIc5u0DBUzmyiIia+E9HdJYi5dATPcuHNAWZgghj2e6I3Og56V9/9hPai3ftXMO7Z2tgBswBEuTKgfeAPHwoPOX+gUxGGt2sa1jE9WjKmJzXsPeRFAAm46QSJGj5hsdZJr5v077HW0dv4bEq6AAg3lySNJIdZUiSNTl39T6z2s6OvYi6zWMVeXKWS3hzC6oW7KMGVecZtfE7V4PG9J4q2xGIDFhIYXUGbVYzFiJLRsTNExi3sI6PkZTn5DWfEROYeIr6L7E/+m7XEGJxQDWwJW2pVhsCDeIOggg5AZM6xBBwOl7xt4e0sZXuDrHVQFCKVUquUaAwwYwB3gI0rJwnT9+2uRbjZM2bKdRmAiY9TQx7XH4Lo9Xf/ANtbMGNbl0SePYtOMp8QI92o+gfZnB4rrptsjKFNpUuXALhkhkHWkktGoGk15hPa2+GDDqvI2lYcOevDga2vZn2md8TbTqbOrZiQ1xEQKJa44ZyIVQW4bUVn9O+zaJh7l6wt77K/1T5yGAtsrsjmFEE5Oek+IrylffOnva+y3R7E2nGe8LLtKhyW6xheeBJC5M0QZ4V8iv4C27XVdksXUOwEoxEyDGg2UhlGs7carNjArZwF0jDObYGa3cBuHQnq7gCowB4B1g8PtFrOxWDe3GZdDEMCGUyJ0YaT4bjjReiMSLd0F5NtgUuAGJtuIPu0PmooT67iOk7hEZvXSdNN/wB99TSE07jsGbTvbY6oSpPODoR5jX1pA1Gl81M4PGlJBhkbvK2oPI+BHBhBFJ1JoNh8CHXPZkiJZGPbSBrG2ddBqNeYFIWrEkDgfreh2r5UggkEbEGCPIjatmzikur9oAl3hcUAK361A+IoAOQJPLQelJ55MmmcVZI72gG3iOBHOkLr0BnvUI3jQpqhNAQMat1lDrs0F+s+oqykcPgSKBUoGxcPNvUBvnVw8/hPvH8xSQbka6Lh8D9eFA4bQP3fcVP7iqPhB4jzBHxIig9aOII8j+xoiXuTkecj5TQdWw33TI94/ehlTxVT8PlFMi455N7mq38UfvID76BQGPxr5GRVl1IEgkmIyGSeQy8aaF+2YlDJ5ePhTtp7NsSrsLsiCVDBB4Ge94+GnGgPhMMmH7V9bjPEgWrig2oyyWzqcplgJ8Y3mNHBYro8FblyxdvwV6zr7xLCQQNEgPGU6GNCvnXnmsg924nHcuNzO229Lno1+AU+TKfhM0Gp030117MLNtbFnXLbtgJK6d/L3jpr+9Z1nEOp0YjbWTIjTQ7jQ0JsJcXdH9xobMRvI86D1i+1+IUC5lsszjqzce3LE2goIXUBOwbUwATJ11oo9p7uJJ/iVW4qKzExldVEQmfXMpcoIPFiZ3NYHRdxriXLGhJIuIDp9ogKkAiNWVojnFXvr1dhO0M177RgDJVF0tKw4SGZ545hyoAdMY+7efrLrFmadeGpkwBoNaziaYFyeINDZR5UApp/AY17QJQwz6EwDNue0moOjECf0+NBwODNy4qDdjHkNyx8AAT6VTpC8Gdimi7L+kaL6wBQad7pJ2wpTRV69bhVRlGbqWUEAaDSdKyrmKYkMTqBE8wNBPPTT0oYfskeIPuDD96HQM4fFuk5TE6EaEEeKnQ04nU3BDA2rgjtJ2kbeZTdeHdMb6VlA1ZHg0Gt0habqrd3RhpbZgZBYD7NuclQd4ModBpWS1NWcSVUgag7g6gjxHoKumFFz+y0bSUJ0MwBkY8SSeyeW5oEKlFv4Zl7ysvCCpEEcDPp76pZtljp9eJoG+jcEbrhZCjUljsqgSWP1xq2LyKYQlgPvERmPMLwHnVS+VYB0aJ8QNvT65Uo7UDAxZ7rdpeRMRO5Vvun4cwa7ew8LmXtL+KO6SdnHA8uB4TSlHweKKExqCII4eo2I8DQCaqMK27eHt3gFtBVuHUoZgtJH2bE+XZPvPDJe1BI00JHuMUA5rs1wVBQSpXJqUErlSpQdnzrvr8K5NT3UFo8qPbuNsMx4RObXhoZoCrOkSTsBx9KaVwgZQoZmABaZyjcqARvzPoOMg291baajMzSCwiFiCVXXfVZMcSBxJUN22eMek/ERS4/xCuZvE+o/rQMiyp2Zf8ANH/NFQ4Zxz980qT4j3f0rqsRsY8iRQMreuLsW+NFXpJ+OtLDFNxg+cH470RcQDuvuP7GaDQ6OxwNxSVHZOYkAaKok7g8PmKnSGLS47MQJJ5QPIQRpXFFtbU5irXOBX7gnlO5+QpI4cHZgfUfKgv1KcI9GI/5q4bI/P8AA/IUJsKwolm00idhqfLl60BlhEMPDOIHZ2tzrx+8RHkDzpPqZ+8v/EP2q1++xMnjQusHKgv/AAp4Qf8AEv8AOqNhn/CfQT8qgI8RVhPA0AzZb8Le40OnFZq6GucCfjQKK1ES95zvPiJg/E1oYfB3XMBZ8wD8xWi+Et2BN0IzcFCigpc6QN22ovKsAQLqyHC6DLGzDTZpOo2pe5hQE6wx1cwoE9th+LiAKPgguIYvdUJZt94gsJPC2gnVj8PdIekulld+ymVFGVVB0y8oM++gyL9wkknc0GtBktv3c8/hJB/ymNfLfzpZrSc2Hmo/nQAqUbqV/H7x/Wp/D/mX/i/lQWwl3Kd43nxBG1Pt0mja3rC3X2zm46kjhmyntHxOsRyrOOGPAqf8Q/eudQ3If5l/nQCFSnTcXkPjU6xfy+40CNSns6/l9xqdYv5fcaBGpT3WDkPjXOsHIfGgSijWbU6AEkwFABksTAApgOCYCgk6AAGSTwHOm7l9bUqADc1DNwQcUT824Y+g4yCD/ZyB39mIggbgqpG/ifMbalYmmzeHIVOtHIUCddk+NN9aOQqdaPwigUk1Jp03RyFc60chQJ0fB2M7qu0nc7Absx8gCfSjC4OQp7DX0RHYgBmGVNCdJGcyDodoPgwoEekr+d5AIUQqgmYVQAB9cqUps3hyFTrByFAvZuMIylh4AmnrmMdBEgmTMgb7RO+mtcS6F1gT8qC90HhQcOLnvIPQx85qylDzHmB+x/aq9YOQoiXRyFAa3gVbZh8vnTtj2fZtqVs3V5VpYfGhfo/PcekUD2D9lZiZrV/0FZtLmcj68P2rJHTzjZj66/PehP0xm7wDe+gJjumIlbC5R+I7+grOwfRr32JaYHeY+PATx3+PKm0xtk95CPIzTj9J2suVSAIiII372vjA9wG1BkdJlYCKIVdgPn6/W9Y9zD1uXgjHQqfJh8qWuYbwPxoMUpFFDhu+Yb8REz+ocfMa+dMXrA5UDqxy+JoAXsOVMEePMEcweIoValm8o0Zcy8iSIPNTwNWxGAXJ1idpOJ+8hOwccvzbHwOlBkzXM1MlByrnVj6JoGP4JozQSOY1E/hJGxjgd/Wh3MKykjiACeSyJ1J2rU6I6QSyc5tsxE/3rDNGoXKsQs7zP8tr2m6Qwz4t3UDqyCyW5uBVdjGbKolWgHjpKnyDxkVMtauL6Qtm6XGHQKfukyCJmSTPaPP6NBjLP/1l2/317+dBmRVktkkAAkkgAAEkkmAABua1hjrTZR/Cp3phXuyxOgEDfhA8+Zp2/i7VkBFw9vrD32Fy42UaBrS3AZJIkEgxrHOQySOplRBucWBP2f5UPPm3oNJzIha1VxNknWwqzrmD3TGs6JIU8o0HlRrfSVjMR/DKiswzMLlwsqzOkbeSxNBhla5FNYm+rMSqBVkkCSx1PFzq3141RbYPGPPb37e+gBFdimL2FZe8p8xx8fGhIs90z4bH3cfSaCkVIooPAj/tI+vKjJaB2YeT9n/i295FAGxbJIA3Og8+VXxLAkAbKAAeY5+pk+tPLhzbQuwKknKh3UyO2Qdj2SBue94UsLBO0Hy3929Anlq6DnTAt6wRHmKuMODt8IPw0PwNAm+pquWnv4NpgQTyBhv8jQT6ChvZKmGBB5EEH3UCuWugUyLY8fn8K6LAOzD1kf0+NABWoou0T+DfgpI5r2h71mhZKDvXGqm6a7kqdXQUNw1wuaJ1dTq6AWaoGI208q9D0f7I37ttbgNpVfu52YEiYmAppj/Ua/8Ajsf535x+Cg8yL7/ib1JPzqfxTeB81X9hXpT7D4j8dnj965w3/u6E3sVf/HY01713Y+HV0GAMWeKr8R+9M4LpTIZC76HtAg+hX08ia1f9Sb/+8sbkd+5uNx3K5/qRfkDrLEmQO1c4an7lAvct2bgzICpO9sAEA8cmun6fdyrO6pPxfA/yrdtex2IERcseHauev3KfX2KvMAW6hjzzXB8lFB5A7+75UF6lSgY6P71AqVKB7ob+2Tyf/pPQ37p/UPka7UoFzVDUqUFDV8N979JrtSg9L0D/ALC/6v3rznSXeNSpQMYzuWvI/tQEqVKD0vs5/ZXf0vWBUqUGni/7FPP9qzWqVKDTxH+zDzFOf/A9R86lSgwKlSpQWsd9fMVue0fdt+vyrtSgwK7XKlBDUqVKD6x7J/7HY/R+5rWqVKCpqpqVKCprldqUHKlSpQf/2Q==">
            <a:hlinkClick r:id="rId2"/>
          </p:cNvPr>
          <p:cNvSpPr>
            <a:spLocks noChangeAspect="1" noChangeArrowheads="1"/>
          </p:cNvSpPr>
          <p:nvPr/>
        </p:nvSpPr>
        <p:spPr bwMode="auto">
          <a:xfrm>
            <a:off x="155575" y="-808038"/>
            <a:ext cx="2705100" cy="16859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415" y="3717032"/>
            <a:ext cx="4680520" cy="2917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30023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ea typeface="Calibri"/>
                <a:cs typeface="Times New Roman"/>
              </a:rPr>
              <a:t>New York Transit company </a:t>
            </a:r>
            <a:endParaRPr lang="en-GB" dirty="0"/>
          </a:p>
        </p:txBody>
      </p:sp>
      <p:sp>
        <p:nvSpPr>
          <p:cNvPr id="3" name="Content Placeholder 2"/>
          <p:cNvSpPr>
            <a:spLocks noGrp="1"/>
          </p:cNvSpPr>
          <p:nvPr>
            <p:ph idx="1"/>
          </p:nvPr>
        </p:nvSpPr>
        <p:spPr/>
        <p:txBody>
          <a:bodyPr/>
          <a:lstStyle/>
          <a:p>
            <a:pPr marL="0" indent="0">
              <a:buNone/>
            </a:pPr>
            <a:r>
              <a:rPr lang="en-GB" dirty="0">
                <a:ea typeface="Calibri"/>
                <a:cs typeface="Times New Roman"/>
              </a:rPr>
              <a:t>In 1980 George </a:t>
            </a:r>
            <a:r>
              <a:rPr lang="en-GB" dirty="0" err="1" smtClean="0">
                <a:ea typeface="Calibri"/>
                <a:cs typeface="Times New Roman"/>
              </a:rPr>
              <a:t>Kelling</a:t>
            </a:r>
            <a:r>
              <a:rPr lang="en-GB" dirty="0" smtClean="0">
                <a:ea typeface="Calibri"/>
                <a:cs typeface="Times New Roman"/>
              </a:rPr>
              <a:t> </a:t>
            </a:r>
          </a:p>
          <a:p>
            <a:pPr marL="0" indent="0">
              <a:buNone/>
            </a:pPr>
            <a:r>
              <a:rPr lang="en-GB" dirty="0" smtClean="0">
                <a:ea typeface="Calibri"/>
                <a:cs typeface="Times New Roman"/>
              </a:rPr>
              <a:t>was </a:t>
            </a:r>
            <a:r>
              <a:rPr lang="en-GB" dirty="0">
                <a:ea typeface="Calibri"/>
                <a:cs typeface="Times New Roman"/>
              </a:rPr>
              <a:t>hired by the New </a:t>
            </a:r>
            <a:endParaRPr lang="en-GB" dirty="0" smtClean="0">
              <a:ea typeface="Calibri"/>
              <a:cs typeface="Times New Roman"/>
            </a:endParaRPr>
          </a:p>
          <a:p>
            <a:pPr marL="0" indent="0">
              <a:buNone/>
            </a:pPr>
            <a:r>
              <a:rPr lang="en-GB" dirty="0" smtClean="0">
                <a:ea typeface="Calibri"/>
                <a:cs typeface="Times New Roman"/>
              </a:rPr>
              <a:t>York </a:t>
            </a:r>
            <a:r>
              <a:rPr lang="en-GB" dirty="0">
                <a:ea typeface="Calibri"/>
                <a:cs typeface="Times New Roman"/>
              </a:rPr>
              <a:t>Transit </a:t>
            </a:r>
            <a:r>
              <a:rPr lang="en-GB" dirty="0" smtClean="0">
                <a:ea typeface="Calibri"/>
                <a:cs typeface="Times New Roman"/>
              </a:rPr>
              <a:t>company</a:t>
            </a:r>
          </a:p>
          <a:p>
            <a:pPr marL="0" indent="0">
              <a:buNone/>
            </a:pPr>
            <a:endParaRPr lang="en-GB" sz="1400" dirty="0">
              <a:cs typeface="Times New Roman"/>
            </a:endParaRPr>
          </a:p>
          <a:p>
            <a:r>
              <a:rPr lang="en-GB" dirty="0" smtClean="0">
                <a:cs typeface="Times New Roman"/>
              </a:rPr>
              <a:t>The blitz on graffiti </a:t>
            </a:r>
          </a:p>
          <a:p>
            <a:pPr marL="0" indent="0">
              <a:buNone/>
            </a:pPr>
            <a:endParaRPr lang="en-GB"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700808"/>
            <a:ext cx="43815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98475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ea typeface="Calibri"/>
                <a:cs typeface="Times New Roman"/>
              </a:rPr>
              <a:t>New York Transit company </a:t>
            </a:r>
            <a:endParaRPr lang="en-GB" dirty="0"/>
          </a:p>
        </p:txBody>
      </p:sp>
      <p:sp>
        <p:nvSpPr>
          <p:cNvPr id="3" name="Content Placeholder 2"/>
          <p:cNvSpPr>
            <a:spLocks noGrp="1"/>
          </p:cNvSpPr>
          <p:nvPr>
            <p:ph idx="1"/>
          </p:nvPr>
        </p:nvSpPr>
        <p:spPr/>
        <p:txBody>
          <a:bodyPr/>
          <a:lstStyle/>
          <a:p>
            <a:pPr marL="0" indent="0">
              <a:buNone/>
            </a:pPr>
            <a:r>
              <a:rPr lang="en-GB" dirty="0">
                <a:ea typeface="Calibri"/>
                <a:cs typeface="Times New Roman"/>
              </a:rPr>
              <a:t>In 1980 George </a:t>
            </a:r>
            <a:r>
              <a:rPr lang="en-GB" dirty="0" err="1" smtClean="0">
                <a:ea typeface="Calibri"/>
                <a:cs typeface="Times New Roman"/>
              </a:rPr>
              <a:t>Kelling</a:t>
            </a:r>
            <a:r>
              <a:rPr lang="en-GB" dirty="0" smtClean="0">
                <a:ea typeface="Calibri"/>
                <a:cs typeface="Times New Roman"/>
              </a:rPr>
              <a:t> </a:t>
            </a:r>
          </a:p>
          <a:p>
            <a:pPr marL="0" indent="0">
              <a:buNone/>
            </a:pPr>
            <a:r>
              <a:rPr lang="en-GB" dirty="0" smtClean="0">
                <a:ea typeface="Calibri"/>
                <a:cs typeface="Times New Roman"/>
              </a:rPr>
              <a:t>was </a:t>
            </a:r>
            <a:r>
              <a:rPr lang="en-GB" dirty="0">
                <a:ea typeface="Calibri"/>
                <a:cs typeface="Times New Roman"/>
              </a:rPr>
              <a:t>hired by the New </a:t>
            </a:r>
            <a:endParaRPr lang="en-GB" dirty="0" smtClean="0">
              <a:ea typeface="Calibri"/>
              <a:cs typeface="Times New Roman"/>
            </a:endParaRPr>
          </a:p>
          <a:p>
            <a:pPr marL="0" indent="0">
              <a:buNone/>
            </a:pPr>
            <a:r>
              <a:rPr lang="en-GB" dirty="0" smtClean="0">
                <a:ea typeface="Calibri"/>
                <a:cs typeface="Times New Roman"/>
              </a:rPr>
              <a:t>York </a:t>
            </a:r>
            <a:r>
              <a:rPr lang="en-GB" dirty="0">
                <a:ea typeface="Calibri"/>
                <a:cs typeface="Times New Roman"/>
              </a:rPr>
              <a:t>Transit </a:t>
            </a:r>
            <a:r>
              <a:rPr lang="en-GB" dirty="0" smtClean="0">
                <a:ea typeface="Calibri"/>
                <a:cs typeface="Times New Roman"/>
              </a:rPr>
              <a:t>company</a:t>
            </a:r>
          </a:p>
          <a:p>
            <a:pPr marL="0" indent="0">
              <a:buNone/>
            </a:pPr>
            <a:endParaRPr lang="en-GB" sz="1400" dirty="0">
              <a:cs typeface="Times New Roman"/>
            </a:endParaRPr>
          </a:p>
          <a:p>
            <a:r>
              <a:rPr lang="en-GB" dirty="0" smtClean="0">
                <a:cs typeface="Times New Roman"/>
              </a:rPr>
              <a:t>The blitz on graffiti </a:t>
            </a:r>
          </a:p>
          <a:p>
            <a:r>
              <a:rPr lang="en-GB" dirty="0" smtClean="0">
                <a:cs typeface="Times New Roman"/>
              </a:rPr>
              <a:t>The Fare dodgers</a:t>
            </a:r>
          </a:p>
          <a:p>
            <a:pPr lvl="1"/>
            <a:r>
              <a:rPr lang="en-GB" dirty="0" smtClean="0">
                <a:ea typeface="Calibri"/>
                <a:cs typeface="Times New Roman"/>
              </a:rPr>
              <a:t>1 in 7 had an outstanding warrant for arrest</a:t>
            </a:r>
          </a:p>
          <a:p>
            <a:pPr lvl="1"/>
            <a:r>
              <a:rPr lang="en-GB" dirty="0" smtClean="0">
                <a:ea typeface="Calibri"/>
                <a:cs typeface="Times New Roman"/>
              </a:rPr>
              <a:t>1 in 20 had a weapon</a:t>
            </a:r>
          </a:p>
          <a:p>
            <a:pPr marL="0" indent="0">
              <a:buNone/>
            </a:pPr>
            <a:endParaRPr lang="en-GB"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700808"/>
            <a:ext cx="43815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3717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Summer Term 2013</a:t>
            </a:r>
            <a:endParaRPr lang="en-GB" dirty="0"/>
          </a:p>
        </p:txBody>
      </p:sp>
      <p:sp>
        <p:nvSpPr>
          <p:cNvPr id="3" name="Content Placeholder 2"/>
          <p:cNvSpPr>
            <a:spLocks noGrp="1"/>
          </p:cNvSpPr>
          <p:nvPr>
            <p:ph idx="1"/>
          </p:nvPr>
        </p:nvSpPr>
        <p:spPr/>
        <p:txBody>
          <a:bodyPr/>
          <a:lstStyle/>
          <a:p>
            <a:pPr marL="0" indent="0">
              <a:buNone/>
            </a:pPr>
            <a:r>
              <a:rPr lang="en-GB" dirty="0" smtClean="0"/>
              <a:t>Taking Stock!</a:t>
            </a:r>
            <a:endParaRPr lang="en-GB" dirty="0"/>
          </a:p>
        </p:txBody>
      </p:sp>
      <p:pic>
        <p:nvPicPr>
          <p:cNvPr id="20486" name="Picture 6" descr="http://t1.gstatic.com/images?q=tbn:ANd9GcTApbbn2AOWSIbjmXwdE7epbsxuPcTDq7ltz3Qk3UyBWL-nOa5J1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2" y="2420888"/>
            <a:ext cx="6131074" cy="4102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4146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a:t>
            </a:r>
            <a:endParaRPr lang="en-GB" dirty="0"/>
          </a:p>
        </p:txBody>
      </p:sp>
      <p:sp>
        <p:nvSpPr>
          <p:cNvPr id="3" name="Content Placeholder 2"/>
          <p:cNvSpPr>
            <a:spLocks noGrp="1"/>
          </p:cNvSpPr>
          <p:nvPr>
            <p:ph idx="1"/>
          </p:nvPr>
        </p:nvSpPr>
        <p:spPr>
          <a:xfrm>
            <a:off x="467544" y="1412776"/>
            <a:ext cx="8229600" cy="4525963"/>
          </a:xfrm>
        </p:spPr>
        <p:txBody>
          <a:bodyPr>
            <a:normAutofit/>
          </a:bodyPr>
          <a:lstStyle/>
          <a:p>
            <a:pPr marL="0" indent="0">
              <a:buNone/>
            </a:pPr>
            <a:r>
              <a:rPr lang="en-GB" dirty="0">
                <a:ea typeface="Calibri"/>
                <a:cs typeface="Times New Roman"/>
              </a:rPr>
              <a:t>As </a:t>
            </a:r>
            <a:r>
              <a:rPr lang="en-GB" dirty="0" err="1">
                <a:ea typeface="Calibri"/>
                <a:cs typeface="Times New Roman"/>
              </a:rPr>
              <a:t>Galdwell</a:t>
            </a:r>
            <a:r>
              <a:rPr lang="en-GB" dirty="0">
                <a:ea typeface="Calibri"/>
                <a:cs typeface="Times New Roman"/>
              </a:rPr>
              <a:t> points out; </a:t>
            </a:r>
            <a:r>
              <a:rPr lang="en-GB" i="1" dirty="0">
                <a:ea typeface="Calibri"/>
                <a:cs typeface="Times New Roman"/>
              </a:rPr>
              <a:t>“after a while the bad guys wised up, and </a:t>
            </a:r>
            <a:r>
              <a:rPr lang="en-GB" i="1" dirty="0" smtClean="0">
                <a:ea typeface="Calibri"/>
                <a:cs typeface="Times New Roman"/>
              </a:rPr>
              <a:t/>
            </a:r>
            <a:br>
              <a:rPr lang="en-GB" i="1" dirty="0" smtClean="0">
                <a:ea typeface="Calibri"/>
                <a:cs typeface="Times New Roman"/>
              </a:rPr>
            </a:br>
            <a:r>
              <a:rPr lang="en-GB" i="1" dirty="0" smtClean="0">
                <a:ea typeface="Calibri"/>
                <a:cs typeface="Times New Roman"/>
              </a:rPr>
              <a:t>began </a:t>
            </a:r>
            <a:r>
              <a:rPr lang="en-GB" i="1" dirty="0">
                <a:ea typeface="Calibri"/>
                <a:cs typeface="Times New Roman"/>
              </a:rPr>
              <a:t>to leave their </a:t>
            </a:r>
            <a:r>
              <a:rPr lang="en-GB" i="1" dirty="0" smtClean="0">
                <a:ea typeface="Calibri"/>
                <a:cs typeface="Times New Roman"/>
              </a:rPr>
              <a:t/>
            </a:r>
            <a:br>
              <a:rPr lang="en-GB" i="1" dirty="0" smtClean="0">
                <a:ea typeface="Calibri"/>
                <a:cs typeface="Times New Roman"/>
              </a:rPr>
            </a:br>
            <a:r>
              <a:rPr lang="en-GB" i="1" dirty="0" smtClean="0">
                <a:ea typeface="Calibri"/>
                <a:cs typeface="Times New Roman"/>
              </a:rPr>
              <a:t>weapons </a:t>
            </a:r>
            <a:r>
              <a:rPr lang="en-GB" i="1" dirty="0">
                <a:ea typeface="Calibri"/>
                <a:cs typeface="Times New Roman"/>
              </a:rPr>
              <a:t>at home </a:t>
            </a:r>
            <a:r>
              <a:rPr lang="en-GB" i="1" dirty="0" smtClean="0">
                <a:ea typeface="Calibri"/>
                <a:cs typeface="Times New Roman"/>
              </a:rPr>
              <a:t/>
            </a:r>
            <a:br>
              <a:rPr lang="en-GB" i="1" dirty="0" smtClean="0">
                <a:ea typeface="Calibri"/>
                <a:cs typeface="Times New Roman"/>
              </a:rPr>
            </a:br>
            <a:r>
              <a:rPr lang="en-GB" i="1" dirty="0" smtClean="0">
                <a:ea typeface="Calibri"/>
                <a:cs typeface="Times New Roman"/>
              </a:rPr>
              <a:t>and </a:t>
            </a:r>
            <a:r>
              <a:rPr lang="en-GB" i="1" dirty="0">
                <a:ea typeface="Calibri"/>
                <a:cs typeface="Times New Roman"/>
              </a:rPr>
              <a:t>pay their fares.”</a:t>
            </a:r>
            <a:r>
              <a:rPr lang="en-GB" dirty="0">
                <a:ea typeface="Calibri"/>
                <a:cs typeface="Times New Roman"/>
              </a:rPr>
              <a:t> </a:t>
            </a:r>
            <a:endParaRPr lang="en-GB" dirty="0" smtClean="0">
              <a:ea typeface="Calibri"/>
              <a:cs typeface="Times New Roman"/>
            </a:endParaRPr>
          </a:p>
          <a:p>
            <a:pPr marL="0" indent="0">
              <a:buNone/>
            </a:pPr>
            <a:endParaRPr lang="en-GB" dirty="0">
              <a:cs typeface="Times New Roman"/>
            </a:endParaRPr>
          </a:p>
          <a:p>
            <a:pPr marL="0" indent="0">
              <a:buNone/>
            </a:pPr>
            <a:r>
              <a:rPr lang="en-GB" dirty="0" smtClean="0">
                <a:cs typeface="Times New Roman"/>
              </a:rPr>
              <a:t>All started by a </a:t>
            </a:r>
            <a:br>
              <a:rPr lang="en-GB" dirty="0" smtClean="0">
                <a:cs typeface="Times New Roman"/>
              </a:rPr>
            </a:br>
            <a:r>
              <a:rPr lang="en-GB" dirty="0" smtClean="0">
                <a:cs typeface="Times New Roman"/>
              </a:rPr>
              <a:t>lick of paint!!</a:t>
            </a:r>
            <a:endParaRPr lang="en-GB" dirty="0"/>
          </a:p>
        </p:txBody>
      </p:sp>
      <p:pic>
        <p:nvPicPr>
          <p:cNvPr id="14338" name="Picture 2" descr="http://globeattractions.com/wallpapers/2012/07/city-subway-train-graffiti-paint-signs-pictures-lights-1024x1280.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2348880"/>
            <a:ext cx="4303787" cy="3443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787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ea typeface="Calibri"/>
                <a:cs typeface="Times New Roman"/>
              </a:rPr>
              <a:t>Broken Windows theory</a:t>
            </a:r>
            <a:endParaRPr lang="en-GB" dirty="0"/>
          </a:p>
        </p:txBody>
      </p:sp>
      <p:sp>
        <p:nvSpPr>
          <p:cNvPr id="3" name="Content Placeholder 2"/>
          <p:cNvSpPr>
            <a:spLocks noGrp="1"/>
          </p:cNvSpPr>
          <p:nvPr>
            <p:ph idx="1"/>
          </p:nvPr>
        </p:nvSpPr>
        <p:spPr/>
        <p:txBody>
          <a:bodyPr/>
          <a:lstStyle/>
          <a:p>
            <a:pPr marL="0" indent="0">
              <a:buNone/>
            </a:pPr>
            <a:r>
              <a:rPr lang="en-GB" i="1" dirty="0">
                <a:ea typeface="Calibri"/>
                <a:cs typeface="Times New Roman"/>
              </a:rPr>
              <a:t>“Broken Windows theory is based upon the premise that an epidemic can be reversed, can be tipped, by tinkering with the smallest details of the immediate </a:t>
            </a:r>
            <a:r>
              <a:rPr lang="en-GB" i="1" dirty="0" smtClean="0">
                <a:ea typeface="Calibri"/>
                <a:cs typeface="Times New Roman"/>
              </a:rPr>
              <a:t/>
            </a:r>
            <a:br>
              <a:rPr lang="en-GB" i="1" dirty="0" smtClean="0">
                <a:ea typeface="Calibri"/>
                <a:cs typeface="Times New Roman"/>
              </a:rPr>
            </a:br>
            <a:r>
              <a:rPr lang="en-GB" i="1" dirty="0" smtClean="0">
                <a:ea typeface="Calibri"/>
                <a:cs typeface="Times New Roman"/>
              </a:rPr>
              <a:t>environment</a:t>
            </a:r>
            <a:r>
              <a:rPr lang="en-GB" i="1" dirty="0">
                <a:ea typeface="Calibri"/>
                <a:cs typeface="Times New Roman"/>
              </a:rPr>
              <a:t>” </a:t>
            </a:r>
            <a:endParaRPr lang="en-GB" i="1" dirty="0" smtClean="0">
              <a:ea typeface="Calibri"/>
              <a:cs typeface="Times New Roman"/>
            </a:endParaRPr>
          </a:p>
          <a:p>
            <a:pPr marL="0" indent="0">
              <a:buNone/>
            </a:pPr>
            <a:endParaRPr lang="en-GB" i="1" dirty="0" smtClean="0">
              <a:ea typeface="Calibri"/>
              <a:cs typeface="Times New Roman"/>
            </a:endParaRPr>
          </a:p>
          <a:p>
            <a:pPr marL="0" indent="0">
              <a:buNone/>
            </a:pPr>
            <a:r>
              <a:rPr lang="en-GB" sz="2800" i="1" dirty="0" smtClean="0">
                <a:ea typeface="Calibri"/>
                <a:cs typeface="Times New Roman"/>
              </a:rPr>
              <a:t>(</a:t>
            </a:r>
            <a:r>
              <a:rPr lang="en-GB" sz="2800" i="1" dirty="0" err="1">
                <a:ea typeface="Calibri"/>
                <a:cs typeface="Times New Roman"/>
              </a:rPr>
              <a:t>Gladwell</a:t>
            </a:r>
            <a:r>
              <a:rPr lang="en-GB" sz="2800" i="1" dirty="0">
                <a:ea typeface="Calibri"/>
                <a:cs typeface="Times New Roman"/>
              </a:rPr>
              <a:t>, 2000, p. 146).</a:t>
            </a:r>
            <a:r>
              <a:rPr lang="en-GB" sz="2800" dirty="0">
                <a:ea typeface="Calibri"/>
                <a:cs typeface="Times New Roman"/>
              </a:rPr>
              <a:t> </a:t>
            </a:r>
            <a:endParaRPr lang="en-GB" sz="2800" dirty="0"/>
          </a:p>
        </p:txBody>
      </p:sp>
      <p:pic>
        <p:nvPicPr>
          <p:cNvPr id="15362" name="Picture 2" descr="http://www.getemdone.com/articles/broken-window.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284984"/>
            <a:ext cx="4602088" cy="3359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2149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Link into schools</a:t>
            </a:r>
            <a:endParaRPr lang="en-GB" dirty="0"/>
          </a:p>
        </p:txBody>
      </p:sp>
      <p:sp>
        <p:nvSpPr>
          <p:cNvPr id="3" name="Content Placeholder 2"/>
          <p:cNvSpPr>
            <a:spLocks noGrp="1"/>
          </p:cNvSpPr>
          <p:nvPr>
            <p:ph idx="1"/>
          </p:nvPr>
        </p:nvSpPr>
        <p:spPr/>
        <p:txBody>
          <a:bodyPr/>
          <a:lstStyle/>
          <a:p>
            <a:pPr marL="0" indent="0">
              <a:buNone/>
            </a:pPr>
            <a:r>
              <a:rPr lang="en-GB" dirty="0" smtClean="0"/>
              <a:t>“</a:t>
            </a:r>
            <a:r>
              <a:rPr lang="en-GB" i="1" dirty="0" smtClean="0"/>
              <a:t>When </a:t>
            </a:r>
            <a:r>
              <a:rPr lang="en-GB" i="1" dirty="0"/>
              <a:t>secondary school children were asked how they knew which teacher to play up in class one of the key factors </a:t>
            </a:r>
            <a:r>
              <a:rPr lang="en-GB" i="1" dirty="0" smtClean="0"/>
              <a:t/>
            </a:r>
            <a:br>
              <a:rPr lang="en-GB" i="1" dirty="0" smtClean="0"/>
            </a:br>
            <a:r>
              <a:rPr lang="en-GB" i="1" dirty="0" smtClean="0"/>
              <a:t>that </a:t>
            </a:r>
            <a:r>
              <a:rPr lang="en-GB" i="1" dirty="0"/>
              <a:t>determined their </a:t>
            </a:r>
            <a:r>
              <a:rPr lang="en-GB" i="1" dirty="0" smtClean="0"/>
              <a:t/>
            </a:r>
            <a:br>
              <a:rPr lang="en-GB" i="1" dirty="0" smtClean="0"/>
            </a:br>
            <a:r>
              <a:rPr lang="en-GB" i="1" dirty="0" smtClean="0"/>
              <a:t>behaviour </a:t>
            </a:r>
            <a:r>
              <a:rPr lang="en-GB" i="1" dirty="0"/>
              <a:t>was </a:t>
            </a:r>
            <a:r>
              <a:rPr lang="en-GB" i="1" dirty="0" smtClean="0"/>
              <a:t/>
            </a:r>
            <a:br>
              <a:rPr lang="en-GB" i="1" dirty="0" smtClean="0"/>
            </a:br>
            <a:r>
              <a:rPr lang="en-GB" i="1" dirty="0" smtClean="0"/>
              <a:t>the </a:t>
            </a:r>
            <a:r>
              <a:rPr lang="en-GB" i="1" dirty="0"/>
              <a:t>state of the </a:t>
            </a:r>
            <a:r>
              <a:rPr lang="en-GB" i="1" dirty="0" smtClean="0"/>
              <a:t/>
            </a:r>
            <a:br>
              <a:rPr lang="en-GB" i="1" dirty="0" smtClean="0"/>
            </a:br>
            <a:r>
              <a:rPr lang="en-GB" i="1" dirty="0" smtClean="0"/>
              <a:t>teacher’s desk”</a:t>
            </a:r>
            <a:endParaRPr lang="en-GB" i="1" dirty="0"/>
          </a:p>
        </p:txBody>
      </p:sp>
      <p:pic>
        <p:nvPicPr>
          <p:cNvPr id="16386" name="Picture 2" descr="http://25.media.tumblr.com/tumblr_lp1vim4cut1qmb7szo1_500.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852936"/>
            <a:ext cx="4595219" cy="347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9061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Bookcase test</a:t>
            </a:r>
            <a:endParaRPr lang="en-GB" dirty="0"/>
          </a:p>
        </p:txBody>
      </p:sp>
      <p:sp>
        <p:nvSpPr>
          <p:cNvPr id="3" name="Content Placeholder 2"/>
          <p:cNvSpPr>
            <a:spLocks noGrp="1"/>
          </p:cNvSpPr>
          <p:nvPr>
            <p:ph idx="1"/>
          </p:nvPr>
        </p:nvSpPr>
        <p:spPr/>
        <p:txBody>
          <a:bodyPr>
            <a:noAutofit/>
          </a:bodyPr>
          <a:lstStyle/>
          <a:p>
            <a:pPr marL="0" indent="0">
              <a:buNone/>
            </a:pPr>
            <a:r>
              <a:rPr lang="en-GB" sz="3600" dirty="0">
                <a:ea typeface="Calibri"/>
                <a:cs typeface="Times New Roman"/>
              </a:rPr>
              <a:t>They say if you want to find out what a man believes look at his bookcase and see what he reads</a:t>
            </a:r>
            <a:endParaRPr lang="en-GB" sz="3600" dirty="0"/>
          </a:p>
          <a:p>
            <a:pPr marL="0" indent="0">
              <a:buNone/>
            </a:pPr>
            <a:endParaRPr lang="en-GB" dirty="0" smtClean="0"/>
          </a:p>
          <a:p>
            <a:pPr marL="0" indent="0">
              <a:buNone/>
            </a:pPr>
            <a:r>
              <a:rPr lang="en-GB" dirty="0" smtClean="0"/>
              <a:t>The School in Bath</a:t>
            </a:r>
          </a:p>
          <a:p>
            <a:pPr marL="0" indent="0">
              <a:buNone/>
            </a:pPr>
            <a:endParaRPr lang="en-GB" dirty="0"/>
          </a:p>
        </p:txBody>
      </p:sp>
      <p:pic>
        <p:nvPicPr>
          <p:cNvPr id="17410" name="Picture 2" descr="http://www.frugal-living-tips.com/images/untidy-bookcas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2852936"/>
            <a:ext cx="4762500" cy="357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0383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Quote</a:t>
            </a:r>
            <a:endParaRPr lang="en-GB" dirty="0"/>
          </a:p>
        </p:txBody>
      </p:sp>
      <p:sp>
        <p:nvSpPr>
          <p:cNvPr id="3" name="Content Placeholder 2"/>
          <p:cNvSpPr>
            <a:spLocks noGrp="1"/>
          </p:cNvSpPr>
          <p:nvPr>
            <p:ph idx="1"/>
          </p:nvPr>
        </p:nvSpPr>
        <p:spPr/>
        <p:txBody>
          <a:bodyPr/>
          <a:lstStyle/>
          <a:p>
            <a:pPr marL="0" indent="0">
              <a:buNone/>
            </a:pPr>
            <a:r>
              <a:rPr lang="en-GB" i="1" dirty="0" smtClean="0">
                <a:ea typeface="Calibri"/>
                <a:cs typeface="Times New Roman"/>
              </a:rPr>
              <a:t>“Those schools that have books falling off the shelves, with books laid on top of other books, some with ripped covers, others with pages falling out, give the </a:t>
            </a:r>
            <a:br>
              <a:rPr lang="en-GB" i="1" dirty="0" smtClean="0">
                <a:ea typeface="Calibri"/>
                <a:cs typeface="Times New Roman"/>
              </a:rPr>
            </a:br>
            <a:r>
              <a:rPr lang="en-GB" i="1" dirty="0" smtClean="0">
                <a:ea typeface="Calibri"/>
                <a:cs typeface="Times New Roman"/>
              </a:rPr>
              <a:t>visitor a clear </a:t>
            </a:r>
            <a:br>
              <a:rPr lang="en-GB" i="1" dirty="0" smtClean="0">
                <a:ea typeface="Calibri"/>
                <a:cs typeface="Times New Roman"/>
              </a:rPr>
            </a:br>
            <a:r>
              <a:rPr lang="en-GB" i="1" dirty="0" smtClean="0">
                <a:ea typeface="Calibri"/>
                <a:cs typeface="Times New Roman"/>
              </a:rPr>
              <a:t>impression of the </a:t>
            </a:r>
            <a:br>
              <a:rPr lang="en-GB" i="1" dirty="0" smtClean="0">
                <a:ea typeface="Calibri"/>
                <a:cs typeface="Times New Roman"/>
              </a:rPr>
            </a:br>
            <a:r>
              <a:rPr lang="en-GB" i="1" dirty="0" smtClean="0">
                <a:ea typeface="Calibri"/>
                <a:cs typeface="Times New Roman"/>
              </a:rPr>
              <a:t>school, and the </a:t>
            </a:r>
            <a:br>
              <a:rPr lang="en-GB" i="1" dirty="0" smtClean="0">
                <a:ea typeface="Calibri"/>
                <a:cs typeface="Times New Roman"/>
              </a:rPr>
            </a:br>
            <a:r>
              <a:rPr lang="en-GB" i="1" dirty="0" smtClean="0">
                <a:ea typeface="Calibri"/>
                <a:cs typeface="Times New Roman"/>
              </a:rPr>
              <a:t>culture”</a:t>
            </a:r>
            <a:endParaRPr lang="en-GB" i="1" dirty="0" smtClean="0"/>
          </a:p>
          <a:p>
            <a:endParaRPr lang="en-GB" dirty="0"/>
          </a:p>
        </p:txBody>
      </p:sp>
      <p:pic>
        <p:nvPicPr>
          <p:cNvPr id="18434" name="Picture 2" descr="http://t1.gstatic.com/images?q=tbn:ANd9GcTopjbIvcaLw43FwRDXigKE3UMC-cyrIRQFDNtYMsSAmY70aIW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321" y="3140968"/>
            <a:ext cx="4614448"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7297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write </a:t>
            </a:r>
            <a:r>
              <a:rPr lang="en-GB" dirty="0"/>
              <a:t>neatly in their books” </a:t>
            </a:r>
          </a:p>
        </p:txBody>
      </p:sp>
      <p:sp>
        <p:nvSpPr>
          <p:cNvPr id="3" name="Content Placeholder 2"/>
          <p:cNvSpPr>
            <a:spLocks noGrp="1"/>
          </p:cNvSpPr>
          <p:nvPr>
            <p:ph idx="1"/>
          </p:nvPr>
        </p:nvSpPr>
        <p:spPr/>
        <p:txBody>
          <a:bodyPr>
            <a:normAutofit fontScale="92500" lnSpcReduction="20000"/>
          </a:bodyPr>
          <a:lstStyle/>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lgn="ctr">
              <a:buNone/>
            </a:pPr>
            <a:r>
              <a:rPr lang="en-GB" sz="3900" dirty="0" smtClean="0"/>
              <a:t>Effective </a:t>
            </a:r>
            <a:r>
              <a:rPr lang="en-GB" sz="3900" dirty="0"/>
              <a:t>learning does not occur </a:t>
            </a:r>
            <a:endParaRPr lang="en-GB" sz="3900" dirty="0" smtClean="0"/>
          </a:p>
          <a:p>
            <a:pPr marL="0" indent="0" algn="ctr">
              <a:buNone/>
            </a:pPr>
            <a:r>
              <a:rPr lang="en-GB" sz="3900" dirty="0" smtClean="0"/>
              <a:t>in </a:t>
            </a:r>
            <a:r>
              <a:rPr lang="en-GB" sz="3900" dirty="0"/>
              <a:t>arenas of dissonance </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222342"/>
            <a:ext cx="5040560" cy="3415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81761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Quality produces quality</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a:t>“</a:t>
            </a:r>
            <a:r>
              <a:rPr lang="en-GB" i="1" dirty="0"/>
              <a:t>Get rid of everything which is broken, has pieces missing, or is worn and looks tatty. Although this may seem ruthless, remember it is impossible to create an ethos of respect for resources if they are in a poor state of repair and appear ‘unloved’ </a:t>
            </a:r>
            <a:endParaRPr lang="en-GB" i="1" dirty="0" smtClean="0"/>
          </a:p>
          <a:p>
            <a:pPr marL="0" indent="0">
              <a:buNone/>
            </a:pPr>
            <a:endParaRPr lang="en-GB" i="1" dirty="0"/>
          </a:p>
          <a:p>
            <a:pPr marL="0" indent="0">
              <a:buNone/>
            </a:pPr>
            <a:r>
              <a:rPr lang="en-GB" i="1" dirty="0" smtClean="0"/>
              <a:t>(</a:t>
            </a:r>
            <a:r>
              <a:rPr lang="en-GB" i="1" dirty="0"/>
              <a:t>High-quality environments for learning  Pat </a:t>
            </a:r>
            <a:r>
              <a:rPr lang="en-GB" i="1" dirty="0" err="1"/>
              <a:t>Brunton</a:t>
            </a:r>
            <a:r>
              <a:rPr lang="en-GB" i="1" dirty="0"/>
              <a:t> and Linda Thornton 2007)</a:t>
            </a:r>
            <a:endParaRPr lang="en-GB" dirty="0"/>
          </a:p>
          <a:p>
            <a:endParaRPr lang="en-GB" dirty="0"/>
          </a:p>
        </p:txBody>
      </p:sp>
    </p:spTree>
    <p:extLst>
      <p:ext uri="{BB962C8B-B14F-4D97-AF65-F5344CB8AC3E}">
        <p14:creationId xmlns:p14="http://schemas.microsoft.com/office/powerpoint/2010/main" val="25477483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OCD or Good Teaching?</a:t>
            </a:r>
            <a:endParaRPr lang="en-GB" dirty="0"/>
          </a:p>
        </p:txBody>
      </p:sp>
      <p:sp>
        <p:nvSpPr>
          <p:cNvPr id="3" name="Content Placeholder 2"/>
          <p:cNvSpPr>
            <a:spLocks noGrp="1"/>
          </p:cNvSpPr>
          <p:nvPr>
            <p:ph idx="1"/>
          </p:nvPr>
        </p:nvSpPr>
        <p:spPr/>
        <p:txBody>
          <a:bodyPr/>
          <a:lstStyle/>
          <a:p>
            <a:pPr marL="0" indent="0">
              <a:buNone/>
            </a:pPr>
            <a:r>
              <a:rPr lang="en-GB" i="1" dirty="0"/>
              <a:t>“to ignore one piece of trash on the floor. . .one shirt improperly tucked in, one fight between kids, one bit of foul language, would send a disastrous no-one-cares message”  </a:t>
            </a:r>
            <a:endParaRPr lang="en-GB" i="1" dirty="0" smtClean="0"/>
          </a:p>
          <a:p>
            <a:pPr marL="0" indent="0">
              <a:buNone/>
            </a:pPr>
            <a:endParaRPr lang="en-GB" i="1" dirty="0"/>
          </a:p>
          <a:p>
            <a:pPr marL="0" indent="0">
              <a:buNone/>
            </a:pPr>
            <a:r>
              <a:rPr lang="en-GB" i="1" dirty="0" smtClean="0"/>
              <a:t>(</a:t>
            </a:r>
            <a:r>
              <a:rPr lang="en-GB" i="1" dirty="0"/>
              <a:t>No Excuses, </a:t>
            </a:r>
            <a:endParaRPr lang="en-GB" i="1" dirty="0" smtClean="0"/>
          </a:p>
          <a:p>
            <a:pPr marL="0" indent="0">
              <a:buNone/>
            </a:pPr>
            <a:r>
              <a:rPr lang="en-GB" i="1" dirty="0" err="1" smtClean="0"/>
              <a:t>Thernstrom</a:t>
            </a:r>
            <a:r>
              <a:rPr lang="en-GB" i="1" dirty="0" smtClean="0"/>
              <a:t>, </a:t>
            </a:r>
            <a:r>
              <a:rPr lang="en-GB" i="1" dirty="0"/>
              <a:t>2003)</a:t>
            </a:r>
            <a:r>
              <a:rPr lang="en-GB" dirty="0"/>
              <a:t> </a:t>
            </a:r>
          </a:p>
        </p:txBody>
      </p:sp>
      <p:pic>
        <p:nvPicPr>
          <p:cNvPr id="21506" name="Picture 2" descr="http://mhalc.org/wp-content/uploads/2013/01/oc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3789040"/>
            <a:ext cx="5006800" cy="2509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6282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Reality is…</a:t>
            </a:r>
            <a:endParaRPr lang="en-GB" dirty="0"/>
          </a:p>
        </p:txBody>
      </p:sp>
      <p:sp>
        <p:nvSpPr>
          <p:cNvPr id="3" name="Content Placeholder 2"/>
          <p:cNvSpPr>
            <a:spLocks noGrp="1"/>
          </p:cNvSpPr>
          <p:nvPr>
            <p:ph idx="1"/>
          </p:nvPr>
        </p:nvSpPr>
        <p:spPr/>
        <p:txBody>
          <a:bodyPr/>
          <a:lstStyle/>
          <a:p>
            <a:pPr marL="0" indent="0">
              <a:buNone/>
            </a:pPr>
            <a:r>
              <a:rPr lang="en-GB" i="1" dirty="0" smtClean="0">
                <a:ea typeface="Calibri"/>
                <a:cs typeface="Times New Roman"/>
              </a:rPr>
              <a:t>“We set </a:t>
            </a:r>
            <a:r>
              <a:rPr lang="en-GB" i="1" dirty="0">
                <a:ea typeface="Calibri"/>
                <a:cs typeface="Times New Roman"/>
              </a:rPr>
              <a:t>standards by the environment we offer to children” (Dean, 2001, p.197)</a:t>
            </a:r>
            <a:endParaRPr lang="en-GB" dirty="0"/>
          </a:p>
        </p:txBody>
      </p:sp>
      <p:pic>
        <p:nvPicPr>
          <p:cNvPr id="22530" name="Picture 2" descr="http://smithdowntowntech.edublogs.org/files/2008/07/lifecycleofafrog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852936"/>
            <a:ext cx="4890823"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9132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Power of the Cultural Message</a:t>
            </a:r>
            <a:endParaRPr lang="en-GB" dirty="0"/>
          </a:p>
        </p:txBody>
      </p:sp>
      <p:sp>
        <p:nvSpPr>
          <p:cNvPr id="3" name="Content Placeholder 2"/>
          <p:cNvSpPr>
            <a:spLocks noGrp="1"/>
          </p:cNvSpPr>
          <p:nvPr>
            <p:ph idx="1"/>
          </p:nvPr>
        </p:nvSpPr>
        <p:spPr>
          <a:xfrm>
            <a:off x="457200" y="1600200"/>
            <a:ext cx="5122912" cy="4525963"/>
          </a:xfrm>
        </p:spPr>
        <p:txBody>
          <a:bodyPr>
            <a:normAutofit fontScale="92500"/>
          </a:bodyPr>
          <a:lstStyle/>
          <a:p>
            <a:pPr marL="0" indent="0">
              <a:buNone/>
            </a:pPr>
            <a:r>
              <a:rPr lang="en-GB" dirty="0"/>
              <a:t>A well cared for and attractive environment sends powerful messages about expectations, and </a:t>
            </a:r>
            <a:r>
              <a:rPr lang="en-GB" dirty="0" err="1" smtClean="0"/>
              <a:t>is</a:t>
            </a:r>
            <a:r>
              <a:rPr lang="en-GB" i="1" dirty="0" err="1" smtClean="0"/>
              <a:t>“a</a:t>
            </a:r>
            <a:r>
              <a:rPr lang="en-GB" i="1" dirty="0" smtClean="0"/>
              <a:t> </a:t>
            </a:r>
            <a:r>
              <a:rPr lang="en-GB" i="1" dirty="0"/>
              <a:t>potent influence on how well students achieve </a:t>
            </a:r>
            <a:r>
              <a:rPr lang="en-GB" i="1" dirty="0" smtClean="0"/>
              <a:t/>
            </a:r>
            <a:br>
              <a:rPr lang="en-GB" i="1" dirty="0" smtClean="0"/>
            </a:br>
            <a:r>
              <a:rPr lang="en-GB" i="1" dirty="0" smtClean="0"/>
              <a:t>a </a:t>
            </a:r>
            <a:r>
              <a:rPr lang="en-GB" i="1" dirty="0"/>
              <a:t>range of desired </a:t>
            </a:r>
            <a:r>
              <a:rPr lang="en-GB" i="1" dirty="0" smtClean="0"/>
              <a:t/>
            </a:r>
            <a:br>
              <a:rPr lang="en-GB" i="1" dirty="0" smtClean="0"/>
            </a:br>
            <a:r>
              <a:rPr lang="en-GB" i="1" dirty="0" smtClean="0"/>
              <a:t>educational </a:t>
            </a:r>
            <a:r>
              <a:rPr lang="en-GB" i="1" dirty="0"/>
              <a:t>outcomes</a:t>
            </a:r>
            <a:r>
              <a:rPr lang="en-GB" i="1" dirty="0" smtClean="0"/>
              <a:t>”</a:t>
            </a:r>
            <a:endParaRPr lang="en-GB" dirty="0" smtClean="0"/>
          </a:p>
          <a:p>
            <a:pPr marL="0" indent="0">
              <a:buNone/>
            </a:pPr>
            <a:endParaRPr lang="en-GB" dirty="0"/>
          </a:p>
          <a:p>
            <a:pPr marL="0" indent="0">
              <a:buNone/>
            </a:pPr>
            <a:r>
              <a:rPr lang="en-GB" dirty="0" smtClean="0"/>
              <a:t>(</a:t>
            </a:r>
            <a:r>
              <a:rPr lang="en-GB" dirty="0"/>
              <a:t>Fraser, 1986, p.182). </a:t>
            </a:r>
          </a:p>
          <a:p>
            <a:pPr marL="0" indent="0">
              <a:buNone/>
            </a:pPr>
            <a:endParaRPr lang="en-GB" dirty="0"/>
          </a:p>
        </p:txBody>
      </p:sp>
      <p:pic>
        <p:nvPicPr>
          <p:cNvPr id="23554" name="Picture 2" descr="http://mspowell.com/otherclasses06/IMG_1255.JPG">
            <a:hlinkClick r:id="rId2"/>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805" r="30835"/>
          <a:stretch/>
        </p:blipFill>
        <p:spPr bwMode="auto">
          <a:xfrm>
            <a:off x="4716016" y="3540314"/>
            <a:ext cx="4176464" cy="3086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8757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Calibri"/>
                <a:cs typeface="Times New Roman"/>
              </a:rPr>
              <a:t>Hay </a:t>
            </a:r>
            <a:r>
              <a:rPr lang="en-GB" dirty="0" err="1">
                <a:ea typeface="Calibri"/>
                <a:cs typeface="Times New Roman"/>
              </a:rPr>
              <a:t>McBer</a:t>
            </a:r>
            <a:r>
              <a:rPr lang="en-GB" dirty="0">
                <a:ea typeface="Calibri"/>
                <a:cs typeface="Times New Roman"/>
              </a:rPr>
              <a:t> </a:t>
            </a:r>
            <a:endParaRPr lang="en-GB" dirty="0"/>
          </a:p>
        </p:txBody>
      </p:sp>
      <p:sp>
        <p:nvSpPr>
          <p:cNvPr id="3" name="Content Placeholder 2"/>
          <p:cNvSpPr>
            <a:spLocks noGrp="1"/>
          </p:cNvSpPr>
          <p:nvPr>
            <p:ph idx="1"/>
          </p:nvPr>
        </p:nvSpPr>
        <p:spPr>
          <a:xfrm>
            <a:off x="457200" y="1600200"/>
            <a:ext cx="4042792" cy="4525963"/>
          </a:xfrm>
        </p:spPr>
        <p:txBody>
          <a:bodyPr>
            <a:normAutofit/>
          </a:bodyPr>
          <a:lstStyle/>
          <a:p>
            <a:r>
              <a:rPr lang="en-GB" sz="3600" dirty="0" smtClean="0">
                <a:ea typeface="Calibri"/>
                <a:cs typeface="Times New Roman"/>
              </a:rPr>
              <a:t>Teaching </a:t>
            </a:r>
            <a:r>
              <a:rPr lang="en-GB" sz="3600" dirty="0">
                <a:ea typeface="Calibri"/>
                <a:cs typeface="Times New Roman"/>
              </a:rPr>
              <a:t>Skills and Professional </a:t>
            </a:r>
            <a:r>
              <a:rPr lang="en-GB" sz="3600" dirty="0" smtClean="0">
                <a:ea typeface="Calibri"/>
                <a:cs typeface="Times New Roman"/>
              </a:rPr>
              <a:t>Characteristics (</a:t>
            </a:r>
            <a:r>
              <a:rPr lang="en-GB" sz="3600" dirty="0" smtClean="0">
                <a:ea typeface="Calibri"/>
                <a:cs typeface="Times New Roman"/>
              </a:rPr>
              <a:t>input measures)</a:t>
            </a:r>
          </a:p>
          <a:p>
            <a:r>
              <a:rPr lang="en-GB" sz="3600" dirty="0" smtClean="0">
                <a:ea typeface="Calibri"/>
                <a:cs typeface="Times New Roman"/>
              </a:rPr>
              <a:t>Classroom Climate</a:t>
            </a:r>
            <a:r>
              <a:rPr lang="en-GB" sz="3600" dirty="0">
                <a:ea typeface="Calibri"/>
                <a:cs typeface="Times New Roman"/>
              </a:rPr>
              <a:t> </a:t>
            </a:r>
            <a:r>
              <a:rPr lang="en-GB" sz="3600" dirty="0" smtClean="0">
                <a:ea typeface="Calibri"/>
                <a:cs typeface="Times New Roman"/>
              </a:rPr>
              <a:t>(Output measures)</a:t>
            </a:r>
            <a:endParaRPr lang="en-GB" sz="3600" dirty="0" smtClean="0"/>
          </a:p>
        </p:txBody>
      </p:sp>
      <p:pic>
        <p:nvPicPr>
          <p:cNvPr id="2052" name="Picture 4" descr="http://www.ncate.org/Portals/0/images/teacherEffective/pic12.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0575" y="1916832"/>
            <a:ext cx="3857570"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3939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Educational Warehouses</a:t>
            </a:r>
            <a:endParaRPr lang="en-GB" dirty="0"/>
          </a:p>
        </p:txBody>
      </p:sp>
      <p:sp>
        <p:nvSpPr>
          <p:cNvPr id="3" name="Content Placeholder 2"/>
          <p:cNvSpPr>
            <a:spLocks noGrp="1"/>
          </p:cNvSpPr>
          <p:nvPr>
            <p:ph idx="1"/>
          </p:nvPr>
        </p:nvSpPr>
        <p:spPr/>
        <p:txBody>
          <a:bodyPr/>
          <a:lstStyle/>
          <a:p>
            <a:pPr marL="0" indent="0">
              <a:buNone/>
            </a:pPr>
            <a:r>
              <a:rPr lang="en-GB" dirty="0" smtClean="0"/>
              <a:t>The First day of term</a:t>
            </a:r>
            <a:endParaRPr lang="en-GB" dirty="0"/>
          </a:p>
        </p:txBody>
      </p:sp>
      <p:pic>
        <p:nvPicPr>
          <p:cNvPr id="24580" name="Picture 4" descr="http://upload.wikimedia.org/wikipedia/commons/2/26/Andrew_Classroom_De_La_Salle_University.jpe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2348880"/>
            <a:ext cx="6115050" cy="4076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4590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Visual Displays</a:t>
            </a:r>
            <a:endParaRPr lang="en-GB" dirty="0"/>
          </a:p>
        </p:txBody>
      </p:sp>
      <p:pic>
        <p:nvPicPr>
          <p:cNvPr id="25602" name="Picture 2" descr="http://t1.gstatic.com/images?q=tbn:ANd9GcTzzI_wOEVHltYFO0Q0JDjvHdmdPyRmAfO1GnHDVEfhB8vzIiBLIw">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5488" y="3401338"/>
            <a:ext cx="4608512" cy="345193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noAutofit/>
          </a:bodyPr>
          <a:lstStyle/>
          <a:p>
            <a:pPr marL="0" indent="0">
              <a:buNone/>
            </a:pPr>
            <a:r>
              <a:rPr lang="en-GB" sz="3600" i="1" dirty="0">
                <a:ea typeface="Calibri"/>
                <a:cs typeface="Times New Roman"/>
              </a:rPr>
              <a:t>“Using visual displays in classrooms breeds success because 'students are provided with specific examples of how success is obtained” </a:t>
            </a:r>
            <a:endParaRPr lang="en-GB" sz="3600" i="1" dirty="0" smtClean="0">
              <a:ea typeface="Calibri"/>
              <a:cs typeface="Times New Roman"/>
            </a:endParaRPr>
          </a:p>
          <a:p>
            <a:pPr marL="0" indent="0">
              <a:buNone/>
            </a:pPr>
            <a:endParaRPr lang="en-GB" sz="2800" dirty="0" smtClean="0">
              <a:ea typeface="Calibri"/>
              <a:cs typeface="Times New Roman"/>
            </a:endParaRPr>
          </a:p>
          <a:p>
            <a:pPr marL="0" indent="0">
              <a:buNone/>
            </a:pPr>
            <a:r>
              <a:rPr lang="en-GB" sz="2800" dirty="0" smtClean="0">
                <a:ea typeface="Calibri"/>
                <a:cs typeface="Times New Roman"/>
              </a:rPr>
              <a:t>(</a:t>
            </a:r>
            <a:r>
              <a:rPr lang="en-GB" sz="2800" i="1" dirty="0">
                <a:ea typeface="Calibri"/>
                <a:cs typeface="Times New Roman"/>
              </a:rPr>
              <a:t>The effect of the physical </a:t>
            </a:r>
            <a:r>
              <a:rPr lang="en-GB" sz="2800" i="1" dirty="0" smtClean="0">
                <a:ea typeface="Calibri"/>
                <a:cs typeface="Times New Roman"/>
              </a:rPr>
              <a:t/>
            </a:r>
            <a:br>
              <a:rPr lang="en-GB" sz="2800" i="1" dirty="0" smtClean="0">
                <a:ea typeface="Calibri"/>
                <a:cs typeface="Times New Roman"/>
              </a:rPr>
            </a:br>
            <a:r>
              <a:rPr lang="en-GB" sz="2800" i="1" dirty="0" smtClean="0">
                <a:ea typeface="Calibri"/>
                <a:cs typeface="Times New Roman"/>
              </a:rPr>
              <a:t>environment </a:t>
            </a:r>
            <a:r>
              <a:rPr lang="en-GB" sz="2800" i="1" dirty="0">
                <a:ea typeface="Calibri"/>
                <a:cs typeface="Times New Roman"/>
              </a:rPr>
              <a:t>on teaching </a:t>
            </a:r>
            <a:r>
              <a:rPr lang="en-GB" sz="2800" i="1" dirty="0" smtClean="0">
                <a:ea typeface="Calibri"/>
                <a:cs typeface="Times New Roman"/>
              </a:rPr>
              <a:t/>
            </a:r>
            <a:br>
              <a:rPr lang="en-GB" sz="2800" i="1" dirty="0" smtClean="0">
                <a:ea typeface="Calibri"/>
                <a:cs typeface="Times New Roman"/>
              </a:rPr>
            </a:br>
            <a:r>
              <a:rPr lang="en-GB" sz="2800" i="1" dirty="0" smtClean="0">
                <a:ea typeface="Calibri"/>
                <a:cs typeface="Times New Roman"/>
              </a:rPr>
              <a:t>and </a:t>
            </a:r>
            <a:r>
              <a:rPr lang="en-GB" sz="2800" i="1" dirty="0">
                <a:ea typeface="Calibri"/>
                <a:cs typeface="Times New Roman"/>
              </a:rPr>
              <a:t>learning </a:t>
            </a:r>
            <a:r>
              <a:rPr lang="en-GB" sz="2800" i="1" dirty="0" smtClean="0">
                <a:ea typeface="Calibri"/>
                <a:cs typeface="Times New Roman"/>
              </a:rPr>
              <a:t/>
            </a:r>
            <a:br>
              <a:rPr lang="en-GB" sz="2800" i="1" dirty="0" smtClean="0">
                <a:ea typeface="Calibri"/>
                <a:cs typeface="Times New Roman"/>
              </a:rPr>
            </a:br>
            <a:r>
              <a:rPr lang="en-GB" sz="2800" dirty="0" smtClean="0">
                <a:ea typeface="Calibri"/>
                <a:cs typeface="Times New Roman"/>
              </a:rPr>
              <a:t>C</a:t>
            </a:r>
            <a:r>
              <a:rPr lang="en-GB" sz="2800" i="1" dirty="0" smtClean="0">
                <a:ea typeface="Calibri"/>
                <a:cs typeface="Times New Roman"/>
              </a:rPr>
              <a:t>ulp</a:t>
            </a:r>
            <a:r>
              <a:rPr lang="en-GB" sz="2800" i="1" dirty="0">
                <a:ea typeface="Calibri"/>
                <a:cs typeface="Times New Roman"/>
              </a:rPr>
              <a:t>, B 2006:14)</a:t>
            </a:r>
            <a:r>
              <a:rPr lang="en-GB" sz="2800" dirty="0">
                <a:ea typeface="Calibri"/>
                <a:cs typeface="Times New Roman"/>
              </a:rPr>
              <a:t>. </a:t>
            </a:r>
            <a:endParaRPr lang="en-GB" sz="2800" dirty="0"/>
          </a:p>
        </p:txBody>
      </p:sp>
    </p:spTree>
    <p:extLst>
      <p:ext uri="{BB962C8B-B14F-4D97-AF65-F5344CB8AC3E}">
        <p14:creationId xmlns:p14="http://schemas.microsoft.com/office/powerpoint/2010/main" val="12429649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Broken Window Theory</a:t>
            </a:r>
            <a:endParaRPr lang="en-GB" dirty="0"/>
          </a:p>
        </p:txBody>
      </p:sp>
      <p:sp>
        <p:nvSpPr>
          <p:cNvPr id="3" name="Content Placeholder 2"/>
          <p:cNvSpPr>
            <a:spLocks noGrp="1"/>
          </p:cNvSpPr>
          <p:nvPr>
            <p:ph idx="1"/>
          </p:nvPr>
        </p:nvSpPr>
        <p:spPr/>
        <p:txBody>
          <a:bodyPr/>
          <a:lstStyle/>
          <a:p>
            <a:pPr marL="0" indent="0">
              <a:buNone/>
            </a:pPr>
            <a:r>
              <a:rPr lang="en-GB" i="1" dirty="0"/>
              <a:t>“Fixing broken windows and attending to the physical appearance of a school cannot alone guarantee productive teaching and learning, ignoring them greatly increases the chances of a troubling downward spiral</a:t>
            </a:r>
            <a:r>
              <a:rPr lang="en-GB" i="1" dirty="0" smtClean="0"/>
              <a:t>.”</a:t>
            </a:r>
          </a:p>
          <a:p>
            <a:pPr marL="0" indent="0">
              <a:buNone/>
            </a:pPr>
            <a:endParaRPr lang="en-GB" i="1" dirty="0"/>
          </a:p>
          <a:p>
            <a:pPr marL="0" indent="0">
              <a:buNone/>
            </a:pPr>
            <a:r>
              <a:rPr lang="en-GB" i="1" dirty="0" smtClean="0"/>
              <a:t>(</a:t>
            </a:r>
            <a:r>
              <a:rPr lang="en-GB" i="1" dirty="0"/>
              <a:t>An Application of the Broken Windows Theory, S Plank, 2009)</a:t>
            </a:r>
            <a:endParaRPr lang="en-GB" dirty="0"/>
          </a:p>
          <a:p>
            <a:pPr marL="0" indent="0">
              <a:buNone/>
            </a:pPr>
            <a:endParaRPr lang="en-GB" dirty="0"/>
          </a:p>
        </p:txBody>
      </p:sp>
    </p:spTree>
    <p:extLst>
      <p:ext uri="{BB962C8B-B14F-4D97-AF65-F5344CB8AC3E}">
        <p14:creationId xmlns:p14="http://schemas.microsoft.com/office/powerpoint/2010/main" val="24362421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Working Walls</a:t>
            </a:r>
            <a:endParaRPr lang="en-GB" dirty="0"/>
          </a:p>
        </p:txBody>
      </p:sp>
      <p:sp>
        <p:nvSpPr>
          <p:cNvPr id="3" name="Content Placeholder 2"/>
          <p:cNvSpPr>
            <a:spLocks noGrp="1"/>
          </p:cNvSpPr>
          <p:nvPr>
            <p:ph idx="1"/>
          </p:nvPr>
        </p:nvSpPr>
        <p:spPr/>
        <p:txBody>
          <a:bodyPr/>
          <a:lstStyle/>
          <a:p>
            <a:pPr marL="0" indent="0">
              <a:buNone/>
            </a:pPr>
            <a:r>
              <a:rPr lang="en-GB" dirty="0" smtClean="0"/>
              <a:t>What message do </a:t>
            </a:r>
            <a:br>
              <a:rPr lang="en-GB" dirty="0" smtClean="0"/>
            </a:br>
            <a:r>
              <a:rPr lang="en-GB" dirty="0" smtClean="0"/>
              <a:t>they send out?</a:t>
            </a:r>
            <a:endParaRPr lang="en-GB" dirty="0"/>
          </a:p>
        </p:txBody>
      </p:sp>
      <p:pic>
        <p:nvPicPr>
          <p:cNvPr id="26626" name="Picture 2" descr="http://ecx.images-amazon.com/images/I/61P3EqF8hSL._SY300_.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1472407"/>
            <a:ext cx="5076056" cy="5076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7552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Working Walls</a:t>
            </a:r>
            <a:endParaRPr lang="en-GB" dirty="0"/>
          </a:p>
        </p:txBody>
      </p:sp>
      <p:sp>
        <p:nvSpPr>
          <p:cNvPr id="3" name="Content Placeholder 2"/>
          <p:cNvSpPr>
            <a:spLocks noGrp="1"/>
          </p:cNvSpPr>
          <p:nvPr>
            <p:ph idx="1"/>
          </p:nvPr>
        </p:nvSpPr>
        <p:spPr/>
        <p:txBody>
          <a:bodyPr/>
          <a:lstStyle/>
          <a:p>
            <a:pPr marL="0" indent="0">
              <a:buNone/>
            </a:pPr>
            <a:r>
              <a:rPr lang="en-GB" i="1" dirty="0" smtClean="0">
                <a:ea typeface="Calibri"/>
                <a:cs typeface="Times New Roman"/>
              </a:rPr>
              <a:t>‘It </a:t>
            </a:r>
            <a:r>
              <a:rPr lang="en-GB" i="1" dirty="0">
                <a:ea typeface="Calibri"/>
                <a:cs typeface="Times New Roman"/>
              </a:rPr>
              <a:t>gives the students a real sense of ownership of the classroom in which they are taught, and this being so, they will be more likely to respect not just the school fabric, but also the learning that takes place in the room they have ownership over.’  </a:t>
            </a:r>
            <a:endParaRPr lang="en-GB" i="1" dirty="0" smtClean="0">
              <a:ea typeface="Calibri"/>
              <a:cs typeface="Times New Roman"/>
            </a:endParaRPr>
          </a:p>
          <a:p>
            <a:pPr marL="0" indent="0">
              <a:buNone/>
            </a:pPr>
            <a:endParaRPr lang="en-GB" i="1" dirty="0">
              <a:ea typeface="Calibri"/>
              <a:cs typeface="Times New Roman"/>
            </a:endParaRPr>
          </a:p>
          <a:p>
            <a:pPr marL="0" indent="0">
              <a:buNone/>
            </a:pPr>
            <a:r>
              <a:rPr lang="en-GB" i="1" dirty="0" smtClean="0">
                <a:ea typeface="Calibri"/>
                <a:cs typeface="Times New Roman"/>
              </a:rPr>
              <a:t>Emotional ownership – Dr Who</a:t>
            </a:r>
            <a:endParaRPr lang="en-GB" dirty="0">
              <a:ea typeface="Calibri"/>
              <a:cs typeface="Times New Roman"/>
            </a:endParaRPr>
          </a:p>
          <a:p>
            <a:pPr marL="0" indent="0">
              <a:buNone/>
            </a:pPr>
            <a:endParaRPr lang="en-GB" dirty="0"/>
          </a:p>
        </p:txBody>
      </p:sp>
    </p:spTree>
    <p:extLst>
      <p:ext uri="{BB962C8B-B14F-4D97-AF65-F5344CB8AC3E}">
        <p14:creationId xmlns:p14="http://schemas.microsoft.com/office/powerpoint/2010/main" val="42748440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 to the Bookcase</a:t>
            </a:r>
            <a:endParaRPr lang="en-GB" dirty="0"/>
          </a:p>
        </p:txBody>
      </p:sp>
      <p:sp>
        <p:nvSpPr>
          <p:cNvPr id="3" name="Content Placeholder 2"/>
          <p:cNvSpPr>
            <a:spLocks noGrp="1"/>
          </p:cNvSpPr>
          <p:nvPr>
            <p:ph idx="1"/>
          </p:nvPr>
        </p:nvSpPr>
        <p:spPr/>
        <p:txBody>
          <a:bodyPr/>
          <a:lstStyle/>
          <a:p>
            <a:pPr marL="0" indent="0">
              <a:buNone/>
            </a:pPr>
            <a:r>
              <a:rPr lang="en-GB" dirty="0"/>
              <a:t>The bookcase is “our” bookcase not only for us to use this year but it is a bookcase that others will use in the years after us, so why would we not wish to look after the books upon it</a:t>
            </a:r>
            <a:r>
              <a:rPr lang="en-GB" dirty="0" smtClean="0"/>
              <a:t>?</a:t>
            </a:r>
          </a:p>
          <a:p>
            <a:pPr marL="0" indent="0">
              <a:buNone/>
            </a:pPr>
            <a:endParaRPr lang="en-GB" dirty="0"/>
          </a:p>
          <a:p>
            <a:pPr marL="0" indent="0">
              <a:buNone/>
            </a:pPr>
            <a:r>
              <a:rPr lang="en-GB" dirty="0" smtClean="0"/>
              <a:t>Care for the global environment</a:t>
            </a:r>
          </a:p>
          <a:p>
            <a:pPr marL="0" indent="0">
              <a:buNone/>
            </a:pPr>
            <a:r>
              <a:rPr lang="en-GB" dirty="0" smtClean="0"/>
              <a:t>Care for the presentation of work</a:t>
            </a:r>
          </a:p>
          <a:p>
            <a:pPr marL="0" indent="0">
              <a:buNone/>
            </a:pPr>
            <a:r>
              <a:rPr lang="en-GB" dirty="0" smtClean="0"/>
              <a:t>The power of “This is what we do around here”</a:t>
            </a:r>
            <a:endParaRPr lang="en-GB" dirty="0"/>
          </a:p>
        </p:txBody>
      </p:sp>
    </p:spTree>
    <p:extLst>
      <p:ext uri="{BB962C8B-B14F-4D97-AF65-F5344CB8AC3E}">
        <p14:creationId xmlns:p14="http://schemas.microsoft.com/office/powerpoint/2010/main" val="33408600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3212976"/>
            <a:ext cx="5673316"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GB" dirty="0" smtClean="0"/>
              <a:t>Returning to Classroom Culture</a:t>
            </a:r>
            <a:endParaRPr lang="en-GB" dirty="0"/>
          </a:p>
        </p:txBody>
      </p:sp>
      <p:sp>
        <p:nvSpPr>
          <p:cNvPr id="3" name="Content Placeholder 2"/>
          <p:cNvSpPr>
            <a:spLocks noGrp="1"/>
          </p:cNvSpPr>
          <p:nvPr>
            <p:ph idx="1"/>
          </p:nvPr>
        </p:nvSpPr>
        <p:spPr/>
        <p:txBody>
          <a:bodyPr/>
          <a:lstStyle/>
          <a:p>
            <a:pPr marL="0" indent="0">
              <a:buNone/>
            </a:pPr>
            <a:r>
              <a:rPr lang="en-GB" i="1" dirty="0">
                <a:ea typeface="Calibri"/>
                <a:cs typeface="Times New Roman"/>
              </a:rPr>
              <a:t>“We are a tribal animal, which leads us to have a deep need to belong to a group of some sort. Conforming to group norms is a signal to the other group </a:t>
            </a:r>
            <a:r>
              <a:rPr lang="en-GB" i="1" dirty="0" smtClean="0">
                <a:ea typeface="Calibri"/>
                <a:cs typeface="Times New Roman"/>
              </a:rPr>
              <a:t/>
            </a:r>
            <a:br>
              <a:rPr lang="en-GB" i="1" dirty="0" smtClean="0">
                <a:ea typeface="Calibri"/>
                <a:cs typeface="Times New Roman"/>
              </a:rPr>
            </a:br>
            <a:r>
              <a:rPr lang="en-GB" i="1" dirty="0" smtClean="0">
                <a:ea typeface="Calibri"/>
                <a:cs typeface="Times New Roman"/>
              </a:rPr>
              <a:t>members </a:t>
            </a:r>
            <a:r>
              <a:rPr lang="en-GB" i="1" dirty="0">
                <a:ea typeface="Calibri"/>
                <a:cs typeface="Times New Roman"/>
              </a:rPr>
              <a:t>that </a:t>
            </a:r>
            <a:r>
              <a:rPr lang="en-GB" i="1" dirty="0" smtClean="0">
                <a:ea typeface="Calibri"/>
                <a:cs typeface="Times New Roman"/>
              </a:rPr>
              <a:t>‘</a:t>
            </a:r>
            <a:br>
              <a:rPr lang="en-GB" i="1" dirty="0" smtClean="0">
                <a:ea typeface="Calibri"/>
                <a:cs typeface="Times New Roman"/>
              </a:rPr>
            </a:br>
            <a:r>
              <a:rPr lang="en-GB" i="1" dirty="0" smtClean="0">
                <a:ea typeface="Calibri"/>
                <a:cs typeface="Times New Roman"/>
              </a:rPr>
              <a:t>I </a:t>
            </a:r>
            <a:r>
              <a:rPr lang="en-GB" i="1" dirty="0">
                <a:ea typeface="Calibri"/>
                <a:cs typeface="Times New Roman"/>
              </a:rPr>
              <a:t>am like you.”</a:t>
            </a:r>
            <a:r>
              <a:rPr lang="en-GB" dirty="0">
                <a:ea typeface="Calibri"/>
                <a:cs typeface="Times New Roman"/>
              </a:rPr>
              <a:t> </a:t>
            </a:r>
            <a:endParaRPr lang="en-GB" dirty="0" smtClean="0">
              <a:ea typeface="Calibri"/>
              <a:cs typeface="Times New Roman"/>
            </a:endParaRPr>
          </a:p>
          <a:p>
            <a:pPr marL="0" indent="0">
              <a:buNone/>
            </a:pPr>
            <a:r>
              <a:rPr lang="en-GB" dirty="0" smtClean="0">
                <a:cs typeface="Times New Roman"/>
              </a:rPr>
              <a:t>David </a:t>
            </a:r>
            <a:r>
              <a:rPr lang="en-GB" dirty="0" err="1" smtClean="0">
                <a:cs typeface="Times New Roman"/>
              </a:rPr>
              <a:t>Straker</a:t>
            </a:r>
            <a:endParaRPr lang="en-GB" dirty="0"/>
          </a:p>
        </p:txBody>
      </p:sp>
    </p:spTree>
    <p:extLst>
      <p:ext uri="{BB962C8B-B14F-4D97-AF65-F5344CB8AC3E}">
        <p14:creationId xmlns:p14="http://schemas.microsoft.com/office/powerpoint/2010/main" val="39946567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Calibri"/>
                <a:cs typeface="Times New Roman"/>
              </a:rPr>
              <a:t>Solomon Asch </a:t>
            </a:r>
            <a:r>
              <a:rPr lang="en-GB" dirty="0" smtClean="0">
                <a:ea typeface="Calibri"/>
                <a:cs typeface="Times New Roman"/>
              </a:rPr>
              <a:t>(1950’s)</a:t>
            </a:r>
            <a:endParaRPr lang="en-GB" dirty="0"/>
          </a:p>
        </p:txBody>
      </p:sp>
      <p:sp>
        <p:nvSpPr>
          <p:cNvPr id="3" name="Content Placeholder 2"/>
          <p:cNvSpPr>
            <a:spLocks noGrp="1"/>
          </p:cNvSpPr>
          <p:nvPr>
            <p:ph idx="1"/>
          </p:nvPr>
        </p:nvSpPr>
        <p:spPr/>
        <p:txBody>
          <a:bodyPr/>
          <a:lstStyle/>
          <a:p>
            <a:pPr marL="0" indent="0">
              <a:buNone/>
            </a:pPr>
            <a:endParaRPr lang="en-GB" dirty="0"/>
          </a:p>
        </p:txBody>
      </p:sp>
      <p:pic>
        <p:nvPicPr>
          <p:cNvPr id="4" name="Picture 3" descr="http://upload.wikimedia.org/wikipedia/commons/thumb/4/47/Asch_experiment.png/270px-Asch_experiment.png">
            <a:hlinkClick r:id="rId2"/>
          </p:cNvPr>
          <p:cNvPicPr/>
          <p:nvPr/>
        </p:nvPicPr>
        <p:blipFill rotWithShape="1">
          <a:blip r:embed="rId3">
            <a:extLst>
              <a:ext uri="{28A0092B-C50C-407E-A947-70E740481C1C}">
                <a14:useLocalDpi xmlns:a14="http://schemas.microsoft.com/office/drawing/2010/main" val="0"/>
              </a:ext>
            </a:extLst>
          </a:blip>
          <a:srcRect l="9259" t="7239" r="11111" b="5882"/>
          <a:stretch/>
        </p:blipFill>
        <p:spPr bwMode="auto">
          <a:xfrm>
            <a:off x="683568" y="1484784"/>
            <a:ext cx="7632848" cy="512097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170431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Calibri"/>
                <a:cs typeface="Times New Roman"/>
              </a:rPr>
              <a:t>Solomon Asch </a:t>
            </a:r>
            <a:r>
              <a:rPr lang="en-GB" dirty="0" smtClean="0">
                <a:ea typeface="Calibri"/>
                <a:cs typeface="Times New Roman"/>
              </a:rPr>
              <a:t>(1950’s)</a:t>
            </a:r>
            <a:endParaRPr lang="en-GB" dirty="0"/>
          </a:p>
        </p:txBody>
      </p:sp>
      <p:sp>
        <p:nvSpPr>
          <p:cNvPr id="3" name="Content Placeholder 2"/>
          <p:cNvSpPr>
            <a:spLocks noGrp="1"/>
          </p:cNvSpPr>
          <p:nvPr>
            <p:ph idx="1"/>
          </p:nvPr>
        </p:nvSpPr>
        <p:spPr/>
        <p:txBody>
          <a:bodyPr/>
          <a:lstStyle/>
          <a:p>
            <a:pPr marL="0" indent="0">
              <a:buNone/>
            </a:pPr>
            <a:r>
              <a:rPr lang="en-GB" dirty="0"/>
              <a:t>75% of the participants gave an incorrect answer to at least one of the </a:t>
            </a:r>
            <a:r>
              <a:rPr lang="en-GB" dirty="0" smtClean="0"/>
              <a:t>questions</a:t>
            </a:r>
          </a:p>
          <a:p>
            <a:pPr marL="0" indent="0">
              <a:buNone/>
            </a:pPr>
            <a:r>
              <a:rPr lang="en-GB" dirty="0" smtClean="0"/>
              <a:t>Only </a:t>
            </a:r>
            <a:r>
              <a:rPr lang="en-GB" dirty="0"/>
              <a:t>25% were willing to “go it alone” </a:t>
            </a:r>
          </a:p>
        </p:txBody>
      </p:sp>
      <p:pic>
        <p:nvPicPr>
          <p:cNvPr id="4" name="Picture 3" descr="http://upload.wikimedia.org/wikipedia/commons/thumb/4/47/Asch_experiment.png/270px-Asch_experiment.png">
            <a:hlinkClick r:id="rId2"/>
          </p:cNvPr>
          <p:cNvPicPr/>
          <p:nvPr/>
        </p:nvPicPr>
        <p:blipFill rotWithShape="1">
          <a:blip r:embed="rId3">
            <a:extLst>
              <a:ext uri="{28A0092B-C50C-407E-A947-70E740481C1C}">
                <a14:useLocalDpi xmlns:a14="http://schemas.microsoft.com/office/drawing/2010/main" val="0"/>
              </a:ext>
            </a:extLst>
          </a:blip>
          <a:srcRect l="9259" t="7239" r="11111" b="5882"/>
          <a:stretch/>
        </p:blipFill>
        <p:spPr bwMode="auto">
          <a:xfrm>
            <a:off x="1835696" y="3284984"/>
            <a:ext cx="5494684" cy="32403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74502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Solomon Asch</a:t>
            </a:r>
            <a:endParaRPr lang="en-GB" dirty="0"/>
          </a:p>
        </p:txBody>
      </p:sp>
      <p:sp>
        <p:nvSpPr>
          <p:cNvPr id="3" name="Content Placeholder 2"/>
          <p:cNvSpPr>
            <a:spLocks noGrp="1"/>
          </p:cNvSpPr>
          <p:nvPr>
            <p:ph idx="1"/>
          </p:nvPr>
        </p:nvSpPr>
        <p:spPr/>
        <p:txBody>
          <a:bodyPr/>
          <a:lstStyle/>
          <a:p>
            <a:pPr marL="0" indent="0">
              <a:buNone/>
            </a:pPr>
            <a:r>
              <a:rPr lang="en-GB" u="sng" dirty="0">
                <a:hlinkClick r:id="rId2"/>
              </a:rPr>
              <a:t>http://</a:t>
            </a:r>
            <a:r>
              <a:rPr lang="en-GB" u="sng" dirty="0" smtClean="0">
                <a:hlinkClick r:id="rId2"/>
              </a:rPr>
              <a:t>www.youtube.com/watch?v=F17JGDZDVUs</a:t>
            </a:r>
            <a:endParaRPr lang="en-GB" u="sng" dirty="0" smtClean="0"/>
          </a:p>
          <a:p>
            <a:pPr marL="0" indent="0">
              <a:buNone/>
            </a:pPr>
            <a:endParaRPr lang="en-GB" u="sng" dirty="0"/>
          </a:p>
          <a:p>
            <a:pPr marL="0" indent="0">
              <a:buNone/>
            </a:pPr>
            <a:r>
              <a:rPr lang="en-GB" u="sng" dirty="0">
                <a:hlinkClick r:id="rId3"/>
              </a:rPr>
              <a:t>http://www.youtube.com/watch?feature=player_embedded&amp;v=uuvGh_n3I_M</a:t>
            </a:r>
            <a:endParaRPr lang="en-GB" dirty="0"/>
          </a:p>
          <a:p>
            <a:pPr marL="0" indent="0">
              <a:buNone/>
            </a:pPr>
            <a:endParaRPr lang="en-GB" dirty="0"/>
          </a:p>
        </p:txBody>
      </p:sp>
    </p:spTree>
    <p:extLst>
      <p:ext uri="{BB962C8B-B14F-4D97-AF65-F5344CB8AC3E}">
        <p14:creationId xmlns:p14="http://schemas.microsoft.com/office/powerpoint/2010/main" val="2406558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Teachers drive Climate</a:t>
            </a:r>
            <a:endParaRPr lang="en-GB" dirty="0"/>
          </a:p>
        </p:txBody>
      </p:sp>
      <p:sp>
        <p:nvSpPr>
          <p:cNvPr id="3" name="Content Placeholder 2"/>
          <p:cNvSpPr>
            <a:spLocks noGrp="1"/>
          </p:cNvSpPr>
          <p:nvPr>
            <p:ph idx="1"/>
          </p:nvPr>
        </p:nvSpPr>
        <p:spPr>
          <a:xfrm>
            <a:off x="457200" y="1600200"/>
            <a:ext cx="4330824" cy="4525963"/>
          </a:xfrm>
        </p:spPr>
        <p:txBody>
          <a:bodyPr/>
          <a:lstStyle/>
          <a:p>
            <a:pPr marL="0" indent="0">
              <a:buNone/>
            </a:pPr>
            <a:r>
              <a:rPr lang="en-GB" dirty="0" smtClean="0"/>
              <a:t>Teachers </a:t>
            </a:r>
            <a:r>
              <a:rPr lang="en-GB" dirty="0"/>
              <a:t>need to determine what they can “input” into their daily teaching and classroom practice that will deliver effect “output” scores in terms of classroom climate. </a:t>
            </a:r>
          </a:p>
          <a:p>
            <a:endParaRPr lang="en-GB" dirty="0"/>
          </a:p>
        </p:txBody>
      </p:sp>
      <p:pic>
        <p:nvPicPr>
          <p:cNvPr id="3074" name="Picture 2" descr="http://www.relmidwest.org/images/istock/TeacherEffectivenessResearchAllianc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556792"/>
            <a:ext cx="2695575" cy="4038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4555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Cultural Messages</a:t>
            </a:r>
            <a:endParaRPr lang="en-GB" dirty="0"/>
          </a:p>
        </p:txBody>
      </p:sp>
      <p:sp>
        <p:nvSpPr>
          <p:cNvPr id="3" name="Content Placeholder 2"/>
          <p:cNvSpPr>
            <a:spLocks noGrp="1"/>
          </p:cNvSpPr>
          <p:nvPr>
            <p:ph idx="1"/>
          </p:nvPr>
        </p:nvSpPr>
        <p:spPr>
          <a:xfrm>
            <a:off x="4355976" y="1600200"/>
            <a:ext cx="4330824" cy="4525963"/>
          </a:xfrm>
        </p:spPr>
        <p:txBody>
          <a:bodyPr>
            <a:normAutofit/>
          </a:bodyPr>
          <a:lstStyle/>
          <a:p>
            <a:pPr marL="0" indent="0">
              <a:buNone/>
            </a:pPr>
            <a:r>
              <a:rPr lang="en-GB" sz="5400" dirty="0"/>
              <a:t>98.5% of drivers drove below 30 mph in this zone last month</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84784"/>
            <a:ext cx="3816424"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78573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Lady in the Burning Building</a:t>
            </a:r>
            <a:endParaRPr lang="en-GB" dirty="0"/>
          </a:p>
        </p:txBody>
      </p:sp>
      <p:sp>
        <p:nvSpPr>
          <p:cNvPr id="3" name="Content Placeholder 2"/>
          <p:cNvSpPr>
            <a:spLocks noGrp="1"/>
          </p:cNvSpPr>
          <p:nvPr>
            <p:ph idx="1"/>
          </p:nvPr>
        </p:nvSpPr>
        <p:spPr/>
        <p:txBody>
          <a:bodyPr/>
          <a:lstStyle/>
          <a:p>
            <a:endParaRPr lang="en-GB" dirty="0"/>
          </a:p>
        </p:txBody>
      </p:sp>
      <p:pic>
        <p:nvPicPr>
          <p:cNvPr id="286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654" r="7163"/>
          <a:stretch/>
        </p:blipFill>
        <p:spPr bwMode="auto">
          <a:xfrm>
            <a:off x="2411760" y="1412776"/>
            <a:ext cx="4313505" cy="5123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51530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Power of Display</a:t>
            </a:r>
            <a:endParaRPr lang="en-GB" dirty="0"/>
          </a:p>
        </p:txBody>
      </p:sp>
      <p:sp>
        <p:nvSpPr>
          <p:cNvPr id="3" name="Content Placeholder 2"/>
          <p:cNvSpPr>
            <a:spLocks noGrp="1"/>
          </p:cNvSpPr>
          <p:nvPr>
            <p:ph idx="1"/>
          </p:nvPr>
        </p:nvSpPr>
        <p:spPr/>
        <p:txBody>
          <a:bodyPr/>
          <a:lstStyle/>
          <a:p>
            <a:pPr marL="0" indent="0">
              <a:buNone/>
            </a:pPr>
            <a:r>
              <a:rPr lang="en-GB" dirty="0" smtClean="0">
                <a:ea typeface="Calibri"/>
                <a:cs typeface="Times New Roman"/>
              </a:rPr>
              <a:t>“</a:t>
            </a:r>
            <a:r>
              <a:rPr lang="en-GB" i="1" dirty="0" smtClean="0">
                <a:ea typeface="Calibri"/>
                <a:cs typeface="Times New Roman"/>
              </a:rPr>
              <a:t>Displays are </a:t>
            </a:r>
            <a:r>
              <a:rPr lang="en-GB" i="1" dirty="0">
                <a:ea typeface="Calibri"/>
                <a:cs typeface="Times New Roman"/>
              </a:rPr>
              <a:t>not just creating an aesthetic base for the children to work in. They are delivering a very powerful cultural message to the children that “this is the way we do things around here</a:t>
            </a:r>
            <a:r>
              <a:rPr lang="en-GB" i="1" dirty="0" smtClean="0">
                <a:ea typeface="Calibri"/>
                <a:cs typeface="Times New Roman"/>
              </a:rPr>
              <a:t>”</a:t>
            </a:r>
            <a:r>
              <a:rPr lang="en-GB" i="1" dirty="0">
                <a:ea typeface="Calibri"/>
                <a:cs typeface="Times New Roman"/>
              </a:rPr>
              <a:t> They are laying down social markers that will underpin what the class comes to believe and accept as their cultural </a:t>
            </a:r>
            <a:r>
              <a:rPr lang="en-GB" i="1" dirty="0" smtClean="0">
                <a:ea typeface="Calibri"/>
                <a:cs typeface="Times New Roman"/>
              </a:rPr>
              <a:t>norm”</a:t>
            </a:r>
            <a:endParaRPr lang="en-GB" i="1" dirty="0"/>
          </a:p>
        </p:txBody>
      </p:sp>
    </p:spTree>
    <p:extLst>
      <p:ext uri="{BB962C8B-B14F-4D97-AF65-F5344CB8AC3E}">
        <p14:creationId xmlns:p14="http://schemas.microsoft.com/office/powerpoint/2010/main" val="41923326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Cultural Expectations</a:t>
            </a:r>
            <a:endParaRPr lang="en-GB" dirty="0"/>
          </a:p>
        </p:txBody>
      </p:sp>
      <p:sp>
        <p:nvSpPr>
          <p:cNvPr id="3" name="Content Placeholder 2"/>
          <p:cNvSpPr>
            <a:spLocks noGrp="1"/>
          </p:cNvSpPr>
          <p:nvPr>
            <p:ph idx="1"/>
          </p:nvPr>
        </p:nvSpPr>
        <p:spPr/>
        <p:txBody>
          <a:bodyPr/>
          <a:lstStyle/>
          <a:p>
            <a:pPr marL="0" indent="0">
              <a:buNone/>
            </a:pPr>
            <a:r>
              <a:rPr lang="en-GB" dirty="0"/>
              <a:t>We cannot expect children to put pencils back in pencil pots if we leave coffee mugs on a classroom display. </a:t>
            </a:r>
            <a:endParaRPr lang="en-GB" dirty="0" smtClean="0"/>
          </a:p>
        </p:txBody>
      </p:sp>
      <p:pic>
        <p:nvPicPr>
          <p:cNvPr id="29698" name="Picture 2" descr="http://freelanceaddict.com/wp-content/uploads/2013/05/desk-laptop-coffee-mu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3356992"/>
            <a:ext cx="523875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99589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Cultural Expectations</a:t>
            </a:r>
            <a:endParaRPr lang="en-GB" dirty="0"/>
          </a:p>
        </p:txBody>
      </p:sp>
      <p:sp>
        <p:nvSpPr>
          <p:cNvPr id="3" name="Content Placeholder 2"/>
          <p:cNvSpPr>
            <a:spLocks noGrp="1"/>
          </p:cNvSpPr>
          <p:nvPr>
            <p:ph idx="1"/>
          </p:nvPr>
        </p:nvSpPr>
        <p:spPr/>
        <p:txBody>
          <a:bodyPr/>
          <a:lstStyle/>
          <a:p>
            <a:pPr marL="0" indent="0">
              <a:buNone/>
            </a:pPr>
            <a:r>
              <a:rPr lang="en-GB" dirty="0" smtClean="0"/>
              <a:t>We cannot ask children to clear away at the end of the lesson, if some of the artefacts from yesterday’s lesson </a:t>
            </a:r>
            <a:br>
              <a:rPr lang="en-GB" dirty="0" smtClean="0"/>
            </a:br>
            <a:r>
              <a:rPr lang="en-GB" dirty="0" smtClean="0"/>
              <a:t>remained piled up </a:t>
            </a:r>
            <a:br>
              <a:rPr lang="en-GB" dirty="0" smtClean="0"/>
            </a:br>
            <a:r>
              <a:rPr lang="en-GB" dirty="0" smtClean="0"/>
              <a:t>by the door waiting </a:t>
            </a:r>
            <a:br>
              <a:rPr lang="en-GB" dirty="0" smtClean="0"/>
            </a:br>
            <a:r>
              <a:rPr lang="en-GB" dirty="0" smtClean="0"/>
              <a:t>to be returned to </a:t>
            </a:r>
            <a:br>
              <a:rPr lang="en-GB" dirty="0" smtClean="0"/>
            </a:br>
            <a:r>
              <a:rPr lang="en-GB" dirty="0" smtClean="0"/>
              <a:t>the dungeon</a:t>
            </a:r>
          </a:p>
          <a:p>
            <a:pPr marL="0" indent="0">
              <a:buNone/>
            </a:pPr>
            <a:endParaRPr lang="en-GB"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708920"/>
            <a:ext cx="4953929" cy="3715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78953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Environment and Culture</a:t>
            </a:r>
            <a:endParaRPr lang="en-GB" dirty="0"/>
          </a:p>
        </p:txBody>
      </p:sp>
      <p:sp>
        <p:nvSpPr>
          <p:cNvPr id="3" name="Content Placeholder 2"/>
          <p:cNvSpPr>
            <a:spLocks noGrp="1"/>
          </p:cNvSpPr>
          <p:nvPr>
            <p:ph idx="1"/>
          </p:nvPr>
        </p:nvSpPr>
        <p:spPr>
          <a:xfrm>
            <a:off x="512291" y="1340768"/>
            <a:ext cx="8229600" cy="4525963"/>
          </a:xfrm>
        </p:spPr>
        <p:txBody>
          <a:bodyPr/>
          <a:lstStyle/>
          <a:p>
            <a:pPr marL="0" indent="0">
              <a:buNone/>
            </a:pPr>
            <a:r>
              <a:rPr lang="en-GB" dirty="0">
                <a:ea typeface="Calibri"/>
                <a:cs typeface="Times New Roman"/>
              </a:rPr>
              <a:t>The environment is a powerful driver; as it sets the tone and is the visual backdrop for all the learning that is undertaken in the class</a:t>
            </a:r>
            <a:endParaRPr lang="en-GB" dirty="0"/>
          </a:p>
        </p:txBody>
      </p:sp>
      <p:pic>
        <p:nvPicPr>
          <p:cNvPr id="31748" name="Picture 4" descr="http://www.twinkl.co.uk/image/display_reallylarge/twinkl_photo_16_300910539pm41.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183" b="5907"/>
          <a:stretch/>
        </p:blipFill>
        <p:spPr bwMode="auto">
          <a:xfrm>
            <a:off x="1907703" y="2996952"/>
            <a:ext cx="5438775" cy="3583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5076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Final Quote </a:t>
            </a:r>
            <a:endParaRPr lang="en-GB" dirty="0"/>
          </a:p>
        </p:txBody>
      </p:sp>
      <p:sp>
        <p:nvSpPr>
          <p:cNvPr id="3" name="Content Placeholder 2"/>
          <p:cNvSpPr>
            <a:spLocks noGrp="1"/>
          </p:cNvSpPr>
          <p:nvPr>
            <p:ph idx="1"/>
          </p:nvPr>
        </p:nvSpPr>
        <p:spPr/>
        <p:txBody>
          <a:bodyPr/>
          <a:lstStyle/>
          <a:p>
            <a:pPr marL="0" indent="0">
              <a:buNone/>
            </a:pPr>
            <a:r>
              <a:rPr lang="en-GB" dirty="0" err="1"/>
              <a:t>Malaguzzi</a:t>
            </a:r>
            <a:r>
              <a:rPr lang="en-GB" dirty="0"/>
              <a:t>, founder of the </a:t>
            </a:r>
            <a:r>
              <a:rPr lang="en-GB" dirty="0" err="1"/>
              <a:t>Regio</a:t>
            </a:r>
            <a:r>
              <a:rPr lang="en-GB" dirty="0"/>
              <a:t> Emilia schools, </a:t>
            </a:r>
            <a:r>
              <a:rPr lang="en-GB" dirty="0" smtClean="0"/>
              <a:t>wrote</a:t>
            </a:r>
            <a:r>
              <a:rPr lang="en-GB" dirty="0"/>
              <a:t>; </a:t>
            </a:r>
            <a:endParaRPr lang="en-GB" dirty="0" smtClean="0"/>
          </a:p>
          <a:p>
            <a:pPr marL="0" indent="0">
              <a:buNone/>
            </a:pPr>
            <a:r>
              <a:rPr lang="en-GB" i="1" dirty="0" smtClean="0"/>
              <a:t>‘</a:t>
            </a:r>
            <a:r>
              <a:rPr lang="en-GB" i="1" dirty="0"/>
              <a:t>Education must come to be recognised as the product of complex interactions, many of which can be realised when the environment is a fully participating element</a:t>
            </a:r>
            <a:r>
              <a:rPr lang="en-GB" i="1" dirty="0" smtClean="0"/>
              <a:t>.’</a:t>
            </a:r>
          </a:p>
          <a:p>
            <a:pPr marL="0" indent="0">
              <a:buNone/>
            </a:pPr>
            <a:r>
              <a:rPr lang="en-GB" i="1" dirty="0" smtClean="0"/>
              <a:t>(</a:t>
            </a:r>
            <a:r>
              <a:rPr lang="en-GB" i="1" dirty="0" err="1"/>
              <a:t>Malaguzzi</a:t>
            </a:r>
            <a:r>
              <a:rPr lang="en-GB" i="1" dirty="0"/>
              <a:t>, L, 1998 ‘History, Ideas and Basic Philosophy’)</a:t>
            </a:r>
            <a:endParaRPr lang="en-GB" dirty="0"/>
          </a:p>
          <a:p>
            <a:endParaRPr lang="en-GB" dirty="0"/>
          </a:p>
        </p:txBody>
      </p:sp>
    </p:spTree>
    <p:extLst>
      <p:ext uri="{BB962C8B-B14F-4D97-AF65-F5344CB8AC3E}">
        <p14:creationId xmlns:p14="http://schemas.microsoft.com/office/powerpoint/2010/main" val="24497021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3752"/>
            <a:ext cx="8229600" cy="1143000"/>
          </a:xfrm>
        </p:spPr>
        <p:txBody>
          <a:bodyPr/>
          <a:lstStyle/>
          <a:p>
            <a:r>
              <a:rPr lang="en-GB" dirty="0" smtClean="0"/>
              <a:t>Power of Environment</a:t>
            </a:r>
            <a:endParaRPr lang="en-GB" dirty="0"/>
          </a:p>
        </p:txBody>
      </p:sp>
      <p:sp>
        <p:nvSpPr>
          <p:cNvPr id="3" name="Content Placeholder 2"/>
          <p:cNvSpPr>
            <a:spLocks noGrp="1"/>
          </p:cNvSpPr>
          <p:nvPr>
            <p:ph idx="1"/>
          </p:nvPr>
        </p:nvSpPr>
        <p:spPr>
          <a:xfrm>
            <a:off x="457200" y="1600200"/>
            <a:ext cx="5410944" cy="4525963"/>
          </a:xfrm>
        </p:spPr>
        <p:txBody>
          <a:bodyPr>
            <a:normAutofit/>
          </a:bodyPr>
          <a:lstStyle/>
          <a:p>
            <a:pPr marL="0" indent="0">
              <a:buNone/>
            </a:pPr>
            <a:r>
              <a:rPr lang="en-GB" dirty="0" smtClean="0"/>
              <a:t>The </a:t>
            </a:r>
            <a:r>
              <a:rPr lang="en-GB" dirty="0"/>
              <a:t>environment is the foundation block for establishing a clear </a:t>
            </a:r>
            <a:r>
              <a:rPr lang="en-GB" dirty="0" smtClean="0"/>
              <a:t/>
            </a:r>
            <a:br>
              <a:rPr lang="en-GB" dirty="0" smtClean="0"/>
            </a:br>
            <a:r>
              <a:rPr lang="en-GB" dirty="0" smtClean="0"/>
              <a:t>learning </a:t>
            </a:r>
            <a:r>
              <a:rPr lang="en-GB" dirty="0"/>
              <a:t>culture and </a:t>
            </a:r>
            <a:r>
              <a:rPr lang="en-GB" dirty="0" smtClean="0"/>
              <a:t/>
            </a:r>
            <a:br>
              <a:rPr lang="en-GB" dirty="0" smtClean="0"/>
            </a:br>
            <a:r>
              <a:rPr lang="en-GB" dirty="0" smtClean="0"/>
              <a:t>everything </a:t>
            </a:r>
            <a:r>
              <a:rPr lang="en-GB" dirty="0"/>
              <a:t>else builds </a:t>
            </a:r>
            <a:r>
              <a:rPr lang="en-GB" dirty="0" smtClean="0"/>
              <a:t/>
            </a:r>
            <a:br>
              <a:rPr lang="en-GB" dirty="0" smtClean="0"/>
            </a:br>
            <a:r>
              <a:rPr lang="en-GB" dirty="0" smtClean="0"/>
              <a:t>upon </a:t>
            </a:r>
            <a:r>
              <a:rPr lang="en-GB" dirty="0"/>
              <a:t>it. It sends out </a:t>
            </a:r>
            <a:r>
              <a:rPr lang="en-GB" dirty="0" smtClean="0"/>
              <a:t/>
            </a:r>
            <a:br>
              <a:rPr lang="en-GB" dirty="0" smtClean="0"/>
            </a:br>
            <a:r>
              <a:rPr lang="en-GB" dirty="0" smtClean="0"/>
              <a:t>powerful </a:t>
            </a:r>
            <a:r>
              <a:rPr lang="en-GB" dirty="0"/>
              <a:t>hidden </a:t>
            </a:r>
            <a:r>
              <a:rPr lang="en-GB" dirty="0" smtClean="0"/>
              <a:t>messages about </a:t>
            </a:r>
            <a:r>
              <a:rPr lang="en-GB" dirty="0"/>
              <a:t>what is valued and the wider ethos of the school</a:t>
            </a:r>
          </a:p>
        </p:txBody>
      </p:sp>
      <p:pic>
        <p:nvPicPr>
          <p:cNvPr id="4098" name="Picture 2" descr="http://www.bandonhill.sutton.sch.uk/images/gallery/Classroom%20display.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12776"/>
            <a:ext cx="4210334" cy="3155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927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Visiting two schools</a:t>
            </a:r>
            <a:endParaRPr lang="en-GB" dirty="0"/>
          </a:p>
        </p:txBody>
      </p:sp>
      <p:sp>
        <p:nvSpPr>
          <p:cNvPr id="3" name="Content Placeholder 2"/>
          <p:cNvSpPr>
            <a:spLocks noGrp="1"/>
          </p:cNvSpPr>
          <p:nvPr>
            <p:ph idx="1"/>
          </p:nvPr>
        </p:nvSpPr>
        <p:spPr/>
        <p:txBody>
          <a:bodyPr/>
          <a:lstStyle/>
          <a:p>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2465976"/>
            <a:ext cx="3864578" cy="3592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326458"/>
            <a:ext cx="5015145"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0040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Excellence and Enjoyment</a:t>
            </a:r>
            <a:endParaRPr lang="en-GB" dirty="0"/>
          </a:p>
        </p:txBody>
      </p:sp>
      <p:sp>
        <p:nvSpPr>
          <p:cNvPr id="3" name="Content Placeholder 2"/>
          <p:cNvSpPr>
            <a:spLocks noGrp="1"/>
          </p:cNvSpPr>
          <p:nvPr>
            <p:ph idx="1"/>
          </p:nvPr>
        </p:nvSpPr>
        <p:spPr>
          <a:xfrm>
            <a:off x="457200" y="1600200"/>
            <a:ext cx="4906888" cy="4525963"/>
          </a:xfrm>
        </p:spPr>
        <p:txBody>
          <a:bodyPr>
            <a:normAutofit lnSpcReduction="10000"/>
          </a:bodyPr>
          <a:lstStyle/>
          <a:p>
            <a:pPr marL="0" indent="0">
              <a:buNone/>
            </a:pPr>
            <a:r>
              <a:rPr lang="en-GB" i="1" dirty="0" smtClean="0">
                <a:ea typeface="Calibri"/>
                <a:cs typeface="Times New Roman"/>
              </a:rPr>
              <a:t>Excellence and Enjoyment (2003)</a:t>
            </a:r>
          </a:p>
          <a:p>
            <a:pPr marL="0" indent="0">
              <a:buNone/>
            </a:pPr>
            <a:endParaRPr lang="en-GB" i="1" dirty="0" smtClean="0">
              <a:ea typeface="Calibri"/>
              <a:cs typeface="Times New Roman"/>
            </a:endParaRPr>
          </a:p>
          <a:p>
            <a:pPr marL="0" indent="0">
              <a:buNone/>
            </a:pPr>
            <a:r>
              <a:rPr lang="en-GB" i="1" dirty="0" smtClean="0">
                <a:ea typeface="Calibri"/>
                <a:cs typeface="Times New Roman"/>
              </a:rPr>
              <a:t>“</a:t>
            </a:r>
            <a:r>
              <a:rPr lang="en-GB" i="1" dirty="0">
                <a:ea typeface="Calibri"/>
                <a:cs typeface="Times New Roman"/>
              </a:rPr>
              <a:t>The physical environment has a significant influence on learning. It gives children clear messages about how we value them and how we value learning” (Part 3 p 56) </a:t>
            </a:r>
            <a:endParaRPr lang="en-GB" dirty="0">
              <a:ea typeface="Calibri"/>
              <a:cs typeface="Times New Roman"/>
            </a:endParaRPr>
          </a:p>
          <a:p>
            <a:endParaRPr lang="en-GB" dirty="0"/>
          </a:p>
        </p:txBody>
      </p:sp>
      <p:pic>
        <p:nvPicPr>
          <p:cNvPr id="6148" name="Picture 4" descr="http://dera.ioe.ac.uk/2517/1.haspreviewThumbnailVersion/SEAL__goal_84908BKTEN.pd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5173" y="1485900"/>
            <a:ext cx="3052351" cy="4319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142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Sea View</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sz="4400" dirty="0" smtClean="0">
                <a:ea typeface="Calibri"/>
                <a:cs typeface="Times New Roman"/>
              </a:rPr>
              <a:t>Why does a </a:t>
            </a:r>
            <a:br>
              <a:rPr lang="en-GB" sz="4400" dirty="0" smtClean="0">
                <a:ea typeface="Calibri"/>
                <a:cs typeface="Times New Roman"/>
              </a:rPr>
            </a:br>
            <a:r>
              <a:rPr lang="en-GB" sz="4400" dirty="0" smtClean="0">
                <a:ea typeface="Calibri"/>
                <a:cs typeface="Times New Roman"/>
              </a:rPr>
              <a:t>sea view room </a:t>
            </a:r>
            <a:br>
              <a:rPr lang="en-GB" sz="4400" dirty="0" smtClean="0">
                <a:ea typeface="Calibri"/>
                <a:cs typeface="Times New Roman"/>
              </a:rPr>
            </a:br>
            <a:r>
              <a:rPr lang="en-GB" sz="4400" dirty="0" smtClean="0">
                <a:ea typeface="Calibri"/>
                <a:cs typeface="Times New Roman"/>
              </a:rPr>
              <a:t>in a hotel </a:t>
            </a:r>
            <a:br>
              <a:rPr lang="en-GB" sz="4400" dirty="0" smtClean="0">
                <a:ea typeface="Calibri"/>
                <a:cs typeface="Times New Roman"/>
              </a:rPr>
            </a:br>
            <a:r>
              <a:rPr lang="en-GB" sz="4400" dirty="0" smtClean="0">
                <a:ea typeface="Calibri"/>
                <a:cs typeface="Times New Roman"/>
              </a:rPr>
              <a:t>command </a:t>
            </a:r>
            <a:r>
              <a:rPr lang="en-GB" sz="4400" dirty="0">
                <a:ea typeface="Calibri"/>
                <a:cs typeface="Times New Roman"/>
              </a:rPr>
              <a:t>a </a:t>
            </a:r>
            <a:r>
              <a:rPr lang="en-GB" sz="4400" dirty="0" smtClean="0">
                <a:ea typeface="Calibri"/>
                <a:cs typeface="Times New Roman"/>
              </a:rPr>
              <a:t/>
            </a:r>
            <a:br>
              <a:rPr lang="en-GB" sz="4400" dirty="0" smtClean="0">
                <a:ea typeface="Calibri"/>
                <a:cs typeface="Times New Roman"/>
              </a:rPr>
            </a:br>
            <a:r>
              <a:rPr lang="en-GB" sz="4400" dirty="0" smtClean="0">
                <a:ea typeface="Calibri"/>
                <a:cs typeface="Times New Roman"/>
              </a:rPr>
              <a:t>premium </a:t>
            </a:r>
            <a:r>
              <a:rPr lang="en-GB" sz="4400" dirty="0">
                <a:ea typeface="Calibri"/>
                <a:cs typeface="Times New Roman"/>
              </a:rPr>
              <a:t>price </a:t>
            </a:r>
            <a:r>
              <a:rPr lang="en-GB" sz="4400" dirty="0" smtClean="0">
                <a:ea typeface="Calibri"/>
                <a:cs typeface="Times New Roman"/>
              </a:rPr>
              <a:t/>
            </a:r>
            <a:br>
              <a:rPr lang="en-GB" sz="4400" dirty="0" smtClean="0">
                <a:ea typeface="Calibri"/>
                <a:cs typeface="Times New Roman"/>
              </a:rPr>
            </a:br>
            <a:r>
              <a:rPr lang="en-GB" sz="4400" dirty="0" smtClean="0">
                <a:ea typeface="Calibri"/>
                <a:cs typeface="Times New Roman"/>
              </a:rPr>
              <a:t>if </a:t>
            </a:r>
            <a:r>
              <a:rPr lang="en-GB" sz="4400" dirty="0">
                <a:ea typeface="Calibri"/>
                <a:cs typeface="Times New Roman"/>
              </a:rPr>
              <a:t>environment </a:t>
            </a:r>
            <a:r>
              <a:rPr lang="en-GB" sz="4400" dirty="0" smtClean="0">
                <a:ea typeface="Calibri"/>
                <a:cs typeface="Times New Roman"/>
              </a:rPr>
              <a:t/>
            </a:r>
            <a:br>
              <a:rPr lang="en-GB" sz="4400" dirty="0" smtClean="0">
                <a:ea typeface="Calibri"/>
                <a:cs typeface="Times New Roman"/>
              </a:rPr>
            </a:br>
            <a:r>
              <a:rPr lang="en-GB" sz="4400" dirty="0" smtClean="0">
                <a:ea typeface="Calibri"/>
                <a:cs typeface="Times New Roman"/>
              </a:rPr>
              <a:t>has </a:t>
            </a:r>
            <a:r>
              <a:rPr lang="en-GB" sz="4400" dirty="0">
                <a:ea typeface="Calibri"/>
                <a:cs typeface="Times New Roman"/>
              </a:rPr>
              <a:t>no impact? </a:t>
            </a:r>
            <a:endParaRPr lang="en-GB" sz="4400" dirty="0"/>
          </a:p>
        </p:txBody>
      </p:sp>
      <p:pic>
        <p:nvPicPr>
          <p:cNvPr id="7170" name="Picture 2" descr="http://www.sunloverholidays.com.au/media/800x800/hamilton-island-reef-view-hotel_9.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772816"/>
            <a:ext cx="4238625" cy="4076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6157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Britain in Bloom</a:t>
            </a:r>
            <a:endParaRPr lang="en-GB" dirty="0"/>
          </a:p>
        </p:txBody>
      </p:sp>
      <p:sp>
        <p:nvSpPr>
          <p:cNvPr id="3" name="Content Placeholder 2"/>
          <p:cNvSpPr>
            <a:spLocks noGrp="1"/>
          </p:cNvSpPr>
          <p:nvPr>
            <p:ph idx="1"/>
          </p:nvPr>
        </p:nvSpPr>
        <p:spPr/>
        <p:txBody>
          <a:bodyPr/>
          <a:lstStyle/>
          <a:p>
            <a:endParaRPr lang="en-GB"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686" y="1408909"/>
            <a:ext cx="7704856" cy="5139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17522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1316</TotalTime>
  <Words>1299</Words>
  <Application>Microsoft Office PowerPoint</Application>
  <PresentationFormat>On-screen Show (4:3)</PresentationFormat>
  <Paragraphs>151</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Who cares about a few  pencils on the Floor?</vt:lpstr>
      <vt:lpstr>Summer Term 2013</vt:lpstr>
      <vt:lpstr>Hay McBer </vt:lpstr>
      <vt:lpstr>Teachers drive Climate</vt:lpstr>
      <vt:lpstr>Power of Environment</vt:lpstr>
      <vt:lpstr>Visiting two schools</vt:lpstr>
      <vt:lpstr>Excellence and Enjoyment</vt:lpstr>
      <vt:lpstr>Sea View</vt:lpstr>
      <vt:lpstr>Britain in Bloom</vt:lpstr>
      <vt:lpstr>Power of Displays</vt:lpstr>
      <vt:lpstr>Impact of Environment</vt:lpstr>
      <vt:lpstr>Hay McBer </vt:lpstr>
      <vt:lpstr>Peter Barratt’s Research</vt:lpstr>
      <vt:lpstr>Peter Barratt’s Research</vt:lpstr>
      <vt:lpstr>All other things being equal</vt:lpstr>
      <vt:lpstr>The “Broken Window Theory”.</vt:lpstr>
      <vt:lpstr>The Essence of the theory</vt:lpstr>
      <vt:lpstr>New York Transit company </vt:lpstr>
      <vt:lpstr>New York Transit company </vt:lpstr>
      <vt:lpstr>Result</vt:lpstr>
      <vt:lpstr>Broken Windows theory</vt:lpstr>
      <vt:lpstr>The Link into schools</vt:lpstr>
      <vt:lpstr>The Bookcase test</vt:lpstr>
      <vt:lpstr>Quote</vt:lpstr>
      <vt:lpstr>“… write neatly in their books” </vt:lpstr>
      <vt:lpstr>Quality produces quality</vt:lpstr>
      <vt:lpstr>OCD or Good Teaching?</vt:lpstr>
      <vt:lpstr>The Reality is…</vt:lpstr>
      <vt:lpstr>Power of the Cultural Message</vt:lpstr>
      <vt:lpstr>Educational Warehouses</vt:lpstr>
      <vt:lpstr>Visual Displays</vt:lpstr>
      <vt:lpstr>Broken Window Theory</vt:lpstr>
      <vt:lpstr>Working Walls</vt:lpstr>
      <vt:lpstr>Working Walls</vt:lpstr>
      <vt:lpstr>Back to the Bookcase</vt:lpstr>
      <vt:lpstr>Returning to Classroom Culture</vt:lpstr>
      <vt:lpstr>Solomon Asch (1950’s)</vt:lpstr>
      <vt:lpstr>Solomon Asch (1950’s)</vt:lpstr>
      <vt:lpstr>Solomon Asch</vt:lpstr>
      <vt:lpstr>Cultural Messages</vt:lpstr>
      <vt:lpstr>Lady in the Burning Building</vt:lpstr>
      <vt:lpstr>The Power of Display</vt:lpstr>
      <vt:lpstr>Cultural Expectations</vt:lpstr>
      <vt:lpstr>Cultural Expectations</vt:lpstr>
      <vt:lpstr>Environment and Culture</vt:lpstr>
      <vt:lpstr>A Final Quote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Wyche Headteacher</dc:creator>
  <cp:lastModifiedBy>Wyche Headteacher</cp:lastModifiedBy>
  <cp:revision>16</cp:revision>
  <dcterms:created xsi:type="dcterms:W3CDTF">2013-09-03T15:15:53Z</dcterms:created>
  <dcterms:modified xsi:type="dcterms:W3CDTF">2013-09-04T13:12:37Z</dcterms:modified>
</cp:coreProperties>
</file>