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</p:sldMasterIdLst>
  <p:notesMasterIdLst>
    <p:notesMasterId r:id="rId22"/>
  </p:notesMasterIdLst>
  <p:handoutMasterIdLst>
    <p:handoutMasterId r:id="rId23"/>
  </p:handoutMasterIdLst>
  <p:sldIdLst>
    <p:sldId id="506" r:id="rId2"/>
    <p:sldId id="523" r:id="rId3"/>
    <p:sldId id="386" r:id="rId4"/>
    <p:sldId id="369" r:id="rId5"/>
    <p:sldId id="524" r:id="rId6"/>
    <p:sldId id="525" r:id="rId7"/>
    <p:sldId id="513" r:id="rId8"/>
    <p:sldId id="526" r:id="rId9"/>
    <p:sldId id="528" r:id="rId10"/>
    <p:sldId id="520" r:id="rId11"/>
    <p:sldId id="515" r:id="rId12"/>
    <p:sldId id="527" r:id="rId13"/>
    <p:sldId id="530" r:id="rId14"/>
    <p:sldId id="516" r:id="rId15"/>
    <p:sldId id="517" r:id="rId16"/>
    <p:sldId id="531" r:id="rId17"/>
    <p:sldId id="532" r:id="rId18"/>
    <p:sldId id="518" r:id="rId19"/>
    <p:sldId id="519" r:id="rId20"/>
    <p:sldId id="440" r:id="rId21"/>
  </p:sldIdLst>
  <p:sldSz cx="9144000" cy="6858000" type="screen4x3"/>
  <p:notesSz cx="6735763" cy="9869488"/>
  <p:custDataLst>
    <p:tags r:id="rId2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4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00FF"/>
    <a:srgbClr val="0000CC"/>
    <a:srgbClr val="000099"/>
    <a:srgbClr val="FFFFFF"/>
    <a:srgbClr val="FF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104" autoAdjust="0"/>
  </p:normalViewPr>
  <p:slideViewPr>
    <p:cSldViewPr>
      <p:cViewPr>
        <p:scale>
          <a:sx n="76" d="100"/>
          <a:sy n="76" d="100"/>
        </p:scale>
        <p:origin x="-1392" y="-318"/>
      </p:cViewPr>
      <p:guideLst>
        <p:guide orient="horz" pos="144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76" y="-78"/>
      </p:cViewPr>
      <p:guideLst>
        <p:guide orient="horz" pos="3109"/>
        <p:guide pos="21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5775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75775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4DB637-A742-48E1-8C78-D5A43FBD76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47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7888"/>
            <a:ext cx="4938713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5775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50" y="9375775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F808CA4-FC6D-4AF0-BFA5-60F9A92686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164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fld id="{5F839EF3-CAA6-438F-B94D-C3DB4E172D1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D71BE-F466-4617-A177-AE219C661F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2940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719BA-994D-466A-8637-68432BB54B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7466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696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2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6997ABA-794D-4DBC-BE80-EE4ABC5941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5201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793C3-F99E-454E-AC0C-ED9537763E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9070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B73E5-C6AD-4F45-BE38-E5320DB223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0556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B6607-C3FC-4365-B2DD-31AD2D4C0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844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C1938-CAB3-40DC-B927-9C159CD86E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8090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BDDCA-8D7D-4A4A-A5F2-2167548F6C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5707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054921-2E4C-4778-A485-443F192FD2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7375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D348E-56D1-46AF-BF66-0D0CEF6903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0567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64184-3651-46D3-8C3A-DC67618768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2314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>
                <a:gamma/>
                <a:shade val="37647"/>
                <a:invGamma/>
              </a:srgbClr>
            </a:gs>
            <a:gs pos="100000">
              <a:srgbClr val="0000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69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72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CBBA07AE-A3A6-4192-8C4E-4EBB8727B6F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rgbClr val="FFFF00"/>
        </a:buClr>
        <a:defRPr kumimoji="1" sz="36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rgbClr val="FFFF00"/>
        </a:buClr>
        <a:buChar char="•"/>
        <a:defRPr kumimoji="1" sz="36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rgbClr val="FFFF00"/>
        </a:buClr>
        <a:buChar char="•"/>
        <a:defRPr kumimoji="1" sz="36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•"/>
        <a:defRPr kumimoji="1"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•"/>
        <a:defRPr kumimoji="1"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•"/>
        <a:defRPr kumimoji="1"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•"/>
        <a:defRPr kumimoji="1"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•"/>
        <a:defRPr kumimoji="1"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•"/>
        <a:defRPr kumimoji="1"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7772400" cy="5105400"/>
          </a:xfrm>
        </p:spPr>
        <p:txBody>
          <a:bodyPr/>
          <a:lstStyle/>
          <a:p>
            <a:pPr algn="ctr"/>
            <a:endParaRPr lang="en-US" b="1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en-US" b="1">
                <a:solidFill>
                  <a:srgbClr val="FFFF00"/>
                </a:solidFill>
                <a:latin typeface="Times New Roman" pitchFamily="18" charset="0"/>
              </a:rPr>
              <a:t>RUNWAYS</a:t>
            </a:r>
          </a:p>
          <a:p>
            <a:pPr algn="ctr"/>
            <a:endParaRPr lang="en-US" b="1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en-US" b="1">
                <a:solidFill>
                  <a:srgbClr val="FFFF00"/>
                </a:solidFill>
                <a:latin typeface="Times New Roman" pitchFamily="18" charset="0"/>
              </a:rPr>
              <a:t>Runway Orientation</a:t>
            </a:r>
          </a:p>
          <a:p>
            <a:pPr algn="ctr"/>
            <a:endParaRPr lang="en-US">
              <a:latin typeface="Times New Roman" pitchFamily="18" charset="0"/>
            </a:endParaRPr>
          </a:p>
        </p:txBody>
      </p:sp>
      <p:pic>
        <p:nvPicPr>
          <p:cNvPr id="2" name="BAE 623  Airport Audio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1800" y="50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24" name="Picture 4" descr="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22288"/>
            <a:ext cx="8763000" cy="519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E 623  Airport Audio (1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8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7" name="Picture 5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"/>
            <a:ext cx="6624638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E 623  Airport Audio (1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495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7772400" cy="51054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3200"/>
              <a:t>The best runway </a:t>
            </a:r>
            <a:r>
              <a:rPr lang="en-US" sz="3200">
                <a:sym typeface="Wingdings" pitchFamily="2" charset="2"/>
              </a:rPr>
              <a:t> EW</a:t>
            </a:r>
          </a:p>
          <a:p>
            <a:pPr>
              <a:buFont typeface="Wingdings" pitchFamily="2" charset="2"/>
              <a:buNone/>
            </a:pPr>
            <a:endParaRPr lang="en-US" sz="3200"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sz="3200">
                <a:sym typeface="Wingdings" pitchFamily="2" charset="2"/>
              </a:rPr>
              <a:t>Available wind coverage = 97% </a:t>
            </a:r>
            <a:r>
              <a:rPr lang="en-US" sz="3200">
                <a:cs typeface="Tahoma" pitchFamily="34" charset="0"/>
                <a:sym typeface="Wingdings" pitchFamily="2" charset="2"/>
              </a:rPr>
              <a:t>&gt; 95%</a:t>
            </a:r>
          </a:p>
          <a:p>
            <a:r>
              <a:rPr lang="en-US" sz="3200">
                <a:cs typeface="Tahoma" pitchFamily="34" charset="0"/>
                <a:sym typeface="Wingdings" pitchFamily="2" charset="2"/>
              </a:rPr>
              <a:t>                                               O.K</a:t>
            </a:r>
          </a:p>
        </p:txBody>
      </p:sp>
      <p:pic>
        <p:nvPicPr>
          <p:cNvPr id="2" name="BAE 623  Airport Audio (1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464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8077200" cy="6019800"/>
          </a:xfrm>
        </p:spPr>
        <p:txBody>
          <a:bodyPr/>
          <a:lstStyle/>
          <a:p>
            <a:r>
              <a:rPr lang="en-US" sz="2800"/>
              <a:t>Another - EX. 1. (see page 145)</a:t>
            </a:r>
          </a:p>
          <a:p>
            <a:pPr>
              <a:buFont typeface="Wingdings" pitchFamily="2" charset="2"/>
              <a:buChar char="§"/>
            </a:pPr>
            <a:r>
              <a:rPr lang="en-US" sz="2800"/>
              <a:t>Wind coverage = 95%</a:t>
            </a:r>
          </a:p>
          <a:p>
            <a:pPr>
              <a:buFont typeface="Wingdings" pitchFamily="2" charset="2"/>
              <a:buChar char="§"/>
            </a:pPr>
            <a:r>
              <a:rPr lang="en-US" sz="2800"/>
              <a:t>(i) cross wind component = 15kmph </a:t>
            </a:r>
            <a:r>
              <a:rPr lang="en-US" sz="2800">
                <a:sym typeface="Wingdings" pitchFamily="2" charset="2"/>
              </a:rPr>
              <a:t></a:t>
            </a:r>
          </a:p>
          <a:p>
            <a:pPr>
              <a:buFont typeface="Wingdings" pitchFamily="2" charset="2"/>
              <a:buNone/>
            </a:pPr>
            <a:r>
              <a:rPr lang="en-US" sz="2800">
                <a:sym typeface="Wingdings" pitchFamily="2" charset="2"/>
              </a:rPr>
              <a:t>		The best runway orientation = ?</a:t>
            </a:r>
          </a:p>
          <a:p>
            <a:pPr>
              <a:buFont typeface="Wingdings" pitchFamily="2" charset="2"/>
              <a:buChar char="§"/>
            </a:pPr>
            <a:r>
              <a:rPr lang="en-US" sz="2800">
                <a:sym typeface="Wingdings" pitchFamily="2" charset="2"/>
              </a:rPr>
              <a:t>If insufficient wind coverage  </a:t>
            </a:r>
          </a:p>
          <a:p>
            <a:pPr>
              <a:buFont typeface="Wingdings" pitchFamily="2" charset="2"/>
              <a:buNone/>
            </a:pPr>
            <a:r>
              <a:rPr lang="en-US" sz="2800">
                <a:sym typeface="Wingdings" pitchFamily="2" charset="2"/>
              </a:rPr>
              <a:t>		Direction of optimal crosswind runway = ?</a:t>
            </a:r>
          </a:p>
          <a:p>
            <a:pPr>
              <a:buFont typeface="Wingdings" pitchFamily="2" charset="2"/>
              <a:buChar char="§"/>
            </a:pPr>
            <a:r>
              <a:rPr lang="en-US" sz="2800">
                <a:sym typeface="Wingdings" pitchFamily="2" charset="2"/>
              </a:rPr>
              <a:t>(ii) Crosswind runway orientation = 30</a:t>
            </a:r>
            <a:r>
              <a:rPr lang="en-US" sz="2800" baseline="30000">
                <a:cs typeface="Tahoma" pitchFamily="34" charset="0"/>
                <a:sym typeface="Wingdings" pitchFamily="2" charset="2"/>
              </a:rPr>
              <a:t>◦ </a:t>
            </a:r>
            <a:r>
              <a:rPr lang="en-US" sz="2800">
                <a:cs typeface="Tahoma" pitchFamily="34" charset="0"/>
                <a:sym typeface="Wingdings" pitchFamily="2" charset="2"/>
              </a:rPr>
              <a:t>to 210</a:t>
            </a:r>
            <a:r>
              <a:rPr lang="en-US" sz="2800" baseline="30000">
                <a:cs typeface="Tahoma" pitchFamily="34" charset="0"/>
                <a:sym typeface="Wingdings" pitchFamily="2" charset="2"/>
              </a:rPr>
              <a:t>◦ 	</a:t>
            </a:r>
            <a:r>
              <a:rPr lang="en-US" sz="2800">
                <a:cs typeface="Tahoma" pitchFamily="34" charset="0"/>
                <a:sym typeface="Wingdings" pitchFamily="2" charset="2"/>
              </a:rPr>
              <a:t>==&gt; total wind coverage = ? </a:t>
            </a:r>
          </a:p>
          <a:p>
            <a:pPr>
              <a:buFont typeface="Wingdings" pitchFamily="2" charset="2"/>
              <a:buNone/>
            </a:pPr>
            <a:r>
              <a:rPr lang="en-US" sz="2800">
                <a:cs typeface="Tahoma" pitchFamily="34" charset="0"/>
                <a:sym typeface="Wingdings" pitchFamily="2" charset="2"/>
              </a:rPr>
              <a:t>	(i.e primary runway &amp; crosswind runway)</a:t>
            </a:r>
            <a:endParaRPr lang="en-US" sz="2800" baseline="30000">
              <a:cs typeface="Tahoma" pitchFamily="34" charset="0"/>
            </a:endParaRPr>
          </a:p>
        </p:txBody>
      </p:sp>
      <p:pic>
        <p:nvPicPr>
          <p:cNvPr id="2" name="BAE 623  Airport Audio (1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4" name="Picture 2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6616"/>
            <a:ext cx="6167438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E 623  Airport Audio (1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1838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8" name="Picture 4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381000"/>
            <a:ext cx="6242050" cy="639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E 623  Airport Audio (1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7183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"/>
            <a:ext cx="7772400" cy="5410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/>
              <a:t>The best runway orientation = 90</a:t>
            </a:r>
            <a:r>
              <a:rPr lang="en-US" sz="2800" baseline="30000">
                <a:cs typeface="Tahoma" pitchFamily="34" charset="0"/>
              </a:rPr>
              <a:t>◦</a:t>
            </a:r>
            <a:r>
              <a:rPr lang="en-US" sz="2800"/>
              <a:t> to 270</a:t>
            </a:r>
            <a:r>
              <a:rPr lang="en-US" sz="2800" baseline="30000">
                <a:cs typeface="Tahoma" pitchFamily="34" charset="0"/>
              </a:rPr>
              <a:t>◦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>
                <a:cs typeface="Tahoma" pitchFamily="34" charset="0"/>
              </a:rPr>
              <a:t>Runway designation = 9-27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>
                <a:cs typeface="Tahoma" pitchFamily="34" charset="0"/>
              </a:rPr>
              <a:t>Wind coverage = 90.8 % &lt; 95%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>
                <a:cs typeface="Tahoma" pitchFamily="34" charset="0"/>
              </a:rPr>
              <a:t>Therefore,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>
                <a:cs typeface="Tahoma" pitchFamily="34" charset="0"/>
              </a:rPr>
              <a:t>To determine </a:t>
            </a:r>
            <a:r>
              <a:rPr lang="en-US" sz="2800">
                <a:cs typeface="Tahoma" pitchFamily="34" charset="0"/>
                <a:sym typeface="Wingdings" pitchFamily="2" charset="2"/>
              </a:rPr>
              <a:t> </a:t>
            </a:r>
            <a:r>
              <a:rPr lang="en-US" sz="2800">
                <a:cs typeface="Tahoma" pitchFamily="34" charset="0"/>
              </a:rPr>
              <a:t>Secondary runway 				  	 (crosswind runway)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/>
              <a:t>Orientation = 12</a:t>
            </a:r>
            <a:r>
              <a:rPr lang="en-US" sz="2800" baseline="30000">
                <a:cs typeface="Tahoma" pitchFamily="34" charset="0"/>
              </a:rPr>
              <a:t>◦</a:t>
            </a:r>
            <a:r>
              <a:rPr lang="en-US" sz="2800"/>
              <a:t> to 192</a:t>
            </a:r>
            <a:r>
              <a:rPr lang="en-US" sz="2800" baseline="30000">
                <a:cs typeface="Tahoma" pitchFamily="34" charset="0"/>
              </a:rPr>
              <a:t>◦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>
                <a:cs typeface="Tahoma" pitchFamily="34" charset="0"/>
              </a:rPr>
              <a:t>Additional wind coverage = 6.2%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>
                <a:cs typeface="Tahoma" pitchFamily="34" charset="0"/>
              </a:rPr>
              <a:t>Total wind coverage for both primary &amp; crosswind runway = 90.8+6.2 = 97%</a:t>
            </a:r>
          </a:p>
          <a:p>
            <a:pPr>
              <a:lnSpc>
                <a:spcPct val="90000"/>
              </a:lnSpc>
              <a:buFont typeface="Tahoma" pitchFamily="34" charset="0"/>
              <a:buNone/>
            </a:pPr>
            <a:endParaRPr lang="en-US" sz="2800">
              <a:cs typeface="Tahoma" pitchFamily="34" charset="0"/>
            </a:endParaRPr>
          </a:p>
        </p:txBody>
      </p:sp>
      <p:pic>
        <p:nvPicPr>
          <p:cNvPr id="2" name="BAE 623  Airport Audio (1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400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"/>
            <a:ext cx="7772400" cy="58674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(ii) </a:t>
            </a:r>
          </a:p>
          <a:p>
            <a:pPr>
              <a:buFont typeface="Wingdings" pitchFamily="2" charset="2"/>
              <a:buChar char="Ø"/>
            </a:pPr>
            <a:r>
              <a:rPr lang="en-US" sz="2800"/>
              <a:t>Crosswind runway orientation = 30</a:t>
            </a:r>
            <a:r>
              <a:rPr lang="en-US" sz="2800" baseline="30000">
                <a:cs typeface="Tahoma" pitchFamily="34" charset="0"/>
              </a:rPr>
              <a:t>◦</a:t>
            </a:r>
            <a:r>
              <a:rPr lang="en-US" sz="2800"/>
              <a:t> to 210</a:t>
            </a:r>
            <a:r>
              <a:rPr lang="en-US" sz="2800" baseline="30000">
                <a:cs typeface="Tahoma" pitchFamily="34" charset="0"/>
              </a:rPr>
              <a:t>◦</a:t>
            </a:r>
          </a:p>
          <a:p>
            <a:pPr>
              <a:buFont typeface="Wingdings" pitchFamily="2" charset="2"/>
              <a:buChar char="Ø"/>
            </a:pPr>
            <a:r>
              <a:rPr lang="en-US" sz="2800">
                <a:cs typeface="Tahoma" pitchFamily="34" charset="0"/>
              </a:rPr>
              <a:t>Runway designation = 3-21</a:t>
            </a:r>
          </a:p>
          <a:p>
            <a:pPr>
              <a:buFont typeface="Wingdings" pitchFamily="2" charset="2"/>
              <a:buChar char="Ø"/>
            </a:pPr>
            <a:r>
              <a:rPr lang="en-US" sz="2800">
                <a:cs typeface="Tahoma" pitchFamily="34" charset="0"/>
              </a:rPr>
              <a:t>Wind coverage = 84.8 %</a:t>
            </a:r>
          </a:p>
          <a:p>
            <a:pPr>
              <a:buFont typeface="Wingdings" pitchFamily="2" charset="2"/>
              <a:buChar char="Ø"/>
            </a:pPr>
            <a:r>
              <a:rPr lang="en-US" sz="2800">
                <a:cs typeface="Tahoma" pitchFamily="34" charset="0"/>
              </a:rPr>
              <a:t>Additional wind coverage = 5.8%</a:t>
            </a:r>
          </a:p>
          <a:p>
            <a:pPr>
              <a:buFont typeface="Wingdings" pitchFamily="2" charset="2"/>
              <a:buChar char="Ø"/>
            </a:pPr>
            <a:r>
              <a:rPr lang="en-US" sz="2800">
                <a:cs typeface="Tahoma" pitchFamily="34" charset="0"/>
              </a:rPr>
              <a:t>Primary Runway orientation =</a:t>
            </a:r>
            <a:r>
              <a:rPr lang="en-US" sz="2800"/>
              <a:t>90</a:t>
            </a:r>
            <a:r>
              <a:rPr lang="en-US" sz="2800" baseline="30000">
                <a:cs typeface="Tahoma" pitchFamily="34" charset="0"/>
              </a:rPr>
              <a:t>◦</a:t>
            </a:r>
            <a:r>
              <a:rPr lang="en-US" sz="2800"/>
              <a:t> to 270</a:t>
            </a:r>
            <a:r>
              <a:rPr lang="en-US" sz="2800" baseline="30000">
                <a:cs typeface="Tahoma" pitchFamily="34" charset="0"/>
              </a:rPr>
              <a:t>◦</a:t>
            </a:r>
          </a:p>
          <a:p>
            <a:pPr>
              <a:buFont typeface="Wingdings" pitchFamily="2" charset="2"/>
              <a:buChar char="Ø"/>
            </a:pPr>
            <a:r>
              <a:rPr lang="en-US" sz="2800">
                <a:cs typeface="Tahoma" pitchFamily="34" charset="0"/>
              </a:rPr>
              <a:t>Wind coverage for primary =90.8%</a:t>
            </a:r>
          </a:p>
          <a:p>
            <a:pPr>
              <a:buFont typeface="Wingdings" pitchFamily="2" charset="2"/>
              <a:buChar char="Ø"/>
            </a:pPr>
            <a:r>
              <a:rPr lang="en-US" sz="2800">
                <a:cs typeface="Tahoma" pitchFamily="34" charset="0"/>
              </a:rPr>
              <a:t>Total wind coverage for both = 90.8+5.8 = 96.6%&gt;95% (Fig. 6.13)</a:t>
            </a:r>
          </a:p>
          <a:p>
            <a:pPr>
              <a:buFont typeface="Wingdings" pitchFamily="2" charset="2"/>
              <a:buChar char="Ø"/>
            </a:pPr>
            <a:endParaRPr lang="en-US" sz="2800"/>
          </a:p>
        </p:txBody>
      </p:sp>
      <p:pic>
        <p:nvPicPr>
          <p:cNvPr id="2" name="BAE 623  Airport Audio (18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2" name="Picture 4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6858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E 623  Airport Audio (19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525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300" name="Picture 4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263"/>
            <a:ext cx="7396163" cy="679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E 623  Airport Audio (20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63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696200" cy="762000"/>
          </a:xfrm>
        </p:spPr>
        <p:txBody>
          <a:bodyPr/>
          <a:lstStyle/>
          <a:p>
            <a:r>
              <a:rPr lang="en-US" sz="4000"/>
              <a:t>Runway Orientation</a:t>
            </a:r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51054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/>
              <a:t>Runways are always oriented in the direction of prevailing wind</a:t>
            </a:r>
          </a:p>
          <a:p>
            <a:pPr>
              <a:buFont typeface="Wingdings" pitchFamily="2" charset="2"/>
              <a:buChar char="Ø"/>
            </a:pPr>
            <a:r>
              <a:rPr lang="en-US"/>
              <a:t>Aircraft not maneuver safely at the wind contains a large component at right angle to the direction of travel</a:t>
            </a:r>
          </a:p>
          <a:p>
            <a:pPr>
              <a:buFont typeface="Wingdings" pitchFamily="2" charset="2"/>
              <a:buChar char="Ø"/>
            </a:pPr>
            <a:r>
              <a:rPr lang="en-US"/>
              <a:t>Right angle component of wind</a:t>
            </a:r>
            <a:r>
              <a:rPr lang="en-US">
                <a:sym typeface="Wingdings" pitchFamily="2" charset="2"/>
              </a:rPr>
              <a:t></a:t>
            </a:r>
          </a:p>
          <a:p>
            <a:pPr>
              <a:buFont typeface="Wingdings" pitchFamily="2" charset="2"/>
              <a:buNone/>
            </a:pPr>
            <a:r>
              <a:rPr lang="en-US">
                <a:sym typeface="Wingdings" pitchFamily="2" charset="2"/>
              </a:rPr>
              <a:t>	“Cross wind”</a:t>
            </a:r>
            <a:endParaRPr lang="en-US"/>
          </a:p>
        </p:txBody>
      </p:sp>
      <p:pic>
        <p:nvPicPr>
          <p:cNvPr id="2" name="BAE 623  Airport Audio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7772400" cy="1981200"/>
          </a:xfrm>
        </p:spPr>
        <p:txBody>
          <a:bodyPr/>
          <a:lstStyle/>
          <a:p>
            <a:r>
              <a:rPr lang="en-US" sz="7200">
                <a:latin typeface="Times New Roman" pitchFamily="18" charset="0"/>
              </a:rPr>
              <a:t/>
            </a:r>
            <a:br>
              <a:rPr lang="en-US" sz="7200">
                <a:latin typeface="Times New Roman" pitchFamily="18" charset="0"/>
              </a:rPr>
            </a:br>
            <a:r>
              <a:rPr lang="en-US" sz="7200">
                <a:latin typeface="Times New Roman" pitchFamily="18" charset="0"/>
              </a:rPr>
              <a:t/>
            </a:r>
            <a:br>
              <a:rPr lang="en-US" sz="7200">
                <a:latin typeface="Times New Roman" pitchFamily="18" charset="0"/>
              </a:rPr>
            </a:br>
            <a:r>
              <a:rPr lang="en-US" sz="7200">
                <a:latin typeface="Times New Roman" pitchFamily="18" charset="0"/>
              </a:rPr>
              <a:t/>
            </a:r>
            <a:br>
              <a:rPr lang="en-US" sz="7200">
                <a:latin typeface="Times New Roman" pitchFamily="18" charset="0"/>
              </a:rPr>
            </a:br>
            <a:r>
              <a:rPr lang="en-US" sz="7200">
                <a:latin typeface="Times New Roman" pitchFamily="18" charset="0"/>
              </a:rPr>
              <a:t/>
            </a:r>
            <a:br>
              <a:rPr lang="en-US" sz="7200">
                <a:latin typeface="Times New Roman" pitchFamily="18" charset="0"/>
              </a:rPr>
            </a:br>
            <a:r>
              <a:rPr lang="en-US" sz="7200">
                <a:latin typeface="Times New Roman" pitchFamily="18" charset="0"/>
              </a:rPr>
              <a:t/>
            </a:r>
            <a:br>
              <a:rPr lang="en-US" sz="7200">
                <a:latin typeface="Times New Roman" pitchFamily="18" charset="0"/>
              </a:rPr>
            </a:br>
            <a:r>
              <a:rPr lang="en-US" sz="7200">
                <a:latin typeface="Times New Roman" pitchFamily="18" charset="0"/>
              </a:rPr>
              <a:t/>
            </a:r>
            <a:br>
              <a:rPr lang="en-US" sz="7200">
                <a:latin typeface="Times New Roman" pitchFamily="18" charset="0"/>
              </a:rPr>
            </a:br>
            <a:r>
              <a:rPr lang="en-US" sz="7200">
                <a:latin typeface="Times New Roman" pitchFamily="18" charset="0"/>
              </a:rPr>
              <a:t>THE END</a:t>
            </a:r>
            <a:endParaRPr lang="en-US" sz="9600"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36" name="Group 40"/>
          <p:cNvGrpSpPr>
            <a:grpSpLocks/>
          </p:cNvGrpSpPr>
          <p:nvPr/>
        </p:nvGrpSpPr>
        <p:grpSpPr bwMode="auto">
          <a:xfrm>
            <a:off x="2362200" y="320675"/>
            <a:ext cx="4800600" cy="6064250"/>
            <a:chOff x="1392" y="202"/>
            <a:chExt cx="3024" cy="3820"/>
          </a:xfrm>
        </p:grpSpPr>
        <p:grpSp>
          <p:nvGrpSpPr>
            <p:cNvPr id="208934" name="Group 38"/>
            <p:cNvGrpSpPr>
              <a:grpSpLocks/>
            </p:cNvGrpSpPr>
            <p:nvPr/>
          </p:nvGrpSpPr>
          <p:grpSpPr bwMode="auto">
            <a:xfrm>
              <a:off x="1392" y="202"/>
              <a:ext cx="3024" cy="3820"/>
              <a:chOff x="1200" y="202"/>
              <a:chExt cx="3024" cy="3820"/>
            </a:xfrm>
          </p:grpSpPr>
          <p:grpSp>
            <p:nvGrpSpPr>
              <p:cNvPr id="208933" name="Group 37"/>
              <p:cNvGrpSpPr>
                <a:grpSpLocks/>
              </p:cNvGrpSpPr>
              <p:nvPr/>
            </p:nvGrpSpPr>
            <p:grpSpPr bwMode="auto">
              <a:xfrm>
                <a:off x="1440" y="1392"/>
                <a:ext cx="1728" cy="1056"/>
                <a:chOff x="1440" y="1392"/>
                <a:chExt cx="1728" cy="1056"/>
              </a:xfrm>
            </p:grpSpPr>
            <p:sp>
              <p:nvSpPr>
                <p:cNvPr id="208910" name="Freeform 14"/>
                <p:cNvSpPr>
                  <a:spLocks/>
                </p:cNvSpPr>
                <p:nvPr/>
              </p:nvSpPr>
              <p:spPr bwMode="auto">
                <a:xfrm>
                  <a:off x="1440" y="1776"/>
                  <a:ext cx="144" cy="48"/>
                </a:xfrm>
                <a:custGeom>
                  <a:avLst/>
                  <a:gdLst>
                    <a:gd name="T0" fmla="*/ 0 w 144"/>
                    <a:gd name="T1" fmla="*/ 0 h 48"/>
                    <a:gd name="T2" fmla="*/ 144 w 144"/>
                    <a:gd name="T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48">
                      <a:moveTo>
                        <a:pt x="0" y="0"/>
                      </a:moveTo>
                      <a:cubicBezTo>
                        <a:pt x="60" y="20"/>
                        <a:pt x="120" y="40"/>
                        <a:pt x="144" y="48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208913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784" y="2160"/>
                  <a:ext cx="384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l-GR">
                      <a:cs typeface="Times New Roman" pitchFamily="18" charset="0"/>
                    </a:rPr>
                    <a:t>θ</a:t>
                  </a:r>
                </a:p>
              </p:txBody>
            </p:sp>
            <p:sp>
              <p:nvSpPr>
                <p:cNvPr id="208916" name="Line 20"/>
                <p:cNvSpPr>
                  <a:spLocks noChangeShapeType="1"/>
                </p:cNvSpPr>
                <p:nvPr/>
              </p:nvSpPr>
              <p:spPr bwMode="auto">
                <a:xfrm>
                  <a:off x="2832" y="1488"/>
                  <a:ext cx="0" cy="4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dash"/>
                  <a:round/>
                  <a:headEnd type="none" w="lg" len="lg"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208917" name="Freeform 21"/>
                <p:cNvSpPr>
                  <a:spLocks/>
                </p:cNvSpPr>
                <p:nvPr/>
              </p:nvSpPr>
              <p:spPr bwMode="auto">
                <a:xfrm>
                  <a:off x="2832" y="2400"/>
                  <a:ext cx="96" cy="48"/>
                </a:xfrm>
                <a:custGeom>
                  <a:avLst/>
                  <a:gdLst>
                    <a:gd name="T0" fmla="*/ 0 w 96"/>
                    <a:gd name="T1" fmla="*/ 0 h 48"/>
                    <a:gd name="T2" fmla="*/ 96 w 96"/>
                    <a:gd name="T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6" h="48">
                      <a:moveTo>
                        <a:pt x="0" y="0"/>
                      </a:moveTo>
                      <a:cubicBezTo>
                        <a:pt x="40" y="20"/>
                        <a:pt x="80" y="40"/>
                        <a:pt x="96" y="48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20891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448" y="1392"/>
                  <a:ext cx="33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</p:grpSp>
          <p:grpSp>
            <p:nvGrpSpPr>
              <p:cNvPr id="208929" name="Group 33"/>
              <p:cNvGrpSpPr>
                <a:grpSpLocks/>
              </p:cNvGrpSpPr>
              <p:nvPr/>
            </p:nvGrpSpPr>
            <p:grpSpPr bwMode="auto">
              <a:xfrm>
                <a:off x="1200" y="202"/>
                <a:ext cx="3024" cy="3820"/>
                <a:chOff x="1200" y="202"/>
                <a:chExt cx="3024" cy="3820"/>
              </a:xfrm>
            </p:grpSpPr>
            <p:sp>
              <p:nvSpPr>
                <p:cNvPr id="2089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2784" y="2784"/>
                  <a:ext cx="1440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>
                      <a:cs typeface="Times New Roman" pitchFamily="18" charset="0"/>
                    </a:rPr>
                    <a:t>V sin </a:t>
                  </a:r>
                  <a:r>
                    <a:rPr lang="el-GR">
                      <a:cs typeface="Times New Roman" pitchFamily="18" charset="0"/>
                    </a:rPr>
                    <a:t>θ</a:t>
                  </a:r>
                </a:p>
              </p:txBody>
            </p:sp>
            <p:sp>
              <p:nvSpPr>
                <p:cNvPr id="208922" name="Freeform 26"/>
                <p:cNvSpPr>
                  <a:spLocks/>
                </p:cNvSpPr>
                <p:nvPr/>
              </p:nvSpPr>
              <p:spPr bwMode="auto">
                <a:xfrm>
                  <a:off x="1440" y="3312"/>
                  <a:ext cx="288" cy="240"/>
                </a:xfrm>
                <a:custGeom>
                  <a:avLst/>
                  <a:gdLst>
                    <a:gd name="T0" fmla="*/ 288 w 288"/>
                    <a:gd name="T1" fmla="*/ 240 h 240"/>
                    <a:gd name="T2" fmla="*/ 0 w 288"/>
                    <a:gd name="T3" fmla="*/ 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88" h="240">
                      <a:moveTo>
                        <a:pt x="288" y="240"/>
                      </a:moveTo>
                      <a:cubicBezTo>
                        <a:pt x="168" y="140"/>
                        <a:pt x="48" y="40"/>
                        <a:pt x="0" y="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sm"/>
                  <a:tailEnd type="stealth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208923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1680" y="3504"/>
                  <a:ext cx="1296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>
                      <a:cs typeface="Times New Roman" pitchFamily="18" charset="0"/>
                    </a:rPr>
                    <a:t>Runway Center Line</a:t>
                  </a:r>
                  <a:endParaRPr lang="el-GR">
                    <a:cs typeface="Times New Roman" pitchFamily="18" charset="0"/>
                  </a:endParaRPr>
                </a:p>
              </p:txBody>
            </p:sp>
            <p:grpSp>
              <p:nvGrpSpPr>
                <p:cNvPr id="208928" name="Group 32"/>
                <p:cNvGrpSpPr>
                  <a:grpSpLocks/>
                </p:cNvGrpSpPr>
                <p:nvPr/>
              </p:nvGrpSpPr>
              <p:grpSpPr bwMode="auto">
                <a:xfrm>
                  <a:off x="1200" y="202"/>
                  <a:ext cx="2832" cy="3494"/>
                  <a:chOff x="1200" y="202"/>
                  <a:chExt cx="2832" cy="3494"/>
                </a:xfrm>
              </p:grpSpPr>
              <p:sp>
                <p:nvSpPr>
                  <p:cNvPr id="208903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1008"/>
                    <a:ext cx="480" cy="1968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AU"/>
                  </a:p>
                </p:txBody>
              </p:sp>
              <p:sp>
                <p:nvSpPr>
                  <p:cNvPr id="208907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72" y="384"/>
                    <a:ext cx="192" cy="52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stealth" w="lg" len="lg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208908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16" y="432"/>
                    <a:ext cx="192" cy="52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stealth" w="lg" len="lg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208909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76" y="288"/>
                    <a:ext cx="192" cy="52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stealth" w="lg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208912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80" y="1440"/>
                    <a:ext cx="384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>
                        <a:cs typeface="Times New Roman" pitchFamily="18" charset="0"/>
                      </a:rPr>
                      <a:t>v</a:t>
                    </a:r>
                    <a:endParaRPr lang="el-GR">
                      <a:cs typeface="Times New Roman" pitchFamily="18" charset="0"/>
                    </a:endParaRPr>
                  </a:p>
                </p:txBody>
              </p:sp>
              <p:sp>
                <p:nvSpPr>
                  <p:cNvPr id="208920" name="Text Box 24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1968" y="1248"/>
                    <a:ext cx="1440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>
                        <a:cs typeface="Times New Roman" pitchFamily="18" charset="0"/>
                      </a:rPr>
                      <a:t>V cos </a:t>
                    </a:r>
                    <a:r>
                      <a:rPr lang="el-GR">
                        <a:cs typeface="Times New Roman" pitchFamily="18" charset="0"/>
                      </a:rPr>
                      <a:t>θ</a:t>
                    </a:r>
                  </a:p>
                </p:txBody>
              </p:sp>
              <p:sp>
                <p:nvSpPr>
                  <p:cNvPr id="208924" name="Text Box 28"/>
                  <p:cNvSpPr txBox="1">
                    <a:spLocks noChangeArrowheads="1"/>
                  </p:cNvSpPr>
                  <p:nvPr/>
                </p:nvSpPr>
                <p:spPr bwMode="auto">
                  <a:xfrm rot="1800000">
                    <a:off x="2016" y="202"/>
                    <a:ext cx="1296" cy="51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>
                        <a:cs typeface="Times New Roman" pitchFamily="18" charset="0"/>
                      </a:rPr>
                      <a:t>Wind Direction</a:t>
                    </a:r>
                    <a:endParaRPr lang="el-GR">
                      <a:cs typeface="Times New Roman" pitchFamily="18" charset="0"/>
                    </a:endParaRPr>
                  </a:p>
                </p:txBody>
              </p:sp>
              <p:grpSp>
                <p:nvGrpSpPr>
                  <p:cNvPr id="208927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1392" y="480"/>
                    <a:ext cx="2640" cy="3216"/>
                    <a:chOff x="1392" y="480"/>
                    <a:chExt cx="2640" cy="3216"/>
                  </a:xfrm>
                </p:grpSpPr>
                <p:sp>
                  <p:nvSpPr>
                    <p:cNvPr id="208904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32" y="1488"/>
                      <a:ext cx="480" cy="129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lgDash"/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AU"/>
                    </a:p>
                  </p:txBody>
                </p:sp>
                <p:sp>
                  <p:nvSpPr>
                    <p:cNvPr id="208905" name="Line 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480"/>
                      <a:ext cx="0" cy="321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prstDash val="lgDashDot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AU"/>
                    </a:p>
                  </p:txBody>
                </p:sp>
                <p:sp>
                  <p:nvSpPr>
                    <p:cNvPr id="208906" name="Line 1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40" y="912"/>
                      <a:ext cx="432" cy="144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AU"/>
                    </a:p>
                  </p:txBody>
                </p:sp>
                <p:sp>
                  <p:nvSpPr>
                    <p:cNvPr id="208911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92" y="1824"/>
                      <a:ext cx="384" cy="2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l-GR">
                          <a:cs typeface="Times New Roman" pitchFamily="18" charset="0"/>
                        </a:rPr>
                        <a:t>θ</a:t>
                      </a:r>
                    </a:p>
                  </p:txBody>
                </p:sp>
                <p:sp>
                  <p:nvSpPr>
                    <p:cNvPr id="208914" name="Line 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32" y="2064"/>
                      <a:ext cx="240" cy="7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 type="stealth" w="lg" len="lg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AU"/>
                    </a:p>
                  </p:txBody>
                </p:sp>
                <p:sp>
                  <p:nvSpPr>
                    <p:cNvPr id="208915" name="Line 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72" y="1488"/>
                      <a:ext cx="240" cy="62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 type="stealth" w="lg" len="lg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AU"/>
                    </a:p>
                  </p:txBody>
                </p:sp>
                <p:sp>
                  <p:nvSpPr>
                    <p:cNvPr id="208918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024" y="1632"/>
                      <a:ext cx="384" cy="2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>
                          <a:cs typeface="Times New Roman" pitchFamily="18" charset="0"/>
                        </a:rPr>
                        <a:t>v</a:t>
                      </a:r>
                      <a:endParaRPr lang="el-GR"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08925" name="Text Box 2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736" y="3072"/>
                      <a:ext cx="1296" cy="5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>
                          <a:cs typeface="Times New Roman" pitchFamily="18" charset="0"/>
                        </a:rPr>
                        <a:t>Cross Wind Component</a:t>
                      </a:r>
                      <a:endParaRPr lang="el-GR">
                        <a:cs typeface="Times New Roman" pitchFamily="18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208935" name="Line 39"/>
            <p:cNvSpPr>
              <a:spLocks noChangeShapeType="1"/>
            </p:cNvSpPr>
            <p:nvPr/>
          </p:nvSpPr>
          <p:spPr bwMode="auto">
            <a:xfrm flipV="1">
              <a:off x="1680" y="1824"/>
              <a:ext cx="96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lg" len="lg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208938" name="Text Box 42"/>
          <p:cNvSpPr txBox="1">
            <a:spLocks noChangeArrowheads="1"/>
          </p:cNvSpPr>
          <p:nvPr/>
        </p:nvSpPr>
        <p:spPr bwMode="auto">
          <a:xfrm>
            <a:off x="609600" y="37338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BAE 623  Airport Audio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4572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153400" cy="914400"/>
          </a:xfrm>
        </p:spPr>
        <p:txBody>
          <a:bodyPr/>
          <a:lstStyle/>
          <a:p>
            <a:r>
              <a:rPr lang="en-US" sz="4000">
                <a:latin typeface="Times New Roman" pitchFamily="18" charset="0"/>
              </a:rPr>
              <a:t/>
            </a:r>
            <a:br>
              <a:rPr lang="en-US" sz="4000">
                <a:latin typeface="Times New Roman" pitchFamily="18" charset="0"/>
              </a:rPr>
            </a:br>
            <a:r>
              <a:rPr lang="en-US" sz="4000">
                <a:latin typeface="Times New Roman" pitchFamily="18" charset="0"/>
              </a:rPr>
              <a:t/>
            </a:r>
            <a:br>
              <a:rPr lang="en-US" sz="4000">
                <a:latin typeface="Times New Roman" pitchFamily="18" charset="0"/>
              </a:rPr>
            </a:br>
            <a:r>
              <a:rPr lang="en-US" sz="4000">
                <a:latin typeface="Times New Roman" pitchFamily="18" charset="0"/>
              </a:rPr>
              <a:t>Wind Rose Diagram</a:t>
            </a:r>
            <a:endParaRPr lang="en-US" sz="3300">
              <a:latin typeface="Times New Roman" pitchFamily="18" charset="0"/>
            </a:endParaRPr>
          </a:p>
        </p:txBody>
      </p:sp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7162800" y="24384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8740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495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>
                <a:latin typeface="Times New Roman" pitchFamily="18" charset="0"/>
              </a:rPr>
              <a:t>velocity, direction, duration are represented by a diagram </a:t>
            </a:r>
            <a:r>
              <a:rPr lang="en-US" sz="2800">
                <a:latin typeface="Times New Roman" pitchFamily="18" charset="0"/>
                <a:sym typeface="Wingdings" pitchFamily="2" charset="2"/>
              </a:rPr>
              <a:t> “Wind Rose”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>
                <a:latin typeface="Times New Roman" pitchFamily="18" charset="0"/>
              </a:rPr>
              <a:t>Use graphical procedure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>
                <a:latin typeface="Times New Roman" pitchFamily="18" charset="0"/>
              </a:rPr>
              <a:t>to analyze the wind data for the </a:t>
            </a:r>
            <a:r>
              <a:rPr lang="en-US" sz="2800" u="sng">
                <a:latin typeface="Times New Roman" pitchFamily="18" charset="0"/>
              </a:rPr>
              <a:t>determination of the best runway orientation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>
                <a:latin typeface="Times New Roman" pitchFamily="18" charset="0"/>
                <a:sym typeface="Wingdings" pitchFamily="2" charset="2"/>
              </a:rPr>
              <a:t>Wind rose diagram wind covers angle 22.5 degree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>
                <a:latin typeface="Times New Roman" pitchFamily="18" charset="0"/>
                <a:sym typeface="Wingdings" pitchFamily="2" charset="2"/>
              </a:rPr>
              <a:t>Assume wind come from any pt. within 22.5 degree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>
                <a:latin typeface="Times New Roman" pitchFamily="18" charset="0"/>
                <a:sym typeface="Wingdings" pitchFamily="2" charset="2"/>
              </a:rPr>
              <a:t>Data 5 to 10 years </a:t>
            </a:r>
            <a:endParaRPr lang="en-US" sz="280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80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sz="2800">
              <a:latin typeface="Times New Roman" pitchFamily="18" charset="0"/>
            </a:endParaRPr>
          </a:p>
        </p:txBody>
      </p:sp>
      <p:pic>
        <p:nvPicPr>
          <p:cNvPr id="2" name="BAE 623  Airport Audio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5791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Methods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/>
          </a:p>
          <a:p>
            <a:pPr algn="ctr"/>
            <a:r>
              <a:rPr lang="en-US"/>
              <a:t>Method I</a:t>
            </a:r>
          </a:p>
          <a:p>
            <a:pPr algn="ctr"/>
            <a:r>
              <a:rPr lang="en-US"/>
              <a:t>Method II</a:t>
            </a:r>
          </a:p>
          <a:p>
            <a:pPr algn="ctr"/>
            <a:endParaRPr lang="en-US"/>
          </a:p>
          <a:p>
            <a:pPr algn="ctr"/>
            <a:endParaRPr lang="en-US"/>
          </a:p>
        </p:txBody>
      </p:sp>
      <p:pic>
        <p:nvPicPr>
          <p:cNvPr id="2" name="BAE 623  Airport Audio (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5600" y="4724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0"/>
            <a:ext cx="7772400" cy="6553200"/>
          </a:xfrm>
        </p:spPr>
        <p:txBody>
          <a:bodyPr/>
          <a:lstStyle/>
          <a:p>
            <a:pPr algn="ctr"/>
            <a:r>
              <a:rPr lang="en-US" sz="3200">
                <a:solidFill>
                  <a:schemeClr val="tx2"/>
                </a:solidFill>
              </a:rPr>
              <a:t>Method I</a:t>
            </a:r>
          </a:p>
          <a:p>
            <a:pPr>
              <a:buFont typeface="Wingdings" pitchFamily="2" charset="2"/>
              <a:buChar char="Ø"/>
            </a:pPr>
            <a:r>
              <a:rPr lang="en-US" sz="3200">
                <a:latin typeface="Arial" charset="0"/>
              </a:rPr>
              <a:t>Absence of wind velocity, not account for cross wind component</a:t>
            </a:r>
          </a:p>
          <a:p>
            <a:pPr>
              <a:buFont typeface="Wingdings" pitchFamily="2" charset="2"/>
              <a:buChar char="Ø"/>
            </a:pPr>
            <a:r>
              <a:rPr lang="en-US" sz="3200">
                <a:latin typeface="Arial" charset="0"/>
              </a:rPr>
              <a:t>Not so accurate </a:t>
            </a:r>
          </a:p>
          <a:p>
            <a:pPr>
              <a:buFont typeface="Wingdings" pitchFamily="2" charset="2"/>
              <a:buChar char="Ø"/>
            </a:pPr>
            <a:r>
              <a:rPr lang="en-US" sz="3200">
                <a:latin typeface="Arial" charset="0"/>
              </a:rPr>
              <a:t>Radial Line</a:t>
            </a:r>
            <a:r>
              <a:rPr lang="en-US" sz="3200">
                <a:latin typeface="Arial" charset="0"/>
                <a:sym typeface="Wingdings" pitchFamily="2" charset="2"/>
              </a:rPr>
              <a:t> Wind Direction</a:t>
            </a:r>
          </a:p>
          <a:p>
            <a:pPr>
              <a:buFont typeface="Wingdings" pitchFamily="2" charset="2"/>
              <a:buChar char="Ø"/>
            </a:pPr>
            <a:r>
              <a:rPr lang="en-US" sz="3200">
                <a:latin typeface="Arial" charset="0"/>
                <a:sym typeface="Wingdings" pitchFamily="2" charset="2"/>
              </a:rPr>
              <a:t>Frequency of wind is marked on radial line (Scale)</a:t>
            </a:r>
          </a:p>
          <a:p>
            <a:pPr>
              <a:buFont typeface="Wingdings" pitchFamily="2" charset="2"/>
              <a:buChar char="Ø"/>
            </a:pPr>
            <a:r>
              <a:rPr lang="en-US" sz="3200">
                <a:latin typeface="Arial" charset="0"/>
                <a:sym typeface="Wingdings" pitchFamily="2" charset="2"/>
              </a:rPr>
              <a:t>Plotted pt. are joined by straight line</a:t>
            </a:r>
          </a:p>
          <a:p>
            <a:pPr>
              <a:buFont typeface="Wingdings" pitchFamily="2" charset="2"/>
              <a:buChar char="Ø"/>
            </a:pPr>
            <a:r>
              <a:rPr lang="en-US" sz="3200">
                <a:latin typeface="Arial" charset="0"/>
                <a:sym typeface="Wingdings" pitchFamily="2" charset="2"/>
              </a:rPr>
              <a:t>The best runway longest line on wind rose diagram</a:t>
            </a:r>
          </a:p>
          <a:p>
            <a:pPr>
              <a:buFont typeface="Wingdings" pitchFamily="2" charset="2"/>
              <a:buNone/>
            </a:pPr>
            <a:endParaRPr lang="en-US" sz="3200">
              <a:latin typeface="Arial" charset="0"/>
            </a:endParaRPr>
          </a:p>
        </p:txBody>
      </p:sp>
      <p:pic>
        <p:nvPicPr>
          <p:cNvPr id="2" name="BAE 623  Airport Audio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8" name="Picture 4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6400800" cy="62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E 623  Airport Audio (8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4800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696200" cy="685800"/>
          </a:xfrm>
        </p:spPr>
        <p:txBody>
          <a:bodyPr/>
          <a:lstStyle/>
          <a:p>
            <a:r>
              <a:rPr lang="en-US" sz="4000"/>
              <a:t>Method II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/>
              <a:t>Wind data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3200"/>
              <a:t>Direction, Duration, Intensity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3200"/>
              <a:t>Circle </a:t>
            </a:r>
            <a:r>
              <a:rPr lang="en-US" sz="3200">
                <a:sym typeface="Wingdings" pitchFamily="2" charset="2"/>
              </a:rPr>
              <a:t> Wind velocity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3200">
                <a:sym typeface="Wingdings" pitchFamily="2" charset="2"/>
              </a:rPr>
              <a:t>Radial Line  Wind Direction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3200">
                <a:sym typeface="Wingdings" pitchFamily="2" charset="2"/>
              </a:rPr>
              <a:t>% of frequency  appropriate segment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3200"/>
              <a:t>V </a:t>
            </a:r>
            <a:r>
              <a:rPr lang="en-US" sz="3200">
                <a:cs typeface="Tahoma" pitchFamily="34" charset="0"/>
              </a:rPr>
              <a:t>&lt; 6.4kmph (4mph) </a:t>
            </a:r>
            <a:r>
              <a:rPr lang="en-US" sz="3200">
                <a:cs typeface="Tahoma" pitchFamily="34" charset="0"/>
                <a:sym typeface="Wingdings" pitchFamily="2" charset="2"/>
              </a:rPr>
              <a:t> “Calm Period”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3200">
                <a:cs typeface="Tahoma" pitchFamily="34" charset="0"/>
              </a:rPr>
              <a:t>Separate Circle </a:t>
            </a:r>
            <a:r>
              <a:rPr lang="en-US" sz="3200">
                <a:cs typeface="Tahoma" pitchFamily="34" charset="0"/>
                <a:sym typeface="Wingdings" pitchFamily="2" charset="2"/>
              </a:rPr>
              <a:t> Calm Period</a:t>
            </a:r>
            <a:endParaRPr lang="en-US" sz="3200">
              <a:cs typeface="Tahoma" pitchFamily="34" charset="0"/>
            </a:endParaRPr>
          </a:p>
        </p:txBody>
      </p:sp>
      <p:pic>
        <p:nvPicPr>
          <p:cNvPr id="2" name="BAE 623  Airport Audio (9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001000" cy="556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Typical Wind Data</a:t>
            </a:r>
          </a:p>
          <a:p>
            <a:pPr>
              <a:lnSpc>
                <a:spcPct val="80000"/>
              </a:lnSpc>
            </a:pPr>
            <a:r>
              <a:rPr lang="en-US" sz="800"/>
              <a:t>					 </a:t>
            </a:r>
            <a:r>
              <a:rPr lang="en-US" sz="1400"/>
              <a:t>% of Wind s</a:t>
            </a:r>
          </a:p>
          <a:p>
            <a:pPr>
              <a:lnSpc>
                <a:spcPct val="80000"/>
              </a:lnSpc>
            </a:pPr>
            <a:r>
              <a:rPr lang="en-US" sz="1400"/>
              <a:t>Direction		 6.4-15	15-30	30-47	Total</a:t>
            </a:r>
          </a:p>
          <a:p>
            <a:pPr>
              <a:lnSpc>
                <a:spcPct val="80000"/>
              </a:lnSpc>
            </a:pPr>
            <a:r>
              <a:rPr lang="en-US" sz="1400"/>
              <a:t>N			3.6	-	-	3.6		</a:t>
            </a:r>
          </a:p>
          <a:p>
            <a:pPr>
              <a:lnSpc>
                <a:spcPct val="80000"/>
              </a:lnSpc>
            </a:pPr>
            <a:r>
              <a:rPr lang="en-US" sz="1400"/>
              <a:t>NNE			2.7	0.1	-	2.8		</a:t>
            </a:r>
          </a:p>
          <a:p>
            <a:pPr>
              <a:lnSpc>
                <a:spcPct val="80000"/>
              </a:lnSpc>
            </a:pPr>
            <a:r>
              <a:rPr lang="en-US" sz="1400"/>
              <a:t>NE			6.5	1.0	0.3	7.8		</a:t>
            </a:r>
          </a:p>
          <a:p>
            <a:pPr>
              <a:lnSpc>
                <a:spcPct val="80000"/>
              </a:lnSpc>
            </a:pPr>
            <a:r>
              <a:rPr lang="en-US" sz="1400"/>
              <a:t>ENE			4.3	0.7	-	5.0</a:t>
            </a:r>
          </a:p>
          <a:p>
            <a:pPr>
              <a:lnSpc>
                <a:spcPct val="80000"/>
              </a:lnSpc>
            </a:pPr>
            <a:r>
              <a:rPr lang="en-US" sz="1400"/>
              <a:t>E			6.9	3.0	0.4	10.3</a:t>
            </a:r>
          </a:p>
          <a:p>
            <a:pPr>
              <a:lnSpc>
                <a:spcPct val="80000"/>
              </a:lnSpc>
            </a:pPr>
            <a:r>
              <a:rPr lang="en-US" sz="1400"/>
              <a:t>ESE			2.1	0.1	-	2.2	</a:t>
            </a:r>
          </a:p>
          <a:p>
            <a:pPr>
              <a:lnSpc>
                <a:spcPct val="80000"/>
              </a:lnSpc>
            </a:pPr>
            <a:r>
              <a:rPr lang="en-US" sz="1400"/>
              <a:t>SE			5.4	0.2	-	5.6			</a:t>
            </a:r>
          </a:p>
          <a:p>
            <a:pPr>
              <a:lnSpc>
                <a:spcPct val="80000"/>
              </a:lnSpc>
            </a:pPr>
            <a:r>
              <a:rPr lang="en-US" sz="1400"/>
              <a:t>SSE			2.6	0.3	-	2.9	</a:t>
            </a:r>
          </a:p>
          <a:p>
            <a:pPr>
              <a:lnSpc>
                <a:spcPct val="80000"/>
              </a:lnSpc>
            </a:pPr>
            <a:r>
              <a:rPr lang="en-US" sz="1400"/>
              <a:t>S			8.0	0.2	-	8.2	</a:t>
            </a:r>
          </a:p>
          <a:p>
            <a:pPr>
              <a:lnSpc>
                <a:spcPct val="80000"/>
              </a:lnSpc>
            </a:pPr>
            <a:r>
              <a:rPr lang="en-US" sz="1400"/>
              <a:t>SSW		5.3	0.4	-	5.7</a:t>
            </a:r>
          </a:p>
          <a:p>
            <a:pPr>
              <a:lnSpc>
                <a:spcPct val="80000"/>
              </a:lnSpc>
            </a:pPr>
            <a:r>
              <a:rPr lang="en-US" sz="1400"/>
              <a:t>SW			6.1	1.0	0.2	7.3</a:t>
            </a:r>
          </a:p>
          <a:p>
            <a:pPr>
              <a:lnSpc>
                <a:spcPct val="80000"/>
              </a:lnSpc>
            </a:pPr>
            <a:r>
              <a:rPr lang="en-US" sz="1400"/>
              <a:t>WSW		4.4	0.5	-	4.9</a:t>
            </a:r>
          </a:p>
          <a:p>
            <a:pPr>
              <a:lnSpc>
                <a:spcPct val="80000"/>
              </a:lnSpc>
            </a:pPr>
            <a:r>
              <a:rPr lang="en-US" sz="1400"/>
              <a:t>W			3.8	0.7	0.4	4.9</a:t>
            </a:r>
          </a:p>
          <a:p>
            <a:pPr>
              <a:lnSpc>
                <a:spcPct val="80000"/>
              </a:lnSpc>
            </a:pPr>
            <a:r>
              <a:rPr lang="en-US" sz="1400"/>
              <a:t>WNW		6.7	0.9	-	7.6</a:t>
            </a:r>
          </a:p>
          <a:p>
            <a:pPr>
              <a:lnSpc>
                <a:spcPct val="80000"/>
              </a:lnSpc>
            </a:pPr>
            <a:r>
              <a:rPr lang="en-US" sz="1400"/>
              <a:t>NW			7.4	0.3	-	7.7</a:t>
            </a:r>
          </a:p>
          <a:p>
            <a:pPr>
              <a:lnSpc>
                <a:spcPct val="80000"/>
              </a:lnSpc>
            </a:pPr>
            <a:r>
              <a:rPr lang="en-US" sz="1400"/>
              <a:t>NNW		3.9	0.2	-	4.1</a:t>
            </a:r>
          </a:p>
          <a:p>
            <a:pPr>
              <a:lnSpc>
                <a:spcPct val="80000"/>
              </a:lnSpc>
            </a:pPr>
            <a:r>
              <a:rPr lang="en-US" sz="1400"/>
              <a:t>Calms Period	0-6.4			9.4%</a:t>
            </a:r>
          </a:p>
          <a:p>
            <a:pPr>
              <a:lnSpc>
                <a:spcPct val="80000"/>
              </a:lnSpc>
            </a:pPr>
            <a:r>
              <a:rPr lang="en-US" sz="1400"/>
              <a:t>		Total				100</a:t>
            </a:r>
          </a:p>
        </p:txBody>
      </p:sp>
      <p:pic>
        <p:nvPicPr>
          <p:cNvPr id="2" name="BAE 623  Airport Audio (10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3800" y="50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06&quot;/&gt;&lt;/object&gt;&lt;object type=&quot;3&quot; unique_id=&quot;10005&quot;&gt;&lt;property id=&quot;20148&quot; value=&quot;5&quot;/&gt;&lt;property id=&quot;20300&quot; value=&quot;Slide 2 - &amp;quot;Runway Orientation&amp;quot;&quot;/&gt;&lt;property id=&quot;20307&quot; value=&quot;523&quot;/&gt;&lt;/object&gt;&lt;object type=&quot;3&quot; unique_id=&quot;10006&quot;&gt;&lt;property id=&quot;20148&quot; value=&quot;5&quot;/&gt;&lt;property id=&quot;20300&quot; value=&quot;Slide 3&quot;/&gt;&lt;property id=&quot;20307&quot; value=&quot;386&quot;/&gt;&lt;/object&gt;&lt;object type=&quot;3&quot; unique_id=&quot;10007&quot;&gt;&lt;property id=&quot;20148&quot; value=&quot;5&quot;/&gt;&lt;property id=&quot;20300&quot; value=&quot;Slide 4 - &amp;quot;&amp;#x0D;&amp;#x0A;&amp;#x0D;&amp;#x0A;Wind Rose Diagram&amp;quot;&quot;/&gt;&lt;property id=&quot;20307&quot; value=&quot;369&quot;/&gt;&lt;/object&gt;&lt;object type=&quot;3&quot; unique_id=&quot;10008&quot;&gt;&lt;property id=&quot;20148&quot; value=&quot;5&quot;/&gt;&lt;property id=&quot;20300&quot; value=&quot;Slide 5 - &amp;quot;Two Methods&amp;quot;&quot;/&gt;&lt;property id=&quot;20307&quot; value=&quot;524&quot;/&gt;&lt;/object&gt;&lt;object type=&quot;3&quot; unique_id=&quot;10009&quot;&gt;&lt;property id=&quot;20148&quot; value=&quot;5&quot;/&gt;&lt;property id=&quot;20300&quot; value=&quot;Slide 6&quot;/&gt;&lt;property id=&quot;20307&quot; value=&quot;525&quot;/&gt;&lt;/object&gt;&lt;object type=&quot;3&quot; unique_id=&quot;10010&quot;&gt;&lt;property id=&quot;20148&quot; value=&quot;5&quot;/&gt;&lt;property id=&quot;20300&quot; value=&quot;Slide 7&quot;/&gt;&lt;property id=&quot;20307&quot; value=&quot;513&quot;/&gt;&lt;/object&gt;&lt;object type=&quot;3&quot; unique_id=&quot;10011&quot;&gt;&lt;property id=&quot;20148&quot; value=&quot;5&quot;/&gt;&lt;property id=&quot;20300&quot; value=&quot;Slide 8 - &amp;quot;Method II&amp;quot;&quot;/&gt;&lt;property id=&quot;20307&quot; value=&quot;526&quot;/&gt;&lt;/object&gt;&lt;object type=&quot;3&quot; unique_id=&quot;10012&quot;&gt;&lt;property id=&quot;20148&quot; value=&quot;5&quot;/&gt;&lt;property id=&quot;20300&quot; value=&quot;Slide 9&quot;/&gt;&lt;property id=&quot;20307&quot; value=&quot;528&quot;/&gt;&lt;/object&gt;&lt;object type=&quot;3&quot; unique_id=&quot;10013&quot;&gt;&lt;property id=&quot;20148&quot; value=&quot;5&quot;/&gt;&lt;property id=&quot;20300&quot; value=&quot;Slide 10&quot;/&gt;&lt;property id=&quot;20307&quot; value=&quot;520&quot;/&gt;&lt;/object&gt;&lt;object type=&quot;3&quot; unique_id=&quot;10014&quot;&gt;&lt;property id=&quot;20148&quot; value=&quot;5&quot;/&gt;&lt;property id=&quot;20300&quot; value=&quot;Slide 11&quot;/&gt;&lt;property id=&quot;20307&quot; value=&quot;515&quot;/&gt;&lt;/object&gt;&lt;object type=&quot;3&quot; unique_id=&quot;10015&quot;&gt;&lt;property id=&quot;20148&quot; value=&quot;5&quot;/&gt;&lt;property id=&quot;20300&quot; value=&quot;Slide 12&quot;/&gt;&lt;property id=&quot;20307&quot; value=&quot;527&quot;/&gt;&lt;/object&gt;&lt;object type=&quot;3&quot; unique_id=&quot;10016&quot;&gt;&lt;property id=&quot;20148&quot; value=&quot;5&quot;/&gt;&lt;property id=&quot;20300&quot; value=&quot;Slide 13&quot;/&gt;&lt;property id=&quot;20307&quot; value=&quot;530&quot;/&gt;&lt;/object&gt;&lt;object type=&quot;3&quot; unique_id=&quot;10017&quot;&gt;&lt;property id=&quot;20148&quot; value=&quot;5&quot;/&gt;&lt;property id=&quot;20300&quot; value=&quot;Slide 14&quot;/&gt;&lt;property id=&quot;20307&quot; value=&quot;516&quot;/&gt;&lt;/object&gt;&lt;object type=&quot;3&quot; unique_id=&quot;10018&quot;&gt;&lt;property id=&quot;20148&quot; value=&quot;5&quot;/&gt;&lt;property id=&quot;20300&quot; value=&quot;Slide 15&quot;/&gt;&lt;property id=&quot;20307&quot; value=&quot;517&quot;/&gt;&lt;/object&gt;&lt;object type=&quot;3&quot; unique_id=&quot;10019&quot;&gt;&lt;property id=&quot;20148&quot; value=&quot;5&quot;/&gt;&lt;property id=&quot;20300&quot; value=&quot;Slide 16&quot;/&gt;&lt;property id=&quot;20307&quot; value=&quot;531&quot;/&gt;&lt;/object&gt;&lt;object type=&quot;3&quot; unique_id=&quot;10020&quot;&gt;&lt;property id=&quot;20148&quot; value=&quot;5&quot;/&gt;&lt;property id=&quot;20300&quot; value=&quot;Slide 17&quot;/&gt;&lt;property id=&quot;20307&quot; value=&quot;532&quot;/&gt;&lt;/object&gt;&lt;object type=&quot;3&quot; unique_id=&quot;10021&quot;&gt;&lt;property id=&quot;20148&quot; value=&quot;5&quot;/&gt;&lt;property id=&quot;20300&quot; value=&quot;Slide 18&quot;/&gt;&lt;property id=&quot;20307&quot; value=&quot;518&quot;/&gt;&lt;/object&gt;&lt;object type=&quot;3&quot; unique_id=&quot;10022&quot;&gt;&lt;property id=&quot;20148&quot; value=&quot;5&quot;/&gt;&lt;property id=&quot;20300&quot; value=&quot;Slide 19&quot;/&gt;&lt;property id=&quot;20307&quot; value=&quot;519&quot;/&gt;&lt;/object&gt;&lt;object type=&quot;3&quot; unique_id=&quot;10023&quot;&gt;&lt;property id=&quot;20148&quot; value=&quot;5&quot;/&gt;&lt;property id=&quot;20300&quot; value=&quot;Slide 20 - &amp;quot;&amp;#x0D;&amp;#x0A;&amp;#x0D;&amp;#x0A;&amp;#x0D;&amp;#x0A;&amp;#x0D;&amp;#x0A;&amp;#x0D;&amp;#x0A;&amp;#x0D;&amp;#x0A;THE END&amp;quot;&quot;/&gt;&lt;property id=&quot;20307&quot; value=&quot;44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Whirlpool">
  <a:themeElements>
    <a:clrScheme name="">
      <a:dk1>
        <a:srgbClr val="000000"/>
      </a:dk1>
      <a:lt1>
        <a:srgbClr val="FFFFFF"/>
      </a:lt1>
      <a:dk2>
        <a:srgbClr val="000099"/>
      </a:dk2>
      <a:lt2>
        <a:srgbClr val="FFFF00"/>
      </a:lt2>
      <a:accent1>
        <a:srgbClr val="FFFF00"/>
      </a:accent1>
      <a:accent2>
        <a:srgbClr val="FF9900"/>
      </a:accent2>
      <a:accent3>
        <a:srgbClr val="AAAACA"/>
      </a:accent3>
      <a:accent4>
        <a:srgbClr val="DADADA"/>
      </a:accent4>
      <a:accent5>
        <a:srgbClr val="FFFFAA"/>
      </a:accent5>
      <a:accent6>
        <a:srgbClr val="E78A00"/>
      </a:accent6>
      <a:hlink>
        <a:srgbClr val="FF6600"/>
      </a:hlink>
      <a:folHlink>
        <a:srgbClr val="990000"/>
      </a:folHlink>
    </a:clrScheme>
    <a:fontScheme name="Whirlpoo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rlpool 1">
        <a:dk1>
          <a:srgbClr val="000066"/>
        </a:dk1>
        <a:lt1>
          <a:srgbClr val="CCEC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2">
        <a:dk1>
          <a:srgbClr val="000066"/>
        </a:dk1>
        <a:lt1>
          <a:srgbClr val="CCEC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4562</TotalTime>
  <Words>343</Words>
  <Application>Microsoft Office PowerPoint</Application>
  <PresentationFormat>On-screen Show (4:3)</PresentationFormat>
  <Paragraphs>94</Paragraphs>
  <Slides>20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Whirlpool</vt:lpstr>
      <vt:lpstr>PowerPoint Presentation</vt:lpstr>
      <vt:lpstr>Runway Orientation</vt:lpstr>
      <vt:lpstr>PowerPoint Presentation</vt:lpstr>
      <vt:lpstr>  Wind Rose Diagram</vt:lpstr>
      <vt:lpstr>Two Methods</vt:lpstr>
      <vt:lpstr>PowerPoint Presentation</vt:lpstr>
      <vt:lpstr>PowerPoint Presentation</vt:lpstr>
      <vt:lpstr>Method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THE END</vt:lpstr>
    </vt:vector>
  </TitlesOfParts>
  <Company>Asian Development Bank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OIST</dc:creator>
  <cp:lastModifiedBy>Administrator</cp:lastModifiedBy>
  <cp:revision>241</cp:revision>
  <dcterms:created xsi:type="dcterms:W3CDTF">2001-07-04T00:56:57Z</dcterms:created>
  <dcterms:modified xsi:type="dcterms:W3CDTF">2014-05-14T07:53:44Z</dcterms:modified>
</cp:coreProperties>
</file>